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97" r:id="rId2"/>
    <p:sldId id="360" r:id="rId3"/>
    <p:sldId id="361" r:id="rId4"/>
    <p:sldId id="369" r:id="rId5"/>
    <p:sldId id="352" r:id="rId6"/>
    <p:sldId id="362" r:id="rId7"/>
    <p:sldId id="373" r:id="rId8"/>
    <p:sldId id="332" r:id="rId9"/>
    <p:sldId id="367" r:id="rId10"/>
    <p:sldId id="343" r:id="rId11"/>
    <p:sldId id="381" r:id="rId12"/>
    <p:sldId id="370" r:id="rId13"/>
    <p:sldId id="372" r:id="rId14"/>
    <p:sldId id="374" r:id="rId15"/>
    <p:sldId id="371" r:id="rId16"/>
    <p:sldId id="377" r:id="rId17"/>
    <p:sldId id="380" r:id="rId18"/>
    <p:sldId id="376" r:id="rId19"/>
    <p:sldId id="378" r:id="rId20"/>
    <p:sldId id="379" r:id="rId21"/>
    <p:sldId id="363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FF"/>
    <a:srgbClr val="FF00FF"/>
    <a:srgbClr val="A6A6A6"/>
    <a:srgbClr val="0068FF"/>
    <a:srgbClr val="0073FF"/>
    <a:srgbClr val="003F7F"/>
    <a:srgbClr val="00647F"/>
    <a:srgbClr val="0064CA"/>
    <a:srgbClr val="006452"/>
    <a:srgbClr val="007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77934" autoAdjust="0"/>
  </p:normalViewPr>
  <p:slideViewPr>
    <p:cSldViewPr snapToGrid="0" snapToObjects="1">
      <p:cViewPr varScale="1">
        <p:scale>
          <a:sx n="46" d="100"/>
          <a:sy n="46" d="100"/>
        </p:scale>
        <p:origin x="1206" y="4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7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79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948D4-5429-0C46-BAAE-A9A2A2AB1A1E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3C95D-08C1-D54B-A676-DEF7740873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355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F1B60-4C15-F648-8519-EBA6812CD4E0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244B1-03E3-BB44-B097-BD019EF230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73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REDEMPTION-1</a:t>
            </a:r>
            <a:r>
              <a:rPr lang="en-US" baseline="0" dirty="0"/>
              <a:t> </a:t>
            </a:r>
            <a:r>
              <a:rPr lang="bg-BG" baseline="0" dirty="0"/>
              <a:t>е</a:t>
            </a:r>
            <a:r>
              <a:rPr lang="ru-RU" baseline="0" dirty="0"/>
              <a:t> непрекъснато отворено медицинско изследване, което има за цел да изследва и </a:t>
            </a:r>
            <a:r>
              <a:rPr lang="bg-BG" baseline="0" dirty="0"/>
              <a:t>докаже</a:t>
            </a:r>
            <a:r>
              <a:rPr lang="ru-RU" baseline="0" dirty="0"/>
              <a:t> безопасността и ефективността на генеричните пряко действащи антивирусн</a:t>
            </a:r>
            <a:r>
              <a:rPr lang="bg-BG" baseline="0" dirty="0"/>
              <a:t>и</a:t>
            </a:r>
            <a:r>
              <a:rPr lang="ru-RU" baseline="0" dirty="0"/>
              <a:t> Хепатит C медикаменти. Това е междинен анализ на всички резултати до момента.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08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AU" dirty="0"/>
          </a:p>
          <a:p>
            <a:endParaRPr lang="en-AU" baseline="0" dirty="0"/>
          </a:p>
          <a:p>
            <a:r>
              <a:rPr lang="ru-RU" baseline="0" dirty="0"/>
              <a:t>Нека да погледнем схемата на вирусна кинетика по време на лечение. Разпръснатите точки на диаграмата са вирусния товар в различни времеви точки, размерът- броят на регистрираните пациенти. Синята крива е Ledipasvir и Розовата е Daclatasvir.</a:t>
            </a:r>
          </a:p>
          <a:p>
            <a:endParaRPr lang="ru-RU" baseline="0" dirty="0"/>
          </a:p>
          <a:p>
            <a:r>
              <a:rPr lang="ru-RU" baseline="0" dirty="0"/>
              <a:t>За разлика от обичайното отчитане на данните, при което се спира в &lt;LLOQ (&lt;15), ние сме диференцирани </a:t>
            </a:r>
            <a:r>
              <a:rPr lang="ru-RU" baseline="0"/>
              <a:t>&lt;LLOD(не се открива)</a:t>
            </a:r>
          </a:p>
          <a:p>
            <a:r>
              <a:rPr lang="ru-RU" baseline="0"/>
              <a:t> </a:t>
            </a:r>
            <a:r>
              <a:rPr lang="ru-RU" baseline="0" dirty="0"/>
              <a:t>като друга точка за отчет на данни 2-ри етап на кинетичен разпад -  първия етап е бърз, вторият е значително по-бавен.  Този по-бавен втори етап е този, който диктува продължителността на минималното лечение.</a:t>
            </a:r>
          </a:p>
          <a:p>
            <a:endParaRPr lang="ru-RU" baseline="0" dirty="0"/>
          </a:p>
          <a:p>
            <a:r>
              <a:rPr lang="ru-RU" baseline="0" dirty="0"/>
              <a:t>На 3-те сиви линии са данните, публикувани в Lancet през 2014 г. за кинетиката на лечение със SOF + PEG + RBV. Както можете да видите на диаграмата, отговорът за двете използвани  генерични комбинации е значително по-бърз, от този  на ефективно инхибиране  на NS5A. Разликата между </a:t>
            </a:r>
            <a:r>
              <a:rPr lang="en-US" baseline="0" dirty="0"/>
              <a:t>SOF</a:t>
            </a:r>
            <a:r>
              <a:rPr lang="ru-RU" baseline="0" dirty="0"/>
              <a:t> + LDV и SOF + DCV, където Daclatasvir изглежда по-бавен, се дължи по-висока употреба в GT/ генотип 3, чиято кинетиката е по-бавна, отколкото в GT/генотип 1. Ако погледнем само GT1 с SOF + DCV виждаме отговора е малко по-добър от SOF + DCV и  пресича &lt;LLOQ малко по-рано.</a:t>
            </a:r>
          </a:p>
          <a:p>
            <a:endParaRPr lang="ru-RU" baseline="0" dirty="0"/>
          </a:p>
          <a:p>
            <a:r>
              <a:rPr lang="ru-RU" baseline="0" dirty="0"/>
              <a:t>Имаше  и един вирусологичен пробив.</a:t>
            </a:r>
          </a:p>
          <a:p>
            <a:endParaRPr lang="en-AU" baseline="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72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Използвахме SOF + DCV както за пациенти с GT1 генотип, така и за GT3 генотип. Ние също диференцирахме &lt;LLOQ (&lt;15) и &lt;LLOD (не се открива)</a:t>
            </a:r>
          </a:p>
          <a:p>
            <a:endParaRPr lang="ru-RU" dirty="0"/>
          </a:p>
          <a:p>
            <a:r>
              <a:rPr lang="ru-RU" dirty="0"/>
              <a:t>Кинетиката в GT1 е</a:t>
            </a:r>
            <a:r>
              <a:rPr lang="ru-RU" baseline="0" dirty="0"/>
              <a:t> по-</a:t>
            </a:r>
            <a:r>
              <a:rPr lang="ru-RU" dirty="0"/>
              <a:t>бърза и по същество всички пациенти са </a:t>
            </a:r>
            <a:r>
              <a:rPr lang="en-US" dirty="0"/>
              <a:t>&lt;LLOD (</a:t>
            </a:r>
            <a:r>
              <a:rPr lang="ru-RU" dirty="0"/>
              <a:t>не се открива) от ден 55 давайки условни 30 дни над лечение.</a:t>
            </a:r>
          </a:p>
          <a:p>
            <a:endParaRPr lang="ru-RU" dirty="0"/>
          </a:p>
          <a:p>
            <a:r>
              <a:rPr lang="ru-RU" dirty="0"/>
              <a:t>Това не е случаят с GT3 където кинетиката предполага, че лечението на 16 седмици (или може би дори по-дълго) наистина трябва да бъде минимум по подразбиране (или това, в продължение на 12 седмици, задължително с Ribavirin)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07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 така първия от резултатите.</a:t>
            </a:r>
          </a:p>
          <a:p>
            <a:endParaRPr lang="ru-RU" dirty="0"/>
          </a:p>
          <a:p>
            <a:r>
              <a:rPr lang="ru-RU" dirty="0"/>
              <a:t>През 2015 г. професор Ед Гане публикува интересно проучване за използването на SOF + LDV +/- RBV в GT3</a:t>
            </a:r>
          </a:p>
          <a:p>
            <a:endParaRPr lang="ru-RU" dirty="0"/>
          </a:p>
          <a:p>
            <a:r>
              <a:rPr lang="ru-RU" dirty="0"/>
              <a:t>Една група - нелекувани пациенти,</a:t>
            </a:r>
            <a:r>
              <a:rPr lang="ru-RU" baseline="0" dirty="0"/>
              <a:t> със</a:t>
            </a:r>
            <a:r>
              <a:rPr lang="ru-RU" dirty="0"/>
              <a:t> лечение</a:t>
            </a:r>
            <a:r>
              <a:rPr lang="ru-RU" baseline="0" dirty="0"/>
              <a:t> плюс</a:t>
            </a:r>
            <a:r>
              <a:rPr lang="ru-RU" dirty="0"/>
              <a:t> RBV постигнаха отличен</a:t>
            </a:r>
            <a:r>
              <a:rPr lang="ru-RU" baseline="0" dirty="0"/>
              <a:t> резултат</a:t>
            </a:r>
            <a:r>
              <a:rPr lang="ru-RU" dirty="0"/>
              <a:t> SVR 100% (26/26).</a:t>
            </a:r>
          </a:p>
          <a:p>
            <a:endParaRPr lang="ru-RU" dirty="0"/>
          </a:p>
          <a:p>
            <a:r>
              <a:rPr lang="ru-RU" dirty="0"/>
              <a:t>Ние дублирахме този резултат с генеричните лекарства</a:t>
            </a:r>
            <a:r>
              <a:rPr lang="ru-RU" baseline="0" dirty="0"/>
              <a:t> и считаме, че</a:t>
            </a:r>
            <a:r>
              <a:rPr lang="ru-RU" dirty="0"/>
              <a:t> може би трябва да бъдат изследвани в по-голям мащаб.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762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Тук можем да видим, че в края на лечението 99,6% от пациентите са &lt;LLOQ(не се открива). Един вирусологичен пробив, който намалява резултата на LDV</a:t>
            </a:r>
          </a:p>
          <a:p>
            <a:endParaRPr lang="ru-RU" dirty="0"/>
          </a:p>
          <a:p>
            <a:r>
              <a:rPr lang="ru-RU" dirty="0"/>
              <a:t>Общият процент на SVR4 е 94,4%.</a:t>
            </a:r>
          </a:p>
          <a:p>
            <a:endParaRPr lang="ru-RU" dirty="0"/>
          </a:p>
          <a:p>
            <a:r>
              <a:rPr lang="ru-RU" dirty="0"/>
              <a:t>При GT1 резултатите от LDV и DCV са сходни, с резултат на LDV отново страда заради</a:t>
            </a:r>
            <a:r>
              <a:rPr lang="ru-RU" baseline="0" dirty="0"/>
              <a:t> </a:t>
            </a:r>
            <a:r>
              <a:rPr lang="ru-RU" dirty="0"/>
              <a:t>пробив на пациент (S282T RAV)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4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Д-р Андрю Хил събра  данните от всички клинични изпитвания, които</a:t>
            </a:r>
            <a:r>
              <a:rPr lang="ru-RU" baseline="0" dirty="0"/>
              <a:t> </a:t>
            </a:r>
            <a:r>
              <a:rPr lang="ru-RU" dirty="0"/>
              <a:t>можахме да намерим за комбинациите DAA SOF + LDV н SOF + DCV, и те са представени тук.</a:t>
            </a:r>
          </a:p>
          <a:p>
            <a:r>
              <a:rPr lang="ru-RU" dirty="0"/>
              <a:t>И ако сравним това с резултатите от генеричните лекарства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87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Ние не виждаме голяма</a:t>
            </a:r>
            <a:r>
              <a:rPr lang="ru-RU" baseline="0" dirty="0"/>
              <a:t> </a:t>
            </a:r>
            <a:r>
              <a:rPr lang="ru-RU" dirty="0"/>
              <a:t>разлика.</a:t>
            </a:r>
          </a:p>
          <a:p>
            <a:endParaRPr lang="ru-RU" dirty="0"/>
          </a:p>
          <a:p>
            <a:r>
              <a:rPr lang="ru-RU" dirty="0"/>
              <a:t>Резултатите от 100% през GT2,4,5,6 са, разбира се,  без</a:t>
            </a:r>
            <a:r>
              <a:rPr lang="ru-RU" baseline="0" dirty="0"/>
              <a:t> значение</a:t>
            </a:r>
            <a:r>
              <a:rPr lang="ru-RU" dirty="0"/>
              <a:t> предвид</a:t>
            </a:r>
            <a:r>
              <a:rPr lang="ru-RU" baseline="0" dirty="0"/>
              <a:t> </a:t>
            </a:r>
            <a:r>
              <a:rPr lang="ru-RU" dirty="0"/>
              <a:t>малките номера, но за GT1 и GT3 резултатите са в съответствие с очакванията.</a:t>
            </a:r>
          </a:p>
          <a:p>
            <a:endParaRPr lang="ru-RU" dirty="0"/>
          </a:p>
          <a:p>
            <a:r>
              <a:rPr lang="ru-RU" dirty="0"/>
              <a:t>Ние очакваме шепа пациенти, които преминават SVR4 да се провалят</a:t>
            </a:r>
            <a:r>
              <a:rPr lang="ru-RU" baseline="0" dirty="0"/>
              <a:t> на</a:t>
            </a:r>
            <a:r>
              <a:rPr lang="ru-RU" dirty="0"/>
              <a:t> SVR12 но не очакваме, това да доведе до огромна промяна,</a:t>
            </a:r>
            <a:r>
              <a:rPr lang="ru-RU" baseline="0" dirty="0"/>
              <a:t> тъй като </a:t>
            </a:r>
            <a:r>
              <a:rPr lang="ru-RU" dirty="0"/>
              <a:t>интервалите са сравнително малки.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66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Нови или неизвестни странични ефекти не са докладвани главоболие, умора и безсъние са най-често срещаните</a:t>
            </a:r>
          </a:p>
          <a:p>
            <a:r>
              <a:rPr lang="ru-RU" dirty="0"/>
              <a:t>3 пациенти с компенсирана цироза, временно декомпенсират по време на терапията, но продължават</a:t>
            </a:r>
          </a:p>
          <a:p>
            <a:r>
              <a:rPr lang="ru-RU" dirty="0"/>
              <a:t>4 пациенти, които, са приети починаха, всички от Хепатит С</a:t>
            </a:r>
          </a:p>
          <a:p>
            <a:r>
              <a:rPr lang="ru-RU" dirty="0"/>
              <a:t>1 пациент е почина преди началото на лечението</a:t>
            </a:r>
          </a:p>
          <a:p>
            <a:r>
              <a:rPr lang="ru-RU" dirty="0"/>
              <a:t>2 се оттегят в началото на лечението и влезат  палиативни грижи</a:t>
            </a:r>
          </a:p>
          <a:p>
            <a:r>
              <a:rPr lang="ru-RU" dirty="0"/>
              <a:t>1 пациент е починал преди SVR4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16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baseline="0" dirty="0"/>
              <a:t> т</a:t>
            </a:r>
            <a:r>
              <a:rPr lang="ru-RU" dirty="0"/>
              <a:t>ози междинен анализ, лечението с законно внесени генерични ДДАС доведе до висок процент на SVR,  подобни проценти на SVR до</a:t>
            </a:r>
            <a:r>
              <a:rPr lang="ru-RU" baseline="0" dirty="0"/>
              <a:t> </a:t>
            </a:r>
            <a:r>
              <a:rPr lang="ru-RU" dirty="0"/>
              <a:t>това което се очаква от клиничните изпитания на техните маркови колеги.</a:t>
            </a:r>
          </a:p>
          <a:p>
            <a:endParaRPr lang="ru-RU" dirty="0"/>
          </a:p>
          <a:p>
            <a:r>
              <a:rPr lang="ru-RU" dirty="0"/>
              <a:t>Лекарите, предписващи и следят</a:t>
            </a:r>
            <a:r>
              <a:rPr lang="ru-RU" baseline="0" dirty="0"/>
              <a:t> контролно</a:t>
            </a:r>
            <a:r>
              <a:rPr lang="ru-RU" dirty="0"/>
              <a:t> пациенти, приемащи генеричните лекарства могат да</a:t>
            </a:r>
            <a:r>
              <a:rPr lang="ru-RU" baseline="0" dirty="0"/>
              <a:t> са </a:t>
            </a:r>
            <a:r>
              <a:rPr lang="ru-RU" dirty="0"/>
              <a:t>спокоени от факта, че, подобно на ХИВ генеричните, които дойдоха преди тях, HCV генеричните лекарства доставят стабилни клинични резултати от мониторинга.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33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Като се има предвид текущото ценообразуване API и производсвените</a:t>
            </a:r>
            <a:r>
              <a:rPr lang="ru-RU" baseline="0" dirty="0"/>
              <a:t> разходи -</a:t>
            </a:r>
            <a:r>
              <a:rPr lang="ru-RU" dirty="0"/>
              <a:t> лечение,</a:t>
            </a:r>
            <a:r>
              <a:rPr lang="ru-RU" baseline="0" dirty="0"/>
              <a:t> което </a:t>
            </a:r>
            <a:r>
              <a:rPr lang="ru-RU" dirty="0"/>
              <a:t>струва $ 200 / на пациент с SOF + DCV е възможно, не в бъдеще, но точно сега.</a:t>
            </a:r>
          </a:p>
          <a:p>
            <a:endParaRPr lang="ru-RU" dirty="0"/>
          </a:p>
          <a:p>
            <a:r>
              <a:rPr lang="ru-RU" dirty="0"/>
              <a:t>Тъжно като</a:t>
            </a:r>
            <a:r>
              <a:rPr lang="ru-RU" baseline="0" dirty="0"/>
              <a:t> се помисли</a:t>
            </a:r>
            <a:r>
              <a:rPr lang="ru-RU" dirty="0"/>
              <a:t>, че при цена от $ 200 /за  пациент, за</a:t>
            </a:r>
            <a:r>
              <a:rPr lang="ru-RU" baseline="0" dirty="0"/>
              <a:t> </a:t>
            </a:r>
            <a:r>
              <a:rPr lang="ru-RU" dirty="0"/>
              <a:t>целия свят - всички 150 милиона пациенти - може да се лекуват с $ 31.5 милиарда, които са по-малко от печалбите, направени от Sovaldi франчайз в последните 3 години.</a:t>
            </a:r>
          </a:p>
          <a:p>
            <a:endParaRPr lang="ru-RU" dirty="0"/>
          </a:p>
          <a:p>
            <a:r>
              <a:rPr lang="ru-RU" dirty="0"/>
              <a:t>Без лечение бъдещето на милиони пациенти, заразени с HCV изглежда така 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05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7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Хепатит С, хепатит В, ХИВ, туберкулоза и малария са 5-те основни инфекциозени смъртоностни заболявания в световен мащаб.</a:t>
            </a:r>
          </a:p>
          <a:p>
            <a:endParaRPr lang="ru-RU" dirty="0"/>
          </a:p>
          <a:p>
            <a:r>
              <a:rPr lang="ru-RU" dirty="0"/>
              <a:t>Пробив, който съперничи на изобретението на пеницилина, са  лекарствата, които лекуват хепатит С, с минимални странични ефекти и висок процент на успех</a:t>
            </a:r>
            <a:r>
              <a:rPr lang="ru-RU" baseline="0" dirty="0"/>
              <a:t> и те </a:t>
            </a:r>
            <a:r>
              <a:rPr lang="ru-RU" dirty="0"/>
              <a:t>са вече на пазара.</a:t>
            </a:r>
          </a:p>
          <a:p>
            <a:endParaRPr lang="ru-RU" dirty="0"/>
          </a:p>
          <a:p>
            <a:r>
              <a:rPr lang="ru-RU" dirty="0"/>
              <a:t>По целия свят 150 милиона души са заразени с хепатит С ,</a:t>
            </a:r>
            <a:r>
              <a:rPr lang="ru-RU" baseline="0" dirty="0"/>
              <a:t> който </a:t>
            </a:r>
            <a:r>
              <a:rPr lang="ru-RU" dirty="0"/>
              <a:t>причинява над ½ милион смъртни случаи всяка година. Една</a:t>
            </a:r>
            <a:r>
              <a:rPr lang="ru-RU" baseline="0" dirty="0"/>
              <a:t> от </a:t>
            </a:r>
            <a:r>
              <a:rPr lang="ru-RU" dirty="0"/>
              <a:t>най-големите трагедии на съвремието е, че тези животоспасяващи лекарства все още не се</a:t>
            </a:r>
            <a:r>
              <a:rPr lang="ru-RU" baseline="0" dirty="0"/>
              <a:t> прилагат</a:t>
            </a:r>
            <a:r>
              <a:rPr lang="ru-RU" dirty="0"/>
              <a:t> в масов мащаб.</a:t>
            </a:r>
          </a:p>
          <a:p>
            <a:endParaRPr lang="ru-RU" dirty="0"/>
          </a:p>
          <a:p>
            <a:r>
              <a:rPr lang="ru-RU" dirty="0"/>
              <a:t>Отрезвяващо и трагично</a:t>
            </a:r>
            <a:r>
              <a:rPr lang="ru-RU" baseline="0" dirty="0"/>
              <a:t> </a:t>
            </a:r>
            <a:r>
              <a:rPr lang="ru-RU" dirty="0"/>
              <a:t>е да се отбележи, че повече пациенти са починали през миналата година</a:t>
            </a:r>
            <a:r>
              <a:rPr lang="ru-RU" baseline="0" dirty="0"/>
              <a:t> вместо да да бъдат лекувани с</a:t>
            </a:r>
            <a:r>
              <a:rPr lang="ru-RU" dirty="0"/>
              <a:t> новите</a:t>
            </a:r>
            <a:r>
              <a:rPr lang="ru-RU" baseline="0" dirty="0"/>
              <a:t> лекарства</a:t>
            </a:r>
            <a:r>
              <a:rPr lang="ru-RU" dirty="0"/>
              <a:t>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01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Във времето, което отне да се даде тази презентация още 15 от нашите цсъграждани загинаха от заболяване, което ние имаме силата да излекуваме.</a:t>
            </a:r>
          </a:p>
          <a:p>
            <a:pPr>
              <a:defRPr/>
            </a:pPr>
            <a:r>
              <a:rPr lang="ru-RU" dirty="0"/>
              <a:t>Ние имаме силата да FixHepC /игра на думи да поправимHep C/.</a:t>
            </a:r>
          </a:p>
          <a:p>
            <a:pPr>
              <a:defRPr/>
            </a:pPr>
            <a:r>
              <a:rPr lang="ru-RU" dirty="0"/>
              <a:t>Въпросът ми към вас, публиката, е имаме ли воля и силата? Мощността на воля та да се мисли глобално, но да се действа локално, и да видим лечението да се разпространи в масов мащаб?</a:t>
            </a:r>
          </a:p>
          <a:p>
            <a:pPr>
              <a:defRPr/>
            </a:pPr>
            <a:r>
              <a:rPr lang="ru-RU" dirty="0"/>
              <a:t>... .Или по-скоро сляпо бихме защитавали патентни права за сметка на живота на пациентите?</a:t>
            </a:r>
          </a:p>
          <a:p>
            <a:pPr>
              <a:defRPr/>
            </a:pPr>
            <a:r>
              <a:rPr lang="ru-RU" dirty="0"/>
              <a:t>Generics работят. Нека да ги разпространим и изтрием Хепатит C от лицето на планетата като сме направили с едрата шарка и полиомиелита.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329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Въпроси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52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Проблемът за внедряването</a:t>
            </a:r>
            <a:r>
              <a:rPr lang="ru-RU" baseline="0" dirty="0"/>
              <a:t> в медицинската практика на новите терапии</a:t>
            </a:r>
            <a:r>
              <a:rPr lang="ru-RU" dirty="0"/>
              <a:t> е цената им.</a:t>
            </a:r>
          </a:p>
          <a:p>
            <a:endParaRPr lang="ru-RU" dirty="0"/>
          </a:p>
          <a:p>
            <a:r>
              <a:rPr lang="ru-RU" dirty="0"/>
              <a:t>Въпреки, че съставките за 12 седмичен курс на Sovaldi струват по-малко от $ 100, цената на дребно в САЩ е зашеметяващата</a:t>
            </a:r>
            <a:r>
              <a:rPr lang="ru-RU" baseline="0" dirty="0"/>
              <a:t> сума от</a:t>
            </a:r>
            <a:r>
              <a:rPr lang="ru-RU" dirty="0"/>
              <a:t> $ 84,000</a:t>
            </a:r>
          </a:p>
          <a:p>
            <a:endParaRPr lang="ru-RU" dirty="0"/>
          </a:p>
          <a:p>
            <a:r>
              <a:rPr lang="ru-RU" dirty="0"/>
              <a:t>За да се даде</a:t>
            </a:r>
            <a:r>
              <a:rPr lang="ru-RU" baseline="0" dirty="0"/>
              <a:t> пример как е образувана тази </a:t>
            </a:r>
            <a:r>
              <a:rPr lang="ru-RU" dirty="0"/>
              <a:t>цена, представете си  Apple да постави същата 100 000% надбавка</a:t>
            </a:r>
            <a:r>
              <a:rPr lang="ru-RU" baseline="0" dirty="0"/>
              <a:t> и тогава цената</a:t>
            </a:r>
            <a:r>
              <a:rPr lang="ru-RU" dirty="0"/>
              <a:t> на нов iPhone би</a:t>
            </a:r>
            <a:r>
              <a:rPr lang="ru-RU" baseline="0" dirty="0"/>
              <a:t> била</a:t>
            </a:r>
            <a:r>
              <a:rPr lang="ru-RU" dirty="0"/>
              <a:t> $ 1 млн долара.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11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 така зашеметяващите цените на тези нови лекарства пречат на достъпа на пациентите до безопасно и високо ефективно лечение.</a:t>
            </a:r>
          </a:p>
          <a:p>
            <a:endParaRPr lang="ru-RU" dirty="0"/>
          </a:p>
          <a:p>
            <a:r>
              <a:rPr lang="ru-RU" dirty="0"/>
              <a:t>Но ... генерични версии на тези лекарства се произвеждат масово за под 1% от текущата цена на дребно в САЩ, в страните, където патентите бяха отказани.</a:t>
            </a:r>
          </a:p>
          <a:p>
            <a:endParaRPr lang="ru-RU" dirty="0"/>
          </a:p>
          <a:p>
            <a:r>
              <a:rPr lang="ru-RU" dirty="0"/>
              <a:t>И ... по законите на Австралия, Великобритания и много други страни, всеки човек</a:t>
            </a:r>
            <a:r>
              <a:rPr lang="ru-RU" baseline="0" dirty="0"/>
              <a:t> </a:t>
            </a:r>
            <a:r>
              <a:rPr lang="ru-RU" dirty="0"/>
              <a:t>има право да внася тримесечен доставка на лекарства, за лично ползване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93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Патентите на новите лекарства</a:t>
            </a:r>
            <a:r>
              <a:rPr lang="ru-RU" baseline="0" dirty="0"/>
              <a:t> с клаузи за</a:t>
            </a:r>
            <a:r>
              <a:rPr lang="ru-RU" dirty="0"/>
              <a:t> монополни права, позволяват</a:t>
            </a:r>
            <a:r>
              <a:rPr lang="ru-RU" baseline="0" dirty="0"/>
              <a:t> да се</a:t>
            </a:r>
            <a:r>
              <a:rPr lang="ru-RU" dirty="0"/>
              <a:t> злоупотребява</a:t>
            </a:r>
            <a:r>
              <a:rPr lang="ru-RU" baseline="0" dirty="0"/>
              <a:t> за сметка на огромни печалби</a:t>
            </a:r>
            <a:r>
              <a:rPr lang="ru-RU" dirty="0"/>
              <a:t>, обаче  има други закони,</a:t>
            </a:r>
            <a:r>
              <a:rPr lang="ru-RU" baseline="0" dirty="0"/>
              <a:t> които защитават</a:t>
            </a:r>
            <a:r>
              <a:rPr lang="ru-RU" dirty="0"/>
              <a:t> правата на пациентите.</a:t>
            </a:r>
          </a:p>
          <a:p>
            <a:endParaRPr lang="ru-RU" dirty="0"/>
          </a:p>
          <a:p>
            <a:r>
              <a:rPr lang="ru-RU" dirty="0"/>
              <a:t>Член 60 от Споразумението ТРИПС на Световната търговска организация позволява</a:t>
            </a:r>
            <a:r>
              <a:rPr lang="ru-RU" baseline="0" dirty="0"/>
              <a:t> вноса на</a:t>
            </a:r>
            <a:r>
              <a:rPr lang="ru-RU" dirty="0"/>
              <a:t> малки пратки, и в съответствие с член 60 повечето страни позволяват някаква форма на личен внос  на медикаменти.</a:t>
            </a:r>
          </a:p>
          <a:p>
            <a:endParaRPr lang="ru-RU" dirty="0"/>
          </a:p>
          <a:p>
            <a:r>
              <a:rPr lang="ru-RU" dirty="0"/>
              <a:t>Уебсайтът на fixhepc бе създаден, за да помогне на пациентите да</a:t>
            </a:r>
            <a:r>
              <a:rPr lang="ru-RU" baseline="0" dirty="0"/>
              <a:t> имат </a:t>
            </a:r>
            <a:r>
              <a:rPr lang="ru-RU" dirty="0"/>
              <a:t>безопасен достъп до генерични лекарства и във форума на</a:t>
            </a:r>
            <a:r>
              <a:rPr lang="ru-RU" baseline="0" dirty="0"/>
              <a:t> сайта</a:t>
            </a:r>
            <a:r>
              <a:rPr lang="ru-RU" dirty="0"/>
              <a:t> има над 1000 пациенти, които обсъждат техното лечение,</a:t>
            </a:r>
            <a:r>
              <a:rPr lang="ru-RU" baseline="0" dirty="0"/>
              <a:t> с тези нови терапии</a:t>
            </a:r>
            <a:r>
              <a:rPr lang="ru-RU" dirty="0"/>
              <a:t> в реално време.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03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Когато първият пациент ме</a:t>
            </a:r>
            <a:r>
              <a:rPr lang="ru-RU" baseline="0" dirty="0"/>
              <a:t> </a:t>
            </a:r>
            <a:r>
              <a:rPr lang="ru-RU" dirty="0"/>
              <a:t>помоли за помощ</a:t>
            </a:r>
            <a:r>
              <a:rPr lang="ru-RU" baseline="0" dirty="0"/>
              <a:t> и</a:t>
            </a:r>
            <a:r>
              <a:rPr lang="ru-RU" dirty="0"/>
              <a:t> заяви, че</a:t>
            </a:r>
            <a:r>
              <a:rPr lang="ru-RU" baseline="0" dirty="0"/>
              <a:t> ще </a:t>
            </a:r>
            <a:r>
              <a:rPr lang="ru-RU" dirty="0"/>
              <a:t>купи</a:t>
            </a:r>
            <a:r>
              <a:rPr lang="ru-RU" baseline="0" dirty="0"/>
              <a:t> </a:t>
            </a:r>
            <a:r>
              <a:rPr lang="ru-RU" dirty="0"/>
              <a:t>генерични лекарства с или</a:t>
            </a:r>
            <a:r>
              <a:rPr lang="ru-RU" baseline="0" dirty="0"/>
              <a:t> без</a:t>
            </a:r>
            <a:r>
              <a:rPr lang="ru-RU" dirty="0"/>
              <a:t> моята</a:t>
            </a:r>
            <a:r>
              <a:rPr lang="ru-RU" baseline="0" dirty="0"/>
              <a:t> помощ</a:t>
            </a:r>
            <a:r>
              <a:rPr lang="ru-RU" dirty="0"/>
              <a:t>, стигнах до извода, че бих могъл да помогна. За да сме</a:t>
            </a:r>
            <a:r>
              <a:rPr lang="ru-RU" baseline="0" dirty="0"/>
              <a:t> сигурни, че </a:t>
            </a:r>
            <a:r>
              <a:rPr lang="ru-RU" dirty="0"/>
              <a:t>закупените</a:t>
            </a:r>
            <a:r>
              <a:rPr lang="ru-RU" baseline="0" dirty="0"/>
              <a:t> вече </a:t>
            </a:r>
            <a:r>
              <a:rPr lang="ru-RU" dirty="0"/>
              <a:t>лекарствата са безопасни и отговарят на стандартите за качество,</a:t>
            </a:r>
            <a:r>
              <a:rPr lang="ru-RU" baseline="0" dirty="0"/>
              <a:t> се съгласих първо да </a:t>
            </a:r>
            <a:r>
              <a:rPr lang="ru-RU" dirty="0"/>
              <a:t>се</a:t>
            </a:r>
            <a:r>
              <a:rPr lang="ru-RU" baseline="0" dirty="0"/>
              <a:t> </a:t>
            </a:r>
            <a:r>
              <a:rPr lang="ru-RU" dirty="0"/>
              <a:t> изпратят на мен</a:t>
            </a:r>
            <a:r>
              <a:rPr lang="ru-RU" baseline="0" dirty="0"/>
              <a:t> </a:t>
            </a:r>
            <a:r>
              <a:rPr lang="ru-RU" dirty="0"/>
              <a:t>за тестване. Уговорката</a:t>
            </a:r>
            <a:r>
              <a:rPr lang="ru-RU" baseline="0" dirty="0"/>
              <a:t> </a:t>
            </a:r>
            <a:r>
              <a:rPr lang="ru-RU" dirty="0"/>
              <a:t> беше, ако те</a:t>
            </a:r>
            <a:r>
              <a:rPr lang="ru-RU" baseline="0" dirty="0"/>
              <a:t> </a:t>
            </a:r>
            <a:r>
              <a:rPr lang="ru-RU" dirty="0"/>
              <a:t>преминат теста, пациента може да ги вземе, ако не, отиваха в боклука. Изследваните лекарства бяха</a:t>
            </a:r>
            <a:r>
              <a:rPr lang="ru-RU" baseline="0" dirty="0"/>
              <a:t> ОК</a:t>
            </a:r>
            <a:r>
              <a:rPr lang="ru-RU" dirty="0"/>
              <a:t>, пациентът вече ги</a:t>
            </a:r>
            <a:r>
              <a:rPr lang="ru-RU" baseline="0" dirty="0"/>
              <a:t> е изпил</a:t>
            </a:r>
            <a:r>
              <a:rPr lang="ru-RU" dirty="0"/>
              <a:t> и е минал</a:t>
            </a:r>
            <a:r>
              <a:rPr lang="ru-RU" baseline="0" dirty="0"/>
              <a:t> </a:t>
            </a:r>
            <a:r>
              <a:rPr lang="ru-RU" dirty="0"/>
              <a:t>SVR24 и е излекуван.</a:t>
            </a:r>
          </a:p>
          <a:p>
            <a:endParaRPr lang="ru-RU" dirty="0"/>
          </a:p>
          <a:p>
            <a:r>
              <a:rPr lang="ru-RU" dirty="0"/>
              <a:t>Този</a:t>
            </a:r>
            <a:r>
              <a:rPr lang="ru-RU" baseline="0" dirty="0"/>
              <a:t> първи </a:t>
            </a:r>
            <a:r>
              <a:rPr lang="ru-RU" dirty="0"/>
              <a:t>пациент можеше да е моя единствен пациент, но новината разпространи и </a:t>
            </a:r>
            <a:r>
              <a:rPr lang="ru-RU" baseline="0" dirty="0"/>
              <a:t> един </a:t>
            </a:r>
            <a:r>
              <a:rPr lang="ru-RU" dirty="0"/>
              <a:t>стана една една дузина, която на свой ред се преврърна</a:t>
            </a:r>
            <a:r>
              <a:rPr lang="ru-RU" baseline="0" dirty="0"/>
              <a:t> в</a:t>
            </a:r>
            <a:r>
              <a:rPr lang="ru-RU" dirty="0"/>
              <a:t> стотици. Така се роди </a:t>
            </a:r>
            <a:r>
              <a:rPr lang="en-US" dirty="0"/>
              <a:t>REDEMPTION</a:t>
            </a:r>
            <a:r>
              <a:rPr lang="ru-RU" dirty="0"/>
              <a:t> /Изкупление.</a:t>
            </a:r>
          </a:p>
          <a:p>
            <a:endParaRPr lang="ru-RU" dirty="0"/>
          </a:p>
          <a:p>
            <a:r>
              <a:rPr lang="ru-RU" dirty="0"/>
              <a:t>Последвалите пациенти, включени в </a:t>
            </a:r>
            <a:r>
              <a:rPr lang="en-US" dirty="0"/>
              <a:t>REDEMPTION</a:t>
            </a:r>
            <a:r>
              <a:rPr lang="bg-BG" dirty="0"/>
              <a:t> също бяха изслевани</a:t>
            </a:r>
            <a:r>
              <a:rPr lang="ru-RU" dirty="0"/>
              <a:t> предварително,</a:t>
            </a:r>
            <a:r>
              <a:rPr lang="ru-RU" baseline="0" dirty="0"/>
              <a:t> по </a:t>
            </a:r>
            <a:r>
              <a:rPr lang="ru-RU" dirty="0"/>
              <a:t>време на лечението и след това със SVR.</a:t>
            </a:r>
          </a:p>
          <a:p>
            <a:endParaRPr lang="ru-RU" dirty="0"/>
          </a:p>
          <a:p>
            <a:r>
              <a:rPr lang="ru-RU" dirty="0"/>
              <a:t>Целта беше да се отговори на два основни клинични въпроса. Действат ли генеричните лекарства? </a:t>
            </a:r>
            <a:r>
              <a:rPr lang="ru-RU" baseline="0" dirty="0"/>
              <a:t> Както и </a:t>
            </a:r>
            <a:r>
              <a:rPr lang="ru-RU" dirty="0"/>
              <a:t>безопасни ли</a:t>
            </a:r>
            <a:r>
              <a:rPr lang="ru-RU" baseline="0" dirty="0"/>
              <a:t> са те</a:t>
            </a:r>
            <a:r>
              <a:rPr lang="ru-RU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7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 пример тук е NMR спектър на някои </a:t>
            </a:r>
            <a:r>
              <a:rPr lang="bg-BG" dirty="0"/>
              <a:t>от</a:t>
            </a:r>
            <a:r>
              <a:rPr lang="bg-BG" baseline="0" dirty="0"/>
              <a:t> </a:t>
            </a:r>
            <a:r>
              <a:rPr lang="en-US" dirty="0"/>
              <a:t>generic</a:t>
            </a:r>
            <a:r>
              <a:rPr lang="en-US" baseline="0" dirty="0"/>
              <a:t> </a:t>
            </a:r>
            <a:r>
              <a:rPr lang="ru-RU" dirty="0"/>
              <a:t>sofosbuvir. NMR е една от редица техники, такива като високоефективна течна хроматография, мас спектрометрия и рентгенова кристалография, с които може да се определи точният характер и чистотата на лекарствата.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12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Въпреки, че </a:t>
            </a:r>
            <a:r>
              <a:rPr lang="en-US" dirty="0"/>
              <a:t>REDEMPTION </a:t>
            </a:r>
            <a:r>
              <a:rPr lang="bg-BG" dirty="0"/>
              <a:t> е в Австралия, </a:t>
            </a:r>
            <a:r>
              <a:rPr lang="en-US" dirty="0"/>
              <a:t>the gp2u Telemedicine</a:t>
            </a:r>
            <a:r>
              <a:rPr lang="bg-BG" dirty="0"/>
              <a:t> </a:t>
            </a:r>
            <a:r>
              <a:rPr lang="en-US" dirty="0"/>
              <a:t>platform</a:t>
            </a:r>
            <a:r>
              <a:rPr lang="en-US" baseline="0" dirty="0"/>
              <a:t> </a:t>
            </a:r>
            <a:r>
              <a:rPr lang="bg-BG" baseline="0" dirty="0"/>
              <a:t>е така организирана, че дава възможност</a:t>
            </a:r>
            <a:r>
              <a:rPr lang="ru-RU" baseline="0" dirty="0"/>
              <a:t> пациенти от цял свят, за да се запишат.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72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дясно можете да видите разпределението по генотип с мнозинство</a:t>
            </a:r>
            <a:r>
              <a:rPr lang="ru-RU" baseline="0" dirty="0"/>
              <a:t> на</a:t>
            </a:r>
            <a:r>
              <a:rPr lang="ru-RU" dirty="0"/>
              <a:t> генотип 1, малко под 1/3 генотип 3 с по-малки проценти от другите генотипове.</a:t>
            </a:r>
          </a:p>
          <a:p>
            <a:endParaRPr lang="ru-RU" dirty="0"/>
          </a:p>
          <a:p>
            <a:r>
              <a:rPr lang="ru-RU" dirty="0"/>
              <a:t>448 е броят на включените пациенти.</a:t>
            </a:r>
          </a:p>
          <a:p>
            <a:endParaRPr lang="ru-RU" dirty="0"/>
          </a:p>
          <a:p>
            <a:r>
              <a:rPr lang="ru-RU" dirty="0"/>
              <a:t>Налице е грубо разделяне 50:50 между SOF + LDV и SOF + DCV с малко над 10% и с помощта на рибавирин.</a:t>
            </a:r>
          </a:p>
          <a:p>
            <a:endParaRPr lang="ru-RU" dirty="0"/>
          </a:p>
          <a:p>
            <a:r>
              <a:rPr lang="ru-RU" dirty="0"/>
              <a:t>Това е група от пациенти, които</a:t>
            </a:r>
            <a:r>
              <a:rPr lang="ru-RU" baseline="0" dirty="0"/>
              <a:t> са</a:t>
            </a:r>
            <a:r>
              <a:rPr lang="ru-RU" dirty="0"/>
              <a:t> относително зле, </a:t>
            </a:r>
            <a:r>
              <a:rPr lang="ru-RU" baseline="0" dirty="0"/>
              <a:t>50% от които </a:t>
            </a:r>
            <a:r>
              <a:rPr lang="ru-RU" dirty="0"/>
              <a:t>са имали лечение, над 30% са</a:t>
            </a:r>
            <a:r>
              <a:rPr lang="ru-RU" baseline="0" dirty="0"/>
              <a:t> с</a:t>
            </a:r>
            <a:r>
              <a:rPr lang="ru-RU" dirty="0"/>
              <a:t> цироза</a:t>
            </a:r>
            <a:r>
              <a:rPr lang="ru-RU" baseline="0" dirty="0"/>
              <a:t> </a:t>
            </a:r>
            <a:r>
              <a:rPr lang="ru-RU" dirty="0"/>
              <a:t>и значителен брой, които преди това са били отхвърлени от най-малко едно клинично изследване.</a:t>
            </a:r>
          </a:p>
          <a:p>
            <a:endParaRPr lang="ru-RU" dirty="0"/>
          </a:p>
          <a:p>
            <a:r>
              <a:rPr lang="ru-RU" dirty="0"/>
              <a:t>Има</a:t>
            </a:r>
            <a:r>
              <a:rPr lang="ru-RU" baseline="0" dirty="0"/>
              <a:t> л</a:t>
            </a:r>
            <a:r>
              <a:rPr lang="ru-RU" dirty="0"/>
              <a:t>ек</a:t>
            </a:r>
            <a:r>
              <a:rPr lang="ru-RU" baseline="0" dirty="0"/>
              <a:t> привес на пациенти от </a:t>
            </a:r>
            <a:r>
              <a:rPr lang="ru-RU" dirty="0"/>
              <a:t>мъжки пол, на средна възраст 54 и среден вирусен товар от 2,8 милиона.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244B1-03E3-BB44-B097-BD019EF230F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8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0189A-8B15-384C-9225-173AD8170878}" type="datetime1">
              <a:rPr lang="en-AU" smtClean="0"/>
              <a:t>20/07/2016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9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5AF6-7096-8E45-AFC2-1B08C4BA115A}" type="datetime1">
              <a:rPr lang="en-AU" smtClean="0"/>
              <a:t>20/07/2016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4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D310-38E9-9442-9640-F6A92C901BCF}" type="datetime1">
              <a:rPr lang="en-AU" smtClean="0"/>
              <a:t>20/07/2016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754C9-C86E-BC4A-AB65-96512C83F92F}" type="datetime1">
              <a:rPr lang="en-AU" smtClean="0"/>
              <a:t>20/07/2016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3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7FCC2-FBCB-7849-97D4-6FE20FB06950}" type="datetime1">
              <a:rPr lang="en-AU" smtClean="0"/>
              <a:t>20/07/2016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6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36D8-6FDB-074F-BC8A-32695A36E575}" type="datetime1">
              <a:rPr lang="en-AU" smtClean="0"/>
              <a:t>20/07/2016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7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D76C-3B10-B641-81E6-D95181D4741F}" type="datetime1">
              <a:rPr lang="en-AU" smtClean="0"/>
              <a:t>20/07/2016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2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0E1C-9DAC-3249-8677-ED6B853AB564}" type="datetime1">
              <a:rPr lang="en-AU" smtClean="0"/>
              <a:t>20/07/2016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4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6646C-997B-B648-A9AE-82874141DA08}" type="datetime1">
              <a:rPr lang="en-AU" smtClean="0"/>
              <a:t>20/07/2016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2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134E-DA6E-504E-9A0D-7CE32674CE48}" type="datetime1">
              <a:rPr lang="en-AU" smtClean="0"/>
              <a:t>20/07/2016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2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DF31-7220-EF43-BD86-73F3A2E5E604}" type="datetime1">
              <a:rPr lang="en-AU" smtClean="0"/>
              <a:t>20/07/2016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5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rgbClr val="0068FF"/>
              </a:gs>
              <a:gs pos="100000">
                <a:srgbClr val="007FFF"/>
              </a:gs>
            </a:gsLst>
            <a:path path="rect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46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67790-7790-5640-A702-3CF8154004B5}" type="datetime1">
              <a:rPr lang="en-AU" smtClean="0"/>
              <a:t>20/07/2016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4047B-360E-6947-8E0F-878E3A61C9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3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i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FFF"/>
        </a:buClr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lancet.com/journals/laninf/article/PIIS1473-3099(13)70033-1/fulltex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ubmed/2626100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id.oxfordjournals.org/content/58/7/92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ediacentre/factsheets/fs164/e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dnessetc.com/59228-gilead-sciences-inc-abbvie-inc-finally-see-growth-in-hcv-prescription-volum/" TargetMode="External"/><Relationship Id="rId4" Type="http://schemas.openxmlformats.org/officeDocument/2006/relationships/hyperlink" Target="http://www.unitaid.eu/images/marketdynamics/publications/Hepatitis_C_Medicines_Technology_and_Market_Landscape__Update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ixhepc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p2u.com.au/hcv" TargetMode="External"/><Relationship Id="rId5" Type="http://schemas.openxmlformats.org/officeDocument/2006/relationships/hyperlink" Target="https://clinicaltrials.gov/ct2/show/NCT02657694" TargetMode="External"/><Relationship Id="rId4" Type="http://schemas.openxmlformats.org/officeDocument/2006/relationships/hyperlink" Target="https://gp2u.com.a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id.oxfordjournals.org/content/58/7/92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v.uk/government/organisations/hm-revenue-customs" TargetMode="External"/><Relationship Id="rId4" Type="http://schemas.openxmlformats.org/officeDocument/2006/relationships/hyperlink" Target="https://www.tga.gov.au/personal-importation-schem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3871"/>
            <a:ext cx="9143999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FFF"/>
                </a:solidFill>
                <a:latin typeface="+mj-lt"/>
              </a:rPr>
              <a:t>Висок вирусологичен траен отговор при лечение с директно действащи антивирусни средства (ДДАС) за хепатит С </a:t>
            </a:r>
            <a:r>
              <a:rPr lang="en-US" sz="3600" b="1" dirty="0">
                <a:solidFill>
                  <a:srgbClr val="007FFF"/>
                </a:solidFill>
                <a:latin typeface="+mj-lt"/>
              </a:rPr>
              <a:t>REDEMPTION-1</a:t>
            </a:r>
          </a:p>
          <a:p>
            <a:pPr algn="ctr"/>
            <a:endParaRPr lang="en-US" sz="3200" baseline="30000" dirty="0">
              <a:latin typeface="+mj-lt"/>
            </a:endParaRPr>
          </a:p>
          <a:p>
            <a:endParaRPr lang="en-US" baseline="30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635" y="2400983"/>
            <a:ext cx="8048625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James Freeman</a:t>
            </a:r>
            <a:r>
              <a:rPr lang="en-US" sz="2000" baseline="30000" dirty="0"/>
              <a:t>1</a:t>
            </a:r>
            <a:r>
              <a:rPr lang="en-US" sz="2000" dirty="0"/>
              <a:t>, Richard Sallie</a:t>
            </a:r>
            <a:r>
              <a:rPr lang="en-US" sz="2000" baseline="30000" dirty="0"/>
              <a:t>2</a:t>
            </a:r>
            <a:r>
              <a:rPr lang="en-US" sz="2000" dirty="0"/>
              <a:t>, Adam Kennedy</a:t>
            </a:r>
            <a:r>
              <a:rPr lang="en-US" sz="2000" baseline="30000" dirty="0"/>
              <a:t>3</a:t>
            </a:r>
            <a:r>
              <a:rPr lang="en-US" sz="2000" dirty="0"/>
              <a:t>, Pham </a:t>
            </a:r>
            <a:r>
              <a:rPr lang="en-US" sz="2000" dirty="0" err="1"/>
              <a:t>Thi</a:t>
            </a:r>
            <a:r>
              <a:rPr lang="en-US" sz="2000" dirty="0"/>
              <a:t> Ngoc Nieu</a:t>
            </a:r>
            <a:r>
              <a:rPr lang="en-US" sz="2000" baseline="30000" dirty="0"/>
              <a:t>1</a:t>
            </a:r>
            <a:r>
              <a:rPr lang="en-US" sz="2000" dirty="0"/>
              <a:t>, John Freeman</a:t>
            </a:r>
            <a:r>
              <a:rPr lang="en-US" sz="2000" baseline="30000" dirty="0"/>
              <a:t>4</a:t>
            </a:r>
            <a:r>
              <a:rPr lang="en-US" sz="2000" dirty="0"/>
              <a:t>, Greg Jeffreys</a:t>
            </a:r>
            <a:r>
              <a:rPr lang="en-US" sz="2000" baseline="30000" dirty="0"/>
              <a:t>5</a:t>
            </a:r>
            <a:r>
              <a:rPr lang="en-US" sz="2000" dirty="0"/>
              <a:t>, Andrew M. Hill</a:t>
            </a:r>
            <a:r>
              <a:rPr lang="en-US" sz="2000" baseline="30000" dirty="0"/>
              <a:t>6</a:t>
            </a:r>
          </a:p>
          <a:p>
            <a:pPr algn="ctr"/>
            <a:endParaRPr lang="en-US" sz="1600" baseline="30000" dirty="0"/>
          </a:p>
          <a:p>
            <a:pPr algn="ctr"/>
            <a:r>
              <a:rPr lang="en-US" sz="1600" baseline="30000" dirty="0"/>
              <a:t>1</a:t>
            </a:r>
            <a:r>
              <a:rPr lang="en-US" sz="1600" dirty="0"/>
              <a:t>GP2U Telehealth, Hobart, </a:t>
            </a:r>
            <a:r>
              <a:rPr lang="en-US" sz="1600" baseline="30000" dirty="0"/>
              <a:t>2</a:t>
            </a:r>
            <a:r>
              <a:rPr lang="en-US" sz="1600" dirty="0"/>
              <a:t>Hepatology, </a:t>
            </a:r>
            <a:r>
              <a:rPr lang="en-US" sz="1600" dirty="0" err="1"/>
              <a:t>Nedlands</a:t>
            </a:r>
            <a:r>
              <a:rPr lang="en-US" sz="1600" dirty="0"/>
              <a:t>, </a:t>
            </a:r>
            <a:r>
              <a:rPr lang="en-US" sz="1600" baseline="30000" dirty="0"/>
              <a:t>3</a:t>
            </a:r>
            <a:r>
              <a:rPr lang="en-US" sz="1600" dirty="0"/>
              <a:t>Kingswood Pharmacy, </a:t>
            </a:r>
            <a:r>
              <a:rPr lang="en-US" sz="1600" baseline="30000" dirty="0"/>
              <a:t>4</a:t>
            </a:r>
            <a:r>
              <a:rPr lang="en-US" sz="1600" dirty="0"/>
              <a:t>Nephrology, Sandy Bay, </a:t>
            </a:r>
            <a:r>
              <a:rPr lang="en-US" sz="1600" baseline="30000" dirty="0"/>
              <a:t>5</a:t>
            </a:r>
            <a:r>
              <a:rPr lang="en-US" sz="1600" dirty="0"/>
              <a:t>University of Tasmania, Hobart, Australia, </a:t>
            </a:r>
            <a:r>
              <a:rPr lang="en-US" sz="1600" baseline="30000" dirty="0"/>
              <a:t>6</a:t>
            </a:r>
            <a:r>
              <a:rPr lang="en-US" sz="1600" dirty="0"/>
              <a:t>St Stephens AIDS Trust, Chelsea and Westminster Hospital, London, United Kingdom</a:t>
            </a:r>
          </a:p>
          <a:p>
            <a:pPr algn="ctr"/>
            <a:endParaRPr lang="en-US" sz="1600" dirty="0"/>
          </a:p>
          <a:p>
            <a:pPr algn="ctr"/>
            <a:r>
              <a:rPr lang="en-US" sz="1600" b="1" i="1" dirty="0">
                <a:solidFill>
                  <a:srgbClr val="007FFF"/>
                </a:solidFill>
              </a:rPr>
              <a:t>International Liver Congress 2016 13-18 April, Barcelona, Spain</a:t>
            </a:r>
          </a:p>
          <a:p>
            <a:pPr algn="ctr"/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967135" y="4148825"/>
            <a:ext cx="7461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LB03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4-09 at 5.17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0"/>
            <a:ext cx="8191997" cy="51435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ru-RU" dirty="0"/>
              <a:t>Вирусена реакция  </a:t>
            </a:r>
            <a:r>
              <a:rPr lang="en-US" dirty="0"/>
              <a:t>REDEMPTION-1 vs </a:t>
            </a:r>
            <a:r>
              <a:rPr lang="ru-RU" dirty="0"/>
              <a:t>Публикуван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4787900"/>
            <a:ext cx="728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SOF+PEG+RBV kinetics data source: </a:t>
            </a:r>
            <a:r>
              <a:rPr lang="en-US" sz="1100" dirty="0">
                <a:hlinkClick r:id="rId4"/>
              </a:rPr>
              <a:t>http://www.thelancet.com/journals/laninf/article/PIIS1473-3099(13)70033-1/fulltext</a:t>
            </a:r>
            <a:endParaRPr lang="en-US" sz="11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925861" y="1732797"/>
            <a:ext cx="451042" cy="46287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19504797">
            <a:off x="1855333" y="2489053"/>
            <a:ext cx="474781" cy="296712"/>
          </a:xfrm>
          <a:prstGeom prst="lef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9504797">
            <a:off x="1969803" y="2784688"/>
            <a:ext cx="474781" cy="296712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 rot="19504797">
            <a:off x="2134907" y="3054923"/>
            <a:ext cx="474781" cy="296712"/>
          </a:xfrm>
          <a:prstGeom prst="lef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257300" y="1555750"/>
            <a:ext cx="6819900" cy="2565400"/>
          </a:xfrm>
          <a:custGeom>
            <a:avLst/>
            <a:gdLst>
              <a:gd name="connsiteX0" fmla="*/ 0 w 6819900"/>
              <a:gd name="connsiteY0" fmla="*/ 0 h 2565400"/>
              <a:gd name="connsiteX1" fmla="*/ 44450 w 6819900"/>
              <a:gd name="connsiteY1" fmla="*/ 438150 h 2565400"/>
              <a:gd name="connsiteX2" fmla="*/ 95250 w 6819900"/>
              <a:gd name="connsiteY2" fmla="*/ 742950 h 2565400"/>
              <a:gd name="connsiteX3" fmla="*/ 171450 w 6819900"/>
              <a:gd name="connsiteY3" fmla="*/ 1092200 h 2565400"/>
              <a:gd name="connsiteX4" fmla="*/ 279400 w 6819900"/>
              <a:gd name="connsiteY4" fmla="*/ 1397000 h 2565400"/>
              <a:gd name="connsiteX5" fmla="*/ 406400 w 6819900"/>
              <a:gd name="connsiteY5" fmla="*/ 1606550 h 2565400"/>
              <a:gd name="connsiteX6" fmla="*/ 565150 w 6819900"/>
              <a:gd name="connsiteY6" fmla="*/ 1816100 h 2565400"/>
              <a:gd name="connsiteX7" fmla="*/ 819150 w 6819900"/>
              <a:gd name="connsiteY7" fmla="*/ 2044700 h 2565400"/>
              <a:gd name="connsiteX8" fmla="*/ 984250 w 6819900"/>
              <a:gd name="connsiteY8" fmla="*/ 2159000 h 2565400"/>
              <a:gd name="connsiteX9" fmla="*/ 1181100 w 6819900"/>
              <a:gd name="connsiteY9" fmla="*/ 2260600 h 2565400"/>
              <a:gd name="connsiteX10" fmla="*/ 1365250 w 6819900"/>
              <a:gd name="connsiteY10" fmla="*/ 2324100 h 2565400"/>
              <a:gd name="connsiteX11" fmla="*/ 1562100 w 6819900"/>
              <a:gd name="connsiteY11" fmla="*/ 2362200 h 2565400"/>
              <a:gd name="connsiteX12" fmla="*/ 2044700 w 6819900"/>
              <a:gd name="connsiteY12" fmla="*/ 2419350 h 2565400"/>
              <a:gd name="connsiteX13" fmla="*/ 2527300 w 6819900"/>
              <a:gd name="connsiteY13" fmla="*/ 2457450 h 2565400"/>
              <a:gd name="connsiteX14" fmla="*/ 4191000 w 6819900"/>
              <a:gd name="connsiteY14" fmla="*/ 2546350 h 2565400"/>
              <a:gd name="connsiteX15" fmla="*/ 6819900 w 6819900"/>
              <a:gd name="connsiteY15" fmla="*/ 2565400 h 256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19900" h="2565400">
                <a:moveTo>
                  <a:pt x="0" y="0"/>
                </a:moveTo>
                <a:cubicBezTo>
                  <a:pt x="14287" y="157162"/>
                  <a:pt x="28575" y="314325"/>
                  <a:pt x="44450" y="438150"/>
                </a:cubicBezTo>
                <a:cubicBezTo>
                  <a:pt x="60325" y="561975"/>
                  <a:pt x="74083" y="633942"/>
                  <a:pt x="95250" y="742950"/>
                </a:cubicBezTo>
                <a:cubicBezTo>
                  <a:pt x="116417" y="851958"/>
                  <a:pt x="140758" y="983192"/>
                  <a:pt x="171450" y="1092200"/>
                </a:cubicBezTo>
                <a:cubicBezTo>
                  <a:pt x="202142" y="1201208"/>
                  <a:pt x="240242" y="1311275"/>
                  <a:pt x="279400" y="1397000"/>
                </a:cubicBezTo>
                <a:cubicBezTo>
                  <a:pt x="318558" y="1482725"/>
                  <a:pt x="358775" y="1536700"/>
                  <a:pt x="406400" y="1606550"/>
                </a:cubicBezTo>
                <a:cubicBezTo>
                  <a:pt x="454025" y="1676400"/>
                  <a:pt x="496358" y="1743075"/>
                  <a:pt x="565150" y="1816100"/>
                </a:cubicBezTo>
                <a:cubicBezTo>
                  <a:pt x="633942" y="1889125"/>
                  <a:pt x="749300" y="1987550"/>
                  <a:pt x="819150" y="2044700"/>
                </a:cubicBezTo>
                <a:cubicBezTo>
                  <a:pt x="889000" y="2101850"/>
                  <a:pt x="923925" y="2123017"/>
                  <a:pt x="984250" y="2159000"/>
                </a:cubicBezTo>
                <a:cubicBezTo>
                  <a:pt x="1044575" y="2194983"/>
                  <a:pt x="1117600" y="2233083"/>
                  <a:pt x="1181100" y="2260600"/>
                </a:cubicBezTo>
                <a:cubicBezTo>
                  <a:pt x="1244600" y="2288117"/>
                  <a:pt x="1301750" y="2307167"/>
                  <a:pt x="1365250" y="2324100"/>
                </a:cubicBezTo>
                <a:cubicBezTo>
                  <a:pt x="1428750" y="2341033"/>
                  <a:pt x="1448858" y="2346325"/>
                  <a:pt x="1562100" y="2362200"/>
                </a:cubicBezTo>
                <a:cubicBezTo>
                  <a:pt x="1675342" y="2378075"/>
                  <a:pt x="1883833" y="2403475"/>
                  <a:pt x="2044700" y="2419350"/>
                </a:cubicBezTo>
                <a:cubicBezTo>
                  <a:pt x="2205567" y="2435225"/>
                  <a:pt x="2527300" y="2457450"/>
                  <a:pt x="2527300" y="2457450"/>
                </a:cubicBezTo>
                <a:cubicBezTo>
                  <a:pt x="2885017" y="2478617"/>
                  <a:pt x="3475567" y="2528358"/>
                  <a:pt x="4191000" y="2546350"/>
                </a:cubicBezTo>
                <a:cubicBezTo>
                  <a:pt x="4906433" y="2564342"/>
                  <a:pt x="6494992" y="2559050"/>
                  <a:pt x="6819900" y="2565400"/>
                </a:cubicBezTo>
              </a:path>
            </a:pathLst>
          </a:custGeom>
          <a:ln w="19050"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 rot="8861391">
            <a:off x="1779493" y="3720523"/>
            <a:ext cx="474781" cy="296712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00750" y="1123950"/>
            <a:ext cx="946150" cy="241300"/>
          </a:xfrm>
          <a:prstGeom prst="rect">
            <a:avLst/>
          </a:prstGeom>
          <a:noFill/>
          <a:ln>
            <a:solidFill>
              <a:srgbClr val="007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00750" y="1352550"/>
            <a:ext cx="946150" cy="24130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8861391">
            <a:off x="1109340" y="2949133"/>
            <a:ext cx="474781" cy="296712"/>
          </a:xfrm>
          <a:prstGeom prst="leftArrow">
            <a:avLst/>
          </a:prstGeom>
          <a:solidFill>
            <a:srgbClr val="007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 rot="8861391">
            <a:off x="1347162" y="3133283"/>
            <a:ext cx="474781" cy="296712"/>
          </a:xfrm>
          <a:prstGeom prst="leftArrow">
            <a:avLst/>
          </a:prstGeom>
          <a:solidFill>
            <a:srgbClr val="FF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1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22" grpId="1" animBg="1"/>
      <p:bldP spid="23" grpId="1" animBg="1"/>
      <p:bldP spid="24" grpId="0" animBg="1"/>
      <p:bldP spid="24" grpId="1" animBg="1"/>
      <p:bldP spid="25" grpId="0" animBg="1"/>
      <p:bldP spid="25" grpId="1" animBg="1"/>
      <p:bldP spid="14" grpId="0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4-17 at 11.07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0"/>
            <a:ext cx="840942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SOF+DCV Kinetics GT1 </a:t>
            </a:r>
            <a:r>
              <a:rPr lang="en-US" dirty="0" err="1"/>
              <a:t>vs</a:t>
            </a:r>
            <a:r>
              <a:rPr lang="en-US" dirty="0"/>
              <a:t> GT3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19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6-04-08 at 7.42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4414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SOF+LDV+RBV for GT3? (Ed Gane 2015</a:t>
            </a:r>
            <a:r>
              <a:rPr lang="en-US" baseline="30000" dirty="0"/>
              <a:t>1</a:t>
            </a:r>
            <a:r>
              <a:rPr lang="en-US" dirty="0"/>
              <a:t>)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05106" y="4835313"/>
            <a:ext cx="3503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1) </a:t>
            </a:r>
            <a:r>
              <a:rPr lang="en-US" sz="1100" dirty="0">
                <a:hlinkClick r:id="rId4"/>
              </a:rPr>
              <a:t>http://www.ncbi.nlm.nih.gov/pubmed/26261007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649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REDEMPTION-1 HCV RNA &lt; LLOQ at EOT and SVR4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Screen Shot 2016-04-15 at 6.37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700"/>
            <a:ext cx="9144000" cy="39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92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15 at 5.35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0"/>
            <a:ext cx="763731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Публикуван SVR12 Резултати SOF + LDV н SOF + DCV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1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6-04-15 at 5.36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0"/>
            <a:ext cx="763731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REDEMPTION-1 </a:t>
            </a:r>
            <a:r>
              <a:rPr lang="ru-RU" dirty="0"/>
              <a:t>Общи резултати SVR4 За Generics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2054" y="4811922"/>
            <a:ext cx="7064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Note: Some small percentage loss of SVR is expected during the SVR4 to SVR12 period  </a:t>
            </a:r>
          </a:p>
        </p:txBody>
      </p:sp>
    </p:spTree>
    <p:extLst>
      <p:ext uri="{BB962C8B-B14F-4D97-AF65-F5344CB8AC3E}">
        <p14:creationId xmlns:p14="http://schemas.microsoft.com/office/powerpoint/2010/main" val="60822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безопасност на пациента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6151"/>
            <a:ext cx="8229600" cy="389194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 нови или неизвестни странични ефекти не са докладвани - главоболие, умора и безсъние са най-често срещаните</a:t>
            </a:r>
          </a:p>
          <a:p>
            <a:r>
              <a:rPr lang="ru-RU" dirty="0"/>
              <a:t>3 пациенти с компенсирана цироза, временно декомпенсират по време на терапията, но продължават</a:t>
            </a:r>
          </a:p>
          <a:p>
            <a:r>
              <a:rPr lang="ru-RU" dirty="0"/>
              <a:t>4 пациенти, които, са приети починаха, всички от Хепатит С</a:t>
            </a:r>
          </a:p>
          <a:p>
            <a:r>
              <a:rPr lang="ru-RU" dirty="0"/>
              <a:t>1 пациент е починал преди началото на лечението</a:t>
            </a:r>
          </a:p>
          <a:p>
            <a:r>
              <a:rPr lang="ru-RU" dirty="0"/>
              <a:t>2 се оттегят в началото на лечението и влезат  палиативни грижи</a:t>
            </a:r>
          </a:p>
          <a:p>
            <a:r>
              <a:rPr lang="ru-RU" dirty="0"/>
              <a:t>1 пациент е починал преди SVR4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32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 В този междинен анализ, лечението с законно внесени генерични ДДАС доведе до висок процент на SVR</a:t>
            </a:r>
          </a:p>
          <a:p>
            <a:r>
              <a:rPr lang="ru-RU" dirty="0"/>
              <a:t>Тези SVR проценти са сходни с тези, наблюдавани при Фаза 3 проучвания на маркови лечения</a:t>
            </a:r>
          </a:p>
          <a:p>
            <a:r>
              <a:rPr lang="ru-RU" dirty="0"/>
              <a:t>Масово глобално лечение с генерични ДДАС  е приложима алтернатива, където високите цени блокират достъпа до маркови терапии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17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Заключение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6150"/>
            <a:ext cx="8229600" cy="38798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Generic</a:t>
            </a:r>
            <a:r>
              <a:rPr lang="ru-RU" dirty="0"/>
              <a:t> лек за Хепатит С е на разположение сега за $ 1000 и работи както се очаква</a:t>
            </a:r>
          </a:p>
          <a:p>
            <a:r>
              <a:rPr lang="ru-RU" dirty="0"/>
              <a:t>Като се има предвид текущото ценообразуване API и производсвените разходи  $ 200 лечение / пациент с SOF + DCV е възможно, не в бъдеще, но точно сега1</a:t>
            </a:r>
          </a:p>
          <a:p>
            <a:r>
              <a:rPr lang="ru-RU" dirty="0"/>
              <a:t>Без лечение бъдещето на милиони пациенти, заразени с HCV изглежда така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8924" y="4752949"/>
            <a:ext cx="7971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>
                <a:hlinkClick r:id="rId3"/>
              </a:rPr>
              <a:t>Hill A. Minimum Costs for Producing Hepatitis C Direct-Acting </a:t>
            </a:r>
            <a:r>
              <a:rPr lang="en-US" sz="1100" dirty="0" err="1">
                <a:hlinkClick r:id="rId3"/>
              </a:rPr>
              <a:t>Antivirals</a:t>
            </a:r>
            <a:r>
              <a:rPr lang="en-US" sz="1100" dirty="0">
                <a:hlinkClick r:id="rId3"/>
              </a:rPr>
              <a:t>. Clin Inf Dis. 2014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41570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 descr="Screen Shot 2016-04-08 at 6.34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85"/>
            <a:ext cx="9144000" cy="516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Глобална трагедия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4102"/>
            <a:ext cx="8229600" cy="3531839"/>
          </a:xfrm>
        </p:spPr>
        <p:txBody>
          <a:bodyPr>
            <a:normAutofit fontScale="77500" lnSpcReduction="20000"/>
          </a:bodyPr>
          <a:lstStyle/>
          <a:p>
            <a:r>
              <a:rPr lang="bg-BG" sz="2600" dirty="0"/>
              <a:t>Научно откритие</a:t>
            </a:r>
            <a:r>
              <a:rPr lang="ru-RU" sz="2600" dirty="0"/>
              <a:t>, което съперничи на изобретението на пеницилина е откриването на  Директно действащите антивирусни средства </a:t>
            </a:r>
            <a:r>
              <a:rPr lang="ru-RU" b="1" dirty="0">
                <a:solidFill>
                  <a:srgbClr val="007FFF"/>
                </a:solidFill>
              </a:rPr>
              <a:t>(ДДАС) </a:t>
            </a:r>
            <a:r>
              <a:rPr lang="ru-RU" sz="2600" dirty="0">
                <a:solidFill>
                  <a:prstClr val="black"/>
                </a:solidFill>
              </a:rPr>
              <a:t>(</a:t>
            </a:r>
            <a:r>
              <a:rPr lang="ru-RU" b="1" dirty="0">
                <a:solidFill>
                  <a:srgbClr val="007FFF"/>
                </a:solidFill>
              </a:rPr>
              <a:t> </a:t>
            </a:r>
            <a:r>
              <a:rPr lang="ru-RU" sz="2600" dirty="0"/>
              <a:t>DAAs), които унищожават вируса на (HCV) с минимални странични ефекти и успеваемост 95%. Те са вече на пазара.</a:t>
            </a:r>
          </a:p>
          <a:p>
            <a:r>
              <a:rPr lang="ru-RU" sz="2600" dirty="0"/>
              <a:t>Заедно с ХИВ, хепатит В, туберкулоза и малария, </a:t>
            </a:r>
            <a:r>
              <a:rPr lang="ru-RU" sz="2600" dirty="0">
                <a:solidFill>
                  <a:prstClr val="black"/>
                </a:solidFill>
              </a:rPr>
              <a:t>хепатит С /</a:t>
            </a:r>
            <a:r>
              <a:rPr lang="ru-RU" sz="2600" dirty="0"/>
              <a:t>HCV е едно от 5-те смъртоносни инфекциозни заболявания в световен мащаб</a:t>
            </a:r>
          </a:p>
          <a:p>
            <a:r>
              <a:rPr lang="ru-RU" sz="2600" dirty="0"/>
              <a:t>Трагично е, че тези нови терапии на са на  разположение:</a:t>
            </a:r>
          </a:p>
          <a:p>
            <a:r>
              <a:rPr lang="ru-RU" sz="2600" dirty="0"/>
              <a:t>Съществуват 150 милиона заразени с HCV по света 1, и</a:t>
            </a:r>
          </a:p>
          <a:p>
            <a:r>
              <a:rPr lang="ru-RU" sz="2600" dirty="0"/>
              <a:t>И годишно 500,000 смъртни случая от HCV 1, но</a:t>
            </a:r>
          </a:p>
          <a:p>
            <a:r>
              <a:rPr lang="ru-RU" sz="2600" dirty="0"/>
              <a:t>само 500 000</a:t>
            </a:r>
            <a:r>
              <a:rPr lang="ru-RU" sz="2600" dirty="0">
                <a:solidFill>
                  <a:prstClr val="black"/>
                </a:solidFill>
              </a:rPr>
              <a:t> HCV</a:t>
            </a:r>
            <a:r>
              <a:rPr lang="ru-RU" sz="2600" dirty="0"/>
              <a:t> пациенти се лекуват с (ДДАС) годишно</a:t>
            </a:r>
            <a:endParaRPr lang="en-US" sz="18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515785" y="4475941"/>
            <a:ext cx="8274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>
                <a:hlinkClick r:id="rId3"/>
              </a:rPr>
              <a:t>http://www.who.int/mediacentre/factsheets/fs164/en/</a:t>
            </a:r>
            <a:endParaRPr lang="en-US" sz="1100" dirty="0"/>
          </a:p>
          <a:p>
            <a:pPr marL="228600" indent="-228600">
              <a:buAutoNum type="arabicPeriod"/>
            </a:pPr>
            <a:r>
              <a:rPr lang="en-US" sz="1100" dirty="0">
                <a:hlinkClick r:id="rId4"/>
              </a:rPr>
              <a:t>http://www.unitaid.eu/images/marketdynamics/publications/Hepatitis_C_Medicines_Technology_and_Market_Landscape__Update.pdf</a:t>
            </a:r>
            <a:r>
              <a:rPr lang="en-US" sz="1100" dirty="0"/>
              <a:t> </a:t>
            </a:r>
          </a:p>
          <a:p>
            <a:pPr marL="228600" indent="-228600">
              <a:buAutoNum type="arabicPeriod"/>
            </a:pPr>
            <a:r>
              <a:rPr lang="en-US" sz="1100" dirty="0">
                <a:hlinkClick r:id="rId5"/>
              </a:rPr>
              <a:t>http://www.bidnessetc.com/59228-gilead-sciences-inc-abbvie-inc-finally-see-growth-in-hcv-prescription-volum/</a:t>
            </a:r>
            <a:endParaRPr lang="en-US" sz="1100" dirty="0"/>
          </a:p>
          <a:p>
            <a:pPr marL="228600" indent="-228600">
              <a:buAutoNum type="arabicPeriod"/>
            </a:pP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46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" name="Picture 1" descr="fixHepC-lar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75" y="1743443"/>
            <a:ext cx="2890866" cy="13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2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Повече информация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387"/>
            <a:ext cx="8686800" cy="3394472"/>
          </a:xfrm>
        </p:spPr>
        <p:txBody>
          <a:bodyPr/>
          <a:lstStyle/>
          <a:p>
            <a:r>
              <a:rPr lang="en-US" dirty="0">
                <a:hlinkClick r:id="rId3"/>
              </a:rPr>
              <a:t>http://fixhepc.com</a:t>
            </a:r>
            <a:endParaRPr lang="en-US" dirty="0"/>
          </a:p>
          <a:p>
            <a:r>
              <a:rPr lang="en-US" dirty="0">
                <a:hlinkClick r:id="rId4"/>
              </a:rPr>
              <a:t>https://gp2u.com.au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https://clinicaltrials.gov/ct2/show/NCT02657694</a:t>
            </a:r>
            <a:endParaRPr lang="en-US" dirty="0"/>
          </a:p>
          <a:p>
            <a:r>
              <a:rPr lang="en-US" dirty="0"/>
              <a:t>HCV Decision Support Tool with expected SVR </a:t>
            </a:r>
            <a:br>
              <a:rPr lang="en-US" dirty="0"/>
            </a:br>
            <a:r>
              <a:rPr lang="en-US" dirty="0">
                <a:hlinkClick r:id="rId6"/>
              </a:rPr>
              <a:t>https://gp2u.com.au/hcv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74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Проблем за </a:t>
            </a:r>
            <a:r>
              <a:rPr lang="bg-BG" dirty="0">
                <a:solidFill>
                  <a:prstClr val="white"/>
                </a:solidFill>
              </a:rPr>
              <a:t>внедряването им</a:t>
            </a:r>
            <a:r>
              <a:rPr lang="bg-BG" dirty="0"/>
              <a:t> е цената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790076"/>
            <a:ext cx="8712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Significant reductions in costs of generic production of sofosbuvir and daclatasvir for treatment of hepatitis C, Hill et al, EASL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 descr="Screen Shot 2016-04-08 at 7.20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36735"/>
            <a:ext cx="9144000" cy="370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Предистория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1"/>
            <a:ext cx="8229600" cy="339447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Високите цени на тези нови лекарства пречат на достъпа на пациентите до високо ефективното лечение на HCV</a:t>
            </a:r>
          </a:p>
          <a:p>
            <a:r>
              <a:rPr lang="ru-RU" dirty="0"/>
              <a:t>Генеричните версии на ДДАС sofosbuvir, ledipasvir, daclatasvir се произвеждат масово  на 1% от сегашната американска 1 цена на дребно</a:t>
            </a:r>
          </a:p>
          <a:p>
            <a:r>
              <a:rPr lang="ru-RU" dirty="0"/>
              <a:t>Съгласно законите на Австралия2, на Англия3, и много други страни, лицата имат право да внасят само тримесечена доставка на лекарства, за тяхно лично ползване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701" y="4388871"/>
            <a:ext cx="797136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>
                <a:hlinkClick r:id="rId3"/>
              </a:rPr>
              <a:t>Hill A. Minimum Costs for Producing Hepatitis C Direct-Acting </a:t>
            </a:r>
            <a:r>
              <a:rPr lang="en-US" sz="1100" dirty="0" err="1">
                <a:hlinkClick r:id="rId3"/>
              </a:rPr>
              <a:t>Antivirals</a:t>
            </a:r>
            <a:r>
              <a:rPr lang="en-US" sz="1100" dirty="0">
                <a:hlinkClick r:id="rId3"/>
              </a:rPr>
              <a:t>. </a:t>
            </a:r>
            <a:r>
              <a:rPr lang="en-US" sz="1100" dirty="0" err="1">
                <a:hlinkClick r:id="rId3"/>
              </a:rPr>
              <a:t>Clin</a:t>
            </a:r>
            <a:r>
              <a:rPr lang="en-US" sz="1100" dirty="0">
                <a:hlinkClick r:id="rId3"/>
              </a:rPr>
              <a:t> </a:t>
            </a:r>
            <a:r>
              <a:rPr lang="en-US" sz="1100" dirty="0" err="1">
                <a:hlinkClick r:id="rId3"/>
              </a:rPr>
              <a:t>Inf</a:t>
            </a:r>
            <a:r>
              <a:rPr lang="en-US" sz="1100" dirty="0">
                <a:hlinkClick r:id="rId3"/>
              </a:rPr>
              <a:t> Dis. 2014</a:t>
            </a:r>
            <a:endParaRPr lang="en-US" sz="1100" dirty="0"/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hlinkClick r:id="rId4"/>
              </a:rPr>
              <a:t>https://www.tga.gov.au/personal-importation-scheme</a:t>
            </a:r>
            <a:endParaRPr lang="en-US" sz="1100" dirty="0"/>
          </a:p>
          <a:p>
            <a:pPr marL="228600" indent="-228600">
              <a:buFont typeface="+mj-lt"/>
              <a:buAutoNum type="arabicPeriod"/>
            </a:pPr>
            <a:r>
              <a:rPr lang="en-US" sz="1100" dirty="0">
                <a:hlinkClick r:id="rId5"/>
              </a:rPr>
              <a:t>https://www.gov.uk/government/organisations/hm-revenue-customs</a:t>
            </a:r>
            <a:r>
              <a:rPr lang="en-US" sz="1100" dirty="0"/>
              <a:t> </a:t>
            </a:r>
          </a:p>
          <a:p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3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Правно основание за Личен </a:t>
            </a:r>
            <a:r>
              <a:rPr lang="bg-BG" dirty="0"/>
              <a:t>в</a:t>
            </a:r>
            <a:r>
              <a:rPr lang="ru-RU" dirty="0"/>
              <a:t>нос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1250"/>
            <a:ext cx="8229600" cy="367664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Патентите предоставят  монополни права, обаче ...</a:t>
            </a:r>
          </a:p>
          <a:p>
            <a:r>
              <a:rPr lang="ru-RU" dirty="0"/>
              <a:t>Член 60 от ПЪТУВАНИЯ – за Минималния внос - гласи:</a:t>
            </a:r>
          </a:p>
          <a:p>
            <a:r>
              <a:rPr lang="ru-RU" dirty="0"/>
              <a:t>Членовете могат да изключат от прилагането на горепосочените разпоредби на малки количества стоки с нетърговски характер, съдържащи се в личния багаж на пътници или изпратени в малки пратки</a:t>
            </a:r>
          </a:p>
          <a:p>
            <a:r>
              <a:rPr lang="ru-RU" dirty="0"/>
              <a:t>В съответствие с член 60 повечето страни позволяват някаква форма на внос на медикаменти за лична употреба</a:t>
            </a:r>
          </a:p>
          <a:p>
            <a:r>
              <a:rPr lang="ru-RU" dirty="0"/>
              <a:t>http://fixhepc.com/ помага достъпа на пациентите до  медикаменти както и да обсъждат тяхното лечение онлайн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Методи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1250"/>
            <a:ext cx="8229600" cy="394334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Генеричните ДДИС бяха първо изследвани за качество, използвайки HPLC, NMR и масова спектрометрия</a:t>
            </a:r>
          </a:p>
          <a:p>
            <a:r>
              <a:rPr lang="ru-RU" dirty="0"/>
              <a:t>Включени</a:t>
            </a:r>
            <a:r>
              <a:rPr lang="bg-BG" dirty="0"/>
              <a:t>те</a:t>
            </a:r>
            <a:r>
              <a:rPr lang="ru-RU" dirty="0"/>
              <a:t> чрез уебсайта на fixhepc.com пациенти , бяха подпомогнати при импортирането на закупените на достъпна цена медикаменни</a:t>
            </a:r>
          </a:p>
          <a:p>
            <a:r>
              <a:rPr lang="ru-RU" dirty="0"/>
              <a:t>На пациентите бяха направени изследвания преди, по време и при завършване на лечението , както и SVR /излекуван/  с помощта на платформата gp2u.com.au </a:t>
            </a:r>
            <a:r>
              <a:rPr lang="en-US" dirty="0"/>
              <a:t>Telemedicine platform</a:t>
            </a:r>
            <a:endParaRPr lang="ru-RU" dirty="0"/>
          </a:p>
          <a:p>
            <a:r>
              <a:rPr lang="ru-RU" dirty="0"/>
              <a:t>Целта на този анализ е да се оцени безопасността и ефективността на генеричните лекарства, внесени законно от пациентите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28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04-04 at 10.27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15" y="493336"/>
            <a:ext cx="6643892" cy="4650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Sofosbuvir NMR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2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3-31 at 10.38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277"/>
            <a:ext cx="9144000" cy="4612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Записани са над 400 пациенти от цял свят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9333" y="2126073"/>
            <a:ext cx="2144889" cy="1862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Базови характеристики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4047B-360E-6947-8E0F-878E3A61C91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Screen Shot 2016-04-02 at 4.26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481" y="1085589"/>
            <a:ext cx="4867119" cy="3541975"/>
          </a:xfrm>
          <a:prstGeom prst="rect">
            <a:avLst/>
          </a:prstGeom>
        </p:spPr>
      </p:pic>
      <p:pic>
        <p:nvPicPr>
          <p:cNvPr id="7" name="Picture 6" descr="Screen Shot 2016-04-11 at 8.01.2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6" y="986988"/>
            <a:ext cx="3110279" cy="397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25492</TotalTime>
  <Words>2562</Words>
  <Application>Microsoft Office PowerPoint</Application>
  <PresentationFormat>On-screen Show (16:9)</PresentationFormat>
  <Paragraphs>208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PowerPoint Presentation</vt:lpstr>
      <vt:lpstr>Глобална трагедия</vt:lpstr>
      <vt:lpstr>Проблем за внедряването им е цената</vt:lpstr>
      <vt:lpstr>Предистория</vt:lpstr>
      <vt:lpstr>Правно основание за Личен внос</vt:lpstr>
      <vt:lpstr>Методи</vt:lpstr>
      <vt:lpstr>Sofosbuvir NMR</vt:lpstr>
      <vt:lpstr>Записани са над 400 пациенти от цял свят</vt:lpstr>
      <vt:lpstr>Базови характеристики</vt:lpstr>
      <vt:lpstr>Вирусена реакция  REDEMPTION-1 vs Публикуван</vt:lpstr>
      <vt:lpstr>SOF+DCV Kinetics GT1 vs GT3</vt:lpstr>
      <vt:lpstr>SOF+LDV+RBV for GT3? (Ed Gane 20151)</vt:lpstr>
      <vt:lpstr>REDEMPTION-1 HCV RNA &lt; LLOQ at EOT and SVR4 </vt:lpstr>
      <vt:lpstr>Публикуван SVR12 Резултати SOF + LDV н SOF + DCV</vt:lpstr>
      <vt:lpstr>REDEMPTION-1 Общи резултати SVR4 За Generics</vt:lpstr>
      <vt:lpstr>безопасност на пациента</vt:lpstr>
      <vt:lpstr>Обобщение</vt:lpstr>
      <vt:lpstr>Заключение</vt:lpstr>
      <vt:lpstr>PowerPoint Presentation</vt:lpstr>
      <vt:lpstr>PowerPoint Presentation</vt:lpstr>
      <vt:lpstr>Повече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Dzintars Gotham</dc:creator>
  <cp:lastModifiedBy>Margarita Stoeva</cp:lastModifiedBy>
  <cp:revision>420</cp:revision>
  <dcterms:created xsi:type="dcterms:W3CDTF">2016-03-14T23:34:15Z</dcterms:created>
  <dcterms:modified xsi:type="dcterms:W3CDTF">2016-07-20T18:20:21Z</dcterms:modified>
</cp:coreProperties>
</file>