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3"/>
  </p:notesMasterIdLst>
  <p:handoutMasterIdLst>
    <p:handoutMasterId r:id="rId24"/>
  </p:handoutMasterIdLst>
  <p:sldIdLst>
    <p:sldId id="297" r:id="rId2"/>
    <p:sldId id="360" r:id="rId3"/>
    <p:sldId id="361" r:id="rId4"/>
    <p:sldId id="369" r:id="rId5"/>
    <p:sldId id="352" r:id="rId6"/>
    <p:sldId id="362" r:id="rId7"/>
    <p:sldId id="373" r:id="rId8"/>
    <p:sldId id="332" r:id="rId9"/>
    <p:sldId id="367" r:id="rId10"/>
    <p:sldId id="343" r:id="rId11"/>
    <p:sldId id="381" r:id="rId12"/>
    <p:sldId id="370" r:id="rId13"/>
    <p:sldId id="372" r:id="rId14"/>
    <p:sldId id="374" r:id="rId15"/>
    <p:sldId id="371" r:id="rId16"/>
    <p:sldId id="377" r:id="rId17"/>
    <p:sldId id="380" r:id="rId18"/>
    <p:sldId id="376" r:id="rId19"/>
    <p:sldId id="378" r:id="rId20"/>
    <p:sldId id="379" r:id="rId21"/>
    <p:sldId id="363"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FF"/>
    <a:srgbClr val="FF00FF"/>
    <a:srgbClr val="A6A6A6"/>
    <a:srgbClr val="0068FF"/>
    <a:srgbClr val="0073FF"/>
    <a:srgbClr val="003F7F"/>
    <a:srgbClr val="00647F"/>
    <a:srgbClr val="0064CA"/>
    <a:srgbClr val="006452"/>
    <a:srgbClr val="007F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77934" autoAdjust="0"/>
  </p:normalViewPr>
  <p:slideViewPr>
    <p:cSldViewPr snapToGrid="0" snapToObjects="1">
      <p:cViewPr>
        <p:scale>
          <a:sx n="100" d="100"/>
          <a:sy n="100" d="100"/>
        </p:scale>
        <p:origin x="-960" y="-32"/>
      </p:cViewPr>
      <p:guideLst>
        <p:guide orient="horz" pos="2160"/>
        <p:guide orient="horz" pos="1620"/>
        <p:guide pos="2880"/>
      </p:guideLst>
    </p:cSldViewPr>
  </p:slideViewPr>
  <p:outlineViewPr>
    <p:cViewPr>
      <p:scale>
        <a:sx n="33" d="100"/>
        <a:sy n="33" d="100"/>
      </p:scale>
      <p:origin x="0" y="786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6948D4-5429-0C46-BAAE-A9A2A2AB1A1E}" type="datetimeFigureOut">
              <a:rPr lang="en-US" smtClean="0"/>
              <a:pPr/>
              <a:t>18/04/16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3C95D-08C1-D54B-A676-DEF774087377}" type="slidenum">
              <a:rPr lang="en-US" smtClean="0"/>
              <a:pPr/>
              <a:t>‹#›</a:t>
            </a:fld>
            <a:endParaRPr lang="en-US"/>
          </a:p>
        </p:txBody>
      </p:sp>
    </p:spTree>
    <p:extLst>
      <p:ext uri="{BB962C8B-B14F-4D97-AF65-F5344CB8AC3E}">
        <p14:creationId xmlns:p14="http://schemas.microsoft.com/office/powerpoint/2010/main" val="762335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F1B60-4C15-F648-8519-EBA6812CD4E0}" type="datetimeFigureOut">
              <a:rPr lang="en-US" smtClean="0"/>
              <a:pPr/>
              <a:t>18/04/16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244B1-03E3-BB44-B097-BD019EF230FF}" type="slidenum">
              <a:rPr lang="en-US" smtClean="0"/>
              <a:pPr/>
              <a:t>‹#›</a:t>
            </a:fld>
            <a:endParaRPr lang="en-US"/>
          </a:p>
        </p:txBody>
      </p:sp>
    </p:spTree>
    <p:extLst>
      <p:ext uri="{BB962C8B-B14F-4D97-AF65-F5344CB8AC3E}">
        <p14:creationId xmlns:p14="http://schemas.microsoft.com/office/powerpoint/2010/main" val="8250736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REDEMPTION-1</a:t>
            </a:r>
            <a:r>
              <a:rPr lang="en-US" baseline="0" dirty="0" smtClean="0"/>
              <a:t> is an ongoing open label study assessing the safety and effectiveness of generic direct acting antiviral Hepatitis C medication. This is </a:t>
            </a:r>
            <a:r>
              <a:rPr lang="en-US" dirty="0" smtClean="0"/>
              <a:t>an</a:t>
            </a:r>
            <a:r>
              <a:rPr lang="en-US" baseline="0" dirty="0" smtClean="0"/>
              <a:t> interim analysis of</a:t>
            </a:r>
            <a:r>
              <a:rPr lang="en-US" dirty="0" smtClean="0"/>
              <a:t> all the results to date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a:t>
            </a:fld>
            <a:endParaRPr lang="en-US"/>
          </a:p>
        </p:txBody>
      </p:sp>
    </p:spTree>
    <p:extLst>
      <p:ext uri="{BB962C8B-B14F-4D97-AF65-F5344CB8AC3E}">
        <p14:creationId xmlns:p14="http://schemas.microsoft.com/office/powerpoint/2010/main" val="303210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look at the on </a:t>
            </a:r>
            <a:r>
              <a:rPr lang="en-AU" baseline="0" dirty="0" smtClean="0"/>
              <a:t>treatment viral kinetics</a:t>
            </a:r>
            <a:r>
              <a:rPr lang="en-AU" dirty="0" smtClean="0"/>
              <a:t> The scatter plot dots</a:t>
            </a:r>
            <a:r>
              <a:rPr lang="en-AU" baseline="0" dirty="0" smtClean="0"/>
              <a:t> are the viral load at various time points, and the size represents the log number of patients.</a:t>
            </a:r>
            <a:r>
              <a:rPr lang="en-AU" dirty="0" smtClean="0"/>
              <a:t> Blue is Ledipasvir and Pink is Daclatasvir.</a:t>
            </a:r>
          </a:p>
          <a:p>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Unlike the usual reporting which stops at &lt; LLOQ (&lt;15) we have differentiated &lt; LLOD as another data point and I think this makes evident a 2 stage kinetic decay</a:t>
            </a:r>
            <a:r>
              <a:rPr lang="en-AU" dirty="0" smtClean="0"/>
              <a:t> – the first stage is rapid, but the second is substantially slower and it’s this slower second stage that dictates</a:t>
            </a:r>
            <a:r>
              <a:rPr lang="en-AU" baseline="0" dirty="0" smtClean="0"/>
              <a:t> the</a:t>
            </a:r>
            <a:r>
              <a:rPr lang="en-AU" dirty="0" smtClean="0"/>
              <a:t> minimum treatment duration.</a:t>
            </a:r>
            <a:endParaRPr lang="en-AU" baseline="0" dirty="0" smtClean="0"/>
          </a:p>
          <a:p>
            <a:endParaRPr lang="en-AU" baseline="0" dirty="0" smtClean="0"/>
          </a:p>
          <a:p>
            <a:r>
              <a:rPr lang="en-AU" baseline="0" dirty="0" smtClean="0"/>
              <a:t>The 3 grey lines are from data published in the Lancet in 2014 about the on treatment kinetics for SOF+PEG+RBV. As you can see the response for both the generic combinations used was substantially faster</a:t>
            </a:r>
            <a:r>
              <a:rPr lang="en-AU" dirty="0" smtClean="0"/>
              <a:t> than this demonstrating the impact of effective NS5A inhibition. The difference between the</a:t>
            </a:r>
            <a:r>
              <a:rPr lang="en-AU" baseline="0" dirty="0" smtClean="0"/>
              <a:t> SOF+LDV and SOF+DCV kinetics, where Daclatasvir looks slower, is an </a:t>
            </a:r>
            <a:r>
              <a:rPr lang="en-AU" baseline="0" dirty="0" err="1" smtClean="0"/>
              <a:t>artifact</a:t>
            </a:r>
            <a:r>
              <a:rPr lang="en-AU" baseline="0" dirty="0" smtClean="0"/>
              <a:t> due to it’s higher use in GT3 where the kinetics are slower than in GT1. If we look only at GT1 with SOF+DCV we see the response is slightly better that SOF+DCV and it crosses &lt;LLOQ a little earlier.</a:t>
            </a:r>
            <a:endParaRPr lang="en-AU" dirty="0" smtClean="0"/>
          </a:p>
          <a:p>
            <a:endParaRPr lang="en-AU" baseline="0" dirty="0" smtClean="0"/>
          </a:p>
          <a:p>
            <a:r>
              <a:rPr lang="en-AU" baseline="0" dirty="0" smtClean="0"/>
              <a:t>There was one virological breakthrough.</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10</a:t>
            </a:fld>
            <a:endParaRPr lang="en-US"/>
          </a:p>
        </p:txBody>
      </p:sp>
    </p:spTree>
    <p:extLst>
      <p:ext uri="{BB962C8B-B14F-4D97-AF65-F5344CB8AC3E}">
        <p14:creationId xmlns:p14="http://schemas.microsoft.com/office/powerpoint/2010/main" val="194517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SOF+DCV in both GT1 and GT3 patients. We also differentiated &lt;LLOQ (&lt;15) and &lt;LLOD (undetected) </a:t>
            </a:r>
          </a:p>
          <a:p>
            <a:endParaRPr lang="en-US" dirty="0" smtClean="0"/>
          </a:p>
          <a:p>
            <a:r>
              <a:rPr lang="en-US" dirty="0" smtClean="0"/>
              <a:t>What this allows us to see is that the kinetics in GT1 are prompt and essentially all patients are undetected by day 55 giving a notional 30 day over treat. </a:t>
            </a:r>
          </a:p>
          <a:p>
            <a:endParaRPr lang="en-US" dirty="0" smtClean="0"/>
          </a:p>
          <a:p>
            <a:r>
              <a:rPr lang="en-US" dirty="0" smtClean="0"/>
              <a:t>This is not the case with GT3 where the kinetics suggest 16 weeks treatment (or perhaps even longer) should really be the default minimum (or that for 12 weeks Ribavirin should be regarded as essential)</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11</a:t>
            </a:fld>
            <a:endParaRPr lang="en-US"/>
          </a:p>
        </p:txBody>
      </p:sp>
    </p:spTree>
    <p:extLst>
      <p:ext uri="{BB962C8B-B14F-4D97-AF65-F5344CB8AC3E}">
        <p14:creationId xmlns:p14="http://schemas.microsoft.com/office/powerpoint/2010/main" val="339050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to the first of the results.</a:t>
            </a:r>
          </a:p>
          <a:p>
            <a:endParaRPr lang="en-US" dirty="0" smtClean="0"/>
          </a:p>
          <a:p>
            <a:r>
              <a:rPr lang="en-US" dirty="0" smtClean="0"/>
              <a:t>In</a:t>
            </a:r>
            <a:r>
              <a:rPr lang="en-US" baseline="0" dirty="0" smtClean="0"/>
              <a:t> 2015 Professor Ed </a:t>
            </a:r>
            <a:r>
              <a:rPr lang="en-US" baseline="0" dirty="0" err="1" smtClean="0"/>
              <a:t>Gane</a:t>
            </a:r>
            <a:r>
              <a:rPr lang="en-US" baseline="0" dirty="0" smtClean="0"/>
              <a:t> published an interesting study about the use of SOF+LDV+/-RBV in GT3</a:t>
            </a:r>
          </a:p>
          <a:p>
            <a:endParaRPr lang="en-US" baseline="0" dirty="0" smtClean="0"/>
          </a:p>
          <a:p>
            <a:r>
              <a:rPr lang="en-US" baseline="0" dirty="0" smtClean="0"/>
              <a:t>One group – treatment naïve</a:t>
            </a:r>
            <a:r>
              <a:rPr lang="en-US" dirty="0" smtClean="0"/>
              <a:t> </a:t>
            </a:r>
            <a:r>
              <a:rPr lang="en-US" baseline="0" dirty="0" smtClean="0"/>
              <a:t>patients who also had RBV did very well with a 100%  (26/26) SVR rate. </a:t>
            </a:r>
          </a:p>
          <a:p>
            <a:endParaRPr lang="en-US" baseline="0" dirty="0" smtClean="0"/>
          </a:p>
          <a:p>
            <a:r>
              <a:rPr lang="en-US" baseline="0" dirty="0" smtClean="0"/>
              <a:t>We’ve duplicated that result with generics suggesting it is repeatable and should perhaps be investigated at a larger scale.</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12</a:t>
            </a:fld>
            <a:endParaRPr lang="en-US"/>
          </a:p>
        </p:txBody>
      </p:sp>
    </p:spTree>
    <p:extLst>
      <p:ext uri="{BB962C8B-B14F-4D97-AF65-F5344CB8AC3E}">
        <p14:creationId xmlns:p14="http://schemas.microsoft.com/office/powerpoint/2010/main" val="66167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can see that a</a:t>
            </a:r>
            <a:r>
              <a:rPr lang="en-US" dirty="0" smtClean="0"/>
              <a:t>t the end of treatment 99.6% of patients were &lt;LLOQ. One </a:t>
            </a:r>
            <a:r>
              <a:rPr lang="en-US" dirty="0" err="1" smtClean="0"/>
              <a:t>virological</a:t>
            </a:r>
            <a:r>
              <a:rPr lang="en-US" dirty="0" smtClean="0"/>
              <a:t> breakthrough reduced the result for</a:t>
            </a:r>
            <a:r>
              <a:rPr lang="en-US" baseline="0" dirty="0" smtClean="0"/>
              <a:t> LDV</a:t>
            </a:r>
          </a:p>
          <a:p>
            <a:endParaRPr lang="en-US" baseline="0" dirty="0" smtClean="0"/>
          </a:p>
          <a:p>
            <a:r>
              <a:rPr lang="en-US" baseline="0" dirty="0" smtClean="0"/>
              <a:t>The overall SVR4 rate was 94.4%. </a:t>
            </a:r>
          </a:p>
          <a:p>
            <a:endParaRPr lang="en-US" baseline="0" dirty="0" smtClean="0"/>
          </a:p>
          <a:p>
            <a:r>
              <a:rPr lang="en-US" baseline="0" dirty="0" smtClean="0"/>
              <a:t>Looking at GT1 only the results of LDV and DCV were similar,</a:t>
            </a:r>
            <a:r>
              <a:rPr lang="en-US" dirty="0" smtClean="0"/>
              <a:t> with  the LDV result again suffering from that breakthrough patient</a:t>
            </a:r>
            <a:r>
              <a:rPr lang="en-US" baseline="0" dirty="0" smtClean="0"/>
              <a:t> (S282T RAV)</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13</a:t>
            </a:fld>
            <a:endParaRPr lang="en-US"/>
          </a:p>
        </p:txBody>
      </p:sp>
    </p:spTree>
    <p:extLst>
      <p:ext uri="{BB962C8B-B14F-4D97-AF65-F5344CB8AC3E}">
        <p14:creationId xmlns:p14="http://schemas.microsoft.com/office/powerpoint/2010/main" val="1972684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t>
            </a:r>
            <a:r>
              <a:rPr lang="en-US" dirty="0" smtClean="0"/>
              <a:t> Andrew Hill aggregated all</a:t>
            </a:r>
            <a:r>
              <a:rPr lang="en-US" baseline="0" dirty="0" smtClean="0"/>
              <a:t> the clinical trials data we could find for the DAA combinations SOF+LDV and SOF+DCV,</a:t>
            </a:r>
            <a:r>
              <a:rPr lang="en-US" dirty="0" smtClean="0"/>
              <a:t> and they are presented here.</a:t>
            </a:r>
            <a:endParaRPr lang="en-US" baseline="0" dirty="0" smtClean="0"/>
          </a:p>
          <a:p>
            <a:endParaRPr lang="en-US" baseline="0" dirty="0" smtClean="0"/>
          </a:p>
          <a:p>
            <a:r>
              <a:rPr lang="en-US" baseline="0" dirty="0" smtClean="0"/>
              <a:t>And if we compare this to the results of generics….</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14</a:t>
            </a:fld>
            <a:endParaRPr lang="en-US"/>
          </a:p>
        </p:txBody>
      </p:sp>
    </p:spTree>
    <p:extLst>
      <p:ext uri="{BB962C8B-B14F-4D97-AF65-F5344CB8AC3E}">
        <p14:creationId xmlns:p14="http://schemas.microsoft.com/office/powerpoint/2010/main" val="246638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see a lot of difference.</a:t>
            </a:r>
          </a:p>
          <a:p>
            <a:endParaRPr lang="en-US" dirty="0" smtClean="0"/>
          </a:p>
          <a:p>
            <a:r>
              <a:rPr lang="en-US" dirty="0" smtClean="0"/>
              <a:t>The 100% results in GT2,4,5,6</a:t>
            </a:r>
            <a:r>
              <a:rPr lang="en-US" baseline="0" dirty="0" smtClean="0"/>
              <a:t> are of course pretty meaningless given the tiny numbers, but for GT1 and GT3 the results are in line with expectations.</a:t>
            </a:r>
          </a:p>
          <a:p>
            <a:endParaRPr lang="en-US" baseline="0" dirty="0" smtClean="0"/>
          </a:p>
          <a:p>
            <a:r>
              <a:rPr lang="en-US" baseline="0" dirty="0" smtClean="0"/>
              <a:t>We do expect a</a:t>
            </a:r>
            <a:r>
              <a:rPr lang="en-US" dirty="0" smtClean="0"/>
              <a:t> handful of</a:t>
            </a:r>
            <a:r>
              <a:rPr lang="en-US" baseline="0" dirty="0" smtClean="0"/>
              <a:t> patients who passed SVR4 to fail SVR12</a:t>
            </a:r>
            <a:r>
              <a:rPr lang="en-US" dirty="0" smtClean="0"/>
              <a:t> but don’t expect that to cause a huge change</a:t>
            </a:r>
            <a:r>
              <a:rPr lang="en-US" baseline="0" dirty="0" smtClean="0"/>
              <a:t> and note the confidence intervals are already reasonably narrow.</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15</a:t>
            </a:fld>
            <a:endParaRPr lang="en-US"/>
          </a:p>
        </p:txBody>
      </p:sp>
    </p:spTree>
    <p:extLst>
      <p:ext uri="{BB962C8B-B14F-4D97-AF65-F5344CB8AC3E}">
        <p14:creationId xmlns:p14="http://schemas.microsoft.com/office/powerpoint/2010/main" val="1959966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new or unknown side effects were reported with headache, fatigue and insomnia being the most common</a:t>
            </a:r>
          </a:p>
          <a:p>
            <a:endParaRPr lang="en-US" dirty="0" smtClean="0"/>
          </a:p>
          <a:p>
            <a:r>
              <a:rPr lang="en-US" dirty="0" smtClean="0"/>
              <a:t>3 patients with compensated cirrhosis temporarily decompensated on treatment initiation but continued with treatment</a:t>
            </a:r>
          </a:p>
          <a:p>
            <a:endParaRPr lang="en-US" dirty="0"/>
          </a:p>
          <a:p>
            <a:r>
              <a:rPr lang="en-US" dirty="0"/>
              <a:t>4 patients who </a:t>
            </a:r>
            <a:r>
              <a:rPr lang="en-US" dirty="0" smtClean="0"/>
              <a:t>enrolled have since </a:t>
            </a:r>
            <a:r>
              <a:rPr lang="en-US" dirty="0"/>
              <a:t>died, all from HCC</a:t>
            </a:r>
          </a:p>
          <a:p>
            <a:endParaRPr lang="en-US" dirty="0" smtClean="0"/>
          </a:p>
        </p:txBody>
      </p:sp>
      <p:sp>
        <p:nvSpPr>
          <p:cNvPr id="4" name="Slide Number Placeholder 3"/>
          <p:cNvSpPr>
            <a:spLocks noGrp="1"/>
          </p:cNvSpPr>
          <p:nvPr>
            <p:ph type="sldNum" sz="quarter" idx="10"/>
          </p:nvPr>
        </p:nvSpPr>
        <p:spPr/>
        <p:txBody>
          <a:bodyPr/>
          <a:lstStyle/>
          <a:p>
            <a:fld id="{CD0244B1-03E3-BB44-B097-BD019EF230FF}" type="slidenum">
              <a:rPr lang="en-US" smtClean="0"/>
              <a:pPr/>
              <a:t>16</a:t>
            </a:fld>
            <a:endParaRPr lang="en-US"/>
          </a:p>
        </p:txBody>
      </p:sp>
    </p:spTree>
    <p:extLst>
      <p:ext uri="{BB962C8B-B14F-4D97-AF65-F5344CB8AC3E}">
        <p14:creationId xmlns:p14="http://schemas.microsoft.com/office/powerpoint/2010/main" val="276591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in this interim analysis treatment with legally imported generic DAAs produced similar SVR rates to</a:t>
            </a:r>
            <a:r>
              <a:rPr lang="en-US" dirty="0" smtClean="0"/>
              <a:t> what</a:t>
            </a:r>
            <a:r>
              <a:rPr lang="en-US" baseline="0" dirty="0" smtClean="0"/>
              <a:t> we would expect from the clinical trials</a:t>
            </a:r>
            <a:r>
              <a:rPr lang="en-US" dirty="0" smtClean="0"/>
              <a:t> of their branded counterparts.</a:t>
            </a:r>
            <a:endParaRPr lang="en-US" baseline="0" dirty="0" smtClean="0"/>
          </a:p>
          <a:p>
            <a:endParaRPr lang="en-US" baseline="0" dirty="0" smtClean="0"/>
          </a:p>
          <a:p>
            <a:r>
              <a:rPr lang="en-US" baseline="0" dirty="0" smtClean="0"/>
              <a:t>Doctors prescribing and monitoring patients taking generics can take comfort from the fact that, like the HIV generics that came before them, HCV generics deliver robust clinical results.</a:t>
            </a:r>
          </a:p>
        </p:txBody>
      </p:sp>
      <p:sp>
        <p:nvSpPr>
          <p:cNvPr id="4" name="Slide Number Placeholder 3"/>
          <p:cNvSpPr>
            <a:spLocks noGrp="1"/>
          </p:cNvSpPr>
          <p:nvPr>
            <p:ph type="sldNum" sz="quarter" idx="10"/>
          </p:nvPr>
        </p:nvSpPr>
        <p:spPr/>
        <p:txBody>
          <a:bodyPr/>
          <a:lstStyle/>
          <a:p>
            <a:fld id="{CD0244B1-03E3-BB44-B097-BD019EF230FF}" type="slidenum">
              <a:rPr lang="en-US" smtClean="0"/>
              <a:pPr/>
              <a:t>17</a:t>
            </a:fld>
            <a:endParaRPr lang="en-US"/>
          </a:p>
        </p:txBody>
      </p:sp>
    </p:spTree>
    <p:extLst>
      <p:ext uri="{BB962C8B-B14F-4D97-AF65-F5344CB8AC3E}">
        <p14:creationId xmlns:p14="http://schemas.microsoft.com/office/powerpoint/2010/main" val="2154333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Generic cure for Hepatitis C is available now for $1000 and works as expected</a:t>
            </a:r>
          </a:p>
          <a:p>
            <a:endParaRPr lang="en-US" dirty="0" smtClean="0"/>
          </a:p>
          <a:p>
            <a:r>
              <a:rPr lang="en-US" dirty="0" smtClean="0"/>
              <a:t>Given current API pricing and production costs $200/patient treatment with SOF+DCV is possible, not in the future, but right now</a:t>
            </a:r>
          </a:p>
          <a:p>
            <a:endParaRPr lang="en-US" dirty="0" smtClean="0"/>
          </a:p>
          <a:p>
            <a:r>
              <a:rPr lang="en-US" dirty="0" smtClean="0"/>
              <a:t>It’s sad to reflect that</a:t>
            </a:r>
            <a:r>
              <a:rPr lang="en-US" baseline="0" dirty="0" smtClean="0"/>
              <a:t> at a price of $200/patient the entire world – all 150 million patients - could have been treated for less than the $31.5 billion dollars in profits made from the</a:t>
            </a:r>
            <a:r>
              <a:rPr lang="en-US" dirty="0" smtClean="0"/>
              <a:t> </a:t>
            </a:r>
            <a:r>
              <a:rPr lang="en-US" dirty="0" err="1" smtClean="0"/>
              <a:t>Sovaldi</a:t>
            </a:r>
            <a:r>
              <a:rPr lang="en-US" dirty="0" smtClean="0"/>
              <a:t> franchise</a:t>
            </a:r>
            <a:r>
              <a:rPr lang="en-US" baseline="0" dirty="0" smtClean="0"/>
              <a:t> in the last 3 years.</a:t>
            </a:r>
            <a:endParaRPr lang="en-US" dirty="0" smtClean="0"/>
          </a:p>
          <a:p>
            <a:endParaRPr lang="en-US" dirty="0" smtClean="0"/>
          </a:p>
          <a:p>
            <a:r>
              <a:rPr lang="en-US" dirty="0" smtClean="0"/>
              <a:t>Without treatment the future for millions of patients infected with HCV looks like this… </a:t>
            </a:r>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18</a:t>
            </a:fld>
            <a:endParaRPr lang="en-US"/>
          </a:p>
        </p:txBody>
      </p:sp>
    </p:spTree>
    <p:extLst>
      <p:ext uri="{BB962C8B-B14F-4D97-AF65-F5344CB8AC3E}">
        <p14:creationId xmlns:p14="http://schemas.microsoft.com/office/powerpoint/2010/main" val="126690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RIP</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19</a:t>
            </a:fld>
            <a:endParaRPr lang="en-US"/>
          </a:p>
        </p:txBody>
      </p:sp>
    </p:spTree>
    <p:extLst>
      <p:ext uri="{BB962C8B-B14F-4D97-AF65-F5344CB8AC3E}">
        <p14:creationId xmlns:p14="http://schemas.microsoft.com/office/powerpoint/2010/main" val="165707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Hepatitis C, Hepatitis</a:t>
            </a:r>
            <a:r>
              <a:rPr lang="en-US" baseline="0" dirty="0" smtClean="0"/>
              <a:t> B, HIV, TB and Malaria are the 5 major causes of infectious disease death worldwide.</a:t>
            </a:r>
          </a:p>
          <a:p>
            <a:endParaRPr lang="en-US" baseline="0" dirty="0" smtClean="0"/>
          </a:p>
          <a:p>
            <a:r>
              <a:rPr lang="en-US" dirty="0" smtClean="0"/>
              <a:t>In</a:t>
            </a:r>
            <a:r>
              <a:rPr lang="en-US" baseline="0" dirty="0" smtClean="0"/>
              <a:t> a breakthrough that rivals the invention of penicillin, drugs that cure hepatitis C, with minimal side effects and high success rates, have reached the market.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Across the world 150 million people</a:t>
            </a:r>
            <a:r>
              <a:rPr lang="en-US" dirty="0" smtClean="0"/>
              <a:t> are</a:t>
            </a:r>
            <a:r>
              <a:rPr lang="en-US" baseline="0" dirty="0" smtClean="0"/>
              <a:t> infected with Hepatitis C and</a:t>
            </a:r>
            <a:r>
              <a:rPr lang="en-US" dirty="0" smtClean="0"/>
              <a:t> it</a:t>
            </a:r>
            <a:r>
              <a:rPr lang="en-US" baseline="0" dirty="0" smtClean="0"/>
              <a:t> causes over ½ a million deaths each year, but, in what must be one of the greatest tragedies of modern times, these life saving medications are not being deployed on a mass scale.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sobering to reflect that m</a:t>
            </a:r>
            <a:r>
              <a:rPr lang="en-US" baseline="0" dirty="0" smtClean="0"/>
              <a:t>ore patients died last year than received the new treatments.</a:t>
            </a:r>
          </a:p>
        </p:txBody>
      </p:sp>
      <p:sp>
        <p:nvSpPr>
          <p:cNvPr id="4" name="Slide Number Placeholder 3"/>
          <p:cNvSpPr>
            <a:spLocks noGrp="1"/>
          </p:cNvSpPr>
          <p:nvPr>
            <p:ph type="sldNum" sz="quarter" idx="10"/>
          </p:nvPr>
        </p:nvSpPr>
        <p:spPr/>
        <p:txBody>
          <a:bodyPr/>
          <a:lstStyle/>
          <a:p>
            <a:fld id="{CD0244B1-03E3-BB44-B097-BD019EF230FF}" type="slidenum">
              <a:rPr lang="en-US" smtClean="0"/>
              <a:pPr/>
              <a:t>2</a:t>
            </a:fld>
            <a:endParaRPr lang="en-US"/>
          </a:p>
        </p:txBody>
      </p:sp>
    </p:spTree>
    <p:extLst>
      <p:ext uri="{BB962C8B-B14F-4D97-AF65-F5344CB8AC3E}">
        <p14:creationId xmlns:p14="http://schemas.microsoft.com/office/powerpoint/2010/main" val="325030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a:t>
            </a:r>
            <a:r>
              <a:rPr lang="en-US" dirty="0"/>
              <a:t>the </a:t>
            </a:r>
            <a:r>
              <a:rPr lang="en-US" dirty="0" smtClean="0"/>
              <a:t>time it took </a:t>
            </a:r>
            <a:r>
              <a:rPr lang="en-US" dirty="0"/>
              <a:t>to give this presentation another 15 of our fellow </a:t>
            </a:r>
            <a:r>
              <a:rPr lang="en-US" dirty="0" smtClean="0"/>
              <a:t>citizens </a:t>
            </a:r>
            <a:r>
              <a:rPr lang="en-US" dirty="0"/>
              <a:t>perished from a disease we have the power to cure.</a:t>
            </a:r>
          </a:p>
          <a:p>
            <a:endParaRPr lang="en-US" dirty="0" smtClean="0"/>
          </a:p>
          <a:p>
            <a:r>
              <a:rPr lang="en-US" dirty="0" smtClean="0"/>
              <a:t>We have the power to </a:t>
            </a:r>
            <a:r>
              <a:rPr lang="en-US" dirty="0" err="1" smtClean="0"/>
              <a:t>FixHepC</a:t>
            </a:r>
            <a:r>
              <a:rPr lang="en-US" dirty="0" smtClean="0"/>
              <a:t>.</a:t>
            </a:r>
          </a:p>
          <a:p>
            <a:endParaRPr lang="en-US" dirty="0" smtClean="0"/>
          </a:p>
          <a:p>
            <a:r>
              <a:rPr lang="en-US" dirty="0" smtClean="0"/>
              <a:t>My question to you, the audience, is do we have the will power? The will power to think global, but act local, and see cure deployed on a</a:t>
            </a:r>
            <a:r>
              <a:rPr lang="en-US" baseline="0" dirty="0" smtClean="0"/>
              <a:t> mass scale?</a:t>
            </a:r>
          </a:p>
          <a:p>
            <a:endParaRPr lang="en-US" baseline="0" dirty="0" smtClean="0"/>
          </a:p>
          <a:p>
            <a:r>
              <a:rPr lang="en-US" baseline="0" dirty="0" smtClean="0"/>
              <a:t>….Or would we rather blindly protect patent rights at the expense of patient lives?</a:t>
            </a:r>
          </a:p>
          <a:p>
            <a:endParaRPr lang="en-US" dirty="0"/>
          </a:p>
          <a:p>
            <a:r>
              <a:rPr lang="en-US" baseline="0" dirty="0" smtClean="0"/>
              <a:t>Generics work.</a:t>
            </a:r>
            <a:r>
              <a:rPr lang="en-US" dirty="0" smtClean="0"/>
              <a:t> Let’s deploy them and wipe Hepatitis C off the face of the planet like we’ve done with smallpox and polio.</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D0244B1-03E3-BB44-B097-BD019EF230FF}" type="slidenum">
              <a:rPr lang="en-US" smtClean="0"/>
              <a:pPr/>
              <a:t>20</a:t>
            </a:fld>
            <a:endParaRPr lang="en-US"/>
          </a:p>
        </p:txBody>
      </p:sp>
    </p:spTree>
    <p:extLst>
      <p:ext uri="{BB962C8B-B14F-4D97-AF65-F5344CB8AC3E}">
        <p14:creationId xmlns:p14="http://schemas.microsoft.com/office/powerpoint/2010/main" val="133863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21</a:t>
            </a:fld>
            <a:endParaRPr lang="en-US"/>
          </a:p>
        </p:txBody>
      </p:sp>
    </p:spTree>
    <p:extLst>
      <p:ext uri="{BB962C8B-B14F-4D97-AF65-F5344CB8AC3E}">
        <p14:creationId xmlns:p14="http://schemas.microsoft.com/office/powerpoint/2010/main" val="45595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deployment problem is price. </a:t>
            </a:r>
          </a:p>
          <a:p>
            <a:endParaRPr lang="en-US" dirty="0" smtClean="0"/>
          </a:p>
          <a:p>
            <a:r>
              <a:rPr lang="en-US" dirty="0" smtClean="0"/>
              <a:t>Although the</a:t>
            </a:r>
            <a:r>
              <a:rPr lang="en-US" baseline="0" dirty="0" smtClean="0"/>
              <a:t> ingredients for a 12 week course of </a:t>
            </a:r>
            <a:r>
              <a:rPr lang="en-US" baseline="0" dirty="0" err="1" smtClean="0"/>
              <a:t>Sovaldi</a:t>
            </a:r>
            <a:r>
              <a:rPr lang="en-US" baseline="0" dirty="0" smtClean="0"/>
              <a:t> cost less than</a:t>
            </a:r>
            <a:r>
              <a:rPr lang="en-US" dirty="0" smtClean="0"/>
              <a:t> </a:t>
            </a:r>
            <a:r>
              <a:rPr lang="en-US" baseline="0" dirty="0" smtClean="0"/>
              <a:t> $100, the US retail price is a staggering $84,000</a:t>
            </a:r>
          </a:p>
          <a:p>
            <a:endParaRPr lang="en-US" baseline="0" dirty="0" smtClean="0"/>
          </a:p>
          <a:p>
            <a:r>
              <a:rPr lang="en-US" baseline="0" dirty="0" smtClean="0"/>
              <a:t>To put that price in perspective if Apple</a:t>
            </a:r>
            <a:r>
              <a:rPr lang="en-US" dirty="0" smtClean="0"/>
              <a:t> </a:t>
            </a:r>
            <a:r>
              <a:rPr lang="en-US" baseline="0" dirty="0" smtClean="0"/>
              <a:t>put the same 100,000% markup on a new</a:t>
            </a:r>
            <a:r>
              <a:rPr lang="en-US" dirty="0" smtClean="0"/>
              <a:t> iPhone it would cost  $1 million dollars.</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3</a:t>
            </a:fld>
            <a:endParaRPr lang="en-US"/>
          </a:p>
        </p:txBody>
      </p:sp>
    </p:spTree>
    <p:extLst>
      <p:ext uri="{BB962C8B-B14F-4D97-AF65-F5344CB8AC3E}">
        <p14:creationId xmlns:p14="http://schemas.microsoft.com/office/powerpoint/2010/main" val="122031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staggering prices of these new medications prevent patient access to safe and highly</a:t>
            </a:r>
            <a:r>
              <a:rPr lang="en-US" baseline="0" dirty="0" smtClean="0"/>
              <a:t> effective treatment.</a:t>
            </a:r>
          </a:p>
          <a:p>
            <a:endParaRPr lang="en-US" baseline="0" dirty="0" smtClean="0"/>
          </a:p>
          <a:p>
            <a:r>
              <a:rPr lang="en-US" dirty="0" smtClean="0"/>
              <a:t>But… </a:t>
            </a:r>
            <a:r>
              <a:rPr lang="en-US" baseline="0" dirty="0" smtClean="0"/>
              <a:t>Generic versions are being mass produced for under 1% of the current US retail price, in countries where the patents have been rejected.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Under the laws of Australia, the UK, and many other countries, individuals have the right to import a three month supply of medication, for their personal use</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4</a:t>
            </a:fld>
            <a:endParaRPr lang="en-US"/>
          </a:p>
        </p:txBody>
      </p:sp>
    </p:spTree>
    <p:extLst>
      <p:ext uri="{BB962C8B-B14F-4D97-AF65-F5344CB8AC3E}">
        <p14:creationId xmlns:p14="http://schemas.microsoft.com/office/powerpoint/2010/main" val="69179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r>
            <a:r>
              <a:rPr lang="en-US" dirty="0" smtClean="0"/>
              <a:t>atents provision monopoly rights that are open to abuse, however other laws provision other rights.</a:t>
            </a:r>
          </a:p>
          <a:p>
            <a:endParaRPr lang="en-US" dirty="0" smtClean="0"/>
          </a:p>
          <a:p>
            <a:r>
              <a:rPr lang="en-US" dirty="0" smtClean="0"/>
              <a:t>Article 60 of the World Trade Organization TRIPS agreement </a:t>
            </a:r>
            <a:r>
              <a:rPr lang="en-US" baseline="0" dirty="0" smtClean="0"/>
              <a:t>makes small consignments exempt,</a:t>
            </a:r>
            <a:r>
              <a:rPr lang="en-US" dirty="0" smtClean="0"/>
              <a:t> and in</a:t>
            </a:r>
            <a:r>
              <a:rPr lang="en-US" baseline="0" dirty="0" smtClean="0"/>
              <a:t> line with Article 60 most countries allow some form of personal medication importation.</a:t>
            </a:r>
          </a:p>
          <a:p>
            <a:endParaRPr lang="en-US" baseline="0" dirty="0" smtClean="0"/>
          </a:p>
          <a:p>
            <a:r>
              <a:rPr lang="en-US" baseline="0" dirty="0" smtClean="0"/>
              <a:t>The </a:t>
            </a:r>
            <a:r>
              <a:rPr lang="en-US" baseline="0" dirty="0" err="1" smtClean="0"/>
              <a:t>fixhepc</a:t>
            </a:r>
            <a:r>
              <a:rPr lang="en-US" baseline="0" dirty="0" smtClean="0"/>
              <a:t> website was set up to help patients safely access generic medication and the forum there has over 1000 patients discussing their generic treatment experiences in real time.</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5</a:t>
            </a:fld>
            <a:endParaRPr lang="en-US"/>
          </a:p>
        </p:txBody>
      </p:sp>
    </p:spTree>
    <p:extLst>
      <p:ext uri="{BB962C8B-B14F-4D97-AF65-F5344CB8AC3E}">
        <p14:creationId xmlns:p14="http://schemas.microsoft.com/office/powerpoint/2010/main" val="406160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first patient asked for help, stating he was going to import generics with or without me, I concluded I could improve his safety if the medications he sourced were shipped to me first for testing.</a:t>
            </a:r>
            <a:r>
              <a:rPr lang="en-US" dirty="0" smtClean="0"/>
              <a:t> </a:t>
            </a:r>
            <a:r>
              <a:rPr lang="en-US" baseline="0" dirty="0" smtClean="0"/>
              <a:t>The deal was if they passed testing he could take them, and if not they were going in the garbage.</a:t>
            </a:r>
            <a:r>
              <a:rPr lang="en-US" dirty="0" smtClean="0"/>
              <a:t> </a:t>
            </a:r>
            <a:r>
              <a:rPr lang="en-US" baseline="0" dirty="0" smtClean="0"/>
              <a:t>The medications tested correctly, the patient took them, and he’s now past SVR24 and cured.</a:t>
            </a:r>
          </a:p>
          <a:p>
            <a:endParaRPr lang="en-US" baseline="0" dirty="0" smtClean="0"/>
          </a:p>
          <a:p>
            <a:r>
              <a:rPr lang="en-US" baseline="0" dirty="0" smtClean="0"/>
              <a:t>That single patient might have been </a:t>
            </a:r>
            <a:r>
              <a:rPr lang="en-US" dirty="0" smtClean="0"/>
              <a:t>my only patient</a:t>
            </a:r>
            <a:r>
              <a:rPr lang="en-US" baseline="0" dirty="0" smtClean="0"/>
              <a:t>, but the news leaked and 1 became a dozen, who</a:t>
            </a:r>
            <a:r>
              <a:rPr lang="en-US" dirty="0" smtClean="0"/>
              <a:t> in turn</a:t>
            </a:r>
            <a:r>
              <a:rPr lang="en-US" baseline="0" dirty="0" smtClean="0"/>
              <a:t> became hundreds. Thus was born REDEMPTION.</a:t>
            </a:r>
          </a:p>
          <a:p>
            <a:endParaRPr lang="en-US" baseline="0" dirty="0" smtClean="0"/>
          </a:p>
          <a:p>
            <a:r>
              <a:rPr lang="en-US" baseline="0" dirty="0" smtClean="0"/>
              <a:t>Consecutive patients were enrolled and assessed pre-treatment, during treatment and then for SVR</a:t>
            </a:r>
          </a:p>
          <a:p>
            <a:endParaRPr lang="en-US" baseline="0" dirty="0" smtClean="0"/>
          </a:p>
          <a:p>
            <a:r>
              <a:rPr lang="en-US" baseline="0" dirty="0" smtClean="0"/>
              <a:t>The objective was to</a:t>
            </a:r>
            <a:r>
              <a:rPr lang="en-US" dirty="0" smtClean="0"/>
              <a:t> answer the two key clinical questions – do generics work? and are they safe?</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6</a:t>
            </a:fld>
            <a:endParaRPr lang="en-US"/>
          </a:p>
        </p:txBody>
      </p:sp>
    </p:spTree>
    <p:extLst>
      <p:ext uri="{BB962C8B-B14F-4D97-AF65-F5344CB8AC3E}">
        <p14:creationId xmlns:p14="http://schemas.microsoft.com/office/powerpoint/2010/main" val="10890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interest</a:t>
            </a:r>
            <a:r>
              <a:rPr lang="en-US" baseline="0" dirty="0" smtClean="0"/>
              <a:t> here is</a:t>
            </a:r>
            <a:r>
              <a:rPr lang="en-US" dirty="0" smtClean="0"/>
              <a:t> an</a:t>
            </a:r>
            <a:r>
              <a:rPr lang="en-US" baseline="0" dirty="0" smtClean="0"/>
              <a:t> NMR spectrum of some generic sofosbuvir. NMR is one of a range of techniques, such as High</a:t>
            </a:r>
            <a:r>
              <a:rPr lang="en-US" dirty="0" smtClean="0"/>
              <a:t> </a:t>
            </a:r>
            <a:r>
              <a:rPr lang="en-US" baseline="0" dirty="0" smtClean="0"/>
              <a:t>Performance Liquid Chromatography,</a:t>
            </a:r>
            <a:r>
              <a:rPr lang="en-US" dirty="0" smtClean="0"/>
              <a:t> Mass Spectrometry and X-ray crystallography</a:t>
            </a:r>
            <a:r>
              <a:rPr lang="en-US" baseline="0" dirty="0" smtClean="0"/>
              <a:t> that can establish the precise nature</a:t>
            </a:r>
            <a:r>
              <a:rPr lang="en-US" dirty="0" smtClean="0"/>
              <a:t> and purity</a:t>
            </a:r>
            <a:r>
              <a:rPr lang="en-US" baseline="0" dirty="0" smtClean="0"/>
              <a:t> of a</a:t>
            </a:r>
            <a:r>
              <a:rPr lang="en-US" dirty="0" smtClean="0"/>
              <a:t> medication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7</a:t>
            </a:fld>
            <a:endParaRPr lang="en-US"/>
          </a:p>
        </p:txBody>
      </p:sp>
    </p:spTree>
    <p:extLst>
      <p:ext uri="{BB962C8B-B14F-4D97-AF65-F5344CB8AC3E}">
        <p14:creationId xmlns:p14="http://schemas.microsoft.com/office/powerpoint/2010/main" val="382001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REDEMPTION is based in Australia the gp2u Telemedicine</a:t>
            </a:r>
            <a:r>
              <a:rPr lang="en-US" baseline="0" dirty="0" smtClean="0"/>
              <a:t> platform allowed patients from around the world to enroll</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8</a:t>
            </a:fld>
            <a:endParaRPr lang="en-US"/>
          </a:p>
        </p:txBody>
      </p:sp>
    </p:spTree>
    <p:extLst>
      <p:ext uri="{BB962C8B-B14F-4D97-AF65-F5344CB8AC3E}">
        <p14:creationId xmlns:p14="http://schemas.microsoft.com/office/powerpoint/2010/main" val="392177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right you can see the genotype breakdown with the majority genotype 1, just under 1/3</a:t>
            </a:r>
            <a:r>
              <a:rPr lang="en-US" baseline="0" dirty="0" smtClean="0"/>
              <a:t> genotype 3 with smaller percentages of the other genotypes.</a:t>
            </a:r>
          </a:p>
          <a:p>
            <a:endParaRPr lang="en-US" baseline="0" dirty="0" smtClean="0"/>
          </a:p>
          <a:p>
            <a:r>
              <a:rPr lang="en-US" baseline="0" dirty="0" smtClean="0"/>
              <a:t>448 patients enrolled.</a:t>
            </a:r>
          </a:p>
          <a:p>
            <a:endParaRPr lang="en-US" baseline="0" dirty="0" smtClean="0"/>
          </a:p>
          <a:p>
            <a:r>
              <a:rPr lang="en-US" baseline="0" dirty="0" smtClean="0"/>
              <a:t>There is a roughly 50:50 split between SOF+LDV and SOF+DCV with just over 10% also using ribavirin</a:t>
            </a:r>
          </a:p>
          <a:p>
            <a:endParaRPr lang="en-US" baseline="0" dirty="0" smtClean="0"/>
          </a:p>
          <a:p>
            <a:r>
              <a:rPr lang="en-US" baseline="0" dirty="0" smtClean="0"/>
              <a:t>This is a relatively unwell cohort with nearly 50% treatment experienced, over 30% cirrhotic,</a:t>
            </a:r>
            <a:r>
              <a:rPr lang="en-US" dirty="0" smtClean="0"/>
              <a:t> and a </a:t>
            </a:r>
            <a:r>
              <a:rPr lang="en-US" baseline="0" dirty="0" smtClean="0"/>
              <a:t>significant number who had previously been rejected from at least one clinical trial.</a:t>
            </a:r>
          </a:p>
          <a:p>
            <a:endParaRPr lang="en-US" baseline="0" dirty="0" smtClean="0"/>
          </a:p>
          <a:p>
            <a:r>
              <a:rPr lang="en-US" baseline="0" dirty="0" smtClean="0"/>
              <a:t>There was a slight male bias, an average age of 54 and a mean viral load of 2.8 million</a:t>
            </a:r>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9</a:t>
            </a:fld>
            <a:endParaRPr lang="en-US"/>
          </a:p>
        </p:txBody>
      </p:sp>
    </p:spTree>
    <p:extLst>
      <p:ext uri="{BB962C8B-B14F-4D97-AF65-F5344CB8AC3E}">
        <p14:creationId xmlns:p14="http://schemas.microsoft.com/office/powerpoint/2010/main" val="232598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9810189A-8B15-384C-9225-173AD8170878}" type="datetime1">
              <a:rPr lang="en-AU" smtClean="0"/>
              <a:t>18/04/16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418229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9CB35AF6-7096-8E45-AFC2-1B08C4BA115A}" type="datetime1">
              <a:rPr lang="en-AU" smtClean="0"/>
              <a:t>18/04/16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120044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B04D310-38E9-9442-9640-F6A92C901BCF}" type="datetime1">
              <a:rPr lang="en-AU" smtClean="0"/>
              <a:t>18/04/16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29013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72754C9-C86E-BC4A-AB65-96512C83F92F}" type="datetime1">
              <a:rPr lang="en-AU" smtClean="0"/>
              <a:t>18/04/16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127583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007FCC2-FBCB-7849-97D4-6FE20FB06950}" type="datetime1">
              <a:rPr lang="en-AU" smtClean="0"/>
              <a:t>18/04/16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420026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F97236D8-6FDB-074F-BC8A-32695A36E575}" type="datetime1">
              <a:rPr lang="en-AU" smtClean="0"/>
              <a:t>18/04/16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278117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B6B1D76C-3B10-B641-81E6-D95181D4741F}" type="datetime1">
              <a:rPr lang="en-AU" smtClean="0"/>
              <a:t>18/04/16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410182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F9FC0E1C-9DAC-3249-8677-ED6B853AB564}" type="datetime1">
              <a:rPr lang="en-AU" smtClean="0"/>
              <a:t>18/04/16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142414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6646C-997B-B648-A9AE-82874141DA08}" type="datetime1">
              <a:rPr lang="en-AU" smtClean="0"/>
              <a:t>18/04/16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365592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F7D5134E-DA6E-504E-9A0D-7CE32674CE48}" type="datetime1">
              <a:rPr lang="en-AU" smtClean="0"/>
              <a:t>18/04/16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350042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AFBDF31-7220-EF43-BD86-73F3A2E5E604}" type="datetime1">
              <a:rPr lang="en-AU" smtClean="0"/>
              <a:t>18/04/16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23094513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gradFill flip="none" rotWithShape="1">
            <a:gsLst>
              <a:gs pos="0">
                <a:srgbClr val="0068FF"/>
              </a:gs>
              <a:gs pos="100000">
                <a:srgbClr val="007FFF"/>
              </a:gs>
            </a:gsLst>
            <a:path path="rect">
              <a:fillToRect l="50000" t="50000" r="50000" b="50000"/>
            </a:path>
            <a:tileRect/>
          </a:gra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946151"/>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E67790-7790-5640-A702-3CF8154004B5}" type="datetime1">
              <a:rPr lang="en-AU" smtClean="0"/>
              <a:t>18/04/16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400">
                <a:solidFill>
                  <a:schemeClr val="tx1">
                    <a:tint val="75000"/>
                  </a:schemeClr>
                </a:solidFill>
              </a:defRPr>
            </a:lvl1pPr>
          </a:lstStyle>
          <a:p>
            <a:fld id="{65B4047B-360E-6947-8E0F-878E3A61C916}" type="slidenum">
              <a:rPr lang="en-US" smtClean="0"/>
              <a:pPr/>
              <a:t>‹#›</a:t>
            </a:fld>
            <a:endParaRPr lang="en-US" dirty="0"/>
          </a:p>
        </p:txBody>
      </p:sp>
    </p:spTree>
    <p:extLst>
      <p:ext uri="{BB962C8B-B14F-4D97-AF65-F5344CB8AC3E}">
        <p14:creationId xmlns:p14="http://schemas.microsoft.com/office/powerpoint/2010/main" val="15143362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3600" b="1" i="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07FFF"/>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thelancet.com/journals/laninf/article/PIIS1473-3099(13)70033-1/fulltext"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ncbi.nlm.nih.gov/pubmed/26261007"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cid.oxfordjournals.org/content/58/7/92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who.int/mediacentre/factsheets/fs164/en/" TargetMode="External"/><Relationship Id="rId4" Type="http://schemas.openxmlformats.org/officeDocument/2006/relationships/hyperlink" Target="http://www.unitaid.eu/images/marketdynamics/publications/Hepatitis_C_Medicines_Technology_and_Market_Landscape__Update.pdf" TargetMode="External"/><Relationship Id="rId5" Type="http://schemas.openxmlformats.org/officeDocument/2006/relationships/hyperlink" Target="http://www.bidnessetc.com/59228-gilead-sciences-inc-abbvie-inc-finally-see-growth-in-hcv-prescription-volu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fixhepc.com/" TargetMode="External"/><Relationship Id="rId4" Type="http://schemas.openxmlformats.org/officeDocument/2006/relationships/hyperlink" Target="https://gp2u.com.au/" TargetMode="External"/><Relationship Id="rId5" Type="http://schemas.openxmlformats.org/officeDocument/2006/relationships/hyperlink" Target="https://clinicaltrials.gov/ct2/show/NCT02657694" TargetMode="External"/><Relationship Id="rId6" Type="http://schemas.openxmlformats.org/officeDocument/2006/relationships/hyperlink" Target="https://gp2u.com.au/hcv"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cid.oxfordjournals.org/content/58/7/928" TargetMode="External"/><Relationship Id="rId4" Type="http://schemas.openxmlformats.org/officeDocument/2006/relationships/hyperlink" Target="https://www.tga.gov.au/personal-importation-scheme" TargetMode="External"/><Relationship Id="rId5" Type="http://schemas.openxmlformats.org/officeDocument/2006/relationships/hyperlink" Target="https://www.gov.uk/government/organisations/hm-revenue-custom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fixhepc.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fixhepc.com" TargetMode="External"/><Relationship Id="rId4" Type="http://schemas.openxmlformats.org/officeDocument/2006/relationships/hyperlink" Target="https://gp2u.com.au"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3871"/>
            <a:ext cx="9143999" cy="2451953"/>
          </a:xfrm>
          <a:prstGeom prst="rect">
            <a:avLst/>
          </a:prstGeom>
        </p:spPr>
        <p:txBody>
          <a:bodyPr wrap="square">
            <a:spAutoFit/>
          </a:bodyPr>
          <a:lstStyle/>
          <a:p>
            <a:pPr algn="ctr"/>
            <a:r>
              <a:rPr lang="en-US" sz="3200" b="1" dirty="0">
                <a:solidFill>
                  <a:srgbClr val="007FFF"/>
                </a:solidFill>
                <a:latin typeface="+mj-lt"/>
              </a:rPr>
              <a:t>High sustained virological response rates using </a:t>
            </a:r>
            <a:br>
              <a:rPr lang="en-US" sz="3200" b="1" dirty="0">
                <a:solidFill>
                  <a:srgbClr val="007FFF"/>
                </a:solidFill>
                <a:latin typeface="+mj-lt"/>
              </a:rPr>
            </a:br>
            <a:r>
              <a:rPr lang="en-US" sz="3200" b="1" dirty="0">
                <a:solidFill>
                  <a:srgbClr val="007FFF"/>
                </a:solidFill>
                <a:latin typeface="+mj-lt"/>
              </a:rPr>
              <a:t>generic direct antiviral treatment for Hepatitis C</a:t>
            </a:r>
          </a:p>
          <a:p>
            <a:pPr algn="ctr"/>
            <a:endParaRPr lang="en-US" sz="2000" dirty="0">
              <a:solidFill>
                <a:srgbClr val="007FFF"/>
              </a:solidFill>
              <a:latin typeface="+mj-lt"/>
            </a:endParaRPr>
          </a:p>
          <a:p>
            <a:pPr algn="ctr"/>
            <a:r>
              <a:rPr lang="en-US" sz="3600" b="1" dirty="0">
                <a:solidFill>
                  <a:srgbClr val="007FFF"/>
                </a:solidFill>
                <a:latin typeface="+mj-lt"/>
              </a:rPr>
              <a:t>REDEMPTION-1</a:t>
            </a:r>
          </a:p>
          <a:p>
            <a:pPr algn="ctr"/>
            <a:endParaRPr lang="en-US" sz="3200" baseline="30000" dirty="0">
              <a:latin typeface="+mj-lt"/>
            </a:endParaRPr>
          </a:p>
          <a:p>
            <a:endParaRPr lang="en-US" baseline="30000" dirty="0">
              <a:latin typeface="+mj-lt"/>
            </a:endParaRPr>
          </a:p>
        </p:txBody>
      </p:sp>
      <p:sp>
        <p:nvSpPr>
          <p:cNvPr id="5" name="TextBox 4"/>
          <p:cNvSpPr txBox="1"/>
          <p:nvPr/>
        </p:nvSpPr>
        <p:spPr>
          <a:xfrm>
            <a:off x="664635" y="2400983"/>
            <a:ext cx="8048625" cy="2349361"/>
          </a:xfrm>
          <a:prstGeom prst="rect">
            <a:avLst/>
          </a:prstGeom>
          <a:noFill/>
        </p:spPr>
        <p:txBody>
          <a:bodyPr wrap="square" rtlCol="0">
            <a:spAutoFit/>
          </a:bodyPr>
          <a:lstStyle/>
          <a:p>
            <a:pPr algn="ctr"/>
            <a:r>
              <a:rPr lang="en-US" sz="2000" dirty="0"/>
              <a:t>James Freeman</a:t>
            </a:r>
            <a:r>
              <a:rPr lang="en-US" sz="2000" baseline="30000" dirty="0"/>
              <a:t>1</a:t>
            </a:r>
            <a:r>
              <a:rPr lang="en-US" sz="2000" dirty="0"/>
              <a:t>, Richard Sallie</a:t>
            </a:r>
            <a:r>
              <a:rPr lang="en-US" sz="2000" baseline="30000" dirty="0"/>
              <a:t>2</a:t>
            </a:r>
            <a:r>
              <a:rPr lang="en-US" sz="2000" dirty="0"/>
              <a:t>, Adam Kennedy</a:t>
            </a:r>
            <a:r>
              <a:rPr lang="en-US" sz="2000" baseline="30000" dirty="0"/>
              <a:t>3</a:t>
            </a:r>
            <a:r>
              <a:rPr lang="en-US" sz="2000" dirty="0"/>
              <a:t>, Pham </a:t>
            </a:r>
            <a:r>
              <a:rPr lang="en-US" sz="2000" dirty="0" err="1"/>
              <a:t>Thi</a:t>
            </a:r>
            <a:r>
              <a:rPr lang="en-US" sz="2000" dirty="0"/>
              <a:t> Ngoc Nieu</a:t>
            </a:r>
            <a:r>
              <a:rPr lang="en-US" sz="2000" baseline="30000" dirty="0"/>
              <a:t>1</a:t>
            </a:r>
            <a:r>
              <a:rPr lang="en-US" sz="2000" dirty="0"/>
              <a:t>, John Freeman</a:t>
            </a:r>
            <a:r>
              <a:rPr lang="en-US" sz="2000" baseline="30000" dirty="0"/>
              <a:t>4</a:t>
            </a:r>
            <a:r>
              <a:rPr lang="en-US" sz="2000" dirty="0"/>
              <a:t>, Greg Jeffreys</a:t>
            </a:r>
            <a:r>
              <a:rPr lang="en-US" sz="2000" baseline="30000" dirty="0"/>
              <a:t>5</a:t>
            </a:r>
            <a:r>
              <a:rPr lang="en-US" sz="2000" dirty="0"/>
              <a:t>, Andrew M. Hill</a:t>
            </a:r>
            <a:r>
              <a:rPr lang="en-US" sz="2000" baseline="30000" dirty="0"/>
              <a:t>6</a:t>
            </a:r>
          </a:p>
          <a:p>
            <a:pPr algn="ctr"/>
            <a:endParaRPr lang="en-US" sz="1600" baseline="30000" dirty="0"/>
          </a:p>
          <a:p>
            <a:pPr algn="ctr"/>
            <a:r>
              <a:rPr lang="en-US" sz="1600" baseline="30000" dirty="0"/>
              <a:t>1</a:t>
            </a:r>
            <a:r>
              <a:rPr lang="en-US" sz="1600" dirty="0"/>
              <a:t>GP2U Telehealth, Hobart, </a:t>
            </a:r>
            <a:r>
              <a:rPr lang="en-US" sz="1600" baseline="30000" dirty="0"/>
              <a:t>2</a:t>
            </a:r>
            <a:r>
              <a:rPr lang="en-US" sz="1600" dirty="0"/>
              <a:t>Hepatology, </a:t>
            </a:r>
            <a:r>
              <a:rPr lang="en-US" sz="1600" dirty="0" err="1"/>
              <a:t>Nedlands</a:t>
            </a:r>
            <a:r>
              <a:rPr lang="en-US" sz="1600" dirty="0"/>
              <a:t>, </a:t>
            </a:r>
            <a:r>
              <a:rPr lang="en-US" sz="1600" baseline="30000" dirty="0"/>
              <a:t>3</a:t>
            </a:r>
            <a:r>
              <a:rPr lang="en-US" sz="1600" dirty="0"/>
              <a:t>Kingswood Pharmacy, </a:t>
            </a:r>
            <a:r>
              <a:rPr lang="en-US" sz="1600" baseline="30000" dirty="0"/>
              <a:t>4</a:t>
            </a:r>
            <a:r>
              <a:rPr lang="en-US" sz="1600" dirty="0"/>
              <a:t>Nephrology, Sandy Bay, </a:t>
            </a:r>
            <a:r>
              <a:rPr lang="en-US" sz="1600" baseline="30000" dirty="0"/>
              <a:t>5</a:t>
            </a:r>
            <a:r>
              <a:rPr lang="en-US" sz="1600" dirty="0"/>
              <a:t>University of Tasmania, Hobart, Australia, </a:t>
            </a:r>
            <a:r>
              <a:rPr lang="en-US" sz="1600" baseline="30000" dirty="0"/>
              <a:t>6</a:t>
            </a:r>
            <a:r>
              <a:rPr lang="en-US" sz="1600" dirty="0"/>
              <a:t>St Stephens AIDS Trust, Chelsea and Westminster Hospital, London, United Kingdom</a:t>
            </a:r>
          </a:p>
          <a:p>
            <a:pPr algn="ctr"/>
            <a:endParaRPr lang="en-US" sz="1600" dirty="0"/>
          </a:p>
          <a:p>
            <a:pPr algn="ctr"/>
            <a:r>
              <a:rPr lang="en-US" sz="1600" b="1" i="1" dirty="0">
                <a:solidFill>
                  <a:srgbClr val="007FFF"/>
                </a:solidFill>
              </a:rPr>
              <a:t>International Liver Congress 2016 13-18 April, Barcelona, Spain</a:t>
            </a:r>
          </a:p>
          <a:p>
            <a:pPr algn="ctr"/>
            <a:endParaRPr lang="en-US" sz="1600" dirty="0"/>
          </a:p>
        </p:txBody>
      </p:sp>
      <p:sp>
        <p:nvSpPr>
          <p:cNvPr id="6" name="TextBox 5"/>
          <p:cNvSpPr txBox="1"/>
          <p:nvPr/>
        </p:nvSpPr>
        <p:spPr>
          <a:xfrm>
            <a:off x="7967135" y="4148825"/>
            <a:ext cx="746125" cy="369332"/>
          </a:xfrm>
          <a:prstGeom prst="rect">
            <a:avLst/>
          </a:prstGeom>
          <a:noFill/>
          <a:ln>
            <a:solidFill>
              <a:schemeClr val="tx1"/>
            </a:solidFill>
          </a:ln>
        </p:spPr>
        <p:txBody>
          <a:bodyPr wrap="square" rtlCol="0">
            <a:spAutoFit/>
          </a:bodyPr>
          <a:lstStyle/>
          <a:p>
            <a:pPr algn="ctr"/>
            <a:r>
              <a:rPr lang="en-US" b="1" dirty="0"/>
              <a:t>LB03</a:t>
            </a:r>
          </a:p>
        </p:txBody>
      </p:sp>
      <p:sp>
        <p:nvSpPr>
          <p:cNvPr id="2" name="Slide Number Placeholder 1"/>
          <p:cNvSpPr>
            <a:spLocks noGrp="1"/>
          </p:cNvSpPr>
          <p:nvPr>
            <p:ph type="sldNum" sz="quarter" idx="12"/>
          </p:nvPr>
        </p:nvSpPr>
        <p:spPr/>
        <p:txBody>
          <a:bodyPr/>
          <a:lstStyle/>
          <a:p>
            <a:fld id="{65B4047B-360E-6947-8E0F-878E3A61C916}"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09 at 5.17.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0"/>
            <a:ext cx="8191997" cy="5143500"/>
          </a:xfrm>
          <a:prstGeom prst="rect">
            <a:avLst/>
          </a:prstGeom>
        </p:spPr>
      </p:pic>
      <p:sp>
        <p:nvSpPr>
          <p:cNvPr id="3" name="Title 1"/>
          <p:cNvSpPr>
            <a:spLocks noGrp="1"/>
          </p:cNvSpPr>
          <p:nvPr>
            <p:ph type="title"/>
          </p:nvPr>
        </p:nvSpPr>
        <p:spPr>
          <a:xfrm>
            <a:off x="0" y="0"/>
            <a:ext cx="9144000" cy="838200"/>
          </a:xfrm>
        </p:spPr>
        <p:txBody>
          <a:bodyPr/>
          <a:lstStyle/>
          <a:p>
            <a:r>
              <a:rPr lang="en-US" dirty="0"/>
              <a:t>Viral Response </a:t>
            </a:r>
            <a:r>
              <a:rPr lang="en-US" dirty="0" smtClean="0"/>
              <a:t>REDEMPTION-1 </a:t>
            </a:r>
            <a:r>
              <a:rPr lang="en-US" dirty="0" err="1" smtClean="0"/>
              <a:t>vs</a:t>
            </a:r>
            <a:r>
              <a:rPr lang="en-US" dirty="0"/>
              <a:t> </a:t>
            </a:r>
            <a:r>
              <a:rPr lang="en-US" dirty="0" smtClean="0"/>
              <a:t>Published</a:t>
            </a:r>
            <a:endParaRPr lang="en-US" dirty="0"/>
          </a:p>
        </p:txBody>
      </p:sp>
      <p:sp>
        <p:nvSpPr>
          <p:cNvPr id="4" name="TextBox 3"/>
          <p:cNvSpPr txBox="1"/>
          <p:nvPr/>
        </p:nvSpPr>
        <p:spPr>
          <a:xfrm>
            <a:off x="1066800" y="4787900"/>
            <a:ext cx="7289800" cy="261610"/>
          </a:xfrm>
          <a:prstGeom prst="rect">
            <a:avLst/>
          </a:prstGeom>
          <a:noFill/>
        </p:spPr>
        <p:txBody>
          <a:bodyPr wrap="square" rtlCol="0">
            <a:spAutoFit/>
          </a:bodyPr>
          <a:lstStyle/>
          <a:p>
            <a:r>
              <a:rPr lang="en-US" sz="1100" dirty="0"/>
              <a:t>SOF+PEG+RBV kinetics data source: </a:t>
            </a:r>
            <a:r>
              <a:rPr lang="en-US" sz="1100" dirty="0">
                <a:hlinkClick r:id="rId4"/>
              </a:rPr>
              <a:t>http://www.thelancet.com/journals/laninf/article/PIIS1473-3099(13)70033-1/fulltext</a:t>
            </a:r>
            <a:endParaRPr lang="en-US" sz="1100" dirty="0"/>
          </a:p>
        </p:txBody>
      </p:sp>
      <p:sp>
        <p:nvSpPr>
          <p:cNvPr id="6" name="Slide Number Placeholder 5"/>
          <p:cNvSpPr>
            <a:spLocks noGrp="1"/>
          </p:cNvSpPr>
          <p:nvPr>
            <p:ph type="sldNum" sz="quarter" idx="12"/>
          </p:nvPr>
        </p:nvSpPr>
        <p:spPr/>
        <p:txBody>
          <a:bodyPr/>
          <a:lstStyle/>
          <a:p>
            <a:fld id="{65B4047B-360E-6947-8E0F-878E3A61C916}" type="slidenum">
              <a:rPr lang="en-US" smtClean="0"/>
              <a:pPr/>
              <a:t>10</a:t>
            </a:fld>
            <a:endParaRPr lang="en-US" dirty="0"/>
          </a:p>
        </p:txBody>
      </p:sp>
      <p:sp>
        <p:nvSpPr>
          <p:cNvPr id="7" name="Oval 6"/>
          <p:cNvSpPr/>
          <p:nvPr/>
        </p:nvSpPr>
        <p:spPr>
          <a:xfrm>
            <a:off x="4925861" y="1732797"/>
            <a:ext cx="451042" cy="462871"/>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9504797">
            <a:off x="1855333" y="2489053"/>
            <a:ext cx="474781" cy="296712"/>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19504797">
            <a:off x="1969803" y="2784688"/>
            <a:ext cx="474781" cy="296712"/>
          </a:xfrm>
          <a:prstGeom prst="lef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eft Arrow 11"/>
          <p:cNvSpPr/>
          <p:nvPr/>
        </p:nvSpPr>
        <p:spPr>
          <a:xfrm rot="19504797">
            <a:off x="2134907" y="3054923"/>
            <a:ext cx="474781" cy="296712"/>
          </a:xfrm>
          <a:prstGeom prst="leftArrow">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1257300" y="1555750"/>
            <a:ext cx="6819900" cy="2565400"/>
          </a:xfrm>
          <a:custGeom>
            <a:avLst/>
            <a:gdLst>
              <a:gd name="connsiteX0" fmla="*/ 0 w 6819900"/>
              <a:gd name="connsiteY0" fmla="*/ 0 h 2565400"/>
              <a:gd name="connsiteX1" fmla="*/ 44450 w 6819900"/>
              <a:gd name="connsiteY1" fmla="*/ 438150 h 2565400"/>
              <a:gd name="connsiteX2" fmla="*/ 95250 w 6819900"/>
              <a:gd name="connsiteY2" fmla="*/ 742950 h 2565400"/>
              <a:gd name="connsiteX3" fmla="*/ 171450 w 6819900"/>
              <a:gd name="connsiteY3" fmla="*/ 1092200 h 2565400"/>
              <a:gd name="connsiteX4" fmla="*/ 279400 w 6819900"/>
              <a:gd name="connsiteY4" fmla="*/ 1397000 h 2565400"/>
              <a:gd name="connsiteX5" fmla="*/ 406400 w 6819900"/>
              <a:gd name="connsiteY5" fmla="*/ 1606550 h 2565400"/>
              <a:gd name="connsiteX6" fmla="*/ 565150 w 6819900"/>
              <a:gd name="connsiteY6" fmla="*/ 1816100 h 2565400"/>
              <a:gd name="connsiteX7" fmla="*/ 819150 w 6819900"/>
              <a:gd name="connsiteY7" fmla="*/ 2044700 h 2565400"/>
              <a:gd name="connsiteX8" fmla="*/ 984250 w 6819900"/>
              <a:gd name="connsiteY8" fmla="*/ 2159000 h 2565400"/>
              <a:gd name="connsiteX9" fmla="*/ 1181100 w 6819900"/>
              <a:gd name="connsiteY9" fmla="*/ 2260600 h 2565400"/>
              <a:gd name="connsiteX10" fmla="*/ 1365250 w 6819900"/>
              <a:gd name="connsiteY10" fmla="*/ 2324100 h 2565400"/>
              <a:gd name="connsiteX11" fmla="*/ 1562100 w 6819900"/>
              <a:gd name="connsiteY11" fmla="*/ 2362200 h 2565400"/>
              <a:gd name="connsiteX12" fmla="*/ 2044700 w 6819900"/>
              <a:gd name="connsiteY12" fmla="*/ 2419350 h 2565400"/>
              <a:gd name="connsiteX13" fmla="*/ 2527300 w 6819900"/>
              <a:gd name="connsiteY13" fmla="*/ 2457450 h 2565400"/>
              <a:gd name="connsiteX14" fmla="*/ 4191000 w 6819900"/>
              <a:gd name="connsiteY14" fmla="*/ 2546350 h 2565400"/>
              <a:gd name="connsiteX15" fmla="*/ 6819900 w 6819900"/>
              <a:gd name="connsiteY15" fmla="*/ 2565400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19900" h="2565400">
                <a:moveTo>
                  <a:pt x="0" y="0"/>
                </a:moveTo>
                <a:cubicBezTo>
                  <a:pt x="14287" y="157162"/>
                  <a:pt x="28575" y="314325"/>
                  <a:pt x="44450" y="438150"/>
                </a:cubicBezTo>
                <a:cubicBezTo>
                  <a:pt x="60325" y="561975"/>
                  <a:pt x="74083" y="633942"/>
                  <a:pt x="95250" y="742950"/>
                </a:cubicBezTo>
                <a:cubicBezTo>
                  <a:pt x="116417" y="851958"/>
                  <a:pt x="140758" y="983192"/>
                  <a:pt x="171450" y="1092200"/>
                </a:cubicBezTo>
                <a:cubicBezTo>
                  <a:pt x="202142" y="1201208"/>
                  <a:pt x="240242" y="1311275"/>
                  <a:pt x="279400" y="1397000"/>
                </a:cubicBezTo>
                <a:cubicBezTo>
                  <a:pt x="318558" y="1482725"/>
                  <a:pt x="358775" y="1536700"/>
                  <a:pt x="406400" y="1606550"/>
                </a:cubicBezTo>
                <a:cubicBezTo>
                  <a:pt x="454025" y="1676400"/>
                  <a:pt x="496358" y="1743075"/>
                  <a:pt x="565150" y="1816100"/>
                </a:cubicBezTo>
                <a:cubicBezTo>
                  <a:pt x="633942" y="1889125"/>
                  <a:pt x="749300" y="1987550"/>
                  <a:pt x="819150" y="2044700"/>
                </a:cubicBezTo>
                <a:cubicBezTo>
                  <a:pt x="889000" y="2101850"/>
                  <a:pt x="923925" y="2123017"/>
                  <a:pt x="984250" y="2159000"/>
                </a:cubicBezTo>
                <a:cubicBezTo>
                  <a:pt x="1044575" y="2194983"/>
                  <a:pt x="1117600" y="2233083"/>
                  <a:pt x="1181100" y="2260600"/>
                </a:cubicBezTo>
                <a:cubicBezTo>
                  <a:pt x="1244600" y="2288117"/>
                  <a:pt x="1301750" y="2307167"/>
                  <a:pt x="1365250" y="2324100"/>
                </a:cubicBezTo>
                <a:cubicBezTo>
                  <a:pt x="1428750" y="2341033"/>
                  <a:pt x="1448858" y="2346325"/>
                  <a:pt x="1562100" y="2362200"/>
                </a:cubicBezTo>
                <a:cubicBezTo>
                  <a:pt x="1675342" y="2378075"/>
                  <a:pt x="1883833" y="2403475"/>
                  <a:pt x="2044700" y="2419350"/>
                </a:cubicBezTo>
                <a:cubicBezTo>
                  <a:pt x="2205567" y="2435225"/>
                  <a:pt x="2527300" y="2457450"/>
                  <a:pt x="2527300" y="2457450"/>
                </a:cubicBezTo>
                <a:cubicBezTo>
                  <a:pt x="2885017" y="2478617"/>
                  <a:pt x="3475567" y="2528358"/>
                  <a:pt x="4191000" y="2546350"/>
                </a:cubicBezTo>
                <a:cubicBezTo>
                  <a:pt x="4906433" y="2564342"/>
                  <a:pt x="6494992" y="2559050"/>
                  <a:pt x="6819900" y="2565400"/>
                </a:cubicBezTo>
              </a:path>
            </a:pathLst>
          </a:custGeom>
          <a:ln w="19050">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Arrow 22"/>
          <p:cNvSpPr/>
          <p:nvPr/>
        </p:nvSpPr>
        <p:spPr>
          <a:xfrm rot="8861391">
            <a:off x="1779493" y="3720523"/>
            <a:ext cx="474781" cy="296712"/>
          </a:xfrm>
          <a:prstGeom prst="leftArrow">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000750" y="1123950"/>
            <a:ext cx="946150" cy="241300"/>
          </a:xfrm>
          <a:prstGeom prst="rect">
            <a:avLst/>
          </a:prstGeom>
          <a:noFill/>
          <a:ln>
            <a:solidFill>
              <a:srgbClr val="007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000750" y="1352550"/>
            <a:ext cx="946150" cy="241300"/>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rot="8861391">
            <a:off x="1109340" y="2949133"/>
            <a:ext cx="474781" cy="296712"/>
          </a:xfrm>
          <a:prstGeom prst="leftArrow">
            <a:avLst/>
          </a:prstGeom>
          <a:solidFill>
            <a:srgbClr val="007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rot="8861391">
            <a:off x="1347162" y="3133283"/>
            <a:ext cx="474781" cy="296712"/>
          </a:xfrm>
          <a:prstGeom prst="leftArrow">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915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22" grpId="1" animBg="1"/>
      <p:bldP spid="23" grpId="1" animBg="1"/>
      <p:bldP spid="24" grpId="0" animBg="1"/>
      <p:bldP spid="24" grpId="1" animBg="1"/>
      <p:bldP spid="25" grpId="0" animBg="1"/>
      <p:bldP spid="25" grpId="1" animBg="1"/>
      <p:bldP spid="14" grpId="0"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17 at 11.07.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0"/>
            <a:ext cx="8409424" cy="5143500"/>
          </a:xfrm>
          <a:prstGeom prst="rect">
            <a:avLst/>
          </a:prstGeom>
        </p:spPr>
      </p:pic>
      <p:sp>
        <p:nvSpPr>
          <p:cNvPr id="2" name="Title 1"/>
          <p:cNvSpPr>
            <a:spLocks noGrp="1"/>
          </p:cNvSpPr>
          <p:nvPr>
            <p:ph type="title"/>
          </p:nvPr>
        </p:nvSpPr>
        <p:spPr/>
        <p:txBody>
          <a:bodyPr/>
          <a:lstStyle/>
          <a:p>
            <a:r>
              <a:rPr lang="en-US" dirty="0" smtClean="0"/>
              <a:t>SOF+DCV Kinetics GT1 </a:t>
            </a:r>
            <a:r>
              <a:rPr lang="en-US" dirty="0" err="1" smtClean="0"/>
              <a:t>vs</a:t>
            </a:r>
            <a:r>
              <a:rPr lang="en-US" dirty="0" smtClean="0"/>
              <a:t> GT3</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11</a:t>
            </a:fld>
            <a:endParaRPr lang="en-US"/>
          </a:p>
        </p:txBody>
      </p:sp>
    </p:spTree>
    <p:extLst>
      <p:ext uri="{BB962C8B-B14F-4D97-AF65-F5344CB8AC3E}">
        <p14:creationId xmlns:p14="http://schemas.microsoft.com/office/powerpoint/2010/main" val="64011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6-04-08 at 7.42.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0"/>
            <a:ext cx="7744146" cy="5143500"/>
          </a:xfrm>
          <a:prstGeom prst="rect">
            <a:avLst/>
          </a:prstGeom>
        </p:spPr>
      </p:pic>
      <p:sp>
        <p:nvSpPr>
          <p:cNvPr id="2" name="Title 1"/>
          <p:cNvSpPr>
            <a:spLocks noGrp="1"/>
          </p:cNvSpPr>
          <p:nvPr>
            <p:ph type="title"/>
          </p:nvPr>
        </p:nvSpPr>
        <p:spPr/>
        <p:txBody>
          <a:bodyPr>
            <a:normAutofit/>
          </a:bodyPr>
          <a:lstStyle/>
          <a:p>
            <a:r>
              <a:rPr lang="en-US" dirty="0" smtClean="0"/>
              <a:t>SOF+LDV+RBV for </a:t>
            </a:r>
            <a:r>
              <a:rPr lang="en-US" dirty="0"/>
              <a:t>GT3? </a:t>
            </a:r>
            <a:r>
              <a:rPr lang="en-US" dirty="0" smtClean="0"/>
              <a:t>(Ed Gane 2015</a:t>
            </a:r>
            <a:r>
              <a:rPr lang="en-US" baseline="30000" dirty="0" smtClean="0"/>
              <a:t>1</a:t>
            </a:r>
            <a:r>
              <a:rPr lang="en-US" dirty="0" smtClean="0"/>
              <a:t>)</a:t>
            </a:r>
            <a:endParaRPr lang="en-US" baseline="30000"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12</a:t>
            </a:fld>
            <a:endParaRPr lang="en-US"/>
          </a:p>
        </p:txBody>
      </p:sp>
      <p:sp>
        <p:nvSpPr>
          <p:cNvPr id="5" name="TextBox 4"/>
          <p:cNvSpPr txBox="1"/>
          <p:nvPr/>
        </p:nvSpPr>
        <p:spPr>
          <a:xfrm>
            <a:off x="1005106" y="4835313"/>
            <a:ext cx="3503955" cy="261610"/>
          </a:xfrm>
          <a:prstGeom prst="rect">
            <a:avLst/>
          </a:prstGeom>
          <a:noFill/>
        </p:spPr>
        <p:txBody>
          <a:bodyPr wrap="square" rtlCol="0">
            <a:spAutoFit/>
          </a:bodyPr>
          <a:lstStyle/>
          <a:p>
            <a:r>
              <a:rPr lang="en-US" sz="1100" dirty="0"/>
              <a:t>1) </a:t>
            </a:r>
            <a:r>
              <a:rPr lang="en-US" sz="1100" dirty="0">
                <a:hlinkClick r:id="rId4"/>
              </a:rPr>
              <a:t>http://www.ncbi.nlm.nih.gov/pubmed/</a:t>
            </a:r>
            <a:r>
              <a:rPr lang="en-US" sz="1100" dirty="0" smtClean="0">
                <a:hlinkClick r:id="rId4"/>
              </a:rPr>
              <a:t>26261007</a:t>
            </a:r>
            <a:r>
              <a:rPr lang="en-US" sz="1100" dirty="0" smtClean="0"/>
              <a:t> </a:t>
            </a:r>
            <a:endParaRPr lang="en-US" sz="1100" dirty="0"/>
          </a:p>
        </p:txBody>
      </p:sp>
    </p:spTree>
    <p:extLst>
      <p:ext uri="{BB962C8B-B14F-4D97-AF65-F5344CB8AC3E}">
        <p14:creationId xmlns:p14="http://schemas.microsoft.com/office/powerpoint/2010/main" val="2886499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REDEMPTION-1 HCV </a:t>
            </a:r>
            <a:r>
              <a:rPr lang="en-US" dirty="0"/>
              <a:t>RNA &lt; LLOQ at EOT and SVR4 </a:t>
            </a:r>
          </a:p>
        </p:txBody>
      </p:sp>
      <p:sp>
        <p:nvSpPr>
          <p:cNvPr id="3" name="Slide Number Placeholder 2"/>
          <p:cNvSpPr>
            <a:spLocks noGrp="1"/>
          </p:cNvSpPr>
          <p:nvPr>
            <p:ph type="sldNum" sz="quarter" idx="12"/>
          </p:nvPr>
        </p:nvSpPr>
        <p:spPr/>
        <p:txBody>
          <a:bodyPr/>
          <a:lstStyle/>
          <a:p>
            <a:fld id="{65B4047B-360E-6947-8E0F-878E3A61C916}" type="slidenum">
              <a:rPr lang="en-US" smtClean="0"/>
              <a:pPr/>
              <a:t>13</a:t>
            </a:fld>
            <a:endParaRPr lang="en-US"/>
          </a:p>
        </p:txBody>
      </p:sp>
      <p:pic>
        <p:nvPicPr>
          <p:cNvPr id="5" name="Picture 4" descr="Screen Shot 2016-04-15 at 6.37.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1700"/>
            <a:ext cx="9144000" cy="3915897"/>
          </a:xfrm>
          <a:prstGeom prst="rect">
            <a:avLst/>
          </a:prstGeom>
        </p:spPr>
      </p:pic>
    </p:spTree>
    <p:extLst>
      <p:ext uri="{BB962C8B-B14F-4D97-AF65-F5344CB8AC3E}">
        <p14:creationId xmlns:p14="http://schemas.microsoft.com/office/powerpoint/2010/main" val="16465923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5 at 5.3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0"/>
            <a:ext cx="7637318" cy="5143500"/>
          </a:xfrm>
          <a:prstGeom prst="rect">
            <a:avLst/>
          </a:prstGeom>
        </p:spPr>
      </p:pic>
      <p:sp>
        <p:nvSpPr>
          <p:cNvPr id="2" name="Title 1"/>
          <p:cNvSpPr>
            <a:spLocks noGrp="1"/>
          </p:cNvSpPr>
          <p:nvPr>
            <p:ph type="title"/>
          </p:nvPr>
        </p:nvSpPr>
        <p:spPr/>
        <p:txBody>
          <a:bodyPr>
            <a:normAutofit fontScale="90000"/>
          </a:bodyPr>
          <a:lstStyle/>
          <a:p>
            <a:r>
              <a:rPr lang="en-US" dirty="0"/>
              <a:t>Published SVR12 Results SOF+LDV </a:t>
            </a:r>
            <a:r>
              <a:rPr lang="en-US" dirty="0" smtClean="0"/>
              <a:t>and </a:t>
            </a:r>
            <a:r>
              <a:rPr lang="en-US" dirty="0"/>
              <a:t>SOF+DCV</a:t>
            </a:r>
          </a:p>
        </p:txBody>
      </p:sp>
      <p:sp>
        <p:nvSpPr>
          <p:cNvPr id="4" name="Slide Number Placeholder 3"/>
          <p:cNvSpPr>
            <a:spLocks noGrp="1"/>
          </p:cNvSpPr>
          <p:nvPr>
            <p:ph type="sldNum" sz="quarter" idx="12"/>
          </p:nvPr>
        </p:nvSpPr>
        <p:spPr/>
        <p:txBody>
          <a:bodyPr/>
          <a:lstStyle/>
          <a:p>
            <a:fld id="{65B4047B-360E-6947-8E0F-878E3A61C916}" type="slidenum">
              <a:rPr lang="en-US" smtClean="0"/>
              <a:pPr/>
              <a:t>14</a:t>
            </a:fld>
            <a:endParaRPr lang="en-US"/>
          </a:p>
        </p:txBody>
      </p:sp>
    </p:spTree>
    <p:extLst>
      <p:ext uri="{BB962C8B-B14F-4D97-AF65-F5344CB8AC3E}">
        <p14:creationId xmlns:p14="http://schemas.microsoft.com/office/powerpoint/2010/main" val="10970165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4-15 at 5.36.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0"/>
            <a:ext cx="7637318" cy="5143500"/>
          </a:xfrm>
          <a:prstGeom prst="rect">
            <a:avLst/>
          </a:prstGeom>
        </p:spPr>
      </p:pic>
      <p:sp>
        <p:nvSpPr>
          <p:cNvPr id="2" name="Title 1"/>
          <p:cNvSpPr>
            <a:spLocks noGrp="1"/>
          </p:cNvSpPr>
          <p:nvPr>
            <p:ph type="title"/>
          </p:nvPr>
        </p:nvSpPr>
        <p:spPr/>
        <p:txBody>
          <a:bodyPr>
            <a:normAutofit fontScale="90000"/>
          </a:bodyPr>
          <a:lstStyle/>
          <a:p>
            <a:r>
              <a:rPr lang="en-US" dirty="0" smtClean="0"/>
              <a:t>REDEMPTION-1 </a:t>
            </a:r>
            <a:r>
              <a:rPr lang="en-US" dirty="0"/>
              <a:t>O</a:t>
            </a:r>
            <a:r>
              <a:rPr lang="en-US" dirty="0" smtClean="0"/>
              <a:t>verall SVR4 Results For Generics</a:t>
            </a:r>
            <a:endParaRPr lang="en-US" dirty="0"/>
          </a:p>
        </p:txBody>
      </p:sp>
      <p:sp>
        <p:nvSpPr>
          <p:cNvPr id="3" name="Slide Number Placeholder 2"/>
          <p:cNvSpPr>
            <a:spLocks noGrp="1"/>
          </p:cNvSpPr>
          <p:nvPr>
            <p:ph type="sldNum" sz="quarter" idx="12"/>
          </p:nvPr>
        </p:nvSpPr>
        <p:spPr/>
        <p:txBody>
          <a:bodyPr/>
          <a:lstStyle/>
          <a:p>
            <a:fld id="{65B4047B-360E-6947-8E0F-878E3A61C916}" type="slidenum">
              <a:rPr lang="en-US" smtClean="0"/>
              <a:pPr/>
              <a:t>15</a:t>
            </a:fld>
            <a:endParaRPr lang="en-US"/>
          </a:p>
        </p:txBody>
      </p:sp>
      <p:sp>
        <p:nvSpPr>
          <p:cNvPr id="5" name="TextBox 4"/>
          <p:cNvSpPr txBox="1"/>
          <p:nvPr/>
        </p:nvSpPr>
        <p:spPr>
          <a:xfrm>
            <a:off x="1022054" y="4811922"/>
            <a:ext cx="7064195" cy="261610"/>
          </a:xfrm>
          <a:prstGeom prst="rect">
            <a:avLst/>
          </a:prstGeom>
          <a:noFill/>
        </p:spPr>
        <p:txBody>
          <a:bodyPr wrap="square" rtlCol="0">
            <a:spAutoFit/>
          </a:bodyPr>
          <a:lstStyle/>
          <a:p>
            <a:r>
              <a:rPr lang="en-US" sz="1100" dirty="0" smtClean="0"/>
              <a:t>Note: Some small percentage loss of SVR is expected during the SVR4 to SVR12 period  </a:t>
            </a:r>
            <a:endParaRPr lang="en-US" sz="1100" dirty="0"/>
          </a:p>
        </p:txBody>
      </p:sp>
    </p:spTree>
    <p:extLst>
      <p:ext uri="{BB962C8B-B14F-4D97-AF65-F5344CB8AC3E}">
        <p14:creationId xmlns:p14="http://schemas.microsoft.com/office/powerpoint/2010/main" val="60822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a:t>
            </a:r>
            <a:endParaRPr lang="en-US" dirty="0"/>
          </a:p>
        </p:txBody>
      </p:sp>
      <p:sp>
        <p:nvSpPr>
          <p:cNvPr id="3" name="Content Placeholder 2"/>
          <p:cNvSpPr>
            <a:spLocks noGrp="1"/>
          </p:cNvSpPr>
          <p:nvPr>
            <p:ph idx="1"/>
          </p:nvPr>
        </p:nvSpPr>
        <p:spPr>
          <a:xfrm>
            <a:off x="457200" y="946151"/>
            <a:ext cx="8229600" cy="3891940"/>
          </a:xfrm>
        </p:spPr>
        <p:txBody>
          <a:bodyPr>
            <a:normAutofit fontScale="85000" lnSpcReduction="10000"/>
          </a:bodyPr>
          <a:lstStyle/>
          <a:p>
            <a:r>
              <a:rPr lang="en-US" dirty="0" smtClean="0"/>
              <a:t>No new or unknown side effects were reported with headache, fatigue and insomnia being the most common</a:t>
            </a:r>
          </a:p>
          <a:p>
            <a:r>
              <a:rPr lang="en-US" dirty="0" smtClean="0"/>
              <a:t>3 patients with compensated cirrhosis temporarily decompensated on treatment initiation but continued</a:t>
            </a:r>
          </a:p>
          <a:p>
            <a:r>
              <a:rPr lang="en-US" dirty="0" smtClean="0"/>
              <a:t>4 patients who enrolled died, all from HCC</a:t>
            </a:r>
          </a:p>
          <a:p>
            <a:pPr lvl="1"/>
            <a:r>
              <a:rPr lang="en-US" dirty="0" smtClean="0"/>
              <a:t>1 patient died prior to treatment commencement</a:t>
            </a:r>
            <a:endParaRPr lang="en-US" dirty="0"/>
          </a:p>
          <a:p>
            <a:pPr lvl="1"/>
            <a:r>
              <a:rPr lang="en-US" dirty="0" smtClean="0"/>
              <a:t>2 withdrew early in treatment and entered palliative care</a:t>
            </a:r>
            <a:endParaRPr lang="en-US" dirty="0"/>
          </a:p>
          <a:p>
            <a:pPr lvl="1"/>
            <a:r>
              <a:rPr lang="en-US" dirty="0" smtClean="0"/>
              <a:t>1 patient died prior to SVR4</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16</a:t>
            </a:fld>
            <a:endParaRPr lang="en-US"/>
          </a:p>
        </p:txBody>
      </p:sp>
    </p:spTree>
    <p:extLst>
      <p:ext uri="{BB962C8B-B14F-4D97-AF65-F5344CB8AC3E}">
        <p14:creationId xmlns:p14="http://schemas.microsoft.com/office/powerpoint/2010/main" val="17418328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a:t>In this interim analysis, treatment with legally imported generic DAAs led to high SVR rates</a:t>
            </a:r>
          </a:p>
          <a:p>
            <a:r>
              <a:rPr lang="en-US" dirty="0"/>
              <a:t>These SVR rates are similar to those seen in the Phase 3 trials of branded treatments</a:t>
            </a:r>
          </a:p>
          <a:p>
            <a:r>
              <a:rPr lang="en-US" dirty="0"/>
              <a:t>Mass global treatment with generic DAAs is a feasible alternative where high prices prevent access to branded treatment </a:t>
            </a:r>
          </a:p>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17</a:t>
            </a:fld>
            <a:endParaRPr lang="en-US"/>
          </a:p>
        </p:txBody>
      </p:sp>
    </p:spTree>
    <p:extLst>
      <p:ext uri="{BB962C8B-B14F-4D97-AF65-F5344CB8AC3E}">
        <p14:creationId xmlns:p14="http://schemas.microsoft.com/office/powerpoint/2010/main" val="33466171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946150"/>
            <a:ext cx="8229600" cy="3879849"/>
          </a:xfrm>
        </p:spPr>
        <p:txBody>
          <a:bodyPr>
            <a:normAutofit/>
          </a:bodyPr>
          <a:lstStyle/>
          <a:p>
            <a:r>
              <a:rPr lang="en-US" dirty="0" smtClean="0"/>
              <a:t>Generic cure </a:t>
            </a:r>
            <a:r>
              <a:rPr lang="en-US" dirty="0"/>
              <a:t>for Hepatitis C is available now for </a:t>
            </a:r>
            <a:r>
              <a:rPr lang="en-US" dirty="0" smtClean="0"/>
              <a:t>$1000</a:t>
            </a:r>
            <a:r>
              <a:rPr lang="en-US" dirty="0"/>
              <a:t> </a:t>
            </a:r>
            <a:r>
              <a:rPr lang="en-US" dirty="0" smtClean="0"/>
              <a:t>and works as expected</a:t>
            </a:r>
          </a:p>
          <a:p>
            <a:r>
              <a:rPr lang="en-US" dirty="0" smtClean="0"/>
              <a:t>Given current API pricing and production costs $200/patient treatment with SOF+DCV is possible, not in the future, but right now</a:t>
            </a:r>
            <a:r>
              <a:rPr lang="en-US" baseline="30000" dirty="0" smtClean="0"/>
              <a:t>1</a:t>
            </a:r>
          </a:p>
          <a:p>
            <a:r>
              <a:rPr lang="en-US" dirty="0" smtClean="0"/>
              <a:t>Without treatment the future for millions of patients infected with HCV looks like this… </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18</a:t>
            </a:fld>
            <a:endParaRPr lang="en-US"/>
          </a:p>
        </p:txBody>
      </p:sp>
      <p:sp>
        <p:nvSpPr>
          <p:cNvPr id="5" name="TextBox 4"/>
          <p:cNvSpPr txBox="1"/>
          <p:nvPr/>
        </p:nvSpPr>
        <p:spPr>
          <a:xfrm>
            <a:off x="608924" y="4752949"/>
            <a:ext cx="7971366" cy="261610"/>
          </a:xfrm>
          <a:prstGeom prst="rect">
            <a:avLst/>
          </a:prstGeom>
          <a:noFill/>
        </p:spPr>
        <p:txBody>
          <a:bodyPr wrap="square" rtlCol="0">
            <a:spAutoFit/>
          </a:bodyPr>
          <a:lstStyle/>
          <a:p>
            <a:pPr marL="228600" indent="-228600">
              <a:buAutoNum type="arabicPeriod"/>
            </a:pPr>
            <a:r>
              <a:rPr lang="en-US" sz="1100" dirty="0">
                <a:hlinkClick r:id="rId3"/>
              </a:rPr>
              <a:t>Hill A. Minimum Costs for Producing Hepatitis C Direct-Acting </a:t>
            </a:r>
            <a:r>
              <a:rPr lang="en-US" sz="1100" dirty="0" err="1">
                <a:hlinkClick r:id="rId3"/>
              </a:rPr>
              <a:t>Antivirals</a:t>
            </a:r>
            <a:r>
              <a:rPr lang="en-US" sz="1100" dirty="0">
                <a:hlinkClick r:id="rId3"/>
              </a:rPr>
              <a:t>. Clin Inf Dis. </a:t>
            </a:r>
            <a:r>
              <a:rPr lang="en-US" sz="1100" dirty="0" smtClean="0">
                <a:hlinkClick r:id="rId3"/>
              </a:rPr>
              <a:t>2014</a:t>
            </a:r>
            <a:endParaRPr lang="en-US" sz="1100" dirty="0"/>
          </a:p>
        </p:txBody>
      </p:sp>
    </p:spTree>
    <p:extLst>
      <p:ext uri="{BB962C8B-B14F-4D97-AF65-F5344CB8AC3E}">
        <p14:creationId xmlns:p14="http://schemas.microsoft.com/office/powerpoint/2010/main" val="6415704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19</a:t>
            </a:fld>
            <a:endParaRPr lang="en-US"/>
          </a:p>
        </p:txBody>
      </p:sp>
      <p:pic>
        <p:nvPicPr>
          <p:cNvPr id="6" name="Picture 5" descr="Screen Shot 2016-04-08 at 6.34.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85"/>
            <a:ext cx="9144000" cy="5169185"/>
          </a:xfrm>
          <a:prstGeom prst="rect">
            <a:avLst/>
          </a:prstGeom>
        </p:spPr>
      </p:pic>
    </p:spTree>
    <p:extLst>
      <p:ext uri="{BB962C8B-B14F-4D97-AF65-F5344CB8AC3E}">
        <p14:creationId xmlns:p14="http://schemas.microsoft.com/office/powerpoint/2010/main" val="119783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Global Tragedy</a:t>
            </a:r>
          </a:p>
        </p:txBody>
      </p:sp>
      <p:sp>
        <p:nvSpPr>
          <p:cNvPr id="3" name="Content Placeholder 2"/>
          <p:cNvSpPr>
            <a:spLocks noGrp="1"/>
          </p:cNvSpPr>
          <p:nvPr>
            <p:ph idx="1"/>
          </p:nvPr>
        </p:nvSpPr>
        <p:spPr>
          <a:xfrm>
            <a:off x="457200" y="944102"/>
            <a:ext cx="8229600" cy="3531839"/>
          </a:xfrm>
        </p:spPr>
        <p:txBody>
          <a:bodyPr>
            <a:normAutofit fontScale="92500" lnSpcReduction="10000"/>
          </a:bodyPr>
          <a:lstStyle/>
          <a:p>
            <a:r>
              <a:rPr lang="en-US" sz="2600" dirty="0" smtClean="0"/>
              <a:t>In a breakthrough that rivals the invention of penicillin drugs </a:t>
            </a:r>
            <a:r>
              <a:rPr lang="en-US" sz="2600" dirty="0"/>
              <a:t>called Direct Acting Antivirals (DAAs</a:t>
            </a:r>
            <a:r>
              <a:rPr lang="en-US" sz="2600" dirty="0" smtClean="0"/>
              <a:t>), </a:t>
            </a:r>
            <a:r>
              <a:rPr lang="en-US" sz="2600" dirty="0"/>
              <a:t>which cure the Hepatitis C Virus (HCV) with minimal side effects and a 95% success </a:t>
            </a:r>
            <a:r>
              <a:rPr lang="en-US" sz="2600" dirty="0" smtClean="0"/>
              <a:t>rate, have reached the market</a:t>
            </a:r>
          </a:p>
          <a:p>
            <a:r>
              <a:rPr lang="en-US" sz="2600" dirty="0" smtClean="0"/>
              <a:t>Together </a:t>
            </a:r>
            <a:r>
              <a:rPr lang="en-US" sz="2600" dirty="0"/>
              <a:t>with HIV, HBV, TB and Malaria, HCV is one of the 5 major causes of infectious disease death worldwide</a:t>
            </a:r>
          </a:p>
          <a:p>
            <a:r>
              <a:rPr lang="en-US" sz="2600" dirty="0"/>
              <a:t>Tragically this new cure is not being deployed:</a:t>
            </a:r>
          </a:p>
          <a:p>
            <a:pPr lvl="1">
              <a:lnSpc>
                <a:spcPct val="110000"/>
              </a:lnSpc>
            </a:pPr>
            <a:r>
              <a:rPr lang="en-US" sz="1800" dirty="0"/>
              <a:t>We have </a:t>
            </a:r>
            <a:r>
              <a:rPr lang="en-US" sz="1800" dirty="0" smtClean="0"/>
              <a:t>150,000,000 </a:t>
            </a:r>
            <a:r>
              <a:rPr lang="en-US" sz="1800" dirty="0"/>
              <a:t>infected with HCV worldwide</a:t>
            </a:r>
            <a:r>
              <a:rPr lang="en-US" sz="1800" baseline="30000" dirty="0"/>
              <a:t>1</a:t>
            </a:r>
            <a:r>
              <a:rPr lang="en-US" sz="1800" dirty="0"/>
              <a:t>, and</a:t>
            </a:r>
            <a:endParaRPr lang="en-US" sz="1800" baseline="30000" dirty="0"/>
          </a:p>
          <a:p>
            <a:pPr lvl="1">
              <a:lnSpc>
                <a:spcPct val="110000"/>
              </a:lnSpc>
            </a:pPr>
            <a:r>
              <a:rPr lang="en-US" sz="1800" dirty="0"/>
              <a:t>We have </a:t>
            </a:r>
            <a:r>
              <a:rPr lang="en-US" sz="1800" dirty="0" smtClean="0"/>
              <a:t>500,000 </a:t>
            </a:r>
            <a:r>
              <a:rPr lang="en-US" sz="1800" dirty="0"/>
              <a:t>deaths from HCV annually</a:t>
            </a:r>
            <a:r>
              <a:rPr lang="en-US" sz="1800" baseline="30000" dirty="0"/>
              <a:t>1</a:t>
            </a:r>
            <a:r>
              <a:rPr lang="en-US" sz="1800" dirty="0"/>
              <a:t>, but</a:t>
            </a:r>
            <a:endParaRPr lang="en-US" sz="1800" baseline="30000" dirty="0"/>
          </a:p>
          <a:p>
            <a:pPr lvl="1">
              <a:lnSpc>
                <a:spcPct val="110000"/>
              </a:lnSpc>
            </a:pPr>
            <a:r>
              <a:rPr lang="en-US" sz="1800" dirty="0"/>
              <a:t>We have only </a:t>
            </a:r>
            <a:r>
              <a:rPr lang="en-US" sz="1800" dirty="0" smtClean="0"/>
              <a:t>500,000 </a:t>
            </a:r>
            <a:r>
              <a:rPr lang="en-US" sz="1800" dirty="0"/>
              <a:t>patients treated for HCV with DAAs annually</a:t>
            </a:r>
            <a:r>
              <a:rPr lang="en-US" sz="1800" baseline="30000" dirty="0"/>
              <a:t>2,3</a:t>
            </a:r>
          </a:p>
        </p:txBody>
      </p:sp>
      <p:sp>
        <p:nvSpPr>
          <p:cNvPr id="4" name="TextBox 3"/>
          <p:cNvSpPr txBox="1"/>
          <p:nvPr/>
        </p:nvSpPr>
        <p:spPr>
          <a:xfrm>
            <a:off x="515785" y="4475941"/>
            <a:ext cx="8274255" cy="769441"/>
          </a:xfrm>
          <a:prstGeom prst="rect">
            <a:avLst/>
          </a:prstGeom>
          <a:noFill/>
        </p:spPr>
        <p:txBody>
          <a:bodyPr wrap="square" rtlCol="0">
            <a:spAutoFit/>
          </a:bodyPr>
          <a:lstStyle/>
          <a:p>
            <a:pPr marL="228600" indent="-228600">
              <a:buAutoNum type="arabicPeriod"/>
            </a:pPr>
            <a:r>
              <a:rPr lang="en-US" sz="1100" dirty="0">
                <a:hlinkClick r:id="rId3"/>
              </a:rPr>
              <a:t>http://www.who.int/mediacentre/factsheets/fs164/en/</a:t>
            </a:r>
            <a:endParaRPr lang="en-US" sz="1100" dirty="0"/>
          </a:p>
          <a:p>
            <a:pPr marL="228600" indent="-228600">
              <a:buAutoNum type="arabicPeriod"/>
            </a:pPr>
            <a:r>
              <a:rPr lang="en-US" sz="1100" dirty="0">
                <a:hlinkClick r:id="rId4"/>
              </a:rPr>
              <a:t>http://www.unitaid.eu/images/marketdynamics/publications/Hepatitis_C_Medicines_Technology_and_Market_Landscape__Update.pdf</a:t>
            </a:r>
            <a:r>
              <a:rPr lang="en-US" sz="1100" dirty="0"/>
              <a:t> </a:t>
            </a:r>
          </a:p>
          <a:p>
            <a:pPr marL="228600" indent="-228600">
              <a:buAutoNum type="arabicPeriod"/>
            </a:pPr>
            <a:r>
              <a:rPr lang="en-US" sz="1100" dirty="0">
                <a:hlinkClick r:id="rId5"/>
              </a:rPr>
              <a:t>http://www.bidnessetc.com/59228-gilead-sciences-inc-abbvie-inc-finally-see-growth-in-hcv-prescription-volum/</a:t>
            </a:r>
            <a:endParaRPr lang="en-US" sz="1100" dirty="0"/>
          </a:p>
          <a:p>
            <a:pPr marL="228600" indent="-228600">
              <a:buAutoNum type="arabicPeriod"/>
            </a:pPr>
            <a:endParaRPr lang="en-US" sz="1100" dirty="0"/>
          </a:p>
        </p:txBody>
      </p:sp>
      <p:sp>
        <p:nvSpPr>
          <p:cNvPr id="5" name="Slide Number Placeholder 4"/>
          <p:cNvSpPr>
            <a:spLocks noGrp="1"/>
          </p:cNvSpPr>
          <p:nvPr>
            <p:ph type="sldNum" sz="quarter" idx="12"/>
          </p:nvPr>
        </p:nvSpPr>
        <p:spPr/>
        <p:txBody>
          <a:bodyPr/>
          <a:lstStyle/>
          <a:p>
            <a:fld id="{65B4047B-360E-6947-8E0F-878E3A61C916}" type="slidenum">
              <a:rPr lang="en-US" smtClean="0"/>
              <a:pPr/>
              <a:t>2</a:t>
            </a:fld>
            <a:endParaRPr lang="en-US"/>
          </a:p>
        </p:txBody>
      </p:sp>
    </p:spTree>
    <p:extLst>
      <p:ext uri="{BB962C8B-B14F-4D97-AF65-F5344CB8AC3E}">
        <p14:creationId xmlns:p14="http://schemas.microsoft.com/office/powerpoint/2010/main" val="29562467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B4047B-360E-6947-8E0F-878E3A61C916}" type="slidenum">
              <a:rPr lang="en-US" smtClean="0"/>
              <a:pPr/>
              <a:t>20</a:t>
            </a:fld>
            <a:endParaRPr lang="en-US"/>
          </a:p>
        </p:txBody>
      </p:sp>
      <p:pic>
        <p:nvPicPr>
          <p:cNvPr id="2" name="Picture 1" descr="fixHepC-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075" y="1743443"/>
            <a:ext cx="2890866" cy="1388226"/>
          </a:xfrm>
          <a:prstGeom prst="rect">
            <a:avLst/>
          </a:prstGeom>
        </p:spPr>
      </p:pic>
    </p:spTree>
    <p:extLst>
      <p:ext uri="{BB962C8B-B14F-4D97-AF65-F5344CB8AC3E}">
        <p14:creationId xmlns:p14="http://schemas.microsoft.com/office/powerpoint/2010/main" val="3275024457"/>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a:xfrm>
            <a:off x="457200" y="1049387"/>
            <a:ext cx="8686800" cy="3394472"/>
          </a:xfrm>
        </p:spPr>
        <p:txBody>
          <a:bodyPr/>
          <a:lstStyle/>
          <a:p>
            <a:r>
              <a:rPr lang="en-US" dirty="0">
                <a:hlinkClick r:id="rId3"/>
              </a:rPr>
              <a:t>http://fixhepc.com</a:t>
            </a:r>
            <a:endParaRPr lang="en-US" dirty="0"/>
          </a:p>
          <a:p>
            <a:r>
              <a:rPr lang="en-US" dirty="0">
                <a:hlinkClick r:id="rId4"/>
              </a:rPr>
              <a:t>https://gp2u.com.au</a:t>
            </a:r>
            <a:r>
              <a:rPr lang="en-US" dirty="0"/>
              <a:t> </a:t>
            </a:r>
          </a:p>
          <a:p>
            <a:r>
              <a:rPr lang="en-US" dirty="0">
                <a:hlinkClick r:id="rId5"/>
              </a:rPr>
              <a:t>https://clinicaltrials.gov/ct2/show/NCT02657694</a:t>
            </a:r>
            <a:endParaRPr lang="en-US" dirty="0"/>
          </a:p>
          <a:p>
            <a:r>
              <a:rPr lang="en-US" dirty="0"/>
              <a:t>HCV Decision Support Tool with expected SVR </a:t>
            </a:r>
            <a:br>
              <a:rPr lang="en-US" dirty="0"/>
            </a:br>
            <a:r>
              <a:rPr lang="en-US" dirty="0">
                <a:hlinkClick r:id="rId6"/>
              </a:rPr>
              <a:t>https://gp2u.com.au/hcv</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21</a:t>
            </a:fld>
            <a:endParaRPr lang="en-US"/>
          </a:p>
        </p:txBody>
      </p:sp>
    </p:spTree>
    <p:extLst>
      <p:ext uri="{BB962C8B-B14F-4D97-AF65-F5344CB8AC3E}">
        <p14:creationId xmlns:p14="http://schemas.microsoft.com/office/powerpoint/2010/main" val="18577745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Deployment Problem Is Price</a:t>
            </a:r>
          </a:p>
        </p:txBody>
      </p:sp>
      <p:sp>
        <p:nvSpPr>
          <p:cNvPr id="6" name="TextBox 5"/>
          <p:cNvSpPr txBox="1"/>
          <p:nvPr/>
        </p:nvSpPr>
        <p:spPr>
          <a:xfrm>
            <a:off x="304800" y="4790076"/>
            <a:ext cx="8712200" cy="261610"/>
          </a:xfrm>
          <a:prstGeom prst="rect">
            <a:avLst/>
          </a:prstGeom>
          <a:noFill/>
        </p:spPr>
        <p:txBody>
          <a:bodyPr wrap="square" rtlCol="0">
            <a:spAutoFit/>
          </a:bodyPr>
          <a:lstStyle/>
          <a:p>
            <a:r>
              <a:rPr lang="en-US" sz="1100" dirty="0"/>
              <a:t>Source: Significant reductions in costs of generic production of sofosbuvir and daclatasvir for treatment of hepatitis C, Hill et al, EASL 2016</a:t>
            </a:r>
          </a:p>
        </p:txBody>
      </p:sp>
      <p:sp>
        <p:nvSpPr>
          <p:cNvPr id="3" name="Slide Number Placeholder 2"/>
          <p:cNvSpPr>
            <a:spLocks noGrp="1"/>
          </p:cNvSpPr>
          <p:nvPr>
            <p:ph type="sldNum" sz="quarter" idx="12"/>
          </p:nvPr>
        </p:nvSpPr>
        <p:spPr/>
        <p:txBody>
          <a:bodyPr/>
          <a:lstStyle/>
          <a:p>
            <a:fld id="{65B4047B-360E-6947-8E0F-878E3A61C916}" type="slidenum">
              <a:rPr lang="en-US" smtClean="0"/>
              <a:pPr/>
              <a:t>3</a:t>
            </a:fld>
            <a:endParaRPr lang="en-US"/>
          </a:p>
        </p:txBody>
      </p:sp>
      <p:pic>
        <p:nvPicPr>
          <p:cNvPr id="7" name="Picture 6" descr="Screen Shot 2016-04-08 at 7.20.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6008"/>
            <a:ext cx="9144000" cy="3707439"/>
          </a:xfrm>
          <a:prstGeom prst="rect">
            <a:avLst/>
          </a:prstGeom>
        </p:spPr>
      </p:pic>
    </p:spTree>
    <p:extLst>
      <p:ext uri="{BB962C8B-B14F-4D97-AF65-F5344CB8AC3E}">
        <p14:creationId xmlns:p14="http://schemas.microsoft.com/office/powerpoint/2010/main" val="3416798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57200" y="1047751"/>
            <a:ext cx="8229600" cy="3394472"/>
          </a:xfrm>
        </p:spPr>
        <p:txBody>
          <a:bodyPr>
            <a:normAutofit fontScale="85000" lnSpcReduction="10000"/>
          </a:bodyPr>
          <a:lstStyle/>
          <a:p>
            <a:r>
              <a:rPr lang="en-US" dirty="0"/>
              <a:t>The high prices of these new medications prevent patient access to highly effective HCV treatment</a:t>
            </a:r>
          </a:p>
          <a:p>
            <a:r>
              <a:rPr lang="en-US" dirty="0"/>
              <a:t>Generic versions of the DAAs sofosbuvir, ledipasvir, daclatasvir are being mass produced for 1% of the current US retail price</a:t>
            </a:r>
            <a:r>
              <a:rPr lang="en-US" baseline="30000" dirty="0"/>
              <a:t>1</a:t>
            </a:r>
          </a:p>
          <a:p>
            <a:r>
              <a:rPr lang="en-US" dirty="0"/>
              <a:t>Under the laws of Australia</a:t>
            </a:r>
            <a:r>
              <a:rPr lang="en-US" baseline="30000" dirty="0"/>
              <a:t>2</a:t>
            </a:r>
            <a:r>
              <a:rPr lang="en-US" dirty="0"/>
              <a:t>, the UK</a:t>
            </a:r>
            <a:r>
              <a:rPr lang="en-US" baseline="30000" dirty="0"/>
              <a:t>3</a:t>
            </a:r>
            <a:r>
              <a:rPr lang="en-US" dirty="0"/>
              <a:t>, and many other countries, individuals have the right to import </a:t>
            </a:r>
            <a:r>
              <a:rPr lang="en-US" dirty="0" smtClean="0"/>
              <a:t>a three month supply </a:t>
            </a:r>
            <a:r>
              <a:rPr lang="en-US" dirty="0"/>
              <a:t>of medication, for their personal use</a:t>
            </a:r>
            <a:endParaRPr lang="en-US" baseline="30000" dirty="0"/>
          </a:p>
          <a:p>
            <a:endParaRPr lang="en-US" dirty="0"/>
          </a:p>
        </p:txBody>
      </p:sp>
      <p:sp>
        <p:nvSpPr>
          <p:cNvPr id="4" name="TextBox 3"/>
          <p:cNvSpPr txBox="1"/>
          <p:nvPr/>
        </p:nvSpPr>
        <p:spPr>
          <a:xfrm>
            <a:off x="647701" y="4388871"/>
            <a:ext cx="7971366" cy="754053"/>
          </a:xfrm>
          <a:prstGeom prst="rect">
            <a:avLst/>
          </a:prstGeom>
          <a:noFill/>
        </p:spPr>
        <p:txBody>
          <a:bodyPr wrap="square" rtlCol="0">
            <a:spAutoFit/>
          </a:bodyPr>
          <a:lstStyle/>
          <a:p>
            <a:pPr marL="228600" indent="-228600">
              <a:buAutoNum type="arabicPeriod"/>
            </a:pPr>
            <a:r>
              <a:rPr lang="en-US" sz="1100" dirty="0">
                <a:hlinkClick r:id="rId3"/>
              </a:rPr>
              <a:t>Hill A. Minimum Costs for Producing Hepatitis C Direct-Acting </a:t>
            </a:r>
            <a:r>
              <a:rPr lang="en-US" sz="1100" dirty="0" err="1">
                <a:hlinkClick r:id="rId3"/>
              </a:rPr>
              <a:t>Antivirals</a:t>
            </a:r>
            <a:r>
              <a:rPr lang="en-US" sz="1100" dirty="0">
                <a:hlinkClick r:id="rId3"/>
              </a:rPr>
              <a:t>. </a:t>
            </a:r>
            <a:r>
              <a:rPr lang="en-US" sz="1100" dirty="0" err="1">
                <a:hlinkClick r:id="rId3"/>
              </a:rPr>
              <a:t>Clin</a:t>
            </a:r>
            <a:r>
              <a:rPr lang="en-US" sz="1100" dirty="0">
                <a:hlinkClick r:id="rId3"/>
              </a:rPr>
              <a:t> </a:t>
            </a:r>
            <a:r>
              <a:rPr lang="en-US" sz="1100" dirty="0" err="1">
                <a:hlinkClick r:id="rId3"/>
              </a:rPr>
              <a:t>Inf</a:t>
            </a:r>
            <a:r>
              <a:rPr lang="en-US" sz="1100" dirty="0">
                <a:hlinkClick r:id="rId3"/>
              </a:rPr>
              <a:t> Dis. 2014</a:t>
            </a:r>
            <a:endParaRPr lang="en-US" sz="1100" dirty="0"/>
          </a:p>
          <a:p>
            <a:pPr marL="228600" indent="-228600">
              <a:buFont typeface="+mj-lt"/>
              <a:buAutoNum type="arabicPeriod"/>
            </a:pPr>
            <a:r>
              <a:rPr lang="en-US" sz="1100" dirty="0">
                <a:hlinkClick r:id="rId4"/>
              </a:rPr>
              <a:t>https://www.tga.gov.au/personal-importation-scheme</a:t>
            </a:r>
            <a:endParaRPr lang="en-US" sz="1100" dirty="0"/>
          </a:p>
          <a:p>
            <a:pPr marL="228600" indent="-228600">
              <a:buFont typeface="+mj-lt"/>
              <a:buAutoNum type="arabicPeriod"/>
            </a:pPr>
            <a:r>
              <a:rPr lang="en-US" sz="1100" dirty="0">
                <a:hlinkClick r:id="rId5"/>
              </a:rPr>
              <a:t>https://www.gov.uk/government/organisations/hm-revenue-customs</a:t>
            </a:r>
            <a:r>
              <a:rPr lang="en-US" sz="1100" dirty="0"/>
              <a:t> </a:t>
            </a:r>
          </a:p>
          <a:p>
            <a:endParaRPr lang="en-US" sz="1000" dirty="0"/>
          </a:p>
        </p:txBody>
      </p:sp>
      <p:sp>
        <p:nvSpPr>
          <p:cNvPr id="5" name="Slide Number Placeholder 4"/>
          <p:cNvSpPr>
            <a:spLocks noGrp="1"/>
          </p:cNvSpPr>
          <p:nvPr>
            <p:ph type="sldNum" sz="quarter" idx="12"/>
          </p:nvPr>
        </p:nvSpPr>
        <p:spPr/>
        <p:txBody>
          <a:bodyPr/>
          <a:lstStyle/>
          <a:p>
            <a:fld id="{65B4047B-360E-6947-8E0F-878E3A61C916}" type="slidenum">
              <a:rPr lang="en-US" smtClean="0"/>
              <a:pPr/>
              <a:t>4</a:t>
            </a:fld>
            <a:endParaRPr lang="en-US"/>
          </a:p>
        </p:txBody>
      </p:sp>
    </p:spTree>
    <p:extLst>
      <p:ext uri="{BB962C8B-B14F-4D97-AF65-F5344CB8AC3E}">
        <p14:creationId xmlns:p14="http://schemas.microsoft.com/office/powerpoint/2010/main" val="3435233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Legal Basis Of Personal Importation</a:t>
            </a:r>
          </a:p>
        </p:txBody>
      </p:sp>
      <p:sp>
        <p:nvSpPr>
          <p:cNvPr id="3" name="Content Placeholder 2"/>
          <p:cNvSpPr>
            <a:spLocks noGrp="1"/>
          </p:cNvSpPr>
          <p:nvPr>
            <p:ph idx="1"/>
          </p:nvPr>
        </p:nvSpPr>
        <p:spPr>
          <a:xfrm>
            <a:off x="457200" y="1111250"/>
            <a:ext cx="8229600" cy="3676649"/>
          </a:xfrm>
        </p:spPr>
        <p:txBody>
          <a:bodyPr>
            <a:normAutofit fontScale="85000" lnSpcReduction="20000"/>
          </a:bodyPr>
          <a:lstStyle/>
          <a:p>
            <a:r>
              <a:rPr lang="en-US" dirty="0"/>
              <a:t>Patents provision monopoly rights, however…</a:t>
            </a:r>
          </a:p>
          <a:p>
            <a:r>
              <a:rPr lang="en-US" dirty="0"/>
              <a:t>Article 60 of TRIPS - De </a:t>
            </a:r>
            <a:r>
              <a:rPr lang="en-US" dirty="0" err="1"/>
              <a:t>Minimis</a:t>
            </a:r>
            <a:r>
              <a:rPr lang="en-US" dirty="0"/>
              <a:t> Imports – states:</a:t>
            </a:r>
          </a:p>
          <a:p>
            <a:pPr lvl="1"/>
            <a:r>
              <a:rPr lang="en-US" i="1" dirty="0"/>
              <a:t>Members may exclude from the application of the above provisions small quantities of goods of a non-commercial nature contained in travellers' personal luggage or sent in small consignments</a:t>
            </a:r>
          </a:p>
          <a:p>
            <a:r>
              <a:rPr lang="en-US" dirty="0"/>
              <a:t>In line with Article 60 most countries allow some form of personal medication importation</a:t>
            </a:r>
          </a:p>
          <a:p>
            <a:r>
              <a:rPr lang="en-US" dirty="0">
                <a:hlinkClick r:id="rId3"/>
              </a:rPr>
              <a:t>http://fixhepc.com/</a:t>
            </a:r>
            <a:r>
              <a:rPr lang="en-US" dirty="0"/>
              <a:t> helps patients access medication and discuss their treatment online</a:t>
            </a:r>
          </a:p>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5</a:t>
            </a:fld>
            <a:endParaRPr lang="en-US"/>
          </a:p>
        </p:txBody>
      </p:sp>
    </p:spTree>
    <p:extLst>
      <p:ext uri="{BB962C8B-B14F-4D97-AF65-F5344CB8AC3E}">
        <p14:creationId xmlns:p14="http://schemas.microsoft.com/office/powerpoint/2010/main" val="3069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457200" y="1111250"/>
            <a:ext cx="8229600" cy="3943349"/>
          </a:xfrm>
        </p:spPr>
        <p:txBody>
          <a:bodyPr>
            <a:normAutofit fontScale="77500" lnSpcReduction="20000"/>
          </a:bodyPr>
          <a:lstStyle/>
          <a:p>
            <a:r>
              <a:rPr lang="en-US" dirty="0"/>
              <a:t>Generic DAAs were first evaluated for quality using HPLC, NMR and Mass Spectrometry</a:t>
            </a:r>
          </a:p>
          <a:p>
            <a:r>
              <a:rPr lang="en-US" dirty="0" smtClean="0"/>
              <a:t>Consecutive patients </a:t>
            </a:r>
            <a:r>
              <a:rPr lang="en-US" dirty="0"/>
              <a:t>enrolled </a:t>
            </a:r>
            <a:r>
              <a:rPr lang="en-US" dirty="0" smtClean="0"/>
              <a:t>via </a:t>
            </a:r>
            <a:r>
              <a:rPr lang="en-US" dirty="0"/>
              <a:t>the </a:t>
            </a:r>
            <a:r>
              <a:rPr lang="en-US" dirty="0">
                <a:hlinkClick r:id="rId3"/>
              </a:rPr>
              <a:t>fixhepc.com</a:t>
            </a:r>
            <a:r>
              <a:rPr lang="en-US" dirty="0"/>
              <a:t> website and were assisted in making a personal importation of affordably </a:t>
            </a:r>
            <a:r>
              <a:rPr lang="en-US" dirty="0" smtClean="0"/>
              <a:t>priced </a:t>
            </a:r>
            <a:r>
              <a:rPr lang="en-US" dirty="0"/>
              <a:t>medication</a:t>
            </a:r>
          </a:p>
          <a:p>
            <a:r>
              <a:rPr lang="en-US" dirty="0"/>
              <a:t>Patients were assessed pre-treatment, during treatment, and then for SVR (cure) following treatment using the </a:t>
            </a:r>
            <a:r>
              <a:rPr lang="en-US" dirty="0">
                <a:hlinkClick r:id="rId4"/>
              </a:rPr>
              <a:t>gp2u.com.au</a:t>
            </a:r>
            <a:r>
              <a:rPr lang="en-US" dirty="0"/>
              <a:t> Telemedicine platform</a:t>
            </a:r>
          </a:p>
          <a:p>
            <a:r>
              <a:rPr lang="en-US" dirty="0"/>
              <a:t>The objective of this analysis was to assess the safety and effectiveness of the generic </a:t>
            </a:r>
            <a:r>
              <a:rPr lang="en-US" dirty="0" smtClean="0"/>
              <a:t>medications </a:t>
            </a:r>
            <a:r>
              <a:rPr lang="en-US" dirty="0"/>
              <a:t>legally imported by patients</a:t>
            </a:r>
          </a:p>
          <a:p>
            <a:endParaRPr lang="en-US" dirty="0"/>
          </a:p>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6</a:t>
            </a:fld>
            <a:endParaRPr lang="en-US"/>
          </a:p>
        </p:txBody>
      </p:sp>
    </p:spTree>
    <p:extLst>
      <p:ext uri="{BB962C8B-B14F-4D97-AF65-F5344CB8AC3E}">
        <p14:creationId xmlns:p14="http://schemas.microsoft.com/office/powerpoint/2010/main" val="25129286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04 at 10.27.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915" y="493336"/>
            <a:ext cx="6643892" cy="4650163"/>
          </a:xfrm>
          <a:prstGeom prst="rect">
            <a:avLst/>
          </a:prstGeom>
        </p:spPr>
      </p:pic>
      <p:sp>
        <p:nvSpPr>
          <p:cNvPr id="2" name="Title 1"/>
          <p:cNvSpPr>
            <a:spLocks noGrp="1"/>
          </p:cNvSpPr>
          <p:nvPr>
            <p:ph type="title"/>
          </p:nvPr>
        </p:nvSpPr>
        <p:spPr/>
        <p:txBody>
          <a:bodyPr/>
          <a:lstStyle/>
          <a:p>
            <a:r>
              <a:rPr lang="en-US" dirty="0" smtClean="0"/>
              <a:t>Sofosbuvir NMR</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7</a:t>
            </a:fld>
            <a:endParaRPr lang="en-US"/>
          </a:p>
        </p:txBody>
      </p:sp>
    </p:spTree>
    <p:extLst>
      <p:ext uri="{BB962C8B-B14F-4D97-AF65-F5344CB8AC3E}">
        <p14:creationId xmlns:p14="http://schemas.microsoft.com/office/powerpoint/2010/main" val="37974295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3-31 at 10.38.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277"/>
            <a:ext cx="9144000" cy="4612223"/>
          </a:xfrm>
          <a:prstGeom prst="rect">
            <a:avLst/>
          </a:prstGeom>
        </p:spPr>
      </p:pic>
      <p:sp>
        <p:nvSpPr>
          <p:cNvPr id="2" name="Title 1"/>
          <p:cNvSpPr>
            <a:spLocks noGrp="1"/>
          </p:cNvSpPr>
          <p:nvPr>
            <p:ph type="title"/>
          </p:nvPr>
        </p:nvSpPr>
        <p:spPr/>
        <p:txBody>
          <a:bodyPr/>
          <a:lstStyle/>
          <a:p>
            <a:r>
              <a:rPr lang="en-US" dirty="0"/>
              <a:t>Over 400 Patients Worldwide Enrolled</a:t>
            </a:r>
          </a:p>
        </p:txBody>
      </p:sp>
      <p:sp>
        <p:nvSpPr>
          <p:cNvPr id="4" name="Slide Number Placeholder 3"/>
          <p:cNvSpPr>
            <a:spLocks noGrp="1"/>
          </p:cNvSpPr>
          <p:nvPr>
            <p:ph type="sldNum" sz="quarter" idx="12"/>
          </p:nvPr>
        </p:nvSpPr>
        <p:spPr/>
        <p:txBody>
          <a:bodyPr/>
          <a:lstStyle/>
          <a:p>
            <a:fld id="{65B4047B-360E-6947-8E0F-878E3A61C916}" type="slidenum">
              <a:rPr lang="en-US" smtClean="0"/>
              <a:pPr/>
              <a:t>8</a:t>
            </a:fld>
            <a:endParaRPr lang="en-US"/>
          </a:p>
        </p:txBody>
      </p:sp>
    </p:spTree>
    <p:extLst>
      <p:ext uri="{BB962C8B-B14F-4D97-AF65-F5344CB8AC3E}">
        <p14:creationId xmlns:p14="http://schemas.microsoft.com/office/powerpoint/2010/main" val="384459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3" y="2126073"/>
            <a:ext cx="2144889" cy="1862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Baseline Characteristics</a:t>
            </a:r>
          </a:p>
        </p:txBody>
      </p:sp>
      <p:sp>
        <p:nvSpPr>
          <p:cNvPr id="3" name="Slide Number Placeholder 2"/>
          <p:cNvSpPr>
            <a:spLocks noGrp="1"/>
          </p:cNvSpPr>
          <p:nvPr>
            <p:ph type="sldNum" sz="quarter" idx="12"/>
          </p:nvPr>
        </p:nvSpPr>
        <p:spPr/>
        <p:txBody>
          <a:bodyPr/>
          <a:lstStyle/>
          <a:p>
            <a:fld id="{65B4047B-360E-6947-8E0F-878E3A61C916}" type="slidenum">
              <a:rPr lang="en-US" smtClean="0"/>
              <a:pPr/>
              <a:t>9</a:t>
            </a:fld>
            <a:endParaRPr lang="en-US"/>
          </a:p>
        </p:txBody>
      </p:sp>
      <p:pic>
        <p:nvPicPr>
          <p:cNvPr id="5" name="Picture 4" descr="Screen Shot 2016-04-02 at 4.26.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481" y="1085589"/>
            <a:ext cx="4867119" cy="3541975"/>
          </a:xfrm>
          <a:prstGeom prst="rect">
            <a:avLst/>
          </a:prstGeom>
        </p:spPr>
      </p:pic>
      <p:pic>
        <p:nvPicPr>
          <p:cNvPr id="7" name="Picture 6" descr="Screen Shot 2016-04-11 at 8.01.2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6" y="986988"/>
            <a:ext cx="3110279" cy="3979585"/>
          </a:xfrm>
          <a:prstGeom prst="rect">
            <a:avLst/>
          </a:prstGeom>
        </p:spPr>
      </p:pic>
    </p:spTree>
    <p:extLst>
      <p:ext uri="{BB962C8B-B14F-4D97-AF65-F5344CB8AC3E}">
        <p14:creationId xmlns:p14="http://schemas.microsoft.com/office/powerpoint/2010/main" val="2522492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24785</TotalTime>
  <Words>2518</Words>
  <Application>Microsoft Macintosh PowerPoint</Application>
  <PresentationFormat>On-screen Show (16:9)</PresentationFormat>
  <Paragraphs>217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A Global Tragedy</vt:lpstr>
      <vt:lpstr>The Deployment Problem Is Price</vt:lpstr>
      <vt:lpstr>Background</vt:lpstr>
      <vt:lpstr>The Legal Basis Of Personal Importation</vt:lpstr>
      <vt:lpstr>Methods</vt:lpstr>
      <vt:lpstr>Sofosbuvir NMR</vt:lpstr>
      <vt:lpstr>Over 400 Patients Worldwide Enrolled</vt:lpstr>
      <vt:lpstr>Baseline Characteristics</vt:lpstr>
      <vt:lpstr>Viral Response REDEMPTION-1 vs Published</vt:lpstr>
      <vt:lpstr>SOF+DCV Kinetics GT1 vs GT3</vt:lpstr>
      <vt:lpstr>SOF+LDV+RBV for GT3? (Ed Gane 20151)</vt:lpstr>
      <vt:lpstr>REDEMPTION-1 HCV RNA &lt; LLOQ at EOT and SVR4 </vt:lpstr>
      <vt:lpstr>Published SVR12 Results SOF+LDV and SOF+DCV</vt:lpstr>
      <vt:lpstr>REDEMPTION-1 Overall SVR4 Results For Generics</vt:lpstr>
      <vt:lpstr>Patient Safety</vt:lpstr>
      <vt:lpstr>Summary</vt:lpstr>
      <vt:lpstr>Conclusions</vt:lpstr>
      <vt:lpstr>PowerPoint Presentation</vt:lpstr>
      <vt:lpstr>PowerPoint Presentation</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Dzintars Gotham</dc:creator>
  <cp:lastModifiedBy>James Freeman</cp:lastModifiedBy>
  <cp:revision>303</cp:revision>
  <dcterms:created xsi:type="dcterms:W3CDTF">2016-03-14T23:34:15Z</dcterms:created>
  <dcterms:modified xsi:type="dcterms:W3CDTF">2016-04-18T11:36:15Z</dcterms:modified>
</cp:coreProperties>
</file>