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23"/>
  </p:notesMasterIdLst>
  <p:handoutMasterIdLst>
    <p:handoutMasterId r:id="rId24"/>
  </p:handoutMasterIdLst>
  <p:sldIdLst>
    <p:sldId id="297" r:id="rId2"/>
    <p:sldId id="360" r:id="rId3"/>
    <p:sldId id="361" r:id="rId4"/>
    <p:sldId id="369" r:id="rId5"/>
    <p:sldId id="352" r:id="rId6"/>
    <p:sldId id="362" r:id="rId7"/>
    <p:sldId id="373" r:id="rId8"/>
    <p:sldId id="332" r:id="rId9"/>
    <p:sldId id="367" r:id="rId10"/>
    <p:sldId id="343" r:id="rId11"/>
    <p:sldId id="381" r:id="rId12"/>
    <p:sldId id="370" r:id="rId13"/>
    <p:sldId id="372" r:id="rId14"/>
    <p:sldId id="374" r:id="rId15"/>
    <p:sldId id="371" r:id="rId16"/>
    <p:sldId id="377" r:id="rId17"/>
    <p:sldId id="380" r:id="rId18"/>
    <p:sldId id="376" r:id="rId19"/>
    <p:sldId id="378" r:id="rId20"/>
    <p:sldId id="379" r:id="rId21"/>
    <p:sldId id="363" r:id="rId2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FF"/>
    <a:srgbClr val="FF00FF"/>
    <a:srgbClr val="A6A6A6"/>
    <a:srgbClr val="0068FF"/>
    <a:srgbClr val="0073FF"/>
    <a:srgbClr val="003F7F"/>
    <a:srgbClr val="00647F"/>
    <a:srgbClr val="0064CA"/>
    <a:srgbClr val="006452"/>
    <a:srgbClr val="007FA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5" autoAdjust="0"/>
    <p:restoredTop sz="77934" autoAdjust="0"/>
  </p:normalViewPr>
  <p:slideViewPr>
    <p:cSldViewPr snapToGrid="0" snapToObjects="1">
      <p:cViewPr varScale="1">
        <p:scale>
          <a:sx n="76" d="100"/>
          <a:sy n="76" d="100"/>
        </p:scale>
        <p:origin x="-1206" y="-84"/>
      </p:cViewPr>
      <p:guideLst>
        <p:guide orient="horz" pos="2160"/>
        <p:guide orient="horz" pos="1620"/>
        <p:guide pos="2880"/>
      </p:guideLst>
    </p:cSldViewPr>
  </p:slideViewPr>
  <p:outlineViewPr>
    <p:cViewPr>
      <p:scale>
        <a:sx n="33" d="100"/>
        <a:sy n="33" d="100"/>
      </p:scale>
      <p:origin x="0" y="7864"/>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6" d="100"/>
          <a:sy n="86" d="100"/>
        </p:scale>
        <p:origin x="-3792"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F6948D4-5429-0C46-BAAE-A9A2A2AB1A1E}" type="datetimeFigureOut">
              <a:rPr lang="en-US" smtClean="0"/>
              <a:pPr/>
              <a:t>4/27/2016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5B3C95D-08C1-D54B-A676-DEF774087377}" type="slidenum">
              <a:rPr lang="en-US" smtClean="0"/>
              <a:pPr/>
              <a:t>‹#›</a:t>
            </a:fld>
            <a:endParaRPr lang="en-US"/>
          </a:p>
        </p:txBody>
      </p:sp>
    </p:spTree>
    <p:extLst>
      <p:ext uri="{BB962C8B-B14F-4D97-AF65-F5344CB8AC3E}">
        <p14:creationId xmlns:p14="http://schemas.microsoft.com/office/powerpoint/2010/main" val="76233554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2F1B60-4C15-F648-8519-EBA6812CD4E0}" type="datetimeFigureOut">
              <a:rPr lang="en-US" smtClean="0"/>
              <a:pPr/>
              <a:t>4/27/2016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0244B1-03E3-BB44-B097-BD019EF230FF}" type="slidenum">
              <a:rPr lang="en-US" smtClean="0"/>
              <a:pPr/>
              <a:t>‹#›</a:t>
            </a:fld>
            <a:endParaRPr lang="en-US"/>
          </a:p>
        </p:txBody>
      </p:sp>
    </p:spTree>
    <p:extLst>
      <p:ext uri="{BB962C8B-B14F-4D97-AF65-F5344CB8AC3E}">
        <p14:creationId xmlns:p14="http://schemas.microsoft.com/office/powerpoint/2010/main" val="82507363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REDEMPTION-1</a:t>
            </a:r>
            <a:r>
              <a:rPr lang="en-US" baseline="0" dirty="0" smtClean="0"/>
              <a:t> is an ongoing open label study assessing the safety and effectiveness of generic direct acting antiviral Hepatitis C medication. This is </a:t>
            </a:r>
            <a:r>
              <a:rPr lang="en-US" dirty="0" smtClean="0"/>
              <a:t>an</a:t>
            </a:r>
            <a:r>
              <a:rPr lang="en-US" baseline="0" dirty="0" smtClean="0"/>
              <a:t> interim analysis of</a:t>
            </a:r>
            <a:r>
              <a:rPr lang="en-US" dirty="0" smtClean="0"/>
              <a:t> all the results to date</a:t>
            </a:r>
            <a:r>
              <a:rPr lang="en-US" baseline="0" dirty="0" smtClean="0"/>
              <a:t>. </a:t>
            </a:r>
            <a:r>
              <a:rPr lang="zh-CN" altLang="en-US" baseline="0" dirty="0" smtClean="0">
                <a:solidFill>
                  <a:srgbClr val="FF0000"/>
                </a:solidFill>
              </a:rPr>
              <a:t>（</a:t>
            </a:r>
            <a:r>
              <a:rPr lang="en-US" altLang="zh-CN" baseline="0" dirty="0" smtClean="0">
                <a:solidFill>
                  <a:srgbClr val="FF0000"/>
                </a:solidFill>
              </a:rPr>
              <a:t>Redemption-1</a:t>
            </a:r>
            <a:r>
              <a:rPr lang="zh-CN" altLang="en-US" baseline="0" dirty="0" smtClean="0">
                <a:solidFill>
                  <a:srgbClr val="FF0000"/>
                </a:solidFill>
              </a:rPr>
              <a:t>这项实验的目的是探讨丙肝学名药的安全性及有效性）。</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CD0244B1-03E3-BB44-B097-BD019EF230FF}" type="slidenum">
              <a:rPr lang="en-US" smtClean="0"/>
              <a:pPr/>
              <a:t>1</a:t>
            </a:fld>
            <a:endParaRPr lang="en-US"/>
          </a:p>
        </p:txBody>
      </p:sp>
    </p:spTree>
    <p:extLst>
      <p:ext uri="{BB962C8B-B14F-4D97-AF65-F5344CB8AC3E}">
        <p14:creationId xmlns:p14="http://schemas.microsoft.com/office/powerpoint/2010/main" val="30321088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Let’s look at the on </a:t>
            </a:r>
            <a:r>
              <a:rPr lang="en-AU" baseline="0" dirty="0" smtClean="0"/>
              <a:t>treatment viral kinetics</a:t>
            </a:r>
            <a:r>
              <a:rPr lang="en-AU" dirty="0" smtClean="0"/>
              <a:t> The scatter plot dots</a:t>
            </a:r>
            <a:r>
              <a:rPr lang="en-AU" baseline="0" dirty="0" smtClean="0"/>
              <a:t> are the viral load at various time points, and the size represents the log number of patients.</a:t>
            </a:r>
            <a:r>
              <a:rPr lang="en-AU" dirty="0" smtClean="0"/>
              <a:t> Blue is Ledipasvir and Pink is </a:t>
            </a:r>
            <a:r>
              <a:rPr lang="en-AU" dirty="0" err="1" smtClean="0"/>
              <a:t>Daclatasvir</a:t>
            </a:r>
            <a:r>
              <a:rPr lang="en-AU" dirty="0" smtClean="0"/>
              <a:t>.</a:t>
            </a:r>
            <a:r>
              <a:rPr lang="zh-CN" altLang="en-US" dirty="0" smtClean="0"/>
              <a:t>　让我们来看看新学名药对丙肝的反应。蓝色的点代表ＬＤＶ，粉红色代表ＤＣＶ，</a:t>
            </a:r>
            <a:r>
              <a:rPr lang="zh-CN" altLang="en-US" baseline="0" dirty="0" smtClean="0"/>
              <a:t>标志着不同时间病毒值的指数；点的大小表示病人的病毒值）。</a:t>
            </a:r>
            <a:endParaRPr lang="en-AU" dirty="0" smtClean="0"/>
          </a:p>
          <a:p>
            <a:endParaRPr lang="en-AU"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AU" baseline="0" dirty="0" smtClean="0"/>
              <a:t>Unlike the usual reporting which stops at &lt; LLOQ (&lt;15) we have differentiated &lt; LLOD as another data point and I think this makes evident a 2 stage kinetic decay</a:t>
            </a:r>
            <a:r>
              <a:rPr lang="en-AU" dirty="0" smtClean="0"/>
              <a:t> – the first stage is rapid, but the second is substantially slower and it’s this slower second stage that dictates</a:t>
            </a:r>
            <a:r>
              <a:rPr lang="en-AU" baseline="0" dirty="0" smtClean="0"/>
              <a:t> the</a:t>
            </a:r>
            <a:r>
              <a:rPr lang="en-AU" dirty="0" smtClean="0"/>
              <a:t> minimum treatment duration.</a:t>
            </a:r>
            <a:endParaRPr lang="en-AU" baseline="0" dirty="0" smtClean="0"/>
          </a:p>
          <a:p>
            <a:endParaRPr lang="en-AU" baseline="0" dirty="0" smtClean="0"/>
          </a:p>
          <a:p>
            <a:r>
              <a:rPr lang="en-AU" baseline="0" dirty="0" smtClean="0"/>
              <a:t>The 3 grey lines are from data published in the Lancet in 2014 about the on treatment kinetics for SOF+PEG+RBV. As you can see the response for both the generic combinations used was substantially faster</a:t>
            </a:r>
            <a:r>
              <a:rPr lang="en-AU" dirty="0" smtClean="0"/>
              <a:t> than this demonstrating the impact of effective NS5A inhibition. </a:t>
            </a:r>
            <a:r>
              <a:rPr lang="zh-CN" altLang="en-US" dirty="0" smtClean="0"/>
              <a:t>表上的三条灰线代表</a:t>
            </a:r>
            <a:r>
              <a:rPr lang="en-US" altLang="zh-CN" dirty="0" smtClean="0"/>
              <a:t>Lancet 2014 SOF+PEG+</a:t>
            </a:r>
            <a:r>
              <a:rPr lang="zh-CN" altLang="en-US" dirty="0" smtClean="0"/>
              <a:t>ＲＢＶ对丙肝的反应。新的学名药ＬＤＶ和ＤＣＶ比ＳＯＦ＋ＰＥＧ＋ＲＢＶ能更快抑制病毒。</a:t>
            </a:r>
            <a:r>
              <a:rPr lang="en-AU" dirty="0" smtClean="0"/>
              <a:t>The difference between the</a:t>
            </a:r>
            <a:r>
              <a:rPr lang="en-AU" baseline="0" dirty="0" smtClean="0"/>
              <a:t> SOF+LDV and SOF+DCV kinetics, where Daclatasvir looks slower, is an </a:t>
            </a:r>
            <a:r>
              <a:rPr lang="en-AU" baseline="0" dirty="0" err="1" smtClean="0"/>
              <a:t>artifact</a:t>
            </a:r>
            <a:r>
              <a:rPr lang="en-AU" baseline="0" dirty="0" smtClean="0"/>
              <a:t> due to it’s higher use in GT3 where the kinetics are slower than in GT1. If we look only at GT1 with SOF+DCV we see the response is slightly better that SOF+DCV and it crosses &lt;LLOQ a little earlier.</a:t>
            </a:r>
            <a:r>
              <a:rPr lang="zh-CN" altLang="en-US" baseline="0" dirty="0" smtClean="0"/>
              <a:t>　ＤＣＶ在抑制ＧＴ３反应较慢，在ＧＴ１则较快。</a:t>
            </a:r>
            <a:endParaRPr lang="en-AU" dirty="0" smtClean="0"/>
          </a:p>
          <a:p>
            <a:endParaRPr lang="en-AU" baseline="0" dirty="0" smtClean="0"/>
          </a:p>
          <a:p>
            <a:r>
              <a:rPr lang="en-AU" baseline="0" dirty="0" smtClean="0"/>
              <a:t>There was one virological breakthrough. </a:t>
            </a:r>
            <a:r>
              <a:rPr lang="zh-CN" altLang="en-US" baseline="0" dirty="0" smtClean="0"/>
              <a:t>一个病人在接受治疗时，病毒对药物产生抗体。</a:t>
            </a:r>
            <a:endParaRPr lang="en-AU" baseline="0" dirty="0" smtClean="0"/>
          </a:p>
          <a:p>
            <a:endParaRPr lang="en-AU" baseline="0" dirty="0" smtClean="0"/>
          </a:p>
          <a:p>
            <a:endParaRPr lang="en-AU" dirty="0"/>
          </a:p>
        </p:txBody>
      </p:sp>
      <p:sp>
        <p:nvSpPr>
          <p:cNvPr id="4" name="Slide Number Placeholder 3"/>
          <p:cNvSpPr>
            <a:spLocks noGrp="1"/>
          </p:cNvSpPr>
          <p:nvPr>
            <p:ph type="sldNum" sz="quarter" idx="10"/>
          </p:nvPr>
        </p:nvSpPr>
        <p:spPr/>
        <p:txBody>
          <a:bodyPr/>
          <a:lstStyle/>
          <a:p>
            <a:fld id="{CD0244B1-03E3-BB44-B097-BD019EF230FF}" type="slidenum">
              <a:rPr lang="en-US" smtClean="0"/>
              <a:pPr/>
              <a:t>10</a:t>
            </a:fld>
            <a:endParaRPr lang="en-US"/>
          </a:p>
        </p:txBody>
      </p:sp>
    </p:spTree>
    <p:extLst>
      <p:ext uri="{BB962C8B-B14F-4D97-AF65-F5344CB8AC3E}">
        <p14:creationId xmlns:p14="http://schemas.microsoft.com/office/powerpoint/2010/main" val="19451723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used SOF+DCV in both GT1 and GT3 patients. We also differentiated &lt;LLOQ (&lt;15) and &lt;LLOD (undetected) </a:t>
            </a:r>
          </a:p>
          <a:p>
            <a:endParaRPr lang="en-US" dirty="0" smtClean="0"/>
          </a:p>
          <a:p>
            <a:r>
              <a:rPr lang="en-US" dirty="0" smtClean="0"/>
              <a:t>What this allows us to see is that the kinetics in GT1 are prompt and essentially all patients are undetected by day 55 giving a notional 30 day over treat. </a:t>
            </a:r>
            <a:r>
              <a:rPr lang="zh-CN" altLang="en-US" dirty="0" smtClean="0"/>
              <a:t>（</a:t>
            </a:r>
            <a:r>
              <a:rPr lang="en-US" altLang="zh-CN" dirty="0" smtClean="0"/>
              <a:t>GT1</a:t>
            </a:r>
            <a:r>
              <a:rPr lang="zh-CN" altLang="en-US" dirty="0" smtClean="0"/>
              <a:t>大多数病人服用</a:t>
            </a:r>
            <a:r>
              <a:rPr lang="en-US" altLang="zh-CN" dirty="0" smtClean="0"/>
              <a:t>12</a:t>
            </a:r>
            <a:r>
              <a:rPr lang="zh-CN" altLang="en-US" dirty="0" smtClean="0"/>
              <a:t>周已足够）。</a:t>
            </a:r>
            <a:endParaRPr lang="en-US" dirty="0" smtClean="0"/>
          </a:p>
          <a:p>
            <a:endParaRPr lang="en-US" dirty="0" smtClean="0"/>
          </a:p>
          <a:p>
            <a:r>
              <a:rPr lang="en-US" dirty="0" smtClean="0"/>
              <a:t>This is not the case with GT3 where the kinetics suggest 16 weeks treatment (or perhaps even longer) should really be the default minimum (or that for 12 weeks Ribavirin should be regarded as essential) </a:t>
            </a:r>
            <a:r>
              <a:rPr lang="zh-CN" altLang="en-US" dirty="0" smtClean="0"/>
              <a:t>（</a:t>
            </a:r>
            <a:r>
              <a:rPr lang="en-US" altLang="zh-CN" dirty="0" smtClean="0"/>
              <a:t>GT3</a:t>
            </a:r>
            <a:r>
              <a:rPr lang="zh-CN" altLang="en-US" dirty="0" smtClean="0"/>
              <a:t>我们建议使用</a:t>
            </a:r>
            <a:r>
              <a:rPr lang="en-US" altLang="zh-CN" dirty="0" smtClean="0"/>
              <a:t>16</a:t>
            </a:r>
            <a:r>
              <a:rPr lang="zh-CN" altLang="en-US" dirty="0" smtClean="0"/>
              <a:t>周以上</a:t>
            </a:r>
            <a:r>
              <a:rPr lang="zh-CN" altLang="en-US" baseline="0" dirty="0" smtClean="0"/>
              <a:t>；</a:t>
            </a:r>
            <a:r>
              <a:rPr lang="en-US" altLang="zh-CN" baseline="0" dirty="0" smtClean="0"/>
              <a:t>12</a:t>
            </a:r>
            <a:r>
              <a:rPr lang="zh-CN" altLang="en-US" baseline="0" dirty="0" smtClean="0"/>
              <a:t>周应加雷巴</a:t>
            </a:r>
            <a:r>
              <a:rPr lang="zh-CN" altLang="en-US" dirty="0" smtClean="0"/>
              <a:t>）。</a:t>
            </a:r>
            <a:endParaRPr lang="en-US" dirty="0"/>
          </a:p>
        </p:txBody>
      </p:sp>
      <p:sp>
        <p:nvSpPr>
          <p:cNvPr id="4" name="Slide Number Placeholder 3"/>
          <p:cNvSpPr>
            <a:spLocks noGrp="1"/>
          </p:cNvSpPr>
          <p:nvPr>
            <p:ph type="sldNum" sz="quarter" idx="10"/>
          </p:nvPr>
        </p:nvSpPr>
        <p:spPr/>
        <p:txBody>
          <a:bodyPr/>
          <a:lstStyle/>
          <a:p>
            <a:fld id="{CD0244B1-03E3-BB44-B097-BD019EF230FF}" type="slidenum">
              <a:rPr lang="en-US" smtClean="0"/>
              <a:pPr/>
              <a:t>11</a:t>
            </a:fld>
            <a:endParaRPr lang="en-US"/>
          </a:p>
        </p:txBody>
      </p:sp>
    </p:spTree>
    <p:extLst>
      <p:ext uri="{BB962C8B-B14F-4D97-AF65-F5344CB8AC3E}">
        <p14:creationId xmlns:p14="http://schemas.microsoft.com/office/powerpoint/2010/main" val="33905079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now to the first of the results.</a:t>
            </a:r>
          </a:p>
          <a:p>
            <a:endParaRPr lang="en-US" dirty="0" smtClean="0"/>
          </a:p>
          <a:p>
            <a:r>
              <a:rPr lang="en-US" dirty="0" smtClean="0"/>
              <a:t>In</a:t>
            </a:r>
            <a:r>
              <a:rPr lang="en-US" baseline="0" dirty="0" smtClean="0"/>
              <a:t> 2015 Professor Ed </a:t>
            </a:r>
            <a:r>
              <a:rPr lang="en-US" baseline="0" dirty="0" err="1" smtClean="0"/>
              <a:t>Gane</a:t>
            </a:r>
            <a:r>
              <a:rPr lang="en-US" baseline="0" dirty="0" smtClean="0"/>
              <a:t> published an interesting study about the use of SOF+LDV+/-RBV in GT3 (Redemption-1</a:t>
            </a:r>
            <a:r>
              <a:rPr lang="zh-CN" altLang="en-US" baseline="0" dirty="0" smtClean="0"/>
              <a:t>使用</a:t>
            </a:r>
            <a:r>
              <a:rPr lang="en-US" altLang="zh-CN" baseline="0" dirty="0" smtClean="0"/>
              <a:t>SOF+LDV+RBV</a:t>
            </a:r>
            <a:r>
              <a:rPr lang="zh-CN" altLang="en-US" baseline="0" dirty="0" smtClean="0"/>
              <a:t>对基因型</a:t>
            </a:r>
            <a:r>
              <a:rPr lang="en-US" altLang="zh-CN" baseline="0" dirty="0" smtClean="0"/>
              <a:t>3</a:t>
            </a:r>
            <a:r>
              <a:rPr lang="zh-CN" altLang="en-US" baseline="0" dirty="0" smtClean="0"/>
              <a:t>的反应与原厂药相似　（Ｅｄ　Ｇａｎｅ　２０１５　）。</a:t>
            </a:r>
            <a:endParaRPr lang="en-US" baseline="0" dirty="0" smtClean="0"/>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One group – treatment naïve</a:t>
            </a:r>
            <a:r>
              <a:rPr lang="en-US" dirty="0" smtClean="0"/>
              <a:t> </a:t>
            </a:r>
            <a:r>
              <a:rPr lang="en-US" baseline="0" dirty="0" smtClean="0"/>
              <a:t>patients who also had RBV did very well with a 100%  (26/26) SVR rate.</a:t>
            </a:r>
            <a:r>
              <a:rPr lang="zh-CN" altLang="en-US" baseline="0" dirty="0" smtClean="0"/>
              <a:t>从未接受治疗的病人使用雷巴时，治愈率达</a:t>
            </a:r>
            <a:r>
              <a:rPr lang="en-US" altLang="zh-CN" baseline="0" dirty="0" smtClean="0"/>
              <a:t>100</a:t>
            </a:r>
            <a:r>
              <a:rPr lang="zh-CN" altLang="en-US" baseline="0" dirty="0" smtClean="0"/>
              <a:t>八仙。</a:t>
            </a:r>
            <a:endParaRPr lang="en-US" baseline="0" dirty="0" smtClean="0"/>
          </a:p>
          <a:p>
            <a:r>
              <a:rPr lang="en-US" baseline="0" dirty="0" smtClean="0"/>
              <a:t>We’ve duplicated that result with generics suggesting it is repeatable and should perhaps be investigated at a larger scale. </a:t>
            </a:r>
            <a:endParaRPr lang="en-US" dirty="0"/>
          </a:p>
        </p:txBody>
      </p:sp>
      <p:sp>
        <p:nvSpPr>
          <p:cNvPr id="4" name="Slide Number Placeholder 3"/>
          <p:cNvSpPr>
            <a:spLocks noGrp="1"/>
          </p:cNvSpPr>
          <p:nvPr>
            <p:ph type="sldNum" sz="quarter" idx="10"/>
          </p:nvPr>
        </p:nvSpPr>
        <p:spPr/>
        <p:txBody>
          <a:bodyPr/>
          <a:lstStyle/>
          <a:p>
            <a:fld id="{CD0244B1-03E3-BB44-B097-BD019EF230FF}" type="slidenum">
              <a:rPr lang="en-US" smtClean="0"/>
              <a:pPr/>
              <a:t>12</a:t>
            </a:fld>
            <a:endParaRPr lang="en-US"/>
          </a:p>
        </p:txBody>
      </p:sp>
    </p:spTree>
    <p:extLst>
      <p:ext uri="{BB962C8B-B14F-4D97-AF65-F5344CB8AC3E}">
        <p14:creationId xmlns:p14="http://schemas.microsoft.com/office/powerpoint/2010/main" val="6616762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we can see that a</a:t>
            </a:r>
            <a:r>
              <a:rPr lang="en-US" dirty="0" smtClean="0"/>
              <a:t>t the end of treatment 99.6% of patients were &lt;LLOQ. One </a:t>
            </a:r>
            <a:r>
              <a:rPr lang="en-US" dirty="0" err="1" smtClean="0"/>
              <a:t>virological</a:t>
            </a:r>
            <a:r>
              <a:rPr lang="en-US" dirty="0" smtClean="0"/>
              <a:t> breakthrough reduced the result for</a:t>
            </a:r>
            <a:r>
              <a:rPr lang="en-US" baseline="0" dirty="0" smtClean="0"/>
              <a:t> LDV </a:t>
            </a:r>
          </a:p>
          <a:p>
            <a:endParaRPr lang="en-US" baseline="0" dirty="0" smtClean="0"/>
          </a:p>
          <a:p>
            <a:r>
              <a:rPr lang="en-US" baseline="0" dirty="0" smtClean="0"/>
              <a:t>The overall SVR4 rate was 94.4%. </a:t>
            </a:r>
            <a:r>
              <a:rPr lang="zh-CN" altLang="en-US" baseline="0" dirty="0" smtClean="0"/>
              <a:t>治疗四周后总治愈率：</a:t>
            </a:r>
            <a:r>
              <a:rPr lang="en-US" altLang="zh-CN" baseline="0" dirty="0" smtClean="0"/>
              <a:t>94.4</a:t>
            </a:r>
            <a:r>
              <a:rPr lang="zh-CN" altLang="en-US" baseline="0" dirty="0" smtClean="0"/>
              <a:t>八仙。</a:t>
            </a:r>
            <a:endParaRPr lang="en-US" baseline="0" dirty="0" smtClean="0"/>
          </a:p>
          <a:p>
            <a:endParaRPr lang="en-US" baseline="0" dirty="0" smtClean="0"/>
          </a:p>
          <a:p>
            <a:r>
              <a:rPr lang="en-US" baseline="0" dirty="0" smtClean="0"/>
              <a:t>Looking at GT1 only the results of LDV and DCV were similar,</a:t>
            </a:r>
            <a:r>
              <a:rPr lang="en-US" dirty="0" smtClean="0"/>
              <a:t> with  the LDV result again suffering from that breakthrough patient</a:t>
            </a:r>
            <a:r>
              <a:rPr lang="en-US" baseline="0" dirty="0" smtClean="0"/>
              <a:t> (S282T RAV) </a:t>
            </a:r>
            <a:r>
              <a:rPr lang="zh-CN" altLang="en-US" baseline="0" dirty="0" smtClean="0"/>
              <a:t>在治疗</a:t>
            </a:r>
            <a:r>
              <a:rPr lang="en-US" altLang="zh-CN" baseline="0" dirty="0" smtClean="0"/>
              <a:t>GT1</a:t>
            </a:r>
            <a:r>
              <a:rPr lang="zh-CN" altLang="en-US" baseline="0" dirty="0" smtClean="0"/>
              <a:t>时。拉地帕韦与达卡他韦的治愈率相似；一个病人在使用拉地帕韦时病毒反弹，影响了拉地帕韦的总治愈率。</a:t>
            </a:r>
            <a:endParaRPr lang="en-US" altLang="zh-CN" baseline="0" dirty="0" smtClean="0"/>
          </a:p>
          <a:p>
            <a:endParaRPr lang="en-US" altLang="zh-CN" baseline="0" dirty="0" smtClean="0"/>
          </a:p>
        </p:txBody>
      </p:sp>
      <p:sp>
        <p:nvSpPr>
          <p:cNvPr id="4" name="Slide Number Placeholder 3"/>
          <p:cNvSpPr>
            <a:spLocks noGrp="1"/>
          </p:cNvSpPr>
          <p:nvPr>
            <p:ph type="sldNum" sz="quarter" idx="10"/>
          </p:nvPr>
        </p:nvSpPr>
        <p:spPr/>
        <p:txBody>
          <a:bodyPr/>
          <a:lstStyle/>
          <a:p>
            <a:fld id="{CD0244B1-03E3-BB44-B097-BD019EF230FF}" type="slidenum">
              <a:rPr lang="en-US" smtClean="0"/>
              <a:pPr/>
              <a:t>13</a:t>
            </a:fld>
            <a:endParaRPr lang="en-US"/>
          </a:p>
        </p:txBody>
      </p:sp>
    </p:spTree>
    <p:extLst>
      <p:ext uri="{BB962C8B-B14F-4D97-AF65-F5344CB8AC3E}">
        <p14:creationId xmlns:p14="http://schemas.microsoft.com/office/powerpoint/2010/main" val="19726840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Dr</a:t>
            </a:r>
            <a:r>
              <a:rPr lang="en-US" dirty="0" smtClean="0"/>
              <a:t> Andrew Hill aggregated all</a:t>
            </a:r>
            <a:r>
              <a:rPr lang="en-US" baseline="0" dirty="0" smtClean="0"/>
              <a:t> the clinical trials data we could find for the DAA combinations SOF+LDV and SOF+DCV,</a:t>
            </a:r>
            <a:r>
              <a:rPr lang="en-US" dirty="0" smtClean="0"/>
              <a:t> and they are presented here.</a:t>
            </a:r>
            <a:endParaRPr lang="en-US" baseline="0" dirty="0" smtClean="0"/>
          </a:p>
          <a:p>
            <a:endParaRPr lang="en-US" baseline="0" dirty="0" smtClean="0"/>
          </a:p>
          <a:p>
            <a:r>
              <a:rPr lang="en-US" baseline="0" dirty="0" smtClean="0"/>
              <a:t>And if we compare this to the results of generics….</a:t>
            </a:r>
            <a:endParaRPr lang="en-US" dirty="0"/>
          </a:p>
        </p:txBody>
      </p:sp>
      <p:sp>
        <p:nvSpPr>
          <p:cNvPr id="4" name="Slide Number Placeholder 3"/>
          <p:cNvSpPr>
            <a:spLocks noGrp="1"/>
          </p:cNvSpPr>
          <p:nvPr>
            <p:ph type="sldNum" sz="quarter" idx="10"/>
          </p:nvPr>
        </p:nvSpPr>
        <p:spPr/>
        <p:txBody>
          <a:bodyPr/>
          <a:lstStyle/>
          <a:p>
            <a:fld id="{CD0244B1-03E3-BB44-B097-BD019EF230FF}" type="slidenum">
              <a:rPr lang="en-US" smtClean="0"/>
              <a:pPr/>
              <a:t>14</a:t>
            </a:fld>
            <a:endParaRPr lang="en-US"/>
          </a:p>
        </p:txBody>
      </p:sp>
    </p:spTree>
    <p:extLst>
      <p:ext uri="{BB962C8B-B14F-4D97-AF65-F5344CB8AC3E}">
        <p14:creationId xmlns:p14="http://schemas.microsoft.com/office/powerpoint/2010/main" val="24663879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don’t see a lot of difference.</a:t>
            </a:r>
          </a:p>
          <a:p>
            <a:endParaRPr lang="en-US" dirty="0" smtClean="0"/>
          </a:p>
          <a:p>
            <a:r>
              <a:rPr lang="en-US" dirty="0" smtClean="0"/>
              <a:t>The 100% results in GT2,4,5,6</a:t>
            </a:r>
            <a:r>
              <a:rPr lang="en-US" baseline="0" dirty="0" smtClean="0"/>
              <a:t> are of course pretty meaningless given the tiny numbers, but for GT1 and GT3 the results are in line with expectations.</a:t>
            </a:r>
          </a:p>
          <a:p>
            <a:endParaRPr lang="en-US" baseline="0" dirty="0" smtClean="0"/>
          </a:p>
          <a:p>
            <a:r>
              <a:rPr lang="en-US" baseline="0" dirty="0" smtClean="0"/>
              <a:t>We do expect a</a:t>
            </a:r>
            <a:r>
              <a:rPr lang="en-US" dirty="0" smtClean="0"/>
              <a:t> handful of</a:t>
            </a:r>
            <a:r>
              <a:rPr lang="en-US" baseline="0" dirty="0" smtClean="0"/>
              <a:t> patients who passed SVR4 to fail SVR12</a:t>
            </a:r>
            <a:r>
              <a:rPr lang="en-US" dirty="0" smtClean="0"/>
              <a:t> but don’t expect that to cause a huge change</a:t>
            </a:r>
            <a:r>
              <a:rPr lang="en-US" baseline="0" dirty="0" smtClean="0"/>
              <a:t> and note the confidence intervals are already reasonably narrow. </a:t>
            </a:r>
            <a:r>
              <a:rPr lang="zh-CN" altLang="en-US" baseline="0" dirty="0" smtClean="0"/>
              <a:t>少数病人可能在治疗后</a:t>
            </a:r>
            <a:r>
              <a:rPr lang="en-US" altLang="zh-CN" baseline="0" dirty="0" smtClean="0"/>
              <a:t>12</a:t>
            </a:r>
            <a:r>
              <a:rPr lang="zh-CN" altLang="en-US" baseline="0" dirty="0" smtClean="0"/>
              <a:t>周复发，但对治愈率不会有太大的变化。</a:t>
            </a:r>
            <a:endParaRPr lang="en-US" dirty="0"/>
          </a:p>
        </p:txBody>
      </p:sp>
      <p:sp>
        <p:nvSpPr>
          <p:cNvPr id="4" name="Slide Number Placeholder 3"/>
          <p:cNvSpPr>
            <a:spLocks noGrp="1"/>
          </p:cNvSpPr>
          <p:nvPr>
            <p:ph type="sldNum" sz="quarter" idx="10"/>
          </p:nvPr>
        </p:nvSpPr>
        <p:spPr/>
        <p:txBody>
          <a:bodyPr/>
          <a:lstStyle/>
          <a:p>
            <a:fld id="{CD0244B1-03E3-BB44-B097-BD019EF230FF}" type="slidenum">
              <a:rPr lang="en-US" smtClean="0"/>
              <a:pPr/>
              <a:t>15</a:t>
            </a:fld>
            <a:endParaRPr lang="en-US"/>
          </a:p>
        </p:txBody>
      </p:sp>
    </p:spTree>
    <p:extLst>
      <p:ext uri="{BB962C8B-B14F-4D97-AF65-F5344CB8AC3E}">
        <p14:creationId xmlns:p14="http://schemas.microsoft.com/office/powerpoint/2010/main" val="19599667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new or unknown side effects were reported with headache, fatigue and insomnia being the most common</a:t>
            </a:r>
          </a:p>
          <a:p>
            <a:endParaRPr lang="en-US" dirty="0" smtClean="0"/>
          </a:p>
          <a:p>
            <a:r>
              <a:rPr lang="en-US" dirty="0" smtClean="0"/>
              <a:t>3 patients with compensated cirrhosis temporarily decompensated on treatment initiation but continued with treatment</a:t>
            </a:r>
          </a:p>
          <a:p>
            <a:endParaRPr lang="en-US" dirty="0"/>
          </a:p>
          <a:p>
            <a:r>
              <a:rPr lang="en-US" dirty="0"/>
              <a:t>4 patients who </a:t>
            </a:r>
            <a:r>
              <a:rPr lang="en-US" dirty="0" smtClean="0"/>
              <a:t>enrolled have since </a:t>
            </a:r>
            <a:r>
              <a:rPr lang="en-US" dirty="0"/>
              <a:t>died, all from HCC</a:t>
            </a:r>
          </a:p>
          <a:p>
            <a:endParaRPr lang="en-US" dirty="0" smtClean="0"/>
          </a:p>
        </p:txBody>
      </p:sp>
      <p:sp>
        <p:nvSpPr>
          <p:cNvPr id="4" name="Slide Number Placeholder 3"/>
          <p:cNvSpPr>
            <a:spLocks noGrp="1"/>
          </p:cNvSpPr>
          <p:nvPr>
            <p:ph type="sldNum" sz="quarter" idx="10"/>
          </p:nvPr>
        </p:nvSpPr>
        <p:spPr/>
        <p:txBody>
          <a:bodyPr/>
          <a:lstStyle/>
          <a:p>
            <a:fld id="{CD0244B1-03E3-BB44-B097-BD019EF230FF}" type="slidenum">
              <a:rPr lang="en-US" smtClean="0"/>
              <a:pPr/>
              <a:t>16</a:t>
            </a:fld>
            <a:endParaRPr lang="en-US"/>
          </a:p>
        </p:txBody>
      </p:sp>
    </p:spTree>
    <p:extLst>
      <p:ext uri="{BB962C8B-B14F-4D97-AF65-F5344CB8AC3E}">
        <p14:creationId xmlns:p14="http://schemas.microsoft.com/office/powerpoint/2010/main" val="27659166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in this interim analysis treatment with legally imported generic DAAs produced similar SVR rates to</a:t>
            </a:r>
            <a:r>
              <a:rPr lang="en-US" dirty="0" smtClean="0"/>
              <a:t> what</a:t>
            </a:r>
            <a:r>
              <a:rPr lang="en-US" baseline="0" dirty="0" smtClean="0"/>
              <a:t> we would expect from the clinical trials</a:t>
            </a:r>
            <a:r>
              <a:rPr lang="en-US" dirty="0" smtClean="0"/>
              <a:t> of their branded counterparts.</a:t>
            </a:r>
            <a:endParaRPr lang="en-US" baseline="0" dirty="0" smtClean="0"/>
          </a:p>
          <a:p>
            <a:endParaRPr lang="en-US" baseline="0" dirty="0" smtClean="0"/>
          </a:p>
          <a:p>
            <a:r>
              <a:rPr lang="en-US" baseline="0" dirty="0" smtClean="0"/>
              <a:t>Doctors prescribing and monitoring patients taking generics can take comfort from the fact that, like the HIV generics that came before them, HCV generics deliver robust clinical results.</a:t>
            </a:r>
          </a:p>
        </p:txBody>
      </p:sp>
      <p:sp>
        <p:nvSpPr>
          <p:cNvPr id="4" name="Slide Number Placeholder 3"/>
          <p:cNvSpPr>
            <a:spLocks noGrp="1"/>
          </p:cNvSpPr>
          <p:nvPr>
            <p:ph type="sldNum" sz="quarter" idx="10"/>
          </p:nvPr>
        </p:nvSpPr>
        <p:spPr/>
        <p:txBody>
          <a:bodyPr/>
          <a:lstStyle/>
          <a:p>
            <a:fld id="{CD0244B1-03E3-BB44-B097-BD019EF230FF}" type="slidenum">
              <a:rPr lang="en-US" smtClean="0"/>
              <a:pPr/>
              <a:t>17</a:t>
            </a:fld>
            <a:endParaRPr lang="en-US"/>
          </a:p>
        </p:txBody>
      </p:sp>
    </p:spTree>
    <p:extLst>
      <p:ext uri="{BB962C8B-B14F-4D97-AF65-F5344CB8AC3E}">
        <p14:creationId xmlns:p14="http://schemas.microsoft.com/office/powerpoint/2010/main" val="21543335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Generic cure for Hepatitis C is available now for $1000 and works as expected</a:t>
            </a:r>
          </a:p>
          <a:p>
            <a:endParaRPr lang="en-US" dirty="0" smtClean="0"/>
          </a:p>
          <a:p>
            <a:r>
              <a:rPr lang="en-US" dirty="0" smtClean="0"/>
              <a:t>Given current API pricing and production costs $200/patient treatment with SOF+DCV is possible, not in the future, but right now</a:t>
            </a:r>
          </a:p>
          <a:p>
            <a:endParaRPr lang="en-US" dirty="0" smtClean="0"/>
          </a:p>
          <a:p>
            <a:r>
              <a:rPr lang="en-US" dirty="0" smtClean="0"/>
              <a:t>It’s sad to reflect that</a:t>
            </a:r>
            <a:r>
              <a:rPr lang="en-US" baseline="0" dirty="0" smtClean="0"/>
              <a:t> at a price of $200/patient the entire world – all 150 million patients - could have been treated for less than the $31.5 billion dollars in profits made from the</a:t>
            </a:r>
            <a:r>
              <a:rPr lang="en-US" dirty="0" smtClean="0"/>
              <a:t> </a:t>
            </a:r>
            <a:r>
              <a:rPr lang="en-US" dirty="0" err="1" smtClean="0"/>
              <a:t>Sovaldi</a:t>
            </a:r>
            <a:r>
              <a:rPr lang="en-US" dirty="0" smtClean="0"/>
              <a:t> franchise</a:t>
            </a:r>
            <a:r>
              <a:rPr lang="en-US" baseline="0" dirty="0" smtClean="0"/>
              <a:t> in the last 3 years. </a:t>
            </a:r>
            <a:r>
              <a:rPr lang="zh-CN" altLang="en-US" baseline="0" dirty="0" smtClean="0"/>
              <a:t>很遗憾的，原厂药</a:t>
            </a:r>
            <a:r>
              <a:rPr lang="en-US" altLang="zh-CN" baseline="0" dirty="0" smtClean="0"/>
              <a:t>3</a:t>
            </a:r>
            <a:r>
              <a:rPr lang="zh-CN" altLang="en-US" baseline="0" dirty="0" smtClean="0"/>
              <a:t>年的利润能供全球一亿五千万的丙肝病人接受治疗。</a:t>
            </a:r>
            <a:endParaRPr lang="en-US" dirty="0" smtClean="0"/>
          </a:p>
          <a:p>
            <a:endParaRPr lang="en-US" dirty="0" smtClean="0"/>
          </a:p>
          <a:p>
            <a:r>
              <a:rPr lang="en-US" dirty="0" smtClean="0"/>
              <a:t>Without treatment the future for millions of patients infected with HCV looks like this… </a:t>
            </a:r>
          </a:p>
          <a:p>
            <a:endParaRPr lang="en-US" dirty="0"/>
          </a:p>
        </p:txBody>
      </p:sp>
      <p:sp>
        <p:nvSpPr>
          <p:cNvPr id="4" name="Slide Number Placeholder 3"/>
          <p:cNvSpPr>
            <a:spLocks noGrp="1"/>
          </p:cNvSpPr>
          <p:nvPr>
            <p:ph type="sldNum" sz="quarter" idx="10"/>
          </p:nvPr>
        </p:nvSpPr>
        <p:spPr/>
        <p:txBody>
          <a:bodyPr/>
          <a:lstStyle/>
          <a:p>
            <a:fld id="{CD0244B1-03E3-BB44-B097-BD019EF230FF}" type="slidenum">
              <a:rPr lang="en-US" smtClean="0"/>
              <a:pPr/>
              <a:t>18</a:t>
            </a:fld>
            <a:endParaRPr lang="en-US"/>
          </a:p>
        </p:txBody>
      </p:sp>
    </p:spTree>
    <p:extLst>
      <p:ext uri="{BB962C8B-B14F-4D97-AF65-F5344CB8AC3E}">
        <p14:creationId xmlns:p14="http://schemas.microsoft.com/office/powerpoint/2010/main" val="12669056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RIP</a:t>
            </a:r>
            <a:endParaRPr lang="en-US" dirty="0"/>
          </a:p>
        </p:txBody>
      </p:sp>
      <p:sp>
        <p:nvSpPr>
          <p:cNvPr id="4" name="Slide Number Placeholder 3"/>
          <p:cNvSpPr>
            <a:spLocks noGrp="1"/>
          </p:cNvSpPr>
          <p:nvPr>
            <p:ph type="sldNum" sz="quarter" idx="10"/>
          </p:nvPr>
        </p:nvSpPr>
        <p:spPr/>
        <p:txBody>
          <a:bodyPr/>
          <a:lstStyle/>
          <a:p>
            <a:fld id="{CD0244B1-03E3-BB44-B097-BD019EF230FF}" type="slidenum">
              <a:rPr lang="en-US" smtClean="0"/>
              <a:pPr/>
              <a:t>19</a:t>
            </a:fld>
            <a:endParaRPr lang="en-US"/>
          </a:p>
        </p:txBody>
      </p:sp>
    </p:spTree>
    <p:extLst>
      <p:ext uri="{BB962C8B-B14F-4D97-AF65-F5344CB8AC3E}">
        <p14:creationId xmlns:p14="http://schemas.microsoft.com/office/powerpoint/2010/main" val="1657071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Hepatitis C, Hepatitis</a:t>
            </a:r>
            <a:r>
              <a:rPr lang="en-US" baseline="0" dirty="0" smtClean="0"/>
              <a:t> B, HIV, TB and Malaria are the 5 major causes of infectious disease death worldwide.</a:t>
            </a:r>
          </a:p>
          <a:p>
            <a:endParaRPr lang="en-US" baseline="0" dirty="0" smtClean="0"/>
          </a:p>
          <a:p>
            <a:r>
              <a:rPr lang="en-US" dirty="0" smtClean="0"/>
              <a:t>In</a:t>
            </a:r>
            <a:r>
              <a:rPr lang="en-US" baseline="0" dirty="0" smtClean="0"/>
              <a:t> a breakthrough that rivals the invention of penicillin, drugs that cure hepatitis C, with minimal side effects and high success rates, have reached the market.</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Across the world 150 million people</a:t>
            </a:r>
            <a:r>
              <a:rPr lang="en-US" dirty="0" smtClean="0"/>
              <a:t> are</a:t>
            </a:r>
            <a:r>
              <a:rPr lang="en-US" baseline="0" dirty="0" smtClean="0"/>
              <a:t> infected with Hepatitis C and</a:t>
            </a:r>
            <a:r>
              <a:rPr lang="en-US" dirty="0" smtClean="0"/>
              <a:t> it</a:t>
            </a:r>
            <a:r>
              <a:rPr lang="en-US" baseline="0" dirty="0" smtClean="0"/>
              <a:t> causes over ½ a million deaths each year, but, in what must be one of the greatest tragedies of modern times, these life saving medications are not being deployed on a mass scale.</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It is sobering to reflect that m</a:t>
            </a:r>
            <a:r>
              <a:rPr lang="en-US" baseline="0" dirty="0" smtClean="0"/>
              <a:t>ore patients died last year than received the new treatments.</a:t>
            </a:r>
          </a:p>
        </p:txBody>
      </p:sp>
      <p:sp>
        <p:nvSpPr>
          <p:cNvPr id="4" name="Slide Number Placeholder 3"/>
          <p:cNvSpPr>
            <a:spLocks noGrp="1"/>
          </p:cNvSpPr>
          <p:nvPr>
            <p:ph type="sldNum" sz="quarter" idx="10"/>
          </p:nvPr>
        </p:nvSpPr>
        <p:spPr/>
        <p:txBody>
          <a:bodyPr/>
          <a:lstStyle/>
          <a:p>
            <a:fld id="{CD0244B1-03E3-BB44-B097-BD019EF230FF}" type="slidenum">
              <a:rPr lang="en-US" smtClean="0"/>
              <a:pPr/>
              <a:t>2</a:t>
            </a:fld>
            <a:endParaRPr lang="en-US"/>
          </a:p>
        </p:txBody>
      </p:sp>
    </p:spTree>
    <p:extLst>
      <p:ext uri="{BB962C8B-B14F-4D97-AF65-F5344CB8AC3E}">
        <p14:creationId xmlns:p14="http://schemas.microsoft.com/office/powerpoint/2010/main" val="32503014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In </a:t>
            </a:r>
            <a:r>
              <a:rPr lang="en-US" dirty="0"/>
              <a:t>the </a:t>
            </a:r>
            <a:r>
              <a:rPr lang="en-US" dirty="0" smtClean="0"/>
              <a:t>time it took </a:t>
            </a:r>
            <a:r>
              <a:rPr lang="en-US" dirty="0"/>
              <a:t>to give this presentation another 15 of our fellow </a:t>
            </a:r>
            <a:r>
              <a:rPr lang="en-US" dirty="0" smtClean="0"/>
              <a:t>citizens </a:t>
            </a:r>
            <a:r>
              <a:rPr lang="en-US" dirty="0"/>
              <a:t>perished from a disease we have the power to cure.</a:t>
            </a:r>
          </a:p>
          <a:p>
            <a:endParaRPr lang="en-US" dirty="0" smtClean="0"/>
          </a:p>
          <a:p>
            <a:r>
              <a:rPr lang="en-US" dirty="0" smtClean="0"/>
              <a:t>We have the power to </a:t>
            </a:r>
            <a:r>
              <a:rPr lang="en-US" dirty="0" err="1" smtClean="0"/>
              <a:t>FixHepC</a:t>
            </a:r>
            <a:r>
              <a:rPr lang="en-US" dirty="0" smtClean="0"/>
              <a:t>.</a:t>
            </a:r>
          </a:p>
          <a:p>
            <a:endParaRPr lang="en-US" dirty="0" smtClean="0"/>
          </a:p>
          <a:p>
            <a:r>
              <a:rPr lang="en-US" dirty="0" smtClean="0"/>
              <a:t>My question to you, the audience, is do we have the will power? The will power to think global, but act local, and see cure deployed on a</a:t>
            </a:r>
            <a:r>
              <a:rPr lang="en-US" baseline="0" dirty="0" smtClean="0"/>
              <a:t> mass scale?</a:t>
            </a:r>
          </a:p>
          <a:p>
            <a:endParaRPr lang="en-US" baseline="0" dirty="0" smtClean="0"/>
          </a:p>
          <a:p>
            <a:r>
              <a:rPr lang="en-US" baseline="0" dirty="0" smtClean="0"/>
              <a:t>….Or would we rather blindly protect patent rights at the expense of patient lives?</a:t>
            </a:r>
          </a:p>
          <a:p>
            <a:endParaRPr lang="en-US" dirty="0"/>
          </a:p>
          <a:p>
            <a:r>
              <a:rPr lang="en-US" baseline="0" dirty="0" smtClean="0"/>
              <a:t>Generics work.</a:t>
            </a:r>
            <a:r>
              <a:rPr lang="en-US" dirty="0" smtClean="0"/>
              <a:t> Let’s deploy them and wipe Hepatitis C off the face of the planet like we’ve done with smallpox and polio.</a:t>
            </a:r>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CD0244B1-03E3-BB44-B097-BD019EF230FF}" type="slidenum">
              <a:rPr lang="en-US" smtClean="0"/>
              <a:pPr/>
              <a:t>20</a:t>
            </a:fld>
            <a:endParaRPr lang="en-US"/>
          </a:p>
        </p:txBody>
      </p:sp>
    </p:spTree>
    <p:extLst>
      <p:ext uri="{BB962C8B-B14F-4D97-AF65-F5344CB8AC3E}">
        <p14:creationId xmlns:p14="http://schemas.microsoft.com/office/powerpoint/2010/main" val="13386329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Questions</a:t>
            </a:r>
            <a:r>
              <a:rPr lang="en-US" dirty="0" smtClean="0"/>
              <a:t>? </a:t>
            </a:r>
            <a:endParaRPr lang="en-US" dirty="0"/>
          </a:p>
        </p:txBody>
      </p:sp>
      <p:sp>
        <p:nvSpPr>
          <p:cNvPr id="4" name="Slide Number Placeholder 3"/>
          <p:cNvSpPr>
            <a:spLocks noGrp="1"/>
          </p:cNvSpPr>
          <p:nvPr>
            <p:ph type="sldNum" sz="quarter" idx="10"/>
          </p:nvPr>
        </p:nvSpPr>
        <p:spPr/>
        <p:txBody>
          <a:bodyPr/>
          <a:lstStyle/>
          <a:p>
            <a:fld id="{CD0244B1-03E3-BB44-B097-BD019EF230FF}" type="slidenum">
              <a:rPr lang="en-US" smtClean="0"/>
              <a:pPr/>
              <a:t>21</a:t>
            </a:fld>
            <a:endParaRPr lang="en-US"/>
          </a:p>
        </p:txBody>
      </p:sp>
    </p:spTree>
    <p:extLst>
      <p:ext uri="{BB962C8B-B14F-4D97-AF65-F5344CB8AC3E}">
        <p14:creationId xmlns:p14="http://schemas.microsoft.com/office/powerpoint/2010/main" val="455952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deployment problem is price. </a:t>
            </a:r>
          </a:p>
          <a:p>
            <a:endParaRPr lang="en-US" dirty="0" smtClean="0"/>
          </a:p>
          <a:p>
            <a:r>
              <a:rPr lang="en-US" dirty="0" smtClean="0"/>
              <a:t>Although the</a:t>
            </a:r>
            <a:r>
              <a:rPr lang="en-US" baseline="0" dirty="0" smtClean="0"/>
              <a:t> ingredients for a 12 week course of </a:t>
            </a:r>
            <a:r>
              <a:rPr lang="en-US" baseline="0" dirty="0" err="1" smtClean="0"/>
              <a:t>Sovaldi</a:t>
            </a:r>
            <a:r>
              <a:rPr lang="en-US" baseline="0" dirty="0" smtClean="0"/>
              <a:t> cost less than</a:t>
            </a:r>
            <a:r>
              <a:rPr lang="en-US" dirty="0" smtClean="0"/>
              <a:t> </a:t>
            </a:r>
            <a:r>
              <a:rPr lang="en-US" baseline="0" dirty="0" smtClean="0"/>
              <a:t> $100, the US retail price is a staggering $84,000</a:t>
            </a:r>
            <a:r>
              <a:rPr lang="zh-CN" altLang="en-US" baseline="0" dirty="0" smtClean="0"/>
              <a:t>　</a:t>
            </a:r>
            <a:r>
              <a:rPr lang="zh-CN" altLang="en-US" baseline="0" dirty="0" smtClean="0">
                <a:solidFill>
                  <a:srgbClr val="FF0000"/>
                </a:solidFill>
              </a:rPr>
              <a:t>制造１２周疗程索非布韦的原料价格低于１００美元，但在美国索非布韦的售价却是８４０００美元</a:t>
            </a:r>
            <a:endParaRPr lang="en-US" baseline="0" dirty="0" smtClean="0">
              <a:solidFill>
                <a:srgbClr val="FF0000"/>
              </a:solidFill>
            </a:endParaRPr>
          </a:p>
          <a:p>
            <a:endParaRPr lang="en-US" baseline="0" dirty="0" smtClean="0"/>
          </a:p>
          <a:p>
            <a:r>
              <a:rPr lang="en-US" baseline="0" dirty="0" smtClean="0"/>
              <a:t>To put that price in perspective if Apple</a:t>
            </a:r>
            <a:r>
              <a:rPr lang="en-US" dirty="0" smtClean="0"/>
              <a:t> </a:t>
            </a:r>
            <a:r>
              <a:rPr lang="en-US" baseline="0" dirty="0" smtClean="0"/>
              <a:t>put the same 100,000% markup on a new</a:t>
            </a:r>
            <a:r>
              <a:rPr lang="en-US" dirty="0" smtClean="0"/>
              <a:t> iPhone it would cost  $1 million dollars.</a:t>
            </a:r>
            <a:r>
              <a:rPr lang="zh-CN" altLang="en-US" dirty="0" smtClean="0"/>
              <a:t>　如果苹果公司也这样涨价，每台新手机的售价将会是一百万美元（１００，０００八仙涨价）。</a:t>
            </a:r>
            <a:endParaRPr lang="en-US" dirty="0"/>
          </a:p>
        </p:txBody>
      </p:sp>
      <p:sp>
        <p:nvSpPr>
          <p:cNvPr id="4" name="Slide Number Placeholder 3"/>
          <p:cNvSpPr>
            <a:spLocks noGrp="1"/>
          </p:cNvSpPr>
          <p:nvPr>
            <p:ph type="sldNum" sz="quarter" idx="10"/>
          </p:nvPr>
        </p:nvSpPr>
        <p:spPr/>
        <p:txBody>
          <a:bodyPr/>
          <a:lstStyle/>
          <a:p>
            <a:fld id="{CD0244B1-03E3-BB44-B097-BD019EF230FF}" type="slidenum">
              <a:rPr lang="en-US" smtClean="0"/>
              <a:pPr/>
              <a:t>3</a:t>
            </a:fld>
            <a:endParaRPr lang="en-US"/>
          </a:p>
        </p:txBody>
      </p:sp>
    </p:spTree>
    <p:extLst>
      <p:ext uri="{BB962C8B-B14F-4D97-AF65-F5344CB8AC3E}">
        <p14:creationId xmlns:p14="http://schemas.microsoft.com/office/powerpoint/2010/main" val="1220311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the staggering prices of these new medications prevent patient access to safe and highly</a:t>
            </a:r>
            <a:r>
              <a:rPr lang="en-US" baseline="0" dirty="0" smtClean="0"/>
              <a:t> effective treatment. </a:t>
            </a:r>
          </a:p>
          <a:p>
            <a:endParaRPr lang="en-US" baseline="0" dirty="0" smtClean="0"/>
          </a:p>
          <a:p>
            <a:r>
              <a:rPr lang="en-US" dirty="0" smtClean="0"/>
              <a:t>But… </a:t>
            </a:r>
            <a:r>
              <a:rPr lang="en-US" baseline="0" dirty="0" smtClean="0"/>
              <a:t>Generic versions are being mass produced for under 1% of the current US retail price, in countries where the patents have been rejected.</a:t>
            </a:r>
            <a:r>
              <a:rPr lang="zh-CN" altLang="en-US" baseline="0" dirty="0" smtClean="0"/>
              <a:t>　在一些原厂药注册权被驳回的国家，学名药被大量仿制，价格只占原厂药的１八仙。</a:t>
            </a:r>
            <a:endParaRPr lang="en-US" baseline="0" dirty="0" smtClean="0"/>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And… Under the laws of Australia, the UK, and many other countries, individuals have the right to import a three month supply of medication, for their personal use</a:t>
            </a:r>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D0244B1-03E3-BB44-B097-BD019EF230FF}" type="slidenum">
              <a:rPr lang="en-US" smtClean="0"/>
              <a:pPr/>
              <a:t>4</a:t>
            </a:fld>
            <a:endParaRPr lang="en-US"/>
          </a:p>
        </p:txBody>
      </p:sp>
    </p:spTree>
    <p:extLst>
      <p:ext uri="{BB962C8B-B14F-4D97-AF65-F5344CB8AC3E}">
        <p14:creationId xmlns:p14="http://schemas.microsoft.com/office/powerpoint/2010/main" val="691793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
            </a:r>
            <a:r>
              <a:rPr lang="en-US" dirty="0" smtClean="0"/>
              <a:t>atents provision monopoly rights that are open to abuse, however other laws provision other rights. </a:t>
            </a:r>
            <a:r>
              <a:rPr lang="zh-CN" altLang="en-US" dirty="0" smtClean="0"/>
              <a:t>知识产权被药物公司滥用，但仍有其他法律保障病人的权益。</a:t>
            </a:r>
            <a:endParaRPr lang="en-US" dirty="0" smtClean="0"/>
          </a:p>
          <a:p>
            <a:endParaRPr lang="en-US" dirty="0" smtClean="0"/>
          </a:p>
          <a:p>
            <a:r>
              <a:rPr lang="en-US" dirty="0" smtClean="0"/>
              <a:t>Article 60 of the World Trade Organization TRIPS agreement </a:t>
            </a:r>
            <a:r>
              <a:rPr lang="en-US" baseline="0" dirty="0" smtClean="0"/>
              <a:t>makes small consignments exempt,</a:t>
            </a:r>
            <a:r>
              <a:rPr lang="en-US" dirty="0" smtClean="0"/>
              <a:t> and in</a:t>
            </a:r>
            <a:r>
              <a:rPr lang="en-US" baseline="0" dirty="0" smtClean="0"/>
              <a:t> line with Article 60 most countries allow some form of personal medication importation.</a:t>
            </a:r>
          </a:p>
          <a:p>
            <a:endParaRPr lang="en-US" baseline="0" dirty="0" smtClean="0"/>
          </a:p>
          <a:p>
            <a:r>
              <a:rPr lang="en-US" baseline="0" dirty="0" smtClean="0"/>
              <a:t>The </a:t>
            </a:r>
            <a:r>
              <a:rPr lang="en-US" baseline="0" dirty="0" err="1" smtClean="0"/>
              <a:t>fixhepc</a:t>
            </a:r>
            <a:r>
              <a:rPr lang="en-US" baseline="0" dirty="0" smtClean="0"/>
              <a:t> website was set up to help patients safely access generic medication and the forum there has over 1000 patients discussing their generic treatment experiences in real time.</a:t>
            </a:r>
            <a:endParaRPr lang="en-US" dirty="0"/>
          </a:p>
        </p:txBody>
      </p:sp>
      <p:sp>
        <p:nvSpPr>
          <p:cNvPr id="4" name="Slide Number Placeholder 3"/>
          <p:cNvSpPr>
            <a:spLocks noGrp="1"/>
          </p:cNvSpPr>
          <p:nvPr>
            <p:ph type="sldNum" sz="quarter" idx="10"/>
          </p:nvPr>
        </p:nvSpPr>
        <p:spPr/>
        <p:txBody>
          <a:bodyPr/>
          <a:lstStyle/>
          <a:p>
            <a:fld id="{CD0244B1-03E3-BB44-B097-BD019EF230FF}" type="slidenum">
              <a:rPr lang="en-US" smtClean="0"/>
              <a:pPr/>
              <a:t>5</a:t>
            </a:fld>
            <a:endParaRPr lang="en-US"/>
          </a:p>
        </p:txBody>
      </p:sp>
    </p:spTree>
    <p:extLst>
      <p:ext uri="{BB962C8B-B14F-4D97-AF65-F5344CB8AC3E}">
        <p14:creationId xmlns:p14="http://schemas.microsoft.com/office/powerpoint/2010/main" val="4061603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the  first patient asked for help, stating he was going to import generics with or without me, I concluded I could improve his safety if the medications he sourced were shipped to me first for testing.</a:t>
            </a:r>
            <a:r>
              <a:rPr lang="en-US" dirty="0" smtClean="0"/>
              <a:t> </a:t>
            </a:r>
            <a:r>
              <a:rPr lang="en-US" baseline="0" dirty="0" smtClean="0"/>
              <a:t>The deal was if they passed testing he could take them, and if not they were going in the garbage.</a:t>
            </a:r>
            <a:r>
              <a:rPr lang="en-US" dirty="0" smtClean="0"/>
              <a:t> </a:t>
            </a:r>
            <a:r>
              <a:rPr lang="en-US" baseline="0" dirty="0" smtClean="0"/>
              <a:t>The medications tested correctly, the patient took them, and he’s now past SVR24 and cured.</a:t>
            </a:r>
            <a:r>
              <a:rPr lang="zh-CN" altLang="en-US" baseline="0" dirty="0" smtClean="0"/>
              <a:t>　我帮助了我第一个丙肝病人取得了有效与安全的丙肝学名药（他现在已治愈）。</a:t>
            </a:r>
            <a:endParaRPr lang="en-US" baseline="0" dirty="0" smtClean="0"/>
          </a:p>
          <a:p>
            <a:endParaRPr lang="en-US" baseline="0" dirty="0" smtClean="0"/>
          </a:p>
          <a:p>
            <a:r>
              <a:rPr lang="en-US" baseline="0" dirty="0" smtClean="0"/>
              <a:t>That single patient might have been </a:t>
            </a:r>
            <a:r>
              <a:rPr lang="en-US" dirty="0" smtClean="0"/>
              <a:t>my only patient</a:t>
            </a:r>
            <a:r>
              <a:rPr lang="en-US" baseline="0" dirty="0" smtClean="0"/>
              <a:t>, but the news leaked and 1 became a dozen, who</a:t>
            </a:r>
            <a:r>
              <a:rPr lang="en-US" dirty="0" smtClean="0"/>
              <a:t> in turn</a:t>
            </a:r>
            <a:r>
              <a:rPr lang="en-US" baseline="0" dirty="0" smtClean="0"/>
              <a:t> became hundreds. Thus was born REDEMPTION.</a:t>
            </a:r>
            <a:r>
              <a:rPr lang="zh-CN" altLang="en-US" baseline="0" dirty="0" smtClean="0"/>
              <a:t>　（消息传出后，由于病人越来越多，我决定进行ＲＥＤＥＭＰＴＩＯＮ实验，证明学名药与原厂药有一样的疗效）。</a:t>
            </a:r>
            <a:endParaRPr lang="en-US" baseline="0" dirty="0" smtClean="0"/>
          </a:p>
          <a:p>
            <a:endParaRPr lang="en-US" baseline="0" dirty="0" smtClean="0"/>
          </a:p>
          <a:p>
            <a:r>
              <a:rPr lang="en-US" baseline="0" dirty="0" smtClean="0"/>
              <a:t>Consecutive patients were enrolled and assessed pre-treatment, during treatment and then for SVR</a:t>
            </a:r>
          </a:p>
          <a:p>
            <a:endParaRPr lang="en-US" baseline="0" dirty="0" smtClean="0"/>
          </a:p>
          <a:p>
            <a:r>
              <a:rPr lang="en-US" baseline="0" dirty="0" smtClean="0"/>
              <a:t>The objective was to</a:t>
            </a:r>
            <a:r>
              <a:rPr lang="en-US" dirty="0" smtClean="0"/>
              <a:t> answer the two key clinical questions – do generics work? and are they safe?</a:t>
            </a:r>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D0244B1-03E3-BB44-B097-BD019EF230FF}" type="slidenum">
              <a:rPr lang="en-US" smtClean="0"/>
              <a:pPr/>
              <a:t>6</a:t>
            </a:fld>
            <a:endParaRPr lang="en-US"/>
          </a:p>
        </p:txBody>
      </p:sp>
    </p:spTree>
    <p:extLst>
      <p:ext uri="{BB962C8B-B14F-4D97-AF65-F5344CB8AC3E}">
        <p14:creationId xmlns:p14="http://schemas.microsoft.com/office/powerpoint/2010/main" val="1089075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interest</a:t>
            </a:r>
            <a:r>
              <a:rPr lang="en-US" baseline="0" dirty="0" smtClean="0"/>
              <a:t> here is</a:t>
            </a:r>
            <a:r>
              <a:rPr lang="en-US" dirty="0" smtClean="0"/>
              <a:t> an</a:t>
            </a:r>
            <a:r>
              <a:rPr lang="en-US" baseline="0" dirty="0" smtClean="0"/>
              <a:t> NMR spectrum of some generic sofosbuvir. NMR is one of a range of techniques, such as High</a:t>
            </a:r>
            <a:r>
              <a:rPr lang="en-US" dirty="0" smtClean="0"/>
              <a:t> </a:t>
            </a:r>
            <a:r>
              <a:rPr lang="en-US" baseline="0" dirty="0" smtClean="0"/>
              <a:t>Performance Liquid </a:t>
            </a:r>
            <a:r>
              <a:rPr lang="en-US" baseline="0" dirty="0" err="1" smtClean="0"/>
              <a:t>Chromatography,</a:t>
            </a:r>
            <a:r>
              <a:rPr lang="en-US" dirty="0" err="1" smtClean="0"/>
              <a:t>Mass</a:t>
            </a:r>
            <a:r>
              <a:rPr lang="en-US" dirty="0" smtClean="0"/>
              <a:t> Spectrometry and X-ray crystallography</a:t>
            </a:r>
            <a:r>
              <a:rPr lang="en-US" baseline="0" dirty="0" smtClean="0"/>
              <a:t> that can establish the precise nature</a:t>
            </a:r>
            <a:r>
              <a:rPr lang="en-US" dirty="0" smtClean="0"/>
              <a:t> and purity</a:t>
            </a:r>
            <a:r>
              <a:rPr lang="en-US" baseline="0" dirty="0" smtClean="0"/>
              <a:t> of a</a:t>
            </a:r>
            <a:r>
              <a:rPr lang="en-US" dirty="0" smtClean="0"/>
              <a:t> medication</a:t>
            </a:r>
            <a:r>
              <a:rPr lang="en-US" baseline="0" dirty="0" smtClean="0"/>
              <a:t>. </a:t>
            </a:r>
            <a:r>
              <a:rPr lang="zh-CN" altLang="en-US" baseline="0" dirty="0" smtClean="0"/>
              <a:t>（某公司的索菲布韦</a:t>
            </a:r>
            <a:r>
              <a:rPr lang="en-US" altLang="zh-CN" baseline="0" dirty="0" err="1" smtClean="0"/>
              <a:t>Sofobuvir</a:t>
            </a:r>
            <a:r>
              <a:rPr lang="en-US" altLang="zh-CN" baseline="0" dirty="0" smtClean="0"/>
              <a:t> </a:t>
            </a:r>
            <a:r>
              <a:rPr lang="zh-CN" altLang="en-US" baseline="0" dirty="0" smtClean="0"/>
              <a:t>学名药的化验报告，利用</a:t>
            </a:r>
            <a:r>
              <a:rPr lang="en-US" altLang="zh-CN" baseline="0" dirty="0" smtClean="0"/>
              <a:t>NMR</a:t>
            </a:r>
            <a:r>
              <a:rPr lang="zh-CN" altLang="en-US" baseline="0" dirty="0" smtClean="0"/>
              <a:t>能准确测出药物的纯度）</a:t>
            </a:r>
            <a:endParaRPr lang="en-US" dirty="0"/>
          </a:p>
        </p:txBody>
      </p:sp>
      <p:sp>
        <p:nvSpPr>
          <p:cNvPr id="4" name="Slide Number Placeholder 3"/>
          <p:cNvSpPr>
            <a:spLocks noGrp="1"/>
          </p:cNvSpPr>
          <p:nvPr>
            <p:ph type="sldNum" sz="quarter" idx="10"/>
          </p:nvPr>
        </p:nvSpPr>
        <p:spPr/>
        <p:txBody>
          <a:bodyPr/>
          <a:lstStyle/>
          <a:p>
            <a:fld id="{CD0244B1-03E3-BB44-B097-BD019EF230FF}" type="slidenum">
              <a:rPr lang="en-US" smtClean="0"/>
              <a:pPr/>
              <a:t>7</a:t>
            </a:fld>
            <a:endParaRPr lang="en-US"/>
          </a:p>
        </p:txBody>
      </p:sp>
    </p:spTree>
    <p:extLst>
      <p:ext uri="{BB962C8B-B14F-4D97-AF65-F5344CB8AC3E}">
        <p14:creationId xmlns:p14="http://schemas.microsoft.com/office/powerpoint/2010/main" val="38200129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Although REDEMPTION is based in Australia the gp2u Telemedicine</a:t>
            </a:r>
            <a:r>
              <a:rPr lang="en-US" baseline="0" dirty="0" smtClean="0"/>
              <a:t> platform allowed patients from around the world to enroll</a:t>
            </a:r>
            <a:endParaRPr lang="en-US" dirty="0"/>
          </a:p>
        </p:txBody>
      </p:sp>
      <p:sp>
        <p:nvSpPr>
          <p:cNvPr id="4" name="Slide Number Placeholder 3"/>
          <p:cNvSpPr>
            <a:spLocks noGrp="1"/>
          </p:cNvSpPr>
          <p:nvPr>
            <p:ph type="sldNum" sz="quarter" idx="10"/>
          </p:nvPr>
        </p:nvSpPr>
        <p:spPr/>
        <p:txBody>
          <a:bodyPr/>
          <a:lstStyle/>
          <a:p>
            <a:fld id="{CD0244B1-03E3-BB44-B097-BD019EF230FF}" type="slidenum">
              <a:rPr lang="en-US" smtClean="0"/>
              <a:pPr/>
              <a:t>8</a:t>
            </a:fld>
            <a:endParaRPr lang="en-US"/>
          </a:p>
        </p:txBody>
      </p:sp>
    </p:spTree>
    <p:extLst>
      <p:ext uri="{BB962C8B-B14F-4D97-AF65-F5344CB8AC3E}">
        <p14:creationId xmlns:p14="http://schemas.microsoft.com/office/powerpoint/2010/main" val="3921772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the right you can see the genotype breakdown with the majority genotype 1, just under 1/3</a:t>
            </a:r>
            <a:r>
              <a:rPr lang="en-US" baseline="0" dirty="0" smtClean="0"/>
              <a:t> genotype 3 with smaller percentages of the other genotypes. </a:t>
            </a:r>
          </a:p>
          <a:p>
            <a:endParaRPr lang="en-US" baseline="0" dirty="0" smtClean="0"/>
          </a:p>
          <a:p>
            <a:r>
              <a:rPr lang="en-US" baseline="0" dirty="0" smtClean="0"/>
              <a:t>448 patients enrolled. </a:t>
            </a:r>
          </a:p>
          <a:p>
            <a:r>
              <a:rPr lang="en-US" baseline="0" dirty="0" smtClean="0"/>
              <a:t>There is a roughly 50:50 split between SOF+LDV and SOF+DCV with just over 10% also using ribavirin</a:t>
            </a:r>
            <a:r>
              <a:rPr lang="zh-CN" altLang="en-US" baseline="0" dirty="0" smtClean="0"/>
              <a:t>　一半的病人使用ＳＯＦ＋ＬＤＶ，另一半则用ＳＯＦ＋ＤＣＶ，１０八仙的病人必须使用雷巴。</a:t>
            </a:r>
            <a:endParaRPr lang="en-US" baseline="0" dirty="0" smtClean="0"/>
          </a:p>
          <a:p>
            <a:endParaRPr lang="en-US" baseline="0" dirty="0" smtClean="0"/>
          </a:p>
          <a:p>
            <a:r>
              <a:rPr lang="en-US" baseline="0" dirty="0" smtClean="0"/>
              <a:t>This is a relatively unwell cohort with nearly 50% treatment experienced, over 30% cirrhotic,</a:t>
            </a:r>
            <a:r>
              <a:rPr lang="en-US" dirty="0" smtClean="0"/>
              <a:t> and a </a:t>
            </a:r>
            <a:r>
              <a:rPr lang="en-US" baseline="0" dirty="0" smtClean="0"/>
              <a:t>significant number who had previously been rejected from at least one clinical trial.</a:t>
            </a:r>
            <a:r>
              <a:rPr lang="zh-CN" altLang="en-US" baseline="0" dirty="0" smtClean="0"/>
              <a:t>　５０八仙的病人曾经接受过治疗，３０八仙的病人属肝硬化，有相当多的病人之前申请药物实验至少被拒绝过一次。</a:t>
            </a:r>
            <a:endParaRPr lang="en-US" baseline="0" dirty="0" smtClean="0"/>
          </a:p>
          <a:p>
            <a:endParaRPr lang="en-US" baseline="0" dirty="0" smtClean="0"/>
          </a:p>
          <a:p>
            <a:r>
              <a:rPr lang="en-US" baseline="0" dirty="0" smtClean="0"/>
              <a:t>There was a slight male bias, an average age of 54 and a mean viral load of 2.8 million</a:t>
            </a:r>
          </a:p>
          <a:p>
            <a:endParaRPr lang="en-US" dirty="0"/>
          </a:p>
        </p:txBody>
      </p:sp>
      <p:sp>
        <p:nvSpPr>
          <p:cNvPr id="4" name="Slide Number Placeholder 3"/>
          <p:cNvSpPr>
            <a:spLocks noGrp="1"/>
          </p:cNvSpPr>
          <p:nvPr>
            <p:ph type="sldNum" sz="quarter" idx="10"/>
          </p:nvPr>
        </p:nvSpPr>
        <p:spPr/>
        <p:txBody>
          <a:bodyPr/>
          <a:lstStyle/>
          <a:p>
            <a:fld id="{CD0244B1-03E3-BB44-B097-BD019EF230FF}" type="slidenum">
              <a:rPr lang="en-US" smtClean="0"/>
              <a:pPr/>
              <a:t>9</a:t>
            </a:fld>
            <a:endParaRPr lang="en-US"/>
          </a:p>
        </p:txBody>
      </p:sp>
    </p:spTree>
    <p:extLst>
      <p:ext uri="{BB962C8B-B14F-4D97-AF65-F5344CB8AC3E}">
        <p14:creationId xmlns:p14="http://schemas.microsoft.com/office/powerpoint/2010/main" val="2325987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AU"/>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a:t>Click to edit Master subtitle style</a:t>
            </a:r>
            <a:endParaRPr lang="en-US"/>
          </a:p>
        </p:txBody>
      </p:sp>
      <p:sp>
        <p:nvSpPr>
          <p:cNvPr id="4" name="Date Placeholder 3"/>
          <p:cNvSpPr>
            <a:spLocks noGrp="1"/>
          </p:cNvSpPr>
          <p:nvPr>
            <p:ph type="dt" sz="half" idx="10"/>
          </p:nvPr>
        </p:nvSpPr>
        <p:spPr/>
        <p:txBody>
          <a:bodyPr/>
          <a:lstStyle/>
          <a:p>
            <a:fld id="{9810189A-8B15-384C-9225-173AD8170878}" type="datetime1">
              <a:rPr lang="en-AU" smtClean="0"/>
              <a:t>27/04/2016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B4047B-360E-6947-8E0F-878E3A61C916}" type="slidenum">
              <a:rPr lang="en-US" smtClean="0"/>
              <a:pPr/>
              <a:t>‹#›</a:t>
            </a:fld>
            <a:endParaRPr lang="en-US"/>
          </a:p>
        </p:txBody>
      </p:sp>
    </p:spTree>
    <p:extLst>
      <p:ext uri="{BB962C8B-B14F-4D97-AF65-F5344CB8AC3E}">
        <p14:creationId xmlns:p14="http://schemas.microsoft.com/office/powerpoint/2010/main" val="4182296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9CB35AF6-7096-8E45-AFC2-1B08C4BA115A}" type="datetime1">
              <a:rPr lang="en-AU" smtClean="0"/>
              <a:t>27/04/2016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B4047B-360E-6947-8E0F-878E3A61C916}" type="slidenum">
              <a:rPr lang="en-US" smtClean="0"/>
              <a:pPr/>
              <a:t>‹#›</a:t>
            </a:fld>
            <a:endParaRPr lang="en-US"/>
          </a:p>
        </p:txBody>
      </p:sp>
    </p:spTree>
    <p:extLst>
      <p:ext uri="{BB962C8B-B14F-4D97-AF65-F5344CB8AC3E}">
        <p14:creationId xmlns:p14="http://schemas.microsoft.com/office/powerpoint/2010/main" val="1200443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CB04D310-38E9-9442-9640-F6A92C901BCF}" type="datetime1">
              <a:rPr lang="en-AU" smtClean="0"/>
              <a:t>27/04/2016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B4047B-360E-6947-8E0F-878E3A61C916}" type="slidenum">
              <a:rPr lang="en-US" smtClean="0"/>
              <a:pPr/>
              <a:t>‹#›</a:t>
            </a:fld>
            <a:endParaRPr lang="en-US"/>
          </a:p>
        </p:txBody>
      </p:sp>
    </p:spTree>
    <p:extLst>
      <p:ext uri="{BB962C8B-B14F-4D97-AF65-F5344CB8AC3E}">
        <p14:creationId xmlns:p14="http://schemas.microsoft.com/office/powerpoint/2010/main" val="290132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C72754C9-C86E-BC4A-AB65-96512C83F92F}" type="datetime1">
              <a:rPr lang="en-AU" smtClean="0"/>
              <a:t>27/04/2016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B4047B-360E-6947-8E0F-878E3A61C916}" type="slidenum">
              <a:rPr lang="en-US" smtClean="0"/>
              <a:pPr/>
              <a:t>‹#›</a:t>
            </a:fld>
            <a:endParaRPr lang="en-US"/>
          </a:p>
        </p:txBody>
      </p:sp>
    </p:spTree>
    <p:extLst>
      <p:ext uri="{BB962C8B-B14F-4D97-AF65-F5344CB8AC3E}">
        <p14:creationId xmlns:p14="http://schemas.microsoft.com/office/powerpoint/2010/main" val="1275831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AU"/>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a:t>Click to edit Master text styles</a:t>
            </a:r>
          </a:p>
        </p:txBody>
      </p:sp>
      <p:sp>
        <p:nvSpPr>
          <p:cNvPr id="4" name="Date Placeholder 3"/>
          <p:cNvSpPr>
            <a:spLocks noGrp="1"/>
          </p:cNvSpPr>
          <p:nvPr>
            <p:ph type="dt" sz="half" idx="10"/>
          </p:nvPr>
        </p:nvSpPr>
        <p:spPr/>
        <p:txBody>
          <a:bodyPr/>
          <a:lstStyle/>
          <a:p>
            <a:fld id="{C007FCC2-FBCB-7849-97D4-6FE20FB06950}" type="datetime1">
              <a:rPr lang="en-AU" smtClean="0"/>
              <a:t>27/04/2016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B4047B-360E-6947-8E0F-878E3A61C916}" type="slidenum">
              <a:rPr lang="en-US" smtClean="0"/>
              <a:pPr/>
              <a:t>‹#›</a:t>
            </a:fld>
            <a:endParaRPr lang="en-US"/>
          </a:p>
        </p:txBody>
      </p:sp>
    </p:spTree>
    <p:extLst>
      <p:ext uri="{BB962C8B-B14F-4D97-AF65-F5344CB8AC3E}">
        <p14:creationId xmlns:p14="http://schemas.microsoft.com/office/powerpoint/2010/main" val="4200266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Date Placeholder 4"/>
          <p:cNvSpPr>
            <a:spLocks noGrp="1"/>
          </p:cNvSpPr>
          <p:nvPr>
            <p:ph type="dt" sz="half" idx="10"/>
          </p:nvPr>
        </p:nvSpPr>
        <p:spPr/>
        <p:txBody>
          <a:bodyPr/>
          <a:lstStyle/>
          <a:p>
            <a:fld id="{F97236D8-6FDB-074F-BC8A-32695A36E575}" type="datetime1">
              <a:rPr lang="en-AU" smtClean="0"/>
              <a:t>27/04/2016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B4047B-360E-6947-8E0F-878E3A61C916}" type="slidenum">
              <a:rPr lang="en-US" smtClean="0"/>
              <a:pPr/>
              <a:t>‹#›</a:t>
            </a:fld>
            <a:endParaRPr lang="en-US"/>
          </a:p>
        </p:txBody>
      </p:sp>
    </p:spTree>
    <p:extLst>
      <p:ext uri="{BB962C8B-B14F-4D97-AF65-F5344CB8AC3E}">
        <p14:creationId xmlns:p14="http://schemas.microsoft.com/office/powerpoint/2010/main" val="2781174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Date Placeholder 6"/>
          <p:cNvSpPr>
            <a:spLocks noGrp="1"/>
          </p:cNvSpPr>
          <p:nvPr>
            <p:ph type="dt" sz="half" idx="10"/>
          </p:nvPr>
        </p:nvSpPr>
        <p:spPr/>
        <p:txBody>
          <a:bodyPr/>
          <a:lstStyle/>
          <a:p>
            <a:fld id="{B6B1D76C-3B10-B641-81E6-D95181D4741F}" type="datetime1">
              <a:rPr lang="en-AU" smtClean="0"/>
              <a:t>27/04/2016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B4047B-360E-6947-8E0F-878E3A61C916}" type="slidenum">
              <a:rPr lang="en-US" smtClean="0"/>
              <a:pPr/>
              <a:t>‹#›</a:t>
            </a:fld>
            <a:endParaRPr lang="en-US"/>
          </a:p>
        </p:txBody>
      </p:sp>
    </p:spTree>
    <p:extLst>
      <p:ext uri="{BB962C8B-B14F-4D97-AF65-F5344CB8AC3E}">
        <p14:creationId xmlns:p14="http://schemas.microsoft.com/office/powerpoint/2010/main" val="4101826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Date Placeholder 2"/>
          <p:cNvSpPr>
            <a:spLocks noGrp="1"/>
          </p:cNvSpPr>
          <p:nvPr>
            <p:ph type="dt" sz="half" idx="10"/>
          </p:nvPr>
        </p:nvSpPr>
        <p:spPr/>
        <p:txBody>
          <a:bodyPr/>
          <a:lstStyle/>
          <a:p>
            <a:fld id="{F9FC0E1C-9DAC-3249-8677-ED6B853AB564}" type="datetime1">
              <a:rPr lang="en-AU" smtClean="0"/>
              <a:t>27/04/2016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B4047B-360E-6947-8E0F-878E3A61C916}" type="slidenum">
              <a:rPr lang="en-US" smtClean="0"/>
              <a:pPr/>
              <a:t>‹#›</a:t>
            </a:fld>
            <a:endParaRPr lang="en-US"/>
          </a:p>
        </p:txBody>
      </p:sp>
    </p:spTree>
    <p:extLst>
      <p:ext uri="{BB962C8B-B14F-4D97-AF65-F5344CB8AC3E}">
        <p14:creationId xmlns:p14="http://schemas.microsoft.com/office/powerpoint/2010/main" val="1424148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06646C-997B-B648-A9AE-82874141DA08}" type="datetime1">
              <a:rPr lang="en-AU" smtClean="0"/>
              <a:t>27/04/2016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B4047B-360E-6947-8E0F-878E3A61C916}" type="slidenum">
              <a:rPr lang="en-US" smtClean="0"/>
              <a:pPr/>
              <a:t>‹#›</a:t>
            </a:fld>
            <a:endParaRPr lang="en-US"/>
          </a:p>
        </p:txBody>
      </p:sp>
    </p:spTree>
    <p:extLst>
      <p:ext uri="{BB962C8B-B14F-4D97-AF65-F5344CB8AC3E}">
        <p14:creationId xmlns:p14="http://schemas.microsoft.com/office/powerpoint/2010/main" val="3655925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AU"/>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fld id="{F7D5134E-DA6E-504E-9A0D-7CE32674CE48}" type="datetime1">
              <a:rPr lang="en-AU" smtClean="0"/>
              <a:t>27/04/2016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B4047B-360E-6947-8E0F-878E3A61C916}" type="slidenum">
              <a:rPr lang="en-US" smtClean="0"/>
              <a:pPr/>
              <a:t>‹#›</a:t>
            </a:fld>
            <a:endParaRPr lang="en-US"/>
          </a:p>
        </p:txBody>
      </p:sp>
    </p:spTree>
    <p:extLst>
      <p:ext uri="{BB962C8B-B14F-4D97-AF65-F5344CB8AC3E}">
        <p14:creationId xmlns:p14="http://schemas.microsoft.com/office/powerpoint/2010/main" val="3500427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fld id="{9AFBDF31-7220-EF43-BD86-73F3A2E5E604}" type="datetime1">
              <a:rPr lang="en-AU" smtClean="0"/>
              <a:t>27/04/2016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B4047B-360E-6947-8E0F-878E3A61C916}" type="slidenum">
              <a:rPr lang="en-US" smtClean="0"/>
              <a:pPr/>
              <a:t>‹#›</a:t>
            </a:fld>
            <a:endParaRPr lang="en-US"/>
          </a:p>
        </p:txBody>
      </p:sp>
    </p:spTree>
    <p:extLst>
      <p:ext uri="{BB962C8B-B14F-4D97-AF65-F5344CB8AC3E}">
        <p14:creationId xmlns:p14="http://schemas.microsoft.com/office/powerpoint/2010/main" val="2309451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838200"/>
          </a:xfrm>
          <a:prstGeom prst="rect">
            <a:avLst/>
          </a:prstGeom>
          <a:gradFill flip="none" rotWithShape="1">
            <a:gsLst>
              <a:gs pos="0">
                <a:srgbClr val="0068FF"/>
              </a:gs>
              <a:gs pos="100000">
                <a:srgbClr val="007FFF"/>
              </a:gs>
            </a:gsLst>
            <a:path path="rect">
              <a:fillToRect l="50000" t="50000" r="50000" b="50000"/>
            </a:path>
            <a:tileRect/>
          </a:gradFill>
          <a:effectLst>
            <a:outerShdw blurRad="50800" dist="38100" dir="2700000" algn="tl" rotWithShape="0">
              <a:srgbClr val="000000">
                <a:alpha val="43000"/>
              </a:srgbClr>
            </a:outerShdw>
          </a:effectLst>
        </p:spPr>
        <p:txBody>
          <a:bodyPr vert="horz" lIns="91440" tIns="45720" rIns="91440" bIns="45720" rtlCol="0" anchor="ctr">
            <a:normAutofit/>
          </a:bodyPr>
          <a:lstStyle/>
          <a:p>
            <a:r>
              <a:rPr lang="en-AU" dirty="0"/>
              <a:t>Click to edit Master title style</a:t>
            </a:r>
            <a:endParaRPr lang="en-US" dirty="0"/>
          </a:p>
        </p:txBody>
      </p:sp>
      <p:sp>
        <p:nvSpPr>
          <p:cNvPr id="3" name="Text Placeholder 2"/>
          <p:cNvSpPr>
            <a:spLocks noGrp="1"/>
          </p:cNvSpPr>
          <p:nvPr>
            <p:ph type="body" idx="1"/>
          </p:nvPr>
        </p:nvSpPr>
        <p:spPr>
          <a:xfrm>
            <a:off x="457200" y="946151"/>
            <a:ext cx="8229600" cy="3394472"/>
          </a:xfrm>
          <a:prstGeom prst="rect">
            <a:avLst/>
          </a:prstGeom>
        </p:spPr>
        <p:txBody>
          <a:bodyPr vert="horz" lIns="91440" tIns="45720" rIns="91440" bIns="45720" rtlCol="0">
            <a:normAutofit/>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DE67790-7790-5640-A702-3CF8154004B5}" type="datetime1">
              <a:rPr lang="en-AU" smtClean="0"/>
              <a:t>27/04/2016</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400">
                <a:solidFill>
                  <a:schemeClr val="tx1">
                    <a:tint val="75000"/>
                  </a:schemeClr>
                </a:solidFill>
              </a:defRPr>
            </a:lvl1pPr>
          </a:lstStyle>
          <a:p>
            <a:fld id="{65B4047B-360E-6947-8E0F-878E3A61C916}" type="slidenum">
              <a:rPr lang="en-US" smtClean="0"/>
              <a:pPr/>
              <a:t>‹#›</a:t>
            </a:fld>
            <a:endParaRPr lang="en-US" dirty="0"/>
          </a:p>
        </p:txBody>
      </p:sp>
    </p:spTree>
    <p:extLst>
      <p:ext uri="{BB962C8B-B14F-4D97-AF65-F5344CB8AC3E}">
        <p14:creationId xmlns:p14="http://schemas.microsoft.com/office/powerpoint/2010/main" val="151433629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457200" rtl="0" eaLnBrk="1" latinLnBrk="0" hangingPunct="1">
        <a:spcBef>
          <a:spcPct val="0"/>
        </a:spcBef>
        <a:buNone/>
        <a:defRPr sz="3600" b="1" i="0" kern="1200">
          <a:solidFill>
            <a:schemeClr val="bg1"/>
          </a:solidFill>
          <a:latin typeface="+mj-lt"/>
          <a:ea typeface="+mj-ea"/>
          <a:cs typeface="+mj-cs"/>
        </a:defRPr>
      </a:lvl1pPr>
    </p:titleStyle>
    <p:bodyStyle>
      <a:lvl1pPr marL="342900" indent="-342900" algn="l" defTabSz="457200" rtl="0" eaLnBrk="1" latinLnBrk="0" hangingPunct="1">
        <a:spcBef>
          <a:spcPct val="20000"/>
        </a:spcBef>
        <a:buClr>
          <a:srgbClr val="007FFF"/>
        </a:buClr>
        <a:buFont typeface="Wingdings" charset="2"/>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www.thelancet.com/journals/laninf/article/PIIS1473-3099(13)70033-1/fulltext"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www.ncbi.nlm.nih.gov/pubmed/26261007"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fixhepc.com/"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gp2u.com.au/hcv" TargetMode="External"/><Relationship Id="rId5" Type="http://schemas.openxmlformats.org/officeDocument/2006/relationships/hyperlink" Target="https://clinicaltrials.gov/ct2/show/NCT02657694" TargetMode="External"/><Relationship Id="rId4" Type="http://schemas.openxmlformats.org/officeDocument/2006/relationships/hyperlink" Target="https://gp2u.com.a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gp2u.com.au"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383871"/>
            <a:ext cx="9143999" cy="1959511"/>
          </a:xfrm>
          <a:prstGeom prst="rect">
            <a:avLst/>
          </a:prstGeom>
        </p:spPr>
        <p:txBody>
          <a:bodyPr wrap="square">
            <a:spAutoFit/>
          </a:bodyPr>
          <a:lstStyle/>
          <a:p>
            <a:pPr algn="ctr"/>
            <a:r>
              <a:rPr lang="zh-CN" altLang="en-US" sz="3200" b="1" dirty="0" smtClean="0">
                <a:solidFill>
                  <a:srgbClr val="FF0000"/>
                </a:solidFill>
                <a:latin typeface="+mj-lt"/>
              </a:rPr>
              <a:t>使</a:t>
            </a:r>
            <a:r>
              <a:rPr lang="zh-CN" altLang="en-US" sz="3200" b="1" dirty="0" smtClean="0">
                <a:solidFill>
                  <a:srgbClr val="FF0000"/>
                </a:solidFill>
                <a:latin typeface="+mj-lt"/>
              </a:rPr>
              <a:t>用丙肝学名药（高治愈率） </a:t>
            </a:r>
            <a:endParaRPr lang="en-US" sz="3200" b="1" dirty="0">
              <a:solidFill>
                <a:srgbClr val="FF0000"/>
              </a:solidFill>
              <a:latin typeface="+mj-lt"/>
            </a:endParaRPr>
          </a:p>
          <a:p>
            <a:pPr algn="ctr"/>
            <a:endParaRPr lang="en-US" sz="2000" dirty="0">
              <a:solidFill>
                <a:srgbClr val="007FFF"/>
              </a:solidFill>
              <a:latin typeface="+mj-lt"/>
            </a:endParaRPr>
          </a:p>
          <a:p>
            <a:pPr algn="ctr"/>
            <a:r>
              <a:rPr lang="en-US" sz="3600" b="1" dirty="0" smtClean="0">
                <a:solidFill>
                  <a:srgbClr val="007FFF"/>
                </a:solidFill>
                <a:latin typeface="+mj-lt"/>
              </a:rPr>
              <a:t>REDEMPTION-1 </a:t>
            </a:r>
            <a:r>
              <a:rPr lang="en-US" sz="2000" b="1" dirty="0" smtClean="0">
                <a:solidFill>
                  <a:srgbClr val="FF0000"/>
                </a:solidFill>
                <a:latin typeface="+mj-lt"/>
              </a:rPr>
              <a:t>(</a:t>
            </a:r>
            <a:r>
              <a:rPr lang="zh-CN" altLang="en-US" sz="2000" b="1" dirty="0" smtClean="0">
                <a:solidFill>
                  <a:srgbClr val="FF0000"/>
                </a:solidFill>
                <a:latin typeface="+mj-lt"/>
              </a:rPr>
              <a:t>救赎</a:t>
            </a:r>
            <a:r>
              <a:rPr lang="en-US" altLang="zh-CN" sz="2000" b="1" dirty="0" smtClean="0">
                <a:solidFill>
                  <a:srgbClr val="FF0000"/>
                </a:solidFill>
                <a:latin typeface="+mj-lt"/>
              </a:rPr>
              <a:t>-1)</a:t>
            </a:r>
            <a:r>
              <a:rPr lang="zh-CN" altLang="en-US" sz="2000" b="1" dirty="0" smtClean="0">
                <a:solidFill>
                  <a:srgbClr val="FF0000"/>
                </a:solidFill>
                <a:latin typeface="+mj-lt"/>
              </a:rPr>
              <a:t>丙肝学名药实验结果</a:t>
            </a:r>
            <a:endParaRPr lang="en-US" sz="3600" b="1" dirty="0">
              <a:solidFill>
                <a:srgbClr val="FF0000"/>
              </a:solidFill>
              <a:latin typeface="+mj-lt"/>
            </a:endParaRPr>
          </a:p>
          <a:p>
            <a:pPr algn="ctr"/>
            <a:endParaRPr lang="en-US" sz="3200" baseline="30000" dirty="0">
              <a:latin typeface="+mj-lt"/>
            </a:endParaRPr>
          </a:p>
          <a:p>
            <a:endParaRPr lang="en-US" baseline="30000" dirty="0">
              <a:latin typeface="+mj-lt"/>
            </a:endParaRPr>
          </a:p>
        </p:txBody>
      </p:sp>
      <p:sp>
        <p:nvSpPr>
          <p:cNvPr id="5" name="TextBox 4"/>
          <p:cNvSpPr txBox="1"/>
          <p:nvPr/>
        </p:nvSpPr>
        <p:spPr>
          <a:xfrm>
            <a:off x="664635" y="2400983"/>
            <a:ext cx="8048625" cy="2595582"/>
          </a:xfrm>
          <a:prstGeom prst="rect">
            <a:avLst/>
          </a:prstGeom>
          <a:noFill/>
        </p:spPr>
        <p:txBody>
          <a:bodyPr wrap="square" rtlCol="0">
            <a:spAutoFit/>
          </a:bodyPr>
          <a:lstStyle/>
          <a:p>
            <a:pPr algn="ctr"/>
            <a:r>
              <a:rPr lang="en-US" sz="2000" dirty="0"/>
              <a:t>James Freeman</a:t>
            </a:r>
            <a:r>
              <a:rPr lang="en-US" sz="2000" baseline="30000" dirty="0"/>
              <a:t>1</a:t>
            </a:r>
            <a:r>
              <a:rPr lang="en-US" sz="2000" dirty="0"/>
              <a:t>, Richard Sallie</a:t>
            </a:r>
            <a:r>
              <a:rPr lang="en-US" sz="2000" baseline="30000" dirty="0"/>
              <a:t>2</a:t>
            </a:r>
            <a:r>
              <a:rPr lang="en-US" sz="2000" dirty="0"/>
              <a:t>, Adam Kennedy</a:t>
            </a:r>
            <a:r>
              <a:rPr lang="en-US" sz="2000" baseline="30000" dirty="0"/>
              <a:t>3</a:t>
            </a:r>
            <a:r>
              <a:rPr lang="en-US" sz="2000" dirty="0"/>
              <a:t>, Pham </a:t>
            </a:r>
            <a:r>
              <a:rPr lang="en-US" sz="2000" dirty="0" err="1"/>
              <a:t>Thi</a:t>
            </a:r>
            <a:r>
              <a:rPr lang="en-US" sz="2000" dirty="0"/>
              <a:t> Ngoc Nieu</a:t>
            </a:r>
            <a:r>
              <a:rPr lang="en-US" sz="2000" baseline="30000" dirty="0"/>
              <a:t>1</a:t>
            </a:r>
            <a:r>
              <a:rPr lang="en-US" sz="2000" dirty="0"/>
              <a:t>, John Freeman</a:t>
            </a:r>
            <a:r>
              <a:rPr lang="en-US" sz="2000" baseline="30000" dirty="0"/>
              <a:t>4</a:t>
            </a:r>
            <a:r>
              <a:rPr lang="en-US" sz="2000" dirty="0"/>
              <a:t>, Greg Jeffreys</a:t>
            </a:r>
            <a:r>
              <a:rPr lang="en-US" sz="2000" baseline="30000" dirty="0"/>
              <a:t>5</a:t>
            </a:r>
            <a:r>
              <a:rPr lang="en-US" sz="2000" dirty="0"/>
              <a:t>, Andrew M. Hill</a:t>
            </a:r>
            <a:r>
              <a:rPr lang="en-US" sz="2000" baseline="30000" dirty="0"/>
              <a:t>6</a:t>
            </a:r>
          </a:p>
          <a:p>
            <a:pPr algn="ctr"/>
            <a:endParaRPr lang="en-US" sz="1600" baseline="30000" dirty="0"/>
          </a:p>
          <a:p>
            <a:pPr algn="ctr"/>
            <a:r>
              <a:rPr lang="en-US" sz="1600" baseline="30000" dirty="0"/>
              <a:t>1</a:t>
            </a:r>
            <a:r>
              <a:rPr lang="en-US" sz="1600" dirty="0"/>
              <a:t>GP2U Telehealth, Hobart, </a:t>
            </a:r>
            <a:r>
              <a:rPr lang="en-US" sz="1600" baseline="30000" dirty="0"/>
              <a:t>2</a:t>
            </a:r>
            <a:r>
              <a:rPr lang="en-US" sz="1600" dirty="0"/>
              <a:t>Hepatology, </a:t>
            </a:r>
            <a:r>
              <a:rPr lang="en-US" sz="1600" dirty="0" err="1"/>
              <a:t>Nedlands</a:t>
            </a:r>
            <a:r>
              <a:rPr lang="en-US" sz="1600" dirty="0"/>
              <a:t>, </a:t>
            </a:r>
            <a:r>
              <a:rPr lang="en-US" sz="1600" baseline="30000" dirty="0"/>
              <a:t>3</a:t>
            </a:r>
            <a:r>
              <a:rPr lang="en-US" sz="1600" dirty="0"/>
              <a:t>Kingswood Pharmacy, </a:t>
            </a:r>
            <a:r>
              <a:rPr lang="en-US" sz="1600" baseline="30000" dirty="0"/>
              <a:t>4</a:t>
            </a:r>
            <a:r>
              <a:rPr lang="en-US" sz="1600" dirty="0"/>
              <a:t>Nephrology, Sandy Bay, </a:t>
            </a:r>
            <a:r>
              <a:rPr lang="en-US" sz="1600" baseline="30000" dirty="0"/>
              <a:t>5</a:t>
            </a:r>
            <a:r>
              <a:rPr lang="en-US" sz="1600" dirty="0"/>
              <a:t>University of Tasmania, Hobart, Australia, </a:t>
            </a:r>
            <a:r>
              <a:rPr lang="en-US" sz="1600" baseline="30000" dirty="0"/>
              <a:t>6</a:t>
            </a:r>
            <a:r>
              <a:rPr lang="en-US" sz="1600" dirty="0"/>
              <a:t>St Stephens AIDS Trust, Chelsea and Westminster Hospital, London, United Kingdom</a:t>
            </a:r>
          </a:p>
          <a:p>
            <a:pPr algn="ctr"/>
            <a:endParaRPr lang="en-US" sz="1600" dirty="0"/>
          </a:p>
          <a:p>
            <a:pPr algn="ctr"/>
            <a:r>
              <a:rPr lang="zh-CN" altLang="en-US" sz="1600" b="1" i="1" dirty="0" smtClean="0">
                <a:solidFill>
                  <a:srgbClr val="007FFF"/>
                </a:solidFill>
              </a:rPr>
              <a:t>国际肝病２０１６研讨会，巴塞罗那（西班牙）</a:t>
            </a:r>
            <a:endParaRPr lang="en-US" altLang="zh-CN" sz="1600" b="1" i="1" dirty="0" smtClean="0">
              <a:solidFill>
                <a:srgbClr val="007FFF"/>
              </a:solidFill>
            </a:endParaRPr>
          </a:p>
          <a:p>
            <a:pPr algn="ctr"/>
            <a:r>
              <a:rPr lang="en-US" sz="1600" b="1" i="1" dirty="0" smtClean="0">
                <a:solidFill>
                  <a:srgbClr val="007FFF"/>
                </a:solidFill>
              </a:rPr>
              <a:t>International </a:t>
            </a:r>
            <a:r>
              <a:rPr lang="en-US" sz="1600" b="1" i="1" dirty="0">
                <a:solidFill>
                  <a:srgbClr val="007FFF"/>
                </a:solidFill>
              </a:rPr>
              <a:t>Liver Congress 2016 13-18 April, Barcelona, Spain</a:t>
            </a:r>
          </a:p>
          <a:p>
            <a:pPr algn="ctr"/>
            <a:endParaRPr lang="en-US" sz="1600" dirty="0"/>
          </a:p>
        </p:txBody>
      </p:sp>
      <p:sp>
        <p:nvSpPr>
          <p:cNvPr id="6" name="TextBox 5"/>
          <p:cNvSpPr txBox="1"/>
          <p:nvPr/>
        </p:nvSpPr>
        <p:spPr>
          <a:xfrm>
            <a:off x="7967135" y="4148825"/>
            <a:ext cx="746125" cy="369332"/>
          </a:xfrm>
          <a:prstGeom prst="rect">
            <a:avLst/>
          </a:prstGeom>
          <a:noFill/>
          <a:ln>
            <a:solidFill>
              <a:schemeClr val="tx1"/>
            </a:solidFill>
          </a:ln>
        </p:spPr>
        <p:txBody>
          <a:bodyPr wrap="square" rtlCol="0">
            <a:spAutoFit/>
          </a:bodyPr>
          <a:lstStyle/>
          <a:p>
            <a:pPr algn="ctr"/>
            <a:r>
              <a:rPr lang="en-US" b="1" dirty="0"/>
              <a:t>LB03</a:t>
            </a:r>
          </a:p>
        </p:txBody>
      </p:sp>
      <p:sp>
        <p:nvSpPr>
          <p:cNvPr id="2" name="Slide Number Placeholder 1"/>
          <p:cNvSpPr>
            <a:spLocks noGrp="1"/>
          </p:cNvSpPr>
          <p:nvPr>
            <p:ph type="sldNum" sz="quarter" idx="12"/>
          </p:nvPr>
        </p:nvSpPr>
        <p:spPr/>
        <p:txBody>
          <a:bodyPr/>
          <a:lstStyle/>
          <a:p>
            <a:fld id="{65B4047B-360E-6947-8E0F-878E3A61C916}"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6-04-09 at 5.17.3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900" y="0"/>
            <a:ext cx="8191997" cy="5143500"/>
          </a:xfrm>
          <a:prstGeom prst="rect">
            <a:avLst/>
          </a:prstGeom>
        </p:spPr>
      </p:pic>
      <p:sp>
        <p:nvSpPr>
          <p:cNvPr id="3" name="Title 1"/>
          <p:cNvSpPr>
            <a:spLocks noGrp="1"/>
          </p:cNvSpPr>
          <p:nvPr>
            <p:ph type="title"/>
          </p:nvPr>
        </p:nvSpPr>
        <p:spPr>
          <a:xfrm>
            <a:off x="0" y="0"/>
            <a:ext cx="9144000" cy="838200"/>
          </a:xfrm>
        </p:spPr>
        <p:txBody>
          <a:bodyPr>
            <a:normAutofit/>
          </a:bodyPr>
          <a:lstStyle/>
          <a:p>
            <a:r>
              <a:rPr lang="en-US" dirty="0" smtClean="0"/>
              <a:t>REDEMPTION-1 </a:t>
            </a:r>
            <a:r>
              <a:rPr lang="zh-CN" altLang="en-US" dirty="0" smtClean="0"/>
              <a:t>各基因型对药物的反应</a:t>
            </a:r>
            <a:endParaRPr lang="en-US" dirty="0"/>
          </a:p>
        </p:txBody>
      </p:sp>
      <p:sp>
        <p:nvSpPr>
          <p:cNvPr id="4" name="TextBox 3"/>
          <p:cNvSpPr txBox="1"/>
          <p:nvPr/>
        </p:nvSpPr>
        <p:spPr>
          <a:xfrm>
            <a:off x="1066800" y="4787900"/>
            <a:ext cx="7289800" cy="261610"/>
          </a:xfrm>
          <a:prstGeom prst="rect">
            <a:avLst/>
          </a:prstGeom>
          <a:noFill/>
        </p:spPr>
        <p:txBody>
          <a:bodyPr wrap="square" rtlCol="0">
            <a:spAutoFit/>
          </a:bodyPr>
          <a:lstStyle/>
          <a:p>
            <a:r>
              <a:rPr lang="en-US" sz="1100" dirty="0"/>
              <a:t>SOF+PEG+RBV kinetics data source: </a:t>
            </a:r>
            <a:r>
              <a:rPr lang="en-US" sz="1100" dirty="0">
                <a:hlinkClick r:id="rId4"/>
              </a:rPr>
              <a:t>http://www.thelancet.com/journals/laninf/article/PIIS1473-3099(13)70033-1/fulltext</a:t>
            </a:r>
            <a:endParaRPr lang="en-US" sz="1100" dirty="0"/>
          </a:p>
        </p:txBody>
      </p:sp>
      <p:sp>
        <p:nvSpPr>
          <p:cNvPr id="6" name="Slide Number Placeholder 5"/>
          <p:cNvSpPr>
            <a:spLocks noGrp="1"/>
          </p:cNvSpPr>
          <p:nvPr>
            <p:ph type="sldNum" sz="quarter" idx="12"/>
          </p:nvPr>
        </p:nvSpPr>
        <p:spPr/>
        <p:txBody>
          <a:bodyPr/>
          <a:lstStyle/>
          <a:p>
            <a:fld id="{65B4047B-360E-6947-8E0F-878E3A61C916}" type="slidenum">
              <a:rPr lang="en-US" smtClean="0"/>
              <a:pPr/>
              <a:t>10</a:t>
            </a:fld>
            <a:endParaRPr lang="en-US" dirty="0"/>
          </a:p>
        </p:txBody>
      </p:sp>
      <p:sp>
        <p:nvSpPr>
          <p:cNvPr id="7" name="Oval 6"/>
          <p:cNvSpPr/>
          <p:nvPr/>
        </p:nvSpPr>
        <p:spPr>
          <a:xfrm>
            <a:off x="4925861" y="1732797"/>
            <a:ext cx="451042" cy="462871"/>
          </a:xfrm>
          <a:prstGeom prst="ellipse">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Left Arrow 9"/>
          <p:cNvSpPr/>
          <p:nvPr/>
        </p:nvSpPr>
        <p:spPr>
          <a:xfrm rot="19504797">
            <a:off x="1855333" y="2489053"/>
            <a:ext cx="474781" cy="296712"/>
          </a:xfrm>
          <a:prstGeom prst="leftArrow">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Left Arrow 10"/>
          <p:cNvSpPr/>
          <p:nvPr/>
        </p:nvSpPr>
        <p:spPr>
          <a:xfrm rot="19504797">
            <a:off x="1969803" y="2784688"/>
            <a:ext cx="474781" cy="296712"/>
          </a:xfrm>
          <a:prstGeom prst="leftArrow">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Left Arrow 11"/>
          <p:cNvSpPr/>
          <p:nvPr/>
        </p:nvSpPr>
        <p:spPr>
          <a:xfrm rot="19504797">
            <a:off x="2134907" y="3054923"/>
            <a:ext cx="474781" cy="296712"/>
          </a:xfrm>
          <a:prstGeom prst="leftArrow">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Freeform 21"/>
          <p:cNvSpPr/>
          <p:nvPr/>
        </p:nvSpPr>
        <p:spPr>
          <a:xfrm>
            <a:off x="1257300" y="1555750"/>
            <a:ext cx="6819900" cy="2565400"/>
          </a:xfrm>
          <a:custGeom>
            <a:avLst/>
            <a:gdLst>
              <a:gd name="connsiteX0" fmla="*/ 0 w 6819900"/>
              <a:gd name="connsiteY0" fmla="*/ 0 h 2565400"/>
              <a:gd name="connsiteX1" fmla="*/ 44450 w 6819900"/>
              <a:gd name="connsiteY1" fmla="*/ 438150 h 2565400"/>
              <a:gd name="connsiteX2" fmla="*/ 95250 w 6819900"/>
              <a:gd name="connsiteY2" fmla="*/ 742950 h 2565400"/>
              <a:gd name="connsiteX3" fmla="*/ 171450 w 6819900"/>
              <a:gd name="connsiteY3" fmla="*/ 1092200 h 2565400"/>
              <a:gd name="connsiteX4" fmla="*/ 279400 w 6819900"/>
              <a:gd name="connsiteY4" fmla="*/ 1397000 h 2565400"/>
              <a:gd name="connsiteX5" fmla="*/ 406400 w 6819900"/>
              <a:gd name="connsiteY5" fmla="*/ 1606550 h 2565400"/>
              <a:gd name="connsiteX6" fmla="*/ 565150 w 6819900"/>
              <a:gd name="connsiteY6" fmla="*/ 1816100 h 2565400"/>
              <a:gd name="connsiteX7" fmla="*/ 819150 w 6819900"/>
              <a:gd name="connsiteY7" fmla="*/ 2044700 h 2565400"/>
              <a:gd name="connsiteX8" fmla="*/ 984250 w 6819900"/>
              <a:gd name="connsiteY8" fmla="*/ 2159000 h 2565400"/>
              <a:gd name="connsiteX9" fmla="*/ 1181100 w 6819900"/>
              <a:gd name="connsiteY9" fmla="*/ 2260600 h 2565400"/>
              <a:gd name="connsiteX10" fmla="*/ 1365250 w 6819900"/>
              <a:gd name="connsiteY10" fmla="*/ 2324100 h 2565400"/>
              <a:gd name="connsiteX11" fmla="*/ 1562100 w 6819900"/>
              <a:gd name="connsiteY11" fmla="*/ 2362200 h 2565400"/>
              <a:gd name="connsiteX12" fmla="*/ 2044700 w 6819900"/>
              <a:gd name="connsiteY12" fmla="*/ 2419350 h 2565400"/>
              <a:gd name="connsiteX13" fmla="*/ 2527300 w 6819900"/>
              <a:gd name="connsiteY13" fmla="*/ 2457450 h 2565400"/>
              <a:gd name="connsiteX14" fmla="*/ 4191000 w 6819900"/>
              <a:gd name="connsiteY14" fmla="*/ 2546350 h 2565400"/>
              <a:gd name="connsiteX15" fmla="*/ 6819900 w 6819900"/>
              <a:gd name="connsiteY15" fmla="*/ 2565400 h 256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19900" h="2565400">
                <a:moveTo>
                  <a:pt x="0" y="0"/>
                </a:moveTo>
                <a:cubicBezTo>
                  <a:pt x="14287" y="157162"/>
                  <a:pt x="28575" y="314325"/>
                  <a:pt x="44450" y="438150"/>
                </a:cubicBezTo>
                <a:cubicBezTo>
                  <a:pt x="60325" y="561975"/>
                  <a:pt x="74083" y="633942"/>
                  <a:pt x="95250" y="742950"/>
                </a:cubicBezTo>
                <a:cubicBezTo>
                  <a:pt x="116417" y="851958"/>
                  <a:pt x="140758" y="983192"/>
                  <a:pt x="171450" y="1092200"/>
                </a:cubicBezTo>
                <a:cubicBezTo>
                  <a:pt x="202142" y="1201208"/>
                  <a:pt x="240242" y="1311275"/>
                  <a:pt x="279400" y="1397000"/>
                </a:cubicBezTo>
                <a:cubicBezTo>
                  <a:pt x="318558" y="1482725"/>
                  <a:pt x="358775" y="1536700"/>
                  <a:pt x="406400" y="1606550"/>
                </a:cubicBezTo>
                <a:cubicBezTo>
                  <a:pt x="454025" y="1676400"/>
                  <a:pt x="496358" y="1743075"/>
                  <a:pt x="565150" y="1816100"/>
                </a:cubicBezTo>
                <a:cubicBezTo>
                  <a:pt x="633942" y="1889125"/>
                  <a:pt x="749300" y="1987550"/>
                  <a:pt x="819150" y="2044700"/>
                </a:cubicBezTo>
                <a:cubicBezTo>
                  <a:pt x="889000" y="2101850"/>
                  <a:pt x="923925" y="2123017"/>
                  <a:pt x="984250" y="2159000"/>
                </a:cubicBezTo>
                <a:cubicBezTo>
                  <a:pt x="1044575" y="2194983"/>
                  <a:pt x="1117600" y="2233083"/>
                  <a:pt x="1181100" y="2260600"/>
                </a:cubicBezTo>
                <a:cubicBezTo>
                  <a:pt x="1244600" y="2288117"/>
                  <a:pt x="1301750" y="2307167"/>
                  <a:pt x="1365250" y="2324100"/>
                </a:cubicBezTo>
                <a:cubicBezTo>
                  <a:pt x="1428750" y="2341033"/>
                  <a:pt x="1448858" y="2346325"/>
                  <a:pt x="1562100" y="2362200"/>
                </a:cubicBezTo>
                <a:cubicBezTo>
                  <a:pt x="1675342" y="2378075"/>
                  <a:pt x="1883833" y="2403475"/>
                  <a:pt x="2044700" y="2419350"/>
                </a:cubicBezTo>
                <a:cubicBezTo>
                  <a:pt x="2205567" y="2435225"/>
                  <a:pt x="2527300" y="2457450"/>
                  <a:pt x="2527300" y="2457450"/>
                </a:cubicBezTo>
                <a:cubicBezTo>
                  <a:pt x="2885017" y="2478617"/>
                  <a:pt x="3475567" y="2528358"/>
                  <a:pt x="4191000" y="2546350"/>
                </a:cubicBezTo>
                <a:cubicBezTo>
                  <a:pt x="4906433" y="2564342"/>
                  <a:pt x="6494992" y="2559050"/>
                  <a:pt x="6819900" y="2565400"/>
                </a:cubicBezTo>
              </a:path>
            </a:pathLst>
          </a:custGeom>
          <a:ln w="19050">
            <a:solidFill>
              <a:srgbClr val="FF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Left Arrow 22"/>
          <p:cNvSpPr/>
          <p:nvPr/>
        </p:nvSpPr>
        <p:spPr>
          <a:xfrm rot="8861391">
            <a:off x="1779493" y="3720523"/>
            <a:ext cx="474781" cy="296712"/>
          </a:xfrm>
          <a:prstGeom prst="leftArrow">
            <a:avLst/>
          </a:prstGeom>
          <a:solidFill>
            <a:srgbClr val="FF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6000750" y="1123950"/>
            <a:ext cx="946150" cy="241300"/>
          </a:xfrm>
          <a:prstGeom prst="rect">
            <a:avLst/>
          </a:prstGeom>
          <a:noFill/>
          <a:ln>
            <a:solidFill>
              <a:srgbClr val="007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6000750" y="1352550"/>
            <a:ext cx="946150" cy="241300"/>
          </a:xfrm>
          <a:prstGeom prst="rect">
            <a:avLst/>
          </a:prstGeom>
          <a:noFill/>
          <a:ln>
            <a:solidFill>
              <a:srgbClr val="FF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Left Arrow 13"/>
          <p:cNvSpPr/>
          <p:nvPr/>
        </p:nvSpPr>
        <p:spPr>
          <a:xfrm rot="8861391">
            <a:off x="1109340" y="2949133"/>
            <a:ext cx="474781" cy="296712"/>
          </a:xfrm>
          <a:prstGeom prst="leftArrow">
            <a:avLst/>
          </a:prstGeom>
          <a:solidFill>
            <a:srgbClr val="007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Left Arrow 12"/>
          <p:cNvSpPr/>
          <p:nvPr/>
        </p:nvSpPr>
        <p:spPr>
          <a:xfrm rot="8861391">
            <a:off x="1347162" y="3133283"/>
            <a:ext cx="474781" cy="296712"/>
          </a:xfrm>
          <a:prstGeom prst="leftArrow">
            <a:avLst/>
          </a:prstGeom>
          <a:solidFill>
            <a:srgbClr val="FF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7096702" y="995918"/>
            <a:ext cx="184731" cy="369332"/>
          </a:xfrm>
          <a:prstGeom prst="rect">
            <a:avLst/>
          </a:prstGeom>
        </p:spPr>
        <p:txBody>
          <a:bodyPr wrap="none">
            <a:spAutoFit/>
          </a:bodyPr>
          <a:lstStyle/>
          <a:p>
            <a:endParaRPr lang="en-SG" dirty="0"/>
          </a:p>
        </p:txBody>
      </p:sp>
      <p:sp>
        <p:nvSpPr>
          <p:cNvPr id="17" name="Rectangle 16"/>
          <p:cNvSpPr/>
          <p:nvPr/>
        </p:nvSpPr>
        <p:spPr>
          <a:xfrm>
            <a:off x="2651871" y="1059934"/>
            <a:ext cx="3300904" cy="369332"/>
          </a:xfrm>
          <a:prstGeom prst="rect">
            <a:avLst/>
          </a:prstGeom>
        </p:spPr>
        <p:txBody>
          <a:bodyPr wrap="none">
            <a:spAutoFit/>
          </a:bodyPr>
          <a:lstStyle/>
          <a:p>
            <a:r>
              <a:rPr lang="zh-CN" altLang="en-US" dirty="0" smtClean="0"/>
              <a:t>索非布韦</a:t>
            </a:r>
            <a:r>
              <a:rPr lang="en-US" altLang="zh-CN" dirty="0" smtClean="0"/>
              <a:t>+</a:t>
            </a:r>
            <a:r>
              <a:rPr lang="zh-CN" altLang="en-US" dirty="0" smtClean="0"/>
              <a:t>拉地帕韦（吉二代）</a:t>
            </a:r>
            <a:endParaRPr lang="en-SG" dirty="0"/>
          </a:p>
        </p:txBody>
      </p:sp>
      <p:sp>
        <p:nvSpPr>
          <p:cNvPr id="18" name="Rectangle 17"/>
          <p:cNvSpPr/>
          <p:nvPr/>
        </p:nvSpPr>
        <p:spPr>
          <a:xfrm>
            <a:off x="3593879" y="1352550"/>
            <a:ext cx="2146742" cy="369332"/>
          </a:xfrm>
          <a:prstGeom prst="rect">
            <a:avLst/>
          </a:prstGeom>
        </p:spPr>
        <p:txBody>
          <a:bodyPr wrap="none">
            <a:spAutoFit/>
          </a:bodyPr>
          <a:lstStyle/>
          <a:p>
            <a:r>
              <a:rPr lang="zh-CN" altLang="en-US" dirty="0" smtClean="0"/>
              <a:t>索菲布韦</a:t>
            </a:r>
            <a:r>
              <a:rPr lang="en-US" altLang="zh-CN" dirty="0" smtClean="0"/>
              <a:t>+</a:t>
            </a:r>
            <a:r>
              <a:rPr lang="zh-CN" altLang="en-US" dirty="0" smtClean="0"/>
              <a:t>达卡他韦</a:t>
            </a:r>
            <a:endParaRPr lang="en-SG" dirty="0"/>
          </a:p>
        </p:txBody>
      </p:sp>
      <p:sp>
        <p:nvSpPr>
          <p:cNvPr id="19" name="Rectangle 18"/>
          <p:cNvSpPr/>
          <p:nvPr/>
        </p:nvSpPr>
        <p:spPr>
          <a:xfrm>
            <a:off x="5312930" y="2845217"/>
            <a:ext cx="2784032" cy="369332"/>
          </a:xfrm>
          <a:prstGeom prst="rect">
            <a:avLst/>
          </a:prstGeom>
        </p:spPr>
        <p:txBody>
          <a:bodyPr wrap="none">
            <a:spAutoFit/>
          </a:bodyPr>
          <a:lstStyle/>
          <a:p>
            <a:r>
              <a:rPr lang="en-US" altLang="zh-CN" dirty="0"/>
              <a:t>PEG</a:t>
            </a:r>
            <a:r>
              <a:rPr lang="en-US" altLang="zh-CN" dirty="0" smtClean="0"/>
              <a:t>=</a:t>
            </a:r>
            <a:r>
              <a:rPr lang="zh-CN" altLang="en-US" dirty="0" smtClean="0"/>
              <a:t>干扰素，</a:t>
            </a:r>
            <a:r>
              <a:rPr lang="en-US" altLang="zh-CN" dirty="0" smtClean="0"/>
              <a:t>RBV=</a:t>
            </a:r>
            <a:r>
              <a:rPr lang="zh-CN" altLang="en-US" dirty="0" smtClean="0"/>
              <a:t>雷巴）</a:t>
            </a:r>
            <a:endParaRPr lang="en-SG" dirty="0"/>
          </a:p>
        </p:txBody>
      </p:sp>
    </p:spTree>
    <p:extLst>
      <p:ext uri="{BB962C8B-B14F-4D97-AF65-F5344CB8AC3E}">
        <p14:creationId xmlns:p14="http://schemas.microsoft.com/office/powerpoint/2010/main" val="1442915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2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13"/>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1"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dissolve">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1" nodeType="clickEffect">
                                  <p:stCondLst>
                                    <p:cond delay="0"/>
                                  </p:stCondLst>
                                  <p:childTnLst>
                                    <p:set>
                                      <p:cBhvr>
                                        <p:cTn id="51" dur="1" fill="hold">
                                          <p:stCondLst>
                                            <p:cond delay="0"/>
                                          </p:stCondLst>
                                        </p:cTn>
                                        <p:tgtEl>
                                          <p:spTgt spid="23"/>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2" grpId="0" animBg="1"/>
      <p:bldP spid="22" grpId="1" animBg="1"/>
      <p:bldP spid="23" grpId="1" animBg="1"/>
      <p:bldP spid="24" grpId="0" animBg="1"/>
      <p:bldP spid="24" grpId="1" animBg="1"/>
      <p:bldP spid="25" grpId="0" animBg="1"/>
      <p:bldP spid="25" grpId="1" animBg="1"/>
      <p:bldP spid="14" grpId="0" animBg="1"/>
      <p:bldP spid="13" grpId="0" animBg="1"/>
      <p:bldP spid="13"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6-04-17 at 11.07.31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600" y="0"/>
            <a:ext cx="8409424" cy="5143500"/>
          </a:xfrm>
          <a:prstGeom prst="rect">
            <a:avLst/>
          </a:prstGeom>
        </p:spPr>
      </p:pic>
      <p:sp>
        <p:nvSpPr>
          <p:cNvPr id="2" name="Title 1"/>
          <p:cNvSpPr>
            <a:spLocks noGrp="1"/>
          </p:cNvSpPr>
          <p:nvPr>
            <p:ph type="title"/>
          </p:nvPr>
        </p:nvSpPr>
        <p:spPr/>
        <p:txBody>
          <a:bodyPr/>
          <a:lstStyle/>
          <a:p>
            <a:r>
              <a:rPr lang="zh-CN" altLang="en-US" dirty="0" smtClean="0"/>
              <a:t>比较</a:t>
            </a:r>
            <a:r>
              <a:rPr lang="en-US" dirty="0" smtClean="0"/>
              <a:t>SOF+DCV GT1 </a:t>
            </a:r>
            <a:r>
              <a:rPr lang="zh-CN" altLang="en-US" dirty="0" smtClean="0"/>
              <a:t>与</a:t>
            </a:r>
            <a:r>
              <a:rPr lang="en-US" dirty="0" smtClean="0"/>
              <a:t> </a:t>
            </a:r>
            <a:r>
              <a:rPr lang="en-US" dirty="0" smtClean="0"/>
              <a:t>GT3 </a:t>
            </a:r>
            <a:r>
              <a:rPr lang="zh-CN" altLang="en-US" dirty="0" smtClean="0"/>
              <a:t>的反应</a:t>
            </a:r>
            <a:endParaRPr lang="en-US" dirty="0"/>
          </a:p>
        </p:txBody>
      </p:sp>
      <p:sp>
        <p:nvSpPr>
          <p:cNvPr id="4" name="Slide Number Placeholder 3"/>
          <p:cNvSpPr>
            <a:spLocks noGrp="1"/>
          </p:cNvSpPr>
          <p:nvPr>
            <p:ph type="sldNum" sz="quarter" idx="12"/>
          </p:nvPr>
        </p:nvSpPr>
        <p:spPr/>
        <p:txBody>
          <a:bodyPr/>
          <a:lstStyle/>
          <a:p>
            <a:fld id="{65B4047B-360E-6947-8E0F-878E3A61C916}" type="slidenum">
              <a:rPr lang="en-US" smtClean="0"/>
              <a:pPr/>
              <a:t>11</a:t>
            </a:fld>
            <a:endParaRPr lang="en-US"/>
          </a:p>
        </p:txBody>
      </p:sp>
    </p:spTree>
    <p:extLst>
      <p:ext uri="{BB962C8B-B14F-4D97-AF65-F5344CB8AC3E}">
        <p14:creationId xmlns:p14="http://schemas.microsoft.com/office/powerpoint/2010/main" val="640119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creen Shot 2016-04-08 at 7.42.4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500" y="0"/>
            <a:ext cx="7744146" cy="5143500"/>
          </a:xfrm>
          <a:prstGeom prst="rect">
            <a:avLst/>
          </a:prstGeom>
        </p:spPr>
      </p:pic>
      <p:sp>
        <p:nvSpPr>
          <p:cNvPr id="2" name="Title 1"/>
          <p:cNvSpPr>
            <a:spLocks noGrp="1"/>
          </p:cNvSpPr>
          <p:nvPr>
            <p:ph type="title"/>
          </p:nvPr>
        </p:nvSpPr>
        <p:spPr/>
        <p:txBody>
          <a:bodyPr>
            <a:normAutofit/>
          </a:bodyPr>
          <a:lstStyle/>
          <a:p>
            <a:r>
              <a:rPr lang="en-US" dirty="0" smtClean="0"/>
              <a:t>SOF+LDV+RBV </a:t>
            </a:r>
            <a:r>
              <a:rPr lang="zh-CN" altLang="en-US" dirty="0" smtClean="0"/>
              <a:t>适用于</a:t>
            </a:r>
            <a:r>
              <a:rPr lang="en-US" dirty="0" smtClean="0"/>
              <a:t>GT3</a:t>
            </a:r>
            <a:r>
              <a:rPr lang="en-US" dirty="0"/>
              <a:t>? </a:t>
            </a:r>
            <a:r>
              <a:rPr lang="en-US" dirty="0" smtClean="0"/>
              <a:t>(Ed Gane 2015</a:t>
            </a:r>
            <a:r>
              <a:rPr lang="en-US" baseline="30000" dirty="0" smtClean="0"/>
              <a:t>1</a:t>
            </a:r>
            <a:r>
              <a:rPr lang="en-US" dirty="0" smtClean="0"/>
              <a:t>)</a:t>
            </a:r>
            <a:endParaRPr lang="en-US" baseline="30000" dirty="0"/>
          </a:p>
        </p:txBody>
      </p:sp>
      <p:sp>
        <p:nvSpPr>
          <p:cNvPr id="4" name="Slide Number Placeholder 3"/>
          <p:cNvSpPr>
            <a:spLocks noGrp="1"/>
          </p:cNvSpPr>
          <p:nvPr>
            <p:ph type="sldNum" sz="quarter" idx="12"/>
          </p:nvPr>
        </p:nvSpPr>
        <p:spPr/>
        <p:txBody>
          <a:bodyPr/>
          <a:lstStyle/>
          <a:p>
            <a:fld id="{65B4047B-360E-6947-8E0F-878E3A61C916}" type="slidenum">
              <a:rPr lang="en-US" smtClean="0"/>
              <a:pPr/>
              <a:t>12</a:t>
            </a:fld>
            <a:endParaRPr lang="en-US"/>
          </a:p>
        </p:txBody>
      </p:sp>
      <p:sp>
        <p:nvSpPr>
          <p:cNvPr id="5" name="TextBox 4"/>
          <p:cNvSpPr txBox="1"/>
          <p:nvPr/>
        </p:nvSpPr>
        <p:spPr>
          <a:xfrm>
            <a:off x="1005106" y="4835313"/>
            <a:ext cx="3503955" cy="261610"/>
          </a:xfrm>
          <a:prstGeom prst="rect">
            <a:avLst/>
          </a:prstGeom>
          <a:noFill/>
        </p:spPr>
        <p:txBody>
          <a:bodyPr wrap="square" rtlCol="0">
            <a:spAutoFit/>
          </a:bodyPr>
          <a:lstStyle/>
          <a:p>
            <a:r>
              <a:rPr lang="en-US" sz="1100" dirty="0"/>
              <a:t>1) </a:t>
            </a:r>
            <a:r>
              <a:rPr lang="en-US" sz="1100" dirty="0">
                <a:hlinkClick r:id="rId4"/>
              </a:rPr>
              <a:t>http://www.ncbi.nlm.nih.gov/pubmed/</a:t>
            </a:r>
            <a:r>
              <a:rPr lang="en-US" sz="1100" dirty="0" smtClean="0">
                <a:hlinkClick r:id="rId4"/>
              </a:rPr>
              <a:t>26261007</a:t>
            </a:r>
            <a:r>
              <a:rPr lang="en-US" sz="1100" dirty="0" smtClean="0"/>
              <a:t> </a:t>
            </a:r>
            <a:endParaRPr lang="en-US" sz="1100" dirty="0"/>
          </a:p>
        </p:txBody>
      </p:sp>
    </p:spTree>
    <p:extLst>
      <p:ext uri="{BB962C8B-B14F-4D97-AF65-F5344CB8AC3E}">
        <p14:creationId xmlns:p14="http://schemas.microsoft.com/office/powerpoint/2010/main" val="2886499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REDEMPTION-1 </a:t>
            </a:r>
            <a:r>
              <a:rPr lang="en-US" dirty="0" smtClean="0"/>
              <a:t>HCV </a:t>
            </a:r>
            <a:r>
              <a:rPr lang="en-US" dirty="0"/>
              <a:t>RNA &lt; LLOQ at EOT and SVR4 </a:t>
            </a:r>
            <a:r>
              <a:rPr lang="en-US" dirty="0" smtClean="0"/>
              <a:t/>
            </a:r>
            <a:br>
              <a:rPr lang="en-US" dirty="0" smtClean="0"/>
            </a:br>
            <a:r>
              <a:rPr lang="zh-CN" altLang="en-US" dirty="0" smtClean="0"/>
              <a:t>完</a:t>
            </a:r>
            <a:r>
              <a:rPr lang="zh-CN" altLang="en-US" dirty="0" smtClean="0"/>
              <a:t>成治疗（</a:t>
            </a:r>
            <a:r>
              <a:rPr lang="en-US" altLang="zh-CN" dirty="0" smtClean="0"/>
              <a:t>EOT</a:t>
            </a:r>
            <a:r>
              <a:rPr lang="zh-CN" altLang="en-US" dirty="0" smtClean="0"/>
              <a:t>）与治疗后四周（</a:t>
            </a:r>
            <a:r>
              <a:rPr lang="en-US" altLang="zh-CN" dirty="0" smtClean="0"/>
              <a:t>SVR</a:t>
            </a:r>
            <a:r>
              <a:rPr lang="zh-CN" altLang="en-US" dirty="0" smtClean="0"/>
              <a:t>）检测不到病毒值</a:t>
            </a:r>
            <a:r>
              <a:rPr lang="zh-CN" altLang="en-US" dirty="0" smtClean="0"/>
              <a:t>的比率）</a:t>
            </a:r>
            <a:endParaRPr lang="en-US" dirty="0"/>
          </a:p>
        </p:txBody>
      </p:sp>
      <p:sp>
        <p:nvSpPr>
          <p:cNvPr id="3" name="Slide Number Placeholder 2"/>
          <p:cNvSpPr>
            <a:spLocks noGrp="1"/>
          </p:cNvSpPr>
          <p:nvPr>
            <p:ph type="sldNum" sz="quarter" idx="12"/>
          </p:nvPr>
        </p:nvSpPr>
        <p:spPr/>
        <p:txBody>
          <a:bodyPr/>
          <a:lstStyle/>
          <a:p>
            <a:fld id="{65B4047B-360E-6947-8E0F-878E3A61C916}" type="slidenum">
              <a:rPr lang="en-US" smtClean="0"/>
              <a:pPr/>
              <a:t>13</a:t>
            </a:fld>
            <a:endParaRPr lang="en-US"/>
          </a:p>
        </p:txBody>
      </p:sp>
      <p:pic>
        <p:nvPicPr>
          <p:cNvPr id="5" name="Picture 4" descr="Screen Shot 2016-04-15 at 6.37.3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00149"/>
            <a:ext cx="9144000" cy="3617447"/>
          </a:xfrm>
          <a:prstGeom prst="rect">
            <a:avLst/>
          </a:prstGeom>
        </p:spPr>
      </p:pic>
      <p:sp>
        <p:nvSpPr>
          <p:cNvPr id="4" name="Rectangle 3"/>
          <p:cNvSpPr/>
          <p:nvPr/>
        </p:nvSpPr>
        <p:spPr>
          <a:xfrm>
            <a:off x="638175" y="4656953"/>
            <a:ext cx="4572000" cy="276999"/>
          </a:xfrm>
          <a:prstGeom prst="rect">
            <a:avLst/>
          </a:prstGeom>
        </p:spPr>
        <p:txBody>
          <a:bodyPr>
            <a:spAutoFit/>
          </a:bodyPr>
          <a:lstStyle/>
          <a:p>
            <a:r>
              <a:rPr lang="zh-CN" altLang="en-US" sz="1200" dirty="0"/>
              <a:t>完成治疗</a:t>
            </a:r>
            <a:r>
              <a:rPr lang="zh-CN" altLang="en-US" sz="1200" dirty="0" smtClean="0"/>
              <a:t>总体表现</a:t>
            </a:r>
            <a:endParaRPr lang="en-US" sz="1200" dirty="0"/>
          </a:p>
        </p:txBody>
      </p:sp>
      <p:sp>
        <p:nvSpPr>
          <p:cNvPr id="6" name="Rectangle 5"/>
          <p:cNvSpPr/>
          <p:nvPr/>
        </p:nvSpPr>
        <p:spPr>
          <a:xfrm>
            <a:off x="4981575" y="4660883"/>
            <a:ext cx="4572000" cy="276999"/>
          </a:xfrm>
          <a:prstGeom prst="rect">
            <a:avLst/>
          </a:prstGeom>
        </p:spPr>
        <p:txBody>
          <a:bodyPr>
            <a:spAutoFit/>
          </a:bodyPr>
          <a:lstStyle/>
          <a:p>
            <a:r>
              <a:rPr lang="zh-CN" altLang="en-US" sz="1200" dirty="0" smtClean="0"/>
              <a:t>治疗后四周的总体表现</a:t>
            </a:r>
            <a:endParaRPr lang="en-US" sz="1200" dirty="0"/>
          </a:p>
        </p:txBody>
      </p:sp>
    </p:spTree>
    <p:extLst>
      <p:ext uri="{BB962C8B-B14F-4D97-AF65-F5344CB8AC3E}">
        <p14:creationId xmlns:p14="http://schemas.microsoft.com/office/powerpoint/2010/main" val="16465923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6-04-15 at 5.35.1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300" y="0"/>
            <a:ext cx="7637318" cy="5143500"/>
          </a:xfrm>
          <a:prstGeom prst="rect">
            <a:avLst/>
          </a:prstGeom>
        </p:spPr>
      </p:pic>
      <p:sp>
        <p:nvSpPr>
          <p:cNvPr id="2" name="Title 1"/>
          <p:cNvSpPr>
            <a:spLocks noGrp="1"/>
          </p:cNvSpPr>
          <p:nvPr>
            <p:ph type="title"/>
          </p:nvPr>
        </p:nvSpPr>
        <p:spPr/>
        <p:txBody>
          <a:bodyPr>
            <a:normAutofit fontScale="90000"/>
          </a:bodyPr>
          <a:lstStyle/>
          <a:p>
            <a:r>
              <a:rPr lang="en-US" dirty="0" smtClean="0"/>
              <a:t>SOF+LDV </a:t>
            </a:r>
            <a:r>
              <a:rPr lang="zh-CN" altLang="en-US" dirty="0" smtClean="0"/>
              <a:t>与</a:t>
            </a:r>
            <a:r>
              <a:rPr lang="en-US" dirty="0" smtClean="0"/>
              <a:t> </a:t>
            </a:r>
            <a:r>
              <a:rPr lang="en-US" dirty="0" smtClean="0"/>
              <a:t>SOF+DCV</a:t>
            </a:r>
            <a:br>
              <a:rPr lang="en-US" dirty="0" smtClean="0"/>
            </a:br>
            <a:r>
              <a:rPr lang="zh-CN" altLang="en-US" dirty="0" smtClean="0"/>
              <a:t>原厂药治</a:t>
            </a:r>
            <a:r>
              <a:rPr lang="zh-CN" altLang="en-US" dirty="0"/>
              <a:t>疗</a:t>
            </a:r>
            <a:r>
              <a:rPr lang="zh-CN" altLang="en-US" dirty="0" smtClean="0"/>
              <a:t>后</a:t>
            </a:r>
            <a:r>
              <a:rPr lang="en-US" altLang="zh-CN" dirty="0" smtClean="0"/>
              <a:t>12</a:t>
            </a:r>
            <a:r>
              <a:rPr lang="zh-CN" altLang="en-US" dirty="0" smtClean="0"/>
              <a:t>周治愈率</a:t>
            </a:r>
            <a:r>
              <a:rPr lang="en-US" altLang="zh-CN" dirty="0" smtClean="0"/>
              <a:t>……</a:t>
            </a:r>
            <a:endParaRPr lang="en-US" dirty="0"/>
          </a:p>
        </p:txBody>
      </p:sp>
      <p:sp>
        <p:nvSpPr>
          <p:cNvPr id="4" name="Slide Number Placeholder 3"/>
          <p:cNvSpPr>
            <a:spLocks noGrp="1"/>
          </p:cNvSpPr>
          <p:nvPr>
            <p:ph type="sldNum" sz="quarter" idx="12"/>
          </p:nvPr>
        </p:nvSpPr>
        <p:spPr/>
        <p:txBody>
          <a:bodyPr/>
          <a:lstStyle/>
          <a:p>
            <a:fld id="{65B4047B-360E-6947-8E0F-878E3A61C916}" type="slidenum">
              <a:rPr lang="en-US" smtClean="0"/>
              <a:pPr/>
              <a:t>14</a:t>
            </a:fld>
            <a:endParaRPr lang="en-US"/>
          </a:p>
        </p:txBody>
      </p:sp>
    </p:spTree>
    <p:extLst>
      <p:ext uri="{BB962C8B-B14F-4D97-AF65-F5344CB8AC3E}">
        <p14:creationId xmlns:p14="http://schemas.microsoft.com/office/powerpoint/2010/main" val="10970165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creen Shot 2016-04-15 at 5.36.1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300" y="0"/>
            <a:ext cx="7637318" cy="5143500"/>
          </a:xfrm>
          <a:prstGeom prst="rect">
            <a:avLst/>
          </a:prstGeom>
        </p:spPr>
      </p:pic>
      <p:sp>
        <p:nvSpPr>
          <p:cNvPr id="2" name="Title 1"/>
          <p:cNvSpPr>
            <a:spLocks noGrp="1"/>
          </p:cNvSpPr>
          <p:nvPr>
            <p:ph type="title"/>
          </p:nvPr>
        </p:nvSpPr>
        <p:spPr/>
        <p:txBody>
          <a:bodyPr>
            <a:normAutofit fontScale="90000"/>
          </a:bodyPr>
          <a:lstStyle/>
          <a:p>
            <a:r>
              <a:rPr lang="en-US" altLang="zh-CN" dirty="0" smtClean="0"/>
              <a:t>……</a:t>
            </a:r>
            <a:r>
              <a:rPr lang="zh-CN" altLang="en-US" dirty="0" smtClean="0"/>
              <a:t>与</a:t>
            </a:r>
            <a:r>
              <a:rPr lang="zh-CN" altLang="en-US" dirty="0" smtClean="0"/>
              <a:t>学名</a:t>
            </a:r>
            <a:r>
              <a:rPr lang="zh-CN" altLang="en-US" dirty="0" smtClean="0"/>
              <a:t>药的治愈率（治疗后四周）</a:t>
            </a:r>
            <a:r>
              <a:rPr lang="en-US" altLang="zh-CN" dirty="0" smtClean="0"/>
              <a:t/>
            </a:r>
            <a:br>
              <a:rPr lang="en-US" altLang="zh-CN" dirty="0" smtClean="0"/>
            </a:br>
            <a:r>
              <a:rPr lang="zh-CN" altLang="en-US" dirty="0" smtClean="0"/>
              <a:t>没有太大的区</a:t>
            </a:r>
            <a:r>
              <a:rPr lang="zh-CN" altLang="en-US" dirty="0" smtClean="0"/>
              <a:t>别</a:t>
            </a:r>
            <a:endParaRPr lang="en-US" dirty="0"/>
          </a:p>
        </p:txBody>
      </p:sp>
      <p:sp>
        <p:nvSpPr>
          <p:cNvPr id="3" name="Slide Number Placeholder 2"/>
          <p:cNvSpPr>
            <a:spLocks noGrp="1"/>
          </p:cNvSpPr>
          <p:nvPr>
            <p:ph type="sldNum" sz="quarter" idx="12"/>
          </p:nvPr>
        </p:nvSpPr>
        <p:spPr/>
        <p:txBody>
          <a:bodyPr/>
          <a:lstStyle/>
          <a:p>
            <a:fld id="{65B4047B-360E-6947-8E0F-878E3A61C916}" type="slidenum">
              <a:rPr lang="en-US" smtClean="0"/>
              <a:pPr/>
              <a:t>15</a:t>
            </a:fld>
            <a:endParaRPr lang="en-US"/>
          </a:p>
        </p:txBody>
      </p:sp>
      <p:sp>
        <p:nvSpPr>
          <p:cNvPr id="5" name="TextBox 4"/>
          <p:cNvSpPr txBox="1"/>
          <p:nvPr/>
        </p:nvSpPr>
        <p:spPr>
          <a:xfrm>
            <a:off x="1022054" y="4811922"/>
            <a:ext cx="7064195" cy="261610"/>
          </a:xfrm>
          <a:prstGeom prst="rect">
            <a:avLst/>
          </a:prstGeom>
          <a:noFill/>
        </p:spPr>
        <p:txBody>
          <a:bodyPr wrap="square" rtlCol="0">
            <a:spAutoFit/>
          </a:bodyPr>
          <a:lstStyle/>
          <a:p>
            <a:r>
              <a:rPr lang="en-US" sz="1100" dirty="0" smtClean="0"/>
              <a:t>Note: Some small percentage loss of SVR is expected during the SVR4 to SVR12 period  </a:t>
            </a:r>
            <a:endParaRPr lang="en-US" sz="1100" dirty="0"/>
          </a:p>
        </p:txBody>
      </p:sp>
    </p:spTree>
    <p:extLst>
      <p:ext uri="{BB962C8B-B14F-4D97-AF65-F5344CB8AC3E}">
        <p14:creationId xmlns:p14="http://schemas.microsoft.com/office/powerpoint/2010/main" val="608221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药物的安全性</a:t>
            </a:r>
            <a:endParaRPr lang="en-US" dirty="0"/>
          </a:p>
        </p:txBody>
      </p:sp>
      <p:sp>
        <p:nvSpPr>
          <p:cNvPr id="3" name="Content Placeholder 2"/>
          <p:cNvSpPr>
            <a:spLocks noGrp="1"/>
          </p:cNvSpPr>
          <p:nvPr>
            <p:ph idx="1"/>
          </p:nvPr>
        </p:nvSpPr>
        <p:spPr>
          <a:xfrm>
            <a:off x="457200" y="946151"/>
            <a:ext cx="8229600" cy="3891940"/>
          </a:xfrm>
        </p:spPr>
        <p:txBody>
          <a:bodyPr>
            <a:normAutofit fontScale="92500" lnSpcReduction="10000"/>
          </a:bodyPr>
          <a:lstStyle/>
          <a:p>
            <a:r>
              <a:rPr lang="zh-CN" altLang="en-US" dirty="0" smtClean="0"/>
              <a:t>实</a:t>
            </a:r>
            <a:r>
              <a:rPr lang="zh-CN" altLang="en-US" dirty="0" smtClean="0"/>
              <a:t>验结果显示没有新的副作用，与原厂药相似（头疼、疲倦与失眠）</a:t>
            </a:r>
            <a:endParaRPr lang="en-US" dirty="0" smtClean="0"/>
          </a:p>
          <a:p>
            <a:r>
              <a:rPr lang="zh-CN" altLang="en-US" dirty="0" smtClean="0"/>
              <a:t>三</a:t>
            </a:r>
            <a:r>
              <a:rPr lang="zh-CN" altLang="en-US" dirty="0" smtClean="0"/>
              <a:t>个肝硬化病人治疗后变临时性失偿，但仍继续使用学名药）</a:t>
            </a:r>
            <a:endParaRPr lang="en-US" dirty="0" smtClean="0"/>
          </a:p>
          <a:p>
            <a:r>
              <a:rPr lang="zh-CN" altLang="en-US" dirty="0" smtClean="0"/>
              <a:t>四</a:t>
            </a:r>
            <a:r>
              <a:rPr lang="zh-CN" altLang="en-US" dirty="0" smtClean="0"/>
              <a:t>个病人死于肝癌</a:t>
            </a:r>
            <a:endParaRPr lang="en-US" dirty="0" smtClean="0"/>
          </a:p>
          <a:p>
            <a:pPr lvl="1"/>
            <a:r>
              <a:rPr lang="zh-CN" altLang="en-US" dirty="0" smtClean="0"/>
              <a:t>一</a:t>
            </a:r>
            <a:r>
              <a:rPr lang="zh-CN" altLang="en-US" dirty="0" smtClean="0"/>
              <a:t>个治疗前已去世</a:t>
            </a:r>
            <a:endParaRPr lang="en-US" dirty="0"/>
          </a:p>
          <a:p>
            <a:pPr lvl="1"/>
            <a:r>
              <a:rPr lang="zh-CN" altLang="en-US" dirty="0" smtClean="0"/>
              <a:t>两</a:t>
            </a:r>
            <a:r>
              <a:rPr lang="zh-CN" altLang="en-US" dirty="0" smtClean="0"/>
              <a:t>个在接受治疗不久后就退出，并接受临终治疗。</a:t>
            </a:r>
            <a:endParaRPr lang="en-US" dirty="0"/>
          </a:p>
          <a:p>
            <a:pPr lvl="1"/>
            <a:r>
              <a:rPr lang="zh-CN" altLang="en-US" dirty="0" smtClean="0"/>
              <a:t>一</a:t>
            </a:r>
            <a:r>
              <a:rPr lang="zh-CN" altLang="en-US" dirty="0" smtClean="0"/>
              <a:t>个在治疗后</a:t>
            </a:r>
            <a:r>
              <a:rPr lang="en-US" altLang="zh-CN" dirty="0" smtClean="0"/>
              <a:t>4</a:t>
            </a:r>
            <a:r>
              <a:rPr lang="zh-CN" altLang="en-US" dirty="0" smtClean="0"/>
              <a:t>周前去世。</a:t>
            </a:r>
            <a:endParaRPr lang="en-US" dirty="0"/>
          </a:p>
        </p:txBody>
      </p:sp>
      <p:sp>
        <p:nvSpPr>
          <p:cNvPr id="4" name="Slide Number Placeholder 3"/>
          <p:cNvSpPr>
            <a:spLocks noGrp="1"/>
          </p:cNvSpPr>
          <p:nvPr>
            <p:ph type="sldNum" sz="quarter" idx="12"/>
          </p:nvPr>
        </p:nvSpPr>
        <p:spPr/>
        <p:txBody>
          <a:bodyPr/>
          <a:lstStyle/>
          <a:p>
            <a:fld id="{65B4047B-360E-6947-8E0F-878E3A61C916}" type="slidenum">
              <a:rPr lang="en-US" smtClean="0"/>
              <a:pPr/>
              <a:t>16</a:t>
            </a:fld>
            <a:endParaRPr lang="en-US"/>
          </a:p>
        </p:txBody>
      </p:sp>
    </p:spTree>
    <p:extLst>
      <p:ext uri="{BB962C8B-B14F-4D97-AF65-F5344CB8AC3E}">
        <p14:creationId xmlns:p14="http://schemas.microsoft.com/office/powerpoint/2010/main" val="17418328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总</a:t>
            </a:r>
            <a:r>
              <a:rPr lang="zh-CN" altLang="en-US" dirty="0" smtClean="0"/>
              <a:t>结</a:t>
            </a:r>
            <a:endParaRPr lang="en-US" dirty="0"/>
          </a:p>
        </p:txBody>
      </p:sp>
      <p:sp>
        <p:nvSpPr>
          <p:cNvPr id="3" name="Content Placeholder 2"/>
          <p:cNvSpPr>
            <a:spLocks noGrp="1"/>
          </p:cNvSpPr>
          <p:nvPr>
            <p:ph idx="1"/>
          </p:nvPr>
        </p:nvSpPr>
        <p:spPr/>
        <p:txBody>
          <a:bodyPr>
            <a:normAutofit/>
          </a:bodyPr>
          <a:lstStyle/>
          <a:p>
            <a:r>
              <a:rPr lang="zh-CN" altLang="en-US" dirty="0" smtClean="0"/>
              <a:t>合</a:t>
            </a:r>
            <a:r>
              <a:rPr lang="zh-CN" altLang="en-US" dirty="0" smtClean="0"/>
              <a:t>法</a:t>
            </a:r>
            <a:r>
              <a:rPr lang="zh-CN" altLang="en-US" dirty="0"/>
              <a:t>进</a:t>
            </a:r>
            <a:r>
              <a:rPr lang="zh-CN" altLang="en-US" dirty="0" smtClean="0"/>
              <a:t>口的学名药拥有很高的治愈率。</a:t>
            </a:r>
            <a:endParaRPr lang="en-US" dirty="0"/>
          </a:p>
          <a:p>
            <a:r>
              <a:rPr lang="zh-CN" altLang="en-US" dirty="0" smtClean="0"/>
              <a:t>学</a:t>
            </a:r>
            <a:r>
              <a:rPr lang="zh-CN" altLang="en-US" dirty="0" smtClean="0"/>
              <a:t>名药治愈率与原厂药相似。</a:t>
            </a:r>
            <a:endParaRPr lang="en-US" dirty="0"/>
          </a:p>
          <a:p>
            <a:r>
              <a:rPr lang="zh-CN" altLang="en-US" dirty="0" smtClean="0"/>
              <a:t>学</a:t>
            </a:r>
            <a:r>
              <a:rPr lang="zh-CN" altLang="en-US" dirty="0" smtClean="0"/>
              <a:t>名药能有效取代昂贵的原厂药。</a:t>
            </a:r>
            <a:endParaRPr lang="en-US" dirty="0"/>
          </a:p>
          <a:p>
            <a:endParaRPr lang="en-US" dirty="0"/>
          </a:p>
        </p:txBody>
      </p:sp>
      <p:sp>
        <p:nvSpPr>
          <p:cNvPr id="4" name="Slide Number Placeholder 3"/>
          <p:cNvSpPr>
            <a:spLocks noGrp="1"/>
          </p:cNvSpPr>
          <p:nvPr>
            <p:ph type="sldNum" sz="quarter" idx="12"/>
          </p:nvPr>
        </p:nvSpPr>
        <p:spPr/>
        <p:txBody>
          <a:bodyPr/>
          <a:lstStyle/>
          <a:p>
            <a:fld id="{65B4047B-360E-6947-8E0F-878E3A61C916}" type="slidenum">
              <a:rPr lang="en-US" smtClean="0"/>
              <a:pPr/>
              <a:t>17</a:t>
            </a:fld>
            <a:endParaRPr lang="en-US"/>
          </a:p>
        </p:txBody>
      </p:sp>
    </p:spTree>
    <p:extLst>
      <p:ext uri="{BB962C8B-B14F-4D97-AF65-F5344CB8AC3E}">
        <p14:creationId xmlns:p14="http://schemas.microsoft.com/office/powerpoint/2010/main" val="33466171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总结</a:t>
            </a:r>
            <a:endParaRPr lang="en-US" dirty="0"/>
          </a:p>
        </p:txBody>
      </p:sp>
      <p:sp>
        <p:nvSpPr>
          <p:cNvPr id="3" name="Content Placeholder 2"/>
          <p:cNvSpPr>
            <a:spLocks noGrp="1"/>
          </p:cNvSpPr>
          <p:nvPr>
            <p:ph idx="1"/>
          </p:nvPr>
        </p:nvSpPr>
        <p:spPr>
          <a:xfrm>
            <a:off x="457200" y="946150"/>
            <a:ext cx="8229600" cy="3879849"/>
          </a:xfrm>
        </p:spPr>
        <p:txBody>
          <a:bodyPr>
            <a:normAutofit/>
          </a:bodyPr>
          <a:lstStyle/>
          <a:p>
            <a:r>
              <a:rPr lang="zh-CN" altLang="en-US" dirty="0" smtClean="0"/>
              <a:t>丙肝学名药只需</a:t>
            </a:r>
            <a:r>
              <a:rPr lang="en-US" altLang="zh-CN" dirty="0" smtClean="0"/>
              <a:t>1000</a:t>
            </a:r>
            <a:r>
              <a:rPr lang="zh-CN" altLang="en-US" dirty="0" smtClean="0"/>
              <a:t>元而且有效。</a:t>
            </a:r>
            <a:endParaRPr lang="en-US" dirty="0" smtClean="0"/>
          </a:p>
          <a:p>
            <a:pPr marL="0" indent="0">
              <a:buNone/>
            </a:pPr>
            <a:r>
              <a:rPr lang="zh-CN" altLang="en-US" baseline="30000" dirty="0" smtClean="0"/>
              <a:t>　</a:t>
            </a:r>
            <a:r>
              <a:rPr lang="zh-CN" altLang="en-US" sz="4400" baseline="30000" dirty="0" smtClean="0"/>
              <a:t>ＳＯＦ＋ＤＣＶ的原料价格与生产价格只需</a:t>
            </a:r>
            <a:endParaRPr lang="en-US" altLang="zh-CN" sz="4400" baseline="30000" dirty="0" smtClean="0"/>
          </a:p>
          <a:p>
            <a:pPr marL="0" indent="0">
              <a:buNone/>
            </a:pPr>
            <a:r>
              <a:rPr lang="en-US" altLang="zh-CN" sz="4400" baseline="30000" dirty="0"/>
              <a:t> </a:t>
            </a:r>
            <a:r>
              <a:rPr lang="en-US" altLang="zh-CN" sz="4400" baseline="30000" dirty="0" smtClean="0"/>
              <a:t>  </a:t>
            </a:r>
            <a:r>
              <a:rPr lang="zh-CN" altLang="en-US" sz="4400" baseline="30000" dirty="0" smtClean="0"/>
              <a:t>２００元。</a:t>
            </a:r>
            <a:endParaRPr lang="en-US" sz="4400" baseline="30000" dirty="0" smtClean="0"/>
          </a:p>
          <a:p>
            <a:r>
              <a:rPr lang="zh-CN" altLang="en-US" dirty="0" smtClean="0"/>
              <a:t>无法接受治疗的病人可能会面临这样的后果</a:t>
            </a:r>
            <a:r>
              <a:rPr lang="en-US" altLang="zh-CN" dirty="0" smtClean="0"/>
              <a:t>……</a:t>
            </a:r>
            <a:endParaRPr lang="en-US" dirty="0"/>
          </a:p>
        </p:txBody>
      </p:sp>
      <p:sp>
        <p:nvSpPr>
          <p:cNvPr id="4" name="Slide Number Placeholder 3"/>
          <p:cNvSpPr>
            <a:spLocks noGrp="1"/>
          </p:cNvSpPr>
          <p:nvPr>
            <p:ph type="sldNum" sz="quarter" idx="12"/>
          </p:nvPr>
        </p:nvSpPr>
        <p:spPr/>
        <p:txBody>
          <a:bodyPr/>
          <a:lstStyle/>
          <a:p>
            <a:fld id="{65B4047B-360E-6947-8E0F-878E3A61C916}" type="slidenum">
              <a:rPr lang="en-US" smtClean="0"/>
              <a:pPr/>
              <a:t>18</a:t>
            </a:fld>
            <a:endParaRPr lang="en-US"/>
          </a:p>
        </p:txBody>
      </p:sp>
    </p:spTree>
    <p:extLst>
      <p:ext uri="{BB962C8B-B14F-4D97-AF65-F5344CB8AC3E}">
        <p14:creationId xmlns:p14="http://schemas.microsoft.com/office/powerpoint/2010/main" val="6415704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2"/>
          </p:nvPr>
        </p:nvSpPr>
        <p:spPr/>
        <p:txBody>
          <a:bodyPr/>
          <a:lstStyle/>
          <a:p>
            <a:fld id="{65B4047B-360E-6947-8E0F-878E3A61C916}" type="slidenum">
              <a:rPr lang="en-US" smtClean="0"/>
              <a:pPr/>
              <a:t>19</a:t>
            </a:fld>
            <a:endParaRPr lang="en-US"/>
          </a:p>
        </p:txBody>
      </p:sp>
      <p:pic>
        <p:nvPicPr>
          <p:cNvPr id="6" name="Picture 5" descr="Screen Shot 2016-04-08 at 6.34.1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685"/>
            <a:ext cx="9144000" cy="5169185"/>
          </a:xfrm>
          <a:prstGeom prst="rect">
            <a:avLst/>
          </a:prstGeom>
        </p:spPr>
      </p:pic>
    </p:spTree>
    <p:extLst>
      <p:ext uri="{BB962C8B-B14F-4D97-AF65-F5344CB8AC3E}">
        <p14:creationId xmlns:p14="http://schemas.microsoft.com/office/powerpoint/2010/main" val="11978301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dirty="0" smtClean="0"/>
              <a:t>丙</a:t>
            </a:r>
            <a:r>
              <a:rPr lang="zh-CN" altLang="en-US" dirty="0" smtClean="0"/>
              <a:t>肝：环球悲剧</a:t>
            </a:r>
            <a:endParaRPr lang="en-US" dirty="0"/>
          </a:p>
        </p:txBody>
      </p:sp>
      <p:sp>
        <p:nvSpPr>
          <p:cNvPr id="3" name="Content Placeholder 2"/>
          <p:cNvSpPr>
            <a:spLocks noGrp="1"/>
          </p:cNvSpPr>
          <p:nvPr>
            <p:ph idx="1"/>
          </p:nvPr>
        </p:nvSpPr>
        <p:spPr>
          <a:xfrm>
            <a:off x="457200" y="944102"/>
            <a:ext cx="8229600" cy="3531839"/>
          </a:xfrm>
        </p:spPr>
        <p:txBody>
          <a:bodyPr>
            <a:noAutofit/>
          </a:bodyPr>
          <a:lstStyle/>
          <a:p>
            <a:r>
              <a:rPr lang="zh-CN" altLang="en-US" dirty="0" smtClean="0"/>
              <a:t>市</a:t>
            </a:r>
            <a:r>
              <a:rPr lang="zh-CN" altLang="en-US" dirty="0" smtClean="0"/>
              <a:t>场上已推出低副作用与高治愈率的丙肝学名药。</a:t>
            </a:r>
            <a:endParaRPr lang="en-US" dirty="0" smtClean="0"/>
          </a:p>
          <a:p>
            <a:r>
              <a:rPr lang="zh-CN" altLang="en-US" dirty="0" smtClean="0"/>
              <a:t>丙肝 </a:t>
            </a:r>
            <a:r>
              <a:rPr lang="en-US" altLang="zh-CN" dirty="0" smtClean="0"/>
              <a:t>- </a:t>
            </a:r>
            <a:r>
              <a:rPr lang="zh-CN" altLang="en-US" dirty="0" smtClean="0"/>
              <a:t>世</a:t>
            </a:r>
            <a:r>
              <a:rPr lang="zh-CN" altLang="en-US" dirty="0" smtClean="0"/>
              <a:t>界五大传染病之一</a:t>
            </a:r>
            <a:endParaRPr lang="en-US" dirty="0"/>
          </a:p>
          <a:p>
            <a:r>
              <a:rPr lang="zh-CN" altLang="en-US" dirty="0" smtClean="0"/>
              <a:t>很</a:t>
            </a:r>
            <a:r>
              <a:rPr lang="zh-CN" altLang="en-US" dirty="0" smtClean="0"/>
              <a:t>不幸的，新药并没有得到广泛使用</a:t>
            </a:r>
            <a:endParaRPr lang="en-US" dirty="0"/>
          </a:p>
          <a:p>
            <a:pPr lvl="1">
              <a:lnSpc>
                <a:spcPct val="110000"/>
              </a:lnSpc>
            </a:pPr>
            <a:r>
              <a:rPr lang="zh-CN" altLang="en-US" sz="3200" dirty="0" smtClean="0"/>
              <a:t>全</a:t>
            </a:r>
            <a:r>
              <a:rPr lang="zh-CN" altLang="en-US" sz="3200" dirty="0"/>
              <a:t>球</a:t>
            </a:r>
            <a:r>
              <a:rPr lang="zh-CN" altLang="en-US" sz="3200" dirty="0" smtClean="0"/>
              <a:t>有一亿五千万人受感染</a:t>
            </a:r>
            <a:endParaRPr lang="en-US" sz="3200" baseline="30000" dirty="0"/>
          </a:p>
          <a:p>
            <a:pPr lvl="1">
              <a:lnSpc>
                <a:spcPct val="110000"/>
              </a:lnSpc>
            </a:pPr>
            <a:r>
              <a:rPr lang="zh-CN" altLang="en-US" sz="3200" dirty="0" smtClean="0"/>
              <a:t>有</a:t>
            </a:r>
            <a:r>
              <a:rPr lang="zh-CN" altLang="en-US" sz="3200" dirty="0" smtClean="0"/>
              <a:t>五十万人死于丙肝，但</a:t>
            </a:r>
            <a:r>
              <a:rPr lang="zh-CN" altLang="en-US" sz="3200" dirty="0" smtClean="0"/>
              <a:t>是</a:t>
            </a:r>
            <a:endParaRPr lang="en-US" sz="3200" baseline="30000" dirty="0" smtClean="0"/>
          </a:p>
          <a:p>
            <a:pPr marL="457200" lvl="1" indent="0">
              <a:lnSpc>
                <a:spcPct val="110000"/>
              </a:lnSpc>
              <a:buNone/>
            </a:pPr>
            <a:r>
              <a:rPr lang="en-SG" altLang="zh-CN" sz="4800" baseline="30000" dirty="0" smtClean="0"/>
              <a:t>_</a:t>
            </a:r>
            <a:r>
              <a:rPr lang="zh-CN" altLang="en-US" sz="4800" baseline="30000" dirty="0" smtClean="0"/>
              <a:t>只</a:t>
            </a:r>
            <a:r>
              <a:rPr lang="zh-CN" altLang="en-US" sz="4800" baseline="30000" dirty="0" smtClean="0"/>
              <a:t>有五十万人接受新的药物治疗</a:t>
            </a:r>
            <a:endParaRPr lang="en-US" sz="4800" baseline="30000" dirty="0"/>
          </a:p>
        </p:txBody>
      </p:sp>
      <p:sp>
        <p:nvSpPr>
          <p:cNvPr id="5" name="Slide Number Placeholder 4"/>
          <p:cNvSpPr>
            <a:spLocks noGrp="1"/>
          </p:cNvSpPr>
          <p:nvPr>
            <p:ph type="sldNum" sz="quarter" idx="12"/>
          </p:nvPr>
        </p:nvSpPr>
        <p:spPr/>
        <p:txBody>
          <a:bodyPr/>
          <a:lstStyle/>
          <a:p>
            <a:fld id="{65B4047B-360E-6947-8E0F-878E3A61C916}" type="slidenum">
              <a:rPr lang="en-US" smtClean="0"/>
              <a:pPr/>
              <a:t>2</a:t>
            </a:fld>
            <a:endParaRPr lang="en-US" dirty="0"/>
          </a:p>
        </p:txBody>
      </p:sp>
    </p:spTree>
    <p:extLst>
      <p:ext uri="{BB962C8B-B14F-4D97-AF65-F5344CB8AC3E}">
        <p14:creationId xmlns:p14="http://schemas.microsoft.com/office/powerpoint/2010/main" val="29562467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5B4047B-360E-6947-8E0F-878E3A61C916}" type="slidenum">
              <a:rPr lang="en-US" smtClean="0"/>
              <a:pPr/>
              <a:t>20</a:t>
            </a:fld>
            <a:endParaRPr lang="en-US"/>
          </a:p>
        </p:txBody>
      </p:sp>
      <p:pic>
        <p:nvPicPr>
          <p:cNvPr id="2" name="Picture 1" descr="fixHepC-larg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8075" y="1743443"/>
            <a:ext cx="2890866" cy="1388226"/>
          </a:xfrm>
          <a:prstGeom prst="rect">
            <a:avLst/>
          </a:prstGeom>
        </p:spPr>
      </p:pic>
    </p:spTree>
    <p:extLst>
      <p:ext uri="{BB962C8B-B14F-4D97-AF65-F5344CB8AC3E}">
        <p14:creationId xmlns:p14="http://schemas.microsoft.com/office/powerpoint/2010/main" val="3275024457"/>
      </p:ext>
    </p:extLst>
  </p:cSld>
  <p:clrMapOvr>
    <a:masterClrMapping/>
  </p:clrMapOvr>
  <mc:AlternateContent xmlns:mc="http://schemas.openxmlformats.org/markup-compatibility/2006" xmlns:p14="http://schemas.microsoft.com/office/powerpoint/2010/main">
    <mc:Choice Requires="p14">
      <p:transition spd="slow" p14:dur="5000">
        <p:fad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838200"/>
          </a:xfrm>
        </p:spPr>
        <p:txBody>
          <a:bodyPr/>
          <a:lstStyle/>
          <a:p>
            <a:r>
              <a:rPr lang="zh-CN" altLang="en-US" dirty="0" smtClean="0"/>
              <a:t>更</a:t>
            </a:r>
            <a:r>
              <a:rPr lang="zh-CN" altLang="en-US" dirty="0" smtClean="0"/>
              <a:t>多资讯</a:t>
            </a:r>
            <a:endParaRPr lang="en-US" dirty="0"/>
          </a:p>
        </p:txBody>
      </p:sp>
      <p:sp>
        <p:nvSpPr>
          <p:cNvPr id="3" name="Content Placeholder 2"/>
          <p:cNvSpPr>
            <a:spLocks noGrp="1"/>
          </p:cNvSpPr>
          <p:nvPr>
            <p:ph idx="1"/>
          </p:nvPr>
        </p:nvSpPr>
        <p:spPr>
          <a:xfrm>
            <a:off x="457200" y="1049387"/>
            <a:ext cx="8686800" cy="3394472"/>
          </a:xfrm>
        </p:spPr>
        <p:txBody>
          <a:bodyPr/>
          <a:lstStyle/>
          <a:p>
            <a:r>
              <a:rPr lang="en-US" dirty="0">
                <a:hlinkClick r:id="rId3"/>
              </a:rPr>
              <a:t>http://fixhepc.com</a:t>
            </a:r>
            <a:endParaRPr lang="en-US" dirty="0"/>
          </a:p>
          <a:p>
            <a:r>
              <a:rPr lang="en-US" dirty="0">
                <a:hlinkClick r:id="rId4"/>
              </a:rPr>
              <a:t>https://gp2u.com.au</a:t>
            </a:r>
            <a:r>
              <a:rPr lang="en-US" dirty="0"/>
              <a:t> </a:t>
            </a:r>
          </a:p>
          <a:p>
            <a:r>
              <a:rPr lang="en-US" dirty="0">
                <a:hlinkClick r:id="rId5"/>
              </a:rPr>
              <a:t>https://clinicaltrials.gov/ct2/show/NCT02657694</a:t>
            </a:r>
            <a:endParaRPr lang="en-US" dirty="0"/>
          </a:p>
          <a:p>
            <a:r>
              <a:rPr lang="en-US" dirty="0"/>
              <a:t>HCV Decision Support Tool with expected SVR </a:t>
            </a:r>
            <a:br>
              <a:rPr lang="en-US" dirty="0"/>
            </a:br>
            <a:r>
              <a:rPr lang="en-US" dirty="0">
                <a:hlinkClick r:id="rId6"/>
              </a:rPr>
              <a:t>https://</a:t>
            </a:r>
            <a:r>
              <a:rPr lang="en-US" dirty="0" smtClean="0">
                <a:hlinkClick r:id="rId6"/>
              </a:rPr>
              <a:t>gp2u.com.au/hcv</a:t>
            </a:r>
            <a:r>
              <a:rPr lang="zh-CN" altLang="en-US" dirty="0" smtClean="0"/>
              <a:t>（帮助病人选择丙肝药物与推测治愈率的工具）</a:t>
            </a:r>
            <a:endParaRPr lang="en-US" dirty="0"/>
          </a:p>
        </p:txBody>
      </p:sp>
      <p:sp>
        <p:nvSpPr>
          <p:cNvPr id="4" name="Slide Number Placeholder 3"/>
          <p:cNvSpPr>
            <a:spLocks noGrp="1"/>
          </p:cNvSpPr>
          <p:nvPr>
            <p:ph type="sldNum" sz="quarter" idx="12"/>
          </p:nvPr>
        </p:nvSpPr>
        <p:spPr/>
        <p:txBody>
          <a:bodyPr/>
          <a:lstStyle/>
          <a:p>
            <a:fld id="{65B4047B-360E-6947-8E0F-878E3A61C916}" type="slidenum">
              <a:rPr lang="en-US" smtClean="0"/>
              <a:pPr/>
              <a:t>21</a:t>
            </a:fld>
            <a:endParaRPr lang="en-US"/>
          </a:p>
        </p:txBody>
      </p:sp>
    </p:spTree>
    <p:extLst>
      <p:ext uri="{BB962C8B-B14F-4D97-AF65-F5344CB8AC3E}">
        <p14:creationId xmlns:p14="http://schemas.microsoft.com/office/powerpoint/2010/main" val="18577745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dirty="0" smtClean="0"/>
              <a:t>不</a:t>
            </a:r>
            <a:r>
              <a:rPr lang="zh-CN" altLang="en-US" dirty="0" smtClean="0"/>
              <a:t>被使用原因：药物太昂贵</a:t>
            </a:r>
            <a:endParaRPr lang="en-US" dirty="0"/>
          </a:p>
        </p:txBody>
      </p:sp>
      <p:sp>
        <p:nvSpPr>
          <p:cNvPr id="6" name="TextBox 5"/>
          <p:cNvSpPr txBox="1"/>
          <p:nvPr/>
        </p:nvSpPr>
        <p:spPr>
          <a:xfrm>
            <a:off x="304800" y="4790076"/>
            <a:ext cx="8712200" cy="261610"/>
          </a:xfrm>
          <a:prstGeom prst="rect">
            <a:avLst/>
          </a:prstGeom>
          <a:noFill/>
        </p:spPr>
        <p:txBody>
          <a:bodyPr wrap="square" rtlCol="0">
            <a:spAutoFit/>
          </a:bodyPr>
          <a:lstStyle/>
          <a:p>
            <a:r>
              <a:rPr lang="en-US" sz="1100" dirty="0"/>
              <a:t>Source: Significant reductions in costs of generic production of sofosbuvir and daclatasvir for treatment of hepatitis C, Hill et al, EASL 2016</a:t>
            </a:r>
          </a:p>
        </p:txBody>
      </p:sp>
      <p:sp>
        <p:nvSpPr>
          <p:cNvPr id="3" name="Slide Number Placeholder 2"/>
          <p:cNvSpPr>
            <a:spLocks noGrp="1"/>
          </p:cNvSpPr>
          <p:nvPr>
            <p:ph type="sldNum" sz="quarter" idx="12"/>
          </p:nvPr>
        </p:nvSpPr>
        <p:spPr/>
        <p:txBody>
          <a:bodyPr/>
          <a:lstStyle/>
          <a:p>
            <a:fld id="{65B4047B-360E-6947-8E0F-878E3A61C916}" type="slidenum">
              <a:rPr lang="en-US" smtClean="0"/>
              <a:pPr/>
              <a:t>3</a:t>
            </a:fld>
            <a:endParaRPr lang="en-US"/>
          </a:p>
        </p:txBody>
      </p:sp>
      <p:pic>
        <p:nvPicPr>
          <p:cNvPr id="7" name="Picture 6" descr="Screen Shot 2016-04-08 at 7.20.0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76008"/>
            <a:ext cx="9144000" cy="3707439"/>
          </a:xfrm>
          <a:prstGeom prst="rect">
            <a:avLst/>
          </a:prstGeom>
        </p:spPr>
      </p:pic>
    </p:spTree>
    <p:extLst>
      <p:ext uri="{BB962C8B-B14F-4D97-AF65-F5344CB8AC3E}">
        <p14:creationId xmlns:p14="http://schemas.microsoft.com/office/powerpoint/2010/main" val="3416798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背</a:t>
            </a:r>
            <a:r>
              <a:rPr lang="zh-CN" altLang="en-US" dirty="0" smtClean="0"/>
              <a:t>景</a:t>
            </a:r>
            <a:endParaRPr lang="en-US" dirty="0"/>
          </a:p>
        </p:txBody>
      </p:sp>
      <p:sp>
        <p:nvSpPr>
          <p:cNvPr id="3" name="Content Placeholder 2"/>
          <p:cNvSpPr>
            <a:spLocks noGrp="1"/>
          </p:cNvSpPr>
          <p:nvPr>
            <p:ph idx="1"/>
          </p:nvPr>
        </p:nvSpPr>
        <p:spPr>
          <a:xfrm>
            <a:off x="457200" y="1047751"/>
            <a:ext cx="8229600" cy="3394472"/>
          </a:xfrm>
        </p:spPr>
        <p:txBody>
          <a:bodyPr>
            <a:normAutofit/>
          </a:bodyPr>
          <a:lstStyle/>
          <a:p>
            <a:r>
              <a:rPr lang="zh-CN" altLang="en-US" dirty="0" smtClean="0"/>
              <a:t>药</a:t>
            </a:r>
            <a:r>
              <a:rPr lang="zh-CN" altLang="en-US" dirty="0" smtClean="0"/>
              <a:t>物太昂贵导致病人无法接受</a:t>
            </a:r>
            <a:r>
              <a:rPr lang="zh-CN" altLang="en-US" dirty="0"/>
              <a:t>安</a:t>
            </a:r>
            <a:r>
              <a:rPr lang="zh-CN" altLang="en-US" dirty="0" smtClean="0"/>
              <a:t>全且有效的治疗</a:t>
            </a:r>
            <a:r>
              <a:rPr lang="zh-CN" altLang="en-US" dirty="0" smtClean="0"/>
              <a:t>。</a:t>
            </a:r>
            <a:endParaRPr lang="en-US" altLang="zh-CN" dirty="0" smtClean="0"/>
          </a:p>
          <a:p>
            <a:pPr marL="0" indent="0">
              <a:buNone/>
            </a:pPr>
            <a:endParaRPr lang="en-US" altLang="zh-CN" sz="4600" baseline="30000" dirty="0" smtClean="0"/>
          </a:p>
          <a:p>
            <a:r>
              <a:rPr lang="zh-CN" altLang="en-US" sz="4600" baseline="30000" dirty="0" smtClean="0"/>
              <a:t>丙肝学名药价钱只占原厂药的百分之一。</a:t>
            </a:r>
            <a:endParaRPr lang="en-US" sz="4600" baseline="30000" dirty="0"/>
          </a:p>
          <a:p>
            <a:r>
              <a:rPr lang="zh-CN" altLang="en-US" dirty="0" smtClean="0"/>
              <a:t>澳</a:t>
            </a:r>
            <a:r>
              <a:rPr lang="zh-CN" altLang="en-US" dirty="0" smtClean="0"/>
              <a:t>大利亚、英国等国家允许个人进口药物（每</a:t>
            </a:r>
            <a:r>
              <a:rPr lang="zh-CN" altLang="en-US" dirty="0" smtClean="0"/>
              <a:t>次</a:t>
            </a:r>
            <a:r>
              <a:rPr lang="zh-CN" altLang="en-US" dirty="0"/>
              <a:t>进口</a:t>
            </a:r>
            <a:r>
              <a:rPr lang="zh-CN" altLang="en-US" dirty="0" smtClean="0"/>
              <a:t>数</a:t>
            </a:r>
            <a:r>
              <a:rPr lang="zh-CN" altLang="en-US" dirty="0" smtClean="0"/>
              <a:t>量以三个月为限）</a:t>
            </a:r>
            <a:endParaRPr lang="en-US" baseline="30000" dirty="0"/>
          </a:p>
          <a:p>
            <a:endParaRPr lang="en-US" dirty="0"/>
          </a:p>
        </p:txBody>
      </p:sp>
      <p:sp>
        <p:nvSpPr>
          <p:cNvPr id="5" name="Slide Number Placeholder 4"/>
          <p:cNvSpPr>
            <a:spLocks noGrp="1"/>
          </p:cNvSpPr>
          <p:nvPr>
            <p:ph type="sldNum" sz="quarter" idx="12"/>
          </p:nvPr>
        </p:nvSpPr>
        <p:spPr/>
        <p:txBody>
          <a:bodyPr/>
          <a:lstStyle/>
          <a:p>
            <a:fld id="{65B4047B-360E-6947-8E0F-878E3A61C916}" type="slidenum">
              <a:rPr lang="en-US" smtClean="0"/>
              <a:pPr/>
              <a:t>4</a:t>
            </a:fld>
            <a:endParaRPr lang="en-US"/>
          </a:p>
        </p:txBody>
      </p:sp>
    </p:spTree>
    <p:extLst>
      <p:ext uri="{BB962C8B-B14F-4D97-AF65-F5344CB8AC3E}">
        <p14:creationId xmlns:p14="http://schemas.microsoft.com/office/powerpoint/2010/main" val="3435233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zh-CN" altLang="en-US" sz="4000" dirty="0" smtClean="0"/>
              <a:t>个人进口药物是合法</a:t>
            </a:r>
            <a:r>
              <a:rPr lang="zh-CN" altLang="en-US" sz="4000" dirty="0" smtClean="0"/>
              <a:t>的</a:t>
            </a:r>
            <a:r>
              <a:rPr lang="en-US" altLang="zh-CN" sz="4000" dirty="0" smtClean="0"/>
              <a:t/>
            </a:r>
            <a:br>
              <a:rPr lang="en-US" altLang="zh-CN" sz="4000" dirty="0" smtClean="0"/>
            </a:br>
            <a:endParaRPr lang="en-US" sz="4000" dirty="0"/>
          </a:p>
        </p:txBody>
      </p:sp>
      <p:sp>
        <p:nvSpPr>
          <p:cNvPr id="3" name="Content Placeholder 2"/>
          <p:cNvSpPr>
            <a:spLocks noGrp="1"/>
          </p:cNvSpPr>
          <p:nvPr>
            <p:ph idx="1"/>
          </p:nvPr>
        </p:nvSpPr>
        <p:spPr>
          <a:xfrm>
            <a:off x="457200" y="1111250"/>
            <a:ext cx="8229600" cy="3676649"/>
          </a:xfrm>
        </p:spPr>
        <p:txBody>
          <a:bodyPr>
            <a:normAutofit fontScale="92500" lnSpcReduction="10000"/>
          </a:bodyPr>
          <a:lstStyle/>
          <a:p>
            <a:r>
              <a:rPr lang="zh-CN" altLang="en-US" dirty="0" smtClean="0"/>
              <a:t>药物公司在已</a:t>
            </a:r>
            <a:r>
              <a:rPr lang="zh-CN" altLang="en-US" dirty="0"/>
              <a:t>注</a:t>
            </a:r>
            <a:r>
              <a:rPr lang="zh-CN" altLang="en-US" dirty="0" smtClean="0"/>
              <a:t>册原厂药</a:t>
            </a:r>
            <a:r>
              <a:rPr lang="zh-CN" altLang="en-US" dirty="0"/>
              <a:t>的</a:t>
            </a:r>
            <a:r>
              <a:rPr lang="zh-CN" altLang="en-US" dirty="0" smtClean="0"/>
              <a:t>国家有垄断权，不过，</a:t>
            </a:r>
            <a:r>
              <a:rPr lang="en-US" dirty="0" smtClean="0"/>
              <a:t>TRIPS </a:t>
            </a:r>
            <a:r>
              <a:rPr lang="zh-CN" altLang="en-US" dirty="0" smtClean="0"/>
              <a:t>第六十条 </a:t>
            </a:r>
            <a:r>
              <a:rPr lang="en-US" dirty="0" smtClean="0"/>
              <a:t>- </a:t>
            </a:r>
            <a:r>
              <a:rPr lang="en-US" dirty="0"/>
              <a:t>De Minimis Imports – </a:t>
            </a:r>
            <a:r>
              <a:rPr lang="zh-CN" altLang="en-US" dirty="0" smtClean="0"/>
              <a:t>列出</a:t>
            </a:r>
            <a:r>
              <a:rPr lang="en-US" dirty="0" smtClean="0"/>
              <a:t>:</a:t>
            </a:r>
            <a:endParaRPr lang="en-US" dirty="0"/>
          </a:p>
          <a:p>
            <a:pPr lvl="1"/>
            <a:r>
              <a:rPr lang="zh-CN" altLang="en-US" i="1" dirty="0" smtClean="0"/>
              <a:t>不</a:t>
            </a:r>
            <a:r>
              <a:rPr lang="zh-CN" altLang="en-US" i="1" dirty="0" smtClean="0"/>
              <a:t>包括少量非商业用途、以个人名义进口、供病人自己服用的学名药。</a:t>
            </a:r>
            <a:endParaRPr lang="en-US" i="1" dirty="0"/>
          </a:p>
          <a:p>
            <a:r>
              <a:rPr lang="zh-CN" altLang="en-US" dirty="0" smtClean="0"/>
              <a:t>因此，大多数国家都允许个人进口学名药。</a:t>
            </a:r>
            <a:endParaRPr lang="en-US" altLang="zh-CN" dirty="0" smtClean="0"/>
          </a:p>
          <a:p>
            <a:r>
              <a:rPr lang="en-US" dirty="0" smtClean="0"/>
              <a:t>http</a:t>
            </a:r>
            <a:r>
              <a:rPr lang="en-US" dirty="0"/>
              <a:t>://fixhepc.com</a:t>
            </a:r>
            <a:r>
              <a:rPr lang="en-US" dirty="0" smtClean="0"/>
              <a:t>/</a:t>
            </a:r>
            <a:r>
              <a:rPr lang="zh-CN" altLang="en-US" dirty="0"/>
              <a:t>帮助病人取</a:t>
            </a:r>
            <a:r>
              <a:rPr lang="zh-CN" altLang="en-US" dirty="0" smtClean="0"/>
              <a:t>得学名药，让病人讨论治疗方案。</a:t>
            </a:r>
            <a:endParaRPr lang="en-US" dirty="0"/>
          </a:p>
        </p:txBody>
      </p:sp>
      <p:sp>
        <p:nvSpPr>
          <p:cNvPr id="4" name="Slide Number Placeholder 3"/>
          <p:cNvSpPr>
            <a:spLocks noGrp="1"/>
          </p:cNvSpPr>
          <p:nvPr>
            <p:ph type="sldNum" sz="quarter" idx="12"/>
          </p:nvPr>
        </p:nvSpPr>
        <p:spPr/>
        <p:txBody>
          <a:bodyPr/>
          <a:lstStyle/>
          <a:p>
            <a:fld id="{65B4047B-360E-6947-8E0F-878E3A61C916}" type="slidenum">
              <a:rPr lang="en-US" smtClean="0"/>
              <a:pPr/>
              <a:t>5</a:t>
            </a:fld>
            <a:endParaRPr lang="en-US"/>
          </a:p>
        </p:txBody>
      </p:sp>
    </p:spTree>
    <p:extLst>
      <p:ext uri="{BB962C8B-B14F-4D97-AF65-F5344CB8AC3E}">
        <p14:creationId xmlns:p14="http://schemas.microsoft.com/office/powerpoint/2010/main" val="306998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实验方法</a:t>
            </a:r>
            <a:endParaRPr lang="en-US" dirty="0"/>
          </a:p>
        </p:txBody>
      </p:sp>
      <p:sp>
        <p:nvSpPr>
          <p:cNvPr id="3" name="Content Placeholder 2"/>
          <p:cNvSpPr>
            <a:spLocks noGrp="1"/>
          </p:cNvSpPr>
          <p:nvPr>
            <p:ph idx="1"/>
          </p:nvPr>
        </p:nvSpPr>
        <p:spPr>
          <a:xfrm>
            <a:off x="457200" y="1111250"/>
            <a:ext cx="8229600" cy="3943349"/>
          </a:xfrm>
        </p:spPr>
        <p:txBody>
          <a:bodyPr>
            <a:normAutofit/>
          </a:bodyPr>
          <a:lstStyle/>
          <a:p>
            <a:r>
              <a:rPr lang="en-US" dirty="0" err="1" smtClean="0"/>
              <a:t>fixhepc</a:t>
            </a:r>
            <a:r>
              <a:rPr lang="zh-CN" altLang="en-US" dirty="0" smtClean="0"/>
              <a:t>使用高科技</a:t>
            </a:r>
            <a:r>
              <a:rPr lang="en-US" dirty="0" smtClean="0"/>
              <a:t> </a:t>
            </a:r>
            <a:r>
              <a:rPr lang="en-US" dirty="0"/>
              <a:t>HPLC, NMR and Mass </a:t>
            </a:r>
            <a:r>
              <a:rPr lang="en-US" dirty="0" smtClean="0"/>
              <a:t>Spectrometry</a:t>
            </a:r>
            <a:r>
              <a:rPr lang="zh-CN" altLang="en-US" dirty="0" smtClean="0"/>
              <a:t>确保学名药的品质。</a:t>
            </a:r>
            <a:endParaRPr lang="en-US" dirty="0"/>
          </a:p>
          <a:p>
            <a:r>
              <a:rPr lang="zh-CN" altLang="en-US" dirty="0"/>
              <a:t>帮</a:t>
            </a:r>
            <a:r>
              <a:rPr lang="zh-CN" altLang="en-US" dirty="0" smtClean="0"/>
              <a:t>助已报名的病</a:t>
            </a:r>
            <a:r>
              <a:rPr lang="zh-CN" altLang="en-US" dirty="0"/>
              <a:t>人进口负担得起的学名</a:t>
            </a:r>
            <a:r>
              <a:rPr lang="zh-CN" altLang="en-US" dirty="0" smtClean="0"/>
              <a:t>药。</a:t>
            </a:r>
            <a:endParaRPr lang="en-US" altLang="zh-CN" dirty="0" smtClean="0"/>
          </a:p>
          <a:p>
            <a:r>
              <a:rPr lang="zh-CN" altLang="en-US" dirty="0" smtClean="0"/>
              <a:t>利用</a:t>
            </a:r>
            <a:r>
              <a:rPr lang="en-US" dirty="0" smtClean="0">
                <a:hlinkClick r:id="rId3"/>
              </a:rPr>
              <a:t>gp2u.com.au</a:t>
            </a:r>
            <a:r>
              <a:rPr lang="en-US" dirty="0" smtClean="0"/>
              <a:t> </a:t>
            </a:r>
            <a:r>
              <a:rPr lang="en-US" dirty="0"/>
              <a:t>Telemedicine </a:t>
            </a:r>
            <a:r>
              <a:rPr lang="zh-CN" altLang="en-US" dirty="0"/>
              <a:t>平</a:t>
            </a:r>
            <a:r>
              <a:rPr lang="zh-CN" altLang="en-US" dirty="0" smtClean="0"/>
              <a:t>台追踪病人的情况（治疗前、治疗时、治疗后）</a:t>
            </a:r>
            <a:endParaRPr lang="en-US" dirty="0"/>
          </a:p>
          <a:p>
            <a:r>
              <a:rPr lang="zh-CN" altLang="en-US" dirty="0" smtClean="0"/>
              <a:t>确保以合法途径进口的学名药有效并且安全。</a:t>
            </a:r>
            <a:endParaRPr lang="en-US" dirty="0" smtClean="0"/>
          </a:p>
          <a:p>
            <a:endParaRPr lang="en-US" dirty="0"/>
          </a:p>
        </p:txBody>
      </p:sp>
      <p:sp>
        <p:nvSpPr>
          <p:cNvPr id="4" name="Slide Number Placeholder 3"/>
          <p:cNvSpPr>
            <a:spLocks noGrp="1"/>
          </p:cNvSpPr>
          <p:nvPr>
            <p:ph type="sldNum" sz="quarter" idx="12"/>
          </p:nvPr>
        </p:nvSpPr>
        <p:spPr/>
        <p:txBody>
          <a:bodyPr/>
          <a:lstStyle/>
          <a:p>
            <a:fld id="{65B4047B-360E-6947-8E0F-878E3A61C916}" type="slidenum">
              <a:rPr lang="en-US" smtClean="0"/>
              <a:pPr/>
              <a:t>6</a:t>
            </a:fld>
            <a:endParaRPr lang="en-US"/>
          </a:p>
        </p:txBody>
      </p:sp>
    </p:spTree>
    <p:extLst>
      <p:ext uri="{BB962C8B-B14F-4D97-AF65-F5344CB8AC3E}">
        <p14:creationId xmlns:p14="http://schemas.microsoft.com/office/powerpoint/2010/main" val="25129286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6-04-04 at 10.27.1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4915" y="493336"/>
            <a:ext cx="6643892" cy="4650163"/>
          </a:xfrm>
          <a:prstGeom prst="rect">
            <a:avLst/>
          </a:prstGeom>
        </p:spPr>
      </p:pic>
      <p:sp>
        <p:nvSpPr>
          <p:cNvPr id="2" name="Title 1"/>
          <p:cNvSpPr>
            <a:spLocks noGrp="1"/>
          </p:cNvSpPr>
          <p:nvPr>
            <p:ph type="title"/>
          </p:nvPr>
        </p:nvSpPr>
        <p:spPr/>
        <p:txBody>
          <a:bodyPr/>
          <a:lstStyle/>
          <a:p>
            <a:r>
              <a:rPr lang="en-US" dirty="0" smtClean="0"/>
              <a:t>Sofosbuvir NMR</a:t>
            </a:r>
            <a:endParaRPr lang="en-US" dirty="0"/>
          </a:p>
        </p:txBody>
      </p:sp>
      <p:sp>
        <p:nvSpPr>
          <p:cNvPr id="4" name="Slide Number Placeholder 3"/>
          <p:cNvSpPr>
            <a:spLocks noGrp="1"/>
          </p:cNvSpPr>
          <p:nvPr>
            <p:ph type="sldNum" sz="quarter" idx="12"/>
          </p:nvPr>
        </p:nvSpPr>
        <p:spPr/>
        <p:txBody>
          <a:bodyPr/>
          <a:lstStyle/>
          <a:p>
            <a:fld id="{65B4047B-360E-6947-8E0F-878E3A61C916}" type="slidenum">
              <a:rPr lang="en-US" smtClean="0"/>
              <a:pPr/>
              <a:t>7</a:t>
            </a:fld>
            <a:endParaRPr lang="en-US"/>
          </a:p>
        </p:txBody>
      </p:sp>
      <p:sp>
        <p:nvSpPr>
          <p:cNvPr id="3" name="Rectangle 2"/>
          <p:cNvSpPr/>
          <p:nvPr/>
        </p:nvSpPr>
        <p:spPr>
          <a:xfrm>
            <a:off x="1028700" y="2010460"/>
            <a:ext cx="4572000" cy="646331"/>
          </a:xfrm>
          <a:prstGeom prst="rect">
            <a:avLst/>
          </a:prstGeom>
        </p:spPr>
        <p:txBody>
          <a:bodyPr>
            <a:spAutoFit/>
          </a:bodyPr>
          <a:lstStyle/>
          <a:p>
            <a:r>
              <a:rPr lang="zh-CN" altLang="en-US" dirty="0"/>
              <a:t>（某</a:t>
            </a:r>
            <a:r>
              <a:rPr lang="en-US" altLang="zh-CN" dirty="0" err="1"/>
              <a:t>Sofobuvir</a:t>
            </a:r>
            <a:r>
              <a:rPr lang="en-US" altLang="zh-CN" dirty="0"/>
              <a:t> </a:t>
            </a:r>
            <a:r>
              <a:rPr lang="zh-CN" altLang="en-US" dirty="0"/>
              <a:t>学名药的化验报告，利用</a:t>
            </a:r>
            <a:r>
              <a:rPr lang="en-US" altLang="zh-CN" dirty="0"/>
              <a:t>NMR</a:t>
            </a:r>
            <a:r>
              <a:rPr lang="zh-CN" altLang="en-US" dirty="0"/>
              <a:t>能准确测出药物的纯度）</a:t>
            </a:r>
            <a:endParaRPr lang="en-SG" dirty="0"/>
          </a:p>
        </p:txBody>
      </p:sp>
    </p:spTree>
    <p:extLst>
      <p:ext uri="{BB962C8B-B14F-4D97-AF65-F5344CB8AC3E}">
        <p14:creationId xmlns:p14="http://schemas.microsoft.com/office/powerpoint/2010/main" val="37974295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6-03-31 at 10.38.4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31277"/>
            <a:ext cx="9144000" cy="4612223"/>
          </a:xfrm>
          <a:prstGeom prst="rect">
            <a:avLst/>
          </a:prstGeom>
        </p:spPr>
      </p:pic>
      <p:sp>
        <p:nvSpPr>
          <p:cNvPr id="2" name="Title 1"/>
          <p:cNvSpPr>
            <a:spLocks noGrp="1"/>
          </p:cNvSpPr>
          <p:nvPr>
            <p:ph type="title"/>
          </p:nvPr>
        </p:nvSpPr>
        <p:spPr/>
        <p:txBody>
          <a:bodyPr/>
          <a:lstStyle/>
          <a:p>
            <a:r>
              <a:rPr lang="zh-CN" altLang="en-US" dirty="0" smtClean="0"/>
              <a:t>全球超过</a:t>
            </a:r>
            <a:r>
              <a:rPr lang="en-US" altLang="zh-CN" dirty="0" smtClean="0"/>
              <a:t>400</a:t>
            </a:r>
            <a:r>
              <a:rPr lang="zh-CN" altLang="en-US" dirty="0" smtClean="0"/>
              <a:t>人已报名加入</a:t>
            </a:r>
            <a:r>
              <a:rPr lang="en-US" altLang="zh-CN" dirty="0" smtClean="0"/>
              <a:t>REDEMPTION</a:t>
            </a:r>
            <a:r>
              <a:rPr lang="zh-CN" altLang="en-US" dirty="0" smtClean="0"/>
              <a:t>实验</a:t>
            </a:r>
            <a:endParaRPr lang="en-US" dirty="0"/>
          </a:p>
        </p:txBody>
      </p:sp>
      <p:sp>
        <p:nvSpPr>
          <p:cNvPr id="4" name="Slide Number Placeholder 3"/>
          <p:cNvSpPr>
            <a:spLocks noGrp="1"/>
          </p:cNvSpPr>
          <p:nvPr>
            <p:ph type="sldNum" sz="quarter" idx="12"/>
          </p:nvPr>
        </p:nvSpPr>
        <p:spPr/>
        <p:txBody>
          <a:bodyPr/>
          <a:lstStyle/>
          <a:p>
            <a:fld id="{65B4047B-360E-6947-8E0F-878E3A61C916}" type="slidenum">
              <a:rPr lang="en-US" smtClean="0"/>
              <a:pPr/>
              <a:t>8</a:t>
            </a:fld>
            <a:endParaRPr lang="en-US"/>
          </a:p>
        </p:txBody>
      </p:sp>
    </p:spTree>
    <p:extLst>
      <p:ext uri="{BB962C8B-B14F-4D97-AF65-F5344CB8AC3E}">
        <p14:creationId xmlns:p14="http://schemas.microsoft.com/office/powerpoint/2010/main" val="384459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09333" y="2126073"/>
            <a:ext cx="2144889" cy="186266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zh-CN" altLang="en-US" dirty="0" smtClean="0"/>
              <a:t>病人特征</a:t>
            </a:r>
            <a:endParaRPr lang="en-US" dirty="0"/>
          </a:p>
        </p:txBody>
      </p:sp>
      <p:sp>
        <p:nvSpPr>
          <p:cNvPr id="3" name="Slide Number Placeholder 2"/>
          <p:cNvSpPr>
            <a:spLocks noGrp="1"/>
          </p:cNvSpPr>
          <p:nvPr>
            <p:ph type="sldNum" sz="quarter" idx="12"/>
          </p:nvPr>
        </p:nvSpPr>
        <p:spPr/>
        <p:txBody>
          <a:bodyPr/>
          <a:lstStyle/>
          <a:p>
            <a:fld id="{65B4047B-360E-6947-8E0F-878E3A61C916}" type="slidenum">
              <a:rPr lang="en-US" smtClean="0"/>
              <a:pPr/>
              <a:t>9</a:t>
            </a:fld>
            <a:endParaRPr lang="en-US"/>
          </a:p>
        </p:txBody>
      </p:sp>
      <p:pic>
        <p:nvPicPr>
          <p:cNvPr id="5" name="Picture 4" descr="Screen Shot 2016-04-02 at 4.26.1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2231" y="985428"/>
            <a:ext cx="4867119" cy="3541975"/>
          </a:xfrm>
          <a:prstGeom prst="rect">
            <a:avLst/>
          </a:prstGeom>
        </p:spPr>
      </p:pic>
      <p:pic>
        <p:nvPicPr>
          <p:cNvPr id="7" name="Picture 6" descr="Screen Shot 2016-04-11 at 8.01.24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6" y="986988"/>
            <a:ext cx="3110279" cy="3979585"/>
          </a:xfrm>
          <a:prstGeom prst="rect">
            <a:avLst/>
          </a:prstGeom>
        </p:spPr>
      </p:pic>
      <p:sp>
        <p:nvSpPr>
          <p:cNvPr id="6" name="Rectangle 5"/>
          <p:cNvSpPr/>
          <p:nvPr/>
        </p:nvSpPr>
        <p:spPr>
          <a:xfrm>
            <a:off x="6952818" y="992822"/>
            <a:ext cx="877163" cy="369332"/>
          </a:xfrm>
          <a:prstGeom prst="rect">
            <a:avLst/>
          </a:prstGeom>
        </p:spPr>
        <p:txBody>
          <a:bodyPr wrap="none">
            <a:spAutoFit/>
          </a:bodyPr>
          <a:lstStyle/>
          <a:p>
            <a:r>
              <a:rPr lang="zh-CN" altLang="en-US" dirty="0"/>
              <a:t>基因型</a:t>
            </a:r>
            <a:endParaRPr lang="en-US" dirty="0"/>
          </a:p>
        </p:txBody>
      </p:sp>
      <p:sp>
        <p:nvSpPr>
          <p:cNvPr id="8" name="Rectangle 7"/>
          <p:cNvSpPr/>
          <p:nvPr/>
        </p:nvSpPr>
        <p:spPr>
          <a:xfrm>
            <a:off x="2741336" y="2976780"/>
            <a:ext cx="1160895" cy="369332"/>
          </a:xfrm>
          <a:prstGeom prst="rect">
            <a:avLst/>
          </a:prstGeom>
        </p:spPr>
        <p:txBody>
          <a:bodyPr wrap="none">
            <a:spAutoFit/>
          </a:bodyPr>
          <a:lstStyle/>
          <a:p>
            <a:r>
              <a:rPr lang="zh-CN" altLang="en-US" dirty="0"/>
              <a:t>未经治疗 </a:t>
            </a:r>
            <a:endParaRPr lang="en-SG" dirty="0"/>
          </a:p>
        </p:txBody>
      </p:sp>
      <p:sp>
        <p:nvSpPr>
          <p:cNvPr id="9" name="Rectangle 8"/>
          <p:cNvSpPr/>
          <p:nvPr/>
        </p:nvSpPr>
        <p:spPr>
          <a:xfrm>
            <a:off x="2851714" y="3346112"/>
            <a:ext cx="930063" cy="369332"/>
          </a:xfrm>
          <a:prstGeom prst="rect">
            <a:avLst/>
          </a:prstGeom>
        </p:spPr>
        <p:txBody>
          <a:bodyPr wrap="none">
            <a:spAutoFit/>
          </a:bodyPr>
          <a:lstStyle/>
          <a:p>
            <a:r>
              <a:rPr lang="zh-CN" altLang="en-US" dirty="0"/>
              <a:t>肝硬化 </a:t>
            </a:r>
            <a:endParaRPr lang="en-SG" dirty="0"/>
          </a:p>
        </p:txBody>
      </p:sp>
      <p:sp>
        <p:nvSpPr>
          <p:cNvPr id="10" name="Rectangle 9"/>
          <p:cNvSpPr/>
          <p:nvPr/>
        </p:nvSpPr>
        <p:spPr>
          <a:xfrm>
            <a:off x="2972168" y="3625242"/>
            <a:ext cx="699230" cy="369332"/>
          </a:xfrm>
          <a:prstGeom prst="rect">
            <a:avLst/>
          </a:prstGeom>
        </p:spPr>
        <p:txBody>
          <a:bodyPr wrap="none">
            <a:spAutoFit/>
          </a:bodyPr>
          <a:lstStyle/>
          <a:p>
            <a:r>
              <a:rPr lang="zh-CN" altLang="en-US" dirty="0"/>
              <a:t>男性 </a:t>
            </a:r>
            <a:endParaRPr lang="en-SG" dirty="0"/>
          </a:p>
        </p:txBody>
      </p:sp>
      <p:sp>
        <p:nvSpPr>
          <p:cNvPr id="11" name="Rectangle 10"/>
          <p:cNvSpPr/>
          <p:nvPr/>
        </p:nvSpPr>
        <p:spPr>
          <a:xfrm>
            <a:off x="3023827" y="3988740"/>
            <a:ext cx="1107996" cy="369332"/>
          </a:xfrm>
          <a:prstGeom prst="rect">
            <a:avLst/>
          </a:prstGeom>
        </p:spPr>
        <p:txBody>
          <a:bodyPr wrap="none">
            <a:spAutoFit/>
          </a:bodyPr>
          <a:lstStyle/>
          <a:p>
            <a:r>
              <a:rPr lang="zh-CN" altLang="en-US" dirty="0"/>
              <a:t>平均年龄</a:t>
            </a:r>
            <a:endParaRPr lang="en-SG" dirty="0"/>
          </a:p>
        </p:txBody>
      </p:sp>
      <p:sp>
        <p:nvSpPr>
          <p:cNvPr id="12" name="Rectangle 11"/>
          <p:cNvSpPr/>
          <p:nvPr/>
        </p:nvSpPr>
        <p:spPr>
          <a:xfrm>
            <a:off x="3316745" y="4342737"/>
            <a:ext cx="1338828" cy="369332"/>
          </a:xfrm>
          <a:prstGeom prst="rect">
            <a:avLst/>
          </a:prstGeom>
        </p:spPr>
        <p:txBody>
          <a:bodyPr wrap="none">
            <a:spAutoFit/>
          </a:bodyPr>
          <a:lstStyle/>
          <a:p>
            <a:r>
              <a:rPr lang="zh-CN" altLang="en-US" dirty="0"/>
              <a:t>平</a:t>
            </a:r>
            <a:r>
              <a:rPr lang="zh-CN" altLang="en-US" dirty="0" smtClean="0"/>
              <a:t>均病毒值</a:t>
            </a:r>
            <a:endParaRPr lang="en-SG" dirty="0"/>
          </a:p>
        </p:txBody>
      </p:sp>
      <p:sp>
        <p:nvSpPr>
          <p:cNvPr id="14" name="Rectangle 13"/>
          <p:cNvSpPr/>
          <p:nvPr/>
        </p:nvSpPr>
        <p:spPr>
          <a:xfrm>
            <a:off x="2836938" y="985428"/>
            <a:ext cx="1107996" cy="369332"/>
          </a:xfrm>
          <a:prstGeom prst="rect">
            <a:avLst/>
          </a:prstGeom>
        </p:spPr>
        <p:txBody>
          <a:bodyPr wrap="none">
            <a:spAutoFit/>
          </a:bodyPr>
          <a:lstStyle/>
          <a:p>
            <a:r>
              <a:rPr lang="zh-CN" altLang="en-US" dirty="0" smtClean="0"/>
              <a:t>实验人数</a:t>
            </a:r>
            <a:endParaRPr lang="en-SG" dirty="0"/>
          </a:p>
        </p:txBody>
      </p:sp>
      <p:sp>
        <p:nvSpPr>
          <p:cNvPr id="15" name="Rectangle 14"/>
          <p:cNvSpPr/>
          <p:nvPr/>
        </p:nvSpPr>
        <p:spPr>
          <a:xfrm>
            <a:off x="7077074" y="3875117"/>
            <a:ext cx="2964341" cy="1200329"/>
          </a:xfrm>
          <a:prstGeom prst="rect">
            <a:avLst/>
          </a:prstGeom>
        </p:spPr>
        <p:txBody>
          <a:bodyPr wrap="square">
            <a:spAutoFit/>
          </a:bodyPr>
          <a:lstStyle/>
          <a:p>
            <a:r>
              <a:rPr lang="zh-CN" altLang="en-US" dirty="0" smtClean="0"/>
              <a:t>ＳＯＦ＝索非布韦</a:t>
            </a:r>
            <a:endParaRPr lang="en-US" altLang="zh-CN" dirty="0"/>
          </a:p>
          <a:p>
            <a:r>
              <a:rPr lang="zh-CN" altLang="en-US" dirty="0" smtClean="0"/>
              <a:t>ＬＤＶ＝拉地帕韦（吉二代）</a:t>
            </a:r>
            <a:endParaRPr lang="en-US" altLang="zh-CN" dirty="0" smtClean="0"/>
          </a:p>
          <a:p>
            <a:r>
              <a:rPr lang="zh-CN" altLang="en-US" dirty="0" smtClean="0"/>
              <a:t>ＤＣＶ＝达卡他韦</a:t>
            </a:r>
            <a:endParaRPr lang="en-US" altLang="zh-CN" dirty="0" smtClean="0"/>
          </a:p>
          <a:p>
            <a:r>
              <a:rPr lang="zh-CN" altLang="en-US" dirty="0"/>
              <a:t>ＲＢ</a:t>
            </a:r>
            <a:r>
              <a:rPr lang="zh-CN" altLang="en-US" dirty="0" smtClean="0"/>
              <a:t>Ｖ＝雷巴</a:t>
            </a:r>
            <a:endParaRPr lang="en-SG" dirty="0"/>
          </a:p>
        </p:txBody>
      </p:sp>
    </p:spTree>
    <p:extLst>
      <p:ext uri="{BB962C8B-B14F-4D97-AF65-F5344CB8AC3E}">
        <p14:creationId xmlns:p14="http://schemas.microsoft.com/office/powerpoint/2010/main" val="2522492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24995</TotalTime>
  <Words>2414</Words>
  <Application>Microsoft Office PowerPoint</Application>
  <PresentationFormat>On-screen Show (16:9)</PresentationFormat>
  <Paragraphs>227</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丙肝：环球悲剧</vt:lpstr>
      <vt:lpstr>不被使用原因：药物太昂贵</vt:lpstr>
      <vt:lpstr>背景</vt:lpstr>
      <vt:lpstr> 个人进口药物是合法的 </vt:lpstr>
      <vt:lpstr>实验方法</vt:lpstr>
      <vt:lpstr>Sofosbuvir NMR</vt:lpstr>
      <vt:lpstr>全球超过400人已报名加入REDEMPTION实验</vt:lpstr>
      <vt:lpstr>病人特征</vt:lpstr>
      <vt:lpstr>REDEMPTION-1 各基因型对药物的反应</vt:lpstr>
      <vt:lpstr>比较SOF+DCV GT1 与 GT3 的反应</vt:lpstr>
      <vt:lpstr>SOF+LDV+RBV 适用于GT3? (Ed Gane 20151)</vt:lpstr>
      <vt:lpstr>REDEMPTION-1 HCV RNA &lt; LLOQ at EOT and SVR4  完成治疗（EOT）与治疗后四周（SVR）检测不到病毒值的比率）</vt:lpstr>
      <vt:lpstr>SOF+LDV 与 SOF+DCV 原厂药治疗后12周治愈率……</vt:lpstr>
      <vt:lpstr>……与学名药的治愈率（治疗后四周） 没有太大的区别</vt:lpstr>
      <vt:lpstr>药物的安全性</vt:lpstr>
      <vt:lpstr>总结</vt:lpstr>
      <vt:lpstr>总结</vt:lpstr>
      <vt:lpstr>PowerPoint Presentation</vt:lpstr>
      <vt:lpstr>PowerPoint Presentation</vt:lpstr>
      <vt:lpstr>更多资讯</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Dzintars Gotham</dc:creator>
  <cp:lastModifiedBy>Windows User</cp:lastModifiedBy>
  <cp:revision>336</cp:revision>
  <dcterms:created xsi:type="dcterms:W3CDTF">2016-03-14T23:34:15Z</dcterms:created>
  <dcterms:modified xsi:type="dcterms:W3CDTF">2016-04-27T03:50:15Z</dcterms:modified>
</cp:coreProperties>
</file>