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97" r:id="rId2"/>
    <p:sldId id="360" r:id="rId3"/>
    <p:sldId id="361" r:id="rId4"/>
    <p:sldId id="369" r:id="rId5"/>
    <p:sldId id="352" r:id="rId6"/>
    <p:sldId id="362" r:id="rId7"/>
    <p:sldId id="373" r:id="rId8"/>
    <p:sldId id="332" r:id="rId9"/>
    <p:sldId id="367" r:id="rId10"/>
    <p:sldId id="343" r:id="rId11"/>
    <p:sldId id="370" r:id="rId12"/>
    <p:sldId id="372" r:id="rId13"/>
    <p:sldId id="374" r:id="rId14"/>
    <p:sldId id="371" r:id="rId15"/>
    <p:sldId id="377" r:id="rId16"/>
    <p:sldId id="380" r:id="rId17"/>
    <p:sldId id="376" r:id="rId18"/>
    <p:sldId id="378" r:id="rId19"/>
    <p:sldId id="379" r:id="rId20"/>
    <p:sldId id="363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  <a:srgbClr val="FF00FF"/>
    <a:srgbClr val="A6A6A6"/>
    <a:srgbClr val="0068FF"/>
    <a:srgbClr val="0073FF"/>
    <a:srgbClr val="003F7F"/>
    <a:srgbClr val="00647F"/>
    <a:srgbClr val="0064CA"/>
    <a:srgbClr val="006452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77934" autoAdjust="0"/>
  </p:normalViewPr>
  <p:slideViewPr>
    <p:cSldViewPr snapToGrid="0" snapToObjects="1">
      <p:cViewPr>
        <p:scale>
          <a:sx n="100" d="100"/>
          <a:sy n="100" d="100"/>
        </p:scale>
        <p:origin x="-264" y="-56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48D4-5429-0C46-BAAE-A9A2A2AB1A1E}" type="datetimeFigureOut">
              <a:rPr lang="en-US" smtClean="0"/>
              <a:pPr/>
              <a:t>13/04/16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C95D-08C1-D54B-A676-DEF774087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5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1B60-4C15-F648-8519-EBA6812CD4E0}" type="datetimeFigureOut">
              <a:rPr lang="en-US" smtClean="0"/>
              <a:pPr/>
              <a:t>13/04/16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244B1-03E3-BB44-B097-BD019EF23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REDEMPTION-1</a:t>
            </a:r>
            <a:r>
              <a:rPr lang="en-US" baseline="0" dirty="0" smtClean="0"/>
              <a:t> is an </a:t>
            </a:r>
            <a:r>
              <a:rPr lang="en-US" baseline="0" dirty="0" smtClean="0"/>
              <a:t>ongoing open label </a:t>
            </a:r>
            <a:r>
              <a:rPr lang="en-US" baseline="0" dirty="0" smtClean="0"/>
              <a:t>study assessing the safety and effectiveness of generic direct acting antiviral Hepatitis C medication. This is </a:t>
            </a:r>
            <a:r>
              <a:rPr lang="en-US" dirty="0" smtClean="0"/>
              <a:t>an</a:t>
            </a:r>
            <a:r>
              <a:rPr lang="en-US" baseline="0" dirty="0" smtClean="0"/>
              <a:t> interim analysis of</a:t>
            </a:r>
            <a:r>
              <a:rPr lang="en-US" dirty="0" smtClean="0"/>
              <a:t> </a:t>
            </a:r>
            <a:r>
              <a:rPr lang="en-US" dirty="0" smtClean="0"/>
              <a:t>all the </a:t>
            </a:r>
            <a:r>
              <a:rPr lang="en-US" dirty="0" smtClean="0"/>
              <a:t>results to date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Let’s look at the on </a:t>
            </a:r>
            <a:r>
              <a:rPr lang="en-AU" baseline="0" dirty="0" smtClean="0"/>
              <a:t>treatment viral kinetics</a:t>
            </a:r>
            <a:r>
              <a:rPr lang="en-AU" dirty="0" smtClean="0"/>
              <a:t> The scatter plot dots</a:t>
            </a:r>
            <a:r>
              <a:rPr lang="en-AU" baseline="0" dirty="0" smtClean="0"/>
              <a:t> are the viral load at various time points, and the size represents the log number of patients.</a:t>
            </a:r>
            <a:r>
              <a:rPr lang="en-AU" dirty="0" smtClean="0"/>
              <a:t> Blue is Ledipasvir and Pink is Daclatasvir</a:t>
            </a:r>
            <a:r>
              <a:rPr lang="en-AU" dirty="0" smtClean="0"/>
              <a:t>.</a:t>
            </a:r>
          </a:p>
          <a:p>
            <a:endParaRPr lang="en-A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/>
              <a:t>Unlike the usual reporting which stops at &lt; LLOQ (&lt;15) we have differentiated &lt; LLOD as another data point and I think this makes evident a 2 stage kinetic decay</a:t>
            </a:r>
            <a:r>
              <a:rPr lang="en-AU" dirty="0" smtClean="0"/>
              <a:t> – the first stage is rapid, but the second is substantially slower and it’s this slower second stage that dictates</a:t>
            </a:r>
            <a:r>
              <a:rPr lang="en-AU" baseline="0" dirty="0" smtClean="0"/>
              <a:t> the</a:t>
            </a:r>
            <a:r>
              <a:rPr lang="en-AU" dirty="0" smtClean="0"/>
              <a:t> minimum treatment duration.</a:t>
            </a:r>
            <a:endParaRPr lang="en-AU" baseline="0" dirty="0" smtClean="0"/>
          </a:p>
          <a:p>
            <a:endParaRPr lang="en-AU" baseline="0" dirty="0" smtClean="0"/>
          </a:p>
          <a:p>
            <a:r>
              <a:rPr lang="en-AU" baseline="0" dirty="0" smtClean="0"/>
              <a:t>The 3 grey lines are from data published in the Lancet in 2014 about the on treatment kinetics for SOF+PEG+RBV. As you can see the response for both the generic combinations used was substantially faster</a:t>
            </a:r>
            <a:r>
              <a:rPr lang="en-AU" dirty="0" smtClean="0"/>
              <a:t> than this demonstrating the impact of effective NS5A inhibition</a:t>
            </a:r>
            <a:r>
              <a:rPr lang="en-AU" dirty="0" smtClean="0"/>
              <a:t>. The difference between the</a:t>
            </a:r>
            <a:r>
              <a:rPr lang="en-AU" baseline="0" dirty="0" smtClean="0"/>
              <a:t> SOF+LDV and SOF+DCV kinetics, where Daclatasvir looks slower, is an </a:t>
            </a:r>
            <a:r>
              <a:rPr lang="en-AU" baseline="0" dirty="0" err="1" smtClean="0"/>
              <a:t>artifact</a:t>
            </a:r>
            <a:r>
              <a:rPr lang="en-AU" baseline="0" dirty="0" smtClean="0"/>
              <a:t> due to it’s higher use in GT3 where the kinetics are slower than in GT1. If we look only at GT1 with SOF+DCV we see the response is slightly better that SOF+DCV and it crosses &lt;LLOQ a little earlier.</a:t>
            </a:r>
            <a:endParaRPr lang="en-AU" dirty="0" smtClean="0"/>
          </a:p>
          <a:p>
            <a:endParaRPr lang="en-AU" baseline="0" dirty="0" smtClean="0"/>
          </a:p>
          <a:p>
            <a:r>
              <a:rPr lang="en-AU" baseline="0" dirty="0" smtClean="0"/>
              <a:t>There was one virological breakthrough.</a:t>
            </a:r>
            <a:endParaRPr lang="en-AU" baseline="0" dirty="0" smtClean="0"/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now to the first of the results.</a:t>
            </a:r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2015 Professor Ed </a:t>
            </a:r>
            <a:r>
              <a:rPr lang="en-US" baseline="0" dirty="0" err="1" smtClean="0"/>
              <a:t>Gane</a:t>
            </a:r>
            <a:r>
              <a:rPr lang="en-US" baseline="0" dirty="0" smtClean="0"/>
              <a:t> published an interesting study about the use of SOF+LDV+/-RBV in GT3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group – treatment naïve</a:t>
            </a:r>
            <a:r>
              <a:rPr lang="en-US" dirty="0" smtClean="0"/>
              <a:t> </a:t>
            </a:r>
            <a:r>
              <a:rPr lang="en-US" baseline="0" dirty="0" smtClean="0"/>
              <a:t>patients who also had RBV did very well with a 100%  (26/26) SVR rate.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We’ve duplicated that result with generics suggesting it is repeatable and should perhaps be investigated at a larger scale.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6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we can see that a</a:t>
            </a:r>
            <a:r>
              <a:rPr lang="en-US" dirty="0" smtClean="0"/>
              <a:t>t the end of treatment 99.6% of patients were &lt;LLOQ. One </a:t>
            </a:r>
            <a:r>
              <a:rPr lang="en-US" dirty="0" err="1" smtClean="0"/>
              <a:t>virological</a:t>
            </a:r>
            <a:r>
              <a:rPr lang="en-US" dirty="0" smtClean="0"/>
              <a:t> breakthrough reduced the result for</a:t>
            </a:r>
            <a:r>
              <a:rPr lang="en-US" baseline="0" dirty="0" smtClean="0"/>
              <a:t> LDV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overall SVR4 rate was </a:t>
            </a:r>
            <a:r>
              <a:rPr lang="en-US" baseline="0" dirty="0" smtClean="0"/>
              <a:t>94.4%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at GT1 only the results of LDV and DCV were similar,</a:t>
            </a:r>
            <a:r>
              <a:rPr lang="en-US" dirty="0" smtClean="0"/>
              <a:t> with  the LDV result again suffering from that breakthrough patient</a:t>
            </a:r>
            <a:r>
              <a:rPr lang="en-US" baseline="0" dirty="0" smtClean="0"/>
              <a:t> (S282T RAV)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Andrew Hill aggregated all</a:t>
            </a:r>
            <a:r>
              <a:rPr lang="en-US" baseline="0" dirty="0" smtClean="0"/>
              <a:t> the clinical trials data we could find for the DAA combinations SOF+LDV and SOF+DCV,</a:t>
            </a:r>
            <a:r>
              <a:rPr lang="en-US" dirty="0" smtClean="0"/>
              <a:t> and they are presented here.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And if we compare this to the results of generics….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7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don’t see a lot of difference.</a:t>
            </a:r>
          </a:p>
          <a:p>
            <a:endParaRPr lang="en-US" dirty="0" smtClean="0"/>
          </a:p>
          <a:p>
            <a:r>
              <a:rPr lang="en-US" dirty="0" smtClean="0"/>
              <a:t>The 100% results in GT2,4,5,6</a:t>
            </a:r>
            <a:r>
              <a:rPr lang="en-US" baseline="0" dirty="0" smtClean="0"/>
              <a:t> are of course pretty meaningless given the tiny numbers, but for GT1 and GT3 the results are in line with expectations.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 expect a</a:t>
            </a:r>
            <a:r>
              <a:rPr lang="en-US" dirty="0" smtClean="0"/>
              <a:t> handful of</a:t>
            </a:r>
            <a:r>
              <a:rPr lang="en-US" baseline="0" dirty="0" smtClean="0"/>
              <a:t> patients who passed SVR4 to fail SVR12</a:t>
            </a:r>
            <a:r>
              <a:rPr lang="en-US" dirty="0" smtClean="0"/>
              <a:t> but don’t expect that to cause a huge change</a:t>
            </a:r>
            <a:r>
              <a:rPr lang="en-US" baseline="0" dirty="0" smtClean="0"/>
              <a:t> and note the confidence intervals are already reasonably narrow.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6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new or unknown side effects were reported with headache, fatigue and insomnia being the most common</a:t>
            </a:r>
          </a:p>
          <a:p>
            <a:endParaRPr lang="en-US" dirty="0" smtClean="0"/>
          </a:p>
          <a:p>
            <a:r>
              <a:rPr lang="en-US" dirty="0" smtClean="0"/>
              <a:t>3 patients with compensated cirrhosis temporarily decompensated on treatment initiation but continued with treatment</a:t>
            </a:r>
          </a:p>
          <a:p>
            <a:endParaRPr lang="en-US" dirty="0"/>
          </a:p>
          <a:p>
            <a:r>
              <a:rPr lang="en-US" dirty="0"/>
              <a:t>4 patients who </a:t>
            </a:r>
            <a:r>
              <a:rPr lang="en-US" dirty="0" smtClean="0"/>
              <a:t>enrolled have since </a:t>
            </a:r>
            <a:r>
              <a:rPr lang="en-US" dirty="0"/>
              <a:t>died, all from HCC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1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in this interim analysis treatment with legally imported generic DAAs produced similar SVR rates to</a:t>
            </a:r>
            <a:r>
              <a:rPr lang="en-US" dirty="0" smtClean="0"/>
              <a:t> what</a:t>
            </a:r>
            <a:r>
              <a:rPr lang="en-US" baseline="0" dirty="0" smtClean="0"/>
              <a:t> we would expect from the clinical trials</a:t>
            </a:r>
            <a:r>
              <a:rPr lang="en-US" dirty="0" smtClean="0"/>
              <a:t> of their branded counterparts.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Doctors prescribing and monitoring patients taking generics can take comfort from the fact that, like the HIV generics that came before them, HCV generics deliver robust clinical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3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 cure for Hepatitis C is available now for $1000 and works as expected</a:t>
            </a:r>
          </a:p>
          <a:p>
            <a:endParaRPr lang="en-US" dirty="0" smtClean="0"/>
          </a:p>
          <a:p>
            <a:r>
              <a:rPr lang="en-US" dirty="0" smtClean="0"/>
              <a:t>Given current API pricing and production costs $200/patient treatment with SOF+DCV is possible, not in the future, but right now</a:t>
            </a:r>
          </a:p>
          <a:p>
            <a:endParaRPr lang="en-US" dirty="0" smtClean="0"/>
          </a:p>
          <a:p>
            <a:r>
              <a:rPr lang="en-US" dirty="0" smtClean="0"/>
              <a:t>It’s sad to reflect that</a:t>
            </a:r>
            <a:r>
              <a:rPr lang="en-US" baseline="0" dirty="0" smtClean="0"/>
              <a:t> at a price of $200/patient the entire world – all 150 million patients - could have been treated for less than the $31.5 billion dollars in profits made from the</a:t>
            </a:r>
            <a:r>
              <a:rPr lang="en-US" dirty="0" smtClean="0"/>
              <a:t> </a:t>
            </a:r>
            <a:r>
              <a:rPr lang="en-US" dirty="0" err="1" smtClean="0"/>
              <a:t>Sovaldi</a:t>
            </a:r>
            <a:r>
              <a:rPr lang="en-US" dirty="0" smtClean="0"/>
              <a:t> franchise</a:t>
            </a:r>
            <a:r>
              <a:rPr lang="en-US" baseline="0" dirty="0" smtClean="0"/>
              <a:t> in the last 3 years.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Without treatment the future for millions of patients infected with HCV looks like this…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5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time it took </a:t>
            </a:r>
            <a:r>
              <a:rPr lang="en-US" dirty="0"/>
              <a:t>to give this presentation another 15 of our fellow </a:t>
            </a:r>
            <a:r>
              <a:rPr lang="en-US" dirty="0" smtClean="0"/>
              <a:t>citizens </a:t>
            </a:r>
            <a:r>
              <a:rPr lang="en-US" dirty="0"/>
              <a:t>perished from a disease we have the power to cure.</a:t>
            </a:r>
          </a:p>
          <a:p>
            <a:endParaRPr lang="en-US" dirty="0" smtClean="0"/>
          </a:p>
          <a:p>
            <a:r>
              <a:rPr lang="en-US" dirty="0" smtClean="0"/>
              <a:t>We have the power to </a:t>
            </a:r>
            <a:r>
              <a:rPr lang="en-US" dirty="0" err="1" smtClean="0"/>
              <a:t>FixHepC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My question to you, the audience, is do we have the will power? The will power to think global, but act local, and see cure deployed on a</a:t>
            </a:r>
            <a:r>
              <a:rPr lang="en-US" baseline="0" dirty="0" smtClean="0"/>
              <a:t> mass scale?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….Or would we rather blindly protect patent rights at the expense of patient lives?</a:t>
            </a:r>
          </a:p>
          <a:p>
            <a:endParaRPr lang="en-US" dirty="0"/>
          </a:p>
          <a:p>
            <a:r>
              <a:rPr lang="en-US" baseline="0" dirty="0" smtClean="0"/>
              <a:t>Generics work.</a:t>
            </a:r>
            <a:r>
              <a:rPr lang="en-US" dirty="0" smtClean="0"/>
              <a:t> Let’s deploy them and wipe Hepatitis C off the face of the planet like we’ve done with smallpox and polio.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Hepatitis C, Hepatitis</a:t>
            </a:r>
            <a:r>
              <a:rPr lang="en-US" baseline="0" dirty="0" smtClean="0"/>
              <a:t> B, HIV, TB and Malaria are the 5 major causes of infectious disease death worldwide.</a:t>
            </a:r>
          </a:p>
          <a:p>
            <a:endParaRPr lang="en-US" baseline="0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a breakthrough that rivals the invention of penicillin, drugs that cure hepatitis C, with minimal side effects and high success rates, have reached the market.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Across the world 150 million people</a:t>
            </a:r>
            <a:r>
              <a:rPr lang="en-US" dirty="0" smtClean="0"/>
              <a:t> are</a:t>
            </a:r>
            <a:r>
              <a:rPr lang="en-US" baseline="0" dirty="0" smtClean="0"/>
              <a:t> infected with Hepatitis C and</a:t>
            </a:r>
            <a:r>
              <a:rPr lang="en-US" dirty="0" smtClean="0"/>
              <a:t> it</a:t>
            </a:r>
            <a:r>
              <a:rPr lang="en-US" baseline="0" dirty="0" smtClean="0"/>
              <a:t> causes over ½ a million deaths each year, but, in what must be one of the greatest tragedies of modern times, these life saving medications are not being deployed on a mass scale.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sobering to reflect that m</a:t>
            </a:r>
            <a:r>
              <a:rPr lang="en-US" baseline="0" dirty="0" smtClean="0"/>
              <a:t>ore patients died last year than received the new treatments.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deployment problem is price. </a:t>
            </a:r>
          </a:p>
          <a:p>
            <a:endParaRPr lang="en-US" dirty="0" smtClean="0"/>
          </a:p>
          <a:p>
            <a:r>
              <a:rPr lang="en-US" dirty="0" smtClean="0"/>
              <a:t>Although the</a:t>
            </a:r>
            <a:r>
              <a:rPr lang="en-US" baseline="0" dirty="0" smtClean="0"/>
              <a:t> ingredients for a 12 week course of </a:t>
            </a:r>
            <a:r>
              <a:rPr lang="en-US" baseline="0" dirty="0" err="1" smtClean="0"/>
              <a:t>Sovaldi</a:t>
            </a:r>
            <a:r>
              <a:rPr lang="en-US" baseline="0" dirty="0" smtClean="0"/>
              <a:t> cost less than</a:t>
            </a:r>
            <a:r>
              <a:rPr lang="en-US" dirty="0" smtClean="0"/>
              <a:t> </a:t>
            </a:r>
            <a:r>
              <a:rPr lang="en-US" baseline="0" dirty="0" smtClean="0"/>
              <a:t> $100, the US retail price is a staggering $84,000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put that price in perspective if Apple</a:t>
            </a:r>
            <a:r>
              <a:rPr lang="en-US" dirty="0" smtClean="0"/>
              <a:t> </a:t>
            </a:r>
            <a:r>
              <a:rPr lang="en-US" baseline="0" dirty="0" smtClean="0"/>
              <a:t>put the same 100,000% markup on a new</a:t>
            </a:r>
            <a:r>
              <a:rPr lang="en-US" dirty="0" smtClean="0"/>
              <a:t> iPhone it would cost  $1 million dollars.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staggering prices of these new medications prevent patient access to safe and highly</a:t>
            </a:r>
            <a:r>
              <a:rPr lang="en-US" baseline="0" dirty="0" smtClean="0"/>
              <a:t> effective treatment.</a:t>
            </a:r>
          </a:p>
          <a:p>
            <a:endParaRPr lang="en-US" baseline="0" dirty="0" smtClean="0"/>
          </a:p>
          <a:p>
            <a:r>
              <a:rPr lang="en-US" dirty="0" smtClean="0"/>
              <a:t>But… </a:t>
            </a:r>
            <a:r>
              <a:rPr lang="en-US" baseline="0" dirty="0" smtClean="0"/>
              <a:t>Generic versions are being mass produced for under 1% of the current US retail price, in countries where the patents have been rejected.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And… Under the laws of Australia, the UK, and many other countries, individuals have the right to import a three month supply of medication, for their personal use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9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atents provision monopoly rights that are open to abuse, however other laws provision other rights.</a:t>
            </a:r>
          </a:p>
          <a:p>
            <a:endParaRPr lang="en-US" dirty="0" smtClean="0"/>
          </a:p>
          <a:p>
            <a:r>
              <a:rPr lang="en-US" dirty="0" smtClean="0"/>
              <a:t>Article 60 of the World Trade Organization TRIPS agreement </a:t>
            </a:r>
            <a:r>
              <a:rPr lang="en-US" baseline="0" dirty="0" smtClean="0"/>
              <a:t>makes small consignments exempt,</a:t>
            </a:r>
            <a:r>
              <a:rPr lang="en-US" dirty="0" smtClean="0"/>
              <a:t> and in</a:t>
            </a:r>
            <a:r>
              <a:rPr lang="en-US" baseline="0" dirty="0" smtClean="0"/>
              <a:t> line with Article 60 most countries allow some form of personal medication importation.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fixhepc</a:t>
            </a:r>
            <a:r>
              <a:rPr lang="en-US" baseline="0" dirty="0" smtClean="0"/>
              <a:t> website was set up to help patients safely access generic medication and the forum there has over 1000 patients discussing their generic treatment experiences in real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the  first patient asked for help, stating he was going to import generics with or without me, I concluded I could improve his safety if the medications he sourced were shipped to me first for testing.</a:t>
            </a:r>
            <a:r>
              <a:rPr lang="en-US" dirty="0" smtClean="0"/>
              <a:t> </a:t>
            </a:r>
            <a:r>
              <a:rPr lang="en-US" baseline="0" dirty="0" smtClean="0"/>
              <a:t>The deal was if they passed testing he could take them, and if not they were going in the garbage.</a:t>
            </a:r>
            <a:r>
              <a:rPr lang="en-US" dirty="0" smtClean="0"/>
              <a:t> </a:t>
            </a:r>
            <a:r>
              <a:rPr lang="en-US" baseline="0" dirty="0" smtClean="0"/>
              <a:t>The medications tested correctly, the patient took them, and he’s now past SVR24 and cured.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 single patient might have been </a:t>
            </a:r>
            <a:r>
              <a:rPr lang="en-US" dirty="0" smtClean="0"/>
              <a:t>my only patient</a:t>
            </a:r>
            <a:r>
              <a:rPr lang="en-US" baseline="0" dirty="0" smtClean="0"/>
              <a:t>, but the news leaked and 1 became a dozen, who</a:t>
            </a:r>
            <a:r>
              <a:rPr lang="en-US" dirty="0" smtClean="0"/>
              <a:t> in turn</a:t>
            </a:r>
            <a:r>
              <a:rPr lang="en-US" baseline="0" dirty="0" smtClean="0"/>
              <a:t> became hundreds. Thus was born REDEMPTION.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Consecutive patients were enrolled and </a:t>
            </a:r>
            <a:r>
              <a:rPr lang="en-US" baseline="0" dirty="0" smtClean="0"/>
              <a:t>assessed pre-treatment, during treatment and then for SVR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objective was to</a:t>
            </a:r>
            <a:r>
              <a:rPr lang="en-US" dirty="0" smtClean="0"/>
              <a:t> answer the two key clinical questions – do generics work? and are they safe?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interest</a:t>
            </a:r>
            <a:r>
              <a:rPr lang="en-US" baseline="0" dirty="0" smtClean="0"/>
              <a:t> here is</a:t>
            </a:r>
            <a:r>
              <a:rPr lang="en-US" dirty="0" smtClean="0"/>
              <a:t> an</a:t>
            </a:r>
            <a:r>
              <a:rPr lang="en-US" baseline="0" dirty="0" smtClean="0"/>
              <a:t> NMR spectrum of some generic sofosbuvir. NMR is one of a range of techniques, such as High</a:t>
            </a:r>
            <a:r>
              <a:rPr lang="en-US" dirty="0" smtClean="0"/>
              <a:t> </a:t>
            </a:r>
            <a:r>
              <a:rPr lang="en-US" baseline="0" dirty="0" smtClean="0"/>
              <a:t>Performance Liquid Chromatography,</a:t>
            </a:r>
            <a:r>
              <a:rPr lang="en-US" dirty="0" smtClean="0"/>
              <a:t> Mass Spectrometry and X-ray crystallography</a:t>
            </a:r>
            <a:r>
              <a:rPr lang="en-US" baseline="0" dirty="0" smtClean="0"/>
              <a:t> that can establish the precise nature</a:t>
            </a:r>
            <a:r>
              <a:rPr lang="en-US" dirty="0" smtClean="0"/>
              <a:t> and purity</a:t>
            </a:r>
            <a:r>
              <a:rPr lang="en-US" baseline="0" dirty="0" smtClean="0"/>
              <a:t> of a</a:t>
            </a:r>
            <a:r>
              <a:rPr lang="en-US" dirty="0" smtClean="0"/>
              <a:t> medication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 REDEMPTION is based in Australia the gp2u Telemedicine</a:t>
            </a:r>
            <a:r>
              <a:rPr lang="en-US" baseline="0" dirty="0" smtClean="0"/>
              <a:t> platform allowed patients from around the world to enroll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right you can see the genotype breakdown with the majority genotype 1, just under 1/3</a:t>
            </a:r>
            <a:r>
              <a:rPr lang="en-US" baseline="0" dirty="0" smtClean="0"/>
              <a:t> genotype 3 with smaller percentages of the other genotypes.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448 patients enrolled.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a roughly 50:50 split between SOF+LDV and SOF+DCV with just over 10% also using ribavirin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relatively unwell cohort with nearly 50% treatment experienced, over 30% cirrhotic,</a:t>
            </a:r>
            <a:r>
              <a:rPr lang="en-US" dirty="0" smtClean="0"/>
              <a:t> and a </a:t>
            </a:r>
            <a:r>
              <a:rPr lang="en-US" baseline="0" dirty="0" smtClean="0"/>
              <a:t>significant number who had previously been rejected from at least one clinical trial.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was a slight male bias, an average age of 54 and a mean viral load of 2.8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189A-8B15-384C-9225-173AD8170878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5AF6-7096-8E45-AFC2-1B08C4BA115A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D310-38E9-9442-9640-F6A92C901BCF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54C9-C86E-BC4A-AB65-96512C83F92F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FCC2-FBCB-7849-97D4-6FE20FB06950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6D8-6FDB-074F-BC8A-32695A36E575}" type="datetime1">
              <a:rPr lang="en-AU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76C-3B10-B641-81E6-D95181D4741F}" type="datetime1">
              <a:rPr lang="en-AU" smtClean="0"/>
              <a:t>13/04/16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E1C-9DAC-3249-8677-ED6B853AB564}" type="datetime1">
              <a:rPr lang="en-AU" smtClean="0"/>
              <a:t>13/04/16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646C-997B-B648-A9AE-82874141DA08}" type="datetime1">
              <a:rPr lang="en-AU" smtClean="0"/>
              <a:t>13/04/16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134E-DA6E-504E-9A0D-7CE32674CE48}" type="datetime1">
              <a:rPr lang="en-AU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DF31-7220-EF43-BD86-73F3A2E5E604}" type="datetime1">
              <a:rPr lang="en-AU" smtClean="0"/>
              <a:t>13/04/16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68FF"/>
              </a:gs>
              <a:gs pos="100000">
                <a:srgbClr val="007FFF"/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6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7790-7790-5640-A702-3CF8154004B5}" type="datetime1">
              <a:rPr lang="en-AU" smtClean="0"/>
              <a:t>13/04/16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047B-360E-6947-8E0F-878E3A61C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FFF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thelancet.com/journals/laninf/article/PIIS1473-3099(13)70033-1/fulltex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ncbi.nlm.nih.gov/pubmed/2626100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cid.oxfordjournals.org/content/58/7/92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164/en/" TargetMode="External"/><Relationship Id="rId4" Type="http://schemas.openxmlformats.org/officeDocument/2006/relationships/hyperlink" Target="http://www.unitaid.eu/images/marketdynamics/publications/Hepatitis_C_Medicines_Technology_and_Market_Landscape__Update.pdf" TargetMode="External"/><Relationship Id="rId5" Type="http://schemas.openxmlformats.org/officeDocument/2006/relationships/hyperlink" Target="http://www.bidnessetc.com/59228-gilead-sciences-inc-abbvie-inc-finally-see-growth-in-hcv-prescription-volu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ixhepc.com/" TargetMode="External"/><Relationship Id="rId4" Type="http://schemas.openxmlformats.org/officeDocument/2006/relationships/hyperlink" Target="https://gp2u.com.au/" TargetMode="External"/><Relationship Id="rId5" Type="http://schemas.openxmlformats.org/officeDocument/2006/relationships/hyperlink" Target="https://clinicaltrials.gov/ct2/show/NCT02657694" TargetMode="External"/><Relationship Id="rId6" Type="http://schemas.openxmlformats.org/officeDocument/2006/relationships/hyperlink" Target="https://gp2u.com.au/hc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d.oxfordjournals.org/content/58/7/928" TargetMode="External"/><Relationship Id="rId4" Type="http://schemas.openxmlformats.org/officeDocument/2006/relationships/hyperlink" Target="https://www.tga.gov.au/personal-importation-scheme" TargetMode="External"/><Relationship Id="rId5" Type="http://schemas.openxmlformats.org/officeDocument/2006/relationships/hyperlink" Target="https://www.gov.uk/government/organisations/hm-revenue-custom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fixhepc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xhepc.com" TargetMode="External"/><Relationship Id="rId4" Type="http://schemas.openxmlformats.org/officeDocument/2006/relationships/hyperlink" Target="https://gp2u.com.a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3871"/>
            <a:ext cx="914399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FFF"/>
                </a:solidFill>
                <a:latin typeface="+mj-lt"/>
              </a:rPr>
              <a:t>High sustained virological response rates using </a:t>
            </a:r>
            <a:br>
              <a:rPr lang="en-US" sz="3200" b="1" dirty="0">
                <a:solidFill>
                  <a:srgbClr val="007FFF"/>
                </a:solidFill>
                <a:latin typeface="+mj-lt"/>
              </a:rPr>
            </a:br>
            <a:r>
              <a:rPr lang="en-US" sz="3200" b="1" dirty="0">
                <a:solidFill>
                  <a:srgbClr val="007FFF"/>
                </a:solidFill>
                <a:latin typeface="+mj-lt"/>
              </a:rPr>
              <a:t>generic direct antiviral treatment for Hepatitis C</a:t>
            </a:r>
          </a:p>
          <a:p>
            <a:pPr algn="ctr"/>
            <a:endParaRPr lang="en-US" sz="2000" dirty="0">
              <a:solidFill>
                <a:srgbClr val="007FFF"/>
              </a:solidFill>
              <a:latin typeface="+mj-lt"/>
            </a:endParaRPr>
          </a:p>
          <a:p>
            <a:pPr algn="ctr"/>
            <a:r>
              <a:rPr lang="en-US" sz="3600" b="1" dirty="0">
                <a:solidFill>
                  <a:srgbClr val="007FFF"/>
                </a:solidFill>
                <a:latin typeface="+mj-lt"/>
              </a:rPr>
              <a:t>REDEMPTION-1</a:t>
            </a:r>
          </a:p>
          <a:p>
            <a:pPr algn="ctr"/>
            <a:endParaRPr lang="en-US" sz="3200" baseline="30000" dirty="0">
              <a:latin typeface="+mj-lt"/>
            </a:endParaRPr>
          </a:p>
          <a:p>
            <a:endParaRPr lang="en-US" baseline="30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35" y="2400983"/>
            <a:ext cx="8048625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James Freeman</a:t>
            </a:r>
            <a:r>
              <a:rPr lang="en-US" sz="2000" baseline="30000" dirty="0"/>
              <a:t>1</a:t>
            </a:r>
            <a:r>
              <a:rPr lang="en-US" sz="2000" dirty="0"/>
              <a:t>, Richard Sallie</a:t>
            </a:r>
            <a:r>
              <a:rPr lang="en-US" sz="2000" baseline="30000" dirty="0"/>
              <a:t>2</a:t>
            </a:r>
            <a:r>
              <a:rPr lang="en-US" sz="2000" dirty="0"/>
              <a:t>, Adam Kennedy</a:t>
            </a:r>
            <a:r>
              <a:rPr lang="en-US" sz="2000" baseline="30000" dirty="0"/>
              <a:t>3</a:t>
            </a:r>
            <a:r>
              <a:rPr lang="en-US" sz="2000" dirty="0"/>
              <a:t>, Pham </a:t>
            </a:r>
            <a:r>
              <a:rPr lang="en-US" sz="2000" dirty="0" err="1"/>
              <a:t>Thi</a:t>
            </a:r>
            <a:r>
              <a:rPr lang="en-US" sz="2000" dirty="0"/>
              <a:t> Ngoc Nieu</a:t>
            </a:r>
            <a:r>
              <a:rPr lang="en-US" sz="2000" baseline="30000" dirty="0"/>
              <a:t>1</a:t>
            </a:r>
            <a:r>
              <a:rPr lang="en-US" sz="2000" dirty="0"/>
              <a:t>, John Freeman</a:t>
            </a:r>
            <a:r>
              <a:rPr lang="en-US" sz="2000" baseline="30000" dirty="0"/>
              <a:t>4</a:t>
            </a:r>
            <a:r>
              <a:rPr lang="en-US" sz="2000" dirty="0"/>
              <a:t>, Greg Jeffreys</a:t>
            </a:r>
            <a:r>
              <a:rPr lang="en-US" sz="2000" baseline="30000" dirty="0"/>
              <a:t>5</a:t>
            </a:r>
            <a:r>
              <a:rPr lang="en-US" sz="2000" dirty="0"/>
              <a:t>, Andrew M. Hill</a:t>
            </a:r>
            <a:r>
              <a:rPr lang="en-US" sz="2000" baseline="30000" dirty="0"/>
              <a:t>6</a:t>
            </a:r>
          </a:p>
          <a:p>
            <a:pPr algn="ctr"/>
            <a:endParaRPr lang="en-US" sz="1600" baseline="30000" dirty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GP2U Telehealth, Hobart, </a:t>
            </a:r>
            <a:r>
              <a:rPr lang="en-US" sz="1600" baseline="30000" dirty="0"/>
              <a:t>2</a:t>
            </a:r>
            <a:r>
              <a:rPr lang="en-US" sz="1600" dirty="0"/>
              <a:t>Hepatology, </a:t>
            </a:r>
            <a:r>
              <a:rPr lang="en-US" sz="1600" dirty="0" err="1"/>
              <a:t>Nedlands</a:t>
            </a:r>
            <a:r>
              <a:rPr lang="en-US" sz="1600" dirty="0"/>
              <a:t>, </a:t>
            </a:r>
            <a:r>
              <a:rPr lang="en-US" sz="1600" baseline="30000" dirty="0"/>
              <a:t>3</a:t>
            </a:r>
            <a:r>
              <a:rPr lang="en-US" sz="1600" dirty="0"/>
              <a:t>Kingswood Pharmacy, </a:t>
            </a:r>
            <a:r>
              <a:rPr lang="en-US" sz="1600" baseline="30000" dirty="0"/>
              <a:t>4</a:t>
            </a:r>
            <a:r>
              <a:rPr lang="en-US" sz="1600" dirty="0"/>
              <a:t>Nephrology, Sandy Bay, </a:t>
            </a:r>
            <a:r>
              <a:rPr lang="en-US" sz="1600" baseline="30000" dirty="0"/>
              <a:t>5</a:t>
            </a:r>
            <a:r>
              <a:rPr lang="en-US" sz="1600" dirty="0"/>
              <a:t>University of Tasmania, Hobart, Australia, </a:t>
            </a:r>
            <a:r>
              <a:rPr lang="en-US" sz="1600" baseline="30000" dirty="0"/>
              <a:t>6</a:t>
            </a:r>
            <a:r>
              <a:rPr lang="en-US" sz="1600" dirty="0"/>
              <a:t>St Stephens AIDS Trust, Chelsea and Westminster Hospital, London, United Kingdom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i="1" dirty="0">
                <a:solidFill>
                  <a:srgbClr val="007FFF"/>
                </a:solidFill>
              </a:rPr>
              <a:t>International Liver Congress 2016 13-18 April, Barcelona, Spain</a:t>
            </a:r>
          </a:p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67135" y="4148825"/>
            <a:ext cx="7461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LB03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9 at 5.1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1997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Viral Response </a:t>
            </a:r>
            <a:r>
              <a:rPr lang="en-US" dirty="0" smtClean="0"/>
              <a:t>REDEMPTION-1 </a:t>
            </a:r>
            <a:r>
              <a:rPr lang="en-US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Published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787900"/>
            <a:ext cx="728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SOF+PEG+RBV kinetics data source: </a:t>
            </a:r>
            <a:r>
              <a:rPr lang="en-US" sz="1100" dirty="0">
                <a:hlinkClick r:id="rId4"/>
              </a:rPr>
              <a:t>http://www.thelancet.com/journals/laninf/article/PIIS1473-3099(13)70033-1/fulltext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25861" y="1732797"/>
            <a:ext cx="451042" cy="4628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504797">
            <a:off x="1855333" y="2489053"/>
            <a:ext cx="474781" cy="29671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504797">
            <a:off x="1969803" y="2784688"/>
            <a:ext cx="474781" cy="29671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504797">
            <a:off x="2134907" y="3054923"/>
            <a:ext cx="474781" cy="296712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57300" y="1555750"/>
            <a:ext cx="6819900" cy="2565400"/>
          </a:xfrm>
          <a:custGeom>
            <a:avLst/>
            <a:gdLst>
              <a:gd name="connsiteX0" fmla="*/ 0 w 6819900"/>
              <a:gd name="connsiteY0" fmla="*/ 0 h 2565400"/>
              <a:gd name="connsiteX1" fmla="*/ 44450 w 6819900"/>
              <a:gd name="connsiteY1" fmla="*/ 438150 h 2565400"/>
              <a:gd name="connsiteX2" fmla="*/ 95250 w 6819900"/>
              <a:gd name="connsiteY2" fmla="*/ 742950 h 2565400"/>
              <a:gd name="connsiteX3" fmla="*/ 171450 w 6819900"/>
              <a:gd name="connsiteY3" fmla="*/ 1092200 h 2565400"/>
              <a:gd name="connsiteX4" fmla="*/ 279400 w 6819900"/>
              <a:gd name="connsiteY4" fmla="*/ 1397000 h 2565400"/>
              <a:gd name="connsiteX5" fmla="*/ 406400 w 6819900"/>
              <a:gd name="connsiteY5" fmla="*/ 1606550 h 2565400"/>
              <a:gd name="connsiteX6" fmla="*/ 565150 w 6819900"/>
              <a:gd name="connsiteY6" fmla="*/ 1816100 h 2565400"/>
              <a:gd name="connsiteX7" fmla="*/ 819150 w 6819900"/>
              <a:gd name="connsiteY7" fmla="*/ 2044700 h 2565400"/>
              <a:gd name="connsiteX8" fmla="*/ 984250 w 6819900"/>
              <a:gd name="connsiteY8" fmla="*/ 2159000 h 2565400"/>
              <a:gd name="connsiteX9" fmla="*/ 1181100 w 6819900"/>
              <a:gd name="connsiteY9" fmla="*/ 2260600 h 2565400"/>
              <a:gd name="connsiteX10" fmla="*/ 1365250 w 6819900"/>
              <a:gd name="connsiteY10" fmla="*/ 2324100 h 2565400"/>
              <a:gd name="connsiteX11" fmla="*/ 1562100 w 6819900"/>
              <a:gd name="connsiteY11" fmla="*/ 2362200 h 2565400"/>
              <a:gd name="connsiteX12" fmla="*/ 2044700 w 6819900"/>
              <a:gd name="connsiteY12" fmla="*/ 2419350 h 2565400"/>
              <a:gd name="connsiteX13" fmla="*/ 2527300 w 6819900"/>
              <a:gd name="connsiteY13" fmla="*/ 2457450 h 2565400"/>
              <a:gd name="connsiteX14" fmla="*/ 4191000 w 6819900"/>
              <a:gd name="connsiteY14" fmla="*/ 2546350 h 2565400"/>
              <a:gd name="connsiteX15" fmla="*/ 6819900 w 6819900"/>
              <a:gd name="connsiteY15" fmla="*/ 256540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9900" h="2565400">
                <a:moveTo>
                  <a:pt x="0" y="0"/>
                </a:moveTo>
                <a:cubicBezTo>
                  <a:pt x="14287" y="157162"/>
                  <a:pt x="28575" y="314325"/>
                  <a:pt x="44450" y="438150"/>
                </a:cubicBezTo>
                <a:cubicBezTo>
                  <a:pt x="60325" y="561975"/>
                  <a:pt x="74083" y="633942"/>
                  <a:pt x="95250" y="742950"/>
                </a:cubicBezTo>
                <a:cubicBezTo>
                  <a:pt x="116417" y="851958"/>
                  <a:pt x="140758" y="983192"/>
                  <a:pt x="171450" y="1092200"/>
                </a:cubicBezTo>
                <a:cubicBezTo>
                  <a:pt x="202142" y="1201208"/>
                  <a:pt x="240242" y="1311275"/>
                  <a:pt x="279400" y="1397000"/>
                </a:cubicBezTo>
                <a:cubicBezTo>
                  <a:pt x="318558" y="1482725"/>
                  <a:pt x="358775" y="1536700"/>
                  <a:pt x="406400" y="1606550"/>
                </a:cubicBezTo>
                <a:cubicBezTo>
                  <a:pt x="454025" y="1676400"/>
                  <a:pt x="496358" y="1743075"/>
                  <a:pt x="565150" y="1816100"/>
                </a:cubicBezTo>
                <a:cubicBezTo>
                  <a:pt x="633942" y="1889125"/>
                  <a:pt x="749300" y="1987550"/>
                  <a:pt x="819150" y="2044700"/>
                </a:cubicBezTo>
                <a:cubicBezTo>
                  <a:pt x="889000" y="2101850"/>
                  <a:pt x="923925" y="2123017"/>
                  <a:pt x="984250" y="2159000"/>
                </a:cubicBezTo>
                <a:cubicBezTo>
                  <a:pt x="1044575" y="2194983"/>
                  <a:pt x="1117600" y="2233083"/>
                  <a:pt x="1181100" y="2260600"/>
                </a:cubicBezTo>
                <a:cubicBezTo>
                  <a:pt x="1244600" y="2288117"/>
                  <a:pt x="1301750" y="2307167"/>
                  <a:pt x="1365250" y="2324100"/>
                </a:cubicBezTo>
                <a:cubicBezTo>
                  <a:pt x="1428750" y="2341033"/>
                  <a:pt x="1448858" y="2346325"/>
                  <a:pt x="1562100" y="2362200"/>
                </a:cubicBezTo>
                <a:cubicBezTo>
                  <a:pt x="1675342" y="2378075"/>
                  <a:pt x="1883833" y="2403475"/>
                  <a:pt x="2044700" y="2419350"/>
                </a:cubicBezTo>
                <a:cubicBezTo>
                  <a:pt x="2205567" y="2435225"/>
                  <a:pt x="2527300" y="2457450"/>
                  <a:pt x="2527300" y="2457450"/>
                </a:cubicBezTo>
                <a:cubicBezTo>
                  <a:pt x="2885017" y="2478617"/>
                  <a:pt x="3475567" y="2528358"/>
                  <a:pt x="4191000" y="2546350"/>
                </a:cubicBezTo>
                <a:cubicBezTo>
                  <a:pt x="4906433" y="2564342"/>
                  <a:pt x="6494992" y="2559050"/>
                  <a:pt x="6819900" y="2565400"/>
                </a:cubicBezTo>
              </a:path>
            </a:pathLst>
          </a:custGeom>
          <a:ln w="1905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8861391">
            <a:off x="1779493" y="3720523"/>
            <a:ext cx="474781" cy="296712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0750" y="1123950"/>
            <a:ext cx="946150" cy="241300"/>
          </a:xfrm>
          <a:prstGeom prst="rect">
            <a:avLst/>
          </a:prstGeom>
          <a:noFill/>
          <a:ln>
            <a:solidFill>
              <a:srgbClr val="007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00750" y="1352550"/>
            <a:ext cx="946150" cy="2413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8861391">
            <a:off x="1109340" y="2949133"/>
            <a:ext cx="474781" cy="296712"/>
          </a:xfrm>
          <a:prstGeom prst="leftArrow">
            <a:avLst/>
          </a:prstGeom>
          <a:solidFill>
            <a:srgbClr val="007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8861391">
            <a:off x="1347162" y="3133283"/>
            <a:ext cx="474781" cy="296712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2" grpId="1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4-08 at 7.4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414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SOF+LDV+RBV for </a:t>
            </a:r>
            <a:r>
              <a:rPr lang="en-US" dirty="0"/>
              <a:t>GT3? </a:t>
            </a:r>
            <a:r>
              <a:rPr lang="en-US" dirty="0" smtClean="0"/>
              <a:t>(Ed Gane 2015</a:t>
            </a:r>
            <a:r>
              <a:rPr lang="en-US" baseline="30000" dirty="0" smtClean="0"/>
              <a:t>1</a:t>
            </a:r>
            <a:r>
              <a:rPr lang="en-US" dirty="0" smtClean="0"/>
              <a:t>)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106" y="4835313"/>
            <a:ext cx="350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1) </a:t>
            </a:r>
            <a:r>
              <a:rPr lang="en-US" sz="1100" dirty="0">
                <a:hlinkClick r:id="rId4"/>
              </a:rPr>
              <a:t>http://www.ncbi.nlm.nih.gov/pubmed/</a:t>
            </a:r>
            <a:r>
              <a:rPr lang="en-US" sz="1100" dirty="0" smtClean="0">
                <a:hlinkClick r:id="rId4"/>
              </a:rPr>
              <a:t>26261007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649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REDEMPTION-1 HCV </a:t>
            </a:r>
            <a:r>
              <a:rPr lang="en-US" dirty="0"/>
              <a:t>RNA &lt; LLOQ at EOT and SVR4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4-15 at 6.3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39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5 at 5.3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373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Published SVR12 Results SOF+LDV </a:t>
            </a:r>
            <a:r>
              <a:rPr lang="en-US" dirty="0" smtClean="0"/>
              <a:t>and </a:t>
            </a:r>
            <a:r>
              <a:rPr lang="en-US" dirty="0"/>
              <a:t>SOF+DCV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4-15 at 5.3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373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REDEMPTION-1 </a:t>
            </a:r>
            <a:r>
              <a:rPr lang="en-US" dirty="0"/>
              <a:t>O</a:t>
            </a:r>
            <a:r>
              <a:rPr lang="en-US" dirty="0" smtClean="0"/>
              <a:t>verall SVR4 Results For Generics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2054" y="4811922"/>
            <a:ext cx="706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Note: Some small percentage loss of SVR is expected during the SVR4 to SVR12 period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82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151"/>
            <a:ext cx="8229600" cy="389194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 new or unknown side effects were reported with headache, fatigue and insomnia being the most common</a:t>
            </a:r>
          </a:p>
          <a:p>
            <a:r>
              <a:rPr lang="en-US" dirty="0" smtClean="0"/>
              <a:t>3 patients with compensated cirrhosis temporarily decompensated on treatment initiation but continued</a:t>
            </a:r>
          </a:p>
          <a:p>
            <a:r>
              <a:rPr lang="en-US" dirty="0" smtClean="0"/>
              <a:t>4 patients who enrolled died, all from HCC</a:t>
            </a:r>
          </a:p>
          <a:p>
            <a:pPr lvl="1"/>
            <a:r>
              <a:rPr lang="en-US" dirty="0" smtClean="0"/>
              <a:t>1 patient died prior to treatment commencement</a:t>
            </a:r>
            <a:endParaRPr lang="en-US" dirty="0"/>
          </a:p>
          <a:p>
            <a:pPr lvl="1"/>
            <a:r>
              <a:rPr lang="en-US" dirty="0" smtClean="0"/>
              <a:t>2 withdrew early in treatment and entered palliative care</a:t>
            </a:r>
            <a:endParaRPr lang="en-US" dirty="0"/>
          </a:p>
          <a:p>
            <a:pPr lvl="1"/>
            <a:r>
              <a:rPr lang="en-US" dirty="0" smtClean="0"/>
              <a:t>1 patient died prior to SVR4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2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interim analysis, treatment with legally imported generic DAAs led to high SVR rates</a:t>
            </a:r>
          </a:p>
          <a:p>
            <a:r>
              <a:rPr lang="en-US" dirty="0"/>
              <a:t>These SVR rates are similar to those seen in the Phase 3 trials of branded treatments</a:t>
            </a:r>
          </a:p>
          <a:p>
            <a:r>
              <a:rPr lang="en-US" dirty="0"/>
              <a:t>Mass global treatment with generic DAAs is a feasible alternative where high prices prevent access to branded treatment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150"/>
            <a:ext cx="8229600" cy="3879849"/>
          </a:xfrm>
        </p:spPr>
        <p:txBody>
          <a:bodyPr>
            <a:normAutofit/>
          </a:bodyPr>
          <a:lstStyle/>
          <a:p>
            <a:r>
              <a:rPr lang="en-US" dirty="0" smtClean="0"/>
              <a:t>Generic cure </a:t>
            </a:r>
            <a:r>
              <a:rPr lang="en-US" dirty="0"/>
              <a:t>for Hepatitis C is available now for </a:t>
            </a:r>
            <a:r>
              <a:rPr lang="en-US" dirty="0" smtClean="0"/>
              <a:t>$1000</a:t>
            </a:r>
            <a:r>
              <a:rPr lang="en-US" dirty="0"/>
              <a:t> </a:t>
            </a:r>
            <a:r>
              <a:rPr lang="en-US" dirty="0" smtClean="0"/>
              <a:t>and works as expected</a:t>
            </a:r>
          </a:p>
          <a:p>
            <a:r>
              <a:rPr lang="en-US" dirty="0" smtClean="0"/>
              <a:t>Given current API pricing and production costs $200/patient treatment with SOF+DCV is possible, not in the future, but right now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Without treatment the future for millions of patients infected with HCV looks like this…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924" y="4752949"/>
            <a:ext cx="7971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Hill A. Minimum Costs for Producing Hepatitis C Direct-Acting </a:t>
            </a:r>
            <a:r>
              <a:rPr lang="en-US" sz="1100" dirty="0" err="1">
                <a:hlinkClick r:id="rId3"/>
              </a:rPr>
              <a:t>Antivirals</a:t>
            </a:r>
            <a:r>
              <a:rPr lang="en-US" sz="1100" dirty="0">
                <a:hlinkClick r:id="rId3"/>
              </a:rPr>
              <a:t>. Clin Inf Dis. </a:t>
            </a:r>
            <a:r>
              <a:rPr lang="en-US" sz="1100" dirty="0" smtClean="0">
                <a:hlinkClick r:id="rId3"/>
              </a:rPr>
              <a:t>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157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Screen Shot 2016-04-08 at 6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85"/>
            <a:ext cx="9144000" cy="51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 descr="fixHepC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75" y="1743443"/>
            <a:ext cx="2890866" cy="13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Global Tragedy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102"/>
            <a:ext cx="8229600" cy="353183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In a breakthrough that rivals the invention of penicillin drugs </a:t>
            </a:r>
            <a:r>
              <a:rPr lang="en-US" sz="2600" dirty="0"/>
              <a:t>called Direct Acting Antivirals (DAAs</a:t>
            </a:r>
            <a:r>
              <a:rPr lang="en-US" sz="2600" dirty="0" smtClean="0"/>
              <a:t>), </a:t>
            </a:r>
            <a:r>
              <a:rPr lang="en-US" sz="2600" dirty="0"/>
              <a:t>which cure the Hepatitis C Virus (HCV) with minimal side effects and a 95% success </a:t>
            </a:r>
            <a:r>
              <a:rPr lang="en-US" sz="2600" dirty="0" smtClean="0"/>
              <a:t>rate, have reached the market</a:t>
            </a:r>
          </a:p>
          <a:p>
            <a:r>
              <a:rPr lang="en-US" sz="2600" dirty="0" smtClean="0"/>
              <a:t>Together </a:t>
            </a:r>
            <a:r>
              <a:rPr lang="en-US" sz="2600" dirty="0"/>
              <a:t>with HIV, HBV, TB and Malaria, HCV is one of the 5 major causes of infectious disease death worldwide</a:t>
            </a:r>
          </a:p>
          <a:p>
            <a:r>
              <a:rPr lang="en-US" sz="2600" dirty="0"/>
              <a:t>Tragically this new cure is not being deployed: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We have </a:t>
            </a:r>
            <a:r>
              <a:rPr lang="en-US" sz="1800" dirty="0" smtClean="0"/>
              <a:t>150,000,000 </a:t>
            </a:r>
            <a:r>
              <a:rPr lang="en-US" sz="1800" dirty="0"/>
              <a:t>infected with HCV worldwide</a:t>
            </a:r>
            <a:r>
              <a:rPr lang="en-US" sz="1800" baseline="30000" dirty="0"/>
              <a:t>1</a:t>
            </a:r>
            <a:r>
              <a:rPr lang="en-US" sz="1800" dirty="0"/>
              <a:t>, and</a:t>
            </a:r>
            <a:endParaRPr lang="en-US" sz="1800" baseline="300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We have </a:t>
            </a:r>
            <a:r>
              <a:rPr lang="en-US" sz="1800" dirty="0" smtClean="0"/>
              <a:t>500,000 </a:t>
            </a:r>
            <a:r>
              <a:rPr lang="en-US" sz="1800" dirty="0"/>
              <a:t>deaths from HCV annually</a:t>
            </a:r>
            <a:r>
              <a:rPr lang="en-US" sz="1800" baseline="30000" dirty="0"/>
              <a:t>1</a:t>
            </a:r>
            <a:r>
              <a:rPr lang="en-US" sz="1800" dirty="0"/>
              <a:t>, but</a:t>
            </a:r>
            <a:endParaRPr lang="en-US" sz="1800" baseline="300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We have only </a:t>
            </a:r>
            <a:r>
              <a:rPr lang="en-US" sz="1800" dirty="0" smtClean="0"/>
              <a:t>500,000 </a:t>
            </a:r>
            <a:r>
              <a:rPr lang="en-US" sz="1800" dirty="0"/>
              <a:t>patients treated for HCV with DAAs annually</a:t>
            </a:r>
            <a:r>
              <a:rPr lang="en-US" sz="1800" baseline="30000" dirty="0"/>
              <a:t>2,3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785" y="4475941"/>
            <a:ext cx="827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http://www.who.int/mediacentre/factsheets/fs164/en/</a:t>
            </a: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>
                <a:hlinkClick r:id="rId4"/>
              </a:rPr>
              <a:t>http://www.unitaid.eu/images/marketdynamics/publications/Hepatitis_C_Medicines_Technology_and_Market_Landscape__Update.pdf</a:t>
            </a:r>
            <a:r>
              <a:rPr lang="en-US" sz="1100" dirty="0"/>
              <a:t> </a:t>
            </a:r>
          </a:p>
          <a:p>
            <a:pPr marL="228600" indent="-228600">
              <a:buAutoNum type="arabicPeriod"/>
            </a:pPr>
            <a:r>
              <a:rPr lang="en-US" sz="1100" dirty="0">
                <a:hlinkClick r:id="rId5"/>
              </a:rPr>
              <a:t>http://www.bidnessetc.com/59228-gilead-sciences-inc-abbvie-inc-finally-see-growth-in-hcv-prescription-volum/</a:t>
            </a:r>
            <a:endParaRPr lang="en-US" sz="1100" dirty="0"/>
          </a:p>
          <a:p>
            <a:pPr marL="228600" indent="-228600">
              <a:buAutoNum type="arabicPeriod"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387"/>
            <a:ext cx="8686800" cy="3394472"/>
          </a:xfrm>
        </p:spPr>
        <p:txBody>
          <a:bodyPr/>
          <a:lstStyle/>
          <a:p>
            <a:r>
              <a:rPr lang="en-US" dirty="0">
                <a:hlinkClick r:id="rId3"/>
              </a:rPr>
              <a:t>http://fixhepc.com</a:t>
            </a:r>
            <a:endParaRPr lang="en-US" dirty="0"/>
          </a:p>
          <a:p>
            <a:r>
              <a:rPr lang="en-US" dirty="0">
                <a:hlinkClick r:id="rId4"/>
              </a:rPr>
              <a:t>https://gp2u.com.au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https://clinicaltrials.gov/ct2/show/NCT02657694</a:t>
            </a:r>
            <a:endParaRPr lang="en-US" dirty="0"/>
          </a:p>
          <a:p>
            <a:r>
              <a:rPr lang="en-US" dirty="0"/>
              <a:t>HCV Decision Support Tool with expected SVR </a:t>
            </a:r>
            <a:br>
              <a:rPr lang="en-US" dirty="0"/>
            </a:br>
            <a:r>
              <a:rPr lang="en-US" dirty="0">
                <a:hlinkClick r:id="rId6"/>
              </a:rPr>
              <a:t>https://gp2u.com.au/hcv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Deployment Problem Is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790076"/>
            <a:ext cx="871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Significant reductions in costs of generic production of sofosbuvir and daclatasvir for treatment of hepatitis C, Hill et al, EASL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Screen Shot 2016-04-08 at 7.2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008"/>
            <a:ext cx="9144000" cy="37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high prices of these new medications prevent patient access to highly effective HCV treatment</a:t>
            </a:r>
          </a:p>
          <a:p>
            <a:r>
              <a:rPr lang="en-US" dirty="0"/>
              <a:t>Generic versions of the DAAs sofosbuvir, ledipasvir, daclatasvir are being mass produced for 1% of the current US retail price</a:t>
            </a:r>
            <a:r>
              <a:rPr lang="en-US" baseline="30000" dirty="0"/>
              <a:t>1</a:t>
            </a:r>
          </a:p>
          <a:p>
            <a:r>
              <a:rPr lang="en-US" dirty="0"/>
              <a:t>Under the laws of Australia</a:t>
            </a:r>
            <a:r>
              <a:rPr lang="en-US" baseline="30000" dirty="0"/>
              <a:t>2</a:t>
            </a:r>
            <a:r>
              <a:rPr lang="en-US" dirty="0"/>
              <a:t>, the UK</a:t>
            </a:r>
            <a:r>
              <a:rPr lang="en-US" baseline="30000" dirty="0"/>
              <a:t>3</a:t>
            </a:r>
            <a:r>
              <a:rPr lang="en-US" dirty="0"/>
              <a:t>, and many other countries, individuals have the right to import </a:t>
            </a:r>
            <a:r>
              <a:rPr lang="en-US" dirty="0" smtClean="0"/>
              <a:t>a three month supply </a:t>
            </a:r>
            <a:r>
              <a:rPr lang="en-US" dirty="0"/>
              <a:t>of medication, for their personal use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1" y="4388871"/>
            <a:ext cx="79713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Hill A. Minimum Costs for Producing Hepatitis C Direct-Acting </a:t>
            </a:r>
            <a:r>
              <a:rPr lang="en-US" sz="1100" dirty="0" err="1">
                <a:hlinkClick r:id="rId3"/>
              </a:rPr>
              <a:t>Antivirals</a:t>
            </a:r>
            <a:r>
              <a:rPr lang="en-US" sz="1100" dirty="0">
                <a:hlinkClick r:id="rId3"/>
              </a:rPr>
              <a:t>. </a:t>
            </a:r>
            <a:r>
              <a:rPr lang="en-US" sz="1100" dirty="0" err="1">
                <a:hlinkClick r:id="rId3"/>
              </a:rPr>
              <a:t>Clin</a:t>
            </a:r>
            <a:r>
              <a:rPr lang="en-US" sz="1100" dirty="0">
                <a:hlinkClick r:id="rId3"/>
              </a:rPr>
              <a:t> </a:t>
            </a:r>
            <a:r>
              <a:rPr lang="en-US" sz="1100" dirty="0" err="1">
                <a:hlinkClick r:id="rId3"/>
              </a:rPr>
              <a:t>Inf</a:t>
            </a:r>
            <a:r>
              <a:rPr lang="en-US" sz="1100" dirty="0">
                <a:hlinkClick r:id="rId3"/>
              </a:rPr>
              <a:t> Dis. 2014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hlinkClick r:id="rId4"/>
              </a:rPr>
              <a:t>https://www.tga.gov.au/personal-importation-scheme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hlinkClick r:id="rId5"/>
              </a:rPr>
              <a:t>https://www.gov.uk/government/organisations/hm-revenue-customs</a:t>
            </a:r>
            <a:r>
              <a:rPr lang="en-US" sz="1100" dirty="0"/>
              <a:t> </a:t>
            </a:r>
          </a:p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Legal Basis Of Personal Importation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36766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Patents provision monopoly rights, however…</a:t>
            </a:r>
          </a:p>
          <a:p>
            <a:r>
              <a:rPr lang="en-US" dirty="0"/>
              <a:t>Article 60 of TRIPS - De </a:t>
            </a:r>
            <a:r>
              <a:rPr lang="en-US" dirty="0" err="1"/>
              <a:t>Minimis</a:t>
            </a:r>
            <a:r>
              <a:rPr lang="en-US" dirty="0"/>
              <a:t> Imports – states:</a:t>
            </a:r>
          </a:p>
          <a:p>
            <a:pPr lvl="1"/>
            <a:r>
              <a:rPr lang="en-US" i="1" dirty="0"/>
              <a:t>Members may exclude from the application of the above provisions small quantities of goods of a non-commercial nature contained in travellers' personal luggage or sent in small consignments</a:t>
            </a:r>
          </a:p>
          <a:p>
            <a:r>
              <a:rPr lang="en-US" dirty="0"/>
              <a:t>In line with Article 60 most countries allow some form of personal medication importation</a:t>
            </a:r>
          </a:p>
          <a:p>
            <a:r>
              <a:rPr lang="en-US" dirty="0">
                <a:hlinkClick r:id="rId3"/>
              </a:rPr>
              <a:t>http://fixhepc.com/</a:t>
            </a:r>
            <a:r>
              <a:rPr lang="en-US" dirty="0"/>
              <a:t> helps patients access medication and discuss their treatment online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394334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Generic DAAs were first evaluated for quality using HPLC, NMR and Mass Spectrometry</a:t>
            </a:r>
          </a:p>
          <a:p>
            <a:r>
              <a:rPr lang="en-US" dirty="0" smtClean="0"/>
              <a:t>Consecutive p</a:t>
            </a:r>
            <a:r>
              <a:rPr lang="en-US" dirty="0" smtClean="0"/>
              <a:t>atients </a:t>
            </a:r>
            <a:r>
              <a:rPr lang="en-US" dirty="0"/>
              <a:t>enrolled </a:t>
            </a:r>
            <a:r>
              <a:rPr lang="en-US" dirty="0" smtClean="0"/>
              <a:t>via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fixhepc.com</a:t>
            </a:r>
            <a:r>
              <a:rPr lang="en-US" dirty="0"/>
              <a:t> website and were assisted in making a personal importation of affordably </a:t>
            </a:r>
            <a:r>
              <a:rPr lang="en-US" dirty="0" smtClean="0"/>
              <a:t>priced </a:t>
            </a:r>
            <a:r>
              <a:rPr lang="en-US" dirty="0"/>
              <a:t>medication</a:t>
            </a:r>
          </a:p>
          <a:p>
            <a:r>
              <a:rPr lang="en-US" dirty="0"/>
              <a:t>Patients were assessed pre-treatment, during treatment, and then for SVR (cure) following treatment using the </a:t>
            </a:r>
            <a:r>
              <a:rPr lang="en-US" dirty="0">
                <a:hlinkClick r:id="rId4"/>
              </a:rPr>
              <a:t>gp2u.com.au</a:t>
            </a:r>
            <a:r>
              <a:rPr lang="en-US" dirty="0"/>
              <a:t> Telemedicine platform</a:t>
            </a:r>
          </a:p>
          <a:p>
            <a:r>
              <a:rPr lang="en-US" dirty="0"/>
              <a:t>The objective of this analysis was to assess the safety and effectiveness of the generic </a:t>
            </a:r>
            <a:r>
              <a:rPr lang="en-US" dirty="0" smtClean="0"/>
              <a:t>medications </a:t>
            </a:r>
            <a:r>
              <a:rPr lang="en-US" dirty="0"/>
              <a:t>legally imported by patients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4 at 10.2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5" y="493336"/>
            <a:ext cx="6643892" cy="465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Sofosbuvir </a:t>
            </a:r>
            <a:r>
              <a:rPr lang="en-US" dirty="0" smtClean="0"/>
              <a:t>NMR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10.3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77"/>
            <a:ext cx="9144000" cy="4612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400 Patients Worldwide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3" y="2126073"/>
            <a:ext cx="2144889" cy="186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4-02 at 4.2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81" y="1085589"/>
            <a:ext cx="4867119" cy="3541975"/>
          </a:xfrm>
          <a:prstGeom prst="rect">
            <a:avLst/>
          </a:prstGeom>
        </p:spPr>
      </p:pic>
      <p:pic>
        <p:nvPicPr>
          <p:cNvPr id="7" name="Picture 6" descr="Screen Shot 2016-04-11 at 8.01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986988"/>
            <a:ext cx="3110279" cy="39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24779</TotalTime>
  <Words>2412</Words>
  <Application>Microsoft Macintosh PowerPoint</Application>
  <PresentationFormat>On-screen Show (16:9)</PresentationFormat>
  <Paragraphs>209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A Global Tragedy</vt:lpstr>
      <vt:lpstr>The Deployment Problem Is Price</vt:lpstr>
      <vt:lpstr>Background</vt:lpstr>
      <vt:lpstr>The Legal Basis Of Personal Importation</vt:lpstr>
      <vt:lpstr>Methods</vt:lpstr>
      <vt:lpstr>Sofosbuvir NMR</vt:lpstr>
      <vt:lpstr>Over 400 Patients Worldwide Enrolled</vt:lpstr>
      <vt:lpstr>Baseline Characteristics</vt:lpstr>
      <vt:lpstr>Viral Response REDEMPTION-1 vs Published</vt:lpstr>
      <vt:lpstr>SOF+LDV+RBV for GT3? (Ed Gane 20151)</vt:lpstr>
      <vt:lpstr>REDEMPTION-1 HCV RNA &lt; LLOQ at EOT and SVR4 </vt:lpstr>
      <vt:lpstr>Published SVR12 Results SOF+LDV and SOF+DCV</vt:lpstr>
      <vt:lpstr>REDEMPTION-1 Overall SVR4 Results For Generics</vt:lpstr>
      <vt:lpstr>Patient Safety</vt:lpstr>
      <vt:lpstr>Summary</vt:lpstr>
      <vt:lpstr>Conclusions</vt:lpstr>
      <vt:lpstr>PowerPoint Presentation</vt:lpstr>
      <vt:lpstr>PowerPoint Presentation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Dzintars Gotham</dc:creator>
  <cp:lastModifiedBy>James Freeman</cp:lastModifiedBy>
  <cp:revision>302</cp:revision>
  <dcterms:created xsi:type="dcterms:W3CDTF">2016-03-14T23:34:15Z</dcterms:created>
  <dcterms:modified xsi:type="dcterms:W3CDTF">2016-04-16T12:46:59Z</dcterms:modified>
</cp:coreProperties>
</file>