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3"/>
  </p:notesMasterIdLst>
  <p:handoutMasterIdLst>
    <p:handoutMasterId r:id="rId24"/>
  </p:handoutMasterIdLst>
  <p:sldIdLst>
    <p:sldId id="297" r:id="rId2"/>
    <p:sldId id="360" r:id="rId3"/>
    <p:sldId id="361" r:id="rId4"/>
    <p:sldId id="369" r:id="rId5"/>
    <p:sldId id="352" r:id="rId6"/>
    <p:sldId id="362" r:id="rId7"/>
    <p:sldId id="373" r:id="rId8"/>
    <p:sldId id="332" r:id="rId9"/>
    <p:sldId id="367" r:id="rId10"/>
    <p:sldId id="343" r:id="rId11"/>
    <p:sldId id="381" r:id="rId12"/>
    <p:sldId id="370" r:id="rId13"/>
    <p:sldId id="372" r:id="rId14"/>
    <p:sldId id="374" r:id="rId15"/>
    <p:sldId id="371" r:id="rId16"/>
    <p:sldId id="377" r:id="rId17"/>
    <p:sldId id="380" r:id="rId18"/>
    <p:sldId id="376" r:id="rId19"/>
    <p:sldId id="378" r:id="rId20"/>
    <p:sldId id="379" r:id="rId21"/>
    <p:sldId id="36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FF"/>
    <a:srgbClr val="FF00FF"/>
    <a:srgbClr val="A6A6A6"/>
    <a:srgbClr val="0068FF"/>
    <a:srgbClr val="0073FF"/>
    <a:srgbClr val="003F7F"/>
    <a:srgbClr val="00647F"/>
    <a:srgbClr val="0064CA"/>
    <a:srgbClr val="006452"/>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77934" autoAdjust="0"/>
  </p:normalViewPr>
  <p:slideViewPr>
    <p:cSldViewPr snapToGrid="0" snapToObjects="1">
      <p:cViewPr varScale="1">
        <p:scale>
          <a:sx n="76" d="100"/>
          <a:sy n="76" d="100"/>
        </p:scale>
        <p:origin x="1206" y="66"/>
      </p:cViewPr>
      <p:guideLst>
        <p:guide orient="horz" pos="2160"/>
        <p:guide pos="2880"/>
        <p:guide orient="horz" pos="1620"/>
      </p:guideLst>
    </p:cSldViewPr>
  </p:slideViewPr>
  <p:outlineViewPr>
    <p:cViewPr>
      <p:scale>
        <a:sx n="33" d="100"/>
        <a:sy n="33" d="100"/>
      </p:scale>
      <p:origin x="0" y="78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948D4-5429-0C46-BAAE-A9A2A2AB1A1E}" type="datetimeFigureOut">
              <a:rPr lang="en-US" smtClean="0"/>
              <a:pPr/>
              <a:t>5/2/2016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3C95D-08C1-D54B-A676-DEF774087377}" type="slidenum">
              <a:rPr lang="en-US" smtClean="0"/>
              <a:pPr/>
              <a:t>‹#›</a:t>
            </a:fld>
            <a:endParaRPr lang="en-US"/>
          </a:p>
        </p:txBody>
      </p:sp>
    </p:spTree>
    <p:extLst>
      <p:ext uri="{BB962C8B-B14F-4D97-AF65-F5344CB8AC3E}">
        <p14:creationId xmlns:p14="http://schemas.microsoft.com/office/powerpoint/2010/main" val="762335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F1B60-4C15-F648-8519-EBA6812CD4E0}" type="datetimeFigureOut">
              <a:rPr lang="en-US" smtClean="0"/>
              <a:pPr/>
              <a:t>5/2/2016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44B1-03E3-BB44-B097-BD019EF230FF}" type="slidenum">
              <a:rPr lang="en-US" smtClean="0"/>
              <a:pPr/>
              <a:t>‹#›</a:t>
            </a:fld>
            <a:endParaRPr lang="en-US"/>
          </a:p>
        </p:txBody>
      </p:sp>
    </p:spTree>
    <p:extLst>
      <p:ext uri="{BB962C8B-B14F-4D97-AF65-F5344CB8AC3E}">
        <p14:creationId xmlns:p14="http://schemas.microsoft.com/office/powerpoint/2010/main" val="825073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REDEMPTION-1</a:t>
            </a:r>
            <a:r>
              <a:rPr lang="en-US" baseline="0" dirty="0" smtClean="0"/>
              <a:t> is an ongoing open label study assessing the safety and effectiveness of generic direct acting antiviral Hepatitis C medication. This is </a:t>
            </a:r>
            <a:r>
              <a:rPr lang="en-US" dirty="0" smtClean="0"/>
              <a:t>an</a:t>
            </a:r>
            <a:r>
              <a:rPr lang="en-US" baseline="0" dirty="0" smtClean="0"/>
              <a:t> interim analysis of</a:t>
            </a:r>
            <a:r>
              <a:rPr lang="en-US" dirty="0" smtClean="0"/>
              <a:t> all the results to date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a:t>
            </a:fld>
            <a:endParaRPr lang="en-US"/>
          </a:p>
        </p:txBody>
      </p:sp>
    </p:spTree>
    <p:extLst>
      <p:ext uri="{BB962C8B-B14F-4D97-AF65-F5344CB8AC3E}">
        <p14:creationId xmlns:p14="http://schemas.microsoft.com/office/powerpoint/2010/main" val="303210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the on </a:t>
            </a:r>
            <a:r>
              <a:rPr lang="en-AU" baseline="0" dirty="0" smtClean="0"/>
              <a:t>treatment viral kinetics</a:t>
            </a:r>
            <a:r>
              <a:rPr lang="en-AU" dirty="0" smtClean="0"/>
              <a:t> The scatter plot dots</a:t>
            </a:r>
            <a:r>
              <a:rPr lang="en-AU" baseline="0" dirty="0" smtClean="0"/>
              <a:t> are the viral load at various time points, and the size represents the log number of patients.</a:t>
            </a:r>
            <a:r>
              <a:rPr lang="en-AU" dirty="0" smtClean="0"/>
              <a:t> Blue is Ledipasvir and Pink is Daclatasvir.</a:t>
            </a:r>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Unlike the usual reporting which stops at &lt; LLOQ (&lt;15) we have differentiated &lt; LLOD as another data point and I think this makes evident a 2 stage kinetic decay</a:t>
            </a:r>
            <a:r>
              <a:rPr lang="en-AU" dirty="0" smtClean="0"/>
              <a:t> – the first stage is rapid, but the second is substantially slower and it’s this slower second stage that dictates</a:t>
            </a:r>
            <a:r>
              <a:rPr lang="en-AU" baseline="0" dirty="0" smtClean="0"/>
              <a:t> the</a:t>
            </a:r>
            <a:r>
              <a:rPr lang="en-AU" dirty="0" smtClean="0"/>
              <a:t> minimum treatment duration.</a:t>
            </a:r>
            <a:endParaRPr lang="en-AU" baseline="0" dirty="0" smtClean="0"/>
          </a:p>
          <a:p>
            <a:endParaRPr lang="en-AU" baseline="0" dirty="0" smtClean="0"/>
          </a:p>
          <a:p>
            <a:r>
              <a:rPr lang="en-AU" baseline="0" dirty="0" smtClean="0"/>
              <a:t>The 3 grey lines are from data published in the Lancet in 2014 about the on treatment kinetics for SOF+PEG+RBV. As you can see the response for both the generic combinations used was substantially faster</a:t>
            </a:r>
            <a:r>
              <a:rPr lang="en-AU" dirty="0" smtClean="0"/>
              <a:t> than this demonstrating the impact of effective NS5A inhibition. The difference between the</a:t>
            </a:r>
            <a:r>
              <a:rPr lang="en-AU" baseline="0" dirty="0" smtClean="0"/>
              <a:t> SOF+LDV and SOF+DCV kinetics, where Daclatasvir looks slower, is an </a:t>
            </a:r>
            <a:r>
              <a:rPr lang="en-AU" baseline="0" dirty="0" err="1" smtClean="0"/>
              <a:t>artifact</a:t>
            </a:r>
            <a:r>
              <a:rPr lang="en-AU" baseline="0" dirty="0" smtClean="0"/>
              <a:t> due to it’s higher use in GT3 where the kinetics are slower than in GT1. If we look only at GT1 with SOF+DCV we see the response is slightly better that SOF+DCV and it crosses &lt;LLOQ a little earlier.</a:t>
            </a:r>
            <a:endParaRPr lang="en-AU" dirty="0" smtClean="0"/>
          </a:p>
          <a:p>
            <a:endParaRPr lang="en-AU" baseline="0" dirty="0" smtClean="0"/>
          </a:p>
          <a:p>
            <a:r>
              <a:rPr lang="en-AU" baseline="0" dirty="0" smtClean="0"/>
              <a:t>There was one virological breakthrough.</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10</a:t>
            </a:fld>
            <a:endParaRPr lang="en-US"/>
          </a:p>
        </p:txBody>
      </p:sp>
    </p:spTree>
    <p:extLst>
      <p:ext uri="{BB962C8B-B14F-4D97-AF65-F5344CB8AC3E}">
        <p14:creationId xmlns:p14="http://schemas.microsoft.com/office/powerpoint/2010/main" val="194517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SOF+DCV in both GT1 and GT3 patients. We also differentiated &lt;LLOQ (&lt;15) and &lt;LLOD (undetected) </a:t>
            </a:r>
          </a:p>
          <a:p>
            <a:endParaRPr lang="en-US" dirty="0" smtClean="0"/>
          </a:p>
          <a:p>
            <a:r>
              <a:rPr lang="en-US" dirty="0" smtClean="0"/>
              <a:t>What this allows us to see is that the kinetics in GT1 are prompt and essentially all patients are undetected by day 55 giving a notional 30 day over treat. </a:t>
            </a:r>
          </a:p>
          <a:p>
            <a:endParaRPr lang="en-US" dirty="0" smtClean="0"/>
          </a:p>
          <a:p>
            <a:r>
              <a:rPr lang="en-US" dirty="0" smtClean="0"/>
              <a:t>This is not the case with GT3 where the kinetics suggest 16 weeks treatment (or perhaps even longer) should really be the default minimum (or that for 12 weeks Ribavirin should be regarded as essential)</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11</a:t>
            </a:fld>
            <a:endParaRPr lang="en-US"/>
          </a:p>
        </p:txBody>
      </p:sp>
    </p:spTree>
    <p:extLst>
      <p:ext uri="{BB962C8B-B14F-4D97-AF65-F5344CB8AC3E}">
        <p14:creationId xmlns:p14="http://schemas.microsoft.com/office/powerpoint/2010/main" val="339050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to the first of the results.</a:t>
            </a:r>
          </a:p>
          <a:p>
            <a:endParaRPr lang="en-US" dirty="0" smtClean="0"/>
          </a:p>
          <a:p>
            <a:r>
              <a:rPr lang="en-US" dirty="0" smtClean="0"/>
              <a:t>In</a:t>
            </a:r>
            <a:r>
              <a:rPr lang="en-US" baseline="0" dirty="0" smtClean="0"/>
              <a:t> 2015 Professor Ed </a:t>
            </a:r>
            <a:r>
              <a:rPr lang="en-US" baseline="0" dirty="0" err="1" smtClean="0"/>
              <a:t>Gane</a:t>
            </a:r>
            <a:r>
              <a:rPr lang="en-US" baseline="0" dirty="0" smtClean="0"/>
              <a:t> published an interesting study about the use of SOF+LDV+/-RBV in GT3</a:t>
            </a:r>
          </a:p>
          <a:p>
            <a:endParaRPr lang="en-US" baseline="0" dirty="0" smtClean="0"/>
          </a:p>
          <a:p>
            <a:r>
              <a:rPr lang="en-US" baseline="0" dirty="0" smtClean="0"/>
              <a:t>One group – treatment naïve</a:t>
            </a:r>
            <a:r>
              <a:rPr lang="en-US" dirty="0" smtClean="0"/>
              <a:t> </a:t>
            </a:r>
            <a:r>
              <a:rPr lang="en-US" baseline="0" dirty="0" smtClean="0"/>
              <a:t>patients who also had RBV did very well with a 100%  (26/26) SVR rate. </a:t>
            </a:r>
          </a:p>
          <a:p>
            <a:endParaRPr lang="en-US" baseline="0" dirty="0" smtClean="0"/>
          </a:p>
          <a:p>
            <a:r>
              <a:rPr lang="en-US" baseline="0" dirty="0" smtClean="0"/>
              <a:t>We’ve duplicated that result with generics suggesting it is repeatable and should perhaps be investigated at a larger scale.</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12</a:t>
            </a:fld>
            <a:endParaRPr lang="en-US"/>
          </a:p>
        </p:txBody>
      </p:sp>
    </p:spTree>
    <p:extLst>
      <p:ext uri="{BB962C8B-B14F-4D97-AF65-F5344CB8AC3E}">
        <p14:creationId xmlns:p14="http://schemas.microsoft.com/office/powerpoint/2010/main" val="6616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can see that a</a:t>
            </a:r>
            <a:r>
              <a:rPr lang="en-US" dirty="0" smtClean="0"/>
              <a:t>t the end of treatment 99.6% of patients were &lt;LLOQ. One </a:t>
            </a:r>
            <a:r>
              <a:rPr lang="en-US" dirty="0" err="1" smtClean="0"/>
              <a:t>virological</a:t>
            </a:r>
            <a:r>
              <a:rPr lang="en-US" dirty="0" smtClean="0"/>
              <a:t> breakthrough reduced the result for</a:t>
            </a:r>
            <a:r>
              <a:rPr lang="en-US" baseline="0" dirty="0" smtClean="0"/>
              <a:t> LDV</a:t>
            </a:r>
          </a:p>
          <a:p>
            <a:endParaRPr lang="en-US" baseline="0" dirty="0" smtClean="0"/>
          </a:p>
          <a:p>
            <a:r>
              <a:rPr lang="en-US" baseline="0" dirty="0" smtClean="0"/>
              <a:t>The overall SVR4 rate was 94.4%. </a:t>
            </a:r>
          </a:p>
          <a:p>
            <a:endParaRPr lang="en-US" baseline="0" dirty="0" smtClean="0"/>
          </a:p>
          <a:p>
            <a:r>
              <a:rPr lang="en-US" baseline="0" dirty="0" smtClean="0"/>
              <a:t>Looking at GT1 only the results of LDV and DCV were similar,</a:t>
            </a:r>
            <a:r>
              <a:rPr lang="en-US" dirty="0" smtClean="0"/>
              <a:t> with  the LDV result again suffering from that breakthrough patient</a:t>
            </a:r>
            <a:r>
              <a:rPr lang="en-US" baseline="0" dirty="0" smtClean="0"/>
              <a:t> (S282T RAV)</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13</a:t>
            </a:fld>
            <a:endParaRPr lang="en-US"/>
          </a:p>
        </p:txBody>
      </p:sp>
    </p:spTree>
    <p:extLst>
      <p:ext uri="{BB962C8B-B14F-4D97-AF65-F5344CB8AC3E}">
        <p14:creationId xmlns:p14="http://schemas.microsoft.com/office/powerpoint/2010/main" val="197268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Andrew Hill aggregated all</a:t>
            </a:r>
            <a:r>
              <a:rPr lang="en-US" baseline="0" dirty="0" smtClean="0"/>
              <a:t> the clinical trials data we could find for the DAA combinations SOF+LDV and SOF+DCV,</a:t>
            </a:r>
            <a:r>
              <a:rPr lang="en-US" dirty="0" smtClean="0"/>
              <a:t> and they are presented here.</a:t>
            </a:r>
            <a:endParaRPr lang="en-US" baseline="0" dirty="0" smtClean="0"/>
          </a:p>
          <a:p>
            <a:endParaRPr lang="en-US" baseline="0" dirty="0" smtClean="0"/>
          </a:p>
          <a:p>
            <a:r>
              <a:rPr lang="en-US" baseline="0" dirty="0" smtClean="0"/>
              <a:t>And if we compare this to the results of generics….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14</a:t>
            </a:fld>
            <a:endParaRPr lang="en-US"/>
          </a:p>
        </p:txBody>
      </p:sp>
    </p:spTree>
    <p:extLst>
      <p:ext uri="{BB962C8B-B14F-4D97-AF65-F5344CB8AC3E}">
        <p14:creationId xmlns:p14="http://schemas.microsoft.com/office/powerpoint/2010/main" val="246638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see a lot of difference.</a:t>
            </a:r>
          </a:p>
          <a:p>
            <a:endParaRPr lang="en-US" dirty="0" smtClean="0"/>
          </a:p>
          <a:p>
            <a:r>
              <a:rPr lang="en-US" dirty="0" smtClean="0"/>
              <a:t>The 100% results in GT2,4,5,6</a:t>
            </a:r>
            <a:r>
              <a:rPr lang="en-US" baseline="0" dirty="0" smtClean="0"/>
              <a:t> are of course pretty meaningless given the tiny numbers, but for GT1 and GT3 the results are in line with expectations.</a:t>
            </a:r>
          </a:p>
          <a:p>
            <a:endParaRPr lang="en-US" baseline="0" dirty="0" smtClean="0"/>
          </a:p>
          <a:p>
            <a:r>
              <a:rPr lang="en-US" baseline="0" dirty="0" smtClean="0"/>
              <a:t>We do expect a</a:t>
            </a:r>
            <a:r>
              <a:rPr lang="en-US" dirty="0" smtClean="0"/>
              <a:t> handful of</a:t>
            </a:r>
            <a:r>
              <a:rPr lang="en-US" baseline="0" dirty="0" smtClean="0"/>
              <a:t> patients who passed SVR4 to fail SVR12</a:t>
            </a:r>
            <a:r>
              <a:rPr lang="en-US" dirty="0" smtClean="0"/>
              <a:t> but don’t expect that to cause a huge change</a:t>
            </a:r>
            <a:r>
              <a:rPr lang="en-US" baseline="0" dirty="0" smtClean="0"/>
              <a:t> and note the confidence intervals are already reasonably narrow.</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15</a:t>
            </a:fld>
            <a:endParaRPr lang="en-US"/>
          </a:p>
        </p:txBody>
      </p:sp>
    </p:spTree>
    <p:extLst>
      <p:ext uri="{BB962C8B-B14F-4D97-AF65-F5344CB8AC3E}">
        <p14:creationId xmlns:p14="http://schemas.microsoft.com/office/powerpoint/2010/main" val="195996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new or unknown side effects were reported with headache, fatigue and insomnia being the most common</a:t>
            </a:r>
          </a:p>
          <a:p>
            <a:endParaRPr lang="en-US" dirty="0" smtClean="0"/>
          </a:p>
          <a:p>
            <a:r>
              <a:rPr lang="en-US" dirty="0" smtClean="0"/>
              <a:t>3 patients with compensated cirrhosis temporarily decompensated on treatment initiation but continued with treatment</a:t>
            </a:r>
          </a:p>
          <a:p>
            <a:endParaRPr lang="en-US" dirty="0"/>
          </a:p>
          <a:p>
            <a:r>
              <a:rPr lang="en-US" dirty="0"/>
              <a:t>4 patients who </a:t>
            </a:r>
            <a:r>
              <a:rPr lang="en-US" dirty="0" smtClean="0"/>
              <a:t>enrolled have since </a:t>
            </a:r>
            <a:r>
              <a:rPr lang="en-US" dirty="0"/>
              <a:t>died, all from HCC</a:t>
            </a:r>
          </a:p>
          <a:p>
            <a:endParaRPr lang="en-US"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16</a:t>
            </a:fld>
            <a:endParaRPr lang="en-US"/>
          </a:p>
        </p:txBody>
      </p:sp>
    </p:spTree>
    <p:extLst>
      <p:ext uri="{BB962C8B-B14F-4D97-AF65-F5344CB8AC3E}">
        <p14:creationId xmlns:p14="http://schemas.microsoft.com/office/powerpoint/2010/main" val="276591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this interim analysis treatment with legally imported generic DAAs produced similar SVR rates to</a:t>
            </a:r>
            <a:r>
              <a:rPr lang="en-US" dirty="0" smtClean="0"/>
              <a:t> what</a:t>
            </a:r>
            <a:r>
              <a:rPr lang="en-US" baseline="0" dirty="0" smtClean="0"/>
              <a:t> we would expect from the clinical trials</a:t>
            </a:r>
            <a:r>
              <a:rPr lang="en-US" dirty="0" smtClean="0"/>
              <a:t> of their branded counterparts.</a:t>
            </a:r>
            <a:endParaRPr lang="en-US" baseline="0" dirty="0" smtClean="0"/>
          </a:p>
          <a:p>
            <a:endParaRPr lang="en-US" baseline="0" dirty="0" smtClean="0"/>
          </a:p>
          <a:p>
            <a:r>
              <a:rPr lang="en-US" baseline="0" dirty="0" smtClean="0"/>
              <a:t>Doctors prescribing and monitoring patients taking generics can take comfort from the fact that, like the HIV generics that came before them, HCV generics deliver robust clinical results.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17</a:t>
            </a:fld>
            <a:endParaRPr lang="en-US"/>
          </a:p>
        </p:txBody>
      </p:sp>
    </p:spTree>
    <p:extLst>
      <p:ext uri="{BB962C8B-B14F-4D97-AF65-F5344CB8AC3E}">
        <p14:creationId xmlns:p14="http://schemas.microsoft.com/office/powerpoint/2010/main" val="215433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cure for Hepatitis C is available now for $1000 and works as expected</a:t>
            </a:r>
          </a:p>
          <a:p>
            <a:endParaRPr lang="en-US" dirty="0" smtClean="0"/>
          </a:p>
          <a:p>
            <a:r>
              <a:rPr lang="en-US" dirty="0" smtClean="0"/>
              <a:t>Given current API pricing and production costs $200/patient treatment with SOF+DCV is possible, not in the future, but right now</a:t>
            </a:r>
          </a:p>
          <a:p>
            <a:endParaRPr lang="en-US" dirty="0" smtClean="0"/>
          </a:p>
          <a:p>
            <a:r>
              <a:rPr lang="en-US" dirty="0" smtClean="0"/>
              <a:t>It’s sad to reflect that</a:t>
            </a:r>
            <a:r>
              <a:rPr lang="en-US" baseline="0" dirty="0" smtClean="0"/>
              <a:t> at a price of $200/patient the entire world – all 150 million patients - could have been treated for less than the $31.5 billion dollars in profits made from the</a:t>
            </a:r>
            <a:r>
              <a:rPr lang="en-US" dirty="0" smtClean="0"/>
              <a:t> </a:t>
            </a:r>
            <a:r>
              <a:rPr lang="en-US" dirty="0" err="1" smtClean="0"/>
              <a:t>Sovaldi</a:t>
            </a:r>
            <a:r>
              <a:rPr lang="en-US" dirty="0" smtClean="0"/>
              <a:t> franchise</a:t>
            </a:r>
            <a:r>
              <a:rPr lang="en-US" baseline="0" dirty="0" smtClean="0"/>
              <a:t> in the last 3 years.</a:t>
            </a:r>
            <a:endParaRPr lang="en-US" dirty="0" smtClean="0"/>
          </a:p>
          <a:p>
            <a:endParaRPr lang="en-US" dirty="0" smtClean="0"/>
          </a:p>
          <a:p>
            <a:r>
              <a:rPr lang="en-US" dirty="0" smtClean="0"/>
              <a:t>Without treatment the future for millions of patients infected with HCV looks like this… </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18</a:t>
            </a:fld>
            <a:endParaRPr lang="en-US"/>
          </a:p>
        </p:txBody>
      </p:sp>
    </p:spTree>
    <p:extLst>
      <p:ext uri="{BB962C8B-B14F-4D97-AF65-F5344CB8AC3E}">
        <p14:creationId xmlns:p14="http://schemas.microsoft.com/office/powerpoint/2010/main" val="126690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RIP</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19</a:t>
            </a:fld>
            <a:endParaRPr lang="en-US"/>
          </a:p>
        </p:txBody>
      </p:sp>
    </p:spTree>
    <p:extLst>
      <p:ext uri="{BB962C8B-B14F-4D97-AF65-F5344CB8AC3E}">
        <p14:creationId xmlns:p14="http://schemas.microsoft.com/office/powerpoint/2010/main" val="165707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Hepatitis</a:t>
            </a:r>
            <a:r>
              <a:rPr lang="en-US" baseline="0" dirty="0" smtClean="0"/>
              <a:t> B, HIV, TB and Malaria are the 5 major causes of infectious disease death worldwide.</a:t>
            </a:r>
          </a:p>
          <a:p>
            <a:endParaRPr lang="en-US" baseline="0" dirty="0" smtClean="0"/>
          </a:p>
          <a:p>
            <a:r>
              <a:rPr lang="en-US" dirty="0" smtClean="0"/>
              <a:t>In</a:t>
            </a:r>
            <a:r>
              <a:rPr lang="en-US" baseline="0" dirty="0" smtClean="0"/>
              <a:t> a breakthrough that rivals the invention of penicillin, drugs that cure hepatitis C, with minimal side effects and high success rates, have reached the market.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Across the world 150 million people</a:t>
            </a:r>
            <a:r>
              <a:rPr lang="en-US" dirty="0" smtClean="0"/>
              <a:t> are</a:t>
            </a:r>
            <a:r>
              <a:rPr lang="en-US" baseline="0" dirty="0" smtClean="0"/>
              <a:t> infected with Hepatitis C and</a:t>
            </a:r>
            <a:r>
              <a:rPr lang="en-US" dirty="0" smtClean="0"/>
              <a:t> it</a:t>
            </a:r>
            <a:r>
              <a:rPr lang="en-US" baseline="0" dirty="0" smtClean="0"/>
              <a:t> causes over ½ a million deaths each year, but, in what must be one of the greatest tragedies of modern times, these life saving medications are not being deployed on a mass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sobering to reflect that m</a:t>
            </a:r>
            <a:r>
              <a:rPr lang="en-US" baseline="0" dirty="0" smtClean="0"/>
              <a:t>ore patients died last year than received the new treatments.</a:t>
            </a:r>
          </a:p>
        </p:txBody>
      </p:sp>
      <p:sp>
        <p:nvSpPr>
          <p:cNvPr id="4" name="Slide Number Placeholder 3"/>
          <p:cNvSpPr>
            <a:spLocks noGrp="1"/>
          </p:cNvSpPr>
          <p:nvPr>
            <p:ph type="sldNum" sz="quarter" idx="10"/>
          </p:nvPr>
        </p:nvSpPr>
        <p:spPr/>
        <p:txBody>
          <a:bodyPr/>
          <a:lstStyle/>
          <a:p>
            <a:fld id="{CD0244B1-03E3-BB44-B097-BD019EF230FF}" type="slidenum">
              <a:rPr lang="en-US" smtClean="0"/>
              <a:pPr/>
              <a:t>2</a:t>
            </a:fld>
            <a:endParaRPr lang="en-US"/>
          </a:p>
        </p:txBody>
      </p:sp>
    </p:spTree>
    <p:extLst>
      <p:ext uri="{BB962C8B-B14F-4D97-AF65-F5344CB8AC3E}">
        <p14:creationId xmlns:p14="http://schemas.microsoft.com/office/powerpoint/2010/main" val="325030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a:t>
            </a:r>
            <a:r>
              <a:rPr lang="en-US" dirty="0"/>
              <a:t>the </a:t>
            </a:r>
            <a:r>
              <a:rPr lang="en-US" dirty="0" smtClean="0"/>
              <a:t>time it took </a:t>
            </a:r>
            <a:r>
              <a:rPr lang="en-US" dirty="0"/>
              <a:t>to give this presentation another 15 of our fellow </a:t>
            </a:r>
            <a:r>
              <a:rPr lang="en-US" dirty="0" smtClean="0"/>
              <a:t>citizens </a:t>
            </a:r>
            <a:r>
              <a:rPr lang="en-US" dirty="0"/>
              <a:t>perished from a disease we have the power to cure.</a:t>
            </a:r>
          </a:p>
          <a:p>
            <a:endParaRPr lang="en-US" dirty="0" smtClean="0"/>
          </a:p>
          <a:p>
            <a:r>
              <a:rPr lang="en-US" dirty="0" smtClean="0"/>
              <a:t>We have the power to </a:t>
            </a:r>
            <a:r>
              <a:rPr lang="en-US" dirty="0" err="1" smtClean="0"/>
              <a:t>FixHepC</a:t>
            </a:r>
            <a:r>
              <a:rPr lang="en-US" dirty="0" smtClean="0"/>
              <a:t>.</a:t>
            </a:r>
          </a:p>
          <a:p>
            <a:endParaRPr lang="en-US" dirty="0" smtClean="0"/>
          </a:p>
          <a:p>
            <a:r>
              <a:rPr lang="en-US" dirty="0" smtClean="0"/>
              <a:t>My question to you, the audience, is do we have the will power? The will power to think global, but act local, and see cure deployed on a</a:t>
            </a:r>
            <a:r>
              <a:rPr lang="en-US" baseline="0" dirty="0" smtClean="0"/>
              <a:t> mass scale?</a:t>
            </a:r>
          </a:p>
          <a:p>
            <a:endParaRPr lang="en-US" baseline="0" dirty="0" smtClean="0"/>
          </a:p>
          <a:p>
            <a:r>
              <a:rPr lang="en-US" baseline="0" dirty="0" smtClean="0"/>
              <a:t>….Or would we rather blindly protect patent rights at the expense of patient lives?</a:t>
            </a:r>
          </a:p>
          <a:p>
            <a:endParaRPr lang="en-US" dirty="0"/>
          </a:p>
          <a:p>
            <a:r>
              <a:rPr lang="en-US" baseline="0" dirty="0" smtClean="0"/>
              <a:t>Generics work.</a:t>
            </a:r>
            <a:r>
              <a:rPr lang="en-US" dirty="0" smtClean="0"/>
              <a:t> Let’s deploy them and wipe Hepatitis C off the face of the planet like we’ve done with smallpox and polio.</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D0244B1-03E3-BB44-B097-BD019EF230FF}" type="slidenum">
              <a:rPr lang="en-US" smtClean="0"/>
              <a:pPr/>
              <a:t>20</a:t>
            </a:fld>
            <a:endParaRPr lang="en-US"/>
          </a:p>
        </p:txBody>
      </p:sp>
    </p:spTree>
    <p:extLst>
      <p:ext uri="{BB962C8B-B14F-4D97-AF65-F5344CB8AC3E}">
        <p14:creationId xmlns:p14="http://schemas.microsoft.com/office/powerpoint/2010/main" val="133863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21</a:t>
            </a:fld>
            <a:endParaRPr lang="en-US"/>
          </a:p>
        </p:txBody>
      </p:sp>
    </p:spTree>
    <p:extLst>
      <p:ext uri="{BB962C8B-B14F-4D97-AF65-F5344CB8AC3E}">
        <p14:creationId xmlns:p14="http://schemas.microsoft.com/office/powerpoint/2010/main" val="4559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deployment problem is price. </a:t>
            </a:r>
          </a:p>
          <a:p>
            <a:endParaRPr lang="en-US" dirty="0" smtClean="0"/>
          </a:p>
          <a:p>
            <a:r>
              <a:rPr lang="en-US" dirty="0" smtClean="0"/>
              <a:t>Although the</a:t>
            </a:r>
            <a:r>
              <a:rPr lang="en-US" baseline="0" dirty="0" smtClean="0"/>
              <a:t> ingredients for a 12 week course of </a:t>
            </a:r>
            <a:r>
              <a:rPr lang="en-US" baseline="0" dirty="0" err="1" smtClean="0"/>
              <a:t>Sovaldi</a:t>
            </a:r>
            <a:r>
              <a:rPr lang="en-US" baseline="0" dirty="0" smtClean="0"/>
              <a:t> cost less than</a:t>
            </a:r>
            <a:r>
              <a:rPr lang="en-US" dirty="0" smtClean="0"/>
              <a:t> </a:t>
            </a:r>
            <a:r>
              <a:rPr lang="en-US" baseline="0" dirty="0" smtClean="0"/>
              <a:t> $100, the US retail price is a staggering $84,000</a:t>
            </a:r>
          </a:p>
          <a:p>
            <a:endParaRPr lang="en-US" baseline="0" dirty="0" smtClean="0"/>
          </a:p>
          <a:p>
            <a:r>
              <a:rPr lang="en-US" baseline="0" dirty="0" smtClean="0"/>
              <a:t>To put that price in perspective if Apple</a:t>
            </a:r>
            <a:r>
              <a:rPr lang="en-US" dirty="0" smtClean="0"/>
              <a:t> </a:t>
            </a:r>
            <a:r>
              <a:rPr lang="en-US" baseline="0" dirty="0" smtClean="0"/>
              <a:t>put the same 100,000% markup on a new</a:t>
            </a:r>
            <a:r>
              <a:rPr lang="en-US" dirty="0" smtClean="0"/>
              <a:t> iPhone it would cost  $1 million dollars.</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3</a:t>
            </a:fld>
            <a:endParaRPr lang="en-US"/>
          </a:p>
        </p:txBody>
      </p:sp>
    </p:spTree>
    <p:extLst>
      <p:ext uri="{BB962C8B-B14F-4D97-AF65-F5344CB8AC3E}">
        <p14:creationId xmlns:p14="http://schemas.microsoft.com/office/powerpoint/2010/main" val="12203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staggering prices of these new medications prevent patient access to safe and highly</a:t>
            </a:r>
            <a:r>
              <a:rPr lang="en-US" baseline="0" dirty="0" smtClean="0"/>
              <a:t> effective treatment.</a:t>
            </a:r>
          </a:p>
          <a:p>
            <a:endParaRPr lang="en-US" baseline="0" dirty="0" smtClean="0"/>
          </a:p>
          <a:p>
            <a:r>
              <a:rPr lang="en-US" dirty="0" smtClean="0"/>
              <a:t>But… </a:t>
            </a:r>
            <a:r>
              <a:rPr lang="en-US" baseline="0" dirty="0" smtClean="0"/>
              <a:t>Generic versions are being mass produced for under 1% of the current US retail price, in countries where the patents have been rejected.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Under the laws of Australia, the UK, and many other countries, individuals have the right to import a three month supply of medication, for their personal use</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4</a:t>
            </a:fld>
            <a:endParaRPr lang="en-US"/>
          </a:p>
        </p:txBody>
      </p:sp>
    </p:spTree>
    <p:extLst>
      <p:ext uri="{BB962C8B-B14F-4D97-AF65-F5344CB8AC3E}">
        <p14:creationId xmlns:p14="http://schemas.microsoft.com/office/powerpoint/2010/main" val="69179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r>
              <a:rPr lang="en-US" dirty="0" smtClean="0"/>
              <a:t>atents provision monopoly rights that are open to abuse, however other laws provision other rights.</a:t>
            </a:r>
          </a:p>
          <a:p>
            <a:endParaRPr lang="en-US" dirty="0" smtClean="0"/>
          </a:p>
          <a:p>
            <a:r>
              <a:rPr lang="en-US" dirty="0" smtClean="0"/>
              <a:t>Article 60 of the World Trade Organization TRIPS agreement </a:t>
            </a:r>
            <a:r>
              <a:rPr lang="en-US" baseline="0" dirty="0" smtClean="0"/>
              <a:t>makes small consignments exempt,</a:t>
            </a:r>
            <a:r>
              <a:rPr lang="en-US" dirty="0" smtClean="0"/>
              <a:t> and in</a:t>
            </a:r>
            <a:r>
              <a:rPr lang="en-US" baseline="0" dirty="0" smtClean="0"/>
              <a:t> line with Article 60 most countries allow some form of personal medication importation.</a:t>
            </a:r>
          </a:p>
          <a:p>
            <a:endParaRPr lang="en-US" baseline="0" dirty="0" smtClean="0"/>
          </a:p>
          <a:p>
            <a:r>
              <a:rPr lang="en-US" baseline="0" dirty="0" smtClean="0"/>
              <a:t>The </a:t>
            </a:r>
            <a:r>
              <a:rPr lang="en-US" baseline="0" dirty="0" err="1" smtClean="0"/>
              <a:t>fixhepc</a:t>
            </a:r>
            <a:r>
              <a:rPr lang="en-US" baseline="0" dirty="0" smtClean="0"/>
              <a:t> website was set up to help patients safely access generic medication and the forum there has over 1000 patients discussing their generic treatment experiences in real time.</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5</a:t>
            </a:fld>
            <a:endParaRPr lang="en-US"/>
          </a:p>
        </p:txBody>
      </p:sp>
    </p:spTree>
    <p:extLst>
      <p:ext uri="{BB962C8B-B14F-4D97-AF65-F5344CB8AC3E}">
        <p14:creationId xmlns:p14="http://schemas.microsoft.com/office/powerpoint/2010/main" val="406160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first patient asked for help, stating he was going to import generics with or without me, I concluded I could improve his safety if the medications he sourced were shipped to me first for testing.</a:t>
            </a:r>
            <a:r>
              <a:rPr lang="en-US" dirty="0" smtClean="0"/>
              <a:t> </a:t>
            </a:r>
            <a:r>
              <a:rPr lang="en-US" baseline="0" dirty="0" smtClean="0"/>
              <a:t>The deal was if they passed testing he could take them, and if not they were going in the garbage.</a:t>
            </a:r>
            <a:r>
              <a:rPr lang="en-US" dirty="0" smtClean="0"/>
              <a:t> </a:t>
            </a:r>
            <a:r>
              <a:rPr lang="en-US" baseline="0" dirty="0" smtClean="0"/>
              <a:t>The medications tested correctly, the patient took them, and he’s now past SVR24 and cured.</a:t>
            </a:r>
          </a:p>
          <a:p>
            <a:endParaRPr lang="en-US" baseline="0" dirty="0" smtClean="0"/>
          </a:p>
          <a:p>
            <a:r>
              <a:rPr lang="en-US" baseline="0" dirty="0" smtClean="0"/>
              <a:t>That single patient might have been </a:t>
            </a:r>
            <a:r>
              <a:rPr lang="en-US" dirty="0" smtClean="0"/>
              <a:t>my only patient</a:t>
            </a:r>
            <a:r>
              <a:rPr lang="en-US" baseline="0" dirty="0" smtClean="0"/>
              <a:t>, but the news leaked and 1 became a dozen, who</a:t>
            </a:r>
            <a:r>
              <a:rPr lang="en-US" dirty="0" smtClean="0"/>
              <a:t> in turn</a:t>
            </a:r>
            <a:r>
              <a:rPr lang="en-US" baseline="0" dirty="0" smtClean="0"/>
              <a:t> became hundreds. Thus was born REDEMPTION.</a:t>
            </a:r>
          </a:p>
          <a:p>
            <a:endParaRPr lang="en-US" baseline="0" dirty="0" smtClean="0"/>
          </a:p>
          <a:p>
            <a:r>
              <a:rPr lang="en-US" baseline="0" dirty="0" smtClean="0"/>
              <a:t>Consecutive patients were enrolled and assessed pre-treatment, during treatment and then for SVR</a:t>
            </a:r>
          </a:p>
          <a:p>
            <a:endParaRPr lang="en-US" baseline="0" dirty="0" smtClean="0"/>
          </a:p>
          <a:p>
            <a:r>
              <a:rPr lang="en-US" baseline="0" dirty="0" smtClean="0"/>
              <a:t>The objective was to</a:t>
            </a:r>
            <a:r>
              <a:rPr lang="en-US" dirty="0" smtClean="0"/>
              <a:t> answer the two key clinical questions – do generics work? and are they safe?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6</a:t>
            </a:fld>
            <a:endParaRPr lang="en-US"/>
          </a:p>
        </p:txBody>
      </p:sp>
    </p:spTree>
    <p:extLst>
      <p:ext uri="{BB962C8B-B14F-4D97-AF65-F5344CB8AC3E}">
        <p14:creationId xmlns:p14="http://schemas.microsoft.com/office/powerpoint/2010/main" val="10890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interest</a:t>
            </a:r>
            <a:r>
              <a:rPr lang="en-US" baseline="0" dirty="0" smtClean="0"/>
              <a:t> here is</a:t>
            </a:r>
            <a:r>
              <a:rPr lang="en-US" dirty="0" smtClean="0"/>
              <a:t> an</a:t>
            </a:r>
            <a:r>
              <a:rPr lang="en-US" baseline="0" dirty="0" smtClean="0"/>
              <a:t> NMR spectrum of some generic sofosbuvir. NMR is one of a range of techniques, such as High</a:t>
            </a:r>
            <a:r>
              <a:rPr lang="en-US" dirty="0" smtClean="0"/>
              <a:t> </a:t>
            </a:r>
            <a:r>
              <a:rPr lang="en-US" baseline="0" dirty="0" smtClean="0"/>
              <a:t>Performance Liquid Chromatography,</a:t>
            </a:r>
            <a:r>
              <a:rPr lang="en-US" dirty="0" smtClean="0"/>
              <a:t> Mass Spectrometry and X-ray crystallography</a:t>
            </a:r>
            <a:r>
              <a:rPr lang="en-US" baseline="0" dirty="0" smtClean="0"/>
              <a:t> that can establish the precise nature</a:t>
            </a:r>
            <a:r>
              <a:rPr lang="en-US" dirty="0" smtClean="0"/>
              <a:t> and purity</a:t>
            </a:r>
            <a:r>
              <a:rPr lang="en-US" baseline="0" dirty="0" smtClean="0"/>
              <a:t> of a</a:t>
            </a:r>
            <a:r>
              <a:rPr lang="en-US" dirty="0" smtClean="0"/>
              <a:t> medication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7</a:t>
            </a:fld>
            <a:endParaRPr lang="en-US"/>
          </a:p>
        </p:txBody>
      </p:sp>
    </p:spTree>
    <p:extLst>
      <p:ext uri="{BB962C8B-B14F-4D97-AF65-F5344CB8AC3E}">
        <p14:creationId xmlns:p14="http://schemas.microsoft.com/office/powerpoint/2010/main" val="38200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REDEMPTION is based in Australia the gp2u Telemedicine</a:t>
            </a:r>
            <a:r>
              <a:rPr lang="en-US" baseline="0" dirty="0" smtClean="0"/>
              <a:t> platform allowed patients from around the world to enroll</a:t>
            </a:r>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8</a:t>
            </a:fld>
            <a:endParaRPr lang="en-US"/>
          </a:p>
        </p:txBody>
      </p:sp>
    </p:spTree>
    <p:extLst>
      <p:ext uri="{BB962C8B-B14F-4D97-AF65-F5344CB8AC3E}">
        <p14:creationId xmlns:p14="http://schemas.microsoft.com/office/powerpoint/2010/main" val="392177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you can see the genotype breakdown with the majority genotype 1, just under 1/3</a:t>
            </a:r>
            <a:r>
              <a:rPr lang="en-US" baseline="0" dirty="0" smtClean="0"/>
              <a:t> genotype 3 with smaller percentages of the other genotypes.</a:t>
            </a:r>
          </a:p>
          <a:p>
            <a:endParaRPr lang="en-US" baseline="0" dirty="0" smtClean="0"/>
          </a:p>
          <a:p>
            <a:r>
              <a:rPr lang="en-US" baseline="0" dirty="0" smtClean="0"/>
              <a:t>448 patients enrolled.</a:t>
            </a:r>
          </a:p>
          <a:p>
            <a:endParaRPr lang="en-US" baseline="0" dirty="0" smtClean="0"/>
          </a:p>
          <a:p>
            <a:r>
              <a:rPr lang="en-US" baseline="0" dirty="0" smtClean="0"/>
              <a:t>There is a roughly 50:50 split between SOF+LDV and SOF+DCV with just over 10% also using ribavirin</a:t>
            </a:r>
          </a:p>
          <a:p>
            <a:endParaRPr lang="en-US" baseline="0" dirty="0" smtClean="0"/>
          </a:p>
          <a:p>
            <a:r>
              <a:rPr lang="en-US" baseline="0" dirty="0" smtClean="0"/>
              <a:t>This is a relatively unwell cohort with nearly 50% treatment experienced, over 30% cirrhotic,</a:t>
            </a:r>
            <a:r>
              <a:rPr lang="en-US" dirty="0" smtClean="0"/>
              <a:t> and a </a:t>
            </a:r>
            <a:r>
              <a:rPr lang="en-US" baseline="0" dirty="0" smtClean="0"/>
              <a:t>significant number who had previously been rejected from at least one clinical trial.</a:t>
            </a:r>
          </a:p>
          <a:p>
            <a:endParaRPr lang="en-US" baseline="0" dirty="0" smtClean="0"/>
          </a:p>
          <a:p>
            <a:r>
              <a:rPr lang="en-US" baseline="0" dirty="0" smtClean="0"/>
              <a:t>There was a slight male bias, an average age of 54 and a mean viral load of 2.8 million</a:t>
            </a:r>
          </a:p>
          <a:p>
            <a:endParaRPr lang="en-US" dirty="0"/>
          </a:p>
        </p:txBody>
      </p:sp>
      <p:sp>
        <p:nvSpPr>
          <p:cNvPr id="4" name="Slide Number Placeholder 3"/>
          <p:cNvSpPr>
            <a:spLocks noGrp="1"/>
          </p:cNvSpPr>
          <p:nvPr>
            <p:ph type="sldNum" sz="quarter" idx="10"/>
          </p:nvPr>
        </p:nvSpPr>
        <p:spPr/>
        <p:txBody>
          <a:bodyPr/>
          <a:lstStyle/>
          <a:p>
            <a:fld id="{CD0244B1-03E3-BB44-B097-BD019EF230FF}" type="slidenum">
              <a:rPr lang="en-US" smtClean="0"/>
              <a:pPr/>
              <a:t>9</a:t>
            </a:fld>
            <a:endParaRPr lang="en-US"/>
          </a:p>
        </p:txBody>
      </p:sp>
    </p:spTree>
    <p:extLst>
      <p:ext uri="{BB962C8B-B14F-4D97-AF65-F5344CB8AC3E}">
        <p14:creationId xmlns:p14="http://schemas.microsoft.com/office/powerpoint/2010/main" val="232598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9810189A-8B15-384C-9225-173AD8170878}" type="datetime1">
              <a:rPr lang="en-AU" smtClean="0"/>
              <a:t>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8229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CB35AF6-7096-8E45-AFC2-1B08C4BA115A}" type="datetime1">
              <a:rPr lang="en-AU" smtClean="0"/>
              <a:t>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0044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B04D310-38E9-9442-9640-F6A92C901BCF}" type="datetime1">
              <a:rPr lang="en-AU" smtClean="0"/>
              <a:t>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9013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72754C9-C86E-BC4A-AB65-96512C83F92F}" type="datetime1">
              <a:rPr lang="en-AU" smtClean="0"/>
              <a:t>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27583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007FCC2-FBCB-7849-97D4-6FE20FB06950}" type="datetime1">
              <a:rPr lang="en-AU" smtClean="0"/>
              <a:t>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20026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F97236D8-6FDB-074F-BC8A-32695A36E575}" type="datetime1">
              <a:rPr lang="en-AU" smtClean="0"/>
              <a:t>2/05/2016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7811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6B1D76C-3B10-B641-81E6-D95181D4741F}" type="datetime1">
              <a:rPr lang="en-AU" smtClean="0"/>
              <a:t>2/05/2016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41018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9FC0E1C-9DAC-3249-8677-ED6B853AB564}" type="datetime1">
              <a:rPr lang="en-AU" smtClean="0"/>
              <a:t>2/05/2016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142414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6646C-997B-B648-A9AE-82874141DA08}" type="datetime1">
              <a:rPr lang="en-AU" smtClean="0"/>
              <a:t>2/05/2016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65592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7D5134E-DA6E-504E-9A0D-7CE32674CE48}" type="datetime1">
              <a:rPr lang="en-AU" smtClean="0"/>
              <a:t>2/05/2016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350042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AFBDF31-7220-EF43-BD86-73F3A2E5E604}" type="datetime1">
              <a:rPr lang="en-AU" smtClean="0"/>
              <a:t>2/05/2016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047B-360E-6947-8E0F-878E3A61C916}" type="slidenum">
              <a:rPr lang="en-US" smtClean="0"/>
              <a:pPr/>
              <a:t>‹#›</a:t>
            </a:fld>
            <a:endParaRPr lang="en-US"/>
          </a:p>
        </p:txBody>
      </p:sp>
    </p:spTree>
    <p:extLst>
      <p:ext uri="{BB962C8B-B14F-4D97-AF65-F5344CB8AC3E}">
        <p14:creationId xmlns:p14="http://schemas.microsoft.com/office/powerpoint/2010/main" val="230945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gradFill flip="none" rotWithShape="1">
            <a:gsLst>
              <a:gs pos="0">
                <a:srgbClr val="0068FF"/>
              </a:gs>
              <a:gs pos="100000">
                <a:srgbClr val="007FFF"/>
              </a:gs>
            </a:gsLst>
            <a:path path="rect">
              <a:fillToRect l="50000" t="50000" r="50000" b="50000"/>
            </a:path>
            <a:tileRect/>
          </a:gra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946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E67790-7790-5640-A702-3CF8154004B5}" type="datetime1">
              <a:rPr lang="en-AU" smtClean="0"/>
              <a:t>2/05/2016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a:solidFill>
                  <a:schemeClr val="tx1">
                    <a:tint val="75000"/>
                  </a:schemeClr>
                </a:solidFill>
              </a:defRPr>
            </a:lvl1pPr>
          </a:lstStyle>
          <a:p>
            <a:fld id="{65B4047B-360E-6947-8E0F-878E3A61C916}" type="slidenum">
              <a:rPr lang="en-US" smtClean="0"/>
              <a:pPr/>
              <a:t>‹#›</a:t>
            </a:fld>
            <a:endParaRPr lang="en-US" dirty="0"/>
          </a:p>
        </p:txBody>
      </p:sp>
    </p:spTree>
    <p:extLst>
      <p:ext uri="{BB962C8B-B14F-4D97-AF65-F5344CB8AC3E}">
        <p14:creationId xmlns:p14="http://schemas.microsoft.com/office/powerpoint/2010/main" val="1514336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3600" b="1" i="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FFF"/>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helancet.com/journals/laninf/article/PIIS1473-3099(13)70033-1/full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cbi.nlm.nih.gov/pubmed/2626100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id.oxfordjournals.org/content/58/7/92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ho.int/mediacentre/factsheets/fs164/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bidnessetc.com/59228-gilead-sciences-inc-abbvie-inc-finally-see-growth-in-hcv-prescription-volum/" TargetMode="External"/><Relationship Id="rId4" Type="http://schemas.openxmlformats.org/officeDocument/2006/relationships/hyperlink" Target="http://www.unitaid.eu/images/marketdynamics/publications/Hepatitis_C_Medicines_Technology_and_Market_Landscape__Updat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xhepc.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p2u.com.au/hcv" TargetMode="External"/><Relationship Id="rId5" Type="http://schemas.openxmlformats.org/officeDocument/2006/relationships/hyperlink" Target="https://clinicaltrials.gov/ct2/show/NCT02657694" TargetMode="External"/><Relationship Id="rId4" Type="http://schemas.openxmlformats.org/officeDocument/2006/relationships/hyperlink" Target="https://gp2u.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id.oxfordjournals.org/content/58/7/92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gov.uk/government/organisations/hm-revenue-customs" TargetMode="External"/><Relationship Id="rId4" Type="http://schemas.openxmlformats.org/officeDocument/2006/relationships/hyperlink" Target="https://www.tga.gov.au/personal-importation-schem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ixhep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ixhepc.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p2u.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3871"/>
            <a:ext cx="9143999" cy="2451953"/>
          </a:xfrm>
          <a:prstGeom prst="rect">
            <a:avLst/>
          </a:prstGeom>
        </p:spPr>
        <p:txBody>
          <a:bodyPr wrap="square">
            <a:spAutoFit/>
          </a:bodyPr>
          <a:lstStyle/>
          <a:p>
            <a:pPr algn="ctr"/>
            <a:r>
              <a:rPr lang="ko-KR" altLang="en-US" sz="3200" b="1" dirty="0" smtClean="0">
                <a:solidFill>
                  <a:srgbClr val="007FFF"/>
                </a:solidFill>
                <a:latin typeface="+mj-lt"/>
              </a:rPr>
              <a:t>복제 경구용 </a:t>
            </a:r>
            <a:r>
              <a:rPr lang="ko-KR" altLang="en-US" sz="3200" b="1" dirty="0" err="1" smtClean="0">
                <a:solidFill>
                  <a:srgbClr val="007FFF"/>
                </a:solidFill>
                <a:latin typeface="+mj-lt"/>
              </a:rPr>
              <a:t>제제을</a:t>
            </a:r>
            <a:r>
              <a:rPr lang="ko-KR" altLang="en-US" sz="3200" b="1" dirty="0" smtClean="0">
                <a:solidFill>
                  <a:srgbClr val="007FFF"/>
                </a:solidFill>
                <a:latin typeface="+mj-lt"/>
              </a:rPr>
              <a:t> 활용한 </a:t>
            </a:r>
            <a:r>
              <a:rPr lang="en-US" altLang="ko-KR" sz="3200" b="1" dirty="0" smtClean="0">
                <a:solidFill>
                  <a:srgbClr val="007FFF"/>
                </a:solidFill>
                <a:latin typeface="+mj-lt"/>
              </a:rPr>
              <a:t>C</a:t>
            </a:r>
            <a:r>
              <a:rPr lang="ko-KR" altLang="en-US" sz="3200" b="1" dirty="0" smtClean="0">
                <a:solidFill>
                  <a:srgbClr val="007FFF"/>
                </a:solidFill>
                <a:latin typeface="+mj-lt"/>
              </a:rPr>
              <a:t>형 간염 치료에서 높은 수준의 지속적 바이러스 반응</a:t>
            </a:r>
            <a:endParaRPr lang="en-US" sz="3200" b="1" dirty="0">
              <a:solidFill>
                <a:srgbClr val="007FFF"/>
              </a:solidFill>
              <a:latin typeface="+mj-lt"/>
            </a:endParaRPr>
          </a:p>
          <a:p>
            <a:pPr algn="ctr"/>
            <a:endParaRPr lang="en-US" sz="2000" dirty="0">
              <a:solidFill>
                <a:srgbClr val="007FFF"/>
              </a:solidFill>
              <a:latin typeface="+mj-lt"/>
            </a:endParaRPr>
          </a:p>
          <a:p>
            <a:pPr algn="ctr"/>
            <a:r>
              <a:rPr lang="en-US" sz="3600" b="1" dirty="0" smtClean="0">
                <a:solidFill>
                  <a:srgbClr val="007FFF"/>
                </a:solidFill>
                <a:latin typeface="+mj-lt"/>
              </a:rPr>
              <a:t>REDEMPTION-1(</a:t>
            </a:r>
            <a:r>
              <a:rPr lang="ko-KR" altLang="en-US" sz="3600" b="1" dirty="0" err="1" smtClean="0">
                <a:solidFill>
                  <a:srgbClr val="007FFF"/>
                </a:solidFill>
                <a:latin typeface="+mj-lt"/>
              </a:rPr>
              <a:t>필자주</a:t>
            </a:r>
            <a:r>
              <a:rPr lang="en-US" altLang="ko-KR" sz="3600" b="1" dirty="0" smtClean="0">
                <a:solidFill>
                  <a:srgbClr val="007FFF"/>
                </a:solidFill>
                <a:latin typeface="+mj-lt"/>
              </a:rPr>
              <a:t>: </a:t>
            </a:r>
            <a:r>
              <a:rPr lang="ko-KR" altLang="en-US" sz="3600" b="1" dirty="0" smtClean="0">
                <a:solidFill>
                  <a:srgbClr val="007FFF"/>
                </a:solidFill>
                <a:latin typeface="+mj-lt"/>
              </a:rPr>
              <a:t>이 임상연구의 이름</a:t>
            </a:r>
            <a:r>
              <a:rPr lang="en-US" altLang="ko-KR" sz="3600" b="1" dirty="0" smtClean="0">
                <a:solidFill>
                  <a:srgbClr val="007FFF"/>
                </a:solidFill>
                <a:latin typeface="+mj-lt"/>
              </a:rPr>
              <a:t>)</a:t>
            </a:r>
            <a:endParaRPr lang="en-US" sz="3600" b="1" dirty="0">
              <a:solidFill>
                <a:srgbClr val="007FFF"/>
              </a:solidFill>
              <a:latin typeface="+mj-lt"/>
            </a:endParaRPr>
          </a:p>
          <a:p>
            <a:pPr algn="ctr"/>
            <a:endParaRPr lang="en-US" sz="3200" baseline="30000" dirty="0">
              <a:latin typeface="+mj-lt"/>
            </a:endParaRPr>
          </a:p>
          <a:p>
            <a:endParaRPr lang="en-US" baseline="30000" dirty="0">
              <a:latin typeface="+mj-lt"/>
            </a:endParaRPr>
          </a:p>
        </p:txBody>
      </p:sp>
      <p:sp>
        <p:nvSpPr>
          <p:cNvPr id="5" name="TextBox 4"/>
          <p:cNvSpPr txBox="1"/>
          <p:nvPr/>
        </p:nvSpPr>
        <p:spPr>
          <a:xfrm>
            <a:off x="664635" y="2400983"/>
            <a:ext cx="8048625" cy="2349361"/>
          </a:xfrm>
          <a:prstGeom prst="rect">
            <a:avLst/>
          </a:prstGeom>
          <a:noFill/>
        </p:spPr>
        <p:txBody>
          <a:bodyPr wrap="square" rtlCol="0">
            <a:spAutoFit/>
          </a:bodyPr>
          <a:lstStyle/>
          <a:p>
            <a:pPr algn="ctr"/>
            <a:r>
              <a:rPr lang="en-US" sz="2000" dirty="0"/>
              <a:t>James Freeman</a:t>
            </a:r>
            <a:r>
              <a:rPr lang="en-US" sz="2000" baseline="30000" dirty="0"/>
              <a:t>1</a:t>
            </a:r>
            <a:r>
              <a:rPr lang="en-US" sz="2000" dirty="0"/>
              <a:t>, Richard Sallie</a:t>
            </a:r>
            <a:r>
              <a:rPr lang="en-US" sz="2000" baseline="30000" dirty="0"/>
              <a:t>2</a:t>
            </a:r>
            <a:r>
              <a:rPr lang="en-US" sz="2000" dirty="0"/>
              <a:t>, Adam Kennedy</a:t>
            </a:r>
            <a:r>
              <a:rPr lang="en-US" sz="2000" baseline="30000" dirty="0"/>
              <a:t>3</a:t>
            </a:r>
            <a:r>
              <a:rPr lang="en-US" sz="2000" dirty="0"/>
              <a:t>, Pham </a:t>
            </a:r>
            <a:r>
              <a:rPr lang="en-US" sz="2000" dirty="0" err="1"/>
              <a:t>Thi</a:t>
            </a:r>
            <a:r>
              <a:rPr lang="en-US" sz="2000" dirty="0"/>
              <a:t> Ngoc Nieu</a:t>
            </a:r>
            <a:r>
              <a:rPr lang="en-US" sz="2000" baseline="30000" dirty="0"/>
              <a:t>1</a:t>
            </a:r>
            <a:r>
              <a:rPr lang="en-US" sz="2000" dirty="0"/>
              <a:t>, John Freeman</a:t>
            </a:r>
            <a:r>
              <a:rPr lang="en-US" sz="2000" baseline="30000" dirty="0"/>
              <a:t>4</a:t>
            </a:r>
            <a:r>
              <a:rPr lang="en-US" sz="2000" dirty="0"/>
              <a:t>, Greg Jeffreys</a:t>
            </a:r>
            <a:r>
              <a:rPr lang="en-US" sz="2000" baseline="30000" dirty="0"/>
              <a:t>5</a:t>
            </a:r>
            <a:r>
              <a:rPr lang="en-US" sz="2000" dirty="0"/>
              <a:t>, Andrew M. Hill</a:t>
            </a:r>
            <a:r>
              <a:rPr lang="en-US" sz="2000" baseline="30000" dirty="0"/>
              <a:t>6</a:t>
            </a:r>
          </a:p>
          <a:p>
            <a:pPr algn="ctr"/>
            <a:endParaRPr lang="en-US" sz="1600" baseline="30000" dirty="0"/>
          </a:p>
          <a:p>
            <a:pPr algn="ctr"/>
            <a:r>
              <a:rPr lang="en-US" sz="1600" baseline="30000" dirty="0"/>
              <a:t>1</a:t>
            </a:r>
            <a:r>
              <a:rPr lang="en-US" sz="1600" dirty="0"/>
              <a:t>GP2U Telehealth, Hobart, </a:t>
            </a:r>
            <a:r>
              <a:rPr lang="en-US" sz="1600" baseline="30000" dirty="0"/>
              <a:t>2</a:t>
            </a:r>
            <a:r>
              <a:rPr lang="en-US" sz="1600" dirty="0"/>
              <a:t>Hepatology, </a:t>
            </a:r>
            <a:r>
              <a:rPr lang="en-US" sz="1600" dirty="0" err="1"/>
              <a:t>Nedlands</a:t>
            </a:r>
            <a:r>
              <a:rPr lang="en-US" sz="1600" dirty="0"/>
              <a:t>, </a:t>
            </a:r>
            <a:r>
              <a:rPr lang="en-US" sz="1600" baseline="30000" dirty="0"/>
              <a:t>3</a:t>
            </a:r>
            <a:r>
              <a:rPr lang="en-US" sz="1600" dirty="0"/>
              <a:t>Kingswood Pharmacy, </a:t>
            </a:r>
            <a:r>
              <a:rPr lang="en-US" sz="1600" baseline="30000" dirty="0"/>
              <a:t>4</a:t>
            </a:r>
            <a:r>
              <a:rPr lang="en-US" sz="1600" dirty="0"/>
              <a:t>Nephrology, Sandy Bay, </a:t>
            </a:r>
            <a:r>
              <a:rPr lang="en-US" sz="1600" baseline="30000" dirty="0"/>
              <a:t>5</a:t>
            </a:r>
            <a:r>
              <a:rPr lang="en-US" sz="1600" dirty="0"/>
              <a:t>University of Tasmania, Hobart, Australia, </a:t>
            </a:r>
            <a:r>
              <a:rPr lang="en-US" sz="1600" baseline="30000" dirty="0"/>
              <a:t>6</a:t>
            </a:r>
            <a:r>
              <a:rPr lang="en-US" sz="1600" dirty="0"/>
              <a:t>St Stephens AIDS Trust, Chelsea and Westminster Hospital, London, United Kingdom</a:t>
            </a:r>
          </a:p>
          <a:p>
            <a:pPr algn="ctr"/>
            <a:endParaRPr lang="en-US" sz="1600" dirty="0"/>
          </a:p>
          <a:p>
            <a:pPr algn="ctr"/>
            <a:r>
              <a:rPr lang="en-US" sz="1600" b="1" i="1" dirty="0">
                <a:solidFill>
                  <a:srgbClr val="007FFF"/>
                </a:solidFill>
              </a:rPr>
              <a:t>International Liver Congress 2016 13-18 April, Barcelona, Spain</a:t>
            </a:r>
          </a:p>
          <a:p>
            <a:pPr algn="ctr"/>
            <a:endParaRPr lang="en-US" sz="1600" dirty="0"/>
          </a:p>
        </p:txBody>
      </p:sp>
      <p:sp>
        <p:nvSpPr>
          <p:cNvPr id="6" name="TextBox 5"/>
          <p:cNvSpPr txBox="1"/>
          <p:nvPr/>
        </p:nvSpPr>
        <p:spPr>
          <a:xfrm>
            <a:off x="7967135" y="4148825"/>
            <a:ext cx="746125" cy="369332"/>
          </a:xfrm>
          <a:prstGeom prst="rect">
            <a:avLst/>
          </a:prstGeom>
          <a:noFill/>
          <a:ln>
            <a:solidFill>
              <a:schemeClr val="tx1"/>
            </a:solidFill>
          </a:ln>
        </p:spPr>
        <p:txBody>
          <a:bodyPr wrap="square" rtlCol="0">
            <a:spAutoFit/>
          </a:bodyPr>
          <a:lstStyle/>
          <a:p>
            <a:pPr algn="ctr"/>
            <a:r>
              <a:rPr lang="en-US" b="1" dirty="0"/>
              <a:t>LB03</a:t>
            </a:r>
          </a:p>
        </p:txBody>
      </p:sp>
      <p:sp>
        <p:nvSpPr>
          <p:cNvPr id="2" name="Slide Number Placeholder 1"/>
          <p:cNvSpPr>
            <a:spLocks noGrp="1"/>
          </p:cNvSpPr>
          <p:nvPr>
            <p:ph type="sldNum" sz="quarter" idx="12"/>
          </p:nvPr>
        </p:nvSpPr>
        <p:spPr/>
        <p:txBody>
          <a:bodyPr/>
          <a:lstStyle/>
          <a:p>
            <a:fld id="{65B4047B-360E-6947-8E0F-878E3A61C91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9 at 5.1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91997" cy="5143500"/>
          </a:xfrm>
          <a:prstGeom prst="rect">
            <a:avLst/>
          </a:prstGeom>
        </p:spPr>
      </p:pic>
      <p:sp>
        <p:nvSpPr>
          <p:cNvPr id="3" name="Title 1"/>
          <p:cNvSpPr>
            <a:spLocks noGrp="1"/>
          </p:cNvSpPr>
          <p:nvPr>
            <p:ph type="title"/>
          </p:nvPr>
        </p:nvSpPr>
        <p:spPr>
          <a:xfrm>
            <a:off x="0" y="-12526"/>
            <a:ext cx="9144000" cy="838200"/>
          </a:xfrm>
        </p:spPr>
        <p:txBody>
          <a:bodyPr>
            <a:normAutofit fontScale="90000"/>
          </a:bodyPr>
          <a:lstStyle/>
          <a:p>
            <a:r>
              <a:rPr lang="en-US" sz="2700" dirty="0" smtClean="0"/>
              <a:t>REDEMPTION-1</a:t>
            </a:r>
            <a:r>
              <a:rPr lang="ko-KR" altLang="en-US" sz="2700" dirty="0" smtClean="0"/>
              <a:t>의 바이러스 반응</a:t>
            </a:r>
            <a:r>
              <a:rPr lang="en-US" sz="2700" dirty="0" smtClean="0"/>
              <a:t> </a:t>
            </a:r>
            <a:r>
              <a:rPr lang="en-US" sz="2700" dirty="0" err="1" smtClean="0"/>
              <a:t>vs</a:t>
            </a:r>
            <a:r>
              <a:rPr lang="en-US" sz="2700" dirty="0"/>
              <a:t> </a:t>
            </a:r>
            <a:r>
              <a:rPr lang="ko-KR" altLang="en-US" sz="2700" dirty="0" smtClean="0"/>
              <a:t>이미 알려진 연구들의 결과</a:t>
            </a:r>
            <a:endParaRPr lang="en-US" dirty="0"/>
          </a:p>
        </p:txBody>
      </p:sp>
      <p:sp>
        <p:nvSpPr>
          <p:cNvPr id="4" name="TextBox 3"/>
          <p:cNvSpPr txBox="1"/>
          <p:nvPr/>
        </p:nvSpPr>
        <p:spPr>
          <a:xfrm>
            <a:off x="1066800" y="4787900"/>
            <a:ext cx="7289800" cy="261610"/>
          </a:xfrm>
          <a:prstGeom prst="rect">
            <a:avLst/>
          </a:prstGeom>
          <a:noFill/>
        </p:spPr>
        <p:txBody>
          <a:bodyPr wrap="square" rtlCol="0">
            <a:spAutoFit/>
          </a:bodyPr>
          <a:lstStyle/>
          <a:p>
            <a:r>
              <a:rPr lang="en-US" sz="1100" dirty="0"/>
              <a:t>SOF+PEG+RBV kinetics data source: </a:t>
            </a:r>
            <a:r>
              <a:rPr lang="en-US" sz="1100" dirty="0">
                <a:hlinkClick r:id="rId4"/>
              </a:rPr>
              <a:t>http://www.thelancet.com/journals/laninf/article/PIIS1473-3099(13)70033-1/fulltext</a:t>
            </a:r>
            <a:endParaRPr lang="en-US" sz="1100" dirty="0"/>
          </a:p>
        </p:txBody>
      </p:sp>
      <p:sp>
        <p:nvSpPr>
          <p:cNvPr id="6" name="Slide Number Placeholder 5"/>
          <p:cNvSpPr>
            <a:spLocks noGrp="1"/>
          </p:cNvSpPr>
          <p:nvPr>
            <p:ph type="sldNum" sz="quarter" idx="12"/>
          </p:nvPr>
        </p:nvSpPr>
        <p:spPr/>
        <p:txBody>
          <a:bodyPr/>
          <a:lstStyle/>
          <a:p>
            <a:fld id="{65B4047B-360E-6947-8E0F-878E3A61C916}" type="slidenum">
              <a:rPr lang="en-US" smtClean="0"/>
              <a:pPr/>
              <a:t>10</a:t>
            </a:fld>
            <a:endParaRPr lang="en-US" dirty="0"/>
          </a:p>
        </p:txBody>
      </p:sp>
      <p:sp>
        <p:nvSpPr>
          <p:cNvPr id="7" name="Oval 6"/>
          <p:cNvSpPr/>
          <p:nvPr/>
        </p:nvSpPr>
        <p:spPr>
          <a:xfrm>
            <a:off x="4925861" y="1732797"/>
            <a:ext cx="451042" cy="462871"/>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504797">
            <a:off x="1855333" y="2489053"/>
            <a:ext cx="474781" cy="296712"/>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9504797">
            <a:off x="1969803" y="2784688"/>
            <a:ext cx="474781" cy="296712"/>
          </a:xfrm>
          <a:prstGeom prst="lef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Arrow 11"/>
          <p:cNvSpPr/>
          <p:nvPr/>
        </p:nvSpPr>
        <p:spPr>
          <a:xfrm rot="19504797">
            <a:off x="2134907" y="3054923"/>
            <a:ext cx="474781" cy="296712"/>
          </a:xfrm>
          <a:prstGeom prst="leftArrow">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1257300" y="1555750"/>
            <a:ext cx="6819900" cy="2565400"/>
          </a:xfrm>
          <a:custGeom>
            <a:avLst/>
            <a:gdLst>
              <a:gd name="connsiteX0" fmla="*/ 0 w 6819900"/>
              <a:gd name="connsiteY0" fmla="*/ 0 h 2565400"/>
              <a:gd name="connsiteX1" fmla="*/ 44450 w 6819900"/>
              <a:gd name="connsiteY1" fmla="*/ 438150 h 2565400"/>
              <a:gd name="connsiteX2" fmla="*/ 95250 w 6819900"/>
              <a:gd name="connsiteY2" fmla="*/ 742950 h 2565400"/>
              <a:gd name="connsiteX3" fmla="*/ 171450 w 6819900"/>
              <a:gd name="connsiteY3" fmla="*/ 1092200 h 2565400"/>
              <a:gd name="connsiteX4" fmla="*/ 279400 w 6819900"/>
              <a:gd name="connsiteY4" fmla="*/ 1397000 h 2565400"/>
              <a:gd name="connsiteX5" fmla="*/ 406400 w 6819900"/>
              <a:gd name="connsiteY5" fmla="*/ 1606550 h 2565400"/>
              <a:gd name="connsiteX6" fmla="*/ 565150 w 6819900"/>
              <a:gd name="connsiteY6" fmla="*/ 1816100 h 2565400"/>
              <a:gd name="connsiteX7" fmla="*/ 819150 w 6819900"/>
              <a:gd name="connsiteY7" fmla="*/ 2044700 h 2565400"/>
              <a:gd name="connsiteX8" fmla="*/ 984250 w 6819900"/>
              <a:gd name="connsiteY8" fmla="*/ 2159000 h 2565400"/>
              <a:gd name="connsiteX9" fmla="*/ 1181100 w 6819900"/>
              <a:gd name="connsiteY9" fmla="*/ 2260600 h 2565400"/>
              <a:gd name="connsiteX10" fmla="*/ 1365250 w 6819900"/>
              <a:gd name="connsiteY10" fmla="*/ 2324100 h 2565400"/>
              <a:gd name="connsiteX11" fmla="*/ 1562100 w 6819900"/>
              <a:gd name="connsiteY11" fmla="*/ 2362200 h 2565400"/>
              <a:gd name="connsiteX12" fmla="*/ 2044700 w 6819900"/>
              <a:gd name="connsiteY12" fmla="*/ 2419350 h 2565400"/>
              <a:gd name="connsiteX13" fmla="*/ 2527300 w 6819900"/>
              <a:gd name="connsiteY13" fmla="*/ 2457450 h 2565400"/>
              <a:gd name="connsiteX14" fmla="*/ 4191000 w 6819900"/>
              <a:gd name="connsiteY14" fmla="*/ 2546350 h 2565400"/>
              <a:gd name="connsiteX15" fmla="*/ 6819900 w 6819900"/>
              <a:gd name="connsiteY15"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9900" h="2565400">
                <a:moveTo>
                  <a:pt x="0" y="0"/>
                </a:moveTo>
                <a:cubicBezTo>
                  <a:pt x="14287" y="157162"/>
                  <a:pt x="28575" y="314325"/>
                  <a:pt x="44450" y="438150"/>
                </a:cubicBezTo>
                <a:cubicBezTo>
                  <a:pt x="60325" y="561975"/>
                  <a:pt x="74083" y="633942"/>
                  <a:pt x="95250" y="742950"/>
                </a:cubicBezTo>
                <a:cubicBezTo>
                  <a:pt x="116417" y="851958"/>
                  <a:pt x="140758" y="983192"/>
                  <a:pt x="171450" y="1092200"/>
                </a:cubicBezTo>
                <a:cubicBezTo>
                  <a:pt x="202142" y="1201208"/>
                  <a:pt x="240242" y="1311275"/>
                  <a:pt x="279400" y="1397000"/>
                </a:cubicBezTo>
                <a:cubicBezTo>
                  <a:pt x="318558" y="1482725"/>
                  <a:pt x="358775" y="1536700"/>
                  <a:pt x="406400" y="1606550"/>
                </a:cubicBezTo>
                <a:cubicBezTo>
                  <a:pt x="454025" y="1676400"/>
                  <a:pt x="496358" y="1743075"/>
                  <a:pt x="565150" y="1816100"/>
                </a:cubicBezTo>
                <a:cubicBezTo>
                  <a:pt x="633942" y="1889125"/>
                  <a:pt x="749300" y="1987550"/>
                  <a:pt x="819150" y="2044700"/>
                </a:cubicBezTo>
                <a:cubicBezTo>
                  <a:pt x="889000" y="2101850"/>
                  <a:pt x="923925" y="2123017"/>
                  <a:pt x="984250" y="2159000"/>
                </a:cubicBezTo>
                <a:cubicBezTo>
                  <a:pt x="1044575" y="2194983"/>
                  <a:pt x="1117600" y="2233083"/>
                  <a:pt x="1181100" y="2260600"/>
                </a:cubicBezTo>
                <a:cubicBezTo>
                  <a:pt x="1244600" y="2288117"/>
                  <a:pt x="1301750" y="2307167"/>
                  <a:pt x="1365250" y="2324100"/>
                </a:cubicBezTo>
                <a:cubicBezTo>
                  <a:pt x="1428750" y="2341033"/>
                  <a:pt x="1448858" y="2346325"/>
                  <a:pt x="1562100" y="2362200"/>
                </a:cubicBezTo>
                <a:cubicBezTo>
                  <a:pt x="1675342" y="2378075"/>
                  <a:pt x="1883833" y="2403475"/>
                  <a:pt x="2044700" y="2419350"/>
                </a:cubicBezTo>
                <a:cubicBezTo>
                  <a:pt x="2205567" y="2435225"/>
                  <a:pt x="2527300" y="2457450"/>
                  <a:pt x="2527300" y="2457450"/>
                </a:cubicBezTo>
                <a:cubicBezTo>
                  <a:pt x="2885017" y="2478617"/>
                  <a:pt x="3475567" y="2528358"/>
                  <a:pt x="4191000" y="2546350"/>
                </a:cubicBezTo>
                <a:cubicBezTo>
                  <a:pt x="4906433" y="2564342"/>
                  <a:pt x="6494992" y="2559050"/>
                  <a:pt x="6819900" y="2565400"/>
                </a:cubicBezTo>
              </a:path>
            </a:pathLst>
          </a:custGeom>
          <a:ln w="19050">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Arrow 22"/>
          <p:cNvSpPr/>
          <p:nvPr/>
        </p:nvSpPr>
        <p:spPr>
          <a:xfrm rot="8861391">
            <a:off x="1779493" y="372052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000750" y="1123950"/>
            <a:ext cx="946150" cy="241300"/>
          </a:xfrm>
          <a:prstGeom prst="rect">
            <a:avLst/>
          </a:prstGeom>
          <a:noFill/>
          <a:ln>
            <a:solidFill>
              <a:srgbClr val="007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000750" y="1352550"/>
            <a:ext cx="946150" cy="241300"/>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rot="8861391">
            <a:off x="1109340" y="2949133"/>
            <a:ext cx="474781" cy="296712"/>
          </a:xfrm>
          <a:prstGeom prst="leftArrow">
            <a:avLst/>
          </a:prstGeom>
          <a:solidFill>
            <a:srgbClr val="007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8861391">
            <a:off x="1347162" y="3133283"/>
            <a:ext cx="474781" cy="296712"/>
          </a:xfrm>
          <a:prstGeom prst="leftArrow">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22" grpId="1" animBg="1"/>
      <p:bldP spid="23" grpId="1" animBg="1"/>
      <p:bldP spid="24" grpId="0" animBg="1"/>
      <p:bldP spid="24" grpId="1" animBg="1"/>
      <p:bldP spid="25" grpId="0" animBg="1"/>
      <p:bldP spid="25" grpId="1" animBg="1"/>
      <p:bldP spid="14"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17 at 11.07.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09424" cy="5143500"/>
          </a:xfrm>
          <a:prstGeom prst="rect">
            <a:avLst/>
          </a:prstGeom>
        </p:spPr>
      </p:pic>
      <p:sp>
        <p:nvSpPr>
          <p:cNvPr id="2" name="Title 1"/>
          <p:cNvSpPr>
            <a:spLocks noGrp="1"/>
          </p:cNvSpPr>
          <p:nvPr>
            <p:ph type="title"/>
          </p:nvPr>
        </p:nvSpPr>
        <p:spPr/>
        <p:txBody>
          <a:bodyPr/>
          <a:lstStyle/>
          <a:p>
            <a:r>
              <a:rPr lang="en-US" dirty="0" smtClean="0"/>
              <a:t>SOF+DCV</a:t>
            </a:r>
            <a:r>
              <a:rPr lang="ko-KR" altLang="en-US" dirty="0" smtClean="0"/>
              <a:t>치료의</a:t>
            </a:r>
            <a:r>
              <a:rPr lang="en-US" dirty="0" smtClean="0"/>
              <a:t> </a:t>
            </a:r>
            <a:r>
              <a:rPr lang="ko-KR" altLang="en-US" dirty="0" smtClean="0"/>
              <a:t>바이러스 변화</a:t>
            </a:r>
            <a:r>
              <a:rPr lang="en-US" dirty="0" smtClean="0"/>
              <a:t> </a:t>
            </a:r>
            <a:r>
              <a:rPr lang="en-US" dirty="0" smtClean="0"/>
              <a:t>GT1 </a:t>
            </a:r>
            <a:r>
              <a:rPr lang="en-US" dirty="0" err="1" smtClean="0"/>
              <a:t>vs</a:t>
            </a:r>
            <a:r>
              <a:rPr lang="en-US" dirty="0" smtClean="0"/>
              <a:t> GT3</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11</a:t>
            </a:fld>
            <a:endParaRPr lang="en-US"/>
          </a:p>
        </p:txBody>
      </p:sp>
    </p:spTree>
    <p:extLst>
      <p:ext uri="{BB962C8B-B14F-4D97-AF65-F5344CB8AC3E}">
        <p14:creationId xmlns:p14="http://schemas.microsoft.com/office/powerpoint/2010/main" val="64011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4-08 at 7.4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44146" cy="5143500"/>
          </a:xfrm>
          <a:prstGeom prst="rect">
            <a:avLst/>
          </a:prstGeom>
        </p:spPr>
      </p:pic>
      <p:sp>
        <p:nvSpPr>
          <p:cNvPr id="2" name="Title 1"/>
          <p:cNvSpPr>
            <a:spLocks noGrp="1"/>
          </p:cNvSpPr>
          <p:nvPr>
            <p:ph type="title"/>
          </p:nvPr>
        </p:nvSpPr>
        <p:spPr/>
        <p:txBody>
          <a:bodyPr>
            <a:normAutofit fontScale="90000"/>
          </a:bodyPr>
          <a:lstStyle/>
          <a:p>
            <a:r>
              <a:rPr lang="en-US" dirty="0" smtClean="0"/>
              <a:t>3</a:t>
            </a:r>
            <a:r>
              <a:rPr lang="ko-KR" altLang="en-US" dirty="0" smtClean="0"/>
              <a:t>형을 위한 </a:t>
            </a:r>
            <a:r>
              <a:rPr lang="en-US" dirty="0" smtClean="0"/>
              <a:t>SOF+LDV+RBV </a:t>
            </a:r>
            <a:r>
              <a:rPr lang="ko-KR" altLang="en-US" dirty="0" smtClean="0"/>
              <a:t>치료</a:t>
            </a:r>
            <a:r>
              <a:rPr lang="en-US" dirty="0" smtClean="0"/>
              <a:t>? </a:t>
            </a:r>
            <a:r>
              <a:rPr lang="en-US" dirty="0" smtClean="0"/>
              <a:t>(Ed Gane 2015</a:t>
            </a:r>
            <a:r>
              <a:rPr lang="en-US" baseline="30000" dirty="0" smtClean="0"/>
              <a:t>1</a:t>
            </a:r>
            <a:r>
              <a:rPr lang="en-US" dirty="0" smtClean="0"/>
              <a:t>)</a:t>
            </a:r>
            <a:endParaRPr lang="en-US" baseline="30000"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12</a:t>
            </a:fld>
            <a:endParaRPr lang="en-US"/>
          </a:p>
        </p:txBody>
      </p:sp>
      <p:sp>
        <p:nvSpPr>
          <p:cNvPr id="5" name="TextBox 4"/>
          <p:cNvSpPr txBox="1"/>
          <p:nvPr/>
        </p:nvSpPr>
        <p:spPr>
          <a:xfrm>
            <a:off x="1005106" y="4835313"/>
            <a:ext cx="3503955" cy="261610"/>
          </a:xfrm>
          <a:prstGeom prst="rect">
            <a:avLst/>
          </a:prstGeom>
          <a:noFill/>
        </p:spPr>
        <p:txBody>
          <a:bodyPr wrap="square" rtlCol="0">
            <a:spAutoFit/>
          </a:bodyPr>
          <a:lstStyle/>
          <a:p>
            <a:r>
              <a:rPr lang="en-US" sz="1100" dirty="0"/>
              <a:t>1) </a:t>
            </a:r>
            <a:r>
              <a:rPr lang="en-US" sz="1100" dirty="0">
                <a:hlinkClick r:id="rId4"/>
              </a:rPr>
              <a:t>http://www.ncbi.nlm.nih.gov/pubmed/</a:t>
            </a:r>
            <a:r>
              <a:rPr lang="en-US" sz="1100" dirty="0" smtClean="0">
                <a:hlinkClick r:id="rId4"/>
              </a:rPr>
              <a:t>26261007</a:t>
            </a:r>
            <a:r>
              <a:rPr lang="en-US" sz="1100" dirty="0" smtClean="0"/>
              <a:t> </a:t>
            </a:r>
            <a:endParaRPr lang="en-US" sz="1100" dirty="0"/>
          </a:p>
        </p:txBody>
      </p:sp>
    </p:spTree>
    <p:extLst>
      <p:ext uri="{BB962C8B-B14F-4D97-AF65-F5344CB8AC3E}">
        <p14:creationId xmlns:p14="http://schemas.microsoft.com/office/powerpoint/2010/main" val="28864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REDEMPTION-1</a:t>
            </a:r>
            <a:r>
              <a:rPr lang="ko-KR" altLang="en-US" sz="2000" dirty="0" smtClean="0"/>
              <a:t>의 치료종료 및 치료종료 후 </a:t>
            </a:r>
            <a:r>
              <a:rPr lang="en-US" altLang="ko-KR" sz="2000" dirty="0" smtClean="0"/>
              <a:t>4</a:t>
            </a:r>
            <a:r>
              <a:rPr lang="ko-KR" altLang="en-US" sz="2000" dirty="0" smtClean="0"/>
              <a:t>주 시점에서 바이러스 </a:t>
            </a:r>
            <a:r>
              <a:rPr lang="ko-KR" altLang="en-US" sz="2000" dirty="0" err="1" smtClean="0"/>
              <a:t>미검출</a:t>
            </a:r>
            <a:r>
              <a:rPr lang="ko-KR" altLang="en-US" sz="2000" dirty="0" smtClean="0"/>
              <a:t> 여부</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13</a:t>
            </a:fld>
            <a:endParaRPr lang="en-US"/>
          </a:p>
        </p:txBody>
      </p:sp>
      <p:pic>
        <p:nvPicPr>
          <p:cNvPr id="5" name="Picture 4" descr="Screen Shot 2016-04-15 at 6.3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1700"/>
            <a:ext cx="9144000" cy="3915897"/>
          </a:xfrm>
          <a:prstGeom prst="rect">
            <a:avLst/>
          </a:prstGeom>
        </p:spPr>
      </p:pic>
    </p:spTree>
    <p:extLst>
      <p:ext uri="{BB962C8B-B14F-4D97-AF65-F5344CB8AC3E}">
        <p14:creationId xmlns:p14="http://schemas.microsoft.com/office/powerpoint/2010/main" val="164659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5.3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sz="2700" dirty="0" smtClean="0"/>
              <a:t>SOF+LDV</a:t>
            </a:r>
            <a:r>
              <a:rPr lang="ko-KR" altLang="en-US" sz="2700" dirty="0" smtClean="0"/>
              <a:t>와</a:t>
            </a:r>
            <a:r>
              <a:rPr lang="en-US" sz="2700" dirty="0" smtClean="0"/>
              <a:t> SOF+DCV</a:t>
            </a:r>
            <a:r>
              <a:rPr lang="ko-KR" altLang="en-US" sz="2700" dirty="0" smtClean="0"/>
              <a:t>에 의한 치료의 기존 연구에서 </a:t>
            </a:r>
            <a:r>
              <a:rPr lang="en-US" altLang="ko-KR" sz="2700" dirty="0" smtClean="0"/>
              <a:t>SVR12</a:t>
            </a:r>
            <a:r>
              <a:rPr lang="ko-KR" altLang="en-US" sz="2700" dirty="0" smtClean="0"/>
              <a:t> 결과</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14</a:t>
            </a:fld>
            <a:endParaRPr lang="en-US"/>
          </a:p>
        </p:txBody>
      </p:sp>
    </p:spTree>
    <p:extLst>
      <p:ext uri="{BB962C8B-B14F-4D97-AF65-F5344CB8AC3E}">
        <p14:creationId xmlns:p14="http://schemas.microsoft.com/office/powerpoint/2010/main" val="109701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4-15 at 5.3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0"/>
            <a:ext cx="7637318" cy="5143500"/>
          </a:xfrm>
          <a:prstGeom prst="rect">
            <a:avLst/>
          </a:prstGeom>
        </p:spPr>
      </p:pic>
      <p:sp>
        <p:nvSpPr>
          <p:cNvPr id="2" name="Title 1"/>
          <p:cNvSpPr>
            <a:spLocks noGrp="1"/>
          </p:cNvSpPr>
          <p:nvPr>
            <p:ph type="title"/>
          </p:nvPr>
        </p:nvSpPr>
        <p:spPr/>
        <p:txBody>
          <a:bodyPr>
            <a:normAutofit fontScale="90000"/>
          </a:bodyPr>
          <a:lstStyle/>
          <a:p>
            <a:r>
              <a:rPr lang="en-US" dirty="0" smtClean="0"/>
              <a:t>REDEMPTION-1 </a:t>
            </a:r>
            <a:r>
              <a:rPr lang="ko-KR" altLang="en-US" dirty="0" smtClean="0"/>
              <a:t>에서 </a:t>
            </a:r>
            <a:r>
              <a:rPr lang="ko-KR" altLang="en-US" dirty="0" err="1" smtClean="0"/>
              <a:t>복제약을</a:t>
            </a:r>
            <a:r>
              <a:rPr lang="ko-KR" altLang="en-US" dirty="0" smtClean="0"/>
              <a:t> 활용한 </a:t>
            </a:r>
            <a:r>
              <a:rPr lang="en-US" altLang="ko-KR" dirty="0" smtClean="0"/>
              <a:t>SVR4 </a:t>
            </a:r>
            <a:r>
              <a:rPr lang="ko-KR" altLang="en-US" dirty="0" smtClean="0"/>
              <a:t>결과</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15</a:t>
            </a:fld>
            <a:endParaRPr lang="en-US"/>
          </a:p>
        </p:txBody>
      </p:sp>
      <p:sp>
        <p:nvSpPr>
          <p:cNvPr id="5" name="TextBox 4"/>
          <p:cNvSpPr txBox="1"/>
          <p:nvPr/>
        </p:nvSpPr>
        <p:spPr>
          <a:xfrm>
            <a:off x="1022054" y="4811922"/>
            <a:ext cx="7064195" cy="261610"/>
          </a:xfrm>
          <a:prstGeom prst="rect">
            <a:avLst/>
          </a:prstGeom>
          <a:noFill/>
        </p:spPr>
        <p:txBody>
          <a:bodyPr wrap="square" rtlCol="0">
            <a:spAutoFit/>
          </a:bodyPr>
          <a:lstStyle/>
          <a:p>
            <a:r>
              <a:rPr lang="en-US" sz="1100" dirty="0" smtClean="0"/>
              <a:t>Note: Some small percentage loss of SVR is expected during the SVR4 to SVR12 period  </a:t>
            </a:r>
            <a:endParaRPr lang="en-US" sz="1100" dirty="0"/>
          </a:p>
        </p:txBody>
      </p:sp>
    </p:spTree>
    <p:extLst>
      <p:ext uri="{BB962C8B-B14F-4D97-AF65-F5344CB8AC3E}">
        <p14:creationId xmlns:p14="http://schemas.microsoft.com/office/powerpoint/2010/main" val="60822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안전성</a:t>
            </a:r>
            <a:endParaRPr lang="en-US" dirty="0"/>
          </a:p>
        </p:txBody>
      </p:sp>
      <p:sp>
        <p:nvSpPr>
          <p:cNvPr id="3" name="Content Placeholder 2"/>
          <p:cNvSpPr>
            <a:spLocks noGrp="1"/>
          </p:cNvSpPr>
          <p:nvPr>
            <p:ph idx="1"/>
          </p:nvPr>
        </p:nvSpPr>
        <p:spPr>
          <a:xfrm>
            <a:off x="457200" y="946151"/>
            <a:ext cx="8229600" cy="3891940"/>
          </a:xfrm>
        </p:spPr>
        <p:txBody>
          <a:bodyPr>
            <a:normAutofit fontScale="77500" lnSpcReduction="20000"/>
          </a:bodyPr>
          <a:lstStyle/>
          <a:p>
            <a:r>
              <a:rPr lang="ko-KR" altLang="en-US" dirty="0" smtClean="0"/>
              <a:t>두통</a:t>
            </a:r>
            <a:r>
              <a:rPr lang="en-US" altLang="ko-KR" dirty="0" smtClean="0"/>
              <a:t>, </a:t>
            </a:r>
            <a:r>
              <a:rPr lang="ko-KR" altLang="en-US" dirty="0" err="1" smtClean="0"/>
              <a:t>피료</a:t>
            </a:r>
            <a:r>
              <a:rPr lang="en-US" altLang="ko-KR" dirty="0" smtClean="0"/>
              <a:t>, </a:t>
            </a:r>
            <a:r>
              <a:rPr lang="ko-KR" altLang="en-US" dirty="0" smtClean="0"/>
              <a:t>불면과 같은 이미 알려진 미미한 부작용을 제외하고는 새로운 부작용이 발견되지 않았음</a:t>
            </a:r>
            <a:endParaRPr lang="en-US" dirty="0" smtClean="0"/>
          </a:p>
          <a:p>
            <a:r>
              <a:rPr lang="ko-KR" altLang="en-US" dirty="0" smtClean="0"/>
              <a:t>대상성 </a:t>
            </a:r>
            <a:r>
              <a:rPr lang="ko-KR" altLang="en-US" dirty="0" err="1" smtClean="0"/>
              <a:t>간경변을</a:t>
            </a:r>
            <a:r>
              <a:rPr lang="ko-KR" altLang="en-US" dirty="0" smtClean="0"/>
              <a:t> 가진 </a:t>
            </a:r>
            <a:r>
              <a:rPr lang="en-US" altLang="ko-KR" dirty="0" smtClean="0"/>
              <a:t>3</a:t>
            </a:r>
            <a:r>
              <a:rPr lang="ko-KR" altLang="en-US" dirty="0" smtClean="0"/>
              <a:t>명의 환자는 치료 시작 직후 심장 부전이 왔으나 치료를 계속하였음</a:t>
            </a:r>
            <a:endParaRPr lang="en-US" altLang="ko-KR" dirty="0" smtClean="0"/>
          </a:p>
          <a:p>
            <a:r>
              <a:rPr lang="ko-KR" altLang="en-US" dirty="0" smtClean="0"/>
              <a:t>치료 도중에 등록한 </a:t>
            </a:r>
            <a:r>
              <a:rPr lang="en-US" altLang="ko-KR" dirty="0" smtClean="0"/>
              <a:t>4</a:t>
            </a:r>
            <a:r>
              <a:rPr lang="ko-KR" altLang="en-US" dirty="0" smtClean="0"/>
              <a:t>명의 환자가 간암으로 사망하였음</a:t>
            </a:r>
            <a:endParaRPr lang="en-US" dirty="0"/>
          </a:p>
          <a:p>
            <a:pPr lvl="1"/>
            <a:r>
              <a:rPr lang="en-US" dirty="0" smtClean="0"/>
              <a:t>1</a:t>
            </a:r>
            <a:r>
              <a:rPr lang="ko-KR" altLang="en-US" dirty="0" smtClean="0"/>
              <a:t>명의 환자는 치료 시작 직전에 사망</a:t>
            </a:r>
            <a:endParaRPr lang="en-US" altLang="ko-KR" dirty="0" smtClean="0"/>
          </a:p>
          <a:p>
            <a:pPr lvl="1"/>
            <a:r>
              <a:rPr lang="en-US" dirty="0" smtClean="0"/>
              <a:t>2</a:t>
            </a:r>
            <a:r>
              <a:rPr lang="ko-KR" altLang="en-US" dirty="0" smtClean="0"/>
              <a:t>명의 환자는 치료 초기에 치료를 중단하고 말기 환자를 위한 치료경감 치료에 들어갔음</a:t>
            </a:r>
            <a:endParaRPr lang="en-US" dirty="0"/>
          </a:p>
          <a:p>
            <a:pPr lvl="1"/>
            <a:r>
              <a:rPr lang="en-US" dirty="0" smtClean="0"/>
              <a:t>1</a:t>
            </a:r>
            <a:r>
              <a:rPr lang="ko-KR" altLang="en-US" dirty="0" smtClean="0"/>
              <a:t>명의 환자는 </a:t>
            </a:r>
            <a:r>
              <a:rPr lang="en-US" altLang="ko-KR" dirty="0" smtClean="0"/>
              <a:t>SVR4 </a:t>
            </a:r>
            <a:r>
              <a:rPr lang="ko-KR" altLang="en-US" dirty="0" smtClean="0"/>
              <a:t>도달 전에 사망하였음</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16</a:t>
            </a:fld>
            <a:endParaRPr lang="en-US"/>
          </a:p>
        </p:txBody>
      </p:sp>
    </p:spTree>
    <p:extLst>
      <p:ext uri="{BB962C8B-B14F-4D97-AF65-F5344CB8AC3E}">
        <p14:creationId xmlns:p14="http://schemas.microsoft.com/office/powerpoint/2010/main" val="174183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요약</a:t>
            </a:r>
            <a:endParaRPr lang="en-US" dirty="0"/>
          </a:p>
        </p:txBody>
      </p:sp>
      <p:sp>
        <p:nvSpPr>
          <p:cNvPr id="3" name="Content Placeholder 2"/>
          <p:cNvSpPr>
            <a:spLocks noGrp="1"/>
          </p:cNvSpPr>
          <p:nvPr>
            <p:ph idx="1"/>
          </p:nvPr>
        </p:nvSpPr>
        <p:spPr/>
        <p:txBody>
          <a:bodyPr>
            <a:normAutofit fontScale="92500" lnSpcReduction="20000"/>
          </a:bodyPr>
          <a:lstStyle/>
          <a:p>
            <a:r>
              <a:rPr lang="ko-KR" altLang="en-US" dirty="0" smtClean="0"/>
              <a:t>이 중간 분석에 따르면</a:t>
            </a:r>
            <a:r>
              <a:rPr lang="en-US" dirty="0" smtClean="0"/>
              <a:t>, </a:t>
            </a:r>
            <a:r>
              <a:rPr lang="ko-KR" altLang="en-US" dirty="0" smtClean="0"/>
              <a:t>합법적으로 수입할 수 있는 </a:t>
            </a:r>
            <a:r>
              <a:rPr lang="ko-KR" altLang="en-US" dirty="0" err="1" smtClean="0"/>
              <a:t>복제약으로</a:t>
            </a:r>
            <a:r>
              <a:rPr lang="ko-KR" altLang="en-US" dirty="0" smtClean="0"/>
              <a:t> 치료하는 것은 높은 수준의 효과를 보임</a:t>
            </a:r>
            <a:endParaRPr lang="en-US" dirty="0"/>
          </a:p>
          <a:p>
            <a:r>
              <a:rPr lang="ko-KR" altLang="en-US" dirty="0" smtClean="0"/>
              <a:t>이 치료 결과</a:t>
            </a:r>
            <a:r>
              <a:rPr lang="en-US" altLang="ko-KR" dirty="0" smtClean="0"/>
              <a:t>(SVR)</a:t>
            </a:r>
            <a:r>
              <a:rPr lang="ko-KR" altLang="en-US" dirty="0" smtClean="0"/>
              <a:t>은 </a:t>
            </a:r>
            <a:r>
              <a:rPr lang="ko-KR" altLang="en-US" dirty="0" smtClean="0"/>
              <a:t>오리지널을 이용한 </a:t>
            </a:r>
            <a:r>
              <a:rPr lang="en-US" altLang="ko-KR" dirty="0" smtClean="0"/>
              <a:t>3</a:t>
            </a:r>
            <a:r>
              <a:rPr lang="ko-KR" altLang="en-US" dirty="0" smtClean="0"/>
              <a:t>상 임상실험의 결과와 유사함</a:t>
            </a:r>
            <a:endParaRPr lang="en-US" altLang="ko-KR" dirty="0" smtClean="0"/>
          </a:p>
          <a:p>
            <a:r>
              <a:rPr lang="ko-KR" altLang="en-US" dirty="0" err="1" smtClean="0"/>
              <a:t>복제약을</a:t>
            </a:r>
            <a:r>
              <a:rPr lang="ko-KR" altLang="en-US" dirty="0" smtClean="0"/>
              <a:t> 이용한 치료는 오리지널의 가격 때문에 치료가 어려운 환자들에게 효과적인 대안이 될 수 있음</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17</a:t>
            </a:fld>
            <a:endParaRPr lang="en-US"/>
          </a:p>
        </p:txBody>
      </p:sp>
    </p:spTree>
    <p:extLst>
      <p:ext uri="{BB962C8B-B14F-4D97-AF65-F5344CB8AC3E}">
        <p14:creationId xmlns:p14="http://schemas.microsoft.com/office/powerpoint/2010/main" val="334661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결론</a:t>
            </a:r>
            <a:endParaRPr lang="en-US" dirty="0"/>
          </a:p>
        </p:txBody>
      </p:sp>
      <p:sp>
        <p:nvSpPr>
          <p:cNvPr id="3" name="Content Placeholder 2"/>
          <p:cNvSpPr>
            <a:spLocks noGrp="1"/>
          </p:cNvSpPr>
          <p:nvPr>
            <p:ph idx="1"/>
          </p:nvPr>
        </p:nvSpPr>
        <p:spPr>
          <a:xfrm>
            <a:off x="457200" y="946150"/>
            <a:ext cx="8229600" cy="3879849"/>
          </a:xfrm>
        </p:spPr>
        <p:txBody>
          <a:bodyPr>
            <a:normAutofit lnSpcReduction="10000"/>
          </a:bodyPr>
          <a:lstStyle/>
          <a:p>
            <a:r>
              <a:rPr lang="en-US" dirty="0" smtClean="0"/>
              <a:t>C</a:t>
            </a:r>
            <a:r>
              <a:rPr lang="ko-KR" altLang="en-US" dirty="0" smtClean="0"/>
              <a:t>형 간염 </a:t>
            </a:r>
            <a:r>
              <a:rPr lang="ko-KR" altLang="en-US" dirty="0" err="1" smtClean="0"/>
              <a:t>복제약은</a:t>
            </a:r>
            <a:r>
              <a:rPr lang="ko-KR" altLang="en-US" dirty="0" smtClean="0"/>
              <a:t> 현재 미국 달러 기준 </a:t>
            </a:r>
            <a:r>
              <a:rPr lang="en-US" altLang="ko-KR" dirty="0" smtClean="0"/>
              <a:t>1000</a:t>
            </a:r>
            <a:r>
              <a:rPr lang="ko-KR" altLang="en-US" dirty="0" smtClean="0"/>
              <a:t>달러에 구입할 수 있으며</a:t>
            </a:r>
            <a:r>
              <a:rPr lang="en-US" altLang="ko-KR" dirty="0" smtClean="0"/>
              <a:t>, </a:t>
            </a:r>
            <a:r>
              <a:rPr lang="ko-KR" altLang="en-US" dirty="0" smtClean="0"/>
              <a:t>오리지널과 동일한 효과를 보이고 있음</a:t>
            </a:r>
            <a:endParaRPr lang="en-US" dirty="0" smtClean="0"/>
          </a:p>
          <a:p>
            <a:r>
              <a:rPr lang="ko-KR" altLang="en-US" dirty="0" smtClean="0"/>
              <a:t>현재 치료 원료 가격과 생산 가격을 고려하면 </a:t>
            </a:r>
            <a:r>
              <a:rPr lang="en-US" altLang="ko-KR" dirty="0" smtClean="0"/>
              <a:t>SOF+DCV </a:t>
            </a:r>
            <a:r>
              <a:rPr lang="ko-KR" altLang="en-US" dirty="0" smtClean="0"/>
              <a:t>치료는 환자당 </a:t>
            </a:r>
            <a:r>
              <a:rPr lang="en-US" altLang="ko-KR" dirty="0" smtClean="0"/>
              <a:t>200</a:t>
            </a:r>
            <a:r>
              <a:rPr lang="ko-KR" altLang="en-US" dirty="0" smtClean="0"/>
              <a:t>달러에 가능함</a:t>
            </a:r>
            <a:r>
              <a:rPr lang="en-US" altLang="ko-KR" dirty="0" smtClean="0"/>
              <a:t>.</a:t>
            </a:r>
            <a:r>
              <a:rPr lang="en-US" dirty="0" smtClean="0"/>
              <a:t> </a:t>
            </a:r>
            <a:r>
              <a:rPr lang="en-US" baseline="30000" dirty="0" smtClean="0"/>
              <a:t>1</a:t>
            </a:r>
            <a:endParaRPr lang="en-US" baseline="30000" dirty="0" smtClean="0"/>
          </a:p>
          <a:p>
            <a:r>
              <a:rPr lang="ko-KR" altLang="en-US" dirty="0" smtClean="0"/>
              <a:t>치료가 없다면 수 많은 환자들이 다음과 같은 모습이 놓일 것이 자명함</a:t>
            </a:r>
            <a:r>
              <a:rPr lang="en-US" dirty="0" smtClean="0"/>
              <a:t>… </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18</a:t>
            </a:fld>
            <a:endParaRPr lang="en-US"/>
          </a:p>
        </p:txBody>
      </p:sp>
      <p:sp>
        <p:nvSpPr>
          <p:cNvPr id="5" name="TextBox 4"/>
          <p:cNvSpPr txBox="1"/>
          <p:nvPr/>
        </p:nvSpPr>
        <p:spPr>
          <a:xfrm>
            <a:off x="608924" y="4752949"/>
            <a:ext cx="7971366" cy="261610"/>
          </a:xfrm>
          <a:prstGeom prst="rect">
            <a:avLst/>
          </a:prstGeom>
          <a:noFill/>
        </p:spPr>
        <p:txBody>
          <a:bodyPr wrap="square" rtlCol="0">
            <a:spAutoFit/>
          </a:bodyPr>
          <a:lstStyle/>
          <a:p>
            <a:pPr marL="228600" indent="-228600">
              <a:buAutoNum type="arabicPeriod"/>
            </a:pPr>
            <a:r>
              <a:rPr lang="en-US" sz="1100" dirty="0">
                <a:hlinkClick r:id="rId3"/>
              </a:rPr>
              <a:t>Hill A. Minimum Costs for Producing Hepatitis C Direct-Acting </a:t>
            </a:r>
            <a:r>
              <a:rPr lang="en-US" sz="1100" dirty="0" err="1">
                <a:hlinkClick r:id="rId3"/>
              </a:rPr>
              <a:t>Antivirals</a:t>
            </a:r>
            <a:r>
              <a:rPr lang="en-US" sz="1100" dirty="0">
                <a:hlinkClick r:id="rId3"/>
              </a:rPr>
              <a:t>. Clin Inf Dis. </a:t>
            </a:r>
            <a:r>
              <a:rPr lang="en-US" sz="1100" dirty="0" smtClean="0">
                <a:hlinkClick r:id="rId3"/>
              </a:rPr>
              <a:t>2014</a:t>
            </a:r>
            <a:endParaRPr lang="en-US" sz="1100" dirty="0"/>
          </a:p>
        </p:txBody>
      </p:sp>
    </p:spTree>
    <p:extLst>
      <p:ext uri="{BB962C8B-B14F-4D97-AF65-F5344CB8AC3E}">
        <p14:creationId xmlns:p14="http://schemas.microsoft.com/office/powerpoint/2010/main" val="641570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19</a:t>
            </a:fld>
            <a:endParaRPr lang="en-US"/>
          </a:p>
        </p:txBody>
      </p:sp>
      <p:pic>
        <p:nvPicPr>
          <p:cNvPr id="6" name="Picture 5" descr="Screen Shot 2016-04-08 at 6.3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85"/>
            <a:ext cx="9144000" cy="5169185"/>
          </a:xfrm>
          <a:prstGeom prst="rect">
            <a:avLst/>
          </a:prstGeom>
        </p:spPr>
      </p:pic>
    </p:spTree>
    <p:extLst>
      <p:ext uri="{BB962C8B-B14F-4D97-AF65-F5344CB8AC3E}">
        <p14:creationId xmlns:p14="http://schemas.microsoft.com/office/powerpoint/2010/main" val="119783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세계적인 재앙</a:t>
            </a:r>
            <a:endParaRPr lang="en-US" dirty="0"/>
          </a:p>
        </p:txBody>
      </p:sp>
      <p:sp>
        <p:nvSpPr>
          <p:cNvPr id="3" name="Content Placeholder 2"/>
          <p:cNvSpPr>
            <a:spLocks noGrp="1"/>
          </p:cNvSpPr>
          <p:nvPr>
            <p:ph idx="1"/>
          </p:nvPr>
        </p:nvSpPr>
        <p:spPr>
          <a:xfrm>
            <a:off x="457200" y="944102"/>
            <a:ext cx="8229600" cy="3531839"/>
          </a:xfrm>
        </p:spPr>
        <p:txBody>
          <a:bodyPr>
            <a:normAutofit/>
          </a:bodyPr>
          <a:lstStyle/>
          <a:p>
            <a:r>
              <a:rPr lang="ko-KR" altLang="en-US" sz="2600" dirty="0" smtClean="0"/>
              <a:t>부작용이 거의 없고 </a:t>
            </a:r>
            <a:r>
              <a:rPr lang="ko-KR" altLang="en-US" sz="2600" dirty="0" err="1" smtClean="0"/>
              <a:t>완치율이</a:t>
            </a:r>
            <a:r>
              <a:rPr lang="ko-KR" altLang="en-US" sz="2600" dirty="0" smtClean="0"/>
              <a:t> </a:t>
            </a:r>
            <a:r>
              <a:rPr lang="en-US" altLang="ko-KR" sz="2600" dirty="0" smtClean="0"/>
              <a:t>95% </a:t>
            </a:r>
            <a:r>
              <a:rPr lang="ko-KR" altLang="en-US" sz="2600" dirty="0" smtClean="0"/>
              <a:t>이상인 경구용 제제가 </a:t>
            </a:r>
            <a:r>
              <a:rPr lang="ko-KR" altLang="en-US" sz="2600" dirty="0" err="1" smtClean="0"/>
              <a:t>연구개발되어</a:t>
            </a:r>
            <a:r>
              <a:rPr lang="ko-KR" altLang="en-US" sz="2600" dirty="0" smtClean="0"/>
              <a:t> 시장에 나오게 되었음 </a:t>
            </a:r>
            <a:endParaRPr lang="en-US" altLang="ko-KR" sz="2600" dirty="0" smtClean="0"/>
          </a:p>
          <a:p>
            <a:r>
              <a:rPr lang="ko-KR" altLang="en-US" sz="2600" dirty="0" smtClean="0"/>
              <a:t>에이즈</a:t>
            </a:r>
            <a:r>
              <a:rPr lang="en-US" altLang="ko-KR" sz="2600" dirty="0" smtClean="0"/>
              <a:t>, B</a:t>
            </a:r>
            <a:r>
              <a:rPr lang="ko-KR" altLang="en-US" sz="2600" dirty="0" err="1" smtClean="0"/>
              <a:t>형간염</a:t>
            </a:r>
            <a:r>
              <a:rPr lang="en-US" altLang="ko-KR" sz="2600" dirty="0" smtClean="0"/>
              <a:t>, </a:t>
            </a:r>
            <a:r>
              <a:rPr lang="ko-KR" altLang="en-US" sz="2600" dirty="0" smtClean="0"/>
              <a:t>결핵</a:t>
            </a:r>
            <a:r>
              <a:rPr lang="en-US" altLang="ko-KR" sz="2600" dirty="0" smtClean="0"/>
              <a:t>, </a:t>
            </a:r>
            <a:r>
              <a:rPr lang="ko-KR" altLang="en-US" sz="2600" dirty="0" smtClean="0"/>
              <a:t>말라리아와 함께 </a:t>
            </a:r>
            <a:r>
              <a:rPr lang="en-US" altLang="ko-KR" sz="2600" dirty="0" smtClean="0"/>
              <a:t>C</a:t>
            </a:r>
            <a:r>
              <a:rPr lang="ko-KR" altLang="en-US" sz="2600" dirty="0" smtClean="0"/>
              <a:t>형 간염은 세계 </a:t>
            </a:r>
            <a:r>
              <a:rPr lang="en-US" altLang="ko-KR" sz="2600" dirty="0" smtClean="0"/>
              <a:t>5</a:t>
            </a:r>
            <a:r>
              <a:rPr lang="ko-KR" altLang="en-US" sz="2600" dirty="0" smtClean="0"/>
              <a:t>대 </a:t>
            </a:r>
            <a:r>
              <a:rPr lang="ko-KR" altLang="en-US" sz="2600" dirty="0" err="1" smtClean="0"/>
              <a:t>감염병에</a:t>
            </a:r>
            <a:r>
              <a:rPr lang="ko-KR" altLang="en-US" sz="2600" dirty="0" smtClean="0"/>
              <a:t> 해당함</a:t>
            </a:r>
            <a:endParaRPr lang="en-US" altLang="ko-KR" sz="2600" dirty="0" smtClean="0"/>
          </a:p>
          <a:p>
            <a:r>
              <a:rPr lang="ko-KR" altLang="en-US" sz="2600" dirty="0" smtClean="0"/>
              <a:t>안타깝게도 현재 이 치료 방법은 잘 이용되지 않음</a:t>
            </a:r>
            <a:r>
              <a:rPr lang="en-US" sz="2600" dirty="0" smtClean="0"/>
              <a:t>:</a:t>
            </a:r>
            <a:endParaRPr lang="en-US" sz="2600" dirty="0"/>
          </a:p>
          <a:p>
            <a:pPr lvl="1">
              <a:lnSpc>
                <a:spcPct val="110000"/>
              </a:lnSpc>
            </a:pPr>
            <a:r>
              <a:rPr lang="ko-KR" altLang="en-US" sz="1800" dirty="0" smtClean="0"/>
              <a:t>전세계적으로 약 </a:t>
            </a:r>
            <a:r>
              <a:rPr lang="en-US" altLang="ko-KR" sz="1800" dirty="0" smtClean="0"/>
              <a:t>1</a:t>
            </a:r>
            <a:r>
              <a:rPr lang="ko-KR" altLang="en-US" sz="1800" dirty="0" smtClean="0"/>
              <a:t>억 </a:t>
            </a:r>
            <a:r>
              <a:rPr lang="en-US" altLang="ko-KR" sz="1800" dirty="0" smtClean="0"/>
              <a:t>5</a:t>
            </a:r>
            <a:r>
              <a:rPr lang="ko-KR" altLang="en-US" sz="1800" dirty="0" smtClean="0"/>
              <a:t>천만 명의 </a:t>
            </a:r>
            <a:r>
              <a:rPr lang="en-US" altLang="ko-KR" sz="1800" dirty="0" smtClean="0"/>
              <a:t>C</a:t>
            </a:r>
            <a:r>
              <a:rPr lang="ko-KR" altLang="en-US" sz="1800" dirty="0" smtClean="0"/>
              <a:t>형 간염 환자가 있으며 </a:t>
            </a:r>
            <a:r>
              <a:rPr lang="en-US" sz="1800" baseline="30000" dirty="0" smtClean="0"/>
              <a:t>1</a:t>
            </a:r>
            <a:r>
              <a:rPr lang="en-US" sz="1800" dirty="0" smtClean="0"/>
              <a:t>,</a:t>
            </a:r>
            <a:endParaRPr lang="en-US" sz="1800" baseline="30000" dirty="0"/>
          </a:p>
          <a:p>
            <a:pPr lvl="1">
              <a:lnSpc>
                <a:spcPct val="110000"/>
              </a:lnSpc>
            </a:pPr>
            <a:r>
              <a:rPr lang="ko-KR" altLang="en-US" sz="1800" dirty="0" smtClean="0"/>
              <a:t>매년 </a:t>
            </a:r>
            <a:r>
              <a:rPr lang="en-US" altLang="ko-KR" sz="1800" dirty="0" smtClean="0"/>
              <a:t>50</a:t>
            </a:r>
            <a:r>
              <a:rPr lang="ko-KR" altLang="en-US" sz="1800" dirty="0" smtClean="0"/>
              <a:t>만 명이 </a:t>
            </a:r>
            <a:r>
              <a:rPr lang="en-US" altLang="ko-KR" sz="1800" dirty="0" smtClean="0"/>
              <a:t>C</a:t>
            </a:r>
            <a:r>
              <a:rPr lang="ko-KR" altLang="en-US" sz="1800" dirty="0" smtClean="0"/>
              <a:t>형 간염 때문에 사망하고 있음에도</a:t>
            </a:r>
            <a:r>
              <a:rPr lang="en-US" sz="1800" baseline="30000" dirty="0" smtClean="0"/>
              <a:t>1</a:t>
            </a:r>
            <a:r>
              <a:rPr lang="en-US" sz="1800" dirty="0" smtClean="0"/>
              <a:t>,</a:t>
            </a:r>
            <a:endParaRPr lang="en-US" sz="1800" baseline="30000" dirty="0"/>
          </a:p>
          <a:p>
            <a:pPr lvl="1">
              <a:lnSpc>
                <a:spcPct val="110000"/>
              </a:lnSpc>
            </a:pPr>
            <a:r>
              <a:rPr lang="ko-KR" altLang="en-US" sz="1800" dirty="0" smtClean="0"/>
              <a:t>매년 </a:t>
            </a:r>
            <a:r>
              <a:rPr lang="en-US" altLang="ko-KR" sz="1800" dirty="0" smtClean="0"/>
              <a:t>50</a:t>
            </a:r>
            <a:r>
              <a:rPr lang="ko-KR" altLang="en-US" sz="1800" dirty="0" smtClean="0"/>
              <a:t>만 명 정도만 경구용 제제를 활용하여 치료 받고 있는 상황임</a:t>
            </a:r>
            <a:r>
              <a:rPr lang="en-US" sz="1800" baseline="30000" dirty="0" smtClean="0"/>
              <a:t>2,3</a:t>
            </a:r>
            <a:endParaRPr lang="en-US" sz="1800" baseline="30000" dirty="0"/>
          </a:p>
        </p:txBody>
      </p:sp>
      <p:sp>
        <p:nvSpPr>
          <p:cNvPr id="4" name="TextBox 3"/>
          <p:cNvSpPr txBox="1"/>
          <p:nvPr/>
        </p:nvSpPr>
        <p:spPr>
          <a:xfrm>
            <a:off x="515785" y="4475941"/>
            <a:ext cx="8274255" cy="769441"/>
          </a:xfrm>
          <a:prstGeom prst="rect">
            <a:avLst/>
          </a:prstGeom>
          <a:noFill/>
        </p:spPr>
        <p:txBody>
          <a:bodyPr wrap="square" rtlCol="0">
            <a:spAutoFit/>
          </a:bodyPr>
          <a:lstStyle/>
          <a:p>
            <a:pPr marL="228600" indent="-228600">
              <a:buAutoNum type="arabicPeriod"/>
            </a:pPr>
            <a:r>
              <a:rPr lang="en-US" sz="1100" dirty="0">
                <a:hlinkClick r:id="rId3"/>
              </a:rPr>
              <a:t>http://www.who.int/mediacentre/factsheets/fs164/en/</a:t>
            </a:r>
            <a:endParaRPr lang="en-US" sz="1100" dirty="0"/>
          </a:p>
          <a:p>
            <a:pPr marL="228600" indent="-228600">
              <a:buAutoNum type="arabicPeriod"/>
            </a:pPr>
            <a:r>
              <a:rPr lang="en-US" sz="1100" dirty="0">
                <a:hlinkClick r:id="rId4"/>
              </a:rPr>
              <a:t>http://www.unitaid.eu/images/marketdynamics/publications/Hepatitis_C_Medicines_Technology_and_Market_Landscape__Update.pdf</a:t>
            </a:r>
            <a:r>
              <a:rPr lang="en-US" sz="1100" dirty="0"/>
              <a:t> </a:t>
            </a:r>
          </a:p>
          <a:p>
            <a:pPr marL="228600" indent="-228600">
              <a:buAutoNum type="arabicPeriod"/>
            </a:pPr>
            <a:r>
              <a:rPr lang="en-US" sz="1100" dirty="0">
                <a:hlinkClick r:id="rId5"/>
              </a:rPr>
              <a:t>http://www.bidnessetc.com/59228-gilead-sciences-inc-abbvie-inc-finally-see-growth-in-hcv-prescription-volum/</a:t>
            </a:r>
            <a:endParaRPr lang="en-US" sz="1100" dirty="0"/>
          </a:p>
          <a:p>
            <a:pPr marL="228600" indent="-228600">
              <a:buAutoNum type="arabicPeriod"/>
            </a:pPr>
            <a:endParaRPr lang="en-US" sz="1100"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2</a:t>
            </a:fld>
            <a:endParaRPr lang="en-US"/>
          </a:p>
        </p:txBody>
      </p:sp>
    </p:spTree>
    <p:extLst>
      <p:ext uri="{BB962C8B-B14F-4D97-AF65-F5344CB8AC3E}">
        <p14:creationId xmlns:p14="http://schemas.microsoft.com/office/powerpoint/2010/main" val="2956246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B4047B-360E-6947-8E0F-878E3A61C916}" type="slidenum">
              <a:rPr lang="en-US" smtClean="0"/>
              <a:pPr/>
              <a:t>20</a:t>
            </a:fld>
            <a:endParaRPr lang="en-US"/>
          </a:p>
        </p:txBody>
      </p:sp>
      <p:pic>
        <p:nvPicPr>
          <p:cNvPr id="2" name="Picture 1" descr="fixHepC-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075" y="1743443"/>
            <a:ext cx="2890866" cy="1388226"/>
          </a:xfrm>
          <a:prstGeom prst="rect">
            <a:avLst/>
          </a:prstGeom>
        </p:spPr>
      </p:pic>
    </p:spTree>
    <p:extLst>
      <p:ext uri="{BB962C8B-B14F-4D97-AF65-F5344CB8AC3E}">
        <p14:creationId xmlns:p14="http://schemas.microsoft.com/office/powerpoint/2010/main" val="3275024457"/>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더 많은 정보</a:t>
            </a:r>
            <a:endParaRPr lang="en-US" dirty="0"/>
          </a:p>
        </p:txBody>
      </p:sp>
      <p:sp>
        <p:nvSpPr>
          <p:cNvPr id="3" name="Content Placeholder 2"/>
          <p:cNvSpPr>
            <a:spLocks noGrp="1"/>
          </p:cNvSpPr>
          <p:nvPr>
            <p:ph idx="1"/>
          </p:nvPr>
        </p:nvSpPr>
        <p:spPr>
          <a:xfrm>
            <a:off x="457200" y="1049387"/>
            <a:ext cx="8686800" cy="3394472"/>
          </a:xfrm>
        </p:spPr>
        <p:txBody>
          <a:bodyPr/>
          <a:lstStyle/>
          <a:p>
            <a:r>
              <a:rPr lang="en-US" dirty="0">
                <a:hlinkClick r:id="rId3"/>
              </a:rPr>
              <a:t>http://fixhepc.com</a:t>
            </a:r>
            <a:endParaRPr lang="en-US" dirty="0"/>
          </a:p>
          <a:p>
            <a:r>
              <a:rPr lang="en-US" dirty="0">
                <a:hlinkClick r:id="rId4"/>
              </a:rPr>
              <a:t>https://gp2u.com.au</a:t>
            </a:r>
            <a:r>
              <a:rPr lang="en-US" dirty="0"/>
              <a:t> </a:t>
            </a:r>
          </a:p>
          <a:p>
            <a:r>
              <a:rPr lang="en-US" dirty="0">
                <a:hlinkClick r:id="rId5"/>
              </a:rPr>
              <a:t>https://clinicaltrials.gov/ct2/show/NCT02657694</a:t>
            </a:r>
            <a:endParaRPr lang="en-US" dirty="0"/>
          </a:p>
          <a:p>
            <a:r>
              <a:rPr lang="en-US" dirty="0"/>
              <a:t>HCV Decision Support Tool with expected SVR </a:t>
            </a:r>
            <a:br>
              <a:rPr lang="en-US" dirty="0"/>
            </a:br>
            <a:r>
              <a:rPr lang="en-US" dirty="0">
                <a:hlinkClick r:id="rId6"/>
              </a:rPr>
              <a:t>https://gp2u.com.au/hcv</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21</a:t>
            </a:fld>
            <a:endParaRPr lang="en-US"/>
          </a:p>
        </p:txBody>
      </p:sp>
    </p:spTree>
    <p:extLst>
      <p:ext uri="{BB962C8B-B14F-4D97-AF65-F5344CB8AC3E}">
        <p14:creationId xmlns:p14="http://schemas.microsoft.com/office/powerpoint/2010/main" val="1857774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문제는 비싼 가격</a:t>
            </a:r>
            <a:endParaRPr lang="en-US" dirty="0"/>
          </a:p>
        </p:txBody>
      </p:sp>
      <p:sp>
        <p:nvSpPr>
          <p:cNvPr id="6" name="TextBox 5"/>
          <p:cNvSpPr txBox="1"/>
          <p:nvPr/>
        </p:nvSpPr>
        <p:spPr>
          <a:xfrm>
            <a:off x="304800" y="4790076"/>
            <a:ext cx="8712200" cy="261610"/>
          </a:xfrm>
          <a:prstGeom prst="rect">
            <a:avLst/>
          </a:prstGeom>
          <a:noFill/>
        </p:spPr>
        <p:txBody>
          <a:bodyPr wrap="square" rtlCol="0">
            <a:spAutoFit/>
          </a:bodyPr>
          <a:lstStyle/>
          <a:p>
            <a:r>
              <a:rPr lang="en-US" sz="1100" dirty="0"/>
              <a:t>Source: Significant reductions in costs of generic production of sofosbuvir and daclatasvir for treatment of hepatitis C, Hill et al, EASL 2016</a:t>
            </a:r>
          </a:p>
        </p:txBody>
      </p:sp>
      <p:sp>
        <p:nvSpPr>
          <p:cNvPr id="3" name="Slide Number Placeholder 2"/>
          <p:cNvSpPr>
            <a:spLocks noGrp="1"/>
          </p:cNvSpPr>
          <p:nvPr>
            <p:ph type="sldNum" sz="quarter" idx="12"/>
          </p:nvPr>
        </p:nvSpPr>
        <p:spPr/>
        <p:txBody>
          <a:bodyPr/>
          <a:lstStyle/>
          <a:p>
            <a:fld id="{65B4047B-360E-6947-8E0F-878E3A61C916}" type="slidenum">
              <a:rPr lang="en-US" smtClean="0"/>
              <a:pPr/>
              <a:t>3</a:t>
            </a:fld>
            <a:endParaRPr lang="en-US"/>
          </a:p>
        </p:txBody>
      </p:sp>
      <p:pic>
        <p:nvPicPr>
          <p:cNvPr id="7" name="Picture 6" descr="Screen Shot 2016-04-08 at 7.2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6008"/>
            <a:ext cx="9144000" cy="3707439"/>
          </a:xfrm>
          <a:prstGeom prst="rect">
            <a:avLst/>
          </a:prstGeom>
        </p:spPr>
      </p:pic>
    </p:spTree>
    <p:extLst>
      <p:ext uri="{BB962C8B-B14F-4D97-AF65-F5344CB8AC3E}">
        <p14:creationId xmlns:p14="http://schemas.microsoft.com/office/powerpoint/2010/main" val="34167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배경</a:t>
            </a:r>
            <a:endParaRPr lang="en-US" dirty="0"/>
          </a:p>
        </p:txBody>
      </p:sp>
      <p:sp>
        <p:nvSpPr>
          <p:cNvPr id="3" name="Content Placeholder 2"/>
          <p:cNvSpPr>
            <a:spLocks noGrp="1"/>
          </p:cNvSpPr>
          <p:nvPr>
            <p:ph idx="1"/>
          </p:nvPr>
        </p:nvSpPr>
        <p:spPr>
          <a:xfrm>
            <a:off x="457200" y="1047751"/>
            <a:ext cx="8229600" cy="3394472"/>
          </a:xfrm>
        </p:spPr>
        <p:txBody>
          <a:bodyPr>
            <a:normAutofit fontScale="92500" lnSpcReduction="20000"/>
          </a:bodyPr>
          <a:lstStyle/>
          <a:p>
            <a:r>
              <a:rPr lang="ko-KR" altLang="en-US" dirty="0" smtClean="0"/>
              <a:t>신약의 높은 가격은 환자들이 매우 효과적인 신약을 사용하는 것에 큰 문제가 되고 있음</a:t>
            </a:r>
            <a:endParaRPr lang="en-US" altLang="ko-KR" dirty="0" smtClean="0"/>
          </a:p>
          <a:p>
            <a:r>
              <a:rPr lang="ko-KR" altLang="en-US" dirty="0" err="1" smtClean="0"/>
              <a:t>소포스부비르</a:t>
            </a:r>
            <a:r>
              <a:rPr lang="en-US" altLang="ko-KR" dirty="0" smtClean="0"/>
              <a:t>, </a:t>
            </a:r>
            <a:r>
              <a:rPr lang="ko-KR" altLang="en-US" dirty="0" err="1" smtClean="0"/>
              <a:t>레디파스비르</a:t>
            </a:r>
            <a:r>
              <a:rPr lang="en-US" altLang="ko-KR" dirty="0" smtClean="0"/>
              <a:t>, </a:t>
            </a:r>
            <a:r>
              <a:rPr lang="ko-KR" altLang="en-US" dirty="0" err="1" smtClean="0"/>
              <a:t>다클라타스비르의</a:t>
            </a:r>
            <a:r>
              <a:rPr lang="ko-KR" altLang="en-US" dirty="0" smtClean="0"/>
              <a:t> </a:t>
            </a:r>
            <a:r>
              <a:rPr lang="ko-KR" altLang="en-US" dirty="0" err="1" smtClean="0"/>
              <a:t>복제약은</a:t>
            </a:r>
            <a:r>
              <a:rPr lang="ko-KR" altLang="en-US" dirty="0" smtClean="0"/>
              <a:t> 미국 소매가 기준 </a:t>
            </a:r>
            <a:r>
              <a:rPr lang="en-US" altLang="ko-KR" dirty="0" smtClean="0"/>
              <a:t>1%</a:t>
            </a:r>
            <a:r>
              <a:rPr lang="ko-KR" altLang="en-US" dirty="0" smtClean="0"/>
              <a:t>의 가격으로 대량 생산될 수 있음</a:t>
            </a:r>
            <a:r>
              <a:rPr lang="en-US" baseline="30000" dirty="0" smtClean="0"/>
              <a:t>1</a:t>
            </a:r>
            <a:endParaRPr lang="en-US" baseline="30000" dirty="0"/>
          </a:p>
          <a:p>
            <a:r>
              <a:rPr lang="ko-KR" altLang="en-US" dirty="0" smtClean="0"/>
              <a:t>호주</a:t>
            </a:r>
            <a:r>
              <a:rPr lang="en-US" baseline="30000" dirty="0" smtClean="0"/>
              <a:t>2</a:t>
            </a:r>
            <a:r>
              <a:rPr lang="en-US" dirty="0"/>
              <a:t>, </a:t>
            </a:r>
            <a:r>
              <a:rPr lang="ko-KR" altLang="en-US" dirty="0" smtClean="0"/>
              <a:t>영국</a:t>
            </a:r>
            <a:r>
              <a:rPr lang="en-US" baseline="30000" dirty="0" smtClean="0"/>
              <a:t>3</a:t>
            </a:r>
            <a:r>
              <a:rPr lang="en-US" dirty="0"/>
              <a:t>, </a:t>
            </a:r>
            <a:r>
              <a:rPr lang="ko-KR" altLang="en-US" dirty="0" smtClean="0"/>
              <a:t>그리고 많은 국가의 법령 하에서</a:t>
            </a:r>
            <a:r>
              <a:rPr lang="en-US" dirty="0" smtClean="0"/>
              <a:t>, </a:t>
            </a:r>
            <a:r>
              <a:rPr lang="ko-KR" altLang="en-US" dirty="0" smtClean="0"/>
              <a:t>개인은 </a:t>
            </a:r>
            <a:r>
              <a:rPr lang="en-US" altLang="ko-KR" dirty="0" smtClean="0"/>
              <a:t>3</a:t>
            </a:r>
            <a:r>
              <a:rPr lang="ko-KR" altLang="en-US" dirty="0" smtClean="0"/>
              <a:t>개월 치의 약을 개인치료목적으로 수입할 권리가 있음</a:t>
            </a:r>
            <a:r>
              <a:rPr lang="en-US" altLang="ko-KR" dirty="0" smtClean="0"/>
              <a:t>.</a:t>
            </a:r>
            <a:endParaRPr lang="en-US" baseline="30000" dirty="0"/>
          </a:p>
          <a:p>
            <a:endParaRPr lang="en-US" dirty="0"/>
          </a:p>
        </p:txBody>
      </p:sp>
      <p:sp>
        <p:nvSpPr>
          <p:cNvPr id="4" name="TextBox 3"/>
          <p:cNvSpPr txBox="1"/>
          <p:nvPr/>
        </p:nvSpPr>
        <p:spPr>
          <a:xfrm>
            <a:off x="647701" y="4388871"/>
            <a:ext cx="7971366" cy="754053"/>
          </a:xfrm>
          <a:prstGeom prst="rect">
            <a:avLst/>
          </a:prstGeom>
          <a:noFill/>
        </p:spPr>
        <p:txBody>
          <a:bodyPr wrap="square" rtlCol="0">
            <a:spAutoFit/>
          </a:bodyPr>
          <a:lstStyle/>
          <a:p>
            <a:pPr marL="228600" indent="-228600">
              <a:buAutoNum type="arabicPeriod"/>
            </a:pPr>
            <a:r>
              <a:rPr lang="en-US" sz="1100" dirty="0">
                <a:hlinkClick r:id="rId3"/>
              </a:rPr>
              <a:t>Hill A. Minimum Costs for Producing Hepatitis C Direct-Acting </a:t>
            </a:r>
            <a:r>
              <a:rPr lang="en-US" sz="1100" dirty="0" err="1">
                <a:hlinkClick r:id="rId3"/>
              </a:rPr>
              <a:t>Antivirals</a:t>
            </a:r>
            <a:r>
              <a:rPr lang="en-US" sz="1100" dirty="0">
                <a:hlinkClick r:id="rId3"/>
              </a:rPr>
              <a:t>. </a:t>
            </a:r>
            <a:r>
              <a:rPr lang="en-US" sz="1100" dirty="0" err="1">
                <a:hlinkClick r:id="rId3"/>
              </a:rPr>
              <a:t>Clin</a:t>
            </a:r>
            <a:r>
              <a:rPr lang="en-US" sz="1100" dirty="0">
                <a:hlinkClick r:id="rId3"/>
              </a:rPr>
              <a:t> </a:t>
            </a:r>
            <a:r>
              <a:rPr lang="en-US" sz="1100" dirty="0" err="1">
                <a:hlinkClick r:id="rId3"/>
              </a:rPr>
              <a:t>Inf</a:t>
            </a:r>
            <a:r>
              <a:rPr lang="en-US" sz="1100" dirty="0">
                <a:hlinkClick r:id="rId3"/>
              </a:rPr>
              <a:t> Dis. 2014</a:t>
            </a:r>
            <a:endParaRPr lang="en-US" sz="1100" dirty="0"/>
          </a:p>
          <a:p>
            <a:pPr marL="228600" indent="-228600">
              <a:buFont typeface="+mj-lt"/>
              <a:buAutoNum type="arabicPeriod"/>
            </a:pPr>
            <a:r>
              <a:rPr lang="en-US" sz="1100" dirty="0">
                <a:hlinkClick r:id="rId4"/>
              </a:rPr>
              <a:t>https://www.tga.gov.au/personal-importation-scheme</a:t>
            </a:r>
            <a:endParaRPr lang="en-US" sz="1100" dirty="0"/>
          </a:p>
          <a:p>
            <a:pPr marL="228600" indent="-228600">
              <a:buFont typeface="+mj-lt"/>
              <a:buAutoNum type="arabicPeriod"/>
            </a:pPr>
            <a:r>
              <a:rPr lang="en-US" sz="1100" dirty="0">
                <a:hlinkClick r:id="rId5"/>
              </a:rPr>
              <a:t>https://www.gov.uk/government/organisations/hm-revenue-customs</a:t>
            </a:r>
            <a:r>
              <a:rPr lang="en-US" sz="1100" dirty="0"/>
              <a:t> </a:t>
            </a:r>
          </a:p>
          <a:p>
            <a:endParaRPr lang="en-US" sz="1000" dirty="0"/>
          </a:p>
        </p:txBody>
      </p:sp>
      <p:sp>
        <p:nvSpPr>
          <p:cNvPr id="5" name="Slide Number Placeholder 4"/>
          <p:cNvSpPr>
            <a:spLocks noGrp="1"/>
          </p:cNvSpPr>
          <p:nvPr>
            <p:ph type="sldNum" sz="quarter" idx="12"/>
          </p:nvPr>
        </p:nvSpPr>
        <p:spPr/>
        <p:txBody>
          <a:bodyPr/>
          <a:lstStyle/>
          <a:p>
            <a:fld id="{65B4047B-360E-6947-8E0F-878E3A61C916}" type="slidenum">
              <a:rPr lang="en-US" smtClean="0"/>
              <a:pPr/>
              <a:t>4</a:t>
            </a:fld>
            <a:endParaRPr lang="en-US"/>
          </a:p>
        </p:txBody>
      </p:sp>
    </p:spTree>
    <p:extLst>
      <p:ext uri="{BB962C8B-B14F-4D97-AF65-F5344CB8AC3E}">
        <p14:creationId xmlns:p14="http://schemas.microsoft.com/office/powerpoint/2010/main" val="34352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o-KR" altLang="en-US" dirty="0" smtClean="0"/>
              <a:t>개인적 약품 수입의 법률적 근거</a:t>
            </a:r>
            <a:endParaRPr lang="en-US" dirty="0"/>
          </a:p>
        </p:txBody>
      </p:sp>
      <p:sp>
        <p:nvSpPr>
          <p:cNvPr id="3" name="Content Placeholder 2"/>
          <p:cNvSpPr>
            <a:spLocks noGrp="1"/>
          </p:cNvSpPr>
          <p:nvPr>
            <p:ph idx="1"/>
          </p:nvPr>
        </p:nvSpPr>
        <p:spPr>
          <a:xfrm>
            <a:off x="457200" y="1111250"/>
            <a:ext cx="8229600" cy="3676649"/>
          </a:xfrm>
        </p:spPr>
        <p:txBody>
          <a:bodyPr>
            <a:normAutofit fontScale="85000" lnSpcReduction="20000"/>
          </a:bodyPr>
          <a:lstStyle/>
          <a:p>
            <a:r>
              <a:rPr lang="ko-KR" altLang="en-US" dirty="0" smtClean="0"/>
              <a:t>특허는 독점적 사용권을 보장함</a:t>
            </a:r>
            <a:r>
              <a:rPr lang="en-US" dirty="0" smtClean="0"/>
              <a:t>, </a:t>
            </a:r>
            <a:r>
              <a:rPr lang="ko-KR" altLang="en-US" dirty="0" smtClean="0"/>
              <a:t>하지만</a:t>
            </a:r>
            <a:r>
              <a:rPr lang="en-US" dirty="0" smtClean="0"/>
              <a:t>…</a:t>
            </a:r>
            <a:endParaRPr lang="en-US" dirty="0"/>
          </a:p>
          <a:p>
            <a:r>
              <a:rPr lang="en-US" dirty="0" smtClean="0"/>
              <a:t>TRIPS </a:t>
            </a:r>
            <a:r>
              <a:rPr lang="ko-KR" altLang="en-US" dirty="0" smtClean="0"/>
              <a:t>협정 </a:t>
            </a:r>
            <a:r>
              <a:rPr lang="en-US" dirty="0" smtClean="0"/>
              <a:t>60</a:t>
            </a:r>
            <a:r>
              <a:rPr lang="ko-KR" altLang="en-US" dirty="0" smtClean="0"/>
              <a:t>조에 따르면</a:t>
            </a:r>
            <a:r>
              <a:rPr lang="en-US" dirty="0" smtClean="0"/>
              <a:t>:</a:t>
            </a:r>
            <a:endParaRPr lang="en-US" dirty="0"/>
          </a:p>
          <a:p>
            <a:pPr lvl="1"/>
            <a:r>
              <a:rPr lang="ko-KR" altLang="en-US" i="1" dirty="0" smtClean="0"/>
              <a:t>협정국은 개인이 직접 반입 또는 택배를 통해 반입하는 비상업적 목적의 소량 수입에  대해 특허 조항의 적용을 배제할 수 있음</a:t>
            </a:r>
            <a:endParaRPr lang="en-US" i="1" dirty="0"/>
          </a:p>
          <a:p>
            <a:r>
              <a:rPr lang="ko-KR" altLang="en-US" dirty="0" smtClean="0"/>
              <a:t>위 </a:t>
            </a:r>
            <a:r>
              <a:rPr lang="en-US" altLang="ko-KR" dirty="0" smtClean="0"/>
              <a:t>60</a:t>
            </a:r>
            <a:r>
              <a:rPr lang="ko-KR" altLang="en-US" dirty="0" smtClean="0"/>
              <a:t>조와 동일한 견지에서 대부분의 국가는 </a:t>
            </a:r>
            <a:r>
              <a:rPr lang="ko-KR" altLang="en-US" dirty="0" err="1" smtClean="0"/>
              <a:t>특저어</a:t>
            </a:r>
            <a:r>
              <a:rPr lang="ko-KR" altLang="en-US" dirty="0" smtClean="0"/>
              <a:t> 형태의 개인적 약품 수입을 허용하고 있음</a:t>
            </a:r>
            <a:r>
              <a:rPr lang="en-US" altLang="ko-KR" dirty="0" smtClean="0"/>
              <a:t>.</a:t>
            </a:r>
            <a:endParaRPr lang="en-US" dirty="0"/>
          </a:p>
          <a:p>
            <a:r>
              <a:rPr lang="en-US" dirty="0">
                <a:hlinkClick r:id="rId3"/>
              </a:rPr>
              <a:t>http://fixhepc.com/</a:t>
            </a:r>
            <a:r>
              <a:rPr lang="en-US" dirty="0"/>
              <a:t> </a:t>
            </a:r>
            <a:r>
              <a:rPr lang="ko-KR" altLang="en-US" dirty="0" smtClean="0"/>
              <a:t>는 환자들로 하여금 약을 구입할 수 있게 도와주고</a:t>
            </a:r>
            <a:r>
              <a:rPr lang="en-US" altLang="ko-KR" dirty="0" smtClean="0"/>
              <a:t>, </a:t>
            </a:r>
            <a:r>
              <a:rPr lang="ko-KR" altLang="en-US" dirty="0" smtClean="0"/>
              <a:t>환자들이 자신의 치료에 대해 의견을 교환할 수 있는 기회를 제공하고 있음</a:t>
            </a:r>
            <a:endParaRPr lang="en-US" dirty="0"/>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5</a:t>
            </a:fld>
            <a:endParaRPr lang="en-US"/>
          </a:p>
        </p:txBody>
      </p:sp>
    </p:spTree>
    <p:extLst>
      <p:ext uri="{BB962C8B-B14F-4D97-AF65-F5344CB8AC3E}">
        <p14:creationId xmlns:p14="http://schemas.microsoft.com/office/powerpoint/2010/main" val="3069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방법</a:t>
            </a:r>
            <a:endParaRPr lang="en-US" dirty="0"/>
          </a:p>
        </p:txBody>
      </p:sp>
      <p:sp>
        <p:nvSpPr>
          <p:cNvPr id="3" name="Content Placeholder 2"/>
          <p:cNvSpPr>
            <a:spLocks noGrp="1"/>
          </p:cNvSpPr>
          <p:nvPr>
            <p:ph idx="1"/>
          </p:nvPr>
        </p:nvSpPr>
        <p:spPr>
          <a:xfrm>
            <a:off x="457200" y="1111250"/>
            <a:ext cx="8229600" cy="3943349"/>
          </a:xfrm>
        </p:spPr>
        <p:txBody>
          <a:bodyPr>
            <a:normAutofit fontScale="77500" lnSpcReduction="20000"/>
          </a:bodyPr>
          <a:lstStyle/>
          <a:p>
            <a:r>
              <a:rPr lang="ko-KR" altLang="en-US" dirty="0" smtClean="0"/>
              <a:t>복제 </a:t>
            </a:r>
            <a:r>
              <a:rPr lang="ko-KR" altLang="en-US" dirty="0" err="1" smtClean="0"/>
              <a:t>경구약에</a:t>
            </a:r>
            <a:r>
              <a:rPr lang="ko-KR" altLang="en-US" dirty="0" smtClean="0"/>
              <a:t> 대해 먼저 </a:t>
            </a:r>
            <a:r>
              <a:rPr lang="en-US" dirty="0" smtClean="0"/>
              <a:t>HPLC</a:t>
            </a:r>
            <a:r>
              <a:rPr lang="en-US" dirty="0"/>
              <a:t>, NMR and Mass </a:t>
            </a:r>
            <a:r>
              <a:rPr lang="en-US" dirty="0" smtClean="0"/>
              <a:t>Spectrometry(</a:t>
            </a:r>
            <a:r>
              <a:rPr lang="ko-KR" altLang="en-US" dirty="0" err="1" smtClean="0"/>
              <a:t>필자주</a:t>
            </a:r>
            <a:r>
              <a:rPr lang="en-US" altLang="ko-KR" dirty="0" smtClean="0"/>
              <a:t>: </a:t>
            </a:r>
            <a:r>
              <a:rPr lang="ko-KR" altLang="en-US" dirty="0" smtClean="0"/>
              <a:t>매우 정교한 실험 기구</a:t>
            </a:r>
            <a:r>
              <a:rPr lang="en-US" altLang="ko-KR" dirty="0" smtClean="0"/>
              <a:t>)</a:t>
            </a:r>
            <a:r>
              <a:rPr lang="ko-KR" altLang="en-US" dirty="0" smtClean="0"/>
              <a:t>를 활용하여 그 품질을 테스트 했음</a:t>
            </a:r>
            <a:endParaRPr lang="en-US" dirty="0"/>
          </a:p>
          <a:p>
            <a:r>
              <a:rPr lang="ko-KR" altLang="en-US" dirty="0" smtClean="0"/>
              <a:t>수 많은 환자들이</a:t>
            </a:r>
            <a:r>
              <a:rPr lang="en-US" dirty="0" smtClean="0"/>
              <a:t> </a:t>
            </a:r>
            <a:r>
              <a:rPr lang="en-US" dirty="0" smtClean="0">
                <a:hlinkClick r:id="rId3"/>
              </a:rPr>
              <a:t>fixhepc.com</a:t>
            </a:r>
            <a:r>
              <a:rPr lang="en-US" dirty="0" smtClean="0"/>
              <a:t> </a:t>
            </a:r>
            <a:r>
              <a:rPr lang="ko-KR" altLang="en-US" dirty="0" smtClean="0"/>
              <a:t>을 통해 실험에 참여했고</a:t>
            </a:r>
            <a:r>
              <a:rPr lang="en-US" altLang="ko-KR" dirty="0" smtClean="0"/>
              <a:t>, </a:t>
            </a:r>
            <a:r>
              <a:rPr lang="ko-KR" altLang="en-US" dirty="0" err="1" smtClean="0"/>
              <a:t>복제약을</a:t>
            </a:r>
            <a:r>
              <a:rPr lang="ko-KR" altLang="en-US" dirty="0" smtClean="0"/>
              <a:t> 합리적인 가격에 구입할 수 있도록 도움 받았음</a:t>
            </a:r>
            <a:r>
              <a:rPr lang="en-US" altLang="ko-KR" dirty="0" smtClean="0"/>
              <a:t>.</a:t>
            </a:r>
            <a:endParaRPr lang="en-US" dirty="0"/>
          </a:p>
          <a:p>
            <a:r>
              <a:rPr lang="ko-KR" altLang="en-US" dirty="0" smtClean="0"/>
              <a:t>환자들은 치료 전</a:t>
            </a:r>
            <a:r>
              <a:rPr lang="en-US" altLang="ko-KR" dirty="0" smtClean="0"/>
              <a:t>, </a:t>
            </a:r>
            <a:r>
              <a:rPr lang="ko-KR" altLang="en-US" dirty="0" smtClean="0"/>
              <a:t>치료 도중</a:t>
            </a:r>
            <a:r>
              <a:rPr lang="en-US" altLang="ko-KR" dirty="0" smtClean="0"/>
              <a:t>, </a:t>
            </a:r>
            <a:r>
              <a:rPr lang="ko-KR" altLang="en-US" dirty="0" smtClean="0"/>
              <a:t>치료 이후에 상태를</a:t>
            </a:r>
            <a:r>
              <a:rPr lang="en-US" dirty="0" smtClean="0"/>
              <a:t> </a:t>
            </a:r>
            <a:r>
              <a:rPr lang="en-US" dirty="0" smtClean="0">
                <a:hlinkClick r:id="rId4"/>
              </a:rPr>
              <a:t>gp2u.com.au</a:t>
            </a:r>
            <a:r>
              <a:rPr lang="en-US" dirty="0" smtClean="0"/>
              <a:t> </a:t>
            </a:r>
            <a:r>
              <a:rPr lang="ko-KR" altLang="en-US" dirty="0" smtClean="0"/>
              <a:t>라는 원격치료 사이트를 통해 점검 받았음</a:t>
            </a:r>
            <a:endParaRPr lang="en-US" dirty="0"/>
          </a:p>
          <a:p>
            <a:r>
              <a:rPr lang="ko-KR" altLang="en-US" dirty="0" smtClean="0"/>
              <a:t>이 분석의 목적은 환자들이 합법적으로 수입할 수 있는 </a:t>
            </a:r>
            <a:r>
              <a:rPr lang="ko-KR" altLang="en-US" dirty="0" err="1" smtClean="0"/>
              <a:t>복제약을</a:t>
            </a:r>
            <a:r>
              <a:rPr lang="ko-KR" altLang="en-US" dirty="0" smtClean="0"/>
              <a:t> 통한 치료가 안전한지 그리고 효과가 있는지 확인하는 것임</a:t>
            </a:r>
            <a:endParaRPr lang="en-US" dirty="0"/>
          </a:p>
          <a:p>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6</a:t>
            </a:fld>
            <a:endParaRPr lang="en-US"/>
          </a:p>
        </p:txBody>
      </p:sp>
    </p:spTree>
    <p:extLst>
      <p:ext uri="{BB962C8B-B14F-4D97-AF65-F5344CB8AC3E}">
        <p14:creationId xmlns:p14="http://schemas.microsoft.com/office/powerpoint/2010/main" val="251292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10.2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15" y="493336"/>
            <a:ext cx="6643892" cy="4650163"/>
          </a:xfrm>
          <a:prstGeom prst="rect">
            <a:avLst/>
          </a:prstGeom>
        </p:spPr>
      </p:pic>
      <p:sp>
        <p:nvSpPr>
          <p:cNvPr id="2" name="Title 1"/>
          <p:cNvSpPr>
            <a:spLocks noGrp="1"/>
          </p:cNvSpPr>
          <p:nvPr>
            <p:ph type="title"/>
          </p:nvPr>
        </p:nvSpPr>
        <p:spPr/>
        <p:txBody>
          <a:bodyPr/>
          <a:lstStyle/>
          <a:p>
            <a:r>
              <a:rPr lang="ko-KR" altLang="en-US" dirty="0" err="1" smtClean="0"/>
              <a:t>소포스부비르</a:t>
            </a:r>
            <a:r>
              <a:rPr lang="en-US" dirty="0" smtClean="0"/>
              <a:t> NMR </a:t>
            </a:r>
            <a:r>
              <a:rPr lang="ko-KR" altLang="en-US" dirty="0" smtClean="0"/>
              <a:t>성분 분석 결과</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7</a:t>
            </a:fld>
            <a:endParaRPr lang="en-US"/>
          </a:p>
        </p:txBody>
      </p:sp>
    </p:spTree>
    <p:extLst>
      <p:ext uri="{BB962C8B-B14F-4D97-AF65-F5344CB8AC3E}">
        <p14:creationId xmlns:p14="http://schemas.microsoft.com/office/powerpoint/2010/main" val="379742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31 at 10.3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277"/>
            <a:ext cx="9144000" cy="4612223"/>
          </a:xfrm>
          <a:prstGeom prst="rect">
            <a:avLst/>
          </a:prstGeom>
        </p:spPr>
      </p:pic>
      <p:sp>
        <p:nvSpPr>
          <p:cNvPr id="2" name="Title 1"/>
          <p:cNvSpPr>
            <a:spLocks noGrp="1"/>
          </p:cNvSpPr>
          <p:nvPr>
            <p:ph type="title"/>
          </p:nvPr>
        </p:nvSpPr>
        <p:spPr/>
        <p:txBody>
          <a:bodyPr/>
          <a:lstStyle/>
          <a:p>
            <a:r>
              <a:rPr lang="ko-KR" altLang="en-US" dirty="0" smtClean="0"/>
              <a:t>전 세계적으로 </a:t>
            </a:r>
            <a:r>
              <a:rPr lang="en-US" altLang="ko-KR" dirty="0" smtClean="0"/>
              <a:t>400</a:t>
            </a:r>
            <a:r>
              <a:rPr lang="ko-KR" altLang="en-US" dirty="0" smtClean="0"/>
              <a:t>명 이상의 환자들이 참여</a:t>
            </a:r>
            <a:endParaRPr lang="en-US" dirty="0"/>
          </a:p>
        </p:txBody>
      </p:sp>
      <p:sp>
        <p:nvSpPr>
          <p:cNvPr id="4" name="Slide Number Placeholder 3"/>
          <p:cNvSpPr>
            <a:spLocks noGrp="1"/>
          </p:cNvSpPr>
          <p:nvPr>
            <p:ph type="sldNum" sz="quarter" idx="12"/>
          </p:nvPr>
        </p:nvSpPr>
        <p:spPr/>
        <p:txBody>
          <a:bodyPr/>
          <a:lstStyle/>
          <a:p>
            <a:fld id="{65B4047B-360E-6947-8E0F-878E3A61C916}" type="slidenum">
              <a:rPr lang="en-US" smtClean="0"/>
              <a:pPr/>
              <a:t>8</a:t>
            </a:fld>
            <a:endParaRPr lang="en-US"/>
          </a:p>
        </p:txBody>
      </p:sp>
    </p:spTree>
    <p:extLst>
      <p:ext uri="{BB962C8B-B14F-4D97-AF65-F5344CB8AC3E}">
        <p14:creationId xmlns:p14="http://schemas.microsoft.com/office/powerpoint/2010/main" val="3844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3" y="2126073"/>
            <a:ext cx="2144889" cy="1862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ko-KR" altLang="en-US" dirty="0" smtClean="0"/>
              <a:t>치료 시작 시점에서</a:t>
            </a:r>
            <a:r>
              <a:rPr lang="en-US" dirty="0" smtClean="0"/>
              <a:t> </a:t>
            </a:r>
            <a:r>
              <a:rPr lang="ko-KR" altLang="en-US" dirty="0" smtClean="0"/>
              <a:t>환자들의 특징</a:t>
            </a:r>
            <a:endParaRPr lang="en-US" dirty="0"/>
          </a:p>
        </p:txBody>
      </p:sp>
      <p:sp>
        <p:nvSpPr>
          <p:cNvPr id="3" name="Slide Number Placeholder 2"/>
          <p:cNvSpPr>
            <a:spLocks noGrp="1"/>
          </p:cNvSpPr>
          <p:nvPr>
            <p:ph type="sldNum" sz="quarter" idx="12"/>
          </p:nvPr>
        </p:nvSpPr>
        <p:spPr/>
        <p:txBody>
          <a:bodyPr/>
          <a:lstStyle/>
          <a:p>
            <a:fld id="{65B4047B-360E-6947-8E0F-878E3A61C916}" type="slidenum">
              <a:rPr lang="en-US" smtClean="0"/>
              <a:pPr/>
              <a:t>9</a:t>
            </a:fld>
            <a:endParaRPr lang="en-US"/>
          </a:p>
        </p:txBody>
      </p:sp>
      <p:pic>
        <p:nvPicPr>
          <p:cNvPr id="5" name="Picture 4" descr="Screen Shot 2016-04-02 at 4.2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481" y="1085589"/>
            <a:ext cx="4867119" cy="3541975"/>
          </a:xfrm>
          <a:prstGeom prst="rect">
            <a:avLst/>
          </a:prstGeom>
        </p:spPr>
      </p:pic>
      <p:pic>
        <p:nvPicPr>
          <p:cNvPr id="7" name="Picture 6" descr="Screen Shot 2016-04-11 at 8.01.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 y="999514"/>
            <a:ext cx="3110279" cy="3979585"/>
          </a:xfrm>
          <a:prstGeom prst="rect">
            <a:avLst/>
          </a:prstGeom>
        </p:spPr>
      </p:pic>
    </p:spTree>
    <p:extLst>
      <p:ext uri="{BB962C8B-B14F-4D97-AF65-F5344CB8AC3E}">
        <p14:creationId xmlns:p14="http://schemas.microsoft.com/office/powerpoint/2010/main" val="25224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24824</TotalTime>
  <Words>2310</Words>
  <Application>Microsoft Office PowerPoint</Application>
  <PresentationFormat>화면 슬라이드 쇼(16:9)</PresentationFormat>
  <Paragraphs>217</Paragraphs>
  <Slides>21</Slides>
  <Notes>21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Wingdings</vt:lpstr>
      <vt:lpstr>Office Theme</vt:lpstr>
      <vt:lpstr>PowerPoint 프레젠테이션</vt:lpstr>
      <vt:lpstr>세계적인 재앙</vt:lpstr>
      <vt:lpstr>문제는 비싼 가격</vt:lpstr>
      <vt:lpstr>배경</vt:lpstr>
      <vt:lpstr>개인적 약품 수입의 법률적 근거</vt:lpstr>
      <vt:lpstr>방법</vt:lpstr>
      <vt:lpstr>소포스부비르 NMR 성분 분석 결과</vt:lpstr>
      <vt:lpstr>전 세계적으로 400명 이상의 환자들이 참여</vt:lpstr>
      <vt:lpstr>치료 시작 시점에서 환자들의 특징</vt:lpstr>
      <vt:lpstr>REDEMPTION-1의 바이러스 반응 vs 이미 알려진 연구들의 결과</vt:lpstr>
      <vt:lpstr>SOF+DCV치료의 바이러스 변화 GT1 vs GT3</vt:lpstr>
      <vt:lpstr>3형을 위한 SOF+LDV+RBV 치료? (Ed Gane 20151)</vt:lpstr>
      <vt:lpstr>REDEMPTION-1의 치료종료 및 치료종료 후 4주 시점에서 바이러스 미검출 여부</vt:lpstr>
      <vt:lpstr>SOF+LDV와 SOF+DCV에 의한 치료의 기존 연구에서 SVR12 결과</vt:lpstr>
      <vt:lpstr>REDEMPTION-1 에서 복제약을 활용한 SVR4 결과</vt:lpstr>
      <vt:lpstr>안전성</vt:lpstr>
      <vt:lpstr>요약</vt:lpstr>
      <vt:lpstr>결론</vt:lpstr>
      <vt:lpstr>PowerPoint 프레젠테이션</vt:lpstr>
      <vt:lpstr>PowerPoint 프레젠테이션</vt:lpstr>
      <vt:lpstr>더 많은 정보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Dzintars Gotham</dc:creator>
  <cp:lastModifiedBy>jInsung KIM</cp:lastModifiedBy>
  <cp:revision>307</cp:revision>
  <dcterms:created xsi:type="dcterms:W3CDTF">2016-03-14T23:34:15Z</dcterms:created>
  <dcterms:modified xsi:type="dcterms:W3CDTF">2016-05-02T02:48:43Z</dcterms:modified>
</cp:coreProperties>
</file>