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8DBD32A1-205B-423B-B857-096FBC8B8783}" type="datetimeFigureOut">
              <a:rPr lang="en-AU" smtClean="0"/>
              <a:t>25/07/2016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9600422-22A8-4749-B1E3-AB7BC9DFAECB}" type="slidenum">
              <a:rPr lang="en-AU" smtClean="0"/>
              <a:t>‹#›</a:t>
            </a:fld>
            <a:endParaRPr lang="en-AU"/>
          </a:p>
        </p:txBody>
      </p:sp>
    </p:spTree>
    <p:extLst>
      <p:ext uri="{BB962C8B-B14F-4D97-AF65-F5344CB8AC3E}">
        <p14:creationId xmlns:p14="http://schemas.microsoft.com/office/powerpoint/2010/main" val="177429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DBD32A1-205B-423B-B857-096FBC8B8783}" type="datetimeFigureOut">
              <a:rPr lang="en-AU" smtClean="0"/>
              <a:t>25/07/2016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9600422-22A8-4749-B1E3-AB7BC9DFAECB}" type="slidenum">
              <a:rPr lang="en-AU" smtClean="0"/>
              <a:t>‹#›</a:t>
            </a:fld>
            <a:endParaRPr lang="en-AU"/>
          </a:p>
        </p:txBody>
      </p:sp>
    </p:spTree>
    <p:extLst>
      <p:ext uri="{BB962C8B-B14F-4D97-AF65-F5344CB8AC3E}">
        <p14:creationId xmlns:p14="http://schemas.microsoft.com/office/powerpoint/2010/main" val="1709567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DBD32A1-205B-423B-B857-096FBC8B8783}" type="datetimeFigureOut">
              <a:rPr lang="en-AU" smtClean="0"/>
              <a:t>25/07/2016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9600422-22A8-4749-B1E3-AB7BC9DFAECB}" type="slidenum">
              <a:rPr lang="en-AU" smtClean="0"/>
              <a:t>‹#›</a:t>
            </a:fld>
            <a:endParaRPr lang="en-AU"/>
          </a:p>
        </p:txBody>
      </p:sp>
    </p:spTree>
    <p:extLst>
      <p:ext uri="{BB962C8B-B14F-4D97-AF65-F5344CB8AC3E}">
        <p14:creationId xmlns:p14="http://schemas.microsoft.com/office/powerpoint/2010/main" val="18091492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DBD32A1-205B-423B-B857-096FBC8B8783}" type="datetimeFigureOut">
              <a:rPr lang="en-AU" smtClean="0"/>
              <a:t>25/07/2016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9600422-22A8-4749-B1E3-AB7BC9DFAECB}" type="slidenum">
              <a:rPr lang="en-AU" smtClean="0"/>
              <a:t>‹#›</a:t>
            </a:fld>
            <a:endParaRPr lang="en-AU"/>
          </a:p>
        </p:txBody>
      </p:sp>
    </p:spTree>
    <p:extLst>
      <p:ext uri="{BB962C8B-B14F-4D97-AF65-F5344CB8AC3E}">
        <p14:creationId xmlns:p14="http://schemas.microsoft.com/office/powerpoint/2010/main" val="34485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8DBD32A1-205B-423B-B857-096FBC8B8783}" type="datetimeFigureOut">
              <a:rPr lang="en-AU" smtClean="0"/>
              <a:t>25/07/2016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9600422-22A8-4749-B1E3-AB7BC9DFAECB}" type="slidenum">
              <a:rPr lang="en-AU" smtClean="0"/>
              <a:t>‹#›</a:t>
            </a:fld>
            <a:endParaRPr lang="en-AU"/>
          </a:p>
        </p:txBody>
      </p:sp>
    </p:spTree>
    <p:extLst>
      <p:ext uri="{BB962C8B-B14F-4D97-AF65-F5344CB8AC3E}">
        <p14:creationId xmlns:p14="http://schemas.microsoft.com/office/powerpoint/2010/main" val="1757222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BD32A1-205B-423B-B857-096FBC8B8783}" type="datetimeFigureOut">
              <a:rPr lang="en-AU" smtClean="0"/>
              <a:t>25/07/2016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9600422-22A8-4749-B1E3-AB7BC9DFAECB}" type="slidenum">
              <a:rPr lang="en-AU" smtClean="0"/>
              <a:t>‹#›</a:t>
            </a:fld>
            <a:endParaRPr lang="en-AU"/>
          </a:p>
        </p:txBody>
      </p:sp>
    </p:spTree>
    <p:extLst>
      <p:ext uri="{BB962C8B-B14F-4D97-AF65-F5344CB8AC3E}">
        <p14:creationId xmlns:p14="http://schemas.microsoft.com/office/powerpoint/2010/main" val="147779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8DBD32A1-205B-423B-B857-096FBC8B8783}" type="datetimeFigureOut">
              <a:rPr lang="en-AU" smtClean="0"/>
              <a:t>25/07/2016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9600422-22A8-4749-B1E3-AB7BC9DFAECB}" type="slidenum">
              <a:rPr lang="en-AU" smtClean="0"/>
              <a:t>‹#›</a:t>
            </a:fld>
            <a:endParaRPr lang="en-AU"/>
          </a:p>
        </p:txBody>
      </p:sp>
    </p:spTree>
    <p:extLst>
      <p:ext uri="{BB962C8B-B14F-4D97-AF65-F5344CB8AC3E}">
        <p14:creationId xmlns:p14="http://schemas.microsoft.com/office/powerpoint/2010/main" val="3344454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8DBD32A1-205B-423B-B857-096FBC8B8783}" type="datetimeFigureOut">
              <a:rPr lang="en-AU" smtClean="0"/>
              <a:t>25/07/2016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9600422-22A8-4749-B1E3-AB7BC9DFAECB}" type="slidenum">
              <a:rPr lang="en-AU" smtClean="0"/>
              <a:t>‹#›</a:t>
            </a:fld>
            <a:endParaRPr lang="en-AU"/>
          </a:p>
        </p:txBody>
      </p:sp>
    </p:spTree>
    <p:extLst>
      <p:ext uri="{BB962C8B-B14F-4D97-AF65-F5344CB8AC3E}">
        <p14:creationId xmlns:p14="http://schemas.microsoft.com/office/powerpoint/2010/main" val="2013670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8DBD32A1-205B-423B-B857-096FBC8B8783}" type="datetimeFigureOut">
              <a:rPr lang="en-AU" smtClean="0"/>
              <a:t>25/07/2016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9600422-22A8-4749-B1E3-AB7BC9DFAECB}" type="slidenum">
              <a:rPr lang="en-AU" smtClean="0"/>
              <a:t>‹#›</a:t>
            </a:fld>
            <a:endParaRPr lang="en-AU"/>
          </a:p>
        </p:txBody>
      </p:sp>
    </p:spTree>
    <p:extLst>
      <p:ext uri="{BB962C8B-B14F-4D97-AF65-F5344CB8AC3E}">
        <p14:creationId xmlns:p14="http://schemas.microsoft.com/office/powerpoint/2010/main" val="1222993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BD32A1-205B-423B-B857-096FBC8B8783}" type="datetimeFigureOut">
              <a:rPr lang="en-AU" smtClean="0"/>
              <a:t>25/07/2016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9600422-22A8-4749-B1E3-AB7BC9DFAECB}" type="slidenum">
              <a:rPr lang="en-AU" smtClean="0"/>
              <a:t>‹#›</a:t>
            </a:fld>
            <a:endParaRPr lang="en-AU"/>
          </a:p>
        </p:txBody>
      </p:sp>
    </p:spTree>
    <p:extLst>
      <p:ext uri="{BB962C8B-B14F-4D97-AF65-F5344CB8AC3E}">
        <p14:creationId xmlns:p14="http://schemas.microsoft.com/office/powerpoint/2010/main" val="4293755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BD32A1-205B-423B-B857-096FBC8B8783}" type="datetimeFigureOut">
              <a:rPr lang="en-AU" smtClean="0"/>
              <a:t>25/07/2016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9600422-22A8-4749-B1E3-AB7BC9DFAECB}" type="slidenum">
              <a:rPr lang="en-AU" smtClean="0"/>
              <a:t>‹#›</a:t>
            </a:fld>
            <a:endParaRPr lang="en-AU"/>
          </a:p>
        </p:txBody>
      </p:sp>
    </p:spTree>
    <p:extLst>
      <p:ext uri="{BB962C8B-B14F-4D97-AF65-F5344CB8AC3E}">
        <p14:creationId xmlns:p14="http://schemas.microsoft.com/office/powerpoint/2010/main" val="2178154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BD32A1-205B-423B-B857-096FBC8B8783}" type="datetimeFigureOut">
              <a:rPr lang="en-AU" smtClean="0"/>
              <a:t>25/07/2016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9600422-22A8-4749-B1E3-AB7BC9DFAECB}" type="slidenum">
              <a:rPr lang="en-AU" smtClean="0"/>
              <a:t>‹#›</a:t>
            </a:fld>
            <a:endParaRPr lang="en-AU"/>
          </a:p>
        </p:txBody>
      </p:sp>
    </p:spTree>
    <p:extLst>
      <p:ext uri="{BB962C8B-B14F-4D97-AF65-F5344CB8AC3E}">
        <p14:creationId xmlns:p14="http://schemas.microsoft.com/office/powerpoint/2010/main" val="3233000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BD32A1-205B-423B-B857-096FBC8B8783}" type="datetimeFigureOut">
              <a:rPr lang="en-AU" smtClean="0"/>
              <a:t>25/07/2016</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600422-22A8-4749-B1E3-AB7BC9DFAECB}" type="slidenum">
              <a:rPr lang="en-AU" smtClean="0"/>
              <a:t>‹#›</a:t>
            </a:fld>
            <a:endParaRPr lang="en-AU"/>
          </a:p>
        </p:txBody>
      </p:sp>
    </p:spTree>
    <p:extLst>
      <p:ext uri="{BB962C8B-B14F-4D97-AF65-F5344CB8AC3E}">
        <p14:creationId xmlns:p14="http://schemas.microsoft.com/office/powerpoint/2010/main" val="1724294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umblr.com/redirect?z=https%3A%2F%2Fconsumer.healthday.com%2Finfectious-disease-information-21%2Fhepatitis-news-373%2Fhepatitis-c-now-leading-infectious-disease-killer-in-u-s-710668.html&amp;t=ZDJhNGE5MzE3ZGUxNmMxZmUzM2JlMjIyNjEzYzFjNzlkNjg5NWUzZSw3em9zWXJ4Wg%3D%3D" TargetMode="External"/><Relationship Id="rId2" Type="http://schemas.openxmlformats.org/officeDocument/2006/relationships/hyperlink" Target="http://t.umblr.com/redirect?z=http%3A%2F%2Fwww.infoplease.com%2Fipa%2FA0903696.html&amp;t=OWUzMzhhNzI5YWFhY2RiNjg4NzA4OTM3YTE3ZmIzZDYwYjcyNTFjOCw3em9zWXJ4Wg%3D%3D"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onlinelibrary.wiley.com/doi/10.1111/liv.13157/full" TargetMode="External"/><Relationship Id="rId2" Type="http://schemas.openxmlformats.org/officeDocument/2006/relationships/hyperlink" Target="http://www.medpagetoday.com/MeetingCoverage/EASL/57399" TargetMode="External"/><Relationship Id="rId1" Type="http://schemas.openxmlformats.org/officeDocument/2006/relationships/slideLayout" Target="../slideLayouts/slideLayout12.xml"/><Relationship Id="rId6" Type="http://schemas.openxmlformats.org/officeDocument/2006/relationships/hyperlink" Target="http://www.huffingtonpost.com/rep-bernie-sanders/taxpayers-funded-a-lifesa_b_10968542.html" TargetMode="External"/><Relationship Id="rId5" Type="http://schemas.openxmlformats.org/officeDocument/2006/relationships/hyperlink" Target="http://www.medpagetoday.com/PublicHealthPolicy/HealthPolicy/34103" TargetMode="External"/><Relationship Id="rId4" Type="http://schemas.openxmlformats.org/officeDocument/2006/relationships/hyperlink" Target="https://www.thefix.com/tasmanian-angel-leads-hep-c-sufferers-affordable-meds#.V2Fyff5XLYM.faceboo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t.umblr.com/redirect?z=%28http%3A%2F%2Ffixhepc.com%2Fmedia%2Fkunena%2Fattachments%2F391%2FGileadbackgroundresearch-March1.pdf&amp;t=OTE1NTVhZmQwOGM1ZTJkNzQ1MDg1ODQ4Mjc3MDM1MTYxNDdiMzI3YSw3em9zWXJ4Wg%3D%3D" TargetMode="External"/><Relationship Id="rId2" Type="http://schemas.openxmlformats.org/officeDocument/2006/relationships/hyperlink" Target="http://t.umblr.com/redirect?z=http%3A%2F%2Fwww.hcplive.com%2Fmedical-news%2Fdoctor-behind-development-of-sofosbuvir-comes-under-scrutiny&amp;t=OWRlNDU1NmZiZDg0ZWZjNjBhYjkwNjJlYTliY2U2MDYxOWYyZDg2Yyw3em9zWXJ4Wg%3D%3D" TargetMode="External"/><Relationship Id="rId1" Type="http://schemas.openxmlformats.org/officeDocument/2006/relationships/slideLayout" Target="../slideLayouts/slideLayout12.xml"/><Relationship Id="rId4" Type="http://schemas.openxmlformats.org/officeDocument/2006/relationships/hyperlink" Target="http://t.umblr.com/redirect?z=https%3A%2F%2Fwww.poz.com%2Farticle%2Fgilead-raises-prices-hiv-meds-twice-six-months&amp;t=ZTRkNmFmZjI5ODFmOTIyYjQ1OTllMmZmY2Q0MmVjNGQ4NWRlNzc5OSw3em9zWXJ4Wg%3D%3D"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t.umblr.com/redirect?z=http%3A%2F%2Fwww.who.int%2Fmediacentre%2Ffactsheets%2Ffs164%2Fen%2F&amp;t=N2M0YjIxZmQ3MTFhY2FjOWFhNDM5ZjA0MjQxNjljYjFiNmUzOWFhNyw3em9zWXJ4Wg%3D%3D"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t.umblr.com/redirect?z=http%3A%2F%2Fwww.caravanmagazine.in%2Fvantage%2Findian-official-rejected-gilead-patent-forced-out&amp;t=NjhhNzhhOTg4MGUzODY3MTFkMmI4OWY4NTY3MjVkMDRiOWZkNzFmMiw3em9zWXJ4Wg%3D%3D"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hyperlink" Target="http://ilc-congress.eu/low-cost-generic-direct-acting-antiviral-treatment-hepatitis-c-equivalent-branded-formulations/" TargetMode="External"/><Relationship Id="rId3" Type="http://schemas.openxmlformats.org/officeDocument/2006/relationships/hyperlink" Target="http://t.umblr.com/redirect?z=http%3A%2F%2Ffixhepc.com%2F&amp;t=MzU5NDExNjMzMjAyZmM4Y2E1ZDhiMjhmYzhlYWYyMzViOTFkYzMwMyw3em9zWXJ4Wg%3D%3D" TargetMode="External"/><Relationship Id="rId7" Type="http://schemas.openxmlformats.org/officeDocument/2006/relationships/hyperlink" Target="http://t.umblr.com/redirect?z=https%3A%2F%2Fwww.hepmag.com%2Fblog%2Fproviding-generic-he&amp;t=ZTQxYTNkZWM1YjQyYmQ4NDE1YzUzMDNmZTZhMGE4ZDJlYmJkY2UzNSw3em9zWXJ4Wg%3D%3D" TargetMode="External"/><Relationship Id="rId2" Type="http://schemas.openxmlformats.org/officeDocument/2006/relationships/hyperlink" Target="http://t.umblr.com/redirect?z=http%3A%2F%2Ffixhepc.com%2Fforum%2Fnew-to-forum%2F115-patient-zero.html%23225&amp;t=YmZiOTdjZTk2NDVmNmVlZDZhZmI1MGIxOGY1MzczNjg2N2UyMGNlMyw3em9zWXJ4Wg%3D%3D" TargetMode="External"/><Relationship Id="rId1" Type="http://schemas.openxmlformats.org/officeDocument/2006/relationships/slideLayout" Target="../slideLayouts/slideLayout12.xml"/><Relationship Id="rId6" Type="http://schemas.openxmlformats.org/officeDocument/2006/relationships/hyperlink" Target="http://t.umblr.com/redirect?z=http%3A%2F%2Fhepatitisctreatment.homestead.com%2Findex.html&amp;t=ZDM3ZTdmMTQ0ZWEyYjAzODM3OWU2MDZjOTg1MzhjZjcwZDI4ZmU0Yyw3em9zWXJ4Wg%3D%3D" TargetMode="External"/><Relationship Id="rId5" Type="http://schemas.openxmlformats.org/officeDocument/2006/relationships/hyperlink" Target="http://t.umblr.com/redirect?z=http%3A%2F%2Ffixhepc.com%2Fgetting-treated%2Fhow-to-do-it%2Fbuyers-club.html&amp;t=MGFmZDZhZjJkYWVjZGE1ZjViZTVjM2U0MDBhNWIxYWVlNDZlNDAxZCw3em9zWXJ4Wg%3D%3D" TargetMode="External"/><Relationship Id="rId4" Type="http://schemas.openxmlformats.org/officeDocument/2006/relationships/hyperlink" Target="http://t.umblr.com/redirect?z=http%3A%2F%2Ffixhepc.com%2Fforum%2Fwelcome%2F88-why-i-choose-to-help.html%2389&amp;t=OGE2OGNkMGY4NWY4MWFhYjZkZTFjZmNiYjhjODM0NDA2MWYzNzkyOSw3em9zWXJ4Wg%3D%3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t.umblr.com/redirect?z=http://fixhepc.com/forum/geopolitics/672-here-is-exactly-why-the-va-should-own-sofosbuvir.html&amp;t=MDAxMDMzZTdiMTVmZWFiNTMwMWE2N2ZjNjE1M2MwMTc0YWJmZGVlYSw3em9zWXJ4Wg%3D%3D" TargetMode="External"/><Relationship Id="rId2" Type="http://schemas.openxmlformats.org/officeDocument/2006/relationships/hyperlink" Target="http://t.umblr.com/redirect?z=http://fixhepc.com/blog/item/7-are-gilead-really-bastards.html&amp;t=MzExMDAxMTMyOGIwNTRjMjA2MjMzNjRiNDgxNTMxYzk2ZGM1MTRkNiw3em9zWXJ4Wg%3D%3D" TargetMode="External"/><Relationship Id="rId1" Type="http://schemas.openxmlformats.org/officeDocument/2006/relationships/slideLayout" Target="../slideLayouts/slideLayout12.xml"/><Relationship Id="rId5" Type="http://schemas.openxmlformats.org/officeDocument/2006/relationships/hyperlink" Target="http://t.umblr.com/redirect?z=http://www.finance.senate.gov/imo/media/doc/11+SFC+Sovaldi+Report+Executive+Summary.pdf&amp;t=NDlhZDgzOTA0MWE3Mjg2YjA4ZGM2YWEwN2U2N2U3OGViODVjZWNlMSw3em9zWXJ4Wg%3D%3D" TargetMode="External"/><Relationship Id="rId4" Type="http://schemas.openxmlformats.org/officeDocument/2006/relationships/hyperlink" Target="http://t.umblr.com/redirect?z=http://www.cbsnews.com/news/congress-outraged-over-hepatitis-c-treatment-va-cant-afford/&amp;t=YWI2N2QyMGM5NGMxNWE1MWNlM2RkNmMwZGFiODhlZTA2Zjc4NTJhZiw3em9zWXJ4Wg%3D%3D"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t.umblr.com/redirect?z=https%3A%2F%2Fwww.statnews.com%2Fpharmalot%2F2016%2F05%2F10%2Fgilead-hepatitis-patents-drug-pricing%2F&amp;t=M2MxZDNiMmJhOWJhNTMxNTc2NGUyMWZlMmVlMTg2YmU3NTA2NjUyMSw3em9zWXJ4Wg%3D%3D"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hyperlink" Target="http://t.umblr.com/redirect?z=http%3A%2F%2Ffixhepc.com%2Fforum%2Ffixhepc-admin%2F950-easl-presentation-language-translators-wanted.html%3Flimitstart%3D0%2315042&amp;t=NDZjMmZhMDA2YTc0MGFhYzA0ZDdmMWJiZWM5NjNkMzkxOGRkYThjZSw3em9zWXJ4Wg%3D%3D"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t.umblr.com/redirect?z=http%3A%2F%2Ffixhepc.com%2F&amp;t=MzU5NDExNjMzMjAyZmM4Y2E1ZDhiMjhmYzhlYWYyMzViOTFkYzMwMyw3em9zWXJ4Wg%3D%3D" TargetMode="External"/><Relationship Id="rId2" Type="http://schemas.openxmlformats.org/officeDocument/2006/relationships/hyperlink" Target="http://t.umblr.com/redirect?z=http%3A%2F%2Ffixhepc.com%2Fblog%2Fitem%2F7-are-gilead-really-bastards.html&amp;t=MzExMDAxMTMyOGIwNTRjMjA2MjMzNjRiNDgxNTMxYzk2ZGM1MTRkNiw3em9zWXJ4Wg%3D%3D"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404664"/>
            <a:ext cx="8229600" cy="5721499"/>
          </a:xfrm>
        </p:spPr>
        <p:txBody>
          <a:bodyPr>
            <a:normAutofit fontScale="70000" lnSpcReduction="20000"/>
          </a:bodyPr>
          <a:lstStyle/>
          <a:p>
            <a:r>
              <a:rPr lang="en-NZ" dirty="0"/>
              <a:t>Generic Hepatitis C treatment: fixing </a:t>
            </a:r>
            <a:r>
              <a:rPr lang="en-NZ" dirty="0" err="1"/>
              <a:t>HepC</a:t>
            </a:r>
            <a:endParaRPr lang="en-AU" dirty="0"/>
          </a:p>
          <a:p>
            <a:r>
              <a:rPr lang="en-NZ" dirty="0"/>
              <a:t>For years, the only treatment available for Hepatitis C was Interferon, (peg. and with ribavirin) and with frequently devastating side effects for the patient, and a low rate of recovery, it could not be universally prescribed. The only options available to patients whom Interferon could not cure was to wait, either waiting to die or for a new treatment to be developed. This could have changed after Dr Raymond </a:t>
            </a:r>
            <a:r>
              <a:rPr lang="en-NZ" dirty="0" err="1"/>
              <a:t>Schinazi</a:t>
            </a:r>
            <a:r>
              <a:rPr lang="en-NZ" dirty="0"/>
              <a:t>; a scientist working in the US Department of Veterans’ Affairs made the breakthrough that would lead to </a:t>
            </a:r>
            <a:r>
              <a:rPr lang="en-NZ" dirty="0" err="1"/>
              <a:t>Sofosbuvir</a:t>
            </a:r>
            <a:r>
              <a:rPr lang="en-NZ" dirty="0"/>
              <a:t>, a drug designed to treat Hepatitis C. This drug would prove to be the first with a significant cure rate for Hepatitis C, one of the </a:t>
            </a:r>
            <a:r>
              <a:rPr lang="en-NZ" u="sng" dirty="0">
                <a:hlinkClick r:id="rId2"/>
              </a:rPr>
              <a:t>5 biggest killers</a:t>
            </a:r>
            <a:r>
              <a:rPr lang="en-NZ" dirty="0"/>
              <a:t> among infectious diseases in the world, and the </a:t>
            </a:r>
            <a:r>
              <a:rPr lang="en-NZ" u="sng" dirty="0">
                <a:hlinkClick r:id="rId3"/>
              </a:rPr>
              <a:t>biggest killer of Americans</a:t>
            </a:r>
            <a:r>
              <a:rPr lang="en-NZ" dirty="0"/>
              <a:t> among any infectious disease. Dr </a:t>
            </a:r>
            <a:r>
              <a:rPr lang="en-NZ" dirty="0" err="1"/>
              <a:t>Schinazi</a:t>
            </a:r>
            <a:r>
              <a:rPr lang="en-NZ" dirty="0"/>
              <a:t> founded and owned a 4% share in </a:t>
            </a:r>
            <a:r>
              <a:rPr lang="en-NZ" dirty="0" err="1"/>
              <a:t>Pharmasset</a:t>
            </a:r>
            <a:r>
              <a:rPr lang="en-NZ" dirty="0"/>
              <a:t>, which he worked for part time while developing and trialling this drug with the VA. He worked 1/8th of his time with his company, the rest with the VA. He finished the drug while working that 1/8th of his week with his own company, and retained the intellectual property for the drug even though it had been developed in a government lab.</a:t>
            </a:r>
            <a:endParaRPr lang="en-AU" dirty="0"/>
          </a:p>
          <a:p>
            <a:endParaRPr lang="en-AU" dirty="0"/>
          </a:p>
        </p:txBody>
      </p:sp>
    </p:spTree>
    <p:extLst>
      <p:ext uri="{BB962C8B-B14F-4D97-AF65-F5344CB8AC3E}">
        <p14:creationId xmlns:p14="http://schemas.microsoft.com/office/powerpoint/2010/main" val="31306928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9552" y="1052736"/>
            <a:ext cx="8229600" cy="4525963"/>
          </a:xfrm>
        </p:spPr>
        <p:txBody>
          <a:bodyPr>
            <a:normAutofit fontScale="85000" lnSpcReduction="10000"/>
          </a:bodyPr>
          <a:lstStyle/>
          <a:p>
            <a:r>
              <a:rPr lang="en-NZ" u="sng" smtClean="0">
                <a:hlinkClick r:id="rId2"/>
              </a:rPr>
              <a:t>http</a:t>
            </a:r>
            <a:r>
              <a:rPr lang="en-NZ" u="sng" dirty="0">
                <a:hlinkClick r:id="rId2"/>
              </a:rPr>
              <a:t>://www.medpagetoday.com/MeetingCoverage/EASL/57399</a:t>
            </a:r>
            <a:endParaRPr lang="en-AU" dirty="0"/>
          </a:p>
          <a:p>
            <a:r>
              <a:rPr lang="en-NZ" u="sng" dirty="0">
                <a:hlinkClick r:id="rId3"/>
              </a:rPr>
              <a:t>http://onlinelibrary.wiley.com/doi/10.1111/liv.13157/full</a:t>
            </a:r>
            <a:r>
              <a:rPr lang="en-NZ" dirty="0"/>
              <a:t> </a:t>
            </a:r>
            <a:endParaRPr lang="en-AU" dirty="0"/>
          </a:p>
          <a:p>
            <a:r>
              <a:rPr lang="en-NZ" u="sng" dirty="0">
                <a:hlinkClick r:id="rId4"/>
              </a:rPr>
              <a:t>https://www.thefix.com/tasmanian-angel-leads-hep-c-sufferers-affordable-meds#.V2Fyff5XLYM.facebook</a:t>
            </a:r>
            <a:endParaRPr lang="en-AU" dirty="0"/>
          </a:p>
          <a:p>
            <a:r>
              <a:rPr lang="en-NZ" u="sng" dirty="0">
                <a:hlinkClick r:id="rId5"/>
              </a:rPr>
              <a:t>http://www.medpagetoday.com/PublicHealthPolicy/HealthPolicy/34103</a:t>
            </a:r>
            <a:endParaRPr lang="en-AU" dirty="0"/>
          </a:p>
          <a:p>
            <a:r>
              <a:rPr lang="en-NZ" u="sng" dirty="0">
                <a:hlinkClick r:id="rId6"/>
              </a:rPr>
              <a:t>http://www.huffingtonpost.com/rep-bernie-sanders/taxpayers-funded-a-lifesa_b_10968542.html</a:t>
            </a:r>
            <a:endParaRPr lang="en-AU" dirty="0"/>
          </a:p>
          <a:p>
            <a:endParaRPr lang="en-AU" dirty="0"/>
          </a:p>
        </p:txBody>
      </p:sp>
    </p:spTree>
    <p:extLst>
      <p:ext uri="{BB962C8B-B14F-4D97-AF65-F5344CB8AC3E}">
        <p14:creationId xmlns:p14="http://schemas.microsoft.com/office/powerpoint/2010/main" val="897039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52736"/>
            <a:ext cx="8229600" cy="5073427"/>
          </a:xfrm>
        </p:spPr>
        <p:txBody>
          <a:bodyPr>
            <a:normAutofit fontScale="92500" lnSpcReduction="20000"/>
          </a:bodyPr>
          <a:lstStyle/>
          <a:p>
            <a:r>
              <a:rPr lang="en-NZ" dirty="0"/>
              <a:t>After trials of the drug were successful, </a:t>
            </a:r>
            <a:r>
              <a:rPr lang="en-NZ" dirty="0" err="1"/>
              <a:t>Schinazi</a:t>
            </a:r>
            <a:r>
              <a:rPr lang="en-NZ" dirty="0"/>
              <a:t> sold </a:t>
            </a:r>
            <a:r>
              <a:rPr lang="en-NZ" dirty="0" err="1"/>
              <a:t>Pharmasset</a:t>
            </a:r>
            <a:r>
              <a:rPr lang="en-NZ" dirty="0"/>
              <a:t> to Gilead Sciences for 11 billion USD in 2011, earning </a:t>
            </a:r>
            <a:r>
              <a:rPr lang="en-NZ" u="sng" dirty="0">
                <a:hlinkClick r:id="rId2"/>
              </a:rPr>
              <a:t>over 400 million dollars profit</a:t>
            </a:r>
            <a:r>
              <a:rPr lang="en-NZ" dirty="0"/>
              <a:t> on his 4% share.  In 2013, the FDA approved </a:t>
            </a:r>
            <a:r>
              <a:rPr lang="en-NZ" dirty="0" err="1"/>
              <a:t>Sofosbuvir</a:t>
            </a:r>
            <a:r>
              <a:rPr lang="en-NZ" dirty="0"/>
              <a:t> in combination with other drugs for treatment of some forms of Hepatitis C and it has been on the market since then. This was the first of a number of drugs to approved by the FDA which Gilead have since been selling for a </a:t>
            </a:r>
            <a:r>
              <a:rPr lang="en-NZ" u="sng" dirty="0">
                <a:hlinkClick r:id="rId3"/>
              </a:rPr>
              <a:t>massive profit</a:t>
            </a:r>
            <a:r>
              <a:rPr lang="en-NZ" dirty="0"/>
              <a:t>. With drugs selling for upwards of $1000 a pill (</a:t>
            </a:r>
            <a:r>
              <a:rPr lang="en-NZ" u="sng" dirty="0">
                <a:hlinkClick r:id="rId4"/>
              </a:rPr>
              <a:t>and rising</a:t>
            </a:r>
            <a:r>
              <a:rPr lang="en-NZ" dirty="0"/>
              <a:t>), very few patients can afford treatment for the disease and many people are without hope for treatment.</a:t>
            </a:r>
            <a:endParaRPr lang="en-AU" dirty="0"/>
          </a:p>
        </p:txBody>
      </p:sp>
    </p:spTree>
    <p:extLst>
      <p:ext uri="{BB962C8B-B14F-4D97-AF65-F5344CB8AC3E}">
        <p14:creationId xmlns:p14="http://schemas.microsoft.com/office/powerpoint/2010/main" val="3618696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85000" lnSpcReduction="10000"/>
          </a:bodyPr>
          <a:lstStyle/>
          <a:p>
            <a:r>
              <a:rPr lang="en-NZ" dirty="0"/>
              <a:t>But this is not just a story about corporate corruption and greed. This is not entirely about over</a:t>
            </a:r>
            <a:r>
              <a:rPr lang="en-NZ" u="sng" dirty="0">
                <a:hlinkClick r:id="rId2"/>
              </a:rPr>
              <a:t>700,000 people dying per year</a:t>
            </a:r>
            <a:r>
              <a:rPr lang="en-NZ" dirty="0"/>
              <a:t> from a now curable disease, nor is it about a company </a:t>
            </a:r>
            <a:r>
              <a:rPr lang="en-NZ" dirty="0" err="1"/>
              <a:t>willfully</a:t>
            </a:r>
            <a:r>
              <a:rPr lang="en-NZ" dirty="0"/>
              <a:t> letting millions of people die to make as much money as possible while curing as few people as they can. It is also a story of how a few people have directly confronted some of the most powerful and profitable global businesses. These people are curing themselves and saving each other, despite the best efforts of these pharmaceutical warlords to protect their bottom line.</a:t>
            </a:r>
            <a:endParaRPr lang="en-AU" dirty="0"/>
          </a:p>
        </p:txBody>
      </p:sp>
    </p:spTree>
    <p:extLst>
      <p:ext uri="{BB962C8B-B14F-4D97-AF65-F5344CB8AC3E}">
        <p14:creationId xmlns:p14="http://schemas.microsoft.com/office/powerpoint/2010/main" val="746256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332656"/>
            <a:ext cx="8229600" cy="5793507"/>
          </a:xfrm>
        </p:spPr>
        <p:txBody>
          <a:bodyPr>
            <a:normAutofit fontScale="85000" lnSpcReduction="20000"/>
          </a:bodyPr>
          <a:lstStyle/>
          <a:p>
            <a:r>
              <a:rPr lang="en-NZ" dirty="0"/>
              <a:t>In January 2015 an Indian patent office official named </a:t>
            </a:r>
            <a:r>
              <a:rPr lang="en-NZ" dirty="0" err="1"/>
              <a:t>Hardev</a:t>
            </a:r>
            <a:r>
              <a:rPr lang="en-NZ" dirty="0"/>
              <a:t> </a:t>
            </a:r>
            <a:r>
              <a:rPr lang="en-NZ" dirty="0" err="1"/>
              <a:t>Karar</a:t>
            </a:r>
            <a:r>
              <a:rPr lang="en-NZ" dirty="0"/>
              <a:t> rejected Gilead’s patent on </a:t>
            </a:r>
            <a:r>
              <a:rPr lang="en-NZ" dirty="0" err="1"/>
              <a:t>Sofosbuvir</a:t>
            </a:r>
            <a:r>
              <a:rPr lang="en-NZ" dirty="0"/>
              <a:t> on grounds of non-inventiveness, meaning that pharmaceutical companies would be free to produce, export and sell generic versions of the drug for any price they choose. </a:t>
            </a:r>
            <a:r>
              <a:rPr lang="en-NZ" dirty="0" err="1"/>
              <a:t>Karar</a:t>
            </a:r>
            <a:r>
              <a:rPr lang="en-NZ" dirty="0"/>
              <a:t> faced </a:t>
            </a:r>
            <a:r>
              <a:rPr lang="en-NZ" u="sng" dirty="0">
                <a:hlinkClick r:id="rId2"/>
              </a:rPr>
              <a:t>an immediate backlash</a:t>
            </a:r>
            <a:r>
              <a:rPr lang="en-NZ" dirty="0"/>
              <a:t> from within his organization, from Gilead lawyers, and from powerful figures in politics. Soon after the patent was rejected, Indian Prime Minister Narendra Modi, under pressure from the US government, made a joint statement with US president Barack Obama, pledging to create a “high-level” intellectual property group with “appropriate decision-making and technical-level meetings”. Despite this pressure </a:t>
            </a:r>
            <a:r>
              <a:rPr lang="en-NZ" dirty="0" err="1"/>
              <a:t>Karar’s</a:t>
            </a:r>
            <a:r>
              <a:rPr lang="en-NZ" dirty="0"/>
              <a:t> decision to reject the patent would prove to be a momentous one.</a:t>
            </a:r>
            <a:endParaRPr lang="en-AU" dirty="0"/>
          </a:p>
          <a:p>
            <a:endParaRPr lang="en-AU" dirty="0"/>
          </a:p>
        </p:txBody>
      </p:sp>
    </p:spTree>
    <p:extLst>
      <p:ext uri="{BB962C8B-B14F-4D97-AF65-F5344CB8AC3E}">
        <p14:creationId xmlns:p14="http://schemas.microsoft.com/office/powerpoint/2010/main" val="3880017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692696"/>
            <a:ext cx="8229600" cy="5433467"/>
          </a:xfrm>
        </p:spPr>
        <p:txBody>
          <a:bodyPr>
            <a:normAutofit fontScale="70000" lnSpcReduction="20000"/>
          </a:bodyPr>
          <a:lstStyle/>
          <a:p>
            <a:r>
              <a:rPr lang="en-NZ" dirty="0"/>
              <a:t>In February of 2015 Dr James Freeman helped a patient access affordable </a:t>
            </a:r>
            <a:r>
              <a:rPr lang="en-NZ" u="sng" dirty="0">
                <a:hlinkClick r:id="rId2"/>
              </a:rPr>
              <a:t>generic drugs from China</a:t>
            </a:r>
            <a:r>
              <a:rPr lang="en-NZ" dirty="0"/>
              <a:t>. After this success, Dr Freeman started </a:t>
            </a:r>
            <a:r>
              <a:rPr lang="en-NZ" u="sng" dirty="0">
                <a:hlinkClick r:id="rId3"/>
              </a:rPr>
              <a:t>fixhepc.com</a:t>
            </a:r>
            <a:r>
              <a:rPr lang="en-NZ" dirty="0"/>
              <a:t> to </a:t>
            </a:r>
            <a:r>
              <a:rPr lang="en-NZ" u="sng" dirty="0">
                <a:hlinkClick r:id="rId4"/>
              </a:rPr>
              <a:t>help other people</a:t>
            </a:r>
            <a:r>
              <a:rPr lang="en-NZ" dirty="0"/>
              <a:t> suffering from Hep C, and the first </a:t>
            </a:r>
            <a:r>
              <a:rPr lang="en-NZ" u="sng" dirty="0">
                <a:hlinkClick r:id="rId5"/>
              </a:rPr>
              <a:t>Hep C buyers club</a:t>
            </a:r>
            <a:r>
              <a:rPr lang="en-NZ" dirty="0"/>
              <a:t> was born. Around the same time, Greg </a:t>
            </a:r>
            <a:r>
              <a:rPr lang="en-NZ" dirty="0" err="1"/>
              <a:t>Jefferys</a:t>
            </a:r>
            <a:r>
              <a:rPr lang="en-NZ" dirty="0"/>
              <a:t> travelled to India to be treated and cured after extensive research into the medications being produced there. Greg </a:t>
            </a:r>
            <a:r>
              <a:rPr lang="en-NZ" u="sng" dirty="0">
                <a:hlinkClick r:id="rId6"/>
              </a:rPr>
              <a:t>blogged about his experience extensively</a:t>
            </a:r>
            <a:r>
              <a:rPr lang="en-NZ" dirty="0"/>
              <a:t>, and has since gone on to make a full time occupation of helping people all over the world access, safe, legal and affordable Hep C drugs through his own buyers club. Both Freeman’s and </a:t>
            </a:r>
            <a:r>
              <a:rPr lang="en-NZ" dirty="0" err="1"/>
              <a:t>Jeffreys</a:t>
            </a:r>
            <a:r>
              <a:rPr lang="en-NZ" dirty="0"/>
              <a:t>’ Buyers Clubs are complimentary to each other, each with their own approach and sources, each helping more people access the cures every day, each sharing resources in the aim of saving lives and </a:t>
            </a:r>
            <a:r>
              <a:rPr lang="en-NZ" u="sng" dirty="0">
                <a:hlinkClick r:id="rId7"/>
              </a:rPr>
              <a:t>creating a Hepatitis C free world</a:t>
            </a:r>
            <a:r>
              <a:rPr lang="en-NZ" dirty="0"/>
              <a:t>. They co-authored a global clinical trial presented and endorsed April 2016 </a:t>
            </a:r>
            <a:r>
              <a:rPr lang="en-NZ" u="sng" dirty="0">
                <a:hlinkClick r:id="rId8"/>
              </a:rPr>
              <a:t>http://ilc-congress.eu/low-cost-generic-direct-acting-antiviral-treatment-hepatitis-c-equivalent-branded-formulations/</a:t>
            </a:r>
            <a:endParaRPr lang="en-AU" dirty="0"/>
          </a:p>
          <a:p>
            <a:endParaRPr lang="en-AU" dirty="0"/>
          </a:p>
        </p:txBody>
      </p:sp>
    </p:spTree>
    <p:extLst>
      <p:ext uri="{BB962C8B-B14F-4D97-AF65-F5344CB8AC3E}">
        <p14:creationId xmlns:p14="http://schemas.microsoft.com/office/powerpoint/2010/main" val="1661374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692696"/>
            <a:ext cx="8229600" cy="5433467"/>
          </a:xfrm>
        </p:spPr>
        <p:txBody>
          <a:bodyPr>
            <a:normAutofit fontScale="92500" lnSpcReduction="20000"/>
          </a:bodyPr>
          <a:lstStyle/>
          <a:p>
            <a:r>
              <a:rPr lang="en-NZ" dirty="0" smtClean="0"/>
              <a:t>The </a:t>
            </a:r>
            <a:r>
              <a:rPr lang="en-NZ" dirty="0" err="1" smtClean="0"/>
              <a:t>Sofosbuvir</a:t>
            </a:r>
            <a:r>
              <a:rPr lang="en-NZ" dirty="0" smtClean="0"/>
              <a:t> patent should never have fallen into </a:t>
            </a:r>
            <a:r>
              <a:rPr lang="en-NZ" u="sng" dirty="0" smtClean="0">
                <a:hlinkClick r:id="rId2"/>
              </a:rPr>
              <a:t>Gilead’s</a:t>
            </a:r>
            <a:r>
              <a:rPr lang="en-NZ" dirty="0" smtClean="0"/>
              <a:t> hands </a:t>
            </a:r>
            <a:r>
              <a:rPr lang="en-NZ" u="sng" dirty="0" smtClean="0">
                <a:hlinkClick r:id="rId3"/>
              </a:rPr>
              <a:t>in the first place</a:t>
            </a:r>
            <a:r>
              <a:rPr lang="en-NZ" dirty="0" smtClean="0"/>
              <a:t>. </a:t>
            </a:r>
            <a:r>
              <a:rPr lang="en-NZ" dirty="0" err="1" smtClean="0"/>
              <a:t>Sofosbuvir</a:t>
            </a:r>
            <a:r>
              <a:rPr lang="en-NZ" dirty="0" smtClean="0"/>
              <a:t> was created directly from another molecule developed in the VA lab, with grants from both VA and the NIH. Dr </a:t>
            </a:r>
            <a:r>
              <a:rPr lang="en-NZ" dirty="0" err="1" smtClean="0"/>
              <a:t>Shinazi</a:t>
            </a:r>
            <a:r>
              <a:rPr lang="en-NZ" dirty="0" smtClean="0"/>
              <a:t> was conspicuously absent when the US Congress began investigating him, and </a:t>
            </a:r>
            <a:r>
              <a:rPr lang="en-NZ" u="sng" dirty="0" err="1" smtClean="0">
                <a:hlinkClick r:id="rId4"/>
              </a:rPr>
              <a:t>retired</a:t>
            </a:r>
            <a:r>
              <a:rPr lang="en-NZ" dirty="0" err="1" smtClean="0"/>
              <a:t>from</a:t>
            </a:r>
            <a:r>
              <a:rPr lang="en-NZ" dirty="0" smtClean="0"/>
              <a:t> the VA two days before the investigation began. Gilead were shown in a Senate Finance Committee report to have “focused on maximizing revenue— even as the company’s analysis showed a lower price would allow more patients to be treated” </a:t>
            </a:r>
            <a:r>
              <a:rPr lang="en-NZ" u="sng" dirty="0" smtClean="0">
                <a:hlinkClick r:id="rId5"/>
              </a:rPr>
              <a:t>at dramatic cost</a:t>
            </a:r>
            <a:r>
              <a:rPr lang="en-NZ" dirty="0" smtClean="0"/>
              <a:t> to the American health system.</a:t>
            </a:r>
            <a:endParaRPr lang="en-AU" dirty="0" smtClean="0"/>
          </a:p>
          <a:p>
            <a:endParaRPr lang="en-AU" dirty="0"/>
          </a:p>
        </p:txBody>
      </p:sp>
    </p:spTree>
    <p:extLst>
      <p:ext uri="{BB962C8B-B14F-4D97-AF65-F5344CB8AC3E}">
        <p14:creationId xmlns:p14="http://schemas.microsoft.com/office/powerpoint/2010/main" val="1874824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620688"/>
            <a:ext cx="8229600" cy="5505475"/>
          </a:xfrm>
        </p:spPr>
        <p:txBody>
          <a:bodyPr>
            <a:normAutofit fontScale="77500" lnSpcReduction="20000"/>
          </a:bodyPr>
          <a:lstStyle/>
          <a:p>
            <a:r>
              <a:rPr lang="en-NZ" dirty="0"/>
              <a:t>In fact, it is at dramatic cost to humanity, and the families of over two million people who have died from Hepatitis C since these drugs first came onto the market. The pharmaceutical companies that supply the buyer’s clubs are still producing generic alternatives to the expensive brand drugs, but as India has since </a:t>
            </a:r>
            <a:r>
              <a:rPr lang="en-NZ" u="sng" dirty="0">
                <a:hlinkClick r:id="rId2"/>
              </a:rPr>
              <a:t>reversed course and granted Gilead their patent</a:t>
            </a:r>
            <a:r>
              <a:rPr lang="en-NZ" dirty="0"/>
              <a:t>, the future of Hep C treatment is uncertain. This point in history could be the only window of opportunity that 155 million people living with Hepatitis C have to access affordable treatment. If made affordable to everyone it could be our chance as a species to eradicate this disease, we can start to treat everyone, not just those that are dying. Australia and France are the only countries in the world right now that will treat you regardless of how advanced the disease is.</a:t>
            </a:r>
            <a:r>
              <a:rPr lang="en-NZ" i="1" dirty="0"/>
              <a:t/>
            </a:r>
            <a:br>
              <a:rPr lang="en-NZ" i="1" dirty="0"/>
            </a:br>
            <a:endParaRPr lang="en-AU" dirty="0"/>
          </a:p>
        </p:txBody>
      </p:sp>
    </p:spTree>
    <p:extLst>
      <p:ext uri="{BB962C8B-B14F-4D97-AF65-F5344CB8AC3E}">
        <p14:creationId xmlns:p14="http://schemas.microsoft.com/office/powerpoint/2010/main" val="1894500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836712"/>
            <a:ext cx="8229600" cy="5289451"/>
          </a:xfrm>
        </p:spPr>
        <p:txBody>
          <a:bodyPr>
            <a:normAutofit/>
          </a:bodyPr>
          <a:lstStyle/>
          <a:p>
            <a:r>
              <a:rPr lang="en-NZ" dirty="0"/>
              <a:t>So what can we do now? Tell your friends, share this post. Don’t be afraid to talk about it. If English is your second language or you are fluent in another, </a:t>
            </a:r>
            <a:r>
              <a:rPr lang="en-NZ" dirty="0" err="1"/>
              <a:t>fixhepc</a:t>
            </a:r>
            <a:r>
              <a:rPr lang="en-NZ" dirty="0"/>
              <a:t> are </a:t>
            </a:r>
            <a:r>
              <a:rPr lang="en-NZ" u="sng" dirty="0">
                <a:hlinkClick r:id="rId2"/>
              </a:rPr>
              <a:t>desperate for translators</a:t>
            </a:r>
            <a:r>
              <a:rPr lang="en-NZ" dirty="0"/>
              <a:t> to help make the buyer’s clubs available to more people around the world! If you have the skills, your translation might be the most important 1 hours work you ever do in terms of global impact. Your translation could save lives.</a:t>
            </a:r>
            <a:endParaRPr lang="en-AU" dirty="0"/>
          </a:p>
        </p:txBody>
      </p:sp>
    </p:spTree>
    <p:extLst>
      <p:ext uri="{BB962C8B-B14F-4D97-AF65-F5344CB8AC3E}">
        <p14:creationId xmlns:p14="http://schemas.microsoft.com/office/powerpoint/2010/main" val="526979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NZ" dirty="0"/>
              <a:t>We need to make it impossible for </a:t>
            </a:r>
            <a:r>
              <a:rPr lang="en-NZ" u="sng" dirty="0">
                <a:hlinkClick r:id="rId2"/>
              </a:rPr>
              <a:t>Gilead</a:t>
            </a:r>
            <a:r>
              <a:rPr lang="en-NZ" dirty="0"/>
              <a:t> to hold back the floodgates, so they cannot profit from human suffering. This should not be able to happen when a disease can be cured! If you or anyone else you know needs access to treatment, look up generic </a:t>
            </a:r>
            <a:r>
              <a:rPr lang="en-NZ" dirty="0" err="1"/>
              <a:t>hepc</a:t>
            </a:r>
            <a:r>
              <a:rPr lang="en-NZ" dirty="0"/>
              <a:t> treatment, reach out to </a:t>
            </a:r>
            <a:r>
              <a:rPr lang="en-NZ" u="sng" dirty="0">
                <a:hlinkClick r:id="rId3"/>
              </a:rPr>
              <a:t>fixhepc.com</a:t>
            </a:r>
            <a:r>
              <a:rPr lang="en-NZ" dirty="0"/>
              <a:t>, and spread the word.</a:t>
            </a:r>
            <a:endParaRPr lang="en-AU" dirty="0"/>
          </a:p>
        </p:txBody>
      </p:sp>
    </p:spTree>
    <p:extLst>
      <p:ext uri="{BB962C8B-B14F-4D97-AF65-F5344CB8AC3E}">
        <p14:creationId xmlns:p14="http://schemas.microsoft.com/office/powerpoint/2010/main" val="2451956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357</Words>
  <Application>Microsoft Office PowerPoint</Application>
  <PresentationFormat>On-screen Show (4:3)</PresentationFormat>
  <Paragraphs>15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hieu</dc:creator>
  <cp:lastModifiedBy>hieu</cp:lastModifiedBy>
  <cp:revision>3</cp:revision>
  <dcterms:created xsi:type="dcterms:W3CDTF">2016-07-25T04:12:56Z</dcterms:created>
  <dcterms:modified xsi:type="dcterms:W3CDTF">2016-07-25T04:23:58Z</dcterms:modified>
</cp:coreProperties>
</file>