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6"/>
    <p:sldMasterId id="2147484578" r:id="rId7"/>
    <p:sldMasterId id="2147484587" r:id="rId8"/>
    <p:sldMasterId id="2147484596" r:id="rId9"/>
    <p:sldMasterId id="2147484605" r:id="rId10"/>
    <p:sldMasterId id="2147484614" r:id="rId11"/>
    <p:sldMasterId id="2147484623" r:id="rId12"/>
    <p:sldMasterId id="2147484632" r:id="rId13"/>
    <p:sldMasterId id="2147484641" r:id="rId14"/>
  </p:sldMasterIdLst>
  <p:notesMasterIdLst>
    <p:notesMasterId r:id="rId52"/>
  </p:notesMasterIdLst>
  <p:handoutMasterIdLst>
    <p:handoutMasterId r:id="rId53"/>
  </p:handoutMasterIdLst>
  <p:sldIdLst>
    <p:sldId id="306" r:id="rId15"/>
    <p:sldId id="413" r:id="rId16"/>
    <p:sldId id="415" r:id="rId17"/>
    <p:sldId id="416" r:id="rId18"/>
    <p:sldId id="418" r:id="rId19"/>
    <p:sldId id="324" r:id="rId20"/>
    <p:sldId id="318" r:id="rId21"/>
    <p:sldId id="257" r:id="rId22"/>
    <p:sldId id="325" r:id="rId23"/>
    <p:sldId id="258" r:id="rId24"/>
    <p:sldId id="259" r:id="rId25"/>
    <p:sldId id="260" r:id="rId26"/>
    <p:sldId id="261" r:id="rId27"/>
    <p:sldId id="262" r:id="rId28"/>
    <p:sldId id="263" r:id="rId29"/>
    <p:sldId id="326" r:id="rId30"/>
    <p:sldId id="264" r:id="rId31"/>
    <p:sldId id="265" r:id="rId32"/>
    <p:sldId id="266" r:id="rId33"/>
    <p:sldId id="268" r:id="rId34"/>
    <p:sldId id="269" r:id="rId35"/>
    <p:sldId id="271" r:id="rId36"/>
    <p:sldId id="272" r:id="rId37"/>
    <p:sldId id="273" r:id="rId38"/>
    <p:sldId id="337" r:id="rId39"/>
    <p:sldId id="394" r:id="rId40"/>
    <p:sldId id="327" r:id="rId41"/>
    <p:sldId id="328" r:id="rId42"/>
    <p:sldId id="329" r:id="rId43"/>
    <p:sldId id="276" r:id="rId44"/>
    <p:sldId id="331" r:id="rId45"/>
    <p:sldId id="274" r:id="rId46"/>
    <p:sldId id="330" r:id="rId47"/>
    <p:sldId id="289" r:id="rId48"/>
    <p:sldId id="290" r:id="rId49"/>
    <p:sldId id="291" r:id="rId50"/>
    <p:sldId id="414" r:id="rId51"/>
  </p:sldIdLst>
  <p:sldSz cx="9144000" cy="6858000" type="screen4x3"/>
  <p:notesSz cx="6985000" cy="9271000"/>
  <p:custDataLst>
    <p:tags r:id="rId54"/>
  </p:custDataLst>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orient="horz" pos="1008" userDrawn="1">
          <p15:clr>
            <a:srgbClr val="A4A3A4"/>
          </p15:clr>
        </p15:guide>
        <p15:guide id="3" orient="horz" pos="4016">
          <p15:clr>
            <a:srgbClr val="A4A3A4"/>
          </p15:clr>
        </p15:guide>
        <p15:guide id="4" orient="horz" pos="151">
          <p15:clr>
            <a:srgbClr val="A4A3A4"/>
          </p15:clr>
        </p15:guide>
        <p15:guide id="5" orient="horz" pos="258">
          <p15:clr>
            <a:srgbClr val="A4A3A4"/>
          </p15:clr>
        </p15:guide>
        <p15:guide id="6" orient="horz" pos="3912" userDrawn="1">
          <p15:clr>
            <a:srgbClr val="A4A3A4"/>
          </p15:clr>
        </p15:guide>
        <p15:guide id="7" orient="horz">
          <p15:clr>
            <a:srgbClr val="A4A3A4"/>
          </p15:clr>
        </p15:guide>
        <p15:guide id="8" pos="240" userDrawn="1">
          <p15:clr>
            <a:srgbClr val="A4A3A4"/>
          </p15:clr>
        </p15:guide>
        <p15:guide id="9" pos="5573">
          <p15:clr>
            <a:srgbClr val="A4A3A4"/>
          </p15:clr>
        </p15:guide>
        <p15:guide id="10" pos="2880" userDrawn="1">
          <p15:clr>
            <a:srgbClr val="A4A3A4"/>
          </p15:clr>
        </p15:guide>
        <p15:guide id="11" pos="288" userDrawn="1">
          <p15:clr>
            <a:srgbClr val="A4A3A4"/>
          </p15:clr>
        </p15:guide>
        <p15:guide id="12" pos="3864" userDrawn="1">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AC" lastIdx="23" clrIdx="0"/>
  <p:cmAuthor id="1" name="ralfieri" initials="ra" lastIdx="2" clrIdx="7"/>
  <p:cmAuthor id="2" name="Andrew Bowser" initials="AB" lastIdx="8" clrIdx="1"/>
  <p:cmAuthor id="3" name="agoldman" initials="a" lastIdx="4" clrIdx="8"/>
  <p:cmAuthor id="4" name="Melanie Couton" initials="MAC" lastIdx="4" clrIdx="2"/>
  <p:cmAuthor id="5" name="Taryn Gross" initials="TG" lastIdx="1" clrIdx="9"/>
  <p:cmAuthor id="6" name="mcalloway" initials="mc" lastIdx="1" clrIdx="3"/>
  <p:cmAuthor id="7" name="Erik Brady" initials="EB" lastIdx="2" clrIdx="4"/>
  <p:cmAuthor id="8" name="Megan Capel" initials="MC" lastIdx="6" clrIdx="5"/>
  <p:cmAuthor id="9" name="Devin Overbey" initials="DO" lastIdx="6" clrIdx="6"/>
  <p:cmAuthor id="10" name="Krista V. Marcello" initials="KVM" lastIdx="242" clrIdx="10"/>
  <p:cmAuthor id="11" name="Megan Murphy" initials="MM" lastIdx="49" clrIdx="11"/>
  <p:cmAuthor id="12" name="kobholz@clinicaloptions.com" initials="k" lastIdx="39" clrIdx="12">
    <p:extLst/>
  </p:cmAuthor>
  <p:cmAuthor id="13" name="Jennifer Eimers" initials="JE" lastIdx="4" clrIdx="13">
    <p:extLst/>
  </p:cmAuthor>
  <p:cmAuthor id="14" name="Andrea Boecler" initials="AB" lastIdx="5" clrIdx="1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6A108"/>
    <a:srgbClr val="CDCDCF"/>
    <a:srgbClr val="5AAACE"/>
    <a:srgbClr val="58EE71"/>
    <a:srgbClr val="F2F23A"/>
    <a:srgbClr val="8B3D9A"/>
    <a:srgbClr val="12AD2B"/>
    <a:srgbClr val="A4D0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83662" autoAdjust="0"/>
  </p:normalViewPr>
  <p:slideViewPr>
    <p:cSldViewPr snapToGrid="0">
      <p:cViewPr varScale="1">
        <p:scale>
          <a:sx n="62" d="100"/>
          <a:sy n="62" d="100"/>
        </p:scale>
        <p:origin x="1836" y="72"/>
      </p:cViewPr>
      <p:guideLst>
        <p:guide orient="horz" pos="4152"/>
        <p:guide orient="horz" pos="1008"/>
        <p:guide orient="horz" pos="4016"/>
        <p:guide orient="horz" pos="151"/>
        <p:guide orient="horz" pos="258"/>
        <p:guide orient="horz" pos="3912"/>
        <p:guide orient="horz"/>
        <p:guide pos="240"/>
        <p:guide pos="5573"/>
        <p:guide pos="2880"/>
        <p:guide pos="288"/>
        <p:guide pos="386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786"/>
    </p:cViewPr>
  </p:sorterViewPr>
  <p:notesViewPr>
    <p:cSldViewPr snapToGrid="0">
      <p:cViewPr varScale="1">
        <p:scale>
          <a:sx n="53" d="100"/>
          <a:sy n="53" d="100"/>
        </p:scale>
        <p:origin x="2016" y="7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slide" Target="slides/slide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defRPr>
            </a:lvl1pPr>
          </a:lstStyle>
          <a:p>
            <a:pPr>
              <a:defRPr/>
            </a:pPr>
            <a:endParaRPr lang="en-US" dirty="0"/>
          </a:p>
        </p:txBody>
      </p:sp>
      <p:sp>
        <p:nvSpPr>
          <p:cNvPr id="54275"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defRPr>
            </a:lvl1pPr>
          </a:lstStyle>
          <a:p>
            <a:pPr>
              <a:defRPr/>
            </a:pPr>
            <a:endParaRPr lang="en-US" dirty="0"/>
          </a:p>
        </p:txBody>
      </p:sp>
      <p:sp>
        <p:nvSpPr>
          <p:cNvPr id="54276" name="Rectangle 4"/>
          <p:cNvSpPr>
            <a:spLocks noGrp="1" noChangeArrowheads="1"/>
          </p:cNvSpPr>
          <p:nvPr>
            <p:ph type="ftr" sz="quarter" idx="2"/>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defRPr>
            </a:lvl1pPr>
          </a:lstStyle>
          <a:p>
            <a:pPr>
              <a:defRPr/>
            </a:pPr>
            <a:endParaRPr lang="en-US" dirty="0"/>
          </a:p>
        </p:txBody>
      </p:sp>
      <p:sp>
        <p:nvSpPr>
          <p:cNvPr id="54277"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eaLnBrk="1" hangingPunct="1">
              <a:defRPr sz="1200" b="0"/>
            </a:lvl1pPr>
          </a:lstStyle>
          <a:p>
            <a:pPr>
              <a:defRPr/>
            </a:pPr>
            <a:fld id="{DADE23F4-299C-49A1-9CEA-C5DE59CFD9FD}" type="slidenum">
              <a:rPr lang="en-US" altLang="en-US"/>
              <a:pPr>
                <a:defRPr/>
              </a:pPr>
              <a:t>‹#›</a:t>
            </a:fld>
            <a:endParaRPr lang="en-US" altLang="en-US" dirty="0"/>
          </a:p>
        </p:txBody>
      </p:sp>
    </p:spTree>
    <p:extLst>
      <p:ext uri="{BB962C8B-B14F-4D97-AF65-F5344CB8AC3E}">
        <p14:creationId xmlns:p14="http://schemas.microsoft.com/office/powerpoint/2010/main" val="2028644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defRPr>
            </a:lvl1pPr>
          </a:lstStyle>
          <a:p>
            <a:pPr>
              <a:defRPr/>
            </a:pPr>
            <a:endParaRPr lang="en-US" dirty="0"/>
          </a:p>
        </p:txBody>
      </p:sp>
      <p:sp>
        <p:nvSpPr>
          <p:cNvPr id="40963"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05863"/>
            <a:ext cx="33448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defRPr>
            </a:lvl1pPr>
          </a:lstStyle>
          <a:p>
            <a:pPr>
              <a:defRPr/>
            </a:pPr>
            <a:r>
              <a:rPr lang="en-US" dirty="0"/>
              <a:t>©2012 Clinical Care Options, LLC. All rights reserved</a:t>
            </a:r>
          </a:p>
        </p:txBody>
      </p:sp>
      <p:sp>
        <p:nvSpPr>
          <p:cNvPr id="40967"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eaLnBrk="1" hangingPunct="1">
              <a:defRPr sz="1200" b="0"/>
            </a:lvl1pPr>
          </a:lstStyle>
          <a:p>
            <a:pPr>
              <a:defRPr/>
            </a:pPr>
            <a:fld id="{75E97CBD-421E-4F8F-AEC1-EC7EDADDE206}" type="slidenum">
              <a:rPr lang="en-US" altLang="en-US"/>
              <a:pPr>
                <a:defRPr/>
              </a:pPr>
              <a:t>‹#›</a:t>
            </a:fld>
            <a:endParaRPr lang="en-US" altLang="en-US" dirty="0"/>
          </a:p>
        </p:txBody>
      </p:sp>
    </p:spTree>
    <p:extLst>
      <p:ext uri="{BB962C8B-B14F-4D97-AF65-F5344CB8AC3E}">
        <p14:creationId xmlns:p14="http://schemas.microsoft.com/office/powerpoint/2010/main" val="2986790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97CBD-421E-4F8F-AEC1-EC7EDADDE206}" type="slidenum">
              <a:rPr lang="en-US" altLang="en-US" smtClean="0"/>
              <a:pPr>
                <a:defRPr/>
              </a:pPr>
              <a:t>1</a:t>
            </a:fld>
            <a:endParaRPr lang="en-US" altLang="en-US" dirty="0"/>
          </a:p>
        </p:txBody>
      </p:sp>
    </p:spTree>
    <p:extLst>
      <p:ext uri="{BB962C8B-B14F-4D97-AF65-F5344CB8AC3E}">
        <p14:creationId xmlns:p14="http://schemas.microsoft.com/office/powerpoint/2010/main" val="1875236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225550" y="715963"/>
            <a:ext cx="4689475" cy="3516312"/>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8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MHC, major histocompatibility complex.</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54689" indent="-290265">
              <a:defRPr b="1">
                <a:solidFill>
                  <a:schemeClr val="tx1"/>
                </a:solidFill>
                <a:latin typeface="Arial" panose="020B0604020202020204" pitchFamily="34" charset="0"/>
                <a:cs typeface="Arial" panose="020B0604020202020204" pitchFamily="34" charset="0"/>
              </a:defRPr>
            </a:lvl2pPr>
            <a:lvl3pPr marL="1161059" indent="-232212">
              <a:defRPr b="1">
                <a:solidFill>
                  <a:schemeClr val="tx1"/>
                </a:solidFill>
                <a:latin typeface="Arial" panose="020B0604020202020204" pitchFamily="34" charset="0"/>
                <a:cs typeface="Arial" panose="020B0604020202020204" pitchFamily="34" charset="0"/>
              </a:defRPr>
            </a:lvl3pPr>
            <a:lvl4pPr marL="1625483" indent="-232212">
              <a:defRPr b="1">
                <a:solidFill>
                  <a:schemeClr val="tx1"/>
                </a:solidFill>
                <a:latin typeface="Arial" panose="020B0604020202020204" pitchFamily="34" charset="0"/>
                <a:cs typeface="Arial" panose="020B0604020202020204" pitchFamily="34" charset="0"/>
              </a:defRPr>
            </a:lvl4pPr>
            <a:lvl5pPr marL="2089907" indent="-232212">
              <a:defRPr b="1">
                <a:solidFill>
                  <a:schemeClr val="tx1"/>
                </a:solidFill>
                <a:latin typeface="Arial" panose="020B0604020202020204" pitchFamily="34" charset="0"/>
                <a:cs typeface="Arial" panose="020B0604020202020204" pitchFamily="34" charset="0"/>
              </a:defRPr>
            </a:lvl5pPr>
            <a:lvl6pPr marL="2554331"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18754"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83178"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947602"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0D49F37-87AE-45F1-A2D7-151654CF1DEF}" type="slidenum">
              <a:rPr lang="en-US" altLang="en-US" b="0" smtClean="0"/>
              <a:pPr/>
              <a:t>14</a:t>
            </a:fld>
            <a:endParaRPr lang="en-US" altLang="en-US" b="0" dirty="0"/>
          </a:p>
        </p:txBody>
      </p:sp>
    </p:spTree>
    <p:extLst>
      <p:ext uri="{BB962C8B-B14F-4D97-AF65-F5344CB8AC3E}">
        <p14:creationId xmlns:p14="http://schemas.microsoft.com/office/powerpoint/2010/main" val="222395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err="1" smtClean="0">
                <a:latin typeface="Arial" panose="020B0604020202020204" pitchFamily="34" charset="0"/>
              </a:rPr>
              <a:t>IFN</a:t>
            </a:r>
            <a:r>
              <a:rPr lang="en-US" altLang="en-US" i="1" dirty="0">
                <a:latin typeface="Arial" panose="020B0604020202020204" pitchFamily="34" charset="0"/>
              </a:rPr>
              <a:t>, interferon; IL, interleukin; NK, natural killer; TGF, transforming growth </a:t>
            </a:r>
            <a:r>
              <a:rPr lang="en-US" altLang="en-US" i="1" dirty="0" smtClean="0">
                <a:latin typeface="Arial" panose="020B0604020202020204" pitchFamily="34" charset="0"/>
              </a:rPr>
              <a:t>factor;</a:t>
            </a:r>
            <a:r>
              <a:rPr lang="en-US" altLang="en-US" i="1" baseline="0" dirty="0" smtClean="0">
                <a:latin typeface="Arial" panose="020B0604020202020204" pitchFamily="34" charset="0"/>
              </a:rPr>
              <a:t> </a:t>
            </a:r>
            <a:r>
              <a:rPr lang="en-US" i="1" dirty="0" err="1" smtClean="0">
                <a:solidFill>
                  <a:srgbClr val="FEFDDE"/>
                </a:solidFill>
                <a:latin typeface="Times New Roman" charset="0"/>
                <a:ea typeface="MS PGothic" charset="0"/>
                <a:cs typeface="MS PGothic" charset="0"/>
              </a:rPr>
              <a:t>Treg</a:t>
            </a:r>
            <a:r>
              <a:rPr lang="en-US" i="1" dirty="0" smtClean="0">
                <a:solidFill>
                  <a:srgbClr val="FEFDDE"/>
                </a:solidFill>
                <a:latin typeface="Times New Roman" charset="0"/>
                <a:ea typeface="MS PGothic" charset="0"/>
                <a:cs typeface="MS PGothic" charset="0"/>
              </a:rPr>
              <a:t>, regulatory T-cell.</a:t>
            </a:r>
            <a:endParaRPr lang="en-US" altLang="en-US" i="1" dirty="0">
              <a:latin typeface="Arial" panose="020B0604020202020204" pitchFamily="34" charset="0"/>
            </a:endParaRPr>
          </a:p>
          <a:p>
            <a:endParaRPr lang="en-US" altLang="en-US" dirty="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54689" indent="-290265">
              <a:defRPr b="1">
                <a:solidFill>
                  <a:schemeClr val="tx1"/>
                </a:solidFill>
                <a:latin typeface="Arial" panose="020B0604020202020204" pitchFamily="34" charset="0"/>
                <a:cs typeface="Arial" panose="020B0604020202020204" pitchFamily="34" charset="0"/>
              </a:defRPr>
            </a:lvl2pPr>
            <a:lvl3pPr marL="1161059" indent="-232212">
              <a:defRPr b="1">
                <a:solidFill>
                  <a:schemeClr val="tx1"/>
                </a:solidFill>
                <a:latin typeface="Arial" panose="020B0604020202020204" pitchFamily="34" charset="0"/>
                <a:cs typeface="Arial" panose="020B0604020202020204" pitchFamily="34" charset="0"/>
              </a:defRPr>
            </a:lvl3pPr>
            <a:lvl4pPr marL="1625483" indent="-232212">
              <a:defRPr b="1">
                <a:solidFill>
                  <a:schemeClr val="tx1"/>
                </a:solidFill>
                <a:latin typeface="Arial" panose="020B0604020202020204" pitchFamily="34" charset="0"/>
                <a:cs typeface="Arial" panose="020B0604020202020204" pitchFamily="34" charset="0"/>
              </a:defRPr>
            </a:lvl4pPr>
            <a:lvl5pPr marL="2089907" indent="-232212">
              <a:defRPr b="1">
                <a:solidFill>
                  <a:schemeClr val="tx1"/>
                </a:solidFill>
                <a:latin typeface="Arial" panose="020B0604020202020204" pitchFamily="34" charset="0"/>
                <a:cs typeface="Arial" panose="020B0604020202020204" pitchFamily="34" charset="0"/>
              </a:defRPr>
            </a:lvl5pPr>
            <a:lvl6pPr marL="2554331"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18754"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83178"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947602"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8E02B4A-889A-4124-BDDD-8C47443BFD6C}" type="slidenum">
              <a:rPr lang="en-US" altLang="en-US" b="0" smtClean="0">
                <a:ea typeface="ＭＳ Ｐゴシック" panose="020B0600070205080204" pitchFamily="34" charset="-128"/>
              </a:rPr>
              <a:pPr/>
              <a:t>15</a:t>
            </a:fld>
            <a:endParaRPr lang="en-US" altLang="en-US" b="0" dirty="0">
              <a:ea typeface="ＭＳ Ｐゴシック" panose="020B0600070205080204" pitchFamily="34" charset="-128"/>
            </a:endParaRPr>
          </a:p>
        </p:txBody>
      </p:sp>
    </p:spTree>
    <p:extLst>
      <p:ext uri="{BB962C8B-B14F-4D97-AF65-F5344CB8AC3E}">
        <p14:creationId xmlns:p14="http://schemas.microsoft.com/office/powerpoint/2010/main" val="167779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IL, interleukin;</a:t>
            </a:r>
            <a:r>
              <a:rPr lang="en-US" altLang="en-US" i="1" baseline="0" dirty="0" smtClean="0">
                <a:latin typeface="Arial" panose="020B0604020202020204" pitchFamily="34" charset="0"/>
              </a:rPr>
              <a:t> </a:t>
            </a:r>
            <a:r>
              <a:rPr lang="en-US" altLang="en-US" i="1" baseline="0" dirty="0" err="1" smtClean="0">
                <a:latin typeface="Arial" panose="020B0604020202020204" pitchFamily="34" charset="0"/>
              </a:rPr>
              <a:t>TGF</a:t>
            </a:r>
            <a:r>
              <a:rPr lang="en-US" altLang="en-US" i="1" baseline="0" dirty="0" smtClean="0">
                <a:latin typeface="Arial" panose="020B0604020202020204" pitchFamily="34" charset="0"/>
              </a:rPr>
              <a:t>, </a:t>
            </a:r>
            <a:r>
              <a:rPr lang="en-US" altLang="en-US" i="1" dirty="0" smtClean="0">
                <a:latin typeface="Arial" panose="020B0604020202020204" pitchFamily="34" charset="0"/>
              </a:rPr>
              <a:t>transforming growth factor; </a:t>
            </a:r>
            <a:r>
              <a:rPr lang="en-US" altLang="en-US" i="1" baseline="0" dirty="0" smtClean="0">
                <a:latin typeface="Arial" panose="020B0604020202020204" pitchFamily="34" charset="0"/>
              </a:rPr>
              <a:t>TNF, tumor necrosis factor.</a:t>
            </a:r>
            <a:endParaRPr lang="en-US" altLang="en-US" i="1" dirty="0">
              <a:latin typeface="Arial" panose="020B0604020202020204"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689" indent="-290265">
              <a:spcBef>
                <a:spcPct val="30000"/>
              </a:spcBef>
              <a:defRPr sz="1200">
                <a:solidFill>
                  <a:schemeClr val="tx1"/>
                </a:solidFill>
                <a:latin typeface="Arial" panose="020B0604020202020204" pitchFamily="34" charset="0"/>
              </a:defRPr>
            </a:lvl2pPr>
            <a:lvl3pPr marL="1161059" indent="-232212">
              <a:spcBef>
                <a:spcPct val="30000"/>
              </a:spcBef>
              <a:defRPr sz="1200">
                <a:solidFill>
                  <a:schemeClr val="tx1"/>
                </a:solidFill>
                <a:latin typeface="Arial" panose="020B0604020202020204" pitchFamily="34" charset="0"/>
              </a:defRPr>
            </a:lvl3pPr>
            <a:lvl4pPr marL="1625483" indent="-232212">
              <a:spcBef>
                <a:spcPct val="30000"/>
              </a:spcBef>
              <a:defRPr sz="1200">
                <a:solidFill>
                  <a:schemeClr val="tx1"/>
                </a:solidFill>
                <a:latin typeface="Arial" panose="020B0604020202020204" pitchFamily="34" charset="0"/>
              </a:defRPr>
            </a:lvl4pPr>
            <a:lvl5pPr marL="2089907" indent="-232212">
              <a:spcBef>
                <a:spcPct val="30000"/>
              </a:spcBef>
              <a:defRPr sz="1200">
                <a:solidFill>
                  <a:schemeClr val="tx1"/>
                </a:solidFill>
                <a:latin typeface="Arial" panose="020B0604020202020204" pitchFamily="34" charset="0"/>
              </a:defRPr>
            </a:lvl5pPr>
            <a:lvl6pPr marL="2554331" indent="-232212" eaLnBrk="0" fontAlgn="base" hangingPunct="0">
              <a:spcBef>
                <a:spcPct val="30000"/>
              </a:spcBef>
              <a:spcAft>
                <a:spcPct val="0"/>
              </a:spcAft>
              <a:defRPr sz="1200">
                <a:solidFill>
                  <a:schemeClr val="tx1"/>
                </a:solidFill>
                <a:latin typeface="Arial" panose="020B0604020202020204" pitchFamily="34" charset="0"/>
              </a:defRPr>
            </a:lvl6pPr>
            <a:lvl7pPr marL="3018754" indent="-232212" eaLnBrk="0" fontAlgn="base" hangingPunct="0">
              <a:spcBef>
                <a:spcPct val="30000"/>
              </a:spcBef>
              <a:spcAft>
                <a:spcPct val="0"/>
              </a:spcAft>
              <a:defRPr sz="1200">
                <a:solidFill>
                  <a:schemeClr val="tx1"/>
                </a:solidFill>
                <a:latin typeface="Arial" panose="020B0604020202020204" pitchFamily="34" charset="0"/>
              </a:defRPr>
            </a:lvl7pPr>
            <a:lvl8pPr marL="3483178" indent="-232212" eaLnBrk="0" fontAlgn="base" hangingPunct="0">
              <a:spcBef>
                <a:spcPct val="30000"/>
              </a:spcBef>
              <a:spcAft>
                <a:spcPct val="0"/>
              </a:spcAft>
              <a:defRPr sz="1200">
                <a:solidFill>
                  <a:schemeClr val="tx1"/>
                </a:solidFill>
                <a:latin typeface="Arial" panose="020B0604020202020204" pitchFamily="34" charset="0"/>
              </a:defRPr>
            </a:lvl8pPr>
            <a:lvl9pPr marL="3947602" indent="-2322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40450B-0464-4578-B99A-304BCD47C662}" type="slidenum">
              <a:rPr lang="en-US" altLang="en-US" smtClean="0">
                <a:solidFill>
                  <a:srgbClr val="000000"/>
                </a:solidFill>
              </a:rPr>
              <a:pPr>
                <a:spcBef>
                  <a:spcPct val="0"/>
                </a:spcBef>
              </a:pPr>
              <a:t>17</a:t>
            </a:fld>
            <a:endParaRPr lang="en-US" altLang="en-US" dirty="0">
              <a:solidFill>
                <a:srgbClr val="000000"/>
              </a:solidFill>
            </a:endParaRPr>
          </a:p>
        </p:txBody>
      </p:sp>
    </p:spTree>
    <p:extLst>
      <p:ext uri="{BB962C8B-B14F-4D97-AF65-F5344CB8AC3E}">
        <p14:creationId xmlns:p14="http://schemas.microsoft.com/office/powerpoint/2010/main" val="91474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220788" y="714375"/>
            <a:ext cx="4673600" cy="3505200"/>
          </a:xfrm>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MHC, major histocompatibility complex; TCR, </a:t>
            </a:r>
            <a:r>
              <a:rPr lang="en-US" altLang="en-US" i="1" dirty="0" smtClean="0">
                <a:latin typeface="Arial" panose="020B0604020202020204" pitchFamily="34" charset="0"/>
              </a:rPr>
              <a:t>T-cell </a:t>
            </a:r>
            <a:r>
              <a:rPr lang="en-US" altLang="en-US" i="1" dirty="0">
                <a:latin typeface="Arial" panose="020B0604020202020204" pitchFamily="34" charset="0"/>
              </a:rPr>
              <a:t>receptor.</a:t>
            </a:r>
          </a:p>
        </p:txBody>
      </p:sp>
    </p:spTree>
    <p:extLst>
      <p:ext uri="{BB962C8B-B14F-4D97-AF65-F5344CB8AC3E}">
        <p14:creationId xmlns:p14="http://schemas.microsoft.com/office/powerpoint/2010/main" val="333091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689" indent="-290265">
              <a:spcBef>
                <a:spcPct val="30000"/>
              </a:spcBef>
              <a:defRPr sz="1200">
                <a:solidFill>
                  <a:schemeClr val="tx1"/>
                </a:solidFill>
                <a:latin typeface="Arial" panose="020B0604020202020204" pitchFamily="34" charset="0"/>
              </a:defRPr>
            </a:lvl2pPr>
            <a:lvl3pPr marL="1161059" indent="-232212">
              <a:spcBef>
                <a:spcPct val="30000"/>
              </a:spcBef>
              <a:defRPr sz="1200">
                <a:solidFill>
                  <a:schemeClr val="tx1"/>
                </a:solidFill>
                <a:latin typeface="Arial" panose="020B0604020202020204" pitchFamily="34" charset="0"/>
              </a:defRPr>
            </a:lvl3pPr>
            <a:lvl4pPr marL="1625483" indent="-232212">
              <a:spcBef>
                <a:spcPct val="30000"/>
              </a:spcBef>
              <a:defRPr sz="1200">
                <a:solidFill>
                  <a:schemeClr val="tx1"/>
                </a:solidFill>
                <a:latin typeface="Arial" panose="020B0604020202020204" pitchFamily="34" charset="0"/>
              </a:defRPr>
            </a:lvl4pPr>
            <a:lvl5pPr marL="2089907" indent="-232212">
              <a:spcBef>
                <a:spcPct val="30000"/>
              </a:spcBef>
              <a:defRPr sz="1200">
                <a:solidFill>
                  <a:schemeClr val="tx1"/>
                </a:solidFill>
                <a:latin typeface="Arial" panose="020B0604020202020204" pitchFamily="34" charset="0"/>
              </a:defRPr>
            </a:lvl5pPr>
            <a:lvl6pPr marL="2554331" indent="-232212" eaLnBrk="0" fontAlgn="base" hangingPunct="0">
              <a:spcBef>
                <a:spcPct val="30000"/>
              </a:spcBef>
              <a:spcAft>
                <a:spcPct val="0"/>
              </a:spcAft>
              <a:defRPr sz="1200">
                <a:solidFill>
                  <a:schemeClr val="tx1"/>
                </a:solidFill>
                <a:latin typeface="Arial" panose="020B0604020202020204" pitchFamily="34" charset="0"/>
              </a:defRPr>
            </a:lvl6pPr>
            <a:lvl7pPr marL="3018754" indent="-232212" eaLnBrk="0" fontAlgn="base" hangingPunct="0">
              <a:spcBef>
                <a:spcPct val="30000"/>
              </a:spcBef>
              <a:spcAft>
                <a:spcPct val="0"/>
              </a:spcAft>
              <a:defRPr sz="1200">
                <a:solidFill>
                  <a:schemeClr val="tx1"/>
                </a:solidFill>
                <a:latin typeface="Arial" panose="020B0604020202020204" pitchFamily="34" charset="0"/>
              </a:defRPr>
            </a:lvl7pPr>
            <a:lvl8pPr marL="3483178" indent="-232212" eaLnBrk="0" fontAlgn="base" hangingPunct="0">
              <a:spcBef>
                <a:spcPct val="30000"/>
              </a:spcBef>
              <a:spcAft>
                <a:spcPct val="0"/>
              </a:spcAft>
              <a:defRPr sz="1200">
                <a:solidFill>
                  <a:schemeClr val="tx1"/>
                </a:solidFill>
                <a:latin typeface="Arial" panose="020B0604020202020204" pitchFamily="34" charset="0"/>
              </a:defRPr>
            </a:lvl8pPr>
            <a:lvl9pPr marL="3947602" indent="-2322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61313E-C48B-43E0-830B-83B3AF084452}" type="slidenum">
              <a:rPr lang="en-US" altLang="en-US" smtClean="0">
                <a:solidFill>
                  <a:srgbClr val="000000"/>
                </a:solidFill>
              </a:rPr>
              <a:pPr>
                <a:spcBef>
                  <a:spcPct val="0"/>
                </a:spcBef>
              </a:pPr>
              <a:t>19</a:t>
            </a:fld>
            <a:endParaRPr lang="en-US" altLang="en-US" dirty="0">
              <a:solidFill>
                <a:srgbClr val="000000"/>
              </a:solidFill>
            </a:endParaRPr>
          </a:p>
        </p:txBody>
      </p:sp>
    </p:spTree>
    <p:extLst>
      <p:ext uri="{BB962C8B-B14F-4D97-AF65-F5344CB8AC3E}">
        <p14:creationId xmlns:p14="http://schemas.microsoft.com/office/powerpoint/2010/main" val="227197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87450" y="704850"/>
            <a:ext cx="4610100" cy="3457575"/>
          </a:xfrm>
          <a:ln/>
        </p:spPr>
      </p:sp>
      <p:sp>
        <p:nvSpPr>
          <p:cNvPr id="3" name="Notes Placeholder 2"/>
          <p:cNvSpPr>
            <a:spLocks noGrp="1"/>
          </p:cNvSpPr>
          <p:nvPr>
            <p:ph type="body" idx="1"/>
          </p:nvPr>
        </p:nvSpPr>
        <p:spPr/>
        <p:txBody>
          <a:bodyPr/>
          <a:lstStyle/>
          <a:p>
            <a:pPr>
              <a:lnSpc>
                <a:spcPct val="90000"/>
              </a:lnSpc>
              <a:spcBef>
                <a:spcPct val="40000"/>
              </a:spcBef>
            </a:pPr>
            <a:r>
              <a:rPr lang="en-US" i="1" dirty="0" err="1" smtClean="0">
                <a:solidFill>
                  <a:srgbClr val="FEFDDE"/>
                </a:solidFill>
                <a:latin typeface="Times New Roman" charset="0"/>
                <a:ea typeface="MS PGothic" charset="0"/>
                <a:cs typeface="MS PGothic" charset="0"/>
              </a:rPr>
              <a:t>MDSC</a:t>
            </a:r>
            <a:r>
              <a:rPr lang="en-US" i="1" dirty="0">
                <a:solidFill>
                  <a:srgbClr val="FEFDDE"/>
                </a:solidFill>
                <a:latin typeface="Times New Roman" charset="0"/>
                <a:ea typeface="MS PGothic" charset="0"/>
                <a:cs typeface="MS PGothic" charset="0"/>
              </a:rPr>
              <a:t>, myeloid-derived suppressor cells; </a:t>
            </a:r>
            <a:r>
              <a:rPr lang="en-US" i="1" dirty="0" err="1" smtClean="0">
                <a:solidFill>
                  <a:srgbClr val="FEFDDE"/>
                </a:solidFill>
                <a:latin typeface="Times New Roman" charset="0"/>
                <a:ea typeface="MS PGothic" charset="0"/>
                <a:cs typeface="MS PGothic" charset="0"/>
              </a:rPr>
              <a:t>Treg</a:t>
            </a:r>
            <a:r>
              <a:rPr lang="en-US" i="1" dirty="0" smtClean="0">
                <a:solidFill>
                  <a:srgbClr val="FEFDDE"/>
                </a:solidFill>
                <a:latin typeface="Times New Roman" charset="0"/>
                <a:ea typeface="MS PGothic" charset="0"/>
                <a:cs typeface="MS PGothic" charset="0"/>
              </a:rPr>
              <a:t>, regulatory T-cell.</a:t>
            </a:r>
            <a:endParaRPr lang="en-US" i="1" dirty="0">
              <a:solidFill>
                <a:srgbClr val="FEFDDE"/>
              </a:solidFill>
              <a:latin typeface="Times New Roman" charset="0"/>
              <a:ea typeface="MS PGothic" charset="0"/>
              <a:cs typeface="MS PGothic" charset="0"/>
            </a:endParaRPr>
          </a:p>
          <a:p>
            <a:pPr>
              <a:lnSpc>
                <a:spcPct val="90000"/>
              </a:lnSpc>
              <a:spcBef>
                <a:spcPct val="40000"/>
              </a:spcBef>
            </a:pPr>
            <a:endParaRPr lang="en-US" i="1" dirty="0">
              <a:solidFill>
                <a:srgbClr val="FEFDDE"/>
              </a:solidFill>
              <a:latin typeface="Times New Roman" charset="0"/>
              <a:ea typeface="MS PGothic" charset="0"/>
              <a:cs typeface="MS PGothic" charset="0"/>
            </a:endParaRPr>
          </a:p>
        </p:txBody>
      </p:sp>
    </p:spTree>
    <p:extLst>
      <p:ext uri="{BB962C8B-B14F-4D97-AF65-F5344CB8AC3E}">
        <p14:creationId xmlns:p14="http://schemas.microsoft.com/office/powerpoint/2010/main" val="3181216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latin typeface="Arial" charset="0"/>
              </a:rPr>
              <a:t>CAR, chimeric antigen receptor; DC, dendritic </a:t>
            </a:r>
            <a:r>
              <a:rPr lang="en-US" i="1" baseline="0" dirty="0">
                <a:latin typeface="Arial" charset="0"/>
              </a:rPr>
              <a:t>cell; </a:t>
            </a:r>
            <a:r>
              <a:rPr lang="en-US" i="1" dirty="0">
                <a:latin typeface="Arial" charset="0"/>
              </a:rPr>
              <a:t>IFN, interferon; IL, interleukin; TCR, T-cell receptor.</a:t>
            </a:r>
          </a:p>
        </p:txBody>
      </p:sp>
      <p:sp>
        <p:nvSpPr>
          <p:cNvPr id="53252"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4689" indent="-290265" eaLnBrk="0" hangingPunct="0">
              <a:defRPr>
                <a:solidFill>
                  <a:schemeClr val="tx1"/>
                </a:solidFill>
                <a:latin typeface="Arial" charset="0"/>
                <a:ea typeface="Arial" charset="0"/>
                <a:cs typeface="Arial" charset="0"/>
              </a:defRPr>
            </a:lvl2pPr>
            <a:lvl3pPr marL="1161059" indent="-232212" eaLnBrk="0" hangingPunct="0">
              <a:defRPr>
                <a:solidFill>
                  <a:schemeClr val="tx1"/>
                </a:solidFill>
                <a:latin typeface="Arial" charset="0"/>
                <a:ea typeface="Arial" charset="0"/>
                <a:cs typeface="Arial" charset="0"/>
              </a:defRPr>
            </a:lvl3pPr>
            <a:lvl4pPr marL="1625483" indent="-232212" eaLnBrk="0" hangingPunct="0">
              <a:defRPr>
                <a:solidFill>
                  <a:schemeClr val="tx1"/>
                </a:solidFill>
                <a:latin typeface="Arial" charset="0"/>
                <a:ea typeface="Arial" charset="0"/>
                <a:cs typeface="Arial" charset="0"/>
              </a:defRPr>
            </a:lvl4pPr>
            <a:lvl5pPr marL="2089907" indent="-232212" eaLnBrk="0" hangingPunct="0">
              <a:defRPr>
                <a:solidFill>
                  <a:schemeClr val="tx1"/>
                </a:solidFill>
                <a:latin typeface="Arial" charset="0"/>
                <a:ea typeface="Arial" charset="0"/>
                <a:cs typeface="Arial" charset="0"/>
              </a:defRPr>
            </a:lvl5pPr>
            <a:lvl6pPr marL="2554331" indent="-232212" eaLnBrk="0" fontAlgn="base" hangingPunct="0">
              <a:spcBef>
                <a:spcPct val="0"/>
              </a:spcBef>
              <a:spcAft>
                <a:spcPct val="0"/>
              </a:spcAft>
              <a:defRPr>
                <a:solidFill>
                  <a:schemeClr val="tx1"/>
                </a:solidFill>
                <a:latin typeface="Arial" charset="0"/>
                <a:ea typeface="Arial" charset="0"/>
                <a:cs typeface="Arial" charset="0"/>
              </a:defRPr>
            </a:lvl6pPr>
            <a:lvl7pPr marL="3018754" indent="-232212" eaLnBrk="0" fontAlgn="base" hangingPunct="0">
              <a:spcBef>
                <a:spcPct val="0"/>
              </a:spcBef>
              <a:spcAft>
                <a:spcPct val="0"/>
              </a:spcAft>
              <a:defRPr>
                <a:solidFill>
                  <a:schemeClr val="tx1"/>
                </a:solidFill>
                <a:latin typeface="Arial" charset="0"/>
                <a:ea typeface="Arial" charset="0"/>
                <a:cs typeface="Arial" charset="0"/>
              </a:defRPr>
            </a:lvl7pPr>
            <a:lvl8pPr marL="3483178" indent="-232212" eaLnBrk="0" fontAlgn="base" hangingPunct="0">
              <a:spcBef>
                <a:spcPct val="0"/>
              </a:spcBef>
              <a:spcAft>
                <a:spcPct val="0"/>
              </a:spcAft>
              <a:defRPr>
                <a:solidFill>
                  <a:schemeClr val="tx1"/>
                </a:solidFill>
                <a:latin typeface="Arial" charset="0"/>
                <a:ea typeface="Arial" charset="0"/>
                <a:cs typeface="Arial" charset="0"/>
              </a:defRPr>
            </a:lvl8pPr>
            <a:lvl9pPr marL="3947602" indent="-23221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583CFB-5D05-AC41-919E-F7ADDAEE716E}" type="slidenum">
              <a:rPr lang="en-US"/>
              <a:pPr eaLnBrk="1" hangingPunct="1"/>
              <a:t>21</a:t>
            </a:fld>
            <a:endParaRPr lang="en-US" dirty="0"/>
          </a:p>
        </p:txBody>
      </p:sp>
    </p:spTree>
    <p:extLst>
      <p:ext uri="{BB962C8B-B14F-4D97-AF65-F5344CB8AC3E}">
        <p14:creationId xmlns:p14="http://schemas.microsoft.com/office/powerpoint/2010/main" val="200662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1B79350C-C8B2-44E0-ABFE-56AC7250C2D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6489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NSCLC, </a:t>
            </a:r>
            <a:r>
              <a:rPr lang="en-US" i="1" dirty="0" smtClean="0"/>
              <a:t>non-small</a:t>
            </a:r>
            <a:r>
              <a:rPr lang="en-US" i="1" baseline="0" dirty="0" smtClean="0"/>
              <a:t>-cell </a:t>
            </a:r>
            <a:r>
              <a:rPr lang="en-US" i="1" baseline="0" dirty="0"/>
              <a:t>lung </a:t>
            </a:r>
            <a:r>
              <a:rPr lang="en-US" i="1" baseline="0" dirty="0" smtClean="0"/>
              <a:t>cancer.</a:t>
            </a:r>
            <a:endParaRPr lang="en-US" i="1" dirty="0"/>
          </a:p>
        </p:txBody>
      </p:sp>
      <p:sp>
        <p:nvSpPr>
          <p:cNvPr id="4" name="Slide Number Placeholder 3"/>
          <p:cNvSpPr>
            <a:spLocks noGrp="1"/>
          </p:cNvSpPr>
          <p:nvPr>
            <p:ph type="sldNum" sz="quarter" idx="10"/>
          </p:nvPr>
        </p:nvSpPr>
        <p:spPr/>
        <p:txBody>
          <a:bodyPr/>
          <a:lstStyle/>
          <a:p>
            <a:pPr>
              <a:defRPr/>
            </a:pPr>
            <a:fld id="{75E97CBD-421E-4F8F-AEC1-EC7EDADDE206}" type="slidenum">
              <a:rPr lang="en-US" altLang="en-US" smtClean="0"/>
              <a:pPr>
                <a:defRPr/>
              </a:pPr>
              <a:t>23</a:t>
            </a:fld>
            <a:endParaRPr lang="en-US" altLang="en-US" dirty="0"/>
          </a:p>
        </p:txBody>
      </p:sp>
    </p:spTree>
    <p:extLst>
      <p:ext uri="{BB962C8B-B14F-4D97-AF65-F5344CB8AC3E}">
        <p14:creationId xmlns:p14="http://schemas.microsoft.com/office/powerpoint/2010/main" val="87835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26628" name="Slide Number Placeholder 3"/>
          <p:cNvSpPr>
            <a:spLocks noGrp="1"/>
          </p:cNvSpPr>
          <p:nvPr>
            <p:ph type="sldNum" sz="quarter" idx="5"/>
          </p:nvPr>
        </p:nvSpPr>
        <p:spPr bwMode="auto">
          <a:noFill/>
          <a:ln>
            <a:miter lim="800000"/>
            <a:headEnd/>
            <a:tailEnd/>
          </a:ln>
        </p:spPr>
        <p:txBody>
          <a:bodyPr/>
          <a:lstStyle/>
          <a:p>
            <a:fld id="{3B3E21E8-4B2D-4575-B791-A7E6543774D3}" type="slidenum">
              <a:rPr lang="en-US" altLang="en-US" smtClean="0">
                <a:solidFill>
                  <a:srgbClr val="000000"/>
                </a:solidFill>
              </a:rPr>
              <a:pPr/>
              <a:t>2</a:t>
            </a:fld>
            <a:endParaRPr lang="en-US" altLang="en-US" dirty="0">
              <a:solidFill>
                <a:srgbClr val="000000"/>
              </a:solidFill>
            </a:endParaRPr>
          </a:p>
        </p:txBody>
      </p:sp>
    </p:spTree>
    <p:extLst>
      <p:ext uri="{BB962C8B-B14F-4D97-AF65-F5344CB8AC3E}">
        <p14:creationId xmlns:p14="http://schemas.microsoft.com/office/powerpoint/2010/main" val="4183481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a:t>CRC, colorectal cancer;</a:t>
            </a:r>
            <a:r>
              <a:rPr lang="en-US" i="1" baseline="0" dirty="0"/>
              <a:t> RCC, renal cell carcinoma; HCC, hepatocellular carcinoma; NSCLC, </a:t>
            </a:r>
            <a:r>
              <a:rPr lang="en-US" i="1" baseline="0" dirty="0" smtClean="0"/>
              <a:t>non-small-cell </a:t>
            </a:r>
            <a:r>
              <a:rPr lang="en-US" i="1" baseline="0" dirty="0"/>
              <a:t>lung cancer; HNSCC, head and neck squamous cell carcinoma; SCLC, </a:t>
            </a:r>
            <a:r>
              <a:rPr lang="en-US" i="1" baseline="0" dirty="0" smtClean="0"/>
              <a:t>small-cell </a:t>
            </a:r>
            <a:r>
              <a:rPr lang="en-US" i="1" baseline="0" dirty="0"/>
              <a:t>lung cancer.</a:t>
            </a:r>
            <a:endParaRPr lang="en-US" i="1"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38918" name="Slide Number Placeholder 5"/>
          <p:cNvSpPr>
            <a:spLocks noGrp="1"/>
          </p:cNvSpPr>
          <p:nvPr>
            <p:ph type="sldNum" sz="quarter" idx="5"/>
          </p:nvPr>
        </p:nvSpPr>
        <p:spPr bwMode="auto">
          <a:noFill/>
          <a:ln>
            <a:miter lim="800000"/>
            <a:headEnd/>
            <a:tailEnd/>
          </a:ln>
        </p:spPr>
        <p:txBody>
          <a:bodyPr/>
          <a:lstStyle/>
          <a:p>
            <a:fld id="{4581DFCC-6A97-4F2C-B197-AF9CC95FA87C}" type="slidenum">
              <a:rPr lang="en-US" smtClean="0"/>
              <a:pPr/>
              <a:t>24</a:t>
            </a:fld>
            <a:endParaRPr lang="en-US" dirty="0"/>
          </a:p>
        </p:txBody>
      </p:sp>
    </p:spTree>
    <p:extLst>
      <p:ext uri="{BB962C8B-B14F-4D97-AF65-F5344CB8AC3E}">
        <p14:creationId xmlns:p14="http://schemas.microsoft.com/office/powerpoint/2010/main" val="155194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5700" y="695325"/>
            <a:ext cx="4546600" cy="34099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a:latin typeface="Arial" panose="020B0604020202020204" pitchFamily="34" charset="0"/>
              </a:rPr>
              <a:t>HCC, hepatocellular carcinoma; HNSCC, head and neck squamous cell carcinoma; NSCLC, non-small-cell lung cancer; RCC, renal cell carcinoma; TNBC, triple-negative breast cancer.</a:t>
            </a:r>
          </a:p>
        </p:txBody>
      </p:sp>
    </p:spTree>
    <p:extLst>
      <p:ext uri="{BB962C8B-B14F-4D97-AF65-F5344CB8AC3E}">
        <p14:creationId xmlns:p14="http://schemas.microsoft.com/office/powerpoint/2010/main" val="421869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ECOG, Eastern Cooperative</a:t>
            </a:r>
            <a:r>
              <a:rPr lang="en-US" i="1" baseline="0" dirty="0"/>
              <a:t> Oncology Group; </a:t>
            </a:r>
            <a:r>
              <a:rPr lang="en-US" i="1" baseline="0" dirty="0" smtClean="0"/>
              <a:t>HCC, hepatocellular carcinoma; PS</a:t>
            </a:r>
            <a:r>
              <a:rPr lang="en-US" i="1" baseline="0" dirty="0"/>
              <a:t>, performance status.</a:t>
            </a:r>
            <a:endParaRPr lang="en-US" i="1" dirty="0"/>
          </a:p>
        </p:txBody>
      </p:sp>
      <p:sp>
        <p:nvSpPr>
          <p:cNvPr id="4" name="Slide Number Placeholder 3"/>
          <p:cNvSpPr>
            <a:spLocks noGrp="1"/>
          </p:cNvSpPr>
          <p:nvPr>
            <p:ph type="sldNum" sz="quarter" idx="10"/>
          </p:nvPr>
        </p:nvSpPr>
        <p:spPr/>
        <p:txBody>
          <a:bodyPr/>
          <a:lstStyle/>
          <a:p>
            <a:fld id="{D87AE751-FADB-7649-8577-280ADAA6F6F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040413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7450" y="704850"/>
            <a:ext cx="4610100" cy="3457575"/>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NSCLC</a:t>
            </a:r>
            <a:r>
              <a:rPr lang="en-US" altLang="en-US" i="1" dirty="0">
                <a:latin typeface="Arial" panose="020B0604020202020204" pitchFamily="34" charset="0"/>
              </a:rPr>
              <a:t>, </a:t>
            </a:r>
            <a:r>
              <a:rPr lang="en-US" altLang="en-US" i="1" dirty="0" smtClean="0">
                <a:latin typeface="Arial" panose="020B0604020202020204" pitchFamily="34" charset="0"/>
              </a:rPr>
              <a:t>non-small-cell </a:t>
            </a:r>
            <a:r>
              <a:rPr lang="en-US" altLang="en-US" i="1" dirty="0">
                <a:latin typeface="Arial" panose="020B0604020202020204" pitchFamily="34" charset="0"/>
              </a:rPr>
              <a:t>lung cancer.</a:t>
            </a:r>
          </a:p>
        </p:txBody>
      </p:sp>
    </p:spTree>
    <p:extLst>
      <p:ext uri="{BB962C8B-B14F-4D97-AF65-F5344CB8AC3E}">
        <p14:creationId xmlns:p14="http://schemas.microsoft.com/office/powerpoint/2010/main" val="768796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BL, baseline; </a:t>
            </a:r>
            <a:r>
              <a:rPr lang="en-US" i="1" baseline="0" dirty="0" err="1" smtClean="0"/>
              <a:t>irCR</a:t>
            </a:r>
            <a:r>
              <a:rPr lang="en-US" i="1" baseline="0" dirty="0"/>
              <a:t>, immune-related </a:t>
            </a:r>
            <a:r>
              <a:rPr lang="en-US" i="1" baseline="0" dirty="0" smtClean="0"/>
              <a:t>CR; </a:t>
            </a:r>
            <a:r>
              <a:rPr lang="en-US" i="1" dirty="0" err="1" smtClean="0"/>
              <a:t>irRC</a:t>
            </a:r>
            <a:r>
              <a:rPr lang="en-US" i="1" dirty="0" smtClean="0"/>
              <a:t>,</a:t>
            </a:r>
            <a:r>
              <a:rPr lang="en-US" i="1" baseline="0" dirty="0" smtClean="0"/>
              <a:t> immune-related response criteria; </a:t>
            </a:r>
            <a:r>
              <a:rPr lang="en-US" i="1" baseline="0" dirty="0" err="1" smtClean="0"/>
              <a:t>SPD</a:t>
            </a:r>
            <a:r>
              <a:rPr lang="en-US" i="1" baseline="0" dirty="0"/>
              <a:t>, sum of the product of the </a:t>
            </a:r>
            <a:r>
              <a:rPr lang="en-US" i="1" baseline="0" dirty="0" smtClean="0"/>
              <a:t>diameters; WHO, World Health Organization.</a:t>
            </a:r>
            <a:endParaRPr lang="en-US" i="1" dirty="0"/>
          </a:p>
        </p:txBody>
      </p:sp>
      <p:sp>
        <p:nvSpPr>
          <p:cNvPr id="4" name="Slide Number Placeholder 3"/>
          <p:cNvSpPr>
            <a:spLocks noGrp="1"/>
          </p:cNvSpPr>
          <p:nvPr>
            <p:ph type="sldNum" sz="quarter" idx="10"/>
          </p:nvPr>
        </p:nvSpPr>
        <p:spPr/>
        <p:txBody>
          <a:bodyPr/>
          <a:lstStyle/>
          <a:p>
            <a:pPr>
              <a:defRPr/>
            </a:pPr>
            <a:fld id="{75E97CBD-421E-4F8F-AEC1-EC7EDADDE206}" type="slidenum">
              <a:rPr lang="en-US" altLang="en-US" smtClean="0"/>
              <a:pPr>
                <a:defRPr/>
              </a:pPr>
              <a:t>30</a:t>
            </a:fld>
            <a:endParaRPr lang="en-US" altLang="en-US" dirty="0"/>
          </a:p>
        </p:txBody>
      </p:sp>
    </p:spTree>
    <p:extLst>
      <p:ext uri="{BB962C8B-B14F-4D97-AF65-F5344CB8AC3E}">
        <p14:creationId xmlns:p14="http://schemas.microsoft.com/office/powerpoint/2010/main" val="1931756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BL, baseline; NR, not reached.</a:t>
            </a:r>
            <a:endParaRPr lang="en-US" altLang="en-US" i="1" dirty="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6113BB9-7E1B-40F5-8255-D0B0C473A5D1}" type="slidenum">
              <a:rPr lang="en-US" altLang="en-US" b="0" smtClean="0">
                <a:solidFill>
                  <a:srgbClr val="000000"/>
                </a:solidFill>
              </a:rPr>
              <a:pPr/>
              <a:t>31</a:t>
            </a:fld>
            <a:endParaRPr lang="en-US" altLang="en-US" b="0">
              <a:solidFill>
                <a:srgbClr val="000000"/>
              </a:solidFill>
            </a:endParaRPr>
          </a:p>
        </p:txBody>
      </p:sp>
    </p:spTree>
    <p:extLst>
      <p:ext uri="{BB962C8B-B14F-4D97-AF65-F5344CB8AC3E}">
        <p14:creationId xmlns:p14="http://schemas.microsoft.com/office/powerpoint/2010/main" val="1140190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solidFill>
                  <a:schemeClr val="tx2"/>
                </a:solidFill>
              </a:rPr>
              <a:t>CRC, colorectal cancer; </a:t>
            </a:r>
            <a:r>
              <a:rPr lang="en-US" i="1" baseline="0" dirty="0" err="1" smtClean="0">
                <a:solidFill>
                  <a:schemeClr val="tx2"/>
                </a:solidFill>
              </a:rPr>
              <a:t>DoR</a:t>
            </a:r>
            <a:r>
              <a:rPr lang="en-US" i="1" baseline="0" dirty="0" smtClean="0">
                <a:solidFill>
                  <a:schemeClr val="tx2"/>
                </a:solidFill>
              </a:rPr>
              <a:t>, duration of response; </a:t>
            </a:r>
            <a:r>
              <a:rPr lang="en-US" i="1" dirty="0" err="1" smtClean="0">
                <a:solidFill>
                  <a:schemeClr val="tx2"/>
                </a:solidFill>
              </a:rPr>
              <a:t>MSI</a:t>
            </a:r>
            <a:r>
              <a:rPr lang="en-US" i="1" dirty="0">
                <a:solidFill>
                  <a:schemeClr val="tx2"/>
                </a:solidFill>
              </a:rPr>
              <a:t>, microsatellite instability; MSS, microsatellite stable;</a:t>
            </a:r>
            <a:r>
              <a:rPr lang="en-US" i="1" baseline="0" dirty="0">
                <a:solidFill>
                  <a:schemeClr val="tx2"/>
                </a:solidFill>
              </a:rPr>
              <a:t> </a:t>
            </a:r>
            <a:r>
              <a:rPr lang="en-US" i="1" baseline="0" dirty="0" smtClean="0">
                <a:solidFill>
                  <a:schemeClr val="tx2"/>
                </a:solidFill>
              </a:rPr>
              <a:t>NR</a:t>
            </a:r>
            <a:r>
              <a:rPr lang="en-US" i="1" baseline="0" dirty="0">
                <a:solidFill>
                  <a:schemeClr val="tx2"/>
                </a:solidFill>
              </a:rPr>
              <a:t>, not reported; NSCLC, </a:t>
            </a:r>
            <a:r>
              <a:rPr lang="en-US" i="1" baseline="0" dirty="0" smtClean="0">
                <a:solidFill>
                  <a:schemeClr val="tx2"/>
                </a:solidFill>
              </a:rPr>
              <a:t>non-small-cell </a:t>
            </a:r>
            <a:r>
              <a:rPr lang="en-US" i="1" baseline="0" dirty="0">
                <a:solidFill>
                  <a:schemeClr val="tx2"/>
                </a:solidFill>
              </a:rPr>
              <a:t>lung cancer</a:t>
            </a:r>
            <a:r>
              <a:rPr lang="en-US" i="1" baseline="0" dirty="0" smtClean="0">
                <a:solidFill>
                  <a:schemeClr val="tx2"/>
                </a:solidFill>
              </a:rPr>
              <a:t>; PD, progressive disease; SD, stable disease.</a:t>
            </a:r>
            <a:endParaRPr lang="en-US" i="1" dirty="0"/>
          </a:p>
        </p:txBody>
      </p:sp>
      <p:sp>
        <p:nvSpPr>
          <p:cNvPr id="4" name="Slide Number Placeholder 3"/>
          <p:cNvSpPr>
            <a:spLocks noGrp="1"/>
          </p:cNvSpPr>
          <p:nvPr>
            <p:ph type="sldNum" sz="quarter" idx="10"/>
          </p:nvPr>
        </p:nvSpPr>
        <p:spPr/>
        <p:txBody>
          <a:bodyPr/>
          <a:lstStyle/>
          <a:p>
            <a:pPr>
              <a:defRPr/>
            </a:pPr>
            <a:fld id="{75E97CBD-421E-4F8F-AEC1-EC7EDADDE206}" type="slidenum">
              <a:rPr lang="en-US" altLang="en-US" smtClean="0"/>
              <a:pPr>
                <a:defRPr/>
              </a:pPr>
              <a:t>32</a:t>
            </a:fld>
            <a:endParaRPr lang="en-US" altLang="en-US" dirty="0"/>
          </a:p>
        </p:txBody>
      </p:sp>
    </p:spTree>
    <p:extLst>
      <p:ext uri="{BB962C8B-B14F-4D97-AF65-F5344CB8AC3E}">
        <p14:creationId xmlns:p14="http://schemas.microsoft.com/office/powerpoint/2010/main" val="1882407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Text Box 1"/>
          <p:cNvSpPr txBox="1">
            <a:spLocks noChangeArrowheads="1"/>
          </p:cNvSpPr>
          <p:nvPr/>
        </p:nvSpPr>
        <p:spPr bwMode="auto">
          <a:xfrm>
            <a:off x="1453592" y="939977"/>
            <a:ext cx="4205552" cy="3222316"/>
          </a:xfrm>
          <a:prstGeom prst="rect">
            <a:avLst/>
          </a:prstGeom>
          <a:solidFill>
            <a:srgbClr val="FFFFFF"/>
          </a:solidFill>
          <a:ln w="9525">
            <a:solidFill>
              <a:srgbClr val="000000"/>
            </a:solidFill>
            <a:miter lim="800000"/>
            <a:headEnd/>
            <a:tailEnd/>
          </a:ln>
        </p:spPr>
        <p:txBody>
          <a:bodyPr wrap="none" lIns="84672" tIns="42335" rIns="84672" bIns="42335"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dirty="0">
              <a:solidFill>
                <a:srgbClr val="000000"/>
              </a:solidFill>
            </a:endParaRPr>
          </a:p>
        </p:txBody>
      </p:sp>
      <p:sp>
        <p:nvSpPr>
          <p:cNvPr id="267267" name="Text Box 2"/>
          <p:cNvSpPr>
            <a:spLocks noGrp="1" noChangeArrowheads="1"/>
          </p:cNvSpPr>
          <p:nvPr>
            <p:ph type="body"/>
          </p:nvPr>
        </p:nvSpPr>
        <p:spPr>
          <a:xfrm>
            <a:off x="1084940" y="4474545"/>
            <a:ext cx="4949325" cy="35748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7079" indent="-87079" eaLnBrk="1">
              <a:lnSpc>
                <a:spcPct val="93000"/>
              </a:lnSpc>
              <a:spcBef>
                <a:spcPct val="0"/>
              </a:spcBef>
              <a:buSzPct val="45000"/>
              <a:tabLst>
                <a:tab pos="735338" algn="l"/>
                <a:tab pos="1470675" algn="l"/>
                <a:tab pos="2206013" algn="l"/>
                <a:tab pos="2941350" algn="l"/>
                <a:tab pos="3676688" algn="l"/>
                <a:tab pos="4412026" algn="l"/>
                <a:tab pos="5147363" algn="l"/>
              </a:tabLst>
            </a:pPr>
            <a:endParaRPr lang="en-GB" altLang="en-US" dirty="0">
              <a:solidFill>
                <a:srgbClr val="000000"/>
              </a:solidFill>
              <a:latin typeface="Arial" panose="020B0604020202020204" pitchFamily="34" charset="0"/>
              <a:ea typeface="ＭＳ Ｐゴシック" panose="020B0600070205080204" pitchFamily="34" charset="-128"/>
              <a:cs typeface="msgothic"/>
            </a:endParaRPr>
          </a:p>
        </p:txBody>
      </p:sp>
    </p:spTree>
    <p:extLst>
      <p:ext uri="{BB962C8B-B14F-4D97-AF65-F5344CB8AC3E}">
        <p14:creationId xmlns:p14="http://schemas.microsoft.com/office/powerpoint/2010/main" val="164052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Ipi</a:t>
            </a:r>
            <a:r>
              <a:rPr lang="en-US" i="1" dirty="0" smtClean="0"/>
              <a:t>, ipilimumab; </a:t>
            </a:r>
            <a:r>
              <a:rPr lang="en-US" i="1" dirty="0" err="1" smtClean="0"/>
              <a:t>Nivo</a:t>
            </a:r>
            <a:r>
              <a:rPr lang="en-US" i="1" dirty="0"/>
              <a:t>, nivolumab; </a:t>
            </a:r>
            <a:r>
              <a:rPr lang="en-US" i="1" dirty="0" smtClean="0"/>
              <a:t>TRAE, </a:t>
            </a:r>
            <a:r>
              <a:rPr lang="en-US" i="1" dirty="0"/>
              <a:t>treatment-related adverse </a:t>
            </a:r>
            <a:r>
              <a:rPr lang="en-US" i="1" dirty="0" smtClean="0"/>
              <a:t>event.</a:t>
            </a:r>
            <a:endParaRPr lang="en-US" i="1" dirty="0"/>
          </a:p>
        </p:txBody>
      </p:sp>
      <p:sp>
        <p:nvSpPr>
          <p:cNvPr id="4" name="Slide Number Placeholder 3"/>
          <p:cNvSpPr>
            <a:spLocks noGrp="1"/>
          </p:cNvSpPr>
          <p:nvPr>
            <p:ph type="sldNum" sz="quarter" idx="10"/>
          </p:nvPr>
        </p:nvSpPr>
        <p:spPr/>
        <p:txBody>
          <a:bodyPr/>
          <a:lstStyle/>
          <a:p>
            <a:fld id="{D8003427-32FB-4522-BDA7-E65B8AACF18E}" type="slidenum">
              <a:rPr lang="en-US" smtClean="0"/>
              <a:pPr/>
              <a:t>36</a:t>
            </a:fld>
            <a:endParaRPr lang="en-US" dirty="0"/>
          </a:p>
        </p:txBody>
      </p:sp>
    </p:spTree>
    <p:extLst>
      <p:ext uri="{BB962C8B-B14F-4D97-AF65-F5344CB8AC3E}">
        <p14:creationId xmlns:p14="http://schemas.microsoft.com/office/powerpoint/2010/main" val="157294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FAE5744-C6C4-4AB8-95C0-116FF3C4A1DA}" type="slidenum">
              <a:rPr lang="en-US" altLang="en-US" b="0">
                <a:solidFill>
                  <a:srgbClr val="000000"/>
                </a:solidFill>
              </a:rPr>
              <a:pPr/>
              <a:t>37</a:t>
            </a:fld>
            <a:endParaRPr lang="en-US" altLang="en-US" b="0">
              <a:solidFill>
                <a:srgbClr val="000000"/>
              </a:solidFill>
            </a:endParaRPr>
          </a:p>
        </p:txBody>
      </p:sp>
      <p:sp>
        <p:nvSpPr>
          <p:cNvPr id="25603" name="Rectangle 2"/>
          <p:cNvSpPr>
            <a:spLocks noGrp="1" noRot="1" noChangeAspect="1" noChangeArrowheads="1" noTextEdit="1"/>
          </p:cNvSpPr>
          <p:nvPr>
            <p:ph type="sldImg"/>
          </p:nvPr>
        </p:nvSpPr>
        <p:spPr>
          <a:xfrm>
            <a:off x="1176338" y="695325"/>
            <a:ext cx="4635500" cy="3476625"/>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5113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F3100BD-E29C-4A42-8C4E-D2BC505E816A}" type="slidenum">
              <a:rPr lang="en-US" altLang="en-US" b="0"/>
              <a:pPr/>
              <a:t>3</a:t>
            </a:fld>
            <a:endParaRPr lang="en-US" altLang="en-US" b="0"/>
          </a:p>
        </p:txBody>
      </p:sp>
      <p:sp>
        <p:nvSpPr>
          <p:cNvPr id="52227" name="Rectangle 2"/>
          <p:cNvSpPr>
            <a:spLocks noGrp="1" noRot="1" noChangeAspect="1" noChangeArrowheads="1" noTextEdit="1"/>
          </p:cNvSpPr>
          <p:nvPr>
            <p:ph type="sldImg"/>
          </p:nvPr>
        </p:nvSpPr>
        <p:spPr>
          <a:xfrm>
            <a:off x="1176338" y="695325"/>
            <a:ext cx="4635500" cy="3476625"/>
          </a:xfrm>
          <a:ln/>
        </p:spPr>
      </p:sp>
      <p:sp>
        <p:nvSpPr>
          <p:cNvPr id="52228" name="Rectangle 3"/>
          <p:cNvSpPr>
            <a:spLocks noGrp="1" noChangeArrowheads="1"/>
          </p:cNvSpPr>
          <p:nvPr>
            <p:ph type="body" idx="1"/>
          </p:nvPr>
        </p:nvSpPr>
        <p:spPr>
          <a:xfrm>
            <a:off x="931863" y="4403725"/>
            <a:ext cx="5121275"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solidFill>
                  <a:srgbClr val="FEFDDE"/>
                </a:solidFill>
                <a:latin typeface="Arial" panose="020B0604020202020204" pitchFamily="34" charset="0"/>
              </a:rPr>
              <a:t>Disclaimer: The materials published on the Clinical Care Options Web site reflect the views of the authors of the CCO material, not those of Clinical Care Options, LLC, the CME providers, or the companies providing educational grants. The materials may discuss uses and dosages for therapeutic products that have not been approved by the United States Food and Drug Administration. A qualified healthcare professional should be consulted before using any therapeutic product discussed. Readers should verify all information and data before treating patients or using any therapies described in these materials.</a:t>
            </a:r>
            <a:endParaRPr lang="en-US" altLang="en-US">
              <a:solidFill>
                <a:srgbClr val="FEFDDE"/>
              </a:solidFill>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277265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1F57027-47B7-4E9D-8649-D848031ADF53}" type="slidenum">
              <a:rPr lang="en-US" altLang="en-US" b="0">
                <a:solidFill>
                  <a:srgbClr val="000000"/>
                </a:solidFill>
              </a:rPr>
              <a:pPr/>
              <a:t>4</a:t>
            </a:fld>
            <a:endParaRPr lang="en-US" altLang="en-US" b="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lists the faculty who were involved in the production of these slides.</a:t>
            </a:r>
          </a:p>
        </p:txBody>
      </p:sp>
    </p:spTree>
    <p:extLst>
      <p:ext uri="{BB962C8B-B14F-4D97-AF65-F5344CB8AC3E}">
        <p14:creationId xmlns:p14="http://schemas.microsoft.com/office/powerpoint/2010/main" val="15244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510507D-5AA9-453F-AFCE-79BEE037B5BA}" type="slidenum">
              <a:rPr lang="en-US" altLang="en-US" b="0">
                <a:solidFill>
                  <a:srgbClr val="000000"/>
                </a:solidFill>
              </a:rPr>
              <a:pPr/>
              <a:t>5</a:t>
            </a:fld>
            <a:endParaRPr lang="en-US" altLang="en-US" b="0">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lists the disclosure information of the faculty and staff involved in the development of these slides.</a:t>
            </a:r>
          </a:p>
        </p:txBody>
      </p:sp>
    </p:spTree>
    <p:extLst>
      <p:ext uri="{BB962C8B-B14F-4D97-AF65-F5344CB8AC3E}">
        <p14:creationId xmlns:p14="http://schemas.microsoft.com/office/powerpoint/2010/main" val="303179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otes Placeholder 2"/>
          <p:cNvSpPr>
            <a:spLocks noGrp="1"/>
          </p:cNvSpPr>
          <p:nvPr>
            <p:ph type="body" idx="1"/>
          </p:nvPr>
        </p:nvSpPr>
        <p:spPr>
          <a:xfrm>
            <a:off x="711436" y="4464888"/>
            <a:ext cx="5856405" cy="493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58"/>
              </a:spcAft>
            </a:pPr>
            <a:r>
              <a:rPr lang="en-GB" altLang="en-US" i="1" dirty="0">
                <a:latin typeface="Arial" panose="020B0604020202020204" pitchFamily="34" charset="0"/>
              </a:rPr>
              <a:t>Ab, antibody; BCG, Bacillus Calmette-Guerin; HL, Hodgkin’s lymphoma; IFN, interferon; IL, interleukin; </a:t>
            </a:r>
            <a:r>
              <a:rPr lang="en-US" altLang="en-US" i="1" dirty="0">
                <a:latin typeface="Arial" panose="020B0604020202020204" pitchFamily="34" charset="0"/>
              </a:rPr>
              <a:t>NSCLC, non-small-cell lung cancer; </a:t>
            </a:r>
            <a:r>
              <a:rPr lang="en-GB" altLang="en-US" i="1" dirty="0">
                <a:latin typeface="Arial" panose="020B0604020202020204" pitchFamily="34" charset="0"/>
              </a:rPr>
              <a:t>RCC, renal cell cancer; HNSCC, head and neck squamous cell carcinoma.</a:t>
            </a:r>
            <a:endParaRPr lang="en-US" altLang="en-US" i="1" dirty="0">
              <a:latin typeface="Arial" panose="020B0604020202020204" pitchFamily="34" charset="0"/>
            </a:endParaRPr>
          </a:p>
          <a:p>
            <a:pPr>
              <a:spcAft>
                <a:spcPts val="1258"/>
              </a:spcAft>
            </a:pPr>
            <a:endParaRPr lang="en-US" altLang="en-US" dirty="0">
              <a:latin typeface="Arial" panose="020B0604020202020204" pitchFamily="34" charset="0"/>
            </a:endParaRPr>
          </a:p>
          <a:p>
            <a:pPr>
              <a:spcAft>
                <a:spcPts val="1258"/>
              </a:spcAft>
            </a:pPr>
            <a:r>
              <a:rPr lang="en-GB" altLang="en-US" b="1" dirty="0">
                <a:solidFill>
                  <a:schemeClr val="bg2"/>
                </a:solidFill>
                <a:latin typeface="Arial" panose="020B0604020202020204" pitchFamily="34" charset="0"/>
              </a:rPr>
              <a:t>References</a:t>
            </a:r>
          </a:p>
          <a:p>
            <a:pPr marL="0" indent="0">
              <a:spcAft>
                <a:spcPts val="1258"/>
              </a:spcAft>
              <a:buFontTx/>
              <a:buNone/>
            </a:pPr>
            <a:r>
              <a:rPr lang="en-GB" altLang="en-US" dirty="0">
                <a:solidFill>
                  <a:schemeClr val="bg2"/>
                </a:solidFill>
                <a:latin typeface="Arial" panose="020B0604020202020204" pitchFamily="34" charset="0"/>
              </a:rPr>
              <a:t>Steinman RM, et al. J Exp Med. 1973;137:1142-1162. </a:t>
            </a:r>
          </a:p>
          <a:p>
            <a:pPr marL="0" indent="0">
              <a:spcAft>
                <a:spcPts val="1258"/>
              </a:spcAft>
              <a:buFontTx/>
              <a:buNone/>
            </a:pPr>
            <a:r>
              <a:rPr lang="en-GB" altLang="en-US" dirty="0">
                <a:solidFill>
                  <a:schemeClr val="bg2"/>
                </a:solidFill>
                <a:latin typeface="Arial" panose="020B0604020202020204" pitchFamily="34" charset="0"/>
              </a:rPr>
              <a:t>Kirkwood JM, et al. J Clin Oncol. 1996;14:7-17. </a:t>
            </a:r>
          </a:p>
          <a:p>
            <a:pPr marL="0" indent="0">
              <a:spcAft>
                <a:spcPts val="1258"/>
              </a:spcAft>
              <a:buFontTx/>
              <a:buNone/>
            </a:pPr>
            <a:r>
              <a:rPr lang="en-GB" altLang="en-US" dirty="0">
                <a:solidFill>
                  <a:schemeClr val="bg2"/>
                </a:solidFill>
                <a:latin typeface="Arial" panose="020B0604020202020204" pitchFamily="34" charset="0"/>
              </a:rPr>
              <a:t>Fyfe G, et al. J Clin Oncol. 1995;13:688-696. </a:t>
            </a:r>
          </a:p>
          <a:p>
            <a:pPr marL="0" indent="0">
              <a:spcAft>
                <a:spcPts val="1258"/>
              </a:spcAft>
              <a:buFontTx/>
              <a:buNone/>
            </a:pPr>
            <a:r>
              <a:rPr lang="en-GB" altLang="en-US" dirty="0">
                <a:solidFill>
                  <a:schemeClr val="bg2"/>
                </a:solidFill>
                <a:latin typeface="Arial" panose="020B0604020202020204" pitchFamily="34" charset="0"/>
              </a:rPr>
              <a:t>Atkins M. et al. </a:t>
            </a:r>
            <a:r>
              <a:rPr lang="en-US" altLang="en-US" dirty="0">
                <a:solidFill>
                  <a:schemeClr val="bg2"/>
                </a:solidFill>
                <a:latin typeface="Arial" panose="020B0604020202020204" pitchFamily="34" charset="0"/>
              </a:rPr>
              <a:t>J Clin Oncol. 1999;17:2105-2116. </a:t>
            </a:r>
          </a:p>
          <a:p>
            <a:pPr marL="0" indent="0">
              <a:spcAft>
                <a:spcPts val="1258"/>
              </a:spcAft>
              <a:buFontTx/>
              <a:buNone/>
            </a:pPr>
            <a:r>
              <a:rPr lang="en-US" altLang="en-US" dirty="0">
                <a:solidFill>
                  <a:schemeClr val="bg2"/>
                </a:solidFill>
                <a:latin typeface="Arial" panose="020B0604020202020204" pitchFamily="34" charset="0"/>
              </a:rPr>
              <a:t>Ishida Y, et al. EMBO J. 1992;11:3887-3895. </a:t>
            </a:r>
          </a:p>
          <a:p>
            <a:pPr marL="0" indent="0">
              <a:spcAft>
                <a:spcPts val="1258"/>
              </a:spcAft>
              <a:buFontTx/>
              <a:buNone/>
            </a:pPr>
            <a:r>
              <a:rPr lang="en-US" altLang="en-US" dirty="0">
                <a:solidFill>
                  <a:schemeClr val="bg2"/>
                </a:solidFill>
                <a:latin typeface="Arial" panose="020B0604020202020204" pitchFamily="34" charset="0"/>
              </a:rPr>
              <a:t>Nishimura H, et al. Immunity. 1999;11:141-151. </a:t>
            </a:r>
          </a:p>
          <a:p>
            <a:pPr marL="0" indent="0">
              <a:spcAft>
                <a:spcPts val="1258"/>
              </a:spcAft>
              <a:buFontTx/>
              <a:buNone/>
            </a:pPr>
            <a:r>
              <a:rPr lang="en-US" altLang="en-US" dirty="0">
                <a:solidFill>
                  <a:schemeClr val="bg2"/>
                </a:solidFill>
                <a:latin typeface="Arial" panose="020B0604020202020204" pitchFamily="34" charset="0"/>
              </a:rPr>
              <a:t>Freeman GJ, et al. J Exp Med. 2000;192:1027-1034. </a:t>
            </a:r>
          </a:p>
          <a:p>
            <a:pPr marL="0" indent="0">
              <a:spcAft>
                <a:spcPts val="1258"/>
              </a:spcAft>
              <a:buFontTx/>
              <a:buNone/>
            </a:pPr>
            <a:r>
              <a:rPr lang="en-US" altLang="en-US" dirty="0" err="1">
                <a:solidFill>
                  <a:schemeClr val="bg2"/>
                </a:solidFill>
                <a:latin typeface="Arial" panose="020B0604020202020204" pitchFamily="34" charset="0"/>
              </a:rPr>
              <a:t>Higano</a:t>
            </a:r>
            <a:r>
              <a:rPr lang="en-US" altLang="en-US" dirty="0">
                <a:solidFill>
                  <a:schemeClr val="bg2"/>
                </a:solidFill>
                <a:latin typeface="Arial" panose="020B0604020202020204" pitchFamily="34" charset="0"/>
              </a:rPr>
              <a:t> CS, et al. Cancer. 2009;115:3670-3679. </a:t>
            </a:r>
          </a:p>
          <a:p>
            <a:pPr marL="0" indent="0">
              <a:spcAft>
                <a:spcPts val="1258"/>
              </a:spcAft>
              <a:buFontTx/>
              <a:buNone/>
            </a:pPr>
            <a:r>
              <a:rPr lang="en-GB" altLang="en-US" dirty="0">
                <a:solidFill>
                  <a:schemeClr val="bg2"/>
                </a:solidFill>
                <a:latin typeface="Arial" panose="020B0604020202020204" pitchFamily="34" charset="0"/>
              </a:rPr>
              <a:t>Hodi FS, et al. N Engl J Med. 2010;363:711</a:t>
            </a:r>
            <a:r>
              <a:rPr lang="en-US" altLang="en-US" dirty="0">
                <a:solidFill>
                  <a:schemeClr val="bg2"/>
                </a:solidFill>
                <a:latin typeface="Arial" panose="020B0604020202020204" pitchFamily="34" charset="0"/>
              </a:rPr>
              <a:t>-7</a:t>
            </a:r>
            <a:r>
              <a:rPr lang="en-GB" altLang="en-US" dirty="0">
                <a:solidFill>
                  <a:schemeClr val="bg2"/>
                </a:solidFill>
                <a:latin typeface="Arial" panose="020B0604020202020204" pitchFamily="34" charset="0"/>
              </a:rPr>
              <a:t>23. </a:t>
            </a:r>
          </a:p>
          <a:p>
            <a:pPr marL="0" indent="0">
              <a:spcAft>
                <a:spcPts val="1258"/>
              </a:spcAft>
              <a:buFontTx/>
              <a:buNone/>
            </a:pPr>
            <a:r>
              <a:rPr lang="en-GB" altLang="en-US" dirty="0">
                <a:solidFill>
                  <a:schemeClr val="bg2"/>
                </a:solidFill>
                <a:latin typeface="Arial" panose="020B0604020202020204" pitchFamily="34" charset="0"/>
              </a:rPr>
              <a:t>Robert C, et al. </a:t>
            </a:r>
            <a:r>
              <a:rPr lang="fr-FR" altLang="en-US" dirty="0">
                <a:solidFill>
                  <a:schemeClr val="bg2"/>
                </a:solidFill>
                <a:latin typeface="Arial" panose="020B0604020202020204" pitchFamily="34" charset="0"/>
              </a:rPr>
              <a:t>Lancet. 2014;384:1109-1117. </a:t>
            </a:r>
          </a:p>
          <a:p>
            <a:pPr marL="0" indent="0">
              <a:spcAft>
                <a:spcPts val="1258"/>
              </a:spcAft>
              <a:buFontTx/>
              <a:buNone/>
            </a:pPr>
            <a:r>
              <a:rPr lang="fr-FR" altLang="en-US" dirty="0">
                <a:solidFill>
                  <a:schemeClr val="bg2"/>
                </a:solidFill>
                <a:latin typeface="Arial" panose="020B0604020202020204" pitchFamily="34" charset="0"/>
              </a:rPr>
              <a:t>Weber JS, et al. </a:t>
            </a:r>
            <a:r>
              <a:rPr lang="it-IT" altLang="en-US" dirty="0">
                <a:solidFill>
                  <a:schemeClr val="bg2"/>
                </a:solidFill>
                <a:latin typeface="Arial" panose="020B0604020202020204" pitchFamily="34" charset="0"/>
              </a:rPr>
              <a:t>Lancet Oncol. 2015;16:375-384. </a:t>
            </a:r>
          </a:p>
          <a:p>
            <a:pPr marL="0" indent="0">
              <a:spcAft>
                <a:spcPts val="1258"/>
              </a:spcAft>
              <a:buFontTx/>
              <a:buNone/>
            </a:pPr>
            <a:r>
              <a:rPr lang="it-IT" altLang="en-US" dirty="0">
                <a:solidFill>
                  <a:schemeClr val="bg2"/>
                </a:solidFill>
                <a:latin typeface="Arial" panose="020B0604020202020204" pitchFamily="34" charset="0"/>
              </a:rPr>
              <a:t>Rizvi N, et al. Lancet Oncol. 2015;16:257-265. </a:t>
            </a:r>
          </a:p>
          <a:p>
            <a:pPr marL="0" indent="0">
              <a:spcAft>
                <a:spcPts val="1258"/>
              </a:spcAft>
              <a:buFontTx/>
              <a:buNone/>
            </a:pPr>
            <a:r>
              <a:rPr lang="it-IT" altLang="en-US" dirty="0">
                <a:solidFill>
                  <a:schemeClr val="bg2"/>
                </a:solidFill>
                <a:latin typeface="Arial" panose="020B0604020202020204" pitchFamily="34" charset="0"/>
              </a:rPr>
              <a:t>Borghaei H, et al. N Engl J Med. 2015;373:1627-1639. </a:t>
            </a:r>
          </a:p>
          <a:p>
            <a:pPr marL="0" indent="0">
              <a:spcAft>
                <a:spcPts val="1258"/>
              </a:spcAft>
              <a:buFontTx/>
              <a:buNone/>
            </a:pPr>
            <a:r>
              <a:rPr lang="it-IT" altLang="en-US" dirty="0">
                <a:solidFill>
                  <a:schemeClr val="bg2"/>
                </a:solidFill>
                <a:latin typeface="Arial" panose="020B0604020202020204" pitchFamily="34" charset="0"/>
              </a:rPr>
              <a:t>Garon EB, et al. </a:t>
            </a:r>
            <a:r>
              <a:rPr lang="en-US" altLang="en-US" dirty="0">
                <a:latin typeface="Arial" panose="020B0604020202020204" pitchFamily="34" charset="0"/>
              </a:rPr>
              <a:t>N Engl J Med. 2015;372:2018-2028. </a:t>
            </a:r>
          </a:p>
          <a:p>
            <a:pPr marL="0" indent="0">
              <a:spcAft>
                <a:spcPts val="1258"/>
              </a:spcAft>
              <a:buFontTx/>
              <a:buNone/>
            </a:pPr>
            <a:r>
              <a:rPr lang="en-US" altLang="en-US" dirty="0" err="1">
                <a:latin typeface="Arial" panose="020B0604020202020204" pitchFamily="34" charset="0"/>
              </a:rPr>
              <a:t>Motzer</a:t>
            </a:r>
            <a:r>
              <a:rPr lang="en-US" altLang="en-US" dirty="0">
                <a:latin typeface="Arial" panose="020B0604020202020204" pitchFamily="34" charset="0"/>
              </a:rPr>
              <a:t> RJ, et al. N Engl J Med. 2015;373:1803-1813. </a:t>
            </a:r>
            <a:endParaRPr lang="en-GB" altLang="en-US" dirty="0">
              <a:solidFill>
                <a:schemeClr val="bg2"/>
              </a:solidFill>
              <a:latin typeface="Arial" panose="020B0604020202020204" pitchFamily="34" charset="0"/>
            </a:endParaRPr>
          </a:p>
          <a:p>
            <a:pPr>
              <a:spcAft>
                <a:spcPts val="1258"/>
              </a:spcAft>
            </a:pPr>
            <a:endParaRPr lang="en-GB" altLang="en-US" dirty="0">
              <a:solidFill>
                <a:schemeClr val="bg2"/>
              </a:solidFill>
              <a:latin typeface="Arial" panose="020B0604020202020204" pitchFamily="34" charset="0"/>
            </a:endParaRPr>
          </a:p>
          <a:p>
            <a:pPr>
              <a:spcAft>
                <a:spcPts val="1258"/>
              </a:spcAft>
            </a:pPr>
            <a:endParaRPr lang="en-US" altLang="en-US" dirty="0">
              <a:latin typeface="Arial" panose="020B0604020202020204" pitchFamily="34" charset="0"/>
            </a:endParaRPr>
          </a:p>
        </p:txBody>
      </p:sp>
      <p:sp>
        <p:nvSpPr>
          <p:cNvPr id="52227" name="Slide Image Placeholder 4"/>
          <p:cNvSpPr>
            <a:spLocks noGrp="1" noRot="1" noChangeAspect="1" noTextEdit="1"/>
          </p:cNvSpPr>
          <p:nvPr>
            <p:ph type="sldImg"/>
          </p:nvPr>
        </p:nvSpPr>
        <p:spPr>
          <a:ln/>
        </p:spPr>
      </p:sp>
      <p:sp>
        <p:nvSpPr>
          <p:cNvPr id="5222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54689" indent="-290265">
              <a:defRPr b="1">
                <a:solidFill>
                  <a:schemeClr val="tx1"/>
                </a:solidFill>
                <a:latin typeface="Arial" panose="020B0604020202020204" pitchFamily="34" charset="0"/>
                <a:cs typeface="Arial" panose="020B0604020202020204" pitchFamily="34" charset="0"/>
              </a:defRPr>
            </a:lvl2pPr>
            <a:lvl3pPr marL="1161059" indent="-232212">
              <a:defRPr b="1">
                <a:solidFill>
                  <a:schemeClr val="tx1"/>
                </a:solidFill>
                <a:latin typeface="Arial" panose="020B0604020202020204" pitchFamily="34" charset="0"/>
                <a:cs typeface="Arial" panose="020B0604020202020204" pitchFamily="34" charset="0"/>
              </a:defRPr>
            </a:lvl3pPr>
            <a:lvl4pPr marL="1625483" indent="-232212">
              <a:defRPr b="1">
                <a:solidFill>
                  <a:schemeClr val="tx1"/>
                </a:solidFill>
                <a:latin typeface="Arial" panose="020B0604020202020204" pitchFamily="34" charset="0"/>
                <a:cs typeface="Arial" panose="020B0604020202020204" pitchFamily="34" charset="0"/>
              </a:defRPr>
            </a:lvl4pPr>
            <a:lvl5pPr marL="2089907" indent="-232212">
              <a:defRPr b="1">
                <a:solidFill>
                  <a:schemeClr val="tx1"/>
                </a:solidFill>
                <a:latin typeface="Arial" panose="020B0604020202020204" pitchFamily="34" charset="0"/>
                <a:cs typeface="Arial" panose="020B0604020202020204" pitchFamily="34" charset="0"/>
              </a:defRPr>
            </a:lvl5pPr>
            <a:lvl6pPr marL="2554331"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18754"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83178"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947602" indent="-232212"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35CE11C-38E6-405F-AA87-8864F79F5AD1}" type="slidenum">
              <a:rPr lang="en-US" altLang="en-US" b="0" smtClean="0"/>
              <a:pPr/>
              <a:t>8</a:t>
            </a:fld>
            <a:endParaRPr lang="en-US" altLang="en-US" b="0" dirty="0"/>
          </a:p>
        </p:txBody>
      </p:sp>
    </p:spTree>
    <p:extLst>
      <p:ext uri="{BB962C8B-B14F-4D97-AF65-F5344CB8AC3E}">
        <p14:creationId xmlns:p14="http://schemas.microsoft.com/office/powerpoint/2010/main" val="147854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WBC, </a:t>
            </a:r>
            <a:r>
              <a:rPr lang="en-US" altLang="en-US" i="1" dirty="0">
                <a:latin typeface="Arial" panose="020B0604020202020204" pitchFamily="34" charset="0"/>
              </a:rPr>
              <a:t>white blood </a:t>
            </a:r>
            <a:r>
              <a:rPr lang="en-US" altLang="en-US" i="1" dirty="0" smtClean="0">
                <a:latin typeface="Arial" panose="020B0604020202020204" pitchFamily="34" charset="0"/>
              </a:rPr>
              <a:t>cell.</a:t>
            </a:r>
            <a:endParaRPr lang="en-US" altLang="en-US" i="1" dirty="0">
              <a:latin typeface="Arial" panose="020B0604020202020204" pitchFamily="34" charset="0"/>
            </a:endParaRPr>
          </a:p>
          <a:p>
            <a:endParaRPr lang="en-US" altLang="en-US" b="0" dirty="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689" indent="-290265">
              <a:spcBef>
                <a:spcPct val="30000"/>
              </a:spcBef>
              <a:defRPr sz="1200">
                <a:solidFill>
                  <a:schemeClr val="tx1"/>
                </a:solidFill>
                <a:latin typeface="Arial" panose="020B0604020202020204" pitchFamily="34" charset="0"/>
              </a:defRPr>
            </a:lvl2pPr>
            <a:lvl3pPr marL="1161059" indent="-232212">
              <a:spcBef>
                <a:spcPct val="30000"/>
              </a:spcBef>
              <a:defRPr sz="1200">
                <a:solidFill>
                  <a:schemeClr val="tx1"/>
                </a:solidFill>
                <a:latin typeface="Arial" panose="020B0604020202020204" pitchFamily="34" charset="0"/>
              </a:defRPr>
            </a:lvl3pPr>
            <a:lvl4pPr marL="1625483" indent="-232212">
              <a:spcBef>
                <a:spcPct val="30000"/>
              </a:spcBef>
              <a:defRPr sz="1200">
                <a:solidFill>
                  <a:schemeClr val="tx1"/>
                </a:solidFill>
                <a:latin typeface="Arial" panose="020B0604020202020204" pitchFamily="34" charset="0"/>
              </a:defRPr>
            </a:lvl4pPr>
            <a:lvl5pPr marL="2089907" indent="-232212">
              <a:spcBef>
                <a:spcPct val="30000"/>
              </a:spcBef>
              <a:defRPr sz="1200">
                <a:solidFill>
                  <a:schemeClr val="tx1"/>
                </a:solidFill>
                <a:latin typeface="Arial" panose="020B0604020202020204" pitchFamily="34" charset="0"/>
              </a:defRPr>
            </a:lvl5pPr>
            <a:lvl6pPr marL="2554331" indent="-232212" eaLnBrk="0" fontAlgn="base" hangingPunct="0">
              <a:spcBef>
                <a:spcPct val="30000"/>
              </a:spcBef>
              <a:spcAft>
                <a:spcPct val="0"/>
              </a:spcAft>
              <a:defRPr sz="1200">
                <a:solidFill>
                  <a:schemeClr val="tx1"/>
                </a:solidFill>
                <a:latin typeface="Arial" panose="020B0604020202020204" pitchFamily="34" charset="0"/>
              </a:defRPr>
            </a:lvl6pPr>
            <a:lvl7pPr marL="3018754" indent="-232212" eaLnBrk="0" fontAlgn="base" hangingPunct="0">
              <a:spcBef>
                <a:spcPct val="30000"/>
              </a:spcBef>
              <a:spcAft>
                <a:spcPct val="0"/>
              </a:spcAft>
              <a:defRPr sz="1200">
                <a:solidFill>
                  <a:schemeClr val="tx1"/>
                </a:solidFill>
                <a:latin typeface="Arial" panose="020B0604020202020204" pitchFamily="34" charset="0"/>
              </a:defRPr>
            </a:lvl7pPr>
            <a:lvl8pPr marL="3483178" indent="-232212" eaLnBrk="0" fontAlgn="base" hangingPunct="0">
              <a:spcBef>
                <a:spcPct val="30000"/>
              </a:spcBef>
              <a:spcAft>
                <a:spcPct val="0"/>
              </a:spcAft>
              <a:defRPr sz="1200">
                <a:solidFill>
                  <a:schemeClr val="tx1"/>
                </a:solidFill>
                <a:latin typeface="Arial" panose="020B0604020202020204" pitchFamily="34" charset="0"/>
              </a:defRPr>
            </a:lvl8pPr>
            <a:lvl9pPr marL="3947602" indent="-2322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888330-8F00-4039-90A5-F64F655C541C}"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98408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err="1" smtClean="0">
                <a:solidFill>
                  <a:srgbClr val="FEFDDE"/>
                </a:solidFill>
                <a:latin typeface="Times New Roman" charset="0"/>
                <a:ea typeface="MS PGothic" charset="0"/>
                <a:cs typeface="MS PGothic" charset="0"/>
              </a:rPr>
              <a:t>Treg</a:t>
            </a:r>
            <a:r>
              <a:rPr lang="en-US" i="1" dirty="0" smtClean="0">
                <a:solidFill>
                  <a:srgbClr val="FEFDDE"/>
                </a:solidFill>
                <a:latin typeface="Times New Roman" charset="0"/>
                <a:ea typeface="MS PGothic" charset="0"/>
                <a:cs typeface="MS PGothic" charset="0"/>
              </a:rPr>
              <a:t>, regulatory T-cell.</a:t>
            </a:r>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689" indent="-290265">
              <a:spcBef>
                <a:spcPct val="30000"/>
              </a:spcBef>
              <a:defRPr sz="1200">
                <a:solidFill>
                  <a:schemeClr val="tx1"/>
                </a:solidFill>
                <a:latin typeface="Arial" panose="020B0604020202020204" pitchFamily="34" charset="0"/>
              </a:defRPr>
            </a:lvl2pPr>
            <a:lvl3pPr marL="1161059" indent="-232212">
              <a:spcBef>
                <a:spcPct val="30000"/>
              </a:spcBef>
              <a:defRPr sz="1200">
                <a:solidFill>
                  <a:schemeClr val="tx1"/>
                </a:solidFill>
                <a:latin typeface="Arial" panose="020B0604020202020204" pitchFamily="34" charset="0"/>
              </a:defRPr>
            </a:lvl3pPr>
            <a:lvl4pPr marL="1625483" indent="-232212">
              <a:spcBef>
                <a:spcPct val="30000"/>
              </a:spcBef>
              <a:defRPr sz="1200">
                <a:solidFill>
                  <a:schemeClr val="tx1"/>
                </a:solidFill>
                <a:latin typeface="Arial" panose="020B0604020202020204" pitchFamily="34" charset="0"/>
              </a:defRPr>
            </a:lvl4pPr>
            <a:lvl5pPr marL="2089907" indent="-232212">
              <a:spcBef>
                <a:spcPct val="30000"/>
              </a:spcBef>
              <a:defRPr sz="1200">
                <a:solidFill>
                  <a:schemeClr val="tx1"/>
                </a:solidFill>
                <a:latin typeface="Arial" panose="020B0604020202020204" pitchFamily="34" charset="0"/>
              </a:defRPr>
            </a:lvl5pPr>
            <a:lvl6pPr marL="2554331" indent="-232212" eaLnBrk="0" fontAlgn="base" hangingPunct="0">
              <a:spcBef>
                <a:spcPct val="30000"/>
              </a:spcBef>
              <a:spcAft>
                <a:spcPct val="0"/>
              </a:spcAft>
              <a:defRPr sz="1200">
                <a:solidFill>
                  <a:schemeClr val="tx1"/>
                </a:solidFill>
                <a:latin typeface="Arial" panose="020B0604020202020204" pitchFamily="34" charset="0"/>
              </a:defRPr>
            </a:lvl6pPr>
            <a:lvl7pPr marL="3018754" indent="-232212" eaLnBrk="0" fontAlgn="base" hangingPunct="0">
              <a:spcBef>
                <a:spcPct val="30000"/>
              </a:spcBef>
              <a:spcAft>
                <a:spcPct val="0"/>
              </a:spcAft>
              <a:defRPr sz="1200">
                <a:solidFill>
                  <a:schemeClr val="tx1"/>
                </a:solidFill>
                <a:latin typeface="Arial" panose="020B0604020202020204" pitchFamily="34" charset="0"/>
              </a:defRPr>
            </a:lvl7pPr>
            <a:lvl8pPr marL="3483178" indent="-232212" eaLnBrk="0" fontAlgn="base" hangingPunct="0">
              <a:spcBef>
                <a:spcPct val="30000"/>
              </a:spcBef>
              <a:spcAft>
                <a:spcPct val="0"/>
              </a:spcAft>
              <a:defRPr sz="1200">
                <a:solidFill>
                  <a:schemeClr val="tx1"/>
                </a:solidFill>
                <a:latin typeface="Arial" panose="020B0604020202020204" pitchFamily="34" charset="0"/>
              </a:defRPr>
            </a:lvl8pPr>
            <a:lvl9pPr marL="3947602" indent="-2322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888330-8F00-4039-90A5-F64F655C541C}"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98408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IL, interleukin; </a:t>
            </a:r>
            <a:r>
              <a:rPr lang="en-US" i="1" dirty="0" err="1" smtClean="0"/>
              <a:t>TGF</a:t>
            </a:r>
            <a:r>
              <a:rPr lang="en-US" i="1" dirty="0" smtClean="0"/>
              <a:t>, </a:t>
            </a:r>
            <a:r>
              <a:rPr lang="en-US" altLang="en-US" i="1" dirty="0" smtClean="0">
                <a:latin typeface="Arial" panose="020B0604020202020204" pitchFamily="34" charset="0"/>
              </a:rPr>
              <a:t>transforming growth factor.</a:t>
            </a:r>
            <a:endParaRPr lang="en-US" i="1" dirty="0"/>
          </a:p>
        </p:txBody>
      </p:sp>
      <p:sp>
        <p:nvSpPr>
          <p:cNvPr id="4" name="Slide Number Placeholder 3"/>
          <p:cNvSpPr>
            <a:spLocks noGrp="1"/>
          </p:cNvSpPr>
          <p:nvPr>
            <p:ph type="sldNum" sz="quarter" idx="10"/>
          </p:nvPr>
        </p:nvSpPr>
        <p:spPr/>
        <p:txBody>
          <a:bodyPr/>
          <a:lstStyle/>
          <a:p>
            <a:pPr>
              <a:defRPr/>
            </a:pPr>
            <a:fld id="{75E97CBD-421E-4F8F-AEC1-EC7EDADDE206}" type="slidenum">
              <a:rPr lang="en-US" altLang="en-US" smtClean="0"/>
              <a:pPr>
                <a:defRPr/>
              </a:pPr>
              <a:t>12</a:t>
            </a:fld>
            <a:endParaRPr lang="en-US" altLang="en-US" dirty="0"/>
          </a:p>
        </p:txBody>
      </p:sp>
    </p:spTree>
    <p:extLst>
      <p:ext uri="{BB962C8B-B14F-4D97-AF65-F5344CB8AC3E}">
        <p14:creationId xmlns:p14="http://schemas.microsoft.com/office/powerpoint/2010/main" val="3659013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775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SCO_Bladder_SAT_TU_2016_Imagefor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5175"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O_ONC_ForPPT.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064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09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43668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5190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821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43222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445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1121891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8217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85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4802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6286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1221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3159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13118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60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2091371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68825" y="3662363"/>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41334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3183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86333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24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237781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017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00760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636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730347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60888" y="3657600"/>
            <a:ext cx="45720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a:t>Click to edit Master subtitle style</a:t>
            </a:r>
            <a:endParaRPr lang="en-US" dirty="0"/>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17113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559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64523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563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7824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983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0704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00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Tree>
    <p:extLst>
      <p:ext uri="{BB962C8B-B14F-4D97-AF65-F5344CB8AC3E}">
        <p14:creationId xmlns:p14="http://schemas.microsoft.com/office/powerpoint/2010/main" val="1395286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SCO_Bladder_SAT_TU_2016_Imagefor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5175"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O_ONC_ForPPT.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77939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2957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07804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7814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068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91631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773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243629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865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SCO_Bladder_SAT_TU_2016_Imag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5175"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O_ONC_ForPP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9"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ASCO_Bladder_SAT_TU_2016_Imagefor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5175"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CCO_ONC_ForPPT.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a:t>Click to edit Master subtitle style</a:t>
            </a:r>
            <a:endParaRPr lang="en-US" dirty="0"/>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02791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3406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69093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97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7992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65604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42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12"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Tree>
    <p:extLst>
      <p:ext uri="{BB962C8B-B14F-4D97-AF65-F5344CB8AC3E}">
        <p14:creationId xmlns:p14="http://schemas.microsoft.com/office/powerpoint/2010/main" val="2896002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ONS_Immuno_ChapMtg_TU_2016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5175"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46824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11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79557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49209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2165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5334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779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705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27120246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51563" y="328613"/>
            <a:ext cx="2671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1620838"/>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68825" y="3662363"/>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bwMode="auto">
          <a:xfrm>
            <a:off x="-11113" y="3662363"/>
            <a:ext cx="9161463"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4274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74904" y="1513047"/>
            <a:ext cx="8455025"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453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06943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0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386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377296" y="238125"/>
            <a:ext cx="844296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374904"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6980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5"/>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019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201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40730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1113" y="4529138"/>
            <a:ext cx="9155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12"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5262563"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239713"/>
            <a:ext cx="8464550"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385763" y="1914525"/>
            <a:ext cx="8462962"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385763" y="4856672"/>
            <a:ext cx="8462962"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27500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2922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574" r:id="rId1"/>
    <p:sldLayoutId id="2147484569" r:id="rId2"/>
    <p:sldLayoutId id="2147484575" r:id="rId3"/>
    <p:sldLayoutId id="2147484570" r:id="rId4"/>
    <p:sldLayoutId id="2147484571" r:id="rId5"/>
    <p:sldLayoutId id="2147484572" r:id="rId6"/>
    <p:sldLayoutId id="2147484573" r:id="rId7"/>
    <p:sldLayoutId id="2147484576" r:id="rId8"/>
    <p:sldLayoutId id="2147484577" r:id="rId9"/>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58507579"/>
      </p:ext>
    </p:extLst>
  </p:cSld>
  <p:clrMap bg1="dk2" tx1="lt1" bg2="dk1" tx2="lt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170855561"/>
      </p:ext>
    </p:extLst>
  </p:cSld>
  <p:clrMap bg1="dk2" tx1="lt1" bg2="dk1" tx2="lt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22994826"/>
      </p:ext>
    </p:extLst>
  </p:cSld>
  <p:clrMap bg1="dk2" tx1="lt1" bg2="dk1" tx2="lt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2050"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99139815"/>
      </p:ext>
    </p:extLst>
  </p:cSld>
  <p:clrMap bg1="dk2" tx1="lt1" bg2="dk1" tx2="lt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3074"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670057"/>
      </p:ext>
    </p:extLst>
  </p:cSld>
  <p:clrMap bg1="dk2" tx1="lt1" bg2="dk1" tx2="lt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4098"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75281480"/>
      </p:ext>
    </p:extLst>
  </p:cSld>
  <p:clrMap bg1="dk2" tx1="lt1" bg2="dk1" tx2="lt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5122"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48444421"/>
      </p:ext>
    </p:extLst>
  </p:cSld>
  <p:clrMap bg1="dk2" tx1="lt1" bg2="dk1" tx2="lt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16258308"/>
      </p:ext>
    </p:extLst>
  </p:cSld>
  <p:clrMap bg1="dk2" tx1="lt1" bg2="dk1" tx2="lt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www.clinicaloptions.com/oncolog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linicaloptions.com/oncology" TargetMode="Externa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image" Target="../media/image10.png"/><Relationship Id="rId4" Type="http://schemas.openxmlformats.org/officeDocument/2006/relationships/hyperlink" Target="http://www.clinicaloptions.com/oncolog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permissions@clinicaloptions.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hyperlink" Target="http://www.clinicaloptions.com/oncology"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linicaloptions.com/oncology" TargetMode="Externa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www.clinicaloptions.com/oncolog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5"/>
          <p:cNvSpPr>
            <a:spLocks noGrp="1" noChangeArrowheads="1"/>
          </p:cNvSpPr>
          <p:nvPr>
            <p:ph type="ctrTitle"/>
          </p:nvPr>
        </p:nvSpPr>
        <p:spPr>
          <a:xfrm>
            <a:off x="447675" y="1600200"/>
            <a:ext cx="8696325" cy="2057400"/>
          </a:xfrm>
        </p:spPr>
        <p:txBody>
          <a:bodyPr/>
          <a:lstStyle/>
          <a:p>
            <a:r>
              <a:rPr lang="en-US" altLang="en-US" sz="3400" dirty="0"/>
              <a:t>Integrating Immunotherapy Into the Treatment of Hepatocellular Carcinoma: A Multidisciplinary Perspective</a:t>
            </a:r>
          </a:p>
        </p:txBody>
      </p:sp>
      <p:sp>
        <p:nvSpPr>
          <p:cNvPr id="5125" name="Text Box 21"/>
          <p:cNvSpPr txBox="1">
            <a:spLocks noChangeArrowheads="1"/>
          </p:cNvSpPr>
          <p:nvPr/>
        </p:nvSpPr>
        <p:spPr bwMode="auto">
          <a:xfrm>
            <a:off x="280988" y="6035040"/>
            <a:ext cx="410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50000"/>
              </a:spcBef>
              <a:spcAft>
                <a:spcPct val="0"/>
              </a:spcAft>
              <a:buClrTx/>
              <a:buFontTx/>
              <a:buNone/>
            </a:pPr>
            <a:r>
              <a:rPr lang="en-US" altLang="en-US" sz="1000" b="0" dirty="0">
                <a:solidFill>
                  <a:srgbClr val="FFFFFF"/>
                </a:solidFill>
              </a:rPr>
              <a:t>This program is supported by an educational grant from</a:t>
            </a:r>
            <a:br>
              <a:rPr lang="en-US" altLang="en-US" sz="1000" b="0" dirty="0">
                <a:solidFill>
                  <a:srgbClr val="FFFFFF"/>
                </a:solidFill>
              </a:rPr>
            </a:br>
            <a:r>
              <a:rPr lang="en-US" altLang="en-US" sz="1000" b="0" dirty="0">
                <a:solidFill>
                  <a:srgbClr val="FFFFFF"/>
                </a:solidFill>
              </a:rPr>
              <a:t>Bristol-Myers Squibb.</a:t>
            </a:r>
          </a:p>
        </p:txBody>
      </p:sp>
    </p:spTree>
    <p:extLst>
      <p:ext uri="{BB962C8B-B14F-4D97-AF65-F5344CB8AC3E}">
        <p14:creationId xmlns:p14="http://schemas.microsoft.com/office/powerpoint/2010/main" val="224755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Oval 183"/>
          <p:cNvSpPr/>
          <p:nvPr/>
        </p:nvSpPr>
        <p:spPr bwMode="auto">
          <a:xfrm>
            <a:off x="2278063" y="2327275"/>
            <a:ext cx="3008312" cy="2559050"/>
          </a:xfrm>
          <a:prstGeom prst="ellipse">
            <a:avLst/>
          </a:prstGeom>
          <a:solidFill>
            <a:schemeClr val="bg2">
              <a:lumMod val="75000"/>
              <a:alpha val="50000"/>
            </a:schemeClr>
          </a:solidFill>
          <a:ln>
            <a:noFill/>
          </a:ln>
          <a:extLst/>
        </p:spPr>
        <p:txBody>
          <a:bodyPr anchor="ctr"/>
          <a:lstStyle/>
          <a:p>
            <a:pPr algn="ctr" eaLnBrk="1" hangingPunct="1">
              <a:defRPr/>
            </a:pPr>
            <a:endParaRPr lang="en-US" sz="1400" b="0" dirty="0">
              <a:solidFill>
                <a:schemeClr val="bg2"/>
              </a:solidFill>
            </a:endParaRPr>
          </a:p>
        </p:txBody>
      </p:sp>
      <p:sp>
        <p:nvSpPr>
          <p:cNvPr id="26628" name="Title 1"/>
          <p:cNvSpPr>
            <a:spLocks noGrp="1"/>
          </p:cNvSpPr>
          <p:nvPr>
            <p:ph type="title"/>
          </p:nvPr>
        </p:nvSpPr>
        <p:spPr>
          <a:xfrm>
            <a:off x="377825" y="238125"/>
            <a:ext cx="8442325" cy="1103313"/>
          </a:xfrm>
        </p:spPr>
        <p:txBody>
          <a:bodyPr/>
          <a:lstStyle/>
          <a:p>
            <a:r>
              <a:rPr lang="en-US" altLang="en-US" dirty="0"/>
              <a:t>Immune System Function and Immune Response</a:t>
            </a:r>
          </a:p>
        </p:txBody>
      </p:sp>
      <p:sp>
        <p:nvSpPr>
          <p:cNvPr id="26629" name="Content Placeholder 11"/>
          <p:cNvSpPr>
            <a:spLocks noGrp="1"/>
          </p:cNvSpPr>
          <p:nvPr>
            <p:ph idx="1"/>
          </p:nvPr>
        </p:nvSpPr>
        <p:spPr>
          <a:xfrm>
            <a:off x="374650" y="4968875"/>
            <a:ext cx="8455025" cy="1390650"/>
          </a:xfrm>
        </p:spPr>
        <p:txBody>
          <a:bodyPr/>
          <a:lstStyle/>
          <a:p>
            <a:pPr>
              <a:spcAft>
                <a:spcPct val="0"/>
              </a:spcAft>
              <a:buFont typeface="Wingdings" panose="05000000000000000000" pitchFamily="2" charset="2"/>
              <a:buNone/>
            </a:pPr>
            <a:r>
              <a:rPr lang="en-US" altLang="en-US" sz="1600" b="1" dirty="0"/>
              <a:t>Immune surveillance: </a:t>
            </a:r>
          </a:p>
          <a:p>
            <a:pPr>
              <a:spcAft>
                <a:spcPct val="0"/>
              </a:spcAft>
            </a:pPr>
            <a:r>
              <a:rPr lang="en-US" altLang="en-US" sz="1600" dirty="0"/>
              <a:t>Involves both innate and adaptive immune mechanisms</a:t>
            </a:r>
          </a:p>
          <a:p>
            <a:pPr>
              <a:spcAft>
                <a:spcPct val="0"/>
              </a:spcAft>
            </a:pPr>
            <a:r>
              <a:rPr lang="en-US" altLang="en-US" sz="1600" dirty="0"/>
              <a:t>Goal of immunotherapy for cancer: to </a:t>
            </a:r>
            <a:r>
              <a:rPr lang="en-US" altLang="en-US" sz="1600" dirty="0">
                <a:ea typeface="ＭＳ Ｐゴシック" panose="020B0600070205080204" pitchFamily="34" charset="-128"/>
              </a:rPr>
              <a:t>“</a:t>
            </a:r>
            <a:r>
              <a:rPr lang="en-US" altLang="ja-JP" sz="1600" dirty="0">
                <a:solidFill>
                  <a:schemeClr val="tx2"/>
                </a:solidFill>
                <a:ea typeface="ＭＳ Ｐゴシック" panose="020B0600070205080204" pitchFamily="34" charset="-128"/>
              </a:rPr>
              <a:t>educate and liberate</a:t>
            </a:r>
            <a:r>
              <a:rPr lang="en-US" altLang="ja-JP" sz="1600" dirty="0">
                <a:ea typeface="ＭＳ Ｐゴシック" panose="020B0600070205080204" pitchFamily="34" charset="-128"/>
              </a:rPr>
              <a:t>” underlying anticancer immune responses</a:t>
            </a:r>
          </a:p>
        </p:txBody>
      </p:sp>
      <p:sp>
        <p:nvSpPr>
          <p:cNvPr id="26630" name="TextBox 6"/>
          <p:cNvSpPr txBox="1">
            <a:spLocks noChangeArrowheads="1"/>
          </p:cNvSpPr>
          <p:nvPr/>
        </p:nvSpPr>
        <p:spPr bwMode="auto">
          <a:xfrm>
            <a:off x="2838450" y="1985963"/>
            <a:ext cx="17605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None/>
            </a:pPr>
            <a:r>
              <a:rPr lang="en-US" altLang="en-US" sz="1600" dirty="0">
                <a:solidFill>
                  <a:schemeClr val="tx2"/>
                </a:solidFill>
              </a:rPr>
              <a:t>Innate Immunity</a:t>
            </a:r>
          </a:p>
        </p:txBody>
      </p:sp>
      <p:sp>
        <p:nvSpPr>
          <p:cNvPr id="26631" name="TextBox 7"/>
          <p:cNvSpPr txBox="1">
            <a:spLocks noChangeArrowheads="1"/>
          </p:cNvSpPr>
          <p:nvPr/>
        </p:nvSpPr>
        <p:spPr bwMode="auto">
          <a:xfrm>
            <a:off x="4618038" y="1985963"/>
            <a:ext cx="20208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None/>
            </a:pPr>
            <a:r>
              <a:rPr lang="en-US" altLang="en-US" sz="1600" dirty="0">
                <a:solidFill>
                  <a:srgbClr val="F6A108"/>
                </a:solidFill>
              </a:rPr>
              <a:t>Adaptive Immunity</a:t>
            </a:r>
          </a:p>
        </p:txBody>
      </p:sp>
      <p:sp>
        <p:nvSpPr>
          <p:cNvPr id="9" name="TextBox 8"/>
          <p:cNvSpPr txBox="1"/>
          <p:nvPr/>
        </p:nvSpPr>
        <p:spPr>
          <a:xfrm>
            <a:off x="385763" y="1609725"/>
            <a:ext cx="8462962" cy="341313"/>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lnSpc>
                <a:spcPct val="90000"/>
              </a:lnSpc>
              <a:spcBef>
                <a:spcPct val="35000"/>
              </a:spcBef>
              <a:spcAft>
                <a:spcPct val="25000"/>
              </a:spcAft>
              <a:buClr>
                <a:schemeClr val="folHlink"/>
              </a:buClr>
              <a:buFont typeface="Arial" charset="0"/>
              <a:buNone/>
              <a:defRPr/>
            </a:pPr>
            <a:r>
              <a:rPr lang="en-US" b="0" dirty="0">
                <a:solidFill>
                  <a:schemeClr val="bg2">
                    <a:lumMod val="10000"/>
                  </a:schemeClr>
                </a:solidFill>
              </a:rPr>
              <a:t>Identify and destroy foreign or abnormal cells in the body </a:t>
            </a:r>
          </a:p>
        </p:txBody>
      </p:sp>
      <p:sp>
        <p:nvSpPr>
          <p:cNvPr id="26633" name="TextBox 1"/>
          <p:cNvSpPr txBox="1">
            <a:spLocks noChangeArrowheads="1"/>
          </p:cNvSpPr>
          <p:nvPr/>
        </p:nvSpPr>
        <p:spPr bwMode="auto">
          <a:xfrm>
            <a:off x="284163" y="6154640"/>
            <a:ext cx="6240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chemeClr val="bg2"/>
                </a:solidFill>
              </a:rPr>
              <a:t>Janeway CA Jr, et al. Immunobiology: the immune system in health and disease. 2001.</a:t>
            </a:r>
          </a:p>
        </p:txBody>
      </p:sp>
      <p:sp>
        <p:nvSpPr>
          <p:cNvPr id="8" name="Content Placeholder 3"/>
          <p:cNvSpPr txBox="1">
            <a:spLocks/>
          </p:cNvSpPr>
          <p:nvPr/>
        </p:nvSpPr>
        <p:spPr>
          <a:xfrm>
            <a:off x="374650" y="2170113"/>
            <a:ext cx="2212975" cy="1774825"/>
          </a:xfrm>
          <a:prstGeom prst="rect">
            <a:avLst/>
          </a:prstGeom>
        </p:spPr>
        <p:txBody>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spcAft>
                <a:spcPts val="300"/>
              </a:spcAft>
              <a:defRPr/>
            </a:pPr>
            <a:r>
              <a:rPr lang="en-US" altLang="en-US" sz="1600" b="0" kern="0" dirty="0">
                <a:solidFill>
                  <a:schemeClr val="tx2"/>
                </a:solidFill>
              </a:rPr>
              <a:t>Nonspecific</a:t>
            </a:r>
          </a:p>
          <a:p>
            <a:pPr>
              <a:spcAft>
                <a:spcPts val="300"/>
              </a:spcAft>
              <a:defRPr/>
            </a:pPr>
            <a:r>
              <a:rPr lang="en-US" altLang="en-US" sz="1600" b="0" kern="0" dirty="0">
                <a:solidFill>
                  <a:schemeClr val="tx2"/>
                </a:solidFill>
              </a:rPr>
              <a:t>First line of defense</a:t>
            </a:r>
          </a:p>
          <a:p>
            <a:pPr>
              <a:spcAft>
                <a:spcPts val="300"/>
              </a:spcAft>
              <a:defRPr/>
            </a:pPr>
            <a:r>
              <a:rPr lang="en-US" altLang="en-US" sz="1600" b="0" kern="0" dirty="0">
                <a:solidFill>
                  <a:schemeClr val="tx2"/>
                </a:solidFill>
              </a:rPr>
              <a:t>WBCs (natural killer cells, neutrophils)</a:t>
            </a:r>
          </a:p>
          <a:p>
            <a:pPr>
              <a:spcAft>
                <a:spcPts val="300"/>
              </a:spcAft>
              <a:defRPr/>
            </a:pPr>
            <a:r>
              <a:rPr lang="en-US" altLang="en-US" sz="1600" b="0" kern="0" dirty="0">
                <a:solidFill>
                  <a:schemeClr val="tx2"/>
                </a:solidFill>
              </a:rPr>
              <a:t>Activation of adaptive response</a:t>
            </a:r>
          </a:p>
          <a:p>
            <a:pPr>
              <a:defRPr/>
            </a:pPr>
            <a:endParaRPr lang="en-US" altLang="en-US" sz="1600" b="0" kern="0" dirty="0">
              <a:solidFill>
                <a:srgbClr val="FFFF00"/>
              </a:solidFill>
            </a:endParaRPr>
          </a:p>
        </p:txBody>
      </p:sp>
      <p:sp>
        <p:nvSpPr>
          <p:cNvPr id="10" name="Content Placeholder 5"/>
          <p:cNvSpPr txBox="1">
            <a:spLocks/>
          </p:cNvSpPr>
          <p:nvPr/>
        </p:nvSpPr>
        <p:spPr>
          <a:xfrm>
            <a:off x="6711950" y="2170113"/>
            <a:ext cx="2327275" cy="2952750"/>
          </a:xfrm>
          <a:prstGeom prst="rect">
            <a:avLst/>
          </a:prstGeom>
        </p:spPr>
        <p:txBody>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spcAft>
                <a:spcPts val="300"/>
              </a:spcAft>
              <a:defRPr/>
            </a:pPr>
            <a:r>
              <a:rPr lang="en-US" altLang="en-US" sz="1600" b="0" kern="0" dirty="0">
                <a:solidFill>
                  <a:srgbClr val="F6A108"/>
                </a:solidFill>
              </a:rPr>
              <a:t>Specific</a:t>
            </a:r>
          </a:p>
          <a:p>
            <a:pPr>
              <a:spcAft>
                <a:spcPts val="300"/>
              </a:spcAft>
              <a:defRPr/>
            </a:pPr>
            <a:r>
              <a:rPr lang="en-US" altLang="en-US" sz="1600" b="0" kern="0" dirty="0">
                <a:solidFill>
                  <a:srgbClr val="F6A108"/>
                </a:solidFill>
              </a:rPr>
              <a:t>Adapts specifically to diverse stimuli</a:t>
            </a:r>
          </a:p>
          <a:p>
            <a:pPr>
              <a:spcAft>
                <a:spcPts val="300"/>
              </a:spcAft>
              <a:defRPr/>
            </a:pPr>
            <a:r>
              <a:rPr lang="en-US" altLang="en-US" sz="1600" b="0" kern="0" dirty="0">
                <a:solidFill>
                  <a:srgbClr val="F6A108"/>
                </a:solidFill>
              </a:rPr>
              <a:t>B-cell antibody production</a:t>
            </a:r>
          </a:p>
          <a:p>
            <a:pPr>
              <a:spcAft>
                <a:spcPts val="300"/>
              </a:spcAft>
              <a:defRPr/>
            </a:pPr>
            <a:r>
              <a:rPr lang="en-US" altLang="en-US" sz="1600" b="0" kern="0" dirty="0">
                <a:solidFill>
                  <a:srgbClr val="F6A108"/>
                </a:solidFill>
              </a:rPr>
              <a:t>T-cell stimulation</a:t>
            </a:r>
          </a:p>
          <a:p>
            <a:pPr>
              <a:spcAft>
                <a:spcPts val="300"/>
              </a:spcAft>
              <a:defRPr/>
            </a:pPr>
            <a:r>
              <a:rPr lang="en-US" altLang="en-US" sz="1600" b="0" kern="0" dirty="0">
                <a:solidFill>
                  <a:srgbClr val="F6A108"/>
                </a:solidFill>
              </a:rPr>
              <a:t>Memory functions</a:t>
            </a:r>
          </a:p>
          <a:p>
            <a:pPr>
              <a:defRPr/>
            </a:pPr>
            <a:endParaRPr lang="en-US" altLang="en-US" sz="1600" b="0" kern="0" dirty="0">
              <a:solidFill>
                <a:srgbClr val="F6A108"/>
              </a:solidFill>
            </a:endParaRPr>
          </a:p>
          <a:p>
            <a:pPr marL="0" indent="0">
              <a:buFont typeface="Wingdings" panose="05000000000000000000" pitchFamily="2" charset="2"/>
              <a:buNone/>
              <a:defRPr/>
            </a:pPr>
            <a:endParaRPr lang="en-US" altLang="en-US" sz="1600" b="0" kern="0" dirty="0">
              <a:solidFill>
                <a:srgbClr val="FFC000"/>
              </a:solidFill>
            </a:endParaRPr>
          </a:p>
        </p:txBody>
      </p:sp>
      <p:sp>
        <p:nvSpPr>
          <p:cNvPr id="26636" name="TextBox 2"/>
          <p:cNvSpPr txBox="1">
            <a:spLocks noChangeArrowheads="1"/>
          </p:cNvSpPr>
          <p:nvPr/>
        </p:nvSpPr>
        <p:spPr bwMode="auto">
          <a:xfrm>
            <a:off x="4933950" y="5249863"/>
            <a:ext cx="27606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endParaRPr lang="en-US" altLang="en-US" sz="2200" b="0" dirty="0"/>
          </a:p>
        </p:txBody>
      </p:sp>
      <p:grpSp>
        <p:nvGrpSpPr>
          <p:cNvPr id="26637" name="Group 1"/>
          <p:cNvGrpSpPr>
            <a:grpSpLocks/>
          </p:cNvGrpSpPr>
          <p:nvPr/>
        </p:nvGrpSpPr>
        <p:grpSpPr bwMode="auto">
          <a:xfrm>
            <a:off x="6294438" y="6210300"/>
            <a:ext cx="2673350" cy="455613"/>
            <a:chOff x="6294438" y="6210300"/>
            <a:chExt cx="2673350" cy="455613"/>
          </a:xfrm>
        </p:grpSpPr>
        <p:sp>
          <p:nvSpPr>
            <p:cNvPr id="2692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26921"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8" name="Group 15"/>
          <p:cNvGrpSpPr>
            <a:grpSpLocks/>
          </p:cNvGrpSpPr>
          <p:nvPr/>
        </p:nvGrpSpPr>
        <p:grpSpPr bwMode="auto">
          <a:xfrm rot="4184727">
            <a:off x="3283744" y="2616994"/>
            <a:ext cx="730250" cy="671512"/>
            <a:chOff x="2193925" y="2143125"/>
            <a:chExt cx="1108075" cy="1522413"/>
          </a:xfrm>
        </p:grpSpPr>
        <p:sp>
          <p:nvSpPr>
            <p:cNvPr id="17" name="Freeform 16"/>
            <p:cNvSpPr/>
            <p:nvPr/>
          </p:nvSpPr>
          <p:spPr bwMode="auto">
            <a:xfrm>
              <a:off x="2193925" y="2143125"/>
              <a:ext cx="1108075" cy="1522413"/>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18" name="Oval 17"/>
            <p:cNvSpPr/>
            <p:nvPr/>
          </p:nvSpPr>
          <p:spPr bwMode="auto">
            <a:xfrm rot="19359299">
              <a:off x="2542873" y="2704164"/>
              <a:ext cx="310744" cy="345512"/>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sp>
        <p:nvSpPr>
          <p:cNvPr id="26639" name="TextBox 6"/>
          <p:cNvSpPr txBox="1">
            <a:spLocks noChangeArrowheads="1"/>
          </p:cNvSpPr>
          <p:nvPr/>
        </p:nvSpPr>
        <p:spPr bwMode="auto">
          <a:xfrm>
            <a:off x="3160713" y="2470150"/>
            <a:ext cx="90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Dendritic cell</a:t>
            </a:r>
          </a:p>
        </p:txBody>
      </p:sp>
      <p:sp>
        <p:nvSpPr>
          <p:cNvPr id="26640" name="TextBox 6"/>
          <p:cNvSpPr txBox="1">
            <a:spLocks noChangeArrowheads="1"/>
          </p:cNvSpPr>
          <p:nvPr/>
        </p:nvSpPr>
        <p:spPr bwMode="auto">
          <a:xfrm>
            <a:off x="4046538" y="2484438"/>
            <a:ext cx="671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Mast cell</a:t>
            </a:r>
          </a:p>
        </p:txBody>
      </p:sp>
      <p:sp>
        <p:nvSpPr>
          <p:cNvPr id="26641" name="TextBox 6"/>
          <p:cNvSpPr txBox="1">
            <a:spLocks noChangeArrowheads="1"/>
          </p:cNvSpPr>
          <p:nvPr/>
        </p:nvSpPr>
        <p:spPr bwMode="auto">
          <a:xfrm>
            <a:off x="2554288" y="2765425"/>
            <a:ext cx="865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Macrophage</a:t>
            </a:r>
          </a:p>
        </p:txBody>
      </p:sp>
      <p:sp>
        <p:nvSpPr>
          <p:cNvPr id="26642" name="TextBox 6"/>
          <p:cNvSpPr txBox="1">
            <a:spLocks noChangeArrowheads="1"/>
          </p:cNvSpPr>
          <p:nvPr/>
        </p:nvSpPr>
        <p:spPr bwMode="auto">
          <a:xfrm>
            <a:off x="2435225" y="3422650"/>
            <a:ext cx="67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Natural</a:t>
            </a:r>
            <a:br>
              <a:rPr lang="en-US" altLang="en-US" sz="900" dirty="0">
                <a:solidFill>
                  <a:schemeClr val="tx1"/>
                </a:solidFill>
                <a:ea typeface="ＭＳ Ｐゴシック" panose="020B0600070205080204" pitchFamily="34" charset="-128"/>
              </a:rPr>
            </a:br>
            <a:r>
              <a:rPr lang="en-US" altLang="en-US" sz="900" dirty="0">
                <a:solidFill>
                  <a:schemeClr val="tx1"/>
                </a:solidFill>
                <a:ea typeface="ＭＳ Ｐゴシック" panose="020B0600070205080204" pitchFamily="34" charset="-128"/>
              </a:rPr>
              <a:t>killer cell</a:t>
            </a:r>
          </a:p>
        </p:txBody>
      </p:sp>
      <p:sp>
        <p:nvSpPr>
          <p:cNvPr id="26643" name="TextBox 6"/>
          <p:cNvSpPr txBox="1">
            <a:spLocks noChangeArrowheads="1"/>
          </p:cNvSpPr>
          <p:nvPr/>
        </p:nvSpPr>
        <p:spPr bwMode="auto">
          <a:xfrm>
            <a:off x="4450559" y="4003675"/>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Natural</a:t>
            </a:r>
            <a:br>
              <a:rPr lang="en-US" altLang="en-US" sz="900" dirty="0">
                <a:solidFill>
                  <a:schemeClr val="tx1"/>
                </a:solidFill>
                <a:ea typeface="ＭＳ Ｐゴシック" panose="020B0600070205080204" pitchFamily="34" charset="-128"/>
              </a:rPr>
            </a:br>
            <a:r>
              <a:rPr lang="en-US" altLang="en-US" sz="900" dirty="0">
                <a:solidFill>
                  <a:schemeClr val="tx1"/>
                </a:solidFill>
                <a:ea typeface="ＭＳ Ｐゴシック" panose="020B0600070205080204" pitchFamily="34" charset="-128"/>
              </a:rPr>
              <a:t>killer T-cell</a:t>
            </a:r>
          </a:p>
        </p:txBody>
      </p:sp>
      <p:sp>
        <p:nvSpPr>
          <p:cNvPr id="26644" name="TextBox 6"/>
          <p:cNvSpPr txBox="1">
            <a:spLocks noChangeArrowheads="1"/>
          </p:cNvSpPr>
          <p:nvPr/>
        </p:nvSpPr>
        <p:spPr bwMode="auto">
          <a:xfrm>
            <a:off x="5109178" y="2732088"/>
            <a:ext cx="4988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B-cell</a:t>
            </a:r>
          </a:p>
        </p:txBody>
      </p:sp>
      <p:sp>
        <p:nvSpPr>
          <p:cNvPr id="26645" name="TextBox 6"/>
          <p:cNvSpPr txBox="1">
            <a:spLocks noChangeArrowheads="1"/>
          </p:cNvSpPr>
          <p:nvPr/>
        </p:nvSpPr>
        <p:spPr bwMode="auto">
          <a:xfrm>
            <a:off x="5868066" y="2989263"/>
            <a:ext cx="4860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T-cell</a:t>
            </a:r>
          </a:p>
        </p:txBody>
      </p:sp>
      <p:sp>
        <p:nvSpPr>
          <p:cNvPr id="26646" name="TextBox 6"/>
          <p:cNvSpPr txBox="1">
            <a:spLocks noChangeArrowheads="1"/>
          </p:cNvSpPr>
          <p:nvPr/>
        </p:nvSpPr>
        <p:spPr bwMode="auto">
          <a:xfrm>
            <a:off x="5545138" y="4056063"/>
            <a:ext cx="48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CD4+</a:t>
            </a:r>
            <a:br>
              <a:rPr lang="en-US" altLang="en-US" sz="900" dirty="0">
                <a:solidFill>
                  <a:schemeClr val="tx1"/>
                </a:solidFill>
                <a:ea typeface="ＭＳ Ｐゴシック" panose="020B0600070205080204" pitchFamily="34" charset="-128"/>
              </a:rPr>
            </a:br>
            <a:r>
              <a:rPr lang="en-US" altLang="en-US" sz="900" dirty="0">
                <a:solidFill>
                  <a:schemeClr val="tx1"/>
                </a:solidFill>
                <a:ea typeface="ＭＳ Ｐゴシック" panose="020B0600070205080204" pitchFamily="34" charset="-128"/>
              </a:rPr>
              <a:t>T-cell</a:t>
            </a:r>
          </a:p>
        </p:txBody>
      </p:sp>
      <p:sp>
        <p:nvSpPr>
          <p:cNvPr id="26647" name="TextBox 6"/>
          <p:cNvSpPr txBox="1">
            <a:spLocks noChangeArrowheads="1"/>
          </p:cNvSpPr>
          <p:nvPr/>
        </p:nvSpPr>
        <p:spPr bwMode="auto">
          <a:xfrm>
            <a:off x="6007100" y="4103688"/>
            <a:ext cx="48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CD8+</a:t>
            </a:r>
            <a:br>
              <a:rPr lang="en-US" altLang="en-US" sz="900" dirty="0">
                <a:solidFill>
                  <a:schemeClr val="tx1"/>
                </a:solidFill>
                <a:ea typeface="ＭＳ Ｐゴシック" panose="020B0600070205080204" pitchFamily="34" charset="-128"/>
              </a:rPr>
            </a:br>
            <a:r>
              <a:rPr lang="en-US" altLang="en-US" sz="900" dirty="0">
                <a:solidFill>
                  <a:schemeClr val="tx1"/>
                </a:solidFill>
                <a:ea typeface="ＭＳ Ｐゴシック" panose="020B0600070205080204" pitchFamily="34" charset="-128"/>
              </a:rPr>
              <a:t>T-cell</a:t>
            </a:r>
          </a:p>
        </p:txBody>
      </p:sp>
      <p:sp>
        <p:nvSpPr>
          <p:cNvPr id="26648" name="TextBox 6"/>
          <p:cNvSpPr txBox="1">
            <a:spLocks noChangeArrowheads="1"/>
          </p:cNvSpPr>
          <p:nvPr/>
        </p:nvSpPr>
        <p:spPr bwMode="auto">
          <a:xfrm>
            <a:off x="5035550" y="3898900"/>
            <a:ext cx="10175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Antibodies</a:t>
            </a:r>
          </a:p>
        </p:txBody>
      </p:sp>
      <p:sp>
        <p:nvSpPr>
          <p:cNvPr id="26649" name="TextBox 6"/>
          <p:cNvSpPr txBox="1">
            <a:spLocks noChangeArrowheads="1"/>
          </p:cNvSpPr>
          <p:nvPr/>
        </p:nvSpPr>
        <p:spPr bwMode="auto">
          <a:xfrm>
            <a:off x="4354513" y="2908300"/>
            <a:ext cx="10175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Tx/>
              <a:buNone/>
            </a:pPr>
            <a:r>
              <a:rPr lang="en-US" altLang="en-US" sz="900" dirty="0">
                <a:solidFill>
                  <a:schemeClr val="tx1"/>
                </a:solidFill>
              </a:rPr>
              <a:t>λ</a:t>
            </a:r>
            <a:r>
              <a:rPr lang="el-GR" altLang="en-US" sz="900" dirty="0">
                <a:solidFill>
                  <a:schemeClr val="tx1"/>
                </a:solidFill>
              </a:rPr>
              <a:t>δ</a:t>
            </a:r>
            <a:r>
              <a:rPr lang="en-US" altLang="en-US" sz="900" dirty="0">
                <a:solidFill>
                  <a:schemeClr val="tx1"/>
                </a:solidFill>
                <a:ea typeface="ＭＳ Ｐゴシック" panose="020B0600070205080204" pitchFamily="34" charset="-128"/>
              </a:rPr>
              <a:t> T-cell</a:t>
            </a:r>
          </a:p>
        </p:txBody>
      </p:sp>
      <p:sp>
        <p:nvSpPr>
          <p:cNvPr id="26650" name="TextBox 6"/>
          <p:cNvSpPr txBox="1">
            <a:spLocks noChangeArrowheads="1"/>
          </p:cNvSpPr>
          <p:nvPr/>
        </p:nvSpPr>
        <p:spPr bwMode="auto">
          <a:xfrm>
            <a:off x="2476500" y="3776663"/>
            <a:ext cx="882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Complement</a:t>
            </a:r>
            <a:br>
              <a:rPr lang="en-US" altLang="en-US" sz="900" dirty="0">
                <a:solidFill>
                  <a:schemeClr val="tx1"/>
                </a:solidFill>
                <a:ea typeface="ＭＳ Ｐゴシック" panose="020B0600070205080204" pitchFamily="34" charset="-128"/>
              </a:rPr>
            </a:br>
            <a:r>
              <a:rPr lang="en-US" altLang="en-US" sz="900" dirty="0">
                <a:solidFill>
                  <a:schemeClr val="tx1"/>
                </a:solidFill>
                <a:ea typeface="ＭＳ Ｐゴシック" panose="020B0600070205080204" pitchFamily="34" charset="-128"/>
              </a:rPr>
              <a:t>protein</a:t>
            </a:r>
          </a:p>
        </p:txBody>
      </p:sp>
      <p:sp>
        <p:nvSpPr>
          <p:cNvPr id="26651" name="TextBox 6"/>
          <p:cNvSpPr txBox="1">
            <a:spLocks noChangeArrowheads="1"/>
          </p:cNvSpPr>
          <p:nvPr/>
        </p:nvSpPr>
        <p:spPr bwMode="auto">
          <a:xfrm>
            <a:off x="3287713" y="4541838"/>
            <a:ext cx="76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Neutrophil</a:t>
            </a:r>
          </a:p>
        </p:txBody>
      </p:sp>
      <p:sp>
        <p:nvSpPr>
          <p:cNvPr id="26652" name="TextBox 6"/>
          <p:cNvSpPr txBox="1">
            <a:spLocks noChangeArrowheads="1"/>
          </p:cNvSpPr>
          <p:nvPr/>
        </p:nvSpPr>
        <p:spPr bwMode="auto">
          <a:xfrm>
            <a:off x="3414713" y="4016375"/>
            <a:ext cx="774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Eosinophil</a:t>
            </a:r>
          </a:p>
        </p:txBody>
      </p:sp>
      <p:sp>
        <p:nvSpPr>
          <p:cNvPr id="26653" name="TextBox 6"/>
          <p:cNvSpPr txBox="1">
            <a:spLocks noChangeArrowheads="1"/>
          </p:cNvSpPr>
          <p:nvPr/>
        </p:nvSpPr>
        <p:spPr bwMode="auto">
          <a:xfrm>
            <a:off x="3471863" y="3519488"/>
            <a:ext cx="6715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Basophil</a:t>
            </a:r>
          </a:p>
        </p:txBody>
      </p:sp>
      <p:sp>
        <p:nvSpPr>
          <p:cNvPr id="26654" name="TextBox 6"/>
          <p:cNvSpPr txBox="1">
            <a:spLocks noChangeArrowheads="1"/>
          </p:cNvSpPr>
          <p:nvPr/>
        </p:nvSpPr>
        <p:spPr bwMode="auto">
          <a:xfrm>
            <a:off x="4371975" y="4337050"/>
            <a:ext cx="9223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
                <a:srgbClr val="8B3D9A"/>
              </a:buClr>
              <a:buFont typeface="Wingdings" panose="05000000000000000000" pitchFamily="2" charset="2"/>
              <a:buNone/>
            </a:pPr>
            <a:r>
              <a:rPr lang="en-US" altLang="en-US" sz="900" dirty="0">
                <a:solidFill>
                  <a:schemeClr val="tx1"/>
                </a:solidFill>
                <a:ea typeface="ＭＳ Ｐゴシック" panose="020B0600070205080204" pitchFamily="34" charset="-128"/>
              </a:rPr>
              <a:t>Granulocytes</a:t>
            </a:r>
          </a:p>
        </p:txBody>
      </p:sp>
      <p:sp>
        <p:nvSpPr>
          <p:cNvPr id="37" name="Right Bracket 36"/>
          <p:cNvSpPr/>
          <p:nvPr/>
        </p:nvSpPr>
        <p:spPr bwMode="auto">
          <a:xfrm>
            <a:off x="4081463" y="3300413"/>
            <a:ext cx="76200" cy="1404937"/>
          </a:xfrm>
          <a:prstGeom prst="rightBracket">
            <a:avLst/>
          </a:prstGeom>
          <a:noFill/>
          <a:ln w="19050" cap="flat" cmpd="sng" algn="ctr">
            <a:solidFill>
              <a:schemeClr val="bg2">
                <a:lumMod val="10000"/>
              </a:schemeClr>
            </a:solidFill>
            <a:prstDash val="solid"/>
            <a:round/>
            <a:headEnd type="none" w="med" len="med"/>
            <a:tailEnd type="none" w="med" len="med"/>
          </a:ln>
          <a:effectLst/>
        </p:spPr>
        <p:txBody>
          <a:bodyPr anchor="ctr"/>
          <a:lstStyle/>
          <a:p>
            <a:pPr algn="ctr" eaLnBrk="1" hangingPunct="1">
              <a:defRPr/>
            </a:pPr>
            <a:endParaRPr lang="en-US" dirty="0"/>
          </a:p>
        </p:txBody>
      </p:sp>
      <p:grpSp>
        <p:nvGrpSpPr>
          <p:cNvPr id="26656" name="Group 136"/>
          <p:cNvGrpSpPr>
            <a:grpSpLocks/>
          </p:cNvGrpSpPr>
          <p:nvPr/>
        </p:nvGrpSpPr>
        <p:grpSpPr bwMode="auto">
          <a:xfrm rot="4500000">
            <a:off x="6005512" y="3182938"/>
            <a:ext cx="365125" cy="419100"/>
            <a:chOff x="3750867" y="2740819"/>
            <a:chExt cx="760015" cy="779860"/>
          </a:xfrm>
        </p:grpSpPr>
        <p:sp>
          <p:nvSpPr>
            <p:cNvPr id="39" name="Freeform 38"/>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40" name="Freeform 39"/>
            <p:cNvSpPr/>
            <p:nvPr/>
          </p:nvSpPr>
          <p:spPr bwMode="auto">
            <a:xfrm>
              <a:off x="3940376" y="2841276"/>
              <a:ext cx="497682" cy="50284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grpSp>
        <p:nvGrpSpPr>
          <p:cNvPr id="5" name="Group 136"/>
          <p:cNvGrpSpPr>
            <a:grpSpLocks/>
          </p:cNvGrpSpPr>
          <p:nvPr/>
        </p:nvGrpSpPr>
        <p:grpSpPr bwMode="auto">
          <a:xfrm rot="4500000">
            <a:off x="4632727" y="3635722"/>
            <a:ext cx="390807" cy="419042"/>
            <a:chOff x="3750867" y="2740819"/>
            <a:chExt cx="760015" cy="779860"/>
          </a:xfrm>
          <a:gradFill flip="none" rotWithShape="1">
            <a:gsLst>
              <a:gs pos="0">
                <a:schemeClr val="tx2">
                  <a:lumMod val="75000"/>
                  <a:tint val="66000"/>
                  <a:satMod val="160000"/>
                </a:schemeClr>
              </a:gs>
              <a:gs pos="25000">
                <a:schemeClr val="tx2">
                  <a:lumMod val="75000"/>
                  <a:tint val="44500"/>
                  <a:satMod val="160000"/>
                </a:schemeClr>
              </a:gs>
              <a:gs pos="100000">
                <a:schemeClr val="tx2">
                  <a:lumMod val="75000"/>
                  <a:tint val="23500"/>
                  <a:satMod val="160000"/>
                </a:schemeClr>
              </a:gs>
            </a:gsLst>
            <a:path path="circle">
              <a:fillToRect l="50000" t="50000" r="50000" b="50000"/>
            </a:path>
            <a:tileRect/>
          </a:gradFill>
        </p:grpSpPr>
        <p:sp>
          <p:nvSpPr>
            <p:cNvPr id="45" name="Freeform 44"/>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pFill/>
            <a:ln w="12700">
              <a:solidFill>
                <a:schemeClr val="accent3">
                  <a:lumMod val="75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46" name="Freeform 45"/>
            <p:cNvSpPr/>
            <p:nvPr/>
          </p:nvSpPr>
          <p:spPr bwMode="auto">
            <a:xfrm>
              <a:off x="3909362" y="2808869"/>
              <a:ext cx="434605" cy="415015"/>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pFill/>
            <a:ln w="12700">
              <a:solidFill>
                <a:schemeClr val="accent3">
                  <a:lumMod val="75000"/>
                </a:schemeClr>
              </a:solidFill>
              <a:miter lim="800000"/>
              <a:headEnd/>
              <a:tailEnd/>
            </a:ln>
          </p:spPr>
          <p:txBody>
            <a:bodyPr anchor="ctr"/>
            <a:lstStyle/>
            <a:p>
              <a:pPr algn="ctr" eaLnBrk="1" hangingPunct="1">
                <a:lnSpc>
                  <a:spcPct val="90000"/>
                </a:lnSpc>
                <a:spcBef>
                  <a:spcPct val="35000"/>
                </a:spcBef>
                <a:spcAft>
                  <a:spcPct val="25000"/>
                </a:spcAft>
                <a:buClr>
                  <a:srgbClr val="8B3D9A"/>
                </a:buClr>
                <a:defRPr/>
              </a:pPr>
              <a:endParaRPr lang="en-US" sz="1400" dirty="0">
                <a:solidFill>
                  <a:srgbClr val="CDCDCF"/>
                </a:solidFill>
                <a:ea typeface="MS PGothic" pitchFamily="34" charset="-128"/>
                <a:cs typeface="+mn-cs"/>
              </a:endParaRPr>
            </a:p>
          </p:txBody>
        </p:sp>
      </p:grpSp>
      <p:grpSp>
        <p:nvGrpSpPr>
          <p:cNvPr id="26658" name="Group 67"/>
          <p:cNvGrpSpPr>
            <a:grpSpLocks/>
          </p:cNvGrpSpPr>
          <p:nvPr/>
        </p:nvGrpSpPr>
        <p:grpSpPr bwMode="auto">
          <a:xfrm>
            <a:off x="4652963" y="3730625"/>
            <a:ext cx="169862" cy="293688"/>
            <a:chOff x="4595814" y="3730763"/>
            <a:chExt cx="170309" cy="294134"/>
          </a:xfrm>
        </p:grpSpPr>
        <p:sp>
          <p:nvSpPr>
            <p:cNvPr id="26894" name="Oval 46"/>
            <p:cNvSpPr>
              <a:spLocks noChangeArrowheads="1"/>
            </p:cNvSpPr>
            <p:nvPr/>
          </p:nvSpPr>
          <p:spPr bwMode="auto">
            <a:xfrm>
              <a:off x="4641056" y="3730763"/>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95" name="Oval 47"/>
            <p:cNvSpPr>
              <a:spLocks noChangeArrowheads="1"/>
            </p:cNvSpPr>
            <p:nvPr/>
          </p:nvSpPr>
          <p:spPr bwMode="auto">
            <a:xfrm>
              <a:off x="4681537" y="3749813"/>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96" name="Oval 48"/>
            <p:cNvSpPr>
              <a:spLocks noChangeArrowheads="1"/>
            </p:cNvSpPr>
            <p:nvPr/>
          </p:nvSpPr>
          <p:spPr bwMode="auto">
            <a:xfrm>
              <a:off x="4612482" y="3771244"/>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97" name="Oval 49"/>
            <p:cNvSpPr>
              <a:spLocks noChangeArrowheads="1"/>
            </p:cNvSpPr>
            <p:nvPr/>
          </p:nvSpPr>
          <p:spPr bwMode="auto">
            <a:xfrm>
              <a:off x="4645818" y="378076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98" name="Oval 50"/>
            <p:cNvSpPr>
              <a:spLocks noChangeArrowheads="1"/>
            </p:cNvSpPr>
            <p:nvPr/>
          </p:nvSpPr>
          <p:spPr bwMode="auto">
            <a:xfrm>
              <a:off x="4676774" y="3790294"/>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99" name="Oval 51"/>
            <p:cNvSpPr>
              <a:spLocks noChangeArrowheads="1"/>
            </p:cNvSpPr>
            <p:nvPr/>
          </p:nvSpPr>
          <p:spPr bwMode="auto">
            <a:xfrm>
              <a:off x="4595814" y="3814107"/>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0" name="Oval 52"/>
            <p:cNvSpPr>
              <a:spLocks noChangeArrowheads="1"/>
            </p:cNvSpPr>
            <p:nvPr/>
          </p:nvSpPr>
          <p:spPr bwMode="auto">
            <a:xfrm>
              <a:off x="4633913" y="381648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1" name="Oval 53"/>
            <p:cNvSpPr>
              <a:spLocks noChangeArrowheads="1"/>
            </p:cNvSpPr>
            <p:nvPr/>
          </p:nvSpPr>
          <p:spPr bwMode="auto">
            <a:xfrm>
              <a:off x="4674395" y="3828395"/>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2" name="Oval 54"/>
            <p:cNvSpPr>
              <a:spLocks noChangeArrowheads="1"/>
            </p:cNvSpPr>
            <p:nvPr/>
          </p:nvSpPr>
          <p:spPr bwMode="auto">
            <a:xfrm>
              <a:off x="4603747" y="3866496"/>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3" name="Oval 55"/>
            <p:cNvSpPr>
              <a:spLocks noChangeArrowheads="1"/>
            </p:cNvSpPr>
            <p:nvPr/>
          </p:nvSpPr>
          <p:spPr bwMode="auto">
            <a:xfrm>
              <a:off x="4633914" y="385220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4" name="Oval 56"/>
            <p:cNvSpPr>
              <a:spLocks noChangeArrowheads="1"/>
            </p:cNvSpPr>
            <p:nvPr/>
          </p:nvSpPr>
          <p:spPr bwMode="auto">
            <a:xfrm>
              <a:off x="4614864" y="3918884"/>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5" name="Oval 57"/>
            <p:cNvSpPr>
              <a:spLocks noChangeArrowheads="1"/>
            </p:cNvSpPr>
            <p:nvPr/>
          </p:nvSpPr>
          <p:spPr bwMode="auto">
            <a:xfrm>
              <a:off x="4641058" y="3887928"/>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6" name="Oval 58"/>
            <p:cNvSpPr>
              <a:spLocks noChangeArrowheads="1"/>
            </p:cNvSpPr>
            <p:nvPr/>
          </p:nvSpPr>
          <p:spPr bwMode="auto">
            <a:xfrm>
              <a:off x="4676778" y="387125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7" name="Oval 59"/>
            <p:cNvSpPr>
              <a:spLocks noChangeArrowheads="1"/>
            </p:cNvSpPr>
            <p:nvPr/>
          </p:nvSpPr>
          <p:spPr bwMode="auto">
            <a:xfrm>
              <a:off x="4645821" y="3945077"/>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8" name="Oval 60"/>
            <p:cNvSpPr>
              <a:spLocks noChangeArrowheads="1"/>
            </p:cNvSpPr>
            <p:nvPr/>
          </p:nvSpPr>
          <p:spPr bwMode="auto">
            <a:xfrm>
              <a:off x="4672016" y="3914122"/>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09" name="Oval 61"/>
            <p:cNvSpPr>
              <a:spLocks noChangeArrowheads="1"/>
            </p:cNvSpPr>
            <p:nvPr/>
          </p:nvSpPr>
          <p:spPr bwMode="auto">
            <a:xfrm>
              <a:off x="4700591" y="3952222"/>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10" name="Oval 62"/>
            <p:cNvSpPr>
              <a:spLocks noChangeArrowheads="1"/>
            </p:cNvSpPr>
            <p:nvPr/>
          </p:nvSpPr>
          <p:spPr bwMode="auto">
            <a:xfrm>
              <a:off x="4702972" y="3911741"/>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11" name="Oval 63"/>
            <p:cNvSpPr>
              <a:spLocks noChangeArrowheads="1"/>
            </p:cNvSpPr>
            <p:nvPr/>
          </p:nvSpPr>
          <p:spPr bwMode="auto">
            <a:xfrm>
              <a:off x="4738691" y="3961747"/>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12" name="Oval 64"/>
            <p:cNvSpPr>
              <a:spLocks noChangeArrowheads="1"/>
            </p:cNvSpPr>
            <p:nvPr/>
          </p:nvSpPr>
          <p:spPr bwMode="auto">
            <a:xfrm>
              <a:off x="4686304" y="398555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913" name="Oval 65"/>
            <p:cNvSpPr>
              <a:spLocks noChangeArrowheads="1"/>
            </p:cNvSpPr>
            <p:nvPr/>
          </p:nvSpPr>
          <p:spPr bwMode="auto">
            <a:xfrm>
              <a:off x="4724404" y="3997465"/>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grpSp>
        <p:nvGrpSpPr>
          <p:cNvPr id="7" name="Group 136"/>
          <p:cNvGrpSpPr>
            <a:grpSpLocks/>
          </p:cNvGrpSpPr>
          <p:nvPr/>
        </p:nvGrpSpPr>
        <p:grpSpPr bwMode="auto">
          <a:xfrm rot="6367168">
            <a:off x="5320199" y="2925580"/>
            <a:ext cx="365054" cy="419042"/>
            <a:chOff x="3750867" y="2740820"/>
            <a:chExt cx="760015" cy="779860"/>
          </a:xfrm>
          <a:solidFill>
            <a:schemeClr val="accent6"/>
          </a:solidFill>
        </p:grpSpPr>
        <p:sp>
          <p:nvSpPr>
            <p:cNvPr id="70" name="Freeform 69"/>
            <p:cNvSpPr/>
            <p:nvPr/>
          </p:nvSpPr>
          <p:spPr bwMode="auto">
            <a:xfrm>
              <a:off x="3750867" y="2740820"/>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gs>
                <a:gs pos="50000">
                  <a:schemeClr val="accent6">
                    <a:lumMod val="40000"/>
                    <a:lumOff val="60000"/>
                  </a:schemeClr>
                </a:gs>
                <a:gs pos="100000">
                  <a:schemeClr val="accent6">
                    <a:lumMod val="60000"/>
                    <a:lumOff val="40000"/>
                  </a:schemeClr>
                </a:gs>
              </a:gsLst>
              <a:path path="circle">
                <a:fillToRect l="50000" t="50000" r="50000" b="50000"/>
              </a:path>
              <a:tileRect/>
            </a:gradFill>
            <a:ln w="12700">
              <a:solidFill>
                <a:schemeClr val="accent6">
                  <a:lumMod val="75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71" name="Freeform 70"/>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pFill/>
            <a:ln w="12700">
              <a:solidFill>
                <a:schemeClr val="accent6">
                  <a:lumMod val="75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grpSp>
        <p:nvGrpSpPr>
          <p:cNvPr id="26660" name="Group 73"/>
          <p:cNvGrpSpPr>
            <a:grpSpLocks/>
          </p:cNvGrpSpPr>
          <p:nvPr/>
        </p:nvGrpSpPr>
        <p:grpSpPr bwMode="auto">
          <a:xfrm>
            <a:off x="5853113" y="3838575"/>
            <a:ext cx="290512" cy="290513"/>
            <a:chOff x="5653087" y="3562351"/>
            <a:chExt cx="290513" cy="290513"/>
          </a:xfrm>
        </p:grpSpPr>
        <p:sp>
          <p:nvSpPr>
            <p:cNvPr id="72" name="Oval 71"/>
            <p:cNvSpPr/>
            <p:nvPr/>
          </p:nvSpPr>
          <p:spPr bwMode="auto">
            <a:xfrm>
              <a:off x="5653087" y="3562351"/>
              <a:ext cx="290513" cy="290513"/>
            </a:xfrm>
            <a:prstGeom prst="ellipse">
              <a:avLst/>
            </a:prstGeom>
            <a:solidFill>
              <a:schemeClr val="accent2">
                <a:lumMod val="60000"/>
                <a:lumOff val="40000"/>
              </a:schemeClr>
            </a:solidFill>
            <a:ln>
              <a:solidFill>
                <a:schemeClr val="accent2">
                  <a:lumMod val="50000"/>
                </a:schemeClr>
              </a:solidFill>
            </a:ln>
            <a:extLst/>
          </p:spPr>
          <p:txBody>
            <a:bodyPr wrap="none" anchor="ctr">
              <a:spAutoFit/>
            </a:bodyPr>
            <a:lstStyle/>
            <a:p>
              <a:pPr algn="ctr" eaLnBrk="1" hangingPunct="1">
                <a:defRPr/>
              </a:pPr>
              <a:endParaRPr lang="en-US" sz="1400" b="0" dirty="0">
                <a:solidFill>
                  <a:schemeClr val="bg2"/>
                </a:solidFill>
              </a:endParaRPr>
            </a:p>
          </p:txBody>
        </p:sp>
        <p:sp>
          <p:nvSpPr>
            <p:cNvPr id="73" name="Oval 72"/>
            <p:cNvSpPr/>
            <p:nvPr/>
          </p:nvSpPr>
          <p:spPr bwMode="auto">
            <a:xfrm>
              <a:off x="5713412" y="3616326"/>
              <a:ext cx="206376" cy="207963"/>
            </a:xfrm>
            <a:prstGeom prst="ellipse">
              <a:avLst/>
            </a:prstGeom>
            <a:solidFill>
              <a:schemeClr val="accent2">
                <a:lumMod val="75000"/>
              </a:schemeClr>
            </a:solidFill>
            <a:ln>
              <a:solidFill>
                <a:schemeClr val="accent2">
                  <a:lumMod val="50000"/>
                </a:schemeClr>
              </a:solidFill>
            </a:ln>
            <a:extLst/>
          </p:spPr>
          <p:txBody>
            <a:bodyPr anchor="ctr"/>
            <a:lstStyle/>
            <a:p>
              <a:pPr algn="ctr" eaLnBrk="1" hangingPunct="1">
                <a:defRPr/>
              </a:pPr>
              <a:endParaRPr lang="en-US" sz="1400" b="0" dirty="0">
                <a:solidFill>
                  <a:schemeClr val="bg2"/>
                </a:solidFill>
              </a:endParaRPr>
            </a:p>
          </p:txBody>
        </p:sp>
      </p:grpSp>
      <p:grpSp>
        <p:nvGrpSpPr>
          <p:cNvPr id="26661" name="Group 74"/>
          <p:cNvGrpSpPr>
            <a:grpSpLocks/>
          </p:cNvGrpSpPr>
          <p:nvPr/>
        </p:nvGrpSpPr>
        <p:grpSpPr bwMode="auto">
          <a:xfrm>
            <a:off x="6192838" y="3838575"/>
            <a:ext cx="290512" cy="290513"/>
            <a:chOff x="5653087" y="3562351"/>
            <a:chExt cx="290513" cy="290513"/>
          </a:xfrm>
        </p:grpSpPr>
        <p:sp>
          <p:nvSpPr>
            <p:cNvPr id="76" name="Oval 75"/>
            <p:cNvSpPr/>
            <p:nvPr/>
          </p:nvSpPr>
          <p:spPr bwMode="auto">
            <a:xfrm>
              <a:off x="5653087" y="3562351"/>
              <a:ext cx="290513" cy="290513"/>
            </a:xfrm>
            <a:prstGeom prst="ellipse">
              <a:avLst/>
            </a:prstGeom>
            <a:solidFill>
              <a:schemeClr val="accent1">
                <a:lumMod val="60000"/>
                <a:lumOff val="40000"/>
              </a:schemeClr>
            </a:solidFill>
            <a:ln>
              <a:solidFill>
                <a:schemeClr val="accent1">
                  <a:lumMod val="50000"/>
                </a:schemeClr>
              </a:solidFill>
            </a:ln>
            <a:extLst/>
          </p:spPr>
          <p:txBody>
            <a:bodyPr wrap="none" anchor="ctr">
              <a:spAutoFit/>
            </a:bodyPr>
            <a:lstStyle/>
            <a:p>
              <a:pPr algn="ctr" eaLnBrk="1" hangingPunct="1">
                <a:defRPr/>
              </a:pPr>
              <a:endParaRPr lang="en-US" sz="1400" b="0" dirty="0">
                <a:solidFill>
                  <a:schemeClr val="bg2"/>
                </a:solidFill>
              </a:endParaRPr>
            </a:p>
          </p:txBody>
        </p:sp>
        <p:sp>
          <p:nvSpPr>
            <p:cNvPr id="77" name="Oval 76"/>
            <p:cNvSpPr/>
            <p:nvPr/>
          </p:nvSpPr>
          <p:spPr bwMode="auto">
            <a:xfrm>
              <a:off x="5713412" y="3616326"/>
              <a:ext cx="206376" cy="207963"/>
            </a:xfrm>
            <a:prstGeom prst="ellipse">
              <a:avLst/>
            </a:prstGeom>
            <a:solidFill>
              <a:schemeClr val="accent1"/>
            </a:solidFill>
            <a:ln>
              <a:solidFill>
                <a:schemeClr val="accent1">
                  <a:lumMod val="50000"/>
                </a:schemeClr>
              </a:solidFill>
            </a:ln>
            <a:extLst/>
          </p:spPr>
          <p:txBody>
            <a:bodyPr anchor="ctr"/>
            <a:lstStyle/>
            <a:p>
              <a:pPr algn="ctr" eaLnBrk="1" hangingPunct="1">
                <a:defRPr/>
              </a:pPr>
              <a:endParaRPr lang="en-US" sz="1400" b="0" dirty="0">
                <a:solidFill>
                  <a:schemeClr val="bg2"/>
                </a:solidFill>
              </a:endParaRPr>
            </a:p>
          </p:txBody>
        </p:sp>
      </p:grpSp>
      <p:grpSp>
        <p:nvGrpSpPr>
          <p:cNvPr id="26663" name="Group 82"/>
          <p:cNvGrpSpPr>
            <a:grpSpLocks/>
          </p:cNvGrpSpPr>
          <p:nvPr/>
        </p:nvGrpSpPr>
        <p:grpSpPr bwMode="auto">
          <a:xfrm rot="1956275">
            <a:off x="5392738" y="3505200"/>
            <a:ext cx="133350" cy="227013"/>
            <a:chOff x="5361723" y="3274218"/>
            <a:chExt cx="132823" cy="227498"/>
          </a:xfrm>
        </p:grpSpPr>
        <p:sp>
          <p:nvSpPr>
            <p:cNvPr id="84" name="Rounded Rectangle 83"/>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85" name="Rounded Rectangle 84"/>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86" name="Rounded Rectangle 85"/>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grpSp>
        <p:nvGrpSpPr>
          <p:cNvPr id="26664" name="Group 86"/>
          <p:cNvGrpSpPr>
            <a:grpSpLocks/>
          </p:cNvGrpSpPr>
          <p:nvPr/>
        </p:nvGrpSpPr>
        <p:grpSpPr bwMode="auto">
          <a:xfrm rot="-1721830">
            <a:off x="5594350" y="3514725"/>
            <a:ext cx="133350" cy="227013"/>
            <a:chOff x="5361723" y="3274218"/>
            <a:chExt cx="132823" cy="227498"/>
          </a:xfrm>
        </p:grpSpPr>
        <p:sp>
          <p:nvSpPr>
            <p:cNvPr id="88" name="Rounded Rectangle 87"/>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89" name="Rounded Rectangle 88"/>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90" name="Rounded Rectangle 89"/>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grpSp>
        <p:nvGrpSpPr>
          <p:cNvPr id="26665" name="Group 90"/>
          <p:cNvGrpSpPr>
            <a:grpSpLocks/>
          </p:cNvGrpSpPr>
          <p:nvPr/>
        </p:nvGrpSpPr>
        <p:grpSpPr bwMode="auto">
          <a:xfrm rot="-1620320">
            <a:off x="5521325" y="3709988"/>
            <a:ext cx="133350" cy="227012"/>
            <a:chOff x="5361723" y="3274218"/>
            <a:chExt cx="132823" cy="227498"/>
          </a:xfrm>
        </p:grpSpPr>
        <p:sp>
          <p:nvSpPr>
            <p:cNvPr id="92" name="Rounded Rectangle 91"/>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93" name="Rounded Rectangle 92"/>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94" name="Rounded Rectangle 93"/>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grpSp>
        <p:nvGrpSpPr>
          <p:cNvPr id="26666" name="Group 118"/>
          <p:cNvGrpSpPr>
            <a:grpSpLocks/>
          </p:cNvGrpSpPr>
          <p:nvPr/>
        </p:nvGrpSpPr>
        <p:grpSpPr bwMode="auto">
          <a:xfrm>
            <a:off x="3076575" y="3376613"/>
            <a:ext cx="419100" cy="365125"/>
            <a:chOff x="3414399" y="3750292"/>
            <a:chExt cx="419042" cy="365054"/>
          </a:xfrm>
        </p:grpSpPr>
        <p:grpSp>
          <p:nvGrpSpPr>
            <p:cNvPr id="24" name="Group 136"/>
            <p:cNvGrpSpPr>
              <a:grpSpLocks/>
            </p:cNvGrpSpPr>
            <p:nvPr/>
          </p:nvGrpSpPr>
          <p:grpSpPr bwMode="auto">
            <a:xfrm rot="18000000">
              <a:off x="3441393" y="3723298"/>
              <a:ext cx="365054" cy="419042"/>
              <a:chOff x="3750867" y="2740820"/>
              <a:chExt cx="760015" cy="779860"/>
            </a:xfrm>
            <a:solidFill>
              <a:schemeClr val="accent6"/>
            </a:solidFill>
          </p:grpSpPr>
          <p:sp>
            <p:nvSpPr>
              <p:cNvPr id="96" name="Freeform 95"/>
              <p:cNvSpPr/>
              <p:nvPr/>
            </p:nvSpPr>
            <p:spPr bwMode="auto">
              <a:xfrm>
                <a:off x="3750867" y="2740820"/>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solidFill>
                <a:srgbClr val="FFCCCC"/>
              </a:solidFill>
              <a:ln w="12700">
                <a:solidFill>
                  <a:srgbClr val="C00000"/>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97" name="Freeform 96"/>
              <p:cNvSpPr/>
              <p:nvPr/>
            </p:nvSpPr>
            <p:spPr bwMode="auto">
              <a:xfrm rot="619188">
                <a:off x="3974760" y="2945962"/>
                <a:ext cx="416587" cy="481349"/>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rgbClr val="FF7C80"/>
              </a:solidFill>
              <a:ln w="12700">
                <a:solidFill>
                  <a:srgbClr val="C00000"/>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grpSp>
          <p:nvGrpSpPr>
            <p:cNvPr id="26833" name="Group 97"/>
            <p:cNvGrpSpPr>
              <a:grpSpLocks/>
            </p:cNvGrpSpPr>
            <p:nvPr/>
          </p:nvGrpSpPr>
          <p:grpSpPr bwMode="auto">
            <a:xfrm>
              <a:off x="3445670" y="3814762"/>
              <a:ext cx="154763" cy="267285"/>
              <a:chOff x="4595814" y="3730763"/>
              <a:chExt cx="170309" cy="294134"/>
            </a:xfrm>
          </p:grpSpPr>
          <p:sp>
            <p:nvSpPr>
              <p:cNvPr id="26834" name="Oval 98"/>
              <p:cNvSpPr>
                <a:spLocks noChangeArrowheads="1"/>
              </p:cNvSpPr>
              <p:nvPr/>
            </p:nvSpPr>
            <p:spPr bwMode="auto">
              <a:xfrm>
                <a:off x="4641056" y="3730763"/>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35" name="Oval 99"/>
              <p:cNvSpPr>
                <a:spLocks noChangeArrowheads="1"/>
              </p:cNvSpPr>
              <p:nvPr/>
            </p:nvSpPr>
            <p:spPr bwMode="auto">
              <a:xfrm>
                <a:off x="4681537" y="3749813"/>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36" name="Oval 100"/>
              <p:cNvSpPr>
                <a:spLocks noChangeArrowheads="1"/>
              </p:cNvSpPr>
              <p:nvPr/>
            </p:nvSpPr>
            <p:spPr bwMode="auto">
              <a:xfrm>
                <a:off x="4612482" y="3771244"/>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37" name="Oval 101"/>
              <p:cNvSpPr>
                <a:spLocks noChangeArrowheads="1"/>
              </p:cNvSpPr>
              <p:nvPr/>
            </p:nvSpPr>
            <p:spPr bwMode="auto">
              <a:xfrm>
                <a:off x="4645818" y="378076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38" name="Oval 102"/>
              <p:cNvSpPr>
                <a:spLocks noChangeArrowheads="1"/>
              </p:cNvSpPr>
              <p:nvPr/>
            </p:nvSpPr>
            <p:spPr bwMode="auto">
              <a:xfrm>
                <a:off x="4676774" y="3790294"/>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39" name="Oval 103"/>
              <p:cNvSpPr>
                <a:spLocks noChangeArrowheads="1"/>
              </p:cNvSpPr>
              <p:nvPr/>
            </p:nvSpPr>
            <p:spPr bwMode="auto">
              <a:xfrm>
                <a:off x="4595814" y="3814107"/>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0" name="Oval 104"/>
              <p:cNvSpPr>
                <a:spLocks noChangeArrowheads="1"/>
              </p:cNvSpPr>
              <p:nvPr/>
            </p:nvSpPr>
            <p:spPr bwMode="auto">
              <a:xfrm>
                <a:off x="4633913" y="381648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1" name="Oval 105"/>
              <p:cNvSpPr>
                <a:spLocks noChangeArrowheads="1"/>
              </p:cNvSpPr>
              <p:nvPr/>
            </p:nvSpPr>
            <p:spPr bwMode="auto">
              <a:xfrm>
                <a:off x="4674395" y="3828395"/>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2" name="Oval 106"/>
              <p:cNvSpPr>
                <a:spLocks noChangeArrowheads="1"/>
              </p:cNvSpPr>
              <p:nvPr/>
            </p:nvSpPr>
            <p:spPr bwMode="auto">
              <a:xfrm>
                <a:off x="4603747" y="3866496"/>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3" name="Oval 107"/>
              <p:cNvSpPr>
                <a:spLocks noChangeArrowheads="1"/>
              </p:cNvSpPr>
              <p:nvPr/>
            </p:nvSpPr>
            <p:spPr bwMode="auto">
              <a:xfrm>
                <a:off x="4633914" y="385220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4" name="Oval 108"/>
              <p:cNvSpPr>
                <a:spLocks noChangeArrowheads="1"/>
              </p:cNvSpPr>
              <p:nvPr/>
            </p:nvSpPr>
            <p:spPr bwMode="auto">
              <a:xfrm>
                <a:off x="4614864" y="3918884"/>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5" name="Oval 109"/>
              <p:cNvSpPr>
                <a:spLocks noChangeArrowheads="1"/>
              </p:cNvSpPr>
              <p:nvPr/>
            </p:nvSpPr>
            <p:spPr bwMode="auto">
              <a:xfrm>
                <a:off x="4641058" y="3887928"/>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6" name="Oval 110"/>
              <p:cNvSpPr>
                <a:spLocks noChangeArrowheads="1"/>
              </p:cNvSpPr>
              <p:nvPr/>
            </p:nvSpPr>
            <p:spPr bwMode="auto">
              <a:xfrm>
                <a:off x="4676778" y="387125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7" name="Oval 111"/>
              <p:cNvSpPr>
                <a:spLocks noChangeArrowheads="1"/>
              </p:cNvSpPr>
              <p:nvPr/>
            </p:nvSpPr>
            <p:spPr bwMode="auto">
              <a:xfrm>
                <a:off x="4645821" y="3945077"/>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8" name="Oval 112"/>
              <p:cNvSpPr>
                <a:spLocks noChangeArrowheads="1"/>
              </p:cNvSpPr>
              <p:nvPr/>
            </p:nvSpPr>
            <p:spPr bwMode="auto">
              <a:xfrm>
                <a:off x="4672016" y="3914122"/>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49" name="Oval 113"/>
              <p:cNvSpPr>
                <a:spLocks noChangeArrowheads="1"/>
              </p:cNvSpPr>
              <p:nvPr/>
            </p:nvSpPr>
            <p:spPr bwMode="auto">
              <a:xfrm>
                <a:off x="4700591" y="3952222"/>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50" name="Oval 114"/>
              <p:cNvSpPr>
                <a:spLocks noChangeArrowheads="1"/>
              </p:cNvSpPr>
              <p:nvPr/>
            </p:nvSpPr>
            <p:spPr bwMode="auto">
              <a:xfrm>
                <a:off x="4702972" y="3911741"/>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51" name="Oval 115"/>
              <p:cNvSpPr>
                <a:spLocks noChangeArrowheads="1"/>
              </p:cNvSpPr>
              <p:nvPr/>
            </p:nvSpPr>
            <p:spPr bwMode="auto">
              <a:xfrm>
                <a:off x="4738691" y="3961747"/>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52" name="Oval 116"/>
              <p:cNvSpPr>
                <a:spLocks noChangeArrowheads="1"/>
              </p:cNvSpPr>
              <p:nvPr/>
            </p:nvSpPr>
            <p:spPr bwMode="auto">
              <a:xfrm>
                <a:off x="4686304" y="3985559"/>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853" name="Oval 117"/>
              <p:cNvSpPr>
                <a:spLocks noChangeArrowheads="1"/>
              </p:cNvSpPr>
              <p:nvPr/>
            </p:nvSpPr>
            <p:spPr bwMode="auto">
              <a:xfrm>
                <a:off x="4724404" y="3997465"/>
                <a:ext cx="27432" cy="2743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grpSp>
      <p:sp>
        <p:nvSpPr>
          <p:cNvPr id="121" name="Freeform 120"/>
          <p:cNvSpPr/>
          <p:nvPr/>
        </p:nvSpPr>
        <p:spPr bwMode="auto">
          <a:xfrm>
            <a:off x="4048125" y="2695575"/>
            <a:ext cx="477838" cy="373063"/>
          </a:xfrm>
          <a:custGeom>
            <a:avLst/>
            <a:gdLst>
              <a:gd name="connsiteX0" fmla="*/ 7780 w 479267"/>
              <a:gd name="connsiteY0" fmla="*/ 192881 h 347662"/>
              <a:gd name="connsiteX1" fmla="*/ 7780 w 479267"/>
              <a:gd name="connsiteY1" fmla="*/ 150019 h 347662"/>
              <a:gd name="connsiteX2" fmla="*/ 14924 w 479267"/>
              <a:gd name="connsiteY2" fmla="*/ 128587 h 347662"/>
              <a:gd name="connsiteX3" fmla="*/ 19686 w 479267"/>
              <a:gd name="connsiteY3" fmla="*/ 114300 h 347662"/>
              <a:gd name="connsiteX4" fmla="*/ 22067 w 479267"/>
              <a:gd name="connsiteY4" fmla="*/ 107156 h 347662"/>
              <a:gd name="connsiteX5" fmla="*/ 26830 w 479267"/>
              <a:gd name="connsiteY5" fmla="*/ 100012 h 347662"/>
              <a:gd name="connsiteX6" fmla="*/ 29211 w 479267"/>
              <a:gd name="connsiteY6" fmla="*/ 92869 h 347662"/>
              <a:gd name="connsiteX7" fmla="*/ 41117 w 479267"/>
              <a:gd name="connsiteY7" fmla="*/ 78581 h 347662"/>
              <a:gd name="connsiteX8" fmla="*/ 50642 w 479267"/>
              <a:gd name="connsiteY8" fmla="*/ 66675 h 347662"/>
              <a:gd name="connsiteX9" fmla="*/ 67311 w 479267"/>
              <a:gd name="connsiteY9" fmla="*/ 47625 h 347662"/>
              <a:gd name="connsiteX10" fmla="*/ 74455 w 479267"/>
              <a:gd name="connsiteY10" fmla="*/ 33337 h 347662"/>
              <a:gd name="connsiteX11" fmla="*/ 81599 w 479267"/>
              <a:gd name="connsiteY11" fmla="*/ 28575 h 347662"/>
              <a:gd name="connsiteX12" fmla="*/ 86361 w 479267"/>
              <a:gd name="connsiteY12" fmla="*/ 21431 h 347662"/>
              <a:gd name="connsiteX13" fmla="*/ 100649 w 479267"/>
              <a:gd name="connsiteY13" fmla="*/ 14287 h 347662"/>
              <a:gd name="connsiteX14" fmla="*/ 107792 w 479267"/>
              <a:gd name="connsiteY14" fmla="*/ 9525 h 347662"/>
              <a:gd name="connsiteX15" fmla="*/ 122080 w 479267"/>
              <a:gd name="connsiteY15" fmla="*/ 4762 h 347662"/>
              <a:gd name="connsiteX16" fmla="*/ 138749 w 479267"/>
              <a:gd name="connsiteY16" fmla="*/ 0 h 347662"/>
              <a:gd name="connsiteX17" fmla="*/ 264955 w 479267"/>
              <a:gd name="connsiteY17" fmla="*/ 2381 h 347662"/>
              <a:gd name="connsiteX18" fmla="*/ 276861 w 479267"/>
              <a:gd name="connsiteY18" fmla="*/ 4762 h 347662"/>
              <a:gd name="connsiteX19" fmla="*/ 295911 w 479267"/>
              <a:gd name="connsiteY19" fmla="*/ 7144 h 347662"/>
              <a:gd name="connsiteX20" fmla="*/ 317342 w 479267"/>
              <a:gd name="connsiteY20" fmla="*/ 11906 h 347662"/>
              <a:gd name="connsiteX21" fmla="*/ 324486 w 479267"/>
              <a:gd name="connsiteY21" fmla="*/ 14287 h 347662"/>
              <a:gd name="connsiteX22" fmla="*/ 336392 w 479267"/>
              <a:gd name="connsiteY22" fmla="*/ 16669 h 347662"/>
              <a:gd name="connsiteX23" fmla="*/ 343536 w 479267"/>
              <a:gd name="connsiteY23" fmla="*/ 19050 h 347662"/>
              <a:gd name="connsiteX24" fmla="*/ 355442 w 479267"/>
              <a:gd name="connsiteY24" fmla="*/ 21431 h 347662"/>
              <a:gd name="connsiteX25" fmla="*/ 364967 w 479267"/>
              <a:gd name="connsiteY25" fmla="*/ 23812 h 347662"/>
              <a:gd name="connsiteX26" fmla="*/ 384017 w 479267"/>
              <a:gd name="connsiteY26" fmla="*/ 26194 h 347662"/>
              <a:gd name="connsiteX27" fmla="*/ 395924 w 479267"/>
              <a:gd name="connsiteY27" fmla="*/ 28575 h 347662"/>
              <a:gd name="connsiteX28" fmla="*/ 414974 w 479267"/>
              <a:gd name="connsiteY28" fmla="*/ 30956 h 347662"/>
              <a:gd name="connsiteX29" fmla="*/ 429261 w 479267"/>
              <a:gd name="connsiteY29" fmla="*/ 38100 h 347662"/>
              <a:gd name="connsiteX30" fmla="*/ 436405 w 479267"/>
              <a:gd name="connsiteY30" fmla="*/ 40481 h 347662"/>
              <a:gd name="connsiteX31" fmla="*/ 460217 w 479267"/>
              <a:gd name="connsiteY31" fmla="*/ 64294 h 347662"/>
              <a:gd name="connsiteX32" fmla="*/ 464980 w 479267"/>
              <a:gd name="connsiteY32" fmla="*/ 71437 h 347662"/>
              <a:gd name="connsiteX33" fmla="*/ 469742 w 479267"/>
              <a:gd name="connsiteY33" fmla="*/ 78581 h 347662"/>
              <a:gd name="connsiteX34" fmla="*/ 476886 w 479267"/>
              <a:gd name="connsiteY34" fmla="*/ 102394 h 347662"/>
              <a:gd name="connsiteX35" fmla="*/ 479267 w 479267"/>
              <a:gd name="connsiteY35" fmla="*/ 109537 h 347662"/>
              <a:gd name="connsiteX36" fmla="*/ 476886 w 479267"/>
              <a:gd name="connsiteY36" fmla="*/ 145256 h 347662"/>
              <a:gd name="connsiteX37" fmla="*/ 472124 w 479267"/>
              <a:gd name="connsiteY37" fmla="*/ 159544 h 347662"/>
              <a:gd name="connsiteX38" fmla="*/ 469742 w 479267"/>
              <a:gd name="connsiteY38" fmla="*/ 171450 h 347662"/>
              <a:gd name="connsiteX39" fmla="*/ 467361 w 479267"/>
              <a:gd name="connsiteY39" fmla="*/ 197644 h 347662"/>
              <a:gd name="connsiteX40" fmla="*/ 464980 w 479267"/>
              <a:gd name="connsiteY40" fmla="*/ 204787 h 347662"/>
              <a:gd name="connsiteX41" fmla="*/ 462599 w 479267"/>
              <a:gd name="connsiteY41" fmla="*/ 226219 h 347662"/>
              <a:gd name="connsiteX42" fmla="*/ 457836 w 479267"/>
              <a:gd name="connsiteY42" fmla="*/ 240506 h 347662"/>
              <a:gd name="connsiteX43" fmla="*/ 453074 w 479267"/>
              <a:gd name="connsiteY43" fmla="*/ 254794 h 347662"/>
              <a:gd name="connsiteX44" fmla="*/ 448311 w 479267"/>
              <a:gd name="connsiteY44" fmla="*/ 269081 h 347662"/>
              <a:gd name="connsiteX45" fmla="*/ 445930 w 479267"/>
              <a:gd name="connsiteY45" fmla="*/ 276225 h 347662"/>
              <a:gd name="connsiteX46" fmla="*/ 441167 w 479267"/>
              <a:gd name="connsiteY46" fmla="*/ 283369 h 347662"/>
              <a:gd name="connsiteX47" fmla="*/ 426880 w 479267"/>
              <a:gd name="connsiteY47" fmla="*/ 311944 h 347662"/>
              <a:gd name="connsiteX48" fmla="*/ 422117 w 479267"/>
              <a:gd name="connsiteY48" fmla="*/ 319087 h 347662"/>
              <a:gd name="connsiteX49" fmla="*/ 407830 w 479267"/>
              <a:gd name="connsiteY49" fmla="*/ 326231 h 347662"/>
              <a:gd name="connsiteX50" fmla="*/ 400686 w 479267"/>
              <a:gd name="connsiteY50" fmla="*/ 328612 h 347662"/>
              <a:gd name="connsiteX51" fmla="*/ 386399 w 479267"/>
              <a:gd name="connsiteY51" fmla="*/ 335756 h 347662"/>
              <a:gd name="connsiteX52" fmla="*/ 379255 w 479267"/>
              <a:gd name="connsiteY52" fmla="*/ 340519 h 347662"/>
              <a:gd name="connsiteX53" fmla="*/ 353061 w 479267"/>
              <a:gd name="connsiteY53" fmla="*/ 347662 h 347662"/>
              <a:gd name="connsiteX54" fmla="*/ 231617 w 479267"/>
              <a:gd name="connsiteY54" fmla="*/ 342900 h 347662"/>
              <a:gd name="connsiteX55" fmla="*/ 214949 w 479267"/>
              <a:gd name="connsiteY55" fmla="*/ 338137 h 347662"/>
              <a:gd name="connsiteX56" fmla="*/ 191136 w 479267"/>
              <a:gd name="connsiteY56" fmla="*/ 335756 h 347662"/>
              <a:gd name="connsiteX57" fmla="*/ 174467 w 479267"/>
              <a:gd name="connsiteY57" fmla="*/ 328612 h 347662"/>
              <a:gd name="connsiteX58" fmla="*/ 160180 w 479267"/>
              <a:gd name="connsiteY58" fmla="*/ 319087 h 347662"/>
              <a:gd name="connsiteX59" fmla="*/ 153036 w 479267"/>
              <a:gd name="connsiteY59" fmla="*/ 311944 h 347662"/>
              <a:gd name="connsiteX60" fmla="*/ 138749 w 479267"/>
              <a:gd name="connsiteY60" fmla="*/ 302419 h 347662"/>
              <a:gd name="connsiteX61" fmla="*/ 131605 w 479267"/>
              <a:gd name="connsiteY61" fmla="*/ 297656 h 347662"/>
              <a:gd name="connsiteX62" fmla="*/ 124461 w 479267"/>
              <a:gd name="connsiteY62" fmla="*/ 292894 h 347662"/>
              <a:gd name="connsiteX63" fmla="*/ 117317 w 479267"/>
              <a:gd name="connsiteY63" fmla="*/ 288131 h 347662"/>
              <a:gd name="connsiteX64" fmla="*/ 110174 w 479267"/>
              <a:gd name="connsiteY64" fmla="*/ 285750 h 347662"/>
              <a:gd name="connsiteX65" fmla="*/ 88742 w 479267"/>
              <a:gd name="connsiteY65" fmla="*/ 269081 h 347662"/>
              <a:gd name="connsiteX66" fmla="*/ 81599 w 479267"/>
              <a:gd name="connsiteY66" fmla="*/ 264319 h 347662"/>
              <a:gd name="connsiteX67" fmla="*/ 67311 w 479267"/>
              <a:gd name="connsiteY67" fmla="*/ 257175 h 347662"/>
              <a:gd name="connsiteX68" fmla="*/ 55405 w 479267"/>
              <a:gd name="connsiteY68" fmla="*/ 242887 h 347662"/>
              <a:gd name="connsiteX69" fmla="*/ 48261 w 479267"/>
              <a:gd name="connsiteY69" fmla="*/ 238125 h 347662"/>
              <a:gd name="connsiteX70" fmla="*/ 43499 w 479267"/>
              <a:gd name="connsiteY70" fmla="*/ 230981 h 347662"/>
              <a:gd name="connsiteX71" fmla="*/ 29211 w 479267"/>
              <a:gd name="connsiteY71" fmla="*/ 221456 h 347662"/>
              <a:gd name="connsiteX72" fmla="*/ 19686 w 479267"/>
              <a:gd name="connsiteY72" fmla="*/ 214312 h 347662"/>
              <a:gd name="connsiteX73" fmla="*/ 5399 w 479267"/>
              <a:gd name="connsiteY73" fmla="*/ 202406 h 347662"/>
              <a:gd name="connsiteX74" fmla="*/ 636 w 479267"/>
              <a:gd name="connsiteY74" fmla="*/ 195262 h 347662"/>
              <a:gd name="connsiteX75" fmla="*/ 3017 w 479267"/>
              <a:gd name="connsiteY75" fmla="*/ 166687 h 347662"/>
              <a:gd name="connsiteX76" fmla="*/ 7780 w 479267"/>
              <a:gd name="connsiteY76" fmla="*/ 192881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79267" h="347662">
                <a:moveTo>
                  <a:pt x="7780" y="192881"/>
                </a:moveTo>
                <a:cubicBezTo>
                  <a:pt x="8574" y="190103"/>
                  <a:pt x="3607" y="175059"/>
                  <a:pt x="7780" y="150019"/>
                </a:cubicBezTo>
                <a:cubicBezTo>
                  <a:pt x="7783" y="150003"/>
                  <a:pt x="13731" y="132166"/>
                  <a:pt x="14924" y="128587"/>
                </a:cubicBezTo>
                <a:lnTo>
                  <a:pt x="19686" y="114300"/>
                </a:lnTo>
                <a:cubicBezTo>
                  <a:pt x="20480" y="111919"/>
                  <a:pt x="20675" y="109244"/>
                  <a:pt x="22067" y="107156"/>
                </a:cubicBezTo>
                <a:lnTo>
                  <a:pt x="26830" y="100012"/>
                </a:lnTo>
                <a:cubicBezTo>
                  <a:pt x="27624" y="97631"/>
                  <a:pt x="28089" y="95114"/>
                  <a:pt x="29211" y="92869"/>
                </a:cubicBezTo>
                <a:cubicBezTo>
                  <a:pt x="32526" y="86240"/>
                  <a:pt x="35852" y="83847"/>
                  <a:pt x="41117" y="78581"/>
                </a:cubicBezTo>
                <a:cubicBezTo>
                  <a:pt x="46482" y="62491"/>
                  <a:pt x="39042" y="79933"/>
                  <a:pt x="50642" y="66675"/>
                </a:cubicBezTo>
                <a:cubicBezTo>
                  <a:pt x="70086" y="44452"/>
                  <a:pt x="51238" y="58339"/>
                  <a:pt x="67311" y="47625"/>
                </a:cubicBezTo>
                <a:cubicBezTo>
                  <a:pt x="69248" y="41814"/>
                  <a:pt x="69838" y="37954"/>
                  <a:pt x="74455" y="33337"/>
                </a:cubicBezTo>
                <a:cubicBezTo>
                  <a:pt x="76479" y="31313"/>
                  <a:pt x="79218" y="30162"/>
                  <a:pt x="81599" y="28575"/>
                </a:cubicBezTo>
                <a:cubicBezTo>
                  <a:pt x="83186" y="26194"/>
                  <a:pt x="84337" y="23455"/>
                  <a:pt x="86361" y="21431"/>
                </a:cubicBezTo>
                <a:cubicBezTo>
                  <a:pt x="93182" y="14610"/>
                  <a:pt x="92905" y="18159"/>
                  <a:pt x="100649" y="14287"/>
                </a:cubicBezTo>
                <a:cubicBezTo>
                  <a:pt x="103208" y="13007"/>
                  <a:pt x="105177" y="10687"/>
                  <a:pt x="107792" y="9525"/>
                </a:cubicBezTo>
                <a:cubicBezTo>
                  <a:pt x="112380" y="7486"/>
                  <a:pt x="117317" y="6350"/>
                  <a:pt x="122080" y="4762"/>
                </a:cubicBezTo>
                <a:cubicBezTo>
                  <a:pt x="132323" y="1348"/>
                  <a:pt x="126796" y="2988"/>
                  <a:pt x="138749" y="0"/>
                </a:cubicBezTo>
                <a:lnTo>
                  <a:pt x="264955" y="2381"/>
                </a:lnTo>
                <a:cubicBezTo>
                  <a:pt x="269000" y="2520"/>
                  <a:pt x="272861" y="4147"/>
                  <a:pt x="276861" y="4762"/>
                </a:cubicBezTo>
                <a:cubicBezTo>
                  <a:pt x="283186" y="5735"/>
                  <a:pt x="289561" y="6350"/>
                  <a:pt x="295911" y="7144"/>
                </a:cubicBezTo>
                <a:cubicBezTo>
                  <a:pt x="311993" y="12504"/>
                  <a:pt x="292197" y="6319"/>
                  <a:pt x="317342" y="11906"/>
                </a:cubicBezTo>
                <a:cubicBezTo>
                  <a:pt x="319792" y="12450"/>
                  <a:pt x="322051" y="13678"/>
                  <a:pt x="324486" y="14287"/>
                </a:cubicBezTo>
                <a:cubicBezTo>
                  <a:pt x="328412" y="15269"/>
                  <a:pt x="332466" y="15687"/>
                  <a:pt x="336392" y="16669"/>
                </a:cubicBezTo>
                <a:cubicBezTo>
                  <a:pt x="338827" y="17278"/>
                  <a:pt x="341101" y="18441"/>
                  <a:pt x="343536" y="19050"/>
                </a:cubicBezTo>
                <a:cubicBezTo>
                  <a:pt x="347462" y="20032"/>
                  <a:pt x="351491" y="20553"/>
                  <a:pt x="355442" y="21431"/>
                </a:cubicBezTo>
                <a:cubicBezTo>
                  <a:pt x="358637" y="22141"/>
                  <a:pt x="361739" y="23274"/>
                  <a:pt x="364967" y="23812"/>
                </a:cubicBezTo>
                <a:cubicBezTo>
                  <a:pt x="371279" y="24864"/>
                  <a:pt x="377692" y="25221"/>
                  <a:pt x="384017" y="26194"/>
                </a:cubicBezTo>
                <a:cubicBezTo>
                  <a:pt x="388018" y="26810"/>
                  <a:pt x="391923" y="27960"/>
                  <a:pt x="395924" y="28575"/>
                </a:cubicBezTo>
                <a:cubicBezTo>
                  <a:pt x="402249" y="29548"/>
                  <a:pt x="408624" y="30162"/>
                  <a:pt x="414974" y="30956"/>
                </a:cubicBezTo>
                <a:cubicBezTo>
                  <a:pt x="432930" y="36941"/>
                  <a:pt x="410794" y="28866"/>
                  <a:pt x="429261" y="38100"/>
                </a:cubicBezTo>
                <a:cubicBezTo>
                  <a:pt x="431506" y="39223"/>
                  <a:pt x="434024" y="39687"/>
                  <a:pt x="436405" y="40481"/>
                </a:cubicBezTo>
                <a:cubicBezTo>
                  <a:pt x="455456" y="53182"/>
                  <a:pt x="447515" y="45242"/>
                  <a:pt x="460217" y="64294"/>
                </a:cubicBezTo>
                <a:lnTo>
                  <a:pt x="464980" y="71437"/>
                </a:lnTo>
                <a:lnTo>
                  <a:pt x="469742" y="78581"/>
                </a:lnTo>
                <a:cubicBezTo>
                  <a:pt x="473341" y="92974"/>
                  <a:pt x="471090" y="85004"/>
                  <a:pt x="476886" y="102394"/>
                </a:cubicBezTo>
                <a:lnTo>
                  <a:pt x="479267" y="109537"/>
                </a:lnTo>
                <a:cubicBezTo>
                  <a:pt x="478473" y="121443"/>
                  <a:pt x="478573" y="133443"/>
                  <a:pt x="476886" y="145256"/>
                </a:cubicBezTo>
                <a:cubicBezTo>
                  <a:pt x="476176" y="150226"/>
                  <a:pt x="473109" y="154621"/>
                  <a:pt x="472124" y="159544"/>
                </a:cubicBezTo>
                <a:lnTo>
                  <a:pt x="469742" y="171450"/>
                </a:lnTo>
                <a:cubicBezTo>
                  <a:pt x="468948" y="180181"/>
                  <a:pt x="468601" y="188965"/>
                  <a:pt x="467361" y="197644"/>
                </a:cubicBezTo>
                <a:cubicBezTo>
                  <a:pt x="467006" y="200129"/>
                  <a:pt x="465393" y="202311"/>
                  <a:pt x="464980" y="204787"/>
                </a:cubicBezTo>
                <a:cubicBezTo>
                  <a:pt x="463798" y="211877"/>
                  <a:pt x="464009" y="219171"/>
                  <a:pt x="462599" y="226219"/>
                </a:cubicBezTo>
                <a:cubicBezTo>
                  <a:pt x="461614" y="231142"/>
                  <a:pt x="459424" y="235744"/>
                  <a:pt x="457836" y="240506"/>
                </a:cubicBezTo>
                <a:lnTo>
                  <a:pt x="453074" y="254794"/>
                </a:lnTo>
                <a:lnTo>
                  <a:pt x="448311" y="269081"/>
                </a:lnTo>
                <a:cubicBezTo>
                  <a:pt x="447517" y="271462"/>
                  <a:pt x="447322" y="274137"/>
                  <a:pt x="445930" y="276225"/>
                </a:cubicBezTo>
                <a:lnTo>
                  <a:pt x="441167" y="283369"/>
                </a:lnTo>
                <a:cubicBezTo>
                  <a:pt x="434596" y="303084"/>
                  <a:pt x="439188" y="293482"/>
                  <a:pt x="426880" y="311944"/>
                </a:cubicBezTo>
                <a:cubicBezTo>
                  <a:pt x="425293" y="314325"/>
                  <a:pt x="424832" y="318182"/>
                  <a:pt x="422117" y="319087"/>
                </a:cubicBezTo>
                <a:cubicBezTo>
                  <a:pt x="404153" y="325077"/>
                  <a:pt x="426305" y="316995"/>
                  <a:pt x="407830" y="326231"/>
                </a:cubicBezTo>
                <a:cubicBezTo>
                  <a:pt x="405585" y="327353"/>
                  <a:pt x="403067" y="327818"/>
                  <a:pt x="400686" y="328612"/>
                </a:cubicBezTo>
                <a:cubicBezTo>
                  <a:pt x="380210" y="342263"/>
                  <a:pt x="406117" y="325896"/>
                  <a:pt x="386399" y="335756"/>
                </a:cubicBezTo>
                <a:cubicBezTo>
                  <a:pt x="383839" y="337036"/>
                  <a:pt x="381870" y="339357"/>
                  <a:pt x="379255" y="340519"/>
                </a:cubicBezTo>
                <a:cubicBezTo>
                  <a:pt x="369369" y="344912"/>
                  <a:pt x="363245" y="345625"/>
                  <a:pt x="353061" y="347662"/>
                </a:cubicBezTo>
                <a:cubicBezTo>
                  <a:pt x="333919" y="347082"/>
                  <a:pt x="260378" y="345514"/>
                  <a:pt x="231617" y="342900"/>
                </a:cubicBezTo>
                <a:cubicBezTo>
                  <a:pt x="211757" y="341095"/>
                  <a:pt x="231255" y="340646"/>
                  <a:pt x="214949" y="338137"/>
                </a:cubicBezTo>
                <a:cubicBezTo>
                  <a:pt x="207065" y="336924"/>
                  <a:pt x="199074" y="336550"/>
                  <a:pt x="191136" y="335756"/>
                </a:cubicBezTo>
                <a:cubicBezTo>
                  <a:pt x="183744" y="333292"/>
                  <a:pt x="181825" y="333027"/>
                  <a:pt x="174467" y="328612"/>
                </a:cubicBezTo>
                <a:cubicBezTo>
                  <a:pt x="169559" y="325667"/>
                  <a:pt x="164228" y="323134"/>
                  <a:pt x="160180" y="319087"/>
                </a:cubicBezTo>
                <a:cubicBezTo>
                  <a:pt x="157799" y="316706"/>
                  <a:pt x="155694" y="314011"/>
                  <a:pt x="153036" y="311944"/>
                </a:cubicBezTo>
                <a:cubicBezTo>
                  <a:pt x="148518" y="308430"/>
                  <a:pt x="143511" y="305594"/>
                  <a:pt x="138749" y="302419"/>
                </a:cubicBezTo>
                <a:lnTo>
                  <a:pt x="131605" y="297656"/>
                </a:lnTo>
                <a:lnTo>
                  <a:pt x="124461" y="292894"/>
                </a:lnTo>
                <a:cubicBezTo>
                  <a:pt x="122080" y="291306"/>
                  <a:pt x="120032" y="289036"/>
                  <a:pt x="117317" y="288131"/>
                </a:cubicBezTo>
                <a:lnTo>
                  <a:pt x="110174" y="285750"/>
                </a:lnTo>
                <a:cubicBezTo>
                  <a:pt x="98982" y="274558"/>
                  <a:pt x="105833" y="280474"/>
                  <a:pt x="88742" y="269081"/>
                </a:cubicBezTo>
                <a:cubicBezTo>
                  <a:pt x="86361" y="267494"/>
                  <a:pt x="84314" y="265224"/>
                  <a:pt x="81599" y="264319"/>
                </a:cubicBezTo>
                <a:cubicBezTo>
                  <a:pt x="74441" y="261932"/>
                  <a:pt x="73464" y="262303"/>
                  <a:pt x="67311" y="257175"/>
                </a:cubicBezTo>
                <a:cubicBezTo>
                  <a:pt x="43903" y="237669"/>
                  <a:pt x="74137" y="261619"/>
                  <a:pt x="55405" y="242887"/>
                </a:cubicBezTo>
                <a:cubicBezTo>
                  <a:pt x="53381" y="240863"/>
                  <a:pt x="50642" y="239712"/>
                  <a:pt x="48261" y="238125"/>
                </a:cubicBezTo>
                <a:cubicBezTo>
                  <a:pt x="46674" y="235744"/>
                  <a:pt x="45653" y="232866"/>
                  <a:pt x="43499" y="230981"/>
                </a:cubicBezTo>
                <a:cubicBezTo>
                  <a:pt x="39191" y="227212"/>
                  <a:pt x="33790" y="224890"/>
                  <a:pt x="29211" y="221456"/>
                </a:cubicBezTo>
                <a:cubicBezTo>
                  <a:pt x="26036" y="219075"/>
                  <a:pt x="22699" y="216895"/>
                  <a:pt x="19686" y="214312"/>
                </a:cubicBezTo>
                <a:cubicBezTo>
                  <a:pt x="3641" y="200559"/>
                  <a:pt x="21189" y="212935"/>
                  <a:pt x="5399" y="202406"/>
                </a:cubicBezTo>
                <a:cubicBezTo>
                  <a:pt x="3811" y="200025"/>
                  <a:pt x="826" y="198118"/>
                  <a:pt x="636" y="195262"/>
                </a:cubicBezTo>
                <a:cubicBezTo>
                  <a:pt x="0" y="185725"/>
                  <a:pt x="2336" y="176221"/>
                  <a:pt x="3017" y="166687"/>
                </a:cubicBezTo>
                <a:cubicBezTo>
                  <a:pt x="3130" y="165104"/>
                  <a:pt x="6986" y="195659"/>
                  <a:pt x="7780" y="192881"/>
                </a:cubicBezTo>
                <a:close/>
              </a:path>
            </a:pathLst>
          </a:custGeom>
          <a:solidFill>
            <a:schemeClr val="bg2"/>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grpSp>
        <p:nvGrpSpPr>
          <p:cNvPr id="26668" name="Group 138"/>
          <p:cNvGrpSpPr>
            <a:grpSpLocks/>
          </p:cNvGrpSpPr>
          <p:nvPr/>
        </p:nvGrpSpPr>
        <p:grpSpPr bwMode="auto">
          <a:xfrm>
            <a:off x="4078288" y="2717800"/>
            <a:ext cx="436562" cy="330200"/>
            <a:chOff x="4021930" y="2717245"/>
            <a:chExt cx="435771" cy="331390"/>
          </a:xfrm>
        </p:grpSpPr>
        <p:sp>
          <p:nvSpPr>
            <p:cNvPr id="122" name="Oval 121"/>
            <p:cNvSpPr/>
            <p:nvPr/>
          </p:nvSpPr>
          <p:spPr bwMode="auto">
            <a:xfrm>
              <a:off x="4145531" y="2812838"/>
              <a:ext cx="174309" cy="122679"/>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23" name="Oval 122"/>
            <p:cNvSpPr/>
            <p:nvPr/>
          </p:nvSpPr>
          <p:spPr bwMode="auto">
            <a:xfrm>
              <a:off x="4021930" y="2878161"/>
              <a:ext cx="69723" cy="46203"/>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24" name="Oval 123"/>
            <p:cNvSpPr/>
            <p:nvPr/>
          </p:nvSpPr>
          <p:spPr bwMode="auto">
            <a:xfrm rot="16610272">
              <a:off x="4229330" y="2728523"/>
              <a:ext cx="68509" cy="45954"/>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25" name="Oval 124"/>
            <p:cNvSpPr/>
            <p:nvPr/>
          </p:nvSpPr>
          <p:spPr bwMode="auto">
            <a:xfrm>
              <a:off x="4063130" y="2757076"/>
              <a:ext cx="68138" cy="46203"/>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26" name="Oval 125"/>
            <p:cNvSpPr/>
            <p:nvPr/>
          </p:nvSpPr>
          <p:spPr bwMode="auto">
            <a:xfrm>
              <a:off x="4172469" y="2973754"/>
              <a:ext cx="57046" cy="52576"/>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27" name="Oval 126"/>
            <p:cNvSpPr/>
            <p:nvPr/>
          </p:nvSpPr>
          <p:spPr bwMode="auto">
            <a:xfrm>
              <a:off x="4357870" y="2921177"/>
              <a:ext cx="53877" cy="50983"/>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28" name="Oval 127"/>
            <p:cNvSpPr/>
            <p:nvPr/>
          </p:nvSpPr>
          <p:spPr bwMode="auto">
            <a:xfrm>
              <a:off x="4402240" y="2804873"/>
              <a:ext cx="55461" cy="50983"/>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29" name="Oval 128"/>
            <p:cNvSpPr/>
            <p:nvPr/>
          </p:nvSpPr>
          <p:spPr bwMode="auto">
            <a:xfrm>
              <a:off x="4281808" y="2935517"/>
              <a:ext cx="53877" cy="50983"/>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0" name="Oval 129"/>
            <p:cNvSpPr/>
            <p:nvPr/>
          </p:nvSpPr>
          <p:spPr bwMode="auto">
            <a:xfrm>
              <a:off x="4239023" y="2988093"/>
              <a:ext cx="53877" cy="50983"/>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1" name="Oval 130"/>
            <p:cNvSpPr/>
            <p:nvPr/>
          </p:nvSpPr>
          <p:spPr bwMode="auto">
            <a:xfrm rot="18314162">
              <a:off x="4310155" y="2992997"/>
              <a:ext cx="65322" cy="45954"/>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2" name="Oval 131"/>
            <p:cNvSpPr/>
            <p:nvPr/>
          </p:nvSpPr>
          <p:spPr bwMode="auto">
            <a:xfrm rot="2295184">
              <a:off x="4326178" y="2745923"/>
              <a:ext cx="83985" cy="49390"/>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3" name="Oval 132"/>
            <p:cNvSpPr/>
            <p:nvPr/>
          </p:nvSpPr>
          <p:spPr bwMode="auto">
            <a:xfrm rot="5022789">
              <a:off x="4095426" y="2934845"/>
              <a:ext cx="70102" cy="45954"/>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4" name="Oval 133"/>
            <p:cNvSpPr/>
            <p:nvPr/>
          </p:nvSpPr>
          <p:spPr bwMode="auto">
            <a:xfrm rot="5022789">
              <a:off x="4062937" y="2817743"/>
              <a:ext cx="71694" cy="45954"/>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5" name="Oval 134"/>
            <p:cNvSpPr/>
            <p:nvPr/>
          </p:nvSpPr>
          <p:spPr bwMode="auto">
            <a:xfrm rot="3725441">
              <a:off x="4147718" y="2732505"/>
              <a:ext cx="70102" cy="45955"/>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6" name="Oval 135"/>
            <p:cNvSpPr/>
            <p:nvPr/>
          </p:nvSpPr>
          <p:spPr bwMode="auto">
            <a:xfrm rot="5022789">
              <a:off x="4278509" y="2771536"/>
              <a:ext cx="47797" cy="44369"/>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7" name="Oval 136"/>
            <p:cNvSpPr/>
            <p:nvPr/>
          </p:nvSpPr>
          <p:spPr bwMode="auto">
            <a:xfrm rot="5022789">
              <a:off x="4319646" y="2832082"/>
              <a:ext cx="71695" cy="45954"/>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sp>
          <p:nvSpPr>
            <p:cNvPr id="138" name="Oval 137"/>
            <p:cNvSpPr/>
            <p:nvPr/>
          </p:nvSpPr>
          <p:spPr bwMode="auto">
            <a:xfrm rot="2941182">
              <a:off x="4378276" y="2865540"/>
              <a:ext cx="71694" cy="45955"/>
            </a:xfrm>
            <a:prstGeom prst="ellipse">
              <a:avLst/>
            </a:prstGeom>
            <a:solidFill>
              <a:schemeClr val="tx2">
                <a:lumMod val="20000"/>
                <a:lumOff val="80000"/>
              </a:schemeClr>
            </a:solidFill>
            <a:ln>
              <a:solidFill>
                <a:schemeClr val="accent5">
                  <a:lumMod val="50000"/>
                </a:schemeClr>
              </a:solidFill>
            </a:ln>
            <a:extLst/>
          </p:spPr>
          <p:txBody>
            <a:bodyPr anchor="ctr"/>
            <a:lstStyle/>
            <a:p>
              <a:pPr algn="ctr" eaLnBrk="1" hangingPunct="1">
                <a:defRPr/>
              </a:pPr>
              <a:endParaRPr lang="en-US" sz="1400" b="0" dirty="0">
                <a:solidFill>
                  <a:schemeClr val="bg2"/>
                </a:solidFill>
              </a:endParaRPr>
            </a:p>
          </p:txBody>
        </p:sp>
      </p:grpSp>
      <p:grpSp>
        <p:nvGrpSpPr>
          <p:cNvPr id="26669" name="Group 60"/>
          <p:cNvGrpSpPr>
            <a:grpSpLocks/>
          </p:cNvGrpSpPr>
          <p:nvPr/>
        </p:nvGrpSpPr>
        <p:grpSpPr bwMode="auto">
          <a:xfrm rot="-9740220">
            <a:off x="2843213" y="2978150"/>
            <a:ext cx="400050" cy="322263"/>
            <a:chOff x="6282030" y="2696239"/>
            <a:chExt cx="990843" cy="931575"/>
          </a:xfrm>
        </p:grpSpPr>
        <p:sp>
          <p:nvSpPr>
            <p:cNvPr id="141" name="Freeform 140"/>
            <p:cNvSpPr/>
            <p:nvPr/>
          </p:nvSpPr>
          <p:spPr bwMode="auto">
            <a:xfrm>
              <a:off x="6282030" y="2696239"/>
              <a:ext cx="990843" cy="93157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rgbClr val="DBD607"/>
            </a:solidFill>
            <a:ln w="12700" cap="flat" cmpd="sng" algn="ctr">
              <a:solidFill>
                <a:schemeClr val="tx2">
                  <a:lumMod val="50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142" name="Freeform 141"/>
            <p:cNvSpPr/>
            <p:nvPr/>
          </p:nvSpPr>
          <p:spPr bwMode="auto">
            <a:xfrm rot="2112546">
              <a:off x="6525738" y="2880544"/>
              <a:ext cx="585854" cy="532328"/>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2">
                <a:lumMod val="50000"/>
              </a:schemeClr>
            </a:solidFill>
            <a:ln w="12700">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26670" name="Group 166"/>
          <p:cNvGrpSpPr>
            <a:grpSpLocks/>
          </p:cNvGrpSpPr>
          <p:nvPr/>
        </p:nvGrpSpPr>
        <p:grpSpPr bwMode="auto">
          <a:xfrm>
            <a:off x="3605213" y="3227388"/>
            <a:ext cx="360362" cy="360362"/>
            <a:chOff x="3531393" y="3309939"/>
            <a:chExt cx="359569" cy="359569"/>
          </a:xfrm>
        </p:grpSpPr>
        <p:sp>
          <p:nvSpPr>
            <p:cNvPr id="143" name="Oval 142"/>
            <p:cNvSpPr/>
            <p:nvPr/>
          </p:nvSpPr>
          <p:spPr bwMode="auto">
            <a:xfrm>
              <a:off x="3531393" y="3309939"/>
              <a:ext cx="359569" cy="359569"/>
            </a:xfrm>
            <a:prstGeom prst="ellipse">
              <a:avLst/>
            </a:prstGeom>
            <a:gradFill flip="none" rotWithShape="1">
              <a:gsLst>
                <a:gs pos="0">
                  <a:srgbClr val="FFD6C1"/>
                </a:gs>
                <a:gs pos="100000">
                  <a:srgbClr val="993300"/>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45" name="Freeform 144"/>
            <p:cNvSpPr/>
            <p:nvPr/>
          </p:nvSpPr>
          <p:spPr bwMode="auto">
            <a:xfrm>
              <a:off x="3619500" y="3438040"/>
              <a:ext cx="213527" cy="140978"/>
            </a:xfrm>
            <a:custGeom>
              <a:avLst/>
              <a:gdLst>
                <a:gd name="connsiteX0" fmla="*/ 14288 w 213527"/>
                <a:gd name="connsiteY0" fmla="*/ 102878 h 140978"/>
                <a:gd name="connsiteX1" fmla="*/ 7144 w 213527"/>
                <a:gd name="connsiteY1" fmla="*/ 98115 h 140978"/>
                <a:gd name="connsiteX2" fmla="*/ 4763 w 213527"/>
                <a:gd name="connsiteY2" fmla="*/ 90972 h 140978"/>
                <a:gd name="connsiteX3" fmla="*/ 0 w 213527"/>
                <a:gd name="connsiteY3" fmla="*/ 83828 h 140978"/>
                <a:gd name="connsiteX4" fmla="*/ 2381 w 213527"/>
                <a:gd name="connsiteY4" fmla="*/ 62397 h 140978"/>
                <a:gd name="connsiteX5" fmla="*/ 4763 w 213527"/>
                <a:gd name="connsiteY5" fmla="*/ 55253 h 140978"/>
                <a:gd name="connsiteX6" fmla="*/ 19050 w 213527"/>
                <a:gd name="connsiteY6" fmla="*/ 45728 h 140978"/>
                <a:gd name="connsiteX7" fmla="*/ 26194 w 213527"/>
                <a:gd name="connsiteY7" fmla="*/ 40965 h 140978"/>
                <a:gd name="connsiteX8" fmla="*/ 73819 w 213527"/>
                <a:gd name="connsiteY8" fmla="*/ 43347 h 140978"/>
                <a:gd name="connsiteX9" fmla="*/ 80963 w 213527"/>
                <a:gd name="connsiteY9" fmla="*/ 45728 h 140978"/>
                <a:gd name="connsiteX10" fmla="*/ 90488 w 213527"/>
                <a:gd name="connsiteY10" fmla="*/ 67159 h 140978"/>
                <a:gd name="connsiteX11" fmla="*/ 95250 w 213527"/>
                <a:gd name="connsiteY11" fmla="*/ 74303 h 140978"/>
                <a:gd name="connsiteX12" fmla="*/ 100013 w 213527"/>
                <a:gd name="connsiteY12" fmla="*/ 88590 h 140978"/>
                <a:gd name="connsiteX13" fmla="*/ 107156 w 213527"/>
                <a:gd name="connsiteY13" fmla="*/ 93353 h 140978"/>
                <a:gd name="connsiteX14" fmla="*/ 109538 w 213527"/>
                <a:gd name="connsiteY14" fmla="*/ 100497 h 140978"/>
                <a:gd name="connsiteX15" fmla="*/ 123825 w 213527"/>
                <a:gd name="connsiteY15" fmla="*/ 105259 h 140978"/>
                <a:gd name="connsiteX16" fmla="*/ 145256 w 213527"/>
                <a:gd name="connsiteY16" fmla="*/ 100497 h 140978"/>
                <a:gd name="connsiteX17" fmla="*/ 152400 w 213527"/>
                <a:gd name="connsiteY17" fmla="*/ 95734 h 140978"/>
                <a:gd name="connsiteX18" fmla="*/ 147638 w 213527"/>
                <a:gd name="connsiteY18" fmla="*/ 74303 h 140978"/>
                <a:gd name="connsiteX19" fmla="*/ 142875 w 213527"/>
                <a:gd name="connsiteY19" fmla="*/ 67159 h 140978"/>
                <a:gd name="connsiteX20" fmla="*/ 128588 w 213527"/>
                <a:gd name="connsiteY20" fmla="*/ 57634 h 140978"/>
                <a:gd name="connsiteX21" fmla="*/ 121444 w 213527"/>
                <a:gd name="connsiteY21" fmla="*/ 43347 h 140978"/>
                <a:gd name="connsiteX22" fmla="*/ 114300 w 213527"/>
                <a:gd name="connsiteY22" fmla="*/ 40965 h 140978"/>
                <a:gd name="connsiteX23" fmla="*/ 107156 w 213527"/>
                <a:gd name="connsiteY23" fmla="*/ 36203 h 140978"/>
                <a:gd name="connsiteX24" fmla="*/ 104775 w 213527"/>
                <a:gd name="connsiteY24" fmla="*/ 29059 h 140978"/>
                <a:gd name="connsiteX25" fmla="*/ 111919 w 213527"/>
                <a:gd name="connsiteY25" fmla="*/ 12390 h 140978"/>
                <a:gd name="connsiteX26" fmla="*/ 119063 w 213527"/>
                <a:gd name="connsiteY26" fmla="*/ 10009 h 140978"/>
                <a:gd name="connsiteX27" fmla="*/ 126206 w 213527"/>
                <a:gd name="connsiteY27" fmla="*/ 5247 h 140978"/>
                <a:gd name="connsiteX28" fmla="*/ 164306 w 213527"/>
                <a:gd name="connsiteY28" fmla="*/ 5247 h 140978"/>
                <a:gd name="connsiteX29" fmla="*/ 185738 w 213527"/>
                <a:gd name="connsiteY29" fmla="*/ 19534 h 140978"/>
                <a:gd name="connsiteX30" fmla="*/ 192881 w 213527"/>
                <a:gd name="connsiteY30" fmla="*/ 24297 h 140978"/>
                <a:gd name="connsiteX31" fmla="*/ 200025 w 213527"/>
                <a:gd name="connsiteY31" fmla="*/ 31440 h 140978"/>
                <a:gd name="connsiteX32" fmla="*/ 207169 w 213527"/>
                <a:gd name="connsiteY32" fmla="*/ 52872 h 140978"/>
                <a:gd name="connsiteX33" fmla="*/ 209550 w 213527"/>
                <a:gd name="connsiteY33" fmla="*/ 60015 h 140978"/>
                <a:gd name="connsiteX34" fmla="*/ 209550 w 213527"/>
                <a:gd name="connsiteY34" fmla="*/ 100497 h 140978"/>
                <a:gd name="connsiteX35" fmla="*/ 207169 w 213527"/>
                <a:gd name="connsiteY35" fmla="*/ 107640 h 140978"/>
                <a:gd name="connsiteX36" fmla="*/ 185738 w 213527"/>
                <a:gd name="connsiteY36" fmla="*/ 124309 h 140978"/>
                <a:gd name="connsiteX37" fmla="*/ 164306 w 213527"/>
                <a:gd name="connsiteY37" fmla="*/ 133834 h 140978"/>
                <a:gd name="connsiteX38" fmla="*/ 157163 w 213527"/>
                <a:gd name="connsiteY38" fmla="*/ 136215 h 140978"/>
                <a:gd name="connsiteX39" fmla="*/ 135731 w 213527"/>
                <a:gd name="connsiteY39" fmla="*/ 140978 h 140978"/>
                <a:gd name="connsiteX40" fmla="*/ 90488 w 213527"/>
                <a:gd name="connsiteY40" fmla="*/ 138597 h 140978"/>
                <a:gd name="connsiteX41" fmla="*/ 73819 w 213527"/>
                <a:gd name="connsiteY41" fmla="*/ 136215 h 140978"/>
                <a:gd name="connsiteX42" fmla="*/ 59531 w 213527"/>
                <a:gd name="connsiteY42" fmla="*/ 131453 h 140978"/>
                <a:gd name="connsiteX43" fmla="*/ 38100 w 213527"/>
                <a:gd name="connsiteY43" fmla="*/ 119547 h 140978"/>
                <a:gd name="connsiteX44" fmla="*/ 23813 w 213527"/>
                <a:gd name="connsiteY44" fmla="*/ 110022 h 140978"/>
                <a:gd name="connsiteX45" fmla="*/ 19050 w 213527"/>
                <a:gd name="connsiteY45" fmla="*/ 102878 h 140978"/>
                <a:gd name="connsiteX46" fmla="*/ 14288 w 213527"/>
                <a:gd name="connsiteY46" fmla="*/ 102878 h 1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3527" h="140978">
                  <a:moveTo>
                    <a:pt x="14288" y="102878"/>
                  </a:moveTo>
                  <a:cubicBezTo>
                    <a:pt x="12304" y="102084"/>
                    <a:pt x="8932" y="100350"/>
                    <a:pt x="7144" y="98115"/>
                  </a:cubicBezTo>
                  <a:cubicBezTo>
                    <a:pt x="5576" y="96155"/>
                    <a:pt x="5885" y="93217"/>
                    <a:pt x="4763" y="90972"/>
                  </a:cubicBezTo>
                  <a:cubicBezTo>
                    <a:pt x="3483" y="88412"/>
                    <a:pt x="1588" y="86209"/>
                    <a:pt x="0" y="83828"/>
                  </a:cubicBezTo>
                  <a:cubicBezTo>
                    <a:pt x="794" y="76684"/>
                    <a:pt x="1199" y="69487"/>
                    <a:pt x="2381" y="62397"/>
                  </a:cubicBezTo>
                  <a:cubicBezTo>
                    <a:pt x="2794" y="59921"/>
                    <a:pt x="2988" y="57028"/>
                    <a:pt x="4763" y="55253"/>
                  </a:cubicBezTo>
                  <a:cubicBezTo>
                    <a:pt x="8810" y="51206"/>
                    <a:pt x="14288" y="48903"/>
                    <a:pt x="19050" y="45728"/>
                  </a:cubicBezTo>
                  <a:lnTo>
                    <a:pt x="26194" y="40965"/>
                  </a:lnTo>
                  <a:cubicBezTo>
                    <a:pt x="42069" y="41759"/>
                    <a:pt x="57984" y="41970"/>
                    <a:pt x="73819" y="43347"/>
                  </a:cubicBezTo>
                  <a:cubicBezTo>
                    <a:pt x="76320" y="43564"/>
                    <a:pt x="79003" y="44160"/>
                    <a:pt x="80963" y="45728"/>
                  </a:cubicBezTo>
                  <a:cubicBezTo>
                    <a:pt x="87883" y="51264"/>
                    <a:pt x="85919" y="60305"/>
                    <a:pt x="90488" y="67159"/>
                  </a:cubicBezTo>
                  <a:cubicBezTo>
                    <a:pt x="92075" y="69540"/>
                    <a:pt x="94088" y="71688"/>
                    <a:pt x="95250" y="74303"/>
                  </a:cubicBezTo>
                  <a:cubicBezTo>
                    <a:pt x="97289" y="78890"/>
                    <a:pt x="95836" y="85805"/>
                    <a:pt x="100013" y="88590"/>
                  </a:cubicBezTo>
                  <a:lnTo>
                    <a:pt x="107156" y="93353"/>
                  </a:lnTo>
                  <a:cubicBezTo>
                    <a:pt x="107950" y="95734"/>
                    <a:pt x="107495" y="99038"/>
                    <a:pt x="109538" y="100497"/>
                  </a:cubicBezTo>
                  <a:cubicBezTo>
                    <a:pt x="113623" y="103415"/>
                    <a:pt x="123825" y="105259"/>
                    <a:pt x="123825" y="105259"/>
                  </a:cubicBezTo>
                  <a:cubicBezTo>
                    <a:pt x="129311" y="104345"/>
                    <a:pt x="139394" y="103428"/>
                    <a:pt x="145256" y="100497"/>
                  </a:cubicBezTo>
                  <a:cubicBezTo>
                    <a:pt x="147816" y="99217"/>
                    <a:pt x="150019" y="97322"/>
                    <a:pt x="152400" y="95734"/>
                  </a:cubicBezTo>
                  <a:cubicBezTo>
                    <a:pt x="151486" y="90249"/>
                    <a:pt x="150568" y="80164"/>
                    <a:pt x="147638" y="74303"/>
                  </a:cubicBezTo>
                  <a:cubicBezTo>
                    <a:pt x="146358" y="71743"/>
                    <a:pt x="145029" y="69044"/>
                    <a:pt x="142875" y="67159"/>
                  </a:cubicBezTo>
                  <a:cubicBezTo>
                    <a:pt x="138568" y="63390"/>
                    <a:pt x="128588" y="57634"/>
                    <a:pt x="128588" y="57634"/>
                  </a:cubicBezTo>
                  <a:cubicBezTo>
                    <a:pt x="127019" y="52929"/>
                    <a:pt x="125639" y="46703"/>
                    <a:pt x="121444" y="43347"/>
                  </a:cubicBezTo>
                  <a:cubicBezTo>
                    <a:pt x="119484" y="41779"/>
                    <a:pt x="116545" y="42088"/>
                    <a:pt x="114300" y="40965"/>
                  </a:cubicBezTo>
                  <a:cubicBezTo>
                    <a:pt x="111740" y="39685"/>
                    <a:pt x="109537" y="37790"/>
                    <a:pt x="107156" y="36203"/>
                  </a:cubicBezTo>
                  <a:cubicBezTo>
                    <a:pt x="106362" y="33822"/>
                    <a:pt x="104775" y="31569"/>
                    <a:pt x="104775" y="29059"/>
                  </a:cubicBezTo>
                  <a:cubicBezTo>
                    <a:pt x="104775" y="24482"/>
                    <a:pt x="108030" y="15501"/>
                    <a:pt x="111919" y="12390"/>
                  </a:cubicBezTo>
                  <a:cubicBezTo>
                    <a:pt x="113879" y="10822"/>
                    <a:pt x="116682" y="10803"/>
                    <a:pt x="119063" y="10009"/>
                  </a:cubicBezTo>
                  <a:cubicBezTo>
                    <a:pt x="121444" y="8422"/>
                    <a:pt x="123576" y="6374"/>
                    <a:pt x="126206" y="5247"/>
                  </a:cubicBezTo>
                  <a:cubicBezTo>
                    <a:pt x="138449" y="0"/>
                    <a:pt x="151613" y="4189"/>
                    <a:pt x="164306" y="5247"/>
                  </a:cubicBezTo>
                  <a:lnTo>
                    <a:pt x="185738" y="19534"/>
                  </a:lnTo>
                  <a:cubicBezTo>
                    <a:pt x="188119" y="21121"/>
                    <a:pt x="190857" y="22274"/>
                    <a:pt x="192881" y="24297"/>
                  </a:cubicBezTo>
                  <a:lnTo>
                    <a:pt x="200025" y="31440"/>
                  </a:lnTo>
                  <a:lnTo>
                    <a:pt x="207169" y="52872"/>
                  </a:lnTo>
                  <a:lnTo>
                    <a:pt x="209550" y="60015"/>
                  </a:lnTo>
                  <a:cubicBezTo>
                    <a:pt x="211824" y="82762"/>
                    <a:pt x="213527" y="80611"/>
                    <a:pt x="209550" y="100497"/>
                  </a:cubicBezTo>
                  <a:cubicBezTo>
                    <a:pt x="209058" y="102958"/>
                    <a:pt x="208561" y="105552"/>
                    <a:pt x="207169" y="107640"/>
                  </a:cubicBezTo>
                  <a:cubicBezTo>
                    <a:pt x="202692" y="114355"/>
                    <a:pt x="191415" y="120524"/>
                    <a:pt x="185738" y="124309"/>
                  </a:cubicBezTo>
                  <a:cubicBezTo>
                    <a:pt x="174416" y="131857"/>
                    <a:pt x="181311" y="128166"/>
                    <a:pt x="164306" y="133834"/>
                  </a:cubicBezTo>
                  <a:cubicBezTo>
                    <a:pt x="161925" y="134628"/>
                    <a:pt x="159639" y="135802"/>
                    <a:pt x="157163" y="136215"/>
                  </a:cubicBezTo>
                  <a:cubicBezTo>
                    <a:pt x="140399" y="139010"/>
                    <a:pt x="147456" y="137070"/>
                    <a:pt x="135731" y="140978"/>
                  </a:cubicBezTo>
                  <a:cubicBezTo>
                    <a:pt x="120650" y="140184"/>
                    <a:pt x="105545" y="139755"/>
                    <a:pt x="90488" y="138597"/>
                  </a:cubicBezTo>
                  <a:cubicBezTo>
                    <a:pt x="84892" y="138166"/>
                    <a:pt x="79288" y="137477"/>
                    <a:pt x="73819" y="136215"/>
                  </a:cubicBezTo>
                  <a:cubicBezTo>
                    <a:pt x="68927" y="135086"/>
                    <a:pt x="59531" y="131453"/>
                    <a:pt x="59531" y="131453"/>
                  </a:cubicBezTo>
                  <a:cubicBezTo>
                    <a:pt x="43155" y="120536"/>
                    <a:pt x="50674" y="123738"/>
                    <a:pt x="38100" y="119547"/>
                  </a:cubicBezTo>
                  <a:cubicBezTo>
                    <a:pt x="33338" y="116372"/>
                    <a:pt x="26988" y="114784"/>
                    <a:pt x="23813" y="110022"/>
                  </a:cubicBezTo>
                  <a:cubicBezTo>
                    <a:pt x="22225" y="107641"/>
                    <a:pt x="21504" y="104350"/>
                    <a:pt x="19050" y="102878"/>
                  </a:cubicBezTo>
                  <a:cubicBezTo>
                    <a:pt x="17008" y="101653"/>
                    <a:pt x="16272" y="103672"/>
                    <a:pt x="14288" y="102878"/>
                  </a:cubicBezTo>
                  <a:close/>
                </a:path>
              </a:pathLst>
            </a:cu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46" name="Oval 145"/>
            <p:cNvSpPr/>
            <p:nvPr/>
          </p:nvSpPr>
          <p:spPr bwMode="auto">
            <a:xfrm>
              <a:off x="3657599" y="3336132"/>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47" name="Oval 146"/>
            <p:cNvSpPr/>
            <p:nvPr/>
          </p:nvSpPr>
          <p:spPr bwMode="auto">
            <a:xfrm>
              <a:off x="3648074" y="3378995"/>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48" name="Oval 147"/>
            <p:cNvSpPr/>
            <p:nvPr/>
          </p:nvSpPr>
          <p:spPr bwMode="auto">
            <a:xfrm>
              <a:off x="3693318" y="3355182"/>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49" name="Oval 148"/>
            <p:cNvSpPr/>
            <p:nvPr/>
          </p:nvSpPr>
          <p:spPr bwMode="auto">
            <a:xfrm>
              <a:off x="3748087" y="3338513"/>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0" name="Oval 149"/>
            <p:cNvSpPr/>
            <p:nvPr/>
          </p:nvSpPr>
          <p:spPr bwMode="auto">
            <a:xfrm>
              <a:off x="3786186" y="3376613"/>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1" name="Oval 150"/>
            <p:cNvSpPr/>
            <p:nvPr/>
          </p:nvSpPr>
          <p:spPr bwMode="auto">
            <a:xfrm>
              <a:off x="3805236" y="3419475"/>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2" name="Oval 151"/>
            <p:cNvSpPr/>
            <p:nvPr/>
          </p:nvSpPr>
          <p:spPr bwMode="auto">
            <a:xfrm>
              <a:off x="3838574" y="3457576"/>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3" name="Oval 152"/>
            <p:cNvSpPr/>
            <p:nvPr/>
          </p:nvSpPr>
          <p:spPr bwMode="auto">
            <a:xfrm>
              <a:off x="3562349" y="3407569"/>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4" name="Oval 153"/>
            <p:cNvSpPr/>
            <p:nvPr/>
          </p:nvSpPr>
          <p:spPr bwMode="auto">
            <a:xfrm>
              <a:off x="3607593" y="3386138"/>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5" name="Oval 154"/>
            <p:cNvSpPr/>
            <p:nvPr/>
          </p:nvSpPr>
          <p:spPr bwMode="auto">
            <a:xfrm>
              <a:off x="3579018" y="3450431"/>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6" name="Oval 155"/>
            <p:cNvSpPr/>
            <p:nvPr/>
          </p:nvSpPr>
          <p:spPr bwMode="auto">
            <a:xfrm>
              <a:off x="3640930" y="3426619"/>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7" name="Oval 156"/>
            <p:cNvSpPr/>
            <p:nvPr/>
          </p:nvSpPr>
          <p:spPr bwMode="auto">
            <a:xfrm>
              <a:off x="3695699" y="3405188"/>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8" name="Oval 157"/>
            <p:cNvSpPr/>
            <p:nvPr/>
          </p:nvSpPr>
          <p:spPr bwMode="auto">
            <a:xfrm>
              <a:off x="3740943" y="3383756"/>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59" name="Oval 158"/>
            <p:cNvSpPr/>
            <p:nvPr/>
          </p:nvSpPr>
          <p:spPr bwMode="auto">
            <a:xfrm>
              <a:off x="3562349" y="3498057"/>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60" name="Oval 159"/>
            <p:cNvSpPr/>
            <p:nvPr/>
          </p:nvSpPr>
          <p:spPr bwMode="auto">
            <a:xfrm>
              <a:off x="3581399" y="3538537"/>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61" name="Oval 160"/>
            <p:cNvSpPr/>
            <p:nvPr/>
          </p:nvSpPr>
          <p:spPr bwMode="auto">
            <a:xfrm>
              <a:off x="3595687" y="3586162"/>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62" name="Oval 161"/>
            <p:cNvSpPr/>
            <p:nvPr/>
          </p:nvSpPr>
          <p:spPr bwMode="auto">
            <a:xfrm>
              <a:off x="3652836" y="3588544"/>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63" name="Oval 162"/>
            <p:cNvSpPr/>
            <p:nvPr/>
          </p:nvSpPr>
          <p:spPr bwMode="auto">
            <a:xfrm>
              <a:off x="3681411" y="3624263"/>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64" name="Oval 163"/>
            <p:cNvSpPr/>
            <p:nvPr/>
          </p:nvSpPr>
          <p:spPr bwMode="auto">
            <a:xfrm>
              <a:off x="3712367" y="3605213"/>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65" name="Oval 164"/>
            <p:cNvSpPr/>
            <p:nvPr/>
          </p:nvSpPr>
          <p:spPr bwMode="auto">
            <a:xfrm>
              <a:off x="3767136" y="3607594"/>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sp>
          <p:nvSpPr>
            <p:cNvPr id="166" name="Oval 165"/>
            <p:cNvSpPr/>
            <p:nvPr/>
          </p:nvSpPr>
          <p:spPr bwMode="auto">
            <a:xfrm>
              <a:off x="3807618" y="3567113"/>
              <a:ext cx="27432" cy="27432"/>
            </a:xfrm>
            <a:prstGeom prst="ellips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l="50000" t="50000" r="50000" b="50000"/>
              </a:path>
              <a:tileRect/>
            </a:gradFill>
            <a:ln>
              <a:solidFill>
                <a:srgbClr val="993300"/>
              </a:solidFill>
            </a:ln>
            <a:extLst/>
          </p:spPr>
          <p:txBody>
            <a:bodyPr anchor="ctr"/>
            <a:lstStyle/>
            <a:p>
              <a:pPr algn="ctr" eaLnBrk="1" hangingPunct="1">
                <a:defRPr/>
              </a:pPr>
              <a:endParaRPr lang="en-US" sz="1400" b="0" dirty="0">
                <a:solidFill>
                  <a:schemeClr val="bg2"/>
                </a:solidFill>
              </a:endParaRPr>
            </a:p>
          </p:txBody>
        </p:sp>
      </p:grpSp>
      <p:grpSp>
        <p:nvGrpSpPr>
          <p:cNvPr id="26671" name="Group 178"/>
          <p:cNvGrpSpPr>
            <a:grpSpLocks/>
          </p:cNvGrpSpPr>
          <p:nvPr/>
        </p:nvGrpSpPr>
        <p:grpSpPr bwMode="auto">
          <a:xfrm>
            <a:off x="2852738" y="4019550"/>
            <a:ext cx="280987" cy="288925"/>
            <a:chOff x="2795587" y="4019550"/>
            <a:chExt cx="280988" cy="288368"/>
          </a:xfrm>
        </p:grpSpPr>
        <p:sp>
          <p:nvSpPr>
            <p:cNvPr id="26734" name="Oval 176"/>
            <p:cNvSpPr>
              <a:spLocks noChangeArrowheads="1"/>
            </p:cNvSpPr>
            <p:nvPr/>
          </p:nvSpPr>
          <p:spPr bwMode="auto">
            <a:xfrm rot="-382586">
              <a:off x="2817019" y="4105275"/>
              <a:ext cx="73819" cy="45719"/>
            </a:xfrm>
            <a:prstGeom prst="ellipse">
              <a:avLst/>
            </a:prstGeom>
            <a:solidFill>
              <a:schemeClr val="tx2"/>
            </a:solidFill>
            <a:ln w="9525">
              <a:solidFill>
                <a:schemeClr val="accent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35" name="Freeform 167"/>
            <p:cNvSpPr>
              <a:spLocks/>
            </p:cNvSpPr>
            <p:nvPr/>
          </p:nvSpPr>
          <p:spPr bwMode="auto">
            <a:xfrm>
              <a:off x="2855119" y="4019550"/>
              <a:ext cx="190500" cy="83344"/>
            </a:xfrm>
            <a:custGeom>
              <a:avLst/>
              <a:gdLst>
                <a:gd name="T0" fmla="*/ 190500 w 190500"/>
                <a:gd name="T1" fmla="*/ 0 h 83344"/>
                <a:gd name="T2" fmla="*/ 104775 w 190500"/>
                <a:gd name="T3" fmla="*/ 83344 h 83344"/>
                <a:gd name="T4" fmla="*/ 0 w 190500"/>
                <a:gd name="T5" fmla="*/ 78581 h 83344"/>
                <a:gd name="T6" fmla="*/ 0 60000 65536"/>
                <a:gd name="T7" fmla="*/ 0 60000 65536"/>
                <a:gd name="T8" fmla="*/ 0 60000 65536"/>
              </a:gdLst>
              <a:ahLst/>
              <a:cxnLst>
                <a:cxn ang="T6">
                  <a:pos x="T0" y="T1"/>
                </a:cxn>
                <a:cxn ang="T7">
                  <a:pos x="T2" y="T3"/>
                </a:cxn>
                <a:cxn ang="T8">
                  <a:pos x="T4" y="T5"/>
                </a:cxn>
              </a:cxnLst>
              <a:rect l="0" t="0" r="r" b="b"/>
              <a:pathLst>
                <a:path w="190500" h="83344">
                  <a:moveTo>
                    <a:pt x="190500" y="0"/>
                  </a:moveTo>
                  <a:lnTo>
                    <a:pt x="104775" y="83344"/>
                  </a:lnTo>
                  <a:lnTo>
                    <a:pt x="0" y="78581"/>
                  </a:lnTo>
                </a:path>
              </a:pathLst>
            </a:custGeom>
            <a:noFill/>
            <a:ln w="1905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6736" name="Freeform 168"/>
            <p:cNvSpPr>
              <a:spLocks/>
            </p:cNvSpPr>
            <p:nvPr/>
          </p:nvSpPr>
          <p:spPr bwMode="auto">
            <a:xfrm>
              <a:off x="2843213" y="4029076"/>
              <a:ext cx="214313" cy="140493"/>
            </a:xfrm>
            <a:custGeom>
              <a:avLst/>
              <a:gdLst>
                <a:gd name="T0" fmla="*/ 379558 w 202407"/>
                <a:gd name="T1" fmla="*/ 0 h 135731"/>
                <a:gd name="T2" fmla="*/ 214337 w 202407"/>
                <a:gd name="T3" fmla="*/ 128748 h 135731"/>
                <a:gd name="T4" fmla="*/ 0 w 202407"/>
                <a:gd name="T5" fmla="*/ 198341 h 135731"/>
                <a:gd name="T6" fmla="*/ 0 60000 65536"/>
                <a:gd name="T7" fmla="*/ 0 60000 65536"/>
                <a:gd name="T8" fmla="*/ 0 60000 65536"/>
              </a:gdLst>
              <a:ahLst/>
              <a:cxnLst>
                <a:cxn ang="T6">
                  <a:pos x="T0" y="T1"/>
                </a:cxn>
                <a:cxn ang="T7">
                  <a:pos x="T2" y="T3"/>
                </a:cxn>
                <a:cxn ang="T8">
                  <a:pos x="T4" y="T5"/>
                </a:cxn>
              </a:cxnLst>
              <a:rect l="0" t="0" r="r" b="b"/>
              <a:pathLst>
                <a:path w="202407" h="135731">
                  <a:moveTo>
                    <a:pt x="202407" y="0"/>
                  </a:moveTo>
                  <a:lnTo>
                    <a:pt x="114300" y="88106"/>
                  </a:lnTo>
                  <a:lnTo>
                    <a:pt x="0" y="135731"/>
                  </a:lnTo>
                </a:path>
              </a:pathLst>
            </a:custGeom>
            <a:noFill/>
            <a:ln w="1905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6737" name="Freeform 169"/>
            <p:cNvSpPr>
              <a:spLocks/>
            </p:cNvSpPr>
            <p:nvPr/>
          </p:nvSpPr>
          <p:spPr bwMode="auto">
            <a:xfrm>
              <a:off x="2909887" y="4043364"/>
              <a:ext cx="157163" cy="164306"/>
            </a:xfrm>
            <a:custGeom>
              <a:avLst/>
              <a:gdLst>
                <a:gd name="T0" fmla="*/ 157163 w 157163"/>
                <a:gd name="T1" fmla="*/ 0 h 164306"/>
                <a:gd name="T2" fmla="*/ 57150 w 157163"/>
                <a:gd name="T3" fmla="*/ 90488 h 164306"/>
                <a:gd name="T4" fmla="*/ 0 w 157163"/>
                <a:gd name="T5" fmla="*/ 164306 h 164306"/>
                <a:gd name="T6" fmla="*/ 0 60000 65536"/>
                <a:gd name="T7" fmla="*/ 0 60000 65536"/>
                <a:gd name="T8" fmla="*/ 0 60000 65536"/>
              </a:gdLst>
              <a:ahLst/>
              <a:cxnLst>
                <a:cxn ang="T6">
                  <a:pos x="T0" y="T1"/>
                </a:cxn>
                <a:cxn ang="T7">
                  <a:pos x="T2" y="T3"/>
                </a:cxn>
                <a:cxn ang="T8">
                  <a:pos x="T4" y="T5"/>
                </a:cxn>
              </a:cxnLst>
              <a:rect l="0" t="0" r="r" b="b"/>
              <a:pathLst>
                <a:path w="157163" h="164306">
                  <a:moveTo>
                    <a:pt x="157163" y="0"/>
                  </a:moveTo>
                  <a:lnTo>
                    <a:pt x="57150" y="90488"/>
                  </a:lnTo>
                  <a:lnTo>
                    <a:pt x="0" y="164306"/>
                  </a:lnTo>
                </a:path>
              </a:pathLst>
            </a:custGeom>
            <a:noFill/>
            <a:ln w="1905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6738" name="Freeform 170"/>
            <p:cNvSpPr>
              <a:spLocks/>
            </p:cNvSpPr>
            <p:nvPr/>
          </p:nvSpPr>
          <p:spPr bwMode="auto">
            <a:xfrm>
              <a:off x="2967038" y="4052888"/>
              <a:ext cx="109537" cy="190500"/>
            </a:xfrm>
            <a:custGeom>
              <a:avLst/>
              <a:gdLst>
                <a:gd name="T0" fmla="*/ 109537 w 109537"/>
                <a:gd name="T1" fmla="*/ 0 h 190500"/>
                <a:gd name="T2" fmla="*/ 9525 w 109537"/>
                <a:gd name="T3" fmla="*/ 100012 h 190500"/>
                <a:gd name="T4" fmla="*/ 0 w 109537"/>
                <a:gd name="T5" fmla="*/ 190500 h 190500"/>
                <a:gd name="T6" fmla="*/ 0 60000 65536"/>
                <a:gd name="T7" fmla="*/ 0 60000 65536"/>
                <a:gd name="T8" fmla="*/ 0 60000 65536"/>
              </a:gdLst>
              <a:ahLst/>
              <a:cxnLst>
                <a:cxn ang="T6">
                  <a:pos x="T0" y="T1"/>
                </a:cxn>
                <a:cxn ang="T7">
                  <a:pos x="T2" y="T3"/>
                </a:cxn>
                <a:cxn ang="T8">
                  <a:pos x="T4" y="T5"/>
                </a:cxn>
              </a:cxnLst>
              <a:rect l="0" t="0" r="r" b="b"/>
              <a:pathLst>
                <a:path w="109537" h="190500">
                  <a:moveTo>
                    <a:pt x="109537" y="0"/>
                  </a:moveTo>
                  <a:lnTo>
                    <a:pt x="9525" y="100012"/>
                  </a:lnTo>
                  <a:lnTo>
                    <a:pt x="0" y="190500"/>
                  </a:lnTo>
                </a:path>
              </a:pathLst>
            </a:custGeom>
            <a:noFill/>
            <a:ln w="1905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6739" name="Freeform 171"/>
            <p:cNvSpPr>
              <a:spLocks/>
            </p:cNvSpPr>
            <p:nvPr/>
          </p:nvSpPr>
          <p:spPr bwMode="auto">
            <a:xfrm>
              <a:off x="2888456" y="4110038"/>
              <a:ext cx="95250" cy="16668"/>
            </a:xfrm>
            <a:custGeom>
              <a:avLst/>
              <a:gdLst>
                <a:gd name="T0" fmla="*/ 95250 w 95250"/>
                <a:gd name="T1" fmla="*/ 0 h 16668"/>
                <a:gd name="T2" fmla="*/ 0 w 95250"/>
                <a:gd name="T3" fmla="*/ 16668 h 16668"/>
                <a:gd name="T4" fmla="*/ 0 60000 65536"/>
                <a:gd name="T5" fmla="*/ 0 60000 65536"/>
              </a:gdLst>
              <a:ahLst/>
              <a:cxnLst>
                <a:cxn ang="T4">
                  <a:pos x="T0" y="T1"/>
                </a:cxn>
                <a:cxn ang="T5">
                  <a:pos x="T2" y="T3"/>
                </a:cxn>
              </a:cxnLst>
              <a:rect l="0" t="0" r="r" b="b"/>
              <a:pathLst>
                <a:path w="95250" h="16668">
                  <a:moveTo>
                    <a:pt x="95250" y="0"/>
                  </a:moveTo>
                  <a:lnTo>
                    <a:pt x="0" y="16668"/>
                  </a:lnTo>
                </a:path>
              </a:pathLst>
            </a:custGeom>
            <a:noFill/>
            <a:ln w="1905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6740" name="Oval 172"/>
            <p:cNvSpPr>
              <a:spLocks noChangeArrowheads="1"/>
            </p:cNvSpPr>
            <p:nvPr/>
          </p:nvSpPr>
          <p:spPr bwMode="auto">
            <a:xfrm rot="-522837">
              <a:off x="2795587" y="4083843"/>
              <a:ext cx="73819" cy="45719"/>
            </a:xfrm>
            <a:prstGeom prst="ellipse">
              <a:avLst/>
            </a:prstGeom>
            <a:solidFill>
              <a:schemeClr val="tx2"/>
            </a:solidFill>
            <a:ln w="9525">
              <a:solidFill>
                <a:schemeClr val="accent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41" name="Oval 173"/>
            <p:cNvSpPr>
              <a:spLocks noChangeArrowheads="1"/>
            </p:cNvSpPr>
            <p:nvPr/>
          </p:nvSpPr>
          <p:spPr bwMode="auto">
            <a:xfrm rot="-1750049">
              <a:off x="2797968" y="4160043"/>
              <a:ext cx="73819" cy="45719"/>
            </a:xfrm>
            <a:prstGeom prst="ellipse">
              <a:avLst/>
            </a:prstGeom>
            <a:solidFill>
              <a:schemeClr val="tx2"/>
            </a:solidFill>
            <a:ln w="9525">
              <a:solidFill>
                <a:schemeClr val="accent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42" name="Oval 174"/>
            <p:cNvSpPr>
              <a:spLocks noChangeArrowheads="1"/>
            </p:cNvSpPr>
            <p:nvPr/>
          </p:nvSpPr>
          <p:spPr bwMode="auto">
            <a:xfrm rot="-2729660">
              <a:off x="2857501" y="4207669"/>
              <a:ext cx="73819" cy="45719"/>
            </a:xfrm>
            <a:prstGeom prst="ellipse">
              <a:avLst/>
            </a:prstGeom>
            <a:solidFill>
              <a:schemeClr val="tx2"/>
            </a:solidFill>
            <a:ln w="9525">
              <a:solidFill>
                <a:schemeClr val="accent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43" name="Oval 175"/>
            <p:cNvSpPr>
              <a:spLocks noChangeArrowheads="1"/>
            </p:cNvSpPr>
            <p:nvPr/>
          </p:nvSpPr>
          <p:spPr bwMode="auto">
            <a:xfrm rot="-4814342">
              <a:off x="2926556" y="4248149"/>
              <a:ext cx="73819" cy="45719"/>
            </a:xfrm>
            <a:prstGeom prst="ellipse">
              <a:avLst/>
            </a:prstGeom>
            <a:solidFill>
              <a:schemeClr val="tx2"/>
            </a:solidFill>
            <a:ln w="9525">
              <a:solidFill>
                <a:schemeClr val="accent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grpSp>
        <p:nvGrpSpPr>
          <p:cNvPr id="26674" name="Group 223"/>
          <p:cNvGrpSpPr>
            <a:grpSpLocks/>
          </p:cNvGrpSpPr>
          <p:nvPr/>
        </p:nvGrpSpPr>
        <p:grpSpPr bwMode="auto">
          <a:xfrm>
            <a:off x="3429000" y="3713163"/>
            <a:ext cx="360363" cy="358775"/>
            <a:chOff x="3772694" y="3786196"/>
            <a:chExt cx="359569" cy="359569"/>
          </a:xfrm>
        </p:grpSpPr>
        <p:sp>
          <p:nvSpPr>
            <p:cNvPr id="187" name="Oval 186"/>
            <p:cNvSpPr/>
            <p:nvPr/>
          </p:nvSpPr>
          <p:spPr bwMode="auto">
            <a:xfrm>
              <a:off x="3772694" y="3786196"/>
              <a:ext cx="359569" cy="359569"/>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bg2">
                  <a:lumMod val="50000"/>
                </a:schemeClr>
              </a:solidFill>
            </a:ln>
            <a:extLst/>
          </p:spPr>
          <p:txBody>
            <a:bodyPr anchor="ctr"/>
            <a:lstStyle/>
            <a:p>
              <a:pPr algn="ctr" eaLnBrk="1" hangingPunct="1">
                <a:defRPr/>
              </a:pPr>
              <a:endParaRPr lang="en-US" sz="1400" b="0" dirty="0">
                <a:solidFill>
                  <a:schemeClr val="bg2"/>
                </a:solidFill>
              </a:endParaRPr>
            </a:p>
          </p:txBody>
        </p:sp>
        <p:grpSp>
          <p:nvGrpSpPr>
            <p:cNvPr id="26721" name="Group 212"/>
            <p:cNvGrpSpPr>
              <a:grpSpLocks/>
            </p:cNvGrpSpPr>
            <p:nvPr/>
          </p:nvGrpSpPr>
          <p:grpSpPr bwMode="auto">
            <a:xfrm rot="-321034">
              <a:off x="3850296" y="3868861"/>
              <a:ext cx="202570" cy="198828"/>
              <a:chOff x="3852610" y="3883819"/>
              <a:chExt cx="217067" cy="201227"/>
            </a:xfrm>
          </p:grpSpPr>
          <p:sp>
            <p:nvSpPr>
              <p:cNvPr id="210" name="Freeform 209"/>
              <p:cNvSpPr/>
              <p:nvPr/>
            </p:nvSpPr>
            <p:spPr bwMode="auto">
              <a:xfrm>
                <a:off x="3852616" y="3883898"/>
                <a:ext cx="217263" cy="201276"/>
              </a:xfrm>
              <a:custGeom>
                <a:avLst/>
                <a:gdLst>
                  <a:gd name="connsiteX0" fmla="*/ 105027 w 217067"/>
                  <a:gd name="connsiteY0" fmla="*/ 147638 h 201227"/>
                  <a:gd name="connsiteX1" fmla="*/ 97883 w 217067"/>
                  <a:gd name="connsiteY1" fmla="*/ 119063 h 201227"/>
                  <a:gd name="connsiteX2" fmla="*/ 90740 w 217067"/>
                  <a:gd name="connsiteY2" fmla="*/ 80963 h 201227"/>
                  <a:gd name="connsiteX3" fmla="*/ 88358 w 217067"/>
                  <a:gd name="connsiteY3" fmla="*/ 73819 h 201227"/>
                  <a:gd name="connsiteX4" fmla="*/ 78833 w 217067"/>
                  <a:gd name="connsiteY4" fmla="*/ 59531 h 201227"/>
                  <a:gd name="connsiteX5" fmla="*/ 64546 w 217067"/>
                  <a:gd name="connsiteY5" fmla="*/ 52388 h 201227"/>
                  <a:gd name="connsiteX6" fmla="*/ 50258 w 217067"/>
                  <a:gd name="connsiteY6" fmla="*/ 47625 h 201227"/>
                  <a:gd name="connsiteX7" fmla="*/ 43115 w 217067"/>
                  <a:gd name="connsiteY7" fmla="*/ 45244 h 201227"/>
                  <a:gd name="connsiteX8" fmla="*/ 35971 w 217067"/>
                  <a:gd name="connsiteY8" fmla="*/ 42863 h 201227"/>
                  <a:gd name="connsiteX9" fmla="*/ 9777 w 217067"/>
                  <a:gd name="connsiteY9" fmla="*/ 50006 h 201227"/>
                  <a:gd name="connsiteX10" fmla="*/ 5015 w 217067"/>
                  <a:gd name="connsiteY10" fmla="*/ 64294 h 201227"/>
                  <a:gd name="connsiteX11" fmla="*/ 2633 w 217067"/>
                  <a:gd name="connsiteY11" fmla="*/ 71438 h 201227"/>
                  <a:gd name="connsiteX12" fmla="*/ 252 w 217067"/>
                  <a:gd name="connsiteY12" fmla="*/ 78581 h 201227"/>
                  <a:gd name="connsiteX13" fmla="*/ 5015 w 217067"/>
                  <a:gd name="connsiteY13" fmla="*/ 116681 h 201227"/>
                  <a:gd name="connsiteX14" fmla="*/ 9777 w 217067"/>
                  <a:gd name="connsiteY14" fmla="*/ 135731 h 201227"/>
                  <a:gd name="connsiteX15" fmla="*/ 19302 w 217067"/>
                  <a:gd name="connsiteY15" fmla="*/ 150019 h 201227"/>
                  <a:gd name="connsiteX16" fmla="*/ 33590 w 217067"/>
                  <a:gd name="connsiteY16" fmla="*/ 157163 h 201227"/>
                  <a:gd name="connsiteX17" fmla="*/ 47877 w 217067"/>
                  <a:gd name="connsiteY17" fmla="*/ 178594 h 201227"/>
                  <a:gd name="connsiteX18" fmla="*/ 52640 w 217067"/>
                  <a:gd name="connsiteY18" fmla="*/ 185738 h 201227"/>
                  <a:gd name="connsiteX19" fmla="*/ 66927 w 217067"/>
                  <a:gd name="connsiteY19" fmla="*/ 190500 h 201227"/>
                  <a:gd name="connsiteX20" fmla="*/ 74071 w 217067"/>
                  <a:gd name="connsiteY20" fmla="*/ 195263 h 201227"/>
                  <a:gd name="connsiteX21" fmla="*/ 121696 w 217067"/>
                  <a:gd name="connsiteY21" fmla="*/ 195263 h 201227"/>
                  <a:gd name="connsiteX22" fmla="*/ 135983 w 217067"/>
                  <a:gd name="connsiteY22" fmla="*/ 190500 h 201227"/>
                  <a:gd name="connsiteX23" fmla="*/ 143127 w 217067"/>
                  <a:gd name="connsiteY23" fmla="*/ 185738 h 201227"/>
                  <a:gd name="connsiteX24" fmla="*/ 150271 w 217067"/>
                  <a:gd name="connsiteY24" fmla="*/ 183356 h 201227"/>
                  <a:gd name="connsiteX25" fmla="*/ 164558 w 217067"/>
                  <a:gd name="connsiteY25" fmla="*/ 173831 h 201227"/>
                  <a:gd name="connsiteX26" fmla="*/ 178846 w 217067"/>
                  <a:gd name="connsiteY26" fmla="*/ 164306 h 201227"/>
                  <a:gd name="connsiteX27" fmla="*/ 185990 w 217067"/>
                  <a:gd name="connsiteY27" fmla="*/ 159544 h 201227"/>
                  <a:gd name="connsiteX28" fmla="*/ 193133 w 217067"/>
                  <a:gd name="connsiteY28" fmla="*/ 145256 h 201227"/>
                  <a:gd name="connsiteX29" fmla="*/ 197896 w 217067"/>
                  <a:gd name="connsiteY29" fmla="*/ 138113 h 201227"/>
                  <a:gd name="connsiteX30" fmla="*/ 207421 w 217067"/>
                  <a:gd name="connsiteY30" fmla="*/ 116681 h 201227"/>
                  <a:gd name="connsiteX31" fmla="*/ 212183 w 217067"/>
                  <a:gd name="connsiteY31" fmla="*/ 100013 h 201227"/>
                  <a:gd name="connsiteX32" fmla="*/ 216946 w 217067"/>
                  <a:gd name="connsiteY32" fmla="*/ 80963 h 201227"/>
                  <a:gd name="connsiteX33" fmla="*/ 214565 w 217067"/>
                  <a:gd name="connsiteY33" fmla="*/ 69056 h 201227"/>
                  <a:gd name="connsiteX34" fmla="*/ 212183 w 217067"/>
                  <a:gd name="connsiteY34" fmla="*/ 54769 h 201227"/>
                  <a:gd name="connsiteX35" fmla="*/ 207421 w 217067"/>
                  <a:gd name="connsiteY35" fmla="*/ 38100 h 201227"/>
                  <a:gd name="connsiteX36" fmla="*/ 200277 w 217067"/>
                  <a:gd name="connsiteY36" fmla="*/ 30956 h 201227"/>
                  <a:gd name="connsiteX37" fmla="*/ 178846 w 217067"/>
                  <a:gd name="connsiteY37" fmla="*/ 19050 h 201227"/>
                  <a:gd name="connsiteX38" fmla="*/ 174083 w 217067"/>
                  <a:gd name="connsiteY38" fmla="*/ 11906 h 201227"/>
                  <a:gd name="connsiteX39" fmla="*/ 166940 w 217067"/>
                  <a:gd name="connsiteY39" fmla="*/ 9525 h 201227"/>
                  <a:gd name="connsiteX40" fmla="*/ 159796 w 217067"/>
                  <a:gd name="connsiteY40" fmla="*/ 4763 h 201227"/>
                  <a:gd name="connsiteX41" fmla="*/ 133602 w 217067"/>
                  <a:gd name="connsiteY41" fmla="*/ 0 h 201227"/>
                  <a:gd name="connsiteX42" fmla="*/ 102646 w 217067"/>
                  <a:gd name="connsiteY42" fmla="*/ 4763 h 201227"/>
                  <a:gd name="connsiteX43" fmla="*/ 95502 w 217067"/>
                  <a:gd name="connsiteY43" fmla="*/ 9525 h 201227"/>
                  <a:gd name="connsiteX44" fmla="*/ 93121 w 217067"/>
                  <a:gd name="connsiteY44" fmla="*/ 35719 h 201227"/>
                  <a:gd name="connsiteX45" fmla="*/ 114552 w 217067"/>
                  <a:gd name="connsiteY45" fmla="*/ 45244 h 201227"/>
                  <a:gd name="connsiteX46" fmla="*/ 128840 w 217067"/>
                  <a:gd name="connsiteY46" fmla="*/ 54769 h 201227"/>
                  <a:gd name="connsiteX47" fmla="*/ 133602 w 217067"/>
                  <a:gd name="connsiteY47" fmla="*/ 61913 h 201227"/>
                  <a:gd name="connsiteX48" fmla="*/ 147890 w 217067"/>
                  <a:gd name="connsiteY48" fmla="*/ 73819 h 201227"/>
                  <a:gd name="connsiteX49" fmla="*/ 157415 w 217067"/>
                  <a:gd name="connsiteY49" fmla="*/ 88106 h 201227"/>
                  <a:gd name="connsiteX50" fmla="*/ 162177 w 217067"/>
                  <a:gd name="connsiteY50" fmla="*/ 95250 h 201227"/>
                  <a:gd name="connsiteX51" fmla="*/ 171702 w 217067"/>
                  <a:gd name="connsiteY51" fmla="*/ 116681 h 201227"/>
                  <a:gd name="connsiteX52" fmla="*/ 169321 w 217067"/>
                  <a:gd name="connsiteY52" fmla="*/ 145256 h 201227"/>
                  <a:gd name="connsiteX53" fmla="*/ 140746 w 217067"/>
                  <a:gd name="connsiteY53" fmla="*/ 159544 h 201227"/>
                  <a:gd name="connsiteX54" fmla="*/ 133602 w 217067"/>
                  <a:gd name="connsiteY54" fmla="*/ 161925 h 201227"/>
                  <a:gd name="connsiteX55" fmla="*/ 107408 w 217067"/>
                  <a:gd name="connsiteY55" fmla="*/ 159544 h 201227"/>
                  <a:gd name="connsiteX56" fmla="*/ 100265 w 217067"/>
                  <a:gd name="connsiteY56" fmla="*/ 157163 h 201227"/>
                  <a:gd name="connsiteX57" fmla="*/ 105027 w 217067"/>
                  <a:gd name="connsiteY57" fmla="*/ 147638 h 20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7067" h="201227">
                    <a:moveTo>
                      <a:pt x="105027" y="147638"/>
                    </a:moveTo>
                    <a:cubicBezTo>
                      <a:pt x="104630" y="141288"/>
                      <a:pt x="100412" y="143084"/>
                      <a:pt x="97883" y="119063"/>
                    </a:cubicBezTo>
                    <a:cubicBezTo>
                      <a:pt x="94781" y="89593"/>
                      <a:pt x="98164" y="103234"/>
                      <a:pt x="90740" y="80963"/>
                    </a:cubicBezTo>
                    <a:cubicBezTo>
                      <a:pt x="89946" y="78582"/>
                      <a:pt x="89750" y="75908"/>
                      <a:pt x="88358" y="73819"/>
                    </a:cubicBezTo>
                    <a:cubicBezTo>
                      <a:pt x="85183" y="69056"/>
                      <a:pt x="84263" y="61341"/>
                      <a:pt x="78833" y="59531"/>
                    </a:cubicBezTo>
                    <a:cubicBezTo>
                      <a:pt x="52785" y="50848"/>
                      <a:pt x="92239" y="64696"/>
                      <a:pt x="64546" y="52388"/>
                    </a:cubicBezTo>
                    <a:cubicBezTo>
                      <a:pt x="59958" y="50349"/>
                      <a:pt x="55021" y="49213"/>
                      <a:pt x="50258" y="47625"/>
                    </a:cubicBezTo>
                    <a:lnTo>
                      <a:pt x="43115" y="45244"/>
                    </a:lnTo>
                    <a:lnTo>
                      <a:pt x="35971" y="42863"/>
                    </a:lnTo>
                    <a:cubicBezTo>
                      <a:pt x="31726" y="43394"/>
                      <a:pt x="14355" y="42681"/>
                      <a:pt x="9777" y="50006"/>
                    </a:cubicBezTo>
                    <a:cubicBezTo>
                      <a:pt x="7116" y="54263"/>
                      <a:pt x="6603" y="59531"/>
                      <a:pt x="5015" y="64294"/>
                    </a:cubicBezTo>
                    <a:lnTo>
                      <a:pt x="2633" y="71438"/>
                    </a:lnTo>
                    <a:lnTo>
                      <a:pt x="252" y="78581"/>
                    </a:lnTo>
                    <a:cubicBezTo>
                      <a:pt x="3822" y="121420"/>
                      <a:pt x="0" y="94116"/>
                      <a:pt x="5015" y="116681"/>
                    </a:cubicBezTo>
                    <a:cubicBezTo>
                      <a:pt x="5797" y="120201"/>
                      <a:pt x="7413" y="131475"/>
                      <a:pt x="9777" y="135731"/>
                    </a:cubicBezTo>
                    <a:cubicBezTo>
                      <a:pt x="12557" y="140735"/>
                      <a:pt x="14539" y="146844"/>
                      <a:pt x="19302" y="150019"/>
                    </a:cubicBezTo>
                    <a:cubicBezTo>
                      <a:pt x="28535" y="156173"/>
                      <a:pt x="23731" y="153876"/>
                      <a:pt x="33590" y="157163"/>
                    </a:cubicBezTo>
                    <a:lnTo>
                      <a:pt x="47877" y="178594"/>
                    </a:lnTo>
                    <a:cubicBezTo>
                      <a:pt x="49465" y="180975"/>
                      <a:pt x="49925" y="184833"/>
                      <a:pt x="52640" y="185738"/>
                    </a:cubicBezTo>
                    <a:lnTo>
                      <a:pt x="66927" y="190500"/>
                    </a:lnTo>
                    <a:cubicBezTo>
                      <a:pt x="69308" y="192088"/>
                      <a:pt x="71440" y="194136"/>
                      <a:pt x="74071" y="195263"/>
                    </a:cubicBezTo>
                    <a:cubicBezTo>
                      <a:pt x="87987" y="201227"/>
                      <a:pt x="111257" y="195915"/>
                      <a:pt x="121696" y="195263"/>
                    </a:cubicBezTo>
                    <a:cubicBezTo>
                      <a:pt x="126458" y="193675"/>
                      <a:pt x="131806" y="193284"/>
                      <a:pt x="135983" y="190500"/>
                    </a:cubicBezTo>
                    <a:cubicBezTo>
                      <a:pt x="138364" y="188913"/>
                      <a:pt x="140567" y="187018"/>
                      <a:pt x="143127" y="185738"/>
                    </a:cubicBezTo>
                    <a:cubicBezTo>
                      <a:pt x="145372" y="184615"/>
                      <a:pt x="148077" y="184575"/>
                      <a:pt x="150271" y="183356"/>
                    </a:cubicBezTo>
                    <a:cubicBezTo>
                      <a:pt x="155274" y="180576"/>
                      <a:pt x="159796" y="177006"/>
                      <a:pt x="164558" y="173831"/>
                    </a:cubicBezTo>
                    <a:lnTo>
                      <a:pt x="178846" y="164306"/>
                    </a:lnTo>
                    <a:lnTo>
                      <a:pt x="185990" y="159544"/>
                    </a:lnTo>
                    <a:cubicBezTo>
                      <a:pt x="199646" y="139056"/>
                      <a:pt x="183267" y="164987"/>
                      <a:pt x="193133" y="145256"/>
                    </a:cubicBezTo>
                    <a:cubicBezTo>
                      <a:pt x="194413" y="142696"/>
                      <a:pt x="196308" y="140494"/>
                      <a:pt x="197896" y="138113"/>
                    </a:cubicBezTo>
                    <a:cubicBezTo>
                      <a:pt x="203563" y="121110"/>
                      <a:pt x="199873" y="128002"/>
                      <a:pt x="207421" y="116681"/>
                    </a:cubicBezTo>
                    <a:cubicBezTo>
                      <a:pt x="213134" y="99541"/>
                      <a:pt x="206197" y="120961"/>
                      <a:pt x="212183" y="100013"/>
                    </a:cubicBezTo>
                    <a:cubicBezTo>
                      <a:pt x="217067" y="82922"/>
                      <a:pt x="212103" y="105178"/>
                      <a:pt x="216946" y="80963"/>
                    </a:cubicBezTo>
                    <a:cubicBezTo>
                      <a:pt x="216152" y="76994"/>
                      <a:pt x="215289" y="73038"/>
                      <a:pt x="214565" y="69056"/>
                    </a:cubicBezTo>
                    <a:cubicBezTo>
                      <a:pt x="213701" y="64306"/>
                      <a:pt x="213130" y="59503"/>
                      <a:pt x="212183" y="54769"/>
                    </a:cubicBezTo>
                    <a:cubicBezTo>
                      <a:pt x="211956" y="53635"/>
                      <a:pt x="208718" y="40045"/>
                      <a:pt x="207421" y="38100"/>
                    </a:cubicBezTo>
                    <a:cubicBezTo>
                      <a:pt x="205553" y="35298"/>
                      <a:pt x="202935" y="33024"/>
                      <a:pt x="200277" y="30956"/>
                    </a:cubicBezTo>
                    <a:cubicBezTo>
                      <a:pt x="187995" y="21403"/>
                      <a:pt x="189625" y="22642"/>
                      <a:pt x="178846" y="19050"/>
                    </a:cubicBezTo>
                    <a:cubicBezTo>
                      <a:pt x="177258" y="16669"/>
                      <a:pt x="176318" y="13694"/>
                      <a:pt x="174083" y="11906"/>
                    </a:cubicBezTo>
                    <a:cubicBezTo>
                      <a:pt x="172123" y="10338"/>
                      <a:pt x="169185" y="10647"/>
                      <a:pt x="166940" y="9525"/>
                    </a:cubicBezTo>
                    <a:cubicBezTo>
                      <a:pt x="164380" y="8245"/>
                      <a:pt x="162426" y="5890"/>
                      <a:pt x="159796" y="4763"/>
                    </a:cubicBezTo>
                    <a:cubicBezTo>
                      <a:pt x="154178" y="2355"/>
                      <a:pt x="137473" y="553"/>
                      <a:pt x="133602" y="0"/>
                    </a:cubicBezTo>
                    <a:cubicBezTo>
                      <a:pt x="126760" y="684"/>
                      <a:pt x="111231" y="470"/>
                      <a:pt x="102646" y="4763"/>
                    </a:cubicBezTo>
                    <a:cubicBezTo>
                      <a:pt x="100086" y="6043"/>
                      <a:pt x="97883" y="7938"/>
                      <a:pt x="95502" y="9525"/>
                    </a:cubicBezTo>
                    <a:cubicBezTo>
                      <a:pt x="92317" y="19082"/>
                      <a:pt x="87453" y="25800"/>
                      <a:pt x="93121" y="35719"/>
                    </a:cubicBezTo>
                    <a:cubicBezTo>
                      <a:pt x="96102" y="40936"/>
                      <a:pt x="112179" y="43662"/>
                      <a:pt x="114552" y="45244"/>
                    </a:cubicBezTo>
                    <a:lnTo>
                      <a:pt x="128840" y="54769"/>
                    </a:lnTo>
                    <a:cubicBezTo>
                      <a:pt x="130427" y="57150"/>
                      <a:pt x="131770" y="59714"/>
                      <a:pt x="133602" y="61913"/>
                    </a:cubicBezTo>
                    <a:cubicBezTo>
                      <a:pt x="139329" y="68786"/>
                      <a:pt x="140868" y="69138"/>
                      <a:pt x="147890" y="73819"/>
                    </a:cubicBezTo>
                    <a:lnTo>
                      <a:pt x="157415" y="88106"/>
                    </a:lnTo>
                    <a:cubicBezTo>
                      <a:pt x="159002" y="90487"/>
                      <a:pt x="161272" y="92535"/>
                      <a:pt x="162177" y="95250"/>
                    </a:cubicBezTo>
                    <a:cubicBezTo>
                      <a:pt x="167845" y="112253"/>
                      <a:pt x="164155" y="105361"/>
                      <a:pt x="171702" y="116681"/>
                    </a:cubicBezTo>
                    <a:cubicBezTo>
                      <a:pt x="170908" y="126206"/>
                      <a:pt x="173152" y="136499"/>
                      <a:pt x="169321" y="145256"/>
                    </a:cubicBezTo>
                    <a:cubicBezTo>
                      <a:pt x="166169" y="152460"/>
                      <a:pt x="147033" y="157448"/>
                      <a:pt x="140746" y="159544"/>
                    </a:cubicBezTo>
                    <a:lnTo>
                      <a:pt x="133602" y="161925"/>
                    </a:lnTo>
                    <a:cubicBezTo>
                      <a:pt x="124871" y="161131"/>
                      <a:pt x="116087" y="160784"/>
                      <a:pt x="107408" y="159544"/>
                    </a:cubicBezTo>
                    <a:cubicBezTo>
                      <a:pt x="104923" y="159189"/>
                      <a:pt x="102273" y="158669"/>
                      <a:pt x="100265" y="157163"/>
                    </a:cubicBezTo>
                    <a:cubicBezTo>
                      <a:pt x="98845" y="156098"/>
                      <a:pt x="105424" y="153988"/>
                      <a:pt x="105027" y="147638"/>
                    </a:cubicBezTo>
                    <a:close/>
                  </a:path>
                </a:pathLst>
              </a:custGeom>
              <a:solidFill>
                <a:schemeClr val="bg2">
                  <a:lumMod val="50000"/>
                </a:schemeClr>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6732" name="Freeform 210"/>
              <p:cNvSpPr>
                <a:spLocks/>
              </p:cNvSpPr>
              <p:nvPr/>
            </p:nvSpPr>
            <p:spPr bwMode="auto">
              <a:xfrm>
                <a:off x="3876675" y="3950474"/>
                <a:ext cx="48510" cy="88104"/>
              </a:xfrm>
              <a:custGeom>
                <a:avLst/>
                <a:gdLst>
                  <a:gd name="T0" fmla="*/ 14287 w 48510"/>
                  <a:gd name="T1" fmla="*/ 35738 h 88104"/>
                  <a:gd name="T2" fmla="*/ 2381 w 48510"/>
                  <a:gd name="T3" fmla="*/ 19070 h 88104"/>
                  <a:gd name="T4" fmla="*/ 0 w 48510"/>
                  <a:gd name="T5" fmla="*/ 11926 h 88104"/>
                  <a:gd name="T6" fmla="*/ 2381 w 48510"/>
                  <a:gd name="T7" fmla="*/ 4782 h 88104"/>
                  <a:gd name="T8" fmla="*/ 19050 w 48510"/>
                  <a:gd name="T9" fmla="*/ 4782 h 88104"/>
                  <a:gd name="T10" fmla="*/ 35719 w 48510"/>
                  <a:gd name="T11" fmla="*/ 14307 h 88104"/>
                  <a:gd name="T12" fmla="*/ 40481 w 48510"/>
                  <a:gd name="T13" fmla="*/ 21451 h 88104"/>
                  <a:gd name="T14" fmla="*/ 42862 w 48510"/>
                  <a:gd name="T15" fmla="*/ 42882 h 88104"/>
                  <a:gd name="T16" fmla="*/ 47625 w 48510"/>
                  <a:gd name="T17" fmla="*/ 57170 h 88104"/>
                  <a:gd name="T18" fmla="*/ 45244 w 48510"/>
                  <a:gd name="T19" fmla="*/ 85745 h 88104"/>
                  <a:gd name="T20" fmla="*/ 38100 w 48510"/>
                  <a:gd name="T21" fmla="*/ 83363 h 88104"/>
                  <a:gd name="T22" fmla="*/ 33337 w 48510"/>
                  <a:gd name="T23" fmla="*/ 76220 h 88104"/>
                  <a:gd name="T24" fmla="*/ 30956 w 48510"/>
                  <a:gd name="T25" fmla="*/ 69076 h 88104"/>
                  <a:gd name="T26" fmla="*/ 9525 w 48510"/>
                  <a:gd name="T27" fmla="*/ 61932 h 88104"/>
                  <a:gd name="T28" fmla="*/ 2381 w 48510"/>
                  <a:gd name="T29" fmla="*/ 59551 h 88104"/>
                  <a:gd name="T30" fmla="*/ 4762 w 48510"/>
                  <a:gd name="T31" fmla="*/ 47645 h 88104"/>
                  <a:gd name="T32" fmla="*/ 11906 w 48510"/>
                  <a:gd name="T33" fmla="*/ 42882 h 88104"/>
                  <a:gd name="T34" fmla="*/ 14287 w 48510"/>
                  <a:gd name="T35" fmla="*/ 35738 h 88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510" h="88104">
                    <a:moveTo>
                      <a:pt x="14287" y="35738"/>
                    </a:moveTo>
                    <a:cubicBezTo>
                      <a:pt x="2382" y="31770"/>
                      <a:pt x="7937" y="35738"/>
                      <a:pt x="2381" y="19070"/>
                    </a:cubicBezTo>
                    <a:lnTo>
                      <a:pt x="0" y="11926"/>
                    </a:lnTo>
                    <a:cubicBezTo>
                      <a:pt x="794" y="9545"/>
                      <a:pt x="606" y="6557"/>
                      <a:pt x="2381" y="4782"/>
                    </a:cubicBezTo>
                    <a:cubicBezTo>
                      <a:pt x="7163" y="0"/>
                      <a:pt x="14217" y="3574"/>
                      <a:pt x="19050" y="4782"/>
                    </a:cubicBezTo>
                    <a:cubicBezTo>
                      <a:pt x="30218" y="21536"/>
                      <a:pt x="15121" y="2537"/>
                      <a:pt x="35719" y="14307"/>
                    </a:cubicBezTo>
                    <a:cubicBezTo>
                      <a:pt x="38204" y="15727"/>
                      <a:pt x="38894" y="19070"/>
                      <a:pt x="40481" y="21451"/>
                    </a:cubicBezTo>
                    <a:cubicBezTo>
                      <a:pt x="41275" y="28595"/>
                      <a:pt x="41452" y="35834"/>
                      <a:pt x="42862" y="42882"/>
                    </a:cubicBezTo>
                    <a:cubicBezTo>
                      <a:pt x="43847" y="47805"/>
                      <a:pt x="47625" y="57170"/>
                      <a:pt x="47625" y="57170"/>
                    </a:cubicBezTo>
                    <a:cubicBezTo>
                      <a:pt x="46831" y="66695"/>
                      <a:pt x="48510" y="76762"/>
                      <a:pt x="45244" y="85745"/>
                    </a:cubicBezTo>
                    <a:cubicBezTo>
                      <a:pt x="44386" y="88104"/>
                      <a:pt x="40060" y="84931"/>
                      <a:pt x="38100" y="83363"/>
                    </a:cubicBezTo>
                    <a:cubicBezTo>
                      <a:pt x="35865" y="81575"/>
                      <a:pt x="34925" y="78601"/>
                      <a:pt x="33337" y="76220"/>
                    </a:cubicBezTo>
                    <a:cubicBezTo>
                      <a:pt x="32543" y="73839"/>
                      <a:pt x="32524" y="71036"/>
                      <a:pt x="30956" y="69076"/>
                    </a:cubicBezTo>
                    <a:cubicBezTo>
                      <a:pt x="25581" y="62357"/>
                      <a:pt x="16874" y="63565"/>
                      <a:pt x="9525" y="61932"/>
                    </a:cubicBezTo>
                    <a:cubicBezTo>
                      <a:pt x="7075" y="61388"/>
                      <a:pt x="4762" y="60345"/>
                      <a:pt x="2381" y="59551"/>
                    </a:cubicBezTo>
                    <a:cubicBezTo>
                      <a:pt x="3175" y="55582"/>
                      <a:pt x="2754" y="51159"/>
                      <a:pt x="4762" y="47645"/>
                    </a:cubicBezTo>
                    <a:cubicBezTo>
                      <a:pt x="6182" y="45160"/>
                      <a:pt x="9882" y="44906"/>
                      <a:pt x="11906" y="42882"/>
                    </a:cubicBezTo>
                    <a:cubicBezTo>
                      <a:pt x="13161" y="41627"/>
                      <a:pt x="13493" y="39707"/>
                      <a:pt x="14287" y="3573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dirty="0"/>
              </a:p>
            </p:txBody>
          </p:sp>
          <p:sp>
            <p:nvSpPr>
              <p:cNvPr id="26733" name="Freeform 211"/>
              <p:cNvSpPr>
                <a:spLocks/>
              </p:cNvSpPr>
              <p:nvPr/>
            </p:nvSpPr>
            <p:spPr bwMode="auto">
              <a:xfrm>
                <a:off x="3981450" y="3897167"/>
                <a:ext cx="71437" cy="65232"/>
              </a:xfrm>
              <a:custGeom>
                <a:avLst/>
                <a:gdLst>
                  <a:gd name="T0" fmla="*/ 11906 w 71437"/>
                  <a:gd name="T1" fmla="*/ 22370 h 65232"/>
                  <a:gd name="T2" fmla="*/ 4763 w 71437"/>
                  <a:gd name="T3" fmla="*/ 19989 h 65232"/>
                  <a:gd name="T4" fmla="*/ 0 w 71437"/>
                  <a:gd name="T5" fmla="*/ 5701 h 65232"/>
                  <a:gd name="T6" fmla="*/ 19050 w 71437"/>
                  <a:gd name="T7" fmla="*/ 8082 h 65232"/>
                  <a:gd name="T8" fmla="*/ 23813 w 71437"/>
                  <a:gd name="T9" fmla="*/ 22370 h 65232"/>
                  <a:gd name="T10" fmla="*/ 45244 w 71437"/>
                  <a:gd name="T11" fmla="*/ 29514 h 65232"/>
                  <a:gd name="T12" fmla="*/ 52388 w 71437"/>
                  <a:gd name="T13" fmla="*/ 31895 h 65232"/>
                  <a:gd name="T14" fmla="*/ 66675 w 71437"/>
                  <a:gd name="T15" fmla="*/ 48564 h 65232"/>
                  <a:gd name="T16" fmla="*/ 66675 w 71437"/>
                  <a:gd name="T17" fmla="*/ 62851 h 65232"/>
                  <a:gd name="T18" fmla="*/ 59531 w 71437"/>
                  <a:gd name="T19" fmla="*/ 65232 h 65232"/>
                  <a:gd name="T20" fmla="*/ 50006 w 71437"/>
                  <a:gd name="T21" fmla="*/ 62851 h 65232"/>
                  <a:gd name="T22" fmla="*/ 45244 w 71437"/>
                  <a:gd name="T23" fmla="*/ 55707 h 65232"/>
                  <a:gd name="T24" fmla="*/ 30956 w 71437"/>
                  <a:gd name="T25" fmla="*/ 46182 h 65232"/>
                  <a:gd name="T26" fmla="*/ 30956 w 71437"/>
                  <a:gd name="T27" fmla="*/ 46182 h 65232"/>
                  <a:gd name="T28" fmla="*/ 11906 w 71437"/>
                  <a:gd name="T29" fmla="*/ 41420 h 65232"/>
                  <a:gd name="T30" fmla="*/ 9525 w 71437"/>
                  <a:gd name="T31" fmla="*/ 34276 h 65232"/>
                  <a:gd name="T32" fmla="*/ 11906 w 71437"/>
                  <a:gd name="T33" fmla="*/ 22370 h 652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437" h="65232">
                    <a:moveTo>
                      <a:pt x="11906" y="22370"/>
                    </a:moveTo>
                    <a:cubicBezTo>
                      <a:pt x="11112" y="19989"/>
                      <a:pt x="6222" y="22031"/>
                      <a:pt x="4763" y="19989"/>
                    </a:cubicBezTo>
                    <a:cubicBezTo>
                      <a:pt x="1845" y="15904"/>
                      <a:pt x="0" y="5701"/>
                      <a:pt x="0" y="5701"/>
                    </a:cubicBezTo>
                    <a:cubicBezTo>
                      <a:pt x="6992" y="3371"/>
                      <a:pt x="11978" y="0"/>
                      <a:pt x="19050" y="8082"/>
                    </a:cubicBezTo>
                    <a:cubicBezTo>
                      <a:pt x="22356" y="11860"/>
                      <a:pt x="19050" y="20783"/>
                      <a:pt x="23813" y="22370"/>
                    </a:cubicBezTo>
                    <a:lnTo>
                      <a:pt x="45244" y="29514"/>
                    </a:lnTo>
                    <a:lnTo>
                      <a:pt x="52388" y="31895"/>
                    </a:lnTo>
                    <a:cubicBezTo>
                      <a:pt x="58185" y="49287"/>
                      <a:pt x="52280" y="44964"/>
                      <a:pt x="66675" y="48564"/>
                    </a:cubicBezTo>
                    <a:cubicBezTo>
                      <a:pt x="68262" y="53326"/>
                      <a:pt x="71437" y="58089"/>
                      <a:pt x="66675" y="62851"/>
                    </a:cubicBezTo>
                    <a:cubicBezTo>
                      <a:pt x="64900" y="64626"/>
                      <a:pt x="61912" y="64438"/>
                      <a:pt x="59531" y="65232"/>
                    </a:cubicBezTo>
                    <a:cubicBezTo>
                      <a:pt x="56356" y="64438"/>
                      <a:pt x="52729" y="64666"/>
                      <a:pt x="50006" y="62851"/>
                    </a:cubicBezTo>
                    <a:cubicBezTo>
                      <a:pt x="47625" y="61263"/>
                      <a:pt x="47398" y="57592"/>
                      <a:pt x="45244" y="55707"/>
                    </a:cubicBezTo>
                    <a:cubicBezTo>
                      <a:pt x="40936" y="51938"/>
                      <a:pt x="35719" y="49357"/>
                      <a:pt x="30956" y="46182"/>
                    </a:cubicBezTo>
                    <a:cubicBezTo>
                      <a:pt x="19973" y="42521"/>
                      <a:pt x="26274" y="44293"/>
                      <a:pt x="11906" y="41420"/>
                    </a:cubicBezTo>
                    <a:cubicBezTo>
                      <a:pt x="11112" y="39039"/>
                      <a:pt x="9525" y="36786"/>
                      <a:pt x="9525" y="34276"/>
                    </a:cubicBezTo>
                    <a:cubicBezTo>
                      <a:pt x="9525" y="31330"/>
                      <a:pt x="12700" y="24751"/>
                      <a:pt x="11906" y="223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dirty="0"/>
              </a:p>
            </p:txBody>
          </p:sp>
        </p:grpSp>
        <p:sp>
          <p:nvSpPr>
            <p:cNvPr id="214" name="Oval 213"/>
            <p:cNvSpPr/>
            <p:nvPr/>
          </p:nvSpPr>
          <p:spPr bwMode="auto">
            <a:xfrm>
              <a:off x="3937430" y="3811652"/>
              <a:ext cx="36433" cy="36593"/>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15" name="Oval 214"/>
            <p:cNvSpPr/>
            <p:nvPr/>
          </p:nvSpPr>
          <p:spPr bwMode="auto">
            <a:xfrm>
              <a:off x="4007126" y="3833926"/>
              <a:ext cx="36433" cy="36593"/>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16" name="Oval 215"/>
            <p:cNvSpPr/>
            <p:nvPr/>
          </p:nvSpPr>
          <p:spPr bwMode="auto">
            <a:xfrm>
              <a:off x="4065735" y="3897567"/>
              <a:ext cx="38016" cy="36593"/>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17" name="Oval 216"/>
            <p:cNvSpPr/>
            <p:nvPr/>
          </p:nvSpPr>
          <p:spPr bwMode="auto">
            <a:xfrm>
              <a:off x="4073654" y="3973936"/>
              <a:ext cx="36433" cy="36593"/>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18" name="Oval 217"/>
            <p:cNvSpPr/>
            <p:nvPr/>
          </p:nvSpPr>
          <p:spPr bwMode="auto">
            <a:xfrm>
              <a:off x="4045142" y="4040758"/>
              <a:ext cx="36433" cy="36593"/>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19" name="Oval 218"/>
            <p:cNvSpPr/>
            <p:nvPr/>
          </p:nvSpPr>
          <p:spPr bwMode="auto">
            <a:xfrm>
              <a:off x="3992871" y="4078942"/>
              <a:ext cx="36432" cy="36593"/>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20" name="Oval 219"/>
            <p:cNvSpPr/>
            <p:nvPr/>
          </p:nvSpPr>
          <p:spPr bwMode="auto">
            <a:xfrm>
              <a:off x="3916839" y="4083715"/>
              <a:ext cx="36432" cy="36594"/>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21" name="Oval 220"/>
            <p:cNvSpPr/>
            <p:nvPr/>
          </p:nvSpPr>
          <p:spPr bwMode="auto">
            <a:xfrm>
              <a:off x="3850311" y="4056668"/>
              <a:ext cx="36432" cy="36593"/>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sp>
          <p:nvSpPr>
            <p:cNvPr id="223" name="Oval 222"/>
            <p:cNvSpPr/>
            <p:nvPr/>
          </p:nvSpPr>
          <p:spPr bwMode="auto">
            <a:xfrm>
              <a:off x="3809127" y="4007346"/>
              <a:ext cx="36432" cy="36594"/>
            </a:xfrm>
            <a:prstGeom prst="ellipse">
              <a:avLst/>
            </a:prstGeom>
            <a:solidFill>
              <a:srgbClr val="C00000"/>
            </a:solidFill>
            <a:ln>
              <a:solidFill>
                <a:schemeClr val="bg2">
                  <a:lumMod val="25000"/>
                </a:schemeClr>
              </a:solidFill>
            </a:ln>
            <a:extLst/>
          </p:spPr>
          <p:txBody>
            <a:bodyPr anchor="ctr"/>
            <a:lstStyle/>
            <a:p>
              <a:pPr algn="ctr" eaLnBrk="1" hangingPunct="1">
                <a:defRPr/>
              </a:pPr>
              <a:endParaRPr lang="en-US" sz="1400" b="0" dirty="0">
                <a:solidFill>
                  <a:schemeClr val="bg2"/>
                </a:solidFill>
              </a:endParaRPr>
            </a:p>
          </p:txBody>
        </p:sp>
      </p:grpSp>
      <p:grpSp>
        <p:nvGrpSpPr>
          <p:cNvPr id="26675" name="Group 136"/>
          <p:cNvGrpSpPr>
            <a:grpSpLocks/>
          </p:cNvGrpSpPr>
          <p:nvPr/>
        </p:nvGrpSpPr>
        <p:grpSpPr bwMode="auto">
          <a:xfrm rot="4500000">
            <a:off x="4649787" y="3090863"/>
            <a:ext cx="365125" cy="419100"/>
            <a:chOff x="3750867" y="2740819"/>
            <a:chExt cx="760015" cy="779860"/>
          </a:xfrm>
        </p:grpSpPr>
        <p:sp>
          <p:nvSpPr>
            <p:cNvPr id="226" name="Freeform 225"/>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227" name="Freeform 226"/>
            <p:cNvSpPr/>
            <p:nvPr/>
          </p:nvSpPr>
          <p:spPr bwMode="auto">
            <a:xfrm>
              <a:off x="3940376" y="2841276"/>
              <a:ext cx="497682" cy="50284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sp>
        <p:nvSpPr>
          <p:cNvPr id="228" name="Freeform 227"/>
          <p:cNvSpPr/>
          <p:nvPr/>
        </p:nvSpPr>
        <p:spPr bwMode="auto">
          <a:xfrm>
            <a:off x="3213100" y="4164013"/>
            <a:ext cx="392113" cy="381000"/>
          </a:xfrm>
          <a:custGeom>
            <a:avLst/>
            <a:gdLst>
              <a:gd name="connsiteX0" fmla="*/ 38100 w 392906"/>
              <a:gd name="connsiteY0" fmla="*/ 195825 h 381562"/>
              <a:gd name="connsiteX1" fmla="*/ 28575 w 392906"/>
              <a:gd name="connsiteY1" fmla="*/ 181537 h 381562"/>
              <a:gd name="connsiteX2" fmla="*/ 21431 w 392906"/>
              <a:gd name="connsiteY2" fmla="*/ 167250 h 381562"/>
              <a:gd name="connsiteX3" fmla="*/ 19050 w 392906"/>
              <a:gd name="connsiteY3" fmla="*/ 160106 h 381562"/>
              <a:gd name="connsiteX4" fmla="*/ 14288 w 392906"/>
              <a:gd name="connsiteY4" fmla="*/ 152962 h 381562"/>
              <a:gd name="connsiteX5" fmla="*/ 11906 w 392906"/>
              <a:gd name="connsiteY5" fmla="*/ 143437 h 381562"/>
              <a:gd name="connsiteX6" fmla="*/ 14288 w 392906"/>
              <a:gd name="connsiteY6" fmla="*/ 129150 h 381562"/>
              <a:gd name="connsiteX7" fmla="*/ 19050 w 392906"/>
              <a:gd name="connsiteY7" fmla="*/ 122006 h 381562"/>
              <a:gd name="connsiteX8" fmla="*/ 33338 w 392906"/>
              <a:gd name="connsiteY8" fmla="*/ 110100 h 381562"/>
              <a:gd name="connsiteX9" fmla="*/ 42863 w 392906"/>
              <a:gd name="connsiteY9" fmla="*/ 95812 h 381562"/>
              <a:gd name="connsiteX10" fmla="*/ 45244 w 392906"/>
              <a:gd name="connsiteY10" fmla="*/ 88668 h 381562"/>
              <a:gd name="connsiteX11" fmla="*/ 50006 w 392906"/>
              <a:gd name="connsiteY11" fmla="*/ 81525 h 381562"/>
              <a:gd name="connsiteX12" fmla="*/ 52388 w 392906"/>
              <a:gd name="connsiteY12" fmla="*/ 74381 h 381562"/>
              <a:gd name="connsiteX13" fmla="*/ 57150 w 392906"/>
              <a:gd name="connsiteY13" fmla="*/ 67237 h 381562"/>
              <a:gd name="connsiteX14" fmla="*/ 59531 w 392906"/>
              <a:gd name="connsiteY14" fmla="*/ 60093 h 381562"/>
              <a:gd name="connsiteX15" fmla="*/ 71438 w 392906"/>
              <a:gd name="connsiteY15" fmla="*/ 45806 h 381562"/>
              <a:gd name="connsiteX16" fmla="*/ 90488 w 392906"/>
              <a:gd name="connsiteY16" fmla="*/ 29137 h 381562"/>
              <a:gd name="connsiteX17" fmla="*/ 97631 w 392906"/>
              <a:gd name="connsiteY17" fmla="*/ 24375 h 381562"/>
              <a:gd name="connsiteX18" fmla="*/ 123825 w 392906"/>
              <a:gd name="connsiteY18" fmla="*/ 19612 h 381562"/>
              <a:gd name="connsiteX19" fmla="*/ 152400 w 392906"/>
              <a:gd name="connsiteY19" fmla="*/ 7706 h 381562"/>
              <a:gd name="connsiteX20" fmla="*/ 159544 w 392906"/>
              <a:gd name="connsiteY20" fmla="*/ 12468 h 381562"/>
              <a:gd name="connsiteX21" fmla="*/ 161925 w 392906"/>
              <a:gd name="connsiteY21" fmla="*/ 19612 h 381562"/>
              <a:gd name="connsiteX22" fmla="*/ 166688 w 392906"/>
              <a:gd name="connsiteY22" fmla="*/ 26756 h 381562"/>
              <a:gd name="connsiteX23" fmla="*/ 171450 w 392906"/>
              <a:gd name="connsiteY23" fmla="*/ 41043 h 381562"/>
              <a:gd name="connsiteX24" fmla="*/ 173831 w 392906"/>
              <a:gd name="connsiteY24" fmla="*/ 52950 h 381562"/>
              <a:gd name="connsiteX25" fmla="*/ 178594 w 392906"/>
              <a:gd name="connsiteY25" fmla="*/ 60093 h 381562"/>
              <a:gd name="connsiteX26" fmla="*/ 185738 w 392906"/>
              <a:gd name="connsiteY26" fmla="*/ 62475 h 381562"/>
              <a:gd name="connsiteX27" fmla="*/ 204788 w 392906"/>
              <a:gd name="connsiteY27" fmla="*/ 57712 h 381562"/>
              <a:gd name="connsiteX28" fmla="*/ 211931 w 392906"/>
              <a:gd name="connsiteY28" fmla="*/ 52950 h 381562"/>
              <a:gd name="connsiteX29" fmla="*/ 233363 w 392906"/>
              <a:gd name="connsiteY29" fmla="*/ 43425 h 381562"/>
              <a:gd name="connsiteX30" fmla="*/ 238125 w 392906"/>
              <a:gd name="connsiteY30" fmla="*/ 36281 h 381562"/>
              <a:gd name="connsiteX31" fmla="*/ 252413 w 392906"/>
              <a:gd name="connsiteY31" fmla="*/ 31518 h 381562"/>
              <a:gd name="connsiteX32" fmla="*/ 264319 w 392906"/>
              <a:gd name="connsiteY32" fmla="*/ 33900 h 381562"/>
              <a:gd name="connsiteX33" fmla="*/ 269081 w 392906"/>
              <a:gd name="connsiteY33" fmla="*/ 41043 h 381562"/>
              <a:gd name="connsiteX34" fmla="*/ 276225 w 392906"/>
              <a:gd name="connsiteY34" fmla="*/ 48187 h 381562"/>
              <a:gd name="connsiteX35" fmla="*/ 278606 w 392906"/>
              <a:gd name="connsiteY35" fmla="*/ 57712 h 381562"/>
              <a:gd name="connsiteX36" fmla="*/ 307181 w 392906"/>
              <a:gd name="connsiteY36" fmla="*/ 60093 h 381562"/>
              <a:gd name="connsiteX37" fmla="*/ 314325 w 392906"/>
              <a:gd name="connsiteY37" fmla="*/ 57712 h 381562"/>
              <a:gd name="connsiteX38" fmla="*/ 340519 w 392906"/>
              <a:gd name="connsiteY38" fmla="*/ 62475 h 381562"/>
              <a:gd name="connsiteX39" fmla="*/ 347663 w 392906"/>
              <a:gd name="connsiteY39" fmla="*/ 67237 h 381562"/>
              <a:gd name="connsiteX40" fmla="*/ 352425 w 392906"/>
              <a:gd name="connsiteY40" fmla="*/ 81525 h 381562"/>
              <a:gd name="connsiteX41" fmla="*/ 354806 w 392906"/>
              <a:gd name="connsiteY41" fmla="*/ 88668 h 381562"/>
              <a:gd name="connsiteX42" fmla="*/ 357188 w 392906"/>
              <a:gd name="connsiteY42" fmla="*/ 119625 h 381562"/>
              <a:gd name="connsiteX43" fmla="*/ 369094 w 392906"/>
              <a:gd name="connsiteY43" fmla="*/ 129150 h 381562"/>
              <a:gd name="connsiteX44" fmla="*/ 385763 w 392906"/>
              <a:gd name="connsiteY44" fmla="*/ 138675 h 381562"/>
              <a:gd name="connsiteX45" fmla="*/ 390525 w 392906"/>
              <a:gd name="connsiteY45" fmla="*/ 152962 h 381562"/>
              <a:gd name="connsiteX46" fmla="*/ 392906 w 392906"/>
              <a:gd name="connsiteY46" fmla="*/ 160106 h 381562"/>
              <a:gd name="connsiteX47" fmla="*/ 390525 w 392906"/>
              <a:gd name="connsiteY47" fmla="*/ 174393 h 381562"/>
              <a:gd name="connsiteX48" fmla="*/ 381000 w 392906"/>
              <a:gd name="connsiteY48" fmla="*/ 188681 h 381562"/>
              <a:gd name="connsiteX49" fmla="*/ 376238 w 392906"/>
              <a:gd name="connsiteY49" fmla="*/ 195825 h 381562"/>
              <a:gd name="connsiteX50" fmla="*/ 369094 w 392906"/>
              <a:gd name="connsiteY50" fmla="*/ 210112 h 381562"/>
              <a:gd name="connsiteX51" fmla="*/ 369094 w 392906"/>
              <a:gd name="connsiteY51" fmla="*/ 276787 h 381562"/>
              <a:gd name="connsiteX52" fmla="*/ 354806 w 392906"/>
              <a:gd name="connsiteY52" fmla="*/ 283931 h 381562"/>
              <a:gd name="connsiteX53" fmla="*/ 347663 w 392906"/>
              <a:gd name="connsiteY53" fmla="*/ 288693 h 381562"/>
              <a:gd name="connsiteX54" fmla="*/ 340519 w 392906"/>
              <a:gd name="connsiteY54" fmla="*/ 291075 h 381562"/>
              <a:gd name="connsiteX55" fmla="*/ 335756 w 392906"/>
              <a:gd name="connsiteY55" fmla="*/ 298218 h 381562"/>
              <a:gd name="connsiteX56" fmla="*/ 330994 w 392906"/>
              <a:gd name="connsiteY56" fmla="*/ 343462 h 381562"/>
              <a:gd name="connsiteX57" fmla="*/ 326231 w 392906"/>
              <a:gd name="connsiteY57" fmla="*/ 357750 h 381562"/>
              <a:gd name="connsiteX58" fmla="*/ 311944 w 392906"/>
              <a:gd name="connsiteY58" fmla="*/ 369656 h 381562"/>
              <a:gd name="connsiteX59" fmla="*/ 276225 w 392906"/>
              <a:gd name="connsiteY59" fmla="*/ 367275 h 381562"/>
              <a:gd name="connsiteX60" fmla="*/ 269081 w 392906"/>
              <a:gd name="connsiteY60" fmla="*/ 362512 h 381562"/>
              <a:gd name="connsiteX61" fmla="*/ 254794 w 392906"/>
              <a:gd name="connsiteY61" fmla="*/ 350606 h 381562"/>
              <a:gd name="connsiteX62" fmla="*/ 240506 w 392906"/>
              <a:gd name="connsiteY62" fmla="*/ 360131 h 381562"/>
              <a:gd name="connsiteX63" fmla="*/ 223838 w 392906"/>
              <a:gd name="connsiteY63" fmla="*/ 379181 h 381562"/>
              <a:gd name="connsiteX64" fmla="*/ 216694 w 392906"/>
              <a:gd name="connsiteY64" fmla="*/ 381562 h 381562"/>
              <a:gd name="connsiteX65" fmla="*/ 202406 w 392906"/>
              <a:gd name="connsiteY65" fmla="*/ 379181 h 381562"/>
              <a:gd name="connsiteX66" fmla="*/ 197644 w 392906"/>
              <a:gd name="connsiteY66" fmla="*/ 372037 h 381562"/>
              <a:gd name="connsiteX67" fmla="*/ 183356 w 392906"/>
              <a:gd name="connsiteY67" fmla="*/ 362512 h 381562"/>
              <a:gd name="connsiteX68" fmla="*/ 159544 w 392906"/>
              <a:gd name="connsiteY68" fmla="*/ 369656 h 381562"/>
              <a:gd name="connsiteX69" fmla="*/ 145256 w 392906"/>
              <a:gd name="connsiteY69" fmla="*/ 374418 h 381562"/>
              <a:gd name="connsiteX70" fmla="*/ 111919 w 392906"/>
              <a:gd name="connsiteY70" fmla="*/ 372037 h 381562"/>
              <a:gd name="connsiteX71" fmla="*/ 104775 w 392906"/>
              <a:gd name="connsiteY71" fmla="*/ 369656 h 381562"/>
              <a:gd name="connsiteX72" fmla="*/ 95250 w 392906"/>
              <a:gd name="connsiteY72" fmla="*/ 355368 h 381562"/>
              <a:gd name="connsiteX73" fmla="*/ 85725 w 392906"/>
              <a:gd name="connsiteY73" fmla="*/ 333937 h 381562"/>
              <a:gd name="connsiteX74" fmla="*/ 83344 w 392906"/>
              <a:gd name="connsiteY74" fmla="*/ 326793 h 381562"/>
              <a:gd name="connsiteX75" fmla="*/ 73819 w 392906"/>
              <a:gd name="connsiteY75" fmla="*/ 312506 h 381562"/>
              <a:gd name="connsiteX76" fmla="*/ 64294 w 392906"/>
              <a:gd name="connsiteY76" fmla="*/ 310125 h 381562"/>
              <a:gd name="connsiteX77" fmla="*/ 57150 w 392906"/>
              <a:gd name="connsiteY77" fmla="*/ 307743 h 381562"/>
              <a:gd name="connsiteX78" fmla="*/ 50006 w 392906"/>
              <a:gd name="connsiteY78" fmla="*/ 302981 h 381562"/>
              <a:gd name="connsiteX79" fmla="*/ 35719 w 392906"/>
              <a:gd name="connsiteY79" fmla="*/ 298218 h 381562"/>
              <a:gd name="connsiteX80" fmla="*/ 28575 w 392906"/>
              <a:gd name="connsiteY80" fmla="*/ 295837 h 381562"/>
              <a:gd name="connsiteX81" fmla="*/ 23813 w 392906"/>
              <a:gd name="connsiteY81" fmla="*/ 288693 h 381562"/>
              <a:gd name="connsiteX82" fmla="*/ 0 w 392906"/>
              <a:gd name="connsiteY82" fmla="*/ 281550 h 381562"/>
              <a:gd name="connsiteX83" fmla="*/ 2381 w 392906"/>
              <a:gd name="connsiteY83" fmla="*/ 269643 h 381562"/>
              <a:gd name="connsiteX84" fmla="*/ 14288 w 392906"/>
              <a:gd name="connsiteY84" fmla="*/ 255356 h 381562"/>
              <a:gd name="connsiteX85" fmla="*/ 23813 w 392906"/>
              <a:gd name="connsiteY85" fmla="*/ 241068 h 381562"/>
              <a:gd name="connsiteX86" fmla="*/ 28575 w 392906"/>
              <a:gd name="connsiteY86" fmla="*/ 233925 h 381562"/>
              <a:gd name="connsiteX87" fmla="*/ 30956 w 392906"/>
              <a:gd name="connsiteY87" fmla="*/ 226781 h 381562"/>
              <a:gd name="connsiteX88" fmla="*/ 38100 w 392906"/>
              <a:gd name="connsiteY88" fmla="*/ 195825 h 38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2906" h="381562">
                <a:moveTo>
                  <a:pt x="38100" y="195825"/>
                </a:moveTo>
                <a:cubicBezTo>
                  <a:pt x="37703" y="188284"/>
                  <a:pt x="30385" y="186967"/>
                  <a:pt x="28575" y="181537"/>
                </a:cubicBezTo>
                <a:cubicBezTo>
                  <a:pt x="25289" y="171678"/>
                  <a:pt x="27587" y="176481"/>
                  <a:pt x="21431" y="167250"/>
                </a:cubicBezTo>
                <a:cubicBezTo>
                  <a:pt x="20637" y="164869"/>
                  <a:pt x="20172" y="162351"/>
                  <a:pt x="19050" y="160106"/>
                </a:cubicBezTo>
                <a:cubicBezTo>
                  <a:pt x="17770" y="157546"/>
                  <a:pt x="15415" y="155592"/>
                  <a:pt x="14288" y="152962"/>
                </a:cubicBezTo>
                <a:cubicBezTo>
                  <a:pt x="12999" y="149954"/>
                  <a:pt x="12700" y="146612"/>
                  <a:pt x="11906" y="143437"/>
                </a:cubicBezTo>
                <a:cubicBezTo>
                  <a:pt x="12700" y="138675"/>
                  <a:pt x="12761" y="133730"/>
                  <a:pt x="14288" y="129150"/>
                </a:cubicBezTo>
                <a:cubicBezTo>
                  <a:pt x="15193" y="126435"/>
                  <a:pt x="17218" y="124205"/>
                  <a:pt x="19050" y="122006"/>
                </a:cubicBezTo>
                <a:cubicBezTo>
                  <a:pt x="24780" y="115130"/>
                  <a:pt x="26313" y="114782"/>
                  <a:pt x="33338" y="110100"/>
                </a:cubicBezTo>
                <a:cubicBezTo>
                  <a:pt x="36513" y="105337"/>
                  <a:pt x="41053" y="101242"/>
                  <a:pt x="42863" y="95812"/>
                </a:cubicBezTo>
                <a:cubicBezTo>
                  <a:pt x="43657" y="93431"/>
                  <a:pt x="44122" y="90913"/>
                  <a:pt x="45244" y="88668"/>
                </a:cubicBezTo>
                <a:cubicBezTo>
                  <a:pt x="46524" y="86108"/>
                  <a:pt x="48726" y="84084"/>
                  <a:pt x="50006" y="81525"/>
                </a:cubicBezTo>
                <a:cubicBezTo>
                  <a:pt x="51129" y="79280"/>
                  <a:pt x="51265" y="76626"/>
                  <a:pt x="52388" y="74381"/>
                </a:cubicBezTo>
                <a:cubicBezTo>
                  <a:pt x="53668" y="71821"/>
                  <a:pt x="55870" y="69797"/>
                  <a:pt x="57150" y="67237"/>
                </a:cubicBezTo>
                <a:cubicBezTo>
                  <a:pt x="58272" y="64992"/>
                  <a:pt x="58408" y="62338"/>
                  <a:pt x="59531" y="60093"/>
                </a:cubicBezTo>
                <a:cubicBezTo>
                  <a:pt x="63964" y="51228"/>
                  <a:pt x="64857" y="53703"/>
                  <a:pt x="71438" y="45806"/>
                </a:cubicBezTo>
                <a:cubicBezTo>
                  <a:pt x="83841" y="30922"/>
                  <a:pt x="64886" y="46204"/>
                  <a:pt x="90488" y="29137"/>
                </a:cubicBezTo>
                <a:cubicBezTo>
                  <a:pt x="92869" y="27550"/>
                  <a:pt x="94916" y="25280"/>
                  <a:pt x="97631" y="24375"/>
                </a:cubicBezTo>
                <a:cubicBezTo>
                  <a:pt x="110846" y="19969"/>
                  <a:pt x="102284" y="22304"/>
                  <a:pt x="123825" y="19612"/>
                </a:cubicBezTo>
                <a:cubicBezTo>
                  <a:pt x="136900" y="0"/>
                  <a:pt x="127671" y="4615"/>
                  <a:pt x="152400" y="7706"/>
                </a:cubicBezTo>
                <a:cubicBezTo>
                  <a:pt x="154781" y="9293"/>
                  <a:pt x="157756" y="10233"/>
                  <a:pt x="159544" y="12468"/>
                </a:cubicBezTo>
                <a:cubicBezTo>
                  <a:pt x="161112" y="14428"/>
                  <a:pt x="160802" y="17367"/>
                  <a:pt x="161925" y="19612"/>
                </a:cubicBezTo>
                <a:cubicBezTo>
                  <a:pt x="163205" y="22172"/>
                  <a:pt x="165100" y="24375"/>
                  <a:pt x="166688" y="26756"/>
                </a:cubicBezTo>
                <a:cubicBezTo>
                  <a:pt x="168275" y="31518"/>
                  <a:pt x="170466" y="36121"/>
                  <a:pt x="171450" y="41043"/>
                </a:cubicBezTo>
                <a:cubicBezTo>
                  <a:pt x="172244" y="45012"/>
                  <a:pt x="172410" y="49160"/>
                  <a:pt x="173831" y="52950"/>
                </a:cubicBezTo>
                <a:cubicBezTo>
                  <a:pt x="174836" y="55630"/>
                  <a:pt x="176359" y="58305"/>
                  <a:pt x="178594" y="60093"/>
                </a:cubicBezTo>
                <a:cubicBezTo>
                  <a:pt x="180554" y="61661"/>
                  <a:pt x="183357" y="61681"/>
                  <a:pt x="185738" y="62475"/>
                </a:cubicBezTo>
                <a:cubicBezTo>
                  <a:pt x="190262" y="61570"/>
                  <a:pt x="199909" y="60151"/>
                  <a:pt x="204788" y="57712"/>
                </a:cubicBezTo>
                <a:cubicBezTo>
                  <a:pt x="207348" y="56432"/>
                  <a:pt x="209316" y="54112"/>
                  <a:pt x="211931" y="52950"/>
                </a:cubicBezTo>
                <a:cubicBezTo>
                  <a:pt x="237438" y="41613"/>
                  <a:pt x="217194" y="54203"/>
                  <a:pt x="233363" y="43425"/>
                </a:cubicBezTo>
                <a:cubicBezTo>
                  <a:pt x="234950" y="41044"/>
                  <a:pt x="235698" y="37798"/>
                  <a:pt x="238125" y="36281"/>
                </a:cubicBezTo>
                <a:cubicBezTo>
                  <a:pt x="242382" y="33620"/>
                  <a:pt x="252413" y="31518"/>
                  <a:pt x="252413" y="31518"/>
                </a:cubicBezTo>
                <a:cubicBezTo>
                  <a:pt x="256382" y="32312"/>
                  <a:pt x="260805" y="31892"/>
                  <a:pt x="264319" y="33900"/>
                </a:cubicBezTo>
                <a:cubicBezTo>
                  <a:pt x="266804" y="35320"/>
                  <a:pt x="267249" y="38845"/>
                  <a:pt x="269081" y="41043"/>
                </a:cubicBezTo>
                <a:cubicBezTo>
                  <a:pt x="271237" y="43630"/>
                  <a:pt x="273844" y="45806"/>
                  <a:pt x="276225" y="48187"/>
                </a:cubicBezTo>
                <a:cubicBezTo>
                  <a:pt x="277019" y="51362"/>
                  <a:pt x="276791" y="54989"/>
                  <a:pt x="278606" y="57712"/>
                </a:cubicBezTo>
                <a:cubicBezTo>
                  <a:pt x="284942" y="67217"/>
                  <a:pt x="299953" y="60896"/>
                  <a:pt x="307181" y="60093"/>
                </a:cubicBezTo>
                <a:cubicBezTo>
                  <a:pt x="309562" y="59299"/>
                  <a:pt x="311815" y="57712"/>
                  <a:pt x="314325" y="57712"/>
                </a:cubicBezTo>
                <a:cubicBezTo>
                  <a:pt x="319258" y="57712"/>
                  <a:pt x="333819" y="59125"/>
                  <a:pt x="340519" y="62475"/>
                </a:cubicBezTo>
                <a:cubicBezTo>
                  <a:pt x="343079" y="63755"/>
                  <a:pt x="345282" y="65650"/>
                  <a:pt x="347663" y="67237"/>
                </a:cubicBezTo>
                <a:lnTo>
                  <a:pt x="352425" y="81525"/>
                </a:lnTo>
                <a:lnTo>
                  <a:pt x="354806" y="88668"/>
                </a:lnTo>
                <a:cubicBezTo>
                  <a:pt x="355600" y="98987"/>
                  <a:pt x="355281" y="109453"/>
                  <a:pt x="357188" y="119625"/>
                </a:cubicBezTo>
                <a:cubicBezTo>
                  <a:pt x="358750" y="127958"/>
                  <a:pt x="363263" y="126651"/>
                  <a:pt x="369094" y="129150"/>
                </a:cubicBezTo>
                <a:cubicBezTo>
                  <a:pt x="377557" y="132777"/>
                  <a:pt x="378586" y="133890"/>
                  <a:pt x="385763" y="138675"/>
                </a:cubicBezTo>
                <a:lnTo>
                  <a:pt x="390525" y="152962"/>
                </a:lnTo>
                <a:lnTo>
                  <a:pt x="392906" y="160106"/>
                </a:lnTo>
                <a:cubicBezTo>
                  <a:pt x="392112" y="164868"/>
                  <a:pt x="392382" y="169936"/>
                  <a:pt x="390525" y="174393"/>
                </a:cubicBezTo>
                <a:cubicBezTo>
                  <a:pt x="388324" y="179677"/>
                  <a:pt x="384175" y="183918"/>
                  <a:pt x="381000" y="188681"/>
                </a:cubicBezTo>
                <a:cubicBezTo>
                  <a:pt x="379413" y="191062"/>
                  <a:pt x="377143" y="193110"/>
                  <a:pt x="376238" y="195825"/>
                </a:cubicBezTo>
                <a:cubicBezTo>
                  <a:pt x="372951" y="205683"/>
                  <a:pt x="375248" y="200880"/>
                  <a:pt x="369094" y="210112"/>
                </a:cubicBezTo>
                <a:cubicBezTo>
                  <a:pt x="370731" y="231396"/>
                  <a:pt x="374076" y="255612"/>
                  <a:pt x="369094" y="276787"/>
                </a:cubicBezTo>
                <a:cubicBezTo>
                  <a:pt x="368308" y="280127"/>
                  <a:pt x="357257" y="283114"/>
                  <a:pt x="354806" y="283931"/>
                </a:cubicBezTo>
                <a:cubicBezTo>
                  <a:pt x="352425" y="285518"/>
                  <a:pt x="350222" y="287413"/>
                  <a:pt x="347663" y="288693"/>
                </a:cubicBezTo>
                <a:cubicBezTo>
                  <a:pt x="345418" y="289816"/>
                  <a:pt x="342479" y="289507"/>
                  <a:pt x="340519" y="291075"/>
                </a:cubicBezTo>
                <a:cubicBezTo>
                  <a:pt x="338284" y="292863"/>
                  <a:pt x="337344" y="295837"/>
                  <a:pt x="335756" y="298218"/>
                </a:cubicBezTo>
                <a:cubicBezTo>
                  <a:pt x="334709" y="312881"/>
                  <a:pt x="334970" y="328882"/>
                  <a:pt x="330994" y="343462"/>
                </a:cubicBezTo>
                <a:cubicBezTo>
                  <a:pt x="329673" y="348305"/>
                  <a:pt x="329781" y="354200"/>
                  <a:pt x="326231" y="357750"/>
                </a:cubicBezTo>
                <a:cubicBezTo>
                  <a:pt x="317064" y="366917"/>
                  <a:pt x="321890" y="363025"/>
                  <a:pt x="311944" y="369656"/>
                </a:cubicBezTo>
                <a:cubicBezTo>
                  <a:pt x="300038" y="368862"/>
                  <a:pt x="287995" y="369237"/>
                  <a:pt x="276225" y="367275"/>
                </a:cubicBezTo>
                <a:cubicBezTo>
                  <a:pt x="273402" y="366804"/>
                  <a:pt x="271280" y="364344"/>
                  <a:pt x="269081" y="362512"/>
                </a:cubicBezTo>
                <a:cubicBezTo>
                  <a:pt x="250754" y="347238"/>
                  <a:pt x="272525" y="362425"/>
                  <a:pt x="254794" y="350606"/>
                </a:cubicBezTo>
                <a:cubicBezTo>
                  <a:pt x="250031" y="353781"/>
                  <a:pt x="243681" y="355368"/>
                  <a:pt x="240506" y="360131"/>
                </a:cubicBezTo>
                <a:cubicBezTo>
                  <a:pt x="233365" y="370842"/>
                  <a:pt x="233757" y="374221"/>
                  <a:pt x="223838" y="379181"/>
                </a:cubicBezTo>
                <a:cubicBezTo>
                  <a:pt x="221593" y="380304"/>
                  <a:pt x="219075" y="380768"/>
                  <a:pt x="216694" y="381562"/>
                </a:cubicBezTo>
                <a:cubicBezTo>
                  <a:pt x="211931" y="380768"/>
                  <a:pt x="206725" y="381340"/>
                  <a:pt x="202406" y="379181"/>
                </a:cubicBezTo>
                <a:cubicBezTo>
                  <a:pt x="199846" y="377901"/>
                  <a:pt x="199476" y="374236"/>
                  <a:pt x="197644" y="372037"/>
                </a:cubicBezTo>
                <a:cubicBezTo>
                  <a:pt x="190784" y="363804"/>
                  <a:pt x="192161" y="365446"/>
                  <a:pt x="183356" y="362512"/>
                </a:cubicBezTo>
                <a:cubicBezTo>
                  <a:pt x="146780" y="367737"/>
                  <a:pt x="180065" y="360536"/>
                  <a:pt x="159544" y="369656"/>
                </a:cubicBezTo>
                <a:cubicBezTo>
                  <a:pt x="154956" y="371695"/>
                  <a:pt x="145256" y="374418"/>
                  <a:pt x="145256" y="374418"/>
                </a:cubicBezTo>
                <a:cubicBezTo>
                  <a:pt x="134144" y="373624"/>
                  <a:pt x="122983" y="373339"/>
                  <a:pt x="111919" y="372037"/>
                </a:cubicBezTo>
                <a:cubicBezTo>
                  <a:pt x="109426" y="371744"/>
                  <a:pt x="106550" y="371431"/>
                  <a:pt x="104775" y="369656"/>
                </a:cubicBezTo>
                <a:cubicBezTo>
                  <a:pt x="100728" y="365609"/>
                  <a:pt x="98425" y="360131"/>
                  <a:pt x="95250" y="355368"/>
                </a:cubicBezTo>
                <a:cubicBezTo>
                  <a:pt x="87703" y="344048"/>
                  <a:pt x="91392" y="350939"/>
                  <a:pt x="85725" y="333937"/>
                </a:cubicBezTo>
                <a:lnTo>
                  <a:pt x="83344" y="326793"/>
                </a:lnTo>
                <a:cubicBezTo>
                  <a:pt x="81071" y="319974"/>
                  <a:pt x="81164" y="316703"/>
                  <a:pt x="73819" y="312506"/>
                </a:cubicBezTo>
                <a:cubicBezTo>
                  <a:pt x="70977" y="310882"/>
                  <a:pt x="67441" y="311024"/>
                  <a:pt x="64294" y="310125"/>
                </a:cubicBezTo>
                <a:cubicBezTo>
                  <a:pt x="61880" y="309435"/>
                  <a:pt x="59395" y="308866"/>
                  <a:pt x="57150" y="307743"/>
                </a:cubicBezTo>
                <a:cubicBezTo>
                  <a:pt x="54590" y="306463"/>
                  <a:pt x="52621" y="304143"/>
                  <a:pt x="50006" y="302981"/>
                </a:cubicBezTo>
                <a:cubicBezTo>
                  <a:pt x="45419" y="300942"/>
                  <a:pt x="40481" y="299806"/>
                  <a:pt x="35719" y="298218"/>
                </a:cubicBezTo>
                <a:lnTo>
                  <a:pt x="28575" y="295837"/>
                </a:lnTo>
                <a:cubicBezTo>
                  <a:pt x="26988" y="293456"/>
                  <a:pt x="25837" y="290717"/>
                  <a:pt x="23813" y="288693"/>
                </a:cubicBezTo>
                <a:cubicBezTo>
                  <a:pt x="16594" y="281474"/>
                  <a:pt x="10489" y="283048"/>
                  <a:pt x="0" y="281550"/>
                </a:cubicBezTo>
                <a:cubicBezTo>
                  <a:pt x="794" y="277581"/>
                  <a:pt x="960" y="273433"/>
                  <a:pt x="2381" y="269643"/>
                </a:cubicBezTo>
                <a:cubicBezTo>
                  <a:pt x="5021" y="262604"/>
                  <a:pt x="9818" y="261103"/>
                  <a:pt x="14288" y="255356"/>
                </a:cubicBezTo>
                <a:cubicBezTo>
                  <a:pt x="17802" y="250838"/>
                  <a:pt x="20638" y="245831"/>
                  <a:pt x="23813" y="241068"/>
                </a:cubicBezTo>
                <a:lnTo>
                  <a:pt x="28575" y="233925"/>
                </a:lnTo>
                <a:cubicBezTo>
                  <a:pt x="29369" y="231544"/>
                  <a:pt x="30645" y="229272"/>
                  <a:pt x="30956" y="226781"/>
                </a:cubicBezTo>
                <a:cubicBezTo>
                  <a:pt x="33521" y="206266"/>
                  <a:pt x="38497" y="203366"/>
                  <a:pt x="38100" y="195825"/>
                </a:cubicBezTo>
                <a:close/>
              </a:path>
            </a:pathLst>
          </a:custGeom>
          <a:solidFill>
            <a:schemeClr val="tx2">
              <a:lumMod val="20000"/>
              <a:lumOff val="80000"/>
            </a:schemeClr>
          </a:solidFill>
          <a:ln>
            <a:solidFill>
              <a:schemeClr val="bg2"/>
            </a:solidFill>
          </a:ln>
          <a:extLst/>
        </p:spPr>
        <p:txBody>
          <a:bodyPr anchor="ctr"/>
          <a:lstStyle/>
          <a:p>
            <a:pPr algn="ctr" eaLnBrk="1" hangingPunct="1">
              <a:defRPr/>
            </a:pPr>
            <a:endParaRPr lang="en-US" sz="1400" b="0" dirty="0">
              <a:solidFill>
                <a:schemeClr val="bg2"/>
              </a:solidFill>
            </a:endParaRPr>
          </a:p>
        </p:txBody>
      </p:sp>
      <p:sp>
        <p:nvSpPr>
          <p:cNvPr id="26677" name="Oval 249"/>
          <p:cNvSpPr>
            <a:spLocks noChangeArrowheads="1"/>
          </p:cNvSpPr>
          <p:nvPr/>
        </p:nvSpPr>
        <p:spPr bwMode="auto">
          <a:xfrm>
            <a:off x="3548063" y="4329113"/>
            <a:ext cx="36512" cy="26987"/>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nvGrpSpPr>
          <p:cNvPr id="26678" name="Group 253"/>
          <p:cNvGrpSpPr>
            <a:grpSpLocks/>
          </p:cNvGrpSpPr>
          <p:nvPr/>
        </p:nvGrpSpPr>
        <p:grpSpPr bwMode="auto">
          <a:xfrm>
            <a:off x="3252788" y="4202113"/>
            <a:ext cx="295275" cy="314325"/>
            <a:chOff x="3192561" y="4217061"/>
            <a:chExt cx="296132" cy="313182"/>
          </a:xfrm>
        </p:grpSpPr>
        <p:sp>
          <p:nvSpPr>
            <p:cNvPr id="26698" name="Oval 235"/>
            <p:cNvSpPr>
              <a:spLocks noChangeArrowheads="1"/>
            </p:cNvSpPr>
            <p:nvPr/>
          </p:nvSpPr>
          <p:spPr bwMode="auto">
            <a:xfrm>
              <a:off x="3263999" y="4217061"/>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699" name="Oval 236"/>
            <p:cNvSpPr>
              <a:spLocks noChangeArrowheads="1"/>
            </p:cNvSpPr>
            <p:nvPr/>
          </p:nvSpPr>
          <p:spPr bwMode="auto">
            <a:xfrm>
              <a:off x="3373536" y="4236111"/>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0" name="Oval 237"/>
            <p:cNvSpPr>
              <a:spLocks noChangeArrowheads="1"/>
            </p:cNvSpPr>
            <p:nvPr/>
          </p:nvSpPr>
          <p:spPr bwMode="auto">
            <a:xfrm>
              <a:off x="3409255" y="4264686"/>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1" name="Oval 238"/>
            <p:cNvSpPr>
              <a:spLocks noChangeArrowheads="1"/>
            </p:cNvSpPr>
            <p:nvPr/>
          </p:nvSpPr>
          <p:spPr bwMode="auto">
            <a:xfrm>
              <a:off x="3440211" y="4319455"/>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2" name="Oval 239"/>
            <p:cNvSpPr>
              <a:spLocks noChangeArrowheads="1"/>
            </p:cNvSpPr>
            <p:nvPr/>
          </p:nvSpPr>
          <p:spPr bwMode="auto">
            <a:xfrm>
              <a:off x="3325911" y="4314693"/>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3" name="Oval 240"/>
            <p:cNvSpPr>
              <a:spLocks noChangeArrowheads="1"/>
            </p:cNvSpPr>
            <p:nvPr/>
          </p:nvSpPr>
          <p:spPr bwMode="auto">
            <a:xfrm>
              <a:off x="3290192" y="4367080"/>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4" name="Oval 241"/>
            <p:cNvSpPr>
              <a:spLocks noChangeArrowheads="1"/>
            </p:cNvSpPr>
            <p:nvPr/>
          </p:nvSpPr>
          <p:spPr bwMode="auto">
            <a:xfrm>
              <a:off x="3328292" y="4412324"/>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5" name="Oval 242"/>
            <p:cNvSpPr>
              <a:spLocks noChangeArrowheads="1"/>
            </p:cNvSpPr>
            <p:nvPr/>
          </p:nvSpPr>
          <p:spPr bwMode="auto">
            <a:xfrm>
              <a:off x="3247330" y="4386130"/>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6" name="Oval 243"/>
            <p:cNvSpPr>
              <a:spLocks noChangeArrowheads="1"/>
            </p:cNvSpPr>
            <p:nvPr/>
          </p:nvSpPr>
          <p:spPr bwMode="auto">
            <a:xfrm>
              <a:off x="3218754" y="4345649"/>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7" name="Oval 244"/>
            <p:cNvSpPr>
              <a:spLocks noChangeArrowheads="1"/>
            </p:cNvSpPr>
            <p:nvPr/>
          </p:nvSpPr>
          <p:spPr bwMode="auto">
            <a:xfrm>
              <a:off x="3213992" y="4433755"/>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8" name="Oval 245"/>
            <p:cNvSpPr>
              <a:spLocks noChangeArrowheads="1"/>
            </p:cNvSpPr>
            <p:nvPr/>
          </p:nvSpPr>
          <p:spPr bwMode="auto">
            <a:xfrm>
              <a:off x="3275905" y="4502811"/>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09" name="Oval 246"/>
            <p:cNvSpPr>
              <a:spLocks noChangeArrowheads="1"/>
            </p:cNvSpPr>
            <p:nvPr/>
          </p:nvSpPr>
          <p:spPr bwMode="auto">
            <a:xfrm>
              <a:off x="3364011" y="4483762"/>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10" name="Oval 247"/>
            <p:cNvSpPr>
              <a:spLocks noChangeArrowheads="1"/>
            </p:cNvSpPr>
            <p:nvPr/>
          </p:nvSpPr>
          <p:spPr bwMode="auto">
            <a:xfrm>
              <a:off x="3437830" y="4486142"/>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11" name="Oval 248"/>
            <p:cNvSpPr>
              <a:spLocks noChangeArrowheads="1"/>
            </p:cNvSpPr>
            <p:nvPr/>
          </p:nvSpPr>
          <p:spPr bwMode="auto">
            <a:xfrm>
              <a:off x="3192561" y="4300405"/>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12" name="Oval 250"/>
            <p:cNvSpPr>
              <a:spLocks noChangeArrowheads="1"/>
            </p:cNvSpPr>
            <p:nvPr/>
          </p:nvSpPr>
          <p:spPr bwMode="auto">
            <a:xfrm>
              <a:off x="3452117" y="4267067"/>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713" name="Oval 251"/>
            <p:cNvSpPr>
              <a:spLocks noChangeArrowheads="1"/>
            </p:cNvSpPr>
            <p:nvPr/>
          </p:nvSpPr>
          <p:spPr bwMode="auto">
            <a:xfrm>
              <a:off x="3423542" y="4414704"/>
              <a:ext cx="36576" cy="2743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sp>
        <p:nvSpPr>
          <p:cNvPr id="26679" name="Oval 252"/>
          <p:cNvSpPr>
            <a:spLocks noChangeArrowheads="1"/>
          </p:cNvSpPr>
          <p:nvPr/>
        </p:nvSpPr>
        <p:spPr bwMode="auto">
          <a:xfrm>
            <a:off x="3529013" y="4395788"/>
            <a:ext cx="36512" cy="26987"/>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nvGrpSpPr>
          <p:cNvPr id="26680" name="Group 234"/>
          <p:cNvGrpSpPr>
            <a:grpSpLocks/>
          </p:cNvGrpSpPr>
          <p:nvPr/>
        </p:nvGrpSpPr>
        <p:grpSpPr bwMode="auto">
          <a:xfrm>
            <a:off x="3314700" y="4248150"/>
            <a:ext cx="184150" cy="238125"/>
            <a:chOff x="3248026" y="4255294"/>
            <a:chExt cx="183355" cy="238125"/>
          </a:xfrm>
        </p:grpSpPr>
        <p:sp>
          <p:nvSpPr>
            <p:cNvPr id="26687" name="Freeform 230"/>
            <p:cNvSpPr>
              <a:spLocks/>
            </p:cNvSpPr>
            <p:nvPr/>
          </p:nvSpPr>
          <p:spPr bwMode="auto">
            <a:xfrm flipV="1">
              <a:off x="3312319" y="4404916"/>
              <a:ext cx="93265" cy="62309"/>
            </a:xfrm>
            <a:custGeom>
              <a:avLst/>
              <a:gdLst>
                <a:gd name="T0" fmla="*/ 88106 w 93265"/>
                <a:gd name="T1" fmla="*/ 62309 h 62309"/>
                <a:gd name="T2" fmla="*/ 78581 w 93265"/>
                <a:gd name="T3" fmla="*/ 9922 h 62309"/>
                <a:gd name="T4" fmla="*/ 0 w 93265"/>
                <a:gd name="T5" fmla="*/ 2778 h 62309"/>
                <a:gd name="T6" fmla="*/ 0 60000 65536"/>
                <a:gd name="T7" fmla="*/ 0 60000 65536"/>
                <a:gd name="T8" fmla="*/ 0 60000 65536"/>
              </a:gdLst>
              <a:ahLst/>
              <a:cxnLst>
                <a:cxn ang="T6">
                  <a:pos x="T0" y="T1"/>
                </a:cxn>
                <a:cxn ang="T7">
                  <a:pos x="T2" y="T3"/>
                </a:cxn>
                <a:cxn ang="T8">
                  <a:pos x="T4" y="T5"/>
                </a:cxn>
              </a:cxnLst>
              <a:rect l="0" t="0" r="r" b="b"/>
              <a:pathLst>
                <a:path w="93265" h="62309">
                  <a:moveTo>
                    <a:pt x="88106" y="62309"/>
                  </a:moveTo>
                  <a:cubicBezTo>
                    <a:pt x="90685" y="41076"/>
                    <a:pt x="93265" y="19844"/>
                    <a:pt x="78581" y="9922"/>
                  </a:cubicBezTo>
                  <a:cubicBezTo>
                    <a:pt x="63897" y="0"/>
                    <a:pt x="31948" y="1389"/>
                    <a:pt x="0" y="2778"/>
                  </a:cubicBezTo>
                </a:path>
              </a:pathLst>
            </a:custGeom>
            <a:noFill/>
            <a:ln w="2857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32" name="Oval 231"/>
            <p:cNvSpPr/>
            <p:nvPr/>
          </p:nvSpPr>
          <p:spPr bwMode="auto">
            <a:xfrm>
              <a:off x="3252788" y="4255294"/>
              <a:ext cx="66675" cy="66675"/>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a:extLst/>
          </p:spPr>
          <p:txBody>
            <a:bodyPr anchor="ctr"/>
            <a:lstStyle/>
            <a:p>
              <a:pPr algn="ctr" eaLnBrk="1" hangingPunct="1">
                <a:defRPr/>
              </a:pPr>
              <a:endParaRPr lang="en-US" sz="1400" b="0" dirty="0">
                <a:solidFill>
                  <a:schemeClr val="bg2"/>
                </a:solidFill>
              </a:endParaRPr>
            </a:p>
          </p:txBody>
        </p:sp>
        <p:sp>
          <p:nvSpPr>
            <p:cNvPr id="233" name="Oval 232"/>
            <p:cNvSpPr/>
            <p:nvPr/>
          </p:nvSpPr>
          <p:spPr bwMode="auto">
            <a:xfrm>
              <a:off x="3364706" y="4341019"/>
              <a:ext cx="66675" cy="66675"/>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a:extLst/>
          </p:spPr>
          <p:txBody>
            <a:bodyPr anchor="ctr"/>
            <a:lstStyle/>
            <a:p>
              <a:pPr algn="ctr" eaLnBrk="1" hangingPunct="1">
                <a:defRPr/>
              </a:pPr>
              <a:endParaRPr lang="en-US" sz="1400" b="0" dirty="0">
                <a:solidFill>
                  <a:schemeClr val="bg2"/>
                </a:solidFill>
              </a:endParaRPr>
            </a:p>
          </p:txBody>
        </p:sp>
        <p:sp>
          <p:nvSpPr>
            <p:cNvPr id="26694" name="Freeform 229"/>
            <p:cNvSpPr>
              <a:spLocks/>
            </p:cNvSpPr>
            <p:nvPr/>
          </p:nvSpPr>
          <p:spPr bwMode="auto">
            <a:xfrm>
              <a:off x="3314700" y="4283472"/>
              <a:ext cx="93265" cy="62309"/>
            </a:xfrm>
            <a:custGeom>
              <a:avLst/>
              <a:gdLst>
                <a:gd name="T0" fmla="*/ 88106 w 93265"/>
                <a:gd name="T1" fmla="*/ 62309 h 62309"/>
                <a:gd name="T2" fmla="*/ 78581 w 93265"/>
                <a:gd name="T3" fmla="*/ 9922 h 62309"/>
                <a:gd name="T4" fmla="*/ 0 w 93265"/>
                <a:gd name="T5" fmla="*/ 2778 h 62309"/>
                <a:gd name="T6" fmla="*/ 0 60000 65536"/>
                <a:gd name="T7" fmla="*/ 0 60000 65536"/>
                <a:gd name="T8" fmla="*/ 0 60000 65536"/>
              </a:gdLst>
              <a:ahLst/>
              <a:cxnLst>
                <a:cxn ang="T6">
                  <a:pos x="T0" y="T1"/>
                </a:cxn>
                <a:cxn ang="T7">
                  <a:pos x="T2" y="T3"/>
                </a:cxn>
                <a:cxn ang="T8">
                  <a:pos x="T4" y="T5"/>
                </a:cxn>
              </a:cxnLst>
              <a:rect l="0" t="0" r="r" b="b"/>
              <a:pathLst>
                <a:path w="93265" h="62309">
                  <a:moveTo>
                    <a:pt x="88106" y="62309"/>
                  </a:moveTo>
                  <a:cubicBezTo>
                    <a:pt x="90685" y="41076"/>
                    <a:pt x="93265" y="19844"/>
                    <a:pt x="78581" y="9922"/>
                  </a:cubicBezTo>
                  <a:cubicBezTo>
                    <a:pt x="63897" y="0"/>
                    <a:pt x="31948" y="1389"/>
                    <a:pt x="0" y="2778"/>
                  </a:cubicBezTo>
                </a:path>
              </a:pathLst>
            </a:custGeom>
            <a:noFill/>
            <a:ln w="2857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234" name="Oval 233"/>
            <p:cNvSpPr/>
            <p:nvPr/>
          </p:nvSpPr>
          <p:spPr bwMode="auto">
            <a:xfrm>
              <a:off x="3248026" y="4426744"/>
              <a:ext cx="66675" cy="66675"/>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a:extLst/>
          </p:spPr>
          <p:txBody>
            <a:bodyPr anchor="ctr"/>
            <a:lstStyle/>
            <a:p>
              <a:pPr algn="ctr" eaLnBrk="1" hangingPunct="1">
                <a:defRPr/>
              </a:pPr>
              <a:endParaRPr lang="en-US" sz="1400" b="0" dirty="0">
                <a:solidFill>
                  <a:schemeClr val="bg2"/>
                </a:solidFill>
              </a:endParaRPr>
            </a:p>
          </p:txBody>
        </p:sp>
      </p:grpSp>
      <p:grpSp>
        <p:nvGrpSpPr>
          <p:cNvPr id="26681" name="Group 262"/>
          <p:cNvGrpSpPr>
            <a:grpSpLocks/>
          </p:cNvGrpSpPr>
          <p:nvPr/>
        </p:nvGrpSpPr>
        <p:grpSpPr bwMode="auto">
          <a:xfrm>
            <a:off x="4170363" y="4398963"/>
            <a:ext cx="254000" cy="238125"/>
            <a:chOff x="4320908" y="4602956"/>
            <a:chExt cx="254267" cy="238125"/>
          </a:xfrm>
        </p:grpSpPr>
        <p:sp>
          <p:nvSpPr>
            <p:cNvPr id="257" name="Freeform 256"/>
            <p:cNvSpPr/>
            <p:nvPr/>
          </p:nvSpPr>
          <p:spPr bwMode="auto">
            <a:xfrm>
              <a:off x="4320908" y="4602956"/>
              <a:ext cx="254267" cy="238125"/>
            </a:xfrm>
            <a:custGeom>
              <a:avLst/>
              <a:gdLst>
                <a:gd name="connsiteX0" fmla="*/ 30429 w 254267"/>
                <a:gd name="connsiteY0" fmla="*/ 130969 h 238125"/>
                <a:gd name="connsiteX1" fmla="*/ 28048 w 254267"/>
                <a:gd name="connsiteY1" fmla="*/ 123825 h 238125"/>
                <a:gd name="connsiteX2" fmla="*/ 18523 w 254267"/>
                <a:gd name="connsiteY2" fmla="*/ 109538 h 238125"/>
                <a:gd name="connsiteX3" fmla="*/ 8998 w 254267"/>
                <a:gd name="connsiteY3" fmla="*/ 88106 h 238125"/>
                <a:gd name="connsiteX4" fmla="*/ 11379 w 254267"/>
                <a:gd name="connsiteY4" fmla="*/ 66675 h 238125"/>
                <a:gd name="connsiteX5" fmla="*/ 35192 w 254267"/>
                <a:gd name="connsiteY5" fmla="*/ 52388 h 238125"/>
                <a:gd name="connsiteX6" fmla="*/ 44717 w 254267"/>
                <a:gd name="connsiteY6" fmla="*/ 38100 h 238125"/>
                <a:gd name="connsiteX7" fmla="*/ 56623 w 254267"/>
                <a:gd name="connsiteY7" fmla="*/ 23813 h 238125"/>
                <a:gd name="connsiteX8" fmla="*/ 59004 w 254267"/>
                <a:gd name="connsiteY8" fmla="*/ 16669 h 238125"/>
                <a:gd name="connsiteX9" fmla="*/ 78054 w 254267"/>
                <a:gd name="connsiteY9" fmla="*/ 14288 h 238125"/>
                <a:gd name="connsiteX10" fmla="*/ 85198 w 254267"/>
                <a:gd name="connsiteY10" fmla="*/ 9525 h 238125"/>
                <a:gd name="connsiteX11" fmla="*/ 89961 w 254267"/>
                <a:gd name="connsiteY11" fmla="*/ 2381 h 238125"/>
                <a:gd name="connsiteX12" fmla="*/ 97104 w 254267"/>
                <a:gd name="connsiteY12" fmla="*/ 0 h 238125"/>
                <a:gd name="connsiteX13" fmla="*/ 116154 w 254267"/>
                <a:gd name="connsiteY13" fmla="*/ 4763 h 238125"/>
                <a:gd name="connsiteX14" fmla="*/ 120917 w 254267"/>
                <a:gd name="connsiteY14" fmla="*/ 11906 h 238125"/>
                <a:gd name="connsiteX15" fmla="*/ 128061 w 254267"/>
                <a:gd name="connsiteY15" fmla="*/ 19050 h 238125"/>
                <a:gd name="connsiteX16" fmla="*/ 130442 w 254267"/>
                <a:gd name="connsiteY16" fmla="*/ 26194 h 238125"/>
                <a:gd name="connsiteX17" fmla="*/ 137586 w 254267"/>
                <a:gd name="connsiteY17" fmla="*/ 23813 h 238125"/>
                <a:gd name="connsiteX18" fmla="*/ 159017 w 254267"/>
                <a:gd name="connsiteY18" fmla="*/ 4763 h 238125"/>
                <a:gd name="connsiteX19" fmla="*/ 166161 w 254267"/>
                <a:gd name="connsiteY19" fmla="*/ 2381 h 238125"/>
                <a:gd name="connsiteX20" fmla="*/ 173304 w 254267"/>
                <a:gd name="connsiteY20" fmla="*/ 4763 h 238125"/>
                <a:gd name="connsiteX21" fmla="*/ 178067 w 254267"/>
                <a:gd name="connsiteY21" fmla="*/ 19050 h 238125"/>
                <a:gd name="connsiteX22" fmla="*/ 185211 w 254267"/>
                <a:gd name="connsiteY22" fmla="*/ 33338 h 238125"/>
                <a:gd name="connsiteX23" fmla="*/ 197117 w 254267"/>
                <a:gd name="connsiteY23" fmla="*/ 30956 h 238125"/>
                <a:gd name="connsiteX24" fmla="*/ 204261 w 254267"/>
                <a:gd name="connsiteY24" fmla="*/ 28575 h 238125"/>
                <a:gd name="connsiteX25" fmla="*/ 216167 w 254267"/>
                <a:gd name="connsiteY25" fmla="*/ 30956 h 238125"/>
                <a:gd name="connsiteX26" fmla="*/ 225692 w 254267"/>
                <a:gd name="connsiteY26" fmla="*/ 64294 h 238125"/>
                <a:gd name="connsiteX27" fmla="*/ 228073 w 254267"/>
                <a:gd name="connsiteY27" fmla="*/ 71438 h 238125"/>
                <a:gd name="connsiteX28" fmla="*/ 242361 w 254267"/>
                <a:gd name="connsiteY28" fmla="*/ 80963 h 238125"/>
                <a:gd name="connsiteX29" fmla="*/ 249504 w 254267"/>
                <a:gd name="connsiteY29" fmla="*/ 95250 h 238125"/>
                <a:gd name="connsiteX30" fmla="*/ 244742 w 254267"/>
                <a:gd name="connsiteY30" fmla="*/ 121444 h 238125"/>
                <a:gd name="connsiteX31" fmla="*/ 251886 w 254267"/>
                <a:gd name="connsiteY31" fmla="*/ 145256 h 238125"/>
                <a:gd name="connsiteX32" fmla="*/ 254267 w 254267"/>
                <a:gd name="connsiteY32" fmla="*/ 152400 h 238125"/>
                <a:gd name="connsiteX33" fmla="*/ 251886 w 254267"/>
                <a:gd name="connsiteY33" fmla="*/ 161925 h 238125"/>
                <a:gd name="connsiteX34" fmla="*/ 244742 w 254267"/>
                <a:gd name="connsiteY34" fmla="*/ 164306 h 238125"/>
                <a:gd name="connsiteX35" fmla="*/ 237598 w 254267"/>
                <a:gd name="connsiteY35" fmla="*/ 169069 h 238125"/>
                <a:gd name="connsiteX36" fmla="*/ 223311 w 254267"/>
                <a:gd name="connsiteY36" fmla="*/ 173831 h 238125"/>
                <a:gd name="connsiteX37" fmla="*/ 216167 w 254267"/>
                <a:gd name="connsiteY37" fmla="*/ 178594 h 238125"/>
                <a:gd name="connsiteX38" fmla="*/ 211404 w 254267"/>
                <a:gd name="connsiteY38" fmla="*/ 192881 h 238125"/>
                <a:gd name="connsiteX39" fmla="*/ 213786 w 254267"/>
                <a:gd name="connsiteY39" fmla="*/ 200025 h 238125"/>
                <a:gd name="connsiteX40" fmla="*/ 206642 w 254267"/>
                <a:gd name="connsiteY40" fmla="*/ 223838 h 238125"/>
                <a:gd name="connsiteX41" fmla="*/ 199498 w 254267"/>
                <a:gd name="connsiteY41" fmla="*/ 226219 h 238125"/>
                <a:gd name="connsiteX42" fmla="*/ 182829 w 254267"/>
                <a:gd name="connsiteY42" fmla="*/ 223838 h 238125"/>
                <a:gd name="connsiteX43" fmla="*/ 175686 w 254267"/>
                <a:gd name="connsiteY43" fmla="*/ 221456 h 238125"/>
                <a:gd name="connsiteX44" fmla="*/ 166161 w 254267"/>
                <a:gd name="connsiteY44" fmla="*/ 219075 h 238125"/>
                <a:gd name="connsiteX45" fmla="*/ 161398 w 254267"/>
                <a:gd name="connsiteY45" fmla="*/ 226219 h 238125"/>
                <a:gd name="connsiteX46" fmla="*/ 159017 w 254267"/>
                <a:gd name="connsiteY46" fmla="*/ 233363 h 238125"/>
                <a:gd name="connsiteX47" fmla="*/ 144729 w 254267"/>
                <a:gd name="connsiteY47" fmla="*/ 238125 h 238125"/>
                <a:gd name="connsiteX48" fmla="*/ 135204 w 254267"/>
                <a:gd name="connsiteY48" fmla="*/ 235744 h 238125"/>
                <a:gd name="connsiteX49" fmla="*/ 130442 w 254267"/>
                <a:gd name="connsiteY49" fmla="*/ 228600 h 238125"/>
                <a:gd name="connsiteX50" fmla="*/ 116154 w 254267"/>
                <a:gd name="connsiteY50" fmla="*/ 223838 h 238125"/>
                <a:gd name="connsiteX51" fmla="*/ 99486 w 254267"/>
                <a:gd name="connsiteY51" fmla="*/ 228600 h 238125"/>
                <a:gd name="connsiteX52" fmla="*/ 92342 w 254267"/>
                <a:gd name="connsiteY52" fmla="*/ 233363 h 238125"/>
                <a:gd name="connsiteX53" fmla="*/ 80436 w 254267"/>
                <a:gd name="connsiteY53" fmla="*/ 230981 h 238125"/>
                <a:gd name="connsiteX54" fmla="*/ 75673 w 254267"/>
                <a:gd name="connsiteY54" fmla="*/ 216694 h 238125"/>
                <a:gd name="connsiteX55" fmla="*/ 70911 w 254267"/>
                <a:gd name="connsiteY55" fmla="*/ 209550 h 238125"/>
                <a:gd name="connsiteX56" fmla="*/ 68529 w 254267"/>
                <a:gd name="connsiteY56" fmla="*/ 202406 h 238125"/>
                <a:gd name="connsiteX57" fmla="*/ 61386 w 254267"/>
                <a:gd name="connsiteY57" fmla="*/ 195263 h 238125"/>
                <a:gd name="connsiteX58" fmla="*/ 44717 w 254267"/>
                <a:gd name="connsiteY58" fmla="*/ 185738 h 238125"/>
                <a:gd name="connsiteX59" fmla="*/ 30429 w 254267"/>
                <a:gd name="connsiteY59" fmla="*/ 176213 h 238125"/>
                <a:gd name="connsiteX60" fmla="*/ 16142 w 254267"/>
                <a:gd name="connsiteY60" fmla="*/ 171450 h 238125"/>
                <a:gd name="connsiteX61" fmla="*/ 8998 w 254267"/>
                <a:gd name="connsiteY61" fmla="*/ 169069 h 238125"/>
                <a:gd name="connsiteX62" fmla="*/ 1854 w 254267"/>
                <a:gd name="connsiteY62" fmla="*/ 161925 h 238125"/>
                <a:gd name="connsiteX63" fmla="*/ 20904 w 254267"/>
                <a:gd name="connsiteY63" fmla="*/ 138113 h 238125"/>
                <a:gd name="connsiteX64" fmla="*/ 30429 w 254267"/>
                <a:gd name="connsiteY64" fmla="*/ 13096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4267" h="238125">
                  <a:moveTo>
                    <a:pt x="30429" y="130969"/>
                  </a:moveTo>
                  <a:cubicBezTo>
                    <a:pt x="29635" y="128588"/>
                    <a:pt x="29267" y="126019"/>
                    <a:pt x="28048" y="123825"/>
                  </a:cubicBezTo>
                  <a:cubicBezTo>
                    <a:pt x="25268" y="118822"/>
                    <a:pt x="18523" y="109538"/>
                    <a:pt x="18523" y="109538"/>
                  </a:cubicBezTo>
                  <a:cubicBezTo>
                    <a:pt x="12856" y="92535"/>
                    <a:pt x="16546" y="99427"/>
                    <a:pt x="8998" y="88106"/>
                  </a:cubicBezTo>
                  <a:cubicBezTo>
                    <a:pt x="9792" y="80962"/>
                    <a:pt x="7971" y="73003"/>
                    <a:pt x="11379" y="66675"/>
                  </a:cubicBezTo>
                  <a:cubicBezTo>
                    <a:pt x="13497" y="62742"/>
                    <a:pt x="29926" y="55021"/>
                    <a:pt x="35192" y="52388"/>
                  </a:cubicBezTo>
                  <a:cubicBezTo>
                    <a:pt x="38367" y="47625"/>
                    <a:pt x="40670" y="42147"/>
                    <a:pt x="44717" y="38100"/>
                  </a:cubicBezTo>
                  <a:cubicBezTo>
                    <a:pt x="53884" y="28933"/>
                    <a:pt x="49993" y="33758"/>
                    <a:pt x="56623" y="23813"/>
                  </a:cubicBezTo>
                  <a:cubicBezTo>
                    <a:pt x="57417" y="21432"/>
                    <a:pt x="57436" y="18629"/>
                    <a:pt x="59004" y="16669"/>
                  </a:cubicBezTo>
                  <a:cubicBezTo>
                    <a:pt x="65287" y="8815"/>
                    <a:pt x="69321" y="12541"/>
                    <a:pt x="78054" y="14288"/>
                  </a:cubicBezTo>
                  <a:cubicBezTo>
                    <a:pt x="80435" y="12700"/>
                    <a:pt x="83174" y="11549"/>
                    <a:pt x="85198" y="9525"/>
                  </a:cubicBezTo>
                  <a:cubicBezTo>
                    <a:pt x="87222" y="7501"/>
                    <a:pt x="87726" y="4169"/>
                    <a:pt x="89961" y="2381"/>
                  </a:cubicBezTo>
                  <a:cubicBezTo>
                    <a:pt x="91921" y="813"/>
                    <a:pt x="94723" y="794"/>
                    <a:pt x="97104" y="0"/>
                  </a:cubicBezTo>
                  <a:cubicBezTo>
                    <a:pt x="97702" y="119"/>
                    <a:pt x="113710" y="2808"/>
                    <a:pt x="116154" y="4763"/>
                  </a:cubicBezTo>
                  <a:cubicBezTo>
                    <a:pt x="118389" y="6551"/>
                    <a:pt x="119085" y="9708"/>
                    <a:pt x="120917" y="11906"/>
                  </a:cubicBezTo>
                  <a:cubicBezTo>
                    <a:pt x="123073" y="14493"/>
                    <a:pt x="125680" y="16669"/>
                    <a:pt x="128061" y="19050"/>
                  </a:cubicBezTo>
                  <a:cubicBezTo>
                    <a:pt x="128855" y="21431"/>
                    <a:pt x="128197" y="25071"/>
                    <a:pt x="130442" y="26194"/>
                  </a:cubicBezTo>
                  <a:cubicBezTo>
                    <a:pt x="132687" y="27317"/>
                    <a:pt x="135605" y="25354"/>
                    <a:pt x="137586" y="23813"/>
                  </a:cubicBezTo>
                  <a:cubicBezTo>
                    <a:pt x="148957" y="14968"/>
                    <a:pt x="148368" y="10088"/>
                    <a:pt x="159017" y="4763"/>
                  </a:cubicBezTo>
                  <a:cubicBezTo>
                    <a:pt x="161262" y="3640"/>
                    <a:pt x="163780" y="3175"/>
                    <a:pt x="166161" y="2381"/>
                  </a:cubicBezTo>
                  <a:cubicBezTo>
                    <a:pt x="168542" y="3175"/>
                    <a:pt x="171845" y="2721"/>
                    <a:pt x="173304" y="4763"/>
                  </a:cubicBezTo>
                  <a:cubicBezTo>
                    <a:pt x="176222" y="8848"/>
                    <a:pt x="176479" y="14288"/>
                    <a:pt x="178067" y="19050"/>
                  </a:cubicBezTo>
                  <a:cubicBezTo>
                    <a:pt x="181354" y="28911"/>
                    <a:pt x="179054" y="24103"/>
                    <a:pt x="185211" y="33338"/>
                  </a:cubicBezTo>
                  <a:cubicBezTo>
                    <a:pt x="189180" y="32544"/>
                    <a:pt x="193191" y="31938"/>
                    <a:pt x="197117" y="30956"/>
                  </a:cubicBezTo>
                  <a:cubicBezTo>
                    <a:pt x="199552" y="30347"/>
                    <a:pt x="201751" y="28575"/>
                    <a:pt x="204261" y="28575"/>
                  </a:cubicBezTo>
                  <a:cubicBezTo>
                    <a:pt x="208308" y="28575"/>
                    <a:pt x="212198" y="30162"/>
                    <a:pt x="216167" y="30956"/>
                  </a:cubicBezTo>
                  <a:cubicBezTo>
                    <a:pt x="231780" y="41365"/>
                    <a:pt x="221349" y="31717"/>
                    <a:pt x="225692" y="64294"/>
                  </a:cubicBezTo>
                  <a:cubicBezTo>
                    <a:pt x="226024" y="66782"/>
                    <a:pt x="226298" y="69663"/>
                    <a:pt x="228073" y="71438"/>
                  </a:cubicBezTo>
                  <a:cubicBezTo>
                    <a:pt x="232120" y="75485"/>
                    <a:pt x="242361" y="80963"/>
                    <a:pt x="242361" y="80963"/>
                  </a:cubicBezTo>
                  <a:cubicBezTo>
                    <a:pt x="244769" y="84576"/>
                    <a:pt x="249504" y="90320"/>
                    <a:pt x="249504" y="95250"/>
                  </a:cubicBezTo>
                  <a:cubicBezTo>
                    <a:pt x="249504" y="103783"/>
                    <a:pt x="246826" y="113107"/>
                    <a:pt x="244742" y="121444"/>
                  </a:cubicBezTo>
                  <a:cubicBezTo>
                    <a:pt x="248341" y="135843"/>
                    <a:pt x="246086" y="127858"/>
                    <a:pt x="251886" y="145256"/>
                  </a:cubicBezTo>
                  <a:lnTo>
                    <a:pt x="254267" y="152400"/>
                  </a:lnTo>
                  <a:cubicBezTo>
                    <a:pt x="253473" y="155575"/>
                    <a:pt x="253930" y="159369"/>
                    <a:pt x="251886" y="161925"/>
                  </a:cubicBezTo>
                  <a:cubicBezTo>
                    <a:pt x="250318" y="163885"/>
                    <a:pt x="246987" y="163183"/>
                    <a:pt x="244742" y="164306"/>
                  </a:cubicBezTo>
                  <a:cubicBezTo>
                    <a:pt x="242182" y="165586"/>
                    <a:pt x="240213" y="167907"/>
                    <a:pt x="237598" y="169069"/>
                  </a:cubicBezTo>
                  <a:cubicBezTo>
                    <a:pt x="233011" y="171108"/>
                    <a:pt x="223311" y="173831"/>
                    <a:pt x="223311" y="173831"/>
                  </a:cubicBezTo>
                  <a:cubicBezTo>
                    <a:pt x="220930" y="175419"/>
                    <a:pt x="217684" y="176167"/>
                    <a:pt x="216167" y="178594"/>
                  </a:cubicBezTo>
                  <a:cubicBezTo>
                    <a:pt x="213506" y="182851"/>
                    <a:pt x="211404" y="192881"/>
                    <a:pt x="211404" y="192881"/>
                  </a:cubicBezTo>
                  <a:cubicBezTo>
                    <a:pt x="212198" y="195262"/>
                    <a:pt x="213786" y="197515"/>
                    <a:pt x="213786" y="200025"/>
                  </a:cubicBezTo>
                  <a:cubicBezTo>
                    <a:pt x="213786" y="206483"/>
                    <a:pt x="213096" y="218675"/>
                    <a:pt x="206642" y="223838"/>
                  </a:cubicBezTo>
                  <a:cubicBezTo>
                    <a:pt x="204682" y="225406"/>
                    <a:pt x="201879" y="225425"/>
                    <a:pt x="199498" y="226219"/>
                  </a:cubicBezTo>
                  <a:cubicBezTo>
                    <a:pt x="193942" y="225425"/>
                    <a:pt x="188333" y="224939"/>
                    <a:pt x="182829" y="223838"/>
                  </a:cubicBezTo>
                  <a:cubicBezTo>
                    <a:pt x="180368" y="223346"/>
                    <a:pt x="178099" y="222146"/>
                    <a:pt x="175686" y="221456"/>
                  </a:cubicBezTo>
                  <a:cubicBezTo>
                    <a:pt x="172539" y="220557"/>
                    <a:pt x="169336" y="219869"/>
                    <a:pt x="166161" y="219075"/>
                  </a:cubicBezTo>
                  <a:cubicBezTo>
                    <a:pt x="164573" y="221456"/>
                    <a:pt x="162678" y="223659"/>
                    <a:pt x="161398" y="226219"/>
                  </a:cubicBezTo>
                  <a:cubicBezTo>
                    <a:pt x="160275" y="228464"/>
                    <a:pt x="161060" y="231904"/>
                    <a:pt x="159017" y="233363"/>
                  </a:cubicBezTo>
                  <a:cubicBezTo>
                    <a:pt x="154932" y="236281"/>
                    <a:pt x="144729" y="238125"/>
                    <a:pt x="144729" y="238125"/>
                  </a:cubicBezTo>
                  <a:cubicBezTo>
                    <a:pt x="141554" y="237331"/>
                    <a:pt x="137927" y="237559"/>
                    <a:pt x="135204" y="235744"/>
                  </a:cubicBezTo>
                  <a:cubicBezTo>
                    <a:pt x="132823" y="234156"/>
                    <a:pt x="132869" y="230117"/>
                    <a:pt x="130442" y="228600"/>
                  </a:cubicBezTo>
                  <a:cubicBezTo>
                    <a:pt x="126185" y="225939"/>
                    <a:pt x="116154" y="223838"/>
                    <a:pt x="116154" y="223838"/>
                  </a:cubicBezTo>
                  <a:cubicBezTo>
                    <a:pt x="113102" y="224601"/>
                    <a:pt x="102902" y="226892"/>
                    <a:pt x="99486" y="228600"/>
                  </a:cubicBezTo>
                  <a:cubicBezTo>
                    <a:pt x="96926" y="229880"/>
                    <a:pt x="94723" y="231775"/>
                    <a:pt x="92342" y="233363"/>
                  </a:cubicBezTo>
                  <a:cubicBezTo>
                    <a:pt x="88373" y="232569"/>
                    <a:pt x="83298" y="233843"/>
                    <a:pt x="80436" y="230981"/>
                  </a:cubicBezTo>
                  <a:cubicBezTo>
                    <a:pt x="76886" y="227431"/>
                    <a:pt x="78457" y="220871"/>
                    <a:pt x="75673" y="216694"/>
                  </a:cubicBezTo>
                  <a:cubicBezTo>
                    <a:pt x="74086" y="214313"/>
                    <a:pt x="72191" y="212110"/>
                    <a:pt x="70911" y="209550"/>
                  </a:cubicBezTo>
                  <a:cubicBezTo>
                    <a:pt x="69788" y="207305"/>
                    <a:pt x="69921" y="204495"/>
                    <a:pt x="68529" y="202406"/>
                  </a:cubicBezTo>
                  <a:cubicBezTo>
                    <a:pt x="66661" y="199604"/>
                    <a:pt x="63973" y="197419"/>
                    <a:pt x="61386" y="195263"/>
                  </a:cubicBezTo>
                  <a:cubicBezTo>
                    <a:pt x="54322" y="189376"/>
                    <a:pt x="53040" y="190731"/>
                    <a:pt x="44717" y="185738"/>
                  </a:cubicBezTo>
                  <a:cubicBezTo>
                    <a:pt x="39809" y="182793"/>
                    <a:pt x="35859" y="178023"/>
                    <a:pt x="30429" y="176213"/>
                  </a:cubicBezTo>
                  <a:lnTo>
                    <a:pt x="16142" y="171450"/>
                  </a:lnTo>
                  <a:lnTo>
                    <a:pt x="8998" y="169069"/>
                  </a:lnTo>
                  <a:cubicBezTo>
                    <a:pt x="6617" y="166688"/>
                    <a:pt x="2226" y="165272"/>
                    <a:pt x="1854" y="161925"/>
                  </a:cubicBezTo>
                  <a:cubicBezTo>
                    <a:pt x="0" y="145238"/>
                    <a:pt x="12049" y="146968"/>
                    <a:pt x="20904" y="138113"/>
                  </a:cubicBezTo>
                  <a:lnTo>
                    <a:pt x="30429" y="130969"/>
                  </a:lnTo>
                  <a:close/>
                </a:path>
              </a:pathLst>
            </a:custGeom>
            <a:solidFill>
              <a:schemeClr val="accent3"/>
            </a:solidFill>
            <a:ln>
              <a:solidFill>
                <a:schemeClr val="accent3">
                  <a:lumMod val="75000"/>
                </a:schemeClr>
              </a:solidFill>
            </a:ln>
            <a:extLst/>
          </p:spPr>
          <p:txBody>
            <a:bodyPr anchor="ctr"/>
            <a:lstStyle/>
            <a:p>
              <a:pPr algn="ctr" eaLnBrk="1" hangingPunct="1">
                <a:defRPr/>
              </a:pPr>
              <a:endParaRPr lang="en-US" sz="1400" b="0" dirty="0">
                <a:solidFill>
                  <a:schemeClr val="bg2"/>
                </a:solidFill>
              </a:endParaRPr>
            </a:p>
          </p:txBody>
        </p:sp>
        <p:sp>
          <p:nvSpPr>
            <p:cNvPr id="26683" name="Oval 257"/>
            <p:cNvSpPr>
              <a:spLocks noChangeArrowheads="1"/>
            </p:cNvSpPr>
            <p:nvPr/>
          </p:nvSpPr>
          <p:spPr bwMode="auto">
            <a:xfrm>
              <a:off x="4393406" y="4660106"/>
              <a:ext cx="121443" cy="11906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nvGrpSpPr>
            <p:cNvPr id="26684" name="Group 260"/>
            <p:cNvGrpSpPr>
              <a:grpSpLocks/>
            </p:cNvGrpSpPr>
            <p:nvPr/>
          </p:nvGrpSpPr>
          <p:grpSpPr bwMode="auto">
            <a:xfrm>
              <a:off x="4371975" y="4643438"/>
              <a:ext cx="159730" cy="145719"/>
              <a:chOff x="4174331" y="4452938"/>
              <a:chExt cx="159730" cy="145719"/>
            </a:xfrm>
          </p:grpSpPr>
          <p:sp>
            <p:nvSpPr>
              <p:cNvPr id="259" name="Freeform 258"/>
              <p:cNvSpPr/>
              <p:nvPr/>
            </p:nvSpPr>
            <p:spPr bwMode="auto">
              <a:xfrm>
                <a:off x="4223382" y="4488656"/>
                <a:ext cx="60389" cy="77787"/>
              </a:xfrm>
              <a:custGeom>
                <a:avLst/>
                <a:gdLst>
                  <a:gd name="connsiteX0" fmla="*/ 3969 w 61062"/>
                  <a:gd name="connsiteY0" fmla="*/ 10403 h 79460"/>
                  <a:gd name="connsiteX1" fmla="*/ 6350 w 61062"/>
                  <a:gd name="connsiteY1" fmla="*/ 36597 h 79460"/>
                  <a:gd name="connsiteX2" fmla="*/ 23019 w 61062"/>
                  <a:gd name="connsiteY2" fmla="*/ 38978 h 79460"/>
                  <a:gd name="connsiteX3" fmla="*/ 34925 w 61062"/>
                  <a:gd name="connsiteY3" fmla="*/ 41360 h 79460"/>
                  <a:gd name="connsiteX4" fmla="*/ 49213 w 61062"/>
                  <a:gd name="connsiteY4" fmla="*/ 46122 h 79460"/>
                  <a:gd name="connsiteX5" fmla="*/ 56356 w 61062"/>
                  <a:gd name="connsiteY5" fmla="*/ 53266 h 79460"/>
                  <a:gd name="connsiteX6" fmla="*/ 56356 w 61062"/>
                  <a:gd name="connsiteY6" fmla="*/ 79460 h 79460"/>
                  <a:gd name="connsiteX7" fmla="*/ 39688 w 61062"/>
                  <a:gd name="connsiteY7" fmla="*/ 74697 h 79460"/>
                  <a:gd name="connsiteX8" fmla="*/ 34925 w 61062"/>
                  <a:gd name="connsiteY8" fmla="*/ 67553 h 79460"/>
                  <a:gd name="connsiteX9" fmla="*/ 32544 w 61062"/>
                  <a:gd name="connsiteY9" fmla="*/ 60410 h 79460"/>
                  <a:gd name="connsiteX10" fmla="*/ 30163 w 61062"/>
                  <a:gd name="connsiteY10" fmla="*/ 5641 h 79460"/>
                  <a:gd name="connsiteX11" fmla="*/ 3969 w 61062"/>
                  <a:gd name="connsiteY11" fmla="*/ 10403 h 7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62" h="79460">
                    <a:moveTo>
                      <a:pt x="3969" y="10403"/>
                    </a:moveTo>
                    <a:cubicBezTo>
                      <a:pt x="0" y="15562"/>
                      <a:pt x="1487" y="29302"/>
                      <a:pt x="6350" y="36597"/>
                    </a:cubicBezTo>
                    <a:cubicBezTo>
                      <a:pt x="9463" y="41267"/>
                      <a:pt x="17483" y="38055"/>
                      <a:pt x="23019" y="38978"/>
                    </a:cubicBezTo>
                    <a:cubicBezTo>
                      <a:pt x="27011" y="39643"/>
                      <a:pt x="31020" y="40295"/>
                      <a:pt x="34925" y="41360"/>
                    </a:cubicBezTo>
                    <a:cubicBezTo>
                      <a:pt x="39768" y="42681"/>
                      <a:pt x="49213" y="46122"/>
                      <a:pt x="49213" y="46122"/>
                    </a:cubicBezTo>
                    <a:cubicBezTo>
                      <a:pt x="51594" y="48503"/>
                      <a:pt x="54685" y="50342"/>
                      <a:pt x="56356" y="53266"/>
                    </a:cubicBezTo>
                    <a:cubicBezTo>
                      <a:pt x="61062" y="61502"/>
                      <a:pt x="57551" y="71101"/>
                      <a:pt x="56356" y="79460"/>
                    </a:cubicBezTo>
                    <a:cubicBezTo>
                      <a:pt x="55736" y="79305"/>
                      <a:pt x="41239" y="75938"/>
                      <a:pt x="39688" y="74697"/>
                    </a:cubicBezTo>
                    <a:cubicBezTo>
                      <a:pt x="37453" y="72909"/>
                      <a:pt x="36513" y="69934"/>
                      <a:pt x="34925" y="67553"/>
                    </a:cubicBezTo>
                    <a:cubicBezTo>
                      <a:pt x="34131" y="65172"/>
                      <a:pt x="32736" y="62912"/>
                      <a:pt x="32544" y="60410"/>
                    </a:cubicBezTo>
                    <a:cubicBezTo>
                      <a:pt x="31143" y="42190"/>
                      <a:pt x="33268" y="23649"/>
                      <a:pt x="30163" y="5641"/>
                    </a:cubicBezTo>
                    <a:cubicBezTo>
                      <a:pt x="29190" y="0"/>
                      <a:pt x="7938" y="5244"/>
                      <a:pt x="3969" y="10403"/>
                    </a:cubicBezTo>
                    <a:close/>
                  </a:path>
                </a:pathLst>
              </a:custGeom>
              <a:noFill/>
              <a:ln>
                <a:solidFill>
                  <a:schemeClr val="accent3">
                    <a:lumMod val="75000"/>
                  </a:schemeClr>
                </a:solidFill>
              </a:ln>
              <a:extLst/>
            </p:spPr>
            <p:txBody>
              <a:bodyPr anchor="ctr"/>
              <a:lstStyle/>
              <a:p>
                <a:pPr algn="ctr" eaLnBrk="1" hangingPunct="1">
                  <a:defRPr/>
                </a:pPr>
                <a:endParaRPr lang="en-US" sz="1400" b="0" dirty="0">
                  <a:solidFill>
                    <a:schemeClr val="bg2"/>
                  </a:solidFill>
                </a:endParaRPr>
              </a:p>
            </p:txBody>
          </p:sp>
          <p:sp>
            <p:nvSpPr>
              <p:cNvPr id="260" name="Freeform 259"/>
              <p:cNvSpPr/>
              <p:nvPr/>
            </p:nvSpPr>
            <p:spPr bwMode="auto">
              <a:xfrm>
                <a:off x="4174118" y="4453731"/>
                <a:ext cx="160506" cy="144462"/>
              </a:xfrm>
              <a:custGeom>
                <a:avLst/>
                <a:gdLst>
                  <a:gd name="connsiteX0" fmla="*/ 78582 w 159730"/>
                  <a:gd name="connsiteY0" fmla="*/ 54768 h 145719"/>
                  <a:gd name="connsiteX1" fmla="*/ 90488 w 159730"/>
                  <a:gd name="connsiteY1" fmla="*/ 52387 h 145719"/>
                  <a:gd name="connsiteX2" fmla="*/ 123825 w 159730"/>
                  <a:gd name="connsiteY2" fmla="*/ 57150 h 145719"/>
                  <a:gd name="connsiteX3" fmla="*/ 130969 w 159730"/>
                  <a:gd name="connsiteY3" fmla="*/ 61912 h 145719"/>
                  <a:gd name="connsiteX4" fmla="*/ 135732 w 159730"/>
                  <a:gd name="connsiteY4" fmla="*/ 69056 h 145719"/>
                  <a:gd name="connsiteX5" fmla="*/ 142875 w 159730"/>
                  <a:gd name="connsiteY5" fmla="*/ 73818 h 145719"/>
                  <a:gd name="connsiteX6" fmla="*/ 140494 w 159730"/>
                  <a:gd name="connsiteY6" fmla="*/ 116681 h 145719"/>
                  <a:gd name="connsiteX7" fmla="*/ 126207 w 159730"/>
                  <a:gd name="connsiteY7" fmla="*/ 126206 h 145719"/>
                  <a:gd name="connsiteX8" fmla="*/ 111919 w 159730"/>
                  <a:gd name="connsiteY8" fmla="*/ 130968 h 145719"/>
                  <a:gd name="connsiteX9" fmla="*/ 95250 w 159730"/>
                  <a:gd name="connsiteY9" fmla="*/ 135731 h 145719"/>
                  <a:gd name="connsiteX10" fmla="*/ 59532 w 159730"/>
                  <a:gd name="connsiteY10" fmla="*/ 130968 h 145719"/>
                  <a:gd name="connsiteX11" fmla="*/ 45244 w 159730"/>
                  <a:gd name="connsiteY11" fmla="*/ 121443 h 145719"/>
                  <a:gd name="connsiteX12" fmla="*/ 26194 w 159730"/>
                  <a:gd name="connsiteY12" fmla="*/ 109537 h 145719"/>
                  <a:gd name="connsiteX13" fmla="*/ 16669 w 159730"/>
                  <a:gd name="connsiteY13" fmla="*/ 111918 h 145719"/>
                  <a:gd name="connsiteX14" fmla="*/ 2382 w 159730"/>
                  <a:gd name="connsiteY14" fmla="*/ 95250 h 145719"/>
                  <a:gd name="connsiteX15" fmla="*/ 0 w 159730"/>
                  <a:gd name="connsiteY15" fmla="*/ 88106 h 145719"/>
                  <a:gd name="connsiteX16" fmla="*/ 11907 w 159730"/>
                  <a:gd name="connsiteY16" fmla="*/ 76200 h 145719"/>
                  <a:gd name="connsiteX17" fmla="*/ 9525 w 159730"/>
                  <a:gd name="connsiteY17" fmla="*/ 66675 h 145719"/>
                  <a:gd name="connsiteX18" fmla="*/ 4763 w 159730"/>
                  <a:gd name="connsiteY18" fmla="*/ 52387 h 145719"/>
                  <a:gd name="connsiteX19" fmla="*/ 11907 w 159730"/>
                  <a:gd name="connsiteY19" fmla="*/ 50006 h 145719"/>
                  <a:gd name="connsiteX20" fmla="*/ 23813 w 159730"/>
                  <a:gd name="connsiteY20" fmla="*/ 47625 h 145719"/>
                  <a:gd name="connsiteX21" fmla="*/ 19050 w 159730"/>
                  <a:gd name="connsiteY21" fmla="*/ 40481 h 145719"/>
                  <a:gd name="connsiteX22" fmla="*/ 45244 w 159730"/>
                  <a:gd name="connsiteY22" fmla="*/ 23812 h 145719"/>
                  <a:gd name="connsiteX23" fmla="*/ 47625 w 159730"/>
                  <a:gd name="connsiteY23" fmla="*/ 7143 h 145719"/>
                  <a:gd name="connsiteX24" fmla="*/ 52388 w 159730"/>
                  <a:gd name="connsiteY24" fmla="*/ 14287 h 145719"/>
                  <a:gd name="connsiteX25" fmla="*/ 64294 w 159730"/>
                  <a:gd name="connsiteY25" fmla="*/ 4762 h 145719"/>
                  <a:gd name="connsiteX26" fmla="*/ 71438 w 159730"/>
                  <a:gd name="connsiteY26" fmla="*/ 0 h 145719"/>
                  <a:gd name="connsiteX27" fmla="*/ 80963 w 159730"/>
                  <a:gd name="connsiteY27" fmla="*/ 2381 h 145719"/>
                  <a:gd name="connsiteX28" fmla="*/ 83344 w 159730"/>
                  <a:gd name="connsiteY28" fmla="*/ 9525 h 145719"/>
                  <a:gd name="connsiteX29" fmla="*/ 90488 w 159730"/>
                  <a:gd name="connsiteY29" fmla="*/ 14287 h 145719"/>
                  <a:gd name="connsiteX30" fmla="*/ 102394 w 159730"/>
                  <a:gd name="connsiteY30" fmla="*/ 2381 h 145719"/>
                  <a:gd name="connsiteX31" fmla="*/ 109538 w 159730"/>
                  <a:gd name="connsiteY31" fmla="*/ 4762 h 145719"/>
                  <a:gd name="connsiteX32" fmla="*/ 107157 w 159730"/>
                  <a:gd name="connsiteY32" fmla="*/ 19050 h 145719"/>
                  <a:gd name="connsiteX33" fmla="*/ 104775 w 159730"/>
                  <a:gd name="connsiteY33" fmla="*/ 26193 h 145719"/>
                  <a:gd name="connsiteX34" fmla="*/ 111919 w 159730"/>
                  <a:gd name="connsiteY34" fmla="*/ 28575 h 145719"/>
                  <a:gd name="connsiteX35" fmla="*/ 126207 w 159730"/>
                  <a:gd name="connsiteY35" fmla="*/ 30956 h 145719"/>
                  <a:gd name="connsiteX36" fmla="*/ 123825 w 159730"/>
                  <a:gd name="connsiteY36" fmla="*/ 45243 h 145719"/>
                  <a:gd name="connsiteX37" fmla="*/ 130969 w 159730"/>
                  <a:gd name="connsiteY37" fmla="*/ 47625 h 145719"/>
                  <a:gd name="connsiteX38" fmla="*/ 152400 w 159730"/>
                  <a:gd name="connsiteY38" fmla="*/ 50006 h 145719"/>
                  <a:gd name="connsiteX39" fmla="*/ 154782 w 159730"/>
                  <a:gd name="connsiteY39" fmla="*/ 57150 h 145719"/>
                  <a:gd name="connsiteX40" fmla="*/ 150019 w 159730"/>
                  <a:gd name="connsiteY40" fmla="*/ 76200 h 145719"/>
                  <a:gd name="connsiteX41" fmla="*/ 157163 w 159730"/>
                  <a:gd name="connsiteY41" fmla="*/ 78581 h 145719"/>
                  <a:gd name="connsiteX42" fmla="*/ 150019 w 159730"/>
                  <a:gd name="connsiteY42" fmla="*/ 100012 h 145719"/>
                  <a:gd name="connsiteX43" fmla="*/ 147638 w 159730"/>
                  <a:gd name="connsiteY43" fmla="*/ 107156 h 145719"/>
                  <a:gd name="connsiteX44" fmla="*/ 145257 w 159730"/>
                  <a:gd name="connsiteY44" fmla="*/ 130968 h 145719"/>
                  <a:gd name="connsiteX45" fmla="*/ 138113 w 159730"/>
                  <a:gd name="connsiteY45" fmla="*/ 126206 h 145719"/>
                  <a:gd name="connsiteX46" fmla="*/ 133350 w 159730"/>
                  <a:gd name="connsiteY46" fmla="*/ 119062 h 145719"/>
                  <a:gd name="connsiteX47" fmla="*/ 123825 w 159730"/>
                  <a:gd name="connsiteY47" fmla="*/ 128587 h 145719"/>
                  <a:gd name="connsiteX48" fmla="*/ 116682 w 159730"/>
                  <a:gd name="connsiteY48" fmla="*/ 133350 h 145719"/>
                  <a:gd name="connsiteX49" fmla="*/ 107157 w 159730"/>
                  <a:gd name="connsiteY49" fmla="*/ 123825 h 145719"/>
                  <a:gd name="connsiteX50" fmla="*/ 100013 w 159730"/>
                  <a:gd name="connsiteY50" fmla="*/ 133350 h 145719"/>
                  <a:gd name="connsiteX51" fmla="*/ 90488 w 159730"/>
                  <a:gd name="connsiteY51" fmla="*/ 145256 h 145719"/>
                  <a:gd name="connsiteX52" fmla="*/ 80963 w 159730"/>
                  <a:gd name="connsiteY52" fmla="*/ 142875 h 145719"/>
                  <a:gd name="connsiteX53" fmla="*/ 76200 w 159730"/>
                  <a:gd name="connsiteY53" fmla="*/ 133350 h 145719"/>
                  <a:gd name="connsiteX54" fmla="*/ 71438 w 159730"/>
                  <a:gd name="connsiteY54" fmla="*/ 126206 h 145719"/>
                  <a:gd name="connsiteX55" fmla="*/ 61913 w 159730"/>
                  <a:gd name="connsiteY55" fmla="*/ 140493 h 145719"/>
                  <a:gd name="connsiteX56" fmla="*/ 54769 w 159730"/>
                  <a:gd name="connsiteY56" fmla="*/ 145256 h 145719"/>
                  <a:gd name="connsiteX57" fmla="*/ 50007 w 159730"/>
                  <a:gd name="connsiteY57" fmla="*/ 138112 h 145719"/>
                  <a:gd name="connsiteX58" fmla="*/ 45244 w 159730"/>
                  <a:gd name="connsiteY58" fmla="*/ 123825 h 145719"/>
                  <a:gd name="connsiteX59" fmla="*/ 30957 w 159730"/>
                  <a:gd name="connsiteY59" fmla="*/ 130968 h 145719"/>
                  <a:gd name="connsiteX60" fmla="*/ 26194 w 159730"/>
                  <a:gd name="connsiteY60" fmla="*/ 138112 h 145719"/>
                  <a:gd name="connsiteX61" fmla="*/ 21432 w 159730"/>
                  <a:gd name="connsiteY61" fmla="*/ 130968 h 145719"/>
                  <a:gd name="connsiteX62" fmla="*/ 19050 w 159730"/>
                  <a:gd name="connsiteY62" fmla="*/ 100012 h 145719"/>
                  <a:gd name="connsiteX63" fmla="*/ 0 w 159730"/>
                  <a:gd name="connsiteY63" fmla="*/ 97631 h 1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730" h="145719">
                    <a:moveTo>
                      <a:pt x="78582" y="54768"/>
                    </a:moveTo>
                    <a:cubicBezTo>
                      <a:pt x="82551" y="53974"/>
                      <a:pt x="86441" y="52387"/>
                      <a:pt x="90488" y="52387"/>
                    </a:cubicBezTo>
                    <a:cubicBezTo>
                      <a:pt x="95977" y="52387"/>
                      <a:pt x="115008" y="52741"/>
                      <a:pt x="123825" y="57150"/>
                    </a:cubicBezTo>
                    <a:cubicBezTo>
                      <a:pt x="126385" y="58430"/>
                      <a:pt x="128588" y="60325"/>
                      <a:pt x="130969" y="61912"/>
                    </a:cubicBezTo>
                    <a:cubicBezTo>
                      <a:pt x="132557" y="64293"/>
                      <a:pt x="133708" y="67032"/>
                      <a:pt x="135732" y="69056"/>
                    </a:cubicBezTo>
                    <a:cubicBezTo>
                      <a:pt x="137755" y="71079"/>
                      <a:pt x="142590" y="70971"/>
                      <a:pt x="142875" y="73818"/>
                    </a:cubicBezTo>
                    <a:cubicBezTo>
                      <a:pt x="144299" y="88057"/>
                      <a:pt x="144833" y="103045"/>
                      <a:pt x="140494" y="116681"/>
                    </a:cubicBezTo>
                    <a:cubicBezTo>
                      <a:pt x="138759" y="122135"/>
                      <a:pt x="131637" y="124396"/>
                      <a:pt x="126207" y="126206"/>
                    </a:cubicBezTo>
                    <a:cubicBezTo>
                      <a:pt x="121444" y="127793"/>
                      <a:pt x="116789" y="129750"/>
                      <a:pt x="111919" y="130968"/>
                    </a:cubicBezTo>
                    <a:cubicBezTo>
                      <a:pt x="99959" y="133959"/>
                      <a:pt x="105499" y="132315"/>
                      <a:pt x="95250" y="135731"/>
                    </a:cubicBezTo>
                    <a:cubicBezTo>
                      <a:pt x="93207" y="135561"/>
                      <a:pt x="68118" y="135738"/>
                      <a:pt x="59532" y="130968"/>
                    </a:cubicBezTo>
                    <a:cubicBezTo>
                      <a:pt x="54528" y="128188"/>
                      <a:pt x="45244" y="121443"/>
                      <a:pt x="45244" y="121443"/>
                    </a:cubicBezTo>
                    <a:cubicBezTo>
                      <a:pt x="39164" y="103200"/>
                      <a:pt x="45233" y="105730"/>
                      <a:pt x="26194" y="109537"/>
                    </a:cubicBezTo>
                    <a:cubicBezTo>
                      <a:pt x="22985" y="110179"/>
                      <a:pt x="19844" y="111124"/>
                      <a:pt x="16669" y="111918"/>
                    </a:cubicBezTo>
                    <a:cubicBezTo>
                      <a:pt x="2273" y="108319"/>
                      <a:pt x="8180" y="112642"/>
                      <a:pt x="2382" y="95250"/>
                    </a:cubicBezTo>
                    <a:lnTo>
                      <a:pt x="0" y="88106"/>
                    </a:lnTo>
                    <a:cubicBezTo>
                      <a:pt x="4009" y="85433"/>
                      <a:pt x="11072" y="82047"/>
                      <a:pt x="11907" y="76200"/>
                    </a:cubicBezTo>
                    <a:cubicBezTo>
                      <a:pt x="12370" y="72960"/>
                      <a:pt x="10465" y="69810"/>
                      <a:pt x="9525" y="66675"/>
                    </a:cubicBezTo>
                    <a:cubicBezTo>
                      <a:pt x="8082" y="61867"/>
                      <a:pt x="4763" y="52387"/>
                      <a:pt x="4763" y="52387"/>
                    </a:cubicBezTo>
                    <a:cubicBezTo>
                      <a:pt x="7144" y="51593"/>
                      <a:pt x="9472" y="50615"/>
                      <a:pt x="11907" y="50006"/>
                    </a:cubicBezTo>
                    <a:cubicBezTo>
                      <a:pt x="15833" y="49024"/>
                      <a:pt x="21385" y="50863"/>
                      <a:pt x="23813" y="47625"/>
                    </a:cubicBezTo>
                    <a:cubicBezTo>
                      <a:pt x="25530" y="45335"/>
                      <a:pt x="20638" y="42862"/>
                      <a:pt x="19050" y="40481"/>
                    </a:cubicBezTo>
                    <a:cubicBezTo>
                      <a:pt x="24805" y="5960"/>
                      <a:pt x="13222" y="47101"/>
                      <a:pt x="45244" y="23812"/>
                    </a:cubicBezTo>
                    <a:cubicBezTo>
                      <a:pt x="49783" y="20511"/>
                      <a:pt x="46831" y="12699"/>
                      <a:pt x="47625" y="7143"/>
                    </a:cubicBezTo>
                    <a:cubicBezTo>
                      <a:pt x="49213" y="9524"/>
                      <a:pt x="49731" y="13224"/>
                      <a:pt x="52388" y="14287"/>
                    </a:cubicBezTo>
                    <a:cubicBezTo>
                      <a:pt x="59012" y="16937"/>
                      <a:pt x="61829" y="7227"/>
                      <a:pt x="64294" y="4762"/>
                    </a:cubicBezTo>
                    <a:cubicBezTo>
                      <a:pt x="66318" y="2738"/>
                      <a:pt x="69057" y="1587"/>
                      <a:pt x="71438" y="0"/>
                    </a:cubicBezTo>
                    <a:cubicBezTo>
                      <a:pt x="74613" y="794"/>
                      <a:pt x="78407" y="337"/>
                      <a:pt x="80963" y="2381"/>
                    </a:cubicBezTo>
                    <a:cubicBezTo>
                      <a:pt x="82923" y="3949"/>
                      <a:pt x="81776" y="7565"/>
                      <a:pt x="83344" y="9525"/>
                    </a:cubicBezTo>
                    <a:cubicBezTo>
                      <a:pt x="85132" y="11760"/>
                      <a:pt x="88107" y="12700"/>
                      <a:pt x="90488" y="14287"/>
                    </a:cubicBezTo>
                    <a:cubicBezTo>
                      <a:pt x="93266" y="10119"/>
                      <a:pt x="96440" y="3373"/>
                      <a:pt x="102394" y="2381"/>
                    </a:cubicBezTo>
                    <a:cubicBezTo>
                      <a:pt x="104870" y="1968"/>
                      <a:pt x="107157" y="3968"/>
                      <a:pt x="109538" y="4762"/>
                    </a:cubicBezTo>
                    <a:cubicBezTo>
                      <a:pt x="108744" y="9525"/>
                      <a:pt x="108205" y="14337"/>
                      <a:pt x="107157" y="19050"/>
                    </a:cubicBezTo>
                    <a:cubicBezTo>
                      <a:pt x="106612" y="21500"/>
                      <a:pt x="103653" y="23948"/>
                      <a:pt x="104775" y="26193"/>
                    </a:cubicBezTo>
                    <a:cubicBezTo>
                      <a:pt x="105898" y="28438"/>
                      <a:pt x="109469" y="28030"/>
                      <a:pt x="111919" y="28575"/>
                    </a:cubicBezTo>
                    <a:cubicBezTo>
                      <a:pt x="116632" y="29622"/>
                      <a:pt x="121444" y="30162"/>
                      <a:pt x="126207" y="30956"/>
                    </a:cubicBezTo>
                    <a:cubicBezTo>
                      <a:pt x="125413" y="35718"/>
                      <a:pt x="122499" y="40601"/>
                      <a:pt x="123825" y="45243"/>
                    </a:cubicBezTo>
                    <a:cubicBezTo>
                      <a:pt x="124515" y="47657"/>
                      <a:pt x="128493" y="47212"/>
                      <a:pt x="130969" y="47625"/>
                    </a:cubicBezTo>
                    <a:cubicBezTo>
                      <a:pt x="138059" y="48807"/>
                      <a:pt x="145256" y="49212"/>
                      <a:pt x="152400" y="50006"/>
                    </a:cubicBezTo>
                    <a:cubicBezTo>
                      <a:pt x="153194" y="52387"/>
                      <a:pt x="154782" y="54640"/>
                      <a:pt x="154782" y="57150"/>
                    </a:cubicBezTo>
                    <a:cubicBezTo>
                      <a:pt x="154782" y="62893"/>
                      <a:pt x="151897" y="70565"/>
                      <a:pt x="150019" y="76200"/>
                    </a:cubicBezTo>
                    <a:cubicBezTo>
                      <a:pt x="152400" y="76994"/>
                      <a:pt x="156473" y="76167"/>
                      <a:pt x="157163" y="78581"/>
                    </a:cubicBezTo>
                    <a:cubicBezTo>
                      <a:pt x="159730" y="87564"/>
                      <a:pt x="154248" y="93669"/>
                      <a:pt x="150019" y="100012"/>
                    </a:cubicBezTo>
                    <a:cubicBezTo>
                      <a:pt x="149225" y="102393"/>
                      <a:pt x="148020" y="104675"/>
                      <a:pt x="147638" y="107156"/>
                    </a:cubicBezTo>
                    <a:cubicBezTo>
                      <a:pt x="146425" y="115040"/>
                      <a:pt x="148824" y="123833"/>
                      <a:pt x="145257" y="130968"/>
                    </a:cubicBezTo>
                    <a:cubicBezTo>
                      <a:pt x="143977" y="133528"/>
                      <a:pt x="140494" y="127793"/>
                      <a:pt x="138113" y="126206"/>
                    </a:cubicBezTo>
                    <a:cubicBezTo>
                      <a:pt x="136525" y="123825"/>
                      <a:pt x="136007" y="120125"/>
                      <a:pt x="133350" y="119062"/>
                    </a:cubicBezTo>
                    <a:cubicBezTo>
                      <a:pt x="124693" y="115599"/>
                      <a:pt x="126133" y="125701"/>
                      <a:pt x="123825" y="128587"/>
                    </a:cubicBezTo>
                    <a:cubicBezTo>
                      <a:pt x="122037" y="130822"/>
                      <a:pt x="119063" y="131762"/>
                      <a:pt x="116682" y="133350"/>
                    </a:cubicBezTo>
                    <a:cubicBezTo>
                      <a:pt x="115775" y="130629"/>
                      <a:pt x="114413" y="120197"/>
                      <a:pt x="107157" y="123825"/>
                    </a:cubicBezTo>
                    <a:cubicBezTo>
                      <a:pt x="103607" y="125600"/>
                      <a:pt x="102394" y="130175"/>
                      <a:pt x="100013" y="133350"/>
                    </a:cubicBezTo>
                    <a:cubicBezTo>
                      <a:pt x="98211" y="138755"/>
                      <a:pt x="98028" y="144179"/>
                      <a:pt x="90488" y="145256"/>
                    </a:cubicBezTo>
                    <a:cubicBezTo>
                      <a:pt x="87248" y="145719"/>
                      <a:pt x="84138" y="143669"/>
                      <a:pt x="80963" y="142875"/>
                    </a:cubicBezTo>
                    <a:cubicBezTo>
                      <a:pt x="79375" y="139700"/>
                      <a:pt x="77961" y="136432"/>
                      <a:pt x="76200" y="133350"/>
                    </a:cubicBezTo>
                    <a:cubicBezTo>
                      <a:pt x="74780" y="130865"/>
                      <a:pt x="73998" y="124926"/>
                      <a:pt x="71438" y="126206"/>
                    </a:cubicBezTo>
                    <a:cubicBezTo>
                      <a:pt x="66319" y="128766"/>
                      <a:pt x="66675" y="137318"/>
                      <a:pt x="61913" y="140493"/>
                    </a:cubicBezTo>
                    <a:lnTo>
                      <a:pt x="54769" y="145256"/>
                    </a:lnTo>
                    <a:cubicBezTo>
                      <a:pt x="53182" y="142875"/>
                      <a:pt x="51169" y="140727"/>
                      <a:pt x="50007" y="138112"/>
                    </a:cubicBezTo>
                    <a:cubicBezTo>
                      <a:pt x="47968" y="133525"/>
                      <a:pt x="45244" y="123825"/>
                      <a:pt x="45244" y="123825"/>
                    </a:cubicBezTo>
                    <a:cubicBezTo>
                      <a:pt x="39434" y="125761"/>
                      <a:pt x="35573" y="126352"/>
                      <a:pt x="30957" y="130968"/>
                    </a:cubicBezTo>
                    <a:cubicBezTo>
                      <a:pt x="28933" y="132992"/>
                      <a:pt x="27782" y="135731"/>
                      <a:pt x="26194" y="138112"/>
                    </a:cubicBezTo>
                    <a:cubicBezTo>
                      <a:pt x="24607" y="135731"/>
                      <a:pt x="21959" y="133781"/>
                      <a:pt x="21432" y="130968"/>
                    </a:cubicBezTo>
                    <a:cubicBezTo>
                      <a:pt x="19525" y="120796"/>
                      <a:pt x="24185" y="108998"/>
                      <a:pt x="19050" y="100012"/>
                    </a:cubicBezTo>
                    <a:cubicBezTo>
                      <a:pt x="17625" y="97519"/>
                      <a:pt x="5727" y="97631"/>
                      <a:pt x="0" y="97631"/>
                    </a:cubicBezTo>
                  </a:path>
                </a:pathLst>
              </a:custGeom>
              <a:noFill/>
              <a:ln w="12700" cap="flat" cmpd="sng" algn="ctr">
                <a:solidFill>
                  <a:schemeClr val="accent3">
                    <a:lumMod val="75000"/>
                  </a:schemeClr>
                </a:solidFill>
                <a:prstDash val="solid"/>
                <a:round/>
                <a:headEnd type="none" w="med" len="med"/>
                <a:tailEnd type="none" w="med" len="med"/>
              </a:ln>
              <a:effectLst/>
            </p:spPr>
            <p:txBody>
              <a:bodyPr anchor="ctr"/>
              <a:lstStyle/>
              <a:p>
                <a:pPr algn="ctr" eaLnBrk="1" hangingPunct="1">
                  <a:defRPr/>
                </a:pPr>
                <a:endParaRPr lang="en-US" dirty="0"/>
              </a:p>
            </p:txBody>
          </p:sp>
        </p:grpSp>
      </p:grpSp>
      <p:grpSp>
        <p:nvGrpSpPr>
          <p:cNvPr id="224" name="Group 223"/>
          <p:cNvGrpSpPr/>
          <p:nvPr/>
        </p:nvGrpSpPr>
        <p:grpSpPr>
          <a:xfrm>
            <a:off x="4400550" y="2528888"/>
            <a:ext cx="2311400" cy="2320925"/>
            <a:chOff x="4400550" y="2528888"/>
            <a:chExt cx="2311400" cy="2320925"/>
          </a:xfrm>
        </p:grpSpPr>
        <p:sp>
          <p:nvSpPr>
            <p:cNvPr id="185" name="Oval 184"/>
            <p:cNvSpPr/>
            <p:nvPr/>
          </p:nvSpPr>
          <p:spPr bwMode="auto">
            <a:xfrm>
              <a:off x="4400550" y="2528888"/>
              <a:ext cx="2311400" cy="2320925"/>
            </a:xfrm>
            <a:prstGeom prst="ellipse">
              <a:avLst/>
            </a:prstGeom>
            <a:solidFill>
              <a:schemeClr val="bg2">
                <a:lumMod val="75000"/>
                <a:alpha val="50000"/>
              </a:schemeClr>
            </a:solidFill>
            <a:ln>
              <a:noFill/>
            </a:ln>
            <a:extLst/>
          </p:spPr>
          <p:txBody>
            <a:bodyPr anchor="ctr"/>
            <a:lstStyle/>
            <a:p>
              <a:pPr algn="ctr" eaLnBrk="1" hangingPunct="1">
                <a:defRPr/>
              </a:pPr>
              <a:endParaRPr lang="en-US" sz="1400" b="0" dirty="0">
                <a:solidFill>
                  <a:schemeClr val="bg2"/>
                </a:solidFill>
              </a:endParaRPr>
            </a:p>
          </p:txBody>
        </p:sp>
        <p:grpSp>
          <p:nvGrpSpPr>
            <p:cNvPr id="26662" name="Group 81"/>
            <p:cNvGrpSpPr>
              <a:grpSpLocks/>
            </p:cNvGrpSpPr>
            <p:nvPr/>
          </p:nvGrpSpPr>
          <p:grpSpPr bwMode="auto">
            <a:xfrm>
              <a:off x="5459413" y="3268663"/>
              <a:ext cx="133350" cy="228600"/>
              <a:chOff x="5361723" y="3274218"/>
              <a:chExt cx="132823" cy="227498"/>
            </a:xfrm>
          </p:grpSpPr>
          <p:sp>
            <p:nvSpPr>
              <p:cNvPr id="79" name="Rounded Rectangle 78"/>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81" name="Rounded Rectangle 80"/>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78" name="Rounded Rectangle 77"/>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cxnSp>
          <p:nvCxnSpPr>
            <p:cNvPr id="181" name="Straight Arrow Connector 180"/>
            <p:cNvCxnSpPr/>
            <p:nvPr/>
          </p:nvCxnSpPr>
          <p:spPr bwMode="auto">
            <a:xfrm flipH="1">
              <a:off x="6034088" y="3595688"/>
              <a:ext cx="76200" cy="209550"/>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cxnSp>
          <p:nvCxnSpPr>
            <p:cNvPr id="182" name="Straight Arrow Connector 181"/>
            <p:cNvCxnSpPr/>
            <p:nvPr/>
          </p:nvCxnSpPr>
          <p:spPr bwMode="auto">
            <a:xfrm>
              <a:off x="6262688" y="3595688"/>
              <a:ext cx="66675" cy="209550"/>
            </a:xfrm>
            <a:prstGeom prst="straightConnector1">
              <a:avLst/>
            </a:prstGeom>
            <a:noFill/>
            <a:ln w="28575" cap="flat" cmpd="sng" algn="ctr">
              <a:solidFill>
                <a:schemeClr val="bg2">
                  <a:lumMod val="10000"/>
                </a:schemeClr>
              </a:solidFill>
              <a:prstDash val="solid"/>
              <a:round/>
              <a:headEnd type="none" w="med" len="med"/>
              <a:tailEnd type="triangle" w="med" len="med"/>
            </a:ln>
            <a:effectLst/>
          </p:spPr>
        </p:cxnSp>
      </p:grpSp>
    </p:spTree>
    <p:extLst>
      <p:ext uri="{BB962C8B-B14F-4D97-AF65-F5344CB8AC3E}">
        <p14:creationId xmlns:p14="http://schemas.microsoft.com/office/powerpoint/2010/main" val="22127491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2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2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p:txBody>
          <a:bodyPr/>
          <a:lstStyle/>
          <a:p>
            <a:r>
              <a:rPr lang="en-US" altLang="en-US" dirty="0"/>
              <a:t>Adaptive Immune System: T-Cells</a:t>
            </a:r>
          </a:p>
        </p:txBody>
      </p:sp>
      <p:sp>
        <p:nvSpPr>
          <p:cNvPr id="252" name="Content Placeholder 6"/>
          <p:cNvSpPr>
            <a:spLocks noGrp="1"/>
          </p:cNvSpPr>
          <p:nvPr>
            <p:ph sz="half"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4 main types of T-cells</a:t>
            </a:r>
          </a:p>
          <a:p>
            <a:pPr lvl="1"/>
            <a:r>
              <a:rPr lang="en-US" altLang="en-US" dirty="0"/>
              <a:t>Helper T-cells (CD4+)</a:t>
            </a:r>
          </a:p>
          <a:p>
            <a:pPr lvl="1"/>
            <a:r>
              <a:rPr lang="en-US" altLang="en-US" dirty="0"/>
              <a:t>Cytotoxic T-cells (CD8+)</a:t>
            </a:r>
          </a:p>
          <a:p>
            <a:pPr lvl="1"/>
            <a:r>
              <a:rPr lang="en-US" altLang="en-US" dirty="0"/>
              <a:t>Suppressor T-cells (CD4+ Foxp3+ CD25+ Tregs)</a:t>
            </a:r>
          </a:p>
          <a:p>
            <a:pPr lvl="1"/>
            <a:r>
              <a:rPr lang="en-US" altLang="en-US" dirty="0"/>
              <a:t>Memory T-cells (CD4+ or CD8+ CCR7+ CD45RO)</a:t>
            </a:r>
          </a:p>
        </p:txBody>
      </p:sp>
      <p:sp>
        <p:nvSpPr>
          <p:cNvPr id="26636" name="TextBox 2"/>
          <p:cNvSpPr txBox="1">
            <a:spLocks noChangeArrowheads="1"/>
          </p:cNvSpPr>
          <p:nvPr/>
        </p:nvSpPr>
        <p:spPr bwMode="auto">
          <a:xfrm>
            <a:off x="4933950" y="5249863"/>
            <a:ext cx="27606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endParaRPr lang="en-US" altLang="en-US" sz="2200" b="0" dirty="0"/>
          </a:p>
        </p:txBody>
      </p:sp>
      <p:grpSp>
        <p:nvGrpSpPr>
          <p:cNvPr id="2" name="Group 1"/>
          <p:cNvGrpSpPr>
            <a:grpSpLocks/>
          </p:cNvGrpSpPr>
          <p:nvPr/>
        </p:nvGrpSpPr>
        <p:grpSpPr bwMode="auto">
          <a:xfrm>
            <a:off x="6294438" y="6210300"/>
            <a:ext cx="2673350" cy="455613"/>
            <a:chOff x="6294438" y="6210300"/>
            <a:chExt cx="2673350" cy="455613"/>
          </a:xfrm>
        </p:grpSpPr>
        <p:sp>
          <p:nvSpPr>
            <p:cNvPr id="2692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26921"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4" name="TextBox 6"/>
          <p:cNvSpPr txBox="1">
            <a:spLocks noChangeArrowheads="1"/>
          </p:cNvSpPr>
          <p:nvPr/>
        </p:nvSpPr>
        <p:spPr bwMode="auto">
          <a:xfrm>
            <a:off x="5395327" y="2411966"/>
            <a:ext cx="671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400" b="1" dirty="0">
                <a:solidFill>
                  <a:schemeClr val="tx1"/>
                </a:solidFill>
                <a:ea typeface="ＭＳ Ｐゴシック" panose="020B0600070205080204" pitchFamily="34" charset="-128"/>
              </a:rPr>
              <a:t>B-cell</a:t>
            </a:r>
          </a:p>
        </p:txBody>
      </p:sp>
      <p:sp>
        <p:nvSpPr>
          <p:cNvPr id="26645" name="TextBox 6"/>
          <p:cNvSpPr txBox="1">
            <a:spLocks noChangeArrowheads="1"/>
          </p:cNvSpPr>
          <p:nvPr/>
        </p:nvSpPr>
        <p:spPr bwMode="auto">
          <a:xfrm>
            <a:off x="6779598" y="2402017"/>
            <a:ext cx="641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400" b="1" dirty="0">
                <a:solidFill>
                  <a:schemeClr val="tx1"/>
                </a:solidFill>
                <a:ea typeface="ＭＳ Ｐゴシック" panose="020B0600070205080204" pitchFamily="34" charset="-128"/>
              </a:rPr>
              <a:t>T-cell</a:t>
            </a:r>
          </a:p>
        </p:txBody>
      </p:sp>
      <p:sp>
        <p:nvSpPr>
          <p:cNvPr id="26646" name="TextBox 6"/>
          <p:cNvSpPr txBox="1">
            <a:spLocks noChangeArrowheads="1"/>
          </p:cNvSpPr>
          <p:nvPr/>
        </p:nvSpPr>
        <p:spPr bwMode="auto">
          <a:xfrm>
            <a:off x="6442122" y="3592097"/>
            <a:ext cx="647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400" b="1" dirty="0">
                <a:solidFill>
                  <a:schemeClr val="tx1"/>
                </a:solidFill>
                <a:ea typeface="ＭＳ Ｐゴシック" panose="020B0600070205080204" pitchFamily="34" charset="-128"/>
              </a:rPr>
              <a:t>CD4+</a:t>
            </a:r>
            <a:br>
              <a:rPr lang="en-US" altLang="en-US" sz="1400" b="1" dirty="0">
                <a:solidFill>
                  <a:schemeClr val="tx1"/>
                </a:solidFill>
                <a:ea typeface="ＭＳ Ｐゴシック" panose="020B0600070205080204" pitchFamily="34" charset="-128"/>
              </a:rPr>
            </a:br>
            <a:r>
              <a:rPr lang="en-US" altLang="en-US" sz="1400" b="1" dirty="0">
                <a:solidFill>
                  <a:schemeClr val="tx1"/>
                </a:solidFill>
                <a:ea typeface="ＭＳ Ｐゴシック" panose="020B0600070205080204" pitchFamily="34" charset="-128"/>
              </a:rPr>
              <a:t>T-cell</a:t>
            </a:r>
          </a:p>
        </p:txBody>
      </p:sp>
      <p:sp>
        <p:nvSpPr>
          <p:cNvPr id="26647" name="TextBox 6"/>
          <p:cNvSpPr txBox="1">
            <a:spLocks noChangeArrowheads="1"/>
          </p:cNvSpPr>
          <p:nvPr/>
        </p:nvSpPr>
        <p:spPr bwMode="auto">
          <a:xfrm>
            <a:off x="7006842" y="3598634"/>
            <a:ext cx="647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400" b="1" dirty="0">
                <a:solidFill>
                  <a:schemeClr val="tx1"/>
                </a:solidFill>
                <a:ea typeface="ＭＳ Ｐゴシック" panose="020B0600070205080204" pitchFamily="34" charset="-128"/>
              </a:rPr>
              <a:t>CD8+</a:t>
            </a:r>
            <a:br>
              <a:rPr lang="en-US" altLang="en-US" sz="1400" b="1" dirty="0">
                <a:solidFill>
                  <a:schemeClr val="tx1"/>
                </a:solidFill>
                <a:ea typeface="ＭＳ Ｐゴシック" panose="020B0600070205080204" pitchFamily="34" charset="-128"/>
              </a:rPr>
            </a:br>
            <a:r>
              <a:rPr lang="en-US" altLang="en-US" sz="1400" b="1" dirty="0">
                <a:solidFill>
                  <a:schemeClr val="tx1"/>
                </a:solidFill>
                <a:ea typeface="ＭＳ Ｐゴシック" panose="020B0600070205080204" pitchFamily="34" charset="-128"/>
              </a:rPr>
              <a:t>T-cell</a:t>
            </a:r>
          </a:p>
        </p:txBody>
      </p:sp>
      <p:sp>
        <p:nvSpPr>
          <p:cNvPr id="26648" name="TextBox 6"/>
          <p:cNvSpPr txBox="1">
            <a:spLocks noChangeArrowheads="1"/>
          </p:cNvSpPr>
          <p:nvPr/>
        </p:nvSpPr>
        <p:spPr bwMode="auto">
          <a:xfrm>
            <a:off x="5078246" y="3609600"/>
            <a:ext cx="11832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
                <a:srgbClr val="8B3D9A"/>
              </a:buClr>
              <a:buFont typeface="Wingdings" panose="05000000000000000000" pitchFamily="2" charset="2"/>
              <a:buNone/>
            </a:pPr>
            <a:r>
              <a:rPr lang="en-US" altLang="en-US" sz="1400" b="1" dirty="0">
                <a:solidFill>
                  <a:schemeClr val="tx1"/>
                </a:solidFill>
                <a:ea typeface="ＭＳ Ｐゴシック" panose="020B0600070205080204" pitchFamily="34" charset="-128"/>
              </a:rPr>
              <a:t>Antibodies</a:t>
            </a:r>
          </a:p>
        </p:txBody>
      </p:sp>
      <p:grpSp>
        <p:nvGrpSpPr>
          <p:cNvPr id="4" name="Group 136"/>
          <p:cNvGrpSpPr>
            <a:grpSpLocks/>
          </p:cNvGrpSpPr>
          <p:nvPr/>
        </p:nvGrpSpPr>
        <p:grpSpPr bwMode="auto">
          <a:xfrm rot="4500000">
            <a:off x="6891921" y="2657336"/>
            <a:ext cx="365125" cy="419100"/>
            <a:chOff x="3750867" y="2740819"/>
            <a:chExt cx="760015" cy="779860"/>
          </a:xfrm>
        </p:grpSpPr>
        <p:sp>
          <p:nvSpPr>
            <p:cNvPr id="39" name="Freeform 38"/>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40" name="Freeform 39"/>
            <p:cNvSpPr/>
            <p:nvPr/>
          </p:nvSpPr>
          <p:spPr bwMode="auto">
            <a:xfrm>
              <a:off x="3940376" y="2841276"/>
              <a:ext cx="497682" cy="50284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grpSp>
        <p:nvGrpSpPr>
          <p:cNvPr id="7" name="Group 136"/>
          <p:cNvGrpSpPr>
            <a:grpSpLocks/>
          </p:cNvGrpSpPr>
          <p:nvPr/>
        </p:nvGrpSpPr>
        <p:grpSpPr bwMode="auto">
          <a:xfrm rot="6367168">
            <a:off x="5528524" y="2636280"/>
            <a:ext cx="365054" cy="419042"/>
            <a:chOff x="3750867" y="2740820"/>
            <a:chExt cx="760015" cy="779860"/>
          </a:xfrm>
          <a:solidFill>
            <a:schemeClr val="accent6"/>
          </a:solidFill>
        </p:grpSpPr>
        <p:sp>
          <p:nvSpPr>
            <p:cNvPr id="70" name="Freeform 69"/>
            <p:cNvSpPr/>
            <p:nvPr/>
          </p:nvSpPr>
          <p:spPr bwMode="auto">
            <a:xfrm>
              <a:off x="3750867" y="2740820"/>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gs>
                <a:gs pos="50000">
                  <a:schemeClr val="accent6">
                    <a:lumMod val="40000"/>
                    <a:lumOff val="60000"/>
                  </a:schemeClr>
                </a:gs>
                <a:gs pos="100000">
                  <a:schemeClr val="accent6">
                    <a:lumMod val="60000"/>
                    <a:lumOff val="40000"/>
                  </a:schemeClr>
                </a:gs>
              </a:gsLst>
              <a:path path="circle">
                <a:fillToRect l="50000" t="50000" r="50000" b="50000"/>
              </a:path>
              <a:tileRect/>
            </a:gradFill>
            <a:ln w="12700">
              <a:solidFill>
                <a:schemeClr val="accent6">
                  <a:lumMod val="75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sp>
          <p:nvSpPr>
            <p:cNvPr id="71" name="Freeform 70"/>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pFill/>
            <a:ln w="12700">
              <a:solidFill>
                <a:schemeClr val="accent6">
                  <a:lumMod val="75000"/>
                </a:schemeClr>
              </a:solidFill>
              <a:miter lim="800000"/>
              <a:headEnd/>
              <a:tailEnd/>
            </a:ln>
          </p:spPr>
          <p:txBody>
            <a:bodyPr anchor="ctr"/>
            <a:lstStyle/>
            <a:p>
              <a:pPr algn="ctr" eaLnBrk="1" hangingPunct="1">
                <a:lnSpc>
                  <a:spcPct val="90000"/>
                </a:lnSpc>
                <a:spcBef>
                  <a:spcPct val="35000"/>
                </a:spcBef>
                <a:spcAft>
                  <a:spcPct val="25000"/>
                </a:spcAft>
                <a:buClr>
                  <a:srgbClr val="8B3D9A"/>
                </a:buClr>
                <a:buFont typeface="Arial" charset="0"/>
                <a:buChar char="•"/>
                <a:defRPr/>
              </a:pPr>
              <a:endParaRPr lang="en-US" sz="1400" dirty="0">
                <a:solidFill>
                  <a:srgbClr val="CDCDCF"/>
                </a:solidFill>
                <a:ea typeface="MS PGothic" pitchFamily="34" charset="-128"/>
                <a:cs typeface="+mn-cs"/>
              </a:endParaRPr>
            </a:p>
          </p:txBody>
        </p:sp>
      </p:grpSp>
      <p:grpSp>
        <p:nvGrpSpPr>
          <p:cNvPr id="11" name="Group 73"/>
          <p:cNvGrpSpPr>
            <a:grpSpLocks/>
          </p:cNvGrpSpPr>
          <p:nvPr/>
        </p:nvGrpSpPr>
        <p:grpSpPr bwMode="auto">
          <a:xfrm>
            <a:off x="6739522" y="3292425"/>
            <a:ext cx="290512" cy="290513"/>
            <a:chOff x="5653087" y="3562351"/>
            <a:chExt cx="290513" cy="290513"/>
          </a:xfrm>
        </p:grpSpPr>
        <p:sp>
          <p:nvSpPr>
            <p:cNvPr id="72" name="Oval 71"/>
            <p:cNvSpPr/>
            <p:nvPr/>
          </p:nvSpPr>
          <p:spPr bwMode="auto">
            <a:xfrm>
              <a:off x="5653087" y="3562351"/>
              <a:ext cx="290513" cy="290513"/>
            </a:xfrm>
            <a:prstGeom prst="ellipse">
              <a:avLst/>
            </a:prstGeom>
            <a:solidFill>
              <a:schemeClr val="accent2">
                <a:lumMod val="60000"/>
                <a:lumOff val="40000"/>
              </a:schemeClr>
            </a:solidFill>
            <a:ln>
              <a:solidFill>
                <a:schemeClr val="accent2">
                  <a:lumMod val="50000"/>
                </a:schemeClr>
              </a:solidFill>
            </a:ln>
            <a:extLst/>
          </p:spPr>
          <p:txBody>
            <a:bodyPr wrap="none" anchor="ctr">
              <a:spAutoFit/>
            </a:bodyPr>
            <a:lstStyle/>
            <a:p>
              <a:pPr algn="ctr" eaLnBrk="1" hangingPunct="1">
                <a:defRPr/>
              </a:pPr>
              <a:endParaRPr lang="en-US" sz="1400" b="0" dirty="0">
                <a:solidFill>
                  <a:schemeClr val="bg2"/>
                </a:solidFill>
              </a:endParaRPr>
            </a:p>
          </p:txBody>
        </p:sp>
        <p:sp>
          <p:nvSpPr>
            <p:cNvPr id="73" name="Oval 72"/>
            <p:cNvSpPr/>
            <p:nvPr/>
          </p:nvSpPr>
          <p:spPr bwMode="auto">
            <a:xfrm>
              <a:off x="5713412" y="3616326"/>
              <a:ext cx="206376" cy="207963"/>
            </a:xfrm>
            <a:prstGeom prst="ellipse">
              <a:avLst/>
            </a:prstGeom>
            <a:solidFill>
              <a:schemeClr val="accent2">
                <a:lumMod val="75000"/>
              </a:schemeClr>
            </a:solidFill>
            <a:ln>
              <a:solidFill>
                <a:schemeClr val="accent2">
                  <a:lumMod val="50000"/>
                </a:schemeClr>
              </a:solidFill>
            </a:ln>
            <a:extLst/>
          </p:spPr>
          <p:txBody>
            <a:bodyPr anchor="ctr"/>
            <a:lstStyle/>
            <a:p>
              <a:pPr algn="ctr" eaLnBrk="1" hangingPunct="1">
                <a:defRPr/>
              </a:pPr>
              <a:endParaRPr lang="en-US" sz="1400" b="0" dirty="0">
                <a:solidFill>
                  <a:schemeClr val="bg2"/>
                </a:solidFill>
              </a:endParaRPr>
            </a:p>
          </p:txBody>
        </p:sp>
      </p:grpSp>
      <p:grpSp>
        <p:nvGrpSpPr>
          <p:cNvPr id="12" name="Group 74"/>
          <p:cNvGrpSpPr>
            <a:grpSpLocks/>
          </p:cNvGrpSpPr>
          <p:nvPr/>
        </p:nvGrpSpPr>
        <p:grpSpPr bwMode="auto">
          <a:xfrm>
            <a:off x="7079247" y="3292425"/>
            <a:ext cx="290512" cy="290513"/>
            <a:chOff x="5653087" y="3562351"/>
            <a:chExt cx="290513" cy="290513"/>
          </a:xfrm>
        </p:grpSpPr>
        <p:sp>
          <p:nvSpPr>
            <p:cNvPr id="76" name="Oval 75"/>
            <p:cNvSpPr/>
            <p:nvPr/>
          </p:nvSpPr>
          <p:spPr bwMode="auto">
            <a:xfrm>
              <a:off x="5653087" y="3562351"/>
              <a:ext cx="290513" cy="290513"/>
            </a:xfrm>
            <a:prstGeom prst="ellipse">
              <a:avLst/>
            </a:prstGeom>
            <a:solidFill>
              <a:schemeClr val="accent1">
                <a:lumMod val="60000"/>
                <a:lumOff val="40000"/>
              </a:schemeClr>
            </a:solidFill>
            <a:ln>
              <a:solidFill>
                <a:schemeClr val="accent1">
                  <a:lumMod val="50000"/>
                </a:schemeClr>
              </a:solidFill>
            </a:ln>
            <a:extLst/>
          </p:spPr>
          <p:txBody>
            <a:bodyPr wrap="none" anchor="ctr">
              <a:spAutoFit/>
            </a:bodyPr>
            <a:lstStyle/>
            <a:p>
              <a:pPr algn="ctr" eaLnBrk="1" hangingPunct="1">
                <a:defRPr/>
              </a:pPr>
              <a:endParaRPr lang="en-US" sz="1400" b="0" dirty="0">
                <a:solidFill>
                  <a:schemeClr val="bg2"/>
                </a:solidFill>
              </a:endParaRPr>
            </a:p>
          </p:txBody>
        </p:sp>
        <p:sp>
          <p:nvSpPr>
            <p:cNvPr id="77" name="Oval 76"/>
            <p:cNvSpPr/>
            <p:nvPr/>
          </p:nvSpPr>
          <p:spPr bwMode="auto">
            <a:xfrm>
              <a:off x="5713412" y="3616326"/>
              <a:ext cx="206376" cy="207963"/>
            </a:xfrm>
            <a:prstGeom prst="ellipse">
              <a:avLst/>
            </a:prstGeom>
            <a:solidFill>
              <a:schemeClr val="accent1"/>
            </a:solidFill>
            <a:ln>
              <a:solidFill>
                <a:schemeClr val="accent1">
                  <a:lumMod val="50000"/>
                </a:schemeClr>
              </a:solidFill>
            </a:ln>
            <a:extLst/>
          </p:spPr>
          <p:txBody>
            <a:bodyPr anchor="ctr"/>
            <a:lstStyle/>
            <a:p>
              <a:pPr algn="ctr" eaLnBrk="1" hangingPunct="1">
                <a:defRPr/>
              </a:pPr>
              <a:endParaRPr lang="en-US" sz="1400" b="0" dirty="0">
                <a:solidFill>
                  <a:schemeClr val="bg2"/>
                </a:solidFill>
              </a:endParaRPr>
            </a:p>
          </p:txBody>
        </p:sp>
      </p:grpSp>
      <p:grpSp>
        <p:nvGrpSpPr>
          <p:cNvPr id="13" name="Group 82"/>
          <p:cNvGrpSpPr>
            <a:grpSpLocks/>
          </p:cNvGrpSpPr>
          <p:nvPr/>
        </p:nvGrpSpPr>
        <p:grpSpPr bwMode="auto">
          <a:xfrm rot="1956275">
            <a:off x="5601063" y="3215900"/>
            <a:ext cx="133350" cy="227013"/>
            <a:chOff x="5361723" y="3274218"/>
            <a:chExt cx="132823" cy="227498"/>
          </a:xfrm>
        </p:grpSpPr>
        <p:sp>
          <p:nvSpPr>
            <p:cNvPr id="84" name="Rounded Rectangle 83"/>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85" name="Rounded Rectangle 84"/>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86" name="Rounded Rectangle 85"/>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grpSp>
        <p:nvGrpSpPr>
          <p:cNvPr id="14" name="Group 86"/>
          <p:cNvGrpSpPr>
            <a:grpSpLocks/>
          </p:cNvGrpSpPr>
          <p:nvPr/>
        </p:nvGrpSpPr>
        <p:grpSpPr bwMode="auto">
          <a:xfrm rot="-1721830">
            <a:off x="5802675" y="3225425"/>
            <a:ext cx="133350" cy="227013"/>
            <a:chOff x="5361723" y="3274218"/>
            <a:chExt cx="132823" cy="227498"/>
          </a:xfrm>
        </p:grpSpPr>
        <p:sp>
          <p:nvSpPr>
            <p:cNvPr id="88" name="Rounded Rectangle 87"/>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89" name="Rounded Rectangle 88"/>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90" name="Rounded Rectangle 89"/>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cxnSp>
        <p:nvCxnSpPr>
          <p:cNvPr id="240" name="Straight Arrow Connector 239"/>
          <p:cNvCxnSpPr/>
          <p:nvPr/>
        </p:nvCxnSpPr>
        <p:spPr bwMode="auto">
          <a:xfrm flipH="1">
            <a:off x="6920497" y="3059812"/>
            <a:ext cx="76200" cy="209550"/>
          </a:xfrm>
          <a:prstGeom prst="straightConnector1">
            <a:avLst/>
          </a:prstGeom>
          <a:noFill/>
          <a:ln w="28575" cap="flat" cmpd="sng" algn="ctr">
            <a:solidFill>
              <a:srgbClr val="FFFF00"/>
            </a:solidFill>
            <a:prstDash val="solid"/>
            <a:round/>
            <a:headEnd type="none" w="med" len="med"/>
            <a:tailEnd type="triangle" w="med" len="med"/>
          </a:ln>
          <a:effectLst/>
        </p:spPr>
      </p:cxnSp>
      <p:cxnSp>
        <p:nvCxnSpPr>
          <p:cNvPr id="241" name="Straight Arrow Connector 240"/>
          <p:cNvCxnSpPr/>
          <p:nvPr/>
        </p:nvCxnSpPr>
        <p:spPr bwMode="auto">
          <a:xfrm>
            <a:off x="7149097" y="3059812"/>
            <a:ext cx="66675" cy="209550"/>
          </a:xfrm>
          <a:prstGeom prst="straightConnector1">
            <a:avLst/>
          </a:prstGeom>
          <a:noFill/>
          <a:ln w="28575" cap="flat" cmpd="sng" algn="ctr">
            <a:solidFill>
              <a:srgbClr val="FFFF00"/>
            </a:solidFill>
            <a:prstDash val="solid"/>
            <a:round/>
            <a:headEnd type="none" w="med" len="med"/>
            <a:tailEnd type="triangle" w="med" len="med"/>
          </a:ln>
          <a:effectLst/>
        </p:spPr>
      </p:cxnSp>
      <p:grpSp>
        <p:nvGrpSpPr>
          <p:cNvPr id="242" name="Group 82"/>
          <p:cNvGrpSpPr>
            <a:grpSpLocks/>
          </p:cNvGrpSpPr>
          <p:nvPr/>
        </p:nvGrpSpPr>
        <p:grpSpPr bwMode="auto">
          <a:xfrm rot="1956275">
            <a:off x="5332229" y="3203916"/>
            <a:ext cx="133350" cy="227013"/>
            <a:chOff x="5361723" y="3274218"/>
            <a:chExt cx="132823" cy="227498"/>
          </a:xfrm>
        </p:grpSpPr>
        <p:sp>
          <p:nvSpPr>
            <p:cNvPr id="243" name="Rounded Rectangle 242"/>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244" name="Rounded Rectangle 243"/>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245" name="Rounded Rectangle 244"/>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grpSp>
        <p:nvGrpSpPr>
          <p:cNvPr id="246" name="Group 82"/>
          <p:cNvGrpSpPr>
            <a:grpSpLocks/>
          </p:cNvGrpSpPr>
          <p:nvPr/>
        </p:nvGrpSpPr>
        <p:grpSpPr bwMode="auto">
          <a:xfrm rot="1956275">
            <a:off x="5525725" y="3068644"/>
            <a:ext cx="133350" cy="227013"/>
            <a:chOff x="5361723" y="3274218"/>
            <a:chExt cx="132823" cy="227498"/>
          </a:xfrm>
        </p:grpSpPr>
        <p:sp>
          <p:nvSpPr>
            <p:cNvPr id="247" name="Rounded Rectangle 246"/>
            <p:cNvSpPr/>
            <p:nvPr/>
          </p:nvSpPr>
          <p:spPr bwMode="auto">
            <a:xfrm rot="13059158">
              <a:off x="5361723" y="3374158"/>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248" name="Rounded Rectangle 247"/>
            <p:cNvSpPr/>
            <p:nvPr/>
          </p:nvSpPr>
          <p:spPr bwMode="auto">
            <a:xfrm rot="8540842" flipH="1">
              <a:off x="5447448" y="3371777"/>
              <a:ext cx="47098" cy="127558"/>
            </a:xfrm>
            <a:prstGeom prst="roundRect">
              <a:avLst/>
            </a:prstGeom>
            <a:solidFill>
              <a:schemeClr val="bg2"/>
            </a:solidFill>
            <a:ln>
              <a:noFill/>
            </a:ln>
            <a:scene3d>
              <a:camera prst="orthographicFront"/>
              <a:lightRig rig="threePt" dir="t"/>
            </a:scene3d>
            <a:sp3d>
              <a:bevelT/>
            </a:sp3d>
            <a:extLst/>
          </p:spPr>
          <p:txBody>
            <a:bodyPr anchor="ctr"/>
            <a:lstStyle/>
            <a:p>
              <a:pPr algn="ctr" eaLnBrk="1" hangingPunct="1">
                <a:defRPr/>
              </a:pPr>
              <a:endParaRPr lang="en-US" sz="1400" b="0" dirty="0">
                <a:solidFill>
                  <a:schemeClr val="bg2"/>
                </a:solidFill>
              </a:endParaRPr>
            </a:p>
          </p:txBody>
        </p:sp>
        <p:sp>
          <p:nvSpPr>
            <p:cNvPr id="249" name="Rounded Rectangle 248"/>
            <p:cNvSpPr/>
            <p:nvPr/>
          </p:nvSpPr>
          <p:spPr bwMode="auto">
            <a:xfrm>
              <a:off x="5405439" y="3274218"/>
              <a:ext cx="45719" cy="123825"/>
            </a:xfrm>
            <a:prstGeom prst="roundRect">
              <a:avLst/>
            </a:prstGeom>
            <a:solidFill>
              <a:schemeClr val="bg2"/>
            </a:solidFill>
            <a:ln>
              <a:noFill/>
            </a:ln>
            <a:scene3d>
              <a:camera prst="orthographicFront"/>
              <a:lightRig rig="threePt" dir="t"/>
            </a:scene3d>
            <a:sp3d>
              <a:bevelT/>
            </a:sp3d>
            <a:extLst/>
          </p:spPr>
          <p:txBody>
            <a:bodyPr wrap="none" anchor="ctr">
              <a:spAutoFit/>
            </a:bodyPr>
            <a:lstStyle/>
            <a:p>
              <a:pPr algn="ctr" eaLnBrk="1" hangingPunct="1">
                <a:defRPr/>
              </a:pPr>
              <a:endParaRPr lang="en-US" sz="1400" b="0" dirty="0">
                <a:solidFill>
                  <a:schemeClr val="bg2"/>
                </a:solidFill>
              </a:endParaRPr>
            </a:p>
          </p:txBody>
        </p:sp>
      </p:grpSp>
      <p:sp>
        <p:nvSpPr>
          <p:cNvPr id="225" name="Oval 224"/>
          <p:cNvSpPr/>
          <p:nvPr/>
        </p:nvSpPr>
        <p:spPr bwMode="auto">
          <a:xfrm>
            <a:off x="6168805" y="2433346"/>
            <a:ext cx="1919769" cy="1806950"/>
          </a:xfrm>
          <a:prstGeom prst="ellipse">
            <a:avLst/>
          </a:prstGeom>
          <a:solidFill>
            <a:schemeClr val="bg2">
              <a:lumMod val="75000"/>
              <a:alpha val="50000"/>
            </a:schemeClr>
          </a:solidFill>
          <a:ln>
            <a:noFill/>
          </a:ln>
          <a:extLst/>
        </p:spPr>
        <p:txBody>
          <a:bodyPr anchor="ctr"/>
          <a:lstStyle/>
          <a:p>
            <a:pPr algn="ctr" eaLnBrk="1" hangingPunct="1">
              <a:defRPr/>
            </a:pPr>
            <a:endParaRPr lang="en-US" sz="1400" b="0" dirty="0">
              <a:solidFill>
                <a:schemeClr val="bg2"/>
              </a:solidFill>
            </a:endParaRPr>
          </a:p>
        </p:txBody>
      </p:sp>
    </p:spTree>
    <p:extLst>
      <p:ext uri="{BB962C8B-B14F-4D97-AF65-F5344CB8AC3E}">
        <p14:creationId xmlns:p14="http://schemas.microsoft.com/office/powerpoint/2010/main" val="5533306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linds(horizontal)">
                                      <p:cBhvr>
                                        <p:cTn id="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5113" y="1401763"/>
            <a:ext cx="6053137"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t>Cytokine-Driven Differentiation of CD4+ </a:t>
            </a:r>
            <a:br>
              <a:rPr lang="en-US" altLang="en-US" dirty="0"/>
            </a:br>
            <a:r>
              <a:rPr lang="en-US" altLang="en-US" dirty="0"/>
              <a:t>T-Cells </a:t>
            </a:r>
          </a:p>
        </p:txBody>
      </p:sp>
      <p:sp>
        <p:nvSpPr>
          <p:cNvPr id="2" name="Ellipse 1"/>
          <p:cNvSpPr>
            <a:spLocks noChangeArrowheads="1"/>
          </p:cNvSpPr>
          <p:nvPr/>
        </p:nvSpPr>
        <p:spPr bwMode="auto">
          <a:xfrm>
            <a:off x="1535113" y="4314825"/>
            <a:ext cx="1239837" cy="5365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400" b="0" dirty="0">
              <a:solidFill>
                <a:schemeClr val="bg2"/>
              </a:solidFill>
            </a:endParaRPr>
          </a:p>
        </p:txBody>
      </p:sp>
      <p:sp>
        <p:nvSpPr>
          <p:cNvPr id="5" name="Ellipse 4"/>
          <p:cNvSpPr>
            <a:spLocks noChangeArrowheads="1"/>
          </p:cNvSpPr>
          <p:nvPr/>
        </p:nvSpPr>
        <p:spPr bwMode="auto">
          <a:xfrm>
            <a:off x="1535113" y="4314825"/>
            <a:ext cx="1555750" cy="536575"/>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400" b="0" dirty="0">
              <a:solidFill>
                <a:schemeClr val="bg2"/>
              </a:solidFill>
            </a:endParaRPr>
          </a:p>
        </p:txBody>
      </p:sp>
      <p:sp>
        <p:nvSpPr>
          <p:cNvPr id="12" name="Ellipse 11"/>
          <p:cNvSpPr>
            <a:spLocks noChangeArrowheads="1"/>
          </p:cNvSpPr>
          <p:nvPr/>
        </p:nvSpPr>
        <p:spPr bwMode="auto">
          <a:xfrm>
            <a:off x="1535113" y="4851400"/>
            <a:ext cx="1555750" cy="534988"/>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400" b="0" dirty="0">
              <a:solidFill>
                <a:schemeClr val="bg2"/>
              </a:solidFill>
            </a:endParaRPr>
          </a:p>
        </p:txBody>
      </p:sp>
      <p:sp>
        <p:nvSpPr>
          <p:cNvPr id="13" name="Ellipse 12"/>
          <p:cNvSpPr>
            <a:spLocks noChangeArrowheads="1"/>
          </p:cNvSpPr>
          <p:nvPr/>
        </p:nvSpPr>
        <p:spPr bwMode="auto">
          <a:xfrm>
            <a:off x="3090863" y="4414838"/>
            <a:ext cx="1555750" cy="536575"/>
          </a:xfrm>
          <a:prstGeom prst="ellipse">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400" b="0" dirty="0">
              <a:solidFill>
                <a:schemeClr val="bg2"/>
              </a:solidFill>
            </a:endParaRPr>
          </a:p>
        </p:txBody>
      </p:sp>
      <p:sp>
        <p:nvSpPr>
          <p:cNvPr id="14" name="Ellipse 13"/>
          <p:cNvSpPr>
            <a:spLocks noChangeArrowheads="1"/>
          </p:cNvSpPr>
          <p:nvPr/>
        </p:nvSpPr>
        <p:spPr bwMode="auto">
          <a:xfrm>
            <a:off x="6032500" y="4789488"/>
            <a:ext cx="1555750" cy="534987"/>
          </a:xfrm>
          <a:prstGeom prst="ellipse">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400" b="0" dirty="0">
              <a:solidFill>
                <a:schemeClr val="bg2"/>
              </a:solidFill>
            </a:endParaRPr>
          </a:p>
        </p:txBody>
      </p:sp>
      <p:sp>
        <p:nvSpPr>
          <p:cNvPr id="15" name="Text Box 11"/>
          <p:cNvSpPr txBox="1">
            <a:spLocks noChangeArrowheads="1"/>
          </p:cNvSpPr>
          <p:nvPr/>
        </p:nvSpPr>
        <p:spPr bwMode="auto">
          <a:xfrm>
            <a:off x="285750" y="6367563"/>
            <a:ext cx="6008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Bailey SR, et al. Front Immunol. 2014;5:276.</a:t>
            </a:r>
          </a:p>
        </p:txBody>
      </p:sp>
      <p:grpSp>
        <p:nvGrpSpPr>
          <p:cNvPr id="16" name="Group 1"/>
          <p:cNvGrpSpPr>
            <a:grpSpLocks/>
          </p:cNvGrpSpPr>
          <p:nvPr/>
        </p:nvGrpSpPr>
        <p:grpSpPr bwMode="auto">
          <a:xfrm>
            <a:off x="6294438" y="6210300"/>
            <a:ext cx="2673350" cy="455613"/>
            <a:chOff x="6294438" y="6210300"/>
            <a:chExt cx="2673350" cy="455613"/>
          </a:xfrm>
        </p:grpSpPr>
        <p:sp>
          <p:nvSpPr>
            <p:cNvPr id="17"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4"/>
                </a:rPr>
                <a:t>clinicaloptions.com</a:t>
              </a:r>
              <a:endParaRPr lang="en-US" altLang="en-US" sz="1400" b="0" dirty="0">
                <a:solidFill>
                  <a:schemeClr val="bg2"/>
                </a:solidFill>
              </a:endParaRPr>
            </a:p>
          </p:txBody>
        </p:sp>
        <p:pic>
          <p:nvPicPr>
            <p:cNvPr id="18" name="Picture 1"/>
            <p:cNvPicPr>
              <a:picLocks noChangeAspect="1"/>
            </p:cNvPicPr>
            <p:nvPr/>
          </p:nvPicPr>
          <p:blipFill>
            <a:blip r:embed="rId5">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17460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5"/>
          <p:cNvGrpSpPr>
            <a:grpSpLocks noChangeAspect="1"/>
          </p:cNvGrpSpPr>
          <p:nvPr/>
        </p:nvGrpSpPr>
        <p:grpSpPr bwMode="auto">
          <a:xfrm rot="2904595">
            <a:off x="7496175" y="3951288"/>
            <a:ext cx="1376363" cy="1087437"/>
            <a:chOff x="5206622" y="2111992"/>
            <a:chExt cx="3937378" cy="4002206"/>
          </a:xfrm>
        </p:grpSpPr>
        <p:sp>
          <p:nvSpPr>
            <p:cNvPr id="25" name="Freeform 24"/>
            <p:cNvSpPr/>
            <p:nvPr/>
          </p:nvSpPr>
          <p:spPr bwMode="auto">
            <a:xfrm>
              <a:off x="5468110" y="2119642"/>
              <a:ext cx="3646730" cy="4002206"/>
            </a:xfrm>
            <a:custGeom>
              <a:avLst/>
              <a:gdLst>
                <a:gd name="connsiteX0" fmla="*/ 1099782 w 3645090"/>
                <a:gd name="connsiteY0" fmla="*/ 2419065 h 4002206"/>
                <a:gd name="connsiteX1" fmla="*/ 1263556 w 3645090"/>
                <a:gd name="connsiteY1" fmla="*/ 2446361 h 4002206"/>
                <a:gd name="connsiteX2" fmla="*/ 1284027 w 3645090"/>
                <a:gd name="connsiteY2" fmla="*/ 2644253 h 4002206"/>
                <a:gd name="connsiteX3" fmla="*/ 1031544 w 3645090"/>
                <a:gd name="connsiteY3" fmla="*/ 2828498 h 4002206"/>
                <a:gd name="connsiteX4" fmla="*/ 990600 w 3645090"/>
                <a:gd name="connsiteY4" fmla="*/ 3108277 h 4002206"/>
                <a:gd name="connsiteX5" fmla="*/ 1058839 w 3645090"/>
                <a:gd name="connsiteY5" fmla="*/ 3333465 h 4002206"/>
                <a:gd name="connsiteX6" fmla="*/ 1359090 w 3645090"/>
                <a:gd name="connsiteY6" fmla="*/ 3545006 h 4002206"/>
                <a:gd name="connsiteX7" fmla="*/ 1625221 w 3645090"/>
                <a:gd name="connsiteY7" fmla="*/ 3804313 h 4002206"/>
                <a:gd name="connsiteX8" fmla="*/ 1939120 w 3645090"/>
                <a:gd name="connsiteY8" fmla="*/ 3981734 h 4002206"/>
                <a:gd name="connsiteX9" fmla="*/ 2328081 w 3645090"/>
                <a:gd name="connsiteY9" fmla="*/ 3927143 h 4002206"/>
                <a:gd name="connsiteX10" fmla="*/ 2621508 w 3645090"/>
                <a:gd name="connsiteY10" fmla="*/ 3722427 h 4002206"/>
                <a:gd name="connsiteX11" fmla="*/ 2969526 w 3645090"/>
                <a:gd name="connsiteY11" fmla="*/ 3667836 h 4002206"/>
                <a:gd name="connsiteX12" fmla="*/ 3262953 w 3645090"/>
                <a:gd name="connsiteY12" fmla="*/ 3401704 h 4002206"/>
                <a:gd name="connsiteX13" fmla="*/ 3378959 w 3645090"/>
                <a:gd name="connsiteY13" fmla="*/ 3108277 h 4002206"/>
                <a:gd name="connsiteX14" fmla="*/ 3529084 w 3645090"/>
                <a:gd name="connsiteY14" fmla="*/ 2794379 h 4002206"/>
                <a:gd name="connsiteX15" fmla="*/ 3624618 w 3645090"/>
                <a:gd name="connsiteY15" fmla="*/ 2521424 h 4002206"/>
                <a:gd name="connsiteX16" fmla="*/ 3624618 w 3645090"/>
                <a:gd name="connsiteY16" fmla="*/ 2275764 h 4002206"/>
                <a:gd name="connsiteX17" fmla="*/ 3501788 w 3645090"/>
                <a:gd name="connsiteY17" fmla="*/ 2009633 h 4002206"/>
                <a:gd name="connsiteX18" fmla="*/ 3454021 w 3645090"/>
                <a:gd name="connsiteY18" fmla="*/ 1675262 h 4002206"/>
                <a:gd name="connsiteX19" fmla="*/ 3194714 w 3645090"/>
                <a:gd name="connsiteY19" fmla="*/ 1245358 h 4002206"/>
                <a:gd name="connsiteX20" fmla="*/ 3003645 w 3645090"/>
                <a:gd name="connsiteY20" fmla="*/ 1081585 h 4002206"/>
                <a:gd name="connsiteX21" fmla="*/ 2867167 w 3645090"/>
                <a:gd name="connsiteY21" fmla="*/ 835925 h 4002206"/>
                <a:gd name="connsiteX22" fmla="*/ 2573741 w 3645090"/>
                <a:gd name="connsiteY22" fmla="*/ 467436 h 4002206"/>
                <a:gd name="connsiteX23" fmla="*/ 2246194 w 3645090"/>
                <a:gd name="connsiteY23" fmla="*/ 296839 h 4002206"/>
                <a:gd name="connsiteX24" fmla="*/ 2075597 w 3645090"/>
                <a:gd name="connsiteY24" fmla="*/ 242247 h 4002206"/>
                <a:gd name="connsiteX25" fmla="*/ 1672988 w 3645090"/>
                <a:gd name="connsiteY25" fmla="*/ 23883 h 4002206"/>
                <a:gd name="connsiteX26" fmla="*/ 1113430 w 3645090"/>
                <a:gd name="connsiteY26" fmla="*/ 98946 h 4002206"/>
                <a:gd name="connsiteX27" fmla="*/ 663054 w 3645090"/>
                <a:gd name="connsiteY27" fmla="*/ 269543 h 4002206"/>
                <a:gd name="connsiteX28" fmla="*/ 369627 w 3645090"/>
                <a:gd name="connsiteY28" fmla="*/ 515203 h 4002206"/>
                <a:gd name="connsiteX29" fmla="*/ 199030 w 3645090"/>
                <a:gd name="connsiteY29" fmla="*/ 863221 h 4002206"/>
                <a:gd name="connsiteX30" fmla="*/ 69376 w 3645090"/>
                <a:gd name="connsiteY30" fmla="*/ 1279477 h 4002206"/>
                <a:gd name="connsiteX31" fmla="*/ 21609 w 3645090"/>
                <a:gd name="connsiteY31" fmla="*/ 1716206 h 4002206"/>
                <a:gd name="connsiteX32" fmla="*/ 199030 w 3645090"/>
                <a:gd name="connsiteY32" fmla="*/ 2098343 h 4002206"/>
                <a:gd name="connsiteX33" fmla="*/ 519753 w 3645090"/>
                <a:gd name="connsiteY33" fmla="*/ 2180230 h 4002206"/>
                <a:gd name="connsiteX34" fmla="*/ 922362 w 3645090"/>
                <a:gd name="connsiteY34" fmla="*/ 2146110 h 4002206"/>
                <a:gd name="connsiteX35" fmla="*/ 1099782 w 3645090"/>
                <a:gd name="connsiteY35" fmla="*/ 2146110 h 4002206"/>
                <a:gd name="connsiteX36" fmla="*/ 1140726 w 3645090"/>
                <a:gd name="connsiteY36" fmla="*/ 2268940 h 400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45090" h="4002206">
                  <a:moveTo>
                    <a:pt x="1099782" y="2419065"/>
                  </a:moveTo>
                  <a:cubicBezTo>
                    <a:pt x="1166315" y="2413947"/>
                    <a:pt x="1232849" y="2408830"/>
                    <a:pt x="1263556" y="2446361"/>
                  </a:cubicBezTo>
                  <a:cubicBezTo>
                    <a:pt x="1294263" y="2483892"/>
                    <a:pt x="1322696" y="2580564"/>
                    <a:pt x="1284027" y="2644253"/>
                  </a:cubicBezTo>
                  <a:cubicBezTo>
                    <a:pt x="1245358" y="2707942"/>
                    <a:pt x="1080449" y="2751161"/>
                    <a:pt x="1031544" y="2828498"/>
                  </a:cubicBezTo>
                  <a:cubicBezTo>
                    <a:pt x="982640" y="2905835"/>
                    <a:pt x="986051" y="3024116"/>
                    <a:pt x="990600" y="3108277"/>
                  </a:cubicBezTo>
                  <a:cubicBezTo>
                    <a:pt x="995149" y="3192438"/>
                    <a:pt x="997424" y="3260677"/>
                    <a:pt x="1058839" y="3333465"/>
                  </a:cubicBezTo>
                  <a:cubicBezTo>
                    <a:pt x="1120254" y="3406253"/>
                    <a:pt x="1264693" y="3466531"/>
                    <a:pt x="1359090" y="3545006"/>
                  </a:cubicBezTo>
                  <a:cubicBezTo>
                    <a:pt x="1453487" y="3623481"/>
                    <a:pt x="1528549" y="3731525"/>
                    <a:pt x="1625221" y="3804313"/>
                  </a:cubicBezTo>
                  <a:cubicBezTo>
                    <a:pt x="1721893" y="3877101"/>
                    <a:pt x="1821977" y="3961262"/>
                    <a:pt x="1939120" y="3981734"/>
                  </a:cubicBezTo>
                  <a:cubicBezTo>
                    <a:pt x="2056263" y="4002206"/>
                    <a:pt x="2214350" y="3970361"/>
                    <a:pt x="2328081" y="3927143"/>
                  </a:cubicBezTo>
                  <a:cubicBezTo>
                    <a:pt x="2441812" y="3883925"/>
                    <a:pt x="2514601" y="3765645"/>
                    <a:pt x="2621508" y="3722427"/>
                  </a:cubicBezTo>
                  <a:cubicBezTo>
                    <a:pt x="2728416" y="3679209"/>
                    <a:pt x="2862619" y="3721290"/>
                    <a:pt x="2969526" y="3667836"/>
                  </a:cubicBezTo>
                  <a:cubicBezTo>
                    <a:pt x="3076434" y="3614382"/>
                    <a:pt x="3194714" y="3494964"/>
                    <a:pt x="3262953" y="3401704"/>
                  </a:cubicBezTo>
                  <a:cubicBezTo>
                    <a:pt x="3331192" y="3308444"/>
                    <a:pt x="3334604" y="3209498"/>
                    <a:pt x="3378959" y="3108277"/>
                  </a:cubicBezTo>
                  <a:cubicBezTo>
                    <a:pt x="3423314" y="3007056"/>
                    <a:pt x="3488141" y="2892188"/>
                    <a:pt x="3529084" y="2794379"/>
                  </a:cubicBezTo>
                  <a:cubicBezTo>
                    <a:pt x="3570027" y="2696570"/>
                    <a:pt x="3608696" y="2607860"/>
                    <a:pt x="3624618" y="2521424"/>
                  </a:cubicBezTo>
                  <a:cubicBezTo>
                    <a:pt x="3640540" y="2434988"/>
                    <a:pt x="3645090" y="2361063"/>
                    <a:pt x="3624618" y="2275764"/>
                  </a:cubicBezTo>
                  <a:cubicBezTo>
                    <a:pt x="3604146" y="2190466"/>
                    <a:pt x="3530221" y="2109717"/>
                    <a:pt x="3501788" y="2009633"/>
                  </a:cubicBezTo>
                  <a:cubicBezTo>
                    <a:pt x="3473355" y="1909549"/>
                    <a:pt x="3505200" y="1802641"/>
                    <a:pt x="3454021" y="1675262"/>
                  </a:cubicBezTo>
                  <a:cubicBezTo>
                    <a:pt x="3402842" y="1547883"/>
                    <a:pt x="3269777" y="1344304"/>
                    <a:pt x="3194714" y="1245358"/>
                  </a:cubicBezTo>
                  <a:cubicBezTo>
                    <a:pt x="3119651" y="1146412"/>
                    <a:pt x="3058236" y="1149824"/>
                    <a:pt x="3003645" y="1081585"/>
                  </a:cubicBezTo>
                  <a:cubicBezTo>
                    <a:pt x="2949054" y="1013346"/>
                    <a:pt x="2938818" y="938283"/>
                    <a:pt x="2867167" y="835925"/>
                  </a:cubicBezTo>
                  <a:cubicBezTo>
                    <a:pt x="2795516" y="733567"/>
                    <a:pt x="2677236" y="557284"/>
                    <a:pt x="2573741" y="467436"/>
                  </a:cubicBezTo>
                  <a:cubicBezTo>
                    <a:pt x="2470246" y="377588"/>
                    <a:pt x="2329218" y="334370"/>
                    <a:pt x="2246194" y="296839"/>
                  </a:cubicBezTo>
                  <a:cubicBezTo>
                    <a:pt x="2163170" y="259308"/>
                    <a:pt x="2171131" y="287740"/>
                    <a:pt x="2075597" y="242247"/>
                  </a:cubicBezTo>
                  <a:cubicBezTo>
                    <a:pt x="1980063" y="196754"/>
                    <a:pt x="1833349" y="47766"/>
                    <a:pt x="1672988" y="23883"/>
                  </a:cubicBezTo>
                  <a:cubicBezTo>
                    <a:pt x="1512627" y="0"/>
                    <a:pt x="1281752" y="58003"/>
                    <a:pt x="1113430" y="98946"/>
                  </a:cubicBezTo>
                  <a:cubicBezTo>
                    <a:pt x="945108" y="139889"/>
                    <a:pt x="787021" y="200167"/>
                    <a:pt x="663054" y="269543"/>
                  </a:cubicBezTo>
                  <a:cubicBezTo>
                    <a:pt x="539087" y="338919"/>
                    <a:pt x="446964" y="416257"/>
                    <a:pt x="369627" y="515203"/>
                  </a:cubicBezTo>
                  <a:cubicBezTo>
                    <a:pt x="292290" y="614149"/>
                    <a:pt x="249072" y="735842"/>
                    <a:pt x="199030" y="863221"/>
                  </a:cubicBezTo>
                  <a:cubicBezTo>
                    <a:pt x="148988" y="990600"/>
                    <a:pt x="98946" y="1137313"/>
                    <a:pt x="69376" y="1279477"/>
                  </a:cubicBezTo>
                  <a:cubicBezTo>
                    <a:pt x="39806" y="1421641"/>
                    <a:pt x="0" y="1579728"/>
                    <a:pt x="21609" y="1716206"/>
                  </a:cubicBezTo>
                  <a:cubicBezTo>
                    <a:pt x="43218" y="1852684"/>
                    <a:pt x="116006" y="2021006"/>
                    <a:pt x="199030" y="2098343"/>
                  </a:cubicBezTo>
                  <a:cubicBezTo>
                    <a:pt x="282054" y="2175680"/>
                    <a:pt x="399198" y="2172269"/>
                    <a:pt x="519753" y="2180230"/>
                  </a:cubicBezTo>
                  <a:cubicBezTo>
                    <a:pt x="640308" y="2188191"/>
                    <a:pt x="825691" y="2151797"/>
                    <a:pt x="922362" y="2146110"/>
                  </a:cubicBezTo>
                  <a:cubicBezTo>
                    <a:pt x="1019034" y="2140423"/>
                    <a:pt x="1063388" y="2125638"/>
                    <a:pt x="1099782" y="2146110"/>
                  </a:cubicBezTo>
                  <a:cubicBezTo>
                    <a:pt x="1136176" y="2166582"/>
                    <a:pt x="1138451" y="2217761"/>
                    <a:pt x="1140726" y="2268940"/>
                  </a:cubicBezTo>
                </a:path>
              </a:pathLst>
            </a:custGeom>
            <a:solidFill>
              <a:schemeClr val="tx1">
                <a:lumMod val="85000"/>
                <a:alpha val="45000"/>
              </a:schemeClr>
            </a:solidFill>
            <a:ln w="28575" cap="flat" cmpd="sng" algn="ctr">
              <a:solidFill>
                <a:schemeClr val="bg2">
                  <a:lumMod val="50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cs typeface="+mn-cs"/>
              </a:endParaRPr>
            </a:p>
          </p:txBody>
        </p:sp>
        <p:sp>
          <p:nvSpPr>
            <p:cNvPr id="24" name="Freeform 23"/>
            <p:cNvSpPr/>
            <p:nvPr/>
          </p:nvSpPr>
          <p:spPr bwMode="auto">
            <a:xfrm>
              <a:off x="5191416" y="2227772"/>
              <a:ext cx="3782971" cy="3739289"/>
            </a:xfrm>
            <a:custGeom>
              <a:avLst/>
              <a:gdLst>
                <a:gd name="connsiteX0" fmla="*/ 716508 w 3783842"/>
                <a:gd name="connsiteY0" fmla="*/ 3574576 h 3734937"/>
                <a:gd name="connsiteX1" fmla="*/ 757451 w 3783842"/>
                <a:gd name="connsiteY1" fmla="*/ 3055961 h 3734937"/>
                <a:gd name="connsiteX2" fmla="*/ 1050878 w 3783842"/>
                <a:gd name="connsiteY2" fmla="*/ 2496403 h 3734937"/>
                <a:gd name="connsiteX3" fmla="*/ 1508078 w 3783842"/>
                <a:gd name="connsiteY3" fmla="*/ 2202976 h 3734937"/>
                <a:gd name="connsiteX4" fmla="*/ 1787857 w 3783842"/>
                <a:gd name="connsiteY4" fmla="*/ 2209800 h 3734937"/>
                <a:gd name="connsiteX5" fmla="*/ 1733266 w 3783842"/>
                <a:gd name="connsiteY5" fmla="*/ 2400868 h 3734937"/>
                <a:gd name="connsiteX6" fmla="*/ 1439839 w 3783842"/>
                <a:gd name="connsiteY6" fmla="*/ 2680647 h 3734937"/>
                <a:gd name="connsiteX7" fmla="*/ 1337481 w 3783842"/>
                <a:gd name="connsiteY7" fmla="*/ 2878540 h 3734937"/>
                <a:gd name="connsiteX8" fmla="*/ 1460311 w 3783842"/>
                <a:gd name="connsiteY8" fmla="*/ 3151495 h 3734937"/>
                <a:gd name="connsiteX9" fmla="*/ 1617260 w 3783842"/>
                <a:gd name="connsiteY9" fmla="*/ 3308444 h 3734937"/>
                <a:gd name="connsiteX10" fmla="*/ 1787857 w 3783842"/>
                <a:gd name="connsiteY10" fmla="*/ 3144671 h 3734937"/>
                <a:gd name="connsiteX11" fmla="*/ 1917511 w 3783842"/>
                <a:gd name="connsiteY11" fmla="*/ 2837597 h 3734937"/>
                <a:gd name="connsiteX12" fmla="*/ 1972102 w 3783842"/>
                <a:gd name="connsiteY12" fmla="*/ 2714767 h 3734937"/>
                <a:gd name="connsiteX13" fmla="*/ 2033517 w 3783842"/>
                <a:gd name="connsiteY13" fmla="*/ 2776182 h 3734937"/>
                <a:gd name="connsiteX14" fmla="*/ 1931158 w 3783842"/>
                <a:gd name="connsiteY14" fmla="*/ 3062785 h 3734937"/>
                <a:gd name="connsiteX15" fmla="*/ 1794681 w 3783842"/>
                <a:gd name="connsiteY15" fmla="*/ 3260677 h 3734937"/>
                <a:gd name="connsiteX16" fmla="*/ 1856096 w 3783842"/>
                <a:gd name="connsiteY16" fmla="*/ 3444922 h 3734937"/>
                <a:gd name="connsiteX17" fmla="*/ 2122227 w 3783842"/>
                <a:gd name="connsiteY17" fmla="*/ 3670110 h 3734937"/>
                <a:gd name="connsiteX18" fmla="*/ 2415654 w 3783842"/>
                <a:gd name="connsiteY18" fmla="*/ 3717877 h 3734937"/>
                <a:gd name="connsiteX19" fmla="*/ 2736376 w 3783842"/>
                <a:gd name="connsiteY19" fmla="*/ 3567752 h 3734937"/>
                <a:gd name="connsiteX20" fmla="*/ 2695433 w 3783842"/>
                <a:gd name="connsiteY20" fmla="*/ 3390331 h 3734937"/>
                <a:gd name="connsiteX21" fmla="*/ 2504364 w 3783842"/>
                <a:gd name="connsiteY21" fmla="*/ 3090080 h 3734937"/>
                <a:gd name="connsiteX22" fmla="*/ 2579427 w 3783842"/>
                <a:gd name="connsiteY22" fmla="*/ 3042313 h 3734937"/>
                <a:gd name="connsiteX23" fmla="*/ 2804615 w 3783842"/>
                <a:gd name="connsiteY23" fmla="*/ 3403979 h 3734937"/>
                <a:gd name="connsiteX24" fmla="*/ 2941093 w 3783842"/>
                <a:gd name="connsiteY24" fmla="*/ 3479041 h 3734937"/>
                <a:gd name="connsiteX25" fmla="*/ 3179929 w 3783842"/>
                <a:gd name="connsiteY25" fmla="*/ 3431274 h 3734937"/>
                <a:gd name="connsiteX26" fmla="*/ 3452884 w 3783842"/>
                <a:gd name="connsiteY26" fmla="*/ 3124200 h 3734937"/>
                <a:gd name="connsiteX27" fmla="*/ 3541594 w 3783842"/>
                <a:gd name="connsiteY27" fmla="*/ 2933131 h 3734937"/>
                <a:gd name="connsiteX28" fmla="*/ 3473355 w 3783842"/>
                <a:gd name="connsiteY28" fmla="*/ 2810301 h 3734937"/>
                <a:gd name="connsiteX29" fmla="*/ 3295935 w 3783842"/>
                <a:gd name="connsiteY29" fmla="*/ 2769358 h 3734937"/>
                <a:gd name="connsiteX30" fmla="*/ 3125337 w 3783842"/>
                <a:gd name="connsiteY30" fmla="*/ 2660176 h 3734937"/>
                <a:gd name="connsiteX31" fmla="*/ 3138985 w 3783842"/>
                <a:gd name="connsiteY31" fmla="*/ 2578289 h 3734937"/>
                <a:gd name="connsiteX32" fmla="*/ 3364173 w 3783842"/>
                <a:gd name="connsiteY32" fmla="*/ 2694295 h 3734937"/>
                <a:gd name="connsiteX33" fmla="*/ 3507475 w 3783842"/>
                <a:gd name="connsiteY33" fmla="*/ 2776182 h 3734937"/>
                <a:gd name="connsiteX34" fmla="*/ 3657600 w 3783842"/>
                <a:gd name="connsiteY34" fmla="*/ 2701119 h 3734937"/>
                <a:gd name="connsiteX35" fmla="*/ 3766782 w 3783842"/>
                <a:gd name="connsiteY35" fmla="*/ 2455459 h 3734937"/>
                <a:gd name="connsiteX36" fmla="*/ 3759958 w 3783842"/>
                <a:gd name="connsiteY36" fmla="*/ 2066498 h 3734937"/>
                <a:gd name="connsiteX37" fmla="*/ 3657600 w 3783842"/>
                <a:gd name="connsiteY37" fmla="*/ 1943668 h 3734937"/>
                <a:gd name="connsiteX38" fmla="*/ 3446060 w 3783842"/>
                <a:gd name="connsiteY38" fmla="*/ 2025555 h 3734937"/>
                <a:gd name="connsiteX39" fmla="*/ 3193576 w 3783842"/>
                <a:gd name="connsiteY39" fmla="*/ 2052850 h 3734937"/>
                <a:gd name="connsiteX40" fmla="*/ 3207224 w 3783842"/>
                <a:gd name="connsiteY40" fmla="*/ 1957316 h 3734937"/>
                <a:gd name="connsiteX41" fmla="*/ 3446060 w 3783842"/>
                <a:gd name="connsiteY41" fmla="*/ 1930020 h 3734937"/>
                <a:gd name="connsiteX42" fmla="*/ 3678072 w 3783842"/>
                <a:gd name="connsiteY42" fmla="*/ 1779895 h 3734937"/>
                <a:gd name="connsiteX43" fmla="*/ 3616657 w 3783842"/>
                <a:gd name="connsiteY43" fmla="*/ 1493292 h 3734937"/>
                <a:gd name="connsiteX44" fmla="*/ 3357349 w 3783842"/>
                <a:gd name="connsiteY44" fmla="*/ 1124803 h 3734937"/>
                <a:gd name="connsiteX45" fmla="*/ 3173105 w 3783842"/>
                <a:gd name="connsiteY45" fmla="*/ 1036092 h 3734937"/>
                <a:gd name="connsiteX46" fmla="*/ 2982036 w 3783842"/>
                <a:gd name="connsiteY46" fmla="*/ 1186217 h 3734937"/>
                <a:gd name="connsiteX47" fmla="*/ 2784143 w 3783842"/>
                <a:gd name="connsiteY47" fmla="*/ 1247632 h 3734937"/>
                <a:gd name="connsiteX48" fmla="*/ 2920621 w 3783842"/>
                <a:gd name="connsiteY48" fmla="*/ 1077035 h 3734937"/>
                <a:gd name="connsiteX49" fmla="*/ 3125337 w 3783842"/>
                <a:gd name="connsiteY49" fmla="*/ 947382 h 3734937"/>
                <a:gd name="connsiteX50" fmla="*/ 3063923 w 3783842"/>
                <a:gd name="connsiteY50" fmla="*/ 790432 h 3734937"/>
                <a:gd name="connsiteX51" fmla="*/ 2804615 w 3783842"/>
                <a:gd name="connsiteY51" fmla="*/ 456062 h 3734937"/>
                <a:gd name="connsiteX52" fmla="*/ 2538484 w 3783842"/>
                <a:gd name="connsiteY52" fmla="*/ 237698 h 3734937"/>
                <a:gd name="connsiteX53" fmla="*/ 2408830 w 3783842"/>
                <a:gd name="connsiteY53" fmla="*/ 278641 h 3734937"/>
                <a:gd name="connsiteX54" fmla="*/ 2306472 w 3783842"/>
                <a:gd name="connsiteY54" fmla="*/ 401471 h 3734937"/>
                <a:gd name="connsiteX55" fmla="*/ 2258705 w 3783842"/>
                <a:gd name="connsiteY55" fmla="*/ 360528 h 3734937"/>
                <a:gd name="connsiteX56" fmla="*/ 2320120 w 3783842"/>
                <a:gd name="connsiteY56" fmla="*/ 217226 h 3734937"/>
                <a:gd name="connsiteX57" fmla="*/ 2019869 w 3783842"/>
                <a:gd name="connsiteY57" fmla="*/ 32982 h 3734937"/>
                <a:gd name="connsiteX58" fmla="*/ 1596788 w 3783842"/>
                <a:gd name="connsiteY58" fmla="*/ 19334 h 3734937"/>
                <a:gd name="connsiteX59" fmla="*/ 1494430 w 3783842"/>
                <a:gd name="connsiteY59" fmla="*/ 121692 h 3734937"/>
                <a:gd name="connsiteX60" fmla="*/ 1678675 w 3783842"/>
                <a:gd name="connsiteY60" fmla="*/ 367352 h 3734937"/>
                <a:gd name="connsiteX61" fmla="*/ 1624084 w 3783842"/>
                <a:gd name="connsiteY61" fmla="*/ 435591 h 3734937"/>
                <a:gd name="connsiteX62" fmla="*/ 1412543 w 3783842"/>
                <a:gd name="connsiteY62" fmla="*/ 183107 h 3734937"/>
                <a:gd name="connsiteX63" fmla="*/ 1105469 w 3783842"/>
                <a:gd name="connsiteY63" fmla="*/ 299113 h 3734937"/>
                <a:gd name="connsiteX64" fmla="*/ 873457 w 3783842"/>
                <a:gd name="connsiteY64" fmla="*/ 578892 h 3734937"/>
                <a:gd name="connsiteX65" fmla="*/ 962167 w 3783842"/>
                <a:gd name="connsiteY65" fmla="*/ 729017 h 3734937"/>
                <a:gd name="connsiteX66" fmla="*/ 1201003 w 3783842"/>
                <a:gd name="connsiteY66" fmla="*/ 906438 h 3734937"/>
                <a:gd name="connsiteX67" fmla="*/ 1173708 w 3783842"/>
                <a:gd name="connsiteY67" fmla="*/ 967853 h 3734937"/>
                <a:gd name="connsiteX68" fmla="*/ 893929 w 3783842"/>
                <a:gd name="connsiteY68" fmla="*/ 790432 h 3734937"/>
                <a:gd name="connsiteX69" fmla="*/ 716508 w 3783842"/>
                <a:gd name="connsiteY69" fmla="*/ 729017 h 3734937"/>
                <a:gd name="connsiteX70" fmla="*/ 477672 w 3783842"/>
                <a:gd name="connsiteY70" fmla="*/ 1111155 h 3734937"/>
                <a:gd name="connsiteX71" fmla="*/ 464024 w 3783842"/>
                <a:gd name="connsiteY71" fmla="*/ 1397758 h 3734937"/>
                <a:gd name="connsiteX72" fmla="*/ 941696 w 3783842"/>
                <a:gd name="connsiteY72" fmla="*/ 1377286 h 3734937"/>
                <a:gd name="connsiteX73" fmla="*/ 1139588 w 3783842"/>
                <a:gd name="connsiteY73" fmla="*/ 1322695 h 3734937"/>
                <a:gd name="connsiteX74" fmla="*/ 1057702 w 3783842"/>
                <a:gd name="connsiteY74" fmla="*/ 1459173 h 3734937"/>
                <a:gd name="connsiteX75" fmla="*/ 552735 w 3783842"/>
                <a:gd name="connsiteY75" fmla="*/ 1452349 h 3734937"/>
                <a:gd name="connsiteX76" fmla="*/ 423081 w 3783842"/>
                <a:gd name="connsiteY76" fmla="*/ 1582003 h 3734937"/>
                <a:gd name="connsiteX77" fmla="*/ 525439 w 3783842"/>
                <a:gd name="connsiteY77" fmla="*/ 1875429 h 3734937"/>
                <a:gd name="connsiteX78" fmla="*/ 887105 w 3783842"/>
                <a:gd name="connsiteY78" fmla="*/ 1977788 h 3734937"/>
                <a:gd name="connsiteX79" fmla="*/ 1214651 w 3783842"/>
                <a:gd name="connsiteY79" fmla="*/ 1725304 h 3734937"/>
                <a:gd name="connsiteX80" fmla="*/ 1494430 w 3783842"/>
                <a:gd name="connsiteY80" fmla="*/ 1902725 h 3734937"/>
                <a:gd name="connsiteX81" fmla="*/ 1398896 w 3783842"/>
                <a:gd name="connsiteY81" fmla="*/ 2114265 h 3734937"/>
                <a:gd name="connsiteX82" fmla="*/ 887105 w 3783842"/>
                <a:gd name="connsiteY82" fmla="*/ 2387220 h 3734937"/>
                <a:gd name="connsiteX83" fmla="*/ 232012 w 3783842"/>
                <a:gd name="connsiteY83" fmla="*/ 2823949 h 3734937"/>
                <a:gd name="connsiteX84" fmla="*/ 0 w 3783842"/>
                <a:gd name="connsiteY84" fmla="*/ 3144671 h 373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83842" h="3734937">
                  <a:moveTo>
                    <a:pt x="716508" y="3574576"/>
                  </a:moveTo>
                  <a:cubicBezTo>
                    <a:pt x="709115" y="3405116"/>
                    <a:pt x="701723" y="3235656"/>
                    <a:pt x="757451" y="3055961"/>
                  </a:cubicBezTo>
                  <a:cubicBezTo>
                    <a:pt x="813179" y="2876266"/>
                    <a:pt x="925774" y="2638567"/>
                    <a:pt x="1050878" y="2496403"/>
                  </a:cubicBezTo>
                  <a:cubicBezTo>
                    <a:pt x="1175982" y="2354239"/>
                    <a:pt x="1385248" y="2250743"/>
                    <a:pt x="1508078" y="2202976"/>
                  </a:cubicBezTo>
                  <a:cubicBezTo>
                    <a:pt x="1630908" y="2155209"/>
                    <a:pt x="1750326" y="2176818"/>
                    <a:pt x="1787857" y="2209800"/>
                  </a:cubicBezTo>
                  <a:cubicBezTo>
                    <a:pt x="1825388" y="2242782"/>
                    <a:pt x="1791269" y="2322394"/>
                    <a:pt x="1733266" y="2400868"/>
                  </a:cubicBezTo>
                  <a:cubicBezTo>
                    <a:pt x="1675263" y="2479342"/>
                    <a:pt x="1505803" y="2601035"/>
                    <a:pt x="1439839" y="2680647"/>
                  </a:cubicBezTo>
                  <a:cubicBezTo>
                    <a:pt x="1373875" y="2760259"/>
                    <a:pt x="1334069" y="2800066"/>
                    <a:pt x="1337481" y="2878540"/>
                  </a:cubicBezTo>
                  <a:cubicBezTo>
                    <a:pt x="1340893" y="2957014"/>
                    <a:pt x="1413681" y="3079845"/>
                    <a:pt x="1460311" y="3151495"/>
                  </a:cubicBezTo>
                  <a:cubicBezTo>
                    <a:pt x="1506941" y="3223145"/>
                    <a:pt x="1562669" y="3309581"/>
                    <a:pt x="1617260" y="3308444"/>
                  </a:cubicBezTo>
                  <a:cubicBezTo>
                    <a:pt x="1671851" y="3307307"/>
                    <a:pt x="1737815" y="3223145"/>
                    <a:pt x="1787857" y="3144671"/>
                  </a:cubicBezTo>
                  <a:cubicBezTo>
                    <a:pt x="1837899" y="3066197"/>
                    <a:pt x="1886804" y="2909248"/>
                    <a:pt x="1917511" y="2837597"/>
                  </a:cubicBezTo>
                  <a:cubicBezTo>
                    <a:pt x="1948218" y="2765946"/>
                    <a:pt x="1952768" y="2725003"/>
                    <a:pt x="1972102" y="2714767"/>
                  </a:cubicBezTo>
                  <a:cubicBezTo>
                    <a:pt x="1991436" y="2704531"/>
                    <a:pt x="2040341" y="2718179"/>
                    <a:pt x="2033517" y="2776182"/>
                  </a:cubicBezTo>
                  <a:cubicBezTo>
                    <a:pt x="2026693" y="2834185"/>
                    <a:pt x="1970964" y="2982036"/>
                    <a:pt x="1931158" y="3062785"/>
                  </a:cubicBezTo>
                  <a:cubicBezTo>
                    <a:pt x="1891352" y="3143534"/>
                    <a:pt x="1807191" y="3196988"/>
                    <a:pt x="1794681" y="3260677"/>
                  </a:cubicBezTo>
                  <a:cubicBezTo>
                    <a:pt x="1782171" y="3324366"/>
                    <a:pt x="1801505" y="3376683"/>
                    <a:pt x="1856096" y="3444922"/>
                  </a:cubicBezTo>
                  <a:cubicBezTo>
                    <a:pt x="1910687" y="3513161"/>
                    <a:pt x="2028967" y="3624617"/>
                    <a:pt x="2122227" y="3670110"/>
                  </a:cubicBezTo>
                  <a:cubicBezTo>
                    <a:pt x="2215487" y="3715603"/>
                    <a:pt x="2313296" y="3734937"/>
                    <a:pt x="2415654" y="3717877"/>
                  </a:cubicBezTo>
                  <a:cubicBezTo>
                    <a:pt x="2518012" y="3700817"/>
                    <a:pt x="2689746" y="3622343"/>
                    <a:pt x="2736376" y="3567752"/>
                  </a:cubicBezTo>
                  <a:cubicBezTo>
                    <a:pt x="2783006" y="3513161"/>
                    <a:pt x="2734102" y="3469943"/>
                    <a:pt x="2695433" y="3390331"/>
                  </a:cubicBezTo>
                  <a:cubicBezTo>
                    <a:pt x="2656764" y="3310719"/>
                    <a:pt x="2523698" y="3148083"/>
                    <a:pt x="2504364" y="3090080"/>
                  </a:cubicBezTo>
                  <a:cubicBezTo>
                    <a:pt x="2485030" y="3032077"/>
                    <a:pt x="2529385" y="2989997"/>
                    <a:pt x="2579427" y="3042313"/>
                  </a:cubicBezTo>
                  <a:cubicBezTo>
                    <a:pt x="2629469" y="3094630"/>
                    <a:pt x="2744337" y="3331191"/>
                    <a:pt x="2804615" y="3403979"/>
                  </a:cubicBezTo>
                  <a:cubicBezTo>
                    <a:pt x="2864893" y="3476767"/>
                    <a:pt x="2878541" y="3474492"/>
                    <a:pt x="2941093" y="3479041"/>
                  </a:cubicBezTo>
                  <a:cubicBezTo>
                    <a:pt x="3003645" y="3483590"/>
                    <a:pt x="3094631" y="3490414"/>
                    <a:pt x="3179929" y="3431274"/>
                  </a:cubicBezTo>
                  <a:cubicBezTo>
                    <a:pt x="3265227" y="3372134"/>
                    <a:pt x="3392607" y="3207224"/>
                    <a:pt x="3452884" y="3124200"/>
                  </a:cubicBezTo>
                  <a:cubicBezTo>
                    <a:pt x="3513161" y="3041176"/>
                    <a:pt x="3538182" y="2985447"/>
                    <a:pt x="3541594" y="2933131"/>
                  </a:cubicBezTo>
                  <a:cubicBezTo>
                    <a:pt x="3545006" y="2880815"/>
                    <a:pt x="3514298" y="2837596"/>
                    <a:pt x="3473355" y="2810301"/>
                  </a:cubicBezTo>
                  <a:cubicBezTo>
                    <a:pt x="3432412" y="2783006"/>
                    <a:pt x="3353938" y="2794379"/>
                    <a:pt x="3295935" y="2769358"/>
                  </a:cubicBezTo>
                  <a:cubicBezTo>
                    <a:pt x="3237932" y="2744337"/>
                    <a:pt x="3151495" y="2692021"/>
                    <a:pt x="3125337" y="2660176"/>
                  </a:cubicBezTo>
                  <a:cubicBezTo>
                    <a:pt x="3099179" y="2628331"/>
                    <a:pt x="3099179" y="2572603"/>
                    <a:pt x="3138985" y="2578289"/>
                  </a:cubicBezTo>
                  <a:cubicBezTo>
                    <a:pt x="3178791" y="2583975"/>
                    <a:pt x="3302758" y="2661313"/>
                    <a:pt x="3364173" y="2694295"/>
                  </a:cubicBezTo>
                  <a:cubicBezTo>
                    <a:pt x="3425588" y="2727277"/>
                    <a:pt x="3458571" y="2775045"/>
                    <a:pt x="3507475" y="2776182"/>
                  </a:cubicBezTo>
                  <a:cubicBezTo>
                    <a:pt x="3556379" y="2777319"/>
                    <a:pt x="3614382" y="2754573"/>
                    <a:pt x="3657600" y="2701119"/>
                  </a:cubicBezTo>
                  <a:cubicBezTo>
                    <a:pt x="3700818" y="2647665"/>
                    <a:pt x="3749722" y="2561229"/>
                    <a:pt x="3766782" y="2455459"/>
                  </a:cubicBezTo>
                  <a:cubicBezTo>
                    <a:pt x="3783842" y="2349689"/>
                    <a:pt x="3778155" y="2151796"/>
                    <a:pt x="3759958" y="2066498"/>
                  </a:cubicBezTo>
                  <a:cubicBezTo>
                    <a:pt x="3741761" y="1981200"/>
                    <a:pt x="3709916" y="1950492"/>
                    <a:pt x="3657600" y="1943668"/>
                  </a:cubicBezTo>
                  <a:cubicBezTo>
                    <a:pt x="3605284" y="1936844"/>
                    <a:pt x="3523397" y="2007358"/>
                    <a:pt x="3446060" y="2025555"/>
                  </a:cubicBezTo>
                  <a:cubicBezTo>
                    <a:pt x="3368723" y="2043752"/>
                    <a:pt x="3233382" y="2064223"/>
                    <a:pt x="3193576" y="2052850"/>
                  </a:cubicBezTo>
                  <a:cubicBezTo>
                    <a:pt x="3153770" y="2041477"/>
                    <a:pt x="3165143" y="1977788"/>
                    <a:pt x="3207224" y="1957316"/>
                  </a:cubicBezTo>
                  <a:cubicBezTo>
                    <a:pt x="3249305" y="1936844"/>
                    <a:pt x="3367585" y="1959590"/>
                    <a:pt x="3446060" y="1930020"/>
                  </a:cubicBezTo>
                  <a:cubicBezTo>
                    <a:pt x="3524535" y="1900450"/>
                    <a:pt x="3649639" y="1852683"/>
                    <a:pt x="3678072" y="1779895"/>
                  </a:cubicBezTo>
                  <a:cubicBezTo>
                    <a:pt x="3706505" y="1707107"/>
                    <a:pt x="3670111" y="1602474"/>
                    <a:pt x="3616657" y="1493292"/>
                  </a:cubicBezTo>
                  <a:cubicBezTo>
                    <a:pt x="3563203" y="1384110"/>
                    <a:pt x="3431274" y="1201003"/>
                    <a:pt x="3357349" y="1124803"/>
                  </a:cubicBezTo>
                  <a:cubicBezTo>
                    <a:pt x="3283424" y="1048603"/>
                    <a:pt x="3235657" y="1025856"/>
                    <a:pt x="3173105" y="1036092"/>
                  </a:cubicBezTo>
                  <a:cubicBezTo>
                    <a:pt x="3110553" y="1046328"/>
                    <a:pt x="3046863" y="1150960"/>
                    <a:pt x="2982036" y="1186217"/>
                  </a:cubicBezTo>
                  <a:cubicBezTo>
                    <a:pt x="2917209" y="1221474"/>
                    <a:pt x="2794379" y="1265829"/>
                    <a:pt x="2784143" y="1247632"/>
                  </a:cubicBezTo>
                  <a:cubicBezTo>
                    <a:pt x="2773907" y="1229435"/>
                    <a:pt x="2863755" y="1127077"/>
                    <a:pt x="2920621" y="1077035"/>
                  </a:cubicBezTo>
                  <a:cubicBezTo>
                    <a:pt x="2977487" y="1026993"/>
                    <a:pt x="3101453" y="995149"/>
                    <a:pt x="3125337" y="947382"/>
                  </a:cubicBezTo>
                  <a:cubicBezTo>
                    <a:pt x="3149221" y="899615"/>
                    <a:pt x="3117377" y="872319"/>
                    <a:pt x="3063923" y="790432"/>
                  </a:cubicBezTo>
                  <a:cubicBezTo>
                    <a:pt x="3010469" y="708545"/>
                    <a:pt x="2892188" y="548184"/>
                    <a:pt x="2804615" y="456062"/>
                  </a:cubicBezTo>
                  <a:cubicBezTo>
                    <a:pt x="2717042" y="363940"/>
                    <a:pt x="2604448" y="267268"/>
                    <a:pt x="2538484" y="237698"/>
                  </a:cubicBezTo>
                  <a:cubicBezTo>
                    <a:pt x="2472520" y="208128"/>
                    <a:pt x="2447499" y="251345"/>
                    <a:pt x="2408830" y="278641"/>
                  </a:cubicBezTo>
                  <a:cubicBezTo>
                    <a:pt x="2370161" y="305937"/>
                    <a:pt x="2331493" y="387823"/>
                    <a:pt x="2306472" y="401471"/>
                  </a:cubicBezTo>
                  <a:cubicBezTo>
                    <a:pt x="2281451" y="415119"/>
                    <a:pt x="2256430" y="391235"/>
                    <a:pt x="2258705" y="360528"/>
                  </a:cubicBezTo>
                  <a:cubicBezTo>
                    <a:pt x="2260980" y="329821"/>
                    <a:pt x="2359926" y="271817"/>
                    <a:pt x="2320120" y="217226"/>
                  </a:cubicBezTo>
                  <a:cubicBezTo>
                    <a:pt x="2280314" y="162635"/>
                    <a:pt x="2140424" y="65964"/>
                    <a:pt x="2019869" y="32982"/>
                  </a:cubicBezTo>
                  <a:cubicBezTo>
                    <a:pt x="1899314" y="0"/>
                    <a:pt x="1684361" y="4549"/>
                    <a:pt x="1596788" y="19334"/>
                  </a:cubicBezTo>
                  <a:cubicBezTo>
                    <a:pt x="1509215" y="34119"/>
                    <a:pt x="1480782" y="63689"/>
                    <a:pt x="1494430" y="121692"/>
                  </a:cubicBezTo>
                  <a:cubicBezTo>
                    <a:pt x="1508078" y="179695"/>
                    <a:pt x="1657066" y="315035"/>
                    <a:pt x="1678675" y="367352"/>
                  </a:cubicBezTo>
                  <a:cubicBezTo>
                    <a:pt x="1700284" y="419669"/>
                    <a:pt x="1668439" y="466299"/>
                    <a:pt x="1624084" y="435591"/>
                  </a:cubicBezTo>
                  <a:cubicBezTo>
                    <a:pt x="1579729" y="404884"/>
                    <a:pt x="1498979" y="205853"/>
                    <a:pt x="1412543" y="183107"/>
                  </a:cubicBezTo>
                  <a:cubicBezTo>
                    <a:pt x="1326107" y="160361"/>
                    <a:pt x="1195317" y="233149"/>
                    <a:pt x="1105469" y="299113"/>
                  </a:cubicBezTo>
                  <a:cubicBezTo>
                    <a:pt x="1015621" y="365077"/>
                    <a:pt x="897341" y="507241"/>
                    <a:pt x="873457" y="578892"/>
                  </a:cubicBezTo>
                  <a:cubicBezTo>
                    <a:pt x="849573" y="650543"/>
                    <a:pt x="907576" y="674426"/>
                    <a:pt x="962167" y="729017"/>
                  </a:cubicBezTo>
                  <a:cubicBezTo>
                    <a:pt x="1016758" y="783608"/>
                    <a:pt x="1165746" y="866632"/>
                    <a:pt x="1201003" y="906438"/>
                  </a:cubicBezTo>
                  <a:cubicBezTo>
                    <a:pt x="1236260" y="946244"/>
                    <a:pt x="1224887" y="987187"/>
                    <a:pt x="1173708" y="967853"/>
                  </a:cubicBezTo>
                  <a:cubicBezTo>
                    <a:pt x="1122529" y="948519"/>
                    <a:pt x="970129" y="830238"/>
                    <a:pt x="893929" y="790432"/>
                  </a:cubicBezTo>
                  <a:cubicBezTo>
                    <a:pt x="817729" y="750626"/>
                    <a:pt x="785884" y="675563"/>
                    <a:pt x="716508" y="729017"/>
                  </a:cubicBezTo>
                  <a:cubicBezTo>
                    <a:pt x="647132" y="782471"/>
                    <a:pt x="519753" y="999698"/>
                    <a:pt x="477672" y="1111155"/>
                  </a:cubicBezTo>
                  <a:cubicBezTo>
                    <a:pt x="435591" y="1222612"/>
                    <a:pt x="386687" y="1353403"/>
                    <a:pt x="464024" y="1397758"/>
                  </a:cubicBezTo>
                  <a:cubicBezTo>
                    <a:pt x="541361" y="1442113"/>
                    <a:pt x="829102" y="1389797"/>
                    <a:pt x="941696" y="1377286"/>
                  </a:cubicBezTo>
                  <a:cubicBezTo>
                    <a:pt x="1054290" y="1364776"/>
                    <a:pt x="1120254" y="1309047"/>
                    <a:pt x="1139588" y="1322695"/>
                  </a:cubicBezTo>
                  <a:cubicBezTo>
                    <a:pt x="1158922" y="1336343"/>
                    <a:pt x="1155511" y="1437564"/>
                    <a:pt x="1057702" y="1459173"/>
                  </a:cubicBezTo>
                  <a:cubicBezTo>
                    <a:pt x="959893" y="1480782"/>
                    <a:pt x="658505" y="1431877"/>
                    <a:pt x="552735" y="1452349"/>
                  </a:cubicBezTo>
                  <a:cubicBezTo>
                    <a:pt x="446965" y="1472821"/>
                    <a:pt x="427630" y="1511490"/>
                    <a:pt x="423081" y="1582003"/>
                  </a:cubicBezTo>
                  <a:cubicBezTo>
                    <a:pt x="418532" y="1652516"/>
                    <a:pt x="448102" y="1809465"/>
                    <a:pt x="525439" y="1875429"/>
                  </a:cubicBezTo>
                  <a:cubicBezTo>
                    <a:pt x="602776" y="1941393"/>
                    <a:pt x="772236" y="2002809"/>
                    <a:pt x="887105" y="1977788"/>
                  </a:cubicBezTo>
                  <a:cubicBezTo>
                    <a:pt x="1001974" y="1952767"/>
                    <a:pt x="1113430" y="1737814"/>
                    <a:pt x="1214651" y="1725304"/>
                  </a:cubicBezTo>
                  <a:cubicBezTo>
                    <a:pt x="1315872" y="1712794"/>
                    <a:pt x="1463723" y="1837898"/>
                    <a:pt x="1494430" y="1902725"/>
                  </a:cubicBezTo>
                  <a:cubicBezTo>
                    <a:pt x="1525137" y="1967552"/>
                    <a:pt x="1500117" y="2033516"/>
                    <a:pt x="1398896" y="2114265"/>
                  </a:cubicBezTo>
                  <a:cubicBezTo>
                    <a:pt x="1297675" y="2195014"/>
                    <a:pt x="1081586" y="2268939"/>
                    <a:pt x="887105" y="2387220"/>
                  </a:cubicBezTo>
                  <a:cubicBezTo>
                    <a:pt x="692624" y="2505501"/>
                    <a:pt x="379863" y="2697707"/>
                    <a:pt x="232012" y="2823949"/>
                  </a:cubicBezTo>
                  <a:cubicBezTo>
                    <a:pt x="84161" y="2950191"/>
                    <a:pt x="42080" y="3047431"/>
                    <a:pt x="0" y="3144671"/>
                  </a:cubicBezTo>
                </a:path>
              </a:pathLst>
            </a:custGeom>
            <a:gradFill flip="none" rotWithShape="1">
              <a:gsLst>
                <a:gs pos="0">
                  <a:schemeClr val="bg2">
                    <a:alpha val="18000"/>
                  </a:schemeClr>
                </a:gs>
                <a:gs pos="66000">
                  <a:schemeClr val="bg2"/>
                </a:gs>
              </a:gsLst>
              <a:lin ang="0" scaled="1"/>
              <a:tileRect/>
            </a:gradFill>
            <a:ln w="28575" cap="flat" cmpd="sng" algn="ctr">
              <a:solidFill>
                <a:schemeClr val="bg2">
                  <a:lumMod val="50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cs typeface="+mn-cs"/>
              </a:endParaRPr>
            </a:p>
          </p:txBody>
        </p:sp>
      </p:grpSp>
      <p:grpSp>
        <p:nvGrpSpPr>
          <p:cNvPr id="34819" name="Group 162"/>
          <p:cNvGrpSpPr>
            <a:grpSpLocks/>
          </p:cNvGrpSpPr>
          <p:nvPr/>
        </p:nvGrpSpPr>
        <p:grpSpPr bwMode="auto">
          <a:xfrm rot="5640252">
            <a:off x="5549106" y="4099719"/>
            <a:ext cx="1336675" cy="1620838"/>
            <a:chOff x="1042844" y="4598952"/>
            <a:chExt cx="1476375" cy="1522412"/>
          </a:xfrm>
        </p:grpSpPr>
        <p:sp>
          <p:nvSpPr>
            <p:cNvPr id="164" name="Freeform 163"/>
            <p:cNvSpPr/>
            <p:nvPr/>
          </p:nvSpPr>
          <p:spPr bwMode="auto">
            <a:xfrm>
              <a:off x="1042844" y="4598952"/>
              <a:ext cx="1476375" cy="1522412"/>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65" name="Oval 164"/>
            <p:cNvSpPr/>
            <p:nvPr/>
          </p:nvSpPr>
          <p:spPr bwMode="auto">
            <a:xfrm rot="19359299">
              <a:off x="1537115" y="5263195"/>
              <a:ext cx="415559" cy="234103"/>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sp>
        <p:nvSpPr>
          <p:cNvPr id="34820"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t>Tumor Immunology: Overview</a:t>
            </a:r>
          </a:p>
        </p:txBody>
      </p:sp>
      <p:grpSp>
        <p:nvGrpSpPr>
          <p:cNvPr id="34821" name="Group 9"/>
          <p:cNvGrpSpPr>
            <a:grpSpLocks/>
          </p:cNvGrpSpPr>
          <p:nvPr/>
        </p:nvGrpSpPr>
        <p:grpSpPr bwMode="auto">
          <a:xfrm>
            <a:off x="2819400" y="2395538"/>
            <a:ext cx="522288" cy="538162"/>
            <a:chOff x="2964671" y="2412574"/>
            <a:chExt cx="523766" cy="538011"/>
          </a:xfrm>
        </p:grpSpPr>
        <p:sp>
          <p:nvSpPr>
            <p:cNvPr id="8" name="Freeform 7"/>
            <p:cNvSpPr/>
            <p:nvPr/>
          </p:nvSpPr>
          <p:spPr bwMode="auto">
            <a:xfrm>
              <a:off x="2964671" y="2412574"/>
              <a:ext cx="523766" cy="5380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9" name="Freeform 8"/>
            <p:cNvSpPr/>
            <p:nvPr/>
          </p:nvSpPr>
          <p:spPr bwMode="auto">
            <a:xfrm>
              <a:off x="3175066" y="2566317"/>
              <a:ext cx="249705" cy="252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24" name="Group 19"/>
          <p:cNvGrpSpPr>
            <a:grpSpLocks/>
          </p:cNvGrpSpPr>
          <p:nvPr/>
        </p:nvGrpSpPr>
        <p:grpSpPr bwMode="auto">
          <a:xfrm>
            <a:off x="1189038" y="2257425"/>
            <a:ext cx="430212" cy="473075"/>
            <a:chOff x="6244431" y="2503487"/>
            <a:chExt cx="1040210" cy="1144985"/>
          </a:xfrm>
        </p:grpSpPr>
        <p:sp>
          <p:nvSpPr>
            <p:cNvPr id="21" name="Freeform 20"/>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22" name="Freeform 21"/>
            <p:cNvSpPr/>
            <p:nvPr/>
          </p:nvSpPr>
          <p:spPr bwMode="auto">
            <a:xfrm rot="2112546">
              <a:off x="6490090" y="2795497"/>
              <a:ext cx="583439" cy="53407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sp>
        <p:nvSpPr>
          <p:cNvPr id="34825" name="Text Box 7"/>
          <p:cNvSpPr txBox="1">
            <a:spLocks noChangeArrowheads="1"/>
          </p:cNvSpPr>
          <p:nvPr/>
        </p:nvSpPr>
        <p:spPr bwMode="auto">
          <a:xfrm>
            <a:off x="341313" y="2679700"/>
            <a:ext cx="8858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TUMOR</a:t>
            </a:r>
          </a:p>
        </p:txBody>
      </p:sp>
      <p:grpSp>
        <p:nvGrpSpPr>
          <p:cNvPr id="34826" name="Group 27"/>
          <p:cNvGrpSpPr>
            <a:grpSpLocks/>
          </p:cNvGrpSpPr>
          <p:nvPr/>
        </p:nvGrpSpPr>
        <p:grpSpPr bwMode="auto">
          <a:xfrm>
            <a:off x="1457325" y="2266950"/>
            <a:ext cx="430213" cy="473075"/>
            <a:chOff x="6244431" y="2503487"/>
            <a:chExt cx="1040210" cy="1144985"/>
          </a:xfrm>
        </p:grpSpPr>
        <p:sp>
          <p:nvSpPr>
            <p:cNvPr id="29" name="Freeform 28"/>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30" name="Freeform 29"/>
            <p:cNvSpPr/>
            <p:nvPr/>
          </p:nvSpPr>
          <p:spPr bwMode="auto">
            <a:xfrm rot="2112546">
              <a:off x="6490089" y="2795497"/>
              <a:ext cx="583438" cy="53407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27" name="Group 30"/>
          <p:cNvGrpSpPr>
            <a:grpSpLocks/>
          </p:cNvGrpSpPr>
          <p:nvPr/>
        </p:nvGrpSpPr>
        <p:grpSpPr bwMode="auto">
          <a:xfrm>
            <a:off x="1208088" y="1895475"/>
            <a:ext cx="430212" cy="473075"/>
            <a:chOff x="6244431" y="2503487"/>
            <a:chExt cx="1040210" cy="1144985"/>
          </a:xfrm>
        </p:grpSpPr>
        <p:sp>
          <p:nvSpPr>
            <p:cNvPr id="32" name="Freeform 31"/>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33" name="Freeform 32"/>
            <p:cNvSpPr/>
            <p:nvPr/>
          </p:nvSpPr>
          <p:spPr bwMode="auto">
            <a:xfrm rot="2112546">
              <a:off x="6490090" y="2795497"/>
              <a:ext cx="583439" cy="53407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28" name="Group 33"/>
          <p:cNvGrpSpPr>
            <a:grpSpLocks/>
          </p:cNvGrpSpPr>
          <p:nvPr/>
        </p:nvGrpSpPr>
        <p:grpSpPr bwMode="auto">
          <a:xfrm>
            <a:off x="1539875" y="1997075"/>
            <a:ext cx="430213" cy="474663"/>
            <a:chOff x="6244431" y="2503487"/>
            <a:chExt cx="1040210" cy="1144985"/>
          </a:xfrm>
        </p:grpSpPr>
        <p:sp>
          <p:nvSpPr>
            <p:cNvPr id="35" name="Freeform 34"/>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36" name="Freeform 35"/>
            <p:cNvSpPr/>
            <p:nvPr/>
          </p:nvSpPr>
          <p:spPr bwMode="auto">
            <a:xfrm rot="2112546">
              <a:off x="6490089" y="2794520"/>
              <a:ext cx="583438" cy="5322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29" name="Group 36"/>
          <p:cNvGrpSpPr>
            <a:grpSpLocks/>
          </p:cNvGrpSpPr>
          <p:nvPr/>
        </p:nvGrpSpPr>
        <p:grpSpPr bwMode="auto">
          <a:xfrm>
            <a:off x="1600200" y="2620963"/>
            <a:ext cx="430213" cy="473075"/>
            <a:chOff x="6244431" y="2503487"/>
            <a:chExt cx="1040210" cy="1144985"/>
          </a:xfrm>
        </p:grpSpPr>
        <p:sp>
          <p:nvSpPr>
            <p:cNvPr id="38" name="Freeform 37"/>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39" name="Freeform 38"/>
            <p:cNvSpPr/>
            <p:nvPr/>
          </p:nvSpPr>
          <p:spPr bwMode="auto">
            <a:xfrm rot="2112546">
              <a:off x="6490089" y="2795497"/>
              <a:ext cx="583438" cy="53406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0" name="Group 39"/>
          <p:cNvGrpSpPr>
            <a:grpSpLocks/>
          </p:cNvGrpSpPr>
          <p:nvPr/>
        </p:nvGrpSpPr>
        <p:grpSpPr bwMode="auto">
          <a:xfrm>
            <a:off x="1233488" y="2643188"/>
            <a:ext cx="430212" cy="473075"/>
            <a:chOff x="6244431" y="2503487"/>
            <a:chExt cx="1040210" cy="1144985"/>
          </a:xfrm>
        </p:grpSpPr>
        <p:sp>
          <p:nvSpPr>
            <p:cNvPr id="41" name="Freeform 40"/>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42" name="Freeform 41"/>
            <p:cNvSpPr/>
            <p:nvPr/>
          </p:nvSpPr>
          <p:spPr bwMode="auto">
            <a:xfrm rot="2112546">
              <a:off x="6490090" y="2795497"/>
              <a:ext cx="583439" cy="53406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1" name="Group 42"/>
          <p:cNvGrpSpPr>
            <a:grpSpLocks/>
          </p:cNvGrpSpPr>
          <p:nvPr/>
        </p:nvGrpSpPr>
        <p:grpSpPr bwMode="auto">
          <a:xfrm>
            <a:off x="1738313" y="2300288"/>
            <a:ext cx="430212" cy="473075"/>
            <a:chOff x="6244431" y="2503487"/>
            <a:chExt cx="1040210" cy="1144985"/>
          </a:xfrm>
        </p:grpSpPr>
        <p:sp>
          <p:nvSpPr>
            <p:cNvPr id="44" name="Freeform 43"/>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45" name="Freeform 44"/>
            <p:cNvSpPr/>
            <p:nvPr/>
          </p:nvSpPr>
          <p:spPr bwMode="auto">
            <a:xfrm rot="2112546">
              <a:off x="6490090" y="2795497"/>
              <a:ext cx="583439" cy="53406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2" name="Group 45"/>
          <p:cNvGrpSpPr>
            <a:grpSpLocks/>
          </p:cNvGrpSpPr>
          <p:nvPr/>
        </p:nvGrpSpPr>
        <p:grpSpPr bwMode="auto">
          <a:xfrm>
            <a:off x="1289050" y="2982913"/>
            <a:ext cx="430213" cy="473075"/>
            <a:chOff x="6244431" y="2503487"/>
            <a:chExt cx="1040210" cy="1144985"/>
          </a:xfrm>
        </p:grpSpPr>
        <p:sp>
          <p:nvSpPr>
            <p:cNvPr id="47" name="Freeform 46"/>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48" name="Freeform 47"/>
            <p:cNvSpPr/>
            <p:nvPr/>
          </p:nvSpPr>
          <p:spPr bwMode="auto">
            <a:xfrm rot="2112546">
              <a:off x="6490089" y="2795497"/>
              <a:ext cx="583438" cy="53406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3" name="Group 48"/>
          <p:cNvGrpSpPr>
            <a:grpSpLocks/>
          </p:cNvGrpSpPr>
          <p:nvPr/>
        </p:nvGrpSpPr>
        <p:grpSpPr bwMode="auto">
          <a:xfrm>
            <a:off x="1890713" y="2657475"/>
            <a:ext cx="430212" cy="473075"/>
            <a:chOff x="6244431" y="2503487"/>
            <a:chExt cx="1040210" cy="1144985"/>
          </a:xfrm>
        </p:grpSpPr>
        <p:sp>
          <p:nvSpPr>
            <p:cNvPr id="50" name="Freeform 49"/>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51" name="Freeform 50"/>
            <p:cNvSpPr/>
            <p:nvPr/>
          </p:nvSpPr>
          <p:spPr bwMode="auto">
            <a:xfrm rot="2112546">
              <a:off x="6490090" y="2795497"/>
              <a:ext cx="583439" cy="53407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4" name="Group 51"/>
          <p:cNvGrpSpPr>
            <a:grpSpLocks/>
          </p:cNvGrpSpPr>
          <p:nvPr/>
        </p:nvGrpSpPr>
        <p:grpSpPr bwMode="auto">
          <a:xfrm>
            <a:off x="1544638" y="2895600"/>
            <a:ext cx="428625" cy="473075"/>
            <a:chOff x="6244431" y="2503487"/>
            <a:chExt cx="1040210" cy="1144985"/>
          </a:xfrm>
        </p:grpSpPr>
        <p:sp>
          <p:nvSpPr>
            <p:cNvPr id="53" name="Freeform 52"/>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54" name="Freeform 53"/>
            <p:cNvSpPr/>
            <p:nvPr/>
          </p:nvSpPr>
          <p:spPr bwMode="auto">
            <a:xfrm rot="2112546">
              <a:off x="6487145" y="2795497"/>
              <a:ext cx="585600" cy="53407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5" name="Group 54"/>
          <p:cNvGrpSpPr>
            <a:grpSpLocks/>
          </p:cNvGrpSpPr>
          <p:nvPr/>
        </p:nvGrpSpPr>
        <p:grpSpPr bwMode="auto">
          <a:xfrm>
            <a:off x="1277938" y="3216275"/>
            <a:ext cx="430212" cy="474663"/>
            <a:chOff x="6244431" y="2503487"/>
            <a:chExt cx="1040210" cy="1144985"/>
          </a:xfrm>
        </p:grpSpPr>
        <p:sp>
          <p:nvSpPr>
            <p:cNvPr id="56" name="Freeform 55"/>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57" name="Freeform 56"/>
            <p:cNvSpPr/>
            <p:nvPr/>
          </p:nvSpPr>
          <p:spPr bwMode="auto">
            <a:xfrm rot="2112546">
              <a:off x="6490090" y="2794520"/>
              <a:ext cx="583439" cy="5322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6" name="Group 57"/>
          <p:cNvGrpSpPr>
            <a:grpSpLocks/>
          </p:cNvGrpSpPr>
          <p:nvPr/>
        </p:nvGrpSpPr>
        <p:grpSpPr bwMode="auto">
          <a:xfrm>
            <a:off x="1935163" y="3035300"/>
            <a:ext cx="430212" cy="473075"/>
            <a:chOff x="6244431" y="2503487"/>
            <a:chExt cx="1040210" cy="1144985"/>
          </a:xfrm>
        </p:grpSpPr>
        <p:sp>
          <p:nvSpPr>
            <p:cNvPr id="59" name="Freeform 58"/>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60" name="Freeform 59"/>
            <p:cNvSpPr/>
            <p:nvPr/>
          </p:nvSpPr>
          <p:spPr bwMode="auto">
            <a:xfrm rot="2112546">
              <a:off x="6490090" y="2795497"/>
              <a:ext cx="583439" cy="53407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7" name="Group 60"/>
          <p:cNvGrpSpPr>
            <a:grpSpLocks/>
          </p:cNvGrpSpPr>
          <p:nvPr/>
        </p:nvGrpSpPr>
        <p:grpSpPr bwMode="auto">
          <a:xfrm>
            <a:off x="2197100" y="2674938"/>
            <a:ext cx="430213" cy="474662"/>
            <a:chOff x="6244431" y="2503487"/>
            <a:chExt cx="1040210" cy="1144985"/>
          </a:xfrm>
        </p:grpSpPr>
        <p:sp>
          <p:nvSpPr>
            <p:cNvPr id="62" name="Freeform 61"/>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63" name="Freeform 62"/>
            <p:cNvSpPr/>
            <p:nvPr/>
          </p:nvSpPr>
          <p:spPr bwMode="auto">
            <a:xfrm rot="2112546">
              <a:off x="6490089" y="2794520"/>
              <a:ext cx="583438" cy="53228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38" name="Group 63"/>
          <p:cNvGrpSpPr>
            <a:grpSpLocks/>
          </p:cNvGrpSpPr>
          <p:nvPr/>
        </p:nvGrpSpPr>
        <p:grpSpPr bwMode="auto">
          <a:xfrm>
            <a:off x="1676400" y="3205163"/>
            <a:ext cx="428625" cy="473075"/>
            <a:chOff x="6244431" y="2503487"/>
            <a:chExt cx="1040210" cy="1144985"/>
          </a:xfrm>
        </p:grpSpPr>
        <p:sp>
          <p:nvSpPr>
            <p:cNvPr id="65" name="Freeform 64"/>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66" name="Freeform 65"/>
            <p:cNvSpPr/>
            <p:nvPr/>
          </p:nvSpPr>
          <p:spPr bwMode="auto">
            <a:xfrm rot="2112546">
              <a:off x="6487148" y="2795497"/>
              <a:ext cx="585600" cy="53406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28" name="Group 70"/>
          <p:cNvGrpSpPr/>
          <p:nvPr/>
        </p:nvGrpSpPr>
        <p:grpSpPr>
          <a:xfrm>
            <a:off x="1995135" y="2014456"/>
            <a:ext cx="429834" cy="473146"/>
            <a:chOff x="605417" y="2126753"/>
            <a:chExt cx="429834" cy="473146"/>
          </a:xfrm>
          <a:solidFill>
            <a:srgbClr val="663300"/>
          </a:solidFill>
        </p:grpSpPr>
        <p:sp>
          <p:nvSpPr>
            <p:cNvPr id="68" name="Freeform 67"/>
            <p:cNvSpPr/>
            <p:nvPr/>
          </p:nvSpPr>
          <p:spPr bwMode="auto">
            <a:xfrm>
              <a:off x="605417" y="2126753"/>
              <a:ext cx="429834" cy="47314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pFill/>
            <a:ln w="12700" cap="flat" cmpd="sng" algn="ctr">
              <a:solidFill>
                <a:srgbClr val="000000"/>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69" name="Freeform 68"/>
            <p:cNvSpPr/>
            <p:nvPr/>
          </p:nvSpPr>
          <p:spPr bwMode="auto">
            <a:xfrm rot="2112546">
              <a:off x="706477" y="2247501"/>
              <a:ext cx="240838" cy="21983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grpFill/>
            <a:ln w="12700">
              <a:solidFill>
                <a:srgbClr val="0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1" name="Group 71"/>
          <p:cNvGrpSpPr/>
          <p:nvPr/>
        </p:nvGrpSpPr>
        <p:grpSpPr>
          <a:xfrm>
            <a:off x="2092944" y="2296487"/>
            <a:ext cx="429834" cy="473146"/>
            <a:chOff x="605417" y="2126753"/>
            <a:chExt cx="429834" cy="473146"/>
          </a:xfrm>
          <a:solidFill>
            <a:srgbClr val="663300"/>
          </a:solidFill>
        </p:grpSpPr>
        <p:sp>
          <p:nvSpPr>
            <p:cNvPr id="73" name="Freeform 72"/>
            <p:cNvSpPr/>
            <p:nvPr/>
          </p:nvSpPr>
          <p:spPr bwMode="auto">
            <a:xfrm>
              <a:off x="605417" y="2126753"/>
              <a:ext cx="429834" cy="47314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pFill/>
            <a:ln w="12700" cap="flat" cmpd="sng" algn="ctr">
              <a:solidFill>
                <a:srgbClr val="000000"/>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74" name="Freeform 73"/>
            <p:cNvSpPr/>
            <p:nvPr/>
          </p:nvSpPr>
          <p:spPr bwMode="auto">
            <a:xfrm rot="2112546">
              <a:off x="706477" y="2247501"/>
              <a:ext cx="240838" cy="219839"/>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grpFill/>
            <a:ln w="12700">
              <a:solidFill>
                <a:srgbClr val="0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sp>
        <p:nvSpPr>
          <p:cNvPr id="75" name="Oval 74"/>
          <p:cNvSpPr/>
          <p:nvPr/>
        </p:nvSpPr>
        <p:spPr bwMode="auto">
          <a:xfrm>
            <a:off x="2249488" y="2200275"/>
            <a:ext cx="122237" cy="122238"/>
          </a:xfrm>
          <a:prstGeom prst="ellipse">
            <a:avLst/>
          </a:prstGeom>
          <a:solidFill>
            <a:schemeClr val="accent5"/>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76" name="Oval 75"/>
          <p:cNvSpPr/>
          <p:nvPr/>
        </p:nvSpPr>
        <p:spPr bwMode="auto">
          <a:xfrm>
            <a:off x="2312988" y="2516188"/>
            <a:ext cx="122237" cy="123825"/>
          </a:xfrm>
          <a:prstGeom prst="ellipse">
            <a:avLst/>
          </a:prstGeom>
          <a:solidFill>
            <a:schemeClr val="accent5"/>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77" name="Oval 76"/>
          <p:cNvSpPr/>
          <p:nvPr/>
        </p:nvSpPr>
        <p:spPr bwMode="auto">
          <a:xfrm>
            <a:off x="2608263" y="2416175"/>
            <a:ext cx="123825" cy="123825"/>
          </a:xfrm>
          <a:prstGeom prst="ellipse">
            <a:avLst/>
          </a:prstGeom>
          <a:solidFill>
            <a:schemeClr val="accent5"/>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78" name="Oval 77"/>
          <p:cNvSpPr/>
          <p:nvPr/>
        </p:nvSpPr>
        <p:spPr bwMode="auto">
          <a:xfrm>
            <a:off x="2419350" y="2405063"/>
            <a:ext cx="123825" cy="122237"/>
          </a:xfrm>
          <a:prstGeom prst="ellipse">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79" name="Oval 78"/>
          <p:cNvSpPr/>
          <p:nvPr/>
        </p:nvSpPr>
        <p:spPr bwMode="auto">
          <a:xfrm>
            <a:off x="2817813" y="2406650"/>
            <a:ext cx="122237" cy="123825"/>
          </a:xfrm>
          <a:prstGeom prst="ellipse">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34846" name="Text Box 7"/>
          <p:cNvSpPr txBox="1">
            <a:spLocks noChangeArrowheads="1"/>
          </p:cNvSpPr>
          <p:nvPr/>
        </p:nvSpPr>
        <p:spPr bwMode="auto">
          <a:xfrm>
            <a:off x="3213100" y="2081213"/>
            <a:ext cx="9810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Cytokines</a:t>
            </a:r>
          </a:p>
        </p:txBody>
      </p:sp>
      <p:sp>
        <p:nvSpPr>
          <p:cNvPr id="34847" name="Text Box 7"/>
          <p:cNvSpPr txBox="1">
            <a:spLocks noChangeArrowheads="1"/>
          </p:cNvSpPr>
          <p:nvPr/>
        </p:nvSpPr>
        <p:spPr bwMode="auto">
          <a:xfrm>
            <a:off x="4002088" y="2376488"/>
            <a:ext cx="14303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Activated T-cell</a:t>
            </a:r>
          </a:p>
        </p:txBody>
      </p:sp>
      <p:sp>
        <p:nvSpPr>
          <p:cNvPr id="34848" name="Text Box 7"/>
          <p:cNvSpPr txBox="1">
            <a:spLocks noChangeArrowheads="1"/>
          </p:cNvSpPr>
          <p:nvPr/>
        </p:nvSpPr>
        <p:spPr bwMode="auto">
          <a:xfrm>
            <a:off x="2759075" y="3619500"/>
            <a:ext cx="14271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T-cell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clonal expansion</a:t>
            </a:r>
          </a:p>
        </p:txBody>
      </p:sp>
      <p:sp>
        <p:nvSpPr>
          <p:cNvPr id="34849" name="Text Box 7"/>
          <p:cNvSpPr txBox="1">
            <a:spLocks noChangeArrowheads="1"/>
          </p:cNvSpPr>
          <p:nvPr/>
        </p:nvSpPr>
        <p:spPr bwMode="auto">
          <a:xfrm>
            <a:off x="5824538" y="2289175"/>
            <a:ext cx="1282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Resting T-cell</a:t>
            </a:r>
          </a:p>
        </p:txBody>
      </p:sp>
      <p:sp>
        <p:nvSpPr>
          <p:cNvPr id="34850" name="Text Box 7"/>
          <p:cNvSpPr txBox="1">
            <a:spLocks noChangeArrowheads="1"/>
          </p:cNvSpPr>
          <p:nvPr/>
        </p:nvSpPr>
        <p:spPr bwMode="auto">
          <a:xfrm>
            <a:off x="7869238" y="3386138"/>
            <a:ext cx="736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LYMPH NODE</a:t>
            </a:r>
          </a:p>
        </p:txBody>
      </p:sp>
      <p:sp>
        <p:nvSpPr>
          <p:cNvPr id="34851" name="Text Box 7"/>
          <p:cNvSpPr txBox="1">
            <a:spLocks noChangeArrowheads="1"/>
          </p:cNvSpPr>
          <p:nvPr/>
        </p:nvSpPr>
        <p:spPr bwMode="auto">
          <a:xfrm>
            <a:off x="1254125" y="3932238"/>
            <a:ext cx="15160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Tumor antigen</a:t>
            </a:r>
          </a:p>
        </p:txBody>
      </p:sp>
      <p:sp>
        <p:nvSpPr>
          <p:cNvPr id="34852" name="Oval 89"/>
          <p:cNvSpPr>
            <a:spLocks noChangeArrowheads="1"/>
          </p:cNvSpPr>
          <p:nvPr/>
        </p:nvSpPr>
        <p:spPr bwMode="auto">
          <a:xfrm>
            <a:off x="1836738" y="3794125"/>
            <a:ext cx="104775"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34853" name="Oval 90"/>
          <p:cNvSpPr>
            <a:spLocks noChangeArrowheads="1"/>
          </p:cNvSpPr>
          <p:nvPr/>
        </p:nvSpPr>
        <p:spPr bwMode="auto">
          <a:xfrm>
            <a:off x="2035175" y="3873500"/>
            <a:ext cx="106363"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34856" name="Oval 93"/>
          <p:cNvSpPr>
            <a:spLocks noChangeArrowheads="1"/>
          </p:cNvSpPr>
          <p:nvPr/>
        </p:nvSpPr>
        <p:spPr bwMode="auto">
          <a:xfrm>
            <a:off x="2246313" y="4348163"/>
            <a:ext cx="104775"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grpSp>
        <p:nvGrpSpPr>
          <p:cNvPr id="34857" name="Group 96"/>
          <p:cNvGrpSpPr>
            <a:grpSpLocks/>
          </p:cNvGrpSpPr>
          <p:nvPr/>
        </p:nvGrpSpPr>
        <p:grpSpPr bwMode="auto">
          <a:xfrm>
            <a:off x="2587625" y="2738438"/>
            <a:ext cx="139700" cy="98425"/>
            <a:chOff x="2733933" y="2756587"/>
            <a:chExt cx="139013" cy="97209"/>
          </a:xfrm>
        </p:grpSpPr>
        <p:sp>
          <p:nvSpPr>
            <p:cNvPr id="96" name="Rectangle 95"/>
            <p:cNvSpPr/>
            <p:nvPr/>
          </p:nvSpPr>
          <p:spPr bwMode="auto">
            <a:xfrm rot="19482687">
              <a:off x="2733933" y="2795784"/>
              <a:ext cx="99521" cy="58012"/>
            </a:xfrm>
            <a:prstGeom prst="rect">
              <a:avLst/>
            </a:prstGeom>
            <a:solidFill>
              <a:schemeClr val="accent6"/>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34915" name="Oval 94"/>
            <p:cNvSpPr>
              <a:spLocks noChangeArrowheads="1"/>
            </p:cNvSpPr>
            <p:nvPr/>
          </p:nvSpPr>
          <p:spPr bwMode="auto">
            <a:xfrm>
              <a:off x="2793657" y="2756587"/>
              <a:ext cx="79289" cy="79289"/>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grpSp>
      <p:sp>
        <p:nvSpPr>
          <p:cNvPr id="34858" name="Freeform 97"/>
          <p:cNvSpPr>
            <a:spLocks/>
          </p:cNvSpPr>
          <p:nvPr/>
        </p:nvSpPr>
        <p:spPr bwMode="auto">
          <a:xfrm>
            <a:off x="2668588" y="2667000"/>
            <a:ext cx="238125" cy="174625"/>
          </a:xfrm>
          <a:custGeom>
            <a:avLst/>
            <a:gdLst>
              <a:gd name="T0" fmla="*/ 11906 w 238125"/>
              <a:gd name="T1" fmla="*/ 14522 h 176212"/>
              <a:gd name="T2" fmla="*/ 109537 w 238125"/>
              <a:gd name="T3" fmla="*/ 34491 h 176212"/>
              <a:gd name="T4" fmla="*/ 216693 w 238125"/>
              <a:gd name="T5" fmla="*/ 0 h 176212"/>
              <a:gd name="T6" fmla="*/ 238125 w 238125"/>
              <a:gd name="T7" fmla="*/ 29044 h 176212"/>
              <a:gd name="T8" fmla="*/ 130968 w 238125"/>
              <a:gd name="T9" fmla="*/ 65350 h 176212"/>
              <a:gd name="T10" fmla="*/ 76200 w 238125"/>
              <a:gd name="T11" fmla="*/ 134326 h 176212"/>
              <a:gd name="T12" fmla="*/ 42862 w 238125"/>
              <a:gd name="T13" fmla="*/ 121621 h 176212"/>
              <a:gd name="T14" fmla="*/ 90487 w 238125"/>
              <a:gd name="T15" fmla="*/ 56273 h 176212"/>
              <a:gd name="T16" fmla="*/ 0 w 238125"/>
              <a:gd name="T17" fmla="*/ 41749 h 176212"/>
              <a:gd name="T18" fmla="*/ 11906 w 238125"/>
              <a:gd name="T19" fmla="*/ 14522 h 176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125"/>
              <a:gd name="T31" fmla="*/ 0 h 176212"/>
              <a:gd name="T32" fmla="*/ 238125 w 238125"/>
              <a:gd name="T33" fmla="*/ 176212 h 176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125" h="176212">
                <a:moveTo>
                  <a:pt x="11906" y="19050"/>
                </a:moveTo>
                <a:lnTo>
                  <a:pt x="109537" y="45244"/>
                </a:lnTo>
                <a:lnTo>
                  <a:pt x="216693" y="0"/>
                </a:lnTo>
                <a:lnTo>
                  <a:pt x="238125" y="38100"/>
                </a:lnTo>
                <a:lnTo>
                  <a:pt x="130968" y="85725"/>
                </a:lnTo>
                <a:lnTo>
                  <a:pt x="76200" y="176212"/>
                </a:lnTo>
                <a:lnTo>
                  <a:pt x="42862" y="159544"/>
                </a:lnTo>
                <a:lnTo>
                  <a:pt x="90487" y="73818"/>
                </a:lnTo>
                <a:lnTo>
                  <a:pt x="0" y="54769"/>
                </a:lnTo>
                <a:lnTo>
                  <a:pt x="11906" y="190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4859" name="Group 13"/>
          <p:cNvGrpSpPr>
            <a:grpSpLocks/>
          </p:cNvGrpSpPr>
          <p:nvPr/>
        </p:nvGrpSpPr>
        <p:grpSpPr bwMode="auto">
          <a:xfrm>
            <a:off x="2779713" y="3160713"/>
            <a:ext cx="522287" cy="538162"/>
            <a:chOff x="2925047" y="3177622"/>
            <a:chExt cx="523766" cy="538011"/>
          </a:xfrm>
        </p:grpSpPr>
        <p:sp>
          <p:nvSpPr>
            <p:cNvPr id="101" name="Freeform 100"/>
            <p:cNvSpPr/>
            <p:nvPr/>
          </p:nvSpPr>
          <p:spPr bwMode="auto">
            <a:xfrm>
              <a:off x="2925047" y="3177622"/>
              <a:ext cx="523766" cy="5380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02" name="Freeform 101"/>
            <p:cNvSpPr/>
            <p:nvPr/>
          </p:nvSpPr>
          <p:spPr bwMode="auto">
            <a:xfrm>
              <a:off x="3135442" y="3331365"/>
              <a:ext cx="249705" cy="252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60" name="Group 6"/>
          <p:cNvGrpSpPr>
            <a:grpSpLocks/>
          </p:cNvGrpSpPr>
          <p:nvPr/>
        </p:nvGrpSpPr>
        <p:grpSpPr bwMode="auto">
          <a:xfrm>
            <a:off x="3368675" y="3013075"/>
            <a:ext cx="523875" cy="538163"/>
            <a:chOff x="3514835" y="3031318"/>
            <a:chExt cx="523766" cy="538011"/>
          </a:xfrm>
        </p:grpSpPr>
        <p:sp>
          <p:nvSpPr>
            <p:cNvPr id="104" name="Freeform 103"/>
            <p:cNvSpPr/>
            <p:nvPr/>
          </p:nvSpPr>
          <p:spPr bwMode="auto">
            <a:xfrm>
              <a:off x="3514835" y="3031318"/>
              <a:ext cx="523766" cy="5380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05" name="Freeform 104"/>
            <p:cNvSpPr/>
            <p:nvPr/>
          </p:nvSpPr>
          <p:spPr bwMode="auto">
            <a:xfrm>
              <a:off x="3725230" y="3185061"/>
              <a:ext cx="249705" cy="252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61" name="Group 5"/>
          <p:cNvGrpSpPr>
            <a:grpSpLocks/>
          </p:cNvGrpSpPr>
          <p:nvPr/>
        </p:nvGrpSpPr>
        <p:grpSpPr bwMode="auto">
          <a:xfrm>
            <a:off x="4264025" y="2605088"/>
            <a:ext cx="668338" cy="650875"/>
            <a:chOff x="4409391" y="2622096"/>
            <a:chExt cx="669535" cy="651808"/>
          </a:xfrm>
        </p:grpSpPr>
        <p:sp>
          <p:nvSpPr>
            <p:cNvPr id="107" name="Freeform 106"/>
            <p:cNvSpPr/>
            <p:nvPr/>
          </p:nvSpPr>
          <p:spPr bwMode="auto">
            <a:xfrm rot="17784379">
              <a:off x="4418254" y="2613233"/>
              <a:ext cx="651808" cy="669535"/>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08" name="Freeform 107"/>
            <p:cNvSpPr/>
            <p:nvPr/>
          </p:nvSpPr>
          <p:spPr bwMode="auto">
            <a:xfrm rot="17784379">
              <a:off x="4641669" y="2715173"/>
              <a:ext cx="310748" cy="314302"/>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nvGrpSpPr>
          <p:cNvPr id="34862" name="Group 108"/>
          <p:cNvGrpSpPr>
            <a:grpSpLocks/>
          </p:cNvGrpSpPr>
          <p:nvPr/>
        </p:nvGrpSpPr>
        <p:grpSpPr bwMode="auto">
          <a:xfrm rot="-3815621">
            <a:off x="6312694" y="2516981"/>
            <a:ext cx="552450" cy="566738"/>
            <a:chOff x="-121430" y="2865202"/>
            <a:chExt cx="608793" cy="625350"/>
          </a:xfrm>
        </p:grpSpPr>
        <p:sp>
          <p:nvSpPr>
            <p:cNvPr id="110" name="Freeform 109"/>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11" name="Freeform 110"/>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cxnSp>
        <p:nvCxnSpPr>
          <p:cNvPr id="34863" name="Straight Arrow Connector 115"/>
          <p:cNvCxnSpPr>
            <a:cxnSpLocks noChangeShapeType="1"/>
          </p:cNvCxnSpPr>
          <p:nvPr/>
        </p:nvCxnSpPr>
        <p:spPr bwMode="auto">
          <a:xfrm flipH="1" flipV="1">
            <a:off x="3575050" y="2689225"/>
            <a:ext cx="530225" cy="13176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64" name="Straight Arrow Connector 116"/>
          <p:cNvCxnSpPr>
            <a:cxnSpLocks noChangeShapeType="1"/>
          </p:cNvCxnSpPr>
          <p:nvPr/>
        </p:nvCxnSpPr>
        <p:spPr bwMode="auto">
          <a:xfrm flipH="1" flipV="1">
            <a:off x="5102225" y="3160713"/>
            <a:ext cx="439738" cy="21907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65" name="Straight Arrow Connector 119"/>
          <p:cNvCxnSpPr>
            <a:cxnSpLocks noChangeShapeType="1"/>
          </p:cNvCxnSpPr>
          <p:nvPr/>
        </p:nvCxnSpPr>
        <p:spPr bwMode="auto">
          <a:xfrm flipV="1">
            <a:off x="3192463" y="2273300"/>
            <a:ext cx="117475" cy="15716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66" name="Straight Arrow Connector 122"/>
          <p:cNvCxnSpPr>
            <a:cxnSpLocks noChangeShapeType="1"/>
          </p:cNvCxnSpPr>
          <p:nvPr/>
        </p:nvCxnSpPr>
        <p:spPr bwMode="auto">
          <a:xfrm>
            <a:off x="3300413" y="2911475"/>
            <a:ext cx="142875" cy="13811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67" name="Straight Arrow Connector 124"/>
          <p:cNvCxnSpPr>
            <a:cxnSpLocks noChangeShapeType="1"/>
          </p:cNvCxnSpPr>
          <p:nvPr/>
        </p:nvCxnSpPr>
        <p:spPr bwMode="auto">
          <a:xfrm>
            <a:off x="3040063" y="2963863"/>
            <a:ext cx="0" cy="192087"/>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68" name="Straight Arrow Connector 126"/>
          <p:cNvCxnSpPr>
            <a:cxnSpLocks noChangeShapeType="1"/>
          </p:cNvCxnSpPr>
          <p:nvPr/>
        </p:nvCxnSpPr>
        <p:spPr bwMode="auto">
          <a:xfrm flipH="1">
            <a:off x="6281738" y="3111500"/>
            <a:ext cx="120650" cy="20796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69" name="Oval 128"/>
          <p:cNvSpPr>
            <a:spLocks noChangeArrowheads="1"/>
          </p:cNvSpPr>
          <p:nvPr/>
        </p:nvSpPr>
        <p:spPr bwMode="auto">
          <a:xfrm>
            <a:off x="2070100" y="4586288"/>
            <a:ext cx="104775"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34870" name="Oval 129"/>
          <p:cNvSpPr>
            <a:spLocks noChangeArrowheads="1"/>
          </p:cNvSpPr>
          <p:nvPr/>
        </p:nvSpPr>
        <p:spPr bwMode="auto">
          <a:xfrm>
            <a:off x="2208213" y="4610100"/>
            <a:ext cx="106362" cy="106363"/>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34873" name="Oval 135"/>
          <p:cNvSpPr>
            <a:spLocks noChangeArrowheads="1"/>
          </p:cNvSpPr>
          <p:nvPr/>
        </p:nvSpPr>
        <p:spPr bwMode="auto">
          <a:xfrm>
            <a:off x="4262438" y="5216525"/>
            <a:ext cx="104775"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34875" name="Oval 136"/>
          <p:cNvSpPr>
            <a:spLocks noChangeArrowheads="1"/>
          </p:cNvSpPr>
          <p:nvPr/>
        </p:nvSpPr>
        <p:spPr bwMode="auto">
          <a:xfrm>
            <a:off x="4556125" y="4999038"/>
            <a:ext cx="104775"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34876" name="Freeform 140"/>
          <p:cNvSpPr>
            <a:spLocks/>
          </p:cNvSpPr>
          <p:nvPr/>
        </p:nvSpPr>
        <p:spPr bwMode="auto">
          <a:xfrm rot="-4141541">
            <a:off x="5832476" y="4083050"/>
            <a:ext cx="322262" cy="274637"/>
          </a:xfrm>
          <a:custGeom>
            <a:avLst/>
            <a:gdLst>
              <a:gd name="T0" fmla="*/ 141258108 w 238125"/>
              <a:gd name="T1" fmla="*/ 2147483646 h 176212"/>
              <a:gd name="T2" fmla="*/ 1299665838 w 238125"/>
              <a:gd name="T3" fmla="*/ 2147483646 h 176212"/>
              <a:gd name="T4" fmla="*/ 2147483646 w 238125"/>
              <a:gd name="T5" fmla="*/ 0 h 176212"/>
              <a:gd name="T6" fmla="*/ 2147483646 w 238125"/>
              <a:gd name="T7" fmla="*/ 2147483646 h 176212"/>
              <a:gd name="T8" fmla="*/ 1553944751 w 238125"/>
              <a:gd name="T9" fmla="*/ 2147483646 h 176212"/>
              <a:gd name="T10" fmla="*/ 904108272 w 238125"/>
              <a:gd name="T11" fmla="*/ 2147483646 h 176212"/>
              <a:gd name="T12" fmla="*/ 508553560 w 238125"/>
              <a:gd name="T13" fmla="*/ 2147483646 h 176212"/>
              <a:gd name="T14" fmla="*/ 1073627458 w 238125"/>
              <a:gd name="T15" fmla="*/ 2147483646 h 176212"/>
              <a:gd name="T16" fmla="*/ 0 w 238125"/>
              <a:gd name="T17" fmla="*/ 2147483646 h 176212"/>
              <a:gd name="T18" fmla="*/ 141258108 w 238125"/>
              <a:gd name="T19" fmla="*/ 2147483646 h 176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125"/>
              <a:gd name="T31" fmla="*/ 0 h 176212"/>
              <a:gd name="T32" fmla="*/ 238125 w 238125"/>
              <a:gd name="T33" fmla="*/ 176212 h 176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125" h="176212">
                <a:moveTo>
                  <a:pt x="11906" y="19050"/>
                </a:moveTo>
                <a:lnTo>
                  <a:pt x="109537" y="45244"/>
                </a:lnTo>
                <a:lnTo>
                  <a:pt x="216693" y="0"/>
                </a:lnTo>
                <a:lnTo>
                  <a:pt x="238125" y="38100"/>
                </a:lnTo>
                <a:lnTo>
                  <a:pt x="130968" y="85725"/>
                </a:lnTo>
                <a:lnTo>
                  <a:pt x="76200" y="176212"/>
                </a:lnTo>
                <a:lnTo>
                  <a:pt x="42862" y="159544"/>
                </a:lnTo>
                <a:lnTo>
                  <a:pt x="90487" y="73818"/>
                </a:lnTo>
                <a:lnTo>
                  <a:pt x="0" y="54769"/>
                </a:lnTo>
                <a:lnTo>
                  <a:pt x="11906" y="190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77" name="Flowchart: Stored Data 148"/>
          <p:cNvSpPr>
            <a:spLocks noChangeArrowheads="1"/>
          </p:cNvSpPr>
          <p:nvPr/>
        </p:nvSpPr>
        <p:spPr bwMode="auto">
          <a:xfrm rot="4887112">
            <a:off x="6039644" y="4134644"/>
            <a:ext cx="227013" cy="104775"/>
          </a:xfrm>
          <a:prstGeom prst="flowChartOnlineStorage">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grpSp>
        <p:nvGrpSpPr>
          <p:cNvPr id="34878" name="Group 111"/>
          <p:cNvGrpSpPr>
            <a:grpSpLocks/>
          </p:cNvGrpSpPr>
          <p:nvPr/>
        </p:nvGrpSpPr>
        <p:grpSpPr bwMode="auto">
          <a:xfrm rot="-5400000">
            <a:off x="5632450" y="3292476"/>
            <a:ext cx="835025" cy="857250"/>
            <a:chOff x="-121430" y="2865202"/>
            <a:chExt cx="608793" cy="625350"/>
          </a:xfrm>
        </p:grpSpPr>
        <p:sp>
          <p:nvSpPr>
            <p:cNvPr id="113" name="Freeform 112"/>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14" name="Freeform 113"/>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sp>
        <p:nvSpPr>
          <p:cNvPr id="140" name="Rectangle 139"/>
          <p:cNvSpPr/>
          <p:nvPr/>
        </p:nvSpPr>
        <p:spPr bwMode="auto">
          <a:xfrm rot="15960358">
            <a:off x="5883275" y="4440238"/>
            <a:ext cx="198438" cy="100012"/>
          </a:xfrm>
          <a:prstGeom prst="rect">
            <a:avLst/>
          </a:prstGeom>
          <a:solidFill>
            <a:schemeClr val="accent6"/>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34883" name="Oval 137"/>
          <p:cNvSpPr>
            <a:spLocks noChangeArrowheads="1"/>
          </p:cNvSpPr>
          <p:nvPr/>
        </p:nvSpPr>
        <p:spPr bwMode="auto">
          <a:xfrm>
            <a:off x="5919788" y="4305300"/>
            <a:ext cx="106362"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grpSp>
        <p:nvGrpSpPr>
          <p:cNvPr id="31825" name="Group 153"/>
          <p:cNvGrpSpPr/>
          <p:nvPr/>
        </p:nvGrpSpPr>
        <p:grpSpPr>
          <a:xfrm>
            <a:off x="6135465" y="4294811"/>
            <a:ext cx="91104" cy="265300"/>
            <a:chOff x="6281121" y="4311573"/>
            <a:chExt cx="91104" cy="265300"/>
          </a:xfrm>
          <a:solidFill>
            <a:srgbClr val="CC3300"/>
          </a:solidFill>
        </p:grpSpPr>
        <p:sp>
          <p:nvSpPr>
            <p:cNvPr id="150" name="Flowchart: Stored Data 149"/>
            <p:cNvSpPr/>
            <p:nvPr/>
          </p:nvSpPr>
          <p:spPr bwMode="auto">
            <a:xfrm rot="5224777">
              <a:off x="6191168" y="4401526"/>
              <a:ext cx="265300" cy="85394"/>
            </a:xfrm>
            <a:prstGeom prst="flowChartOnlineStorage">
              <a:avLst/>
            </a:prstGeom>
            <a:grp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153" name="Rectangle 152"/>
            <p:cNvSpPr/>
            <p:nvPr/>
          </p:nvSpPr>
          <p:spPr bwMode="auto">
            <a:xfrm rot="21328307">
              <a:off x="6288881" y="4521994"/>
              <a:ext cx="83344" cy="50006"/>
            </a:xfrm>
            <a:prstGeom prst="rect">
              <a:avLst/>
            </a:prstGeom>
            <a:grp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grpSp>
      <p:sp>
        <p:nvSpPr>
          <p:cNvPr id="34885" name="Right Brace 16"/>
          <p:cNvSpPr>
            <a:spLocks/>
          </p:cNvSpPr>
          <p:nvPr/>
        </p:nvSpPr>
        <p:spPr bwMode="auto">
          <a:xfrm>
            <a:off x="7097713" y="3294063"/>
            <a:ext cx="455612" cy="2503487"/>
          </a:xfrm>
          <a:prstGeom prst="rightBrace">
            <a:avLst>
              <a:gd name="adj1" fmla="val 8344"/>
              <a:gd name="adj2" fmla="val 49593"/>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Char char="•"/>
            </a:pPr>
            <a:endParaRPr lang="en-US" altLang="en-US" sz="1800" dirty="0">
              <a:solidFill>
                <a:schemeClr val="tx1"/>
              </a:solidFill>
            </a:endParaRPr>
          </a:p>
        </p:txBody>
      </p:sp>
      <p:sp>
        <p:nvSpPr>
          <p:cNvPr id="34854" name="Oval 91"/>
          <p:cNvSpPr>
            <a:spLocks noChangeArrowheads="1"/>
          </p:cNvSpPr>
          <p:nvPr/>
        </p:nvSpPr>
        <p:spPr bwMode="auto">
          <a:xfrm>
            <a:off x="1971675" y="4237038"/>
            <a:ext cx="104775"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34855" name="Oval 92"/>
          <p:cNvSpPr>
            <a:spLocks noChangeArrowheads="1"/>
          </p:cNvSpPr>
          <p:nvPr/>
        </p:nvSpPr>
        <p:spPr bwMode="auto">
          <a:xfrm>
            <a:off x="2109788" y="4200525"/>
            <a:ext cx="104775" cy="10477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139" name="Rectangle 138"/>
          <p:cNvSpPr/>
          <p:nvPr/>
        </p:nvSpPr>
        <p:spPr bwMode="auto">
          <a:xfrm rot="19482687">
            <a:off x="4413250" y="5073650"/>
            <a:ext cx="198438" cy="100013"/>
          </a:xfrm>
          <a:prstGeom prst="rect">
            <a:avLst/>
          </a:prstGeom>
          <a:solidFill>
            <a:schemeClr val="accent6"/>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grpSp>
        <p:nvGrpSpPr>
          <p:cNvPr id="31824" name="Group 154"/>
          <p:cNvGrpSpPr/>
          <p:nvPr/>
        </p:nvGrpSpPr>
        <p:grpSpPr>
          <a:xfrm rot="3515698">
            <a:off x="4599290" y="5107253"/>
            <a:ext cx="91104" cy="265300"/>
            <a:chOff x="6281121" y="4311573"/>
            <a:chExt cx="91104" cy="265300"/>
          </a:xfrm>
          <a:solidFill>
            <a:srgbClr val="CC3300"/>
          </a:solidFill>
        </p:grpSpPr>
        <p:sp>
          <p:nvSpPr>
            <p:cNvPr id="156" name="Flowchart: Stored Data 155"/>
            <p:cNvSpPr/>
            <p:nvPr/>
          </p:nvSpPr>
          <p:spPr bwMode="auto">
            <a:xfrm rot="5224777">
              <a:off x="6191168" y="4401526"/>
              <a:ext cx="265300" cy="85394"/>
            </a:xfrm>
            <a:prstGeom prst="flowChartOnlineStorage">
              <a:avLst/>
            </a:prstGeom>
            <a:grp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sp>
          <p:nvSpPr>
            <p:cNvPr id="157" name="Rectangle 156"/>
            <p:cNvSpPr/>
            <p:nvPr/>
          </p:nvSpPr>
          <p:spPr bwMode="auto">
            <a:xfrm rot="21328307">
              <a:off x="6288881" y="4521994"/>
              <a:ext cx="83344" cy="50006"/>
            </a:xfrm>
            <a:prstGeom prst="rect">
              <a:avLst/>
            </a:prstGeom>
            <a:grp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latin typeface="Arial" charset="0"/>
                <a:cs typeface="+mn-cs"/>
              </a:endParaRPr>
            </a:p>
          </p:txBody>
        </p:sp>
      </p:grpSp>
      <p:cxnSp>
        <p:nvCxnSpPr>
          <p:cNvPr id="34880" name="Straight Arrow Connector 157"/>
          <p:cNvCxnSpPr>
            <a:cxnSpLocks noChangeShapeType="1"/>
          </p:cNvCxnSpPr>
          <p:nvPr/>
        </p:nvCxnSpPr>
        <p:spPr bwMode="auto">
          <a:xfrm flipV="1">
            <a:off x="5114925" y="5384800"/>
            <a:ext cx="522288" cy="14287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36" name="Group 135"/>
          <p:cNvGrpSpPr/>
          <p:nvPr/>
        </p:nvGrpSpPr>
        <p:grpSpPr>
          <a:xfrm>
            <a:off x="1711325" y="4132263"/>
            <a:ext cx="3344863" cy="2171700"/>
            <a:chOff x="1711325" y="4132263"/>
            <a:chExt cx="3344863" cy="2171700"/>
          </a:xfrm>
        </p:grpSpPr>
        <p:grpSp>
          <p:nvGrpSpPr>
            <p:cNvPr id="34822" name="Group 22"/>
            <p:cNvGrpSpPr>
              <a:grpSpLocks/>
            </p:cNvGrpSpPr>
            <p:nvPr/>
          </p:nvGrpSpPr>
          <p:grpSpPr bwMode="auto">
            <a:xfrm rot="15079894">
              <a:off x="1592263" y="4251325"/>
              <a:ext cx="1468437" cy="1230313"/>
              <a:chOff x="1042844" y="4598952"/>
              <a:chExt cx="1476375" cy="1522412"/>
            </a:xfrm>
          </p:grpSpPr>
          <p:sp>
            <p:nvSpPr>
              <p:cNvPr id="11" name="Freeform 10"/>
              <p:cNvSpPr/>
              <p:nvPr/>
            </p:nvSpPr>
            <p:spPr bwMode="auto">
              <a:xfrm>
                <a:off x="1042844" y="4598952"/>
                <a:ext cx="1476375" cy="1522412"/>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2" name="Oval 11"/>
              <p:cNvSpPr/>
              <p:nvPr/>
            </p:nvSpPr>
            <p:spPr bwMode="auto">
              <a:xfrm rot="19359299">
                <a:off x="1539373" y="5260503"/>
                <a:ext cx="416578" cy="233763"/>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sp>
          <p:nvSpPr>
            <p:cNvPr id="34823" name="Text Box 7"/>
            <p:cNvSpPr txBox="1">
              <a:spLocks noChangeArrowheads="1"/>
            </p:cNvSpPr>
            <p:nvPr/>
          </p:nvSpPr>
          <p:spPr bwMode="auto">
            <a:xfrm>
              <a:off x="1744663" y="5775325"/>
              <a:ext cx="13382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200" dirty="0">
                  <a:solidFill>
                    <a:schemeClr val="tx1"/>
                  </a:solidFill>
                  <a:ea typeface="ＭＳ Ｐゴシック" panose="020B0600070205080204" pitchFamily="34" charset="-128"/>
                </a:rPr>
                <a:t>Dendritic cell</a:t>
              </a:r>
            </a:p>
          </p:txBody>
        </p:sp>
        <p:grpSp>
          <p:nvGrpSpPr>
            <p:cNvPr id="34871" name="Group 131"/>
            <p:cNvGrpSpPr>
              <a:grpSpLocks/>
            </p:cNvGrpSpPr>
            <p:nvPr/>
          </p:nvGrpSpPr>
          <p:grpSpPr bwMode="auto">
            <a:xfrm rot="5640252">
              <a:off x="3579813" y="4827588"/>
              <a:ext cx="1400175" cy="1552575"/>
              <a:chOff x="1042844" y="4598952"/>
              <a:chExt cx="1476375" cy="1522412"/>
            </a:xfrm>
          </p:grpSpPr>
          <p:sp>
            <p:nvSpPr>
              <p:cNvPr id="133" name="Freeform 132"/>
              <p:cNvSpPr/>
              <p:nvPr/>
            </p:nvSpPr>
            <p:spPr bwMode="auto">
              <a:xfrm>
                <a:off x="1042844" y="4598952"/>
                <a:ext cx="1476375" cy="1522412"/>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134" name="Oval 133"/>
              <p:cNvSpPr/>
              <p:nvPr/>
            </p:nvSpPr>
            <p:spPr bwMode="auto">
              <a:xfrm rot="19359299">
                <a:off x="1503853" y="5299436"/>
                <a:ext cx="415126" cy="233499"/>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sp>
          <p:nvSpPr>
            <p:cNvPr id="34872" name="Oval 134"/>
            <p:cNvSpPr>
              <a:spLocks noChangeArrowheads="1"/>
            </p:cNvSpPr>
            <p:nvPr/>
          </p:nvSpPr>
          <p:spPr bwMode="auto">
            <a:xfrm>
              <a:off x="4021138" y="5291138"/>
              <a:ext cx="106362" cy="10636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cxnSp>
          <p:nvCxnSpPr>
            <p:cNvPr id="34881" name="Straight Arrow Connector 160"/>
            <p:cNvCxnSpPr>
              <a:cxnSpLocks noChangeShapeType="1"/>
            </p:cNvCxnSpPr>
            <p:nvPr/>
          </p:nvCxnSpPr>
          <p:spPr bwMode="auto">
            <a:xfrm>
              <a:off x="3097213" y="5294313"/>
              <a:ext cx="555625" cy="13652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4887" name="Text Box 7"/>
          <p:cNvSpPr txBox="1">
            <a:spLocks noChangeArrowheads="1"/>
          </p:cNvSpPr>
          <p:nvPr/>
        </p:nvSpPr>
        <p:spPr bwMode="auto">
          <a:xfrm>
            <a:off x="7504113" y="3436938"/>
            <a:ext cx="365125" cy="2857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400" dirty="0">
                <a:solidFill>
                  <a:schemeClr val="tx2"/>
                </a:solidFill>
                <a:ea typeface="ＭＳ Ｐゴシック" panose="020B0600070205080204" pitchFamily="34" charset="-128"/>
              </a:rPr>
              <a:t>2</a:t>
            </a:r>
          </a:p>
        </p:txBody>
      </p:sp>
      <p:sp>
        <p:nvSpPr>
          <p:cNvPr id="34888" name="Text Box 7"/>
          <p:cNvSpPr txBox="1">
            <a:spLocks noChangeArrowheads="1"/>
          </p:cNvSpPr>
          <p:nvPr/>
        </p:nvSpPr>
        <p:spPr bwMode="auto">
          <a:xfrm>
            <a:off x="2576513" y="1609725"/>
            <a:ext cx="365125" cy="2857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400" dirty="0">
                <a:solidFill>
                  <a:schemeClr val="tx2"/>
                </a:solidFill>
                <a:ea typeface="ＭＳ Ｐゴシック" panose="020B0600070205080204" pitchFamily="34" charset="-128"/>
              </a:rPr>
              <a:t>3</a:t>
            </a:r>
          </a:p>
        </p:txBody>
      </p:sp>
      <p:grpSp>
        <p:nvGrpSpPr>
          <p:cNvPr id="34889" name="Group 1"/>
          <p:cNvGrpSpPr>
            <a:grpSpLocks/>
          </p:cNvGrpSpPr>
          <p:nvPr/>
        </p:nvGrpSpPr>
        <p:grpSpPr bwMode="auto">
          <a:xfrm>
            <a:off x="6294438" y="6210300"/>
            <a:ext cx="2673350" cy="455613"/>
            <a:chOff x="6294438" y="6210300"/>
            <a:chExt cx="2673350" cy="455613"/>
          </a:xfrm>
        </p:grpSpPr>
        <p:sp>
          <p:nvSpPr>
            <p:cNvPr id="3489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34891"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 name="Text Box 7"/>
          <p:cNvSpPr txBox="1">
            <a:spLocks noChangeArrowheads="1"/>
          </p:cNvSpPr>
          <p:nvPr/>
        </p:nvSpPr>
        <p:spPr bwMode="auto">
          <a:xfrm>
            <a:off x="996950" y="4249738"/>
            <a:ext cx="365125" cy="2857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Wingdings" panose="05000000000000000000" pitchFamily="2" charset="2"/>
              <a:buNone/>
            </a:pPr>
            <a:r>
              <a:rPr lang="en-US" altLang="en-US" sz="1400" dirty="0">
                <a:solidFill>
                  <a:schemeClr val="tx2"/>
                </a:solidFill>
                <a:ea typeface="ＭＳ Ｐゴシック" panose="020B0600070205080204" pitchFamily="34" charset="-128"/>
              </a:rPr>
              <a:t>1</a:t>
            </a:r>
          </a:p>
        </p:txBody>
      </p:sp>
    </p:spTree>
    <p:extLst>
      <p:ext uri="{BB962C8B-B14F-4D97-AF65-F5344CB8AC3E}">
        <p14:creationId xmlns:p14="http://schemas.microsoft.com/office/powerpoint/2010/main" val="13999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ppt_x"/>
                                          </p:val>
                                        </p:tav>
                                        <p:tav tm="100000">
                                          <p:val>
                                            <p:strVal val="#ppt_x"/>
                                          </p:val>
                                        </p:tav>
                                      </p:tavLst>
                                    </p:anim>
                                    <p:anim calcmode="lin" valueType="num">
                                      <p:cBhvr additive="base">
                                        <p:cTn id="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8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8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8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8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8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8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8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7" grpId="0"/>
      <p:bldP spid="34858" grpId="0" animBg="1"/>
      <p:bldP spid="1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rot="304321">
            <a:off x="2446338" y="2849563"/>
            <a:ext cx="646112" cy="542925"/>
            <a:chOff x="2595901" y="2787588"/>
            <a:chExt cx="645157" cy="543813"/>
          </a:xfrm>
        </p:grpSpPr>
        <p:sp>
          <p:nvSpPr>
            <p:cNvPr id="36912" name="Rectangle 42"/>
            <p:cNvSpPr>
              <a:spLocks noChangeArrowheads="1"/>
            </p:cNvSpPr>
            <p:nvPr/>
          </p:nvSpPr>
          <p:spPr bwMode="auto">
            <a:xfrm rot="-2117313">
              <a:off x="2920112" y="2787588"/>
              <a:ext cx="320946" cy="18880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2" name="Block Arc 1"/>
            <p:cNvSpPr/>
            <p:nvPr/>
          </p:nvSpPr>
          <p:spPr bwMode="auto">
            <a:xfrm rot="3182873">
              <a:off x="2524778" y="2822247"/>
              <a:ext cx="521552" cy="437502"/>
            </a:xfrm>
            <a:prstGeom prst="blockArc">
              <a:avLst/>
            </a:prstGeom>
            <a:solidFill>
              <a:schemeClr val="accent1"/>
            </a:solidFill>
            <a:ln w="9525" cap="flat" cmpd="sng" algn="ctr">
              <a:noFill/>
              <a:prstDash val="solid"/>
              <a:round/>
              <a:headEnd type="none" w="med" len="med"/>
              <a:tailEnd type="none" w="med" len="med"/>
            </a:ln>
            <a:effectLst/>
          </p:spPr>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pitchFamily="-108" charset="0"/>
                <a:cs typeface="+mn-cs"/>
              </a:endParaRPr>
            </a:p>
          </p:txBody>
        </p:sp>
      </p:grpSp>
      <p:sp>
        <p:nvSpPr>
          <p:cNvPr id="36867"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t>T-Cell Response: First Signal</a:t>
            </a:r>
          </a:p>
        </p:txBody>
      </p:sp>
      <p:sp>
        <p:nvSpPr>
          <p:cNvPr id="36871" name="Text Box 7"/>
          <p:cNvSpPr txBox="1">
            <a:spLocks noChangeArrowheads="1"/>
          </p:cNvSpPr>
          <p:nvPr/>
        </p:nvSpPr>
        <p:spPr bwMode="auto">
          <a:xfrm>
            <a:off x="3330575" y="3314700"/>
            <a:ext cx="14271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chemeClr val="tx1"/>
                </a:solidFill>
                <a:ea typeface="ＭＳ Ｐゴシック" panose="020B0600070205080204" pitchFamily="34" charset="-128"/>
              </a:rPr>
              <a:t>CD8+ T-cell</a:t>
            </a:r>
          </a:p>
        </p:txBody>
      </p:sp>
      <p:sp>
        <p:nvSpPr>
          <p:cNvPr id="36872" name="Text Box 7"/>
          <p:cNvSpPr txBox="1">
            <a:spLocks noChangeArrowheads="1"/>
          </p:cNvSpPr>
          <p:nvPr/>
        </p:nvSpPr>
        <p:spPr bwMode="auto">
          <a:xfrm>
            <a:off x="1487488" y="1941513"/>
            <a:ext cx="17811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chemeClr val="accent1"/>
                </a:solidFill>
                <a:ea typeface="ＭＳ Ｐゴシック" panose="020B0600070205080204" pitchFamily="34" charset="-128"/>
              </a:rPr>
              <a:t>T-cell receptor</a:t>
            </a:r>
          </a:p>
        </p:txBody>
      </p:sp>
      <p:cxnSp>
        <p:nvCxnSpPr>
          <p:cNvPr id="36873" name="Straight Arrow Connector 19"/>
          <p:cNvCxnSpPr>
            <a:cxnSpLocks noChangeShapeType="1"/>
            <a:stCxn id="22" idx="3"/>
          </p:cNvCxnSpPr>
          <p:nvPr/>
        </p:nvCxnSpPr>
        <p:spPr bwMode="auto">
          <a:xfrm>
            <a:off x="2503488" y="2395538"/>
            <a:ext cx="179387" cy="363537"/>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41" name="Rectangle 40"/>
          <p:cNvSpPr/>
          <p:nvPr/>
        </p:nvSpPr>
        <p:spPr bwMode="auto">
          <a:xfrm rot="9428706">
            <a:off x="6102350" y="4441825"/>
            <a:ext cx="411163" cy="207963"/>
          </a:xfrm>
          <a:prstGeom prst="rect">
            <a:avLst/>
          </a:prstGeom>
          <a:solidFill>
            <a:schemeClr val="accent6"/>
          </a:solidFill>
          <a:ln w="9525" cap="flat" cmpd="sng" algn="ctr">
            <a:noFill/>
            <a:prstDash val="solid"/>
            <a:round/>
            <a:headEnd type="none" w="med" len="med"/>
            <a:tailEnd type="none" w="med" len="med"/>
          </a:ln>
          <a:effec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spcAft>
                <a:spcPct val="25000"/>
              </a:spcAft>
              <a:buClr>
                <a:schemeClr val="folHlink"/>
              </a:buClr>
              <a:buFont typeface="Arial" panose="020B0604020202020204" pitchFamily="34" charset="0"/>
              <a:buChar char="•"/>
              <a:defRPr/>
            </a:pPr>
            <a:endParaRPr lang="en-US" altLang="en-US" sz="1200" dirty="0"/>
          </a:p>
        </p:txBody>
      </p:sp>
      <p:sp>
        <p:nvSpPr>
          <p:cNvPr id="36879" name="Oval 41"/>
          <p:cNvSpPr>
            <a:spLocks noChangeArrowheads="1"/>
          </p:cNvSpPr>
          <p:nvPr/>
        </p:nvSpPr>
        <p:spPr bwMode="auto">
          <a:xfrm rot="-6531652">
            <a:off x="5945188" y="4543425"/>
            <a:ext cx="217488" cy="21748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grpSp>
        <p:nvGrpSpPr>
          <p:cNvPr id="36880" name="Group 30"/>
          <p:cNvGrpSpPr>
            <a:grpSpLocks/>
          </p:cNvGrpSpPr>
          <p:nvPr/>
        </p:nvGrpSpPr>
        <p:grpSpPr bwMode="auto">
          <a:xfrm rot="8690795">
            <a:off x="5475288" y="1970088"/>
            <a:ext cx="2767012" cy="3357562"/>
            <a:chOff x="1042844" y="4598952"/>
            <a:chExt cx="1476375" cy="1522412"/>
          </a:xfrm>
        </p:grpSpPr>
        <p:sp>
          <p:nvSpPr>
            <p:cNvPr id="32" name="Freeform 31"/>
            <p:cNvSpPr/>
            <p:nvPr/>
          </p:nvSpPr>
          <p:spPr bwMode="auto">
            <a:xfrm>
              <a:off x="1042844" y="4598952"/>
              <a:ext cx="1476375" cy="1522412"/>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33" name="Oval 32"/>
            <p:cNvSpPr>
              <a:spLocks noChangeArrowheads="1"/>
            </p:cNvSpPr>
            <p:nvPr/>
          </p:nvSpPr>
          <p:spPr bwMode="auto">
            <a:xfrm rot="-2240701">
              <a:off x="1534787" y="5262887"/>
              <a:ext cx="415892" cy="233221"/>
            </a:xfrm>
            <a:prstGeom prst="ellipse">
              <a:avLst/>
            </a:prstGeom>
            <a:solidFill>
              <a:srgbClr val="3386AB"/>
            </a:solidFill>
            <a:ln w="12700">
              <a:solidFill>
                <a:schemeClr val="accent2"/>
              </a:solidFill>
              <a:miter lim="800000"/>
              <a:headEnd/>
              <a:tailEnd/>
            </a:ln>
            <a:effectLst>
              <a:outerShdw blurRad="63500" sx="102000" sy="102000" algn="ctr" rotWithShape="0">
                <a:srgbClr val="000000">
                  <a:alpha val="39998"/>
                </a:srgbClr>
              </a:outerShdw>
            </a:effectLst>
          </p:spPr>
          <p:txBody>
            <a:bodyPr anchor="ctr"/>
            <a:lstStyle>
              <a:lvl1pPr>
                <a:lnSpc>
                  <a:spcPct val="90000"/>
                </a:lnSpc>
                <a:spcBef>
                  <a:spcPts val="1000"/>
                </a:spcBef>
                <a:spcAft>
                  <a:spcPts val="700"/>
                </a:spcAft>
                <a:buClr>
                  <a:srgbClr val="FEFDDE"/>
                </a:buClr>
                <a:buFont typeface="Wingdings" charset="2"/>
                <a:buChar char="§"/>
                <a:defRPr sz="2600">
                  <a:solidFill>
                    <a:srgbClr val="FEFDDE"/>
                  </a:solidFill>
                  <a:latin typeface="Arial" charset="0"/>
                </a:defRPr>
              </a:lvl1pPr>
              <a:lvl2pPr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algn="ctr">
                <a:spcBef>
                  <a:spcPct val="0"/>
                </a:spcBef>
                <a:spcAft>
                  <a:spcPct val="0"/>
                </a:spcAft>
                <a:buClr>
                  <a:schemeClr val="folHlink"/>
                </a:buClr>
                <a:buFont typeface="Arial" charset="0"/>
                <a:buChar char="•"/>
                <a:defRPr/>
              </a:pPr>
              <a:endParaRPr lang="fr-FR" altLang="fr-FR" sz="1200" dirty="0">
                <a:solidFill>
                  <a:schemeClr val="bg2"/>
                </a:solidFill>
                <a:ea typeface="ＭＳ Ｐゴシック" charset="-128"/>
                <a:cs typeface="Arial" charset="0"/>
              </a:endParaRPr>
            </a:p>
          </p:txBody>
        </p:sp>
      </p:grpSp>
      <p:grpSp>
        <p:nvGrpSpPr>
          <p:cNvPr id="36881" name="Group 4"/>
          <p:cNvGrpSpPr>
            <a:grpSpLocks/>
          </p:cNvGrpSpPr>
          <p:nvPr/>
        </p:nvGrpSpPr>
        <p:grpSpPr bwMode="auto">
          <a:xfrm>
            <a:off x="2981325" y="1908175"/>
            <a:ext cx="1336675" cy="1374775"/>
            <a:chOff x="2964671" y="2412574"/>
            <a:chExt cx="523766" cy="538011"/>
          </a:xfrm>
        </p:grpSpPr>
        <p:sp>
          <p:nvSpPr>
            <p:cNvPr id="6" name="Freeform 5"/>
            <p:cNvSpPr/>
            <p:nvPr/>
          </p:nvSpPr>
          <p:spPr bwMode="auto">
            <a:xfrm>
              <a:off x="2964671" y="2412574"/>
              <a:ext cx="523766" cy="5380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C00000"/>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8" name="Freeform 7"/>
            <p:cNvSpPr/>
            <p:nvPr/>
          </p:nvSpPr>
          <p:spPr bwMode="auto">
            <a:xfrm>
              <a:off x="3175066" y="2566317"/>
              <a:ext cx="249705" cy="252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buClr>
                  <a:schemeClr val="folHlink"/>
                </a:buClr>
                <a:buFont typeface="Arial" panose="020B0604020202020204" pitchFamily="34" charset="0"/>
                <a:buChar char="•"/>
                <a:defRPr/>
              </a:pPr>
              <a:endParaRPr lang="en-US" altLang="en-US" sz="1200" dirty="0">
                <a:solidFill>
                  <a:schemeClr val="bg2"/>
                </a:solidFill>
                <a:ea typeface="ＭＳ Ｐゴシック" panose="020B0600070205080204" pitchFamily="34" charset="-128"/>
              </a:endParaRPr>
            </a:p>
          </p:txBody>
        </p:sp>
      </p:grpSp>
      <p:sp>
        <p:nvSpPr>
          <p:cNvPr id="36882" name="Text Box 7"/>
          <p:cNvSpPr txBox="1">
            <a:spLocks noChangeArrowheads="1"/>
          </p:cNvSpPr>
          <p:nvPr/>
        </p:nvSpPr>
        <p:spPr bwMode="auto">
          <a:xfrm>
            <a:off x="3656013" y="5788025"/>
            <a:ext cx="14255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chemeClr val="tx1"/>
                </a:solidFill>
                <a:ea typeface="ＭＳ Ｐゴシック" panose="020B0600070205080204" pitchFamily="34" charset="-128"/>
              </a:rPr>
              <a:t>CD4+ T-cell</a:t>
            </a:r>
          </a:p>
        </p:txBody>
      </p:sp>
      <p:sp>
        <p:nvSpPr>
          <p:cNvPr id="36883" name="Text Box 7"/>
          <p:cNvSpPr txBox="1">
            <a:spLocks noChangeArrowheads="1"/>
          </p:cNvSpPr>
          <p:nvPr/>
        </p:nvSpPr>
        <p:spPr bwMode="auto">
          <a:xfrm>
            <a:off x="7678738" y="3046413"/>
            <a:ext cx="14255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chemeClr val="tx1"/>
                </a:solidFill>
                <a:ea typeface="ＭＳ Ｐゴシック" panose="020B0600070205080204" pitchFamily="34" charset="-128"/>
              </a:rPr>
              <a:t>Antigen-presenting cell</a:t>
            </a:r>
          </a:p>
        </p:txBody>
      </p:sp>
      <p:sp>
        <p:nvSpPr>
          <p:cNvPr id="36884" name="Text Box 7"/>
          <p:cNvSpPr txBox="1">
            <a:spLocks noChangeArrowheads="1"/>
          </p:cNvSpPr>
          <p:nvPr/>
        </p:nvSpPr>
        <p:spPr bwMode="auto">
          <a:xfrm>
            <a:off x="5440363" y="5065713"/>
            <a:ext cx="13398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rgbClr val="FF0000"/>
                </a:solidFill>
                <a:ea typeface="ＭＳ Ｐゴシック" panose="020B0600070205080204" pitchFamily="34" charset="-128"/>
              </a:rPr>
              <a:t>Tumor antigen</a:t>
            </a:r>
          </a:p>
        </p:txBody>
      </p:sp>
      <p:cxnSp>
        <p:nvCxnSpPr>
          <p:cNvPr id="36885" name="Straight Arrow Connector 49"/>
          <p:cNvCxnSpPr>
            <a:cxnSpLocks noChangeShapeType="1"/>
          </p:cNvCxnSpPr>
          <p:nvPr/>
        </p:nvCxnSpPr>
        <p:spPr bwMode="auto">
          <a:xfrm flipH="1" flipV="1">
            <a:off x="6122988" y="4751388"/>
            <a:ext cx="161925" cy="331787"/>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46" name="Group 45"/>
          <p:cNvGrpSpPr/>
          <p:nvPr/>
        </p:nvGrpSpPr>
        <p:grpSpPr>
          <a:xfrm>
            <a:off x="384175" y="2238375"/>
            <a:ext cx="3360738" cy="2824163"/>
            <a:chOff x="384175" y="2238375"/>
            <a:chExt cx="3360738" cy="2824163"/>
          </a:xfrm>
        </p:grpSpPr>
        <p:grpSp>
          <p:nvGrpSpPr>
            <p:cNvPr id="36869" name="Group 11"/>
            <p:cNvGrpSpPr>
              <a:grpSpLocks/>
            </p:cNvGrpSpPr>
            <p:nvPr/>
          </p:nvGrpSpPr>
          <p:grpSpPr bwMode="auto">
            <a:xfrm>
              <a:off x="2259013" y="3041650"/>
              <a:ext cx="450850" cy="317500"/>
              <a:chOff x="2733933" y="2756587"/>
              <a:chExt cx="139013" cy="97209"/>
            </a:xfrm>
          </p:grpSpPr>
          <p:sp>
            <p:nvSpPr>
              <p:cNvPr id="13" name="Rectangle 12"/>
              <p:cNvSpPr/>
              <p:nvPr/>
            </p:nvSpPr>
            <p:spPr bwMode="auto">
              <a:xfrm rot="19482687">
                <a:off x="2733933" y="2795957"/>
                <a:ext cx="98875" cy="57839"/>
              </a:xfrm>
              <a:prstGeom prst="rect">
                <a:avLst/>
              </a:prstGeom>
              <a:solidFill>
                <a:schemeClr val="accent6"/>
              </a:solidFill>
              <a:ln w="9525" cap="flat" cmpd="sng" algn="ctr">
                <a:noFill/>
                <a:prstDash val="solid"/>
                <a:round/>
                <a:headEnd type="none" w="med" len="med"/>
                <a:tailEnd type="none" w="med" len="med"/>
              </a:ln>
              <a:effec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spcAft>
                    <a:spcPct val="25000"/>
                  </a:spcAft>
                  <a:buClr>
                    <a:schemeClr val="folHlink"/>
                  </a:buClr>
                  <a:buFont typeface="Arial" panose="020B0604020202020204" pitchFamily="34" charset="0"/>
                  <a:buChar char="•"/>
                  <a:defRPr/>
                </a:pPr>
                <a:endParaRPr lang="en-US" altLang="en-US" sz="1200" dirty="0"/>
              </a:p>
            </p:txBody>
          </p:sp>
          <p:sp>
            <p:nvSpPr>
              <p:cNvPr id="36911" name="Oval 13"/>
              <p:cNvSpPr>
                <a:spLocks noChangeArrowheads="1"/>
              </p:cNvSpPr>
              <p:nvPr/>
            </p:nvSpPr>
            <p:spPr bwMode="auto">
              <a:xfrm>
                <a:off x="2793657" y="2756587"/>
                <a:ext cx="79289" cy="79289"/>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grpSp>
        <p:sp>
          <p:nvSpPr>
            <p:cNvPr id="36870" name="Text Box 7"/>
            <p:cNvSpPr txBox="1">
              <a:spLocks noChangeArrowheads="1"/>
            </p:cNvSpPr>
            <p:nvPr/>
          </p:nvSpPr>
          <p:spPr bwMode="auto">
            <a:xfrm>
              <a:off x="496888" y="4748213"/>
              <a:ext cx="1225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chemeClr val="tx1"/>
                  </a:solidFill>
                  <a:ea typeface="ＭＳ Ｐゴシック" panose="020B0600070205080204" pitchFamily="34" charset="-128"/>
                </a:rPr>
                <a:t>Tumor</a:t>
              </a:r>
            </a:p>
          </p:txBody>
        </p:sp>
        <p:sp>
          <p:nvSpPr>
            <p:cNvPr id="22" name="Text Box 7"/>
            <p:cNvSpPr txBox="1">
              <a:spLocks noChangeArrowheads="1"/>
            </p:cNvSpPr>
            <p:nvPr/>
          </p:nvSpPr>
          <p:spPr bwMode="auto">
            <a:xfrm>
              <a:off x="723900" y="2238375"/>
              <a:ext cx="1779588" cy="31432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spcBef>
                  <a:spcPct val="35000"/>
                </a:spcBef>
                <a:spcAft>
                  <a:spcPct val="25000"/>
                </a:spcAft>
                <a:buClr>
                  <a:srgbClr val="8B3D9A"/>
                </a:buClr>
                <a:buFont typeface="Wingdings" pitchFamily="2" charset="2"/>
                <a:buNone/>
                <a:defRPr/>
              </a:pPr>
              <a:r>
                <a:rPr lang="en-US" altLang="en-US" sz="1600" dirty="0">
                  <a:solidFill>
                    <a:schemeClr val="accent6"/>
                  </a:solidFill>
                  <a:ea typeface="MS PGothic" pitchFamily="34" charset="-128"/>
                </a:rPr>
                <a:t>Class I MHC</a:t>
              </a:r>
            </a:p>
          </p:txBody>
        </p:sp>
        <p:cxnSp>
          <p:nvCxnSpPr>
            <p:cNvPr id="23" name="Straight Arrow Connector 22"/>
            <p:cNvCxnSpPr/>
            <p:nvPr/>
          </p:nvCxnSpPr>
          <p:spPr bwMode="auto">
            <a:xfrm>
              <a:off x="2078038" y="2566988"/>
              <a:ext cx="239712" cy="460375"/>
            </a:xfrm>
            <a:prstGeom prst="straightConnector1">
              <a:avLst/>
            </a:prstGeom>
            <a:noFill/>
            <a:ln w="28575" cap="flat" cmpd="sng" algn="ctr">
              <a:solidFill>
                <a:schemeClr val="accent6"/>
              </a:solidFill>
              <a:prstDash val="solid"/>
              <a:round/>
              <a:headEnd type="none" w="med" len="med"/>
              <a:tailEnd type="triangle" w="med" len="med"/>
            </a:ln>
            <a:effectLst/>
          </p:spPr>
        </p:cxnSp>
        <p:sp>
          <p:nvSpPr>
            <p:cNvPr id="36876" name="Text Box 7"/>
            <p:cNvSpPr txBox="1">
              <a:spLocks noChangeArrowheads="1"/>
            </p:cNvSpPr>
            <p:nvPr/>
          </p:nvSpPr>
          <p:spPr bwMode="auto">
            <a:xfrm>
              <a:off x="2405063" y="3565525"/>
              <a:ext cx="13398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rgbClr val="FF0000"/>
                  </a:solidFill>
                  <a:ea typeface="ＭＳ Ｐゴシック" panose="020B0600070205080204" pitchFamily="34" charset="-128"/>
                </a:rPr>
                <a:t>Tumor antigen</a:t>
              </a:r>
            </a:p>
          </p:txBody>
        </p:sp>
        <p:cxnSp>
          <p:nvCxnSpPr>
            <p:cNvPr id="36877" name="Straight Arrow Connector 25"/>
            <p:cNvCxnSpPr>
              <a:cxnSpLocks noChangeShapeType="1"/>
            </p:cNvCxnSpPr>
            <p:nvPr/>
          </p:nvCxnSpPr>
          <p:spPr bwMode="auto">
            <a:xfrm flipH="1" flipV="1">
              <a:off x="2568575" y="3330575"/>
              <a:ext cx="190500" cy="269875"/>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6886" name="Group 8"/>
            <p:cNvGrpSpPr>
              <a:grpSpLocks/>
            </p:cNvGrpSpPr>
            <p:nvPr/>
          </p:nvGrpSpPr>
          <p:grpSpPr bwMode="auto">
            <a:xfrm rot="-1684626">
              <a:off x="384175" y="2560638"/>
              <a:ext cx="2074863" cy="2284412"/>
              <a:chOff x="6244431" y="2503487"/>
              <a:chExt cx="1040210" cy="1144985"/>
            </a:xfrm>
          </p:grpSpPr>
          <p:sp>
            <p:nvSpPr>
              <p:cNvPr id="10" name="Freeform 9"/>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p>
            </p:txBody>
          </p:sp>
          <p:sp>
            <p:nvSpPr>
              <p:cNvPr id="11" name="Freeform 10"/>
              <p:cNvSpPr/>
              <p:nvPr/>
            </p:nvSpPr>
            <p:spPr bwMode="auto">
              <a:xfrm rot="2112546">
                <a:off x="6486847" y="2792039"/>
                <a:ext cx="583377" cy="53231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grpSp>
      </p:grpSp>
      <p:sp>
        <p:nvSpPr>
          <p:cNvPr id="36887" name="Text Box 7"/>
          <p:cNvSpPr txBox="1">
            <a:spLocks noChangeArrowheads="1"/>
          </p:cNvSpPr>
          <p:nvPr/>
        </p:nvSpPr>
        <p:spPr bwMode="auto">
          <a:xfrm>
            <a:off x="3744913" y="4000500"/>
            <a:ext cx="17811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600" dirty="0">
                <a:solidFill>
                  <a:schemeClr val="accent1"/>
                </a:solidFill>
                <a:ea typeface="ＭＳ Ｐゴシック" panose="020B0600070205080204" pitchFamily="34" charset="-128"/>
              </a:rPr>
              <a:t>T-cell receptor</a:t>
            </a:r>
          </a:p>
        </p:txBody>
      </p:sp>
      <p:cxnSp>
        <p:nvCxnSpPr>
          <p:cNvPr id="36888" name="Straight Arrow Connector 69"/>
          <p:cNvCxnSpPr>
            <a:cxnSpLocks noChangeShapeType="1"/>
          </p:cNvCxnSpPr>
          <p:nvPr/>
        </p:nvCxnSpPr>
        <p:spPr bwMode="auto">
          <a:xfrm>
            <a:off x="5370513" y="4225925"/>
            <a:ext cx="290512" cy="460375"/>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71" name="Text Box 7"/>
          <p:cNvSpPr txBox="1">
            <a:spLocks noChangeArrowheads="1"/>
          </p:cNvSpPr>
          <p:nvPr/>
        </p:nvSpPr>
        <p:spPr bwMode="auto">
          <a:xfrm>
            <a:off x="4581525" y="3670300"/>
            <a:ext cx="1781175" cy="31432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spcBef>
                <a:spcPct val="35000"/>
              </a:spcBef>
              <a:spcAft>
                <a:spcPct val="25000"/>
              </a:spcAft>
              <a:buClr>
                <a:srgbClr val="8B3D9A"/>
              </a:buClr>
              <a:buFont typeface="Wingdings" pitchFamily="2" charset="2"/>
              <a:buNone/>
              <a:defRPr/>
            </a:pPr>
            <a:r>
              <a:rPr lang="en-US" altLang="en-US" sz="1600" dirty="0">
                <a:solidFill>
                  <a:schemeClr val="accent6"/>
                </a:solidFill>
                <a:ea typeface="MS PGothic" pitchFamily="34" charset="-128"/>
              </a:rPr>
              <a:t>Class II MHC</a:t>
            </a:r>
          </a:p>
        </p:txBody>
      </p:sp>
      <p:cxnSp>
        <p:nvCxnSpPr>
          <p:cNvPr id="72" name="Straight Arrow Connector 71"/>
          <p:cNvCxnSpPr/>
          <p:nvPr/>
        </p:nvCxnSpPr>
        <p:spPr bwMode="auto">
          <a:xfrm>
            <a:off x="5883275" y="3975100"/>
            <a:ext cx="239713" cy="460375"/>
          </a:xfrm>
          <a:prstGeom prst="straightConnector1">
            <a:avLst/>
          </a:prstGeom>
          <a:noFill/>
          <a:ln w="28575" cap="flat" cmpd="sng" algn="ctr">
            <a:solidFill>
              <a:schemeClr val="accent6"/>
            </a:solidFill>
            <a:prstDash val="solid"/>
            <a:round/>
            <a:headEnd type="none" w="med" len="med"/>
            <a:tailEnd type="triangle" w="med" len="med"/>
          </a:ln>
          <a:effectLst/>
        </p:spPr>
      </p:cxnSp>
      <p:grpSp>
        <p:nvGrpSpPr>
          <p:cNvPr id="36891" name="Group 44"/>
          <p:cNvGrpSpPr>
            <a:grpSpLocks/>
          </p:cNvGrpSpPr>
          <p:nvPr/>
        </p:nvGrpSpPr>
        <p:grpSpPr bwMode="auto">
          <a:xfrm rot="-10162772">
            <a:off x="5541963" y="4418013"/>
            <a:ext cx="615950" cy="542925"/>
            <a:chOff x="2694174" y="2760256"/>
            <a:chExt cx="614831" cy="543473"/>
          </a:xfrm>
        </p:grpSpPr>
        <p:sp>
          <p:nvSpPr>
            <p:cNvPr id="36900" name="Rectangle 45"/>
            <p:cNvSpPr>
              <a:spLocks noChangeArrowheads="1"/>
            </p:cNvSpPr>
            <p:nvPr/>
          </p:nvSpPr>
          <p:spPr bwMode="auto">
            <a:xfrm rot="-2117313">
              <a:off x="2988838" y="2760256"/>
              <a:ext cx="320167" cy="188802"/>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200" dirty="0">
                <a:solidFill>
                  <a:schemeClr val="tx1"/>
                </a:solidFill>
              </a:endParaRPr>
            </a:p>
          </p:txBody>
        </p:sp>
        <p:sp>
          <p:nvSpPr>
            <p:cNvPr id="47" name="Block Arc 46"/>
            <p:cNvSpPr/>
            <p:nvPr/>
          </p:nvSpPr>
          <p:spPr bwMode="auto">
            <a:xfrm rot="3182873">
              <a:off x="2658625" y="2826361"/>
              <a:ext cx="521226" cy="435770"/>
            </a:xfrm>
            <a:prstGeom prst="blockArc">
              <a:avLst/>
            </a:prstGeom>
            <a:solidFill>
              <a:schemeClr val="accent1"/>
            </a:solidFill>
            <a:ln w="9525" cap="flat" cmpd="sng" algn="ctr">
              <a:noFill/>
              <a:prstDash val="solid"/>
              <a:round/>
              <a:headEnd type="none" w="med" len="med"/>
              <a:tailEnd type="none" w="med" len="med"/>
            </a:ln>
            <a:effectLst/>
          </p:spPr>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pitchFamily="-108" charset="0"/>
                <a:cs typeface="+mn-cs"/>
              </a:endParaRPr>
            </a:p>
          </p:txBody>
        </p:sp>
      </p:grpSp>
      <p:grpSp>
        <p:nvGrpSpPr>
          <p:cNvPr id="36892" name="Group 37"/>
          <p:cNvGrpSpPr>
            <a:grpSpLocks/>
          </p:cNvGrpSpPr>
          <p:nvPr/>
        </p:nvGrpSpPr>
        <p:grpSpPr bwMode="auto">
          <a:xfrm rot="9668348">
            <a:off x="4162425" y="4298950"/>
            <a:ext cx="1425575" cy="1463675"/>
            <a:chOff x="-121430" y="2865202"/>
            <a:chExt cx="608793" cy="625350"/>
          </a:xfrm>
        </p:grpSpPr>
        <p:sp>
          <p:nvSpPr>
            <p:cNvPr id="39" name="Freeform 38"/>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charset="0"/>
                <a:buChar char="•"/>
                <a:defRPr/>
              </a:pPr>
              <a:endParaRPr lang="en-US" sz="1200" dirty="0">
                <a:solidFill>
                  <a:schemeClr val="bg2"/>
                </a:solidFill>
                <a:ea typeface="MS PGothic" pitchFamily="34" charset="-128"/>
              </a:endParaRPr>
            </a:p>
          </p:txBody>
        </p:sp>
        <p:sp>
          <p:nvSpPr>
            <p:cNvPr id="40" name="Freeform 39"/>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90000"/>
                </a:lnSpc>
                <a:buClr>
                  <a:schemeClr val="folHlink"/>
                </a:buClr>
                <a:buFont typeface="Arial" panose="020B0604020202020204" pitchFamily="34" charset="0"/>
                <a:buChar char="•"/>
                <a:defRPr/>
              </a:pPr>
              <a:endParaRPr lang="en-US" altLang="en-US" sz="1200" dirty="0">
                <a:solidFill>
                  <a:schemeClr val="bg2"/>
                </a:solidFill>
                <a:ea typeface="ＭＳ Ｐゴシック" panose="020B0600070205080204" pitchFamily="34" charset="-128"/>
              </a:endParaRPr>
            </a:p>
          </p:txBody>
        </p:sp>
      </p:grpSp>
      <p:sp>
        <p:nvSpPr>
          <p:cNvPr id="48" name="Text Box 11"/>
          <p:cNvSpPr txBox="1">
            <a:spLocks noChangeArrowheads="1"/>
          </p:cNvSpPr>
          <p:nvPr/>
        </p:nvSpPr>
        <p:spPr bwMode="auto">
          <a:xfrm>
            <a:off x="285750" y="6367365"/>
            <a:ext cx="600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Adapted from: Snyder A, et al. Curr Opin Genet Dev. 2015;30:7-16.</a:t>
            </a:r>
          </a:p>
        </p:txBody>
      </p:sp>
      <p:grpSp>
        <p:nvGrpSpPr>
          <p:cNvPr id="49" name="Group 1"/>
          <p:cNvGrpSpPr>
            <a:grpSpLocks/>
          </p:cNvGrpSpPr>
          <p:nvPr/>
        </p:nvGrpSpPr>
        <p:grpSpPr bwMode="auto">
          <a:xfrm>
            <a:off x="6294438" y="6210300"/>
            <a:ext cx="2673350" cy="455613"/>
            <a:chOff x="6294438" y="6210300"/>
            <a:chExt cx="2673350" cy="455613"/>
          </a:xfrm>
        </p:grpSpPr>
        <p:sp>
          <p:nvSpPr>
            <p:cNvPr id="5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51"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3851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80"/>
                                        </p:tgtEl>
                                        <p:attrNameLst>
                                          <p:attrName>style.visibility</p:attrName>
                                        </p:attrNameLst>
                                      </p:cBhvr>
                                      <p:to>
                                        <p:strVal val="visible"/>
                                      </p:to>
                                    </p:set>
                                    <p:anim calcmode="lin" valueType="num">
                                      <p:cBhvr additive="base">
                                        <p:cTn id="13" dur="500" fill="hold"/>
                                        <p:tgtEl>
                                          <p:spTgt spid="36880"/>
                                        </p:tgtEl>
                                        <p:attrNameLst>
                                          <p:attrName>ppt_x</p:attrName>
                                        </p:attrNameLst>
                                      </p:cBhvr>
                                      <p:tavLst>
                                        <p:tav tm="0">
                                          <p:val>
                                            <p:strVal val="#ppt_x"/>
                                          </p:val>
                                        </p:tav>
                                        <p:tav tm="100000">
                                          <p:val>
                                            <p:strVal val="#ppt_x"/>
                                          </p:val>
                                        </p:tav>
                                      </p:tavLst>
                                    </p:anim>
                                    <p:anim calcmode="lin" valueType="num">
                                      <p:cBhvr additive="base">
                                        <p:cTn id="14" dur="500" fill="hold"/>
                                        <p:tgtEl>
                                          <p:spTgt spid="3688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883"/>
                                        </p:tgtEl>
                                        <p:attrNameLst>
                                          <p:attrName>style.visibility</p:attrName>
                                        </p:attrNameLst>
                                      </p:cBhvr>
                                      <p:to>
                                        <p:strVal val="visible"/>
                                      </p:to>
                                    </p:set>
                                    <p:anim calcmode="lin" valueType="num">
                                      <p:cBhvr additive="base">
                                        <p:cTn id="17" dur="500" fill="hold"/>
                                        <p:tgtEl>
                                          <p:spTgt spid="36883"/>
                                        </p:tgtEl>
                                        <p:attrNameLst>
                                          <p:attrName>ppt_x</p:attrName>
                                        </p:attrNameLst>
                                      </p:cBhvr>
                                      <p:tavLst>
                                        <p:tav tm="0">
                                          <p:val>
                                            <p:strVal val="#ppt_x"/>
                                          </p:val>
                                        </p:tav>
                                        <p:tav tm="100000">
                                          <p:val>
                                            <p:strVal val="#ppt_x"/>
                                          </p:val>
                                        </p:tav>
                                      </p:tavLst>
                                    </p:anim>
                                    <p:anim calcmode="lin" valueType="num">
                                      <p:cBhvr additive="base">
                                        <p:cTn id="18" dur="500" fill="hold"/>
                                        <p:tgtEl>
                                          <p:spTgt spid="3688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ppt_x"/>
                                          </p:val>
                                        </p:tav>
                                        <p:tav tm="100000">
                                          <p:val>
                                            <p:strVal val="#ppt_x"/>
                                          </p:val>
                                        </p:tav>
                                      </p:tavLst>
                                    </p:anim>
                                    <p:anim calcmode="lin" valueType="num">
                                      <p:cBhvr additive="base">
                                        <p:cTn id="22" dur="500" fill="hold"/>
                                        <p:tgtEl>
                                          <p:spTgt spid="7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ppt_x"/>
                                          </p:val>
                                        </p:tav>
                                        <p:tav tm="100000">
                                          <p:val>
                                            <p:strVal val="#ppt_x"/>
                                          </p:val>
                                        </p:tav>
                                      </p:tavLst>
                                    </p:anim>
                                    <p:anim calcmode="lin" valueType="num">
                                      <p:cBhvr additive="base">
                                        <p:cTn id="26" dur="500" fill="hold"/>
                                        <p:tgtEl>
                                          <p:spTgt spid="7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879"/>
                                        </p:tgtEl>
                                        <p:attrNameLst>
                                          <p:attrName>style.visibility</p:attrName>
                                        </p:attrNameLst>
                                      </p:cBhvr>
                                      <p:to>
                                        <p:strVal val="visible"/>
                                      </p:to>
                                    </p:set>
                                    <p:anim calcmode="lin" valueType="num">
                                      <p:cBhvr additive="base">
                                        <p:cTn id="33" dur="500" fill="hold"/>
                                        <p:tgtEl>
                                          <p:spTgt spid="36879"/>
                                        </p:tgtEl>
                                        <p:attrNameLst>
                                          <p:attrName>ppt_x</p:attrName>
                                        </p:attrNameLst>
                                      </p:cBhvr>
                                      <p:tavLst>
                                        <p:tav tm="0">
                                          <p:val>
                                            <p:strVal val="#ppt_x"/>
                                          </p:val>
                                        </p:tav>
                                        <p:tav tm="100000">
                                          <p:val>
                                            <p:strVal val="#ppt_x"/>
                                          </p:val>
                                        </p:tav>
                                      </p:tavLst>
                                    </p:anim>
                                    <p:anim calcmode="lin" valueType="num">
                                      <p:cBhvr additive="base">
                                        <p:cTn id="34" dur="500" fill="hold"/>
                                        <p:tgtEl>
                                          <p:spTgt spid="3687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6885"/>
                                        </p:tgtEl>
                                        <p:attrNameLst>
                                          <p:attrName>style.visibility</p:attrName>
                                        </p:attrNameLst>
                                      </p:cBhvr>
                                      <p:to>
                                        <p:strVal val="visible"/>
                                      </p:to>
                                    </p:set>
                                    <p:anim calcmode="lin" valueType="num">
                                      <p:cBhvr additive="base">
                                        <p:cTn id="37" dur="500" fill="hold"/>
                                        <p:tgtEl>
                                          <p:spTgt spid="36885"/>
                                        </p:tgtEl>
                                        <p:attrNameLst>
                                          <p:attrName>ppt_x</p:attrName>
                                        </p:attrNameLst>
                                      </p:cBhvr>
                                      <p:tavLst>
                                        <p:tav tm="0">
                                          <p:val>
                                            <p:strVal val="#ppt_x"/>
                                          </p:val>
                                        </p:tav>
                                        <p:tav tm="100000">
                                          <p:val>
                                            <p:strVal val="#ppt_x"/>
                                          </p:val>
                                        </p:tav>
                                      </p:tavLst>
                                    </p:anim>
                                    <p:anim calcmode="lin" valueType="num">
                                      <p:cBhvr additive="base">
                                        <p:cTn id="38" dur="500" fill="hold"/>
                                        <p:tgtEl>
                                          <p:spTgt spid="3688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mph" presetSubtype="0" grpId="0" nodeType="clickEffect">
                                  <p:stCondLst>
                                    <p:cond delay="0"/>
                                  </p:stCondLst>
                                  <p:childTnLst>
                                    <p:set>
                                      <p:cBhvr rctx="PPT">
                                        <p:cTn id="42" dur="indefinite"/>
                                        <p:tgtEl>
                                          <p:spTgt spid="36871"/>
                                        </p:tgtEl>
                                        <p:attrNameLst>
                                          <p:attrName>style.opacity</p:attrName>
                                        </p:attrNameLst>
                                      </p:cBhvr>
                                      <p:to>
                                        <p:strVal val="0.5"/>
                                      </p:to>
                                    </p:set>
                                    <p:animEffect filter="image" prLst="opacity: 0.5">
                                      <p:cBhvr rctx="IE">
                                        <p:cTn id="43" dur="indefinite"/>
                                        <p:tgtEl>
                                          <p:spTgt spid="36871"/>
                                        </p:tgtEl>
                                      </p:cBhvr>
                                    </p:animEffect>
                                  </p:childTnLst>
                                </p:cTn>
                              </p:par>
                              <p:par>
                                <p:cTn id="44" presetID="9" presetClass="emph" presetSubtype="0" nodeType="withEffect">
                                  <p:stCondLst>
                                    <p:cond delay="0"/>
                                  </p:stCondLst>
                                  <p:childTnLst>
                                    <p:set>
                                      <p:cBhvr rctx="PPT">
                                        <p:cTn id="45" dur="indefinite"/>
                                        <p:tgtEl>
                                          <p:spTgt spid="36881"/>
                                        </p:tgtEl>
                                        <p:attrNameLst>
                                          <p:attrName>style.opacity</p:attrName>
                                        </p:attrNameLst>
                                      </p:cBhvr>
                                      <p:to>
                                        <p:strVal val="0.5"/>
                                      </p:to>
                                    </p:set>
                                    <p:animEffect filter="image" prLst="opacity: 0.5">
                                      <p:cBhvr rctx="IE">
                                        <p:cTn id="46" dur="indefinite"/>
                                        <p:tgtEl>
                                          <p:spTgt spid="36881"/>
                                        </p:tgtEl>
                                      </p:cBhvr>
                                    </p:animEffect>
                                  </p:childTnLst>
                                </p:cTn>
                              </p:par>
                              <p:par>
                                <p:cTn id="47" presetID="9" presetClass="emph" presetSubtype="0" nodeType="withEffect">
                                  <p:stCondLst>
                                    <p:cond delay="0"/>
                                  </p:stCondLst>
                                  <p:childTnLst>
                                    <p:set>
                                      <p:cBhvr rctx="PPT">
                                        <p:cTn id="48" dur="indefinite"/>
                                        <p:tgtEl>
                                          <p:spTgt spid="36892"/>
                                        </p:tgtEl>
                                        <p:attrNameLst>
                                          <p:attrName>style.opacity</p:attrName>
                                        </p:attrNameLst>
                                      </p:cBhvr>
                                      <p:to>
                                        <p:strVal val="0.5"/>
                                      </p:to>
                                    </p:set>
                                    <p:animEffect filter="image" prLst="opacity: 0.5">
                                      <p:cBhvr rctx="IE">
                                        <p:cTn id="49" dur="indefinite"/>
                                        <p:tgtEl>
                                          <p:spTgt spid="36892"/>
                                        </p:tgtEl>
                                      </p:cBhvr>
                                    </p:animEffect>
                                  </p:childTnLst>
                                </p:cTn>
                              </p:par>
                              <p:par>
                                <p:cTn id="50" presetID="9" presetClass="emph" presetSubtype="0" grpId="0" nodeType="withEffect">
                                  <p:stCondLst>
                                    <p:cond delay="0"/>
                                  </p:stCondLst>
                                  <p:childTnLst>
                                    <p:set>
                                      <p:cBhvr rctx="PPT">
                                        <p:cTn id="51" dur="indefinite"/>
                                        <p:tgtEl>
                                          <p:spTgt spid="36882"/>
                                        </p:tgtEl>
                                        <p:attrNameLst>
                                          <p:attrName>style.opacity</p:attrName>
                                        </p:attrNameLst>
                                      </p:cBhvr>
                                      <p:to>
                                        <p:strVal val="0.5"/>
                                      </p:to>
                                    </p:set>
                                    <p:animEffect filter="image" prLst="opacity: 0.5">
                                      <p:cBhvr rctx="IE">
                                        <p:cTn id="52" dur="indefinite"/>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41" grpId="0" animBg="1"/>
      <p:bldP spid="36879" grpId="0" animBg="1"/>
      <p:bldP spid="36882" grpId="0"/>
      <p:bldP spid="36883"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8"/>
          <p:cNvSpPr>
            <a:spLocks noGrp="1"/>
          </p:cNvSpPr>
          <p:nvPr>
            <p:ph type="title"/>
          </p:nvPr>
        </p:nvSpPr>
        <p:spPr>
          <a:xfrm>
            <a:off x="377825" y="238125"/>
            <a:ext cx="8442325" cy="1103313"/>
          </a:xfrm>
        </p:spPr>
        <p:txBody>
          <a:bodyPr/>
          <a:lstStyle/>
          <a:p>
            <a:pPr eaLnBrk="1" hangingPunct="1"/>
            <a:r>
              <a:rPr lang="en-US" altLang="en-US" dirty="0"/>
              <a:t>Multiple Mechanisms of Immune Escape</a:t>
            </a:r>
          </a:p>
        </p:txBody>
      </p:sp>
      <p:sp>
        <p:nvSpPr>
          <p:cNvPr id="49156" name="TextBox 1"/>
          <p:cNvSpPr txBox="1">
            <a:spLocks noChangeArrowheads="1"/>
          </p:cNvSpPr>
          <p:nvPr/>
        </p:nvSpPr>
        <p:spPr bwMode="auto">
          <a:xfrm>
            <a:off x="376238" y="1466850"/>
            <a:ext cx="2805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a:solidFill>
                  <a:schemeClr val="tx1"/>
                </a:solidFill>
              </a:rPr>
              <a:t>Elimination</a:t>
            </a:r>
            <a:br>
              <a:rPr lang="en-US" altLang="en-US" sz="1600" dirty="0">
                <a:solidFill>
                  <a:schemeClr val="tx1"/>
                </a:solidFill>
              </a:rPr>
            </a:br>
            <a:r>
              <a:rPr lang="en-US" altLang="en-US" sz="1600" b="0" dirty="0">
                <a:solidFill>
                  <a:schemeClr val="tx1"/>
                </a:solidFill>
              </a:rPr>
              <a:t>(cancer immunosurveillance)</a:t>
            </a:r>
            <a:endParaRPr lang="en-US" altLang="en-US" sz="1600" dirty="0">
              <a:solidFill>
                <a:schemeClr val="tx1"/>
              </a:solidFill>
            </a:endParaRPr>
          </a:p>
        </p:txBody>
      </p:sp>
      <p:sp>
        <p:nvSpPr>
          <p:cNvPr id="49157" name="TextBox 9"/>
          <p:cNvSpPr txBox="1">
            <a:spLocks noChangeArrowheads="1"/>
          </p:cNvSpPr>
          <p:nvPr/>
        </p:nvSpPr>
        <p:spPr bwMode="auto">
          <a:xfrm>
            <a:off x="3128963" y="1466850"/>
            <a:ext cx="3001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a:solidFill>
                  <a:schemeClr val="tx1"/>
                </a:solidFill>
              </a:rPr>
              <a:t>Equilibrium</a:t>
            </a:r>
            <a:br>
              <a:rPr lang="en-US" altLang="en-US" sz="1600" dirty="0">
                <a:solidFill>
                  <a:schemeClr val="tx1"/>
                </a:solidFill>
              </a:rPr>
            </a:br>
            <a:r>
              <a:rPr lang="en-US" altLang="en-US" sz="1600" b="0" dirty="0">
                <a:solidFill>
                  <a:schemeClr val="tx1"/>
                </a:solidFill>
              </a:rPr>
              <a:t>(cancer persistence/dormancy)</a:t>
            </a:r>
            <a:endParaRPr lang="en-US" altLang="en-US" sz="1600" dirty="0">
              <a:solidFill>
                <a:schemeClr val="tx1"/>
              </a:solidFill>
            </a:endParaRPr>
          </a:p>
        </p:txBody>
      </p:sp>
      <p:sp>
        <p:nvSpPr>
          <p:cNvPr id="49158" name="TextBox 10"/>
          <p:cNvSpPr txBox="1">
            <a:spLocks noChangeArrowheads="1"/>
          </p:cNvSpPr>
          <p:nvPr/>
        </p:nvSpPr>
        <p:spPr bwMode="auto">
          <a:xfrm>
            <a:off x="6494463" y="1466850"/>
            <a:ext cx="206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a:solidFill>
                  <a:schemeClr val="tx1"/>
                </a:solidFill>
              </a:rPr>
              <a:t>Escape</a:t>
            </a:r>
            <a:br>
              <a:rPr lang="en-US" altLang="en-US" sz="1600" dirty="0">
                <a:solidFill>
                  <a:schemeClr val="tx1"/>
                </a:solidFill>
              </a:rPr>
            </a:br>
            <a:r>
              <a:rPr lang="en-US" altLang="en-US" sz="1600" b="0" dirty="0">
                <a:solidFill>
                  <a:schemeClr val="tx1"/>
                </a:solidFill>
              </a:rPr>
              <a:t>(cancer progression)</a:t>
            </a:r>
            <a:endParaRPr lang="en-US" altLang="en-US" sz="1600" dirty="0">
              <a:solidFill>
                <a:schemeClr val="tx1"/>
              </a:solidFill>
            </a:endParaRPr>
          </a:p>
        </p:txBody>
      </p:sp>
      <p:sp>
        <p:nvSpPr>
          <p:cNvPr id="49159" name="TextBox 11"/>
          <p:cNvSpPr txBox="1">
            <a:spLocks noChangeArrowheads="1"/>
          </p:cNvSpPr>
          <p:nvPr/>
        </p:nvSpPr>
        <p:spPr bwMode="auto">
          <a:xfrm>
            <a:off x="6265863" y="5842000"/>
            <a:ext cx="2295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a:solidFill>
                  <a:schemeClr val="tx1"/>
                </a:solidFill>
              </a:rPr>
              <a:t>Chronic inflammation</a:t>
            </a:r>
          </a:p>
        </p:txBody>
      </p:sp>
      <p:sp>
        <p:nvSpPr>
          <p:cNvPr id="49160" name="TextBox 12"/>
          <p:cNvSpPr txBox="1">
            <a:spLocks noChangeArrowheads="1"/>
          </p:cNvSpPr>
          <p:nvPr/>
        </p:nvSpPr>
        <p:spPr bwMode="auto">
          <a:xfrm>
            <a:off x="3009900" y="4313238"/>
            <a:ext cx="3144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a:solidFill>
                  <a:schemeClr val="tx1"/>
                </a:solidFill>
              </a:rPr>
              <a:t>Genetic instability and</a:t>
            </a:r>
            <a:br>
              <a:rPr lang="en-US" altLang="en-US" sz="1600" dirty="0">
                <a:solidFill>
                  <a:schemeClr val="tx1"/>
                </a:solidFill>
              </a:rPr>
            </a:br>
            <a:r>
              <a:rPr lang="en-US" altLang="en-US" sz="1600" dirty="0">
                <a:solidFill>
                  <a:schemeClr val="tx1"/>
                </a:solidFill>
              </a:rPr>
              <a:t>immunoselection (ie, editing)</a:t>
            </a:r>
          </a:p>
        </p:txBody>
      </p:sp>
      <p:sp>
        <p:nvSpPr>
          <p:cNvPr id="49161" name="TextBox 13"/>
          <p:cNvSpPr txBox="1">
            <a:spLocks noChangeArrowheads="1"/>
          </p:cNvSpPr>
          <p:nvPr/>
        </p:nvSpPr>
        <p:spPr bwMode="auto">
          <a:xfrm>
            <a:off x="5294313" y="486568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dirty="0">
                <a:solidFill>
                  <a:schemeClr val="tx1"/>
                </a:solidFill>
              </a:rPr>
              <a:t>VEGF</a:t>
            </a:r>
          </a:p>
        </p:txBody>
      </p:sp>
      <p:grpSp>
        <p:nvGrpSpPr>
          <p:cNvPr id="3" name="Group 8"/>
          <p:cNvGrpSpPr>
            <a:grpSpLocks/>
          </p:cNvGrpSpPr>
          <p:nvPr/>
        </p:nvGrpSpPr>
        <p:grpSpPr bwMode="auto">
          <a:xfrm>
            <a:off x="1104900" y="2628900"/>
            <a:ext cx="581025" cy="617538"/>
            <a:chOff x="1104790" y="2628773"/>
            <a:chExt cx="580608" cy="617517"/>
          </a:xfrm>
        </p:grpSpPr>
        <p:cxnSp>
          <p:nvCxnSpPr>
            <p:cNvPr id="49399" name="Straight Connector 7"/>
            <p:cNvCxnSpPr>
              <a:cxnSpLocks noChangeShapeType="1"/>
            </p:cNvCxnSpPr>
            <p:nvPr/>
          </p:nvCxnSpPr>
          <p:spPr bwMode="auto">
            <a:xfrm>
              <a:off x="1431087" y="3147712"/>
              <a:ext cx="16996" cy="98578"/>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49400" name="Straight Connector 23"/>
            <p:cNvCxnSpPr>
              <a:cxnSpLocks noChangeShapeType="1"/>
            </p:cNvCxnSpPr>
            <p:nvPr/>
          </p:nvCxnSpPr>
          <p:spPr bwMode="auto">
            <a:xfrm>
              <a:off x="1474711" y="3137515"/>
              <a:ext cx="16996" cy="98578"/>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grpSp>
          <p:nvGrpSpPr>
            <p:cNvPr id="6" name="Group 5"/>
            <p:cNvGrpSpPr>
              <a:grpSpLocks/>
            </p:cNvGrpSpPr>
            <p:nvPr/>
          </p:nvGrpSpPr>
          <p:grpSpPr bwMode="auto">
            <a:xfrm>
              <a:off x="1104790" y="2628773"/>
              <a:ext cx="580608" cy="531652"/>
              <a:chOff x="598985" y="2821382"/>
              <a:chExt cx="580608" cy="531652"/>
            </a:xfrm>
          </p:grpSpPr>
          <p:sp>
            <p:nvSpPr>
              <p:cNvPr id="5" name="Oval 4"/>
              <p:cNvSpPr/>
              <p:nvPr/>
            </p:nvSpPr>
            <p:spPr bwMode="auto">
              <a:xfrm>
                <a:off x="622781" y="2821382"/>
                <a:ext cx="533017" cy="531795"/>
              </a:xfrm>
              <a:prstGeom prst="ellipse">
                <a:avLst/>
              </a:prstGeom>
              <a:solidFill>
                <a:schemeClr val="accent2"/>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4" name="TextBox 3"/>
              <p:cNvSpPr txBox="1"/>
              <p:nvPr/>
            </p:nvSpPr>
            <p:spPr>
              <a:xfrm>
                <a:off x="598985" y="2856306"/>
                <a:ext cx="580608" cy="461947"/>
              </a:xfrm>
              <a:prstGeom prst="rect">
                <a:avLst/>
              </a:prstGeom>
              <a:noFill/>
            </p:spPr>
            <p:txBody>
              <a:bodyPr wrap="none">
                <a:spAutoFit/>
              </a:bodyPr>
              <a:lstStyle/>
              <a:p>
                <a:pPr>
                  <a:defRPr/>
                </a:pPr>
                <a:r>
                  <a:rPr lang="en-US" sz="1200" b="0" dirty="0">
                    <a:solidFill>
                      <a:schemeClr val="bg2">
                        <a:lumMod val="10000"/>
                      </a:schemeClr>
                    </a:solidFill>
                  </a:rPr>
                  <a:t>CD8+</a:t>
                </a:r>
                <a:br>
                  <a:rPr lang="en-US" sz="1200" b="0" dirty="0">
                    <a:solidFill>
                      <a:schemeClr val="bg2">
                        <a:lumMod val="10000"/>
                      </a:schemeClr>
                    </a:solidFill>
                  </a:rPr>
                </a:br>
                <a:r>
                  <a:rPr lang="en-US" sz="1200" b="0" dirty="0" smtClean="0">
                    <a:solidFill>
                      <a:schemeClr val="bg2">
                        <a:lumMod val="10000"/>
                      </a:schemeClr>
                    </a:solidFill>
                  </a:rPr>
                  <a:t>T-cell</a:t>
                </a:r>
                <a:endParaRPr lang="en-US" sz="1200" b="0" dirty="0">
                  <a:solidFill>
                    <a:schemeClr val="bg2">
                      <a:lumMod val="10000"/>
                    </a:schemeClr>
                  </a:solidFill>
                </a:endParaRPr>
              </a:p>
            </p:txBody>
          </p:sp>
        </p:grpSp>
      </p:grpSp>
      <p:grpSp>
        <p:nvGrpSpPr>
          <p:cNvPr id="7" name="Group 25"/>
          <p:cNvGrpSpPr>
            <a:grpSpLocks/>
          </p:cNvGrpSpPr>
          <p:nvPr/>
        </p:nvGrpSpPr>
        <p:grpSpPr bwMode="auto">
          <a:xfrm>
            <a:off x="1547813" y="2509838"/>
            <a:ext cx="581025" cy="617537"/>
            <a:chOff x="1104790" y="2628773"/>
            <a:chExt cx="580608" cy="617517"/>
          </a:xfrm>
        </p:grpSpPr>
        <p:cxnSp>
          <p:nvCxnSpPr>
            <p:cNvPr id="49394" name="Straight Connector 26"/>
            <p:cNvCxnSpPr>
              <a:cxnSpLocks noChangeShapeType="1"/>
            </p:cNvCxnSpPr>
            <p:nvPr/>
          </p:nvCxnSpPr>
          <p:spPr bwMode="auto">
            <a:xfrm>
              <a:off x="1431087" y="3147712"/>
              <a:ext cx="16996" cy="98578"/>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49395" name="Straight Connector 27"/>
            <p:cNvCxnSpPr>
              <a:cxnSpLocks noChangeShapeType="1"/>
            </p:cNvCxnSpPr>
            <p:nvPr/>
          </p:nvCxnSpPr>
          <p:spPr bwMode="auto">
            <a:xfrm>
              <a:off x="1474711" y="3137515"/>
              <a:ext cx="16996" cy="98578"/>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grpSp>
          <p:nvGrpSpPr>
            <p:cNvPr id="8" name="Group 28"/>
            <p:cNvGrpSpPr>
              <a:grpSpLocks/>
            </p:cNvGrpSpPr>
            <p:nvPr/>
          </p:nvGrpSpPr>
          <p:grpSpPr bwMode="auto">
            <a:xfrm>
              <a:off x="1104790" y="2628773"/>
              <a:ext cx="580608" cy="531652"/>
              <a:chOff x="598985" y="2821382"/>
              <a:chExt cx="580608" cy="531652"/>
            </a:xfrm>
          </p:grpSpPr>
          <p:sp>
            <p:nvSpPr>
              <p:cNvPr id="30" name="Oval 29"/>
              <p:cNvSpPr/>
              <p:nvPr/>
            </p:nvSpPr>
            <p:spPr bwMode="auto">
              <a:xfrm>
                <a:off x="622780" y="2821382"/>
                <a:ext cx="533017" cy="531795"/>
              </a:xfrm>
              <a:prstGeom prst="ellipse">
                <a:avLst/>
              </a:prstGeom>
              <a:solidFill>
                <a:schemeClr val="accent2"/>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31" name="TextBox 30"/>
              <p:cNvSpPr txBox="1"/>
              <p:nvPr/>
            </p:nvSpPr>
            <p:spPr>
              <a:xfrm>
                <a:off x="598985" y="2856306"/>
                <a:ext cx="580608" cy="461947"/>
              </a:xfrm>
              <a:prstGeom prst="rect">
                <a:avLst/>
              </a:prstGeom>
              <a:noFill/>
            </p:spPr>
            <p:txBody>
              <a:bodyPr wrap="none">
                <a:spAutoFit/>
              </a:bodyPr>
              <a:lstStyle/>
              <a:p>
                <a:pPr>
                  <a:defRPr/>
                </a:pPr>
                <a:r>
                  <a:rPr lang="en-US" sz="1200" b="0" dirty="0">
                    <a:solidFill>
                      <a:schemeClr val="bg2">
                        <a:lumMod val="10000"/>
                      </a:schemeClr>
                    </a:solidFill>
                  </a:rPr>
                  <a:t>CD8+</a:t>
                </a:r>
                <a:br>
                  <a:rPr lang="en-US" sz="1200" b="0" dirty="0">
                    <a:solidFill>
                      <a:schemeClr val="bg2">
                        <a:lumMod val="10000"/>
                      </a:schemeClr>
                    </a:solidFill>
                  </a:rPr>
                </a:br>
                <a:r>
                  <a:rPr lang="en-US" sz="1200" b="0" dirty="0" smtClean="0">
                    <a:solidFill>
                      <a:schemeClr val="bg2">
                        <a:lumMod val="10000"/>
                      </a:schemeClr>
                    </a:solidFill>
                  </a:rPr>
                  <a:t>T-cell</a:t>
                </a:r>
                <a:endParaRPr lang="en-US" sz="1200" b="0" dirty="0">
                  <a:solidFill>
                    <a:schemeClr val="bg2">
                      <a:lumMod val="10000"/>
                    </a:schemeClr>
                  </a:solidFill>
                </a:endParaRPr>
              </a:p>
            </p:txBody>
          </p:sp>
        </p:grpSp>
      </p:grpSp>
      <p:grpSp>
        <p:nvGrpSpPr>
          <p:cNvPr id="9" name="Group 31"/>
          <p:cNvGrpSpPr>
            <a:grpSpLocks/>
          </p:cNvGrpSpPr>
          <p:nvPr/>
        </p:nvGrpSpPr>
        <p:grpSpPr bwMode="auto">
          <a:xfrm>
            <a:off x="3854450" y="2759075"/>
            <a:ext cx="581025" cy="617538"/>
            <a:chOff x="1104790" y="2628773"/>
            <a:chExt cx="580608" cy="617517"/>
          </a:xfrm>
        </p:grpSpPr>
        <p:cxnSp>
          <p:nvCxnSpPr>
            <p:cNvPr id="49389" name="Straight Connector 32"/>
            <p:cNvCxnSpPr>
              <a:cxnSpLocks noChangeShapeType="1"/>
            </p:cNvCxnSpPr>
            <p:nvPr/>
          </p:nvCxnSpPr>
          <p:spPr bwMode="auto">
            <a:xfrm>
              <a:off x="1431087" y="3147712"/>
              <a:ext cx="16996" cy="98578"/>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49390" name="Straight Connector 33"/>
            <p:cNvCxnSpPr>
              <a:cxnSpLocks noChangeShapeType="1"/>
            </p:cNvCxnSpPr>
            <p:nvPr/>
          </p:nvCxnSpPr>
          <p:spPr bwMode="auto">
            <a:xfrm>
              <a:off x="1474711" y="3137515"/>
              <a:ext cx="16996" cy="98578"/>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grpSp>
          <p:nvGrpSpPr>
            <p:cNvPr id="10" name="Group 34"/>
            <p:cNvGrpSpPr>
              <a:grpSpLocks/>
            </p:cNvGrpSpPr>
            <p:nvPr/>
          </p:nvGrpSpPr>
          <p:grpSpPr bwMode="auto">
            <a:xfrm>
              <a:off x="1104790" y="2628773"/>
              <a:ext cx="580608" cy="531652"/>
              <a:chOff x="598985" y="2821382"/>
              <a:chExt cx="580608" cy="531652"/>
            </a:xfrm>
          </p:grpSpPr>
          <p:sp>
            <p:nvSpPr>
              <p:cNvPr id="36" name="Oval 35"/>
              <p:cNvSpPr/>
              <p:nvPr/>
            </p:nvSpPr>
            <p:spPr bwMode="auto">
              <a:xfrm>
                <a:off x="622781" y="2821382"/>
                <a:ext cx="533017" cy="531795"/>
              </a:xfrm>
              <a:prstGeom prst="ellipse">
                <a:avLst/>
              </a:prstGeom>
              <a:solidFill>
                <a:schemeClr val="accent2"/>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37" name="TextBox 36"/>
              <p:cNvSpPr txBox="1"/>
              <p:nvPr/>
            </p:nvSpPr>
            <p:spPr>
              <a:xfrm>
                <a:off x="598985" y="2856306"/>
                <a:ext cx="580608" cy="461947"/>
              </a:xfrm>
              <a:prstGeom prst="rect">
                <a:avLst/>
              </a:prstGeom>
              <a:noFill/>
            </p:spPr>
            <p:txBody>
              <a:bodyPr wrap="none">
                <a:spAutoFit/>
              </a:bodyPr>
              <a:lstStyle/>
              <a:p>
                <a:pPr>
                  <a:defRPr/>
                </a:pPr>
                <a:r>
                  <a:rPr lang="en-US" sz="1200" b="0" dirty="0">
                    <a:solidFill>
                      <a:schemeClr val="bg2">
                        <a:lumMod val="10000"/>
                      </a:schemeClr>
                    </a:solidFill>
                  </a:rPr>
                  <a:t>CD8+</a:t>
                </a:r>
                <a:br>
                  <a:rPr lang="en-US" sz="1200" b="0" dirty="0">
                    <a:solidFill>
                      <a:schemeClr val="bg2">
                        <a:lumMod val="10000"/>
                      </a:schemeClr>
                    </a:solidFill>
                  </a:rPr>
                </a:br>
                <a:r>
                  <a:rPr lang="en-US" sz="1200" b="0" dirty="0">
                    <a:solidFill>
                      <a:schemeClr val="bg2">
                        <a:lumMod val="10000"/>
                      </a:schemeClr>
                    </a:solidFill>
                  </a:rPr>
                  <a:t>T-cell</a:t>
                </a:r>
              </a:p>
            </p:txBody>
          </p:sp>
        </p:grpSp>
      </p:grpSp>
      <p:grpSp>
        <p:nvGrpSpPr>
          <p:cNvPr id="11" name="Group 40"/>
          <p:cNvGrpSpPr>
            <a:grpSpLocks/>
          </p:cNvGrpSpPr>
          <p:nvPr/>
        </p:nvGrpSpPr>
        <p:grpSpPr bwMode="auto">
          <a:xfrm>
            <a:off x="1925638" y="2822575"/>
            <a:ext cx="557212" cy="522288"/>
            <a:chOff x="187987" y="3450726"/>
            <a:chExt cx="492761" cy="461368"/>
          </a:xfrm>
        </p:grpSpPr>
        <p:sp>
          <p:nvSpPr>
            <p:cNvPr id="42" name="Oval 41"/>
            <p:cNvSpPr/>
            <p:nvPr/>
          </p:nvSpPr>
          <p:spPr bwMode="auto">
            <a:xfrm>
              <a:off x="231507" y="3450726"/>
              <a:ext cx="418356" cy="420700"/>
            </a:xfrm>
            <a:prstGeom prst="ellipse">
              <a:avLst/>
            </a:prstGeom>
            <a:solidFill>
              <a:schemeClr val="accent3"/>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43" name="TextBox 42"/>
            <p:cNvSpPr txBox="1"/>
            <p:nvPr/>
          </p:nvSpPr>
          <p:spPr>
            <a:xfrm>
              <a:off x="187987" y="3450726"/>
              <a:ext cx="492761" cy="461368"/>
            </a:xfrm>
            <a:prstGeom prst="rect">
              <a:avLst/>
            </a:prstGeom>
            <a:noFill/>
          </p:spPr>
          <p:txBody>
            <a:bodyPr wrap="none">
              <a:spAutoFit/>
            </a:bodyPr>
            <a:lstStyle/>
            <a:p>
              <a:pPr algn="ctr">
                <a:defRPr/>
              </a:pPr>
              <a:r>
                <a:rPr lang="en-US" sz="1200" b="0" dirty="0">
                  <a:solidFill>
                    <a:schemeClr val="bg2">
                      <a:lumMod val="10000"/>
                    </a:schemeClr>
                  </a:solidFill>
                </a:rPr>
                <a:t>NKT</a:t>
              </a:r>
              <a:br>
                <a:rPr lang="en-US" sz="1200" b="0" dirty="0">
                  <a:solidFill>
                    <a:schemeClr val="bg2">
                      <a:lumMod val="10000"/>
                    </a:schemeClr>
                  </a:solidFill>
                </a:rPr>
              </a:br>
              <a:r>
                <a:rPr lang="en-US" sz="1200" b="0" dirty="0">
                  <a:solidFill>
                    <a:schemeClr val="bg2">
                      <a:lumMod val="10000"/>
                    </a:schemeClr>
                  </a:solidFill>
                </a:rPr>
                <a:t>cell</a:t>
              </a:r>
            </a:p>
          </p:txBody>
        </p:sp>
      </p:grpSp>
      <p:grpSp>
        <p:nvGrpSpPr>
          <p:cNvPr id="12" name="Group 43"/>
          <p:cNvGrpSpPr>
            <a:grpSpLocks/>
          </p:cNvGrpSpPr>
          <p:nvPr/>
        </p:nvGrpSpPr>
        <p:grpSpPr bwMode="auto">
          <a:xfrm>
            <a:off x="2444750" y="2895600"/>
            <a:ext cx="390525" cy="392113"/>
            <a:chOff x="230635" y="3450726"/>
            <a:chExt cx="420530" cy="420530"/>
          </a:xfrm>
        </p:grpSpPr>
        <p:sp>
          <p:nvSpPr>
            <p:cNvPr id="45" name="Oval 44"/>
            <p:cNvSpPr/>
            <p:nvPr/>
          </p:nvSpPr>
          <p:spPr bwMode="auto">
            <a:xfrm>
              <a:off x="230635" y="3450726"/>
              <a:ext cx="420530" cy="420530"/>
            </a:xfrm>
            <a:prstGeom prst="ellipse">
              <a:avLst/>
            </a:prstGeom>
            <a:solidFill>
              <a:schemeClr val="accent4"/>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46" name="TextBox 45"/>
            <p:cNvSpPr txBox="1"/>
            <p:nvPr/>
          </p:nvSpPr>
          <p:spPr>
            <a:xfrm>
              <a:off x="246021" y="3518828"/>
              <a:ext cx="398306" cy="277516"/>
            </a:xfrm>
            <a:prstGeom prst="rect">
              <a:avLst/>
            </a:prstGeom>
            <a:noFill/>
          </p:spPr>
          <p:txBody>
            <a:bodyPr wrap="none">
              <a:spAutoFit/>
            </a:bodyPr>
            <a:lstStyle/>
            <a:p>
              <a:pPr algn="ctr">
                <a:defRPr/>
              </a:pPr>
              <a:r>
                <a:rPr lang="en-US" sz="1200" b="0" dirty="0">
                  <a:solidFill>
                    <a:schemeClr val="bg2">
                      <a:lumMod val="10000"/>
                    </a:schemeClr>
                  </a:solidFill>
                </a:rPr>
                <a:t>NK</a:t>
              </a:r>
            </a:p>
          </p:txBody>
        </p:sp>
      </p:grpSp>
      <p:grpSp>
        <p:nvGrpSpPr>
          <p:cNvPr id="13" name="Group 15"/>
          <p:cNvGrpSpPr>
            <a:grpSpLocks/>
          </p:cNvGrpSpPr>
          <p:nvPr/>
        </p:nvGrpSpPr>
        <p:grpSpPr bwMode="auto">
          <a:xfrm>
            <a:off x="4181475" y="3695700"/>
            <a:ext cx="677863" cy="265113"/>
            <a:chOff x="4750129" y="4124054"/>
            <a:chExt cx="676893" cy="263877"/>
          </a:xfrm>
        </p:grpSpPr>
        <p:sp>
          <p:nvSpPr>
            <p:cNvPr id="15" name="Oval 14"/>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57" name="Oval 56"/>
            <p:cNvSpPr/>
            <p:nvPr/>
          </p:nvSpPr>
          <p:spPr bwMode="auto">
            <a:xfrm>
              <a:off x="4919749" y="4204640"/>
              <a:ext cx="317046"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14" name="Group 58"/>
          <p:cNvGrpSpPr>
            <a:grpSpLocks/>
          </p:cNvGrpSpPr>
          <p:nvPr/>
        </p:nvGrpSpPr>
        <p:grpSpPr bwMode="auto">
          <a:xfrm>
            <a:off x="4718050" y="3713163"/>
            <a:ext cx="676275" cy="263525"/>
            <a:chOff x="4750129" y="4124054"/>
            <a:chExt cx="676893" cy="263877"/>
          </a:xfrm>
        </p:grpSpPr>
        <p:sp>
          <p:nvSpPr>
            <p:cNvPr id="60" name="Oval 59"/>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61" name="Oval 60"/>
            <p:cNvSpPr/>
            <p:nvPr/>
          </p:nvSpPr>
          <p:spPr bwMode="auto">
            <a:xfrm>
              <a:off x="4920147" y="4205124"/>
              <a:ext cx="316201"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16" name="Group 61"/>
          <p:cNvGrpSpPr>
            <a:grpSpLocks/>
          </p:cNvGrpSpPr>
          <p:nvPr/>
        </p:nvGrpSpPr>
        <p:grpSpPr bwMode="auto">
          <a:xfrm>
            <a:off x="3759200" y="3694113"/>
            <a:ext cx="676275" cy="263525"/>
            <a:chOff x="4750129" y="4124054"/>
            <a:chExt cx="676893" cy="263877"/>
          </a:xfrm>
        </p:grpSpPr>
        <p:sp>
          <p:nvSpPr>
            <p:cNvPr id="63" name="Oval 62"/>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64" name="Oval 63"/>
            <p:cNvSpPr/>
            <p:nvPr/>
          </p:nvSpPr>
          <p:spPr bwMode="auto">
            <a:xfrm>
              <a:off x="4920147" y="4205124"/>
              <a:ext cx="316201"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17" name="Group 64"/>
          <p:cNvGrpSpPr>
            <a:grpSpLocks/>
          </p:cNvGrpSpPr>
          <p:nvPr/>
        </p:nvGrpSpPr>
        <p:grpSpPr bwMode="auto">
          <a:xfrm>
            <a:off x="3832225" y="3895725"/>
            <a:ext cx="481013" cy="263525"/>
            <a:chOff x="4750129" y="4124054"/>
            <a:chExt cx="676893" cy="263877"/>
          </a:xfrm>
        </p:grpSpPr>
        <p:sp>
          <p:nvSpPr>
            <p:cNvPr id="66" name="Oval 65"/>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67" name="Oval 66"/>
            <p:cNvSpPr/>
            <p:nvPr/>
          </p:nvSpPr>
          <p:spPr bwMode="auto">
            <a:xfrm>
              <a:off x="4919911" y="4205125"/>
              <a:ext cx="317223" cy="122400"/>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18" name="Group 67"/>
          <p:cNvGrpSpPr>
            <a:grpSpLocks/>
          </p:cNvGrpSpPr>
          <p:nvPr/>
        </p:nvGrpSpPr>
        <p:grpSpPr bwMode="auto">
          <a:xfrm>
            <a:off x="4198938" y="3916363"/>
            <a:ext cx="676275" cy="263525"/>
            <a:chOff x="4750129" y="4124054"/>
            <a:chExt cx="676893" cy="263877"/>
          </a:xfrm>
        </p:grpSpPr>
        <p:sp>
          <p:nvSpPr>
            <p:cNvPr id="69" name="Oval 68"/>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70" name="Oval 69"/>
            <p:cNvSpPr/>
            <p:nvPr/>
          </p:nvSpPr>
          <p:spPr bwMode="auto">
            <a:xfrm>
              <a:off x="4920146" y="4205124"/>
              <a:ext cx="316202"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19" name="Group 70"/>
          <p:cNvGrpSpPr>
            <a:grpSpLocks/>
          </p:cNvGrpSpPr>
          <p:nvPr/>
        </p:nvGrpSpPr>
        <p:grpSpPr bwMode="auto">
          <a:xfrm>
            <a:off x="4814888" y="3925888"/>
            <a:ext cx="579437" cy="265112"/>
            <a:chOff x="4750129" y="4124054"/>
            <a:chExt cx="676893" cy="263877"/>
          </a:xfrm>
        </p:grpSpPr>
        <p:sp>
          <p:nvSpPr>
            <p:cNvPr id="72" name="Oval 71"/>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73" name="Oval 72"/>
            <p:cNvSpPr/>
            <p:nvPr/>
          </p:nvSpPr>
          <p:spPr bwMode="auto">
            <a:xfrm>
              <a:off x="4920743" y="4204639"/>
              <a:ext cx="317119"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0" name="Group 73"/>
          <p:cNvGrpSpPr>
            <a:grpSpLocks/>
          </p:cNvGrpSpPr>
          <p:nvPr/>
        </p:nvGrpSpPr>
        <p:grpSpPr bwMode="auto">
          <a:xfrm>
            <a:off x="3727450" y="4100513"/>
            <a:ext cx="676275" cy="263525"/>
            <a:chOff x="4750129" y="4124054"/>
            <a:chExt cx="676893" cy="263877"/>
          </a:xfrm>
        </p:grpSpPr>
        <p:sp>
          <p:nvSpPr>
            <p:cNvPr id="75" name="Oval 74"/>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76" name="Oval 75"/>
            <p:cNvSpPr/>
            <p:nvPr/>
          </p:nvSpPr>
          <p:spPr bwMode="auto">
            <a:xfrm>
              <a:off x="4920147" y="4205124"/>
              <a:ext cx="316201"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1" name="Group 76"/>
          <p:cNvGrpSpPr>
            <a:grpSpLocks/>
          </p:cNvGrpSpPr>
          <p:nvPr/>
        </p:nvGrpSpPr>
        <p:grpSpPr bwMode="auto">
          <a:xfrm>
            <a:off x="4181475" y="4068763"/>
            <a:ext cx="676275" cy="263525"/>
            <a:chOff x="4750129" y="4124054"/>
            <a:chExt cx="676893" cy="263877"/>
          </a:xfrm>
        </p:grpSpPr>
        <p:sp>
          <p:nvSpPr>
            <p:cNvPr id="78" name="Oval 77"/>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79" name="Oval 78"/>
            <p:cNvSpPr/>
            <p:nvPr/>
          </p:nvSpPr>
          <p:spPr bwMode="auto">
            <a:xfrm>
              <a:off x="4920147" y="4205124"/>
              <a:ext cx="316201"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3" name="Group 79"/>
          <p:cNvGrpSpPr>
            <a:grpSpLocks/>
          </p:cNvGrpSpPr>
          <p:nvPr/>
        </p:nvGrpSpPr>
        <p:grpSpPr bwMode="auto">
          <a:xfrm>
            <a:off x="4767263" y="4110038"/>
            <a:ext cx="676275" cy="263525"/>
            <a:chOff x="4750129" y="4124054"/>
            <a:chExt cx="676893" cy="263877"/>
          </a:xfrm>
        </p:grpSpPr>
        <p:sp>
          <p:nvSpPr>
            <p:cNvPr id="81" name="Oval 80"/>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82" name="Oval 81"/>
            <p:cNvSpPr/>
            <p:nvPr/>
          </p:nvSpPr>
          <p:spPr bwMode="auto">
            <a:xfrm>
              <a:off x="4920146" y="4205124"/>
              <a:ext cx="316202"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4" name="Group 82"/>
          <p:cNvGrpSpPr>
            <a:grpSpLocks/>
          </p:cNvGrpSpPr>
          <p:nvPr/>
        </p:nvGrpSpPr>
        <p:grpSpPr bwMode="auto">
          <a:xfrm>
            <a:off x="4814888" y="3513138"/>
            <a:ext cx="725487" cy="314325"/>
            <a:chOff x="4750129" y="4124054"/>
            <a:chExt cx="676893" cy="263877"/>
          </a:xfrm>
        </p:grpSpPr>
        <p:sp>
          <p:nvSpPr>
            <p:cNvPr id="84" name="Oval 83"/>
            <p:cNvSpPr/>
            <p:nvPr/>
          </p:nvSpPr>
          <p:spPr bwMode="auto">
            <a:xfrm>
              <a:off x="4750129" y="4124054"/>
              <a:ext cx="676893" cy="263877"/>
            </a:xfrm>
            <a:prstGeom prst="ellipse">
              <a:avLst/>
            </a:prstGeom>
            <a:solidFill>
              <a:schemeClr val="accent3"/>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85" name="Oval 84"/>
            <p:cNvSpPr/>
            <p:nvPr/>
          </p:nvSpPr>
          <p:spPr bwMode="auto">
            <a:xfrm>
              <a:off x="4920463" y="4204017"/>
              <a:ext cx="316970" cy="123942"/>
            </a:xfrm>
            <a:prstGeom prst="ellipse">
              <a:avLst/>
            </a:prstGeom>
            <a:solidFill>
              <a:schemeClr val="accent3">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6" name="Group 85"/>
          <p:cNvGrpSpPr>
            <a:grpSpLocks/>
          </p:cNvGrpSpPr>
          <p:nvPr/>
        </p:nvGrpSpPr>
        <p:grpSpPr bwMode="auto">
          <a:xfrm>
            <a:off x="3711575" y="3502025"/>
            <a:ext cx="723900" cy="315913"/>
            <a:chOff x="4750129" y="4124054"/>
            <a:chExt cx="676893" cy="263877"/>
          </a:xfrm>
        </p:grpSpPr>
        <p:sp>
          <p:nvSpPr>
            <p:cNvPr id="87" name="Oval 86"/>
            <p:cNvSpPr/>
            <p:nvPr/>
          </p:nvSpPr>
          <p:spPr bwMode="auto">
            <a:xfrm>
              <a:off x="4750129" y="4124054"/>
              <a:ext cx="676893" cy="263877"/>
            </a:xfrm>
            <a:prstGeom prst="ellipse">
              <a:avLst/>
            </a:prstGeom>
            <a:solidFill>
              <a:schemeClr val="accent6">
                <a:lumMod val="60000"/>
                <a:lumOff val="40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88" name="Oval 87"/>
            <p:cNvSpPr/>
            <p:nvPr/>
          </p:nvSpPr>
          <p:spPr bwMode="auto">
            <a:xfrm>
              <a:off x="4920837" y="4204941"/>
              <a:ext cx="316180" cy="123319"/>
            </a:xfrm>
            <a:prstGeom prst="ellipse">
              <a:avLst/>
            </a:prstGeom>
            <a:solidFill>
              <a:schemeClr val="accent6">
                <a:lumMod val="20000"/>
                <a:lumOff val="8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7" name="Group 88"/>
          <p:cNvGrpSpPr>
            <a:grpSpLocks/>
          </p:cNvGrpSpPr>
          <p:nvPr/>
        </p:nvGrpSpPr>
        <p:grpSpPr bwMode="auto">
          <a:xfrm>
            <a:off x="4262438" y="3536950"/>
            <a:ext cx="723900" cy="315913"/>
            <a:chOff x="4750129" y="4124054"/>
            <a:chExt cx="676893" cy="263877"/>
          </a:xfrm>
        </p:grpSpPr>
        <p:sp>
          <p:nvSpPr>
            <p:cNvPr id="90" name="Oval 89"/>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91" name="Oval 90"/>
            <p:cNvSpPr/>
            <p:nvPr/>
          </p:nvSpPr>
          <p:spPr bwMode="auto">
            <a:xfrm>
              <a:off x="4920836" y="4204941"/>
              <a:ext cx="316181" cy="123319"/>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8" name="Group 103"/>
          <p:cNvGrpSpPr>
            <a:grpSpLocks/>
          </p:cNvGrpSpPr>
          <p:nvPr/>
        </p:nvGrpSpPr>
        <p:grpSpPr bwMode="auto">
          <a:xfrm>
            <a:off x="2317750" y="3668713"/>
            <a:ext cx="676275" cy="263525"/>
            <a:chOff x="4750129" y="4124054"/>
            <a:chExt cx="676893" cy="263877"/>
          </a:xfrm>
        </p:grpSpPr>
        <p:sp>
          <p:nvSpPr>
            <p:cNvPr id="105" name="Oval 104"/>
            <p:cNvSpPr/>
            <p:nvPr/>
          </p:nvSpPr>
          <p:spPr bwMode="auto">
            <a:xfrm>
              <a:off x="4750129" y="4124054"/>
              <a:ext cx="676893" cy="263877"/>
            </a:xfrm>
            <a:prstGeom prst="ellipse">
              <a:avLst/>
            </a:prstGeom>
            <a:solidFill>
              <a:schemeClr val="accent6">
                <a:lumMod val="60000"/>
                <a:lumOff val="40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06" name="Oval 105"/>
            <p:cNvSpPr/>
            <p:nvPr/>
          </p:nvSpPr>
          <p:spPr bwMode="auto">
            <a:xfrm>
              <a:off x="4920147" y="4205124"/>
              <a:ext cx="316201" cy="122401"/>
            </a:xfrm>
            <a:prstGeom prst="ellipse">
              <a:avLst/>
            </a:prstGeom>
            <a:solidFill>
              <a:schemeClr val="accent6">
                <a:lumMod val="20000"/>
                <a:lumOff val="8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29" name="Group 106"/>
          <p:cNvGrpSpPr>
            <a:grpSpLocks/>
          </p:cNvGrpSpPr>
          <p:nvPr/>
        </p:nvGrpSpPr>
        <p:grpSpPr bwMode="auto">
          <a:xfrm>
            <a:off x="1358900" y="3649663"/>
            <a:ext cx="676275" cy="265112"/>
            <a:chOff x="4750129" y="4124054"/>
            <a:chExt cx="676893" cy="263877"/>
          </a:xfrm>
        </p:grpSpPr>
        <p:sp>
          <p:nvSpPr>
            <p:cNvPr id="108" name="Oval 107"/>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09" name="Oval 108"/>
            <p:cNvSpPr/>
            <p:nvPr/>
          </p:nvSpPr>
          <p:spPr bwMode="auto">
            <a:xfrm>
              <a:off x="4920147" y="4204639"/>
              <a:ext cx="316201"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12" name="Group 109"/>
          <p:cNvGrpSpPr>
            <a:grpSpLocks/>
          </p:cNvGrpSpPr>
          <p:nvPr/>
        </p:nvGrpSpPr>
        <p:grpSpPr bwMode="auto">
          <a:xfrm>
            <a:off x="1430338" y="3852863"/>
            <a:ext cx="482600" cy="263525"/>
            <a:chOff x="4750129" y="4124054"/>
            <a:chExt cx="676893" cy="263877"/>
          </a:xfrm>
        </p:grpSpPr>
        <p:sp>
          <p:nvSpPr>
            <p:cNvPr id="111" name="Oval 110"/>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12" name="Oval 111"/>
            <p:cNvSpPr/>
            <p:nvPr/>
          </p:nvSpPr>
          <p:spPr bwMode="auto">
            <a:xfrm>
              <a:off x="4919352" y="4205124"/>
              <a:ext cx="318406"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17" name="Group 112"/>
          <p:cNvGrpSpPr>
            <a:grpSpLocks/>
          </p:cNvGrpSpPr>
          <p:nvPr/>
        </p:nvGrpSpPr>
        <p:grpSpPr bwMode="auto">
          <a:xfrm>
            <a:off x="1797050" y="3873500"/>
            <a:ext cx="677863" cy="263525"/>
            <a:chOff x="4750129" y="4124054"/>
            <a:chExt cx="676893" cy="263877"/>
          </a:xfrm>
        </p:grpSpPr>
        <p:sp>
          <p:nvSpPr>
            <p:cNvPr id="114" name="Oval 113"/>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15" name="Oval 114"/>
            <p:cNvSpPr/>
            <p:nvPr/>
          </p:nvSpPr>
          <p:spPr bwMode="auto">
            <a:xfrm>
              <a:off x="4919749" y="4205125"/>
              <a:ext cx="317046" cy="122400"/>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18" name="Group 115"/>
          <p:cNvGrpSpPr>
            <a:grpSpLocks/>
          </p:cNvGrpSpPr>
          <p:nvPr/>
        </p:nvGrpSpPr>
        <p:grpSpPr bwMode="auto">
          <a:xfrm>
            <a:off x="2414588" y="3883025"/>
            <a:ext cx="579437" cy="263525"/>
            <a:chOff x="4750129" y="4124054"/>
            <a:chExt cx="676893" cy="263877"/>
          </a:xfrm>
        </p:grpSpPr>
        <p:sp>
          <p:nvSpPr>
            <p:cNvPr id="117" name="Oval 116"/>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18" name="Oval 117"/>
            <p:cNvSpPr/>
            <p:nvPr/>
          </p:nvSpPr>
          <p:spPr bwMode="auto">
            <a:xfrm>
              <a:off x="4920743" y="4205125"/>
              <a:ext cx="317119" cy="122400"/>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19" name="Group 118"/>
          <p:cNvGrpSpPr>
            <a:grpSpLocks/>
          </p:cNvGrpSpPr>
          <p:nvPr/>
        </p:nvGrpSpPr>
        <p:grpSpPr bwMode="auto">
          <a:xfrm>
            <a:off x="1327150" y="4056063"/>
            <a:ext cx="676275" cy="265112"/>
            <a:chOff x="4750129" y="4124054"/>
            <a:chExt cx="676893" cy="263877"/>
          </a:xfrm>
        </p:grpSpPr>
        <p:sp>
          <p:nvSpPr>
            <p:cNvPr id="120" name="Oval 119"/>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21" name="Oval 120"/>
            <p:cNvSpPr/>
            <p:nvPr/>
          </p:nvSpPr>
          <p:spPr bwMode="auto">
            <a:xfrm>
              <a:off x="4920147" y="4204639"/>
              <a:ext cx="316201"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20" name="Group 121"/>
          <p:cNvGrpSpPr>
            <a:grpSpLocks/>
          </p:cNvGrpSpPr>
          <p:nvPr/>
        </p:nvGrpSpPr>
        <p:grpSpPr bwMode="auto">
          <a:xfrm>
            <a:off x="1781175" y="4025900"/>
            <a:ext cx="676275" cy="263525"/>
            <a:chOff x="4750129" y="4124054"/>
            <a:chExt cx="676893" cy="263877"/>
          </a:xfrm>
        </p:grpSpPr>
        <p:sp>
          <p:nvSpPr>
            <p:cNvPr id="123" name="Oval 122"/>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24" name="Oval 123"/>
            <p:cNvSpPr/>
            <p:nvPr/>
          </p:nvSpPr>
          <p:spPr bwMode="auto">
            <a:xfrm>
              <a:off x="4920147" y="4205125"/>
              <a:ext cx="316201" cy="122400"/>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21" name="Group 124"/>
          <p:cNvGrpSpPr>
            <a:grpSpLocks/>
          </p:cNvGrpSpPr>
          <p:nvPr/>
        </p:nvGrpSpPr>
        <p:grpSpPr bwMode="auto">
          <a:xfrm>
            <a:off x="2365375" y="4065588"/>
            <a:ext cx="677863" cy="265112"/>
            <a:chOff x="4750129" y="4124054"/>
            <a:chExt cx="676893" cy="263877"/>
          </a:xfrm>
        </p:grpSpPr>
        <p:sp>
          <p:nvSpPr>
            <p:cNvPr id="126" name="Oval 125"/>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27" name="Oval 126"/>
            <p:cNvSpPr/>
            <p:nvPr/>
          </p:nvSpPr>
          <p:spPr bwMode="auto">
            <a:xfrm>
              <a:off x="4919749" y="4204639"/>
              <a:ext cx="317046"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22" name="Group 91"/>
          <p:cNvGrpSpPr>
            <a:grpSpLocks/>
          </p:cNvGrpSpPr>
          <p:nvPr/>
        </p:nvGrpSpPr>
        <p:grpSpPr bwMode="auto">
          <a:xfrm>
            <a:off x="1847850" y="3513138"/>
            <a:ext cx="611188" cy="273050"/>
            <a:chOff x="4750129" y="4124054"/>
            <a:chExt cx="676893" cy="263877"/>
          </a:xfrm>
        </p:grpSpPr>
        <p:sp>
          <p:nvSpPr>
            <p:cNvPr id="93" name="Oval 92"/>
            <p:cNvSpPr/>
            <p:nvPr/>
          </p:nvSpPr>
          <p:spPr bwMode="auto">
            <a:xfrm>
              <a:off x="4750129" y="4124054"/>
              <a:ext cx="676893" cy="263877"/>
            </a:xfrm>
            <a:prstGeom prst="ellipse">
              <a:avLst/>
            </a:prstGeom>
            <a:solidFill>
              <a:schemeClr val="accent6">
                <a:lumMod val="60000"/>
                <a:lumOff val="40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94" name="Oval 93"/>
            <p:cNvSpPr/>
            <p:nvPr/>
          </p:nvSpPr>
          <p:spPr bwMode="auto">
            <a:xfrm>
              <a:off x="4920671" y="4203831"/>
              <a:ext cx="316469" cy="124267"/>
            </a:xfrm>
            <a:prstGeom prst="ellipse">
              <a:avLst/>
            </a:prstGeom>
            <a:solidFill>
              <a:schemeClr val="accent6">
                <a:lumMod val="20000"/>
                <a:lumOff val="8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23" name="Group 94"/>
          <p:cNvGrpSpPr>
            <a:grpSpLocks/>
          </p:cNvGrpSpPr>
          <p:nvPr/>
        </p:nvGrpSpPr>
        <p:grpSpPr bwMode="auto">
          <a:xfrm>
            <a:off x="1374775" y="3451225"/>
            <a:ext cx="627063" cy="261938"/>
            <a:chOff x="4750129" y="4124054"/>
            <a:chExt cx="676893" cy="263877"/>
          </a:xfrm>
        </p:grpSpPr>
        <p:sp>
          <p:nvSpPr>
            <p:cNvPr id="96" name="Oval 95"/>
            <p:cNvSpPr/>
            <p:nvPr/>
          </p:nvSpPr>
          <p:spPr bwMode="auto">
            <a:xfrm>
              <a:off x="4750129" y="4124054"/>
              <a:ext cx="676893" cy="263877"/>
            </a:xfrm>
            <a:prstGeom prst="ellipse">
              <a:avLst/>
            </a:prstGeom>
            <a:solidFill>
              <a:schemeClr val="accent6">
                <a:lumMod val="60000"/>
                <a:lumOff val="40000"/>
              </a:schemeClr>
            </a:solidFill>
            <a:ln>
              <a:solidFill>
                <a:schemeClr val="bg2">
                  <a:lumMod val="10000"/>
                </a:schemeClr>
              </a:solidFill>
            </a:ln>
            <a:extLst/>
          </p:spPr>
          <p:txBody>
            <a:bodyPr wrap="none" anchor="ctr"/>
            <a:lstStyle/>
            <a:p>
              <a:pPr algn="ctr" eaLnBrk="1" hangingPunct="1">
                <a:defRPr/>
              </a:pPr>
              <a:endParaRPr lang="en-US" sz="1400" dirty="0">
                <a:solidFill>
                  <a:schemeClr val="bg2"/>
                </a:solidFill>
              </a:endParaRPr>
            </a:p>
          </p:txBody>
        </p:sp>
        <p:sp>
          <p:nvSpPr>
            <p:cNvPr id="97" name="Oval 96"/>
            <p:cNvSpPr/>
            <p:nvPr/>
          </p:nvSpPr>
          <p:spPr bwMode="auto">
            <a:xfrm>
              <a:off x="4919781" y="4204017"/>
              <a:ext cx="317025" cy="123143"/>
            </a:xfrm>
            <a:prstGeom prst="ellipse">
              <a:avLst/>
            </a:prstGeom>
            <a:solidFill>
              <a:schemeClr val="accent6">
                <a:lumMod val="20000"/>
                <a:lumOff val="80000"/>
              </a:schemeClr>
            </a:solidFill>
            <a:ln>
              <a:noFill/>
            </a:ln>
            <a:extLst/>
          </p:spPr>
          <p:txBody>
            <a:bodyPr wrap="none" anchor="ctr"/>
            <a:lstStyle/>
            <a:p>
              <a:pPr algn="ctr" eaLnBrk="1" hangingPunct="1">
                <a:defRPr/>
              </a:pPr>
              <a:endParaRPr lang="en-US" sz="1400" dirty="0">
                <a:solidFill>
                  <a:schemeClr val="bg2"/>
                </a:solidFill>
              </a:endParaRPr>
            </a:p>
          </p:txBody>
        </p:sp>
      </p:grpSp>
      <p:grpSp>
        <p:nvGrpSpPr>
          <p:cNvPr id="49324" name="Group 100"/>
          <p:cNvGrpSpPr>
            <a:grpSpLocks/>
          </p:cNvGrpSpPr>
          <p:nvPr/>
        </p:nvGrpSpPr>
        <p:grpSpPr bwMode="auto">
          <a:xfrm>
            <a:off x="1781175" y="3652838"/>
            <a:ext cx="677863" cy="263525"/>
            <a:chOff x="4750129" y="4124054"/>
            <a:chExt cx="676893" cy="263877"/>
          </a:xfrm>
        </p:grpSpPr>
        <p:sp>
          <p:nvSpPr>
            <p:cNvPr id="102" name="Oval 101"/>
            <p:cNvSpPr/>
            <p:nvPr/>
          </p:nvSpPr>
          <p:spPr bwMode="auto">
            <a:xfrm>
              <a:off x="4750129" y="4124054"/>
              <a:ext cx="676893" cy="263877"/>
            </a:xfrm>
            <a:prstGeom prst="ellipse">
              <a:avLst/>
            </a:prstGeom>
            <a:solidFill>
              <a:schemeClr val="accent6">
                <a:lumMod val="60000"/>
                <a:lumOff val="40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03" name="Oval 102"/>
            <p:cNvSpPr/>
            <p:nvPr/>
          </p:nvSpPr>
          <p:spPr bwMode="auto">
            <a:xfrm>
              <a:off x="4919749" y="4205124"/>
              <a:ext cx="317046" cy="122401"/>
            </a:xfrm>
            <a:prstGeom prst="ellipse">
              <a:avLst/>
            </a:prstGeom>
            <a:solidFill>
              <a:schemeClr val="accent6">
                <a:lumMod val="20000"/>
                <a:lumOff val="8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325" name="Group 49"/>
          <p:cNvGrpSpPr>
            <a:grpSpLocks/>
          </p:cNvGrpSpPr>
          <p:nvPr/>
        </p:nvGrpSpPr>
        <p:grpSpPr bwMode="auto">
          <a:xfrm>
            <a:off x="844550" y="3344861"/>
            <a:ext cx="580608" cy="464950"/>
            <a:chOff x="561935" y="2821382"/>
            <a:chExt cx="661427" cy="542549"/>
          </a:xfrm>
        </p:grpSpPr>
        <p:sp>
          <p:nvSpPr>
            <p:cNvPr id="51" name="Oval 50"/>
            <p:cNvSpPr/>
            <p:nvPr/>
          </p:nvSpPr>
          <p:spPr bwMode="auto">
            <a:xfrm>
              <a:off x="623423" y="2821382"/>
              <a:ext cx="531692" cy="531652"/>
            </a:xfrm>
            <a:prstGeom prst="ellipse">
              <a:avLst/>
            </a:prstGeom>
            <a:solidFill>
              <a:schemeClr val="accent6"/>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49338" name="TextBox 51"/>
            <p:cNvSpPr txBox="1">
              <a:spLocks noChangeArrowheads="1"/>
            </p:cNvSpPr>
            <p:nvPr/>
          </p:nvSpPr>
          <p:spPr bwMode="auto">
            <a:xfrm>
              <a:off x="561935" y="2825216"/>
              <a:ext cx="661427" cy="5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dirty="0">
                  <a:solidFill>
                    <a:schemeClr val="tx1"/>
                  </a:solidFill>
                </a:rPr>
                <a:t>CD4+</a:t>
              </a:r>
              <a:br>
                <a:rPr lang="en-US" altLang="en-US" sz="1200" b="0" dirty="0">
                  <a:solidFill>
                    <a:schemeClr val="tx1"/>
                  </a:solidFill>
                </a:rPr>
              </a:br>
              <a:r>
                <a:rPr lang="en-US" altLang="en-US" sz="1200" b="0" dirty="0" smtClean="0">
                  <a:solidFill>
                    <a:schemeClr val="tx1"/>
                  </a:solidFill>
                </a:rPr>
                <a:t>T-cell</a:t>
              </a:r>
              <a:endParaRPr lang="en-US" altLang="en-US" sz="1200" b="0" dirty="0">
                <a:solidFill>
                  <a:schemeClr val="tx1"/>
                </a:solidFill>
              </a:endParaRPr>
            </a:p>
          </p:txBody>
        </p:sp>
      </p:grpSp>
      <p:grpSp>
        <p:nvGrpSpPr>
          <p:cNvPr id="49326" name="Group 52"/>
          <p:cNvGrpSpPr>
            <a:grpSpLocks/>
          </p:cNvGrpSpPr>
          <p:nvPr/>
        </p:nvGrpSpPr>
        <p:grpSpPr bwMode="auto">
          <a:xfrm>
            <a:off x="1090613" y="3668711"/>
            <a:ext cx="580608" cy="464950"/>
            <a:chOff x="561935" y="2821382"/>
            <a:chExt cx="659417" cy="542549"/>
          </a:xfrm>
        </p:grpSpPr>
        <p:sp>
          <p:nvSpPr>
            <p:cNvPr id="54" name="Oval 53"/>
            <p:cNvSpPr/>
            <p:nvPr/>
          </p:nvSpPr>
          <p:spPr bwMode="auto">
            <a:xfrm>
              <a:off x="623236" y="2821382"/>
              <a:ext cx="531879" cy="531652"/>
            </a:xfrm>
            <a:prstGeom prst="ellipse">
              <a:avLst/>
            </a:prstGeom>
            <a:solidFill>
              <a:schemeClr val="accent6"/>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49336" name="TextBox 54"/>
            <p:cNvSpPr txBox="1">
              <a:spLocks noChangeArrowheads="1"/>
            </p:cNvSpPr>
            <p:nvPr/>
          </p:nvSpPr>
          <p:spPr bwMode="auto">
            <a:xfrm>
              <a:off x="561935" y="2825216"/>
              <a:ext cx="659417" cy="5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dirty="0">
                  <a:solidFill>
                    <a:schemeClr val="tx1"/>
                  </a:solidFill>
                </a:rPr>
                <a:t>CD4+</a:t>
              </a:r>
              <a:br>
                <a:rPr lang="en-US" altLang="en-US" sz="1200" b="0" dirty="0">
                  <a:solidFill>
                    <a:schemeClr val="tx1"/>
                  </a:solidFill>
                </a:rPr>
              </a:br>
              <a:r>
                <a:rPr lang="en-US" altLang="en-US" sz="1200" b="0" dirty="0" smtClean="0">
                  <a:solidFill>
                    <a:schemeClr val="tx1"/>
                  </a:solidFill>
                </a:rPr>
                <a:t>T-cell</a:t>
              </a:r>
              <a:endParaRPr lang="en-US" altLang="en-US" sz="1200" b="0" dirty="0">
                <a:solidFill>
                  <a:schemeClr val="tx1"/>
                </a:solidFill>
              </a:endParaRPr>
            </a:p>
          </p:txBody>
        </p:sp>
      </p:grpSp>
      <p:cxnSp>
        <p:nvCxnSpPr>
          <p:cNvPr id="49192" name="Straight Connector 17"/>
          <p:cNvCxnSpPr>
            <a:cxnSpLocks noChangeShapeType="1"/>
          </p:cNvCxnSpPr>
          <p:nvPr/>
        </p:nvCxnSpPr>
        <p:spPr bwMode="auto">
          <a:xfrm>
            <a:off x="3128963" y="3951288"/>
            <a:ext cx="582612" cy="0"/>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9193" name="Straight Connector 129"/>
          <p:cNvCxnSpPr>
            <a:cxnSpLocks noChangeShapeType="1"/>
          </p:cNvCxnSpPr>
          <p:nvPr/>
        </p:nvCxnSpPr>
        <p:spPr bwMode="auto">
          <a:xfrm>
            <a:off x="5540375" y="3960813"/>
            <a:ext cx="582613" cy="0"/>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49327" name="Group 22"/>
          <p:cNvGrpSpPr>
            <a:grpSpLocks/>
          </p:cNvGrpSpPr>
          <p:nvPr/>
        </p:nvGrpSpPr>
        <p:grpSpPr bwMode="auto">
          <a:xfrm>
            <a:off x="2284413" y="4133850"/>
            <a:ext cx="819150" cy="701675"/>
            <a:chOff x="2243008" y="4332527"/>
            <a:chExt cx="818519" cy="702168"/>
          </a:xfrm>
        </p:grpSpPr>
        <p:sp>
          <p:nvSpPr>
            <p:cNvPr id="22" name="Freeform 21"/>
            <p:cNvSpPr/>
            <p:nvPr/>
          </p:nvSpPr>
          <p:spPr bwMode="auto">
            <a:xfrm>
              <a:off x="2243008" y="4332527"/>
              <a:ext cx="818519" cy="702168"/>
            </a:xfrm>
            <a:custGeom>
              <a:avLst/>
              <a:gdLst>
                <a:gd name="connsiteX0" fmla="*/ 64303 w 691084"/>
                <a:gd name="connsiteY0" fmla="*/ 416722 h 561978"/>
                <a:gd name="connsiteX1" fmla="*/ 145265 w 691084"/>
                <a:gd name="connsiteY1" fmla="*/ 352428 h 561978"/>
                <a:gd name="connsiteX2" fmla="*/ 171459 w 691084"/>
                <a:gd name="connsiteY2" fmla="*/ 261940 h 561978"/>
                <a:gd name="connsiteX3" fmla="*/ 161934 w 691084"/>
                <a:gd name="connsiteY3" fmla="*/ 192884 h 561978"/>
                <a:gd name="connsiteX4" fmla="*/ 66684 w 691084"/>
                <a:gd name="connsiteY4" fmla="*/ 166690 h 561978"/>
                <a:gd name="connsiteX5" fmla="*/ 9 w 691084"/>
                <a:gd name="connsiteY5" fmla="*/ 159547 h 561978"/>
                <a:gd name="connsiteX6" fmla="*/ 61921 w 691084"/>
                <a:gd name="connsiteY6" fmla="*/ 142878 h 561978"/>
                <a:gd name="connsiteX7" fmla="*/ 90496 w 691084"/>
                <a:gd name="connsiteY7" fmla="*/ 140497 h 561978"/>
                <a:gd name="connsiteX8" fmla="*/ 138121 w 691084"/>
                <a:gd name="connsiteY8" fmla="*/ 150022 h 561978"/>
                <a:gd name="connsiteX9" fmla="*/ 216703 w 691084"/>
                <a:gd name="connsiteY9" fmla="*/ 140497 h 561978"/>
                <a:gd name="connsiteX10" fmla="*/ 273853 w 691084"/>
                <a:gd name="connsiteY10" fmla="*/ 119065 h 561978"/>
                <a:gd name="connsiteX11" fmla="*/ 295284 w 691084"/>
                <a:gd name="connsiteY11" fmla="*/ 54772 h 561978"/>
                <a:gd name="connsiteX12" fmla="*/ 290521 w 691084"/>
                <a:gd name="connsiteY12" fmla="*/ 3 h 561978"/>
                <a:gd name="connsiteX13" fmla="*/ 307190 w 691084"/>
                <a:gd name="connsiteY13" fmla="*/ 52390 h 561978"/>
                <a:gd name="connsiteX14" fmla="*/ 316715 w 691084"/>
                <a:gd name="connsiteY14" fmla="*/ 116684 h 561978"/>
                <a:gd name="connsiteX15" fmla="*/ 342909 w 691084"/>
                <a:gd name="connsiteY15" fmla="*/ 133353 h 561978"/>
                <a:gd name="connsiteX16" fmla="*/ 385771 w 691084"/>
                <a:gd name="connsiteY16" fmla="*/ 114303 h 561978"/>
                <a:gd name="connsiteX17" fmla="*/ 411965 w 691084"/>
                <a:gd name="connsiteY17" fmla="*/ 76203 h 561978"/>
                <a:gd name="connsiteX18" fmla="*/ 476259 w 691084"/>
                <a:gd name="connsiteY18" fmla="*/ 40484 h 561978"/>
                <a:gd name="connsiteX19" fmla="*/ 450065 w 691084"/>
                <a:gd name="connsiteY19" fmla="*/ 76203 h 561978"/>
                <a:gd name="connsiteX20" fmla="*/ 442921 w 691084"/>
                <a:gd name="connsiteY20" fmla="*/ 130972 h 561978"/>
                <a:gd name="connsiteX21" fmla="*/ 504834 w 691084"/>
                <a:gd name="connsiteY21" fmla="*/ 154784 h 561978"/>
                <a:gd name="connsiteX22" fmla="*/ 490546 w 691084"/>
                <a:gd name="connsiteY22" fmla="*/ 173834 h 561978"/>
                <a:gd name="connsiteX23" fmla="*/ 526265 w 691084"/>
                <a:gd name="connsiteY23" fmla="*/ 204790 h 561978"/>
                <a:gd name="connsiteX24" fmla="*/ 616753 w 691084"/>
                <a:gd name="connsiteY24" fmla="*/ 252415 h 561978"/>
                <a:gd name="connsiteX25" fmla="*/ 690571 w 691084"/>
                <a:gd name="connsiteY25" fmla="*/ 261940 h 561978"/>
                <a:gd name="connsiteX26" fmla="*/ 645328 w 691084"/>
                <a:gd name="connsiteY26" fmla="*/ 273847 h 561978"/>
                <a:gd name="connsiteX27" fmla="*/ 566746 w 691084"/>
                <a:gd name="connsiteY27" fmla="*/ 264322 h 561978"/>
                <a:gd name="connsiteX28" fmla="*/ 511978 w 691084"/>
                <a:gd name="connsiteY28" fmla="*/ 273847 h 561978"/>
                <a:gd name="connsiteX29" fmla="*/ 511978 w 691084"/>
                <a:gd name="connsiteY29" fmla="*/ 309565 h 561978"/>
                <a:gd name="connsiteX30" fmla="*/ 571509 w 691084"/>
                <a:gd name="connsiteY30" fmla="*/ 338140 h 561978"/>
                <a:gd name="connsiteX31" fmla="*/ 621515 w 691084"/>
                <a:gd name="connsiteY31" fmla="*/ 371478 h 561978"/>
                <a:gd name="connsiteX32" fmla="*/ 592940 w 691084"/>
                <a:gd name="connsiteY32" fmla="*/ 371478 h 561978"/>
                <a:gd name="connsiteX33" fmla="*/ 554840 w 691084"/>
                <a:gd name="connsiteY33" fmla="*/ 357190 h 561978"/>
                <a:gd name="connsiteX34" fmla="*/ 504834 w 691084"/>
                <a:gd name="connsiteY34" fmla="*/ 345284 h 561978"/>
                <a:gd name="connsiteX35" fmla="*/ 485784 w 691084"/>
                <a:gd name="connsiteY35" fmla="*/ 371478 h 561978"/>
                <a:gd name="connsiteX36" fmla="*/ 538171 w 691084"/>
                <a:gd name="connsiteY36" fmla="*/ 438153 h 561978"/>
                <a:gd name="connsiteX37" fmla="*/ 564365 w 691084"/>
                <a:gd name="connsiteY37" fmla="*/ 471490 h 561978"/>
                <a:gd name="connsiteX38" fmla="*/ 504834 w 691084"/>
                <a:gd name="connsiteY38" fmla="*/ 435772 h 561978"/>
                <a:gd name="connsiteX39" fmla="*/ 481021 w 691084"/>
                <a:gd name="connsiteY39" fmla="*/ 421484 h 561978"/>
                <a:gd name="connsiteX40" fmla="*/ 440540 w 691084"/>
                <a:gd name="connsiteY40" fmla="*/ 433390 h 561978"/>
                <a:gd name="connsiteX41" fmla="*/ 409584 w 691084"/>
                <a:gd name="connsiteY41" fmla="*/ 457203 h 561978"/>
                <a:gd name="connsiteX42" fmla="*/ 369103 w 691084"/>
                <a:gd name="connsiteY42" fmla="*/ 459584 h 561978"/>
                <a:gd name="connsiteX43" fmla="*/ 342909 w 691084"/>
                <a:gd name="connsiteY43" fmla="*/ 490540 h 561978"/>
                <a:gd name="connsiteX44" fmla="*/ 347671 w 691084"/>
                <a:gd name="connsiteY44" fmla="*/ 531022 h 561978"/>
                <a:gd name="connsiteX45" fmla="*/ 328621 w 691084"/>
                <a:gd name="connsiteY45" fmla="*/ 561978 h 561978"/>
                <a:gd name="connsiteX46" fmla="*/ 333384 w 691084"/>
                <a:gd name="connsiteY46" fmla="*/ 531022 h 561978"/>
                <a:gd name="connsiteX47" fmla="*/ 304809 w 691084"/>
                <a:gd name="connsiteY47" fmla="*/ 483397 h 561978"/>
                <a:gd name="connsiteX48" fmla="*/ 276234 w 691084"/>
                <a:gd name="connsiteY48" fmla="*/ 454822 h 561978"/>
                <a:gd name="connsiteX49" fmla="*/ 238134 w 691084"/>
                <a:gd name="connsiteY49" fmla="*/ 459584 h 561978"/>
                <a:gd name="connsiteX50" fmla="*/ 223846 w 691084"/>
                <a:gd name="connsiteY50" fmla="*/ 473872 h 561978"/>
                <a:gd name="connsiteX51" fmla="*/ 228609 w 691084"/>
                <a:gd name="connsiteY51" fmla="*/ 442915 h 561978"/>
                <a:gd name="connsiteX52" fmla="*/ 185746 w 691084"/>
                <a:gd name="connsiteY52" fmla="*/ 428628 h 561978"/>
                <a:gd name="connsiteX53" fmla="*/ 126215 w 691084"/>
                <a:gd name="connsiteY53" fmla="*/ 416722 h 561978"/>
                <a:gd name="connsiteX54" fmla="*/ 64303 w 691084"/>
                <a:gd name="connsiteY54" fmla="*/ 416722 h 56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91084" h="561978">
                  <a:moveTo>
                    <a:pt x="64303" y="416722"/>
                  </a:moveTo>
                  <a:cubicBezTo>
                    <a:pt x="67478" y="406006"/>
                    <a:pt x="127406" y="378225"/>
                    <a:pt x="145265" y="352428"/>
                  </a:cubicBezTo>
                  <a:cubicBezTo>
                    <a:pt x="163124" y="326631"/>
                    <a:pt x="168681" y="288531"/>
                    <a:pt x="171459" y="261940"/>
                  </a:cubicBezTo>
                  <a:cubicBezTo>
                    <a:pt x="174237" y="235349"/>
                    <a:pt x="179396" y="208759"/>
                    <a:pt x="161934" y="192884"/>
                  </a:cubicBezTo>
                  <a:cubicBezTo>
                    <a:pt x="144472" y="177009"/>
                    <a:pt x="93671" y="172246"/>
                    <a:pt x="66684" y="166690"/>
                  </a:cubicBezTo>
                  <a:cubicBezTo>
                    <a:pt x="39697" y="161134"/>
                    <a:pt x="803" y="163516"/>
                    <a:pt x="9" y="159547"/>
                  </a:cubicBezTo>
                  <a:cubicBezTo>
                    <a:pt x="-785" y="155578"/>
                    <a:pt x="46840" y="146053"/>
                    <a:pt x="61921" y="142878"/>
                  </a:cubicBezTo>
                  <a:cubicBezTo>
                    <a:pt x="77002" y="139703"/>
                    <a:pt x="77796" y="139306"/>
                    <a:pt x="90496" y="140497"/>
                  </a:cubicBezTo>
                  <a:cubicBezTo>
                    <a:pt x="103196" y="141688"/>
                    <a:pt x="117087" y="150022"/>
                    <a:pt x="138121" y="150022"/>
                  </a:cubicBezTo>
                  <a:cubicBezTo>
                    <a:pt x="159155" y="150022"/>
                    <a:pt x="194081" y="145656"/>
                    <a:pt x="216703" y="140497"/>
                  </a:cubicBezTo>
                  <a:cubicBezTo>
                    <a:pt x="239325" y="135337"/>
                    <a:pt x="260756" y="133352"/>
                    <a:pt x="273853" y="119065"/>
                  </a:cubicBezTo>
                  <a:cubicBezTo>
                    <a:pt x="286950" y="104778"/>
                    <a:pt x="292506" y="74616"/>
                    <a:pt x="295284" y="54772"/>
                  </a:cubicBezTo>
                  <a:cubicBezTo>
                    <a:pt x="298062" y="34928"/>
                    <a:pt x="288537" y="400"/>
                    <a:pt x="290521" y="3"/>
                  </a:cubicBezTo>
                  <a:cubicBezTo>
                    <a:pt x="292505" y="-394"/>
                    <a:pt x="302824" y="32943"/>
                    <a:pt x="307190" y="52390"/>
                  </a:cubicBezTo>
                  <a:cubicBezTo>
                    <a:pt x="311556" y="71837"/>
                    <a:pt x="310762" y="103190"/>
                    <a:pt x="316715" y="116684"/>
                  </a:cubicBezTo>
                  <a:cubicBezTo>
                    <a:pt x="322668" y="130178"/>
                    <a:pt x="331400" y="133750"/>
                    <a:pt x="342909" y="133353"/>
                  </a:cubicBezTo>
                  <a:cubicBezTo>
                    <a:pt x="354418" y="132956"/>
                    <a:pt x="374262" y="123828"/>
                    <a:pt x="385771" y="114303"/>
                  </a:cubicBezTo>
                  <a:cubicBezTo>
                    <a:pt x="397280" y="104778"/>
                    <a:pt x="396884" y="88506"/>
                    <a:pt x="411965" y="76203"/>
                  </a:cubicBezTo>
                  <a:cubicBezTo>
                    <a:pt x="427046" y="63900"/>
                    <a:pt x="469909" y="40484"/>
                    <a:pt x="476259" y="40484"/>
                  </a:cubicBezTo>
                  <a:cubicBezTo>
                    <a:pt x="482609" y="40484"/>
                    <a:pt x="455621" y="61122"/>
                    <a:pt x="450065" y="76203"/>
                  </a:cubicBezTo>
                  <a:cubicBezTo>
                    <a:pt x="444509" y="91284"/>
                    <a:pt x="433793" y="117875"/>
                    <a:pt x="442921" y="130972"/>
                  </a:cubicBezTo>
                  <a:cubicBezTo>
                    <a:pt x="452049" y="144069"/>
                    <a:pt x="496897" y="147640"/>
                    <a:pt x="504834" y="154784"/>
                  </a:cubicBezTo>
                  <a:cubicBezTo>
                    <a:pt x="512771" y="161928"/>
                    <a:pt x="486974" y="165500"/>
                    <a:pt x="490546" y="173834"/>
                  </a:cubicBezTo>
                  <a:cubicBezTo>
                    <a:pt x="494118" y="182168"/>
                    <a:pt x="505231" y="191693"/>
                    <a:pt x="526265" y="204790"/>
                  </a:cubicBezTo>
                  <a:cubicBezTo>
                    <a:pt x="547300" y="217887"/>
                    <a:pt x="589369" y="242890"/>
                    <a:pt x="616753" y="252415"/>
                  </a:cubicBezTo>
                  <a:cubicBezTo>
                    <a:pt x="644137" y="261940"/>
                    <a:pt x="685809" y="258368"/>
                    <a:pt x="690571" y="261940"/>
                  </a:cubicBezTo>
                  <a:cubicBezTo>
                    <a:pt x="695333" y="265512"/>
                    <a:pt x="665965" y="273450"/>
                    <a:pt x="645328" y="273847"/>
                  </a:cubicBezTo>
                  <a:cubicBezTo>
                    <a:pt x="624691" y="274244"/>
                    <a:pt x="588971" y="264322"/>
                    <a:pt x="566746" y="264322"/>
                  </a:cubicBezTo>
                  <a:cubicBezTo>
                    <a:pt x="544521" y="264322"/>
                    <a:pt x="521106" y="266307"/>
                    <a:pt x="511978" y="273847"/>
                  </a:cubicBezTo>
                  <a:cubicBezTo>
                    <a:pt x="502850" y="281387"/>
                    <a:pt x="502056" y="298850"/>
                    <a:pt x="511978" y="309565"/>
                  </a:cubicBezTo>
                  <a:cubicBezTo>
                    <a:pt x="521900" y="320280"/>
                    <a:pt x="553253" y="327821"/>
                    <a:pt x="571509" y="338140"/>
                  </a:cubicBezTo>
                  <a:cubicBezTo>
                    <a:pt x="589765" y="348459"/>
                    <a:pt x="617943" y="365922"/>
                    <a:pt x="621515" y="371478"/>
                  </a:cubicBezTo>
                  <a:cubicBezTo>
                    <a:pt x="625087" y="377034"/>
                    <a:pt x="604052" y="373859"/>
                    <a:pt x="592940" y="371478"/>
                  </a:cubicBezTo>
                  <a:cubicBezTo>
                    <a:pt x="581828" y="369097"/>
                    <a:pt x="569524" y="361556"/>
                    <a:pt x="554840" y="357190"/>
                  </a:cubicBezTo>
                  <a:cubicBezTo>
                    <a:pt x="540156" y="352824"/>
                    <a:pt x="516343" y="342903"/>
                    <a:pt x="504834" y="345284"/>
                  </a:cubicBezTo>
                  <a:cubicBezTo>
                    <a:pt x="493325" y="347665"/>
                    <a:pt x="480228" y="356000"/>
                    <a:pt x="485784" y="371478"/>
                  </a:cubicBezTo>
                  <a:cubicBezTo>
                    <a:pt x="491340" y="386956"/>
                    <a:pt x="538171" y="438153"/>
                    <a:pt x="538171" y="438153"/>
                  </a:cubicBezTo>
                  <a:cubicBezTo>
                    <a:pt x="551268" y="454822"/>
                    <a:pt x="569921" y="471887"/>
                    <a:pt x="564365" y="471490"/>
                  </a:cubicBezTo>
                  <a:cubicBezTo>
                    <a:pt x="558809" y="471093"/>
                    <a:pt x="504834" y="435772"/>
                    <a:pt x="504834" y="435772"/>
                  </a:cubicBezTo>
                  <a:cubicBezTo>
                    <a:pt x="490943" y="427438"/>
                    <a:pt x="491737" y="421881"/>
                    <a:pt x="481021" y="421484"/>
                  </a:cubicBezTo>
                  <a:cubicBezTo>
                    <a:pt x="470305" y="421087"/>
                    <a:pt x="452446" y="427437"/>
                    <a:pt x="440540" y="433390"/>
                  </a:cubicBezTo>
                  <a:cubicBezTo>
                    <a:pt x="428634" y="439343"/>
                    <a:pt x="421490" y="452837"/>
                    <a:pt x="409584" y="457203"/>
                  </a:cubicBezTo>
                  <a:cubicBezTo>
                    <a:pt x="397678" y="461569"/>
                    <a:pt x="380216" y="454028"/>
                    <a:pt x="369103" y="459584"/>
                  </a:cubicBezTo>
                  <a:cubicBezTo>
                    <a:pt x="357991" y="465140"/>
                    <a:pt x="346481" y="478634"/>
                    <a:pt x="342909" y="490540"/>
                  </a:cubicBezTo>
                  <a:cubicBezTo>
                    <a:pt x="339337" y="502446"/>
                    <a:pt x="350052" y="519116"/>
                    <a:pt x="347671" y="531022"/>
                  </a:cubicBezTo>
                  <a:cubicBezTo>
                    <a:pt x="345290" y="542928"/>
                    <a:pt x="331002" y="561978"/>
                    <a:pt x="328621" y="561978"/>
                  </a:cubicBezTo>
                  <a:cubicBezTo>
                    <a:pt x="326240" y="561978"/>
                    <a:pt x="337353" y="544119"/>
                    <a:pt x="333384" y="531022"/>
                  </a:cubicBezTo>
                  <a:cubicBezTo>
                    <a:pt x="329415" y="517925"/>
                    <a:pt x="314334" y="496097"/>
                    <a:pt x="304809" y="483397"/>
                  </a:cubicBezTo>
                  <a:cubicBezTo>
                    <a:pt x="295284" y="470697"/>
                    <a:pt x="287346" y="458791"/>
                    <a:pt x="276234" y="454822"/>
                  </a:cubicBezTo>
                  <a:cubicBezTo>
                    <a:pt x="265122" y="450853"/>
                    <a:pt x="246865" y="456409"/>
                    <a:pt x="238134" y="459584"/>
                  </a:cubicBezTo>
                  <a:cubicBezTo>
                    <a:pt x="229403" y="462759"/>
                    <a:pt x="225433" y="476650"/>
                    <a:pt x="223846" y="473872"/>
                  </a:cubicBezTo>
                  <a:cubicBezTo>
                    <a:pt x="222259" y="471094"/>
                    <a:pt x="234959" y="450456"/>
                    <a:pt x="228609" y="442915"/>
                  </a:cubicBezTo>
                  <a:cubicBezTo>
                    <a:pt x="222259" y="435374"/>
                    <a:pt x="202812" y="432994"/>
                    <a:pt x="185746" y="428628"/>
                  </a:cubicBezTo>
                  <a:cubicBezTo>
                    <a:pt x="168680" y="424263"/>
                    <a:pt x="146853" y="418706"/>
                    <a:pt x="126215" y="416722"/>
                  </a:cubicBezTo>
                  <a:cubicBezTo>
                    <a:pt x="105577" y="414738"/>
                    <a:pt x="61128" y="427438"/>
                    <a:pt x="64303" y="416722"/>
                  </a:cubicBezTo>
                  <a:close/>
                </a:path>
              </a:pathLst>
            </a:custGeom>
            <a:solidFill>
              <a:schemeClr val="accent2"/>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132" name="TextBox 131"/>
            <p:cNvSpPr txBox="1"/>
            <p:nvPr/>
          </p:nvSpPr>
          <p:spPr>
            <a:xfrm>
              <a:off x="2363565" y="4469148"/>
              <a:ext cx="580577" cy="460698"/>
            </a:xfrm>
            <a:prstGeom prst="rect">
              <a:avLst/>
            </a:prstGeom>
            <a:noFill/>
          </p:spPr>
          <p:txBody>
            <a:bodyPr wrap="none">
              <a:spAutoFit/>
            </a:bodyPr>
            <a:lstStyle/>
            <a:p>
              <a:pPr>
                <a:defRPr/>
              </a:pPr>
              <a:r>
                <a:rPr lang="en-US" sz="1200" b="0" dirty="0">
                  <a:solidFill>
                    <a:schemeClr val="bg2">
                      <a:lumMod val="10000"/>
                    </a:schemeClr>
                  </a:solidFill>
                </a:rPr>
                <a:t>CD8+</a:t>
              </a:r>
              <a:br>
                <a:rPr lang="en-US" sz="1200" b="0" dirty="0">
                  <a:solidFill>
                    <a:schemeClr val="bg2">
                      <a:lumMod val="10000"/>
                    </a:schemeClr>
                  </a:solidFill>
                </a:rPr>
              </a:br>
              <a:r>
                <a:rPr lang="en-US" sz="1200" b="0" dirty="0">
                  <a:solidFill>
                    <a:schemeClr val="bg2">
                      <a:lumMod val="10000"/>
                    </a:schemeClr>
                  </a:solidFill>
                </a:rPr>
                <a:t>T cell</a:t>
              </a:r>
            </a:p>
          </p:txBody>
        </p:sp>
      </p:grpSp>
      <p:grpSp>
        <p:nvGrpSpPr>
          <p:cNvPr id="49329" name="Group 133"/>
          <p:cNvGrpSpPr>
            <a:grpSpLocks/>
          </p:cNvGrpSpPr>
          <p:nvPr/>
        </p:nvGrpSpPr>
        <p:grpSpPr bwMode="auto">
          <a:xfrm>
            <a:off x="1703388" y="4243388"/>
            <a:ext cx="549275" cy="488950"/>
            <a:chOff x="180486" y="3422261"/>
            <a:chExt cx="512798" cy="448995"/>
          </a:xfrm>
        </p:grpSpPr>
        <p:sp>
          <p:nvSpPr>
            <p:cNvPr id="135" name="Oval 134"/>
            <p:cNvSpPr/>
            <p:nvPr/>
          </p:nvSpPr>
          <p:spPr bwMode="auto">
            <a:xfrm>
              <a:off x="230877" y="3451417"/>
              <a:ext cx="420909" cy="419839"/>
            </a:xfrm>
            <a:prstGeom prst="ellipse">
              <a:avLst/>
            </a:prstGeom>
            <a:solidFill>
              <a:schemeClr val="accent1"/>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136" name="TextBox 135"/>
            <p:cNvSpPr txBox="1"/>
            <p:nvPr/>
          </p:nvSpPr>
          <p:spPr>
            <a:xfrm>
              <a:off x="180486" y="3422261"/>
              <a:ext cx="512798" cy="424212"/>
            </a:xfrm>
            <a:prstGeom prst="rect">
              <a:avLst/>
            </a:prstGeom>
            <a:noFill/>
          </p:spPr>
          <p:txBody>
            <a:bodyPr wrap="none">
              <a:spAutoFit/>
            </a:bodyPr>
            <a:lstStyle/>
            <a:p>
              <a:pPr algn="ctr">
                <a:defRPr/>
              </a:pPr>
              <a:r>
                <a:rPr lang="el-GR" sz="1200" b="0" dirty="0">
                  <a:solidFill>
                    <a:schemeClr val="bg2">
                      <a:lumMod val="10000"/>
                    </a:schemeClr>
                  </a:solidFill>
                </a:rPr>
                <a:t>γδ</a:t>
              </a:r>
              <a:r>
                <a:rPr lang="en-US" sz="1200" b="0" dirty="0">
                  <a:solidFill>
                    <a:schemeClr val="bg2">
                      <a:lumMod val="10000"/>
                    </a:schemeClr>
                  </a:solidFill>
                </a:rPr>
                <a:t/>
              </a:r>
              <a:br>
                <a:rPr lang="en-US" sz="1200" b="0" dirty="0">
                  <a:solidFill>
                    <a:schemeClr val="bg2">
                      <a:lumMod val="10000"/>
                    </a:schemeClr>
                  </a:solidFill>
                </a:rPr>
              </a:br>
              <a:r>
                <a:rPr lang="en-US" sz="1200" b="0" dirty="0">
                  <a:solidFill>
                    <a:schemeClr val="bg2">
                      <a:lumMod val="10000"/>
                    </a:schemeClr>
                  </a:solidFill>
                </a:rPr>
                <a:t>T cell</a:t>
              </a:r>
            </a:p>
          </p:txBody>
        </p:sp>
      </p:grpSp>
      <p:grpSp>
        <p:nvGrpSpPr>
          <p:cNvPr id="49330" name="Group 55"/>
          <p:cNvGrpSpPr>
            <a:grpSpLocks/>
          </p:cNvGrpSpPr>
          <p:nvPr/>
        </p:nvGrpSpPr>
        <p:grpSpPr bwMode="auto">
          <a:xfrm>
            <a:off x="1139825" y="4159250"/>
            <a:ext cx="508000" cy="484188"/>
            <a:chOff x="582583" y="4363735"/>
            <a:chExt cx="508815" cy="483046"/>
          </a:xfrm>
        </p:grpSpPr>
        <p:sp>
          <p:nvSpPr>
            <p:cNvPr id="25" name="Freeform 24"/>
            <p:cNvSpPr/>
            <p:nvPr/>
          </p:nvSpPr>
          <p:spPr bwMode="auto">
            <a:xfrm>
              <a:off x="582583" y="4363735"/>
              <a:ext cx="508815" cy="483046"/>
            </a:xfrm>
            <a:custGeom>
              <a:avLst/>
              <a:gdLst>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65349 w 508815"/>
                <a:gd name="connsiteY79"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2487 w 508815"/>
                <a:gd name="connsiteY79" fmla="*/ 125401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2487 w 508815"/>
                <a:gd name="connsiteY79" fmla="*/ 108732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4869 w 508815"/>
                <a:gd name="connsiteY79" fmla="*/ 42057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4869 w 508815"/>
                <a:gd name="connsiteY79" fmla="*/ 42057 h 483046"/>
                <a:gd name="connsiteX80" fmla="*/ 165349 w 508815"/>
                <a:gd name="connsiteY80" fmla="*/ 89682 h 48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8815" h="483046">
                  <a:moveTo>
                    <a:pt x="165349" y="89682"/>
                  </a:moveTo>
                  <a:cubicBezTo>
                    <a:pt x="176461" y="85713"/>
                    <a:pt x="182812" y="30548"/>
                    <a:pt x="191543" y="18245"/>
                  </a:cubicBezTo>
                  <a:cubicBezTo>
                    <a:pt x="200274" y="5942"/>
                    <a:pt x="212975" y="8322"/>
                    <a:pt x="217737" y="15863"/>
                  </a:cubicBezTo>
                  <a:cubicBezTo>
                    <a:pt x="222500" y="23403"/>
                    <a:pt x="215356" y="52772"/>
                    <a:pt x="220118" y="63488"/>
                  </a:cubicBezTo>
                  <a:cubicBezTo>
                    <a:pt x="224880" y="74204"/>
                    <a:pt x="241946" y="87301"/>
                    <a:pt x="246312" y="80157"/>
                  </a:cubicBezTo>
                  <a:cubicBezTo>
                    <a:pt x="250678" y="73013"/>
                    <a:pt x="242740" y="33723"/>
                    <a:pt x="246312" y="20626"/>
                  </a:cubicBezTo>
                  <a:cubicBezTo>
                    <a:pt x="249884" y="7529"/>
                    <a:pt x="261790" y="-4377"/>
                    <a:pt x="267743" y="1576"/>
                  </a:cubicBezTo>
                  <a:cubicBezTo>
                    <a:pt x="273696" y="7529"/>
                    <a:pt x="276871" y="44439"/>
                    <a:pt x="282030" y="56345"/>
                  </a:cubicBezTo>
                  <a:cubicBezTo>
                    <a:pt x="287189" y="68251"/>
                    <a:pt x="292349" y="77379"/>
                    <a:pt x="298699" y="73013"/>
                  </a:cubicBezTo>
                  <a:cubicBezTo>
                    <a:pt x="305049" y="68647"/>
                    <a:pt x="314574" y="32135"/>
                    <a:pt x="320130" y="30151"/>
                  </a:cubicBezTo>
                  <a:cubicBezTo>
                    <a:pt x="325686" y="28167"/>
                    <a:pt x="328068" y="51185"/>
                    <a:pt x="332037" y="61107"/>
                  </a:cubicBezTo>
                  <a:cubicBezTo>
                    <a:pt x="336006" y="71029"/>
                    <a:pt x="335609" y="92460"/>
                    <a:pt x="343943" y="89682"/>
                  </a:cubicBezTo>
                  <a:cubicBezTo>
                    <a:pt x="352277" y="86904"/>
                    <a:pt x="370931" y="52375"/>
                    <a:pt x="382043" y="44438"/>
                  </a:cubicBezTo>
                  <a:cubicBezTo>
                    <a:pt x="393156" y="36500"/>
                    <a:pt x="405856" y="39279"/>
                    <a:pt x="410618" y="42057"/>
                  </a:cubicBezTo>
                  <a:cubicBezTo>
                    <a:pt x="415381" y="44835"/>
                    <a:pt x="416571" y="51979"/>
                    <a:pt x="410618" y="61107"/>
                  </a:cubicBezTo>
                  <a:cubicBezTo>
                    <a:pt x="404665" y="70235"/>
                    <a:pt x="375693" y="86110"/>
                    <a:pt x="374899" y="96826"/>
                  </a:cubicBezTo>
                  <a:cubicBezTo>
                    <a:pt x="374105" y="107542"/>
                    <a:pt x="398711" y="114289"/>
                    <a:pt x="405855" y="125401"/>
                  </a:cubicBezTo>
                  <a:cubicBezTo>
                    <a:pt x="412999" y="136513"/>
                    <a:pt x="406253" y="159135"/>
                    <a:pt x="417762" y="163501"/>
                  </a:cubicBezTo>
                  <a:cubicBezTo>
                    <a:pt x="429271" y="167867"/>
                    <a:pt x="461021" y="153976"/>
                    <a:pt x="474912" y="151595"/>
                  </a:cubicBezTo>
                  <a:cubicBezTo>
                    <a:pt x="488803" y="149214"/>
                    <a:pt x="500708" y="146435"/>
                    <a:pt x="501105" y="149213"/>
                  </a:cubicBezTo>
                  <a:cubicBezTo>
                    <a:pt x="501502" y="151991"/>
                    <a:pt x="489199" y="160722"/>
                    <a:pt x="477293" y="168263"/>
                  </a:cubicBezTo>
                  <a:cubicBezTo>
                    <a:pt x="465387" y="175804"/>
                    <a:pt x="433637" y="188107"/>
                    <a:pt x="429668" y="194457"/>
                  </a:cubicBezTo>
                  <a:cubicBezTo>
                    <a:pt x="425699" y="200807"/>
                    <a:pt x="445542" y="205172"/>
                    <a:pt x="453480" y="206363"/>
                  </a:cubicBezTo>
                  <a:cubicBezTo>
                    <a:pt x="461418" y="207554"/>
                    <a:pt x="468165" y="200014"/>
                    <a:pt x="477293" y="201601"/>
                  </a:cubicBezTo>
                  <a:cubicBezTo>
                    <a:pt x="486421" y="203189"/>
                    <a:pt x="513011" y="211126"/>
                    <a:pt x="508249" y="215888"/>
                  </a:cubicBezTo>
                  <a:cubicBezTo>
                    <a:pt x="503487" y="220650"/>
                    <a:pt x="460227" y="222635"/>
                    <a:pt x="448718" y="230176"/>
                  </a:cubicBezTo>
                  <a:cubicBezTo>
                    <a:pt x="437209" y="237717"/>
                    <a:pt x="444749" y="252401"/>
                    <a:pt x="439193" y="261132"/>
                  </a:cubicBezTo>
                  <a:cubicBezTo>
                    <a:pt x="433637" y="269863"/>
                    <a:pt x="418952" y="277007"/>
                    <a:pt x="415380" y="282563"/>
                  </a:cubicBezTo>
                  <a:cubicBezTo>
                    <a:pt x="411808" y="288119"/>
                    <a:pt x="410221" y="286929"/>
                    <a:pt x="417762" y="294470"/>
                  </a:cubicBezTo>
                  <a:cubicBezTo>
                    <a:pt x="425303" y="302011"/>
                    <a:pt x="451099" y="316695"/>
                    <a:pt x="460624" y="327807"/>
                  </a:cubicBezTo>
                  <a:cubicBezTo>
                    <a:pt x="470149" y="338920"/>
                    <a:pt x="477690" y="356779"/>
                    <a:pt x="474912" y="361145"/>
                  </a:cubicBezTo>
                  <a:cubicBezTo>
                    <a:pt x="472134" y="365511"/>
                    <a:pt x="454671" y="358367"/>
                    <a:pt x="443955" y="354001"/>
                  </a:cubicBezTo>
                  <a:cubicBezTo>
                    <a:pt x="433239" y="349635"/>
                    <a:pt x="418159" y="332967"/>
                    <a:pt x="410618" y="334951"/>
                  </a:cubicBezTo>
                  <a:cubicBezTo>
                    <a:pt x="403078" y="336935"/>
                    <a:pt x="393156" y="352810"/>
                    <a:pt x="398712" y="365907"/>
                  </a:cubicBezTo>
                  <a:cubicBezTo>
                    <a:pt x="404268" y="379004"/>
                    <a:pt x="442368" y="404404"/>
                    <a:pt x="443955" y="413532"/>
                  </a:cubicBezTo>
                  <a:cubicBezTo>
                    <a:pt x="445543" y="422660"/>
                    <a:pt x="420143" y="427820"/>
                    <a:pt x="408237" y="420676"/>
                  </a:cubicBezTo>
                  <a:cubicBezTo>
                    <a:pt x="396331" y="413532"/>
                    <a:pt x="380059" y="372654"/>
                    <a:pt x="372518" y="370670"/>
                  </a:cubicBezTo>
                  <a:cubicBezTo>
                    <a:pt x="364977" y="368686"/>
                    <a:pt x="366168" y="396467"/>
                    <a:pt x="362993" y="408770"/>
                  </a:cubicBezTo>
                  <a:cubicBezTo>
                    <a:pt x="359818" y="421073"/>
                    <a:pt x="360612" y="443694"/>
                    <a:pt x="353468" y="444488"/>
                  </a:cubicBezTo>
                  <a:cubicBezTo>
                    <a:pt x="346324" y="445282"/>
                    <a:pt x="326480" y="424644"/>
                    <a:pt x="320130" y="413532"/>
                  </a:cubicBezTo>
                  <a:cubicBezTo>
                    <a:pt x="313780" y="402420"/>
                    <a:pt x="319733" y="383369"/>
                    <a:pt x="315368" y="377813"/>
                  </a:cubicBezTo>
                  <a:cubicBezTo>
                    <a:pt x="311003" y="372257"/>
                    <a:pt x="301081" y="368289"/>
                    <a:pt x="293937" y="380195"/>
                  </a:cubicBezTo>
                  <a:cubicBezTo>
                    <a:pt x="286793" y="392101"/>
                    <a:pt x="278061" y="434963"/>
                    <a:pt x="272505" y="449251"/>
                  </a:cubicBezTo>
                  <a:cubicBezTo>
                    <a:pt x="266949" y="463539"/>
                    <a:pt x="264965" y="471873"/>
                    <a:pt x="260599" y="465920"/>
                  </a:cubicBezTo>
                  <a:cubicBezTo>
                    <a:pt x="256233" y="459967"/>
                    <a:pt x="254249" y="423851"/>
                    <a:pt x="246312" y="413532"/>
                  </a:cubicBezTo>
                  <a:cubicBezTo>
                    <a:pt x="238375" y="403213"/>
                    <a:pt x="218927" y="396466"/>
                    <a:pt x="212974" y="404007"/>
                  </a:cubicBezTo>
                  <a:cubicBezTo>
                    <a:pt x="207021" y="411548"/>
                    <a:pt x="216546" y="445679"/>
                    <a:pt x="210593" y="458776"/>
                  </a:cubicBezTo>
                  <a:cubicBezTo>
                    <a:pt x="204640" y="471873"/>
                    <a:pt x="182811" y="485763"/>
                    <a:pt x="177255" y="482588"/>
                  </a:cubicBezTo>
                  <a:cubicBezTo>
                    <a:pt x="171699" y="479413"/>
                    <a:pt x="176461" y="453220"/>
                    <a:pt x="177255" y="439726"/>
                  </a:cubicBezTo>
                  <a:cubicBezTo>
                    <a:pt x="178049" y="426232"/>
                    <a:pt x="184002" y="411548"/>
                    <a:pt x="182018" y="401626"/>
                  </a:cubicBezTo>
                  <a:cubicBezTo>
                    <a:pt x="180034" y="391704"/>
                    <a:pt x="172493" y="379004"/>
                    <a:pt x="165349" y="380195"/>
                  </a:cubicBezTo>
                  <a:cubicBezTo>
                    <a:pt x="158205" y="381386"/>
                    <a:pt x="146299" y="407183"/>
                    <a:pt x="139155" y="408770"/>
                  </a:cubicBezTo>
                  <a:cubicBezTo>
                    <a:pt x="132011" y="410358"/>
                    <a:pt x="123281" y="398451"/>
                    <a:pt x="122487" y="389720"/>
                  </a:cubicBezTo>
                  <a:cubicBezTo>
                    <a:pt x="121693" y="380989"/>
                    <a:pt x="139155" y="360748"/>
                    <a:pt x="134393" y="356382"/>
                  </a:cubicBezTo>
                  <a:cubicBezTo>
                    <a:pt x="129631" y="352016"/>
                    <a:pt x="104231" y="357573"/>
                    <a:pt x="93912" y="363526"/>
                  </a:cubicBezTo>
                  <a:cubicBezTo>
                    <a:pt x="83593" y="369479"/>
                    <a:pt x="78036" y="390910"/>
                    <a:pt x="72480" y="392101"/>
                  </a:cubicBezTo>
                  <a:cubicBezTo>
                    <a:pt x="66924" y="393292"/>
                    <a:pt x="58986" y="379798"/>
                    <a:pt x="60574" y="370670"/>
                  </a:cubicBezTo>
                  <a:cubicBezTo>
                    <a:pt x="62161" y="361542"/>
                    <a:pt x="74861" y="344476"/>
                    <a:pt x="82005" y="337332"/>
                  </a:cubicBezTo>
                  <a:cubicBezTo>
                    <a:pt x="89149" y="330188"/>
                    <a:pt x="103040" y="333363"/>
                    <a:pt x="103437" y="327807"/>
                  </a:cubicBezTo>
                  <a:cubicBezTo>
                    <a:pt x="103834" y="322251"/>
                    <a:pt x="93912" y="305186"/>
                    <a:pt x="84387" y="303995"/>
                  </a:cubicBezTo>
                  <a:cubicBezTo>
                    <a:pt x="74862" y="302804"/>
                    <a:pt x="53034" y="321457"/>
                    <a:pt x="46287" y="320663"/>
                  </a:cubicBezTo>
                  <a:cubicBezTo>
                    <a:pt x="39540" y="319869"/>
                    <a:pt x="39936" y="305185"/>
                    <a:pt x="43905" y="299232"/>
                  </a:cubicBezTo>
                  <a:cubicBezTo>
                    <a:pt x="47874" y="293279"/>
                    <a:pt x="63749" y="291295"/>
                    <a:pt x="70099" y="284945"/>
                  </a:cubicBezTo>
                  <a:cubicBezTo>
                    <a:pt x="76449" y="278595"/>
                    <a:pt x="85180" y="266688"/>
                    <a:pt x="82005" y="261132"/>
                  </a:cubicBezTo>
                  <a:cubicBezTo>
                    <a:pt x="78830" y="255576"/>
                    <a:pt x="63749" y="249623"/>
                    <a:pt x="51049" y="251607"/>
                  </a:cubicBezTo>
                  <a:cubicBezTo>
                    <a:pt x="38349" y="253591"/>
                    <a:pt x="13346" y="273832"/>
                    <a:pt x="5805" y="273038"/>
                  </a:cubicBezTo>
                  <a:cubicBezTo>
                    <a:pt x="-1736" y="272244"/>
                    <a:pt x="-2132" y="254385"/>
                    <a:pt x="5805" y="246845"/>
                  </a:cubicBezTo>
                  <a:cubicBezTo>
                    <a:pt x="13742" y="239305"/>
                    <a:pt x="41127" y="233351"/>
                    <a:pt x="53430" y="227795"/>
                  </a:cubicBezTo>
                  <a:cubicBezTo>
                    <a:pt x="65733" y="222239"/>
                    <a:pt x="77639" y="219857"/>
                    <a:pt x="79624" y="213507"/>
                  </a:cubicBezTo>
                  <a:cubicBezTo>
                    <a:pt x="81608" y="207157"/>
                    <a:pt x="71290" y="194457"/>
                    <a:pt x="65337" y="189695"/>
                  </a:cubicBezTo>
                  <a:cubicBezTo>
                    <a:pt x="59384" y="184933"/>
                    <a:pt x="50652" y="183345"/>
                    <a:pt x="43905" y="184932"/>
                  </a:cubicBezTo>
                  <a:cubicBezTo>
                    <a:pt x="37158" y="186520"/>
                    <a:pt x="26442" y="202395"/>
                    <a:pt x="24855" y="199220"/>
                  </a:cubicBezTo>
                  <a:cubicBezTo>
                    <a:pt x="23268" y="196045"/>
                    <a:pt x="24458" y="169851"/>
                    <a:pt x="34380" y="165882"/>
                  </a:cubicBezTo>
                  <a:cubicBezTo>
                    <a:pt x="44302" y="161913"/>
                    <a:pt x="72878" y="176201"/>
                    <a:pt x="84387" y="175407"/>
                  </a:cubicBezTo>
                  <a:cubicBezTo>
                    <a:pt x="95896" y="174613"/>
                    <a:pt x="105818" y="167470"/>
                    <a:pt x="103437" y="161120"/>
                  </a:cubicBezTo>
                  <a:cubicBezTo>
                    <a:pt x="101056" y="154770"/>
                    <a:pt x="80021" y="141673"/>
                    <a:pt x="70099" y="137307"/>
                  </a:cubicBezTo>
                  <a:cubicBezTo>
                    <a:pt x="60177" y="132941"/>
                    <a:pt x="45492" y="138895"/>
                    <a:pt x="43905" y="134926"/>
                  </a:cubicBezTo>
                  <a:cubicBezTo>
                    <a:pt x="42318" y="130957"/>
                    <a:pt x="50652" y="113495"/>
                    <a:pt x="60574" y="113495"/>
                  </a:cubicBezTo>
                  <a:cubicBezTo>
                    <a:pt x="70496" y="113495"/>
                    <a:pt x="92721" y="146832"/>
                    <a:pt x="103437" y="134926"/>
                  </a:cubicBezTo>
                  <a:cubicBezTo>
                    <a:pt x="114153" y="123020"/>
                    <a:pt x="95500" y="54360"/>
                    <a:pt x="124869" y="42057"/>
                  </a:cubicBezTo>
                  <a:cubicBezTo>
                    <a:pt x="135188" y="34516"/>
                    <a:pt x="154237" y="93651"/>
                    <a:pt x="165349" y="89682"/>
                  </a:cubicBezTo>
                  <a:close/>
                </a:path>
              </a:pathLst>
            </a:custGeom>
            <a:solidFill>
              <a:schemeClr val="accent2">
                <a:lumMod val="40000"/>
                <a:lumOff val="60000"/>
              </a:schemeClr>
            </a:solidFill>
            <a:ln>
              <a:solidFill>
                <a:schemeClr val="bg2">
                  <a:lumMod val="10000"/>
                </a:schemeClr>
              </a:solidFill>
            </a:ln>
            <a:extLst/>
          </p:spPr>
          <p:txBody>
            <a:bodyPr wrap="none" anchor="ctr">
              <a:spAutoFit/>
            </a:bodyPr>
            <a:lstStyle/>
            <a:p>
              <a:pPr algn="ctr" eaLnBrk="1" hangingPunct="1">
                <a:defRPr/>
              </a:pPr>
              <a:endParaRPr lang="en-US" sz="1400" b="0" dirty="0">
                <a:solidFill>
                  <a:schemeClr val="bg2"/>
                </a:solidFill>
              </a:endParaRPr>
            </a:p>
          </p:txBody>
        </p:sp>
        <p:sp>
          <p:nvSpPr>
            <p:cNvPr id="138" name="TextBox 137"/>
            <p:cNvSpPr txBox="1"/>
            <p:nvPr/>
          </p:nvSpPr>
          <p:spPr>
            <a:xfrm>
              <a:off x="623924" y="4461928"/>
              <a:ext cx="440443" cy="277158"/>
            </a:xfrm>
            <a:prstGeom prst="rect">
              <a:avLst/>
            </a:prstGeom>
            <a:noFill/>
          </p:spPr>
          <p:txBody>
            <a:bodyPr wrap="none">
              <a:spAutoFit/>
            </a:bodyPr>
            <a:lstStyle/>
            <a:p>
              <a:pPr algn="ctr">
                <a:defRPr/>
              </a:pPr>
              <a:r>
                <a:rPr lang="en-US" sz="1200" b="0" dirty="0">
                  <a:solidFill>
                    <a:schemeClr val="bg2">
                      <a:lumMod val="10000"/>
                    </a:schemeClr>
                  </a:solidFill>
                </a:rPr>
                <a:t>M</a:t>
              </a:r>
              <a:r>
                <a:rPr lang="el-GR" sz="1200" b="0" dirty="0">
                  <a:solidFill>
                    <a:schemeClr val="bg2">
                      <a:lumMod val="10000"/>
                    </a:schemeClr>
                  </a:solidFill>
                </a:rPr>
                <a:t>Φ</a:t>
              </a:r>
              <a:endParaRPr lang="en-US" sz="1200" b="0" dirty="0">
                <a:solidFill>
                  <a:schemeClr val="bg2">
                    <a:lumMod val="10000"/>
                  </a:schemeClr>
                </a:solidFill>
              </a:endParaRPr>
            </a:p>
          </p:txBody>
        </p:sp>
      </p:grpSp>
      <p:grpSp>
        <p:nvGrpSpPr>
          <p:cNvPr id="49331" name="Group 139"/>
          <p:cNvGrpSpPr>
            <a:grpSpLocks/>
          </p:cNvGrpSpPr>
          <p:nvPr/>
        </p:nvGrpSpPr>
        <p:grpSpPr bwMode="auto">
          <a:xfrm>
            <a:off x="4441825" y="3101975"/>
            <a:ext cx="580608" cy="464954"/>
            <a:chOff x="561935" y="2821382"/>
            <a:chExt cx="659416" cy="542552"/>
          </a:xfrm>
        </p:grpSpPr>
        <p:sp>
          <p:nvSpPr>
            <p:cNvPr id="141" name="Oval 140"/>
            <p:cNvSpPr/>
            <p:nvPr/>
          </p:nvSpPr>
          <p:spPr bwMode="auto">
            <a:xfrm>
              <a:off x="623236" y="2821382"/>
              <a:ext cx="531879" cy="531652"/>
            </a:xfrm>
            <a:prstGeom prst="ellipse">
              <a:avLst/>
            </a:prstGeom>
            <a:solidFill>
              <a:schemeClr val="accent6"/>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49328" name="TextBox 141"/>
            <p:cNvSpPr txBox="1">
              <a:spLocks noChangeArrowheads="1"/>
            </p:cNvSpPr>
            <p:nvPr/>
          </p:nvSpPr>
          <p:spPr bwMode="auto">
            <a:xfrm>
              <a:off x="561935" y="2825220"/>
              <a:ext cx="659416" cy="5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dirty="0">
                  <a:solidFill>
                    <a:schemeClr val="tx1"/>
                  </a:solidFill>
                </a:rPr>
                <a:t>CD4+</a:t>
              </a:r>
              <a:br>
                <a:rPr lang="en-US" altLang="en-US" sz="1200" b="0" dirty="0">
                  <a:solidFill>
                    <a:schemeClr val="tx1"/>
                  </a:solidFill>
                </a:rPr>
              </a:br>
              <a:r>
                <a:rPr lang="en-US" altLang="en-US" sz="1200" b="0" dirty="0">
                  <a:solidFill>
                    <a:schemeClr val="tx1"/>
                  </a:solidFill>
                </a:rPr>
                <a:t>T-cell</a:t>
              </a:r>
            </a:p>
          </p:txBody>
        </p:sp>
      </p:grpSp>
      <p:cxnSp>
        <p:nvCxnSpPr>
          <p:cNvPr id="49198" name="Straight Arrow Connector 127"/>
          <p:cNvCxnSpPr>
            <a:cxnSpLocks noChangeShapeType="1"/>
          </p:cNvCxnSpPr>
          <p:nvPr/>
        </p:nvCxnSpPr>
        <p:spPr bwMode="auto">
          <a:xfrm>
            <a:off x="2035175" y="2038350"/>
            <a:ext cx="0" cy="47148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99" name="Straight Arrow Connector 144"/>
          <p:cNvCxnSpPr>
            <a:cxnSpLocks noChangeShapeType="1"/>
          </p:cNvCxnSpPr>
          <p:nvPr/>
        </p:nvCxnSpPr>
        <p:spPr bwMode="auto">
          <a:xfrm>
            <a:off x="4567238" y="2073275"/>
            <a:ext cx="0" cy="47148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200" name="Straight Arrow Connector 145"/>
          <p:cNvCxnSpPr>
            <a:cxnSpLocks noChangeShapeType="1"/>
          </p:cNvCxnSpPr>
          <p:nvPr/>
        </p:nvCxnSpPr>
        <p:spPr bwMode="auto">
          <a:xfrm>
            <a:off x="7359650" y="2073275"/>
            <a:ext cx="0" cy="23653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49332" name="Group 150"/>
          <p:cNvGrpSpPr>
            <a:grpSpLocks/>
          </p:cNvGrpSpPr>
          <p:nvPr/>
        </p:nvGrpSpPr>
        <p:grpSpPr bwMode="auto">
          <a:xfrm>
            <a:off x="6561138" y="2401888"/>
            <a:ext cx="581025" cy="531812"/>
            <a:chOff x="598985" y="2821382"/>
            <a:chExt cx="580608" cy="531652"/>
          </a:xfrm>
        </p:grpSpPr>
        <p:sp>
          <p:nvSpPr>
            <p:cNvPr id="152" name="Oval 151"/>
            <p:cNvSpPr/>
            <p:nvPr/>
          </p:nvSpPr>
          <p:spPr bwMode="auto">
            <a:xfrm>
              <a:off x="622780" y="2821382"/>
              <a:ext cx="533017" cy="531652"/>
            </a:xfrm>
            <a:prstGeom prst="ellipse">
              <a:avLst/>
            </a:prstGeom>
            <a:solidFill>
              <a:schemeClr val="accent2"/>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153" name="TextBox 152"/>
            <p:cNvSpPr txBox="1"/>
            <p:nvPr/>
          </p:nvSpPr>
          <p:spPr>
            <a:xfrm>
              <a:off x="598985" y="2856296"/>
              <a:ext cx="580608" cy="461823"/>
            </a:xfrm>
            <a:prstGeom prst="rect">
              <a:avLst/>
            </a:prstGeom>
            <a:noFill/>
          </p:spPr>
          <p:txBody>
            <a:bodyPr wrap="none">
              <a:spAutoFit/>
            </a:bodyPr>
            <a:lstStyle/>
            <a:p>
              <a:pPr>
                <a:defRPr/>
              </a:pPr>
              <a:r>
                <a:rPr lang="en-US" sz="1200" b="0" dirty="0">
                  <a:solidFill>
                    <a:schemeClr val="bg2">
                      <a:lumMod val="10000"/>
                    </a:schemeClr>
                  </a:solidFill>
                </a:rPr>
                <a:t>CD8+</a:t>
              </a:r>
              <a:br>
                <a:rPr lang="en-US" sz="1200" b="0" dirty="0">
                  <a:solidFill>
                    <a:schemeClr val="bg2">
                      <a:lumMod val="10000"/>
                    </a:schemeClr>
                  </a:solidFill>
                </a:rPr>
              </a:br>
              <a:r>
                <a:rPr lang="en-US" sz="1200" b="0" dirty="0" smtClean="0">
                  <a:solidFill>
                    <a:schemeClr val="bg2">
                      <a:lumMod val="10000"/>
                    </a:schemeClr>
                  </a:solidFill>
                </a:rPr>
                <a:t>T-cell</a:t>
              </a:r>
              <a:endParaRPr lang="en-US" sz="1200" b="0" dirty="0">
                <a:solidFill>
                  <a:schemeClr val="bg2">
                    <a:lumMod val="10000"/>
                  </a:schemeClr>
                </a:solidFill>
              </a:endParaRPr>
            </a:p>
          </p:txBody>
        </p:sp>
      </p:grpSp>
      <p:grpSp>
        <p:nvGrpSpPr>
          <p:cNvPr id="49333" name="Group 153"/>
          <p:cNvGrpSpPr>
            <a:grpSpLocks/>
          </p:cNvGrpSpPr>
          <p:nvPr/>
        </p:nvGrpSpPr>
        <p:grpSpPr bwMode="auto">
          <a:xfrm>
            <a:off x="7131050" y="2349500"/>
            <a:ext cx="390525" cy="390525"/>
            <a:chOff x="230635" y="3450726"/>
            <a:chExt cx="420530" cy="420530"/>
          </a:xfrm>
        </p:grpSpPr>
        <p:sp>
          <p:nvSpPr>
            <p:cNvPr id="155" name="Oval 154"/>
            <p:cNvSpPr/>
            <p:nvPr/>
          </p:nvSpPr>
          <p:spPr bwMode="auto">
            <a:xfrm>
              <a:off x="230635" y="3450726"/>
              <a:ext cx="420530" cy="420530"/>
            </a:xfrm>
            <a:prstGeom prst="ellipse">
              <a:avLst/>
            </a:prstGeom>
            <a:solidFill>
              <a:schemeClr val="accent4"/>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156" name="TextBox 155"/>
            <p:cNvSpPr txBox="1"/>
            <p:nvPr/>
          </p:nvSpPr>
          <p:spPr>
            <a:xfrm>
              <a:off x="246021" y="3519105"/>
              <a:ext cx="398306" cy="276934"/>
            </a:xfrm>
            <a:prstGeom prst="rect">
              <a:avLst/>
            </a:prstGeom>
            <a:noFill/>
          </p:spPr>
          <p:txBody>
            <a:bodyPr wrap="none">
              <a:spAutoFit/>
            </a:bodyPr>
            <a:lstStyle/>
            <a:p>
              <a:pPr algn="ctr">
                <a:defRPr/>
              </a:pPr>
              <a:r>
                <a:rPr lang="en-US" sz="1200" b="0" dirty="0">
                  <a:solidFill>
                    <a:schemeClr val="bg2">
                      <a:lumMod val="10000"/>
                    </a:schemeClr>
                  </a:solidFill>
                </a:rPr>
                <a:t>NK</a:t>
              </a:r>
            </a:p>
          </p:txBody>
        </p:sp>
      </p:grpSp>
      <p:grpSp>
        <p:nvGrpSpPr>
          <p:cNvPr id="49334" name="Group 156"/>
          <p:cNvGrpSpPr>
            <a:grpSpLocks/>
          </p:cNvGrpSpPr>
          <p:nvPr/>
        </p:nvGrpSpPr>
        <p:grpSpPr bwMode="auto">
          <a:xfrm>
            <a:off x="7610475" y="2327275"/>
            <a:ext cx="509588" cy="484188"/>
            <a:chOff x="582583" y="4363735"/>
            <a:chExt cx="508815" cy="483046"/>
          </a:xfrm>
        </p:grpSpPr>
        <p:sp>
          <p:nvSpPr>
            <p:cNvPr id="158" name="Freeform 157"/>
            <p:cNvSpPr/>
            <p:nvPr/>
          </p:nvSpPr>
          <p:spPr bwMode="auto">
            <a:xfrm>
              <a:off x="582583" y="4363735"/>
              <a:ext cx="508815" cy="483046"/>
            </a:xfrm>
            <a:custGeom>
              <a:avLst/>
              <a:gdLst>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65349 w 508815"/>
                <a:gd name="connsiteY79"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2487 w 508815"/>
                <a:gd name="connsiteY79" fmla="*/ 125401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2487 w 508815"/>
                <a:gd name="connsiteY79" fmla="*/ 108732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4869 w 508815"/>
                <a:gd name="connsiteY79" fmla="*/ 42057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4869 w 508815"/>
                <a:gd name="connsiteY79" fmla="*/ 42057 h 483046"/>
                <a:gd name="connsiteX80" fmla="*/ 165349 w 508815"/>
                <a:gd name="connsiteY80" fmla="*/ 89682 h 48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8815" h="483046">
                  <a:moveTo>
                    <a:pt x="165349" y="89682"/>
                  </a:moveTo>
                  <a:cubicBezTo>
                    <a:pt x="176461" y="85713"/>
                    <a:pt x="182812" y="30548"/>
                    <a:pt x="191543" y="18245"/>
                  </a:cubicBezTo>
                  <a:cubicBezTo>
                    <a:pt x="200274" y="5942"/>
                    <a:pt x="212975" y="8322"/>
                    <a:pt x="217737" y="15863"/>
                  </a:cubicBezTo>
                  <a:cubicBezTo>
                    <a:pt x="222500" y="23403"/>
                    <a:pt x="215356" y="52772"/>
                    <a:pt x="220118" y="63488"/>
                  </a:cubicBezTo>
                  <a:cubicBezTo>
                    <a:pt x="224880" y="74204"/>
                    <a:pt x="241946" y="87301"/>
                    <a:pt x="246312" y="80157"/>
                  </a:cubicBezTo>
                  <a:cubicBezTo>
                    <a:pt x="250678" y="73013"/>
                    <a:pt x="242740" y="33723"/>
                    <a:pt x="246312" y="20626"/>
                  </a:cubicBezTo>
                  <a:cubicBezTo>
                    <a:pt x="249884" y="7529"/>
                    <a:pt x="261790" y="-4377"/>
                    <a:pt x="267743" y="1576"/>
                  </a:cubicBezTo>
                  <a:cubicBezTo>
                    <a:pt x="273696" y="7529"/>
                    <a:pt x="276871" y="44439"/>
                    <a:pt x="282030" y="56345"/>
                  </a:cubicBezTo>
                  <a:cubicBezTo>
                    <a:pt x="287189" y="68251"/>
                    <a:pt x="292349" y="77379"/>
                    <a:pt x="298699" y="73013"/>
                  </a:cubicBezTo>
                  <a:cubicBezTo>
                    <a:pt x="305049" y="68647"/>
                    <a:pt x="314574" y="32135"/>
                    <a:pt x="320130" y="30151"/>
                  </a:cubicBezTo>
                  <a:cubicBezTo>
                    <a:pt x="325686" y="28167"/>
                    <a:pt x="328068" y="51185"/>
                    <a:pt x="332037" y="61107"/>
                  </a:cubicBezTo>
                  <a:cubicBezTo>
                    <a:pt x="336006" y="71029"/>
                    <a:pt x="335609" y="92460"/>
                    <a:pt x="343943" y="89682"/>
                  </a:cubicBezTo>
                  <a:cubicBezTo>
                    <a:pt x="352277" y="86904"/>
                    <a:pt x="370931" y="52375"/>
                    <a:pt x="382043" y="44438"/>
                  </a:cubicBezTo>
                  <a:cubicBezTo>
                    <a:pt x="393156" y="36500"/>
                    <a:pt x="405856" y="39279"/>
                    <a:pt x="410618" y="42057"/>
                  </a:cubicBezTo>
                  <a:cubicBezTo>
                    <a:pt x="415381" y="44835"/>
                    <a:pt x="416571" y="51979"/>
                    <a:pt x="410618" y="61107"/>
                  </a:cubicBezTo>
                  <a:cubicBezTo>
                    <a:pt x="404665" y="70235"/>
                    <a:pt x="375693" y="86110"/>
                    <a:pt x="374899" y="96826"/>
                  </a:cubicBezTo>
                  <a:cubicBezTo>
                    <a:pt x="374105" y="107542"/>
                    <a:pt x="398711" y="114289"/>
                    <a:pt x="405855" y="125401"/>
                  </a:cubicBezTo>
                  <a:cubicBezTo>
                    <a:pt x="412999" y="136513"/>
                    <a:pt x="406253" y="159135"/>
                    <a:pt x="417762" y="163501"/>
                  </a:cubicBezTo>
                  <a:cubicBezTo>
                    <a:pt x="429271" y="167867"/>
                    <a:pt x="461021" y="153976"/>
                    <a:pt x="474912" y="151595"/>
                  </a:cubicBezTo>
                  <a:cubicBezTo>
                    <a:pt x="488803" y="149214"/>
                    <a:pt x="500708" y="146435"/>
                    <a:pt x="501105" y="149213"/>
                  </a:cubicBezTo>
                  <a:cubicBezTo>
                    <a:pt x="501502" y="151991"/>
                    <a:pt x="489199" y="160722"/>
                    <a:pt x="477293" y="168263"/>
                  </a:cubicBezTo>
                  <a:cubicBezTo>
                    <a:pt x="465387" y="175804"/>
                    <a:pt x="433637" y="188107"/>
                    <a:pt x="429668" y="194457"/>
                  </a:cubicBezTo>
                  <a:cubicBezTo>
                    <a:pt x="425699" y="200807"/>
                    <a:pt x="445542" y="205172"/>
                    <a:pt x="453480" y="206363"/>
                  </a:cubicBezTo>
                  <a:cubicBezTo>
                    <a:pt x="461418" y="207554"/>
                    <a:pt x="468165" y="200014"/>
                    <a:pt x="477293" y="201601"/>
                  </a:cubicBezTo>
                  <a:cubicBezTo>
                    <a:pt x="486421" y="203189"/>
                    <a:pt x="513011" y="211126"/>
                    <a:pt x="508249" y="215888"/>
                  </a:cubicBezTo>
                  <a:cubicBezTo>
                    <a:pt x="503487" y="220650"/>
                    <a:pt x="460227" y="222635"/>
                    <a:pt x="448718" y="230176"/>
                  </a:cubicBezTo>
                  <a:cubicBezTo>
                    <a:pt x="437209" y="237717"/>
                    <a:pt x="444749" y="252401"/>
                    <a:pt x="439193" y="261132"/>
                  </a:cubicBezTo>
                  <a:cubicBezTo>
                    <a:pt x="433637" y="269863"/>
                    <a:pt x="418952" y="277007"/>
                    <a:pt x="415380" y="282563"/>
                  </a:cubicBezTo>
                  <a:cubicBezTo>
                    <a:pt x="411808" y="288119"/>
                    <a:pt x="410221" y="286929"/>
                    <a:pt x="417762" y="294470"/>
                  </a:cubicBezTo>
                  <a:cubicBezTo>
                    <a:pt x="425303" y="302011"/>
                    <a:pt x="451099" y="316695"/>
                    <a:pt x="460624" y="327807"/>
                  </a:cubicBezTo>
                  <a:cubicBezTo>
                    <a:pt x="470149" y="338920"/>
                    <a:pt x="477690" y="356779"/>
                    <a:pt x="474912" y="361145"/>
                  </a:cubicBezTo>
                  <a:cubicBezTo>
                    <a:pt x="472134" y="365511"/>
                    <a:pt x="454671" y="358367"/>
                    <a:pt x="443955" y="354001"/>
                  </a:cubicBezTo>
                  <a:cubicBezTo>
                    <a:pt x="433239" y="349635"/>
                    <a:pt x="418159" y="332967"/>
                    <a:pt x="410618" y="334951"/>
                  </a:cubicBezTo>
                  <a:cubicBezTo>
                    <a:pt x="403078" y="336935"/>
                    <a:pt x="393156" y="352810"/>
                    <a:pt x="398712" y="365907"/>
                  </a:cubicBezTo>
                  <a:cubicBezTo>
                    <a:pt x="404268" y="379004"/>
                    <a:pt x="442368" y="404404"/>
                    <a:pt x="443955" y="413532"/>
                  </a:cubicBezTo>
                  <a:cubicBezTo>
                    <a:pt x="445543" y="422660"/>
                    <a:pt x="420143" y="427820"/>
                    <a:pt x="408237" y="420676"/>
                  </a:cubicBezTo>
                  <a:cubicBezTo>
                    <a:pt x="396331" y="413532"/>
                    <a:pt x="380059" y="372654"/>
                    <a:pt x="372518" y="370670"/>
                  </a:cubicBezTo>
                  <a:cubicBezTo>
                    <a:pt x="364977" y="368686"/>
                    <a:pt x="366168" y="396467"/>
                    <a:pt x="362993" y="408770"/>
                  </a:cubicBezTo>
                  <a:cubicBezTo>
                    <a:pt x="359818" y="421073"/>
                    <a:pt x="360612" y="443694"/>
                    <a:pt x="353468" y="444488"/>
                  </a:cubicBezTo>
                  <a:cubicBezTo>
                    <a:pt x="346324" y="445282"/>
                    <a:pt x="326480" y="424644"/>
                    <a:pt x="320130" y="413532"/>
                  </a:cubicBezTo>
                  <a:cubicBezTo>
                    <a:pt x="313780" y="402420"/>
                    <a:pt x="319733" y="383369"/>
                    <a:pt x="315368" y="377813"/>
                  </a:cubicBezTo>
                  <a:cubicBezTo>
                    <a:pt x="311003" y="372257"/>
                    <a:pt x="301081" y="368289"/>
                    <a:pt x="293937" y="380195"/>
                  </a:cubicBezTo>
                  <a:cubicBezTo>
                    <a:pt x="286793" y="392101"/>
                    <a:pt x="278061" y="434963"/>
                    <a:pt x="272505" y="449251"/>
                  </a:cubicBezTo>
                  <a:cubicBezTo>
                    <a:pt x="266949" y="463539"/>
                    <a:pt x="264965" y="471873"/>
                    <a:pt x="260599" y="465920"/>
                  </a:cubicBezTo>
                  <a:cubicBezTo>
                    <a:pt x="256233" y="459967"/>
                    <a:pt x="254249" y="423851"/>
                    <a:pt x="246312" y="413532"/>
                  </a:cubicBezTo>
                  <a:cubicBezTo>
                    <a:pt x="238375" y="403213"/>
                    <a:pt x="218927" y="396466"/>
                    <a:pt x="212974" y="404007"/>
                  </a:cubicBezTo>
                  <a:cubicBezTo>
                    <a:pt x="207021" y="411548"/>
                    <a:pt x="216546" y="445679"/>
                    <a:pt x="210593" y="458776"/>
                  </a:cubicBezTo>
                  <a:cubicBezTo>
                    <a:pt x="204640" y="471873"/>
                    <a:pt x="182811" y="485763"/>
                    <a:pt x="177255" y="482588"/>
                  </a:cubicBezTo>
                  <a:cubicBezTo>
                    <a:pt x="171699" y="479413"/>
                    <a:pt x="176461" y="453220"/>
                    <a:pt x="177255" y="439726"/>
                  </a:cubicBezTo>
                  <a:cubicBezTo>
                    <a:pt x="178049" y="426232"/>
                    <a:pt x="184002" y="411548"/>
                    <a:pt x="182018" y="401626"/>
                  </a:cubicBezTo>
                  <a:cubicBezTo>
                    <a:pt x="180034" y="391704"/>
                    <a:pt x="172493" y="379004"/>
                    <a:pt x="165349" y="380195"/>
                  </a:cubicBezTo>
                  <a:cubicBezTo>
                    <a:pt x="158205" y="381386"/>
                    <a:pt x="146299" y="407183"/>
                    <a:pt x="139155" y="408770"/>
                  </a:cubicBezTo>
                  <a:cubicBezTo>
                    <a:pt x="132011" y="410358"/>
                    <a:pt x="123281" y="398451"/>
                    <a:pt x="122487" y="389720"/>
                  </a:cubicBezTo>
                  <a:cubicBezTo>
                    <a:pt x="121693" y="380989"/>
                    <a:pt x="139155" y="360748"/>
                    <a:pt x="134393" y="356382"/>
                  </a:cubicBezTo>
                  <a:cubicBezTo>
                    <a:pt x="129631" y="352016"/>
                    <a:pt x="104231" y="357573"/>
                    <a:pt x="93912" y="363526"/>
                  </a:cubicBezTo>
                  <a:cubicBezTo>
                    <a:pt x="83593" y="369479"/>
                    <a:pt x="78036" y="390910"/>
                    <a:pt x="72480" y="392101"/>
                  </a:cubicBezTo>
                  <a:cubicBezTo>
                    <a:pt x="66924" y="393292"/>
                    <a:pt x="58986" y="379798"/>
                    <a:pt x="60574" y="370670"/>
                  </a:cubicBezTo>
                  <a:cubicBezTo>
                    <a:pt x="62161" y="361542"/>
                    <a:pt x="74861" y="344476"/>
                    <a:pt x="82005" y="337332"/>
                  </a:cubicBezTo>
                  <a:cubicBezTo>
                    <a:pt x="89149" y="330188"/>
                    <a:pt x="103040" y="333363"/>
                    <a:pt x="103437" y="327807"/>
                  </a:cubicBezTo>
                  <a:cubicBezTo>
                    <a:pt x="103834" y="322251"/>
                    <a:pt x="93912" y="305186"/>
                    <a:pt x="84387" y="303995"/>
                  </a:cubicBezTo>
                  <a:cubicBezTo>
                    <a:pt x="74862" y="302804"/>
                    <a:pt x="53034" y="321457"/>
                    <a:pt x="46287" y="320663"/>
                  </a:cubicBezTo>
                  <a:cubicBezTo>
                    <a:pt x="39540" y="319869"/>
                    <a:pt x="39936" y="305185"/>
                    <a:pt x="43905" y="299232"/>
                  </a:cubicBezTo>
                  <a:cubicBezTo>
                    <a:pt x="47874" y="293279"/>
                    <a:pt x="63749" y="291295"/>
                    <a:pt x="70099" y="284945"/>
                  </a:cubicBezTo>
                  <a:cubicBezTo>
                    <a:pt x="76449" y="278595"/>
                    <a:pt x="85180" y="266688"/>
                    <a:pt x="82005" y="261132"/>
                  </a:cubicBezTo>
                  <a:cubicBezTo>
                    <a:pt x="78830" y="255576"/>
                    <a:pt x="63749" y="249623"/>
                    <a:pt x="51049" y="251607"/>
                  </a:cubicBezTo>
                  <a:cubicBezTo>
                    <a:pt x="38349" y="253591"/>
                    <a:pt x="13346" y="273832"/>
                    <a:pt x="5805" y="273038"/>
                  </a:cubicBezTo>
                  <a:cubicBezTo>
                    <a:pt x="-1736" y="272244"/>
                    <a:pt x="-2132" y="254385"/>
                    <a:pt x="5805" y="246845"/>
                  </a:cubicBezTo>
                  <a:cubicBezTo>
                    <a:pt x="13742" y="239305"/>
                    <a:pt x="41127" y="233351"/>
                    <a:pt x="53430" y="227795"/>
                  </a:cubicBezTo>
                  <a:cubicBezTo>
                    <a:pt x="65733" y="222239"/>
                    <a:pt x="77639" y="219857"/>
                    <a:pt x="79624" y="213507"/>
                  </a:cubicBezTo>
                  <a:cubicBezTo>
                    <a:pt x="81608" y="207157"/>
                    <a:pt x="71290" y="194457"/>
                    <a:pt x="65337" y="189695"/>
                  </a:cubicBezTo>
                  <a:cubicBezTo>
                    <a:pt x="59384" y="184933"/>
                    <a:pt x="50652" y="183345"/>
                    <a:pt x="43905" y="184932"/>
                  </a:cubicBezTo>
                  <a:cubicBezTo>
                    <a:pt x="37158" y="186520"/>
                    <a:pt x="26442" y="202395"/>
                    <a:pt x="24855" y="199220"/>
                  </a:cubicBezTo>
                  <a:cubicBezTo>
                    <a:pt x="23268" y="196045"/>
                    <a:pt x="24458" y="169851"/>
                    <a:pt x="34380" y="165882"/>
                  </a:cubicBezTo>
                  <a:cubicBezTo>
                    <a:pt x="44302" y="161913"/>
                    <a:pt x="72878" y="176201"/>
                    <a:pt x="84387" y="175407"/>
                  </a:cubicBezTo>
                  <a:cubicBezTo>
                    <a:pt x="95896" y="174613"/>
                    <a:pt x="105818" y="167470"/>
                    <a:pt x="103437" y="161120"/>
                  </a:cubicBezTo>
                  <a:cubicBezTo>
                    <a:pt x="101056" y="154770"/>
                    <a:pt x="80021" y="141673"/>
                    <a:pt x="70099" y="137307"/>
                  </a:cubicBezTo>
                  <a:cubicBezTo>
                    <a:pt x="60177" y="132941"/>
                    <a:pt x="45492" y="138895"/>
                    <a:pt x="43905" y="134926"/>
                  </a:cubicBezTo>
                  <a:cubicBezTo>
                    <a:pt x="42318" y="130957"/>
                    <a:pt x="50652" y="113495"/>
                    <a:pt x="60574" y="113495"/>
                  </a:cubicBezTo>
                  <a:cubicBezTo>
                    <a:pt x="70496" y="113495"/>
                    <a:pt x="92721" y="146832"/>
                    <a:pt x="103437" y="134926"/>
                  </a:cubicBezTo>
                  <a:cubicBezTo>
                    <a:pt x="114153" y="123020"/>
                    <a:pt x="95500" y="54360"/>
                    <a:pt x="124869" y="42057"/>
                  </a:cubicBezTo>
                  <a:cubicBezTo>
                    <a:pt x="135188" y="34516"/>
                    <a:pt x="154237" y="93651"/>
                    <a:pt x="165349" y="89682"/>
                  </a:cubicBezTo>
                  <a:close/>
                </a:path>
              </a:pathLst>
            </a:custGeom>
            <a:solidFill>
              <a:schemeClr val="accent2">
                <a:lumMod val="40000"/>
                <a:lumOff val="60000"/>
              </a:schemeClr>
            </a:solidFill>
            <a:ln>
              <a:solidFill>
                <a:schemeClr val="bg2">
                  <a:lumMod val="10000"/>
                </a:schemeClr>
              </a:solidFill>
            </a:ln>
            <a:extLst/>
          </p:spPr>
          <p:txBody>
            <a:bodyPr wrap="none" anchor="ctr">
              <a:spAutoFit/>
            </a:bodyPr>
            <a:lstStyle/>
            <a:p>
              <a:pPr algn="ctr" eaLnBrk="1" hangingPunct="1">
                <a:defRPr/>
              </a:pPr>
              <a:endParaRPr lang="en-US" sz="1400" b="0" dirty="0">
                <a:solidFill>
                  <a:schemeClr val="bg2"/>
                </a:solidFill>
              </a:endParaRPr>
            </a:p>
          </p:txBody>
        </p:sp>
        <p:sp>
          <p:nvSpPr>
            <p:cNvPr id="159" name="TextBox 158"/>
            <p:cNvSpPr txBox="1"/>
            <p:nvPr/>
          </p:nvSpPr>
          <p:spPr>
            <a:xfrm>
              <a:off x="623795" y="4461928"/>
              <a:ext cx="440656" cy="277158"/>
            </a:xfrm>
            <a:prstGeom prst="rect">
              <a:avLst/>
            </a:prstGeom>
            <a:noFill/>
          </p:spPr>
          <p:txBody>
            <a:bodyPr wrap="none">
              <a:spAutoFit/>
            </a:bodyPr>
            <a:lstStyle/>
            <a:p>
              <a:pPr algn="ctr">
                <a:defRPr/>
              </a:pPr>
              <a:r>
                <a:rPr lang="en-US" sz="1200" b="0" dirty="0">
                  <a:solidFill>
                    <a:schemeClr val="bg2">
                      <a:lumMod val="10000"/>
                    </a:schemeClr>
                  </a:solidFill>
                </a:rPr>
                <a:t>M</a:t>
              </a:r>
              <a:r>
                <a:rPr lang="el-GR" sz="1200" b="0" dirty="0">
                  <a:solidFill>
                    <a:schemeClr val="bg2">
                      <a:lumMod val="10000"/>
                    </a:schemeClr>
                  </a:solidFill>
                </a:rPr>
                <a:t>Φ</a:t>
              </a:r>
              <a:endParaRPr lang="en-US" sz="1200" b="0" dirty="0">
                <a:solidFill>
                  <a:schemeClr val="bg2">
                    <a:lumMod val="10000"/>
                  </a:schemeClr>
                </a:solidFill>
              </a:endParaRPr>
            </a:p>
          </p:txBody>
        </p:sp>
      </p:grpSp>
      <p:grpSp>
        <p:nvGrpSpPr>
          <p:cNvPr id="49335" name="Group 159"/>
          <p:cNvGrpSpPr>
            <a:grpSpLocks/>
          </p:cNvGrpSpPr>
          <p:nvPr/>
        </p:nvGrpSpPr>
        <p:grpSpPr bwMode="auto">
          <a:xfrm>
            <a:off x="7172325" y="4673600"/>
            <a:ext cx="579438" cy="530225"/>
            <a:chOff x="598985" y="2821382"/>
            <a:chExt cx="580608" cy="531652"/>
          </a:xfrm>
        </p:grpSpPr>
        <p:sp>
          <p:nvSpPr>
            <p:cNvPr id="161" name="Oval 160"/>
            <p:cNvSpPr/>
            <p:nvPr/>
          </p:nvSpPr>
          <p:spPr bwMode="auto">
            <a:xfrm>
              <a:off x="622846" y="2821382"/>
              <a:ext cx="532886" cy="531652"/>
            </a:xfrm>
            <a:prstGeom prst="ellipse">
              <a:avLst/>
            </a:prstGeom>
            <a:solidFill>
              <a:schemeClr val="accent2"/>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162" name="TextBox 161"/>
            <p:cNvSpPr txBox="1"/>
            <p:nvPr/>
          </p:nvSpPr>
          <p:spPr>
            <a:xfrm>
              <a:off x="598985" y="2856401"/>
              <a:ext cx="580608" cy="461614"/>
            </a:xfrm>
            <a:prstGeom prst="rect">
              <a:avLst/>
            </a:prstGeom>
            <a:noFill/>
          </p:spPr>
          <p:txBody>
            <a:bodyPr wrap="none">
              <a:spAutoFit/>
            </a:bodyPr>
            <a:lstStyle/>
            <a:p>
              <a:pPr>
                <a:defRPr/>
              </a:pPr>
              <a:r>
                <a:rPr lang="en-US" sz="1200" b="0" dirty="0">
                  <a:solidFill>
                    <a:schemeClr val="bg2">
                      <a:lumMod val="10000"/>
                    </a:schemeClr>
                  </a:solidFill>
                </a:rPr>
                <a:t>CD8+</a:t>
              </a:r>
              <a:br>
                <a:rPr lang="en-US" sz="1200" b="0" dirty="0">
                  <a:solidFill>
                    <a:schemeClr val="bg2">
                      <a:lumMod val="10000"/>
                    </a:schemeClr>
                  </a:solidFill>
                </a:rPr>
              </a:br>
              <a:r>
                <a:rPr lang="en-US" sz="1200" b="0" dirty="0">
                  <a:solidFill>
                    <a:schemeClr val="bg2">
                      <a:lumMod val="10000"/>
                    </a:schemeClr>
                  </a:solidFill>
                </a:rPr>
                <a:t>T-cell</a:t>
              </a:r>
            </a:p>
          </p:txBody>
        </p:sp>
      </p:grpSp>
      <p:grpSp>
        <p:nvGrpSpPr>
          <p:cNvPr id="49337" name="Group 162"/>
          <p:cNvGrpSpPr>
            <a:grpSpLocks/>
          </p:cNvGrpSpPr>
          <p:nvPr/>
        </p:nvGrpSpPr>
        <p:grpSpPr bwMode="auto">
          <a:xfrm>
            <a:off x="6153150" y="4908550"/>
            <a:ext cx="809625" cy="784225"/>
            <a:chOff x="582583" y="4363735"/>
            <a:chExt cx="508815" cy="537021"/>
          </a:xfrm>
        </p:grpSpPr>
        <p:sp>
          <p:nvSpPr>
            <p:cNvPr id="164" name="Freeform 163"/>
            <p:cNvSpPr/>
            <p:nvPr/>
          </p:nvSpPr>
          <p:spPr bwMode="auto">
            <a:xfrm>
              <a:off x="582583" y="4363735"/>
              <a:ext cx="508815" cy="482667"/>
            </a:xfrm>
            <a:custGeom>
              <a:avLst/>
              <a:gdLst>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65349 w 508815"/>
                <a:gd name="connsiteY79"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2487 w 508815"/>
                <a:gd name="connsiteY79" fmla="*/ 125401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2487 w 508815"/>
                <a:gd name="connsiteY79" fmla="*/ 108732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4869 w 508815"/>
                <a:gd name="connsiteY79" fmla="*/ 42057 h 483046"/>
                <a:gd name="connsiteX80" fmla="*/ 165349 w 508815"/>
                <a:gd name="connsiteY80" fmla="*/ 89682 h 483046"/>
                <a:gd name="connsiteX0" fmla="*/ 165349 w 508815"/>
                <a:gd name="connsiteY0" fmla="*/ 89682 h 483046"/>
                <a:gd name="connsiteX1" fmla="*/ 191543 w 508815"/>
                <a:gd name="connsiteY1" fmla="*/ 18245 h 483046"/>
                <a:gd name="connsiteX2" fmla="*/ 217737 w 508815"/>
                <a:gd name="connsiteY2" fmla="*/ 15863 h 483046"/>
                <a:gd name="connsiteX3" fmla="*/ 220118 w 508815"/>
                <a:gd name="connsiteY3" fmla="*/ 63488 h 483046"/>
                <a:gd name="connsiteX4" fmla="*/ 246312 w 508815"/>
                <a:gd name="connsiteY4" fmla="*/ 80157 h 483046"/>
                <a:gd name="connsiteX5" fmla="*/ 246312 w 508815"/>
                <a:gd name="connsiteY5" fmla="*/ 20626 h 483046"/>
                <a:gd name="connsiteX6" fmla="*/ 267743 w 508815"/>
                <a:gd name="connsiteY6" fmla="*/ 1576 h 483046"/>
                <a:gd name="connsiteX7" fmla="*/ 282030 w 508815"/>
                <a:gd name="connsiteY7" fmla="*/ 56345 h 483046"/>
                <a:gd name="connsiteX8" fmla="*/ 298699 w 508815"/>
                <a:gd name="connsiteY8" fmla="*/ 73013 h 483046"/>
                <a:gd name="connsiteX9" fmla="*/ 320130 w 508815"/>
                <a:gd name="connsiteY9" fmla="*/ 30151 h 483046"/>
                <a:gd name="connsiteX10" fmla="*/ 332037 w 508815"/>
                <a:gd name="connsiteY10" fmla="*/ 61107 h 483046"/>
                <a:gd name="connsiteX11" fmla="*/ 343943 w 508815"/>
                <a:gd name="connsiteY11" fmla="*/ 89682 h 483046"/>
                <a:gd name="connsiteX12" fmla="*/ 382043 w 508815"/>
                <a:gd name="connsiteY12" fmla="*/ 44438 h 483046"/>
                <a:gd name="connsiteX13" fmla="*/ 410618 w 508815"/>
                <a:gd name="connsiteY13" fmla="*/ 42057 h 483046"/>
                <a:gd name="connsiteX14" fmla="*/ 410618 w 508815"/>
                <a:gd name="connsiteY14" fmla="*/ 61107 h 483046"/>
                <a:gd name="connsiteX15" fmla="*/ 374899 w 508815"/>
                <a:gd name="connsiteY15" fmla="*/ 96826 h 483046"/>
                <a:gd name="connsiteX16" fmla="*/ 405855 w 508815"/>
                <a:gd name="connsiteY16" fmla="*/ 125401 h 483046"/>
                <a:gd name="connsiteX17" fmla="*/ 417762 w 508815"/>
                <a:gd name="connsiteY17" fmla="*/ 163501 h 483046"/>
                <a:gd name="connsiteX18" fmla="*/ 474912 w 508815"/>
                <a:gd name="connsiteY18" fmla="*/ 151595 h 483046"/>
                <a:gd name="connsiteX19" fmla="*/ 501105 w 508815"/>
                <a:gd name="connsiteY19" fmla="*/ 149213 h 483046"/>
                <a:gd name="connsiteX20" fmla="*/ 477293 w 508815"/>
                <a:gd name="connsiteY20" fmla="*/ 168263 h 483046"/>
                <a:gd name="connsiteX21" fmla="*/ 429668 w 508815"/>
                <a:gd name="connsiteY21" fmla="*/ 194457 h 483046"/>
                <a:gd name="connsiteX22" fmla="*/ 453480 w 508815"/>
                <a:gd name="connsiteY22" fmla="*/ 206363 h 483046"/>
                <a:gd name="connsiteX23" fmla="*/ 477293 w 508815"/>
                <a:gd name="connsiteY23" fmla="*/ 201601 h 483046"/>
                <a:gd name="connsiteX24" fmla="*/ 508249 w 508815"/>
                <a:gd name="connsiteY24" fmla="*/ 215888 h 483046"/>
                <a:gd name="connsiteX25" fmla="*/ 448718 w 508815"/>
                <a:gd name="connsiteY25" fmla="*/ 230176 h 483046"/>
                <a:gd name="connsiteX26" fmla="*/ 439193 w 508815"/>
                <a:gd name="connsiteY26" fmla="*/ 261132 h 483046"/>
                <a:gd name="connsiteX27" fmla="*/ 415380 w 508815"/>
                <a:gd name="connsiteY27" fmla="*/ 282563 h 483046"/>
                <a:gd name="connsiteX28" fmla="*/ 417762 w 508815"/>
                <a:gd name="connsiteY28" fmla="*/ 294470 h 483046"/>
                <a:gd name="connsiteX29" fmla="*/ 460624 w 508815"/>
                <a:gd name="connsiteY29" fmla="*/ 327807 h 483046"/>
                <a:gd name="connsiteX30" fmla="*/ 474912 w 508815"/>
                <a:gd name="connsiteY30" fmla="*/ 361145 h 483046"/>
                <a:gd name="connsiteX31" fmla="*/ 443955 w 508815"/>
                <a:gd name="connsiteY31" fmla="*/ 354001 h 483046"/>
                <a:gd name="connsiteX32" fmla="*/ 410618 w 508815"/>
                <a:gd name="connsiteY32" fmla="*/ 334951 h 483046"/>
                <a:gd name="connsiteX33" fmla="*/ 398712 w 508815"/>
                <a:gd name="connsiteY33" fmla="*/ 365907 h 483046"/>
                <a:gd name="connsiteX34" fmla="*/ 443955 w 508815"/>
                <a:gd name="connsiteY34" fmla="*/ 413532 h 483046"/>
                <a:gd name="connsiteX35" fmla="*/ 408237 w 508815"/>
                <a:gd name="connsiteY35" fmla="*/ 420676 h 483046"/>
                <a:gd name="connsiteX36" fmla="*/ 372518 w 508815"/>
                <a:gd name="connsiteY36" fmla="*/ 370670 h 483046"/>
                <a:gd name="connsiteX37" fmla="*/ 362993 w 508815"/>
                <a:gd name="connsiteY37" fmla="*/ 408770 h 483046"/>
                <a:gd name="connsiteX38" fmla="*/ 353468 w 508815"/>
                <a:gd name="connsiteY38" fmla="*/ 444488 h 483046"/>
                <a:gd name="connsiteX39" fmla="*/ 320130 w 508815"/>
                <a:gd name="connsiteY39" fmla="*/ 413532 h 483046"/>
                <a:gd name="connsiteX40" fmla="*/ 315368 w 508815"/>
                <a:gd name="connsiteY40" fmla="*/ 377813 h 483046"/>
                <a:gd name="connsiteX41" fmla="*/ 293937 w 508815"/>
                <a:gd name="connsiteY41" fmla="*/ 380195 h 483046"/>
                <a:gd name="connsiteX42" fmla="*/ 272505 w 508815"/>
                <a:gd name="connsiteY42" fmla="*/ 449251 h 483046"/>
                <a:gd name="connsiteX43" fmla="*/ 260599 w 508815"/>
                <a:gd name="connsiteY43" fmla="*/ 465920 h 483046"/>
                <a:gd name="connsiteX44" fmla="*/ 246312 w 508815"/>
                <a:gd name="connsiteY44" fmla="*/ 413532 h 483046"/>
                <a:gd name="connsiteX45" fmla="*/ 212974 w 508815"/>
                <a:gd name="connsiteY45" fmla="*/ 404007 h 483046"/>
                <a:gd name="connsiteX46" fmla="*/ 210593 w 508815"/>
                <a:gd name="connsiteY46" fmla="*/ 458776 h 483046"/>
                <a:gd name="connsiteX47" fmla="*/ 177255 w 508815"/>
                <a:gd name="connsiteY47" fmla="*/ 482588 h 483046"/>
                <a:gd name="connsiteX48" fmla="*/ 177255 w 508815"/>
                <a:gd name="connsiteY48" fmla="*/ 439726 h 483046"/>
                <a:gd name="connsiteX49" fmla="*/ 182018 w 508815"/>
                <a:gd name="connsiteY49" fmla="*/ 401626 h 483046"/>
                <a:gd name="connsiteX50" fmla="*/ 165349 w 508815"/>
                <a:gd name="connsiteY50" fmla="*/ 380195 h 483046"/>
                <a:gd name="connsiteX51" fmla="*/ 139155 w 508815"/>
                <a:gd name="connsiteY51" fmla="*/ 408770 h 483046"/>
                <a:gd name="connsiteX52" fmla="*/ 122487 w 508815"/>
                <a:gd name="connsiteY52" fmla="*/ 389720 h 483046"/>
                <a:gd name="connsiteX53" fmla="*/ 134393 w 508815"/>
                <a:gd name="connsiteY53" fmla="*/ 356382 h 483046"/>
                <a:gd name="connsiteX54" fmla="*/ 93912 w 508815"/>
                <a:gd name="connsiteY54" fmla="*/ 363526 h 483046"/>
                <a:gd name="connsiteX55" fmla="*/ 72480 w 508815"/>
                <a:gd name="connsiteY55" fmla="*/ 392101 h 483046"/>
                <a:gd name="connsiteX56" fmla="*/ 60574 w 508815"/>
                <a:gd name="connsiteY56" fmla="*/ 370670 h 483046"/>
                <a:gd name="connsiteX57" fmla="*/ 82005 w 508815"/>
                <a:gd name="connsiteY57" fmla="*/ 337332 h 483046"/>
                <a:gd name="connsiteX58" fmla="*/ 103437 w 508815"/>
                <a:gd name="connsiteY58" fmla="*/ 327807 h 483046"/>
                <a:gd name="connsiteX59" fmla="*/ 84387 w 508815"/>
                <a:gd name="connsiteY59" fmla="*/ 303995 h 483046"/>
                <a:gd name="connsiteX60" fmla="*/ 46287 w 508815"/>
                <a:gd name="connsiteY60" fmla="*/ 320663 h 483046"/>
                <a:gd name="connsiteX61" fmla="*/ 43905 w 508815"/>
                <a:gd name="connsiteY61" fmla="*/ 299232 h 483046"/>
                <a:gd name="connsiteX62" fmla="*/ 70099 w 508815"/>
                <a:gd name="connsiteY62" fmla="*/ 284945 h 483046"/>
                <a:gd name="connsiteX63" fmla="*/ 82005 w 508815"/>
                <a:gd name="connsiteY63" fmla="*/ 261132 h 483046"/>
                <a:gd name="connsiteX64" fmla="*/ 51049 w 508815"/>
                <a:gd name="connsiteY64" fmla="*/ 251607 h 483046"/>
                <a:gd name="connsiteX65" fmla="*/ 5805 w 508815"/>
                <a:gd name="connsiteY65" fmla="*/ 273038 h 483046"/>
                <a:gd name="connsiteX66" fmla="*/ 5805 w 508815"/>
                <a:gd name="connsiteY66" fmla="*/ 246845 h 483046"/>
                <a:gd name="connsiteX67" fmla="*/ 53430 w 508815"/>
                <a:gd name="connsiteY67" fmla="*/ 227795 h 483046"/>
                <a:gd name="connsiteX68" fmla="*/ 79624 w 508815"/>
                <a:gd name="connsiteY68" fmla="*/ 213507 h 483046"/>
                <a:gd name="connsiteX69" fmla="*/ 65337 w 508815"/>
                <a:gd name="connsiteY69" fmla="*/ 189695 h 483046"/>
                <a:gd name="connsiteX70" fmla="*/ 43905 w 508815"/>
                <a:gd name="connsiteY70" fmla="*/ 184932 h 483046"/>
                <a:gd name="connsiteX71" fmla="*/ 24855 w 508815"/>
                <a:gd name="connsiteY71" fmla="*/ 199220 h 483046"/>
                <a:gd name="connsiteX72" fmla="*/ 34380 w 508815"/>
                <a:gd name="connsiteY72" fmla="*/ 165882 h 483046"/>
                <a:gd name="connsiteX73" fmla="*/ 84387 w 508815"/>
                <a:gd name="connsiteY73" fmla="*/ 175407 h 483046"/>
                <a:gd name="connsiteX74" fmla="*/ 103437 w 508815"/>
                <a:gd name="connsiteY74" fmla="*/ 161120 h 483046"/>
                <a:gd name="connsiteX75" fmla="*/ 70099 w 508815"/>
                <a:gd name="connsiteY75" fmla="*/ 137307 h 483046"/>
                <a:gd name="connsiteX76" fmla="*/ 43905 w 508815"/>
                <a:gd name="connsiteY76" fmla="*/ 134926 h 483046"/>
                <a:gd name="connsiteX77" fmla="*/ 60574 w 508815"/>
                <a:gd name="connsiteY77" fmla="*/ 113495 h 483046"/>
                <a:gd name="connsiteX78" fmla="*/ 103437 w 508815"/>
                <a:gd name="connsiteY78" fmla="*/ 134926 h 483046"/>
                <a:gd name="connsiteX79" fmla="*/ 124869 w 508815"/>
                <a:gd name="connsiteY79" fmla="*/ 42057 h 483046"/>
                <a:gd name="connsiteX80" fmla="*/ 165349 w 508815"/>
                <a:gd name="connsiteY80" fmla="*/ 89682 h 48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8815" h="483046">
                  <a:moveTo>
                    <a:pt x="165349" y="89682"/>
                  </a:moveTo>
                  <a:cubicBezTo>
                    <a:pt x="176461" y="85713"/>
                    <a:pt x="182812" y="30548"/>
                    <a:pt x="191543" y="18245"/>
                  </a:cubicBezTo>
                  <a:cubicBezTo>
                    <a:pt x="200274" y="5942"/>
                    <a:pt x="212975" y="8322"/>
                    <a:pt x="217737" y="15863"/>
                  </a:cubicBezTo>
                  <a:cubicBezTo>
                    <a:pt x="222500" y="23403"/>
                    <a:pt x="215356" y="52772"/>
                    <a:pt x="220118" y="63488"/>
                  </a:cubicBezTo>
                  <a:cubicBezTo>
                    <a:pt x="224880" y="74204"/>
                    <a:pt x="241946" y="87301"/>
                    <a:pt x="246312" y="80157"/>
                  </a:cubicBezTo>
                  <a:cubicBezTo>
                    <a:pt x="250678" y="73013"/>
                    <a:pt x="242740" y="33723"/>
                    <a:pt x="246312" y="20626"/>
                  </a:cubicBezTo>
                  <a:cubicBezTo>
                    <a:pt x="249884" y="7529"/>
                    <a:pt x="261790" y="-4377"/>
                    <a:pt x="267743" y="1576"/>
                  </a:cubicBezTo>
                  <a:cubicBezTo>
                    <a:pt x="273696" y="7529"/>
                    <a:pt x="276871" y="44439"/>
                    <a:pt x="282030" y="56345"/>
                  </a:cubicBezTo>
                  <a:cubicBezTo>
                    <a:pt x="287189" y="68251"/>
                    <a:pt x="292349" y="77379"/>
                    <a:pt x="298699" y="73013"/>
                  </a:cubicBezTo>
                  <a:cubicBezTo>
                    <a:pt x="305049" y="68647"/>
                    <a:pt x="314574" y="32135"/>
                    <a:pt x="320130" y="30151"/>
                  </a:cubicBezTo>
                  <a:cubicBezTo>
                    <a:pt x="325686" y="28167"/>
                    <a:pt x="328068" y="51185"/>
                    <a:pt x="332037" y="61107"/>
                  </a:cubicBezTo>
                  <a:cubicBezTo>
                    <a:pt x="336006" y="71029"/>
                    <a:pt x="335609" y="92460"/>
                    <a:pt x="343943" y="89682"/>
                  </a:cubicBezTo>
                  <a:cubicBezTo>
                    <a:pt x="352277" y="86904"/>
                    <a:pt x="370931" y="52375"/>
                    <a:pt x="382043" y="44438"/>
                  </a:cubicBezTo>
                  <a:cubicBezTo>
                    <a:pt x="393156" y="36500"/>
                    <a:pt x="405856" y="39279"/>
                    <a:pt x="410618" y="42057"/>
                  </a:cubicBezTo>
                  <a:cubicBezTo>
                    <a:pt x="415381" y="44835"/>
                    <a:pt x="416571" y="51979"/>
                    <a:pt x="410618" y="61107"/>
                  </a:cubicBezTo>
                  <a:cubicBezTo>
                    <a:pt x="404665" y="70235"/>
                    <a:pt x="375693" y="86110"/>
                    <a:pt x="374899" y="96826"/>
                  </a:cubicBezTo>
                  <a:cubicBezTo>
                    <a:pt x="374105" y="107542"/>
                    <a:pt x="398711" y="114289"/>
                    <a:pt x="405855" y="125401"/>
                  </a:cubicBezTo>
                  <a:cubicBezTo>
                    <a:pt x="412999" y="136513"/>
                    <a:pt x="406253" y="159135"/>
                    <a:pt x="417762" y="163501"/>
                  </a:cubicBezTo>
                  <a:cubicBezTo>
                    <a:pt x="429271" y="167867"/>
                    <a:pt x="461021" y="153976"/>
                    <a:pt x="474912" y="151595"/>
                  </a:cubicBezTo>
                  <a:cubicBezTo>
                    <a:pt x="488803" y="149214"/>
                    <a:pt x="500708" y="146435"/>
                    <a:pt x="501105" y="149213"/>
                  </a:cubicBezTo>
                  <a:cubicBezTo>
                    <a:pt x="501502" y="151991"/>
                    <a:pt x="489199" y="160722"/>
                    <a:pt x="477293" y="168263"/>
                  </a:cubicBezTo>
                  <a:cubicBezTo>
                    <a:pt x="465387" y="175804"/>
                    <a:pt x="433637" y="188107"/>
                    <a:pt x="429668" y="194457"/>
                  </a:cubicBezTo>
                  <a:cubicBezTo>
                    <a:pt x="425699" y="200807"/>
                    <a:pt x="445542" y="205172"/>
                    <a:pt x="453480" y="206363"/>
                  </a:cubicBezTo>
                  <a:cubicBezTo>
                    <a:pt x="461418" y="207554"/>
                    <a:pt x="468165" y="200014"/>
                    <a:pt x="477293" y="201601"/>
                  </a:cubicBezTo>
                  <a:cubicBezTo>
                    <a:pt x="486421" y="203189"/>
                    <a:pt x="513011" y="211126"/>
                    <a:pt x="508249" y="215888"/>
                  </a:cubicBezTo>
                  <a:cubicBezTo>
                    <a:pt x="503487" y="220650"/>
                    <a:pt x="460227" y="222635"/>
                    <a:pt x="448718" y="230176"/>
                  </a:cubicBezTo>
                  <a:cubicBezTo>
                    <a:pt x="437209" y="237717"/>
                    <a:pt x="444749" y="252401"/>
                    <a:pt x="439193" y="261132"/>
                  </a:cubicBezTo>
                  <a:cubicBezTo>
                    <a:pt x="433637" y="269863"/>
                    <a:pt x="418952" y="277007"/>
                    <a:pt x="415380" y="282563"/>
                  </a:cubicBezTo>
                  <a:cubicBezTo>
                    <a:pt x="411808" y="288119"/>
                    <a:pt x="410221" y="286929"/>
                    <a:pt x="417762" y="294470"/>
                  </a:cubicBezTo>
                  <a:cubicBezTo>
                    <a:pt x="425303" y="302011"/>
                    <a:pt x="451099" y="316695"/>
                    <a:pt x="460624" y="327807"/>
                  </a:cubicBezTo>
                  <a:cubicBezTo>
                    <a:pt x="470149" y="338920"/>
                    <a:pt x="477690" y="356779"/>
                    <a:pt x="474912" y="361145"/>
                  </a:cubicBezTo>
                  <a:cubicBezTo>
                    <a:pt x="472134" y="365511"/>
                    <a:pt x="454671" y="358367"/>
                    <a:pt x="443955" y="354001"/>
                  </a:cubicBezTo>
                  <a:cubicBezTo>
                    <a:pt x="433239" y="349635"/>
                    <a:pt x="418159" y="332967"/>
                    <a:pt x="410618" y="334951"/>
                  </a:cubicBezTo>
                  <a:cubicBezTo>
                    <a:pt x="403078" y="336935"/>
                    <a:pt x="393156" y="352810"/>
                    <a:pt x="398712" y="365907"/>
                  </a:cubicBezTo>
                  <a:cubicBezTo>
                    <a:pt x="404268" y="379004"/>
                    <a:pt x="442368" y="404404"/>
                    <a:pt x="443955" y="413532"/>
                  </a:cubicBezTo>
                  <a:cubicBezTo>
                    <a:pt x="445543" y="422660"/>
                    <a:pt x="420143" y="427820"/>
                    <a:pt x="408237" y="420676"/>
                  </a:cubicBezTo>
                  <a:cubicBezTo>
                    <a:pt x="396331" y="413532"/>
                    <a:pt x="380059" y="372654"/>
                    <a:pt x="372518" y="370670"/>
                  </a:cubicBezTo>
                  <a:cubicBezTo>
                    <a:pt x="364977" y="368686"/>
                    <a:pt x="366168" y="396467"/>
                    <a:pt x="362993" y="408770"/>
                  </a:cubicBezTo>
                  <a:cubicBezTo>
                    <a:pt x="359818" y="421073"/>
                    <a:pt x="360612" y="443694"/>
                    <a:pt x="353468" y="444488"/>
                  </a:cubicBezTo>
                  <a:cubicBezTo>
                    <a:pt x="346324" y="445282"/>
                    <a:pt x="326480" y="424644"/>
                    <a:pt x="320130" y="413532"/>
                  </a:cubicBezTo>
                  <a:cubicBezTo>
                    <a:pt x="313780" y="402420"/>
                    <a:pt x="319733" y="383369"/>
                    <a:pt x="315368" y="377813"/>
                  </a:cubicBezTo>
                  <a:cubicBezTo>
                    <a:pt x="311003" y="372257"/>
                    <a:pt x="301081" y="368289"/>
                    <a:pt x="293937" y="380195"/>
                  </a:cubicBezTo>
                  <a:cubicBezTo>
                    <a:pt x="286793" y="392101"/>
                    <a:pt x="278061" y="434963"/>
                    <a:pt x="272505" y="449251"/>
                  </a:cubicBezTo>
                  <a:cubicBezTo>
                    <a:pt x="266949" y="463539"/>
                    <a:pt x="264965" y="471873"/>
                    <a:pt x="260599" y="465920"/>
                  </a:cubicBezTo>
                  <a:cubicBezTo>
                    <a:pt x="256233" y="459967"/>
                    <a:pt x="254249" y="423851"/>
                    <a:pt x="246312" y="413532"/>
                  </a:cubicBezTo>
                  <a:cubicBezTo>
                    <a:pt x="238375" y="403213"/>
                    <a:pt x="218927" y="396466"/>
                    <a:pt x="212974" y="404007"/>
                  </a:cubicBezTo>
                  <a:cubicBezTo>
                    <a:pt x="207021" y="411548"/>
                    <a:pt x="216546" y="445679"/>
                    <a:pt x="210593" y="458776"/>
                  </a:cubicBezTo>
                  <a:cubicBezTo>
                    <a:pt x="204640" y="471873"/>
                    <a:pt x="182811" y="485763"/>
                    <a:pt x="177255" y="482588"/>
                  </a:cubicBezTo>
                  <a:cubicBezTo>
                    <a:pt x="171699" y="479413"/>
                    <a:pt x="176461" y="453220"/>
                    <a:pt x="177255" y="439726"/>
                  </a:cubicBezTo>
                  <a:cubicBezTo>
                    <a:pt x="178049" y="426232"/>
                    <a:pt x="184002" y="411548"/>
                    <a:pt x="182018" y="401626"/>
                  </a:cubicBezTo>
                  <a:cubicBezTo>
                    <a:pt x="180034" y="391704"/>
                    <a:pt x="172493" y="379004"/>
                    <a:pt x="165349" y="380195"/>
                  </a:cubicBezTo>
                  <a:cubicBezTo>
                    <a:pt x="158205" y="381386"/>
                    <a:pt x="146299" y="407183"/>
                    <a:pt x="139155" y="408770"/>
                  </a:cubicBezTo>
                  <a:cubicBezTo>
                    <a:pt x="132011" y="410358"/>
                    <a:pt x="123281" y="398451"/>
                    <a:pt x="122487" y="389720"/>
                  </a:cubicBezTo>
                  <a:cubicBezTo>
                    <a:pt x="121693" y="380989"/>
                    <a:pt x="139155" y="360748"/>
                    <a:pt x="134393" y="356382"/>
                  </a:cubicBezTo>
                  <a:cubicBezTo>
                    <a:pt x="129631" y="352016"/>
                    <a:pt x="104231" y="357573"/>
                    <a:pt x="93912" y="363526"/>
                  </a:cubicBezTo>
                  <a:cubicBezTo>
                    <a:pt x="83593" y="369479"/>
                    <a:pt x="78036" y="390910"/>
                    <a:pt x="72480" y="392101"/>
                  </a:cubicBezTo>
                  <a:cubicBezTo>
                    <a:pt x="66924" y="393292"/>
                    <a:pt x="58986" y="379798"/>
                    <a:pt x="60574" y="370670"/>
                  </a:cubicBezTo>
                  <a:cubicBezTo>
                    <a:pt x="62161" y="361542"/>
                    <a:pt x="74861" y="344476"/>
                    <a:pt x="82005" y="337332"/>
                  </a:cubicBezTo>
                  <a:cubicBezTo>
                    <a:pt x="89149" y="330188"/>
                    <a:pt x="103040" y="333363"/>
                    <a:pt x="103437" y="327807"/>
                  </a:cubicBezTo>
                  <a:cubicBezTo>
                    <a:pt x="103834" y="322251"/>
                    <a:pt x="93912" y="305186"/>
                    <a:pt x="84387" y="303995"/>
                  </a:cubicBezTo>
                  <a:cubicBezTo>
                    <a:pt x="74862" y="302804"/>
                    <a:pt x="53034" y="321457"/>
                    <a:pt x="46287" y="320663"/>
                  </a:cubicBezTo>
                  <a:cubicBezTo>
                    <a:pt x="39540" y="319869"/>
                    <a:pt x="39936" y="305185"/>
                    <a:pt x="43905" y="299232"/>
                  </a:cubicBezTo>
                  <a:cubicBezTo>
                    <a:pt x="47874" y="293279"/>
                    <a:pt x="63749" y="291295"/>
                    <a:pt x="70099" y="284945"/>
                  </a:cubicBezTo>
                  <a:cubicBezTo>
                    <a:pt x="76449" y="278595"/>
                    <a:pt x="85180" y="266688"/>
                    <a:pt x="82005" y="261132"/>
                  </a:cubicBezTo>
                  <a:cubicBezTo>
                    <a:pt x="78830" y="255576"/>
                    <a:pt x="63749" y="249623"/>
                    <a:pt x="51049" y="251607"/>
                  </a:cubicBezTo>
                  <a:cubicBezTo>
                    <a:pt x="38349" y="253591"/>
                    <a:pt x="13346" y="273832"/>
                    <a:pt x="5805" y="273038"/>
                  </a:cubicBezTo>
                  <a:cubicBezTo>
                    <a:pt x="-1736" y="272244"/>
                    <a:pt x="-2132" y="254385"/>
                    <a:pt x="5805" y="246845"/>
                  </a:cubicBezTo>
                  <a:cubicBezTo>
                    <a:pt x="13742" y="239305"/>
                    <a:pt x="41127" y="233351"/>
                    <a:pt x="53430" y="227795"/>
                  </a:cubicBezTo>
                  <a:cubicBezTo>
                    <a:pt x="65733" y="222239"/>
                    <a:pt x="77639" y="219857"/>
                    <a:pt x="79624" y="213507"/>
                  </a:cubicBezTo>
                  <a:cubicBezTo>
                    <a:pt x="81608" y="207157"/>
                    <a:pt x="71290" y="194457"/>
                    <a:pt x="65337" y="189695"/>
                  </a:cubicBezTo>
                  <a:cubicBezTo>
                    <a:pt x="59384" y="184933"/>
                    <a:pt x="50652" y="183345"/>
                    <a:pt x="43905" y="184932"/>
                  </a:cubicBezTo>
                  <a:cubicBezTo>
                    <a:pt x="37158" y="186520"/>
                    <a:pt x="26442" y="202395"/>
                    <a:pt x="24855" y="199220"/>
                  </a:cubicBezTo>
                  <a:cubicBezTo>
                    <a:pt x="23268" y="196045"/>
                    <a:pt x="24458" y="169851"/>
                    <a:pt x="34380" y="165882"/>
                  </a:cubicBezTo>
                  <a:cubicBezTo>
                    <a:pt x="44302" y="161913"/>
                    <a:pt x="72878" y="176201"/>
                    <a:pt x="84387" y="175407"/>
                  </a:cubicBezTo>
                  <a:cubicBezTo>
                    <a:pt x="95896" y="174613"/>
                    <a:pt x="105818" y="167470"/>
                    <a:pt x="103437" y="161120"/>
                  </a:cubicBezTo>
                  <a:cubicBezTo>
                    <a:pt x="101056" y="154770"/>
                    <a:pt x="80021" y="141673"/>
                    <a:pt x="70099" y="137307"/>
                  </a:cubicBezTo>
                  <a:cubicBezTo>
                    <a:pt x="60177" y="132941"/>
                    <a:pt x="45492" y="138895"/>
                    <a:pt x="43905" y="134926"/>
                  </a:cubicBezTo>
                  <a:cubicBezTo>
                    <a:pt x="42318" y="130957"/>
                    <a:pt x="50652" y="113495"/>
                    <a:pt x="60574" y="113495"/>
                  </a:cubicBezTo>
                  <a:cubicBezTo>
                    <a:pt x="70496" y="113495"/>
                    <a:pt x="92721" y="146832"/>
                    <a:pt x="103437" y="134926"/>
                  </a:cubicBezTo>
                  <a:cubicBezTo>
                    <a:pt x="114153" y="123020"/>
                    <a:pt x="95500" y="54360"/>
                    <a:pt x="124869" y="42057"/>
                  </a:cubicBezTo>
                  <a:cubicBezTo>
                    <a:pt x="135188" y="34516"/>
                    <a:pt x="154237" y="93651"/>
                    <a:pt x="165349" y="89682"/>
                  </a:cubicBezTo>
                  <a:close/>
                </a:path>
              </a:pathLst>
            </a:custGeom>
            <a:solidFill>
              <a:schemeClr val="accent2">
                <a:lumMod val="40000"/>
                <a:lumOff val="60000"/>
              </a:schemeClr>
            </a:solidFill>
            <a:ln>
              <a:solidFill>
                <a:schemeClr val="bg2">
                  <a:lumMod val="10000"/>
                </a:schemeClr>
              </a:solidFill>
            </a:ln>
            <a:extLst/>
          </p:spPr>
          <p:txBody>
            <a:bodyPr wrap="none" anchor="ctr">
              <a:spAutoFit/>
            </a:bodyPr>
            <a:lstStyle/>
            <a:p>
              <a:pPr algn="ctr" eaLnBrk="1" hangingPunct="1">
                <a:defRPr/>
              </a:pPr>
              <a:endParaRPr lang="en-US" sz="1400" b="0" dirty="0">
                <a:solidFill>
                  <a:schemeClr val="bg2"/>
                </a:solidFill>
              </a:endParaRPr>
            </a:p>
          </p:txBody>
        </p:sp>
        <p:sp>
          <p:nvSpPr>
            <p:cNvPr id="165" name="TextBox 164"/>
            <p:cNvSpPr txBox="1"/>
            <p:nvPr/>
          </p:nvSpPr>
          <p:spPr>
            <a:xfrm>
              <a:off x="608523" y="4438744"/>
              <a:ext cx="436982" cy="462012"/>
            </a:xfrm>
            <a:prstGeom prst="rect">
              <a:avLst/>
            </a:prstGeom>
            <a:noFill/>
          </p:spPr>
          <p:txBody>
            <a:bodyPr wrap="none">
              <a:spAutoFit/>
            </a:bodyPr>
            <a:lstStyle/>
            <a:p>
              <a:pPr algn="ctr">
                <a:defRPr/>
              </a:pPr>
              <a:r>
                <a:rPr lang="en-US" sz="1200" b="0" dirty="0">
                  <a:solidFill>
                    <a:schemeClr val="bg2">
                      <a:lumMod val="10000"/>
                    </a:schemeClr>
                  </a:solidFill>
                </a:rPr>
                <a:t>M2</a:t>
              </a:r>
            </a:p>
            <a:p>
              <a:pPr algn="ctr">
                <a:defRPr/>
              </a:pPr>
              <a:r>
                <a:rPr lang="en-US" sz="1200" b="0" dirty="0">
                  <a:solidFill>
                    <a:schemeClr val="bg2">
                      <a:lumMod val="10000"/>
                    </a:schemeClr>
                  </a:solidFill>
                </a:rPr>
                <a:t>M</a:t>
              </a:r>
              <a:r>
                <a:rPr lang="el-GR" sz="1200" b="0" dirty="0">
                  <a:solidFill>
                    <a:schemeClr val="bg2">
                      <a:lumMod val="10000"/>
                    </a:schemeClr>
                  </a:solidFill>
                </a:rPr>
                <a:t>Φ</a:t>
              </a:r>
              <a:endParaRPr lang="en-US" sz="1200" b="0" dirty="0">
                <a:solidFill>
                  <a:schemeClr val="bg2">
                    <a:lumMod val="10000"/>
                  </a:schemeClr>
                </a:solidFill>
              </a:endParaRPr>
            </a:p>
          </p:txBody>
        </p:sp>
      </p:grpSp>
      <p:sp>
        <p:nvSpPr>
          <p:cNvPr id="131" name="TextBox 130"/>
          <p:cNvSpPr txBox="1"/>
          <p:nvPr/>
        </p:nvSpPr>
        <p:spPr>
          <a:xfrm>
            <a:off x="6037263" y="3117850"/>
            <a:ext cx="701675" cy="307975"/>
          </a:xfrm>
          <a:prstGeom prst="rect">
            <a:avLst/>
          </a:prstGeom>
          <a:noFill/>
        </p:spPr>
        <p:txBody>
          <a:bodyPr wrap="none">
            <a:spAutoFit/>
          </a:bodyPr>
          <a:lstStyle/>
          <a:p>
            <a:pPr>
              <a:defRPr/>
            </a:pPr>
            <a:r>
              <a:rPr lang="en-US" sz="1400" dirty="0">
                <a:solidFill>
                  <a:schemeClr val="accent2">
                    <a:lumMod val="40000"/>
                    <a:lumOff val="60000"/>
                  </a:schemeClr>
                </a:solidFill>
              </a:rPr>
              <a:t>PD-L1</a:t>
            </a:r>
          </a:p>
        </p:txBody>
      </p:sp>
      <p:sp>
        <p:nvSpPr>
          <p:cNvPr id="49207" name="Freeform 132"/>
          <p:cNvSpPr>
            <a:spLocks/>
          </p:cNvSpPr>
          <p:nvPr/>
        </p:nvSpPr>
        <p:spPr bwMode="auto">
          <a:xfrm>
            <a:off x="6073775" y="4722813"/>
            <a:ext cx="258763" cy="504825"/>
          </a:xfrm>
          <a:custGeom>
            <a:avLst/>
            <a:gdLst>
              <a:gd name="T0" fmla="*/ 98561 w 259307"/>
              <a:gd name="T1" fmla="*/ 502399 h 504968"/>
              <a:gd name="T2" fmla="*/ 0 w 259307"/>
              <a:gd name="T3" fmla="*/ 332671 h 504968"/>
              <a:gd name="T4" fmla="*/ 13140 w 259307"/>
              <a:gd name="T5" fmla="*/ 169733 h 504968"/>
              <a:gd name="T6" fmla="*/ 137985 w 259307"/>
              <a:gd name="T7" fmla="*/ 54321 h 504968"/>
              <a:gd name="T8" fmla="*/ 249688 w 259307"/>
              <a:gd name="T9" fmla="*/ 0 h 504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307" h="504968">
                <a:moveTo>
                  <a:pt x="102358" y="504968"/>
                </a:moveTo>
                <a:cubicBezTo>
                  <a:pt x="58571" y="447534"/>
                  <a:pt x="14785" y="390100"/>
                  <a:pt x="0" y="334371"/>
                </a:cubicBezTo>
                <a:cubicBezTo>
                  <a:pt x="-14785" y="278642"/>
                  <a:pt x="-10236" y="217227"/>
                  <a:pt x="13647" y="170597"/>
                </a:cubicBezTo>
                <a:cubicBezTo>
                  <a:pt x="37530" y="123967"/>
                  <a:pt x="102358" y="83024"/>
                  <a:pt x="143301" y="54591"/>
                </a:cubicBezTo>
                <a:cubicBezTo>
                  <a:pt x="184244" y="26158"/>
                  <a:pt x="221775" y="13079"/>
                  <a:pt x="259307" y="0"/>
                </a:cubicBezTo>
              </a:path>
            </a:pathLst>
          </a:custGeom>
          <a:noFill/>
          <a:ln w="28575">
            <a:solidFill>
              <a:schemeClr val="tx1"/>
            </a:solidFill>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nvGrpSpPr>
          <p:cNvPr id="49339" name="Group 166"/>
          <p:cNvGrpSpPr>
            <a:grpSpLocks/>
          </p:cNvGrpSpPr>
          <p:nvPr/>
        </p:nvGrpSpPr>
        <p:grpSpPr bwMode="auto">
          <a:xfrm>
            <a:off x="7240588" y="2911475"/>
            <a:ext cx="239712" cy="747713"/>
            <a:chOff x="7240137" y="2911387"/>
            <a:chExt cx="240013" cy="748147"/>
          </a:xfrm>
        </p:grpSpPr>
        <p:cxnSp>
          <p:nvCxnSpPr>
            <p:cNvPr id="49315" name="Straight Connector 143"/>
            <p:cNvCxnSpPr>
              <a:cxnSpLocks noChangeShapeType="1"/>
            </p:cNvCxnSpPr>
            <p:nvPr/>
          </p:nvCxnSpPr>
          <p:spPr bwMode="auto">
            <a:xfrm>
              <a:off x="7240137" y="2911387"/>
              <a:ext cx="2400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9316" name="Straight Connector 165"/>
            <p:cNvCxnSpPr>
              <a:cxnSpLocks noChangeShapeType="1"/>
            </p:cNvCxnSpPr>
            <p:nvPr/>
          </p:nvCxnSpPr>
          <p:spPr bwMode="auto">
            <a:xfrm>
              <a:off x="7360043" y="2911387"/>
              <a:ext cx="0" cy="74814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49340" name="Group 174"/>
          <p:cNvGrpSpPr>
            <a:grpSpLocks/>
          </p:cNvGrpSpPr>
          <p:nvPr/>
        </p:nvGrpSpPr>
        <p:grpSpPr bwMode="auto">
          <a:xfrm>
            <a:off x="7400925" y="5240338"/>
            <a:ext cx="239713" cy="320675"/>
            <a:chOff x="7240137" y="2911387"/>
            <a:chExt cx="240013" cy="748147"/>
          </a:xfrm>
        </p:grpSpPr>
        <p:cxnSp>
          <p:nvCxnSpPr>
            <p:cNvPr id="49313" name="Straight Connector 175"/>
            <p:cNvCxnSpPr>
              <a:cxnSpLocks noChangeShapeType="1"/>
            </p:cNvCxnSpPr>
            <p:nvPr/>
          </p:nvCxnSpPr>
          <p:spPr bwMode="auto">
            <a:xfrm>
              <a:off x="7240137" y="2911387"/>
              <a:ext cx="2400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9314" name="Straight Connector 176"/>
            <p:cNvCxnSpPr>
              <a:cxnSpLocks noChangeShapeType="1"/>
            </p:cNvCxnSpPr>
            <p:nvPr/>
          </p:nvCxnSpPr>
          <p:spPr bwMode="auto">
            <a:xfrm>
              <a:off x="7360043" y="2911387"/>
              <a:ext cx="0" cy="74814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49210" name="Oval 167"/>
          <p:cNvSpPr>
            <a:spLocks noChangeArrowheads="1"/>
          </p:cNvSpPr>
          <p:nvPr/>
        </p:nvSpPr>
        <p:spPr bwMode="auto">
          <a:xfrm>
            <a:off x="1524000" y="3290888"/>
            <a:ext cx="47625" cy="476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11" name="Oval 178"/>
          <p:cNvSpPr>
            <a:spLocks noChangeArrowheads="1"/>
          </p:cNvSpPr>
          <p:nvPr/>
        </p:nvSpPr>
        <p:spPr bwMode="auto">
          <a:xfrm>
            <a:off x="2317750" y="3375025"/>
            <a:ext cx="46038" cy="476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12" name="Oval 179"/>
          <p:cNvSpPr>
            <a:spLocks noChangeArrowheads="1"/>
          </p:cNvSpPr>
          <p:nvPr/>
        </p:nvSpPr>
        <p:spPr bwMode="auto">
          <a:xfrm>
            <a:off x="1576388" y="3371850"/>
            <a:ext cx="53975" cy="603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13" name="Oval 180"/>
          <p:cNvSpPr>
            <a:spLocks noChangeArrowheads="1"/>
          </p:cNvSpPr>
          <p:nvPr/>
        </p:nvSpPr>
        <p:spPr bwMode="auto">
          <a:xfrm>
            <a:off x="2354263" y="3471863"/>
            <a:ext cx="52387" cy="603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nvGrpSpPr>
          <p:cNvPr id="49341" name="Group 171"/>
          <p:cNvGrpSpPr>
            <a:grpSpLocks/>
          </p:cNvGrpSpPr>
          <p:nvPr/>
        </p:nvGrpSpPr>
        <p:grpSpPr bwMode="auto">
          <a:xfrm>
            <a:off x="1474788" y="3286125"/>
            <a:ext cx="119062" cy="176213"/>
            <a:chOff x="1645508" y="3241100"/>
            <a:chExt cx="118981" cy="174942"/>
          </a:xfrm>
        </p:grpSpPr>
        <p:sp>
          <p:nvSpPr>
            <p:cNvPr id="169" name="Block Arc 168"/>
            <p:cNvSpPr/>
            <p:nvPr/>
          </p:nvSpPr>
          <p:spPr bwMode="auto">
            <a:xfrm rot="11186560">
              <a:off x="1645508" y="3241100"/>
              <a:ext cx="118981" cy="91411"/>
            </a:xfrm>
            <a:prstGeom prst="blockArc">
              <a:avLst>
                <a:gd name="adj1" fmla="val 9585289"/>
                <a:gd name="adj2" fmla="val 21182933"/>
                <a:gd name="adj3" fmla="val 28780"/>
              </a:avLst>
            </a:prstGeom>
            <a:solidFill>
              <a:schemeClr val="accent6"/>
            </a:solidFill>
            <a:ln>
              <a:noFill/>
            </a:ln>
            <a:extLst/>
          </p:spPr>
          <p:txBody>
            <a:bodyPr anchor="ctr">
              <a:spAutoFit/>
            </a:bodyPr>
            <a:lstStyle/>
            <a:p>
              <a:pPr algn="ctr" eaLnBrk="1" hangingPunct="1">
                <a:defRPr/>
              </a:pPr>
              <a:endParaRPr lang="en-US" sz="1400" b="0" dirty="0">
                <a:solidFill>
                  <a:schemeClr val="bg2"/>
                </a:solidFill>
              </a:endParaRPr>
            </a:p>
          </p:txBody>
        </p:sp>
        <p:cxnSp>
          <p:nvCxnSpPr>
            <p:cNvPr id="171" name="Straight Connector 170"/>
            <p:cNvCxnSpPr/>
            <p:nvPr/>
          </p:nvCxnSpPr>
          <p:spPr bwMode="auto">
            <a:xfrm>
              <a:off x="1715310" y="3321479"/>
              <a:ext cx="19037" cy="94563"/>
            </a:xfrm>
            <a:prstGeom prst="line">
              <a:avLst/>
            </a:prstGeom>
            <a:noFill/>
            <a:ln w="28575" cap="flat" cmpd="sng" algn="ctr">
              <a:solidFill>
                <a:schemeClr val="accent6"/>
              </a:solidFill>
              <a:prstDash val="solid"/>
              <a:round/>
              <a:headEnd type="none" w="med" len="med"/>
              <a:tailEnd type="none" w="med" len="med"/>
            </a:ln>
            <a:effectLst/>
          </p:spPr>
        </p:cxnSp>
      </p:grpSp>
      <p:grpSp>
        <p:nvGrpSpPr>
          <p:cNvPr id="49342" name="Group 185"/>
          <p:cNvGrpSpPr>
            <a:grpSpLocks/>
          </p:cNvGrpSpPr>
          <p:nvPr/>
        </p:nvGrpSpPr>
        <p:grpSpPr bwMode="auto">
          <a:xfrm>
            <a:off x="2266950" y="3373438"/>
            <a:ext cx="119063" cy="176212"/>
            <a:chOff x="1645508" y="3241100"/>
            <a:chExt cx="118981" cy="174942"/>
          </a:xfrm>
        </p:grpSpPr>
        <p:sp>
          <p:nvSpPr>
            <p:cNvPr id="187" name="Block Arc 186"/>
            <p:cNvSpPr/>
            <p:nvPr/>
          </p:nvSpPr>
          <p:spPr bwMode="auto">
            <a:xfrm rot="11186560">
              <a:off x="1645508" y="3241100"/>
              <a:ext cx="118981" cy="91411"/>
            </a:xfrm>
            <a:prstGeom prst="blockArc">
              <a:avLst>
                <a:gd name="adj1" fmla="val 9585289"/>
                <a:gd name="adj2" fmla="val 21182933"/>
                <a:gd name="adj3" fmla="val 28780"/>
              </a:avLst>
            </a:prstGeom>
            <a:solidFill>
              <a:schemeClr val="accent6"/>
            </a:solidFill>
            <a:ln>
              <a:noFill/>
            </a:ln>
            <a:extLst/>
          </p:spPr>
          <p:txBody>
            <a:bodyPr anchor="ctr">
              <a:spAutoFit/>
            </a:bodyPr>
            <a:lstStyle/>
            <a:p>
              <a:pPr algn="ctr" eaLnBrk="1" hangingPunct="1">
                <a:defRPr/>
              </a:pPr>
              <a:endParaRPr lang="en-US" sz="1400" b="0" dirty="0">
                <a:solidFill>
                  <a:schemeClr val="bg2"/>
                </a:solidFill>
              </a:endParaRPr>
            </a:p>
          </p:txBody>
        </p:sp>
        <p:cxnSp>
          <p:nvCxnSpPr>
            <p:cNvPr id="188" name="Straight Connector 187"/>
            <p:cNvCxnSpPr/>
            <p:nvPr/>
          </p:nvCxnSpPr>
          <p:spPr bwMode="auto">
            <a:xfrm>
              <a:off x="1715310" y="3321478"/>
              <a:ext cx="19037" cy="94564"/>
            </a:xfrm>
            <a:prstGeom prst="line">
              <a:avLst/>
            </a:prstGeom>
            <a:noFill/>
            <a:ln w="28575" cap="flat" cmpd="sng" algn="ctr">
              <a:solidFill>
                <a:schemeClr val="accent6"/>
              </a:solidFill>
              <a:prstDash val="solid"/>
              <a:round/>
              <a:headEnd type="none" w="med" len="med"/>
              <a:tailEnd type="none" w="med" len="med"/>
            </a:ln>
            <a:effectLst/>
          </p:spPr>
        </p:cxnSp>
      </p:grpSp>
      <p:sp>
        <p:nvSpPr>
          <p:cNvPr id="173" name="Freeform 172"/>
          <p:cNvSpPr/>
          <p:nvPr/>
        </p:nvSpPr>
        <p:spPr bwMode="auto">
          <a:xfrm>
            <a:off x="2936875" y="3316288"/>
            <a:ext cx="101600" cy="198437"/>
          </a:xfrm>
          <a:custGeom>
            <a:avLst/>
            <a:gdLst>
              <a:gd name="connsiteX0" fmla="*/ 50104 w 102713"/>
              <a:gd name="connsiteY0" fmla="*/ 5010 h 197911"/>
              <a:gd name="connsiteX1" fmla="*/ 102713 w 102713"/>
              <a:gd name="connsiteY1" fmla="*/ 0 h 197911"/>
              <a:gd name="connsiteX2" fmla="*/ 42588 w 102713"/>
              <a:gd name="connsiteY2" fmla="*/ 197911 h 197911"/>
              <a:gd name="connsiteX3" fmla="*/ 0 w 102713"/>
              <a:gd name="connsiteY3" fmla="*/ 180375 h 197911"/>
              <a:gd name="connsiteX4" fmla="*/ 50104 w 102713"/>
              <a:gd name="connsiteY4" fmla="*/ 5010 h 19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3" h="197911">
                <a:moveTo>
                  <a:pt x="50104" y="5010"/>
                </a:moveTo>
                <a:lnTo>
                  <a:pt x="102713" y="0"/>
                </a:lnTo>
                <a:lnTo>
                  <a:pt x="42588" y="197911"/>
                </a:lnTo>
                <a:lnTo>
                  <a:pt x="0" y="180375"/>
                </a:lnTo>
                <a:lnTo>
                  <a:pt x="50104" y="5010"/>
                </a:lnTo>
                <a:close/>
              </a:path>
            </a:pathLst>
          </a:custGeom>
          <a:solidFill>
            <a:schemeClr val="accent6"/>
          </a:solidFill>
          <a:ln>
            <a:noFill/>
          </a:ln>
          <a:extLst/>
        </p:spPr>
        <p:txBody>
          <a:bodyPr wrap="none" anchor="ctr">
            <a:spAutoFit/>
          </a:bodyPr>
          <a:lstStyle/>
          <a:p>
            <a:pPr algn="ctr" eaLnBrk="1" hangingPunct="1">
              <a:defRPr/>
            </a:pPr>
            <a:endParaRPr lang="en-US" sz="1400" b="0" dirty="0">
              <a:solidFill>
                <a:schemeClr val="bg2"/>
              </a:solidFill>
            </a:endParaRPr>
          </a:p>
        </p:txBody>
      </p:sp>
      <p:sp>
        <p:nvSpPr>
          <p:cNvPr id="190" name="Freeform 189"/>
          <p:cNvSpPr/>
          <p:nvPr/>
        </p:nvSpPr>
        <p:spPr bwMode="auto">
          <a:xfrm>
            <a:off x="2859088" y="3300413"/>
            <a:ext cx="101600" cy="198437"/>
          </a:xfrm>
          <a:custGeom>
            <a:avLst/>
            <a:gdLst>
              <a:gd name="connsiteX0" fmla="*/ 50104 w 102713"/>
              <a:gd name="connsiteY0" fmla="*/ 5010 h 197911"/>
              <a:gd name="connsiteX1" fmla="*/ 102713 w 102713"/>
              <a:gd name="connsiteY1" fmla="*/ 0 h 197911"/>
              <a:gd name="connsiteX2" fmla="*/ 42588 w 102713"/>
              <a:gd name="connsiteY2" fmla="*/ 197911 h 197911"/>
              <a:gd name="connsiteX3" fmla="*/ 0 w 102713"/>
              <a:gd name="connsiteY3" fmla="*/ 180375 h 197911"/>
              <a:gd name="connsiteX4" fmla="*/ 50104 w 102713"/>
              <a:gd name="connsiteY4" fmla="*/ 5010 h 19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3" h="197911">
                <a:moveTo>
                  <a:pt x="50104" y="5010"/>
                </a:moveTo>
                <a:lnTo>
                  <a:pt x="102713" y="0"/>
                </a:lnTo>
                <a:lnTo>
                  <a:pt x="42588" y="197911"/>
                </a:lnTo>
                <a:lnTo>
                  <a:pt x="0" y="180375"/>
                </a:lnTo>
                <a:lnTo>
                  <a:pt x="50104" y="5010"/>
                </a:lnTo>
                <a:close/>
              </a:path>
            </a:pathLst>
          </a:custGeom>
          <a:solidFill>
            <a:schemeClr val="accent6">
              <a:lumMod val="20000"/>
              <a:lumOff val="80000"/>
            </a:schemeClr>
          </a:solidFill>
          <a:ln>
            <a:noFill/>
          </a:ln>
          <a:extLst/>
        </p:spPr>
        <p:txBody>
          <a:bodyPr wrap="none" anchor="ctr">
            <a:spAutoFit/>
          </a:bodyPr>
          <a:lstStyle/>
          <a:p>
            <a:pPr algn="ctr" eaLnBrk="1" hangingPunct="1">
              <a:defRPr/>
            </a:pPr>
            <a:endParaRPr lang="en-US" sz="1400" b="0" dirty="0">
              <a:solidFill>
                <a:schemeClr val="bg2"/>
              </a:solidFill>
            </a:endParaRPr>
          </a:p>
        </p:txBody>
      </p:sp>
      <p:grpSp>
        <p:nvGrpSpPr>
          <p:cNvPr id="49343" name="Group 97"/>
          <p:cNvGrpSpPr>
            <a:grpSpLocks/>
          </p:cNvGrpSpPr>
          <p:nvPr/>
        </p:nvGrpSpPr>
        <p:grpSpPr bwMode="auto">
          <a:xfrm>
            <a:off x="2389188" y="3459163"/>
            <a:ext cx="723900" cy="314325"/>
            <a:chOff x="4750129" y="4124054"/>
            <a:chExt cx="676893" cy="263877"/>
          </a:xfrm>
        </p:grpSpPr>
        <p:sp>
          <p:nvSpPr>
            <p:cNvPr id="99" name="Oval 98"/>
            <p:cNvSpPr/>
            <p:nvPr/>
          </p:nvSpPr>
          <p:spPr bwMode="auto">
            <a:xfrm>
              <a:off x="4750129" y="4124054"/>
              <a:ext cx="676893" cy="263877"/>
            </a:xfrm>
            <a:prstGeom prst="ellipse">
              <a:avLst/>
            </a:prstGeom>
            <a:solidFill>
              <a:schemeClr val="accent6">
                <a:lumMod val="60000"/>
                <a:lumOff val="40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100" name="Oval 99"/>
            <p:cNvSpPr/>
            <p:nvPr/>
          </p:nvSpPr>
          <p:spPr bwMode="auto">
            <a:xfrm>
              <a:off x="4920836" y="4204017"/>
              <a:ext cx="316181" cy="123942"/>
            </a:xfrm>
            <a:prstGeom prst="ellipse">
              <a:avLst/>
            </a:prstGeom>
            <a:solidFill>
              <a:schemeClr val="accent6">
                <a:lumMod val="20000"/>
                <a:lumOff val="80000"/>
              </a:schemeClr>
            </a:solidFill>
            <a:ln>
              <a:noFill/>
            </a:ln>
            <a:extLst/>
          </p:spPr>
          <p:txBody>
            <a:bodyPr wrap="none" anchor="ctr"/>
            <a:lstStyle/>
            <a:p>
              <a:pPr algn="ctr" eaLnBrk="1" hangingPunct="1">
                <a:defRPr/>
              </a:pPr>
              <a:endParaRPr lang="en-US" sz="1400" b="0" dirty="0">
                <a:solidFill>
                  <a:schemeClr val="bg2"/>
                </a:solidFill>
              </a:endParaRPr>
            </a:p>
          </p:txBody>
        </p:sp>
      </p:grpSp>
      <p:sp>
        <p:nvSpPr>
          <p:cNvPr id="49219" name="Oval 190"/>
          <p:cNvSpPr>
            <a:spLocks noChangeArrowheads="1"/>
          </p:cNvSpPr>
          <p:nvPr/>
        </p:nvSpPr>
        <p:spPr bwMode="auto">
          <a:xfrm>
            <a:off x="3854450" y="3378200"/>
            <a:ext cx="47625" cy="476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nvGrpSpPr>
          <p:cNvPr id="32" name="Group 191"/>
          <p:cNvGrpSpPr>
            <a:grpSpLocks/>
          </p:cNvGrpSpPr>
          <p:nvPr/>
        </p:nvGrpSpPr>
        <p:grpSpPr bwMode="auto">
          <a:xfrm>
            <a:off x="3810000" y="3363913"/>
            <a:ext cx="119063" cy="174625"/>
            <a:chOff x="1645508" y="3241100"/>
            <a:chExt cx="118981" cy="174942"/>
          </a:xfrm>
        </p:grpSpPr>
        <p:sp>
          <p:nvSpPr>
            <p:cNvPr id="193" name="Block Arc 192"/>
            <p:cNvSpPr/>
            <p:nvPr/>
          </p:nvSpPr>
          <p:spPr bwMode="auto">
            <a:xfrm rot="11186560">
              <a:off x="1645508" y="3241100"/>
              <a:ext cx="118981" cy="90651"/>
            </a:xfrm>
            <a:prstGeom prst="blockArc">
              <a:avLst>
                <a:gd name="adj1" fmla="val 9585289"/>
                <a:gd name="adj2" fmla="val 21182933"/>
                <a:gd name="adj3" fmla="val 28780"/>
              </a:avLst>
            </a:prstGeom>
            <a:solidFill>
              <a:schemeClr val="accent6"/>
            </a:solidFill>
            <a:ln>
              <a:noFill/>
            </a:ln>
            <a:extLst/>
          </p:spPr>
          <p:txBody>
            <a:bodyPr anchor="ctr">
              <a:spAutoFit/>
            </a:bodyPr>
            <a:lstStyle/>
            <a:p>
              <a:pPr algn="ctr" eaLnBrk="1" hangingPunct="1">
                <a:defRPr/>
              </a:pPr>
              <a:endParaRPr lang="en-US" sz="1400" b="0" dirty="0">
                <a:solidFill>
                  <a:schemeClr val="bg2"/>
                </a:solidFill>
              </a:endParaRPr>
            </a:p>
          </p:txBody>
        </p:sp>
        <p:cxnSp>
          <p:nvCxnSpPr>
            <p:cNvPr id="194" name="Straight Connector 193"/>
            <p:cNvCxnSpPr/>
            <p:nvPr/>
          </p:nvCxnSpPr>
          <p:spPr bwMode="auto">
            <a:xfrm>
              <a:off x="1715310" y="3322209"/>
              <a:ext cx="19037" cy="93833"/>
            </a:xfrm>
            <a:prstGeom prst="line">
              <a:avLst/>
            </a:prstGeom>
            <a:noFill/>
            <a:ln w="28575" cap="flat" cmpd="sng" algn="ctr">
              <a:solidFill>
                <a:schemeClr val="accent6"/>
              </a:solidFill>
              <a:prstDash val="solid"/>
              <a:round/>
              <a:headEnd type="none" w="med" len="med"/>
              <a:tailEnd type="none" w="med" len="med"/>
            </a:ln>
            <a:effectLst/>
          </p:spPr>
        </p:cxnSp>
      </p:grpSp>
      <p:sp>
        <p:nvSpPr>
          <p:cNvPr id="49221" name="Oval 194"/>
          <p:cNvSpPr>
            <a:spLocks noChangeArrowheads="1"/>
          </p:cNvSpPr>
          <p:nvPr/>
        </p:nvSpPr>
        <p:spPr bwMode="auto">
          <a:xfrm>
            <a:off x="3898900" y="3462338"/>
            <a:ext cx="53975" cy="603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22" name="Oval 195"/>
          <p:cNvSpPr>
            <a:spLocks noChangeArrowheads="1"/>
          </p:cNvSpPr>
          <p:nvPr/>
        </p:nvSpPr>
        <p:spPr bwMode="auto">
          <a:xfrm>
            <a:off x="5162550" y="2882900"/>
            <a:ext cx="53975" cy="603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23" name="Oval 196"/>
          <p:cNvSpPr>
            <a:spLocks noChangeArrowheads="1"/>
          </p:cNvSpPr>
          <p:nvPr/>
        </p:nvSpPr>
        <p:spPr bwMode="auto">
          <a:xfrm>
            <a:off x="5240338" y="2941638"/>
            <a:ext cx="53975" cy="619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24" name="Oval 197"/>
          <p:cNvSpPr>
            <a:spLocks noChangeArrowheads="1"/>
          </p:cNvSpPr>
          <p:nvPr/>
        </p:nvSpPr>
        <p:spPr bwMode="auto">
          <a:xfrm>
            <a:off x="5056188" y="2944813"/>
            <a:ext cx="53975" cy="603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25" name="Oval 198"/>
          <p:cNvSpPr>
            <a:spLocks noChangeArrowheads="1"/>
          </p:cNvSpPr>
          <p:nvPr/>
        </p:nvSpPr>
        <p:spPr bwMode="auto">
          <a:xfrm>
            <a:off x="5140325" y="2987675"/>
            <a:ext cx="53975" cy="619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50251" name="TextBox 173"/>
          <p:cNvSpPr txBox="1">
            <a:spLocks noChangeArrowheads="1"/>
          </p:cNvSpPr>
          <p:nvPr/>
        </p:nvSpPr>
        <p:spPr bwMode="auto">
          <a:xfrm>
            <a:off x="4665484" y="2652892"/>
            <a:ext cx="59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400" b="0" dirty="0">
                <a:solidFill>
                  <a:schemeClr val="accent4">
                    <a:lumMod val="40000"/>
                    <a:lumOff val="60000"/>
                  </a:schemeClr>
                </a:solidFill>
              </a:rPr>
              <a:t>IL-12</a:t>
            </a:r>
          </a:p>
        </p:txBody>
      </p:sp>
      <p:sp>
        <p:nvSpPr>
          <p:cNvPr id="201" name="TextBox 200"/>
          <p:cNvSpPr txBox="1"/>
          <p:nvPr/>
        </p:nvSpPr>
        <p:spPr>
          <a:xfrm>
            <a:off x="6186488" y="2895600"/>
            <a:ext cx="820737" cy="307975"/>
          </a:xfrm>
          <a:prstGeom prst="rect">
            <a:avLst/>
          </a:prstGeom>
          <a:noFill/>
        </p:spPr>
        <p:txBody>
          <a:bodyPr wrap="none">
            <a:spAutoFit/>
          </a:bodyPr>
          <a:lstStyle/>
          <a:p>
            <a:pPr>
              <a:defRPr/>
            </a:pPr>
            <a:r>
              <a:rPr lang="en-US" sz="1400" dirty="0">
                <a:solidFill>
                  <a:schemeClr val="accent3">
                    <a:lumMod val="60000"/>
                    <a:lumOff val="40000"/>
                  </a:schemeClr>
                </a:solidFill>
              </a:rPr>
              <a:t>CTLA-4</a:t>
            </a:r>
          </a:p>
        </p:txBody>
      </p:sp>
      <p:cxnSp>
        <p:nvCxnSpPr>
          <p:cNvPr id="49228" name="Straight Connector 181"/>
          <p:cNvCxnSpPr>
            <a:cxnSpLocks noChangeShapeType="1"/>
          </p:cNvCxnSpPr>
          <p:nvPr/>
        </p:nvCxnSpPr>
        <p:spPr bwMode="auto">
          <a:xfrm>
            <a:off x="6659563" y="3354388"/>
            <a:ext cx="22225" cy="147637"/>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grpSp>
        <p:nvGrpSpPr>
          <p:cNvPr id="33" name="Group 203"/>
          <p:cNvGrpSpPr>
            <a:grpSpLocks/>
          </p:cNvGrpSpPr>
          <p:nvPr/>
        </p:nvGrpSpPr>
        <p:grpSpPr bwMode="auto">
          <a:xfrm rot="10800000">
            <a:off x="6962775" y="2886075"/>
            <a:ext cx="160338" cy="295275"/>
            <a:chOff x="1645508" y="3241100"/>
            <a:chExt cx="118981" cy="174942"/>
          </a:xfrm>
        </p:grpSpPr>
        <p:sp>
          <p:nvSpPr>
            <p:cNvPr id="205" name="Block Arc 204"/>
            <p:cNvSpPr/>
            <p:nvPr/>
          </p:nvSpPr>
          <p:spPr bwMode="auto">
            <a:xfrm rot="11186560">
              <a:off x="1645508" y="3258970"/>
              <a:ext cx="118981" cy="91233"/>
            </a:xfrm>
            <a:prstGeom prst="blockArc">
              <a:avLst>
                <a:gd name="adj1" fmla="val 9585289"/>
                <a:gd name="adj2" fmla="val 20963826"/>
                <a:gd name="adj3" fmla="val 18070"/>
              </a:avLst>
            </a:prstGeom>
            <a:solidFill>
              <a:schemeClr val="accent3">
                <a:lumMod val="60000"/>
                <a:lumOff val="40000"/>
              </a:schemeClr>
            </a:solidFill>
            <a:ln>
              <a:solidFill>
                <a:schemeClr val="accent3">
                  <a:lumMod val="60000"/>
                  <a:lumOff val="40000"/>
                </a:schemeClr>
              </a:solidFill>
            </a:ln>
            <a:extLst/>
          </p:spPr>
          <p:txBody>
            <a:bodyPr anchor="ctr">
              <a:spAutoFit/>
            </a:bodyPr>
            <a:lstStyle/>
            <a:p>
              <a:pPr algn="ctr" eaLnBrk="1" hangingPunct="1">
                <a:defRPr/>
              </a:pPr>
              <a:endParaRPr lang="en-US" sz="1400" b="0" dirty="0">
                <a:solidFill>
                  <a:schemeClr val="bg2"/>
                </a:solidFill>
              </a:endParaRPr>
            </a:p>
          </p:txBody>
        </p:sp>
        <p:cxnSp>
          <p:nvCxnSpPr>
            <p:cNvPr id="206" name="Straight Connector 205"/>
            <p:cNvCxnSpPr/>
            <p:nvPr/>
          </p:nvCxnSpPr>
          <p:spPr bwMode="auto">
            <a:xfrm>
              <a:off x="1692629" y="3321987"/>
              <a:ext cx="18848" cy="94055"/>
            </a:xfrm>
            <a:prstGeom prst="line">
              <a:avLst/>
            </a:prstGeom>
            <a:noFill/>
            <a:ln w="28575" cap="flat" cmpd="sng" algn="ctr">
              <a:solidFill>
                <a:schemeClr val="accent3">
                  <a:lumMod val="60000"/>
                  <a:lumOff val="40000"/>
                </a:schemeClr>
              </a:solidFill>
              <a:prstDash val="solid"/>
              <a:round/>
              <a:headEnd type="none" w="med" len="med"/>
              <a:tailEnd type="none" w="med" len="med"/>
            </a:ln>
            <a:effectLst/>
          </p:spPr>
        </p:cxnSp>
      </p:grpSp>
      <p:sp>
        <p:nvSpPr>
          <p:cNvPr id="49230" name="Oval 206"/>
          <p:cNvSpPr>
            <a:spLocks noChangeArrowheads="1"/>
          </p:cNvSpPr>
          <p:nvPr/>
        </p:nvSpPr>
        <p:spPr bwMode="auto">
          <a:xfrm>
            <a:off x="4992688" y="3324225"/>
            <a:ext cx="53975" cy="60325"/>
          </a:xfrm>
          <a:prstGeom prst="ellipse">
            <a:avLst/>
          </a:pr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31" name="Oval 207"/>
          <p:cNvSpPr>
            <a:spLocks noChangeArrowheads="1"/>
          </p:cNvSpPr>
          <p:nvPr/>
        </p:nvSpPr>
        <p:spPr bwMode="auto">
          <a:xfrm>
            <a:off x="5078413" y="3368675"/>
            <a:ext cx="53975" cy="60325"/>
          </a:xfrm>
          <a:prstGeom prst="ellipse">
            <a:avLst/>
          </a:pr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32" name="Oval 208"/>
          <p:cNvSpPr>
            <a:spLocks noChangeArrowheads="1"/>
          </p:cNvSpPr>
          <p:nvPr/>
        </p:nvSpPr>
        <p:spPr bwMode="auto">
          <a:xfrm>
            <a:off x="5178425" y="3317875"/>
            <a:ext cx="53975" cy="60325"/>
          </a:xfrm>
          <a:prstGeom prst="ellipse">
            <a:avLst/>
          </a:pr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33" name="Oval 209"/>
          <p:cNvSpPr>
            <a:spLocks noChangeArrowheads="1"/>
          </p:cNvSpPr>
          <p:nvPr/>
        </p:nvSpPr>
        <p:spPr bwMode="auto">
          <a:xfrm>
            <a:off x="5095875" y="3273425"/>
            <a:ext cx="53975" cy="60325"/>
          </a:xfrm>
          <a:prstGeom prst="ellipse">
            <a:avLst/>
          </a:pr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9234" name="TextBox 210"/>
          <p:cNvSpPr txBox="1">
            <a:spLocks noChangeArrowheads="1"/>
          </p:cNvSpPr>
          <p:nvPr/>
        </p:nvSpPr>
        <p:spPr bwMode="auto">
          <a:xfrm>
            <a:off x="5150332" y="3189590"/>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3399"/>
                </a:solidFill>
              </a:rPr>
              <a:t>IFN-</a:t>
            </a:r>
            <a:r>
              <a:rPr lang="el-GR" altLang="en-US" sz="1400" b="0" dirty="0">
                <a:solidFill>
                  <a:srgbClr val="FF3399"/>
                </a:solidFill>
              </a:rPr>
              <a:t>γ</a:t>
            </a:r>
            <a:endParaRPr lang="en-US" altLang="en-US" sz="1400" b="0" dirty="0">
              <a:solidFill>
                <a:srgbClr val="FF3399"/>
              </a:solidFill>
            </a:endParaRPr>
          </a:p>
        </p:txBody>
      </p:sp>
      <p:sp>
        <p:nvSpPr>
          <p:cNvPr id="49235" name="TextBox 211"/>
          <p:cNvSpPr txBox="1">
            <a:spLocks noChangeArrowheads="1"/>
          </p:cNvSpPr>
          <p:nvPr/>
        </p:nvSpPr>
        <p:spPr bwMode="auto">
          <a:xfrm>
            <a:off x="7427913" y="2795588"/>
            <a:ext cx="1171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pPr>
            <a:r>
              <a:rPr lang="en-US" altLang="en-US" sz="1400" b="0" dirty="0">
                <a:solidFill>
                  <a:schemeClr val="tx1"/>
                </a:solidFill>
              </a:rPr>
              <a:t>TGF-</a:t>
            </a:r>
            <a:r>
              <a:rPr lang="el-GR" altLang="en-US" sz="1400" b="0" dirty="0">
                <a:solidFill>
                  <a:schemeClr val="tx1"/>
                </a:solidFill>
              </a:rPr>
              <a:t>β</a:t>
            </a:r>
          </a:p>
          <a:p>
            <a:pPr>
              <a:lnSpc>
                <a:spcPct val="100000"/>
              </a:lnSpc>
              <a:spcBef>
                <a:spcPct val="0"/>
              </a:spcBef>
              <a:spcAft>
                <a:spcPct val="0"/>
              </a:spcAft>
              <a:buClrTx/>
            </a:pPr>
            <a:r>
              <a:rPr lang="en-US" altLang="en-US" sz="1400" b="0" dirty="0">
                <a:solidFill>
                  <a:schemeClr val="tx1"/>
                </a:solidFill>
              </a:rPr>
              <a:t>IDO</a:t>
            </a:r>
          </a:p>
          <a:p>
            <a:pPr>
              <a:lnSpc>
                <a:spcPct val="100000"/>
              </a:lnSpc>
              <a:spcBef>
                <a:spcPct val="0"/>
              </a:spcBef>
              <a:spcAft>
                <a:spcPct val="0"/>
              </a:spcAft>
              <a:buClrTx/>
            </a:pPr>
            <a:r>
              <a:rPr lang="en-US" altLang="en-US" sz="1400" b="0" dirty="0">
                <a:solidFill>
                  <a:schemeClr val="tx1"/>
                </a:solidFill>
              </a:rPr>
              <a:t>IL-10</a:t>
            </a:r>
          </a:p>
          <a:p>
            <a:pPr>
              <a:lnSpc>
                <a:spcPct val="100000"/>
              </a:lnSpc>
              <a:spcBef>
                <a:spcPct val="0"/>
              </a:spcBef>
              <a:spcAft>
                <a:spcPct val="0"/>
              </a:spcAft>
              <a:buClrTx/>
            </a:pPr>
            <a:r>
              <a:rPr lang="en-US" altLang="en-US" sz="1400" b="0" dirty="0">
                <a:solidFill>
                  <a:schemeClr val="tx1"/>
                </a:solidFill>
              </a:rPr>
              <a:t>Galectin-1</a:t>
            </a:r>
          </a:p>
        </p:txBody>
      </p:sp>
      <p:sp>
        <p:nvSpPr>
          <p:cNvPr id="213" name="TextBox 212"/>
          <p:cNvSpPr txBox="1"/>
          <p:nvPr/>
        </p:nvSpPr>
        <p:spPr>
          <a:xfrm>
            <a:off x="7759700" y="5253038"/>
            <a:ext cx="801688" cy="307975"/>
          </a:xfrm>
          <a:prstGeom prst="rect">
            <a:avLst/>
          </a:prstGeom>
          <a:noFill/>
        </p:spPr>
        <p:txBody>
          <a:bodyPr wrap="none">
            <a:spAutoFit/>
          </a:bodyPr>
          <a:lstStyle/>
          <a:p>
            <a:pPr>
              <a:defRPr/>
            </a:pPr>
            <a:r>
              <a:rPr lang="en-US" sz="1400" b="0" dirty="0">
                <a:solidFill>
                  <a:schemeClr val="accent3">
                    <a:lumMod val="60000"/>
                    <a:lumOff val="40000"/>
                  </a:schemeClr>
                </a:solidFill>
              </a:rPr>
              <a:t>CTLA-4</a:t>
            </a:r>
          </a:p>
        </p:txBody>
      </p:sp>
      <p:grpSp>
        <p:nvGrpSpPr>
          <p:cNvPr id="34" name="Group 213"/>
          <p:cNvGrpSpPr>
            <a:grpSpLocks/>
          </p:cNvGrpSpPr>
          <p:nvPr/>
        </p:nvGrpSpPr>
        <p:grpSpPr bwMode="auto">
          <a:xfrm rot="862483">
            <a:off x="7675563" y="5173663"/>
            <a:ext cx="158750" cy="296862"/>
            <a:chOff x="1645508" y="3241100"/>
            <a:chExt cx="118981" cy="174942"/>
          </a:xfrm>
        </p:grpSpPr>
        <p:sp>
          <p:nvSpPr>
            <p:cNvPr id="215" name="Block Arc 214"/>
            <p:cNvSpPr/>
            <p:nvPr/>
          </p:nvSpPr>
          <p:spPr bwMode="auto">
            <a:xfrm rot="11186560">
              <a:off x="1645189" y="3240769"/>
              <a:ext cx="118981" cy="90746"/>
            </a:xfrm>
            <a:prstGeom prst="blockArc">
              <a:avLst>
                <a:gd name="adj1" fmla="val 9585289"/>
                <a:gd name="adj2" fmla="val 20963826"/>
                <a:gd name="adj3" fmla="val 18070"/>
              </a:avLst>
            </a:prstGeom>
            <a:solidFill>
              <a:schemeClr val="accent3">
                <a:lumMod val="60000"/>
                <a:lumOff val="40000"/>
              </a:schemeClr>
            </a:solidFill>
            <a:ln>
              <a:solidFill>
                <a:schemeClr val="accent3">
                  <a:lumMod val="60000"/>
                  <a:lumOff val="40000"/>
                </a:schemeClr>
              </a:solidFill>
            </a:ln>
            <a:extLst/>
          </p:spPr>
          <p:txBody>
            <a:bodyPr anchor="ctr">
              <a:spAutoFit/>
            </a:bodyPr>
            <a:lstStyle/>
            <a:p>
              <a:pPr algn="ctr" eaLnBrk="1" hangingPunct="1">
                <a:defRPr/>
              </a:pPr>
              <a:endParaRPr lang="en-US" sz="1400" b="0" dirty="0">
                <a:solidFill>
                  <a:schemeClr val="bg2"/>
                </a:solidFill>
              </a:endParaRPr>
            </a:p>
          </p:txBody>
        </p:sp>
        <p:cxnSp>
          <p:nvCxnSpPr>
            <p:cNvPr id="216" name="Straight Connector 215"/>
            <p:cNvCxnSpPr/>
            <p:nvPr/>
          </p:nvCxnSpPr>
          <p:spPr bwMode="auto">
            <a:xfrm>
              <a:off x="1696598" y="3314904"/>
              <a:ext cx="19037" cy="94487"/>
            </a:xfrm>
            <a:prstGeom prst="line">
              <a:avLst/>
            </a:prstGeom>
            <a:noFill/>
            <a:ln w="28575" cap="flat" cmpd="sng" algn="ctr">
              <a:solidFill>
                <a:schemeClr val="accent3">
                  <a:lumMod val="60000"/>
                  <a:lumOff val="40000"/>
                </a:schemeClr>
              </a:solidFill>
              <a:prstDash val="solid"/>
              <a:round/>
              <a:headEnd type="none" w="med" len="med"/>
              <a:tailEnd type="none" w="med" len="med"/>
            </a:ln>
            <a:effectLst/>
          </p:spPr>
        </p:cxnSp>
      </p:grpSp>
      <p:grpSp>
        <p:nvGrpSpPr>
          <p:cNvPr id="35" name="Group 216"/>
          <p:cNvGrpSpPr/>
          <p:nvPr/>
        </p:nvGrpSpPr>
        <p:grpSpPr>
          <a:xfrm>
            <a:off x="7503558" y="5475073"/>
            <a:ext cx="497241" cy="401827"/>
            <a:chOff x="579336" y="2821382"/>
            <a:chExt cx="497241" cy="401827"/>
          </a:xfrm>
          <a:solidFill>
            <a:schemeClr val="accent3">
              <a:lumMod val="75000"/>
            </a:schemeClr>
          </a:solidFill>
        </p:grpSpPr>
        <p:sp>
          <p:nvSpPr>
            <p:cNvPr id="218" name="Oval 217"/>
            <p:cNvSpPr/>
            <p:nvPr/>
          </p:nvSpPr>
          <p:spPr bwMode="auto">
            <a:xfrm>
              <a:off x="623464" y="2821382"/>
              <a:ext cx="403730" cy="401827"/>
            </a:xfrm>
            <a:prstGeom prst="ellipse">
              <a:avLst/>
            </a:prstGeom>
            <a:grp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219" name="TextBox 218"/>
            <p:cNvSpPr txBox="1"/>
            <p:nvPr/>
          </p:nvSpPr>
          <p:spPr>
            <a:xfrm>
              <a:off x="579336" y="2875912"/>
              <a:ext cx="497241" cy="276999"/>
            </a:xfrm>
            <a:prstGeom prst="rect">
              <a:avLst/>
            </a:prstGeom>
            <a:noFill/>
          </p:spPr>
          <p:txBody>
            <a:bodyPr>
              <a:spAutoFit/>
            </a:bodyPr>
            <a:lstStyle/>
            <a:p>
              <a:pPr>
                <a:defRPr/>
              </a:pPr>
              <a:r>
                <a:rPr lang="en-US" sz="1200" b="0" dirty="0">
                  <a:solidFill>
                    <a:schemeClr val="bg2">
                      <a:lumMod val="10000"/>
                    </a:schemeClr>
                  </a:solidFill>
                </a:rPr>
                <a:t>Treg</a:t>
              </a:r>
            </a:p>
          </p:txBody>
        </p:sp>
      </p:grpSp>
      <p:grpSp>
        <p:nvGrpSpPr>
          <p:cNvPr id="38" name="Group 182"/>
          <p:cNvGrpSpPr>
            <a:grpSpLocks/>
          </p:cNvGrpSpPr>
          <p:nvPr/>
        </p:nvGrpSpPr>
        <p:grpSpPr bwMode="auto">
          <a:xfrm>
            <a:off x="6851650" y="5356225"/>
            <a:ext cx="639763" cy="488950"/>
            <a:chOff x="5627057" y="5475073"/>
            <a:chExt cx="639266" cy="488217"/>
          </a:xfrm>
        </p:grpSpPr>
        <p:sp>
          <p:nvSpPr>
            <p:cNvPr id="221" name="Oval 220"/>
            <p:cNvSpPr/>
            <p:nvPr/>
          </p:nvSpPr>
          <p:spPr bwMode="auto">
            <a:xfrm>
              <a:off x="5700025" y="5475073"/>
              <a:ext cx="493329" cy="488217"/>
            </a:xfrm>
            <a:prstGeom prst="ellipse">
              <a:avLst/>
            </a:prstGeom>
            <a:solidFill>
              <a:schemeClr val="bg2">
                <a:lumMod val="75000"/>
              </a:schemeClr>
            </a:solidFill>
            <a:ln>
              <a:solidFill>
                <a:schemeClr val="bg2">
                  <a:lumMod val="10000"/>
                </a:schemeClr>
              </a:solidFill>
            </a:ln>
            <a:extLst/>
          </p:spPr>
          <p:txBody>
            <a:bodyPr anchor="ctr">
              <a:spAutoFit/>
            </a:bodyPr>
            <a:lstStyle/>
            <a:p>
              <a:pPr algn="ctr" eaLnBrk="1" hangingPunct="1">
                <a:defRPr/>
              </a:pPr>
              <a:endParaRPr lang="en-US" sz="1400" b="0" dirty="0">
                <a:solidFill>
                  <a:schemeClr val="bg2"/>
                </a:solidFill>
              </a:endParaRPr>
            </a:p>
          </p:txBody>
        </p:sp>
        <p:sp>
          <p:nvSpPr>
            <p:cNvPr id="223" name="Oval 222"/>
            <p:cNvSpPr/>
            <p:nvPr/>
          </p:nvSpPr>
          <p:spPr bwMode="auto">
            <a:xfrm>
              <a:off x="5815823" y="5612979"/>
              <a:ext cx="282355" cy="182288"/>
            </a:xfrm>
            <a:prstGeom prst="ellipse">
              <a:avLst/>
            </a:prstGeom>
            <a:solidFill>
              <a:schemeClr val="tx1">
                <a:lumMod val="85000"/>
              </a:schemeClr>
            </a:solidFill>
            <a:ln>
              <a:noFill/>
            </a:ln>
            <a:extLst/>
          </p:spPr>
          <p:txBody>
            <a:bodyPr wrap="none" anchor="ctr"/>
            <a:lstStyle/>
            <a:p>
              <a:pPr algn="ctr" eaLnBrk="1" hangingPunct="1">
                <a:defRPr/>
              </a:pPr>
              <a:endParaRPr lang="en-US" sz="1400" b="0" dirty="0">
                <a:solidFill>
                  <a:schemeClr val="bg2"/>
                </a:solidFill>
              </a:endParaRPr>
            </a:p>
          </p:txBody>
        </p:sp>
        <p:sp>
          <p:nvSpPr>
            <p:cNvPr id="222" name="TextBox 221"/>
            <p:cNvSpPr txBox="1"/>
            <p:nvPr/>
          </p:nvSpPr>
          <p:spPr>
            <a:xfrm>
              <a:off x="5627057" y="5581277"/>
              <a:ext cx="639266" cy="275811"/>
            </a:xfrm>
            <a:prstGeom prst="rect">
              <a:avLst/>
            </a:prstGeom>
            <a:noFill/>
          </p:spPr>
          <p:txBody>
            <a:bodyPr>
              <a:spAutoFit/>
            </a:bodyPr>
            <a:lstStyle/>
            <a:p>
              <a:pPr>
                <a:defRPr/>
              </a:pPr>
              <a:r>
                <a:rPr lang="en-US" sz="1200" b="0" dirty="0">
                  <a:solidFill>
                    <a:schemeClr val="bg2">
                      <a:lumMod val="10000"/>
                    </a:schemeClr>
                  </a:solidFill>
                </a:rPr>
                <a:t>MDSC</a:t>
              </a:r>
            </a:p>
          </p:txBody>
        </p:sp>
      </p:grpSp>
      <p:grpSp>
        <p:nvGrpSpPr>
          <p:cNvPr id="39" name="Group 224"/>
          <p:cNvGrpSpPr>
            <a:grpSpLocks/>
          </p:cNvGrpSpPr>
          <p:nvPr/>
        </p:nvGrpSpPr>
        <p:grpSpPr bwMode="auto">
          <a:xfrm>
            <a:off x="6364288" y="3856038"/>
            <a:ext cx="676275" cy="265112"/>
            <a:chOff x="4750129" y="4124054"/>
            <a:chExt cx="676893" cy="263877"/>
          </a:xfrm>
        </p:grpSpPr>
        <p:sp>
          <p:nvSpPr>
            <p:cNvPr id="226" name="Oval 225"/>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27" name="Oval 226"/>
            <p:cNvSpPr/>
            <p:nvPr/>
          </p:nvSpPr>
          <p:spPr bwMode="auto">
            <a:xfrm>
              <a:off x="4920146" y="4204639"/>
              <a:ext cx="316202"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0" name="Group 227"/>
          <p:cNvGrpSpPr>
            <a:grpSpLocks/>
          </p:cNvGrpSpPr>
          <p:nvPr/>
        </p:nvGrpSpPr>
        <p:grpSpPr bwMode="auto">
          <a:xfrm>
            <a:off x="6437313" y="4059238"/>
            <a:ext cx="482600" cy="263525"/>
            <a:chOff x="4750129" y="4124054"/>
            <a:chExt cx="676893" cy="263877"/>
          </a:xfrm>
        </p:grpSpPr>
        <p:sp>
          <p:nvSpPr>
            <p:cNvPr id="229" name="Oval 228"/>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30" name="Oval 229"/>
            <p:cNvSpPr/>
            <p:nvPr/>
          </p:nvSpPr>
          <p:spPr bwMode="auto">
            <a:xfrm>
              <a:off x="4919352" y="4205124"/>
              <a:ext cx="318406" cy="122401"/>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1" name="Group 230"/>
          <p:cNvGrpSpPr>
            <a:grpSpLocks/>
          </p:cNvGrpSpPr>
          <p:nvPr/>
        </p:nvGrpSpPr>
        <p:grpSpPr bwMode="auto">
          <a:xfrm>
            <a:off x="6804025" y="4079875"/>
            <a:ext cx="738188" cy="307975"/>
            <a:chOff x="4750129" y="4124054"/>
            <a:chExt cx="676893" cy="263877"/>
          </a:xfrm>
        </p:grpSpPr>
        <p:sp>
          <p:nvSpPr>
            <p:cNvPr id="232" name="Oval 231"/>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33" name="Oval 232"/>
            <p:cNvSpPr/>
            <p:nvPr/>
          </p:nvSpPr>
          <p:spPr bwMode="auto">
            <a:xfrm>
              <a:off x="4920444" y="4204306"/>
              <a:ext cx="315883" cy="123777"/>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4" name="Group 233"/>
          <p:cNvGrpSpPr>
            <a:grpSpLocks/>
          </p:cNvGrpSpPr>
          <p:nvPr/>
        </p:nvGrpSpPr>
        <p:grpSpPr bwMode="auto">
          <a:xfrm>
            <a:off x="7421563" y="4089400"/>
            <a:ext cx="577850" cy="263525"/>
            <a:chOff x="4750129" y="4124054"/>
            <a:chExt cx="676893" cy="263877"/>
          </a:xfrm>
        </p:grpSpPr>
        <p:sp>
          <p:nvSpPr>
            <p:cNvPr id="235" name="Oval 234"/>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36" name="Oval 235"/>
            <p:cNvSpPr/>
            <p:nvPr/>
          </p:nvSpPr>
          <p:spPr bwMode="auto">
            <a:xfrm>
              <a:off x="4921212" y="4205125"/>
              <a:ext cx="316131" cy="122400"/>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7" name="Group 236"/>
          <p:cNvGrpSpPr>
            <a:grpSpLocks/>
          </p:cNvGrpSpPr>
          <p:nvPr/>
        </p:nvGrpSpPr>
        <p:grpSpPr bwMode="auto">
          <a:xfrm>
            <a:off x="6332538" y="4262438"/>
            <a:ext cx="676275" cy="265112"/>
            <a:chOff x="4750129" y="4124054"/>
            <a:chExt cx="676893" cy="263877"/>
          </a:xfrm>
        </p:grpSpPr>
        <p:sp>
          <p:nvSpPr>
            <p:cNvPr id="238" name="Oval 237"/>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39" name="Oval 238"/>
            <p:cNvSpPr/>
            <p:nvPr/>
          </p:nvSpPr>
          <p:spPr bwMode="auto">
            <a:xfrm>
              <a:off x="4920146" y="4204639"/>
              <a:ext cx="316202"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8" name="Group 239"/>
          <p:cNvGrpSpPr>
            <a:grpSpLocks/>
          </p:cNvGrpSpPr>
          <p:nvPr/>
        </p:nvGrpSpPr>
        <p:grpSpPr bwMode="auto">
          <a:xfrm>
            <a:off x="7372350" y="4271963"/>
            <a:ext cx="676275" cy="265112"/>
            <a:chOff x="4750129" y="4124054"/>
            <a:chExt cx="676893" cy="263877"/>
          </a:xfrm>
        </p:grpSpPr>
        <p:sp>
          <p:nvSpPr>
            <p:cNvPr id="241" name="Oval 240"/>
            <p:cNvSpPr/>
            <p:nvPr/>
          </p:nvSpPr>
          <p:spPr bwMode="auto">
            <a:xfrm>
              <a:off x="4750129" y="4124054"/>
              <a:ext cx="676893" cy="263877"/>
            </a:xfrm>
            <a:prstGeom prst="ellipse">
              <a:avLst/>
            </a:prstGeom>
            <a:solidFill>
              <a:schemeClr val="tx2"/>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42" name="Oval 241"/>
            <p:cNvSpPr/>
            <p:nvPr/>
          </p:nvSpPr>
          <p:spPr bwMode="auto">
            <a:xfrm>
              <a:off x="4920147" y="4204639"/>
              <a:ext cx="316201" cy="123248"/>
            </a:xfrm>
            <a:prstGeom prst="ellipse">
              <a:avLst/>
            </a:prstGeom>
            <a:solidFill>
              <a:schemeClr val="tx2">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49" name="Group 245"/>
          <p:cNvGrpSpPr>
            <a:grpSpLocks/>
          </p:cNvGrpSpPr>
          <p:nvPr/>
        </p:nvGrpSpPr>
        <p:grpSpPr bwMode="auto">
          <a:xfrm>
            <a:off x="6864350" y="4343400"/>
            <a:ext cx="520700" cy="384175"/>
            <a:chOff x="4750129" y="4124054"/>
            <a:chExt cx="676893" cy="263877"/>
          </a:xfrm>
        </p:grpSpPr>
        <p:sp>
          <p:nvSpPr>
            <p:cNvPr id="247" name="Oval 246"/>
            <p:cNvSpPr/>
            <p:nvPr/>
          </p:nvSpPr>
          <p:spPr bwMode="auto">
            <a:xfrm>
              <a:off x="4750129" y="4124054"/>
              <a:ext cx="676893" cy="263877"/>
            </a:xfrm>
            <a:prstGeom prst="ellipse">
              <a:avLst/>
            </a:prstGeom>
            <a:solidFill>
              <a:schemeClr val="accent3"/>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48" name="Oval 247"/>
            <p:cNvSpPr/>
            <p:nvPr/>
          </p:nvSpPr>
          <p:spPr bwMode="auto">
            <a:xfrm>
              <a:off x="4919352" y="4204744"/>
              <a:ext cx="317810" cy="123216"/>
            </a:xfrm>
            <a:prstGeom prst="ellipse">
              <a:avLst/>
            </a:prstGeom>
            <a:solidFill>
              <a:schemeClr val="accent3">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50" name="Group 251"/>
          <p:cNvGrpSpPr>
            <a:grpSpLocks/>
          </p:cNvGrpSpPr>
          <p:nvPr/>
        </p:nvGrpSpPr>
        <p:grpSpPr bwMode="auto">
          <a:xfrm>
            <a:off x="6373813" y="3652838"/>
            <a:ext cx="655637" cy="261937"/>
            <a:chOff x="4750129" y="4124054"/>
            <a:chExt cx="676893" cy="263877"/>
          </a:xfrm>
        </p:grpSpPr>
        <p:sp>
          <p:nvSpPr>
            <p:cNvPr id="253" name="Oval 252"/>
            <p:cNvSpPr/>
            <p:nvPr/>
          </p:nvSpPr>
          <p:spPr bwMode="auto">
            <a:xfrm>
              <a:off x="4750129" y="4124054"/>
              <a:ext cx="676893" cy="263877"/>
            </a:xfrm>
            <a:prstGeom prst="ellipse">
              <a:avLst/>
            </a:prstGeom>
            <a:solidFill>
              <a:schemeClr val="accent3"/>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54" name="Oval 253"/>
            <p:cNvSpPr/>
            <p:nvPr/>
          </p:nvSpPr>
          <p:spPr bwMode="auto">
            <a:xfrm>
              <a:off x="4920582" y="4204017"/>
              <a:ext cx="316320" cy="123142"/>
            </a:xfrm>
            <a:prstGeom prst="ellipse">
              <a:avLst/>
            </a:prstGeom>
            <a:solidFill>
              <a:schemeClr val="accent3">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52" name="Group 254"/>
          <p:cNvGrpSpPr>
            <a:grpSpLocks/>
          </p:cNvGrpSpPr>
          <p:nvPr/>
        </p:nvGrpSpPr>
        <p:grpSpPr bwMode="auto">
          <a:xfrm>
            <a:off x="6824663" y="3741738"/>
            <a:ext cx="655637" cy="260350"/>
            <a:chOff x="4750129" y="4124054"/>
            <a:chExt cx="676893" cy="263877"/>
          </a:xfrm>
        </p:grpSpPr>
        <p:sp>
          <p:nvSpPr>
            <p:cNvPr id="256" name="Oval 255"/>
            <p:cNvSpPr/>
            <p:nvPr/>
          </p:nvSpPr>
          <p:spPr bwMode="auto">
            <a:xfrm>
              <a:off x="4750129" y="4124054"/>
              <a:ext cx="676893" cy="263877"/>
            </a:xfrm>
            <a:prstGeom prst="ellipse">
              <a:avLst/>
            </a:prstGeom>
            <a:solidFill>
              <a:schemeClr val="accent3"/>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57" name="Oval 256"/>
            <p:cNvSpPr/>
            <p:nvPr/>
          </p:nvSpPr>
          <p:spPr bwMode="auto">
            <a:xfrm>
              <a:off x="4920582" y="4204504"/>
              <a:ext cx="316320" cy="123893"/>
            </a:xfrm>
            <a:prstGeom prst="ellipse">
              <a:avLst/>
            </a:prstGeom>
            <a:solidFill>
              <a:schemeClr val="accent3">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53" name="Group 257"/>
          <p:cNvGrpSpPr>
            <a:grpSpLocks/>
          </p:cNvGrpSpPr>
          <p:nvPr/>
        </p:nvGrpSpPr>
        <p:grpSpPr bwMode="auto">
          <a:xfrm>
            <a:off x="7329488" y="3881438"/>
            <a:ext cx="715962" cy="301625"/>
            <a:chOff x="4750129" y="4124054"/>
            <a:chExt cx="676893" cy="263877"/>
          </a:xfrm>
        </p:grpSpPr>
        <p:sp>
          <p:nvSpPr>
            <p:cNvPr id="259" name="Oval 258"/>
            <p:cNvSpPr/>
            <p:nvPr/>
          </p:nvSpPr>
          <p:spPr bwMode="auto">
            <a:xfrm>
              <a:off x="4750129" y="4124054"/>
              <a:ext cx="676893" cy="263877"/>
            </a:xfrm>
            <a:prstGeom prst="ellipse">
              <a:avLst/>
            </a:prstGeom>
            <a:solidFill>
              <a:schemeClr val="accent3"/>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60" name="Oval 259"/>
            <p:cNvSpPr/>
            <p:nvPr/>
          </p:nvSpPr>
          <p:spPr bwMode="auto">
            <a:xfrm>
              <a:off x="4919727" y="4204606"/>
              <a:ext cx="316685" cy="123605"/>
            </a:xfrm>
            <a:prstGeom prst="ellipse">
              <a:avLst/>
            </a:prstGeom>
            <a:solidFill>
              <a:schemeClr val="accent3">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55" name="Group 260"/>
          <p:cNvGrpSpPr>
            <a:grpSpLocks/>
          </p:cNvGrpSpPr>
          <p:nvPr/>
        </p:nvGrpSpPr>
        <p:grpSpPr bwMode="auto">
          <a:xfrm>
            <a:off x="6202363" y="4000500"/>
            <a:ext cx="725487" cy="314325"/>
            <a:chOff x="4750129" y="4124054"/>
            <a:chExt cx="676893" cy="263877"/>
          </a:xfrm>
        </p:grpSpPr>
        <p:sp>
          <p:nvSpPr>
            <p:cNvPr id="262" name="Oval 261"/>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63" name="Oval 262"/>
            <p:cNvSpPr/>
            <p:nvPr/>
          </p:nvSpPr>
          <p:spPr bwMode="auto">
            <a:xfrm>
              <a:off x="4920463" y="4204017"/>
              <a:ext cx="316970" cy="123943"/>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56" name="Group 263"/>
          <p:cNvGrpSpPr>
            <a:grpSpLocks/>
          </p:cNvGrpSpPr>
          <p:nvPr/>
        </p:nvGrpSpPr>
        <p:grpSpPr bwMode="auto">
          <a:xfrm>
            <a:off x="6808788" y="3913188"/>
            <a:ext cx="547687" cy="246062"/>
            <a:chOff x="4750129" y="4124054"/>
            <a:chExt cx="676893" cy="263877"/>
          </a:xfrm>
        </p:grpSpPr>
        <p:sp>
          <p:nvSpPr>
            <p:cNvPr id="265" name="Oval 264"/>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66" name="Oval 265"/>
            <p:cNvSpPr/>
            <p:nvPr/>
          </p:nvSpPr>
          <p:spPr bwMode="auto">
            <a:xfrm>
              <a:off x="4920823" y="4204068"/>
              <a:ext cx="315884" cy="124278"/>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58" name="Group 266"/>
          <p:cNvGrpSpPr>
            <a:grpSpLocks/>
          </p:cNvGrpSpPr>
          <p:nvPr/>
        </p:nvGrpSpPr>
        <p:grpSpPr bwMode="auto">
          <a:xfrm>
            <a:off x="7389813" y="3670300"/>
            <a:ext cx="723900" cy="314325"/>
            <a:chOff x="4750129" y="4124054"/>
            <a:chExt cx="676893" cy="263877"/>
          </a:xfrm>
        </p:grpSpPr>
        <p:sp>
          <p:nvSpPr>
            <p:cNvPr id="268" name="Oval 267"/>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69" name="Oval 268"/>
            <p:cNvSpPr/>
            <p:nvPr/>
          </p:nvSpPr>
          <p:spPr bwMode="auto">
            <a:xfrm>
              <a:off x="4920836" y="4204017"/>
              <a:ext cx="316181" cy="123943"/>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59" name="Group 269"/>
          <p:cNvGrpSpPr>
            <a:grpSpLocks/>
          </p:cNvGrpSpPr>
          <p:nvPr/>
        </p:nvGrpSpPr>
        <p:grpSpPr bwMode="auto">
          <a:xfrm>
            <a:off x="6202363" y="4264025"/>
            <a:ext cx="717550" cy="409575"/>
            <a:chOff x="4750129" y="4124054"/>
            <a:chExt cx="676893" cy="263877"/>
          </a:xfrm>
        </p:grpSpPr>
        <p:sp>
          <p:nvSpPr>
            <p:cNvPr id="271" name="Oval 270"/>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72" name="Oval 271"/>
            <p:cNvSpPr/>
            <p:nvPr/>
          </p:nvSpPr>
          <p:spPr bwMode="auto">
            <a:xfrm>
              <a:off x="4920850" y="4204854"/>
              <a:ext cx="315983" cy="122733"/>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62" name="Group 272"/>
          <p:cNvGrpSpPr>
            <a:grpSpLocks/>
          </p:cNvGrpSpPr>
          <p:nvPr/>
        </p:nvGrpSpPr>
        <p:grpSpPr bwMode="auto">
          <a:xfrm>
            <a:off x="7296150" y="4352925"/>
            <a:ext cx="587375" cy="301625"/>
            <a:chOff x="4750129" y="4124054"/>
            <a:chExt cx="676893" cy="263877"/>
          </a:xfrm>
        </p:grpSpPr>
        <p:sp>
          <p:nvSpPr>
            <p:cNvPr id="274" name="Oval 273"/>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75" name="Oval 274"/>
            <p:cNvSpPr/>
            <p:nvPr/>
          </p:nvSpPr>
          <p:spPr bwMode="auto">
            <a:xfrm>
              <a:off x="4920268" y="4204606"/>
              <a:ext cx="316493" cy="123606"/>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65" name="Group 275"/>
          <p:cNvGrpSpPr>
            <a:grpSpLocks/>
          </p:cNvGrpSpPr>
          <p:nvPr/>
        </p:nvGrpSpPr>
        <p:grpSpPr bwMode="auto">
          <a:xfrm>
            <a:off x="7654925" y="4086225"/>
            <a:ext cx="587375" cy="315913"/>
            <a:chOff x="4750129" y="4124054"/>
            <a:chExt cx="676893" cy="263877"/>
          </a:xfrm>
        </p:grpSpPr>
        <p:sp>
          <p:nvSpPr>
            <p:cNvPr id="277" name="Oval 276"/>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78" name="Oval 277"/>
            <p:cNvSpPr/>
            <p:nvPr/>
          </p:nvSpPr>
          <p:spPr bwMode="auto">
            <a:xfrm>
              <a:off x="4920268" y="4204941"/>
              <a:ext cx="316493" cy="123319"/>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68" name="Group 278"/>
          <p:cNvGrpSpPr>
            <a:grpSpLocks/>
          </p:cNvGrpSpPr>
          <p:nvPr/>
        </p:nvGrpSpPr>
        <p:grpSpPr bwMode="auto">
          <a:xfrm>
            <a:off x="7802563" y="4364038"/>
            <a:ext cx="439737" cy="420687"/>
            <a:chOff x="4750129" y="4124054"/>
            <a:chExt cx="676893" cy="263877"/>
          </a:xfrm>
        </p:grpSpPr>
        <p:sp>
          <p:nvSpPr>
            <p:cNvPr id="280" name="Oval 279"/>
            <p:cNvSpPr/>
            <p:nvPr/>
          </p:nvSpPr>
          <p:spPr bwMode="auto">
            <a:xfrm>
              <a:off x="4750129" y="4124054"/>
              <a:ext cx="676893" cy="263877"/>
            </a:xfrm>
            <a:prstGeom prst="ellipse">
              <a:avLst/>
            </a:prstGeom>
            <a:solidFill>
              <a:schemeClr val="accent6">
                <a:lumMod val="75000"/>
              </a:schemeClr>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81" name="Oval 280"/>
            <p:cNvSpPr/>
            <p:nvPr/>
          </p:nvSpPr>
          <p:spPr bwMode="auto">
            <a:xfrm>
              <a:off x="4921185" y="4204711"/>
              <a:ext cx="315231" cy="123475"/>
            </a:xfrm>
            <a:prstGeom prst="ellipse">
              <a:avLst/>
            </a:prstGeom>
            <a:solidFill>
              <a:schemeClr val="accent6">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71" name="Group 242"/>
          <p:cNvGrpSpPr>
            <a:grpSpLocks/>
          </p:cNvGrpSpPr>
          <p:nvPr/>
        </p:nvGrpSpPr>
        <p:grpSpPr bwMode="auto">
          <a:xfrm>
            <a:off x="6308725" y="4564063"/>
            <a:ext cx="723900" cy="315912"/>
            <a:chOff x="4750129" y="4124054"/>
            <a:chExt cx="676893" cy="263877"/>
          </a:xfrm>
        </p:grpSpPr>
        <p:sp>
          <p:nvSpPr>
            <p:cNvPr id="244" name="Oval 243"/>
            <p:cNvSpPr/>
            <p:nvPr/>
          </p:nvSpPr>
          <p:spPr bwMode="auto">
            <a:xfrm>
              <a:off x="4750129" y="4124054"/>
              <a:ext cx="676893" cy="263877"/>
            </a:xfrm>
            <a:prstGeom prst="ellipse">
              <a:avLst/>
            </a:prstGeom>
            <a:solidFill>
              <a:schemeClr val="accent3"/>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45" name="Oval 244"/>
            <p:cNvSpPr/>
            <p:nvPr/>
          </p:nvSpPr>
          <p:spPr bwMode="auto">
            <a:xfrm>
              <a:off x="4920837" y="4204941"/>
              <a:ext cx="316180" cy="123320"/>
            </a:xfrm>
            <a:prstGeom prst="ellipse">
              <a:avLst/>
            </a:prstGeom>
            <a:solidFill>
              <a:schemeClr val="accent3">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grpSp>
        <p:nvGrpSpPr>
          <p:cNvPr id="74" name="Group 248"/>
          <p:cNvGrpSpPr>
            <a:grpSpLocks/>
          </p:cNvGrpSpPr>
          <p:nvPr/>
        </p:nvGrpSpPr>
        <p:grpSpPr bwMode="auto">
          <a:xfrm>
            <a:off x="6526213" y="3459163"/>
            <a:ext cx="723900" cy="314325"/>
            <a:chOff x="4750129" y="4124054"/>
            <a:chExt cx="676893" cy="263877"/>
          </a:xfrm>
        </p:grpSpPr>
        <p:sp>
          <p:nvSpPr>
            <p:cNvPr id="250" name="Oval 249"/>
            <p:cNvSpPr/>
            <p:nvPr/>
          </p:nvSpPr>
          <p:spPr bwMode="auto">
            <a:xfrm>
              <a:off x="4750129" y="4124054"/>
              <a:ext cx="676893" cy="263877"/>
            </a:xfrm>
            <a:prstGeom prst="ellipse">
              <a:avLst/>
            </a:prstGeom>
            <a:solidFill>
              <a:schemeClr val="accent3"/>
            </a:solidFill>
            <a:ln>
              <a:solidFill>
                <a:schemeClr val="bg2">
                  <a:lumMod val="10000"/>
                </a:schemeClr>
              </a:solidFill>
            </a:ln>
            <a:extLst/>
          </p:spPr>
          <p:txBody>
            <a:bodyPr wrap="none" anchor="ctr"/>
            <a:lstStyle/>
            <a:p>
              <a:pPr algn="ctr" eaLnBrk="1" hangingPunct="1">
                <a:defRPr/>
              </a:pPr>
              <a:endParaRPr lang="en-US" sz="1400" b="0" dirty="0">
                <a:solidFill>
                  <a:schemeClr val="bg2"/>
                </a:solidFill>
              </a:endParaRPr>
            </a:p>
          </p:txBody>
        </p:sp>
        <p:sp>
          <p:nvSpPr>
            <p:cNvPr id="251" name="Oval 250"/>
            <p:cNvSpPr/>
            <p:nvPr/>
          </p:nvSpPr>
          <p:spPr bwMode="auto">
            <a:xfrm>
              <a:off x="4920836" y="4204017"/>
              <a:ext cx="316181" cy="123942"/>
            </a:xfrm>
            <a:prstGeom prst="ellipse">
              <a:avLst/>
            </a:prstGeom>
            <a:solidFill>
              <a:schemeClr val="accent3">
                <a:lumMod val="40000"/>
                <a:lumOff val="60000"/>
              </a:schemeClr>
            </a:solidFill>
            <a:ln>
              <a:noFill/>
            </a:ln>
            <a:extLst/>
          </p:spPr>
          <p:txBody>
            <a:bodyPr wrap="none" anchor="ctr"/>
            <a:lstStyle/>
            <a:p>
              <a:pPr algn="ctr" eaLnBrk="1" hangingPunct="1">
                <a:defRPr/>
              </a:pPr>
              <a:endParaRPr lang="en-US" sz="1400" b="0" dirty="0">
                <a:solidFill>
                  <a:schemeClr val="bg2"/>
                </a:solidFill>
              </a:endParaRPr>
            </a:p>
          </p:txBody>
        </p:sp>
      </p:grpSp>
      <p:sp>
        <p:nvSpPr>
          <p:cNvPr id="258" name="Text Box 11"/>
          <p:cNvSpPr txBox="1">
            <a:spLocks noChangeArrowheads="1"/>
          </p:cNvSpPr>
          <p:nvPr/>
        </p:nvSpPr>
        <p:spPr bwMode="auto">
          <a:xfrm>
            <a:off x="285750" y="5936676"/>
            <a:ext cx="6008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Vesely MD, et al. Annu Rev Immunol. 2011;29:235-271.</a:t>
            </a:r>
          </a:p>
          <a:p>
            <a:pPr eaLnBrk="1" hangingPunct="1">
              <a:lnSpc>
                <a:spcPct val="100000"/>
              </a:lnSpc>
              <a:spcBef>
                <a:spcPct val="0"/>
              </a:spcBef>
              <a:spcAft>
                <a:spcPct val="0"/>
              </a:spcAft>
              <a:buClrTx/>
              <a:buFontTx/>
              <a:buNone/>
            </a:pPr>
            <a:r>
              <a:rPr lang="en-US" altLang="en-US" sz="1400" b="0" dirty="0">
                <a:solidFill>
                  <a:schemeClr val="bg2"/>
                </a:solidFill>
              </a:rPr>
              <a:t>Reproduced with permission of Annual Review of Immunology, Volume 29 © by Annual Reviews, http://www.annualreviews.org.</a:t>
            </a:r>
          </a:p>
        </p:txBody>
      </p:sp>
      <p:grpSp>
        <p:nvGrpSpPr>
          <p:cNvPr id="261" name="Group 1"/>
          <p:cNvGrpSpPr>
            <a:grpSpLocks/>
          </p:cNvGrpSpPr>
          <p:nvPr/>
        </p:nvGrpSpPr>
        <p:grpSpPr bwMode="auto">
          <a:xfrm>
            <a:off x="6294438" y="6210300"/>
            <a:ext cx="2673350" cy="455613"/>
            <a:chOff x="6294438" y="6210300"/>
            <a:chExt cx="2673350" cy="455613"/>
          </a:xfrm>
        </p:grpSpPr>
        <p:sp>
          <p:nvSpPr>
            <p:cNvPr id="264"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267"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34462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3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3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3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3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3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2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2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2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2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2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2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2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2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2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3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2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93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3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3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3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3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2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3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3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49207" grpId="0" animBg="1"/>
      <p:bldP spid="49222" grpId="0" animBg="1"/>
      <p:bldP spid="49223" grpId="0" animBg="1"/>
      <p:bldP spid="49224" grpId="0" animBg="1"/>
      <p:bldP spid="49225" grpId="0" animBg="1"/>
      <p:bldP spid="50251" grpId="0"/>
      <p:bldP spid="201" grpId="0"/>
      <p:bldP spid="49230" grpId="0" animBg="1"/>
      <p:bldP spid="49231" grpId="0" animBg="1"/>
      <p:bldP spid="49232" grpId="0" animBg="1"/>
      <p:bldP spid="49233" grpId="0" animBg="1"/>
      <p:bldP spid="49234" grpId="0"/>
      <p:bldP spid="49235" grpId="0"/>
      <p:bldP spid="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Evolution of Immune Checkpoint Inhibition in Solid Tumors</a:t>
            </a:r>
          </a:p>
        </p:txBody>
      </p:sp>
    </p:spTree>
    <p:extLst>
      <p:ext uri="{BB962C8B-B14F-4D97-AF65-F5344CB8AC3E}">
        <p14:creationId xmlns:p14="http://schemas.microsoft.com/office/powerpoint/2010/main" val="336727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300"/>
          <p:cNvSpPr txBox="1">
            <a:spLocks noChangeArrowheads="1"/>
          </p:cNvSpPr>
          <p:nvPr/>
        </p:nvSpPr>
        <p:spPr bwMode="auto">
          <a:xfrm>
            <a:off x="130175" y="3657600"/>
            <a:ext cx="2106613" cy="161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11430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11430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11430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11430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11430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11430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11430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11430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11430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defRPr/>
            </a:pPr>
            <a:r>
              <a:rPr lang="en-US" altLang="en-US" sz="1100" b="1" dirty="0">
                <a:solidFill>
                  <a:schemeClr val="tx2"/>
                </a:solidFill>
                <a:cs typeface="Arial" panose="020B0604020202020204" pitchFamily="34" charset="0"/>
              </a:rPr>
              <a:t>Cancer antigen presentation</a:t>
            </a:r>
            <a:r>
              <a:rPr lang="en-US" altLang="en-US" sz="1100" dirty="0">
                <a:solidFill>
                  <a:srgbClr val="FFFFFF"/>
                </a:solidFill>
                <a:cs typeface="Arial" panose="020B0604020202020204" pitchFamily="34" charset="0"/>
              </a:rPr>
              <a:t/>
            </a:r>
            <a:br>
              <a:rPr lang="en-US" altLang="en-US" sz="1100" dirty="0">
                <a:solidFill>
                  <a:srgbClr val="FFFFFF"/>
                </a:solidFill>
                <a:cs typeface="Arial" panose="020B0604020202020204" pitchFamily="34" charset="0"/>
              </a:rPr>
            </a:br>
            <a:r>
              <a:rPr lang="en-US" altLang="en-US" sz="1100" b="1" dirty="0">
                <a:solidFill>
                  <a:schemeClr val="tx1"/>
                </a:solidFill>
                <a:cs typeface="Arial" panose="020B0604020202020204" pitchFamily="34" charset="0"/>
              </a:rPr>
              <a:t>TNF-</a:t>
            </a:r>
            <a:r>
              <a:rPr lang="el-GR" altLang="en-US" sz="1100" b="1" dirty="0">
                <a:solidFill>
                  <a:schemeClr val="tx1"/>
                </a:solidFill>
                <a:cs typeface="Arial" panose="020B0604020202020204" pitchFamily="34" charset="0"/>
              </a:rPr>
              <a:t>α</a:t>
            </a:r>
            <a:r>
              <a:rPr lang="en-US" altLang="en-US" sz="1100" b="1" dirty="0">
                <a:solidFill>
                  <a:srgbClr val="12AD2B"/>
                </a:solidFill>
                <a:cs typeface="Arial" panose="020B0604020202020204" pitchFamily="34" charset="0"/>
              </a:rPr>
              <a:t>	</a:t>
            </a:r>
            <a:r>
              <a:rPr lang="en-US" altLang="en-US" sz="1100" b="1" dirty="0">
                <a:solidFill>
                  <a:srgbClr val="FF0000"/>
                </a:solidFill>
                <a:cs typeface="Arial" panose="020B0604020202020204" pitchFamily="34" charset="0"/>
              </a:rPr>
              <a:t> </a:t>
            </a:r>
            <a:r>
              <a:rPr lang="en-US" altLang="en-US" sz="1100" b="1" dirty="0">
                <a:solidFill>
                  <a:srgbClr val="F6A108"/>
                </a:solidFill>
                <a:cs typeface="Arial" panose="020B0604020202020204" pitchFamily="34" charset="0"/>
              </a:rPr>
              <a:t>IL-10</a:t>
            </a:r>
          </a:p>
          <a:p>
            <a:pPr fontAlgn="base">
              <a:lnSpc>
                <a:spcPct val="100000"/>
              </a:lnSpc>
              <a:spcBef>
                <a:spcPct val="0"/>
              </a:spcBef>
              <a:spcAft>
                <a:spcPct val="0"/>
              </a:spcAft>
              <a:buClrTx/>
              <a:buFontTx/>
              <a:buNone/>
              <a:defRPr/>
            </a:pPr>
            <a:r>
              <a:rPr lang="en-US" altLang="en-US" sz="1100" b="1" dirty="0">
                <a:solidFill>
                  <a:schemeClr val="tx1"/>
                </a:solidFill>
                <a:cs typeface="Arial" panose="020B0604020202020204" pitchFamily="34" charset="0"/>
              </a:rPr>
              <a:t>IL-1</a:t>
            </a:r>
            <a:r>
              <a:rPr lang="en-US" altLang="en-US" sz="1100" b="1" dirty="0">
                <a:solidFill>
                  <a:srgbClr val="12AD2B"/>
                </a:solidFill>
                <a:cs typeface="Arial" panose="020B0604020202020204" pitchFamily="34" charset="0"/>
              </a:rPr>
              <a:t>	</a:t>
            </a:r>
            <a:r>
              <a:rPr lang="en-US" altLang="en-US" sz="1100" b="1" dirty="0">
                <a:solidFill>
                  <a:srgbClr val="FF0000"/>
                </a:solidFill>
                <a:cs typeface="Arial" panose="020B0604020202020204" pitchFamily="34" charset="0"/>
              </a:rPr>
              <a:t> </a:t>
            </a:r>
            <a:r>
              <a:rPr lang="en-US" altLang="en-US" sz="1100" b="1" dirty="0">
                <a:solidFill>
                  <a:srgbClr val="F6A108"/>
                </a:solidFill>
                <a:cs typeface="Arial" panose="020B0604020202020204" pitchFamily="34" charset="0"/>
              </a:rPr>
              <a:t>IL-4 </a:t>
            </a:r>
            <a:r>
              <a:rPr lang="en-US" altLang="en-US" sz="1100" b="1" dirty="0">
                <a:solidFill>
                  <a:srgbClr val="12AD2B"/>
                </a:solidFill>
                <a:cs typeface="Arial" panose="020B0604020202020204" pitchFamily="34" charset="0"/>
              </a:rPr>
              <a:t/>
            </a:r>
            <a:br>
              <a:rPr lang="en-US" altLang="en-US" sz="1100" b="1" dirty="0">
                <a:solidFill>
                  <a:srgbClr val="12AD2B"/>
                </a:solidFill>
                <a:cs typeface="Arial" panose="020B0604020202020204" pitchFamily="34" charset="0"/>
              </a:rPr>
            </a:br>
            <a:r>
              <a:rPr lang="en-US" altLang="en-US" sz="1100" b="1" dirty="0">
                <a:solidFill>
                  <a:schemeClr val="tx1"/>
                </a:solidFill>
                <a:cs typeface="Arial" panose="020B0604020202020204" pitchFamily="34" charset="0"/>
              </a:rPr>
              <a:t>IFN-</a:t>
            </a:r>
            <a:r>
              <a:rPr lang="el-GR" altLang="en-US" sz="1100" b="1" dirty="0">
                <a:solidFill>
                  <a:schemeClr val="tx1"/>
                </a:solidFill>
                <a:cs typeface="Arial" panose="020B0604020202020204" pitchFamily="34" charset="0"/>
              </a:rPr>
              <a:t>α </a:t>
            </a:r>
            <a:r>
              <a:rPr lang="en-US" altLang="en-US" sz="1100" b="1" dirty="0">
                <a:solidFill>
                  <a:srgbClr val="12AD2B"/>
                </a:solidFill>
                <a:cs typeface="Arial" panose="020B0604020202020204" pitchFamily="34" charset="0"/>
              </a:rPr>
              <a:t>	</a:t>
            </a:r>
            <a:r>
              <a:rPr lang="en-US" altLang="en-US" sz="1100" b="1" dirty="0">
                <a:solidFill>
                  <a:srgbClr val="F6A108"/>
                </a:solidFill>
                <a:cs typeface="Arial" panose="020B0604020202020204" pitchFamily="34" charset="0"/>
              </a:rPr>
              <a:t> IL-13</a:t>
            </a:r>
          </a:p>
          <a:p>
            <a:pPr fontAlgn="base">
              <a:lnSpc>
                <a:spcPct val="100000"/>
              </a:lnSpc>
              <a:spcBef>
                <a:spcPct val="0"/>
              </a:spcBef>
              <a:spcAft>
                <a:spcPct val="0"/>
              </a:spcAft>
              <a:buClrTx/>
              <a:buFontTx/>
              <a:buNone/>
              <a:defRPr/>
            </a:pPr>
            <a:r>
              <a:rPr lang="en-US" altLang="en-US" sz="1100" b="1" dirty="0">
                <a:solidFill>
                  <a:schemeClr val="tx1"/>
                </a:solidFill>
                <a:cs typeface="Arial" panose="020B0604020202020204" pitchFamily="34" charset="0"/>
              </a:rPr>
              <a:t>CD40L/CD40</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CDN</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ATP</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HMGB1</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TLR</a:t>
            </a:r>
          </a:p>
        </p:txBody>
      </p:sp>
      <p:sp>
        <p:nvSpPr>
          <p:cNvPr id="149507" name="TextBox 295"/>
          <p:cNvSpPr txBox="1">
            <a:spLocks noChangeArrowheads="1"/>
          </p:cNvSpPr>
          <p:nvPr/>
        </p:nvSpPr>
        <p:spPr bwMode="auto">
          <a:xfrm>
            <a:off x="4965700" y="4616450"/>
            <a:ext cx="3359150"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98463" defTabSz="1604963">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16049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16049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16049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1604963">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1604963"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1604963"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1604963"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1604963"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defRPr/>
            </a:pPr>
            <a:r>
              <a:rPr lang="en-US" altLang="en-US" sz="1200" b="1" dirty="0">
                <a:solidFill>
                  <a:schemeClr val="tx2"/>
                </a:solidFill>
                <a:cs typeface="Arial" panose="020B0604020202020204" pitchFamily="34" charset="0"/>
              </a:rPr>
              <a:t>Killing of cancer cells</a:t>
            </a:r>
            <a:r>
              <a:rPr lang="en-US" altLang="en-US" sz="1200" dirty="0">
                <a:solidFill>
                  <a:schemeClr val="tx2"/>
                </a:solidFill>
                <a:cs typeface="Arial" panose="020B0604020202020204" pitchFamily="34" charset="0"/>
              </a:rPr>
              <a:t/>
            </a:r>
            <a:br>
              <a:rPr lang="en-US" altLang="en-US" sz="1200" dirty="0">
                <a:solidFill>
                  <a:schemeClr val="tx2"/>
                </a:solidFill>
                <a:cs typeface="Arial" panose="020B0604020202020204" pitchFamily="34" charset="0"/>
              </a:rPr>
            </a:br>
            <a:r>
              <a:rPr lang="en-US" altLang="en-US" sz="1200" b="1" dirty="0">
                <a:solidFill>
                  <a:schemeClr val="tx1"/>
                </a:solidFill>
                <a:cs typeface="Arial" panose="020B0604020202020204" pitchFamily="34" charset="0"/>
              </a:rPr>
              <a:t>IFN-</a:t>
            </a:r>
            <a:r>
              <a:rPr lang="el-GR" altLang="en-US" sz="1200" b="1" dirty="0">
                <a:solidFill>
                  <a:schemeClr val="tx1"/>
                </a:solidFill>
                <a:cs typeface="Arial" panose="020B0604020202020204" pitchFamily="34" charset="0"/>
              </a:rPr>
              <a:t>γ</a:t>
            </a:r>
            <a:r>
              <a:rPr lang="en-US" altLang="en-US" sz="1200" b="1" dirty="0">
                <a:solidFill>
                  <a:schemeClr val="tx1"/>
                </a:solidFill>
                <a:cs typeface="Arial" panose="020B0604020202020204" pitchFamily="34" charset="0"/>
              </a:rPr>
              <a:t/>
            </a:r>
            <a:br>
              <a:rPr lang="en-US" altLang="en-US" sz="1200" b="1" dirty="0">
                <a:solidFill>
                  <a:schemeClr val="tx1"/>
                </a:solidFill>
                <a:cs typeface="Arial" panose="020B0604020202020204" pitchFamily="34" charset="0"/>
              </a:rPr>
            </a:br>
            <a:r>
              <a:rPr lang="en-US" altLang="en-US" sz="1200" b="1" dirty="0">
                <a:solidFill>
                  <a:schemeClr val="tx1"/>
                </a:solidFill>
                <a:cs typeface="Arial" panose="020B0604020202020204" pitchFamily="34" charset="0"/>
              </a:rPr>
              <a:t>T-cell granule content</a:t>
            </a:r>
          </a:p>
          <a:p>
            <a:pPr>
              <a:lnSpc>
                <a:spcPct val="100000"/>
              </a:lnSpc>
              <a:spcBef>
                <a:spcPct val="0"/>
              </a:spcBef>
              <a:spcAft>
                <a:spcPct val="0"/>
              </a:spcAft>
              <a:buClrTx/>
              <a:buNone/>
              <a:defRPr/>
            </a:pPr>
            <a:r>
              <a:rPr lang="en-US" altLang="en-US" sz="1200" b="1" dirty="0">
                <a:solidFill>
                  <a:srgbClr val="F6A108"/>
                </a:solidFill>
                <a:cs typeface="Arial" panose="020B0604020202020204" pitchFamily="34" charset="0"/>
              </a:rPr>
              <a:t>PD-L1/PD-1	LAG-3</a:t>
            </a:r>
            <a:br>
              <a:rPr lang="en-US" altLang="en-US" sz="1200" b="1" dirty="0">
                <a:solidFill>
                  <a:srgbClr val="F6A108"/>
                </a:solidFill>
                <a:cs typeface="Arial" panose="020B0604020202020204" pitchFamily="34" charset="0"/>
              </a:rPr>
            </a:br>
            <a:r>
              <a:rPr lang="en-US" altLang="en-US" sz="1200" b="1" dirty="0">
                <a:solidFill>
                  <a:srgbClr val="F6A108"/>
                </a:solidFill>
                <a:cs typeface="Arial" panose="020B0604020202020204" pitchFamily="34" charset="0"/>
              </a:rPr>
              <a:t>PD-L1/B7.1	Arginase</a:t>
            </a:r>
            <a:br>
              <a:rPr lang="en-US" altLang="en-US" sz="1200" b="1" dirty="0">
                <a:solidFill>
                  <a:srgbClr val="F6A108"/>
                </a:solidFill>
                <a:cs typeface="Arial" panose="020B0604020202020204" pitchFamily="34" charset="0"/>
              </a:rPr>
            </a:br>
            <a:r>
              <a:rPr lang="en-US" altLang="en-US" sz="1200" b="1" dirty="0">
                <a:solidFill>
                  <a:srgbClr val="F6A108"/>
                </a:solidFill>
                <a:cs typeface="Arial" panose="020B0604020202020204" pitchFamily="34" charset="0"/>
              </a:rPr>
              <a:t>IDO	MICA/MICB</a:t>
            </a:r>
            <a:br>
              <a:rPr lang="en-US" altLang="en-US" sz="1200" b="1" dirty="0">
                <a:solidFill>
                  <a:srgbClr val="F6A108"/>
                </a:solidFill>
                <a:cs typeface="Arial" panose="020B0604020202020204" pitchFamily="34" charset="0"/>
              </a:rPr>
            </a:br>
            <a:r>
              <a:rPr lang="en-US" altLang="en-US" sz="1200" b="1" dirty="0">
                <a:solidFill>
                  <a:srgbClr val="F6A108"/>
                </a:solidFill>
                <a:cs typeface="Arial" panose="020B0604020202020204" pitchFamily="34" charset="0"/>
              </a:rPr>
              <a:t>TGF-</a:t>
            </a:r>
            <a:r>
              <a:rPr lang="el-GR" altLang="en-US" sz="1200" b="1" dirty="0">
                <a:solidFill>
                  <a:srgbClr val="F6A108"/>
                </a:solidFill>
                <a:cs typeface="Arial" panose="020B0604020202020204" pitchFamily="34" charset="0"/>
              </a:rPr>
              <a:t>β</a:t>
            </a:r>
            <a:r>
              <a:rPr lang="en-US" altLang="en-US" sz="1200" b="1" dirty="0">
                <a:solidFill>
                  <a:srgbClr val="F6A108"/>
                </a:solidFill>
                <a:cs typeface="Arial" panose="020B0604020202020204" pitchFamily="34" charset="0"/>
              </a:rPr>
              <a:t>	B7-H4 </a:t>
            </a:r>
          </a:p>
          <a:p>
            <a:pPr>
              <a:lnSpc>
                <a:spcPct val="100000"/>
              </a:lnSpc>
              <a:spcBef>
                <a:spcPct val="0"/>
              </a:spcBef>
              <a:spcAft>
                <a:spcPct val="0"/>
              </a:spcAft>
              <a:buClrTx/>
              <a:buNone/>
              <a:defRPr/>
            </a:pPr>
            <a:r>
              <a:rPr lang="en-US" altLang="en-US" sz="1200" dirty="0">
                <a:solidFill>
                  <a:srgbClr val="F6A108"/>
                </a:solidFill>
                <a:cs typeface="Arial" panose="020B0604020202020204" pitchFamily="34" charset="0"/>
              </a:rPr>
              <a:t>BTLA 	TIM-3/phospholipids</a:t>
            </a:r>
            <a:r>
              <a:rPr lang="en-US" altLang="en-US" sz="1200" b="1" dirty="0">
                <a:solidFill>
                  <a:srgbClr val="F6A108"/>
                </a:solidFill>
                <a:cs typeface="Arial" panose="020B0604020202020204" pitchFamily="34" charset="0"/>
              </a:rPr>
              <a:t/>
            </a:r>
            <a:br>
              <a:rPr lang="en-US" altLang="en-US" sz="1200" b="1" dirty="0">
                <a:solidFill>
                  <a:srgbClr val="F6A108"/>
                </a:solidFill>
                <a:cs typeface="Arial" panose="020B0604020202020204" pitchFamily="34" charset="0"/>
              </a:rPr>
            </a:br>
            <a:r>
              <a:rPr lang="en-US" altLang="en-US" sz="1200" b="1" dirty="0">
                <a:solidFill>
                  <a:srgbClr val="F6A108"/>
                </a:solidFill>
                <a:cs typeface="Arial" panose="020B0604020202020204" pitchFamily="34" charset="0"/>
              </a:rPr>
              <a:t>VISTA</a:t>
            </a:r>
          </a:p>
        </p:txBody>
      </p:sp>
      <p:sp>
        <p:nvSpPr>
          <p:cNvPr id="149508" name="TextBox 280"/>
          <p:cNvSpPr txBox="1">
            <a:spLocks noChangeArrowheads="1"/>
          </p:cNvSpPr>
          <p:nvPr/>
        </p:nvSpPr>
        <p:spPr bwMode="auto">
          <a:xfrm>
            <a:off x="4616450" y="1312863"/>
            <a:ext cx="2757488"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43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200" b="1" dirty="0">
                <a:solidFill>
                  <a:schemeClr val="tx2"/>
                </a:solidFill>
                <a:cs typeface="Arial" panose="020B0604020202020204" pitchFamily="34" charset="0"/>
              </a:rPr>
              <a:t>Trafficking of T-cells to tumors</a:t>
            </a:r>
            <a:r>
              <a:rPr lang="en-US" altLang="en-US" sz="1200" dirty="0">
                <a:solidFill>
                  <a:schemeClr val="tx2"/>
                </a:solidFill>
                <a:cs typeface="Arial" panose="020B0604020202020204" pitchFamily="34" charset="0"/>
              </a:rPr>
              <a:t/>
            </a:r>
            <a:br>
              <a:rPr lang="en-US" altLang="en-US" sz="1200" dirty="0">
                <a:solidFill>
                  <a:schemeClr val="tx2"/>
                </a:solidFill>
                <a:cs typeface="Arial" panose="020B0604020202020204" pitchFamily="34" charset="0"/>
              </a:rPr>
            </a:br>
            <a:r>
              <a:rPr lang="en-US" altLang="en-US" sz="1200" b="1" dirty="0">
                <a:solidFill>
                  <a:schemeClr val="tx1"/>
                </a:solidFill>
                <a:cs typeface="Arial" panose="020B0604020202020204" pitchFamily="34" charset="0"/>
              </a:rPr>
              <a:t>CX3CL1	CXCL10 </a:t>
            </a:r>
            <a:br>
              <a:rPr lang="en-US" altLang="en-US" sz="1200" b="1" dirty="0">
                <a:solidFill>
                  <a:schemeClr val="tx1"/>
                </a:solidFill>
                <a:cs typeface="Arial" panose="020B0604020202020204" pitchFamily="34" charset="0"/>
              </a:rPr>
            </a:br>
            <a:r>
              <a:rPr lang="en-US" altLang="en-US" sz="1200" b="1" dirty="0">
                <a:solidFill>
                  <a:schemeClr val="tx1"/>
                </a:solidFill>
                <a:cs typeface="Arial" panose="020B0604020202020204" pitchFamily="34" charset="0"/>
              </a:rPr>
              <a:t>CXCL9	CCL5</a:t>
            </a:r>
          </a:p>
        </p:txBody>
      </p:sp>
      <p:grpSp>
        <p:nvGrpSpPr>
          <p:cNvPr id="149509" name="Group 120"/>
          <p:cNvGrpSpPr>
            <a:grpSpLocks/>
          </p:cNvGrpSpPr>
          <p:nvPr/>
        </p:nvGrpSpPr>
        <p:grpSpPr bwMode="auto">
          <a:xfrm>
            <a:off x="3575050" y="1989138"/>
            <a:ext cx="1639888" cy="1733550"/>
            <a:chOff x="7143750" y="2137682"/>
            <a:chExt cx="1507655" cy="1593397"/>
          </a:xfrm>
        </p:grpSpPr>
        <p:sp>
          <p:nvSpPr>
            <p:cNvPr id="149774" name="Freeform 118"/>
            <p:cNvSpPr>
              <a:spLocks/>
            </p:cNvSpPr>
            <p:nvPr/>
          </p:nvSpPr>
          <p:spPr bwMode="auto">
            <a:xfrm>
              <a:off x="7143750" y="2137682"/>
              <a:ext cx="1499507" cy="1593397"/>
            </a:xfrm>
            <a:custGeom>
              <a:avLst/>
              <a:gdLst>
                <a:gd name="T0" fmla="*/ 0 w 1499507"/>
                <a:gd name="T1" fmla="*/ 162098 h 1660072"/>
                <a:gd name="T2" fmla="*/ 236764 w 1499507"/>
                <a:gd name="T3" fmla="*/ 224509 h 1660072"/>
                <a:gd name="T4" fmla="*/ 538843 w 1499507"/>
                <a:gd name="T5" fmla="*/ 479358 h 1660072"/>
                <a:gd name="T6" fmla="*/ 767443 w 1499507"/>
                <a:gd name="T7" fmla="*/ 791418 h 1660072"/>
                <a:gd name="T8" fmla="*/ 1012371 w 1499507"/>
                <a:gd name="T9" fmla="*/ 1009859 h 1660072"/>
                <a:gd name="T10" fmla="*/ 1265464 w 1499507"/>
                <a:gd name="T11" fmla="*/ 1041064 h 1660072"/>
                <a:gd name="T12" fmla="*/ 1453243 w 1499507"/>
                <a:gd name="T13" fmla="*/ 911040 h 1660072"/>
                <a:gd name="T14" fmla="*/ 1461407 w 1499507"/>
                <a:gd name="T15" fmla="*/ 682197 h 1660072"/>
                <a:gd name="T16" fmla="*/ 1224643 w 1499507"/>
                <a:gd name="T17" fmla="*/ 609384 h 1660072"/>
                <a:gd name="T18" fmla="*/ 1004207 w 1499507"/>
                <a:gd name="T19" fmla="*/ 453354 h 1660072"/>
                <a:gd name="T20" fmla="*/ 808264 w 1499507"/>
                <a:gd name="T21" fmla="*/ 260916 h 1660072"/>
                <a:gd name="T22" fmla="*/ 416379 w 1499507"/>
                <a:gd name="T23" fmla="*/ 42475 h 1660072"/>
                <a:gd name="T24" fmla="*/ 114300 w 1499507"/>
                <a:gd name="T25" fmla="*/ 6067 h 16600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99507" h="1660072">
                  <a:moveTo>
                    <a:pt x="0" y="254454"/>
                  </a:moveTo>
                  <a:cubicBezTo>
                    <a:pt x="73478" y="261938"/>
                    <a:pt x="146957" y="269422"/>
                    <a:pt x="236764" y="352425"/>
                  </a:cubicBezTo>
                  <a:cubicBezTo>
                    <a:pt x="326571" y="435429"/>
                    <a:pt x="450397" y="604157"/>
                    <a:pt x="538843" y="752475"/>
                  </a:cubicBezTo>
                  <a:cubicBezTo>
                    <a:pt x="627289" y="900793"/>
                    <a:pt x="688522" y="1103540"/>
                    <a:pt x="767443" y="1242333"/>
                  </a:cubicBezTo>
                  <a:cubicBezTo>
                    <a:pt x="846364" y="1381126"/>
                    <a:pt x="929368" y="1519919"/>
                    <a:pt x="1012371" y="1585233"/>
                  </a:cubicBezTo>
                  <a:cubicBezTo>
                    <a:pt x="1095374" y="1650547"/>
                    <a:pt x="1191985" y="1660072"/>
                    <a:pt x="1265464" y="1634218"/>
                  </a:cubicBezTo>
                  <a:cubicBezTo>
                    <a:pt x="1338943" y="1608364"/>
                    <a:pt x="1420586" y="1524000"/>
                    <a:pt x="1453243" y="1430111"/>
                  </a:cubicBezTo>
                  <a:cubicBezTo>
                    <a:pt x="1485900" y="1336222"/>
                    <a:pt x="1499507" y="1149804"/>
                    <a:pt x="1461407" y="1070883"/>
                  </a:cubicBezTo>
                  <a:cubicBezTo>
                    <a:pt x="1423307" y="991962"/>
                    <a:pt x="1300843" y="1016455"/>
                    <a:pt x="1224643" y="956583"/>
                  </a:cubicBezTo>
                  <a:cubicBezTo>
                    <a:pt x="1148443" y="896711"/>
                    <a:pt x="1073604" y="802822"/>
                    <a:pt x="1004207" y="711654"/>
                  </a:cubicBezTo>
                  <a:cubicBezTo>
                    <a:pt x="934810" y="620486"/>
                    <a:pt x="906235" y="517072"/>
                    <a:pt x="808264" y="409575"/>
                  </a:cubicBezTo>
                  <a:cubicBezTo>
                    <a:pt x="710293" y="302078"/>
                    <a:pt x="532040" y="133350"/>
                    <a:pt x="416379" y="66675"/>
                  </a:cubicBezTo>
                  <a:cubicBezTo>
                    <a:pt x="300718" y="0"/>
                    <a:pt x="207509" y="4762"/>
                    <a:pt x="114300" y="9525"/>
                  </a:cubicBezTo>
                </a:path>
              </a:pathLst>
            </a:custGeom>
            <a:solidFill>
              <a:srgbClr val="FFD6C1"/>
            </a:solidFill>
            <a:ln w="19050" cap="flat" cmpd="sng" algn="ctr">
              <a:solidFill>
                <a:srgbClr val="FFAE85"/>
              </a:solidFill>
              <a:prstDash val="solid"/>
              <a:round/>
              <a:headEnd type="none" w="med" len="med"/>
              <a:tailEnd type="none" w="med" len="med"/>
            </a:ln>
          </p:spPr>
          <p:txBody>
            <a:bodyPr anchor="ctr"/>
            <a:lstStyle/>
            <a:p>
              <a:pPr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149775" name="Oval 119"/>
            <p:cNvSpPr>
              <a:spLocks noChangeArrowheads="1"/>
            </p:cNvSpPr>
            <p:nvPr/>
          </p:nvSpPr>
          <p:spPr bwMode="auto">
            <a:xfrm rot="1257566">
              <a:off x="8153384" y="3078028"/>
              <a:ext cx="498021" cy="652746"/>
            </a:xfrm>
            <a:prstGeom prst="ellipse">
              <a:avLst/>
            </a:prstGeom>
            <a:solidFill>
              <a:srgbClr val="FFC2A3"/>
            </a:solidFill>
            <a:ln w="9525">
              <a:solidFill>
                <a:srgbClr val="FFAE85"/>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grpSp>
      <p:sp>
        <p:nvSpPr>
          <p:cNvPr id="149510"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t>Stimulatory and Inhibitory Molecules During Immune Tumor Surveillance</a:t>
            </a:r>
          </a:p>
        </p:txBody>
      </p:sp>
      <p:sp>
        <p:nvSpPr>
          <p:cNvPr id="149511" name="Text Box 6"/>
          <p:cNvSpPr txBox="1">
            <a:spLocks noChangeArrowheads="1"/>
          </p:cNvSpPr>
          <p:nvPr/>
        </p:nvSpPr>
        <p:spPr bwMode="auto">
          <a:xfrm>
            <a:off x="284163" y="6373617"/>
            <a:ext cx="693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400" b="0" dirty="0">
                <a:solidFill>
                  <a:srgbClr val="CDCDCF"/>
                </a:solidFill>
                <a:cs typeface="Arial" panose="020B0604020202020204" pitchFamily="34" charset="0"/>
              </a:rPr>
              <a:t>Chen DS, et al. Immunity. 2013;39:1-10.</a:t>
            </a:r>
          </a:p>
        </p:txBody>
      </p:sp>
      <p:grpSp>
        <p:nvGrpSpPr>
          <p:cNvPr id="149512" name="Group 1"/>
          <p:cNvGrpSpPr>
            <a:grpSpLocks/>
          </p:cNvGrpSpPr>
          <p:nvPr/>
        </p:nvGrpSpPr>
        <p:grpSpPr bwMode="auto">
          <a:xfrm>
            <a:off x="6294438" y="6210300"/>
            <a:ext cx="2673350" cy="455613"/>
            <a:chOff x="6294438" y="6210300"/>
            <a:chExt cx="2673350" cy="455613"/>
          </a:xfrm>
        </p:grpSpPr>
        <p:sp>
          <p:nvSpPr>
            <p:cNvPr id="149772"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b="0" dirty="0">
                  <a:solidFill>
                    <a:srgbClr val="CDCDCF"/>
                  </a:solidFill>
                  <a:cs typeface="Arial" panose="020B0604020202020204" pitchFamily="34" charset="0"/>
                </a:rPr>
                <a:t>Slide credit: </a:t>
              </a:r>
              <a:r>
                <a:rPr lang="en-US" altLang="en-US" sz="1400" b="0" dirty="0">
                  <a:solidFill>
                    <a:srgbClr val="CDCDCF"/>
                  </a:solidFill>
                  <a:cs typeface="Arial" panose="020B0604020202020204" pitchFamily="34" charset="0"/>
                  <a:hlinkClick r:id="rId3"/>
                </a:rPr>
                <a:t>clinicaloptions.com</a:t>
              </a:r>
              <a:endParaRPr lang="en-US" altLang="en-US" sz="1400" b="0" dirty="0">
                <a:solidFill>
                  <a:srgbClr val="CDCDCF"/>
                </a:solidFill>
                <a:cs typeface="Arial" panose="020B0604020202020204" pitchFamily="34" charset="0"/>
              </a:endParaRPr>
            </a:p>
          </p:txBody>
        </p:sp>
        <p:pic>
          <p:nvPicPr>
            <p:cNvPr id="149773"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9513" name="TextBox 7"/>
          <p:cNvSpPr txBox="1">
            <a:spLocks noChangeArrowheads="1"/>
          </p:cNvSpPr>
          <p:nvPr/>
        </p:nvSpPr>
        <p:spPr bwMode="auto">
          <a:xfrm>
            <a:off x="252413" y="1306513"/>
            <a:ext cx="2041525" cy="229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defRPr/>
            </a:pPr>
            <a:r>
              <a:rPr lang="en-US" altLang="en-US" sz="1100" b="1" dirty="0">
                <a:solidFill>
                  <a:schemeClr val="tx2"/>
                </a:solidFill>
                <a:cs typeface="Arial" panose="020B0604020202020204" pitchFamily="34" charset="0"/>
              </a:rPr>
              <a:t>Priming and activation</a:t>
            </a:r>
            <a:r>
              <a:rPr lang="en-US" altLang="en-US" sz="1100" dirty="0">
                <a:solidFill>
                  <a:schemeClr val="tx2"/>
                </a:solidFill>
                <a:cs typeface="Arial" panose="020B0604020202020204" pitchFamily="34" charset="0"/>
              </a:rPr>
              <a:t/>
            </a:r>
            <a:br>
              <a:rPr lang="en-US" altLang="en-US" sz="1100" dirty="0">
                <a:solidFill>
                  <a:schemeClr val="tx2"/>
                </a:solidFill>
                <a:cs typeface="Arial" panose="020B0604020202020204" pitchFamily="34" charset="0"/>
              </a:rPr>
            </a:br>
            <a:r>
              <a:rPr lang="en-US" altLang="en-US" sz="1100" b="1" dirty="0">
                <a:solidFill>
                  <a:schemeClr val="tx1"/>
                </a:solidFill>
                <a:cs typeface="Arial" panose="020B0604020202020204" pitchFamily="34" charset="0"/>
              </a:rPr>
              <a:t>CD28/B7.1</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CD137/CD137L</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OX40/OX40L</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CD27/CD70</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HVEM</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GITR</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IL-2</a:t>
            </a:r>
            <a:br>
              <a:rPr lang="en-US" altLang="en-US" sz="1100" b="1" dirty="0">
                <a:solidFill>
                  <a:schemeClr val="tx1"/>
                </a:solidFill>
                <a:cs typeface="Arial" panose="020B0604020202020204" pitchFamily="34" charset="0"/>
              </a:rPr>
            </a:br>
            <a:r>
              <a:rPr lang="en-US" altLang="en-US" sz="1100" b="1" dirty="0">
                <a:solidFill>
                  <a:schemeClr val="tx1"/>
                </a:solidFill>
                <a:cs typeface="Arial" panose="020B0604020202020204" pitchFamily="34" charset="0"/>
              </a:rPr>
              <a:t>IL-12</a:t>
            </a:r>
            <a:br>
              <a:rPr lang="en-US" altLang="en-US" sz="1100" b="1" dirty="0">
                <a:solidFill>
                  <a:schemeClr val="tx1"/>
                </a:solidFill>
                <a:cs typeface="Arial" panose="020B0604020202020204" pitchFamily="34" charset="0"/>
              </a:rPr>
            </a:br>
            <a:r>
              <a:rPr lang="en-US" altLang="en-US" sz="1100" b="1" dirty="0">
                <a:solidFill>
                  <a:srgbClr val="F6A108"/>
                </a:solidFill>
                <a:cs typeface="Arial" panose="020B0604020202020204" pitchFamily="34" charset="0"/>
              </a:rPr>
              <a:t>CTLA-4/B7.1</a:t>
            </a:r>
            <a:br>
              <a:rPr lang="en-US" altLang="en-US" sz="1100" b="1" dirty="0">
                <a:solidFill>
                  <a:srgbClr val="F6A108"/>
                </a:solidFill>
                <a:cs typeface="Arial" panose="020B0604020202020204" pitchFamily="34" charset="0"/>
              </a:rPr>
            </a:br>
            <a:r>
              <a:rPr lang="en-US" altLang="en-US" sz="1100" b="1" dirty="0">
                <a:solidFill>
                  <a:srgbClr val="F6A108"/>
                </a:solidFill>
                <a:cs typeface="Arial" panose="020B0604020202020204" pitchFamily="34" charset="0"/>
              </a:rPr>
              <a:t>PD-L1/PD-1</a:t>
            </a:r>
            <a:br>
              <a:rPr lang="en-US" altLang="en-US" sz="1100" b="1" dirty="0">
                <a:solidFill>
                  <a:srgbClr val="F6A108"/>
                </a:solidFill>
                <a:cs typeface="Arial" panose="020B0604020202020204" pitchFamily="34" charset="0"/>
              </a:rPr>
            </a:br>
            <a:r>
              <a:rPr lang="en-US" altLang="en-US" sz="1100" b="1" dirty="0">
                <a:solidFill>
                  <a:srgbClr val="F6A108"/>
                </a:solidFill>
                <a:cs typeface="Arial" panose="020B0604020202020204" pitchFamily="34" charset="0"/>
              </a:rPr>
              <a:t>PD-L1/B7.1</a:t>
            </a:r>
            <a:br>
              <a:rPr lang="en-US" altLang="en-US" sz="1100" b="1" dirty="0">
                <a:solidFill>
                  <a:srgbClr val="F6A108"/>
                </a:solidFill>
                <a:cs typeface="Arial" panose="020B0604020202020204" pitchFamily="34" charset="0"/>
              </a:rPr>
            </a:br>
            <a:r>
              <a:rPr lang="en-US" altLang="en-US" sz="1100" b="1" dirty="0">
                <a:solidFill>
                  <a:srgbClr val="F6A108"/>
                </a:solidFill>
                <a:cs typeface="Arial" panose="020B0604020202020204" pitchFamily="34" charset="0"/>
              </a:rPr>
              <a:t>prostaglandins</a:t>
            </a:r>
          </a:p>
        </p:txBody>
      </p:sp>
      <p:grpSp>
        <p:nvGrpSpPr>
          <p:cNvPr id="149514" name="Group 25"/>
          <p:cNvGrpSpPr>
            <a:grpSpLocks noChangeAspect="1"/>
          </p:cNvGrpSpPr>
          <p:nvPr/>
        </p:nvGrpSpPr>
        <p:grpSpPr bwMode="auto">
          <a:xfrm rot="579738">
            <a:off x="2562225" y="2420938"/>
            <a:ext cx="1538288" cy="1212850"/>
            <a:chOff x="5206622" y="2111992"/>
            <a:chExt cx="3937378" cy="4002206"/>
          </a:xfrm>
        </p:grpSpPr>
        <p:sp>
          <p:nvSpPr>
            <p:cNvPr id="10" name="Freeform 9"/>
            <p:cNvSpPr/>
            <p:nvPr/>
          </p:nvSpPr>
          <p:spPr bwMode="auto">
            <a:xfrm>
              <a:off x="5434948" y="2077594"/>
              <a:ext cx="3648880" cy="4002206"/>
            </a:xfrm>
            <a:custGeom>
              <a:avLst/>
              <a:gdLst>
                <a:gd name="connsiteX0" fmla="*/ 1099782 w 3645090"/>
                <a:gd name="connsiteY0" fmla="*/ 2419065 h 4002206"/>
                <a:gd name="connsiteX1" fmla="*/ 1263556 w 3645090"/>
                <a:gd name="connsiteY1" fmla="*/ 2446361 h 4002206"/>
                <a:gd name="connsiteX2" fmla="*/ 1284027 w 3645090"/>
                <a:gd name="connsiteY2" fmla="*/ 2644253 h 4002206"/>
                <a:gd name="connsiteX3" fmla="*/ 1031544 w 3645090"/>
                <a:gd name="connsiteY3" fmla="*/ 2828498 h 4002206"/>
                <a:gd name="connsiteX4" fmla="*/ 990600 w 3645090"/>
                <a:gd name="connsiteY4" fmla="*/ 3108277 h 4002206"/>
                <a:gd name="connsiteX5" fmla="*/ 1058839 w 3645090"/>
                <a:gd name="connsiteY5" fmla="*/ 3333465 h 4002206"/>
                <a:gd name="connsiteX6" fmla="*/ 1359090 w 3645090"/>
                <a:gd name="connsiteY6" fmla="*/ 3545006 h 4002206"/>
                <a:gd name="connsiteX7" fmla="*/ 1625221 w 3645090"/>
                <a:gd name="connsiteY7" fmla="*/ 3804313 h 4002206"/>
                <a:gd name="connsiteX8" fmla="*/ 1939120 w 3645090"/>
                <a:gd name="connsiteY8" fmla="*/ 3981734 h 4002206"/>
                <a:gd name="connsiteX9" fmla="*/ 2328081 w 3645090"/>
                <a:gd name="connsiteY9" fmla="*/ 3927143 h 4002206"/>
                <a:gd name="connsiteX10" fmla="*/ 2621508 w 3645090"/>
                <a:gd name="connsiteY10" fmla="*/ 3722427 h 4002206"/>
                <a:gd name="connsiteX11" fmla="*/ 2969526 w 3645090"/>
                <a:gd name="connsiteY11" fmla="*/ 3667836 h 4002206"/>
                <a:gd name="connsiteX12" fmla="*/ 3262953 w 3645090"/>
                <a:gd name="connsiteY12" fmla="*/ 3401704 h 4002206"/>
                <a:gd name="connsiteX13" fmla="*/ 3378959 w 3645090"/>
                <a:gd name="connsiteY13" fmla="*/ 3108277 h 4002206"/>
                <a:gd name="connsiteX14" fmla="*/ 3529084 w 3645090"/>
                <a:gd name="connsiteY14" fmla="*/ 2794379 h 4002206"/>
                <a:gd name="connsiteX15" fmla="*/ 3624618 w 3645090"/>
                <a:gd name="connsiteY15" fmla="*/ 2521424 h 4002206"/>
                <a:gd name="connsiteX16" fmla="*/ 3624618 w 3645090"/>
                <a:gd name="connsiteY16" fmla="*/ 2275764 h 4002206"/>
                <a:gd name="connsiteX17" fmla="*/ 3501788 w 3645090"/>
                <a:gd name="connsiteY17" fmla="*/ 2009633 h 4002206"/>
                <a:gd name="connsiteX18" fmla="*/ 3454021 w 3645090"/>
                <a:gd name="connsiteY18" fmla="*/ 1675262 h 4002206"/>
                <a:gd name="connsiteX19" fmla="*/ 3194714 w 3645090"/>
                <a:gd name="connsiteY19" fmla="*/ 1245358 h 4002206"/>
                <a:gd name="connsiteX20" fmla="*/ 3003645 w 3645090"/>
                <a:gd name="connsiteY20" fmla="*/ 1081585 h 4002206"/>
                <a:gd name="connsiteX21" fmla="*/ 2867167 w 3645090"/>
                <a:gd name="connsiteY21" fmla="*/ 835925 h 4002206"/>
                <a:gd name="connsiteX22" fmla="*/ 2573741 w 3645090"/>
                <a:gd name="connsiteY22" fmla="*/ 467436 h 4002206"/>
                <a:gd name="connsiteX23" fmla="*/ 2246194 w 3645090"/>
                <a:gd name="connsiteY23" fmla="*/ 296839 h 4002206"/>
                <a:gd name="connsiteX24" fmla="*/ 2075597 w 3645090"/>
                <a:gd name="connsiteY24" fmla="*/ 242247 h 4002206"/>
                <a:gd name="connsiteX25" fmla="*/ 1672988 w 3645090"/>
                <a:gd name="connsiteY25" fmla="*/ 23883 h 4002206"/>
                <a:gd name="connsiteX26" fmla="*/ 1113430 w 3645090"/>
                <a:gd name="connsiteY26" fmla="*/ 98946 h 4002206"/>
                <a:gd name="connsiteX27" fmla="*/ 663054 w 3645090"/>
                <a:gd name="connsiteY27" fmla="*/ 269543 h 4002206"/>
                <a:gd name="connsiteX28" fmla="*/ 369627 w 3645090"/>
                <a:gd name="connsiteY28" fmla="*/ 515203 h 4002206"/>
                <a:gd name="connsiteX29" fmla="*/ 199030 w 3645090"/>
                <a:gd name="connsiteY29" fmla="*/ 863221 h 4002206"/>
                <a:gd name="connsiteX30" fmla="*/ 69376 w 3645090"/>
                <a:gd name="connsiteY30" fmla="*/ 1279477 h 4002206"/>
                <a:gd name="connsiteX31" fmla="*/ 21609 w 3645090"/>
                <a:gd name="connsiteY31" fmla="*/ 1716206 h 4002206"/>
                <a:gd name="connsiteX32" fmla="*/ 199030 w 3645090"/>
                <a:gd name="connsiteY32" fmla="*/ 2098343 h 4002206"/>
                <a:gd name="connsiteX33" fmla="*/ 519753 w 3645090"/>
                <a:gd name="connsiteY33" fmla="*/ 2180230 h 4002206"/>
                <a:gd name="connsiteX34" fmla="*/ 922362 w 3645090"/>
                <a:gd name="connsiteY34" fmla="*/ 2146110 h 4002206"/>
                <a:gd name="connsiteX35" fmla="*/ 1099782 w 3645090"/>
                <a:gd name="connsiteY35" fmla="*/ 2146110 h 4002206"/>
                <a:gd name="connsiteX36" fmla="*/ 1140726 w 3645090"/>
                <a:gd name="connsiteY36" fmla="*/ 2268940 h 400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45090" h="4002206">
                  <a:moveTo>
                    <a:pt x="1099782" y="2419065"/>
                  </a:moveTo>
                  <a:cubicBezTo>
                    <a:pt x="1166315" y="2413947"/>
                    <a:pt x="1232849" y="2408830"/>
                    <a:pt x="1263556" y="2446361"/>
                  </a:cubicBezTo>
                  <a:cubicBezTo>
                    <a:pt x="1294263" y="2483892"/>
                    <a:pt x="1322696" y="2580564"/>
                    <a:pt x="1284027" y="2644253"/>
                  </a:cubicBezTo>
                  <a:cubicBezTo>
                    <a:pt x="1245358" y="2707942"/>
                    <a:pt x="1080449" y="2751161"/>
                    <a:pt x="1031544" y="2828498"/>
                  </a:cubicBezTo>
                  <a:cubicBezTo>
                    <a:pt x="982640" y="2905835"/>
                    <a:pt x="986051" y="3024116"/>
                    <a:pt x="990600" y="3108277"/>
                  </a:cubicBezTo>
                  <a:cubicBezTo>
                    <a:pt x="995149" y="3192438"/>
                    <a:pt x="997424" y="3260677"/>
                    <a:pt x="1058839" y="3333465"/>
                  </a:cubicBezTo>
                  <a:cubicBezTo>
                    <a:pt x="1120254" y="3406253"/>
                    <a:pt x="1264693" y="3466531"/>
                    <a:pt x="1359090" y="3545006"/>
                  </a:cubicBezTo>
                  <a:cubicBezTo>
                    <a:pt x="1453487" y="3623481"/>
                    <a:pt x="1528549" y="3731525"/>
                    <a:pt x="1625221" y="3804313"/>
                  </a:cubicBezTo>
                  <a:cubicBezTo>
                    <a:pt x="1721893" y="3877101"/>
                    <a:pt x="1821977" y="3961262"/>
                    <a:pt x="1939120" y="3981734"/>
                  </a:cubicBezTo>
                  <a:cubicBezTo>
                    <a:pt x="2056263" y="4002206"/>
                    <a:pt x="2214350" y="3970361"/>
                    <a:pt x="2328081" y="3927143"/>
                  </a:cubicBezTo>
                  <a:cubicBezTo>
                    <a:pt x="2441812" y="3883925"/>
                    <a:pt x="2514601" y="3765645"/>
                    <a:pt x="2621508" y="3722427"/>
                  </a:cubicBezTo>
                  <a:cubicBezTo>
                    <a:pt x="2728416" y="3679209"/>
                    <a:pt x="2862619" y="3721290"/>
                    <a:pt x="2969526" y="3667836"/>
                  </a:cubicBezTo>
                  <a:cubicBezTo>
                    <a:pt x="3076434" y="3614382"/>
                    <a:pt x="3194714" y="3494964"/>
                    <a:pt x="3262953" y="3401704"/>
                  </a:cubicBezTo>
                  <a:cubicBezTo>
                    <a:pt x="3331192" y="3308444"/>
                    <a:pt x="3334604" y="3209498"/>
                    <a:pt x="3378959" y="3108277"/>
                  </a:cubicBezTo>
                  <a:cubicBezTo>
                    <a:pt x="3423314" y="3007056"/>
                    <a:pt x="3488141" y="2892188"/>
                    <a:pt x="3529084" y="2794379"/>
                  </a:cubicBezTo>
                  <a:cubicBezTo>
                    <a:pt x="3570027" y="2696570"/>
                    <a:pt x="3608696" y="2607860"/>
                    <a:pt x="3624618" y="2521424"/>
                  </a:cubicBezTo>
                  <a:cubicBezTo>
                    <a:pt x="3640540" y="2434988"/>
                    <a:pt x="3645090" y="2361063"/>
                    <a:pt x="3624618" y="2275764"/>
                  </a:cubicBezTo>
                  <a:cubicBezTo>
                    <a:pt x="3604146" y="2190466"/>
                    <a:pt x="3530221" y="2109717"/>
                    <a:pt x="3501788" y="2009633"/>
                  </a:cubicBezTo>
                  <a:cubicBezTo>
                    <a:pt x="3473355" y="1909549"/>
                    <a:pt x="3505200" y="1802641"/>
                    <a:pt x="3454021" y="1675262"/>
                  </a:cubicBezTo>
                  <a:cubicBezTo>
                    <a:pt x="3402842" y="1547883"/>
                    <a:pt x="3269777" y="1344304"/>
                    <a:pt x="3194714" y="1245358"/>
                  </a:cubicBezTo>
                  <a:cubicBezTo>
                    <a:pt x="3119651" y="1146412"/>
                    <a:pt x="3058236" y="1149824"/>
                    <a:pt x="3003645" y="1081585"/>
                  </a:cubicBezTo>
                  <a:cubicBezTo>
                    <a:pt x="2949054" y="1013346"/>
                    <a:pt x="2938818" y="938283"/>
                    <a:pt x="2867167" y="835925"/>
                  </a:cubicBezTo>
                  <a:cubicBezTo>
                    <a:pt x="2795516" y="733567"/>
                    <a:pt x="2677236" y="557284"/>
                    <a:pt x="2573741" y="467436"/>
                  </a:cubicBezTo>
                  <a:cubicBezTo>
                    <a:pt x="2470246" y="377588"/>
                    <a:pt x="2329218" y="334370"/>
                    <a:pt x="2246194" y="296839"/>
                  </a:cubicBezTo>
                  <a:cubicBezTo>
                    <a:pt x="2163170" y="259308"/>
                    <a:pt x="2171131" y="287740"/>
                    <a:pt x="2075597" y="242247"/>
                  </a:cubicBezTo>
                  <a:cubicBezTo>
                    <a:pt x="1980063" y="196754"/>
                    <a:pt x="1833349" y="47766"/>
                    <a:pt x="1672988" y="23883"/>
                  </a:cubicBezTo>
                  <a:cubicBezTo>
                    <a:pt x="1512627" y="0"/>
                    <a:pt x="1281752" y="58003"/>
                    <a:pt x="1113430" y="98946"/>
                  </a:cubicBezTo>
                  <a:cubicBezTo>
                    <a:pt x="945108" y="139889"/>
                    <a:pt x="787021" y="200167"/>
                    <a:pt x="663054" y="269543"/>
                  </a:cubicBezTo>
                  <a:cubicBezTo>
                    <a:pt x="539087" y="338919"/>
                    <a:pt x="446964" y="416257"/>
                    <a:pt x="369627" y="515203"/>
                  </a:cubicBezTo>
                  <a:cubicBezTo>
                    <a:pt x="292290" y="614149"/>
                    <a:pt x="249072" y="735842"/>
                    <a:pt x="199030" y="863221"/>
                  </a:cubicBezTo>
                  <a:cubicBezTo>
                    <a:pt x="148988" y="990600"/>
                    <a:pt x="98946" y="1137313"/>
                    <a:pt x="69376" y="1279477"/>
                  </a:cubicBezTo>
                  <a:cubicBezTo>
                    <a:pt x="39806" y="1421641"/>
                    <a:pt x="0" y="1579728"/>
                    <a:pt x="21609" y="1716206"/>
                  </a:cubicBezTo>
                  <a:cubicBezTo>
                    <a:pt x="43218" y="1852684"/>
                    <a:pt x="116006" y="2021006"/>
                    <a:pt x="199030" y="2098343"/>
                  </a:cubicBezTo>
                  <a:cubicBezTo>
                    <a:pt x="282054" y="2175680"/>
                    <a:pt x="399198" y="2172269"/>
                    <a:pt x="519753" y="2180230"/>
                  </a:cubicBezTo>
                  <a:cubicBezTo>
                    <a:pt x="640308" y="2188191"/>
                    <a:pt x="825691" y="2151797"/>
                    <a:pt x="922362" y="2146110"/>
                  </a:cubicBezTo>
                  <a:cubicBezTo>
                    <a:pt x="1019034" y="2140423"/>
                    <a:pt x="1063388" y="2125638"/>
                    <a:pt x="1099782" y="2146110"/>
                  </a:cubicBezTo>
                  <a:cubicBezTo>
                    <a:pt x="1136176" y="2166582"/>
                    <a:pt x="1138451" y="2217761"/>
                    <a:pt x="1140726" y="2268940"/>
                  </a:cubicBezTo>
                </a:path>
              </a:pathLst>
            </a:custGeom>
            <a:solidFill>
              <a:schemeClr val="tx1">
                <a:lumMod val="85000"/>
                <a:alpha val="45000"/>
              </a:schemeClr>
            </a:solidFill>
            <a:ln w="28575" cap="flat" cmpd="sng" algn="ctr">
              <a:solidFill>
                <a:schemeClr val="bg2">
                  <a:lumMod val="50000"/>
                </a:schemeClr>
              </a:solidFill>
              <a:prstDash val="solid"/>
              <a:round/>
              <a:headEnd type="none" w="med" len="med"/>
              <a:tailEnd type="none" w="med" len="med"/>
            </a:ln>
            <a:effectLst/>
          </p:spPr>
          <p:txBody>
            <a:bodyPr anchor="ctr"/>
            <a:lstStyle/>
            <a:p>
              <a:pPr algn="ctr" eaLnBrk="0" fontAlgn="base" hangingPunct="0">
                <a:lnSpc>
                  <a:spcPct val="90000"/>
                </a:lnSpc>
                <a:spcBef>
                  <a:spcPct val="35000"/>
                </a:spcBef>
                <a:spcAft>
                  <a:spcPct val="25000"/>
                </a:spcAft>
                <a:buClr>
                  <a:srgbClr val="8B3D9A"/>
                </a:buClr>
                <a:buFont typeface="Arial" charset="0"/>
                <a:buChar char="•"/>
                <a:defRPr/>
              </a:pPr>
              <a:endParaRPr lang="en-US" b="1" dirty="0">
                <a:solidFill>
                  <a:srgbClr val="FFFFFF"/>
                </a:solidFill>
                <a:cs typeface="Arial" panose="020B0604020202020204" pitchFamily="34" charset="0"/>
              </a:endParaRPr>
            </a:p>
          </p:txBody>
        </p:sp>
        <p:sp>
          <p:nvSpPr>
            <p:cNvPr id="11" name="Freeform 10"/>
            <p:cNvSpPr/>
            <p:nvPr/>
          </p:nvSpPr>
          <p:spPr bwMode="auto">
            <a:xfrm>
              <a:off x="5056355" y="2361963"/>
              <a:ext cx="3782971" cy="3740282"/>
            </a:xfrm>
            <a:custGeom>
              <a:avLst/>
              <a:gdLst>
                <a:gd name="connsiteX0" fmla="*/ 716508 w 3783842"/>
                <a:gd name="connsiteY0" fmla="*/ 3574576 h 3734937"/>
                <a:gd name="connsiteX1" fmla="*/ 757451 w 3783842"/>
                <a:gd name="connsiteY1" fmla="*/ 3055961 h 3734937"/>
                <a:gd name="connsiteX2" fmla="*/ 1050878 w 3783842"/>
                <a:gd name="connsiteY2" fmla="*/ 2496403 h 3734937"/>
                <a:gd name="connsiteX3" fmla="*/ 1508078 w 3783842"/>
                <a:gd name="connsiteY3" fmla="*/ 2202976 h 3734937"/>
                <a:gd name="connsiteX4" fmla="*/ 1787857 w 3783842"/>
                <a:gd name="connsiteY4" fmla="*/ 2209800 h 3734937"/>
                <a:gd name="connsiteX5" fmla="*/ 1733266 w 3783842"/>
                <a:gd name="connsiteY5" fmla="*/ 2400868 h 3734937"/>
                <a:gd name="connsiteX6" fmla="*/ 1439839 w 3783842"/>
                <a:gd name="connsiteY6" fmla="*/ 2680647 h 3734937"/>
                <a:gd name="connsiteX7" fmla="*/ 1337481 w 3783842"/>
                <a:gd name="connsiteY7" fmla="*/ 2878540 h 3734937"/>
                <a:gd name="connsiteX8" fmla="*/ 1460311 w 3783842"/>
                <a:gd name="connsiteY8" fmla="*/ 3151495 h 3734937"/>
                <a:gd name="connsiteX9" fmla="*/ 1617260 w 3783842"/>
                <a:gd name="connsiteY9" fmla="*/ 3308444 h 3734937"/>
                <a:gd name="connsiteX10" fmla="*/ 1787857 w 3783842"/>
                <a:gd name="connsiteY10" fmla="*/ 3144671 h 3734937"/>
                <a:gd name="connsiteX11" fmla="*/ 1917511 w 3783842"/>
                <a:gd name="connsiteY11" fmla="*/ 2837597 h 3734937"/>
                <a:gd name="connsiteX12" fmla="*/ 1972102 w 3783842"/>
                <a:gd name="connsiteY12" fmla="*/ 2714767 h 3734937"/>
                <a:gd name="connsiteX13" fmla="*/ 2033517 w 3783842"/>
                <a:gd name="connsiteY13" fmla="*/ 2776182 h 3734937"/>
                <a:gd name="connsiteX14" fmla="*/ 1931158 w 3783842"/>
                <a:gd name="connsiteY14" fmla="*/ 3062785 h 3734937"/>
                <a:gd name="connsiteX15" fmla="*/ 1794681 w 3783842"/>
                <a:gd name="connsiteY15" fmla="*/ 3260677 h 3734937"/>
                <a:gd name="connsiteX16" fmla="*/ 1856096 w 3783842"/>
                <a:gd name="connsiteY16" fmla="*/ 3444922 h 3734937"/>
                <a:gd name="connsiteX17" fmla="*/ 2122227 w 3783842"/>
                <a:gd name="connsiteY17" fmla="*/ 3670110 h 3734937"/>
                <a:gd name="connsiteX18" fmla="*/ 2415654 w 3783842"/>
                <a:gd name="connsiteY18" fmla="*/ 3717877 h 3734937"/>
                <a:gd name="connsiteX19" fmla="*/ 2736376 w 3783842"/>
                <a:gd name="connsiteY19" fmla="*/ 3567752 h 3734937"/>
                <a:gd name="connsiteX20" fmla="*/ 2695433 w 3783842"/>
                <a:gd name="connsiteY20" fmla="*/ 3390331 h 3734937"/>
                <a:gd name="connsiteX21" fmla="*/ 2504364 w 3783842"/>
                <a:gd name="connsiteY21" fmla="*/ 3090080 h 3734937"/>
                <a:gd name="connsiteX22" fmla="*/ 2579427 w 3783842"/>
                <a:gd name="connsiteY22" fmla="*/ 3042313 h 3734937"/>
                <a:gd name="connsiteX23" fmla="*/ 2804615 w 3783842"/>
                <a:gd name="connsiteY23" fmla="*/ 3403979 h 3734937"/>
                <a:gd name="connsiteX24" fmla="*/ 2941093 w 3783842"/>
                <a:gd name="connsiteY24" fmla="*/ 3479041 h 3734937"/>
                <a:gd name="connsiteX25" fmla="*/ 3179929 w 3783842"/>
                <a:gd name="connsiteY25" fmla="*/ 3431274 h 3734937"/>
                <a:gd name="connsiteX26" fmla="*/ 3452884 w 3783842"/>
                <a:gd name="connsiteY26" fmla="*/ 3124200 h 3734937"/>
                <a:gd name="connsiteX27" fmla="*/ 3541594 w 3783842"/>
                <a:gd name="connsiteY27" fmla="*/ 2933131 h 3734937"/>
                <a:gd name="connsiteX28" fmla="*/ 3473355 w 3783842"/>
                <a:gd name="connsiteY28" fmla="*/ 2810301 h 3734937"/>
                <a:gd name="connsiteX29" fmla="*/ 3295935 w 3783842"/>
                <a:gd name="connsiteY29" fmla="*/ 2769358 h 3734937"/>
                <a:gd name="connsiteX30" fmla="*/ 3125337 w 3783842"/>
                <a:gd name="connsiteY30" fmla="*/ 2660176 h 3734937"/>
                <a:gd name="connsiteX31" fmla="*/ 3138985 w 3783842"/>
                <a:gd name="connsiteY31" fmla="*/ 2578289 h 3734937"/>
                <a:gd name="connsiteX32" fmla="*/ 3364173 w 3783842"/>
                <a:gd name="connsiteY32" fmla="*/ 2694295 h 3734937"/>
                <a:gd name="connsiteX33" fmla="*/ 3507475 w 3783842"/>
                <a:gd name="connsiteY33" fmla="*/ 2776182 h 3734937"/>
                <a:gd name="connsiteX34" fmla="*/ 3657600 w 3783842"/>
                <a:gd name="connsiteY34" fmla="*/ 2701119 h 3734937"/>
                <a:gd name="connsiteX35" fmla="*/ 3766782 w 3783842"/>
                <a:gd name="connsiteY35" fmla="*/ 2455459 h 3734937"/>
                <a:gd name="connsiteX36" fmla="*/ 3759958 w 3783842"/>
                <a:gd name="connsiteY36" fmla="*/ 2066498 h 3734937"/>
                <a:gd name="connsiteX37" fmla="*/ 3657600 w 3783842"/>
                <a:gd name="connsiteY37" fmla="*/ 1943668 h 3734937"/>
                <a:gd name="connsiteX38" fmla="*/ 3446060 w 3783842"/>
                <a:gd name="connsiteY38" fmla="*/ 2025555 h 3734937"/>
                <a:gd name="connsiteX39" fmla="*/ 3193576 w 3783842"/>
                <a:gd name="connsiteY39" fmla="*/ 2052850 h 3734937"/>
                <a:gd name="connsiteX40" fmla="*/ 3207224 w 3783842"/>
                <a:gd name="connsiteY40" fmla="*/ 1957316 h 3734937"/>
                <a:gd name="connsiteX41" fmla="*/ 3446060 w 3783842"/>
                <a:gd name="connsiteY41" fmla="*/ 1930020 h 3734937"/>
                <a:gd name="connsiteX42" fmla="*/ 3678072 w 3783842"/>
                <a:gd name="connsiteY42" fmla="*/ 1779895 h 3734937"/>
                <a:gd name="connsiteX43" fmla="*/ 3616657 w 3783842"/>
                <a:gd name="connsiteY43" fmla="*/ 1493292 h 3734937"/>
                <a:gd name="connsiteX44" fmla="*/ 3357349 w 3783842"/>
                <a:gd name="connsiteY44" fmla="*/ 1124803 h 3734937"/>
                <a:gd name="connsiteX45" fmla="*/ 3173105 w 3783842"/>
                <a:gd name="connsiteY45" fmla="*/ 1036092 h 3734937"/>
                <a:gd name="connsiteX46" fmla="*/ 2982036 w 3783842"/>
                <a:gd name="connsiteY46" fmla="*/ 1186217 h 3734937"/>
                <a:gd name="connsiteX47" fmla="*/ 2784143 w 3783842"/>
                <a:gd name="connsiteY47" fmla="*/ 1247632 h 3734937"/>
                <a:gd name="connsiteX48" fmla="*/ 2920621 w 3783842"/>
                <a:gd name="connsiteY48" fmla="*/ 1077035 h 3734937"/>
                <a:gd name="connsiteX49" fmla="*/ 3125337 w 3783842"/>
                <a:gd name="connsiteY49" fmla="*/ 947382 h 3734937"/>
                <a:gd name="connsiteX50" fmla="*/ 3063923 w 3783842"/>
                <a:gd name="connsiteY50" fmla="*/ 790432 h 3734937"/>
                <a:gd name="connsiteX51" fmla="*/ 2804615 w 3783842"/>
                <a:gd name="connsiteY51" fmla="*/ 456062 h 3734937"/>
                <a:gd name="connsiteX52" fmla="*/ 2538484 w 3783842"/>
                <a:gd name="connsiteY52" fmla="*/ 237698 h 3734937"/>
                <a:gd name="connsiteX53" fmla="*/ 2408830 w 3783842"/>
                <a:gd name="connsiteY53" fmla="*/ 278641 h 3734937"/>
                <a:gd name="connsiteX54" fmla="*/ 2306472 w 3783842"/>
                <a:gd name="connsiteY54" fmla="*/ 401471 h 3734937"/>
                <a:gd name="connsiteX55" fmla="*/ 2258705 w 3783842"/>
                <a:gd name="connsiteY55" fmla="*/ 360528 h 3734937"/>
                <a:gd name="connsiteX56" fmla="*/ 2320120 w 3783842"/>
                <a:gd name="connsiteY56" fmla="*/ 217226 h 3734937"/>
                <a:gd name="connsiteX57" fmla="*/ 2019869 w 3783842"/>
                <a:gd name="connsiteY57" fmla="*/ 32982 h 3734937"/>
                <a:gd name="connsiteX58" fmla="*/ 1596788 w 3783842"/>
                <a:gd name="connsiteY58" fmla="*/ 19334 h 3734937"/>
                <a:gd name="connsiteX59" fmla="*/ 1494430 w 3783842"/>
                <a:gd name="connsiteY59" fmla="*/ 121692 h 3734937"/>
                <a:gd name="connsiteX60" fmla="*/ 1678675 w 3783842"/>
                <a:gd name="connsiteY60" fmla="*/ 367352 h 3734937"/>
                <a:gd name="connsiteX61" fmla="*/ 1624084 w 3783842"/>
                <a:gd name="connsiteY61" fmla="*/ 435591 h 3734937"/>
                <a:gd name="connsiteX62" fmla="*/ 1412543 w 3783842"/>
                <a:gd name="connsiteY62" fmla="*/ 183107 h 3734937"/>
                <a:gd name="connsiteX63" fmla="*/ 1105469 w 3783842"/>
                <a:gd name="connsiteY63" fmla="*/ 299113 h 3734937"/>
                <a:gd name="connsiteX64" fmla="*/ 873457 w 3783842"/>
                <a:gd name="connsiteY64" fmla="*/ 578892 h 3734937"/>
                <a:gd name="connsiteX65" fmla="*/ 962167 w 3783842"/>
                <a:gd name="connsiteY65" fmla="*/ 729017 h 3734937"/>
                <a:gd name="connsiteX66" fmla="*/ 1201003 w 3783842"/>
                <a:gd name="connsiteY66" fmla="*/ 906438 h 3734937"/>
                <a:gd name="connsiteX67" fmla="*/ 1173708 w 3783842"/>
                <a:gd name="connsiteY67" fmla="*/ 967853 h 3734937"/>
                <a:gd name="connsiteX68" fmla="*/ 893929 w 3783842"/>
                <a:gd name="connsiteY68" fmla="*/ 790432 h 3734937"/>
                <a:gd name="connsiteX69" fmla="*/ 716508 w 3783842"/>
                <a:gd name="connsiteY69" fmla="*/ 729017 h 3734937"/>
                <a:gd name="connsiteX70" fmla="*/ 477672 w 3783842"/>
                <a:gd name="connsiteY70" fmla="*/ 1111155 h 3734937"/>
                <a:gd name="connsiteX71" fmla="*/ 464024 w 3783842"/>
                <a:gd name="connsiteY71" fmla="*/ 1397758 h 3734937"/>
                <a:gd name="connsiteX72" fmla="*/ 941696 w 3783842"/>
                <a:gd name="connsiteY72" fmla="*/ 1377286 h 3734937"/>
                <a:gd name="connsiteX73" fmla="*/ 1139588 w 3783842"/>
                <a:gd name="connsiteY73" fmla="*/ 1322695 h 3734937"/>
                <a:gd name="connsiteX74" fmla="*/ 1057702 w 3783842"/>
                <a:gd name="connsiteY74" fmla="*/ 1459173 h 3734937"/>
                <a:gd name="connsiteX75" fmla="*/ 552735 w 3783842"/>
                <a:gd name="connsiteY75" fmla="*/ 1452349 h 3734937"/>
                <a:gd name="connsiteX76" fmla="*/ 423081 w 3783842"/>
                <a:gd name="connsiteY76" fmla="*/ 1582003 h 3734937"/>
                <a:gd name="connsiteX77" fmla="*/ 525439 w 3783842"/>
                <a:gd name="connsiteY77" fmla="*/ 1875429 h 3734937"/>
                <a:gd name="connsiteX78" fmla="*/ 887105 w 3783842"/>
                <a:gd name="connsiteY78" fmla="*/ 1977788 h 3734937"/>
                <a:gd name="connsiteX79" fmla="*/ 1214651 w 3783842"/>
                <a:gd name="connsiteY79" fmla="*/ 1725304 h 3734937"/>
                <a:gd name="connsiteX80" fmla="*/ 1494430 w 3783842"/>
                <a:gd name="connsiteY80" fmla="*/ 1902725 h 3734937"/>
                <a:gd name="connsiteX81" fmla="*/ 1398896 w 3783842"/>
                <a:gd name="connsiteY81" fmla="*/ 2114265 h 3734937"/>
                <a:gd name="connsiteX82" fmla="*/ 887105 w 3783842"/>
                <a:gd name="connsiteY82" fmla="*/ 2387220 h 3734937"/>
                <a:gd name="connsiteX83" fmla="*/ 232012 w 3783842"/>
                <a:gd name="connsiteY83" fmla="*/ 2823949 h 3734937"/>
                <a:gd name="connsiteX84" fmla="*/ 0 w 3783842"/>
                <a:gd name="connsiteY84" fmla="*/ 3144671 h 373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83842" h="3734937">
                  <a:moveTo>
                    <a:pt x="716508" y="3574576"/>
                  </a:moveTo>
                  <a:cubicBezTo>
                    <a:pt x="709115" y="3405116"/>
                    <a:pt x="701723" y="3235656"/>
                    <a:pt x="757451" y="3055961"/>
                  </a:cubicBezTo>
                  <a:cubicBezTo>
                    <a:pt x="813179" y="2876266"/>
                    <a:pt x="925774" y="2638567"/>
                    <a:pt x="1050878" y="2496403"/>
                  </a:cubicBezTo>
                  <a:cubicBezTo>
                    <a:pt x="1175982" y="2354239"/>
                    <a:pt x="1385248" y="2250743"/>
                    <a:pt x="1508078" y="2202976"/>
                  </a:cubicBezTo>
                  <a:cubicBezTo>
                    <a:pt x="1630908" y="2155209"/>
                    <a:pt x="1750326" y="2176818"/>
                    <a:pt x="1787857" y="2209800"/>
                  </a:cubicBezTo>
                  <a:cubicBezTo>
                    <a:pt x="1825388" y="2242782"/>
                    <a:pt x="1791269" y="2322394"/>
                    <a:pt x="1733266" y="2400868"/>
                  </a:cubicBezTo>
                  <a:cubicBezTo>
                    <a:pt x="1675263" y="2479342"/>
                    <a:pt x="1505803" y="2601035"/>
                    <a:pt x="1439839" y="2680647"/>
                  </a:cubicBezTo>
                  <a:cubicBezTo>
                    <a:pt x="1373875" y="2760259"/>
                    <a:pt x="1334069" y="2800066"/>
                    <a:pt x="1337481" y="2878540"/>
                  </a:cubicBezTo>
                  <a:cubicBezTo>
                    <a:pt x="1340893" y="2957014"/>
                    <a:pt x="1413681" y="3079845"/>
                    <a:pt x="1460311" y="3151495"/>
                  </a:cubicBezTo>
                  <a:cubicBezTo>
                    <a:pt x="1506941" y="3223145"/>
                    <a:pt x="1562669" y="3309581"/>
                    <a:pt x="1617260" y="3308444"/>
                  </a:cubicBezTo>
                  <a:cubicBezTo>
                    <a:pt x="1671851" y="3307307"/>
                    <a:pt x="1737815" y="3223145"/>
                    <a:pt x="1787857" y="3144671"/>
                  </a:cubicBezTo>
                  <a:cubicBezTo>
                    <a:pt x="1837899" y="3066197"/>
                    <a:pt x="1886804" y="2909248"/>
                    <a:pt x="1917511" y="2837597"/>
                  </a:cubicBezTo>
                  <a:cubicBezTo>
                    <a:pt x="1948218" y="2765946"/>
                    <a:pt x="1952768" y="2725003"/>
                    <a:pt x="1972102" y="2714767"/>
                  </a:cubicBezTo>
                  <a:cubicBezTo>
                    <a:pt x="1991436" y="2704531"/>
                    <a:pt x="2040341" y="2718179"/>
                    <a:pt x="2033517" y="2776182"/>
                  </a:cubicBezTo>
                  <a:cubicBezTo>
                    <a:pt x="2026693" y="2834185"/>
                    <a:pt x="1970964" y="2982036"/>
                    <a:pt x="1931158" y="3062785"/>
                  </a:cubicBezTo>
                  <a:cubicBezTo>
                    <a:pt x="1891352" y="3143534"/>
                    <a:pt x="1807191" y="3196988"/>
                    <a:pt x="1794681" y="3260677"/>
                  </a:cubicBezTo>
                  <a:cubicBezTo>
                    <a:pt x="1782171" y="3324366"/>
                    <a:pt x="1801505" y="3376683"/>
                    <a:pt x="1856096" y="3444922"/>
                  </a:cubicBezTo>
                  <a:cubicBezTo>
                    <a:pt x="1910687" y="3513161"/>
                    <a:pt x="2028967" y="3624617"/>
                    <a:pt x="2122227" y="3670110"/>
                  </a:cubicBezTo>
                  <a:cubicBezTo>
                    <a:pt x="2215487" y="3715603"/>
                    <a:pt x="2313296" y="3734937"/>
                    <a:pt x="2415654" y="3717877"/>
                  </a:cubicBezTo>
                  <a:cubicBezTo>
                    <a:pt x="2518012" y="3700817"/>
                    <a:pt x="2689746" y="3622343"/>
                    <a:pt x="2736376" y="3567752"/>
                  </a:cubicBezTo>
                  <a:cubicBezTo>
                    <a:pt x="2783006" y="3513161"/>
                    <a:pt x="2734102" y="3469943"/>
                    <a:pt x="2695433" y="3390331"/>
                  </a:cubicBezTo>
                  <a:cubicBezTo>
                    <a:pt x="2656764" y="3310719"/>
                    <a:pt x="2523698" y="3148083"/>
                    <a:pt x="2504364" y="3090080"/>
                  </a:cubicBezTo>
                  <a:cubicBezTo>
                    <a:pt x="2485030" y="3032077"/>
                    <a:pt x="2529385" y="2989997"/>
                    <a:pt x="2579427" y="3042313"/>
                  </a:cubicBezTo>
                  <a:cubicBezTo>
                    <a:pt x="2629469" y="3094630"/>
                    <a:pt x="2744337" y="3331191"/>
                    <a:pt x="2804615" y="3403979"/>
                  </a:cubicBezTo>
                  <a:cubicBezTo>
                    <a:pt x="2864893" y="3476767"/>
                    <a:pt x="2878541" y="3474492"/>
                    <a:pt x="2941093" y="3479041"/>
                  </a:cubicBezTo>
                  <a:cubicBezTo>
                    <a:pt x="3003645" y="3483590"/>
                    <a:pt x="3094631" y="3490414"/>
                    <a:pt x="3179929" y="3431274"/>
                  </a:cubicBezTo>
                  <a:cubicBezTo>
                    <a:pt x="3265227" y="3372134"/>
                    <a:pt x="3392607" y="3207224"/>
                    <a:pt x="3452884" y="3124200"/>
                  </a:cubicBezTo>
                  <a:cubicBezTo>
                    <a:pt x="3513161" y="3041176"/>
                    <a:pt x="3538182" y="2985447"/>
                    <a:pt x="3541594" y="2933131"/>
                  </a:cubicBezTo>
                  <a:cubicBezTo>
                    <a:pt x="3545006" y="2880815"/>
                    <a:pt x="3514298" y="2837596"/>
                    <a:pt x="3473355" y="2810301"/>
                  </a:cubicBezTo>
                  <a:cubicBezTo>
                    <a:pt x="3432412" y="2783006"/>
                    <a:pt x="3353938" y="2794379"/>
                    <a:pt x="3295935" y="2769358"/>
                  </a:cubicBezTo>
                  <a:cubicBezTo>
                    <a:pt x="3237932" y="2744337"/>
                    <a:pt x="3151495" y="2692021"/>
                    <a:pt x="3125337" y="2660176"/>
                  </a:cubicBezTo>
                  <a:cubicBezTo>
                    <a:pt x="3099179" y="2628331"/>
                    <a:pt x="3099179" y="2572603"/>
                    <a:pt x="3138985" y="2578289"/>
                  </a:cubicBezTo>
                  <a:cubicBezTo>
                    <a:pt x="3178791" y="2583975"/>
                    <a:pt x="3302758" y="2661313"/>
                    <a:pt x="3364173" y="2694295"/>
                  </a:cubicBezTo>
                  <a:cubicBezTo>
                    <a:pt x="3425588" y="2727277"/>
                    <a:pt x="3458571" y="2775045"/>
                    <a:pt x="3507475" y="2776182"/>
                  </a:cubicBezTo>
                  <a:cubicBezTo>
                    <a:pt x="3556379" y="2777319"/>
                    <a:pt x="3614382" y="2754573"/>
                    <a:pt x="3657600" y="2701119"/>
                  </a:cubicBezTo>
                  <a:cubicBezTo>
                    <a:pt x="3700818" y="2647665"/>
                    <a:pt x="3749722" y="2561229"/>
                    <a:pt x="3766782" y="2455459"/>
                  </a:cubicBezTo>
                  <a:cubicBezTo>
                    <a:pt x="3783842" y="2349689"/>
                    <a:pt x="3778155" y="2151796"/>
                    <a:pt x="3759958" y="2066498"/>
                  </a:cubicBezTo>
                  <a:cubicBezTo>
                    <a:pt x="3741761" y="1981200"/>
                    <a:pt x="3709916" y="1950492"/>
                    <a:pt x="3657600" y="1943668"/>
                  </a:cubicBezTo>
                  <a:cubicBezTo>
                    <a:pt x="3605284" y="1936844"/>
                    <a:pt x="3523397" y="2007358"/>
                    <a:pt x="3446060" y="2025555"/>
                  </a:cubicBezTo>
                  <a:cubicBezTo>
                    <a:pt x="3368723" y="2043752"/>
                    <a:pt x="3233382" y="2064223"/>
                    <a:pt x="3193576" y="2052850"/>
                  </a:cubicBezTo>
                  <a:cubicBezTo>
                    <a:pt x="3153770" y="2041477"/>
                    <a:pt x="3165143" y="1977788"/>
                    <a:pt x="3207224" y="1957316"/>
                  </a:cubicBezTo>
                  <a:cubicBezTo>
                    <a:pt x="3249305" y="1936844"/>
                    <a:pt x="3367585" y="1959590"/>
                    <a:pt x="3446060" y="1930020"/>
                  </a:cubicBezTo>
                  <a:cubicBezTo>
                    <a:pt x="3524535" y="1900450"/>
                    <a:pt x="3649639" y="1852683"/>
                    <a:pt x="3678072" y="1779895"/>
                  </a:cubicBezTo>
                  <a:cubicBezTo>
                    <a:pt x="3706505" y="1707107"/>
                    <a:pt x="3670111" y="1602474"/>
                    <a:pt x="3616657" y="1493292"/>
                  </a:cubicBezTo>
                  <a:cubicBezTo>
                    <a:pt x="3563203" y="1384110"/>
                    <a:pt x="3431274" y="1201003"/>
                    <a:pt x="3357349" y="1124803"/>
                  </a:cubicBezTo>
                  <a:cubicBezTo>
                    <a:pt x="3283424" y="1048603"/>
                    <a:pt x="3235657" y="1025856"/>
                    <a:pt x="3173105" y="1036092"/>
                  </a:cubicBezTo>
                  <a:cubicBezTo>
                    <a:pt x="3110553" y="1046328"/>
                    <a:pt x="3046863" y="1150960"/>
                    <a:pt x="2982036" y="1186217"/>
                  </a:cubicBezTo>
                  <a:cubicBezTo>
                    <a:pt x="2917209" y="1221474"/>
                    <a:pt x="2794379" y="1265829"/>
                    <a:pt x="2784143" y="1247632"/>
                  </a:cubicBezTo>
                  <a:cubicBezTo>
                    <a:pt x="2773907" y="1229435"/>
                    <a:pt x="2863755" y="1127077"/>
                    <a:pt x="2920621" y="1077035"/>
                  </a:cubicBezTo>
                  <a:cubicBezTo>
                    <a:pt x="2977487" y="1026993"/>
                    <a:pt x="3101453" y="995149"/>
                    <a:pt x="3125337" y="947382"/>
                  </a:cubicBezTo>
                  <a:cubicBezTo>
                    <a:pt x="3149221" y="899615"/>
                    <a:pt x="3117377" y="872319"/>
                    <a:pt x="3063923" y="790432"/>
                  </a:cubicBezTo>
                  <a:cubicBezTo>
                    <a:pt x="3010469" y="708545"/>
                    <a:pt x="2892188" y="548184"/>
                    <a:pt x="2804615" y="456062"/>
                  </a:cubicBezTo>
                  <a:cubicBezTo>
                    <a:pt x="2717042" y="363940"/>
                    <a:pt x="2604448" y="267268"/>
                    <a:pt x="2538484" y="237698"/>
                  </a:cubicBezTo>
                  <a:cubicBezTo>
                    <a:pt x="2472520" y="208128"/>
                    <a:pt x="2447499" y="251345"/>
                    <a:pt x="2408830" y="278641"/>
                  </a:cubicBezTo>
                  <a:cubicBezTo>
                    <a:pt x="2370161" y="305937"/>
                    <a:pt x="2331493" y="387823"/>
                    <a:pt x="2306472" y="401471"/>
                  </a:cubicBezTo>
                  <a:cubicBezTo>
                    <a:pt x="2281451" y="415119"/>
                    <a:pt x="2256430" y="391235"/>
                    <a:pt x="2258705" y="360528"/>
                  </a:cubicBezTo>
                  <a:cubicBezTo>
                    <a:pt x="2260980" y="329821"/>
                    <a:pt x="2359926" y="271817"/>
                    <a:pt x="2320120" y="217226"/>
                  </a:cubicBezTo>
                  <a:cubicBezTo>
                    <a:pt x="2280314" y="162635"/>
                    <a:pt x="2140424" y="65964"/>
                    <a:pt x="2019869" y="32982"/>
                  </a:cubicBezTo>
                  <a:cubicBezTo>
                    <a:pt x="1899314" y="0"/>
                    <a:pt x="1684361" y="4549"/>
                    <a:pt x="1596788" y="19334"/>
                  </a:cubicBezTo>
                  <a:cubicBezTo>
                    <a:pt x="1509215" y="34119"/>
                    <a:pt x="1480782" y="63689"/>
                    <a:pt x="1494430" y="121692"/>
                  </a:cubicBezTo>
                  <a:cubicBezTo>
                    <a:pt x="1508078" y="179695"/>
                    <a:pt x="1657066" y="315035"/>
                    <a:pt x="1678675" y="367352"/>
                  </a:cubicBezTo>
                  <a:cubicBezTo>
                    <a:pt x="1700284" y="419669"/>
                    <a:pt x="1668439" y="466299"/>
                    <a:pt x="1624084" y="435591"/>
                  </a:cubicBezTo>
                  <a:cubicBezTo>
                    <a:pt x="1579729" y="404884"/>
                    <a:pt x="1498979" y="205853"/>
                    <a:pt x="1412543" y="183107"/>
                  </a:cubicBezTo>
                  <a:cubicBezTo>
                    <a:pt x="1326107" y="160361"/>
                    <a:pt x="1195317" y="233149"/>
                    <a:pt x="1105469" y="299113"/>
                  </a:cubicBezTo>
                  <a:cubicBezTo>
                    <a:pt x="1015621" y="365077"/>
                    <a:pt x="897341" y="507241"/>
                    <a:pt x="873457" y="578892"/>
                  </a:cubicBezTo>
                  <a:cubicBezTo>
                    <a:pt x="849573" y="650543"/>
                    <a:pt x="907576" y="674426"/>
                    <a:pt x="962167" y="729017"/>
                  </a:cubicBezTo>
                  <a:cubicBezTo>
                    <a:pt x="1016758" y="783608"/>
                    <a:pt x="1165746" y="866632"/>
                    <a:pt x="1201003" y="906438"/>
                  </a:cubicBezTo>
                  <a:cubicBezTo>
                    <a:pt x="1236260" y="946244"/>
                    <a:pt x="1224887" y="987187"/>
                    <a:pt x="1173708" y="967853"/>
                  </a:cubicBezTo>
                  <a:cubicBezTo>
                    <a:pt x="1122529" y="948519"/>
                    <a:pt x="970129" y="830238"/>
                    <a:pt x="893929" y="790432"/>
                  </a:cubicBezTo>
                  <a:cubicBezTo>
                    <a:pt x="817729" y="750626"/>
                    <a:pt x="785884" y="675563"/>
                    <a:pt x="716508" y="729017"/>
                  </a:cubicBezTo>
                  <a:cubicBezTo>
                    <a:pt x="647132" y="782471"/>
                    <a:pt x="519753" y="999698"/>
                    <a:pt x="477672" y="1111155"/>
                  </a:cubicBezTo>
                  <a:cubicBezTo>
                    <a:pt x="435591" y="1222612"/>
                    <a:pt x="386687" y="1353403"/>
                    <a:pt x="464024" y="1397758"/>
                  </a:cubicBezTo>
                  <a:cubicBezTo>
                    <a:pt x="541361" y="1442113"/>
                    <a:pt x="829102" y="1389797"/>
                    <a:pt x="941696" y="1377286"/>
                  </a:cubicBezTo>
                  <a:cubicBezTo>
                    <a:pt x="1054290" y="1364776"/>
                    <a:pt x="1120254" y="1309047"/>
                    <a:pt x="1139588" y="1322695"/>
                  </a:cubicBezTo>
                  <a:cubicBezTo>
                    <a:pt x="1158922" y="1336343"/>
                    <a:pt x="1155511" y="1437564"/>
                    <a:pt x="1057702" y="1459173"/>
                  </a:cubicBezTo>
                  <a:cubicBezTo>
                    <a:pt x="959893" y="1480782"/>
                    <a:pt x="658505" y="1431877"/>
                    <a:pt x="552735" y="1452349"/>
                  </a:cubicBezTo>
                  <a:cubicBezTo>
                    <a:pt x="446965" y="1472821"/>
                    <a:pt x="427630" y="1511490"/>
                    <a:pt x="423081" y="1582003"/>
                  </a:cubicBezTo>
                  <a:cubicBezTo>
                    <a:pt x="418532" y="1652516"/>
                    <a:pt x="448102" y="1809465"/>
                    <a:pt x="525439" y="1875429"/>
                  </a:cubicBezTo>
                  <a:cubicBezTo>
                    <a:pt x="602776" y="1941393"/>
                    <a:pt x="772236" y="2002809"/>
                    <a:pt x="887105" y="1977788"/>
                  </a:cubicBezTo>
                  <a:cubicBezTo>
                    <a:pt x="1001974" y="1952767"/>
                    <a:pt x="1113430" y="1737814"/>
                    <a:pt x="1214651" y="1725304"/>
                  </a:cubicBezTo>
                  <a:cubicBezTo>
                    <a:pt x="1315872" y="1712794"/>
                    <a:pt x="1463723" y="1837898"/>
                    <a:pt x="1494430" y="1902725"/>
                  </a:cubicBezTo>
                  <a:cubicBezTo>
                    <a:pt x="1525137" y="1967552"/>
                    <a:pt x="1500117" y="2033516"/>
                    <a:pt x="1398896" y="2114265"/>
                  </a:cubicBezTo>
                  <a:cubicBezTo>
                    <a:pt x="1297675" y="2195014"/>
                    <a:pt x="1081586" y="2268939"/>
                    <a:pt x="887105" y="2387220"/>
                  </a:cubicBezTo>
                  <a:cubicBezTo>
                    <a:pt x="692624" y="2505501"/>
                    <a:pt x="379863" y="2697707"/>
                    <a:pt x="232012" y="2823949"/>
                  </a:cubicBezTo>
                  <a:cubicBezTo>
                    <a:pt x="84161" y="2950191"/>
                    <a:pt x="42080" y="3047431"/>
                    <a:pt x="0" y="3144671"/>
                  </a:cubicBezTo>
                </a:path>
              </a:pathLst>
            </a:custGeom>
            <a:gradFill flip="none" rotWithShape="1">
              <a:gsLst>
                <a:gs pos="0">
                  <a:schemeClr val="bg2">
                    <a:alpha val="18000"/>
                  </a:schemeClr>
                </a:gs>
                <a:gs pos="66000">
                  <a:schemeClr val="bg2"/>
                </a:gs>
              </a:gsLst>
              <a:lin ang="0" scaled="1"/>
              <a:tileRect/>
            </a:gradFill>
            <a:ln w="28575" cap="flat" cmpd="sng" algn="ctr">
              <a:solidFill>
                <a:schemeClr val="bg2">
                  <a:lumMod val="50000"/>
                </a:schemeClr>
              </a:solidFill>
              <a:prstDash val="solid"/>
              <a:round/>
              <a:headEnd type="none" w="med" len="med"/>
              <a:tailEnd type="none" w="med" len="med"/>
            </a:ln>
            <a:effectLst/>
          </p:spPr>
          <p:txBody>
            <a:bodyPr anchor="ctr"/>
            <a:lstStyle/>
            <a:p>
              <a:pPr algn="ctr" eaLnBrk="0" fontAlgn="base" hangingPunct="0">
                <a:lnSpc>
                  <a:spcPct val="90000"/>
                </a:lnSpc>
                <a:spcBef>
                  <a:spcPct val="35000"/>
                </a:spcBef>
                <a:spcAft>
                  <a:spcPct val="25000"/>
                </a:spcAft>
                <a:buClr>
                  <a:srgbClr val="8B3D9A"/>
                </a:buClr>
                <a:buFont typeface="Arial" charset="0"/>
                <a:buChar char="•"/>
                <a:defRPr/>
              </a:pPr>
              <a:endParaRPr lang="en-US" b="1" dirty="0">
                <a:solidFill>
                  <a:srgbClr val="FFFFFF"/>
                </a:solidFill>
                <a:cs typeface="Arial" panose="020B0604020202020204" pitchFamily="34" charset="0"/>
              </a:endParaRPr>
            </a:p>
          </p:txBody>
        </p:sp>
      </p:grpSp>
      <p:sp>
        <p:nvSpPr>
          <p:cNvPr id="12" name="TextBox 11"/>
          <p:cNvSpPr txBox="1"/>
          <p:nvPr/>
        </p:nvSpPr>
        <p:spPr>
          <a:xfrm>
            <a:off x="2868613" y="2881313"/>
            <a:ext cx="1200150" cy="431800"/>
          </a:xfrm>
          <a:prstGeom prst="rect">
            <a:avLst/>
          </a:prstGeom>
          <a:noFill/>
        </p:spPr>
        <p:txBody>
          <a:bodyPr>
            <a:spAutoFit/>
          </a:bodyPr>
          <a:lstStyle/>
          <a:p>
            <a:pPr algn="ctr" fontAlgn="base">
              <a:spcBef>
                <a:spcPct val="0"/>
              </a:spcBef>
              <a:spcAft>
                <a:spcPct val="0"/>
              </a:spcAft>
              <a:defRPr/>
            </a:pPr>
            <a:r>
              <a:rPr lang="en-US" sz="1100" b="1" dirty="0">
                <a:solidFill>
                  <a:srgbClr val="CDCDCF">
                    <a:lumMod val="10000"/>
                  </a:srgbClr>
                </a:solidFill>
                <a:cs typeface="Arial" panose="020B0604020202020204" pitchFamily="34" charset="0"/>
              </a:rPr>
              <a:t>Lymph </a:t>
            </a:r>
            <a:br>
              <a:rPr lang="en-US" sz="1100" b="1" dirty="0">
                <a:solidFill>
                  <a:srgbClr val="CDCDCF">
                    <a:lumMod val="10000"/>
                  </a:srgbClr>
                </a:solidFill>
                <a:cs typeface="Arial" panose="020B0604020202020204" pitchFamily="34" charset="0"/>
              </a:rPr>
            </a:br>
            <a:r>
              <a:rPr lang="en-US" sz="1100" b="1" dirty="0">
                <a:solidFill>
                  <a:srgbClr val="CDCDCF">
                    <a:lumMod val="10000"/>
                  </a:srgbClr>
                </a:solidFill>
                <a:cs typeface="Arial" panose="020B0604020202020204" pitchFamily="34" charset="0"/>
              </a:rPr>
              <a:t>node</a:t>
            </a:r>
          </a:p>
        </p:txBody>
      </p:sp>
      <p:sp>
        <p:nvSpPr>
          <p:cNvPr id="13" name="TextBox 12"/>
          <p:cNvSpPr txBox="1"/>
          <p:nvPr/>
        </p:nvSpPr>
        <p:spPr>
          <a:xfrm>
            <a:off x="4032250" y="2617788"/>
            <a:ext cx="871538" cy="431800"/>
          </a:xfrm>
          <a:prstGeom prst="rect">
            <a:avLst/>
          </a:prstGeom>
          <a:noFill/>
        </p:spPr>
        <p:txBody>
          <a:bodyPr>
            <a:spAutoFit/>
          </a:bodyPr>
          <a:lstStyle/>
          <a:p>
            <a:pPr algn="ctr" fontAlgn="base">
              <a:spcBef>
                <a:spcPct val="0"/>
              </a:spcBef>
              <a:spcAft>
                <a:spcPct val="0"/>
              </a:spcAft>
              <a:defRPr/>
            </a:pPr>
            <a:r>
              <a:rPr lang="en-US" sz="1100" b="1" dirty="0">
                <a:solidFill>
                  <a:srgbClr val="CDCDCF">
                    <a:lumMod val="10000"/>
                  </a:srgbClr>
                </a:solidFill>
                <a:cs typeface="Arial" panose="020B0604020202020204" pitchFamily="34" charset="0"/>
              </a:rPr>
              <a:t>Blood vessel</a:t>
            </a:r>
          </a:p>
        </p:txBody>
      </p:sp>
      <p:grpSp>
        <p:nvGrpSpPr>
          <p:cNvPr id="149517" name="Group 110"/>
          <p:cNvGrpSpPr>
            <a:grpSpLocks/>
          </p:cNvGrpSpPr>
          <p:nvPr/>
        </p:nvGrpSpPr>
        <p:grpSpPr bwMode="auto">
          <a:xfrm>
            <a:off x="2722563" y="3708400"/>
            <a:ext cx="2833687" cy="1560513"/>
            <a:chOff x="2723243" y="3708563"/>
            <a:chExt cx="2833688" cy="1560805"/>
          </a:xfrm>
        </p:grpSpPr>
        <p:sp>
          <p:nvSpPr>
            <p:cNvPr id="149673" name="TextBox 13"/>
            <p:cNvSpPr txBox="1">
              <a:spLocks noChangeArrowheads="1"/>
            </p:cNvSpPr>
            <p:nvPr/>
          </p:nvSpPr>
          <p:spPr bwMode="auto">
            <a:xfrm>
              <a:off x="4030663" y="3708563"/>
              <a:ext cx="871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200" b="1" dirty="0">
                  <a:solidFill>
                    <a:srgbClr val="FFFFFF"/>
                  </a:solidFill>
                  <a:cs typeface="Arial" panose="020B0604020202020204" pitchFamily="34" charset="0"/>
                </a:rPr>
                <a:t>Tumor</a:t>
              </a:r>
            </a:p>
          </p:txBody>
        </p:sp>
        <p:grpSp>
          <p:nvGrpSpPr>
            <p:cNvPr id="149674" name="Group 16"/>
            <p:cNvGrpSpPr>
              <a:grpSpLocks/>
            </p:cNvGrpSpPr>
            <p:nvPr/>
          </p:nvGrpSpPr>
          <p:grpSpPr bwMode="auto">
            <a:xfrm>
              <a:off x="2723243" y="4442960"/>
              <a:ext cx="414338" cy="393700"/>
              <a:chOff x="1441450" y="2973388"/>
              <a:chExt cx="414338" cy="393700"/>
            </a:xfrm>
          </p:grpSpPr>
          <p:sp>
            <p:nvSpPr>
              <p:cNvPr id="15" name="Freeform 14"/>
              <p:cNvSpPr/>
              <p:nvPr/>
            </p:nvSpPr>
            <p:spPr bwMode="auto">
              <a:xfrm>
                <a:off x="1441450" y="2974141"/>
                <a:ext cx="414337" cy="3921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16" name="Freeform 15"/>
              <p:cNvSpPr/>
              <p:nvPr/>
            </p:nvSpPr>
            <p:spPr bwMode="auto">
              <a:xfrm rot="2112546">
                <a:off x="1539875" y="3074172"/>
                <a:ext cx="231775" cy="182597"/>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75" name="Group 17"/>
            <p:cNvGrpSpPr>
              <a:grpSpLocks/>
            </p:cNvGrpSpPr>
            <p:nvPr/>
          </p:nvGrpSpPr>
          <p:grpSpPr bwMode="auto">
            <a:xfrm>
              <a:off x="3194050" y="4162653"/>
              <a:ext cx="414338" cy="393700"/>
              <a:chOff x="1441450" y="2973388"/>
              <a:chExt cx="414338" cy="393700"/>
            </a:xfrm>
          </p:grpSpPr>
          <p:sp>
            <p:nvSpPr>
              <p:cNvPr id="19" name="Freeform 18"/>
              <p:cNvSpPr/>
              <p:nvPr/>
            </p:nvSpPr>
            <p:spPr bwMode="auto">
              <a:xfrm>
                <a:off x="1442130" y="2973408"/>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20" name="Freeform 19"/>
              <p:cNvSpPr/>
              <p:nvPr/>
            </p:nvSpPr>
            <p:spPr bwMode="auto">
              <a:xfrm rot="2112546">
                <a:off x="1540555" y="3073440"/>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76" name="Group 20"/>
            <p:cNvGrpSpPr>
              <a:grpSpLocks/>
            </p:cNvGrpSpPr>
            <p:nvPr/>
          </p:nvGrpSpPr>
          <p:grpSpPr bwMode="auto">
            <a:xfrm>
              <a:off x="3485243" y="4078288"/>
              <a:ext cx="414338" cy="393700"/>
              <a:chOff x="1441450" y="2973388"/>
              <a:chExt cx="414338" cy="393700"/>
            </a:xfrm>
          </p:grpSpPr>
          <p:sp>
            <p:nvSpPr>
              <p:cNvPr id="22" name="Freeform 21"/>
              <p:cNvSpPr/>
              <p:nvPr/>
            </p:nvSpPr>
            <p:spPr bwMode="auto">
              <a:xfrm>
                <a:off x="1441450" y="2973620"/>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23" name="Freeform 22"/>
              <p:cNvSpPr/>
              <p:nvPr/>
            </p:nvSpPr>
            <p:spPr bwMode="auto">
              <a:xfrm rot="2112546">
                <a:off x="1539875" y="3073651"/>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77" name="Group 23"/>
            <p:cNvGrpSpPr>
              <a:grpSpLocks/>
            </p:cNvGrpSpPr>
            <p:nvPr/>
          </p:nvGrpSpPr>
          <p:grpSpPr bwMode="auto">
            <a:xfrm>
              <a:off x="3760107" y="3969431"/>
              <a:ext cx="414338" cy="393700"/>
              <a:chOff x="1441450" y="2973388"/>
              <a:chExt cx="414338" cy="393700"/>
            </a:xfrm>
          </p:grpSpPr>
          <p:sp>
            <p:nvSpPr>
              <p:cNvPr id="25" name="Freeform 24"/>
              <p:cNvSpPr/>
              <p:nvPr/>
            </p:nvSpPr>
            <p:spPr bwMode="auto">
              <a:xfrm>
                <a:off x="1441223" y="2972919"/>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26" name="Freeform 25"/>
              <p:cNvSpPr/>
              <p:nvPr/>
            </p:nvSpPr>
            <p:spPr bwMode="auto">
              <a:xfrm rot="2112546">
                <a:off x="1539648" y="3072951"/>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78" name="Group 26"/>
            <p:cNvGrpSpPr>
              <a:grpSpLocks/>
            </p:cNvGrpSpPr>
            <p:nvPr/>
          </p:nvGrpSpPr>
          <p:grpSpPr bwMode="auto">
            <a:xfrm>
              <a:off x="4059465" y="3974875"/>
              <a:ext cx="414338" cy="393700"/>
              <a:chOff x="1441450" y="2973388"/>
              <a:chExt cx="414338" cy="393700"/>
            </a:xfrm>
          </p:grpSpPr>
          <p:sp>
            <p:nvSpPr>
              <p:cNvPr id="28" name="Freeform 27"/>
              <p:cNvSpPr/>
              <p:nvPr/>
            </p:nvSpPr>
            <p:spPr bwMode="auto">
              <a:xfrm>
                <a:off x="1441903" y="2973826"/>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29" name="Freeform 28"/>
              <p:cNvSpPr/>
              <p:nvPr/>
            </p:nvSpPr>
            <p:spPr bwMode="auto">
              <a:xfrm rot="2112546">
                <a:off x="1540328" y="3073858"/>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79" name="Group 29"/>
            <p:cNvGrpSpPr>
              <a:grpSpLocks/>
            </p:cNvGrpSpPr>
            <p:nvPr/>
          </p:nvGrpSpPr>
          <p:grpSpPr bwMode="auto">
            <a:xfrm>
              <a:off x="4286366" y="4053795"/>
              <a:ext cx="414338" cy="393700"/>
              <a:chOff x="1441450" y="2973388"/>
              <a:chExt cx="414338" cy="393700"/>
            </a:xfrm>
          </p:grpSpPr>
          <p:sp>
            <p:nvSpPr>
              <p:cNvPr id="31" name="Freeform 30"/>
              <p:cNvSpPr/>
              <p:nvPr/>
            </p:nvSpPr>
            <p:spPr bwMode="auto">
              <a:xfrm>
                <a:off x="1442015" y="2972709"/>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32" name="Freeform 31"/>
              <p:cNvSpPr/>
              <p:nvPr/>
            </p:nvSpPr>
            <p:spPr bwMode="auto">
              <a:xfrm rot="2112546">
                <a:off x="1540440" y="3072740"/>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0" name="Group 32"/>
            <p:cNvGrpSpPr>
              <a:grpSpLocks/>
            </p:cNvGrpSpPr>
            <p:nvPr/>
          </p:nvGrpSpPr>
          <p:grpSpPr bwMode="auto">
            <a:xfrm>
              <a:off x="4575175" y="3928610"/>
              <a:ext cx="414338" cy="393700"/>
              <a:chOff x="1441450" y="2973388"/>
              <a:chExt cx="414338" cy="393700"/>
            </a:xfrm>
          </p:grpSpPr>
          <p:sp>
            <p:nvSpPr>
              <p:cNvPr id="34" name="Freeform 33"/>
              <p:cNvSpPr/>
              <p:nvPr/>
            </p:nvSpPr>
            <p:spPr bwMode="auto">
              <a:xfrm>
                <a:off x="1442131" y="2974045"/>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35" name="Freeform 34"/>
              <p:cNvSpPr/>
              <p:nvPr/>
            </p:nvSpPr>
            <p:spPr bwMode="auto">
              <a:xfrm rot="2112546">
                <a:off x="1540556" y="3074076"/>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1" name="Group 35"/>
            <p:cNvGrpSpPr>
              <a:grpSpLocks/>
            </p:cNvGrpSpPr>
            <p:nvPr/>
          </p:nvGrpSpPr>
          <p:grpSpPr bwMode="auto">
            <a:xfrm>
              <a:off x="4851400" y="3819753"/>
              <a:ext cx="414338" cy="393700"/>
              <a:chOff x="1441450" y="2973388"/>
              <a:chExt cx="414338" cy="393700"/>
            </a:xfrm>
          </p:grpSpPr>
          <p:sp>
            <p:nvSpPr>
              <p:cNvPr id="37" name="Freeform 36"/>
              <p:cNvSpPr/>
              <p:nvPr/>
            </p:nvSpPr>
            <p:spPr bwMode="auto">
              <a:xfrm>
                <a:off x="1442131" y="2973344"/>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38" name="Freeform 37"/>
              <p:cNvSpPr/>
              <p:nvPr/>
            </p:nvSpPr>
            <p:spPr bwMode="auto">
              <a:xfrm rot="2112546">
                <a:off x="1540556" y="3073376"/>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2" name="Group 38"/>
            <p:cNvGrpSpPr>
              <a:grpSpLocks/>
            </p:cNvGrpSpPr>
            <p:nvPr/>
          </p:nvGrpSpPr>
          <p:grpSpPr bwMode="auto">
            <a:xfrm>
              <a:off x="5142593" y="3808867"/>
              <a:ext cx="414338" cy="393700"/>
              <a:chOff x="1441450" y="2973388"/>
              <a:chExt cx="414338" cy="393700"/>
            </a:xfrm>
          </p:grpSpPr>
          <p:sp>
            <p:nvSpPr>
              <p:cNvPr id="40" name="Freeform 39"/>
              <p:cNvSpPr/>
              <p:nvPr/>
            </p:nvSpPr>
            <p:spPr bwMode="auto">
              <a:xfrm>
                <a:off x="1441451" y="2973116"/>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41" name="Freeform 40"/>
              <p:cNvSpPr/>
              <p:nvPr/>
            </p:nvSpPr>
            <p:spPr bwMode="auto">
              <a:xfrm rot="2112546">
                <a:off x="1539876" y="3073147"/>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3" name="Group 41"/>
            <p:cNvGrpSpPr>
              <a:grpSpLocks/>
            </p:cNvGrpSpPr>
            <p:nvPr/>
          </p:nvGrpSpPr>
          <p:grpSpPr bwMode="auto">
            <a:xfrm>
              <a:off x="2911022" y="4614410"/>
              <a:ext cx="414338" cy="393700"/>
              <a:chOff x="1441450" y="2973388"/>
              <a:chExt cx="414338" cy="393700"/>
            </a:xfrm>
          </p:grpSpPr>
          <p:sp>
            <p:nvSpPr>
              <p:cNvPr id="43" name="Freeform 42"/>
              <p:cNvSpPr/>
              <p:nvPr/>
            </p:nvSpPr>
            <p:spPr bwMode="auto">
              <a:xfrm>
                <a:off x="1440996" y="2974173"/>
                <a:ext cx="414337" cy="3921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44" name="Freeform 43"/>
              <p:cNvSpPr/>
              <p:nvPr/>
            </p:nvSpPr>
            <p:spPr bwMode="auto">
              <a:xfrm rot="2112546">
                <a:off x="1539421" y="3074204"/>
                <a:ext cx="231775" cy="182597"/>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4" name="Group 44"/>
            <p:cNvGrpSpPr>
              <a:grpSpLocks/>
            </p:cNvGrpSpPr>
            <p:nvPr/>
          </p:nvGrpSpPr>
          <p:grpSpPr bwMode="auto">
            <a:xfrm>
              <a:off x="3047093" y="4358596"/>
              <a:ext cx="414338" cy="393700"/>
              <a:chOff x="1441450" y="2973388"/>
              <a:chExt cx="414338" cy="393700"/>
            </a:xfrm>
          </p:grpSpPr>
          <p:sp>
            <p:nvSpPr>
              <p:cNvPr id="46" name="Freeform 45"/>
              <p:cNvSpPr/>
              <p:nvPr/>
            </p:nvSpPr>
            <p:spPr bwMode="auto">
              <a:xfrm>
                <a:off x="1441450" y="2972765"/>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47" name="Freeform 46"/>
              <p:cNvSpPr/>
              <p:nvPr/>
            </p:nvSpPr>
            <p:spPr bwMode="auto">
              <a:xfrm rot="2112546">
                <a:off x="1539875" y="3072796"/>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5" name="Group 47"/>
            <p:cNvGrpSpPr>
              <a:grpSpLocks/>
            </p:cNvGrpSpPr>
            <p:nvPr/>
          </p:nvGrpSpPr>
          <p:grpSpPr bwMode="auto">
            <a:xfrm>
              <a:off x="4160837" y="4334103"/>
              <a:ext cx="414338" cy="393700"/>
              <a:chOff x="1441450" y="2973388"/>
              <a:chExt cx="414338" cy="393700"/>
            </a:xfrm>
          </p:grpSpPr>
          <p:sp>
            <p:nvSpPr>
              <p:cNvPr id="49" name="Freeform 48"/>
              <p:cNvSpPr/>
              <p:nvPr/>
            </p:nvSpPr>
            <p:spPr bwMode="auto">
              <a:xfrm>
                <a:off x="1442132" y="2973440"/>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50" name="Freeform 49"/>
              <p:cNvSpPr/>
              <p:nvPr/>
            </p:nvSpPr>
            <p:spPr bwMode="auto">
              <a:xfrm rot="2112546">
                <a:off x="1540557" y="3073472"/>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6" name="Group 50"/>
            <p:cNvGrpSpPr>
              <a:grpSpLocks/>
            </p:cNvGrpSpPr>
            <p:nvPr/>
          </p:nvGrpSpPr>
          <p:grpSpPr bwMode="auto">
            <a:xfrm>
              <a:off x="3950608" y="4200753"/>
              <a:ext cx="414338" cy="393700"/>
              <a:chOff x="1441450" y="2973388"/>
              <a:chExt cx="414338" cy="393700"/>
            </a:xfrm>
          </p:grpSpPr>
          <p:sp>
            <p:nvSpPr>
              <p:cNvPr id="52" name="Freeform 51"/>
              <p:cNvSpPr/>
              <p:nvPr/>
            </p:nvSpPr>
            <p:spPr bwMode="auto">
              <a:xfrm>
                <a:off x="1441222" y="2973415"/>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53" name="Freeform 52"/>
              <p:cNvSpPr/>
              <p:nvPr/>
            </p:nvSpPr>
            <p:spPr bwMode="auto">
              <a:xfrm rot="2112546">
                <a:off x="1539647" y="3073447"/>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7" name="Group 53"/>
            <p:cNvGrpSpPr>
              <a:grpSpLocks/>
            </p:cNvGrpSpPr>
            <p:nvPr/>
          </p:nvGrpSpPr>
          <p:grpSpPr bwMode="auto">
            <a:xfrm>
              <a:off x="4575175" y="4402139"/>
              <a:ext cx="414338" cy="393700"/>
              <a:chOff x="1441450" y="2973388"/>
              <a:chExt cx="414338" cy="393700"/>
            </a:xfrm>
          </p:grpSpPr>
          <p:sp>
            <p:nvSpPr>
              <p:cNvPr id="55" name="Freeform 54"/>
              <p:cNvSpPr/>
              <p:nvPr/>
            </p:nvSpPr>
            <p:spPr bwMode="auto">
              <a:xfrm>
                <a:off x="1442131" y="2973680"/>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56" name="Freeform 55"/>
              <p:cNvSpPr/>
              <p:nvPr/>
            </p:nvSpPr>
            <p:spPr bwMode="auto">
              <a:xfrm rot="2112546">
                <a:off x="1540556" y="3073711"/>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8" name="Group 56"/>
            <p:cNvGrpSpPr>
              <a:grpSpLocks/>
            </p:cNvGrpSpPr>
            <p:nvPr/>
          </p:nvGrpSpPr>
          <p:grpSpPr bwMode="auto">
            <a:xfrm>
              <a:off x="4475843" y="4170817"/>
              <a:ext cx="414338" cy="393700"/>
              <a:chOff x="1441450" y="2973388"/>
              <a:chExt cx="414338" cy="393700"/>
            </a:xfrm>
          </p:grpSpPr>
          <p:sp>
            <p:nvSpPr>
              <p:cNvPr id="58" name="Freeform 57"/>
              <p:cNvSpPr/>
              <p:nvPr/>
            </p:nvSpPr>
            <p:spPr bwMode="auto">
              <a:xfrm>
                <a:off x="1441451" y="2973183"/>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59" name="Freeform 58"/>
              <p:cNvSpPr/>
              <p:nvPr/>
            </p:nvSpPr>
            <p:spPr bwMode="auto">
              <a:xfrm rot="2112546">
                <a:off x="1539876" y="3073214"/>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89" name="Group 59"/>
            <p:cNvGrpSpPr>
              <a:grpSpLocks/>
            </p:cNvGrpSpPr>
            <p:nvPr/>
          </p:nvGrpSpPr>
          <p:grpSpPr bwMode="auto">
            <a:xfrm>
              <a:off x="4709887" y="4593382"/>
              <a:ext cx="414338" cy="393700"/>
              <a:chOff x="1441450" y="3014953"/>
              <a:chExt cx="414338" cy="393700"/>
            </a:xfrm>
          </p:grpSpPr>
          <p:sp>
            <p:nvSpPr>
              <p:cNvPr id="61" name="Freeform 60"/>
              <p:cNvSpPr/>
              <p:nvPr/>
            </p:nvSpPr>
            <p:spPr bwMode="auto">
              <a:xfrm>
                <a:off x="1440769" y="3014538"/>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62" name="Freeform 61"/>
              <p:cNvSpPr/>
              <p:nvPr/>
            </p:nvSpPr>
            <p:spPr bwMode="auto">
              <a:xfrm rot="2112546">
                <a:off x="1539194" y="3114569"/>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0" name="Group 62"/>
            <p:cNvGrpSpPr>
              <a:grpSpLocks/>
            </p:cNvGrpSpPr>
            <p:nvPr/>
          </p:nvGrpSpPr>
          <p:grpSpPr bwMode="auto">
            <a:xfrm>
              <a:off x="4886779" y="4353152"/>
              <a:ext cx="414338" cy="393700"/>
              <a:chOff x="1441450" y="2973388"/>
              <a:chExt cx="414338" cy="393700"/>
            </a:xfrm>
          </p:grpSpPr>
          <p:sp>
            <p:nvSpPr>
              <p:cNvPr id="64" name="Freeform 63"/>
              <p:cNvSpPr/>
              <p:nvPr/>
            </p:nvSpPr>
            <p:spPr bwMode="auto">
              <a:xfrm>
                <a:off x="1441677" y="2973445"/>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65" name="Freeform 64"/>
              <p:cNvSpPr/>
              <p:nvPr/>
            </p:nvSpPr>
            <p:spPr bwMode="auto">
              <a:xfrm rot="2112546">
                <a:off x="1540102" y="3073477"/>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1" name="Group 65"/>
            <p:cNvGrpSpPr>
              <a:grpSpLocks/>
            </p:cNvGrpSpPr>
            <p:nvPr/>
          </p:nvGrpSpPr>
          <p:grpSpPr bwMode="auto">
            <a:xfrm>
              <a:off x="4777922" y="4113667"/>
              <a:ext cx="414338" cy="393700"/>
              <a:chOff x="1441450" y="2973388"/>
              <a:chExt cx="414338" cy="393700"/>
            </a:xfrm>
          </p:grpSpPr>
          <p:sp>
            <p:nvSpPr>
              <p:cNvPr id="67" name="Freeform 66"/>
              <p:cNvSpPr/>
              <p:nvPr/>
            </p:nvSpPr>
            <p:spPr bwMode="auto">
              <a:xfrm>
                <a:off x="1440997" y="2973173"/>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68" name="Freeform 67"/>
              <p:cNvSpPr/>
              <p:nvPr/>
            </p:nvSpPr>
            <p:spPr bwMode="auto">
              <a:xfrm rot="2112546">
                <a:off x="1539422" y="3073204"/>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2" name="Group 68"/>
            <p:cNvGrpSpPr>
              <a:grpSpLocks/>
            </p:cNvGrpSpPr>
            <p:nvPr/>
          </p:nvGrpSpPr>
          <p:grpSpPr bwMode="auto">
            <a:xfrm>
              <a:off x="5036458" y="4078288"/>
              <a:ext cx="414338" cy="393700"/>
              <a:chOff x="1441450" y="2973388"/>
              <a:chExt cx="414338" cy="393700"/>
            </a:xfrm>
          </p:grpSpPr>
          <p:sp>
            <p:nvSpPr>
              <p:cNvPr id="70" name="Freeform 69"/>
              <p:cNvSpPr/>
              <p:nvPr/>
            </p:nvSpPr>
            <p:spPr bwMode="auto">
              <a:xfrm>
                <a:off x="1441223" y="2973620"/>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71" name="Freeform 70"/>
              <p:cNvSpPr/>
              <p:nvPr/>
            </p:nvSpPr>
            <p:spPr bwMode="auto">
              <a:xfrm rot="2112546">
                <a:off x="1539648" y="3073651"/>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3" name="Group 71"/>
            <p:cNvGrpSpPr>
              <a:grpSpLocks/>
            </p:cNvGrpSpPr>
            <p:nvPr/>
          </p:nvGrpSpPr>
          <p:grpSpPr bwMode="auto">
            <a:xfrm>
              <a:off x="4313237" y="4486503"/>
              <a:ext cx="414338" cy="393700"/>
              <a:chOff x="1441450" y="2973388"/>
              <a:chExt cx="414338" cy="393700"/>
            </a:xfrm>
          </p:grpSpPr>
          <p:sp>
            <p:nvSpPr>
              <p:cNvPr id="73" name="Freeform 72"/>
              <p:cNvSpPr/>
              <p:nvPr/>
            </p:nvSpPr>
            <p:spPr bwMode="auto">
              <a:xfrm>
                <a:off x="1442132" y="2973469"/>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74" name="Freeform 73"/>
              <p:cNvSpPr/>
              <p:nvPr/>
            </p:nvSpPr>
            <p:spPr bwMode="auto">
              <a:xfrm rot="2112546">
                <a:off x="1540557" y="3073501"/>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4" name="Group 74"/>
            <p:cNvGrpSpPr>
              <a:grpSpLocks/>
            </p:cNvGrpSpPr>
            <p:nvPr/>
          </p:nvGrpSpPr>
          <p:grpSpPr bwMode="auto">
            <a:xfrm>
              <a:off x="3779837" y="4875668"/>
              <a:ext cx="414338" cy="393700"/>
              <a:chOff x="1441450" y="2973388"/>
              <a:chExt cx="414338" cy="393700"/>
            </a:xfrm>
          </p:grpSpPr>
          <p:sp>
            <p:nvSpPr>
              <p:cNvPr id="76" name="Freeform 75"/>
              <p:cNvSpPr/>
              <p:nvPr/>
            </p:nvSpPr>
            <p:spPr bwMode="auto">
              <a:xfrm>
                <a:off x="1442131" y="2973314"/>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77" name="Freeform 76"/>
              <p:cNvSpPr/>
              <p:nvPr/>
            </p:nvSpPr>
            <p:spPr bwMode="auto">
              <a:xfrm rot="2112546">
                <a:off x="1540556" y="3073345"/>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5" name="Group 77"/>
            <p:cNvGrpSpPr>
              <a:grpSpLocks/>
            </p:cNvGrpSpPr>
            <p:nvPr/>
          </p:nvGrpSpPr>
          <p:grpSpPr bwMode="auto">
            <a:xfrm>
              <a:off x="3507694" y="4856617"/>
              <a:ext cx="414338" cy="393700"/>
              <a:chOff x="1441450" y="2973388"/>
              <a:chExt cx="414338" cy="393700"/>
            </a:xfrm>
          </p:grpSpPr>
          <p:sp>
            <p:nvSpPr>
              <p:cNvPr id="79" name="Freeform 78"/>
              <p:cNvSpPr/>
              <p:nvPr/>
            </p:nvSpPr>
            <p:spPr bwMode="auto">
              <a:xfrm>
                <a:off x="1441224" y="2973312"/>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80" name="Freeform 79"/>
              <p:cNvSpPr/>
              <p:nvPr/>
            </p:nvSpPr>
            <p:spPr bwMode="auto">
              <a:xfrm rot="2112546">
                <a:off x="1539649" y="3073343"/>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6" name="Group 80"/>
            <p:cNvGrpSpPr>
              <a:grpSpLocks/>
            </p:cNvGrpSpPr>
            <p:nvPr/>
          </p:nvGrpSpPr>
          <p:grpSpPr bwMode="auto">
            <a:xfrm>
              <a:off x="3194730" y="4788582"/>
              <a:ext cx="414338" cy="393700"/>
              <a:chOff x="1441450" y="2973388"/>
              <a:chExt cx="414338" cy="393700"/>
            </a:xfrm>
          </p:grpSpPr>
          <p:sp>
            <p:nvSpPr>
              <p:cNvPr id="82" name="Freeform 81"/>
              <p:cNvSpPr/>
              <p:nvPr/>
            </p:nvSpPr>
            <p:spPr bwMode="auto">
              <a:xfrm>
                <a:off x="1441450" y="2973071"/>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83" name="Freeform 82"/>
              <p:cNvSpPr/>
              <p:nvPr/>
            </p:nvSpPr>
            <p:spPr bwMode="auto">
              <a:xfrm rot="2112546">
                <a:off x="1539875" y="3073103"/>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7" name="Group 83"/>
            <p:cNvGrpSpPr>
              <a:grpSpLocks/>
            </p:cNvGrpSpPr>
            <p:nvPr/>
          </p:nvGrpSpPr>
          <p:grpSpPr bwMode="auto">
            <a:xfrm>
              <a:off x="3314473" y="4606246"/>
              <a:ext cx="414338" cy="393700"/>
              <a:chOff x="1441450" y="2973388"/>
              <a:chExt cx="414338" cy="393700"/>
            </a:xfrm>
          </p:grpSpPr>
          <p:sp>
            <p:nvSpPr>
              <p:cNvPr id="85" name="Freeform 84"/>
              <p:cNvSpPr/>
              <p:nvPr/>
            </p:nvSpPr>
            <p:spPr bwMode="auto">
              <a:xfrm>
                <a:off x="1440770" y="2972811"/>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86" name="Freeform 85"/>
              <p:cNvSpPr/>
              <p:nvPr/>
            </p:nvSpPr>
            <p:spPr bwMode="auto">
              <a:xfrm rot="2112546">
                <a:off x="1539195" y="3072842"/>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8" name="Group 86"/>
            <p:cNvGrpSpPr>
              <a:grpSpLocks/>
            </p:cNvGrpSpPr>
            <p:nvPr/>
          </p:nvGrpSpPr>
          <p:grpSpPr bwMode="auto">
            <a:xfrm>
              <a:off x="3385230" y="4391253"/>
              <a:ext cx="414338" cy="393700"/>
              <a:chOff x="1441450" y="2973388"/>
              <a:chExt cx="414338" cy="393700"/>
            </a:xfrm>
          </p:grpSpPr>
          <p:sp>
            <p:nvSpPr>
              <p:cNvPr id="88" name="Freeform 87"/>
              <p:cNvSpPr/>
              <p:nvPr/>
            </p:nvSpPr>
            <p:spPr bwMode="auto">
              <a:xfrm>
                <a:off x="1441450" y="2973451"/>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89" name="Freeform 88"/>
              <p:cNvSpPr/>
              <p:nvPr/>
            </p:nvSpPr>
            <p:spPr bwMode="auto">
              <a:xfrm rot="2112546">
                <a:off x="1539875" y="3073483"/>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699" name="Group 89"/>
            <p:cNvGrpSpPr>
              <a:grpSpLocks/>
            </p:cNvGrpSpPr>
            <p:nvPr/>
          </p:nvGrpSpPr>
          <p:grpSpPr bwMode="auto">
            <a:xfrm>
              <a:off x="3842430" y="4497389"/>
              <a:ext cx="414338" cy="393700"/>
              <a:chOff x="1441450" y="2973388"/>
              <a:chExt cx="414338" cy="393700"/>
            </a:xfrm>
          </p:grpSpPr>
          <p:sp>
            <p:nvSpPr>
              <p:cNvPr id="91" name="Freeform 90"/>
              <p:cNvSpPr/>
              <p:nvPr/>
            </p:nvSpPr>
            <p:spPr bwMode="auto">
              <a:xfrm>
                <a:off x="1441450" y="2973698"/>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92" name="Freeform 91"/>
              <p:cNvSpPr/>
              <p:nvPr/>
            </p:nvSpPr>
            <p:spPr bwMode="auto">
              <a:xfrm rot="2112546">
                <a:off x="1539875" y="3073729"/>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700" name="Group 92"/>
            <p:cNvGrpSpPr>
              <a:grpSpLocks/>
            </p:cNvGrpSpPr>
            <p:nvPr/>
          </p:nvGrpSpPr>
          <p:grpSpPr bwMode="auto">
            <a:xfrm>
              <a:off x="3651930" y="4608968"/>
              <a:ext cx="414338" cy="393700"/>
              <a:chOff x="1441450" y="2973388"/>
              <a:chExt cx="414338" cy="393700"/>
            </a:xfrm>
          </p:grpSpPr>
          <p:sp>
            <p:nvSpPr>
              <p:cNvPr id="94" name="Freeform 93"/>
              <p:cNvSpPr/>
              <p:nvPr/>
            </p:nvSpPr>
            <p:spPr bwMode="auto">
              <a:xfrm>
                <a:off x="1441450" y="2973264"/>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95" name="Freeform 94"/>
              <p:cNvSpPr/>
              <p:nvPr/>
            </p:nvSpPr>
            <p:spPr bwMode="auto">
              <a:xfrm rot="2112546">
                <a:off x="1539875" y="3073295"/>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701" name="Group 95"/>
            <p:cNvGrpSpPr>
              <a:grpSpLocks/>
            </p:cNvGrpSpPr>
            <p:nvPr/>
          </p:nvGrpSpPr>
          <p:grpSpPr bwMode="auto">
            <a:xfrm>
              <a:off x="3657372" y="4312332"/>
              <a:ext cx="414338" cy="393700"/>
              <a:chOff x="1441450" y="2973388"/>
              <a:chExt cx="414338" cy="393700"/>
            </a:xfrm>
          </p:grpSpPr>
          <p:sp>
            <p:nvSpPr>
              <p:cNvPr id="97" name="Freeform 96"/>
              <p:cNvSpPr/>
              <p:nvPr/>
            </p:nvSpPr>
            <p:spPr bwMode="auto">
              <a:xfrm>
                <a:off x="1440771" y="2972982"/>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98" name="Freeform 97"/>
              <p:cNvSpPr/>
              <p:nvPr/>
            </p:nvSpPr>
            <p:spPr bwMode="auto">
              <a:xfrm rot="2112546">
                <a:off x="1539196" y="3073014"/>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702" name="Group 98"/>
            <p:cNvGrpSpPr>
              <a:grpSpLocks/>
            </p:cNvGrpSpPr>
            <p:nvPr/>
          </p:nvGrpSpPr>
          <p:grpSpPr bwMode="auto">
            <a:xfrm>
              <a:off x="4193493" y="4799470"/>
              <a:ext cx="414338" cy="393700"/>
              <a:chOff x="1441450" y="2973388"/>
              <a:chExt cx="414338" cy="393700"/>
            </a:xfrm>
          </p:grpSpPr>
          <p:sp>
            <p:nvSpPr>
              <p:cNvPr id="100" name="Freeform 99"/>
              <p:cNvSpPr/>
              <p:nvPr/>
            </p:nvSpPr>
            <p:spPr bwMode="auto">
              <a:xfrm>
                <a:off x="1441226" y="2973298"/>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101" name="Freeform 100"/>
              <p:cNvSpPr/>
              <p:nvPr/>
            </p:nvSpPr>
            <p:spPr bwMode="auto">
              <a:xfrm rot="2112546">
                <a:off x="1539651" y="3073329"/>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703" name="Group 101"/>
            <p:cNvGrpSpPr>
              <a:grpSpLocks/>
            </p:cNvGrpSpPr>
            <p:nvPr/>
          </p:nvGrpSpPr>
          <p:grpSpPr bwMode="auto">
            <a:xfrm>
              <a:off x="4043816" y="4617133"/>
              <a:ext cx="414338" cy="393700"/>
              <a:chOff x="1441450" y="2973388"/>
              <a:chExt cx="414338" cy="393700"/>
            </a:xfrm>
          </p:grpSpPr>
          <p:sp>
            <p:nvSpPr>
              <p:cNvPr id="103" name="Freeform 102"/>
              <p:cNvSpPr/>
              <p:nvPr/>
            </p:nvSpPr>
            <p:spPr bwMode="auto">
              <a:xfrm>
                <a:off x="1441677" y="2973038"/>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104" name="Freeform 103"/>
              <p:cNvSpPr/>
              <p:nvPr/>
            </p:nvSpPr>
            <p:spPr bwMode="auto">
              <a:xfrm rot="2112546">
                <a:off x="1540102" y="3073070"/>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704" name="Group 104"/>
            <p:cNvGrpSpPr>
              <a:grpSpLocks/>
            </p:cNvGrpSpPr>
            <p:nvPr/>
          </p:nvGrpSpPr>
          <p:grpSpPr bwMode="auto">
            <a:xfrm>
              <a:off x="4478790" y="4704218"/>
              <a:ext cx="414338" cy="393700"/>
              <a:chOff x="1441450" y="2973388"/>
              <a:chExt cx="414338" cy="393700"/>
            </a:xfrm>
          </p:grpSpPr>
          <p:sp>
            <p:nvSpPr>
              <p:cNvPr id="106" name="Freeform 105"/>
              <p:cNvSpPr/>
              <p:nvPr/>
            </p:nvSpPr>
            <p:spPr bwMode="auto">
              <a:xfrm>
                <a:off x="1441679" y="2973282"/>
                <a:ext cx="414337"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107" name="Freeform 106"/>
              <p:cNvSpPr/>
              <p:nvPr/>
            </p:nvSpPr>
            <p:spPr bwMode="auto">
              <a:xfrm rot="2112546">
                <a:off x="1540104" y="3073313"/>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nvGrpSpPr>
            <p:cNvPr id="149705" name="Group 107"/>
            <p:cNvGrpSpPr>
              <a:grpSpLocks/>
            </p:cNvGrpSpPr>
            <p:nvPr/>
          </p:nvGrpSpPr>
          <p:grpSpPr bwMode="auto">
            <a:xfrm>
              <a:off x="3950832" y="4853899"/>
              <a:ext cx="414338" cy="393700"/>
              <a:chOff x="1441450" y="2973388"/>
              <a:chExt cx="414338" cy="393700"/>
            </a:xfrm>
          </p:grpSpPr>
          <p:sp>
            <p:nvSpPr>
              <p:cNvPr id="109" name="Freeform 108"/>
              <p:cNvSpPr/>
              <p:nvPr/>
            </p:nvSpPr>
            <p:spPr bwMode="auto">
              <a:xfrm>
                <a:off x="1440998" y="2972854"/>
                <a:ext cx="414338" cy="39377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FFFFFF"/>
                  </a:solidFill>
                </a:endParaRPr>
              </a:p>
            </p:txBody>
          </p:sp>
          <p:sp>
            <p:nvSpPr>
              <p:cNvPr id="110" name="Freeform 109"/>
              <p:cNvSpPr/>
              <p:nvPr/>
            </p:nvSpPr>
            <p:spPr bwMode="auto">
              <a:xfrm rot="2112546">
                <a:off x="1539423" y="3072885"/>
                <a:ext cx="231775" cy="18418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grpSp>
      <p:sp>
        <p:nvSpPr>
          <p:cNvPr id="112" name="Arc 111"/>
          <p:cNvSpPr/>
          <p:nvPr/>
        </p:nvSpPr>
        <p:spPr bwMode="auto">
          <a:xfrm rot="20475236">
            <a:off x="2914650" y="1865313"/>
            <a:ext cx="1306513" cy="725487"/>
          </a:xfrm>
          <a:prstGeom prst="arc">
            <a:avLst>
              <a:gd name="adj1" fmla="val 12293405"/>
              <a:gd name="adj2" fmla="val 20298883"/>
            </a:avLst>
          </a:prstGeom>
          <a:noFill/>
          <a:ln w="57150" cap="flat" cmpd="sng" algn="ctr">
            <a:solidFill>
              <a:schemeClr val="accent2"/>
            </a:solidFill>
            <a:prstDash val="solid"/>
            <a:round/>
            <a:headEnd type="none" w="med" len="med"/>
            <a:tailEnd type="triangl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13" name="Arc 112"/>
          <p:cNvSpPr/>
          <p:nvPr/>
        </p:nvSpPr>
        <p:spPr bwMode="auto">
          <a:xfrm rot="16872790">
            <a:off x="2013744" y="2915444"/>
            <a:ext cx="1306512" cy="723900"/>
          </a:xfrm>
          <a:prstGeom prst="arc">
            <a:avLst>
              <a:gd name="adj1" fmla="val 12293405"/>
              <a:gd name="adj2" fmla="val 20298883"/>
            </a:avLst>
          </a:prstGeom>
          <a:noFill/>
          <a:ln w="57150" cap="flat" cmpd="sng" algn="ctr">
            <a:solidFill>
              <a:schemeClr val="accent2"/>
            </a:solidFill>
            <a:prstDash val="solid"/>
            <a:round/>
            <a:headEnd type="none" w="med" len="med"/>
            <a:tailEnd type="triangl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14" name="Arc 113"/>
          <p:cNvSpPr/>
          <p:nvPr/>
        </p:nvSpPr>
        <p:spPr bwMode="auto">
          <a:xfrm rot="13564888">
            <a:off x="2435225" y="4284663"/>
            <a:ext cx="1306513" cy="725487"/>
          </a:xfrm>
          <a:prstGeom prst="arc">
            <a:avLst>
              <a:gd name="adj1" fmla="val 12293405"/>
              <a:gd name="adj2" fmla="val 20298883"/>
            </a:avLst>
          </a:prstGeom>
          <a:noFill/>
          <a:ln w="57150" cap="flat" cmpd="sng" algn="ctr">
            <a:solidFill>
              <a:schemeClr val="accent2"/>
            </a:solidFill>
            <a:prstDash val="solid"/>
            <a:round/>
            <a:headEnd type="none" w="med" len="med"/>
            <a:tailEnd type="triangl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15" name="Arc 114"/>
          <p:cNvSpPr/>
          <p:nvPr/>
        </p:nvSpPr>
        <p:spPr bwMode="auto">
          <a:xfrm rot="10304911">
            <a:off x="3543300" y="4608513"/>
            <a:ext cx="1306513" cy="725487"/>
          </a:xfrm>
          <a:prstGeom prst="arc">
            <a:avLst>
              <a:gd name="adj1" fmla="val 12293405"/>
              <a:gd name="adj2" fmla="val 20298883"/>
            </a:avLst>
          </a:prstGeom>
          <a:noFill/>
          <a:ln w="57150" cap="flat" cmpd="sng" algn="ctr">
            <a:solidFill>
              <a:schemeClr val="accent2"/>
            </a:solidFill>
            <a:prstDash val="solid"/>
            <a:round/>
            <a:headEnd type="none" w="med" len="med"/>
            <a:tailEnd type="triangl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16" name="Arc 115"/>
          <p:cNvSpPr/>
          <p:nvPr/>
        </p:nvSpPr>
        <p:spPr bwMode="auto">
          <a:xfrm rot="7708544">
            <a:off x="4391819" y="4115594"/>
            <a:ext cx="1306512" cy="723900"/>
          </a:xfrm>
          <a:prstGeom prst="arc">
            <a:avLst>
              <a:gd name="adj1" fmla="val 12293405"/>
              <a:gd name="adj2" fmla="val 20298883"/>
            </a:avLst>
          </a:prstGeom>
          <a:noFill/>
          <a:ln w="57150" cap="flat" cmpd="sng" algn="ctr">
            <a:solidFill>
              <a:schemeClr val="accent2"/>
            </a:solidFill>
            <a:prstDash val="solid"/>
            <a:round/>
            <a:headEnd type="none" w="med" len="med"/>
            <a:tailEnd type="triangl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17" name="Arc 116"/>
          <p:cNvSpPr/>
          <p:nvPr/>
        </p:nvSpPr>
        <p:spPr bwMode="auto">
          <a:xfrm rot="5097959">
            <a:off x="4675188" y="3051175"/>
            <a:ext cx="1306512" cy="725488"/>
          </a:xfrm>
          <a:prstGeom prst="arc">
            <a:avLst>
              <a:gd name="adj1" fmla="val 12293405"/>
              <a:gd name="adj2" fmla="val 20298883"/>
            </a:avLst>
          </a:prstGeom>
          <a:noFill/>
          <a:ln w="57150" cap="flat" cmpd="sng" algn="ctr">
            <a:solidFill>
              <a:schemeClr val="accent2"/>
            </a:solidFill>
            <a:prstDash val="solid"/>
            <a:round/>
            <a:headEnd type="none" w="med" len="med"/>
            <a:tailEnd type="triangl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grpSp>
        <p:nvGrpSpPr>
          <p:cNvPr id="149524" name="Group 124"/>
          <p:cNvGrpSpPr>
            <a:grpSpLocks/>
          </p:cNvGrpSpPr>
          <p:nvPr/>
        </p:nvGrpSpPr>
        <p:grpSpPr bwMode="auto">
          <a:xfrm>
            <a:off x="2499519" y="1255009"/>
            <a:ext cx="1970088" cy="523875"/>
            <a:chOff x="-898073" y="4269921"/>
            <a:chExt cx="1970088" cy="523220"/>
          </a:xfrm>
        </p:grpSpPr>
        <p:sp>
          <p:nvSpPr>
            <p:cNvPr id="122" name="Rectangle 121"/>
            <p:cNvSpPr/>
            <p:nvPr/>
          </p:nvSpPr>
          <p:spPr bwMode="auto">
            <a:xfrm>
              <a:off x="-898073" y="4350783"/>
              <a:ext cx="146050" cy="147452"/>
            </a:xfrm>
            <a:prstGeom prst="rect">
              <a:avLst/>
            </a:prstGeom>
            <a:solidFill>
              <a:schemeClr val="tx1"/>
            </a:solidFill>
            <a:ln>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23" name="Rectangle 122"/>
            <p:cNvSpPr/>
            <p:nvPr/>
          </p:nvSpPr>
          <p:spPr bwMode="auto">
            <a:xfrm>
              <a:off x="-898073" y="4561656"/>
              <a:ext cx="146050" cy="145867"/>
            </a:xfrm>
            <a:prstGeom prst="rect">
              <a:avLst/>
            </a:prstGeom>
            <a:solidFill>
              <a:schemeClr val="accent3"/>
            </a:solidFill>
            <a:ln>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49672" name="TextBox 123"/>
            <p:cNvSpPr txBox="1">
              <a:spLocks noChangeArrowheads="1"/>
            </p:cNvSpPr>
            <p:nvPr/>
          </p:nvSpPr>
          <p:spPr bwMode="auto">
            <a:xfrm>
              <a:off x="-800093" y="4269921"/>
              <a:ext cx="18721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dirty="0">
                  <a:solidFill>
                    <a:srgbClr val="FFFFFF"/>
                  </a:solidFill>
                  <a:cs typeface="Arial" panose="020B0604020202020204" pitchFamily="34" charset="0"/>
                </a:rPr>
                <a:t>Stimulatory factors</a:t>
              </a:r>
              <a:br>
                <a:rPr lang="en-US" altLang="en-US" sz="1400" dirty="0">
                  <a:solidFill>
                    <a:srgbClr val="FFFFFF"/>
                  </a:solidFill>
                  <a:cs typeface="Arial" panose="020B0604020202020204" pitchFamily="34" charset="0"/>
                </a:rPr>
              </a:br>
              <a:r>
                <a:rPr lang="en-US" altLang="en-US" sz="1400" dirty="0">
                  <a:solidFill>
                    <a:srgbClr val="FFFFFF"/>
                  </a:solidFill>
                  <a:cs typeface="Arial" panose="020B0604020202020204" pitchFamily="34" charset="0"/>
                </a:rPr>
                <a:t>Inhibitors</a:t>
              </a:r>
            </a:p>
          </p:txBody>
        </p:sp>
      </p:grpSp>
      <p:sp>
        <p:nvSpPr>
          <p:cNvPr id="126" name="Oval 125"/>
          <p:cNvSpPr/>
          <p:nvPr/>
        </p:nvSpPr>
        <p:spPr bwMode="auto">
          <a:xfrm>
            <a:off x="2514600" y="2154238"/>
            <a:ext cx="760413" cy="758825"/>
          </a:xfrm>
          <a:prstGeom prst="ellipse">
            <a:avLst/>
          </a:prstGeom>
          <a:solidFill>
            <a:schemeClr val="tx2">
              <a:lumMod val="40000"/>
              <a:lumOff val="60000"/>
            </a:schemeClr>
          </a:solidFill>
          <a:ln w="12700">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27" name="Oval 126"/>
          <p:cNvSpPr/>
          <p:nvPr/>
        </p:nvSpPr>
        <p:spPr bwMode="auto">
          <a:xfrm>
            <a:off x="2201863" y="3646488"/>
            <a:ext cx="758825" cy="760412"/>
          </a:xfrm>
          <a:prstGeom prst="ellipse">
            <a:avLst/>
          </a:prstGeom>
          <a:solidFill>
            <a:schemeClr val="tx1"/>
          </a:solidFill>
          <a:ln w="12700">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28" name="Oval 127"/>
          <p:cNvSpPr/>
          <p:nvPr/>
        </p:nvSpPr>
        <p:spPr bwMode="auto">
          <a:xfrm>
            <a:off x="3097213" y="4567238"/>
            <a:ext cx="758825" cy="758825"/>
          </a:xfrm>
          <a:prstGeom prst="ellipse">
            <a:avLst/>
          </a:prstGeom>
          <a:solidFill>
            <a:schemeClr val="tx1"/>
          </a:solidFill>
          <a:ln w="12700">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29" name="Oval 128"/>
          <p:cNvSpPr/>
          <p:nvPr/>
        </p:nvSpPr>
        <p:spPr bwMode="auto">
          <a:xfrm>
            <a:off x="4103688" y="4565650"/>
            <a:ext cx="760412" cy="758825"/>
          </a:xfrm>
          <a:prstGeom prst="ellipse">
            <a:avLst/>
          </a:prstGeom>
          <a:solidFill>
            <a:schemeClr val="tx1"/>
          </a:solidFill>
          <a:ln w="12700">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30" name="Oval 129"/>
          <p:cNvSpPr/>
          <p:nvPr/>
        </p:nvSpPr>
        <p:spPr bwMode="auto">
          <a:xfrm>
            <a:off x="4905375" y="3784600"/>
            <a:ext cx="758825" cy="760413"/>
          </a:xfrm>
          <a:prstGeom prst="ellipse">
            <a:avLst/>
          </a:prstGeom>
          <a:solidFill>
            <a:schemeClr val="tx1"/>
          </a:solidFill>
          <a:ln w="12700">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31" name="Oval 130"/>
          <p:cNvSpPr/>
          <p:nvPr/>
        </p:nvSpPr>
        <p:spPr bwMode="auto">
          <a:xfrm>
            <a:off x="4929188" y="2663825"/>
            <a:ext cx="757237" cy="757238"/>
          </a:xfrm>
          <a:prstGeom prst="ellipse">
            <a:avLst/>
          </a:prstGeom>
          <a:solidFill>
            <a:schemeClr val="tx1"/>
          </a:solidFill>
          <a:ln w="12700">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32" name="Oval 131"/>
          <p:cNvSpPr/>
          <p:nvPr/>
        </p:nvSpPr>
        <p:spPr bwMode="auto">
          <a:xfrm>
            <a:off x="3968750" y="1728788"/>
            <a:ext cx="758825" cy="760412"/>
          </a:xfrm>
          <a:prstGeom prst="ellipse">
            <a:avLst/>
          </a:prstGeom>
          <a:solidFill>
            <a:srgbClr val="FF7C80"/>
          </a:solidFill>
          <a:ln w="12700">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nvGrpSpPr>
          <p:cNvPr id="149532" name="Group 151"/>
          <p:cNvGrpSpPr>
            <a:grpSpLocks/>
          </p:cNvGrpSpPr>
          <p:nvPr/>
        </p:nvGrpSpPr>
        <p:grpSpPr bwMode="auto">
          <a:xfrm>
            <a:off x="4060825" y="1835150"/>
            <a:ext cx="573088" cy="560388"/>
            <a:chOff x="-606298" y="1935614"/>
            <a:chExt cx="571972" cy="559589"/>
          </a:xfrm>
        </p:grpSpPr>
        <p:grpSp>
          <p:nvGrpSpPr>
            <p:cNvPr id="149655" name="Group 138"/>
            <p:cNvGrpSpPr>
              <a:grpSpLocks/>
            </p:cNvGrpSpPr>
            <p:nvPr/>
          </p:nvGrpSpPr>
          <p:grpSpPr bwMode="auto">
            <a:xfrm>
              <a:off x="-371302" y="2299854"/>
              <a:ext cx="241070" cy="195349"/>
              <a:chOff x="800792" y="2191789"/>
              <a:chExt cx="241070" cy="195349"/>
            </a:xfrm>
          </p:grpSpPr>
          <p:sp>
            <p:nvSpPr>
              <p:cNvPr id="137" name="Freeform 136"/>
              <p:cNvSpPr/>
              <p:nvPr/>
            </p:nvSpPr>
            <p:spPr bwMode="auto">
              <a:xfrm>
                <a:off x="800288" y="2192153"/>
                <a:ext cx="240830" cy="194985"/>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38" name="Freeform 137"/>
              <p:cNvSpPr/>
              <p:nvPr/>
            </p:nvSpPr>
            <p:spPr bwMode="auto">
              <a:xfrm>
                <a:off x="854158" y="2233370"/>
                <a:ext cx="171116" cy="137916"/>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656" name="Group 139"/>
            <p:cNvGrpSpPr>
              <a:grpSpLocks/>
            </p:cNvGrpSpPr>
            <p:nvPr/>
          </p:nvGrpSpPr>
          <p:grpSpPr bwMode="auto">
            <a:xfrm rot="2548445">
              <a:off x="-275396" y="2078181"/>
              <a:ext cx="241070" cy="195349"/>
              <a:chOff x="800792" y="2191789"/>
              <a:chExt cx="241070" cy="195349"/>
            </a:xfrm>
          </p:grpSpPr>
          <p:sp>
            <p:nvSpPr>
              <p:cNvPr id="141" name="Freeform 140"/>
              <p:cNvSpPr/>
              <p:nvPr/>
            </p:nvSpPr>
            <p:spPr bwMode="auto">
              <a:xfrm>
                <a:off x="800947" y="2191833"/>
                <a:ext cx="240830" cy="194985"/>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42" name="Freeform 141"/>
              <p:cNvSpPr/>
              <p:nvPr/>
            </p:nvSpPr>
            <p:spPr bwMode="auto">
              <a:xfrm>
                <a:off x="854288" y="2233525"/>
                <a:ext cx="171116" cy="137916"/>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657" name="Group 142"/>
            <p:cNvGrpSpPr>
              <a:grpSpLocks/>
            </p:cNvGrpSpPr>
            <p:nvPr/>
          </p:nvGrpSpPr>
          <p:grpSpPr bwMode="auto">
            <a:xfrm rot="7189511">
              <a:off x="-516545" y="2134114"/>
              <a:ext cx="195144" cy="158133"/>
              <a:chOff x="800792" y="2191789"/>
              <a:chExt cx="241070" cy="195349"/>
            </a:xfrm>
          </p:grpSpPr>
          <p:sp>
            <p:nvSpPr>
              <p:cNvPr id="144" name="Freeform 143"/>
              <p:cNvSpPr/>
              <p:nvPr/>
            </p:nvSpPr>
            <p:spPr bwMode="auto">
              <a:xfrm>
                <a:off x="803634" y="2191109"/>
                <a:ext cx="238914" cy="195729"/>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45" name="Freeform 144"/>
              <p:cNvSpPr/>
              <p:nvPr/>
            </p:nvSpPr>
            <p:spPr bwMode="auto">
              <a:xfrm>
                <a:off x="859931" y="2251012"/>
                <a:ext cx="170374" cy="140925"/>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658" name="Group 145"/>
            <p:cNvGrpSpPr>
              <a:grpSpLocks/>
            </p:cNvGrpSpPr>
            <p:nvPr/>
          </p:nvGrpSpPr>
          <p:grpSpPr bwMode="auto">
            <a:xfrm rot="-8896898">
              <a:off x="-468184" y="1935614"/>
              <a:ext cx="156467" cy="126791"/>
              <a:chOff x="800792" y="2191789"/>
              <a:chExt cx="241070" cy="195349"/>
            </a:xfrm>
          </p:grpSpPr>
          <p:sp>
            <p:nvSpPr>
              <p:cNvPr id="147" name="Freeform 146"/>
              <p:cNvSpPr/>
              <p:nvPr/>
            </p:nvSpPr>
            <p:spPr bwMode="auto">
              <a:xfrm>
                <a:off x="800579" y="2191688"/>
                <a:ext cx="241670" cy="195392"/>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48" name="Freeform 147"/>
              <p:cNvSpPr/>
              <p:nvPr/>
            </p:nvSpPr>
            <p:spPr bwMode="auto">
              <a:xfrm>
                <a:off x="864508" y="2236298"/>
                <a:ext cx="175760" cy="136774"/>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659" name="Group 148"/>
            <p:cNvGrpSpPr>
              <a:grpSpLocks/>
            </p:cNvGrpSpPr>
            <p:nvPr/>
          </p:nvGrpSpPr>
          <p:grpSpPr bwMode="auto">
            <a:xfrm rot="-8896898">
              <a:off x="-606298" y="1983239"/>
              <a:ext cx="156467" cy="126791"/>
              <a:chOff x="800792" y="2191789"/>
              <a:chExt cx="241070" cy="195349"/>
            </a:xfrm>
          </p:grpSpPr>
          <p:sp>
            <p:nvSpPr>
              <p:cNvPr id="150" name="Freeform 149"/>
              <p:cNvSpPr/>
              <p:nvPr/>
            </p:nvSpPr>
            <p:spPr bwMode="auto">
              <a:xfrm>
                <a:off x="800279" y="2191996"/>
                <a:ext cx="241671" cy="195392"/>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51" name="Freeform 150"/>
              <p:cNvSpPr/>
              <p:nvPr/>
            </p:nvSpPr>
            <p:spPr bwMode="auto">
              <a:xfrm>
                <a:off x="859748" y="2234377"/>
                <a:ext cx="173320" cy="136774"/>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sp>
        <p:nvSpPr>
          <p:cNvPr id="153" name="Freeform 152"/>
          <p:cNvSpPr/>
          <p:nvPr/>
        </p:nvSpPr>
        <p:spPr bwMode="auto">
          <a:xfrm>
            <a:off x="3225800" y="4872038"/>
            <a:ext cx="473075" cy="439737"/>
          </a:xfrm>
          <a:custGeom>
            <a:avLst/>
            <a:gdLst>
              <a:gd name="connsiteX0" fmla="*/ 74814 w 473825"/>
              <a:gd name="connsiteY0" fmla="*/ 216130 h 440574"/>
              <a:gd name="connsiteX1" fmla="*/ 16625 w 473825"/>
              <a:gd name="connsiteY1" fmla="*/ 199504 h 440574"/>
              <a:gd name="connsiteX2" fmla="*/ 8313 w 473825"/>
              <a:gd name="connsiteY2" fmla="*/ 174566 h 440574"/>
              <a:gd name="connsiteX3" fmla="*/ 16625 w 473825"/>
              <a:gd name="connsiteY3" fmla="*/ 141315 h 440574"/>
              <a:gd name="connsiteX4" fmla="*/ 24938 w 473825"/>
              <a:gd name="connsiteY4" fmla="*/ 74814 h 440574"/>
              <a:gd name="connsiteX5" fmla="*/ 74814 w 473825"/>
              <a:gd name="connsiteY5" fmla="*/ 66501 h 440574"/>
              <a:gd name="connsiteX6" fmla="*/ 99753 w 473825"/>
              <a:gd name="connsiteY6" fmla="*/ 58188 h 440574"/>
              <a:gd name="connsiteX7" fmla="*/ 108065 w 473825"/>
              <a:gd name="connsiteY7" fmla="*/ 83126 h 440574"/>
              <a:gd name="connsiteX8" fmla="*/ 116378 w 473825"/>
              <a:gd name="connsiteY8" fmla="*/ 124690 h 440574"/>
              <a:gd name="connsiteX9" fmla="*/ 157942 w 473825"/>
              <a:gd name="connsiteY9" fmla="*/ 116377 h 440574"/>
              <a:gd name="connsiteX10" fmla="*/ 174567 w 473825"/>
              <a:gd name="connsiteY10" fmla="*/ 91439 h 440574"/>
              <a:gd name="connsiteX11" fmla="*/ 232756 w 473825"/>
              <a:gd name="connsiteY11" fmla="*/ 49875 h 440574"/>
              <a:gd name="connsiteX12" fmla="*/ 274320 w 473825"/>
              <a:gd name="connsiteY12" fmla="*/ 41563 h 440574"/>
              <a:gd name="connsiteX13" fmla="*/ 282633 w 473825"/>
              <a:gd name="connsiteY13" fmla="*/ 16624 h 440574"/>
              <a:gd name="connsiteX14" fmla="*/ 332509 w 473825"/>
              <a:gd name="connsiteY14" fmla="*/ 16624 h 440574"/>
              <a:gd name="connsiteX15" fmla="*/ 340822 w 473825"/>
              <a:gd name="connsiteY15" fmla="*/ 41563 h 440574"/>
              <a:gd name="connsiteX16" fmla="*/ 315883 w 473825"/>
              <a:gd name="connsiteY16" fmla="*/ 91439 h 440574"/>
              <a:gd name="connsiteX17" fmla="*/ 415636 w 473825"/>
              <a:gd name="connsiteY17" fmla="*/ 108064 h 440574"/>
              <a:gd name="connsiteX18" fmla="*/ 432262 w 473825"/>
              <a:gd name="connsiteY18" fmla="*/ 124690 h 440574"/>
              <a:gd name="connsiteX19" fmla="*/ 423949 w 473825"/>
              <a:gd name="connsiteY19" fmla="*/ 157941 h 440574"/>
              <a:gd name="connsiteX20" fmla="*/ 374073 w 473825"/>
              <a:gd name="connsiteY20" fmla="*/ 182879 h 440574"/>
              <a:gd name="connsiteX21" fmla="*/ 399011 w 473825"/>
              <a:gd name="connsiteY21" fmla="*/ 199504 h 440574"/>
              <a:gd name="connsiteX22" fmla="*/ 448887 w 473825"/>
              <a:gd name="connsiteY22" fmla="*/ 207817 h 440574"/>
              <a:gd name="connsiteX23" fmla="*/ 465513 w 473825"/>
              <a:gd name="connsiteY23" fmla="*/ 257694 h 440574"/>
              <a:gd name="connsiteX24" fmla="*/ 473825 w 473825"/>
              <a:gd name="connsiteY24" fmla="*/ 282632 h 440574"/>
              <a:gd name="connsiteX25" fmla="*/ 432262 w 473825"/>
              <a:gd name="connsiteY25" fmla="*/ 290944 h 440574"/>
              <a:gd name="connsiteX26" fmla="*/ 448887 w 473825"/>
              <a:gd name="connsiteY26" fmla="*/ 340821 h 440574"/>
              <a:gd name="connsiteX27" fmla="*/ 440574 w 473825"/>
              <a:gd name="connsiteY27" fmla="*/ 365759 h 440574"/>
              <a:gd name="connsiteX28" fmla="*/ 415636 w 473825"/>
              <a:gd name="connsiteY28" fmla="*/ 374072 h 440574"/>
              <a:gd name="connsiteX29" fmla="*/ 340822 w 473825"/>
              <a:gd name="connsiteY29" fmla="*/ 365759 h 440574"/>
              <a:gd name="connsiteX30" fmla="*/ 290945 w 473825"/>
              <a:gd name="connsiteY30" fmla="*/ 374072 h 440574"/>
              <a:gd name="connsiteX31" fmla="*/ 274320 w 473825"/>
              <a:gd name="connsiteY31" fmla="*/ 423948 h 440574"/>
              <a:gd name="connsiteX32" fmla="*/ 257694 w 473825"/>
              <a:gd name="connsiteY32" fmla="*/ 440574 h 440574"/>
              <a:gd name="connsiteX33" fmla="*/ 232756 w 473825"/>
              <a:gd name="connsiteY33" fmla="*/ 432261 h 440574"/>
              <a:gd name="connsiteX34" fmla="*/ 216131 w 473825"/>
              <a:gd name="connsiteY34" fmla="*/ 407323 h 440574"/>
              <a:gd name="connsiteX35" fmla="*/ 199505 w 473825"/>
              <a:gd name="connsiteY35" fmla="*/ 390697 h 440574"/>
              <a:gd name="connsiteX36" fmla="*/ 191193 w 473825"/>
              <a:gd name="connsiteY36" fmla="*/ 365759 h 440574"/>
              <a:gd name="connsiteX37" fmla="*/ 182880 w 473825"/>
              <a:gd name="connsiteY37" fmla="*/ 332508 h 440574"/>
              <a:gd name="connsiteX38" fmla="*/ 149629 w 473825"/>
              <a:gd name="connsiteY38" fmla="*/ 324195 h 440574"/>
              <a:gd name="connsiteX39" fmla="*/ 91440 w 473825"/>
              <a:gd name="connsiteY39" fmla="*/ 340821 h 440574"/>
              <a:gd name="connsiteX40" fmla="*/ 74814 w 473825"/>
              <a:gd name="connsiteY40" fmla="*/ 357446 h 440574"/>
              <a:gd name="connsiteX41" fmla="*/ 66502 w 473825"/>
              <a:gd name="connsiteY41" fmla="*/ 332508 h 440574"/>
              <a:gd name="connsiteX42" fmla="*/ 24938 w 473825"/>
              <a:gd name="connsiteY42" fmla="*/ 307570 h 440574"/>
              <a:gd name="connsiteX43" fmla="*/ 8313 w 473825"/>
              <a:gd name="connsiteY43" fmla="*/ 290944 h 440574"/>
              <a:gd name="connsiteX44" fmla="*/ 0 w 473825"/>
              <a:gd name="connsiteY44" fmla="*/ 266006 h 440574"/>
              <a:gd name="connsiteX45" fmla="*/ 8313 w 473825"/>
              <a:gd name="connsiteY45" fmla="*/ 241068 h 440574"/>
              <a:gd name="connsiteX46" fmla="*/ 33251 w 473825"/>
              <a:gd name="connsiteY46" fmla="*/ 232755 h 440574"/>
              <a:gd name="connsiteX47" fmla="*/ 74814 w 473825"/>
              <a:gd name="connsiteY47" fmla="*/ 216130 h 44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73825" h="440574">
                <a:moveTo>
                  <a:pt x="74814" y="216130"/>
                </a:moveTo>
                <a:cubicBezTo>
                  <a:pt x="72043" y="210588"/>
                  <a:pt x="20600" y="203479"/>
                  <a:pt x="16625" y="199504"/>
                </a:cubicBezTo>
                <a:cubicBezTo>
                  <a:pt x="10429" y="193308"/>
                  <a:pt x="11084" y="182879"/>
                  <a:pt x="8313" y="174566"/>
                </a:cubicBezTo>
                <a:cubicBezTo>
                  <a:pt x="11084" y="163482"/>
                  <a:pt x="14747" y="152584"/>
                  <a:pt x="16625" y="141315"/>
                </a:cubicBezTo>
                <a:cubicBezTo>
                  <a:pt x="20298" y="119279"/>
                  <a:pt x="11223" y="92448"/>
                  <a:pt x="24938" y="74814"/>
                </a:cubicBezTo>
                <a:cubicBezTo>
                  <a:pt x="35286" y="61510"/>
                  <a:pt x="58361" y="70157"/>
                  <a:pt x="74814" y="66501"/>
                </a:cubicBezTo>
                <a:cubicBezTo>
                  <a:pt x="83368" y="64600"/>
                  <a:pt x="91440" y="60959"/>
                  <a:pt x="99753" y="58188"/>
                </a:cubicBezTo>
                <a:cubicBezTo>
                  <a:pt x="102524" y="66501"/>
                  <a:pt x="105940" y="74625"/>
                  <a:pt x="108065" y="83126"/>
                </a:cubicBezTo>
                <a:cubicBezTo>
                  <a:pt x="111492" y="96833"/>
                  <a:pt x="104622" y="116853"/>
                  <a:pt x="116378" y="124690"/>
                </a:cubicBezTo>
                <a:cubicBezTo>
                  <a:pt x="128134" y="132527"/>
                  <a:pt x="144087" y="119148"/>
                  <a:pt x="157942" y="116377"/>
                </a:cubicBezTo>
                <a:cubicBezTo>
                  <a:pt x="163484" y="108064"/>
                  <a:pt x="168065" y="99024"/>
                  <a:pt x="174567" y="91439"/>
                </a:cubicBezTo>
                <a:cubicBezTo>
                  <a:pt x="200366" y="61340"/>
                  <a:pt x="200577" y="57920"/>
                  <a:pt x="232756" y="49875"/>
                </a:cubicBezTo>
                <a:cubicBezTo>
                  <a:pt x="246463" y="46448"/>
                  <a:pt x="260465" y="44334"/>
                  <a:pt x="274320" y="41563"/>
                </a:cubicBezTo>
                <a:cubicBezTo>
                  <a:pt x="277091" y="33250"/>
                  <a:pt x="276437" y="22820"/>
                  <a:pt x="282633" y="16624"/>
                </a:cubicBezTo>
                <a:cubicBezTo>
                  <a:pt x="299257" y="0"/>
                  <a:pt x="315885" y="11083"/>
                  <a:pt x="332509" y="16624"/>
                </a:cubicBezTo>
                <a:cubicBezTo>
                  <a:pt x="335280" y="24937"/>
                  <a:pt x="340822" y="32800"/>
                  <a:pt x="340822" y="41563"/>
                </a:cubicBezTo>
                <a:cubicBezTo>
                  <a:pt x="340822" y="72204"/>
                  <a:pt x="333581" y="73742"/>
                  <a:pt x="315883" y="91439"/>
                </a:cubicBezTo>
                <a:cubicBezTo>
                  <a:pt x="322117" y="92218"/>
                  <a:pt x="397331" y="98912"/>
                  <a:pt x="415636" y="108064"/>
                </a:cubicBezTo>
                <a:cubicBezTo>
                  <a:pt x="422646" y="111569"/>
                  <a:pt x="426720" y="119148"/>
                  <a:pt x="432262" y="124690"/>
                </a:cubicBezTo>
                <a:cubicBezTo>
                  <a:pt x="429491" y="135774"/>
                  <a:pt x="430286" y="148435"/>
                  <a:pt x="423949" y="157941"/>
                </a:cubicBezTo>
                <a:cubicBezTo>
                  <a:pt x="414741" y="171752"/>
                  <a:pt x="388298" y="178137"/>
                  <a:pt x="374073" y="182879"/>
                </a:cubicBezTo>
                <a:cubicBezTo>
                  <a:pt x="382386" y="188421"/>
                  <a:pt x="389533" y="196345"/>
                  <a:pt x="399011" y="199504"/>
                </a:cubicBezTo>
                <a:cubicBezTo>
                  <a:pt x="415001" y="204834"/>
                  <a:pt x="436203" y="196718"/>
                  <a:pt x="448887" y="207817"/>
                </a:cubicBezTo>
                <a:cubicBezTo>
                  <a:pt x="462076" y="219357"/>
                  <a:pt x="459971" y="241068"/>
                  <a:pt x="465513" y="257694"/>
                </a:cubicBezTo>
                <a:lnTo>
                  <a:pt x="473825" y="282632"/>
                </a:lnTo>
                <a:cubicBezTo>
                  <a:pt x="459971" y="285403"/>
                  <a:pt x="437828" y="277958"/>
                  <a:pt x="432262" y="290944"/>
                </a:cubicBezTo>
                <a:cubicBezTo>
                  <a:pt x="425359" y="307052"/>
                  <a:pt x="448887" y="340821"/>
                  <a:pt x="448887" y="340821"/>
                </a:cubicBezTo>
                <a:cubicBezTo>
                  <a:pt x="446116" y="349134"/>
                  <a:pt x="446770" y="359563"/>
                  <a:pt x="440574" y="365759"/>
                </a:cubicBezTo>
                <a:cubicBezTo>
                  <a:pt x="434378" y="371955"/>
                  <a:pt x="424398" y="374072"/>
                  <a:pt x="415636" y="374072"/>
                </a:cubicBezTo>
                <a:cubicBezTo>
                  <a:pt x="390545" y="374072"/>
                  <a:pt x="365760" y="368530"/>
                  <a:pt x="340822" y="365759"/>
                </a:cubicBezTo>
                <a:cubicBezTo>
                  <a:pt x="324196" y="368530"/>
                  <a:pt x="303630" y="362973"/>
                  <a:pt x="290945" y="374072"/>
                </a:cubicBezTo>
                <a:cubicBezTo>
                  <a:pt x="277756" y="385612"/>
                  <a:pt x="286712" y="411556"/>
                  <a:pt x="274320" y="423948"/>
                </a:cubicBezTo>
                <a:lnTo>
                  <a:pt x="257694" y="440574"/>
                </a:lnTo>
                <a:cubicBezTo>
                  <a:pt x="249381" y="437803"/>
                  <a:pt x="239598" y="437735"/>
                  <a:pt x="232756" y="432261"/>
                </a:cubicBezTo>
                <a:cubicBezTo>
                  <a:pt x="224955" y="426020"/>
                  <a:pt x="222372" y="415124"/>
                  <a:pt x="216131" y="407323"/>
                </a:cubicBezTo>
                <a:cubicBezTo>
                  <a:pt x="211235" y="401203"/>
                  <a:pt x="205047" y="396239"/>
                  <a:pt x="199505" y="390697"/>
                </a:cubicBezTo>
                <a:cubicBezTo>
                  <a:pt x="196734" y="382384"/>
                  <a:pt x="193600" y="374184"/>
                  <a:pt x="191193" y="365759"/>
                </a:cubicBezTo>
                <a:cubicBezTo>
                  <a:pt x="188054" y="354774"/>
                  <a:pt x="190959" y="340587"/>
                  <a:pt x="182880" y="332508"/>
                </a:cubicBezTo>
                <a:cubicBezTo>
                  <a:pt x="174801" y="324429"/>
                  <a:pt x="160713" y="326966"/>
                  <a:pt x="149629" y="324195"/>
                </a:cubicBezTo>
                <a:cubicBezTo>
                  <a:pt x="143417" y="325748"/>
                  <a:pt x="99959" y="335710"/>
                  <a:pt x="91440" y="340821"/>
                </a:cubicBezTo>
                <a:cubicBezTo>
                  <a:pt x="84720" y="344853"/>
                  <a:pt x="80356" y="351904"/>
                  <a:pt x="74814" y="357446"/>
                </a:cubicBezTo>
                <a:cubicBezTo>
                  <a:pt x="72043" y="349133"/>
                  <a:pt x="71010" y="340022"/>
                  <a:pt x="66502" y="332508"/>
                </a:cubicBezTo>
                <a:cubicBezTo>
                  <a:pt x="55092" y="313491"/>
                  <a:pt x="44552" y="314108"/>
                  <a:pt x="24938" y="307570"/>
                </a:cubicBezTo>
                <a:cubicBezTo>
                  <a:pt x="19396" y="302028"/>
                  <a:pt x="12345" y="297664"/>
                  <a:pt x="8313" y="290944"/>
                </a:cubicBezTo>
                <a:cubicBezTo>
                  <a:pt x="3805" y="283430"/>
                  <a:pt x="0" y="274768"/>
                  <a:pt x="0" y="266006"/>
                </a:cubicBezTo>
                <a:cubicBezTo>
                  <a:pt x="0" y="257244"/>
                  <a:pt x="2117" y="247264"/>
                  <a:pt x="8313" y="241068"/>
                </a:cubicBezTo>
                <a:cubicBezTo>
                  <a:pt x="14509" y="234872"/>
                  <a:pt x="24525" y="233548"/>
                  <a:pt x="33251" y="232755"/>
                </a:cubicBezTo>
                <a:cubicBezTo>
                  <a:pt x="55327" y="230748"/>
                  <a:pt x="77585" y="221672"/>
                  <a:pt x="74814" y="216130"/>
                </a:cubicBezTo>
                <a:close/>
              </a:path>
            </a:pathLst>
          </a:custGeom>
          <a:solidFill>
            <a:schemeClr val="bg2">
              <a:lumMod val="75000"/>
            </a:schemeClr>
          </a:solidFill>
          <a:ln>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54" name="Freeform 153"/>
          <p:cNvSpPr/>
          <p:nvPr/>
        </p:nvSpPr>
        <p:spPr bwMode="auto">
          <a:xfrm>
            <a:off x="3354388" y="5011738"/>
            <a:ext cx="207962" cy="176212"/>
          </a:xfrm>
          <a:custGeom>
            <a:avLst/>
            <a:gdLst>
              <a:gd name="connsiteX0" fmla="*/ 78652 w 207298"/>
              <a:gd name="connsiteY0" fmla="*/ 117433 h 176753"/>
              <a:gd name="connsiteX1" fmla="*/ 53714 w 207298"/>
              <a:gd name="connsiteY1" fmla="*/ 109120 h 176753"/>
              <a:gd name="connsiteX2" fmla="*/ 12151 w 207298"/>
              <a:gd name="connsiteY2" fmla="*/ 75869 h 176753"/>
              <a:gd name="connsiteX3" fmla="*/ 45402 w 207298"/>
              <a:gd name="connsiteY3" fmla="*/ 34306 h 176753"/>
              <a:gd name="connsiteX4" fmla="*/ 95278 w 207298"/>
              <a:gd name="connsiteY4" fmla="*/ 50931 h 176753"/>
              <a:gd name="connsiteX5" fmla="*/ 161780 w 207298"/>
              <a:gd name="connsiteY5" fmla="*/ 34306 h 176753"/>
              <a:gd name="connsiteX6" fmla="*/ 170092 w 207298"/>
              <a:gd name="connsiteY6" fmla="*/ 84182 h 176753"/>
              <a:gd name="connsiteX7" fmla="*/ 203343 w 207298"/>
              <a:gd name="connsiteY7" fmla="*/ 117433 h 176753"/>
              <a:gd name="connsiteX8" fmla="*/ 195031 w 207298"/>
              <a:gd name="connsiteY8" fmla="*/ 158996 h 176753"/>
              <a:gd name="connsiteX9" fmla="*/ 128529 w 207298"/>
              <a:gd name="connsiteY9" fmla="*/ 134058 h 176753"/>
              <a:gd name="connsiteX10" fmla="*/ 120216 w 207298"/>
              <a:gd name="connsiteY10" fmla="*/ 158996 h 176753"/>
              <a:gd name="connsiteX11" fmla="*/ 62027 w 207298"/>
              <a:gd name="connsiteY11" fmla="*/ 134058 h 176753"/>
              <a:gd name="connsiteX12" fmla="*/ 78652 w 207298"/>
              <a:gd name="connsiteY12" fmla="*/ 117433 h 17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98" h="176753">
                <a:moveTo>
                  <a:pt x="78652" y="117433"/>
                </a:moveTo>
                <a:cubicBezTo>
                  <a:pt x="70339" y="114662"/>
                  <a:pt x="60556" y="114594"/>
                  <a:pt x="53714" y="109120"/>
                </a:cubicBezTo>
                <a:cubicBezTo>
                  <a:pt x="0" y="66148"/>
                  <a:pt x="74834" y="96764"/>
                  <a:pt x="12151" y="75869"/>
                </a:cubicBezTo>
                <a:cubicBezTo>
                  <a:pt x="17546" y="54287"/>
                  <a:pt x="13492" y="30760"/>
                  <a:pt x="45402" y="34306"/>
                </a:cubicBezTo>
                <a:cubicBezTo>
                  <a:pt x="62819" y="36241"/>
                  <a:pt x="95278" y="50931"/>
                  <a:pt x="95278" y="50931"/>
                </a:cubicBezTo>
                <a:cubicBezTo>
                  <a:pt x="110498" y="35711"/>
                  <a:pt x="132375" y="0"/>
                  <a:pt x="161780" y="34306"/>
                </a:cubicBezTo>
                <a:cubicBezTo>
                  <a:pt x="172749" y="47103"/>
                  <a:pt x="162554" y="69107"/>
                  <a:pt x="170092" y="84182"/>
                </a:cubicBezTo>
                <a:cubicBezTo>
                  <a:pt x="177102" y="98202"/>
                  <a:pt x="203343" y="117433"/>
                  <a:pt x="203343" y="117433"/>
                </a:cubicBezTo>
                <a:cubicBezTo>
                  <a:pt x="200572" y="131287"/>
                  <a:pt x="207298" y="151986"/>
                  <a:pt x="195031" y="158996"/>
                </a:cubicBezTo>
                <a:cubicBezTo>
                  <a:pt x="164480" y="176454"/>
                  <a:pt x="144491" y="150021"/>
                  <a:pt x="128529" y="134058"/>
                </a:cubicBezTo>
                <a:cubicBezTo>
                  <a:pt x="125758" y="142371"/>
                  <a:pt x="126412" y="152800"/>
                  <a:pt x="120216" y="158996"/>
                </a:cubicBezTo>
                <a:cubicBezTo>
                  <a:pt x="102459" y="176753"/>
                  <a:pt x="62027" y="165478"/>
                  <a:pt x="62027" y="134058"/>
                </a:cubicBezTo>
                <a:lnTo>
                  <a:pt x="78652" y="117433"/>
                </a:lnTo>
                <a:close/>
              </a:path>
            </a:pathLst>
          </a:custGeom>
          <a:solidFill>
            <a:schemeClr val="bg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56" name="Arc 155"/>
          <p:cNvSpPr/>
          <p:nvPr/>
        </p:nvSpPr>
        <p:spPr bwMode="auto">
          <a:xfrm rot="2072895">
            <a:off x="3125788" y="4787900"/>
            <a:ext cx="265112" cy="207963"/>
          </a:xfrm>
          <a:prstGeom prst="arc">
            <a:avLst>
              <a:gd name="adj1" fmla="val 14148480"/>
              <a:gd name="adj2" fmla="val 21398030"/>
            </a:avLst>
          </a:prstGeom>
          <a:noFill/>
          <a:ln w="28575" cap="flat" cmpd="sng" algn="ctr">
            <a:solidFill>
              <a:schemeClr val="bg2">
                <a:lumMod val="10000"/>
              </a:schemeClr>
            </a:solidFill>
            <a:prstDash val="sysDot"/>
            <a:round/>
            <a:headEnd type="none" w="med" len="med"/>
            <a:tailEnd type="non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57" name="Arc 156"/>
          <p:cNvSpPr/>
          <p:nvPr/>
        </p:nvSpPr>
        <p:spPr bwMode="auto">
          <a:xfrm rot="4730062">
            <a:off x="3277394" y="4674394"/>
            <a:ext cx="266700" cy="207962"/>
          </a:xfrm>
          <a:prstGeom prst="arc">
            <a:avLst>
              <a:gd name="adj1" fmla="val 14148480"/>
              <a:gd name="adj2" fmla="val 19463951"/>
            </a:avLst>
          </a:prstGeom>
          <a:noFill/>
          <a:ln w="28575" cap="flat" cmpd="sng" algn="ctr">
            <a:solidFill>
              <a:schemeClr val="bg2">
                <a:lumMod val="10000"/>
              </a:schemeClr>
            </a:solidFill>
            <a:prstDash val="sysDot"/>
            <a:round/>
            <a:headEnd type="none" w="med" len="med"/>
            <a:tailEnd type="non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58" name="Arc 157"/>
          <p:cNvSpPr/>
          <p:nvPr/>
        </p:nvSpPr>
        <p:spPr bwMode="auto">
          <a:xfrm rot="18047575">
            <a:off x="3588544" y="4834732"/>
            <a:ext cx="266700" cy="207962"/>
          </a:xfrm>
          <a:prstGeom prst="arc">
            <a:avLst>
              <a:gd name="adj1" fmla="val 14148480"/>
              <a:gd name="adj2" fmla="val 19463951"/>
            </a:avLst>
          </a:prstGeom>
          <a:noFill/>
          <a:ln w="28575" cap="flat" cmpd="sng" algn="ctr">
            <a:solidFill>
              <a:schemeClr val="bg2">
                <a:lumMod val="10000"/>
              </a:schemeClr>
            </a:solidFill>
            <a:prstDash val="sysDot"/>
            <a:round/>
            <a:headEnd type="none" w="med" len="med"/>
            <a:tailEnd type="non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grpSp>
        <p:nvGrpSpPr>
          <p:cNvPr id="149538" name="Group 166"/>
          <p:cNvGrpSpPr>
            <a:grpSpLocks/>
          </p:cNvGrpSpPr>
          <p:nvPr/>
        </p:nvGrpSpPr>
        <p:grpSpPr bwMode="auto">
          <a:xfrm>
            <a:off x="3141663" y="4621213"/>
            <a:ext cx="636587" cy="317500"/>
            <a:chOff x="-1487806" y="4630883"/>
            <a:chExt cx="636270" cy="317182"/>
          </a:xfrm>
        </p:grpSpPr>
        <p:sp>
          <p:nvSpPr>
            <p:cNvPr id="149647" name="Oval 158"/>
            <p:cNvSpPr>
              <a:spLocks noChangeArrowheads="1"/>
            </p:cNvSpPr>
            <p:nvPr/>
          </p:nvSpPr>
          <p:spPr bwMode="auto">
            <a:xfrm>
              <a:off x="-1487806" y="4845195"/>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48" name="Oval 159"/>
            <p:cNvSpPr>
              <a:spLocks noChangeArrowheads="1"/>
            </p:cNvSpPr>
            <p:nvPr/>
          </p:nvSpPr>
          <p:spPr bwMode="auto">
            <a:xfrm>
              <a:off x="-1425894" y="4764233"/>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49" name="Oval 160"/>
            <p:cNvSpPr>
              <a:spLocks noChangeArrowheads="1"/>
            </p:cNvSpPr>
            <p:nvPr/>
          </p:nvSpPr>
          <p:spPr bwMode="auto">
            <a:xfrm>
              <a:off x="-1235393" y="4707082"/>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50" name="Oval 161"/>
            <p:cNvSpPr>
              <a:spLocks noChangeArrowheads="1"/>
            </p:cNvSpPr>
            <p:nvPr/>
          </p:nvSpPr>
          <p:spPr bwMode="auto">
            <a:xfrm>
              <a:off x="-1211582" y="4640408"/>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51" name="Oval 162"/>
            <p:cNvSpPr>
              <a:spLocks noChangeArrowheads="1"/>
            </p:cNvSpPr>
            <p:nvPr/>
          </p:nvSpPr>
          <p:spPr bwMode="auto">
            <a:xfrm>
              <a:off x="-1082994" y="4630883"/>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52" name="Oval 163"/>
            <p:cNvSpPr>
              <a:spLocks noChangeArrowheads="1"/>
            </p:cNvSpPr>
            <p:nvPr/>
          </p:nvSpPr>
          <p:spPr bwMode="auto">
            <a:xfrm>
              <a:off x="-1011556" y="4749946"/>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53" name="Oval 164"/>
            <p:cNvSpPr>
              <a:spLocks noChangeArrowheads="1"/>
            </p:cNvSpPr>
            <p:nvPr/>
          </p:nvSpPr>
          <p:spPr bwMode="auto">
            <a:xfrm>
              <a:off x="-935356" y="4783283"/>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54" name="Oval 165"/>
            <p:cNvSpPr>
              <a:spLocks noChangeArrowheads="1"/>
            </p:cNvSpPr>
            <p:nvPr/>
          </p:nvSpPr>
          <p:spPr bwMode="auto">
            <a:xfrm>
              <a:off x="-897256" y="4902345"/>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grpSp>
      <p:grpSp>
        <p:nvGrpSpPr>
          <p:cNvPr id="149539" name="Group 175"/>
          <p:cNvGrpSpPr>
            <a:grpSpLocks/>
          </p:cNvGrpSpPr>
          <p:nvPr/>
        </p:nvGrpSpPr>
        <p:grpSpPr bwMode="auto">
          <a:xfrm>
            <a:off x="2232025" y="3716338"/>
            <a:ext cx="674688" cy="619125"/>
            <a:chOff x="-2407047" y="3683000"/>
            <a:chExt cx="675481" cy="619919"/>
          </a:xfrm>
        </p:grpSpPr>
        <p:grpSp>
          <p:nvGrpSpPr>
            <p:cNvPr id="149641" name="Group 171"/>
            <p:cNvGrpSpPr>
              <a:grpSpLocks/>
            </p:cNvGrpSpPr>
            <p:nvPr/>
          </p:nvGrpSpPr>
          <p:grpSpPr bwMode="auto">
            <a:xfrm>
              <a:off x="-2407047" y="3683000"/>
              <a:ext cx="675481" cy="619919"/>
              <a:chOff x="-1952229" y="3683000"/>
              <a:chExt cx="675481" cy="619919"/>
            </a:xfrm>
          </p:grpSpPr>
          <p:sp>
            <p:nvSpPr>
              <p:cNvPr id="170" name="Freeform 169"/>
              <p:cNvSpPr/>
              <p:nvPr/>
            </p:nvSpPr>
            <p:spPr bwMode="auto">
              <a:xfrm>
                <a:off x="-1952229" y="3683000"/>
                <a:ext cx="675481" cy="619919"/>
              </a:xfrm>
              <a:custGeom>
                <a:avLst/>
                <a:gdLst>
                  <a:gd name="connsiteX0" fmla="*/ 268684 w 675481"/>
                  <a:gd name="connsiteY0" fmla="*/ 515144 h 619919"/>
                  <a:gd name="connsiteX1" fmla="*/ 275828 w 675481"/>
                  <a:gd name="connsiteY1" fmla="*/ 462756 h 619919"/>
                  <a:gd name="connsiteX2" fmla="*/ 256778 w 675481"/>
                  <a:gd name="connsiteY2" fmla="*/ 446088 h 619919"/>
                  <a:gd name="connsiteX3" fmla="*/ 202009 w 675481"/>
                  <a:gd name="connsiteY3" fmla="*/ 505619 h 619919"/>
                  <a:gd name="connsiteX4" fmla="*/ 147241 w 675481"/>
                  <a:gd name="connsiteY4" fmla="*/ 553244 h 619919"/>
                  <a:gd name="connsiteX5" fmla="*/ 130572 w 675481"/>
                  <a:gd name="connsiteY5" fmla="*/ 538956 h 619919"/>
                  <a:gd name="connsiteX6" fmla="*/ 204391 w 675481"/>
                  <a:gd name="connsiteY6" fmla="*/ 455613 h 619919"/>
                  <a:gd name="connsiteX7" fmla="*/ 228203 w 675481"/>
                  <a:gd name="connsiteY7" fmla="*/ 422275 h 619919"/>
                  <a:gd name="connsiteX8" fmla="*/ 209153 w 675481"/>
                  <a:gd name="connsiteY8" fmla="*/ 403225 h 619919"/>
                  <a:gd name="connsiteX9" fmla="*/ 154384 w 675481"/>
                  <a:gd name="connsiteY9" fmla="*/ 436563 h 619919"/>
                  <a:gd name="connsiteX10" fmla="*/ 140097 w 675481"/>
                  <a:gd name="connsiteY10" fmla="*/ 427038 h 619919"/>
                  <a:gd name="connsiteX11" fmla="*/ 190103 w 675481"/>
                  <a:gd name="connsiteY11" fmla="*/ 393700 h 619919"/>
                  <a:gd name="connsiteX12" fmla="*/ 180578 w 675481"/>
                  <a:gd name="connsiteY12" fmla="*/ 353219 h 619919"/>
                  <a:gd name="connsiteX13" fmla="*/ 73422 w 675481"/>
                  <a:gd name="connsiteY13" fmla="*/ 343694 h 619919"/>
                  <a:gd name="connsiteX14" fmla="*/ 63897 w 675481"/>
                  <a:gd name="connsiteY14" fmla="*/ 331788 h 619919"/>
                  <a:gd name="connsiteX15" fmla="*/ 142478 w 675481"/>
                  <a:gd name="connsiteY15" fmla="*/ 329406 h 619919"/>
                  <a:gd name="connsiteX16" fmla="*/ 175816 w 675481"/>
                  <a:gd name="connsiteY16" fmla="*/ 315119 h 619919"/>
                  <a:gd name="connsiteX17" fmla="*/ 154384 w 675481"/>
                  <a:gd name="connsiteY17" fmla="*/ 279400 h 619919"/>
                  <a:gd name="connsiteX18" fmla="*/ 47228 w 675481"/>
                  <a:gd name="connsiteY18" fmla="*/ 238919 h 619919"/>
                  <a:gd name="connsiteX19" fmla="*/ 16272 w 675481"/>
                  <a:gd name="connsiteY19" fmla="*/ 212725 h 619919"/>
                  <a:gd name="connsiteX20" fmla="*/ 144859 w 675481"/>
                  <a:gd name="connsiteY20" fmla="*/ 241300 h 619919"/>
                  <a:gd name="connsiteX21" fmla="*/ 204391 w 675481"/>
                  <a:gd name="connsiteY21" fmla="*/ 250825 h 619919"/>
                  <a:gd name="connsiteX22" fmla="*/ 199628 w 675481"/>
                  <a:gd name="connsiteY22" fmla="*/ 219869 h 619919"/>
                  <a:gd name="connsiteX23" fmla="*/ 185341 w 675481"/>
                  <a:gd name="connsiteY23" fmla="*/ 162719 h 619919"/>
                  <a:gd name="connsiteX24" fmla="*/ 237728 w 675481"/>
                  <a:gd name="connsiteY24" fmla="*/ 207963 h 619919"/>
                  <a:gd name="connsiteX25" fmla="*/ 261541 w 675481"/>
                  <a:gd name="connsiteY25" fmla="*/ 207963 h 619919"/>
                  <a:gd name="connsiteX26" fmla="*/ 230584 w 675481"/>
                  <a:gd name="connsiteY26" fmla="*/ 112713 h 619919"/>
                  <a:gd name="connsiteX27" fmla="*/ 228203 w 675481"/>
                  <a:gd name="connsiteY27" fmla="*/ 74613 h 619919"/>
                  <a:gd name="connsiteX28" fmla="*/ 278209 w 675481"/>
                  <a:gd name="connsiteY28" fmla="*/ 148431 h 619919"/>
                  <a:gd name="connsiteX29" fmla="*/ 306784 w 675481"/>
                  <a:gd name="connsiteY29" fmla="*/ 186531 h 619919"/>
                  <a:gd name="connsiteX30" fmla="*/ 321072 w 675481"/>
                  <a:gd name="connsiteY30" fmla="*/ 141288 h 619919"/>
                  <a:gd name="connsiteX31" fmla="*/ 335359 w 675481"/>
                  <a:gd name="connsiteY31" fmla="*/ 134144 h 619919"/>
                  <a:gd name="connsiteX32" fmla="*/ 344884 w 675481"/>
                  <a:gd name="connsiteY32" fmla="*/ 186531 h 619919"/>
                  <a:gd name="connsiteX33" fmla="*/ 375841 w 675481"/>
                  <a:gd name="connsiteY33" fmla="*/ 160338 h 619919"/>
                  <a:gd name="connsiteX34" fmla="*/ 413941 w 675481"/>
                  <a:gd name="connsiteY34" fmla="*/ 50800 h 619919"/>
                  <a:gd name="connsiteX35" fmla="*/ 442516 w 675481"/>
                  <a:gd name="connsiteY35" fmla="*/ 794 h 619919"/>
                  <a:gd name="connsiteX36" fmla="*/ 442516 w 675481"/>
                  <a:gd name="connsiteY36" fmla="*/ 46038 h 619919"/>
                  <a:gd name="connsiteX37" fmla="*/ 404416 w 675481"/>
                  <a:gd name="connsiteY37" fmla="*/ 179388 h 619919"/>
                  <a:gd name="connsiteX38" fmla="*/ 421084 w 675481"/>
                  <a:gd name="connsiteY38" fmla="*/ 196056 h 619919"/>
                  <a:gd name="connsiteX39" fmla="*/ 444897 w 675481"/>
                  <a:gd name="connsiteY39" fmla="*/ 188913 h 619919"/>
                  <a:gd name="connsiteX40" fmla="*/ 440134 w 675481"/>
                  <a:gd name="connsiteY40" fmla="*/ 229394 h 619919"/>
                  <a:gd name="connsiteX41" fmla="*/ 485378 w 675481"/>
                  <a:gd name="connsiteY41" fmla="*/ 215106 h 619919"/>
                  <a:gd name="connsiteX42" fmla="*/ 602059 w 675481"/>
                  <a:gd name="connsiteY42" fmla="*/ 157956 h 619919"/>
                  <a:gd name="connsiteX43" fmla="*/ 518716 w 675481"/>
                  <a:gd name="connsiteY43" fmla="*/ 219869 h 619919"/>
                  <a:gd name="connsiteX44" fmla="*/ 480616 w 675481"/>
                  <a:gd name="connsiteY44" fmla="*/ 253206 h 619919"/>
                  <a:gd name="connsiteX45" fmla="*/ 492522 w 675481"/>
                  <a:gd name="connsiteY45" fmla="*/ 272256 h 619919"/>
                  <a:gd name="connsiteX46" fmla="*/ 485378 w 675481"/>
                  <a:gd name="connsiteY46" fmla="*/ 298450 h 619919"/>
                  <a:gd name="connsiteX47" fmla="*/ 609203 w 675481"/>
                  <a:gd name="connsiteY47" fmla="*/ 317500 h 619919"/>
                  <a:gd name="connsiteX48" fmla="*/ 668734 w 675481"/>
                  <a:gd name="connsiteY48" fmla="*/ 346075 h 619919"/>
                  <a:gd name="connsiteX49" fmla="*/ 649684 w 675481"/>
                  <a:gd name="connsiteY49" fmla="*/ 369888 h 619919"/>
                  <a:gd name="connsiteX50" fmla="*/ 549672 w 675481"/>
                  <a:gd name="connsiteY50" fmla="*/ 343694 h 619919"/>
                  <a:gd name="connsiteX51" fmla="*/ 487759 w 675481"/>
                  <a:gd name="connsiteY51" fmla="*/ 350838 h 619919"/>
                  <a:gd name="connsiteX52" fmla="*/ 482997 w 675481"/>
                  <a:gd name="connsiteY52" fmla="*/ 386556 h 619919"/>
                  <a:gd name="connsiteX53" fmla="*/ 549672 w 675481"/>
                  <a:gd name="connsiteY53" fmla="*/ 422275 h 619919"/>
                  <a:gd name="connsiteX54" fmla="*/ 583009 w 675481"/>
                  <a:gd name="connsiteY54" fmla="*/ 448469 h 619919"/>
                  <a:gd name="connsiteX55" fmla="*/ 561578 w 675481"/>
                  <a:gd name="connsiteY55" fmla="*/ 469900 h 619919"/>
                  <a:gd name="connsiteX56" fmla="*/ 485378 w 675481"/>
                  <a:gd name="connsiteY56" fmla="*/ 434181 h 619919"/>
                  <a:gd name="connsiteX57" fmla="*/ 452041 w 675481"/>
                  <a:gd name="connsiteY57" fmla="*/ 424656 h 619919"/>
                  <a:gd name="connsiteX58" fmla="*/ 475853 w 675481"/>
                  <a:gd name="connsiteY58" fmla="*/ 462756 h 619919"/>
                  <a:gd name="connsiteX59" fmla="*/ 542528 w 675481"/>
                  <a:gd name="connsiteY59" fmla="*/ 524669 h 619919"/>
                  <a:gd name="connsiteX60" fmla="*/ 556816 w 675481"/>
                  <a:gd name="connsiteY60" fmla="*/ 565150 h 619919"/>
                  <a:gd name="connsiteX61" fmla="*/ 549672 w 675481"/>
                  <a:gd name="connsiteY61" fmla="*/ 572294 h 619919"/>
                  <a:gd name="connsiteX62" fmla="*/ 487759 w 675481"/>
                  <a:gd name="connsiteY62" fmla="*/ 524669 h 619919"/>
                  <a:gd name="connsiteX63" fmla="*/ 437753 w 675481"/>
                  <a:gd name="connsiteY63" fmla="*/ 465138 h 619919"/>
                  <a:gd name="connsiteX64" fmla="*/ 378222 w 675481"/>
                  <a:gd name="connsiteY64" fmla="*/ 479425 h 619919"/>
                  <a:gd name="connsiteX65" fmla="*/ 387747 w 675481"/>
                  <a:gd name="connsiteY65" fmla="*/ 574675 h 619919"/>
                  <a:gd name="connsiteX66" fmla="*/ 361553 w 675481"/>
                  <a:gd name="connsiteY66" fmla="*/ 619919 h 619919"/>
                  <a:gd name="connsiteX67" fmla="*/ 349647 w 675481"/>
                  <a:gd name="connsiteY67" fmla="*/ 574675 h 619919"/>
                  <a:gd name="connsiteX68" fmla="*/ 328216 w 675481"/>
                  <a:gd name="connsiteY68" fmla="*/ 488950 h 619919"/>
                  <a:gd name="connsiteX69" fmla="*/ 316309 w 675481"/>
                  <a:gd name="connsiteY69" fmla="*/ 477044 h 619919"/>
                  <a:gd name="connsiteX70" fmla="*/ 268684 w 675481"/>
                  <a:gd name="connsiteY70" fmla="*/ 515144 h 6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75481" h="619919">
                    <a:moveTo>
                      <a:pt x="268684" y="515144"/>
                    </a:moveTo>
                    <a:cubicBezTo>
                      <a:pt x="261937" y="512763"/>
                      <a:pt x="277812" y="474265"/>
                      <a:pt x="275828" y="462756"/>
                    </a:cubicBezTo>
                    <a:cubicBezTo>
                      <a:pt x="273844" y="451247"/>
                      <a:pt x="269081" y="438944"/>
                      <a:pt x="256778" y="446088"/>
                    </a:cubicBezTo>
                    <a:cubicBezTo>
                      <a:pt x="244475" y="453232"/>
                      <a:pt x="220265" y="487760"/>
                      <a:pt x="202009" y="505619"/>
                    </a:cubicBezTo>
                    <a:cubicBezTo>
                      <a:pt x="183753" y="523478"/>
                      <a:pt x="159147" y="547688"/>
                      <a:pt x="147241" y="553244"/>
                    </a:cubicBezTo>
                    <a:cubicBezTo>
                      <a:pt x="135335" y="558800"/>
                      <a:pt x="121047" y="555228"/>
                      <a:pt x="130572" y="538956"/>
                    </a:cubicBezTo>
                    <a:cubicBezTo>
                      <a:pt x="140097" y="522684"/>
                      <a:pt x="188119" y="475060"/>
                      <a:pt x="204391" y="455613"/>
                    </a:cubicBezTo>
                    <a:cubicBezTo>
                      <a:pt x="220663" y="436166"/>
                      <a:pt x="227409" y="431006"/>
                      <a:pt x="228203" y="422275"/>
                    </a:cubicBezTo>
                    <a:cubicBezTo>
                      <a:pt x="228997" y="413544"/>
                      <a:pt x="221456" y="400844"/>
                      <a:pt x="209153" y="403225"/>
                    </a:cubicBezTo>
                    <a:cubicBezTo>
                      <a:pt x="196850" y="405606"/>
                      <a:pt x="165893" y="432594"/>
                      <a:pt x="154384" y="436563"/>
                    </a:cubicBezTo>
                    <a:cubicBezTo>
                      <a:pt x="142875" y="440532"/>
                      <a:pt x="134144" y="434182"/>
                      <a:pt x="140097" y="427038"/>
                    </a:cubicBezTo>
                    <a:cubicBezTo>
                      <a:pt x="146050" y="419894"/>
                      <a:pt x="183356" y="406003"/>
                      <a:pt x="190103" y="393700"/>
                    </a:cubicBezTo>
                    <a:cubicBezTo>
                      <a:pt x="196850" y="381397"/>
                      <a:pt x="200025" y="361553"/>
                      <a:pt x="180578" y="353219"/>
                    </a:cubicBezTo>
                    <a:cubicBezTo>
                      <a:pt x="161131" y="344885"/>
                      <a:pt x="92869" y="347266"/>
                      <a:pt x="73422" y="343694"/>
                    </a:cubicBezTo>
                    <a:cubicBezTo>
                      <a:pt x="53975" y="340122"/>
                      <a:pt x="52388" y="334169"/>
                      <a:pt x="63897" y="331788"/>
                    </a:cubicBezTo>
                    <a:cubicBezTo>
                      <a:pt x="75406" y="329407"/>
                      <a:pt x="123825" y="332184"/>
                      <a:pt x="142478" y="329406"/>
                    </a:cubicBezTo>
                    <a:cubicBezTo>
                      <a:pt x="161131" y="326628"/>
                      <a:pt x="173832" y="323453"/>
                      <a:pt x="175816" y="315119"/>
                    </a:cubicBezTo>
                    <a:cubicBezTo>
                      <a:pt x="177800" y="306785"/>
                      <a:pt x="175815" y="292100"/>
                      <a:pt x="154384" y="279400"/>
                    </a:cubicBezTo>
                    <a:cubicBezTo>
                      <a:pt x="132953" y="266700"/>
                      <a:pt x="70247" y="250032"/>
                      <a:pt x="47228" y="238919"/>
                    </a:cubicBezTo>
                    <a:cubicBezTo>
                      <a:pt x="24209" y="227806"/>
                      <a:pt x="0" y="212328"/>
                      <a:pt x="16272" y="212725"/>
                    </a:cubicBezTo>
                    <a:cubicBezTo>
                      <a:pt x="32544" y="213122"/>
                      <a:pt x="113506" y="234950"/>
                      <a:pt x="144859" y="241300"/>
                    </a:cubicBezTo>
                    <a:cubicBezTo>
                      <a:pt x="176212" y="247650"/>
                      <a:pt x="195263" y="254397"/>
                      <a:pt x="204391" y="250825"/>
                    </a:cubicBezTo>
                    <a:cubicBezTo>
                      <a:pt x="213519" y="247253"/>
                      <a:pt x="202803" y="234553"/>
                      <a:pt x="199628" y="219869"/>
                    </a:cubicBezTo>
                    <a:cubicBezTo>
                      <a:pt x="196453" y="205185"/>
                      <a:pt x="178991" y="164703"/>
                      <a:pt x="185341" y="162719"/>
                    </a:cubicBezTo>
                    <a:cubicBezTo>
                      <a:pt x="191691" y="160735"/>
                      <a:pt x="225028" y="200422"/>
                      <a:pt x="237728" y="207963"/>
                    </a:cubicBezTo>
                    <a:cubicBezTo>
                      <a:pt x="250428" y="215504"/>
                      <a:pt x="262732" y="223838"/>
                      <a:pt x="261541" y="207963"/>
                    </a:cubicBezTo>
                    <a:cubicBezTo>
                      <a:pt x="260350" y="192088"/>
                      <a:pt x="236140" y="134938"/>
                      <a:pt x="230584" y="112713"/>
                    </a:cubicBezTo>
                    <a:cubicBezTo>
                      <a:pt x="225028" y="90488"/>
                      <a:pt x="220265" y="68660"/>
                      <a:pt x="228203" y="74613"/>
                    </a:cubicBezTo>
                    <a:cubicBezTo>
                      <a:pt x="236140" y="80566"/>
                      <a:pt x="265112" y="129778"/>
                      <a:pt x="278209" y="148431"/>
                    </a:cubicBezTo>
                    <a:cubicBezTo>
                      <a:pt x="291306" y="167084"/>
                      <a:pt x="299640" y="187721"/>
                      <a:pt x="306784" y="186531"/>
                    </a:cubicBezTo>
                    <a:cubicBezTo>
                      <a:pt x="313928" y="185341"/>
                      <a:pt x="316310" y="150019"/>
                      <a:pt x="321072" y="141288"/>
                    </a:cubicBezTo>
                    <a:cubicBezTo>
                      <a:pt x="325834" y="132557"/>
                      <a:pt x="331390" y="126604"/>
                      <a:pt x="335359" y="134144"/>
                    </a:cubicBezTo>
                    <a:cubicBezTo>
                      <a:pt x="339328" y="141685"/>
                      <a:pt x="338137" y="182165"/>
                      <a:pt x="344884" y="186531"/>
                    </a:cubicBezTo>
                    <a:cubicBezTo>
                      <a:pt x="351631" y="190897"/>
                      <a:pt x="364332" y="182960"/>
                      <a:pt x="375841" y="160338"/>
                    </a:cubicBezTo>
                    <a:cubicBezTo>
                      <a:pt x="387350" y="137716"/>
                      <a:pt x="402829" y="77391"/>
                      <a:pt x="413941" y="50800"/>
                    </a:cubicBezTo>
                    <a:cubicBezTo>
                      <a:pt x="425053" y="24209"/>
                      <a:pt x="437754" y="1588"/>
                      <a:pt x="442516" y="794"/>
                    </a:cubicBezTo>
                    <a:cubicBezTo>
                      <a:pt x="447278" y="0"/>
                      <a:pt x="448866" y="16272"/>
                      <a:pt x="442516" y="46038"/>
                    </a:cubicBezTo>
                    <a:cubicBezTo>
                      <a:pt x="436166" y="75804"/>
                      <a:pt x="407988" y="154385"/>
                      <a:pt x="404416" y="179388"/>
                    </a:cubicBezTo>
                    <a:cubicBezTo>
                      <a:pt x="400844" y="204391"/>
                      <a:pt x="414337" y="194469"/>
                      <a:pt x="421084" y="196056"/>
                    </a:cubicBezTo>
                    <a:cubicBezTo>
                      <a:pt x="427831" y="197644"/>
                      <a:pt x="441722" y="183357"/>
                      <a:pt x="444897" y="188913"/>
                    </a:cubicBezTo>
                    <a:cubicBezTo>
                      <a:pt x="448072" y="194469"/>
                      <a:pt x="433387" y="225029"/>
                      <a:pt x="440134" y="229394"/>
                    </a:cubicBezTo>
                    <a:cubicBezTo>
                      <a:pt x="446881" y="233759"/>
                      <a:pt x="458391" y="227012"/>
                      <a:pt x="485378" y="215106"/>
                    </a:cubicBezTo>
                    <a:cubicBezTo>
                      <a:pt x="512365" y="203200"/>
                      <a:pt x="596503" y="157162"/>
                      <a:pt x="602059" y="157956"/>
                    </a:cubicBezTo>
                    <a:cubicBezTo>
                      <a:pt x="607615" y="158750"/>
                      <a:pt x="538956" y="203994"/>
                      <a:pt x="518716" y="219869"/>
                    </a:cubicBezTo>
                    <a:cubicBezTo>
                      <a:pt x="498476" y="235744"/>
                      <a:pt x="484982" y="244475"/>
                      <a:pt x="480616" y="253206"/>
                    </a:cubicBezTo>
                    <a:cubicBezTo>
                      <a:pt x="476250" y="261937"/>
                      <a:pt x="491728" y="264715"/>
                      <a:pt x="492522" y="272256"/>
                    </a:cubicBezTo>
                    <a:cubicBezTo>
                      <a:pt x="493316" y="279797"/>
                      <a:pt x="465931" y="290909"/>
                      <a:pt x="485378" y="298450"/>
                    </a:cubicBezTo>
                    <a:cubicBezTo>
                      <a:pt x="504825" y="305991"/>
                      <a:pt x="578644" y="309563"/>
                      <a:pt x="609203" y="317500"/>
                    </a:cubicBezTo>
                    <a:cubicBezTo>
                      <a:pt x="639762" y="325437"/>
                      <a:pt x="661987" y="337344"/>
                      <a:pt x="668734" y="346075"/>
                    </a:cubicBezTo>
                    <a:cubicBezTo>
                      <a:pt x="675481" y="354806"/>
                      <a:pt x="669528" y="370285"/>
                      <a:pt x="649684" y="369888"/>
                    </a:cubicBezTo>
                    <a:cubicBezTo>
                      <a:pt x="629840" y="369491"/>
                      <a:pt x="576660" y="346869"/>
                      <a:pt x="549672" y="343694"/>
                    </a:cubicBezTo>
                    <a:cubicBezTo>
                      <a:pt x="522684" y="340519"/>
                      <a:pt x="498871" y="343694"/>
                      <a:pt x="487759" y="350838"/>
                    </a:cubicBezTo>
                    <a:cubicBezTo>
                      <a:pt x="476646" y="357982"/>
                      <a:pt x="472678" y="374650"/>
                      <a:pt x="482997" y="386556"/>
                    </a:cubicBezTo>
                    <a:cubicBezTo>
                      <a:pt x="493316" y="398462"/>
                      <a:pt x="533003" y="411956"/>
                      <a:pt x="549672" y="422275"/>
                    </a:cubicBezTo>
                    <a:cubicBezTo>
                      <a:pt x="566341" y="432594"/>
                      <a:pt x="581025" y="440532"/>
                      <a:pt x="583009" y="448469"/>
                    </a:cubicBezTo>
                    <a:cubicBezTo>
                      <a:pt x="584993" y="456406"/>
                      <a:pt x="577850" y="472281"/>
                      <a:pt x="561578" y="469900"/>
                    </a:cubicBezTo>
                    <a:cubicBezTo>
                      <a:pt x="545306" y="467519"/>
                      <a:pt x="503634" y="441722"/>
                      <a:pt x="485378" y="434181"/>
                    </a:cubicBezTo>
                    <a:cubicBezTo>
                      <a:pt x="467122" y="426640"/>
                      <a:pt x="453628" y="419894"/>
                      <a:pt x="452041" y="424656"/>
                    </a:cubicBezTo>
                    <a:cubicBezTo>
                      <a:pt x="450454" y="429418"/>
                      <a:pt x="460772" y="446087"/>
                      <a:pt x="475853" y="462756"/>
                    </a:cubicBezTo>
                    <a:cubicBezTo>
                      <a:pt x="490934" y="479425"/>
                      <a:pt x="529034" y="507603"/>
                      <a:pt x="542528" y="524669"/>
                    </a:cubicBezTo>
                    <a:cubicBezTo>
                      <a:pt x="556022" y="541735"/>
                      <a:pt x="555625" y="557212"/>
                      <a:pt x="556816" y="565150"/>
                    </a:cubicBezTo>
                    <a:cubicBezTo>
                      <a:pt x="558007" y="573088"/>
                      <a:pt x="561181" y="579041"/>
                      <a:pt x="549672" y="572294"/>
                    </a:cubicBezTo>
                    <a:cubicBezTo>
                      <a:pt x="538163" y="565547"/>
                      <a:pt x="506412" y="542528"/>
                      <a:pt x="487759" y="524669"/>
                    </a:cubicBezTo>
                    <a:cubicBezTo>
                      <a:pt x="469106" y="506810"/>
                      <a:pt x="456009" y="472679"/>
                      <a:pt x="437753" y="465138"/>
                    </a:cubicBezTo>
                    <a:cubicBezTo>
                      <a:pt x="419497" y="457597"/>
                      <a:pt x="386556" y="461169"/>
                      <a:pt x="378222" y="479425"/>
                    </a:cubicBezTo>
                    <a:cubicBezTo>
                      <a:pt x="369888" y="497681"/>
                      <a:pt x="390525" y="551259"/>
                      <a:pt x="387747" y="574675"/>
                    </a:cubicBezTo>
                    <a:cubicBezTo>
                      <a:pt x="384969" y="598091"/>
                      <a:pt x="367903" y="619919"/>
                      <a:pt x="361553" y="619919"/>
                    </a:cubicBezTo>
                    <a:cubicBezTo>
                      <a:pt x="355203" y="619919"/>
                      <a:pt x="355203" y="596503"/>
                      <a:pt x="349647" y="574675"/>
                    </a:cubicBezTo>
                    <a:cubicBezTo>
                      <a:pt x="344091" y="552847"/>
                      <a:pt x="333772" y="505222"/>
                      <a:pt x="328216" y="488950"/>
                    </a:cubicBezTo>
                    <a:cubicBezTo>
                      <a:pt x="322660" y="472678"/>
                      <a:pt x="326231" y="472282"/>
                      <a:pt x="316309" y="477044"/>
                    </a:cubicBezTo>
                    <a:cubicBezTo>
                      <a:pt x="306387" y="481806"/>
                      <a:pt x="275431" y="517525"/>
                      <a:pt x="268684" y="515144"/>
                    </a:cubicBezTo>
                    <a:close/>
                  </a:path>
                </a:pathLst>
              </a:custGeom>
              <a:solidFill>
                <a:schemeClr val="accent1"/>
              </a:solidFill>
              <a:ln>
                <a:solidFill>
                  <a:schemeClr val="accent1">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71" name="Oval 170"/>
              <p:cNvSpPr/>
              <p:nvPr/>
            </p:nvSpPr>
            <p:spPr bwMode="auto">
              <a:xfrm rot="19682085">
                <a:off x="-1685216" y="3959579"/>
                <a:ext cx="122382" cy="143058"/>
              </a:xfrm>
              <a:prstGeom prst="ellipse">
                <a:avLst/>
              </a:prstGeom>
              <a:solidFill>
                <a:schemeClr val="accent1">
                  <a:lumMod val="75000"/>
                </a:schemeClr>
              </a:solidFill>
              <a:ln>
                <a:solidFill>
                  <a:schemeClr val="accent1">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sp>
          <p:nvSpPr>
            <p:cNvPr id="149642" name="Oval 172"/>
            <p:cNvSpPr>
              <a:spLocks noChangeArrowheads="1"/>
            </p:cNvSpPr>
            <p:nvPr/>
          </p:nvSpPr>
          <p:spPr bwMode="auto">
            <a:xfrm>
              <a:off x="-1826548" y="3806839"/>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43" name="Oval 173"/>
            <p:cNvSpPr>
              <a:spLocks noChangeArrowheads="1"/>
            </p:cNvSpPr>
            <p:nvPr/>
          </p:nvSpPr>
          <p:spPr bwMode="auto">
            <a:xfrm>
              <a:off x="-2286129" y="4149739"/>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644" name="Oval 174"/>
            <p:cNvSpPr>
              <a:spLocks noChangeArrowheads="1"/>
            </p:cNvSpPr>
            <p:nvPr/>
          </p:nvSpPr>
          <p:spPr bwMode="auto">
            <a:xfrm>
              <a:off x="-2155160" y="4194983"/>
              <a:ext cx="45720" cy="4572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grpSp>
      <p:grpSp>
        <p:nvGrpSpPr>
          <p:cNvPr id="149540" name="Group 178"/>
          <p:cNvGrpSpPr>
            <a:grpSpLocks/>
          </p:cNvGrpSpPr>
          <p:nvPr/>
        </p:nvGrpSpPr>
        <p:grpSpPr bwMode="auto">
          <a:xfrm rot="-1958693">
            <a:off x="2559050" y="2214563"/>
            <a:ext cx="674688" cy="619125"/>
            <a:chOff x="3190190" y="3411451"/>
            <a:chExt cx="675481" cy="619919"/>
          </a:xfrm>
        </p:grpSpPr>
        <p:sp>
          <p:nvSpPr>
            <p:cNvPr id="177" name="Freeform 176"/>
            <p:cNvSpPr/>
            <p:nvPr/>
          </p:nvSpPr>
          <p:spPr bwMode="auto">
            <a:xfrm>
              <a:off x="3190190" y="3411451"/>
              <a:ext cx="675481" cy="619919"/>
            </a:xfrm>
            <a:custGeom>
              <a:avLst/>
              <a:gdLst>
                <a:gd name="connsiteX0" fmla="*/ 268684 w 675481"/>
                <a:gd name="connsiteY0" fmla="*/ 515144 h 619919"/>
                <a:gd name="connsiteX1" fmla="*/ 275828 w 675481"/>
                <a:gd name="connsiteY1" fmla="*/ 462756 h 619919"/>
                <a:gd name="connsiteX2" fmla="*/ 256778 w 675481"/>
                <a:gd name="connsiteY2" fmla="*/ 446088 h 619919"/>
                <a:gd name="connsiteX3" fmla="*/ 202009 w 675481"/>
                <a:gd name="connsiteY3" fmla="*/ 505619 h 619919"/>
                <a:gd name="connsiteX4" fmla="*/ 147241 w 675481"/>
                <a:gd name="connsiteY4" fmla="*/ 553244 h 619919"/>
                <a:gd name="connsiteX5" fmla="*/ 130572 w 675481"/>
                <a:gd name="connsiteY5" fmla="*/ 538956 h 619919"/>
                <a:gd name="connsiteX6" fmla="*/ 204391 w 675481"/>
                <a:gd name="connsiteY6" fmla="*/ 455613 h 619919"/>
                <a:gd name="connsiteX7" fmla="*/ 228203 w 675481"/>
                <a:gd name="connsiteY7" fmla="*/ 422275 h 619919"/>
                <a:gd name="connsiteX8" fmla="*/ 209153 w 675481"/>
                <a:gd name="connsiteY8" fmla="*/ 403225 h 619919"/>
                <a:gd name="connsiteX9" fmla="*/ 154384 w 675481"/>
                <a:gd name="connsiteY9" fmla="*/ 436563 h 619919"/>
                <a:gd name="connsiteX10" fmla="*/ 140097 w 675481"/>
                <a:gd name="connsiteY10" fmla="*/ 427038 h 619919"/>
                <a:gd name="connsiteX11" fmla="*/ 190103 w 675481"/>
                <a:gd name="connsiteY11" fmla="*/ 393700 h 619919"/>
                <a:gd name="connsiteX12" fmla="*/ 180578 w 675481"/>
                <a:gd name="connsiteY12" fmla="*/ 353219 h 619919"/>
                <a:gd name="connsiteX13" fmla="*/ 73422 w 675481"/>
                <a:gd name="connsiteY13" fmla="*/ 343694 h 619919"/>
                <a:gd name="connsiteX14" fmla="*/ 63897 w 675481"/>
                <a:gd name="connsiteY14" fmla="*/ 331788 h 619919"/>
                <a:gd name="connsiteX15" fmla="*/ 142478 w 675481"/>
                <a:gd name="connsiteY15" fmla="*/ 329406 h 619919"/>
                <a:gd name="connsiteX16" fmla="*/ 175816 w 675481"/>
                <a:gd name="connsiteY16" fmla="*/ 315119 h 619919"/>
                <a:gd name="connsiteX17" fmla="*/ 154384 w 675481"/>
                <a:gd name="connsiteY17" fmla="*/ 279400 h 619919"/>
                <a:gd name="connsiteX18" fmla="*/ 47228 w 675481"/>
                <a:gd name="connsiteY18" fmla="*/ 238919 h 619919"/>
                <a:gd name="connsiteX19" fmla="*/ 16272 w 675481"/>
                <a:gd name="connsiteY19" fmla="*/ 212725 h 619919"/>
                <a:gd name="connsiteX20" fmla="*/ 144859 w 675481"/>
                <a:gd name="connsiteY20" fmla="*/ 241300 h 619919"/>
                <a:gd name="connsiteX21" fmla="*/ 204391 w 675481"/>
                <a:gd name="connsiteY21" fmla="*/ 250825 h 619919"/>
                <a:gd name="connsiteX22" fmla="*/ 199628 w 675481"/>
                <a:gd name="connsiteY22" fmla="*/ 219869 h 619919"/>
                <a:gd name="connsiteX23" fmla="*/ 185341 w 675481"/>
                <a:gd name="connsiteY23" fmla="*/ 162719 h 619919"/>
                <a:gd name="connsiteX24" fmla="*/ 237728 w 675481"/>
                <a:gd name="connsiteY24" fmla="*/ 207963 h 619919"/>
                <a:gd name="connsiteX25" fmla="*/ 261541 w 675481"/>
                <a:gd name="connsiteY25" fmla="*/ 207963 h 619919"/>
                <a:gd name="connsiteX26" fmla="*/ 230584 w 675481"/>
                <a:gd name="connsiteY26" fmla="*/ 112713 h 619919"/>
                <a:gd name="connsiteX27" fmla="*/ 228203 w 675481"/>
                <a:gd name="connsiteY27" fmla="*/ 74613 h 619919"/>
                <a:gd name="connsiteX28" fmla="*/ 278209 w 675481"/>
                <a:gd name="connsiteY28" fmla="*/ 148431 h 619919"/>
                <a:gd name="connsiteX29" fmla="*/ 306784 w 675481"/>
                <a:gd name="connsiteY29" fmla="*/ 186531 h 619919"/>
                <a:gd name="connsiteX30" fmla="*/ 321072 w 675481"/>
                <a:gd name="connsiteY30" fmla="*/ 141288 h 619919"/>
                <a:gd name="connsiteX31" fmla="*/ 335359 w 675481"/>
                <a:gd name="connsiteY31" fmla="*/ 134144 h 619919"/>
                <a:gd name="connsiteX32" fmla="*/ 344884 w 675481"/>
                <a:gd name="connsiteY32" fmla="*/ 186531 h 619919"/>
                <a:gd name="connsiteX33" fmla="*/ 375841 w 675481"/>
                <a:gd name="connsiteY33" fmla="*/ 160338 h 619919"/>
                <a:gd name="connsiteX34" fmla="*/ 413941 w 675481"/>
                <a:gd name="connsiteY34" fmla="*/ 50800 h 619919"/>
                <a:gd name="connsiteX35" fmla="*/ 442516 w 675481"/>
                <a:gd name="connsiteY35" fmla="*/ 794 h 619919"/>
                <a:gd name="connsiteX36" fmla="*/ 442516 w 675481"/>
                <a:gd name="connsiteY36" fmla="*/ 46038 h 619919"/>
                <a:gd name="connsiteX37" fmla="*/ 404416 w 675481"/>
                <a:gd name="connsiteY37" fmla="*/ 179388 h 619919"/>
                <a:gd name="connsiteX38" fmla="*/ 421084 w 675481"/>
                <a:gd name="connsiteY38" fmla="*/ 196056 h 619919"/>
                <a:gd name="connsiteX39" fmla="*/ 444897 w 675481"/>
                <a:gd name="connsiteY39" fmla="*/ 188913 h 619919"/>
                <a:gd name="connsiteX40" fmla="*/ 440134 w 675481"/>
                <a:gd name="connsiteY40" fmla="*/ 229394 h 619919"/>
                <a:gd name="connsiteX41" fmla="*/ 485378 w 675481"/>
                <a:gd name="connsiteY41" fmla="*/ 215106 h 619919"/>
                <a:gd name="connsiteX42" fmla="*/ 602059 w 675481"/>
                <a:gd name="connsiteY42" fmla="*/ 157956 h 619919"/>
                <a:gd name="connsiteX43" fmla="*/ 518716 w 675481"/>
                <a:gd name="connsiteY43" fmla="*/ 219869 h 619919"/>
                <a:gd name="connsiteX44" fmla="*/ 480616 w 675481"/>
                <a:gd name="connsiteY44" fmla="*/ 253206 h 619919"/>
                <a:gd name="connsiteX45" fmla="*/ 492522 w 675481"/>
                <a:gd name="connsiteY45" fmla="*/ 272256 h 619919"/>
                <a:gd name="connsiteX46" fmla="*/ 485378 w 675481"/>
                <a:gd name="connsiteY46" fmla="*/ 298450 h 619919"/>
                <a:gd name="connsiteX47" fmla="*/ 609203 w 675481"/>
                <a:gd name="connsiteY47" fmla="*/ 317500 h 619919"/>
                <a:gd name="connsiteX48" fmla="*/ 668734 w 675481"/>
                <a:gd name="connsiteY48" fmla="*/ 346075 h 619919"/>
                <a:gd name="connsiteX49" fmla="*/ 649684 w 675481"/>
                <a:gd name="connsiteY49" fmla="*/ 369888 h 619919"/>
                <a:gd name="connsiteX50" fmla="*/ 549672 w 675481"/>
                <a:gd name="connsiteY50" fmla="*/ 343694 h 619919"/>
                <a:gd name="connsiteX51" fmla="*/ 487759 w 675481"/>
                <a:gd name="connsiteY51" fmla="*/ 350838 h 619919"/>
                <a:gd name="connsiteX52" fmla="*/ 482997 w 675481"/>
                <a:gd name="connsiteY52" fmla="*/ 386556 h 619919"/>
                <a:gd name="connsiteX53" fmla="*/ 549672 w 675481"/>
                <a:gd name="connsiteY53" fmla="*/ 422275 h 619919"/>
                <a:gd name="connsiteX54" fmla="*/ 583009 w 675481"/>
                <a:gd name="connsiteY54" fmla="*/ 448469 h 619919"/>
                <a:gd name="connsiteX55" fmla="*/ 561578 w 675481"/>
                <a:gd name="connsiteY55" fmla="*/ 469900 h 619919"/>
                <a:gd name="connsiteX56" fmla="*/ 485378 w 675481"/>
                <a:gd name="connsiteY56" fmla="*/ 434181 h 619919"/>
                <a:gd name="connsiteX57" fmla="*/ 452041 w 675481"/>
                <a:gd name="connsiteY57" fmla="*/ 424656 h 619919"/>
                <a:gd name="connsiteX58" fmla="*/ 475853 w 675481"/>
                <a:gd name="connsiteY58" fmla="*/ 462756 h 619919"/>
                <a:gd name="connsiteX59" fmla="*/ 542528 w 675481"/>
                <a:gd name="connsiteY59" fmla="*/ 524669 h 619919"/>
                <a:gd name="connsiteX60" fmla="*/ 556816 w 675481"/>
                <a:gd name="connsiteY60" fmla="*/ 565150 h 619919"/>
                <a:gd name="connsiteX61" fmla="*/ 549672 w 675481"/>
                <a:gd name="connsiteY61" fmla="*/ 572294 h 619919"/>
                <a:gd name="connsiteX62" fmla="*/ 487759 w 675481"/>
                <a:gd name="connsiteY62" fmla="*/ 524669 h 619919"/>
                <a:gd name="connsiteX63" fmla="*/ 437753 w 675481"/>
                <a:gd name="connsiteY63" fmla="*/ 465138 h 619919"/>
                <a:gd name="connsiteX64" fmla="*/ 378222 w 675481"/>
                <a:gd name="connsiteY64" fmla="*/ 479425 h 619919"/>
                <a:gd name="connsiteX65" fmla="*/ 387747 w 675481"/>
                <a:gd name="connsiteY65" fmla="*/ 574675 h 619919"/>
                <a:gd name="connsiteX66" fmla="*/ 361553 w 675481"/>
                <a:gd name="connsiteY66" fmla="*/ 619919 h 619919"/>
                <a:gd name="connsiteX67" fmla="*/ 349647 w 675481"/>
                <a:gd name="connsiteY67" fmla="*/ 574675 h 619919"/>
                <a:gd name="connsiteX68" fmla="*/ 328216 w 675481"/>
                <a:gd name="connsiteY68" fmla="*/ 488950 h 619919"/>
                <a:gd name="connsiteX69" fmla="*/ 316309 w 675481"/>
                <a:gd name="connsiteY69" fmla="*/ 477044 h 619919"/>
                <a:gd name="connsiteX70" fmla="*/ 268684 w 675481"/>
                <a:gd name="connsiteY70" fmla="*/ 515144 h 6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75481" h="619919">
                  <a:moveTo>
                    <a:pt x="268684" y="515144"/>
                  </a:moveTo>
                  <a:cubicBezTo>
                    <a:pt x="261937" y="512763"/>
                    <a:pt x="277812" y="474265"/>
                    <a:pt x="275828" y="462756"/>
                  </a:cubicBezTo>
                  <a:cubicBezTo>
                    <a:pt x="273844" y="451247"/>
                    <a:pt x="269081" y="438944"/>
                    <a:pt x="256778" y="446088"/>
                  </a:cubicBezTo>
                  <a:cubicBezTo>
                    <a:pt x="244475" y="453232"/>
                    <a:pt x="220265" y="487760"/>
                    <a:pt x="202009" y="505619"/>
                  </a:cubicBezTo>
                  <a:cubicBezTo>
                    <a:pt x="183753" y="523478"/>
                    <a:pt x="159147" y="547688"/>
                    <a:pt x="147241" y="553244"/>
                  </a:cubicBezTo>
                  <a:cubicBezTo>
                    <a:pt x="135335" y="558800"/>
                    <a:pt x="121047" y="555228"/>
                    <a:pt x="130572" y="538956"/>
                  </a:cubicBezTo>
                  <a:cubicBezTo>
                    <a:pt x="140097" y="522684"/>
                    <a:pt x="188119" y="475060"/>
                    <a:pt x="204391" y="455613"/>
                  </a:cubicBezTo>
                  <a:cubicBezTo>
                    <a:pt x="220663" y="436166"/>
                    <a:pt x="227409" y="431006"/>
                    <a:pt x="228203" y="422275"/>
                  </a:cubicBezTo>
                  <a:cubicBezTo>
                    <a:pt x="228997" y="413544"/>
                    <a:pt x="221456" y="400844"/>
                    <a:pt x="209153" y="403225"/>
                  </a:cubicBezTo>
                  <a:cubicBezTo>
                    <a:pt x="196850" y="405606"/>
                    <a:pt x="165893" y="432594"/>
                    <a:pt x="154384" y="436563"/>
                  </a:cubicBezTo>
                  <a:cubicBezTo>
                    <a:pt x="142875" y="440532"/>
                    <a:pt x="134144" y="434182"/>
                    <a:pt x="140097" y="427038"/>
                  </a:cubicBezTo>
                  <a:cubicBezTo>
                    <a:pt x="146050" y="419894"/>
                    <a:pt x="183356" y="406003"/>
                    <a:pt x="190103" y="393700"/>
                  </a:cubicBezTo>
                  <a:cubicBezTo>
                    <a:pt x="196850" y="381397"/>
                    <a:pt x="200025" y="361553"/>
                    <a:pt x="180578" y="353219"/>
                  </a:cubicBezTo>
                  <a:cubicBezTo>
                    <a:pt x="161131" y="344885"/>
                    <a:pt x="92869" y="347266"/>
                    <a:pt x="73422" y="343694"/>
                  </a:cubicBezTo>
                  <a:cubicBezTo>
                    <a:pt x="53975" y="340122"/>
                    <a:pt x="52388" y="334169"/>
                    <a:pt x="63897" y="331788"/>
                  </a:cubicBezTo>
                  <a:cubicBezTo>
                    <a:pt x="75406" y="329407"/>
                    <a:pt x="123825" y="332184"/>
                    <a:pt x="142478" y="329406"/>
                  </a:cubicBezTo>
                  <a:cubicBezTo>
                    <a:pt x="161131" y="326628"/>
                    <a:pt x="173832" y="323453"/>
                    <a:pt x="175816" y="315119"/>
                  </a:cubicBezTo>
                  <a:cubicBezTo>
                    <a:pt x="177800" y="306785"/>
                    <a:pt x="175815" y="292100"/>
                    <a:pt x="154384" y="279400"/>
                  </a:cubicBezTo>
                  <a:cubicBezTo>
                    <a:pt x="132953" y="266700"/>
                    <a:pt x="70247" y="250032"/>
                    <a:pt x="47228" y="238919"/>
                  </a:cubicBezTo>
                  <a:cubicBezTo>
                    <a:pt x="24209" y="227806"/>
                    <a:pt x="0" y="212328"/>
                    <a:pt x="16272" y="212725"/>
                  </a:cubicBezTo>
                  <a:cubicBezTo>
                    <a:pt x="32544" y="213122"/>
                    <a:pt x="113506" y="234950"/>
                    <a:pt x="144859" y="241300"/>
                  </a:cubicBezTo>
                  <a:cubicBezTo>
                    <a:pt x="176212" y="247650"/>
                    <a:pt x="195263" y="254397"/>
                    <a:pt x="204391" y="250825"/>
                  </a:cubicBezTo>
                  <a:cubicBezTo>
                    <a:pt x="213519" y="247253"/>
                    <a:pt x="202803" y="234553"/>
                    <a:pt x="199628" y="219869"/>
                  </a:cubicBezTo>
                  <a:cubicBezTo>
                    <a:pt x="196453" y="205185"/>
                    <a:pt x="178991" y="164703"/>
                    <a:pt x="185341" y="162719"/>
                  </a:cubicBezTo>
                  <a:cubicBezTo>
                    <a:pt x="191691" y="160735"/>
                    <a:pt x="225028" y="200422"/>
                    <a:pt x="237728" y="207963"/>
                  </a:cubicBezTo>
                  <a:cubicBezTo>
                    <a:pt x="250428" y="215504"/>
                    <a:pt x="262732" y="223838"/>
                    <a:pt x="261541" y="207963"/>
                  </a:cubicBezTo>
                  <a:cubicBezTo>
                    <a:pt x="260350" y="192088"/>
                    <a:pt x="236140" y="134938"/>
                    <a:pt x="230584" y="112713"/>
                  </a:cubicBezTo>
                  <a:cubicBezTo>
                    <a:pt x="225028" y="90488"/>
                    <a:pt x="220265" y="68660"/>
                    <a:pt x="228203" y="74613"/>
                  </a:cubicBezTo>
                  <a:cubicBezTo>
                    <a:pt x="236140" y="80566"/>
                    <a:pt x="265112" y="129778"/>
                    <a:pt x="278209" y="148431"/>
                  </a:cubicBezTo>
                  <a:cubicBezTo>
                    <a:pt x="291306" y="167084"/>
                    <a:pt x="299640" y="187721"/>
                    <a:pt x="306784" y="186531"/>
                  </a:cubicBezTo>
                  <a:cubicBezTo>
                    <a:pt x="313928" y="185341"/>
                    <a:pt x="316310" y="150019"/>
                    <a:pt x="321072" y="141288"/>
                  </a:cubicBezTo>
                  <a:cubicBezTo>
                    <a:pt x="325834" y="132557"/>
                    <a:pt x="331390" y="126604"/>
                    <a:pt x="335359" y="134144"/>
                  </a:cubicBezTo>
                  <a:cubicBezTo>
                    <a:pt x="339328" y="141685"/>
                    <a:pt x="338137" y="182165"/>
                    <a:pt x="344884" y="186531"/>
                  </a:cubicBezTo>
                  <a:cubicBezTo>
                    <a:pt x="351631" y="190897"/>
                    <a:pt x="364332" y="182960"/>
                    <a:pt x="375841" y="160338"/>
                  </a:cubicBezTo>
                  <a:cubicBezTo>
                    <a:pt x="387350" y="137716"/>
                    <a:pt x="402829" y="77391"/>
                    <a:pt x="413941" y="50800"/>
                  </a:cubicBezTo>
                  <a:cubicBezTo>
                    <a:pt x="425053" y="24209"/>
                    <a:pt x="437754" y="1588"/>
                    <a:pt x="442516" y="794"/>
                  </a:cubicBezTo>
                  <a:cubicBezTo>
                    <a:pt x="447278" y="0"/>
                    <a:pt x="448866" y="16272"/>
                    <a:pt x="442516" y="46038"/>
                  </a:cubicBezTo>
                  <a:cubicBezTo>
                    <a:pt x="436166" y="75804"/>
                    <a:pt x="407988" y="154385"/>
                    <a:pt x="404416" y="179388"/>
                  </a:cubicBezTo>
                  <a:cubicBezTo>
                    <a:pt x="400844" y="204391"/>
                    <a:pt x="414337" y="194469"/>
                    <a:pt x="421084" y="196056"/>
                  </a:cubicBezTo>
                  <a:cubicBezTo>
                    <a:pt x="427831" y="197644"/>
                    <a:pt x="441722" y="183357"/>
                    <a:pt x="444897" y="188913"/>
                  </a:cubicBezTo>
                  <a:cubicBezTo>
                    <a:pt x="448072" y="194469"/>
                    <a:pt x="433387" y="225029"/>
                    <a:pt x="440134" y="229394"/>
                  </a:cubicBezTo>
                  <a:cubicBezTo>
                    <a:pt x="446881" y="233759"/>
                    <a:pt x="458391" y="227012"/>
                    <a:pt x="485378" y="215106"/>
                  </a:cubicBezTo>
                  <a:cubicBezTo>
                    <a:pt x="512365" y="203200"/>
                    <a:pt x="596503" y="157162"/>
                    <a:pt x="602059" y="157956"/>
                  </a:cubicBezTo>
                  <a:cubicBezTo>
                    <a:pt x="607615" y="158750"/>
                    <a:pt x="538956" y="203994"/>
                    <a:pt x="518716" y="219869"/>
                  </a:cubicBezTo>
                  <a:cubicBezTo>
                    <a:pt x="498476" y="235744"/>
                    <a:pt x="484982" y="244475"/>
                    <a:pt x="480616" y="253206"/>
                  </a:cubicBezTo>
                  <a:cubicBezTo>
                    <a:pt x="476250" y="261937"/>
                    <a:pt x="491728" y="264715"/>
                    <a:pt x="492522" y="272256"/>
                  </a:cubicBezTo>
                  <a:cubicBezTo>
                    <a:pt x="493316" y="279797"/>
                    <a:pt x="465931" y="290909"/>
                    <a:pt x="485378" y="298450"/>
                  </a:cubicBezTo>
                  <a:cubicBezTo>
                    <a:pt x="504825" y="305991"/>
                    <a:pt x="578644" y="309563"/>
                    <a:pt x="609203" y="317500"/>
                  </a:cubicBezTo>
                  <a:cubicBezTo>
                    <a:pt x="639762" y="325437"/>
                    <a:pt x="661987" y="337344"/>
                    <a:pt x="668734" y="346075"/>
                  </a:cubicBezTo>
                  <a:cubicBezTo>
                    <a:pt x="675481" y="354806"/>
                    <a:pt x="669528" y="370285"/>
                    <a:pt x="649684" y="369888"/>
                  </a:cubicBezTo>
                  <a:cubicBezTo>
                    <a:pt x="629840" y="369491"/>
                    <a:pt x="576660" y="346869"/>
                    <a:pt x="549672" y="343694"/>
                  </a:cubicBezTo>
                  <a:cubicBezTo>
                    <a:pt x="522684" y="340519"/>
                    <a:pt x="498871" y="343694"/>
                    <a:pt x="487759" y="350838"/>
                  </a:cubicBezTo>
                  <a:cubicBezTo>
                    <a:pt x="476646" y="357982"/>
                    <a:pt x="472678" y="374650"/>
                    <a:pt x="482997" y="386556"/>
                  </a:cubicBezTo>
                  <a:cubicBezTo>
                    <a:pt x="493316" y="398462"/>
                    <a:pt x="533003" y="411956"/>
                    <a:pt x="549672" y="422275"/>
                  </a:cubicBezTo>
                  <a:cubicBezTo>
                    <a:pt x="566341" y="432594"/>
                    <a:pt x="581025" y="440532"/>
                    <a:pt x="583009" y="448469"/>
                  </a:cubicBezTo>
                  <a:cubicBezTo>
                    <a:pt x="584993" y="456406"/>
                    <a:pt x="577850" y="472281"/>
                    <a:pt x="561578" y="469900"/>
                  </a:cubicBezTo>
                  <a:cubicBezTo>
                    <a:pt x="545306" y="467519"/>
                    <a:pt x="503634" y="441722"/>
                    <a:pt x="485378" y="434181"/>
                  </a:cubicBezTo>
                  <a:cubicBezTo>
                    <a:pt x="467122" y="426640"/>
                    <a:pt x="453628" y="419894"/>
                    <a:pt x="452041" y="424656"/>
                  </a:cubicBezTo>
                  <a:cubicBezTo>
                    <a:pt x="450454" y="429418"/>
                    <a:pt x="460772" y="446087"/>
                    <a:pt x="475853" y="462756"/>
                  </a:cubicBezTo>
                  <a:cubicBezTo>
                    <a:pt x="490934" y="479425"/>
                    <a:pt x="529034" y="507603"/>
                    <a:pt x="542528" y="524669"/>
                  </a:cubicBezTo>
                  <a:cubicBezTo>
                    <a:pt x="556022" y="541735"/>
                    <a:pt x="555625" y="557212"/>
                    <a:pt x="556816" y="565150"/>
                  </a:cubicBezTo>
                  <a:cubicBezTo>
                    <a:pt x="558007" y="573088"/>
                    <a:pt x="561181" y="579041"/>
                    <a:pt x="549672" y="572294"/>
                  </a:cubicBezTo>
                  <a:cubicBezTo>
                    <a:pt x="538163" y="565547"/>
                    <a:pt x="506412" y="542528"/>
                    <a:pt x="487759" y="524669"/>
                  </a:cubicBezTo>
                  <a:cubicBezTo>
                    <a:pt x="469106" y="506810"/>
                    <a:pt x="456009" y="472679"/>
                    <a:pt x="437753" y="465138"/>
                  </a:cubicBezTo>
                  <a:cubicBezTo>
                    <a:pt x="419497" y="457597"/>
                    <a:pt x="386556" y="461169"/>
                    <a:pt x="378222" y="479425"/>
                  </a:cubicBezTo>
                  <a:cubicBezTo>
                    <a:pt x="369888" y="497681"/>
                    <a:pt x="390525" y="551259"/>
                    <a:pt x="387747" y="574675"/>
                  </a:cubicBezTo>
                  <a:cubicBezTo>
                    <a:pt x="384969" y="598091"/>
                    <a:pt x="367903" y="619919"/>
                    <a:pt x="361553" y="619919"/>
                  </a:cubicBezTo>
                  <a:cubicBezTo>
                    <a:pt x="355203" y="619919"/>
                    <a:pt x="355203" y="596503"/>
                    <a:pt x="349647" y="574675"/>
                  </a:cubicBezTo>
                  <a:cubicBezTo>
                    <a:pt x="344091" y="552847"/>
                    <a:pt x="333772" y="505222"/>
                    <a:pt x="328216" y="488950"/>
                  </a:cubicBezTo>
                  <a:cubicBezTo>
                    <a:pt x="322660" y="472678"/>
                    <a:pt x="326231" y="472282"/>
                    <a:pt x="316309" y="477044"/>
                  </a:cubicBezTo>
                  <a:cubicBezTo>
                    <a:pt x="306387" y="481806"/>
                    <a:pt x="275431" y="517525"/>
                    <a:pt x="268684" y="515144"/>
                  </a:cubicBezTo>
                  <a:close/>
                </a:path>
              </a:pathLst>
            </a:custGeom>
            <a:solidFill>
              <a:schemeClr val="accent1"/>
            </a:solidFill>
            <a:ln>
              <a:solidFill>
                <a:schemeClr val="accent1">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78" name="Oval 177"/>
            <p:cNvSpPr/>
            <p:nvPr/>
          </p:nvSpPr>
          <p:spPr bwMode="auto">
            <a:xfrm rot="19682085">
              <a:off x="3465579" y="3670846"/>
              <a:ext cx="122381" cy="143058"/>
            </a:xfrm>
            <a:prstGeom prst="ellipse">
              <a:avLst/>
            </a:prstGeom>
            <a:solidFill>
              <a:schemeClr val="accent1">
                <a:lumMod val="75000"/>
              </a:schemeClr>
            </a:solidFill>
            <a:ln>
              <a:solidFill>
                <a:schemeClr val="accent1">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541" name="Group 181"/>
          <p:cNvGrpSpPr>
            <a:grpSpLocks/>
          </p:cNvGrpSpPr>
          <p:nvPr/>
        </p:nvGrpSpPr>
        <p:grpSpPr bwMode="auto">
          <a:xfrm rot="10406880">
            <a:off x="2724150" y="2335213"/>
            <a:ext cx="206375" cy="166687"/>
            <a:chOff x="4448790" y="2352501"/>
            <a:chExt cx="241070" cy="195349"/>
          </a:xfrm>
        </p:grpSpPr>
        <p:sp>
          <p:nvSpPr>
            <p:cNvPr id="180" name="Freeform 179"/>
            <p:cNvSpPr/>
            <p:nvPr/>
          </p:nvSpPr>
          <p:spPr bwMode="auto">
            <a:xfrm>
              <a:off x="4448790" y="2352501"/>
              <a:ext cx="241070" cy="195349"/>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81" name="Freeform 180"/>
            <p:cNvSpPr/>
            <p:nvPr/>
          </p:nvSpPr>
          <p:spPr bwMode="auto">
            <a:xfrm>
              <a:off x="4533653" y="2388100"/>
              <a:ext cx="172457" cy="137675"/>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542" name="Group 182"/>
          <p:cNvGrpSpPr>
            <a:grpSpLocks/>
          </p:cNvGrpSpPr>
          <p:nvPr/>
        </p:nvGrpSpPr>
        <p:grpSpPr bwMode="auto">
          <a:xfrm rot="10406880">
            <a:off x="2744788" y="2646363"/>
            <a:ext cx="204787" cy="166687"/>
            <a:chOff x="4448790" y="2352501"/>
            <a:chExt cx="241070" cy="195349"/>
          </a:xfrm>
        </p:grpSpPr>
        <p:sp>
          <p:nvSpPr>
            <p:cNvPr id="184" name="Freeform 183"/>
            <p:cNvSpPr/>
            <p:nvPr/>
          </p:nvSpPr>
          <p:spPr bwMode="auto">
            <a:xfrm>
              <a:off x="4448790" y="2352501"/>
              <a:ext cx="241070" cy="195349"/>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85" name="Freeform 184"/>
            <p:cNvSpPr/>
            <p:nvPr/>
          </p:nvSpPr>
          <p:spPr bwMode="auto">
            <a:xfrm>
              <a:off x="4492036" y="2379521"/>
              <a:ext cx="171926" cy="137675"/>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543" name="Group 185"/>
          <p:cNvGrpSpPr>
            <a:grpSpLocks/>
          </p:cNvGrpSpPr>
          <p:nvPr/>
        </p:nvGrpSpPr>
        <p:grpSpPr bwMode="auto">
          <a:xfrm rot="1559009">
            <a:off x="2987675" y="2541588"/>
            <a:ext cx="206375" cy="165100"/>
            <a:chOff x="4448790" y="2352501"/>
            <a:chExt cx="241070" cy="195349"/>
          </a:xfrm>
        </p:grpSpPr>
        <p:sp>
          <p:nvSpPr>
            <p:cNvPr id="187" name="Freeform 186"/>
            <p:cNvSpPr/>
            <p:nvPr/>
          </p:nvSpPr>
          <p:spPr bwMode="auto">
            <a:xfrm>
              <a:off x="4448790" y="2352501"/>
              <a:ext cx="241070" cy="195349"/>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88" name="Freeform 187"/>
            <p:cNvSpPr/>
            <p:nvPr/>
          </p:nvSpPr>
          <p:spPr bwMode="auto">
            <a:xfrm>
              <a:off x="4481731" y="2393782"/>
              <a:ext cx="172457" cy="137121"/>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544" name="Group 218"/>
          <p:cNvGrpSpPr>
            <a:grpSpLocks/>
          </p:cNvGrpSpPr>
          <p:nvPr/>
        </p:nvGrpSpPr>
        <p:grpSpPr bwMode="auto">
          <a:xfrm>
            <a:off x="4306888" y="4600575"/>
            <a:ext cx="387350" cy="719138"/>
            <a:chOff x="-330598" y="4533432"/>
            <a:chExt cx="386954" cy="719606"/>
          </a:xfrm>
        </p:grpSpPr>
        <p:grpSp>
          <p:nvGrpSpPr>
            <p:cNvPr id="149605" name="Group 190"/>
            <p:cNvGrpSpPr>
              <a:grpSpLocks/>
            </p:cNvGrpSpPr>
            <p:nvPr/>
          </p:nvGrpSpPr>
          <p:grpSpPr bwMode="auto">
            <a:xfrm>
              <a:off x="-330598" y="5007373"/>
              <a:ext cx="386954" cy="245665"/>
              <a:chOff x="221059" y="4945460"/>
              <a:chExt cx="386954" cy="245665"/>
            </a:xfrm>
          </p:grpSpPr>
          <p:sp>
            <p:nvSpPr>
              <p:cNvPr id="189" name="Freeform 188"/>
              <p:cNvSpPr/>
              <p:nvPr/>
            </p:nvSpPr>
            <p:spPr bwMode="auto">
              <a:xfrm>
                <a:off x="221059" y="4944902"/>
                <a:ext cx="386954" cy="246223"/>
              </a:xfrm>
              <a:custGeom>
                <a:avLst/>
                <a:gdLst>
                  <a:gd name="connsiteX0" fmla="*/ 5160 w 386954"/>
                  <a:gd name="connsiteY0" fmla="*/ 198040 h 245665"/>
                  <a:gd name="connsiteX1" fmla="*/ 48023 w 386954"/>
                  <a:gd name="connsiteY1" fmla="*/ 169465 h 245665"/>
                  <a:gd name="connsiteX2" fmla="*/ 5160 w 386954"/>
                  <a:gd name="connsiteY2" fmla="*/ 133746 h 245665"/>
                  <a:gd name="connsiteX3" fmla="*/ 17066 w 386954"/>
                  <a:gd name="connsiteY3" fmla="*/ 114696 h 245665"/>
                  <a:gd name="connsiteX4" fmla="*/ 52785 w 386954"/>
                  <a:gd name="connsiteY4" fmla="*/ 90884 h 245665"/>
                  <a:gd name="connsiteX5" fmla="*/ 64691 w 386954"/>
                  <a:gd name="connsiteY5" fmla="*/ 40878 h 245665"/>
                  <a:gd name="connsiteX6" fmla="*/ 102791 w 386954"/>
                  <a:gd name="connsiteY6" fmla="*/ 5159 h 245665"/>
                  <a:gd name="connsiteX7" fmla="*/ 162323 w 386954"/>
                  <a:gd name="connsiteY7" fmla="*/ 9921 h 245665"/>
                  <a:gd name="connsiteX8" fmla="*/ 188516 w 386954"/>
                  <a:gd name="connsiteY8" fmla="*/ 19446 h 245665"/>
                  <a:gd name="connsiteX9" fmla="*/ 231379 w 386954"/>
                  <a:gd name="connsiteY9" fmla="*/ 7540 h 245665"/>
                  <a:gd name="connsiteX10" fmla="*/ 281385 w 386954"/>
                  <a:gd name="connsiteY10" fmla="*/ 14684 h 245665"/>
                  <a:gd name="connsiteX11" fmla="*/ 312341 w 386954"/>
                  <a:gd name="connsiteY11" fmla="*/ 33734 h 245665"/>
                  <a:gd name="connsiteX12" fmla="*/ 333773 w 386954"/>
                  <a:gd name="connsiteY12" fmla="*/ 55165 h 245665"/>
                  <a:gd name="connsiteX13" fmla="*/ 312341 w 386954"/>
                  <a:gd name="connsiteY13" fmla="*/ 98028 h 245665"/>
                  <a:gd name="connsiteX14" fmla="*/ 348060 w 386954"/>
                  <a:gd name="connsiteY14" fmla="*/ 124221 h 245665"/>
                  <a:gd name="connsiteX15" fmla="*/ 376635 w 386954"/>
                  <a:gd name="connsiteY15" fmla="*/ 186134 h 245665"/>
                  <a:gd name="connsiteX16" fmla="*/ 286148 w 386954"/>
                  <a:gd name="connsiteY16" fmla="*/ 228996 h 245665"/>
                  <a:gd name="connsiteX17" fmla="*/ 176610 w 386954"/>
                  <a:gd name="connsiteY17" fmla="*/ 245665 h 245665"/>
                  <a:gd name="connsiteX18" fmla="*/ 67073 w 386954"/>
                  <a:gd name="connsiteY18" fmla="*/ 228996 h 245665"/>
                  <a:gd name="connsiteX19" fmla="*/ 5160 w 386954"/>
                  <a:gd name="connsiteY19" fmla="*/ 198040 h 2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954" h="245665">
                    <a:moveTo>
                      <a:pt x="5160" y="198040"/>
                    </a:moveTo>
                    <a:cubicBezTo>
                      <a:pt x="1985" y="188118"/>
                      <a:pt x="48023" y="180181"/>
                      <a:pt x="48023" y="169465"/>
                    </a:cubicBezTo>
                    <a:cubicBezTo>
                      <a:pt x="48023" y="158749"/>
                      <a:pt x="10319" y="142874"/>
                      <a:pt x="5160" y="133746"/>
                    </a:cubicBezTo>
                    <a:cubicBezTo>
                      <a:pt x="0" y="124618"/>
                      <a:pt x="9129" y="121840"/>
                      <a:pt x="17066" y="114696"/>
                    </a:cubicBezTo>
                    <a:cubicBezTo>
                      <a:pt x="25003" y="107552"/>
                      <a:pt x="44848" y="103187"/>
                      <a:pt x="52785" y="90884"/>
                    </a:cubicBezTo>
                    <a:cubicBezTo>
                      <a:pt x="60722" y="78581"/>
                      <a:pt x="56357" y="55165"/>
                      <a:pt x="64691" y="40878"/>
                    </a:cubicBezTo>
                    <a:cubicBezTo>
                      <a:pt x="73025" y="26591"/>
                      <a:pt x="86519" y="10318"/>
                      <a:pt x="102791" y="5159"/>
                    </a:cubicBezTo>
                    <a:cubicBezTo>
                      <a:pt x="119063" y="0"/>
                      <a:pt x="148035" y="7540"/>
                      <a:pt x="162323" y="9921"/>
                    </a:cubicBezTo>
                    <a:cubicBezTo>
                      <a:pt x="176610" y="12302"/>
                      <a:pt x="177007" y="19843"/>
                      <a:pt x="188516" y="19446"/>
                    </a:cubicBezTo>
                    <a:cubicBezTo>
                      <a:pt x="200025" y="19049"/>
                      <a:pt x="215901" y="8334"/>
                      <a:pt x="231379" y="7540"/>
                    </a:cubicBezTo>
                    <a:cubicBezTo>
                      <a:pt x="246857" y="6746"/>
                      <a:pt x="267891" y="10318"/>
                      <a:pt x="281385" y="14684"/>
                    </a:cubicBezTo>
                    <a:cubicBezTo>
                      <a:pt x="294879" y="19050"/>
                      <a:pt x="303610" y="26987"/>
                      <a:pt x="312341" y="33734"/>
                    </a:cubicBezTo>
                    <a:cubicBezTo>
                      <a:pt x="321072" y="40481"/>
                      <a:pt x="333773" y="44449"/>
                      <a:pt x="333773" y="55165"/>
                    </a:cubicBezTo>
                    <a:cubicBezTo>
                      <a:pt x="333773" y="65881"/>
                      <a:pt x="309960" y="86519"/>
                      <a:pt x="312341" y="98028"/>
                    </a:cubicBezTo>
                    <a:cubicBezTo>
                      <a:pt x="314722" y="109537"/>
                      <a:pt x="337344" y="109537"/>
                      <a:pt x="348060" y="124221"/>
                    </a:cubicBezTo>
                    <a:cubicBezTo>
                      <a:pt x="358776" y="138905"/>
                      <a:pt x="386954" y="168672"/>
                      <a:pt x="376635" y="186134"/>
                    </a:cubicBezTo>
                    <a:cubicBezTo>
                      <a:pt x="366316" y="203596"/>
                      <a:pt x="319486" y="219074"/>
                      <a:pt x="286148" y="228996"/>
                    </a:cubicBezTo>
                    <a:cubicBezTo>
                      <a:pt x="252810" y="238918"/>
                      <a:pt x="213122" y="245665"/>
                      <a:pt x="176610" y="245665"/>
                    </a:cubicBezTo>
                    <a:cubicBezTo>
                      <a:pt x="140098" y="245665"/>
                      <a:pt x="95648" y="236537"/>
                      <a:pt x="67073" y="228996"/>
                    </a:cubicBezTo>
                    <a:cubicBezTo>
                      <a:pt x="38498" y="221455"/>
                      <a:pt x="8335" y="207962"/>
                      <a:pt x="5160" y="198040"/>
                    </a:cubicBezTo>
                    <a:close/>
                  </a:path>
                </a:pathLst>
              </a:custGeom>
              <a:solidFill>
                <a:schemeClr val="bg2"/>
              </a:solidFill>
              <a:ln>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90" name="Freeform 189"/>
              <p:cNvSpPr/>
              <p:nvPr/>
            </p:nvSpPr>
            <p:spPr bwMode="auto">
              <a:xfrm>
                <a:off x="335242" y="5025917"/>
                <a:ext cx="142729" cy="123906"/>
              </a:xfrm>
              <a:custGeom>
                <a:avLst/>
                <a:gdLst>
                  <a:gd name="connsiteX0" fmla="*/ 13366 w 141953"/>
                  <a:gd name="connsiteY0" fmla="*/ 79253 h 124497"/>
                  <a:gd name="connsiteX1" fmla="*/ 18128 w 141953"/>
                  <a:gd name="connsiteY1" fmla="*/ 64965 h 124497"/>
                  <a:gd name="connsiteX2" fmla="*/ 20509 w 141953"/>
                  <a:gd name="connsiteY2" fmla="*/ 57822 h 124497"/>
                  <a:gd name="connsiteX3" fmla="*/ 18128 w 141953"/>
                  <a:gd name="connsiteY3" fmla="*/ 48297 h 124497"/>
                  <a:gd name="connsiteX4" fmla="*/ 10984 w 141953"/>
                  <a:gd name="connsiteY4" fmla="*/ 45915 h 124497"/>
                  <a:gd name="connsiteX5" fmla="*/ 3841 w 141953"/>
                  <a:gd name="connsiteY5" fmla="*/ 41153 h 124497"/>
                  <a:gd name="connsiteX6" fmla="*/ 1459 w 141953"/>
                  <a:gd name="connsiteY6" fmla="*/ 34009 h 124497"/>
                  <a:gd name="connsiteX7" fmla="*/ 15747 w 141953"/>
                  <a:gd name="connsiteY7" fmla="*/ 24484 h 124497"/>
                  <a:gd name="connsiteX8" fmla="*/ 30034 w 141953"/>
                  <a:gd name="connsiteY8" fmla="*/ 26865 h 124497"/>
                  <a:gd name="connsiteX9" fmla="*/ 37178 w 141953"/>
                  <a:gd name="connsiteY9" fmla="*/ 41153 h 124497"/>
                  <a:gd name="connsiteX10" fmla="*/ 44322 w 141953"/>
                  <a:gd name="connsiteY10" fmla="*/ 26865 h 124497"/>
                  <a:gd name="connsiteX11" fmla="*/ 49084 w 141953"/>
                  <a:gd name="connsiteY11" fmla="*/ 19722 h 124497"/>
                  <a:gd name="connsiteX12" fmla="*/ 56228 w 141953"/>
                  <a:gd name="connsiteY12" fmla="*/ 5434 h 124497"/>
                  <a:gd name="connsiteX13" fmla="*/ 68134 w 141953"/>
                  <a:gd name="connsiteY13" fmla="*/ 7815 h 124497"/>
                  <a:gd name="connsiteX14" fmla="*/ 68134 w 141953"/>
                  <a:gd name="connsiteY14" fmla="*/ 22103 h 124497"/>
                  <a:gd name="connsiteX15" fmla="*/ 82422 w 141953"/>
                  <a:gd name="connsiteY15" fmla="*/ 22103 h 124497"/>
                  <a:gd name="connsiteX16" fmla="*/ 94328 w 141953"/>
                  <a:gd name="connsiteY16" fmla="*/ 24484 h 124497"/>
                  <a:gd name="connsiteX17" fmla="*/ 99091 w 141953"/>
                  <a:gd name="connsiteY17" fmla="*/ 31628 h 124497"/>
                  <a:gd name="connsiteX18" fmla="*/ 113378 w 141953"/>
                  <a:gd name="connsiteY18" fmla="*/ 36390 h 124497"/>
                  <a:gd name="connsiteX19" fmla="*/ 120522 w 141953"/>
                  <a:gd name="connsiteY19" fmla="*/ 29247 h 124497"/>
                  <a:gd name="connsiteX20" fmla="*/ 127666 w 141953"/>
                  <a:gd name="connsiteY20" fmla="*/ 26865 h 124497"/>
                  <a:gd name="connsiteX21" fmla="*/ 141953 w 141953"/>
                  <a:gd name="connsiteY21" fmla="*/ 34009 h 124497"/>
                  <a:gd name="connsiteX22" fmla="*/ 139572 w 141953"/>
                  <a:gd name="connsiteY22" fmla="*/ 41153 h 124497"/>
                  <a:gd name="connsiteX23" fmla="*/ 125284 w 141953"/>
                  <a:gd name="connsiteY23" fmla="*/ 50678 h 124497"/>
                  <a:gd name="connsiteX24" fmla="*/ 122903 w 141953"/>
                  <a:gd name="connsiteY24" fmla="*/ 57822 h 124497"/>
                  <a:gd name="connsiteX25" fmla="*/ 127666 w 141953"/>
                  <a:gd name="connsiteY25" fmla="*/ 72109 h 124497"/>
                  <a:gd name="connsiteX26" fmla="*/ 118141 w 141953"/>
                  <a:gd name="connsiteY26" fmla="*/ 88778 h 124497"/>
                  <a:gd name="connsiteX27" fmla="*/ 103853 w 141953"/>
                  <a:gd name="connsiteY27" fmla="*/ 93540 h 124497"/>
                  <a:gd name="connsiteX28" fmla="*/ 101472 w 141953"/>
                  <a:gd name="connsiteY28" fmla="*/ 103065 h 124497"/>
                  <a:gd name="connsiteX29" fmla="*/ 89566 w 141953"/>
                  <a:gd name="connsiteY29" fmla="*/ 122115 h 124497"/>
                  <a:gd name="connsiteX30" fmla="*/ 82422 w 141953"/>
                  <a:gd name="connsiteY30" fmla="*/ 124497 h 124497"/>
                  <a:gd name="connsiteX31" fmla="*/ 68134 w 141953"/>
                  <a:gd name="connsiteY31" fmla="*/ 119734 h 124497"/>
                  <a:gd name="connsiteX32" fmla="*/ 60991 w 141953"/>
                  <a:gd name="connsiteY32" fmla="*/ 105447 h 124497"/>
                  <a:gd name="connsiteX33" fmla="*/ 58609 w 141953"/>
                  <a:gd name="connsiteY33" fmla="*/ 95922 h 124497"/>
                  <a:gd name="connsiteX34" fmla="*/ 51466 w 141953"/>
                  <a:gd name="connsiteY34" fmla="*/ 93540 h 124497"/>
                  <a:gd name="connsiteX35" fmla="*/ 34797 w 141953"/>
                  <a:gd name="connsiteY35" fmla="*/ 95922 h 124497"/>
                  <a:gd name="connsiteX36" fmla="*/ 27653 w 141953"/>
                  <a:gd name="connsiteY36" fmla="*/ 98303 h 124497"/>
                  <a:gd name="connsiteX37" fmla="*/ 18128 w 141953"/>
                  <a:gd name="connsiteY37" fmla="*/ 100684 h 124497"/>
                  <a:gd name="connsiteX38" fmla="*/ 8603 w 141953"/>
                  <a:gd name="connsiteY38" fmla="*/ 98303 h 124497"/>
                  <a:gd name="connsiteX39" fmla="*/ 13366 w 141953"/>
                  <a:gd name="connsiteY39" fmla="*/ 76872 h 124497"/>
                  <a:gd name="connsiteX40" fmla="*/ 13366 w 141953"/>
                  <a:gd name="connsiteY40" fmla="*/ 79253 h 12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1953" h="124497">
                    <a:moveTo>
                      <a:pt x="13366" y="79253"/>
                    </a:moveTo>
                    <a:lnTo>
                      <a:pt x="18128" y="64965"/>
                    </a:lnTo>
                    <a:lnTo>
                      <a:pt x="20509" y="57822"/>
                    </a:lnTo>
                    <a:cubicBezTo>
                      <a:pt x="19715" y="54647"/>
                      <a:pt x="20172" y="50853"/>
                      <a:pt x="18128" y="48297"/>
                    </a:cubicBezTo>
                    <a:cubicBezTo>
                      <a:pt x="16560" y="46337"/>
                      <a:pt x="13229" y="47038"/>
                      <a:pt x="10984" y="45915"/>
                    </a:cubicBezTo>
                    <a:cubicBezTo>
                      <a:pt x="8425" y="44635"/>
                      <a:pt x="6222" y="42740"/>
                      <a:pt x="3841" y="41153"/>
                    </a:cubicBezTo>
                    <a:cubicBezTo>
                      <a:pt x="3047" y="38772"/>
                      <a:pt x="0" y="36052"/>
                      <a:pt x="1459" y="34009"/>
                    </a:cubicBezTo>
                    <a:cubicBezTo>
                      <a:pt x="4786" y="29351"/>
                      <a:pt x="15747" y="24484"/>
                      <a:pt x="15747" y="24484"/>
                    </a:cubicBezTo>
                    <a:cubicBezTo>
                      <a:pt x="20509" y="25278"/>
                      <a:pt x="25716" y="24706"/>
                      <a:pt x="30034" y="26865"/>
                    </a:cubicBezTo>
                    <a:cubicBezTo>
                      <a:pt x="33728" y="28712"/>
                      <a:pt x="36051" y="37771"/>
                      <a:pt x="37178" y="41153"/>
                    </a:cubicBezTo>
                    <a:cubicBezTo>
                      <a:pt x="50825" y="20684"/>
                      <a:pt x="34466" y="46579"/>
                      <a:pt x="44322" y="26865"/>
                    </a:cubicBezTo>
                    <a:cubicBezTo>
                      <a:pt x="45602" y="24305"/>
                      <a:pt x="47804" y="22281"/>
                      <a:pt x="49084" y="19722"/>
                    </a:cubicBezTo>
                    <a:cubicBezTo>
                      <a:pt x="58946" y="0"/>
                      <a:pt x="42578" y="25912"/>
                      <a:pt x="56228" y="5434"/>
                    </a:cubicBezTo>
                    <a:cubicBezTo>
                      <a:pt x="60197" y="6228"/>
                      <a:pt x="64766" y="5570"/>
                      <a:pt x="68134" y="7815"/>
                    </a:cubicBezTo>
                    <a:cubicBezTo>
                      <a:pt x="73331" y="11279"/>
                      <a:pt x="69289" y="18639"/>
                      <a:pt x="68134" y="22103"/>
                    </a:cubicBezTo>
                    <a:cubicBezTo>
                      <a:pt x="87185" y="28452"/>
                      <a:pt x="63371" y="22103"/>
                      <a:pt x="82422" y="22103"/>
                    </a:cubicBezTo>
                    <a:cubicBezTo>
                      <a:pt x="86469" y="22103"/>
                      <a:pt x="90359" y="23690"/>
                      <a:pt x="94328" y="24484"/>
                    </a:cubicBezTo>
                    <a:cubicBezTo>
                      <a:pt x="95916" y="26865"/>
                      <a:pt x="96664" y="30111"/>
                      <a:pt x="99091" y="31628"/>
                    </a:cubicBezTo>
                    <a:cubicBezTo>
                      <a:pt x="103348" y="34289"/>
                      <a:pt x="113378" y="36390"/>
                      <a:pt x="113378" y="36390"/>
                    </a:cubicBezTo>
                    <a:cubicBezTo>
                      <a:pt x="115759" y="34009"/>
                      <a:pt x="117720" y="31115"/>
                      <a:pt x="120522" y="29247"/>
                    </a:cubicBezTo>
                    <a:cubicBezTo>
                      <a:pt x="122611" y="27855"/>
                      <a:pt x="125156" y="26865"/>
                      <a:pt x="127666" y="26865"/>
                    </a:cubicBezTo>
                    <a:cubicBezTo>
                      <a:pt x="132592" y="26865"/>
                      <a:pt x="138344" y="31603"/>
                      <a:pt x="141953" y="34009"/>
                    </a:cubicBezTo>
                    <a:cubicBezTo>
                      <a:pt x="141159" y="36390"/>
                      <a:pt x="140964" y="39064"/>
                      <a:pt x="139572" y="41153"/>
                    </a:cubicBezTo>
                    <a:cubicBezTo>
                      <a:pt x="134476" y="48798"/>
                      <a:pt x="132774" y="48182"/>
                      <a:pt x="125284" y="50678"/>
                    </a:cubicBezTo>
                    <a:cubicBezTo>
                      <a:pt x="124490" y="53059"/>
                      <a:pt x="122626" y="55327"/>
                      <a:pt x="122903" y="57822"/>
                    </a:cubicBezTo>
                    <a:cubicBezTo>
                      <a:pt x="123458" y="62811"/>
                      <a:pt x="127666" y="72109"/>
                      <a:pt x="127666" y="72109"/>
                    </a:cubicBezTo>
                    <a:cubicBezTo>
                      <a:pt x="125448" y="83193"/>
                      <a:pt x="128138" y="84335"/>
                      <a:pt x="118141" y="88778"/>
                    </a:cubicBezTo>
                    <a:cubicBezTo>
                      <a:pt x="113553" y="90817"/>
                      <a:pt x="103853" y="93540"/>
                      <a:pt x="103853" y="93540"/>
                    </a:cubicBezTo>
                    <a:cubicBezTo>
                      <a:pt x="103059" y="96715"/>
                      <a:pt x="102412" y="99930"/>
                      <a:pt x="101472" y="103065"/>
                    </a:cubicBezTo>
                    <a:cubicBezTo>
                      <a:pt x="97639" y="115841"/>
                      <a:pt x="99840" y="116978"/>
                      <a:pt x="89566" y="122115"/>
                    </a:cubicBezTo>
                    <a:cubicBezTo>
                      <a:pt x="87321" y="123238"/>
                      <a:pt x="84803" y="123703"/>
                      <a:pt x="82422" y="124497"/>
                    </a:cubicBezTo>
                    <a:cubicBezTo>
                      <a:pt x="77659" y="122909"/>
                      <a:pt x="70919" y="123911"/>
                      <a:pt x="68134" y="119734"/>
                    </a:cubicBezTo>
                    <a:cubicBezTo>
                      <a:pt x="62916" y="111906"/>
                      <a:pt x="63456" y="114073"/>
                      <a:pt x="60991" y="105447"/>
                    </a:cubicBezTo>
                    <a:cubicBezTo>
                      <a:pt x="60092" y="102300"/>
                      <a:pt x="60653" y="98478"/>
                      <a:pt x="58609" y="95922"/>
                    </a:cubicBezTo>
                    <a:cubicBezTo>
                      <a:pt x="57041" y="93962"/>
                      <a:pt x="53847" y="94334"/>
                      <a:pt x="51466" y="93540"/>
                    </a:cubicBezTo>
                    <a:cubicBezTo>
                      <a:pt x="45910" y="94334"/>
                      <a:pt x="40301" y="94821"/>
                      <a:pt x="34797" y="95922"/>
                    </a:cubicBezTo>
                    <a:cubicBezTo>
                      <a:pt x="32336" y="96414"/>
                      <a:pt x="30067" y="97613"/>
                      <a:pt x="27653" y="98303"/>
                    </a:cubicBezTo>
                    <a:cubicBezTo>
                      <a:pt x="24506" y="99202"/>
                      <a:pt x="21303" y="99890"/>
                      <a:pt x="18128" y="100684"/>
                    </a:cubicBezTo>
                    <a:cubicBezTo>
                      <a:pt x="14953" y="99890"/>
                      <a:pt x="9892" y="101311"/>
                      <a:pt x="8603" y="98303"/>
                    </a:cubicBezTo>
                    <a:cubicBezTo>
                      <a:pt x="8081" y="97084"/>
                      <a:pt x="11180" y="80515"/>
                      <a:pt x="13366" y="76872"/>
                    </a:cubicBezTo>
                    <a:cubicBezTo>
                      <a:pt x="14521" y="74947"/>
                      <a:pt x="16541" y="73697"/>
                      <a:pt x="13366" y="79253"/>
                    </a:cubicBezTo>
                    <a:close/>
                  </a:path>
                </a:pathLst>
              </a:custGeom>
              <a:solidFill>
                <a:schemeClr val="bg2">
                  <a:lumMod val="75000"/>
                </a:schemeClr>
              </a:solidFill>
              <a:ln>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606" name="Group 191"/>
            <p:cNvGrpSpPr>
              <a:grpSpLocks/>
            </p:cNvGrpSpPr>
            <p:nvPr/>
          </p:nvGrpSpPr>
          <p:grpSpPr bwMode="auto">
            <a:xfrm rot="-460547">
              <a:off x="-320236" y="4533432"/>
              <a:ext cx="321491" cy="251762"/>
              <a:chOff x="4448790" y="2359067"/>
              <a:chExt cx="241070" cy="188783"/>
            </a:xfrm>
          </p:grpSpPr>
          <p:sp>
            <p:nvSpPr>
              <p:cNvPr id="193" name="Freeform 192"/>
              <p:cNvSpPr/>
              <p:nvPr/>
            </p:nvSpPr>
            <p:spPr bwMode="auto">
              <a:xfrm>
                <a:off x="4449381" y="2359086"/>
                <a:ext cx="240212" cy="188203"/>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194" name="Freeform 193"/>
              <p:cNvSpPr/>
              <p:nvPr/>
            </p:nvSpPr>
            <p:spPr bwMode="auto">
              <a:xfrm>
                <a:off x="4512777" y="2394070"/>
                <a:ext cx="155781" cy="115542"/>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607" name="Group 199"/>
            <p:cNvGrpSpPr>
              <a:grpSpLocks/>
            </p:cNvGrpSpPr>
            <p:nvPr/>
          </p:nvGrpSpPr>
          <p:grpSpPr bwMode="auto">
            <a:xfrm>
              <a:off x="-227807" y="4760555"/>
              <a:ext cx="157162" cy="261502"/>
              <a:chOff x="-227807" y="4760555"/>
              <a:chExt cx="157162" cy="261502"/>
            </a:xfrm>
          </p:grpSpPr>
          <p:cxnSp>
            <p:nvCxnSpPr>
              <p:cNvPr id="196" name="Straight Connector 195"/>
              <p:cNvCxnSpPr>
                <a:stCxn id="193" idx="5"/>
                <a:endCxn id="189" idx="6"/>
              </p:cNvCxnSpPr>
              <p:nvPr/>
            </p:nvCxnSpPr>
            <p:spPr bwMode="auto">
              <a:xfrm flipH="1">
                <a:off x="-227516" y="4760593"/>
                <a:ext cx="0" cy="252576"/>
              </a:xfrm>
              <a:prstGeom prst="line">
                <a:avLst/>
              </a:prstGeom>
              <a:noFill/>
              <a:ln w="12700" cap="flat" cmpd="sng" algn="ctr">
                <a:solidFill>
                  <a:schemeClr val="bg2">
                    <a:lumMod val="10000"/>
                  </a:schemeClr>
                </a:solidFill>
                <a:prstDash val="solid"/>
                <a:round/>
                <a:headEnd type="none" w="med" len="med"/>
                <a:tailEnd type="none" w="med" len="med"/>
              </a:ln>
              <a:effectLst/>
            </p:spPr>
          </p:cxnSp>
          <p:cxnSp>
            <p:nvCxnSpPr>
              <p:cNvPr id="197" name="Straight Connector 196"/>
              <p:cNvCxnSpPr/>
              <p:nvPr/>
            </p:nvCxnSpPr>
            <p:spPr bwMode="auto">
              <a:xfrm flipH="1">
                <a:off x="-141879" y="4770124"/>
                <a:ext cx="0" cy="252576"/>
              </a:xfrm>
              <a:prstGeom prst="line">
                <a:avLst/>
              </a:prstGeom>
              <a:noFill/>
              <a:ln w="12700" cap="flat" cmpd="sng" algn="ctr">
                <a:solidFill>
                  <a:schemeClr val="bg2">
                    <a:lumMod val="10000"/>
                  </a:schemeClr>
                </a:solidFill>
                <a:prstDash val="solid"/>
                <a:round/>
                <a:headEnd type="none" w="med" len="med"/>
                <a:tailEnd type="none" w="med" len="med"/>
              </a:ln>
              <a:effectLst/>
            </p:spPr>
          </p:cxnSp>
          <p:cxnSp>
            <p:nvCxnSpPr>
              <p:cNvPr id="198" name="Straight Connector 197"/>
              <p:cNvCxnSpPr/>
              <p:nvPr/>
            </p:nvCxnSpPr>
            <p:spPr bwMode="auto">
              <a:xfrm flipH="1">
                <a:off x="-70514" y="4768535"/>
                <a:ext cx="0" cy="250988"/>
              </a:xfrm>
              <a:prstGeom prst="line">
                <a:avLst/>
              </a:prstGeom>
              <a:noFill/>
              <a:ln w="12700" cap="flat" cmpd="sng" algn="ctr">
                <a:solidFill>
                  <a:schemeClr val="bg2">
                    <a:lumMod val="10000"/>
                  </a:schemeClr>
                </a:solidFill>
                <a:prstDash val="solid"/>
                <a:round/>
                <a:headEnd type="none" w="med" len="med"/>
                <a:tailEnd type="none" w="med" len="med"/>
              </a:ln>
              <a:effectLst/>
            </p:spPr>
          </p:cxnSp>
          <p:cxnSp>
            <p:nvCxnSpPr>
              <p:cNvPr id="199" name="Straight Connector 198"/>
              <p:cNvCxnSpPr/>
              <p:nvPr/>
            </p:nvCxnSpPr>
            <p:spPr bwMode="auto">
              <a:xfrm flipH="1">
                <a:off x="-106990" y="4770124"/>
                <a:ext cx="0" cy="252576"/>
              </a:xfrm>
              <a:prstGeom prst="line">
                <a:avLst/>
              </a:prstGeom>
              <a:noFill/>
              <a:ln w="12700" cap="flat" cmpd="sng" algn="ctr">
                <a:solidFill>
                  <a:schemeClr val="bg2">
                    <a:lumMod val="10000"/>
                  </a:schemeClr>
                </a:solidFill>
                <a:prstDash val="solid"/>
                <a:round/>
                <a:headEnd type="none" w="med" len="med"/>
                <a:tailEnd type="none" w="med" len="med"/>
              </a:ln>
              <a:effectLst/>
            </p:spPr>
          </p:cxnSp>
        </p:grpSp>
        <p:grpSp>
          <p:nvGrpSpPr>
            <p:cNvPr id="149608" name="Group 203"/>
            <p:cNvGrpSpPr>
              <a:grpSpLocks/>
            </p:cNvGrpSpPr>
            <p:nvPr/>
          </p:nvGrpSpPr>
          <p:grpSpPr bwMode="auto">
            <a:xfrm>
              <a:off x="-251222" y="4774406"/>
              <a:ext cx="45719" cy="233364"/>
              <a:chOff x="-251222" y="4774406"/>
              <a:chExt cx="45719" cy="233364"/>
            </a:xfrm>
          </p:grpSpPr>
          <p:sp>
            <p:nvSpPr>
              <p:cNvPr id="201" name="Rounded Rectangle 200"/>
              <p:cNvSpPr/>
              <p:nvPr/>
            </p:nvSpPr>
            <p:spPr bwMode="auto">
              <a:xfrm>
                <a:off x="-251304" y="4774889"/>
                <a:ext cx="45990" cy="79427"/>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02" name="Rounded Rectangle 201"/>
              <p:cNvSpPr/>
              <p:nvPr/>
            </p:nvSpPr>
            <p:spPr bwMode="auto">
              <a:xfrm>
                <a:off x="-251304" y="4851139"/>
                <a:ext cx="45990" cy="77839"/>
              </a:xfrm>
              <a:prstGeom prst="roundRect">
                <a:avLst/>
              </a:prstGeom>
              <a:solidFill>
                <a:schemeClr val="accent4"/>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03" name="Rounded Rectangle 202"/>
              <p:cNvSpPr/>
              <p:nvPr/>
            </p:nvSpPr>
            <p:spPr bwMode="auto">
              <a:xfrm>
                <a:off x="-251304" y="4928978"/>
                <a:ext cx="45990" cy="79427"/>
              </a:xfrm>
              <a:prstGeom prst="roundRect">
                <a:avLst/>
              </a:prstGeom>
              <a:solidFill>
                <a:schemeClr val="accent4"/>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sp>
          <p:nvSpPr>
            <p:cNvPr id="205" name="Rounded Rectangle 204"/>
            <p:cNvSpPr/>
            <p:nvPr/>
          </p:nvSpPr>
          <p:spPr bwMode="auto">
            <a:xfrm>
              <a:off x="-87959" y="4957571"/>
              <a:ext cx="36476" cy="46067"/>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07" name="Rounded Rectangle 206"/>
            <p:cNvSpPr/>
            <p:nvPr/>
          </p:nvSpPr>
          <p:spPr bwMode="auto">
            <a:xfrm>
              <a:off x="-87959" y="4903561"/>
              <a:ext cx="36476" cy="44479"/>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08" name="Rounded Rectangle 207"/>
            <p:cNvSpPr/>
            <p:nvPr/>
          </p:nvSpPr>
          <p:spPr bwMode="auto">
            <a:xfrm>
              <a:off x="-126020" y="4903561"/>
              <a:ext cx="36476" cy="44479"/>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09" name="Rounded Rectangle 208"/>
            <p:cNvSpPr/>
            <p:nvPr/>
          </p:nvSpPr>
          <p:spPr bwMode="auto">
            <a:xfrm>
              <a:off x="-126020" y="4957571"/>
              <a:ext cx="36476" cy="46067"/>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0" name="Rounded Rectangle 209"/>
            <p:cNvSpPr/>
            <p:nvPr/>
          </p:nvSpPr>
          <p:spPr bwMode="auto">
            <a:xfrm>
              <a:off x="-87959" y="4847962"/>
              <a:ext cx="36476" cy="46068"/>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1" name="Rounded Rectangle 210"/>
            <p:cNvSpPr/>
            <p:nvPr/>
          </p:nvSpPr>
          <p:spPr bwMode="auto">
            <a:xfrm>
              <a:off x="-126020" y="4847962"/>
              <a:ext cx="36476" cy="46068"/>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2" name="Rounded Rectangle 211"/>
            <p:cNvSpPr/>
            <p:nvPr/>
          </p:nvSpPr>
          <p:spPr bwMode="auto">
            <a:xfrm>
              <a:off x="-87959" y="4793951"/>
              <a:ext cx="36476" cy="44479"/>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3" name="Rounded Rectangle 212"/>
            <p:cNvSpPr/>
            <p:nvPr/>
          </p:nvSpPr>
          <p:spPr bwMode="auto">
            <a:xfrm>
              <a:off x="-126020" y="4793951"/>
              <a:ext cx="36476" cy="44479"/>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4" name="Rounded Rectangle 213"/>
            <p:cNvSpPr/>
            <p:nvPr/>
          </p:nvSpPr>
          <p:spPr bwMode="auto">
            <a:xfrm>
              <a:off x="-162495" y="4793951"/>
              <a:ext cx="36475" cy="44479"/>
            </a:xfrm>
            <a:prstGeom prst="roundRect">
              <a:avLst/>
            </a:prstGeom>
            <a:solidFill>
              <a:schemeClr val="accent3"/>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5" name="Rounded Rectangle 214"/>
            <p:cNvSpPr/>
            <p:nvPr/>
          </p:nvSpPr>
          <p:spPr bwMode="auto">
            <a:xfrm>
              <a:off x="-162495" y="4847962"/>
              <a:ext cx="36475" cy="46068"/>
            </a:xfrm>
            <a:prstGeom prst="roundRect">
              <a:avLst/>
            </a:prstGeom>
            <a:solidFill>
              <a:schemeClr val="accent3"/>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6" name="Rounded Rectangle 215"/>
            <p:cNvSpPr/>
            <p:nvPr/>
          </p:nvSpPr>
          <p:spPr bwMode="auto">
            <a:xfrm>
              <a:off x="-162495" y="4903561"/>
              <a:ext cx="36475" cy="44479"/>
            </a:xfrm>
            <a:prstGeom prst="roundRect">
              <a:avLst/>
            </a:prstGeom>
            <a:solidFill>
              <a:schemeClr val="accent3"/>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7" name="Rounded Rectangle 216"/>
            <p:cNvSpPr/>
            <p:nvPr/>
          </p:nvSpPr>
          <p:spPr bwMode="auto">
            <a:xfrm>
              <a:off x="-162495" y="4957571"/>
              <a:ext cx="36475" cy="46067"/>
            </a:xfrm>
            <a:prstGeom prst="roundRect">
              <a:avLst/>
            </a:prstGeom>
            <a:solidFill>
              <a:schemeClr val="accent3"/>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18" name="Oval 217"/>
            <p:cNvSpPr/>
            <p:nvPr/>
          </p:nvSpPr>
          <p:spPr bwMode="auto">
            <a:xfrm>
              <a:off x="-114919" y="4876555"/>
              <a:ext cx="45990" cy="46068"/>
            </a:xfrm>
            <a:prstGeom prst="ellipse">
              <a:avLst/>
            </a:prstGeom>
            <a:solidFill>
              <a:srgbClr val="FF0000"/>
            </a:solidFill>
            <a:ln>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545" name="Group 253"/>
          <p:cNvGrpSpPr>
            <a:grpSpLocks/>
          </p:cNvGrpSpPr>
          <p:nvPr/>
        </p:nvGrpSpPr>
        <p:grpSpPr bwMode="auto">
          <a:xfrm>
            <a:off x="5054600" y="3790950"/>
            <a:ext cx="460375" cy="752475"/>
            <a:chOff x="330200" y="3823494"/>
            <a:chExt cx="459582" cy="753268"/>
          </a:xfrm>
        </p:grpSpPr>
        <p:sp>
          <p:nvSpPr>
            <p:cNvPr id="220" name="Freeform 219"/>
            <p:cNvSpPr/>
            <p:nvPr/>
          </p:nvSpPr>
          <p:spPr bwMode="auto">
            <a:xfrm>
              <a:off x="342878" y="4389240"/>
              <a:ext cx="440565" cy="187522"/>
            </a:xfrm>
            <a:custGeom>
              <a:avLst/>
              <a:gdLst>
                <a:gd name="connsiteX0" fmla="*/ 9525 w 389732"/>
                <a:gd name="connsiteY0" fmla="*/ 107156 h 166688"/>
                <a:gd name="connsiteX1" fmla="*/ 61913 w 389732"/>
                <a:gd name="connsiteY1" fmla="*/ 97631 h 166688"/>
                <a:gd name="connsiteX2" fmla="*/ 66675 w 389732"/>
                <a:gd name="connsiteY2" fmla="*/ 45244 h 166688"/>
                <a:gd name="connsiteX3" fmla="*/ 147638 w 389732"/>
                <a:gd name="connsiteY3" fmla="*/ 26194 h 166688"/>
                <a:gd name="connsiteX4" fmla="*/ 195263 w 389732"/>
                <a:gd name="connsiteY4" fmla="*/ 40481 h 166688"/>
                <a:gd name="connsiteX5" fmla="*/ 276225 w 389732"/>
                <a:gd name="connsiteY5" fmla="*/ 11906 h 166688"/>
                <a:gd name="connsiteX6" fmla="*/ 352425 w 389732"/>
                <a:gd name="connsiteY6" fmla="*/ 16669 h 166688"/>
                <a:gd name="connsiteX7" fmla="*/ 376238 w 389732"/>
                <a:gd name="connsiteY7" fmla="*/ 111919 h 166688"/>
                <a:gd name="connsiteX8" fmla="*/ 271463 w 389732"/>
                <a:gd name="connsiteY8" fmla="*/ 154781 h 166688"/>
                <a:gd name="connsiteX9" fmla="*/ 119063 w 389732"/>
                <a:gd name="connsiteY9" fmla="*/ 159544 h 166688"/>
                <a:gd name="connsiteX10" fmla="*/ 9525 w 389732"/>
                <a:gd name="connsiteY10" fmla="*/ 107156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732" h="166688">
                  <a:moveTo>
                    <a:pt x="9525" y="107156"/>
                  </a:moveTo>
                  <a:cubicBezTo>
                    <a:pt x="0" y="96837"/>
                    <a:pt x="52388" y="107950"/>
                    <a:pt x="61913" y="97631"/>
                  </a:cubicBezTo>
                  <a:cubicBezTo>
                    <a:pt x="71438" y="87312"/>
                    <a:pt x="52388" y="57150"/>
                    <a:pt x="66675" y="45244"/>
                  </a:cubicBezTo>
                  <a:cubicBezTo>
                    <a:pt x="80962" y="33338"/>
                    <a:pt x="126207" y="26988"/>
                    <a:pt x="147638" y="26194"/>
                  </a:cubicBezTo>
                  <a:cubicBezTo>
                    <a:pt x="169069" y="25400"/>
                    <a:pt x="173832" y="42862"/>
                    <a:pt x="195263" y="40481"/>
                  </a:cubicBezTo>
                  <a:cubicBezTo>
                    <a:pt x="216694" y="38100"/>
                    <a:pt x="250031" y="15875"/>
                    <a:pt x="276225" y="11906"/>
                  </a:cubicBezTo>
                  <a:cubicBezTo>
                    <a:pt x="302419" y="7937"/>
                    <a:pt x="335756" y="0"/>
                    <a:pt x="352425" y="16669"/>
                  </a:cubicBezTo>
                  <a:cubicBezTo>
                    <a:pt x="369094" y="33338"/>
                    <a:pt x="389732" y="88900"/>
                    <a:pt x="376238" y="111919"/>
                  </a:cubicBezTo>
                  <a:cubicBezTo>
                    <a:pt x="362744" y="134938"/>
                    <a:pt x="314325" y="146844"/>
                    <a:pt x="271463" y="154781"/>
                  </a:cubicBezTo>
                  <a:cubicBezTo>
                    <a:pt x="228601" y="162718"/>
                    <a:pt x="162719" y="166688"/>
                    <a:pt x="119063" y="159544"/>
                  </a:cubicBezTo>
                  <a:cubicBezTo>
                    <a:pt x="75407" y="152400"/>
                    <a:pt x="19050" y="117475"/>
                    <a:pt x="9525" y="107156"/>
                  </a:cubicBezTo>
                  <a:close/>
                </a:path>
              </a:pathLst>
            </a:custGeom>
            <a:solidFill>
              <a:schemeClr val="bg2"/>
            </a:solidFill>
            <a:ln>
              <a:solidFill>
                <a:schemeClr val="bg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nvGrpSpPr>
            <p:cNvPr id="149591" name="Group 249"/>
            <p:cNvGrpSpPr>
              <a:grpSpLocks/>
            </p:cNvGrpSpPr>
            <p:nvPr/>
          </p:nvGrpSpPr>
          <p:grpSpPr bwMode="auto">
            <a:xfrm>
              <a:off x="482600" y="3957887"/>
              <a:ext cx="169862" cy="461702"/>
              <a:chOff x="2506021" y="5098761"/>
              <a:chExt cx="74677" cy="254361"/>
            </a:xfrm>
          </p:grpSpPr>
          <p:grpSp>
            <p:nvGrpSpPr>
              <p:cNvPr id="149593" name="Group 199"/>
              <p:cNvGrpSpPr>
                <a:grpSpLocks/>
              </p:cNvGrpSpPr>
              <p:nvPr/>
            </p:nvGrpSpPr>
            <p:grpSpPr bwMode="auto">
              <a:xfrm>
                <a:off x="2526102" y="5098761"/>
                <a:ext cx="35719" cy="254361"/>
                <a:chOff x="-106364" y="4770319"/>
                <a:chExt cx="35719" cy="254361"/>
              </a:xfrm>
            </p:grpSpPr>
            <p:cxnSp>
              <p:nvCxnSpPr>
                <p:cNvPr id="244" name="Straight Connector 243"/>
                <p:cNvCxnSpPr/>
                <p:nvPr/>
              </p:nvCxnSpPr>
              <p:spPr bwMode="auto">
                <a:xfrm flipH="1">
                  <a:off x="-70823" y="4770697"/>
                  <a:ext cx="0" cy="251270"/>
                </a:xfrm>
                <a:prstGeom prst="line">
                  <a:avLst/>
                </a:prstGeom>
                <a:noFill/>
                <a:ln w="12700" cap="flat" cmpd="sng" algn="ctr">
                  <a:solidFill>
                    <a:schemeClr val="bg2">
                      <a:lumMod val="10000"/>
                    </a:schemeClr>
                  </a:solidFill>
                  <a:prstDash val="solid"/>
                  <a:round/>
                  <a:headEnd type="none" w="med" len="med"/>
                  <a:tailEnd type="none" w="med" len="med"/>
                </a:ln>
                <a:effectLst/>
              </p:spPr>
            </p:cxnSp>
            <p:cxnSp>
              <p:nvCxnSpPr>
                <p:cNvPr id="245" name="Straight Connector 244"/>
                <p:cNvCxnSpPr/>
                <p:nvPr/>
              </p:nvCxnSpPr>
              <p:spPr bwMode="auto">
                <a:xfrm flipH="1">
                  <a:off x="-106355" y="4773324"/>
                  <a:ext cx="0" cy="251271"/>
                </a:xfrm>
                <a:prstGeom prst="line">
                  <a:avLst/>
                </a:prstGeom>
                <a:noFill/>
                <a:ln w="12700" cap="flat" cmpd="sng" algn="ctr">
                  <a:solidFill>
                    <a:schemeClr val="bg2">
                      <a:lumMod val="10000"/>
                    </a:schemeClr>
                  </a:solidFill>
                  <a:prstDash val="solid"/>
                  <a:round/>
                  <a:headEnd type="none" w="med" len="med"/>
                  <a:tailEnd type="none" w="med" len="med"/>
                </a:ln>
                <a:effectLst/>
              </p:spPr>
            </p:cxnSp>
          </p:grpSp>
          <p:sp>
            <p:nvSpPr>
              <p:cNvPr id="226" name="Rounded Rectangle 225"/>
              <p:cNvSpPr/>
              <p:nvPr/>
            </p:nvSpPr>
            <p:spPr bwMode="auto">
              <a:xfrm>
                <a:off x="2544225" y="5286498"/>
                <a:ext cx="36229" cy="45526"/>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27" name="Rounded Rectangle 226"/>
              <p:cNvSpPr/>
              <p:nvPr/>
            </p:nvSpPr>
            <p:spPr bwMode="auto">
              <a:xfrm>
                <a:off x="2544225" y="5231341"/>
                <a:ext cx="36229" cy="45526"/>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28" name="Rounded Rectangle 227"/>
              <p:cNvSpPr/>
              <p:nvPr/>
            </p:nvSpPr>
            <p:spPr bwMode="auto">
              <a:xfrm>
                <a:off x="2505906" y="5231341"/>
                <a:ext cx="36229" cy="45526"/>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29" name="Rounded Rectangle 228"/>
              <p:cNvSpPr/>
              <p:nvPr/>
            </p:nvSpPr>
            <p:spPr bwMode="auto">
              <a:xfrm>
                <a:off x="2505906" y="5286498"/>
                <a:ext cx="36229" cy="45526"/>
              </a:xfrm>
              <a:prstGeom prst="roundRect">
                <a:avLst/>
              </a:prstGeom>
              <a:solidFill>
                <a:schemeClr val="accent4">
                  <a:lumMod val="40000"/>
                  <a:lumOff val="60000"/>
                </a:schemeClr>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30" name="Rounded Rectangle 229"/>
              <p:cNvSpPr/>
              <p:nvPr/>
            </p:nvSpPr>
            <p:spPr bwMode="auto">
              <a:xfrm>
                <a:off x="2544225" y="5177059"/>
                <a:ext cx="36229" cy="45526"/>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31" name="Rounded Rectangle 230"/>
              <p:cNvSpPr/>
              <p:nvPr/>
            </p:nvSpPr>
            <p:spPr bwMode="auto">
              <a:xfrm>
                <a:off x="2505906" y="5177059"/>
                <a:ext cx="36229" cy="45526"/>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32" name="Rounded Rectangle 231"/>
              <p:cNvSpPr/>
              <p:nvPr/>
            </p:nvSpPr>
            <p:spPr bwMode="auto">
              <a:xfrm>
                <a:off x="2544225" y="5121903"/>
                <a:ext cx="36229" cy="46402"/>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33" name="Rounded Rectangle 232"/>
              <p:cNvSpPr/>
              <p:nvPr/>
            </p:nvSpPr>
            <p:spPr bwMode="auto">
              <a:xfrm>
                <a:off x="2505906" y="5121903"/>
                <a:ext cx="36229" cy="46402"/>
              </a:xfrm>
              <a:prstGeom prst="roundRect">
                <a:avLst/>
              </a:prstGeom>
              <a:solidFill>
                <a:schemeClr val="accent2"/>
              </a:solidFill>
              <a:ln w="6350">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38" name="Oval 237"/>
              <p:cNvSpPr/>
              <p:nvPr/>
            </p:nvSpPr>
            <p:spPr bwMode="auto">
              <a:xfrm>
                <a:off x="2519840" y="5205075"/>
                <a:ext cx="45983" cy="46402"/>
              </a:xfrm>
              <a:prstGeom prst="ellipse">
                <a:avLst/>
              </a:prstGeom>
              <a:solidFill>
                <a:srgbClr val="FF0000"/>
              </a:solidFill>
              <a:ln>
                <a:solidFill>
                  <a:schemeClr val="bg2">
                    <a:lumMod val="1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sp>
          <p:nvSpPr>
            <p:cNvPr id="252" name="Freeform 251"/>
            <p:cNvSpPr/>
            <p:nvPr/>
          </p:nvSpPr>
          <p:spPr bwMode="auto">
            <a:xfrm>
              <a:off x="330200" y="3823494"/>
              <a:ext cx="459582" cy="143026"/>
            </a:xfrm>
            <a:custGeom>
              <a:avLst/>
              <a:gdLst>
                <a:gd name="connsiteX0" fmla="*/ 12700 w 459582"/>
                <a:gd name="connsiteY0" fmla="*/ 81756 h 142875"/>
                <a:gd name="connsiteX1" fmla="*/ 88900 w 459582"/>
                <a:gd name="connsiteY1" fmla="*/ 129381 h 142875"/>
                <a:gd name="connsiteX2" fmla="*/ 317500 w 459582"/>
                <a:gd name="connsiteY2" fmla="*/ 134144 h 142875"/>
                <a:gd name="connsiteX3" fmla="*/ 446088 w 459582"/>
                <a:gd name="connsiteY3" fmla="*/ 76994 h 142875"/>
                <a:gd name="connsiteX4" fmla="*/ 398463 w 459582"/>
                <a:gd name="connsiteY4" fmla="*/ 48419 h 142875"/>
                <a:gd name="connsiteX5" fmla="*/ 303213 w 459582"/>
                <a:gd name="connsiteY5" fmla="*/ 15081 h 142875"/>
                <a:gd name="connsiteX6" fmla="*/ 165100 w 459582"/>
                <a:gd name="connsiteY6" fmla="*/ 10319 h 142875"/>
                <a:gd name="connsiteX7" fmla="*/ 12700 w 459582"/>
                <a:gd name="connsiteY7" fmla="*/ 8175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82" h="142875">
                  <a:moveTo>
                    <a:pt x="12700" y="81756"/>
                  </a:moveTo>
                  <a:cubicBezTo>
                    <a:pt x="0" y="101600"/>
                    <a:pt x="38100" y="120650"/>
                    <a:pt x="88900" y="129381"/>
                  </a:cubicBezTo>
                  <a:cubicBezTo>
                    <a:pt x="139700" y="138112"/>
                    <a:pt x="257969" y="142875"/>
                    <a:pt x="317500" y="134144"/>
                  </a:cubicBezTo>
                  <a:cubicBezTo>
                    <a:pt x="377031" y="125413"/>
                    <a:pt x="432594" y="91281"/>
                    <a:pt x="446088" y="76994"/>
                  </a:cubicBezTo>
                  <a:cubicBezTo>
                    <a:pt x="459582" y="62707"/>
                    <a:pt x="422275" y="58738"/>
                    <a:pt x="398463" y="48419"/>
                  </a:cubicBezTo>
                  <a:cubicBezTo>
                    <a:pt x="374651" y="38100"/>
                    <a:pt x="342107" y="21431"/>
                    <a:pt x="303213" y="15081"/>
                  </a:cubicBezTo>
                  <a:cubicBezTo>
                    <a:pt x="264319" y="8731"/>
                    <a:pt x="211931" y="0"/>
                    <a:pt x="165100" y="10319"/>
                  </a:cubicBezTo>
                  <a:cubicBezTo>
                    <a:pt x="118269" y="20638"/>
                    <a:pt x="25400" y="61912"/>
                    <a:pt x="12700" y="81756"/>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sp>
        <p:nvSpPr>
          <p:cNvPr id="255" name="Freeform 254"/>
          <p:cNvSpPr/>
          <p:nvPr/>
        </p:nvSpPr>
        <p:spPr bwMode="auto">
          <a:xfrm>
            <a:off x="5126038" y="3790950"/>
            <a:ext cx="317500" cy="98425"/>
          </a:xfrm>
          <a:custGeom>
            <a:avLst/>
            <a:gdLst>
              <a:gd name="connsiteX0" fmla="*/ 12700 w 459582"/>
              <a:gd name="connsiteY0" fmla="*/ 81756 h 142875"/>
              <a:gd name="connsiteX1" fmla="*/ 88900 w 459582"/>
              <a:gd name="connsiteY1" fmla="*/ 129381 h 142875"/>
              <a:gd name="connsiteX2" fmla="*/ 317500 w 459582"/>
              <a:gd name="connsiteY2" fmla="*/ 134144 h 142875"/>
              <a:gd name="connsiteX3" fmla="*/ 446088 w 459582"/>
              <a:gd name="connsiteY3" fmla="*/ 76994 h 142875"/>
              <a:gd name="connsiteX4" fmla="*/ 398463 w 459582"/>
              <a:gd name="connsiteY4" fmla="*/ 48419 h 142875"/>
              <a:gd name="connsiteX5" fmla="*/ 303213 w 459582"/>
              <a:gd name="connsiteY5" fmla="*/ 15081 h 142875"/>
              <a:gd name="connsiteX6" fmla="*/ 165100 w 459582"/>
              <a:gd name="connsiteY6" fmla="*/ 10319 h 142875"/>
              <a:gd name="connsiteX7" fmla="*/ 12700 w 459582"/>
              <a:gd name="connsiteY7" fmla="*/ 8175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82" h="142875">
                <a:moveTo>
                  <a:pt x="12700" y="81756"/>
                </a:moveTo>
                <a:cubicBezTo>
                  <a:pt x="0" y="101600"/>
                  <a:pt x="38100" y="120650"/>
                  <a:pt x="88900" y="129381"/>
                </a:cubicBezTo>
                <a:cubicBezTo>
                  <a:pt x="139700" y="138112"/>
                  <a:pt x="257969" y="142875"/>
                  <a:pt x="317500" y="134144"/>
                </a:cubicBezTo>
                <a:cubicBezTo>
                  <a:pt x="377031" y="125413"/>
                  <a:pt x="432594" y="91281"/>
                  <a:pt x="446088" y="76994"/>
                </a:cubicBezTo>
                <a:cubicBezTo>
                  <a:pt x="459582" y="62707"/>
                  <a:pt x="422275" y="58738"/>
                  <a:pt x="398463" y="48419"/>
                </a:cubicBezTo>
                <a:cubicBezTo>
                  <a:pt x="374651" y="38100"/>
                  <a:pt x="342107" y="21431"/>
                  <a:pt x="303213" y="15081"/>
                </a:cubicBezTo>
                <a:cubicBezTo>
                  <a:pt x="264319" y="8731"/>
                  <a:pt x="211931" y="0"/>
                  <a:pt x="165100" y="10319"/>
                </a:cubicBezTo>
                <a:cubicBezTo>
                  <a:pt x="118269" y="20638"/>
                  <a:pt x="25400" y="61912"/>
                  <a:pt x="12700" y="81756"/>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nvGrpSpPr>
          <p:cNvPr id="149547" name="Group 276"/>
          <p:cNvGrpSpPr>
            <a:grpSpLocks/>
          </p:cNvGrpSpPr>
          <p:nvPr/>
        </p:nvGrpSpPr>
        <p:grpSpPr bwMode="auto">
          <a:xfrm>
            <a:off x="4927600" y="2663825"/>
            <a:ext cx="760413" cy="650875"/>
            <a:chOff x="246063" y="2711231"/>
            <a:chExt cx="735013" cy="629361"/>
          </a:xfrm>
        </p:grpSpPr>
        <p:sp>
          <p:nvSpPr>
            <p:cNvPr id="149573" name="Freeform 267"/>
            <p:cNvSpPr>
              <a:spLocks/>
            </p:cNvSpPr>
            <p:nvPr/>
          </p:nvSpPr>
          <p:spPr bwMode="auto">
            <a:xfrm>
              <a:off x="272145" y="2711231"/>
              <a:ext cx="697817" cy="330191"/>
            </a:xfrm>
            <a:custGeom>
              <a:avLst/>
              <a:gdLst>
                <a:gd name="T0" fmla="*/ 13167 w 709557"/>
                <a:gd name="T1" fmla="*/ 261440 h 333647"/>
                <a:gd name="T2" fmla="*/ 17405 w 709557"/>
                <a:gd name="T3" fmla="*/ 189339 h 333647"/>
                <a:gd name="T4" fmla="*/ 88760 w 709557"/>
                <a:gd name="T5" fmla="*/ 91755 h 333647"/>
                <a:gd name="T6" fmla="*/ 222915 w 709557"/>
                <a:gd name="T7" fmla="*/ 11358 h 333647"/>
                <a:gd name="T8" fmla="*/ 401019 w 709557"/>
                <a:gd name="T9" fmla="*/ 23602 h 333647"/>
                <a:gd name="T10" fmla="*/ 539691 w 709557"/>
                <a:gd name="T11" fmla="*/ 137578 h 333647"/>
                <a:gd name="T12" fmla="*/ 572089 w 709557"/>
                <a:gd name="T13" fmla="*/ 214721 h 333647"/>
                <a:gd name="T14" fmla="*/ 580017 w 709557"/>
                <a:gd name="T15" fmla="*/ 278427 h 333647"/>
                <a:gd name="T16" fmla="*/ 508665 w 709557"/>
                <a:gd name="T17" fmla="*/ 291170 h 333647"/>
                <a:gd name="T18" fmla="*/ 373890 w 709557"/>
                <a:gd name="T19" fmla="*/ 295417 h 333647"/>
                <a:gd name="T20" fmla="*/ 96410 w 709557"/>
                <a:gd name="T21" fmla="*/ 278427 h 333647"/>
                <a:gd name="T22" fmla="*/ 13167 w 709557"/>
                <a:gd name="T23" fmla="*/ 261440 h 33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9557" h="333647">
                  <a:moveTo>
                    <a:pt x="15820" y="293166"/>
                  </a:moveTo>
                  <a:cubicBezTo>
                    <a:pt x="0" y="276516"/>
                    <a:pt x="5776" y="244028"/>
                    <a:pt x="20912" y="212315"/>
                  </a:cubicBezTo>
                  <a:cubicBezTo>
                    <a:pt x="36048" y="180602"/>
                    <a:pt x="65486" y="136153"/>
                    <a:pt x="106637" y="102890"/>
                  </a:cubicBezTo>
                  <a:cubicBezTo>
                    <a:pt x="147788" y="69627"/>
                    <a:pt x="205293" y="25474"/>
                    <a:pt x="267820" y="12737"/>
                  </a:cubicBezTo>
                  <a:cubicBezTo>
                    <a:pt x="330347" y="0"/>
                    <a:pt x="418371" y="2878"/>
                    <a:pt x="481802" y="26467"/>
                  </a:cubicBezTo>
                  <a:cubicBezTo>
                    <a:pt x="545233" y="50056"/>
                    <a:pt x="614154" y="118555"/>
                    <a:pt x="648409" y="154273"/>
                  </a:cubicBezTo>
                  <a:cubicBezTo>
                    <a:pt x="682664" y="189991"/>
                    <a:pt x="679257" y="214454"/>
                    <a:pt x="687332" y="240778"/>
                  </a:cubicBezTo>
                  <a:cubicBezTo>
                    <a:pt x="695407" y="267102"/>
                    <a:pt x="709557" y="297929"/>
                    <a:pt x="696857" y="312216"/>
                  </a:cubicBezTo>
                  <a:cubicBezTo>
                    <a:pt x="684157" y="326504"/>
                    <a:pt x="652407" y="323328"/>
                    <a:pt x="611132" y="326503"/>
                  </a:cubicBezTo>
                  <a:cubicBezTo>
                    <a:pt x="569857" y="329678"/>
                    <a:pt x="531757" y="333647"/>
                    <a:pt x="449207" y="331266"/>
                  </a:cubicBezTo>
                  <a:cubicBezTo>
                    <a:pt x="366657" y="328885"/>
                    <a:pt x="188063" y="318566"/>
                    <a:pt x="115832" y="312216"/>
                  </a:cubicBezTo>
                  <a:cubicBezTo>
                    <a:pt x="43601" y="305866"/>
                    <a:pt x="31640" y="309816"/>
                    <a:pt x="15820" y="293166"/>
                  </a:cubicBezTo>
                  <a:close/>
                </a:path>
              </a:pathLst>
            </a:custGeom>
            <a:solidFill>
              <a:srgbClr val="FF7C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149574" name="Group 257"/>
            <p:cNvGrpSpPr>
              <a:grpSpLocks/>
            </p:cNvGrpSpPr>
            <p:nvPr/>
          </p:nvGrpSpPr>
          <p:grpSpPr bwMode="auto">
            <a:xfrm rot="-10143955">
              <a:off x="644966" y="3174336"/>
              <a:ext cx="205168" cy="166256"/>
              <a:chOff x="4448790" y="2352501"/>
              <a:chExt cx="241070" cy="195349"/>
            </a:xfrm>
          </p:grpSpPr>
          <p:sp>
            <p:nvSpPr>
              <p:cNvPr id="259" name="Freeform 258"/>
              <p:cNvSpPr/>
              <p:nvPr/>
            </p:nvSpPr>
            <p:spPr bwMode="auto">
              <a:xfrm>
                <a:off x="4448143" y="2352570"/>
                <a:ext cx="241600" cy="194793"/>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60" name="Freeform 259"/>
              <p:cNvSpPr/>
              <p:nvPr/>
            </p:nvSpPr>
            <p:spPr bwMode="auto">
              <a:xfrm>
                <a:off x="4503179" y="2393945"/>
                <a:ext cx="173087" cy="137077"/>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575" name="Group 260"/>
            <p:cNvGrpSpPr>
              <a:grpSpLocks/>
            </p:cNvGrpSpPr>
            <p:nvPr/>
          </p:nvGrpSpPr>
          <p:grpSpPr bwMode="auto">
            <a:xfrm rot="357046">
              <a:off x="370490" y="2783811"/>
              <a:ext cx="205168" cy="166256"/>
              <a:chOff x="4448790" y="2352501"/>
              <a:chExt cx="241070" cy="195349"/>
            </a:xfrm>
          </p:grpSpPr>
          <p:sp>
            <p:nvSpPr>
              <p:cNvPr id="262" name="Freeform 261"/>
              <p:cNvSpPr/>
              <p:nvPr/>
            </p:nvSpPr>
            <p:spPr bwMode="auto">
              <a:xfrm>
                <a:off x="4448643" y="2351980"/>
                <a:ext cx="241600" cy="196596"/>
              </a:xfrm>
              <a:custGeom>
                <a:avLst/>
                <a:gdLst>
                  <a:gd name="connsiteX0" fmla="*/ 30481 w 241070"/>
                  <a:gd name="connsiteY0" fmla="*/ 52647 h 195349"/>
                  <a:gd name="connsiteX1" fmla="*/ 88670 w 241070"/>
                  <a:gd name="connsiteY1" fmla="*/ 2771 h 195349"/>
                  <a:gd name="connsiteX2" fmla="*/ 171797 w 241070"/>
                  <a:gd name="connsiteY2" fmla="*/ 36022 h 195349"/>
                  <a:gd name="connsiteX3" fmla="*/ 238299 w 241070"/>
                  <a:gd name="connsiteY3" fmla="*/ 110836 h 195349"/>
                  <a:gd name="connsiteX4" fmla="*/ 188422 w 241070"/>
                  <a:gd name="connsiteY4" fmla="*/ 185651 h 195349"/>
                  <a:gd name="connsiteX5" fmla="*/ 63732 w 241070"/>
                  <a:gd name="connsiteY5" fmla="*/ 169025 h 195349"/>
                  <a:gd name="connsiteX6" fmla="*/ 5542 w 241070"/>
                  <a:gd name="connsiteY6" fmla="*/ 127462 h 195349"/>
                  <a:gd name="connsiteX7" fmla="*/ 30481 w 241070"/>
                  <a:gd name="connsiteY7" fmla="*/ 52647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70" h="195349">
                    <a:moveTo>
                      <a:pt x="30481" y="52647"/>
                    </a:moveTo>
                    <a:cubicBezTo>
                      <a:pt x="44336" y="31865"/>
                      <a:pt x="65117" y="5542"/>
                      <a:pt x="88670" y="2771"/>
                    </a:cubicBezTo>
                    <a:cubicBezTo>
                      <a:pt x="112223" y="0"/>
                      <a:pt x="146859" y="18011"/>
                      <a:pt x="171797" y="36022"/>
                    </a:cubicBezTo>
                    <a:cubicBezTo>
                      <a:pt x="196735" y="54033"/>
                      <a:pt x="235528" y="85898"/>
                      <a:pt x="238299" y="110836"/>
                    </a:cubicBezTo>
                    <a:cubicBezTo>
                      <a:pt x="241070" y="135774"/>
                      <a:pt x="217517" y="175953"/>
                      <a:pt x="188422" y="185651"/>
                    </a:cubicBezTo>
                    <a:cubicBezTo>
                      <a:pt x="159327" y="195349"/>
                      <a:pt x="94212" y="178723"/>
                      <a:pt x="63732" y="169025"/>
                    </a:cubicBezTo>
                    <a:cubicBezTo>
                      <a:pt x="33252" y="159327"/>
                      <a:pt x="11084" y="149629"/>
                      <a:pt x="5542" y="127462"/>
                    </a:cubicBezTo>
                    <a:cubicBezTo>
                      <a:pt x="0" y="105295"/>
                      <a:pt x="16626" y="73429"/>
                      <a:pt x="30481" y="52647"/>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63" name="Freeform 262"/>
              <p:cNvSpPr/>
              <p:nvPr/>
            </p:nvSpPr>
            <p:spPr bwMode="auto">
              <a:xfrm>
                <a:off x="4502328" y="2393320"/>
                <a:ext cx="173087" cy="138880"/>
              </a:xfrm>
              <a:custGeom>
                <a:avLst/>
                <a:gdLst>
                  <a:gd name="connsiteX0" fmla="*/ 1386 w 171797"/>
                  <a:gd name="connsiteY0" fmla="*/ 60960 h 137159"/>
                  <a:gd name="connsiteX1" fmla="*/ 59575 w 171797"/>
                  <a:gd name="connsiteY1" fmla="*/ 2771 h 137159"/>
                  <a:gd name="connsiteX2" fmla="*/ 142702 w 171797"/>
                  <a:gd name="connsiteY2" fmla="*/ 44334 h 137159"/>
                  <a:gd name="connsiteX3" fmla="*/ 159328 w 171797"/>
                  <a:gd name="connsiteY3" fmla="*/ 110836 h 137159"/>
                  <a:gd name="connsiteX4" fmla="*/ 67888 w 171797"/>
                  <a:gd name="connsiteY4" fmla="*/ 135774 h 137159"/>
                  <a:gd name="connsiteX5" fmla="*/ 1386 w 171797"/>
                  <a:gd name="connsiteY5" fmla="*/ 6096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97" h="137159">
                    <a:moveTo>
                      <a:pt x="1386" y="60960"/>
                    </a:moveTo>
                    <a:cubicBezTo>
                      <a:pt x="0" y="38793"/>
                      <a:pt x="36022" y="5542"/>
                      <a:pt x="59575" y="2771"/>
                    </a:cubicBezTo>
                    <a:cubicBezTo>
                      <a:pt x="83128" y="0"/>
                      <a:pt x="126077" y="26323"/>
                      <a:pt x="142702" y="44334"/>
                    </a:cubicBezTo>
                    <a:cubicBezTo>
                      <a:pt x="159327" y="62345"/>
                      <a:pt x="171797" y="95596"/>
                      <a:pt x="159328" y="110836"/>
                    </a:cubicBezTo>
                    <a:cubicBezTo>
                      <a:pt x="146859" y="126076"/>
                      <a:pt x="91441" y="137159"/>
                      <a:pt x="67888" y="135774"/>
                    </a:cubicBezTo>
                    <a:cubicBezTo>
                      <a:pt x="44335" y="134389"/>
                      <a:pt x="2771" y="83127"/>
                      <a:pt x="1386" y="60960"/>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sp>
          <p:nvSpPr>
            <p:cNvPr id="269" name="Freeform 268"/>
            <p:cNvSpPr/>
            <p:nvPr/>
          </p:nvSpPr>
          <p:spPr bwMode="auto">
            <a:xfrm>
              <a:off x="246063" y="2943021"/>
              <a:ext cx="118155" cy="141222"/>
            </a:xfrm>
            <a:custGeom>
              <a:avLst/>
              <a:gdLst>
                <a:gd name="connsiteX0" fmla="*/ 34925 w 117475"/>
                <a:gd name="connsiteY0" fmla="*/ 15081 h 142080"/>
                <a:gd name="connsiteX1" fmla="*/ 101600 w 117475"/>
                <a:gd name="connsiteY1" fmla="*/ 34131 h 142080"/>
                <a:gd name="connsiteX2" fmla="*/ 106362 w 117475"/>
                <a:gd name="connsiteY2" fmla="*/ 86518 h 142080"/>
                <a:gd name="connsiteX3" fmla="*/ 101600 w 117475"/>
                <a:gd name="connsiteY3" fmla="*/ 124618 h 142080"/>
                <a:gd name="connsiteX4" fmla="*/ 11112 w 117475"/>
                <a:gd name="connsiteY4" fmla="*/ 124618 h 142080"/>
                <a:gd name="connsiteX5" fmla="*/ 34925 w 117475"/>
                <a:gd name="connsiteY5" fmla="*/ 15081 h 1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75" h="142080">
                  <a:moveTo>
                    <a:pt x="34925" y="15081"/>
                  </a:moveTo>
                  <a:cubicBezTo>
                    <a:pt x="50006" y="0"/>
                    <a:pt x="89694" y="22225"/>
                    <a:pt x="101600" y="34131"/>
                  </a:cubicBezTo>
                  <a:cubicBezTo>
                    <a:pt x="113506" y="46037"/>
                    <a:pt x="106362" y="71437"/>
                    <a:pt x="106362" y="86518"/>
                  </a:cubicBezTo>
                  <a:cubicBezTo>
                    <a:pt x="106362" y="101599"/>
                    <a:pt x="117475" y="118268"/>
                    <a:pt x="101600" y="124618"/>
                  </a:cubicBezTo>
                  <a:cubicBezTo>
                    <a:pt x="85725" y="130968"/>
                    <a:pt x="22224" y="142080"/>
                    <a:pt x="11112" y="124618"/>
                  </a:cubicBezTo>
                  <a:cubicBezTo>
                    <a:pt x="0" y="107156"/>
                    <a:pt x="19844" y="30162"/>
                    <a:pt x="34925" y="15081"/>
                  </a:cubicBezTo>
                  <a:close/>
                </a:path>
              </a:pathLst>
            </a:custGeom>
            <a:solidFill>
              <a:schemeClr val="tx2">
                <a:lumMod val="75000"/>
              </a:schemeClr>
            </a:solidFill>
            <a:ln>
              <a:solidFill>
                <a:schemeClr val="tx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70" name="Freeform 269"/>
            <p:cNvSpPr/>
            <p:nvPr/>
          </p:nvSpPr>
          <p:spPr bwMode="auto">
            <a:xfrm rot="9596929">
              <a:off x="862921" y="2947625"/>
              <a:ext cx="118155" cy="141222"/>
            </a:xfrm>
            <a:custGeom>
              <a:avLst/>
              <a:gdLst>
                <a:gd name="connsiteX0" fmla="*/ 34925 w 117475"/>
                <a:gd name="connsiteY0" fmla="*/ 15081 h 142080"/>
                <a:gd name="connsiteX1" fmla="*/ 101600 w 117475"/>
                <a:gd name="connsiteY1" fmla="*/ 34131 h 142080"/>
                <a:gd name="connsiteX2" fmla="*/ 106362 w 117475"/>
                <a:gd name="connsiteY2" fmla="*/ 86518 h 142080"/>
                <a:gd name="connsiteX3" fmla="*/ 101600 w 117475"/>
                <a:gd name="connsiteY3" fmla="*/ 124618 h 142080"/>
                <a:gd name="connsiteX4" fmla="*/ 11112 w 117475"/>
                <a:gd name="connsiteY4" fmla="*/ 124618 h 142080"/>
                <a:gd name="connsiteX5" fmla="*/ 34925 w 117475"/>
                <a:gd name="connsiteY5" fmla="*/ 15081 h 1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75" h="142080">
                  <a:moveTo>
                    <a:pt x="34925" y="15081"/>
                  </a:moveTo>
                  <a:cubicBezTo>
                    <a:pt x="50006" y="0"/>
                    <a:pt x="89694" y="22225"/>
                    <a:pt x="101600" y="34131"/>
                  </a:cubicBezTo>
                  <a:cubicBezTo>
                    <a:pt x="113506" y="46037"/>
                    <a:pt x="106362" y="71437"/>
                    <a:pt x="106362" y="86518"/>
                  </a:cubicBezTo>
                  <a:cubicBezTo>
                    <a:pt x="106362" y="101599"/>
                    <a:pt x="117475" y="118268"/>
                    <a:pt x="101600" y="124618"/>
                  </a:cubicBezTo>
                  <a:cubicBezTo>
                    <a:pt x="85725" y="130968"/>
                    <a:pt x="22224" y="142080"/>
                    <a:pt x="11112" y="124618"/>
                  </a:cubicBezTo>
                  <a:cubicBezTo>
                    <a:pt x="0" y="107156"/>
                    <a:pt x="19844" y="30162"/>
                    <a:pt x="34925" y="15081"/>
                  </a:cubicBezTo>
                  <a:close/>
                </a:path>
              </a:pathLst>
            </a:custGeom>
            <a:solidFill>
              <a:schemeClr val="tx2">
                <a:lumMod val="75000"/>
              </a:schemeClr>
            </a:solidFill>
            <a:ln>
              <a:solidFill>
                <a:schemeClr val="tx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71" name="Freeform 270"/>
            <p:cNvSpPr/>
            <p:nvPr/>
          </p:nvSpPr>
          <p:spPr bwMode="auto">
            <a:xfrm>
              <a:off x="355011" y="2949161"/>
              <a:ext cx="277739" cy="133547"/>
            </a:xfrm>
            <a:custGeom>
              <a:avLst/>
              <a:gdLst>
                <a:gd name="connsiteX0" fmla="*/ 16669 w 278607"/>
                <a:gd name="connsiteY0" fmla="*/ 13494 h 133351"/>
                <a:gd name="connsiteX1" fmla="*/ 7144 w 278607"/>
                <a:gd name="connsiteY1" fmla="*/ 94457 h 133351"/>
                <a:gd name="connsiteX2" fmla="*/ 59532 w 278607"/>
                <a:gd name="connsiteY2" fmla="*/ 123032 h 133351"/>
                <a:gd name="connsiteX3" fmla="*/ 245269 w 278607"/>
                <a:gd name="connsiteY3" fmla="*/ 123032 h 133351"/>
                <a:gd name="connsiteX4" fmla="*/ 259557 w 278607"/>
                <a:gd name="connsiteY4" fmla="*/ 61119 h 133351"/>
                <a:gd name="connsiteX5" fmla="*/ 250032 w 278607"/>
                <a:gd name="connsiteY5" fmla="*/ 23019 h 133351"/>
                <a:gd name="connsiteX6" fmla="*/ 107157 w 278607"/>
                <a:gd name="connsiteY6" fmla="*/ 13494 h 133351"/>
                <a:gd name="connsiteX7" fmla="*/ 16669 w 278607"/>
                <a:gd name="connsiteY7" fmla="*/ 13494 h 1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07" h="133351">
                  <a:moveTo>
                    <a:pt x="16669" y="13494"/>
                  </a:moveTo>
                  <a:cubicBezTo>
                    <a:pt x="0" y="26988"/>
                    <a:pt x="0" y="76201"/>
                    <a:pt x="7144" y="94457"/>
                  </a:cubicBezTo>
                  <a:cubicBezTo>
                    <a:pt x="14288" y="112713"/>
                    <a:pt x="19845" y="118270"/>
                    <a:pt x="59532" y="123032"/>
                  </a:cubicBezTo>
                  <a:cubicBezTo>
                    <a:pt x="99220" y="127795"/>
                    <a:pt x="211931" y="133351"/>
                    <a:pt x="245269" y="123032"/>
                  </a:cubicBezTo>
                  <a:cubicBezTo>
                    <a:pt x="278607" y="112713"/>
                    <a:pt x="258763" y="77788"/>
                    <a:pt x="259557" y="61119"/>
                  </a:cubicBezTo>
                  <a:cubicBezTo>
                    <a:pt x="260351" y="44450"/>
                    <a:pt x="275432" y="30956"/>
                    <a:pt x="250032" y="23019"/>
                  </a:cubicBezTo>
                  <a:cubicBezTo>
                    <a:pt x="224632" y="15082"/>
                    <a:pt x="146051" y="14288"/>
                    <a:pt x="107157" y="13494"/>
                  </a:cubicBezTo>
                  <a:cubicBezTo>
                    <a:pt x="68263" y="12700"/>
                    <a:pt x="33338" y="0"/>
                    <a:pt x="16669" y="13494"/>
                  </a:cubicBezTo>
                  <a:close/>
                </a:path>
              </a:pathLst>
            </a:custGeom>
            <a:solidFill>
              <a:schemeClr val="tx2">
                <a:lumMod val="75000"/>
              </a:schemeClr>
            </a:solidFill>
            <a:ln>
              <a:solidFill>
                <a:schemeClr val="tx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72" name="Freeform 271"/>
            <p:cNvSpPr/>
            <p:nvPr/>
          </p:nvSpPr>
          <p:spPr bwMode="auto">
            <a:xfrm>
              <a:off x="606665" y="2949161"/>
              <a:ext cx="279274" cy="133547"/>
            </a:xfrm>
            <a:custGeom>
              <a:avLst/>
              <a:gdLst>
                <a:gd name="connsiteX0" fmla="*/ 16669 w 278607"/>
                <a:gd name="connsiteY0" fmla="*/ 13494 h 133351"/>
                <a:gd name="connsiteX1" fmla="*/ 7144 w 278607"/>
                <a:gd name="connsiteY1" fmla="*/ 94457 h 133351"/>
                <a:gd name="connsiteX2" fmla="*/ 59532 w 278607"/>
                <a:gd name="connsiteY2" fmla="*/ 123032 h 133351"/>
                <a:gd name="connsiteX3" fmla="*/ 245269 w 278607"/>
                <a:gd name="connsiteY3" fmla="*/ 123032 h 133351"/>
                <a:gd name="connsiteX4" fmla="*/ 259557 w 278607"/>
                <a:gd name="connsiteY4" fmla="*/ 61119 h 133351"/>
                <a:gd name="connsiteX5" fmla="*/ 250032 w 278607"/>
                <a:gd name="connsiteY5" fmla="*/ 23019 h 133351"/>
                <a:gd name="connsiteX6" fmla="*/ 107157 w 278607"/>
                <a:gd name="connsiteY6" fmla="*/ 13494 h 133351"/>
                <a:gd name="connsiteX7" fmla="*/ 16669 w 278607"/>
                <a:gd name="connsiteY7" fmla="*/ 13494 h 1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07" h="133351">
                  <a:moveTo>
                    <a:pt x="16669" y="13494"/>
                  </a:moveTo>
                  <a:cubicBezTo>
                    <a:pt x="0" y="26988"/>
                    <a:pt x="0" y="76201"/>
                    <a:pt x="7144" y="94457"/>
                  </a:cubicBezTo>
                  <a:cubicBezTo>
                    <a:pt x="14288" y="112713"/>
                    <a:pt x="19845" y="118270"/>
                    <a:pt x="59532" y="123032"/>
                  </a:cubicBezTo>
                  <a:cubicBezTo>
                    <a:pt x="99220" y="127795"/>
                    <a:pt x="211931" y="133351"/>
                    <a:pt x="245269" y="123032"/>
                  </a:cubicBezTo>
                  <a:cubicBezTo>
                    <a:pt x="278607" y="112713"/>
                    <a:pt x="258763" y="77788"/>
                    <a:pt x="259557" y="61119"/>
                  </a:cubicBezTo>
                  <a:cubicBezTo>
                    <a:pt x="260351" y="44450"/>
                    <a:pt x="275432" y="30956"/>
                    <a:pt x="250032" y="23019"/>
                  </a:cubicBezTo>
                  <a:cubicBezTo>
                    <a:pt x="224632" y="15082"/>
                    <a:pt x="146051" y="14288"/>
                    <a:pt x="107157" y="13494"/>
                  </a:cubicBezTo>
                  <a:cubicBezTo>
                    <a:pt x="68263" y="12700"/>
                    <a:pt x="33338" y="0"/>
                    <a:pt x="16669" y="13494"/>
                  </a:cubicBezTo>
                  <a:close/>
                </a:path>
              </a:pathLst>
            </a:custGeom>
            <a:solidFill>
              <a:schemeClr val="tx2">
                <a:lumMod val="75000"/>
              </a:schemeClr>
            </a:solidFill>
            <a:ln>
              <a:solidFill>
                <a:schemeClr val="tx2">
                  <a:lumMod val="50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nvGrpSpPr>
            <p:cNvPr id="149580" name="Group 265"/>
            <p:cNvGrpSpPr>
              <a:grpSpLocks/>
            </p:cNvGrpSpPr>
            <p:nvPr/>
          </p:nvGrpSpPr>
          <p:grpSpPr bwMode="auto">
            <a:xfrm>
              <a:off x="569912" y="2862263"/>
              <a:ext cx="125413" cy="309563"/>
              <a:chOff x="774699" y="2862263"/>
              <a:chExt cx="125413" cy="309563"/>
            </a:xfrm>
          </p:grpSpPr>
          <p:sp>
            <p:nvSpPr>
              <p:cNvPr id="264" name="Freeform 263"/>
              <p:cNvSpPr/>
              <p:nvPr/>
            </p:nvSpPr>
            <p:spPr bwMode="auto">
              <a:xfrm>
                <a:off x="774625" y="2861663"/>
                <a:ext cx="125827" cy="310075"/>
              </a:xfrm>
              <a:custGeom>
                <a:avLst/>
                <a:gdLst>
                  <a:gd name="connsiteX0" fmla="*/ 111126 w 119857"/>
                  <a:gd name="connsiteY0" fmla="*/ 36512 h 284163"/>
                  <a:gd name="connsiteX1" fmla="*/ 87313 w 119857"/>
                  <a:gd name="connsiteY1" fmla="*/ 103187 h 284163"/>
                  <a:gd name="connsiteX2" fmla="*/ 77788 w 119857"/>
                  <a:gd name="connsiteY2" fmla="*/ 160337 h 284163"/>
                  <a:gd name="connsiteX3" fmla="*/ 115888 w 119857"/>
                  <a:gd name="connsiteY3" fmla="*/ 203200 h 284163"/>
                  <a:gd name="connsiteX4" fmla="*/ 101601 w 119857"/>
                  <a:gd name="connsiteY4" fmla="*/ 265112 h 284163"/>
                  <a:gd name="connsiteX5" fmla="*/ 25401 w 119857"/>
                  <a:gd name="connsiteY5" fmla="*/ 279400 h 284163"/>
                  <a:gd name="connsiteX6" fmla="*/ 1588 w 119857"/>
                  <a:gd name="connsiteY6" fmla="*/ 236537 h 284163"/>
                  <a:gd name="connsiteX7" fmla="*/ 34926 w 119857"/>
                  <a:gd name="connsiteY7" fmla="*/ 136525 h 284163"/>
                  <a:gd name="connsiteX8" fmla="*/ 34926 w 119857"/>
                  <a:gd name="connsiteY8" fmla="*/ 69850 h 284163"/>
                  <a:gd name="connsiteX9" fmla="*/ 34926 w 119857"/>
                  <a:gd name="connsiteY9" fmla="*/ 12700 h 284163"/>
                  <a:gd name="connsiteX10" fmla="*/ 111126 w 119857"/>
                  <a:gd name="connsiteY10" fmla="*/ 36512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857" h="284163">
                    <a:moveTo>
                      <a:pt x="111126" y="36512"/>
                    </a:moveTo>
                    <a:cubicBezTo>
                      <a:pt x="119857" y="51593"/>
                      <a:pt x="92869" y="82550"/>
                      <a:pt x="87313" y="103187"/>
                    </a:cubicBezTo>
                    <a:cubicBezTo>
                      <a:pt x="81757" y="123824"/>
                      <a:pt x="73026" y="143668"/>
                      <a:pt x="77788" y="160337"/>
                    </a:cubicBezTo>
                    <a:cubicBezTo>
                      <a:pt x="82551" y="177006"/>
                      <a:pt x="111919" y="185738"/>
                      <a:pt x="115888" y="203200"/>
                    </a:cubicBezTo>
                    <a:cubicBezTo>
                      <a:pt x="119857" y="220663"/>
                      <a:pt x="116682" y="252412"/>
                      <a:pt x="101601" y="265112"/>
                    </a:cubicBezTo>
                    <a:cubicBezTo>
                      <a:pt x="86520" y="277812"/>
                      <a:pt x="42070" y="284163"/>
                      <a:pt x="25401" y="279400"/>
                    </a:cubicBezTo>
                    <a:cubicBezTo>
                      <a:pt x="8732" y="274638"/>
                      <a:pt x="0" y="260350"/>
                      <a:pt x="1588" y="236537"/>
                    </a:cubicBezTo>
                    <a:cubicBezTo>
                      <a:pt x="3176" y="212724"/>
                      <a:pt x="29370" y="164306"/>
                      <a:pt x="34926" y="136525"/>
                    </a:cubicBezTo>
                    <a:cubicBezTo>
                      <a:pt x="40482" y="108744"/>
                      <a:pt x="34926" y="69850"/>
                      <a:pt x="34926" y="69850"/>
                    </a:cubicBezTo>
                    <a:cubicBezTo>
                      <a:pt x="34926" y="49213"/>
                      <a:pt x="24607" y="25400"/>
                      <a:pt x="34926" y="12700"/>
                    </a:cubicBezTo>
                    <a:cubicBezTo>
                      <a:pt x="45245" y="0"/>
                      <a:pt x="102395" y="21431"/>
                      <a:pt x="111126" y="36512"/>
                    </a:cubicBezTo>
                    <a:close/>
                  </a:path>
                </a:pathLst>
              </a:custGeom>
              <a:solidFill>
                <a:schemeClr val="accent2">
                  <a:lumMod val="60000"/>
                  <a:lumOff val="40000"/>
                </a:schemeClr>
              </a:solidFill>
              <a:ln>
                <a:solidFill>
                  <a:schemeClr val="accent2">
                    <a:lumMod val="75000"/>
                  </a:schemeClr>
                </a:solid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65" name="Freeform 264"/>
              <p:cNvSpPr/>
              <p:nvPr/>
            </p:nvSpPr>
            <p:spPr bwMode="auto">
              <a:xfrm>
                <a:off x="796107" y="3048937"/>
                <a:ext cx="75189" cy="116662"/>
              </a:xfrm>
              <a:custGeom>
                <a:avLst/>
                <a:gdLst>
                  <a:gd name="connsiteX0" fmla="*/ 3969 w 74613"/>
                  <a:gd name="connsiteY0" fmla="*/ 74613 h 116681"/>
                  <a:gd name="connsiteX1" fmla="*/ 37306 w 74613"/>
                  <a:gd name="connsiteY1" fmla="*/ 3175 h 116681"/>
                  <a:gd name="connsiteX2" fmla="*/ 70644 w 74613"/>
                  <a:gd name="connsiteY2" fmla="*/ 55563 h 116681"/>
                  <a:gd name="connsiteX3" fmla="*/ 61119 w 74613"/>
                  <a:gd name="connsiteY3" fmla="*/ 107950 h 116681"/>
                  <a:gd name="connsiteX4" fmla="*/ 3969 w 74613"/>
                  <a:gd name="connsiteY4" fmla="*/ 74613 h 11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13" h="116681">
                    <a:moveTo>
                      <a:pt x="3969" y="74613"/>
                    </a:moveTo>
                    <a:cubicBezTo>
                      <a:pt x="0" y="57151"/>
                      <a:pt x="26193" y="6350"/>
                      <a:pt x="37306" y="3175"/>
                    </a:cubicBezTo>
                    <a:cubicBezTo>
                      <a:pt x="48419" y="0"/>
                      <a:pt x="66675" y="38101"/>
                      <a:pt x="70644" y="55563"/>
                    </a:cubicBezTo>
                    <a:cubicBezTo>
                      <a:pt x="74613" y="73026"/>
                      <a:pt x="69850" y="99219"/>
                      <a:pt x="61119" y="107950"/>
                    </a:cubicBezTo>
                    <a:cubicBezTo>
                      <a:pt x="52388" y="116681"/>
                      <a:pt x="7938" y="92076"/>
                      <a:pt x="3969" y="74613"/>
                    </a:cubicBezTo>
                    <a:close/>
                  </a:path>
                </a:pathLst>
              </a:custGeom>
              <a:solidFill>
                <a:schemeClr val="accent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sp>
          <p:nvSpPr>
            <p:cNvPr id="273" name="Oval 272"/>
            <p:cNvSpPr/>
            <p:nvPr/>
          </p:nvSpPr>
          <p:spPr bwMode="auto">
            <a:xfrm>
              <a:off x="691060" y="2995211"/>
              <a:ext cx="127362" cy="46051"/>
            </a:xfrm>
            <a:prstGeom prst="ellipse">
              <a:avLst/>
            </a:prstGeom>
            <a:solidFill>
              <a:schemeClr val="tx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75" name="Oval 274"/>
            <p:cNvSpPr/>
            <p:nvPr/>
          </p:nvSpPr>
          <p:spPr bwMode="auto">
            <a:xfrm>
              <a:off x="422528" y="2995211"/>
              <a:ext cx="128896" cy="46051"/>
            </a:xfrm>
            <a:prstGeom prst="ellipse">
              <a:avLst/>
            </a:prstGeom>
            <a:solidFill>
              <a:schemeClr val="tx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sp>
          <p:nvSpPr>
            <p:cNvPr id="276" name="Oval 275"/>
            <p:cNvSpPr/>
            <p:nvPr/>
          </p:nvSpPr>
          <p:spPr bwMode="auto">
            <a:xfrm>
              <a:off x="908955" y="2981396"/>
              <a:ext cx="46034" cy="66007"/>
            </a:xfrm>
            <a:prstGeom prst="ellipse">
              <a:avLst/>
            </a:prstGeom>
            <a:solidFill>
              <a:schemeClr val="tx2">
                <a:lumMod val="50000"/>
              </a:schemeClr>
            </a:solidFill>
            <a:ln>
              <a:noFill/>
            </a:ln>
            <a:extLst/>
          </p:spPr>
          <p:txBody>
            <a:bodyPr anchor="ctr"/>
            <a:lstStyle/>
            <a:p>
              <a:pPr algn="ctr" fontAlgn="base">
                <a:spcBef>
                  <a:spcPct val="0"/>
                </a:spcBef>
                <a:spcAft>
                  <a:spcPct val="0"/>
                </a:spcAft>
                <a:defRPr/>
              </a:pPr>
              <a:endParaRPr lang="en-US" sz="1400" dirty="0">
                <a:solidFill>
                  <a:srgbClr val="CDCDCF"/>
                </a:solidFill>
                <a:cs typeface="Arial" panose="020B0604020202020204" pitchFamily="34" charset="0"/>
              </a:endParaRPr>
            </a:p>
          </p:txBody>
        </p:sp>
      </p:grpSp>
      <p:grpSp>
        <p:nvGrpSpPr>
          <p:cNvPr id="149548" name="Group 279"/>
          <p:cNvGrpSpPr>
            <a:grpSpLocks/>
          </p:cNvGrpSpPr>
          <p:nvPr/>
        </p:nvGrpSpPr>
        <p:grpSpPr bwMode="auto">
          <a:xfrm>
            <a:off x="2098675" y="2065338"/>
            <a:ext cx="431800" cy="376237"/>
            <a:chOff x="1551214" y="4024993"/>
            <a:chExt cx="432707" cy="375557"/>
          </a:xfrm>
        </p:grpSpPr>
        <p:sp>
          <p:nvSpPr>
            <p:cNvPr id="149571" name="Oval 277"/>
            <p:cNvSpPr>
              <a:spLocks noChangeArrowheads="1"/>
            </p:cNvSpPr>
            <p:nvPr/>
          </p:nvSpPr>
          <p:spPr bwMode="auto">
            <a:xfrm>
              <a:off x="1616529" y="4073979"/>
              <a:ext cx="277585" cy="277585"/>
            </a:xfrm>
            <a:prstGeom prst="ellipse">
              <a:avLst/>
            </a:prstGeom>
            <a:solidFill>
              <a:schemeClr val="bg1"/>
            </a:solidFill>
            <a:ln w="9525">
              <a:solidFill>
                <a:schemeClr val="tx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572" name="TextBox 278"/>
            <p:cNvSpPr txBox="1">
              <a:spLocks noChangeArrowheads="1"/>
            </p:cNvSpPr>
            <p:nvPr/>
          </p:nvSpPr>
          <p:spPr bwMode="auto">
            <a:xfrm>
              <a:off x="1551214" y="4024993"/>
              <a:ext cx="432707" cy="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800" dirty="0">
                  <a:solidFill>
                    <a:srgbClr val="FFFFFF"/>
                  </a:solidFill>
                  <a:cs typeface="Arial" panose="020B0604020202020204" pitchFamily="34" charset="0"/>
                </a:rPr>
                <a:t>3</a:t>
              </a:r>
            </a:p>
          </p:txBody>
        </p:sp>
      </p:grpSp>
      <p:grpSp>
        <p:nvGrpSpPr>
          <p:cNvPr id="149549" name="Group 281"/>
          <p:cNvGrpSpPr>
            <a:grpSpLocks/>
          </p:cNvGrpSpPr>
          <p:nvPr/>
        </p:nvGrpSpPr>
        <p:grpSpPr bwMode="auto">
          <a:xfrm>
            <a:off x="4397375" y="1363663"/>
            <a:ext cx="433388" cy="376237"/>
            <a:chOff x="1543050" y="4024993"/>
            <a:chExt cx="432707" cy="375557"/>
          </a:xfrm>
        </p:grpSpPr>
        <p:sp>
          <p:nvSpPr>
            <p:cNvPr id="149569" name="Oval 282"/>
            <p:cNvSpPr>
              <a:spLocks noChangeArrowheads="1"/>
            </p:cNvSpPr>
            <p:nvPr/>
          </p:nvSpPr>
          <p:spPr bwMode="auto">
            <a:xfrm>
              <a:off x="1616529" y="4073979"/>
              <a:ext cx="277585" cy="277585"/>
            </a:xfrm>
            <a:prstGeom prst="ellipse">
              <a:avLst/>
            </a:prstGeom>
            <a:solidFill>
              <a:schemeClr val="bg1"/>
            </a:solidFill>
            <a:ln w="9525">
              <a:solidFill>
                <a:schemeClr val="tx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570" name="TextBox 283"/>
            <p:cNvSpPr txBox="1">
              <a:spLocks noChangeArrowheads="1"/>
            </p:cNvSpPr>
            <p:nvPr/>
          </p:nvSpPr>
          <p:spPr bwMode="auto">
            <a:xfrm>
              <a:off x="1543050" y="4024993"/>
              <a:ext cx="432707" cy="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800" dirty="0">
                  <a:solidFill>
                    <a:srgbClr val="FFFFFF"/>
                  </a:solidFill>
                  <a:cs typeface="Arial" panose="020B0604020202020204" pitchFamily="34" charset="0"/>
                </a:rPr>
                <a:t>4</a:t>
              </a:r>
            </a:p>
          </p:txBody>
        </p:sp>
      </p:grpSp>
      <p:sp>
        <p:nvSpPr>
          <p:cNvPr id="118" name="Arc 117"/>
          <p:cNvSpPr/>
          <p:nvPr/>
        </p:nvSpPr>
        <p:spPr bwMode="auto">
          <a:xfrm rot="2523579">
            <a:off x="4259263" y="2093913"/>
            <a:ext cx="1306512" cy="725487"/>
          </a:xfrm>
          <a:prstGeom prst="arc">
            <a:avLst>
              <a:gd name="adj1" fmla="val 12293405"/>
              <a:gd name="adj2" fmla="val 20298883"/>
            </a:avLst>
          </a:prstGeom>
          <a:noFill/>
          <a:ln w="57150" cap="flat" cmpd="sng" algn="ctr">
            <a:solidFill>
              <a:schemeClr val="accent2"/>
            </a:solidFill>
            <a:prstDash val="solid"/>
            <a:round/>
            <a:headEnd type="none" w="med" len="med"/>
            <a:tailEnd type="triangle" w="med" len="med"/>
          </a:ln>
          <a:effectLst/>
        </p:spPr>
        <p:txBody>
          <a:bodyPr anchor="ctr"/>
          <a:lstStyle/>
          <a:p>
            <a:pPr algn="ctr" fontAlgn="base">
              <a:spcBef>
                <a:spcPct val="0"/>
              </a:spcBef>
              <a:spcAft>
                <a:spcPct val="0"/>
              </a:spcAft>
              <a:defRPr/>
            </a:pPr>
            <a:endParaRPr lang="en-US" b="1" dirty="0">
              <a:solidFill>
                <a:srgbClr val="FFFFFF"/>
              </a:solidFill>
              <a:cs typeface="Arial" panose="020B0604020202020204" pitchFamily="34" charset="0"/>
            </a:endParaRPr>
          </a:p>
        </p:txBody>
      </p:sp>
      <p:sp>
        <p:nvSpPr>
          <p:cNvPr id="149551" name="TextBox 284"/>
          <p:cNvSpPr txBox="1">
            <a:spLocks noChangeArrowheads="1"/>
          </p:cNvSpPr>
          <p:nvPr/>
        </p:nvSpPr>
        <p:spPr bwMode="auto">
          <a:xfrm>
            <a:off x="5732463" y="2174875"/>
            <a:ext cx="26543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43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defRPr/>
            </a:pPr>
            <a:r>
              <a:rPr lang="en-US" altLang="en-US" sz="1200" b="1" dirty="0">
                <a:solidFill>
                  <a:schemeClr val="tx2"/>
                </a:solidFill>
                <a:cs typeface="Arial" panose="020B0604020202020204" pitchFamily="34" charset="0"/>
              </a:rPr>
              <a:t>Infiltration of T-cells into tumors</a:t>
            </a:r>
            <a:r>
              <a:rPr lang="en-US" altLang="en-US" sz="1200" dirty="0">
                <a:solidFill>
                  <a:srgbClr val="FFFFFF"/>
                </a:solidFill>
                <a:cs typeface="Arial" panose="020B0604020202020204" pitchFamily="34" charset="0"/>
              </a:rPr>
              <a:t/>
            </a:r>
            <a:br>
              <a:rPr lang="en-US" altLang="en-US" sz="1200" dirty="0">
                <a:solidFill>
                  <a:srgbClr val="FFFFFF"/>
                </a:solidFill>
                <a:cs typeface="Arial" panose="020B0604020202020204" pitchFamily="34" charset="0"/>
              </a:rPr>
            </a:br>
            <a:r>
              <a:rPr lang="en-US" altLang="en-US" sz="1200" b="1" dirty="0">
                <a:solidFill>
                  <a:schemeClr val="tx1"/>
                </a:solidFill>
                <a:cs typeface="Arial" panose="020B0604020202020204" pitchFamily="34" charset="0"/>
              </a:rPr>
              <a:t>LFA1/ICAM1</a:t>
            </a:r>
            <a:br>
              <a:rPr lang="en-US" altLang="en-US" sz="1200" b="1" dirty="0">
                <a:solidFill>
                  <a:schemeClr val="tx1"/>
                </a:solidFill>
                <a:cs typeface="Arial" panose="020B0604020202020204" pitchFamily="34" charset="0"/>
              </a:rPr>
            </a:br>
            <a:r>
              <a:rPr lang="en-US" altLang="en-US" sz="1200" b="1" dirty="0">
                <a:solidFill>
                  <a:schemeClr val="tx1"/>
                </a:solidFill>
                <a:cs typeface="Arial" panose="020B0604020202020204" pitchFamily="34" charset="0"/>
              </a:rPr>
              <a:t>Selectins</a:t>
            </a:r>
          </a:p>
          <a:p>
            <a:pPr fontAlgn="base">
              <a:lnSpc>
                <a:spcPct val="100000"/>
              </a:lnSpc>
              <a:spcBef>
                <a:spcPct val="0"/>
              </a:spcBef>
              <a:spcAft>
                <a:spcPct val="0"/>
              </a:spcAft>
              <a:buClrTx/>
              <a:buFontTx/>
              <a:buNone/>
              <a:defRPr/>
            </a:pPr>
            <a:r>
              <a:rPr lang="en-US" altLang="en-US" sz="1200" b="1" dirty="0">
                <a:solidFill>
                  <a:srgbClr val="F6A108"/>
                </a:solidFill>
                <a:cs typeface="Arial" panose="020B0604020202020204" pitchFamily="34" charset="0"/>
              </a:rPr>
              <a:t>VEGF</a:t>
            </a:r>
            <a:br>
              <a:rPr lang="en-US" altLang="en-US" sz="1200" b="1" dirty="0">
                <a:solidFill>
                  <a:srgbClr val="F6A108"/>
                </a:solidFill>
                <a:cs typeface="Arial" panose="020B0604020202020204" pitchFamily="34" charset="0"/>
              </a:rPr>
            </a:br>
            <a:r>
              <a:rPr lang="en-US" altLang="en-US" sz="1200" b="1" dirty="0">
                <a:solidFill>
                  <a:srgbClr val="F6A108"/>
                </a:solidFill>
                <a:cs typeface="Arial" panose="020B0604020202020204" pitchFamily="34" charset="0"/>
              </a:rPr>
              <a:t>Endothelin B receptor</a:t>
            </a:r>
          </a:p>
        </p:txBody>
      </p:sp>
      <p:grpSp>
        <p:nvGrpSpPr>
          <p:cNvPr id="149552" name="Group 285"/>
          <p:cNvGrpSpPr>
            <a:grpSpLocks/>
          </p:cNvGrpSpPr>
          <p:nvPr/>
        </p:nvGrpSpPr>
        <p:grpSpPr bwMode="auto">
          <a:xfrm>
            <a:off x="5514975" y="2359025"/>
            <a:ext cx="431800" cy="374650"/>
            <a:chOff x="1543050" y="4024993"/>
            <a:chExt cx="432707" cy="375557"/>
          </a:xfrm>
        </p:grpSpPr>
        <p:sp>
          <p:nvSpPr>
            <p:cNvPr id="149567" name="Oval 286"/>
            <p:cNvSpPr>
              <a:spLocks noChangeArrowheads="1"/>
            </p:cNvSpPr>
            <p:nvPr/>
          </p:nvSpPr>
          <p:spPr bwMode="auto">
            <a:xfrm>
              <a:off x="1616529" y="4073979"/>
              <a:ext cx="277585" cy="277585"/>
            </a:xfrm>
            <a:prstGeom prst="ellipse">
              <a:avLst/>
            </a:prstGeom>
            <a:solidFill>
              <a:schemeClr val="bg1"/>
            </a:solidFill>
            <a:ln w="9525">
              <a:solidFill>
                <a:schemeClr val="tx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568" name="TextBox 287"/>
            <p:cNvSpPr txBox="1">
              <a:spLocks noChangeArrowheads="1"/>
            </p:cNvSpPr>
            <p:nvPr/>
          </p:nvSpPr>
          <p:spPr bwMode="auto">
            <a:xfrm>
              <a:off x="1543050" y="4024993"/>
              <a:ext cx="432707" cy="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800" dirty="0">
                  <a:solidFill>
                    <a:srgbClr val="FFFFFF"/>
                  </a:solidFill>
                  <a:cs typeface="Arial" panose="020B0604020202020204" pitchFamily="34" charset="0"/>
                </a:rPr>
                <a:t>5</a:t>
              </a:r>
            </a:p>
          </p:txBody>
        </p:sp>
      </p:grpSp>
      <p:sp>
        <p:nvSpPr>
          <p:cNvPr id="149553" name="TextBox 288"/>
          <p:cNvSpPr txBox="1">
            <a:spLocks noChangeArrowheads="1"/>
          </p:cNvSpPr>
          <p:nvPr/>
        </p:nvSpPr>
        <p:spPr bwMode="auto">
          <a:xfrm>
            <a:off x="5868988" y="3582988"/>
            <a:ext cx="2509837"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43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defRPr/>
            </a:pPr>
            <a:r>
              <a:rPr lang="en-US" altLang="en-US" sz="1200" b="1" dirty="0">
                <a:solidFill>
                  <a:schemeClr val="tx2"/>
                </a:solidFill>
                <a:cs typeface="Arial" panose="020B0604020202020204" pitchFamily="34" charset="0"/>
              </a:rPr>
              <a:t>Recognition of cancer cells </a:t>
            </a:r>
            <a:br>
              <a:rPr lang="en-US" altLang="en-US" sz="1200" b="1" dirty="0">
                <a:solidFill>
                  <a:schemeClr val="tx2"/>
                </a:solidFill>
                <a:cs typeface="Arial" panose="020B0604020202020204" pitchFamily="34" charset="0"/>
              </a:rPr>
            </a:br>
            <a:r>
              <a:rPr lang="en-US" altLang="en-US" sz="1200" b="1" dirty="0">
                <a:solidFill>
                  <a:schemeClr val="tx2"/>
                </a:solidFill>
                <a:cs typeface="Arial" panose="020B0604020202020204" pitchFamily="34" charset="0"/>
              </a:rPr>
              <a:t>by T-cells</a:t>
            </a:r>
            <a:r>
              <a:rPr lang="en-US" altLang="en-US" sz="1200" dirty="0">
                <a:solidFill>
                  <a:schemeClr val="tx2"/>
                </a:solidFill>
                <a:cs typeface="Arial" panose="020B0604020202020204" pitchFamily="34" charset="0"/>
              </a:rPr>
              <a:t/>
            </a:r>
            <a:br>
              <a:rPr lang="en-US" altLang="en-US" sz="1200" dirty="0">
                <a:solidFill>
                  <a:schemeClr val="tx2"/>
                </a:solidFill>
                <a:cs typeface="Arial" panose="020B0604020202020204" pitchFamily="34" charset="0"/>
              </a:rPr>
            </a:br>
            <a:r>
              <a:rPr lang="en-US" altLang="en-US" sz="1200" b="1" dirty="0">
                <a:solidFill>
                  <a:schemeClr val="tx1"/>
                </a:solidFill>
                <a:cs typeface="Arial" panose="020B0604020202020204" pitchFamily="34" charset="0"/>
              </a:rPr>
              <a:t>T-cell receptor</a:t>
            </a:r>
          </a:p>
          <a:p>
            <a:pPr fontAlgn="base">
              <a:lnSpc>
                <a:spcPct val="100000"/>
              </a:lnSpc>
              <a:spcBef>
                <a:spcPct val="0"/>
              </a:spcBef>
              <a:spcAft>
                <a:spcPct val="0"/>
              </a:spcAft>
              <a:buClrTx/>
              <a:buFontTx/>
              <a:buNone/>
              <a:defRPr/>
            </a:pPr>
            <a:r>
              <a:rPr lang="en-US" altLang="en-US" sz="1200" b="1" dirty="0">
                <a:solidFill>
                  <a:srgbClr val="F6A108"/>
                </a:solidFill>
                <a:cs typeface="Arial" panose="020B0604020202020204" pitchFamily="34" charset="0"/>
              </a:rPr>
              <a:t>Reduced pMHC on cancer cells</a:t>
            </a:r>
          </a:p>
        </p:txBody>
      </p:sp>
      <p:grpSp>
        <p:nvGrpSpPr>
          <p:cNvPr id="149554" name="Group 289"/>
          <p:cNvGrpSpPr>
            <a:grpSpLocks/>
          </p:cNvGrpSpPr>
          <p:nvPr/>
        </p:nvGrpSpPr>
        <p:grpSpPr bwMode="auto">
          <a:xfrm>
            <a:off x="5649913" y="3883025"/>
            <a:ext cx="433387" cy="374650"/>
            <a:chOff x="1543050" y="4024993"/>
            <a:chExt cx="432707" cy="375557"/>
          </a:xfrm>
        </p:grpSpPr>
        <p:sp>
          <p:nvSpPr>
            <p:cNvPr id="149565" name="Oval 290"/>
            <p:cNvSpPr>
              <a:spLocks noChangeArrowheads="1"/>
            </p:cNvSpPr>
            <p:nvPr/>
          </p:nvSpPr>
          <p:spPr bwMode="auto">
            <a:xfrm>
              <a:off x="1616529" y="4073979"/>
              <a:ext cx="277585" cy="277585"/>
            </a:xfrm>
            <a:prstGeom prst="ellipse">
              <a:avLst/>
            </a:prstGeom>
            <a:solidFill>
              <a:schemeClr val="bg1"/>
            </a:solidFill>
            <a:ln w="9525">
              <a:solidFill>
                <a:schemeClr val="tx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566" name="TextBox 291"/>
            <p:cNvSpPr txBox="1">
              <a:spLocks noChangeArrowheads="1"/>
            </p:cNvSpPr>
            <p:nvPr/>
          </p:nvSpPr>
          <p:spPr bwMode="auto">
            <a:xfrm>
              <a:off x="1543050" y="4024993"/>
              <a:ext cx="432707" cy="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800" dirty="0">
                  <a:solidFill>
                    <a:srgbClr val="FFFFFF"/>
                  </a:solidFill>
                  <a:cs typeface="Arial" panose="020B0604020202020204" pitchFamily="34" charset="0"/>
                </a:rPr>
                <a:t>6</a:t>
              </a:r>
            </a:p>
          </p:txBody>
        </p:sp>
      </p:grpSp>
      <p:grpSp>
        <p:nvGrpSpPr>
          <p:cNvPr id="149555" name="Group 292"/>
          <p:cNvGrpSpPr>
            <a:grpSpLocks/>
          </p:cNvGrpSpPr>
          <p:nvPr/>
        </p:nvGrpSpPr>
        <p:grpSpPr bwMode="auto">
          <a:xfrm>
            <a:off x="4754563" y="5389563"/>
            <a:ext cx="433387" cy="376237"/>
            <a:chOff x="1543050" y="4024993"/>
            <a:chExt cx="432707" cy="375557"/>
          </a:xfrm>
        </p:grpSpPr>
        <p:sp>
          <p:nvSpPr>
            <p:cNvPr id="149563" name="Oval 293"/>
            <p:cNvSpPr>
              <a:spLocks noChangeArrowheads="1"/>
            </p:cNvSpPr>
            <p:nvPr/>
          </p:nvSpPr>
          <p:spPr bwMode="auto">
            <a:xfrm>
              <a:off x="1616529" y="4073979"/>
              <a:ext cx="277585" cy="277585"/>
            </a:xfrm>
            <a:prstGeom prst="ellipse">
              <a:avLst/>
            </a:prstGeom>
            <a:solidFill>
              <a:schemeClr val="bg1"/>
            </a:solidFill>
            <a:ln w="9525">
              <a:solidFill>
                <a:schemeClr val="tx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564" name="TextBox 294"/>
            <p:cNvSpPr txBox="1">
              <a:spLocks noChangeArrowheads="1"/>
            </p:cNvSpPr>
            <p:nvPr/>
          </p:nvSpPr>
          <p:spPr bwMode="auto">
            <a:xfrm>
              <a:off x="1543050" y="4024993"/>
              <a:ext cx="432707" cy="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800" dirty="0">
                  <a:solidFill>
                    <a:srgbClr val="FFFFFF"/>
                  </a:solidFill>
                  <a:cs typeface="Arial" panose="020B0604020202020204" pitchFamily="34" charset="0"/>
                </a:rPr>
                <a:t>7</a:t>
              </a:r>
            </a:p>
          </p:txBody>
        </p:sp>
      </p:grpSp>
      <p:sp>
        <p:nvSpPr>
          <p:cNvPr id="149556" name="TextBox 296"/>
          <p:cNvSpPr txBox="1">
            <a:spLocks noChangeArrowheads="1"/>
          </p:cNvSpPr>
          <p:nvPr/>
        </p:nvSpPr>
        <p:spPr bwMode="auto">
          <a:xfrm>
            <a:off x="915988" y="5375275"/>
            <a:ext cx="2192337"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defRPr/>
            </a:pPr>
            <a:r>
              <a:rPr lang="en-US" altLang="en-US" sz="1200" b="1" dirty="0">
                <a:solidFill>
                  <a:schemeClr val="tx2"/>
                </a:solidFill>
                <a:cs typeface="Arial" panose="020B0604020202020204" pitchFamily="34" charset="0"/>
              </a:rPr>
              <a:t>Release of cancer cell antigens</a:t>
            </a:r>
            <a:r>
              <a:rPr lang="en-US" altLang="en-US" sz="1200" dirty="0">
                <a:solidFill>
                  <a:schemeClr val="tx2"/>
                </a:solidFill>
                <a:cs typeface="Arial" panose="020B0604020202020204" pitchFamily="34" charset="0"/>
              </a:rPr>
              <a:t/>
            </a:r>
            <a:br>
              <a:rPr lang="en-US" altLang="en-US" sz="1200" dirty="0">
                <a:solidFill>
                  <a:schemeClr val="tx2"/>
                </a:solidFill>
                <a:cs typeface="Arial" panose="020B0604020202020204" pitchFamily="34" charset="0"/>
              </a:rPr>
            </a:br>
            <a:r>
              <a:rPr lang="en-US" altLang="en-US" sz="1200" dirty="0">
                <a:solidFill>
                  <a:schemeClr val="tx1"/>
                </a:solidFill>
                <a:cs typeface="Arial" panose="020B0604020202020204" pitchFamily="34" charset="0"/>
              </a:rPr>
              <a:t>Immunogenic cell death</a:t>
            </a:r>
          </a:p>
          <a:p>
            <a:pPr fontAlgn="base">
              <a:lnSpc>
                <a:spcPct val="100000"/>
              </a:lnSpc>
              <a:spcBef>
                <a:spcPct val="0"/>
              </a:spcBef>
              <a:spcAft>
                <a:spcPct val="0"/>
              </a:spcAft>
              <a:buClrTx/>
              <a:buFontTx/>
              <a:buNone/>
              <a:defRPr/>
            </a:pPr>
            <a:r>
              <a:rPr lang="en-US" altLang="en-US" sz="1200" dirty="0">
                <a:solidFill>
                  <a:srgbClr val="F6A108"/>
                </a:solidFill>
                <a:cs typeface="Arial" panose="020B0604020202020204" pitchFamily="34" charset="0"/>
              </a:rPr>
              <a:t>Tolerogenic cell death</a:t>
            </a:r>
          </a:p>
        </p:txBody>
      </p:sp>
      <p:grpSp>
        <p:nvGrpSpPr>
          <p:cNvPr id="149557" name="Group 297"/>
          <p:cNvGrpSpPr>
            <a:grpSpLocks/>
          </p:cNvGrpSpPr>
          <p:nvPr/>
        </p:nvGrpSpPr>
        <p:grpSpPr bwMode="auto">
          <a:xfrm>
            <a:off x="2843213" y="5259388"/>
            <a:ext cx="431800" cy="376237"/>
            <a:chOff x="1543050" y="4024993"/>
            <a:chExt cx="432707" cy="375557"/>
          </a:xfrm>
        </p:grpSpPr>
        <p:sp>
          <p:nvSpPr>
            <p:cNvPr id="149561" name="Oval 298"/>
            <p:cNvSpPr>
              <a:spLocks noChangeArrowheads="1"/>
            </p:cNvSpPr>
            <p:nvPr/>
          </p:nvSpPr>
          <p:spPr bwMode="auto">
            <a:xfrm>
              <a:off x="1616529" y="4073979"/>
              <a:ext cx="277585" cy="277585"/>
            </a:xfrm>
            <a:prstGeom prst="ellipse">
              <a:avLst/>
            </a:prstGeom>
            <a:solidFill>
              <a:schemeClr val="bg1"/>
            </a:solidFill>
            <a:ln w="9525">
              <a:solidFill>
                <a:schemeClr val="tx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562" name="TextBox 299"/>
            <p:cNvSpPr txBox="1">
              <a:spLocks noChangeArrowheads="1"/>
            </p:cNvSpPr>
            <p:nvPr/>
          </p:nvSpPr>
          <p:spPr bwMode="auto">
            <a:xfrm>
              <a:off x="1543050" y="4024993"/>
              <a:ext cx="432707" cy="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800" dirty="0">
                  <a:solidFill>
                    <a:srgbClr val="FFFFFF"/>
                  </a:solidFill>
                  <a:cs typeface="Arial" panose="020B0604020202020204" pitchFamily="34" charset="0"/>
                </a:rPr>
                <a:t>1</a:t>
              </a:r>
            </a:p>
          </p:txBody>
        </p:sp>
      </p:grpSp>
      <p:grpSp>
        <p:nvGrpSpPr>
          <p:cNvPr id="149558" name="Group 301"/>
          <p:cNvGrpSpPr>
            <a:grpSpLocks/>
          </p:cNvGrpSpPr>
          <p:nvPr/>
        </p:nvGrpSpPr>
        <p:grpSpPr bwMode="auto">
          <a:xfrm>
            <a:off x="2030413" y="4438650"/>
            <a:ext cx="433387" cy="376238"/>
            <a:chOff x="1551214" y="4024993"/>
            <a:chExt cx="432707" cy="375557"/>
          </a:xfrm>
        </p:grpSpPr>
        <p:sp>
          <p:nvSpPr>
            <p:cNvPr id="149559" name="Oval 302"/>
            <p:cNvSpPr>
              <a:spLocks noChangeArrowheads="1"/>
            </p:cNvSpPr>
            <p:nvPr/>
          </p:nvSpPr>
          <p:spPr bwMode="auto">
            <a:xfrm>
              <a:off x="1616529" y="4073979"/>
              <a:ext cx="277585" cy="277585"/>
            </a:xfrm>
            <a:prstGeom prst="ellipse">
              <a:avLst/>
            </a:prstGeom>
            <a:solidFill>
              <a:schemeClr val="bg1"/>
            </a:solidFill>
            <a:ln w="9525">
              <a:solidFill>
                <a:schemeClr val="tx1"/>
              </a:solidFill>
              <a:round/>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149560" name="TextBox 303"/>
            <p:cNvSpPr txBox="1">
              <a:spLocks noChangeArrowheads="1"/>
            </p:cNvSpPr>
            <p:nvPr/>
          </p:nvSpPr>
          <p:spPr bwMode="auto">
            <a:xfrm>
              <a:off x="1551214" y="4024993"/>
              <a:ext cx="432707" cy="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1800" dirty="0">
                  <a:solidFill>
                    <a:srgbClr val="FFFFFF"/>
                  </a:solidFill>
                  <a:cs typeface="Arial" panose="020B0604020202020204" pitchFamily="34" charset="0"/>
                </a:rPr>
                <a:t>2</a:t>
              </a:r>
            </a:p>
          </p:txBody>
        </p:sp>
      </p:grpSp>
    </p:spTree>
    <p:extLst>
      <p:ext uri="{BB962C8B-B14F-4D97-AF65-F5344CB8AC3E}">
        <p14:creationId xmlns:p14="http://schemas.microsoft.com/office/powerpoint/2010/main" val="14512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5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5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5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95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5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95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95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95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950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9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animBg="1"/>
      <p:bldP spid="149508" grpId="0" animBg="1"/>
      <p:bldP spid="149513" grpId="0" animBg="1"/>
      <p:bldP spid="149551" grpId="0" animBg="1"/>
      <p:bldP spid="149553" grpId="0" animBg="1"/>
      <p:bldP spid="1495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5410" name="Straight Arrow Connector 48"/>
          <p:cNvCxnSpPr>
            <a:cxnSpLocks noChangeShapeType="1"/>
          </p:cNvCxnSpPr>
          <p:nvPr/>
        </p:nvCxnSpPr>
        <p:spPr bwMode="auto">
          <a:xfrm>
            <a:off x="3977099" y="1706155"/>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1" name="Straight Arrow Connector 49"/>
          <p:cNvCxnSpPr>
            <a:cxnSpLocks noChangeShapeType="1"/>
          </p:cNvCxnSpPr>
          <p:nvPr/>
        </p:nvCxnSpPr>
        <p:spPr bwMode="auto">
          <a:xfrm>
            <a:off x="3977099" y="2010955"/>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2" name="Straight Arrow Connector 50"/>
          <p:cNvCxnSpPr>
            <a:cxnSpLocks noChangeShapeType="1"/>
          </p:cNvCxnSpPr>
          <p:nvPr/>
        </p:nvCxnSpPr>
        <p:spPr bwMode="auto">
          <a:xfrm>
            <a:off x="3977099" y="2512605"/>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3" name="Straight Arrow Connector 51"/>
          <p:cNvCxnSpPr>
            <a:cxnSpLocks noChangeShapeType="1"/>
          </p:cNvCxnSpPr>
          <p:nvPr/>
        </p:nvCxnSpPr>
        <p:spPr bwMode="auto">
          <a:xfrm>
            <a:off x="3977099" y="3074580"/>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4" name="Straight Arrow Connector 52"/>
          <p:cNvCxnSpPr>
            <a:cxnSpLocks noChangeShapeType="1"/>
          </p:cNvCxnSpPr>
          <p:nvPr/>
        </p:nvCxnSpPr>
        <p:spPr bwMode="auto">
          <a:xfrm>
            <a:off x="3977099" y="3866743"/>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5" name="Straight Arrow Connector 56"/>
          <p:cNvCxnSpPr>
            <a:cxnSpLocks noChangeShapeType="1"/>
          </p:cNvCxnSpPr>
          <p:nvPr/>
        </p:nvCxnSpPr>
        <p:spPr bwMode="auto">
          <a:xfrm>
            <a:off x="3977099" y="2249080"/>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6" name="Straight Arrow Connector 57"/>
          <p:cNvCxnSpPr>
            <a:cxnSpLocks noChangeShapeType="1"/>
          </p:cNvCxnSpPr>
          <p:nvPr/>
        </p:nvCxnSpPr>
        <p:spPr bwMode="auto">
          <a:xfrm>
            <a:off x="3977099" y="2784068"/>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7" name="Straight Arrow Connector 58"/>
          <p:cNvCxnSpPr>
            <a:cxnSpLocks noChangeShapeType="1"/>
          </p:cNvCxnSpPr>
          <p:nvPr/>
        </p:nvCxnSpPr>
        <p:spPr bwMode="auto">
          <a:xfrm>
            <a:off x="3977099" y="3350805"/>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8" name="Straight Arrow Connector 59"/>
          <p:cNvCxnSpPr>
            <a:cxnSpLocks noChangeShapeType="1"/>
          </p:cNvCxnSpPr>
          <p:nvPr/>
        </p:nvCxnSpPr>
        <p:spPr bwMode="auto">
          <a:xfrm>
            <a:off x="3977099" y="3657193"/>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9" name="Straight Arrow Connector 54"/>
          <p:cNvCxnSpPr>
            <a:cxnSpLocks noChangeShapeType="1"/>
          </p:cNvCxnSpPr>
          <p:nvPr/>
        </p:nvCxnSpPr>
        <p:spPr bwMode="auto">
          <a:xfrm>
            <a:off x="3977099" y="4254093"/>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20" name="Title 1"/>
          <p:cNvSpPr>
            <a:spLocks noGrp="1"/>
          </p:cNvSpPr>
          <p:nvPr>
            <p:ph type="title"/>
          </p:nvPr>
        </p:nvSpPr>
        <p:spPr/>
        <p:txBody>
          <a:bodyPr/>
          <a:lstStyle/>
          <a:p>
            <a:r>
              <a:rPr lang="en-US" altLang="en-US" dirty="0"/>
              <a:t>T-Cell Regulation via Multiple Costimulatory and Inhibitory Interactions</a:t>
            </a:r>
          </a:p>
        </p:txBody>
      </p:sp>
      <p:sp>
        <p:nvSpPr>
          <p:cNvPr id="25" name="Content Placeholder 24"/>
          <p:cNvSpPr>
            <a:spLocks noGrp="1"/>
          </p:cNvSpPr>
          <p:nvPr>
            <p:ph sz="half" idx="2"/>
          </p:nvPr>
        </p:nvSpPr>
        <p:spPr>
          <a:xfrm>
            <a:off x="4802599" y="1397610"/>
            <a:ext cx="4151313" cy="4679462"/>
          </a:xfrm>
        </p:spPr>
        <p:txBody>
          <a:bodyPr/>
          <a:lstStyle/>
          <a:p>
            <a:r>
              <a:rPr lang="en-US" altLang="en-US" sz="2000" dirty="0"/>
              <a:t>T-cell response to antigen is mediated by peptide-MHCs recognized specifically by TCR (first signal)</a:t>
            </a:r>
          </a:p>
          <a:p>
            <a:r>
              <a:rPr lang="en-US" altLang="en-US" sz="2000" dirty="0"/>
              <a:t>B7 family of membrane-bound ligands binds both activating and inhibitory receptors (second costimulatory signal)</a:t>
            </a:r>
          </a:p>
          <a:p>
            <a:r>
              <a:rPr lang="en-US" altLang="en-US" sz="2000" dirty="0"/>
              <a:t>Targeting CTLA-4 and PD-1 inhibitory receptors has been a major clinical focus</a:t>
            </a:r>
          </a:p>
        </p:txBody>
      </p:sp>
      <p:sp>
        <p:nvSpPr>
          <p:cNvPr id="145422" name="TextBox 4"/>
          <p:cNvSpPr txBox="1">
            <a:spLocks noChangeArrowheads="1"/>
          </p:cNvSpPr>
          <p:nvPr/>
        </p:nvSpPr>
        <p:spPr bwMode="auto">
          <a:xfrm>
            <a:off x="284163" y="6379755"/>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chemeClr val="bg2"/>
                </a:solidFill>
                <a:ea typeface="ＭＳ Ｐゴシック" panose="020B0600070205080204" pitchFamily="34" charset="-128"/>
              </a:rPr>
              <a:t>Pardoll DM. Nat Rev Cancer. 2012;12:252-264.</a:t>
            </a:r>
          </a:p>
        </p:txBody>
      </p:sp>
      <p:grpSp>
        <p:nvGrpSpPr>
          <p:cNvPr id="2" name="Group 1"/>
          <p:cNvGrpSpPr>
            <a:grpSpLocks/>
          </p:cNvGrpSpPr>
          <p:nvPr/>
        </p:nvGrpSpPr>
        <p:grpSpPr bwMode="auto">
          <a:xfrm>
            <a:off x="6294438" y="6210300"/>
            <a:ext cx="2673350" cy="455613"/>
            <a:chOff x="6294438" y="6210300"/>
            <a:chExt cx="2673350" cy="455613"/>
          </a:xfrm>
        </p:grpSpPr>
        <p:sp>
          <p:nvSpPr>
            <p:cNvPr id="145606"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45607"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4135849" y="1591855"/>
            <a:ext cx="242888" cy="246063"/>
            <a:chOff x="3810000" y="1838326"/>
            <a:chExt cx="242888" cy="246221"/>
          </a:xfrm>
        </p:grpSpPr>
        <p:sp>
          <p:nvSpPr>
            <p:cNvPr id="145604" name="Oval 8"/>
            <p:cNvSpPr>
              <a:spLocks noChangeArrowheads="1"/>
            </p:cNvSpPr>
            <p:nvPr/>
          </p:nvSpPr>
          <p:spPr bwMode="auto">
            <a:xfrm>
              <a:off x="3886201" y="1914526"/>
              <a:ext cx="90487" cy="9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0" name="TextBox 9"/>
            <p:cNvSpPr txBox="1"/>
            <p:nvPr/>
          </p:nvSpPr>
          <p:spPr>
            <a:xfrm>
              <a:off x="3810000" y="1838326"/>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4" name="Group 11"/>
          <p:cNvGrpSpPr>
            <a:grpSpLocks/>
          </p:cNvGrpSpPr>
          <p:nvPr/>
        </p:nvGrpSpPr>
        <p:grpSpPr bwMode="auto">
          <a:xfrm>
            <a:off x="4135849" y="2130018"/>
            <a:ext cx="242888" cy="246062"/>
            <a:chOff x="3810000" y="1838326"/>
            <a:chExt cx="242888" cy="246221"/>
          </a:xfrm>
        </p:grpSpPr>
        <p:sp>
          <p:nvSpPr>
            <p:cNvPr id="145602" name="Oval 12"/>
            <p:cNvSpPr>
              <a:spLocks noChangeArrowheads="1"/>
            </p:cNvSpPr>
            <p:nvPr/>
          </p:nvSpPr>
          <p:spPr bwMode="auto">
            <a:xfrm>
              <a:off x="3886201" y="1914526"/>
              <a:ext cx="90487" cy="9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 name="TextBox 13"/>
            <p:cNvSpPr txBox="1"/>
            <p:nvPr/>
          </p:nvSpPr>
          <p:spPr>
            <a:xfrm>
              <a:off x="3810000" y="1838326"/>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5" name="Group 14"/>
          <p:cNvGrpSpPr>
            <a:grpSpLocks/>
          </p:cNvGrpSpPr>
          <p:nvPr/>
        </p:nvGrpSpPr>
        <p:grpSpPr bwMode="auto">
          <a:xfrm>
            <a:off x="4135849" y="2668180"/>
            <a:ext cx="242888" cy="246063"/>
            <a:chOff x="3810000" y="1838326"/>
            <a:chExt cx="242888" cy="246221"/>
          </a:xfrm>
        </p:grpSpPr>
        <p:sp>
          <p:nvSpPr>
            <p:cNvPr id="145600" name="Oval 15"/>
            <p:cNvSpPr>
              <a:spLocks noChangeArrowheads="1"/>
            </p:cNvSpPr>
            <p:nvPr/>
          </p:nvSpPr>
          <p:spPr bwMode="auto">
            <a:xfrm>
              <a:off x="3886201" y="1914526"/>
              <a:ext cx="90487" cy="9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7" name="TextBox 16"/>
            <p:cNvSpPr txBox="1"/>
            <p:nvPr/>
          </p:nvSpPr>
          <p:spPr>
            <a:xfrm>
              <a:off x="3810000" y="1838326"/>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6" name="Group 17"/>
          <p:cNvGrpSpPr>
            <a:grpSpLocks/>
          </p:cNvGrpSpPr>
          <p:nvPr/>
        </p:nvGrpSpPr>
        <p:grpSpPr bwMode="auto">
          <a:xfrm>
            <a:off x="4124737" y="4330293"/>
            <a:ext cx="242887" cy="246062"/>
            <a:chOff x="3810000" y="1838326"/>
            <a:chExt cx="242888" cy="246221"/>
          </a:xfrm>
        </p:grpSpPr>
        <p:sp>
          <p:nvSpPr>
            <p:cNvPr id="145598" name="Oval 18"/>
            <p:cNvSpPr>
              <a:spLocks noChangeArrowheads="1"/>
            </p:cNvSpPr>
            <p:nvPr/>
          </p:nvSpPr>
          <p:spPr bwMode="auto">
            <a:xfrm>
              <a:off x="3886201" y="1914526"/>
              <a:ext cx="90487" cy="9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0" name="TextBox 19"/>
            <p:cNvSpPr txBox="1"/>
            <p:nvPr/>
          </p:nvSpPr>
          <p:spPr>
            <a:xfrm>
              <a:off x="3810000" y="1838326"/>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7" name="Group 20"/>
          <p:cNvGrpSpPr>
            <a:grpSpLocks/>
          </p:cNvGrpSpPr>
          <p:nvPr/>
        </p:nvGrpSpPr>
        <p:grpSpPr bwMode="auto">
          <a:xfrm>
            <a:off x="4135849" y="4563655"/>
            <a:ext cx="242888" cy="246063"/>
            <a:chOff x="3810000" y="1838326"/>
            <a:chExt cx="242888" cy="246221"/>
          </a:xfrm>
        </p:grpSpPr>
        <p:sp>
          <p:nvSpPr>
            <p:cNvPr id="145596" name="Oval 21"/>
            <p:cNvSpPr>
              <a:spLocks noChangeArrowheads="1"/>
            </p:cNvSpPr>
            <p:nvPr/>
          </p:nvSpPr>
          <p:spPr bwMode="auto">
            <a:xfrm>
              <a:off x="3886201" y="1914526"/>
              <a:ext cx="90487" cy="9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3" name="TextBox 22"/>
            <p:cNvSpPr txBox="1"/>
            <p:nvPr/>
          </p:nvSpPr>
          <p:spPr>
            <a:xfrm>
              <a:off x="3810000" y="1838326"/>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8" name="Group 23"/>
          <p:cNvGrpSpPr>
            <a:grpSpLocks/>
          </p:cNvGrpSpPr>
          <p:nvPr/>
        </p:nvGrpSpPr>
        <p:grpSpPr bwMode="auto">
          <a:xfrm>
            <a:off x="4124737" y="4811305"/>
            <a:ext cx="242887" cy="246063"/>
            <a:chOff x="3810000" y="1838326"/>
            <a:chExt cx="242888" cy="246221"/>
          </a:xfrm>
        </p:grpSpPr>
        <p:sp>
          <p:nvSpPr>
            <p:cNvPr id="145594" name="Oval 24"/>
            <p:cNvSpPr>
              <a:spLocks noChangeArrowheads="1"/>
            </p:cNvSpPr>
            <p:nvPr/>
          </p:nvSpPr>
          <p:spPr bwMode="auto">
            <a:xfrm>
              <a:off x="3886201" y="1914526"/>
              <a:ext cx="90487" cy="9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6" name="TextBox 25"/>
            <p:cNvSpPr txBox="1"/>
            <p:nvPr/>
          </p:nvSpPr>
          <p:spPr>
            <a:xfrm>
              <a:off x="3810000" y="1838326"/>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9" name="Group 26"/>
          <p:cNvGrpSpPr>
            <a:grpSpLocks/>
          </p:cNvGrpSpPr>
          <p:nvPr/>
        </p:nvGrpSpPr>
        <p:grpSpPr bwMode="auto">
          <a:xfrm>
            <a:off x="4135849" y="1872843"/>
            <a:ext cx="242888" cy="246062"/>
            <a:chOff x="3814763" y="1824035"/>
            <a:chExt cx="242888" cy="246221"/>
          </a:xfrm>
        </p:grpSpPr>
        <p:sp>
          <p:nvSpPr>
            <p:cNvPr id="145592" name="Oval 27"/>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9" name="TextBox 28"/>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11" name="Group 29"/>
          <p:cNvGrpSpPr>
            <a:grpSpLocks/>
          </p:cNvGrpSpPr>
          <p:nvPr/>
        </p:nvGrpSpPr>
        <p:grpSpPr bwMode="auto">
          <a:xfrm>
            <a:off x="4135849" y="2377668"/>
            <a:ext cx="242888" cy="246062"/>
            <a:chOff x="3814763" y="1824035"/>
            <a:chExt cx="242888" cy="246221"/>
          </a:xfrm>
        </p:grpSpPr>
        <p:sp>
          <p:nvSpPr>
            <p:cNvPr id="145590" name="Oval 30"/>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32" name="TextBox 31"/>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12" name="Group 32"/>
          <p:cNvGrpSpPr>
            <a:grpSpLocks/>
          </p:cNvGrpSpPr>
          <p:nvPr/>
        </p:nvGrpSpPr>
        <p:grpSpPr bwMode="auto">
          <a:xfrm>
            <a:off x="4135849" y="2944405"/>
            <a:ext cx="242888" cy="246063"/>
            <a:chOff x="3814763" y="1824035"/>
            <a:chExt cx="242888" cy="246221"/>
          </a:xfrm>
        </p:grpSpPr>
        <p:sp>
          <p:nvSpPr>
            <p:cNvPr id="145588" name="Oval 33"/>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35" name="TextBox 34"/>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13" name="Group 35"/>
          <p:cNvGrpSpPr>
            <a:grpSpLocks/>
          </p:cNvGrpSpPr>
          <p:nvPr/>
        </p:nvGrpSpPr>
        <p:grpSpPr bwMode="auto">
          <a:xfrm>
            <a:off x="4135849" y="3220630"/>
            <a:ext cx="242888" cy="246063"/>
            <a:chOff x="3814763" y="1824035"/>
            <a:chExt cx="242888" cy="246221"/>
          </a:xfrm>
        </p:grpSpPr>
        <p:sp>
          <p:nvSpPr>
            <p:cNvPr id="145586" name="Oval 36"/>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38" name="TextBox 37"/>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15" name="Group 38"/>
          <p:cNvGrpSpPr>
            <a:grpSpLocks/>
          </p:cNvGrpSpPr>
          <p:nvPr/>
        </p:nvGrpSpPr>
        <p:grpSpPr bwMode="auto">
          <a:xfrm>
            <a:off x="4135849" y="3525430"/>
            <a:ext cx="242888" cy="246063"/>
            <a:chOff x="3814763" y="1824035"/>
            <a:chExt cx="242888" cy="246221"/>
          </a:xfrm>
        </p:grpSpPr>
        <p:sp>
          <p:nvSpPr>
            <p:cNvPr id="145584" name="Oval 39"/>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1" name="TextBox 40"/>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16" name="Group 41"/>
          <p:cNvGrpSpPr>
            <a:grpSpLocks/>
          </p:cNvGrpSpPr>
          <p:nvPr/>
        </p:nvGrpSpPr>
        <p:grpSpPr bwMode="auto">
          <a:xfrm>
            <a:off x="4135849" y="3739743"/>
            <a:ext cx="242888" cy="246062"/>
            <a:chOff x="3814763" y="1824035"/>
            <a:chExt cx="242888" cy="246221"/>
          </a:xfrm>
        </p:grpSpPr>
        <p:sp>
          <p:nvSpPr>
            <p:cNvPr id="145582" name="Oval 42"/>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4" name="TextBox 43"/>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18" name="Group 44"/>
          <p:cNvGrpSpPr>
            <a:grpSpLocks/>
          </p:cNvGrpSpPr>
          <p:nvPr/>
        </p:nvGrpSpPr>
        <p:grpSpPr bwMode="auto">
          <a:xfrm>
            <a:off x="4134262" y="4120743"/>
            <a:ext cx="242887" cy="246062"/>
            <a:chOff x="3814763" y="1824035"/>
            <a:chExt cx="242888" cy="246221"/>
          </a:xfrm>
        </p:grpSpPr>
        <p:sp>
          <p:nvSpPr>
            <p:cNvPr id="145580" name="Oval 45"/>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47" name="TextBox 46"/>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cxnSp>
        <p:nvCxnSpPr>
          <p:cNvPr id="145437" name="Straight Arrow Connector 55"/>
          <p:cNvCxnSpPr>
            <a:cxnSpLocks noChangeShapeType="1"/>
          </p:cNvCxnSpPr>
          <p:nvPr/>
        </p:nvCxnSpPr>
        <p:spPr bwMode="auto">
          <a:xfrm>
            <a:off x="3977099" y="4930368"/>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38" name="Straight Arrow Connector 60"/>
          <p:cNvCxnSpPr>
            <a:cxnSpLocks noChangeShapeType="1"/>
          </p:cNvCxnSpPr>
          <p:nvPr/>
        </p:nvCxnSpPr>
        <p:spPr bwMode="auto">
          <a:xfrm>
            <a:off x="3918362" y="4066768"/>
            <a:ext cx="719137"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39" name="Straight Arrow Connector 61"/>
          <p:cNvCxnSpPr>
            <a:cxnSpLocks noChangeShapeType="1"/>
          </p:cNvCxnSpPr>
          <p:nvPr/>
        </p:nvCxnSpPr>
        <p:spPr bwMode="auto">
          <a:xfrm>
            <a:off x="4007922" y="4469905"/>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40" name="Straight Arrow Connector 62"/>
          <p:cNvCxnSpPr>
            <a:cxnSpLocks noChangeShapeType="1"/>
          </p:cNvCxnSpPr>
          <p:nvPr/>
        </p:nvCxnSpPr>
        <p:spPr bwMode="auto">
          <a:xfrm>
            <a:off x="3972337" y="5773330"/>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41" name="Straight Arrow Connector 63"/>
          <p:cNvCxnSpPr>
            <a:cxnSpLocks noChangeShapeType="1"/>
          </p:cNvCxnSpPr>
          <p:nvPr/>
        </p:nvCxnSpPr>
        <p:spPr bwMode="auto">
          <a:xfrm>
            <a:off x="3981862" y="5530443"/>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9" name="Group 64"/>
          <p:cNvGrpSpPr>
            <a:grpSpLocks/>
          </p:cNvGrpSpPr>
          <p:nvPr/>
        </p:nvGrpSpPr>
        <p:grpSpPr bwMode="auto">
          <a:xfrm>
            <a:off x="4129499" y="5387568"/>
            <a:ext cx="242888" cy="246062"/>
            <a:chOff x="3814763" y="1824035"/>
            <a:chExt cx="242888" cy="246221"/>
          </a:xfrm>
        </p:grpSpPr>
        <p:sp>
          <p:nvSpPr>
            <p:cNvPr id="145578" name="Oval 65"/>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67" name="TextBox 66"/>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grpSp>
        <p:nvGrpSpPr>
          <p:cNvPr id="21" name="Group 67"/>
          <p:cNvGrpSpPr>
            <a:grpSpLocks/>
          </p:cNvGrpSpPr>
          <p:nvPr/>
        </p:nvGrpSpPr>
        <p:grpSpPr bwMode="auto">
          <a:xfrm>
            <a:off x="4129499" y="5639980"/>
            <a:ext cx="242888" cy="246063"/>
            <a:chOff x="3814763" y="1824035"/>
            <a:chExt cx="242888" cy="246221"/>
          </a:xfrm>
        </p:grpSpPr>
        <p:sp>
          <p:nvSpPr>
            <p:cNvPr id="145576" name="Oval 68"/>
            <p:cNvSpPr>
              <a:spLocks noChangeArrowheads="1"/>
            </p:cNvSpPr>
            <p:nvPr/>
          </p:nvSpPr>
          <p:spPr bwMode="auto">
            <a:xfrm>
              <a:off x="3886201" y="1914526"/>
              <a:ext cx="90487" cy="90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70" name="TextBox 69"/>
            <p:cNvSpPr txBox="1"/>
            <p:nvPr/>
          </p:nvSpPr>
          <p:spPr>
            <a:xfrm>
              <a:off x="3814763" y="182403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cxnSp>
        <p:nvCxnSpPr>
          <p:cNvPr id="145444" name="Straight Arrow Connector 71"/>
          <p:cNvCxnSpPr>
            <a:cxnSpLocks noChangeShapeType="1"/>
          </p:cNvCxnSpPr>
          <p:nvPr/>
        </p:nvCxnSpPr>
        <p:spPr bwMode="auto">
          <a:xfrm>
            <a:off x="3977099" y="4692243"/>
            <a:ext cx="542925"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2" name="Group 74"/>
          <p:cNvGrpSpPr>
            <a:grpSpLocks/>
          </p:cNvGrpSpPr>
          <p:nvPr/>
        </p:nvGrpSpPr>
        <p:grpSpPr bwMode="auto">
          <a:xfrm>
            <a:off x="3948524" y="3949293"/>
            <a:ext cx="681038" cy="215900"/>
            <a:chOff x="3738564" y="4405318"/>
            <a:chExt cx="681042" cy="215444"/>
          </a:xfrm>
        </p:grpSpPr>
        <p:sp>
          <p:nvSpPr>
            <p:cNvPr id="145574" name="Rectangle 72"/>
            <p:cNvSpPr>
              <a:spLocks noChangeArrowheads="1"/>
            </p:cNvSpPr>
            <p:nvPr/>
          </p:nvSpPr>
          <p:spPr bwMode="auto">
            <a:xfrm>
              <a:off x="3870324" y="4448175"/>
              <a:ext cx="401638" cy="13811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74" name="TextBox 73"/>
            <p:cNvSpPr txBox="1"/>
            <p:nvPr/>
          </p:nvSpPr>
          <p:spPr>
            <a:xfrm>
              <a:off x="3738564" y="4405318"/>
              <a:ext cx="681042" cy="215444"/>
            </a:xfrm>
            <a:prstGeom prst="rect">
              <a:avLst/>
            </a:prstGeom>
            <a:noFill/>
          </p:spPr>
          <p:txBody>
            <a:bodyPr>
              <a:spAutoFit/>
            </a:bodyPr>
            <a:lstStyle/>
            <a:p>
              <a:pPr algn="ctr" eaLnBrk="1" hangingPunct="1">
                <a:defRPr/>
              </a:pPr>
              <a:r>
                <a:rPr lang="en-US" sz="800" b="0" dirty="0">
                  <a:solidFill>
                    <a:schemeClr val="bg2">
                      <a:lumMod val="10000"/>
                    </a:schemeClr>
                  </a:solidFill>
                </a:rPr>
                <a:t>Signal 1</a:t>
              </a:r>
            </a:p>
          </p:txBody>
        </p:sp>
      </p:grpSp>
      <p:sp>
        <p:nvSpPr>
          <p:cNvPr id="145446" name="TextBox 75"/>
          <p:cNvSpPr txBox="1">
            <a:spLocks noChangeArrowheads="1"/>
          </p:cNvSpPr>
          <p:nvPr/>
        </p:nvSpPr>
        <p:spPr bwMode="auto">
          <a:xfrm>
            <a:off x="3275424" y="1342618"/>
            <a:ext cx="103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dirty="0">
                <a:solidFill>
                  <a:schemeClr val="tx1"/>
                </a:solidFill>
              </a:rPr>
              <a:t>T-Cell</a:t>
            </a:r>
          </a:p>
        </p:txBody>
      </p:sp>
      <p:sp>
        <p:nvSpPr>
          <p:cNvPr id="145447" name="TextBox 76"/>
          <p:cNvSpPr txBox="1">
            <a:spLocks noChangeArrowheads="1"/>
          </p:cNvSpPr>
          <p:nvPr/>
        </p:nvSpPr>
        <p:spPr bwMode="auto">
          <a:xfrm>
            <a:off x="86136" y="1342618"/>
            <a:ext cx="239395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dirty="0">
                <a:solidFill>
                  <a:schemeClr val="tx1"/>
                </a:solidFill>
              </a:rPr>
              <a:t>Antigen-Presenting Cell</a:t>
            </a:r>
          </a:p>
        </p:txBody>
      </p:sp>
      <p:sp>
        <p:nvSpPr>
          <p:cNvPr id="145448" name="TextBox 78"/>
          <p:cNvSpPr txBox="1">
            <a:spLocks noChangeArrowheads="1"/>
          </p:cNvSpPr>
          <p:nvPr/>
        </p:nvSpPr>
        <p:spPr bwMode="auto">
          <a:xfrm>
            <a:off x="1146587" y="1568043"/>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PD-L2</a:t>
            </a:r>
          </a:p>
        </p:txBody>
      </p:sp>
      <p:sp>
        <p:nvSpPr>
          <p:cNvPr id="145449" name="TextBox 79"/>
          <p:cNvSpPr txBox="1">
            <a:spLocks noChangeArrowheads="1"/>
          </p:cNvSpPr>
          <p:nvPr/>
        </p:nvSpPr>
        <p:spPr bwMode="auto">
          <a:xfrm>
            <a:off x="1146587" y="1844268"/>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PD-L1 </a:t>
            </a:r>
          </a:p>
        </p:txBody>
      </p:sp>
      <p:sp>
        <p:nvSpPr>
          <p:cNvPr id="145450" name="TextBox 80"/>
          <p:cNvSpPr txBox="1">
            <a:spLocks noChangeArrowheads="1"/>
          </p:cNvSpPr>
          <p:nvPr/>
        </p:nvSpPr>
        <p:spPr bwMode="auto">
          <a:xfrm>
            <a:off x="1146587" y="2106205"/>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CD80 or CD86</a:t>
            </a:r>
          </a:p>
        </p:txBody>
      </p:sp>
      <p:sp>
        <p:nvSpPr>
          <p:cNvPr id="145451" name="TextBox 81"/>
          <p:cNvSpPr txBox="1">
            <a:spLocks noChangeArrowheads="1"/>
          </p:cNvSpPr>
          <p:nvPr/>
        </p:nvSpPr>
        <p:spPr bwMode="auto">
          <a:xfrm>
            <a:off x="1146587" y="2339568"/>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CD80 or CD86</a:t>
            </a:r>
          </a:p>
        </p:txBody>
      </p:sp>
      <p:sp>
        <p:nvSpPr>
          <p:cNvPr id="145452" name="TextBox 82"/>
          <p:cNvSpPr txBox="1">
            <a:spLocks noChangeArrowheads="1"/>
          </p:cNvSpPr>
          <p:nvPr/>
        </p:nvSpPr>
        <p:spPr bwMode="auto">
          <a:xfrm>
            <a:off x="1146587" y="2625318"/>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B7RP1</a:t>
            </a:r>
          </a:p>
        </p:txBody>
      </p:sp>
      <p:sp>
        <p:nvSpPr>
          <p:cNvPr id="145453" name="TextBox 83"/>
          <p:cNvSpPr txBox="1">
            <a:spLocks noChangeArrowheads="1"/>
          </p:cNvSpPr>
          <p:nvPr/>
        </p:nvSpPr>
        <p:spPr bwMode="auto">
          <a:xfrm>
            <a:off x="1146587" y="2930118"/>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B7-H3</a:t>
            </a:r>
          </a:p>
        </p:txBody>
      </p:sp>
      <p:sp>
        <p:nvSpPr>
          <p:cNvPr id="145454" name="TextBox 84"/>
          <p:cNvSpPr txBox="1">
            <a:spLocks noChangeArrowheads="1"/>
          </p:cNvSpPr>
          <p:nvPr/>
        </p:nvSpPr>
        <p:spPr bwMode="auto">
          <a:xfrm>
            <a:off x="1146587" y="3192055"/>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B7-H4</a:t>
            </a:r>
          </a:p>
        </p:txBody>
      </p:sp>
      <p:sp>
        <p:nvSpPr>
          <p:cNvPr id="145455" name="TextBox 85"/>
          <p:cNvSpPr txBox="1">
            <a:spLocks noChangeArrowheads="1"/>
          </p:cNvSpPr>
          <p:nvPr/>
        </p:nvSpPr>
        <p:spPr bwMode="auto">
          <a:xfrm>
            <a:off x="1146587" y="3501618"/>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HVEM</a:t>
            </a:r>
          </a:p>
        </p:txBody>
      </p:sp>
      <p:sp>
        <p:nvSpPr>
          <p:cNvPr id="145456" name="TextBox 86"/>
          <p:cNvSpPr txBox="1">
            <a:spLocks noChangeArrowheads="1"/>
          </p:cNvSpPr>
          <p:nvPr/>
        </p:nvSpPr>
        <p:spPr bwMode="auto">
          <a:xfrm>
            <a:off x="1146587" y="3915955"/>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MHC class I or II</a:t>
            </a:r>
          </a:p>
        </p:txBody>
      </p:sp>
      <p:sp>
        <p:nvSpPr>
          <p:cNvPr id="145457" name="TextBox 87"/>
          <p:cNvSpPr txBox="1">
            <a:spLocks noChangeArrowheads="1"/>
          </p:cNvSpPr>
          <p:nvPr/>
        </p:nvSpPr>
        <p:spPr bwMode="auto">
          <a:xfrm>
            <a:off x="1556162" y="3711168"/>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Peptide</a:t>
            </a:r>
          </a:p>
        </p:txBody>
      </p:sp>
      <p:sp>
        <p:nvSpPr>
          <p:cNvPr id="145458" name="TextBox 88"/>
          <p:cNvSpPr txBox="1">
            <a:spLocks noChangeArrowheads="1"/>
          </p:cNvSpPr>
          <p:nvPr/>
        </p:nvSpPr>
        <p:spPr bwMode="auto">
          <a:xfrm>
            <a:off x="1146587" y="4292193"/>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CD137L</a:t>
            </a:r>
          </a:p>
        </p:txBody>
      </p:sp>
      <p:sp>
        <p:nvSpPr>
          <p:cNvPr id="145459" name="TextBox 89"/>
          <p:cNvSpPr txBox="1">
            <a:spLocks noChangeArrowheads="1"/>
          </p:cNvSpPr>
          <p:nvPr/>
        </p:nvSpPr>
        <p:spPr bwMode="auto">
          <a:xfrm>
            <a:off x="1146587" y="4539843"/>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OX40L</a:t>
            </a:r>
          </a:p>
        </p:txBody>
      </p:sp>
      <p:sp>
        <p:nvSpPr>
          <p:cNvPr id="145460" name="TextBox 90"/>
          <p:cNvSpPr txBox="1">
            <a:spLocks noChangeArrowheads="1"/>
          </p:cNvSpPr>
          <p:nvPr/>
        </p:nvSpPr>
        <p:spPr bwMode="auto">
          <a:xfrm>
            <a:off x="1146587" y="4777968"/>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CD70</a:t>
            </a:r>
          </a:p>
        </p:txBody>
      </p:sp>
      <p:sp>
        <p:nvSpPr>
          <p:cNvPr id="145461" name="TextBox 91"/>
          <p:cNvSpPr txBox="1">
            <a:spLocks noChangeArrowheads="1"/>
          </p:cNvSpPr>
          <p:nvPr/>
        </p:nvSpPr>
        <p:spPr bwMode="auto">
          <a:xfrm>
            <a:off x="1146587" y="5068480"/>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CD40</a:t>
            </a:r>
          </a:p>
        </p:txBody>
      </p:sp>
      <p:sp>
        <p:nvSpPr>
          <p:cNvPr id="145462" name="TextBox 92"/>
          <p:cNvSpPr txBox="1">
            <a:spLocks noChangeArrowheads="1"/>
          </p:cNvSpPr>
          <p:nvPr/>
        </p:nvSpPr>
        <p:spPr bwMode="auto">
          <a:xfrm>
            <a:off x="1146587" y="5378043"/>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GAL9</a:t>
            </a:r>
          </a:p>
        </p:txBody>
      </p:sp>
      <p:sp>
        <p:nvSpPr>
          <p:cNvPr id="145463" name="TextBox 93"/>
          <p:cNvSpPr txBox="1">
            <a:spLocks noChangeArrowheads="1"/>
          </p:cNvSpPr>
          <p:nvPr/>
        </p:nvSpPr>
        <p:spPr bwMode="auto">
          <a:xfrm>
            <a:off x="1175162" y="5606643"/>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b="0" dirty="0">
                <a:solidFill>
                  <a:schemeClr val="tx1"/>
                </a:solidFill>
              </a:rPr>
              <a:t>Adenosine</a:t>
            </a:r>
          </a:p>
        </p:txBody>
      </p:sp>
      <p:cxnSp>
        <p:nvCxnSpPr>
          <p:cNvPr id="145464" name="Straight Connector 98"/>
          <p:cNvCxnSpPr>
            <a:cxnSpLocks noChangeShapeType="1"/>
          </p:cNvCxnSpPr>
          <p:nvPr/>
        </p:nvCxnSpPr>
        <p:spPr bwMode="auto">
          <a:xfrm>
            <a:off x="2480087" y="6173380"/>
            <a:ext cx="914400" cy="0"/>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24" name="Group 94"/>
          <p:cNvGrpSpPr>
            <a:grpSpLocks/>
          </p:cNvGrpSpPr>
          <p:nvPr/>
        </p:nvGrpSpPr>
        <p:grpSpPr bwMode="auto">
          <a:xfrm>
            <a:off x="2548349" y="5840005"/>
            <a:ext cx="817563" cy="584200"/>
            <a:chOff x="3762379" y="4391026"/>
            <a:chExt cx="817562" cy="584775"/>
          </a:xfrm>
        </p:grpSpPr>
        <p:sp>
          <p:nvSpPr>
            <p:cNvPr id="145572" name="Rectangle 95"/>
            <p:cNvSpPr>
              <a:spLocks noChangeArrowheads="1"/>
            </p:cNvSpPr>
            <p:nvPr/>
          </p:nvSpPr>
          <p:spPr bwMode="auto">
            <a:xfrm>
              <a:off x="3870324" y="4448175"/>
              <a:ext cx="585790" cy="50482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97" name="TextBox 96"/>
            <p:cNvSpPr txBox="1"/>
            <p:nvPr/>
          </p:nvSpPr>
          <p:spPr>
            <a:xfrm>
              <a:off x="3762379" y="4391026"/>
              <a:ext cx="817562" cy="584775"/>
            </a:xfrm>
            <a:prstGeom prst="rect">
              <a:avLst/>
            </a:prstGeom>
            <a:noFill/>
          </p:spPr>
          <p:txBody>
            <a:bodyPr>
              <a:spAutoFit/>
            </a:bodyPr>
            <a:lstStyle/>
            <a:p>
              <a:pPr algn="ctr" eaLnBrk="1" hangingPunct="1">
                <a:defRPr/>
              </a:pPr>
              <a:r>
                <a:rPr lang="en-US" sz="800" dirty="0">
                  <a:solidFill>
                    <a:schemeClr val="bg2">
                      <a:lumMod val="10000"/>
                    </a:schemeClr>
                  </a:solidFill>
                </a:rPr>
                <a:t>Cytokines</a:t>
              </a:r>
              <a:br>
                <a:rPr lang="en-US" sz="800" dirty="0">
                  <a:solidFill>
                    <a:schemeClr val="bg2">
                      <a:lumMod val="10000"/>
                    </a:schemeClr>
                  </a:solidFill>
                </a:rPr>
              </a:br>
              <a:r>
                <a:rPr lang="en-US" sz="800" b="0" dirty="0">
                  <a:solidFill>
                    <a:schemeClr val="bg2">
                      <a:lumMod val="10000"/>
                    </a:schemeClr>
                  </a:solidFill>
                </a:rPr>
                <a:t>(TGF-</a:t>
              </a:r>
              <a:r>
                <a:rPr lang="el-GR" sz="800" b="0" dirty="0">
                  <a:solidFill>
                    <a:schemeClr val="bg2">
                      <a:lumMod val="10000"/>
                    </a:schemeClr>
                  </a:solidFill>
                </a:rPr>
                <a:t>β</a:t>
              </a:r>
              <a:r>
                <a:rPr lang="en-US" sz="800" b="0" dirty="0">
                  <a:solidFill>
                    <a:schemeClr val="bg2">
                      <a:lumMod val="10000"/>
                    </a:schemeClr>
                  </a:solidFill>
                </a:rPr>
                <a:t>, IL-1, IL-6, IL10, </a:t>
              </a:r>
              <a:br>
                <a:rPr lang="en-US" sz="800" b="0" dirty="0">
                  <a:solidFill>
                    <a:schemeClr val="bg2">
                      <a:lumMod val="10000"/>
                    </a:schemeClr>
                  </a:solidFill>
                </a:rPr>
              </a:br>
              <a:r>
                <a:rPr lang="en-US" sz="800" b="0" dirty="0">
                  <a:solidFill>
                    <a:schemeClr val="bg2">
                      <a:lumMod val="10000"/>
                    </a:schemeClr>
                  </a:solidFill>
                </a:rPr>
                <a:t>IL-12, IL-18)</a:t>
              </a:r>
              <a:endParaRPr lang="en-US" sz="800" dirty="0">
                <a:solidFill>
                  <a:schemeClr val="bg2">
                    <a:lumMod val="10000"/>
                  </a:schemeClr>
                </a:solidFill>
              </a:endParaRPr>
            </a:p>
          </p:txBody>
        </p:sp>
      </p:grpSp>
      <p:sp>
        <p:nvSpPr>
          <p:cNvPr id="145466" name="Freeform 103"/>
          <p:cNvSpPr>
            <a:spLocks/>
          </p:cNvSpPr>
          <p:nvPr/>
        </p:nvSpPr>
        <p:spPr bwMode="auto">
          <a:xfrm>
            <a:off x="2422937" y="5673318"/>
            <a:ext cx="552450" cy="95250"/>
          </a:xfrm>
          <a:custGeom>
            <a:avLst/>
            <a:gdLst>
              <a:gd name="T0" fmla="*/ 0 w 514350"/>
              <a:gd name="T1" fmla="*/ 0 h 84931"/>
              <a:gd name="T2" fmla="*/ 564424 w 514350"/>
              <a:gd name="T3" fmla="*/ 252180 h 84931"/>
              <a:gd name="T4" fmla="*/ 1128843 w 514350"/>
              <a:gd name="T5" fmla="*/ 285802 h 84931"/>
              <a:gd name="T6" fmla="*/ 0 60000 65536"/>
              <a:gd name="T7" fmla="*/ 0 60000 65536"/>
              <a:gd name="T8" fmla="*/ 0 60000 65536"/>
            </a:gdLst>
            <a:ahLst/>
            <a:cxnLst>
              <a:cxn ang="T6">
                <a:pos x="T0" y="T1"/>
              </a:cxn>
              <a:cxn ang="T7">
                <a:pos x="T2" y="T3"/>
              </a:cxn>
              <a:cxn ang="T8">
                <a:pos x="T4" y="T5"/>
              </a:cxn>
            </a:cxnLst>
            <a:rect l="0" t="0" r="r" b="b"/>
            <a:pathLst>
              <a:path w="514350" h="84931">
                <a:moveTo>
                  <a:pt x="0" y="0"/>
                </a:moveTo>
                <a:cubicBezTo>
                  <a:pt x="85725" y="28971"/>
                  <a:pt x="171450" y="57943"/>
                  <a:pt x="257175" y="71437"/>
                </a:cubicBezTo>
                <a:cubicBezTo>
                  <a:pt x="342900" y="84931"/>
                  <a:pt x="428625" y="82946"/>
                  <a:pt x="514350" y="80962"/>
                </a:cubicBezTo>
              </a:path>
            </a:pathLst>
          </a:custGeom>
          <a:noFill/>
          <a:ln w="2857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145469" name="TextBox 109"/>
          <p:cNvSpPr txBox="1">
            <a:spLocks noChangeArrowheads="1"/>
          </p:cNvSpPr>
          <p:nvPr/>
        </p:nvSpPr>
        <p:spPr bwMode="auto">
          <a:xfrm>
            <a:off x="3375437" y="1563280"/>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a:t>
            </a:r>
          </a:p>
        </p:txBody>
      </p:sp>
      <p:sp>
        <p:nvSpPr>
          <p:cNvPr id="145470" name="TextBox 110"/>
          <p:cNvSpPr txBox="1">
            <a:spLocks noChangeArrowheads="1"/>
          </p:cNvSpPr>
          <p:nvPr/>
        </p:nvSpPr>
        <p:spPr bwMode="auto">
          <a:xfrm>
            <a:off x="3375437" y="183950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PD-1</a:t>
            </a:r>
          </a:p>
        </p:txBody>
      </p:sp>
      <p:sp>
        <p:nvSpPr>
          <p:cNvPr id="145471" name="TextBox 111"/>
          <p:cNvSpPr txBox="1">
            <a:spLocks noChangeArrowheads="1"/>
          </p:cNvSpPr>
          <p:nvPr/>
        </p:nvSpPr>
        <p:spPr bwMode="auto">
          <a:xfrm>
            <a:off x="3375437" y="2101443"/>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CD28</a:t>
            </a:r>
          </a:p>
        </p:txBody>
      </p:sp>
      <p:sp>
        <p:nvSpPr>
          <p:cNvPr id="145472" name="TextBox 112"/>
          <p:cNvSpPr txBox="1">
            <a:spLocks noChangeArrowheads="1"/>
          </p:cNvSpPr>
          <p:nvPr/>
        </p:nvSpPr>
        <p:spPr bwMode="auto">
          <a:xfrm>
            <a:off x="3375437" y="233480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CTLA-4</a:t>
            </a:r>
          </a:p>
        </p:txBody>
      </p:sp>
      <p:sp>
        <p:nvSpPr>
          <p:cNvPr id="145473" name="TextBox 113"/>
          <p:cNvSpPr txBox="1">
            <a:spLocks noChangeArrowheads="1"/>
          </p:cNvSpPr>
          <p:nvPr/>
        </p:nvSpPr>
        <p:spPr bwMode="auto">
          <a:xfrm>
            <a:off x="3375437" y="262055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ICOS</a:t>
            </a:r>
          </a:p>
        </p:txBody>
      </p:sp>
      <p:sp>
        <p:nvSpPr>
          <p:cNvPr id="145474" name="TextBox 114"/>
          <p:cNvSpPr txBox="1">
            <a:spLocks noChangeArrowheads="1"/>
          </p:cNvSpPr>
          <p:nvPr/>
        </p:nvSpPr>
        <p:spPr bwMode="auto">
          <a:xfrm>
            <a:off x="3375437" y="292535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a:t>
            </a:r>
          </a:p>
        </p:txBody>
      </p:sp>
      <p:sp>
        <p:nvSpPr>
          <p:cNvPr id="145475" name="TextBox 115"/>
          <p:cNvSpPr txBox="1">
            <a:spLocks noChangeArrowheads="1"/>
          </p:cNvSpPr>
          <p:nvPr/>
        </p:nvSpPr>
        <p:spPr bwMode="auto">
          <a:xfrm>
            <a:off x="3375437" y="3187293"/>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a:t>
            </a:r>
          </a:p>
        </p:txBody>
      </p:sp>
      <p:sp>
        <p:nvSpPr>
          <p:cNvPr id="145476" name="TextBox 116"/>
          <p:cNvSpPr txBox="1">
            <a:spLocks noChangeArrowheads="1"/>
          </p:cNvSpPr>
          <p:nvPr/>
        </p:nvSpPr>
        <p:spPr bwMode="auto">
          <a:xfrm>
            <a:off x="3375437" y="349685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BTLA</a:t>
            </a:r>
          </a:p>
        </p:txBody>
      </p:sp>
      <p:sp>
        <p:nvSpPr>
          <p:cNvPr id="145477" name="TextBox 117"/>
          <p:cNvSpPr txBox="1">
            <a:spLocks noChangeArrowheads="1"/>
          </p:cNvSpPr>
          <p:nvPr/>
        </p:nvSpPr>
        <p:spPr bwMode="auto">
          <a:xfrm>
            <a:off x="3375437" y="3730218"/>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KIR</a:t>
            </a:r>
          </a:p>
        </p:txBody>
      </p:sp>
      <p:sp>
        <p:nvSpPr>
          <p:cNvPr id="145478" name="TextBox 118"/>
          <p:cNvSpPr txBox="1">
            <a:spLocks noChangeArrowheads="1"/>
          </p:cNvSpPr>
          <p:nvPr/>
        </p:nvSpPr>
        <p:spPr bwMode="auto">
          <a:xfrm>
            <a:off x="3375437" y="4287430"/>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CD137</a:t>
            </a:r>
          </a:p>
        </p:txBody>
      </p:sp>
      <p:sp>
        <p:nvSpPr>
          <p:cNvPr id="145479" name="TextBox 119"/>
          <p:cNvSpPr txBox="1">
            <a:spLocks noChangeArrowheads="1"/>
          </p:cNvSpPr>
          <p:nvPr/>
        </p:nvSpPr>
        <p:spPr bwMode="auto">
          <a:xfrm>
            <a:off x="3375437" y="4535080"/>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OX40</a:t>
            </a:r>
          </a:p>
        </p:txBody>
      </p:sp>
      <p:sp>
        <p:nvSpPr>
          <p:cNvPr id="145480" name="TextBox 120"/>
          <p:cNvSpPr txBox="1">
            <a:spLocks noChangeArrowheads="1"/>
          </p:cNvSpPr>
          <p:nvPr/>
        </p:nvSpPr>
        <p:spPr bwMode="auto">
          <a:xfrm>
            <a:off x="3375437" y="477320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CD27</a:t>
            </a:r>
          </a:p>
        </p:txBody>
      </p:sp>
      <p:sp>
        <p:nvSpPr>
          <p:cNvPr id="145481" name="TextBox 121"/>
          <p:cNvSpPr txBox="1">
            <a:spLocks noChangeArrowheads="1"/>
          </p:cNvSpPr>
          <p:nvPr/>
        </p:nvSpPr>
        <p:spPr bwMode="auto">
          <a:xfrm>
            <a:off x="3375437" y="5063718"/>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CD40L</a:t>
            </a:r>
          </a:p>
        </p:txBody>
      </p:sp>
      <p:sp>
        <p:nvSpPr>
          <p:cNvPr id="145482" name="TextBox 122"/>
          <p:cNvSpPr txBox="1">
            <a:spLocks noChangeArrowheads="1"/>
          </p:cNvSpPr>
          <p:nvPr/>
        </p:nvSpPr>
        <p:spPr bwMode="auto">
          <a:xfrm>
            <a:off x="3375437" y="5373280"/>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TIM3</a:t>
            </a:r>
          </a:p>
        </p:txBody>
      </p:sp>
      <p:sp>
        <p:nvSpPr>
          <p:cNvPr id="145483" name="TextBox 123"/>
          <p:cNvSpPr txBox="1">
            <a:spLocks noChangeArrowheads="1"/>
          </p:cNvSpPr>
          <p:nvPr/>
        </p:nvSpPr>
        <p:spPr bwMode="auto">
          <a:xfrm>
            <a:off x="3375437" y="3882618"/>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TCR</a:t>
            </a:r>
          </a:p>
        </p:txBody>
      </p:sp>
      <p:sp>
        <p:nvSpPr>
          <p:cNvPr id="145484" name="TextBox 124"/>
          <p:cNvSpPr txBox="1">
            <a:spLocks noChangeArrowheads="1"/>
          </p:cNvSpPr>
          <p:nvPr/>
        </p:nvSpPr>
        <p:spPr bwMode="auto">
          <a:xfrm>
            <a:off x="3375437" y="4035018"/>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LAG3</a:t>
            </a:r>
          </a:p>
        </p:txBody>
      </p:sp>
      <p:sp>
        <p:nvSpPr>
          <p:cNvPr id="145485" name="TextBox 125"/>
          <p:cNvSpPr txBox="1">
            <a:spLocks noChangeArrowheads="1"/>
          </p:cNvSpPr>
          <p:nvPr/>
        </p:nvSpPr>
        <p:spPr bwMode="auto">
          <a:xfrm>
            <a:off x="3375437" y="5611405"/>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tx1"/>
                </a:solidFill>
              </a:rPr>
              <a:t>A2aR</a:t>
            </a:r>
          </a:p>
        </p:txBody>
      </p:sp>
      <p:grpSp>
        <p:nvGrpSpPr>
          <p:cNvPr id="27" name="Group 133"/>
          <p:cNvGrpSpPr>
            <a:grpSpLocks/>
          </p:cNvGrpSpPr>
          <p:nvPr/>
        </p:nvGrpSpPr>
        <p:grpSpPr bwMode="auto">
          <a:xfrm>
            <a:off x="2446749" y="1641068"/>
            <a:ext cx="496888" cy="133350"/>
            <a:chOff x="2333625" y="1754981"/>
            <a:chExt cx="497681" cy="133350"/>
          </a:xfrm>
        </p:grpSpPr>
        <p:sp>
          <p:nvSpPr>
            <p:cNvPr id="132" name="Oval 131"/>
            <p:cNvSpPr/>
            <p:nvPr/>
          </p:nvSpPr>
          <p:spPr bwMode="auto">
            <a:xfrm>
              <a:off x="2697743" y="1754981"/>
              <a:ext cx="133563" cy="133350"/>
            </a:xfrm>
            <a:prstGeom prst="ellipse">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33" name="Rounded Rectangle 132"/>
            <p:cNvSpPr/>
            <p:nvPr/>
          </p:nvSpPr>
          <p:spPr bwMode="auto">
            <a:xfrm>
              <a:off x="2333625" y="1793081"/>
              <a:ext cx="395919" cy="58737"/>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28" name="Group 134"/>
          <p:cNvGrpSpPr>
            <a:grpSpLocks/>
          </p:cNvGrpSpPr>
          <p:nvPr/>
        </p:nvGrpSpPr>
        <p:grpSpPr bwMode="auto">
          <a:xfrm>
            <a:off x="2446749" y="1939518"/>
            <a:ext cx="496888" cy="133350"/>
            <a:chOff x="2333625" y="1754981"/>
            <a:chExt cx="497681" cy="133350"/>
          </a:xfrm>
        </p:grpSpPr>
        <p:sp>
          <p:nvSpPr>
            <p:cNvPr id="136" name="Oval 135"/>
            <p:cNvSpPr/>
            <p:nvPr/>
          </p:nvSpPr>
          <p:spPr bwMode="auto">
            <a:xfrm>
              <a:off x="2697743" y="1754981"/>
              <a:ext cx="133563" cy="133350"/>
            </a:xfrm>
            <a:prstGeom prst="ellipse">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37" name="Rounded Rectangle 136"/>
            <p:cNvSpPr/>
            <p:nvPr/>
          </p:nvSpPr>
          <p:spPr bwMode="auto">
            <a:xfrm>
              <a:off x="2333625" y="1793081"/>
              <a:ext cx="395919" cy="58737"/>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sp>
        <p:nvSpPr>
          <p:cNvPr id="139" name="Freeform 138"/>
          <p:cNvSpPr/>
          <p:nvPr/>
        </p:nvSpPr>
        <p:spPr bwMode="auto">
          <a:xfrm>
            <a:off x="2445162" y="2206218"/>
            <a:ext cx="477837" cy="103187"/>
          </a:xfrm>
          <a:custGeom>
            <a:avLst/>
            <a:gdLst>
              <a:gd name="connsiteX0" fmla="*/ 373459 w 477837"/>
              <a:gd name="connsiteY0" fmla="*/ 69453 h 94059"/>
              <a:gd name="connsiteX1" fmla="*/ 304403 w 477837"/>
              <a:gd name="connsiteY1" fmla="*/ 64690 h 94059"/>
              <a:gd name="connsiteX2" fmla="*/ 194865 w 477837"/>
              <a:gd name="connsiteY2" fmla="*/ 81359 h 94059"/>
              <a:gd name="connsiteX3" fmla="*/ 68659 w 477837"/>
              <a:gd name="connsiteY3" fmla="*/ 90884 h 94059"/>
              <a:gd name="connsiteX4" fmla="*/ 6747 w 477837"/>
              <a:gd name="connsiteY4" fmla="*/ 62309 h 94059"/>
              <a:gd name="connsiteX5" fmla="*/ 28178 w 477837"/>
              <a:gd name="connsiteY5" fmla="*/ 17065 h 94059"/>
              <a:gd name="connsiteX6" fmla="*/ 113903 w 477837"/>
              <a:gd name="connsiteY6" fmla="*/ 9922 h 94059"/>
              <a:gd name="connsiteX7" fmla="*/ 249634 w 477837"/>
              <a:gd name="connsiteY7" fmla="*/ 24209 h 94059"/>
              <a:gd name="connsiteX8" fmla="*/ 328215 w 477837"/>
              <a:gd name="connsiteY8" fmla="*/ 28972 h 94059"/>
              <a:gd name="connsiteX9" fmla="*/ 380603 w 477837"/>
              <a:gd name="connsiteY9" fmla="*/ 17065 h 94059"/>
              <a:gd name="connsiteX10" fmla="*/ 425847 w 477837"/>
              <a:gd name="connsiteY10" fmla="*/ 397 h 94059"/>
              <a:gd name="connsiteX11" fmla="*/ 466328 w 477837"/>
              <a:gd name="connsiteY11" fmla="*/ 19447 h 94059"/>
              <a:gd name="connsiteX12" fmla="*/ 475853 w 477837"/>
              <a:gd name="connsiteY12" fmla="*/ 57547 h 94059"/>
              <a:gd name="connsiteX13" fmla="*/ 454422 w 477837"/>
              <a:gd name="connsiteY13" fmla="*/ 88503 h 94059"/>
              <a:gd name="connsiteX14" fmla="*/ 373459 w 477837"/>
              <a:gd name="connsiteY14" fmla="*/ 69453 h 94059"/>
              <a:gd name="connsiteX0" fmla="*/ 373459 w 477837"/>
              <a:gd name="connsiteY0" fmla="*/ 69453 h 103584"/>
              <a:gd name="connsiteX1" fmla="*/ 304403 w 477837"/>
              <a:gd name="connsiteY1" fmla="*/ 64690 h 103584"/>
              <a:gd name="connsiteX2" fmla="*/ 194865 w 477837"/>
              <a:gd name="connsiteY2" fmla="*/ 81359 h 103584"/>
              <a:gd name="connsiteX3" fmla="*/ 68659 w 477837"/>
              <a:gd name="connsiteY3" fmla="*/ 90884 h 103584"/>
              <a:gd name="connsiteX4" fmla="*/ 6747 w 477837"/>
              <a:gd name="connsiteY4" fmla="*/ 62309 h 103584"/>
              <a:gd name="connsiteX5" fmla="*/ 28178 w 477837"/>
              <a:gd name="connsiteY5" fmla="*/ 17065 h 103584"/>
              <a:gd name="connsiteX6" fmla="*/ 113903 w 477837"/>
              <a:gd name="connsiteY6" fmla="*/ 9922 h 103584"/>
              <a:gd name="connsiteX7" fmla="*/ 249634 w 477837"/>
              <a:gd name="connsiteY7" fmla="*/ 24209 h 103584"/>
              <a:gd name="connsiteX8" fmla="*/ 328215 w 477837"/>
              <a:gd name="connsiteY8" fmla="*/ 28972 h 103584"/>
              <a:gd name="connsiteX9" fmla="*/ 380603 w 477837"/>
              <a:gd name="connsiteY9" fmla="*/ 17065 h 103584"/>
              <a:gd name="connsiteX10" fmla="*/ 425847 w 477837"/>
              <a:gd name="connsiteY10" fmla="*/ 397 h 103584"/>
              <a:gd name="connsiteX11" fmla="*/ 466328 w 477837"/>
              <a:gd name="connsiteY11" fmla="*/ 19447 h 103584"/>
              <a:gd name="connsiteX12" fmla="*/ 475853 w 477837"/>
              <a:gd name="connsiteY12" fmla="*/ 57547 h 103584"/>
              <a:gd name="connsiteX13" fmla="*/ 454422 w 477837"/>
              <a:gd name="connsiteY13" fmla="*/ 88503 h 103584"/>
              <a:gd name="connsiteX14" fmla="*/ 373459 w 477837"/>
              <a:gd name="connsiteY14" fmla="*/ 69453 h 103584"/>
              <a:gd name="connsiteX0" fmla="*/ 368696 w 477837"/>
              <a:gd name="connsiteY0" fmla="*/ 74216 h 103584"/>
              <a:gd name="connsiteX1" fmla="*/ 304403 w 477837"/>
              <a:gd name="connsiteY1" fmla="*/ 64690 h 103584"/>
              <a:gd name="connsiteX2" fmla="*/ 194865 w 477837"/>
              <a:gd name="connsiteY2" fmla="*/ 81359 h 103584"/>
              <a:gd name="connsiteX3" fmla="*/ 68659 w 477837"/>
              <a:gd name="connsiteY3" fmla="*/ 90884 h 103584"/>
              <a:gd name="connsiteX4" fmla="*/ 6747 w 477837"/>
              <a:gd name="connsiteY4" fmla="*/ 62309 h 103584"/>
              <a:gd name="connsiteX5" fmla="*/ 28178 w 477837"/>
              <a:gd name="connsiteY5" fmla="*/ 17065 h 103584"/>
              <a:gd name="connsiteX6" fmla="*/ 113903 w 477837"/>
              <a:gd name="connsiteY6" fmla="*/ 9922 h 103584"/>
              <a:gd name="connsiteX7" fmla="*/ 249634 w 477837"/>
              <a:gd name="connsiteY7" fmla="*/ 24209 h 103584"/>
              <a:gd name="connsiteX8" fmla="*/ 328215 w 477837"/>
              <a:gd name="connsiteY8" fmla="*/ 28972 h 103584"/>
              <a:gd name="connsiteX9" fmla="*/ 380603 w 477837"/>
              <a:gd name="connsiteY9" fmla="*/ 17065 h 103584"/>
              <a:gd name="connsiteX10" fmla="*/ 425847 w 477837"/>
              <a:gd name="connsiteY10" fmla="*/ 397 h 103584"/>
              <a:gd name="connsiteX11" fmla="*/ 466328 w 477837"/>
              <a:gd name="connsiteY11" fmla="*/ 19447 h 103584"/>
              <a:gd name="connsiteX12" fmla="*/ 475853 w 477837"/>
              <a:gd name="connsiteY12" fmla="*/ 57547 h 103584"/>
              <a:gd name="connsiteX13" fmla="*/ 454422 w 477837"/>
              <a:gd name="connsiteY13" fmla="*/ 88503 h 103584"/>
              <a:gd name="connsiteX14" fmla="*/ 368696 w 477837"/>
              <a:gd name="connsiteY14" fmla="*/ 74216 h 1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7837" h="103584">
                <a:moveTo>
                  <a:pt x="368696" y="74216"/>
                </a:moveTo>
                <a:cubicBezTo>
                  <a:pt x="343693" y="70247"/>
                  <a:pt x="333375" y="63500"/>
                  <a:pt x="304403" y="64690"/>
                </a:cubicBezTo>
                <a:cubicBezTo>
                  <a:pt x="275431" y="65880"/>
                  <a:pt x="234156" y="76993"/>
                  <a:pt x="194865" y="81359"/>
                </a:cubicBezTo>
                <a:cubicBezTo>
                  <a:pt x="155574" y="85725"/>
                  <a:pt x="100012" y="94059"/>
                  <a:pt x="68659" y="90884"/>
                </a:cubicBezTo>
                <a:cubicBezTo>
                  <a:pt x="37306" y="87709"/>
                  <a:pt x="13494" y="74612"/>
                  <a:pt x="6747" y="62309"/>
                </a:cubicBezTo>
                <a:cubicBezTo>
                  <a:pt x="0" y="50006"/>
                  <a:pt x="10319" y="25796"/>
                  <a:pt x="28178" y="17065"/>
                </a:cubicBezTo>
                <a:cubicBezTo>
                  <a:pt x="46037" y="8334"/>
                  <a:pt x="76994" y="8731"/>
                  <a:pt x="113903" y="9922"/>
                </a:cubicBezTo>
                <a:cubicBezTo>
                  <a:pt x="150812" y="11113"/>
                  <a:pt x="213915" y="21034"/>
                  <a:pt x="249634" y="24209"/>
                </a:cubicBezTo>
                <a:cubicBezTo>
                  <a:pt x="285353" y="27384"/>
                  <a:pt x="306387" y="30163"/>
                  <a:pt x="328215" y="28972"/>
                </a:cubicBezTo>
                <a:cubicBezTo>
                  <a:pt x="350043" y="27781"/>
                  <a:pt x="364331" y="21827"/>
                  <a:pt x="380603" y="17065"/>
                </a:cubicBezTo>
                <a:cubicBezTo>
                  <a:pt x="396875" y="12303"/>
                  <a:pt x="411560" y="0"/>
                  <a:pt x="425847" y="397"/>
                </a:cubicBezTo>
                <a:cubicBezTo>
                  <a:pt x="440134" y="794"/>
                  <a:pt x="457994" y="9922"/>
                  <a:pt x="466328" y="19447"/>
                </a:cubicBezTo>
                <a:cubicBezTo>
                  <a:pt x="474662" y="28972"/>
                  <a:pt x="477837" y="46038"/>
                  <a:pt x="475853" y="57547"/>
                </a:cubicBezTo>
                <a:cubicBezTo>
                  <a:pt x="473869" y="69056"/>
                  <a:pt x="467519" y="82947"/>
                  <a:pt x="454422" y="88503"/>
                </a:cubicBezTo>
                <a:cubicBezTo>
                  <a:pt x="403225" y="103584"/>
                  <a:pt x="393699" y="78185"/>
                  <a:pt x="368696" y="74216"/>
                </a:cubicBezTo>
                <a:close/>
              </a:path>
            </a:pathLst>
          </a:cu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40" name="Freeform 139"/>
          <p:cNvSpPr/>
          <p:nvPr/>
        </p:nvSpPr>
        <p:spPr bwMode="auto">
          <a:xfrm>
            <a:off x="2449924" y="2463393"/>
            <a:ext cx="477838" cy="103187"/>
          </a:xfrm>
          <a:custGeom>
            <a:avLst/>
            <a:gdLst>
              <a:gd name="connsiteX0" fmla="*/ 373459 w 477837"/>
              <a:gd name="connsiteY0" fmla="*/ 69453 h 94059"/>
              <a:gd name="connsiteX1" fmla="*/ 304403 w 477837"/>
              <a:gd name="connsiteY1" fmla="*/ 64690 h 94059"/>
              <a:gd name="connsiteX2" fmla="*/ 194865 w 477837"/>
              <a:gd name="connsiteY2" fmla="*/ 81359 h 94059"/>
              <a:gd name="connsiteX3" fmla="*/ 68659 w 477837"/>
              <a:gd name="connsiteY3" fmla="*/ 90884 h 94059"/>
              <a:gd name="connsiteX4" fmla="*/ 6747 w 477837"/>
              <a:gd name="connsiteY4" fmla="*/ 62309 h 94059"/>
              <a:gd name="connsiteX5" fmla="*/ 28178 w 477837"/>
              <a:gd name="connsiteY5" fmla="*/ 17065 h 94059"/>
              <a:gd name="connsiteX6" fmla="*/ 113903 w 477837"/>
              <a:gd name="connsiteY6" fmla="*/ 9922 h 94059"/>
              <a:gd name="connsiteX7" fmla="*/ 249634 w 477837"/>
              <a:gd name="connsiteY7" fmla="*/ 24209 h 94059"/>
              <a:gd name="connsiteX8" fmla="*/ 328215 w 477837"/>
              <a:gd name="connsiteY8" fmla="*/ 28972 h 94059"/>
              <a:gd name="connsiteX9" fmla="*/ 380603 w 477837"/>
              <a:gd name="connsiteY9" fmla="*/ 17065 h 94059"/>
              <a:gd name="connsiteX10" fmla="*/ 425847 w 477837"/>
              <a:gd name="connsiteY10" fmla="*/ 397 h 94059"/>
              <a:gd name="connsiteX11" fmla="*/ 466328 w 477837"/>
              <a:gd name="connsiteY11" fmla="*/ 19447 h 94059"/>
              <a:gd name="connsiteX12" fmla="*/ 475853 w 477837"/>
              <a:gd name="connsiteY12" fmla="*/ 57547 h 94059"/>
              <a:gd name="connsiteX13" fmla="*/ 454422 w 477837"/>
              <a:gd name="connsiteY13" fmla="*/ 88503 h 94059"/>
              <a:gd name="connsiteX14" fmla="*/ 373459 w 477837"/>
              <a:gd name="connsiteY14" fmla="*/ 69453 h 94059"/>
              <a:gd name="connsiteX0" fmla="*/ 373459 w 477837"/>
              <a:gd name="connsiteY0" fmla="*/ 69453 h 103584"/>
              <a:gd name="connsiteX1" fmla="*/ 304403 w 477837"/>
              <a:gd name="connsiteY1" fmla="*/ 64690 h 103584"/>
              <a:gd name="connsiteX2" fmla="*/ 194865 w 477837"/>
              <a:gd name="connsiteY2" fmla="*/ 81359 h 103584"/>
              <a:gd name="connsiteX3" fmla="*/ 68659 w 477837"/>
              <a:gd name="connsiteY3" fmla="*/ 90884 h 103584"/>
              <a:gd name="connsiteX4" fmla="*/ 6747 w 477837"/>
              <a:gd name="connsiteY4" fmla="*/ 62309 h 103584"/>
              <a:gd name="connsiteX5" fmla="*/ 28178 w 477837"/>
              <a:gd name="connsiteY5" fmla="*/ 17065 h 103584"/>
              <a:gd name="connsiteX6" fmla="*/ 113903 w 477837"/>
              <a:gd name="connsiteY6" fmla="*/ 9922 h 103584"/>
              <a:gd name="connsiteX7" fmla="*/ 249634 w 477837"/>
              <a:gd name="connsiteY7" fmla="*/ 24209 h 103584"/>
              <a:gd name="connsiteX8" fmla="*/ 328215 w 477837"/>
              <a:gd name="connsiteY8" fmla="*/ 28972 h 103584"/>
              <a:gd name="connsiteX9" fmla="*/ 380603 w 477837"/>
              <a:gd name="connsiteY9" fmla="*/ 17065 h 103584"/>
              <a:gd name="connsiteX10" fmla="*/ 425847 w 477837"/>
              <a:gd name="connsiteY10" fmla="*/ 397 h 103584"/>
              <a:gd name="connsiteX11" fmla="*/ 466328 w 477837"/>
              <a:gd name="connsiteY11" fmla="*/ 19447 h 103584"/>
              <a:gd name="connsiteX12" fmla="*/ 475853 w 477837"/>
              <a:gd name="connsiteY12" fmla="*/ 57547 h 103584"/>
              <a:gd name="connsiteX13" fmla="*/ 454422 w 477837"/>
              <a:gd name="connsiteY13" fmla="*/ 88503 h 103584"/>
              <a:gd name="connsiteX14" fmla="*/ 373459 w 477837"/>
              <a:gd name="connsiteY14" fmla="*/ 69453 h 103584"/>
              <a:gd name="connsiteX0" fmla="*/ 368696 w 477837"/>
              <a:gd name="connsiteY0" fmla="*/ 74216 h 103584"/>
              <a:gd name="connsiteX1" fmla="*/ 304403 w 477837"/>
              <a:gd name="connsiteY1" fmla="*/ 64690 h 103584"/>
              <a:gd name="connsiteX2" fmla="*/ 194865 w 477837"/>
              <a:gd name="connsiteY2" fmla="*/ 81359 h 103584"/>
              <a:gd name="connsiteX3" fmla="*/ 68659 w 477837"/>
              <a:gd name="connsiteY3" fmla="*/ 90884 h 103584"/>
              <a:gd name="connsiteX4" fmla="*/ 6747 w 477837"/>
              <a:gd name="connsiteY4" fmla="*/ 62309 h 103584"/>
              <a:gd name="connsiteX5" fmla="*/ 28178 w 477837"/>
              <a:gd name="connsiteY5" fmla="*/ 17065 h 103584"/>
              <a:gd name="connsiteX6" fmla="*/ 113903 w 477837"/>
              <a:gd name="connsiteY6" fmla="*/ 9922 h 103584"/>
              <a:gd name="connsiteX7" fmla="*/ 249634 w 477837"/>
              <a:gd name="connsiteY7" fmla="*/ 24209 h 103584"/>
              <a:gd name="connsiteX8" fmla="*/ 328215 w 477837"/>
              <a:gd name="connsiteY8" fmla="*/ 28972 h 103584"/>
              <a:gd name="connsiteX9" fmla="*/ 380603 w 477837"/>
              <a:gd name="connsiteY9" fmla="*/ 17065 h 103584"/>
              <a:gd name="connsiteX10" fmla="*/ 425847 w 477837"/>
              <a:gd name="connsiteY10" fmla="*/ 397 h 103584"/>
              <a:gd name="connsiteX11" fmla="*/ 466328 w 477837"/>
              <a:gd name="connsiteY11" fmla="*/ 19447 h 103584"/>
              <a:gd name="connsiteX12" fmla="*/ 475853 w 477837"/>
              <a:gd name="connsiteY12" fmla="*/ 57547 h 103584"/>
              <a:gd name="connsiteX13" fmla="*/ 454422 w 477837"/>
              <a:gd name="connsiteY13" fmla="*/ 88503 h 103584"/>
              <a:gd name="connsiteX14" fmla="*/ 368696 w 477837"/>
              <a:gd name="connsiteY14" fmla="*/ 74216 h 1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7837" h="103584">
                <a:moveTo>
                  <a:pt x="368696" y="74216"/>
                </a:moveTo>
                <a:cubicBezTo>
                  <a:pt x="343693" y="70247"/>
                  <a:pt x="333375" y="63500"/>
                  <a:pt x="304403" y="64690"/>
                </a:cubicBezTo>
                <a:cubicBezTo>
                  <a:pt x="275431" y="65880"/>
                  <a:pt x="234156" y="76993"/>
                  <a:pt x="194865" y="81359"/>
                </a:cubicBezTo>
                <a:cubicBezTo>
                  <a:pt x="155574" y="85725"/>
                  <a:pt x="100012" y="94059"/>
                  <a:pt x="68659" y="90884"/>
                </a:cubicBezTo>
                <a:cubicBezTo>
                  <a:pt x="37306" y="87709"/>
                  <a:pt x="13494" y="74612"/>
                  <a:pt x="6747" y="62309"/>
                </a:cubicBezTo>
                <a:cubicBezTo>
                  <a:pt x="0" y="50006"/>
                  <a:pt x="10319" y="25796"/>
                  <a:pt x="28178" y="17065"/>
                </a:cubicBezTo>
                <a:cubicBezTo>
                  <a:pt x="46037" y="8334"/>
                  <a:pt x="76994" y="8731"/>
                  <a:pt x="113903" y="9922"/>
                </a:cubicBezTo>
                <a:cubicBezTo>
                  <a:pt x="150812" y="11113"/>
                  <a:pt x="213915" y="21034"/>
                  <a:pt x="249634" y="24209"/>
                </a:cubicBezTo>
                <a:cubicBezTo>
                  <a:pt x="285353" y="27384"/>
                  <a:pt x="306387" y="30163"/>
                  <a:pt x="328215" y="28972"/>
                </a:cubicBezTo>
                <a:cubicBezTo>
                  <a:pt x="350043" y="27781"/>
                  <a:pt x="364331" y="21827"/>
                  <a:pt x="380603" y="17065"/>
                </a:cubicBezTo>
                <a:cubicBezTo>
                  <a:pt x="396875" y="12303"/>
                  <a:pt x="411560" y="0"/>
                  <a:pt x="425847" y="397"/>
                </a:cubicBezTo>
                <a:cubicBezTo>
                  <a:pt x="440134" y="794"/>
                  <a:pt x="457994" y="9922"/>
                  <a:pt x="466328" y="19447"/>
                </a:cubicBezTo>
                <a:cubicBezTo>
                  <a:pt x="474662" y="28972"/>
                  <a:pt x="477837" y="46038"/>
                  <a:pt x="475853" y="57547"/>
                </a:cubicBezTo>
                <a:cubicBezTo>
                  <a:pt x="473869" y="69056"/>
                  <a:pt x="467519" y="82947"/>
                  <a:pt x="454422" y="88503"/>
                </a:cubicBezTo>
                <a:cubicBezTo>
                  <a:pt x="403225" y="103584"/>
                  <a:pt x="393699" y="78185"/>
                  <a:pt x="368696" y="74216"/>
                </a:cubicBezTo>
                <a:close/>
              </a:path>
            </a:pathLst>
          </a:cu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41" name="Rectangle 140"/>
          <p:cNvSpPr/>
          <p:nvPr/>
        </p:nvSpPr>
        <p:spPr bwMode="auto">
          <a:xfrm>
            <a:off x="2870612" y="2742793"/>
            <a:ext cx="128587" cy="85725"/>
          </a:xfrm>
          <a:prstGeom prst="rect">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42" name="Rounded Rectangle 141"/>
          <p:cNvSpPr/>
          <p:nvPr/>
        </p:nvSpPr>
        <p:spPr bwMode="auto">
          <a:xfrm>
            <a:off x="2443574" y="2752318"/>
            <a:ext cx="488950" cy="58737"/>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nvGrpSpPr>
          <p:cNvPr id="30" name="Group 144"/>
          <p:cNvGrpSpPr>
            <a:grpSpLocks/>
          </p:cNvGrpSpPr>
          <p:nvPr/>
        </p:nvGrpSpPr>
        <p:grpSpPr bwMode="auto">
          <a:xfrm>
            <a:off x="2434049" y="3011080"/>
            <a:ext cx="544513" cy="133350"/>
            <a:chOff x="2321717" y="3124201"/>
            <a:chExt cx="542927" cy="133350"/>
          </a:xfrm>
        </p:grpSpPr>
        <p:sp>
          <p:nvSpPr>
            <p:cNvPr id="143" name="Rectangle 142"/>
            <p:cNvSpPr/>
            <p:nvPr/>
          </p:nvSpPr>
          <p:spPr bwMode="auto">
            <a:xfrm rot="18996694">
              <a:off x="2731682" y="3124201"/>
              <a:ext cx="132962" cy="133350"/>
            </a:xfrm>
            <a:prstGeom prst="rect">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44" name="Rounded Rectangle 143"/>
            <p:cNvSpPr/>
            <p:nvPr/>
          </p:nvSpPr>
          <p:spPr bwMode="auto">
            <a:xfrm>
              <a:off x="2321717" y="3162301"/>
              <a:ext cx="487526" cy="58738"/>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31" name="Group 146"/>
          <p:cNvGrpSpPr>
            <a:grpSpLocks/>
          </p:cNvGrpSpPr>
          <p:nvPr/>
        </p:nvGrpSpPr>
        <p:grpSpPr bwMode="auto">
          <a:xfrm>
            <a:off x="2434049" y="3292068"/>
            <a:ext cx="544513" cy="133350"/>
            <a:chOff x="2321717" y="3124201"/>
            <a:chExt cx="542927" cy="133350"/>
          </a:xfrm>
        </p:grpSpPr>
        <p:sp>
          <p:nvSpPr>
            <p:cNvPr id="148" name="Rectangle 147"/>
            <p:cNvSpPr/>
            <p:nvPr/>
          </p:nvSpPr>
          <p:spPr bwMode="auto">
            <a:xfrm rot="18996694">
              <a:off x="2731682" y="3124201"/>
              <a:ext cx="132962" cy="133350"/>
            </a:xfrm>
            <a:prstGeom prst="rect">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49" name="Rounded Rectangle 148"/>
            <p:cNvSpPr/>
            <p:nvPr/>
          </p:nvSpPr>
          <p:spPr bwMode="auto">
            <a:xfrm>
              <a:off x="2321717" y="3162301"/>
              <a:ext cx="487526" cy="58737"/>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33" name="Group 151"/>
          <p:cNvGrpSpPr>
            <a:grpSpLocks/>
          </p:cNvGrpSpPr>
          <p:nvPr/>
        </p:nvGrpSpPr>
        <p:grpSpPr bwMode="auto">
          <a:xfrm>
            <a:off x="2438812" y="3593693"/>
            <a:ext cx="544512" cy="133350"/>
            <a:chOff x="2326480" y="3707606"/>
            <a:chExt cx="542927" cy="133350"/>
          </a:xfrm>
        </p:grpSpPr>
        <p:sp>
          <p:nvSpPr>
            <p:cNvPr id="150" name="Oval 149"/>
            <p:cNvSpPr/>
            <p:nvPr/>
          </p:nvSpPr>
          <p:spPr bwMode="auto">
            <a:xfrm>
              <a:off x="2693708" y="3707606"/>
              <a:ext cx="175699" cy="133350"/>
            </a:xfrm>
            <a:prstGeom prst="ellipse">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51" name="Rounded Rectangle 150"/>
            <p:cNvSpPr/>
            <p:nvPr/>
          </p:nvSpPr>
          <p:spPr bwMode="auto">
            <a:xfrm>
              <a:off x="2326480" y="3744118"/>
              <a:ext cx="487527" cy="6032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34" name="Group 154"/>
          <p:cNvGrpSpPr>
            <a:grpSpLocks/>
          </p:cNvGrpSpPr>
          <p:nvPr/>
        </p:nvGrpSpPr>
        <p:grpSpPr bwMode="auto">
          <a:xfrm>
            <a:off x="2832512" y="3847693"/>
            <a:ext cx="612775" cy="93662"/>
            <a:chOff x="2718953" y="3961210"/>
            <a:chExt cx="612417" cy="93691"/>
          </a:xfrm>
        </p:grpSpPr>
        <p:sp>
          <p:nvSpPr>
            <p:cNvPr id="153" name="Rounded Rectangle 152"/>
            <p:cNvSpPr/>
            <p:nvPr/>
          </p:nvSpPr>
          <p:spPr bwMode="auto">
            <a:xfrm>
              <a:off x="2842706" y="3961210"/>
              <a:ext cx="488664" cy="5875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54" name="Rounded Rectangle 153"/>
            <p:cNvSpPr/>
            <p:nvPr/>
          </p:nvSpPr>
          <p:spPr bwMode="auto">
            <a:xfrm rot="19736980">
              <a:off x="2718953" y="3996146"/>
              <a:ext cx="184042" cy="5875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36" name="Group 178"/>
          <p:cNvGrpSpPr>
            <a:grpSpLocks/>
          </p:cNvGrpSpPr>
          <p:nvPr/>
        </p:nvGrpSpPr>
        <p:grpSpPr bwMode="auto">
          <a:xfrm>
            <a:off x="2751549" y="1558518"/>
            <a:ext cx="690563" cy="298450"/>
            <a:chOff x="2638924" y="1671639"/>
            <a:chExt cx="690064" cy="297659"/>
          </a:xfrm>
        </p:grpSpPr>
        <p:sp>
          <p:nvSpPr>
            <p:cNvPr id="156" name="Rounded Rectangle 155"/>
            <p:cNvSpPr/>
            <p:nvPr/>
          </p:nvSpPr>
          <p:spPr bwMode="auto">
            <a:xfrm>
              <a:off x="2859428" y="1785636"/>
              <a:ext cx="469560" cy="6016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57" name="Block Arc 156"/>
            <p:cNvSpPr/>
            <p:nvPr/>
          </p:nvSpPr>
          <p:spPr bwMode="auto">
            <a:xfrm rot="5179453">
              <a:off x="2625728" y="1684835"/>
              <a:ext cx="297659" cy="271267"/>
            </a:xfrm>
            <a:prstGeom prst="blockArc">
              <a:avLst>
                <a:gd name="adj1" fmla="val 9815224"/>
                <a:gd name="adj2" fmla="val 1253693"/>
                <a:gd name="adj3" fmla="val 22894"/>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sp>
        <p:nvSpPr>
          <p:cNvPr id="158" name="Rounded Rectangle 157"/>
          <p:cNvSpPr/>
          <p:nvPr/>
        </p:nvSpPr>
        <p:spPr bwMode="auto">
          <a:xfrm>
            <a:off x="3015074" y="1977618"/>
            <a:ext cx="422275" cy="6032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59" name="Freeform 158"/>
          <p:cNvSpPr/>
          <p:nvPr/>
        </p:nvSpPr>
        <p:spPr bwMode="auto">
          <a:xfrm>
            <a:off x="2937287" y="1893480"/>
            <a:ext cx="138112" cy="228600"/>
          </a:xfrm>
          <a:custGeom>
            <a:avLst/>
            <a:gdLst>
              <a:gd name="connsiteX0" fmla="*/ 5159 w 141287"/>
              <a:gd name="connsiteY0" fmla="*/ 54372 h 232569"/>
              <a:gd name="connsiteX1" fmla="*/ 45640 w 141287"/>
              <a:gd name="connsiteY1" fmla="*/ 87710 h 232569"/>
              <a:gd name="connsiteX2" fmla="*/ 40878 w 141287"/>
              <a:gd name="connsiteY2" fmla="*/ 144860 h 232569"/>
              <a:gd name="connsiteX3" fmla="*/ 2778 w 141287"/>
              <a:gd name="connsiteY3" fmla="*/ 175816 h 232569"/>
              <a:gd name="connsiteX4" fmla="*/ 24209 w 141287"/>
              <a:gd name="connsiteY4" fmla="*/ 221060 h 232569"/>
              <a:gd name="connsiteX5" fmla="*/ 90884 w 141287"/>
              <a:gd name="connsiteY5" fmla="*/ 228203 h 232569"/>
              <a:gd name="connsiteX6" fmla="*/ 128984 w 141287"/>
              <a:gd name="connsiteY6" fmla="*/ 194866 h 232569"/>
              <a:gd name="connsiteX7" fmla="*/ 140890 w 141287"/>
              <a:gd name="connsiteY7" fmla="*/ 116285 h 232569"/>
              <a:gd name="connsiteX8" fmla="*/ 126603 w 141287"/>
              <a:gd name="connsiteY8" fmla="*/ 49610 h 232569"/>
              <a:gd name="connsiteX9" fmla="*/ 76596 w 141287"/>
              <a:gd name="connsiteY9" fmla="*/ 4366 h 232569"/>
              <a:gd name="connsiteX10" fmla="*/ 5159 w 141287"/>
              <a:gd name="connsiteY10" fmla="*/ 54372 h 232569"/>
              <a:gd name="connsiteX0" fmla="*/ 5159 w 141287"/>
              <a:gd name="connsiteY0" fmla="*/ 54372 h 232569"/>
              <a:gd name="connsiteX1" fmla="*/ 45640 w 141287"/>
              <a:gd name="connsiteY1" fmla="*/ 87710 h 232569"/>
              <a:gd name="connsiteX2" fmla="*/ 40878 w 141287"/>
              <a:gd name="connsiteY2" fmla="*/ 144860 h 232569"/>
              <a:gd name="connsiteX3" fmla="*/ 9922 w 141287"/>
              <a:gd name="connsiteY3" fmla="*/ 182960 h 232569"/>
              <a:gd name="connsiteX4" fmla="*/ 24209 w 141287"/>
              <a:gd name="connsiteY4" fmla="*/ 221060 h 232569"/>
              <a:gd name="connsiteX5" fmla="*/ 90884 w 141287"/>
              <a:gd name="connsiteY5" fmla="*/ 228203 h 232569"/>
              <a:gd name="connsiteX6" fmla="*/ 128984 w 141287"/>
              <a:gd name="connsiteY6" fmla="*/ 194866 h 232569"/>
              <a:gd name="connsiteX7" fmla="*/ 140890 w 141287"/>
              <a:gd name="connsiteY7" fmla="*/ 116285 h 232569"/>
              <a:gd name="connsiteX8" fmla="*/ 126603 w 141287"/>
              <a:gd name="connsiteY8" fmla="*/ 49610 h 232569"/>
              <a:gd name="connsiteX9" fmla="*/ 76596 w 141287"/>
              <a:gd name="connsiteY9" fmla="*/ 4366 h 232569"/>
              <a:gd name="connsiteX10" fmla="*/ 5159 w 141287"/>
              <a:gd name="connsiteY10" fmla="*/ 54372 h 232569"/>
              <a:gd name="connsiteX0" fmla="*/ 5159 w 138906"/>
              <a:gd name="connsiteY0" fmla="*/ 39291 h 229394"/>
              <a:gd name="connsiteX1" fmla="*/ 43259 w 138906"/>
              <a:gd name="connsiteY1" fmla="*/ 84535 h 229394"/>
              <a:gd name="connsiteX2" fmla="*/ 38497 w 138906"/>
              <a:gd name="connsiteY2" fmla="*/ 141685 h 229394"/>
              <a:gd name="connsiteX3" fmla="*/ 7541 w 138906"/>
              <a:gd name="connsiteY3" fmla="*/ 179785 h 229394"/>
              <a:gd name="connsiteX4" fmla="*/ 21828 w 138906"/>
              <a:gd name="connsiteY4" fmla="*/ 217885 h 229394"/>
              <a:gd name="connsiteX5" fmla="*/ 88503 w 138906"/>
              <a:gd name="connsiteY5" fmla="*/ 225028 h 229394"/>
              <a:gd name="connsiteX6" fmla="*/ 126603 w 138906"/>
              <a:gd name="connsiteY6" fmla="*/ 191691 h 229394"/>
              <a:gd name="connsiteX7" fmla="*/ 138509 w 138906"/>
              <a:gd name="connsiteY7" fmla="*/ 113110 h 229394"/>
              <a:gd name="connsiteX8" fmla="*/ 124222 w 138906"/>
              <a:gd name="connsiteY8" fmla="*/ 46435 h 229394"/>
              <a:gd name="connsiteX9" fmla="*/ 74215 w 138906"/>
              <a:gd name="connsiteY9" fmla="*/ 1191 h 229394"/>
              <a:gd name="connsiteX10" fmla="*/ 5159 w 138906"/>
              <a:gd name="connsiteY10" fmla="*/ 39291 h 229394"/>
              <a:gd name="connsiteX0" fmla="*/ 5159 w 138906"/>
              <a:gd name="connsiteY0" fmla="*/ 39291 h 229394"/>
              <a:gd name="connsiteX1" fmla="*/ 43259 w 138906"/>
              <a:gd name="connsiteY1" fmla="*/ 84535 h 229394"/>
              <a:gd name="connsiteX2" fmla="*/ 38497 w 138906"/>
              <a:gd name="connsiteY2" fmla="*/ 141685 h 229394"/>
              <a:gd name="connsiteX3" fmla="*/ 7541 w 138906"/>
              <a:gd name="connsiteY3" fmla="*/ 179785 h 229394"/>
              <a:gd name="connsiteX4" fmla="*/ 21828 w 138906"/>
              <a:gd name="connsiteY4" fmla="*/ 217885 h 229394"/>
              <a:gd name="connsiteX5" fmla="*/ 88503 w 138906"/>
              <a:gd name="connsiteY5" fmla="*/ 225028 h 229394"/>
              <a:gd name="connsiteX6" fmla="*/ 126603 w 138906"/>
              <a:gd name="connsiteY6" fmla="*/ 191691 h 229394"/>
              <a:gd name="connsiteX7" fmla="*/ 138509 w 138906"/>
              <a:gd name="connsiteY7" fmla="*/ 113110 h 229394"/>
              <a:gd name="connsiteX8" fmla="*/ 124222 w 138906"/>
              <a:gd name="connsiteY8" fmla="*/ 46435 h 229394"/>
              <a:gd name="connsiteX9" fmla="*/ 74215 w 138906"/>
              <a:gd name="connsiteY9" fmla="*/ 1191 h 229394"/>
              <a:gd name="connsiteX10" fmla="*/ 5159 w 138906"/>
              <a:gd name="connsiteY10" fmla="*/ 39291 h 2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06" h="229394">
                <a:moveTo>
                  <a:pt x="5159" y="39291"/>
                </a:moveTo>
                <a:cubicBezTo>
                  <a:pt x="0" y="53182"/>
                  <a:pt x="37703" y="67469"/>
                  <a:pt x="43259" y="84535"/>
                </a:cubicBezTo>
                <a:cubicBezTo>
                  <a:pt x="48815" y="101601"/>
                  <a:pt x="44450" y="125810"/>
                  <a:pt x="38497" y="141685"/>
                </a:cubicBezTo>
                <a:cubicBezTo>
                  <a:pt x="32544" y="157560"/>
                  <a:pt x="10319" y="167085"/>
                  <a:pt x="7541" y="179785"/>
                </a:cubicBezTo>
                <a:cubicBezTo>
                  <a:pt x="4763" y="192485"/>
                  <a:pt x="8334" y="210345"/>
                  <a:pt x="21828" y="217885"/>
                </a:cubicBezTo>
                <a:cubicBezTo>
                  <a:pt x="35322" y="225425"/>
                  <a:pt x="71041" y="229394"/>
                  <a:pt x="88503" y="225028"/>
                </a:cubicBezTo>
                <a:cubicBezTo>
                  <a:pt x="105965" y="220662"/>
                  <a:pt x="118269" y="210344"/>
                  <a:pt x="126603" y="191691"/>
                </a:cubicBezTo>
                <a:cubicBezTo>
                  <a:pt x="134937" y="173038"/>
                  <a:pt x="138906" y="137319"/>
                  <a:pt x="138509" y="113110"/>
                </a:cubicBezTo>
                <a:cubicBezTo>
                  <a:pt x="138112" y="88901"/>
                  <a:pt x="134938" y="65088"/>
                  <a:pt x="124222" y="46435"/>
                </a:cubicBezTo>
                <a:cubicBezTo>
                  <a:pt x="113506" y="27782"/>
                  <a:pt x="94059" y="2382"/>
                  <a:pt x="74215" y="1191"/>
                </a:cubicBezTo>
                <a:cubicBezTo>
                  <a:pt x="54371" y="0"/>
                  <a:pt x="15081" y="6350"/>
                  <a:pt x="5159" y="39291"/>
                </a:cubicBezTo>
                <a:close/>
              </a:path>
            </a:pathLst>
          </a:cu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60" name="Freeform 159"/>
          <p:cNvSpPr/>
          <p:nvPr/>
        </p:nvSpPr>
        <p:spPr bwMode="auto">
          <a:xfrm>
            <a:off x="2902362" y="2171293"/>
            <a:ext cx="538162" cy="152400"/>
          </a:xfrm>
          <a:custGeom>
            <a:avLst/>
            <a:gdLst>
              <a:gd name="connsiteX0" fmla="*/ 4762 w 539353"/>
              <a:gd name="connsiteY0" fmla="*/ 15478 h 152400"/>
              <a:gd name="connsiteX1" fmla="*/ 78581 w 539353"/>
              <a:gd name="connsiteY1" fmla="*/ 5953 h 152400"/>
              <a:gd name="connsiteX2" fmla="*/ 121444 w 539353"/>
              <a:gd name="connsiteY2" fmla="*/ 51196 h 152400"/>
              <a:gd name="connsiteX3" fmla="*/ 176212 w 539353"/>
              <a:gd name="connsiteY3" fmla="*/ 55959 h 152400"/>
              <a:gd name="connsiteX4" fmla="*/ 280987 w 539353"/>
              <a:gd name="connsiteY4" fmla="*/ 41671 h 152400"/>
              <a:gd name="connsiteX5" fmla="*/ 450056 w 539353"/>
              <a:gd name="connsiteY5" fmla="*/ 29765 h 152400"/>
              <a:gd name="connsiteX6" fmla="*/ 528637 w 539353"/>
              <a:gd name="connsiteY6" fmla="*/ 60721 h 152400"/>
              <a:gd name="connsiteX7" fmla="*/ 514350 w 539353"/>
              <a:gd name="connsiteY7" fmla="*/ 113109 h 152400"/>
              <a:gd name="connsiteX8" fmla="*/ 428625 w 539353"/>
              <a:gd name="connsiteY8" fmla="*/ 127396 h 152400"/>
              <a:gd name="connsiteX9" fmla="*/ 283369 w 539353"/>
              <a:gd name="connsiteY9" fmla="*/ 113109 h 152400"/>
              <a:gd name="connsiteX10" fmla="*/ 159544 w 539353"/>
              <a:gd name="connsiteY10" fmla="*/ 103584 h 152400"/>
              <a:gd name="connsiteX11" fmla="*/ 121444 w 539353"/>
              <a:gd name="connsiteY11" fmla="*/ 101203 h 152400"/>
              <a:gd name="connsiteX12" fmla="*/ 95250 w 539353"/>
              <a:gd name="connsiteY12" fmla="*/ 136921 h 152400"/>
              <a:gd name="connsiteX13" fmla="*/ 30956 w 539353"/>
              <a:gd name="connsiteY13" fmla="*/ 151209 h 152400"/>
              <a:gd name="connsiteX14" fmla="*/ 2381 w 539353"/>
              <a:gd name="connsiteY14" fmla="*/ 144065 h 152400"/>
              <a:gd name="connsiteX15" fmla="*/ 45244 w 539353"/>
              <a:gd name="connsiteY15" fmla="*/ 108346 h 152400"/>
              <a:gd name="connsiteX16" fmla="*/ 50006 w 539353"/>
              <a:gd name="connsiteY16" fmla="*/ 60721 h 152400"/>
              <a:gd name="connsiteX17" fmla="*/ 4762 w 539353"/>
              <a:gd name="connsiteY17" fmla="*/ 1547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353" h="152400">
                <a:moveTo>
                  <a:pt x="4762" y="15478"/>
                </a:moveTo>
                <a:cubicBezTo>
                  <a:pt x="9524" y="6350"/>
                  <a:pt x="59134" y="0"/>
                  <a:pt x="78581" y="5953"/>
                </a:cubicBezTo>
                <a:cubicBezTo>
                  <a:pt x="98028" y="11906"/>
                  <a:pt x="105172" y="42862"/>
                  <a:pt x="121444" y="51196"/>
                </a:cubicBezTo>
                <a:cubicBezTo>
                  <a:pt x="137716" y="59530"/>
                  <a:pt x="149621" y="57547"/>
                  <a:pt x="176212" y="55959"/>
                </a:cubicBezTo>
                <a:cubicBezTo>
                  <a:pt x="202803" y="54371"/>
                  <a:pt x="235346" y="46037"/>
                  <a:pt x="280987" y="41671"/>
                </a:cubicBezTo>
                <a:cubicBezTo>
                  <a:pt x="326628" y="37305"/>
                  <a:pt x="408781" y="26590"/>
                  <a:pt x="450056" y="29765"/>
                </a:cubicBezTo>
                <a:cubicBezTo>
                  <a:pt x="491331" y="32940"/>
                  <a:pt x="517921" y="46830"/>
                  <a:pt x="528637" y="60721"/>
                </a:cubicBezTo>
                <a:cubicBezTo>
                  <a:pt x="539353" y="74612"/>
                  <a:pt x="531019" y="101997"/>
                  <a:pt x="514350" y="113109"/>
                </a:cubicBezTo>
                <a:cubicBezTo>
                  <a:pt x="497681" y="124221"/>
                  <a:pt x="467122" y="127396"/>
                  <a:pt x="428625" y="127396"/>
                </a:cubicBezTo>
                <a:cubicBezTo>
                  <a:pt x="390128" y="127396"/>
                  <a:pt x="328216" y="117078"/>
                  <a:pt x="283369" y="113109"/>
                </a:cubicBezTo>
                <a:cubicBezTo>
                  <a:pt x="238522" y="109140"/>
                  <a:pt x="186531" y="105568"/>
                  <a:pt x="159544" y="103584"/>
                </a:cubicBezTo>
                <a:cubicBezTo>
                  <a:pt x="132557" y="101600"/>
                  <a:pt x="132160" y="95647"/>
                  <a:pt x="121444" y="101203"/>
                </a:cubicBezTo>
                <a:cubicBezTo>
                  <a:pt x="110728" y="106759"/>
                  <a:pt x="110331" y="128587"/>
                  <a:pt x="95250" y="136921"/>
                </a:cubicBezTo>
                <a:cubicBezTo>
                  <a:pt x="80169" y="145255"/>
                  <a:pt x="46434" y="150018"/>
                  <a:pt x="30956" y="151209"/>
                </a:cubicBezTo>
                <a:cubicBezTo>
                  <a:pt x="15478" y="152400"/>
                  <a:pt x="0" y="151209"/>
                  <a:pt x="2381" y="144065"/>
                </a:cubicBezTo>
                <a:cubicBezTo>
                  <a:pt x="4762" y="136921"/>
                  <a:pt x="37307" y="122237"/>
                  <a:pt x="45244" y="108346"/>
                </a:cubicBezTo>
                <a:cubicBezTo>
                  <a:pt x="53181" y="94455"/>
                  <a:pt x="55166" y="74215"/>
                  <a:pt x="50006" y="60721"/>
                </a:cubicBezTo>
                <a:cubicBezTo>
                  <a:pt x="44847" y="47227"/>
                  <a:pt x="0" y="24606"/>
                  <a:pt x="4762" y="15478"/>
                </a:cubicBezTo>
                <a:close/>
              </a:path>
            </a:pathLst>
          </a:cu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63" name="Freeform 162"/>
          <p:cNvSpPr/>
          <p:nvPr/>
        </p:nvSpPr>
        <p:spPr bwMode="auto">
          <a:xfrm>
            <a:off x="3008724" y="2444343"/>
            <a:ext cx="442913" cy="112712"/>
          </a:xfrm>
          <a:custGeom>
            <a:avLst/>
            <a:gdLst>
              <a:gd name="connsiteX0" fmla="*/ 6350 w 406003"/>
              <a:gd name="connsiteY0" fmla="*/ 75407 h 101997"/>
              <a:gd name="connsiteX1" fmla="*/ 103981 w 406003"/>
              <a:gd name="connsiteY1" fmla="*/ 80169 h 101997"/>
              <a:gd name="connsiteX2" fmla="*/ 239712 w 406003"/>
              <a:gd name="connsiteY2" fmla="*/ 99219 h 101997"/>
              <a:gd name="connsiteX3" fmla="*/ 339725 w 406003"/>
              <a:gd name="connsiteY3" fmla="*/ 96838 h 101997"/>
              <a:gd name="connsiteX4" fmla="*/ 396875 w 406003"/>
              <a:gd name="connsiteY4" fmla="*/ 73025 h 101997"/>
              <a:gd name="connsiteX5" fmla="*/ 394493 w 406003"/>
              <a:gd name="connsiteY5" fmla="*/ 30163 h 101997"/>
              <a:gd name="connsiteX6" fmla="*/ 342106 w 406003"/>
              <a:gd name="connsiteY6" fmla="*/ 3969 h 101997"/>
              <a:gd name="connsiteX7" fmla="*/ 232568 w 406003"/>
              <a:gd name="connsiteY7" fmla="*/ 6350 h 101997"/>
              <a:gd name="connsiteX8" fmla="*/ 65881 w 406003"/>
              <a:gd name="connsiteY8" fmla="*/ 27782 h 101997"/>
              <a:gd name="connsiteX9" fmla="*/ 6350 w 406003"/>
              <a:gd name="connsiteY9" fmla="*/ 75407 h 10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003" h="101997">
                <a:moveTo>
                  <a:pt x="6350" y="75407"/>
                </a:moveTo>
                <a:cubicBezTo>
                  <a:pt x="12700" y="84138"/>
                  <a:pt x="65088" y="76200"/>
                  <a:pt x="103981" y="80169"/>
                </a:cubicBezTo>
                <a:cubicBezTo>
                  <a:pt x="142874" y="84138"/>
                  <a:pt x="200421" y="96441"/>
                  <a:pt x="239712" y="99219"/>
                </a:cubicBezTo>
                <a:cubicBezTo>
                  <a:pt x="279003" y="101997"/>
                  <a:pt x="313531" y="101204"/>
                  <a:pt x="339725" y="96838"/>
                </a:cubicBezTo>
                <a:cubicBezTo>
                  <a:pt x="365919" y="92472"/>
                  <a:pt x="387747" y="84138"/>
                  <a:pt x="396875" y="73025"/>
                </a:cubicBezTo>
                <a:cubicBezTo>
                  <a:pt x="406003" y="61913"/>
                  <a:pt x="403621" y="41672"/>
                  <a:pt x="394493" y="30163"/>
                </a:cubicBezTo>
                <a:cubicBezTo>
                  <a:pt x="385365" y="18654"/>
                  <a:pt x="369094" y="7938"/>
                  <a:pt x="342106" y="3969"/>
                </a:cubicBezTo>
                <a:cubicBezTo>
                  <a:pt x="315119" y="0"/>
                  <a:pt x="278606" y="2381"/>
                  <a:pt x="232568" y="6350"/>
                </a:cubicBezTo>
                <a:cubicBezTo>
                  <a:pt x="186531" y="10319"/>
                  <a:pt x="104378" y="22623"/>
                  <a:pt x="65881" y="27782"/>
                </a:cubicBezTo>
                <a:cubicBezTo>
                  <a:pt x="27384" y="32942"/>
                  <a:pt x="0" y="66676"/>
                  <a:pt x="6350" y="75407"/>
                </a:cubicBezTo>
                <a:close/>
              </a:path>
            </a:pathLst>
          </a:cu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64" name="Rounded Rectangle 163"/>
          <p:cNvSpPr/>
          <p:nvPr/>
        </p:nvSpPr>
        <p:spPr bwMode="auto">
          <a:xfrm rot="1392950">
            <a:off x="2864262" y="2431643"/>
            <a:ext cx="239712" cy="6032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65" name="Rounded Rectangle 164"/>
          <p:cNvSpPr/>
          <p:nvPr/>
        </p:nvSpPr>
        <p:spPr bwMode="auto">
          <a:xfrm rot="19936067">
            <a:off x="2859499" y="2525305"/>
            <a:ext cx="239713" cy="58738"/>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nvGrpSpPr>
          <p:cNvPr id="37" name="Group 173"/>
          <p:cNvGrpSpPr>
            <a:grpSpLocks/>
          </p:cNvGrpSpPr>
          <p:nvPr/>
        </p:nvGrpSpPr>
        <p:grpSpPr bwMode="auto">
          <a:xfrm>
            <a:off x="2851562" y="2665005"/>
            <a:ext cx="593725" cy="233363"/>
            <a:chOff x="2738439" y="2778918"/>
            <a:chExt cx="592930" cy="233362"/>
          </a:xfrm>
        </p:grpSpPr>
        <p:sp>
          <p:nvSpPr>
            <p:cNvPr id="166" name="Rounded Rectangle 165"/>
            <p:cNvSpPr/>
            <p:nvPr/>
          </p:nvSpPr>
          <p:spPr bwMode="auto">
            <a:xfrm>
              <a:off x="2923927" y="2864643"/>
              <a:ext cx="407442" cy="6032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67" name="Rounded Rectangle 166"/>
            <p:cNvSpPr/>
            <p:nvPr/>
          </p:nvSpPr>
          <p:spPr bwMode="auto">
            <a:xfrm rot="16200000">
              <a:off x="2810423" y="2865476"/>
              <a:ext cx="225424" cy="58658"/>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68" name="Rounded Rectangle 167"/>
            <p:cNvSpPr/>
            <p:nvPr/>
          </p:nvSpPr>
          <p:spPr bwMode="auto">
            <a:xfrm rot="10800000">
              <a:off x="2741610" y="2953542"/>
              <a:ext cx="210854" cy="58738"/>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69" name="Rounded Rectangle 168"/>
            <p:cNvSpPr/>
            <p:nvPr/>
          </p:nvSpPr>
          <p:spPr bwMode="auto">
            <a:xfrm rot="10800000">
              <a:off x="2738439" y="2778918"/>
              <a:ext cx="212440" cy="58738"/>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39" name="Group 172"/>
          <p:cNvGrpSpPr>
            <a:grpSpLocks/>
          </p:cNvGrpSpPr>
          <p:nvPr/>
        </p:nvGrpSpPr>
        <p:grpSpPr bwMode="auto">
          <a:xfrm>
            <a:off x="2942049" y="2942818"/>
            <a:ext cx="495300" cy="211137"/>
            <a:chOff x="2828632" y="3056040"/>
            <a:chExt cx="495594" cy="210266"/>
          </a:xfrm>
        </p:grpSpPr>
        <p:sp>
          <p:nvSpPr>
            <p:cNvPr id="170" name="Rounded Rectangle 169"/>
            <p:cNvSpPr/>
            <p:nvPr/>
          </p:nvSpPr>
          <p:spPr bwMode="auto">
            <a:xfrm>
              <a:off x="2917585" y="3157221"/>
              <a:ext cx="406641" cy="60076"/>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71" name="Rectangle 170"/>
            <p:cNvSpPr/>
            <p:nvPr/>
          </p:nvSpPr>
          <p:spPr bwMode="auto">
            <a:xfrm rot="2860627">
              <a:off x="2826624" y="3108878"/>
              <a:ext cx="158095" cy="52419"/>
            </a:xfrm>
            <a:prstGeom prst="rect">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72" name="Rectangle 171"/>
            <p:cNvSpPr/>
            <p:nvPr/>
          </p:nvSpPr>
          <p:spPr bwMode="auto">
            <a:xfrm rot="18900000">
              <a:off x="2828632" y="3214135"/>
              <a:ext cx="158844" cy="52171"/>
            </a:xfrm>
            <a:prstGeom prst="rect">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40" name="Group 174"/>
          <p:cNvGrpSpPr>
            <a:grpSpLocks/>
          </p:cNvGrpSpPr>
          <p:nvPr/>
        </p:nvGrpSpPr>
        <p:grpSpPr bwMode="auto">
          <a:xfrm>
            <a:off x="2937287" y="3231743"/>
            <a:ext cx="495300" cy="209550"/>
            <a:chOff x="2828632" y="3056040"/>
            <a:chExt cx="495594" cy="210266"/>
          </a:xfrm>
        </p:grpSpPr>
        <p:sp>
          <p:nvSpPr>
            <p:cNvPr id="176" name="Rounded Rectangle 175"/>
            <p:cNvSpPr/>
            <p:nvPr/>
          </p:nvSpPr>
          <p:spPr bwMode="auto">
            <a:xfrm>
              <a:off x="2917585" y="3157987"/>
              <a:ext cx="406641" cy="58938"/>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77" name="Rectangle 176"/>
            <p:cNvSpPr/>
            <p:nvPr/>
          </p:nvSpPr>
          <p:spPr bwMode="auto">
            <a:xfrm rot="2860627">
              <a:off x="2826025" y="3109477"/>
              <a:ext cx="159292" cy="52418"/>
            </a:xfrm>
            <a:prstGeom prst="rect">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78" name="Rectangle 177"/>
            <p:cNvSpPr/>
            <p:nvPr/>
          </p:nvSpPr>
          <p:spPr bwMode="auto">
            <a:xfrm rot="18900000">
              <a:off x="2828632" y="3213739"/>
              <a:ext cx="158844" cy="52567"/>
            </a:xfrm>
            <a:prstGeom prst="rect">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42" name="Group 179"/>
          <p:cNvGrpSpPr>
            <a:grpSpLocks/>
          </p:cNvGrpSpPr>
          <p:nvPr/>
        </p:nvGrpSpPr>
        <p:grpSpPr bwMode="auto">
          <a:xfrm>
            <a:off x="2792824" y="3511143"/>
            <a:ext cx="633413" cy="298450"/>
            <a:chOff x="2638924" y="1671639"/>
            <a:chExt cx="632913" cy="297659"/>
          </a:xfrm>
        </p:grpSpPr>
        <p:sp>
          <p:nvSpPr>
            <p:cNvPr id="181" name="Rounded Rectangle 180"/>
            <p:cNvSpPr/>
            <p:nvPr/>
          </p:nvSpPr>
          <p:spPr bwMode="auto">
            <a:xfrm>
              <a:off x="2859413" y="1785636"/>
              <a:ext cx="412424" cy="6016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182" name="Block Arc 181"/>
            <p:cNvSpPr/>
            <p:nvPr/>
          </p:nvSpPr>
          <p:spPr bwMode="auto">
            <a:xfrm rot="5179453">
              <a:off x="2625719" y="1684844"/>
              <a:ext cx="297659" cy="271249"/>
            </a:xfrm>
            <a:prstGeom prst="blockArc">
              <a:avLst>
                <a:gd name="adj1" fmla="val 9815224"/>
                <a:gd name="adj2" fmla="val 1253693"/>
                <a:gd name="adj3" fmla="val 22894"/>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grpSp>
        <p:nvGrpSpPr>
          <p:cNvPr id="43" name="Group 185"/>
          <p:cNvGrpSpPr>
            <a:grpSpLocks/>
          </p:cNvGrpSpPr>
          <p:nvPr/>
        </p:nvGrpSpPr>
        <p:grpSpPr bwMode="auto">
          <a:xfrm>
            <a:off x="2438812" y="3984218"/>
            <a:ext cx="514350" cy="152400"/>
            <a:chOff x="2281237" y="4308872"/>
            <a:chExt cx="514351" cy="153590"/>
          </a:xfrm>
        </p:grpSpPr>
        <p:sp>
          <p:nvSpPr>
            <p:cNvPr id="145541" name="Rounded Rectangle 182"/>
            <p:cNvSpPr>
              <a:spLocks noChangeArrowheads="1"/>
            </p:cNvSpPr>
            <p:nvPr/>
          </p:nvSpPr>
          <p:spPr bwMode="auto">
            <a:xfrm>
              <a:off x="2281237" y="4308872"/>
              <a:ext cx="481014" cy="153590"/>
            </a:xfrm>
            <a:prstGeom prst="roundRect">
              <a:avLst>
                <a:gd name="adj" fmla="val 3759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42" name="Oval 183"/>
            <p:cNvSpPr>
              <a:spLocks noChangeArrowheads="1"/>
            </p:cNvSpPr>
            <p:nvPr/>
          </p:nvSpPr>
          <p:spPr bwMode="auto">
            <a:xfrm>
              <a:off x="2690813" y="4341017"/>
              <a:ext cx="104775" cy="9313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85" name="Oval 184"/>
            <p:cNvSpPr/>
            <p:nvPr/>
          </p:nvSpPr>
          <p:spPr bwMode="auto">
            <a:xfrm>
              <a:off x="2722563" y="4355268"/>
              <a:ext cx="65087" cy="57596"/>
            </a:xfrm>
            <a:prstGeom prst="ellipse">
              <a:avLst/>
            </a:prstGeom>
            <a:solidFill>
              <a:schemeClr val="accent2"/>
            </a:solidFill>
            <a:ln>
              <a:solidFill>
                <a:schemeClr val="accent1">
                  <a:lumMod val="75000"/>
                </a:schemeClr>
              </a:solidFill>
            </a:ln>
            <a:extLst/>
          </p:spPr>
          <p:txBody>
            <a:bodyPr anchor="ctr"/>
            <a:lstStyle/>
            <a:p>
              <a:pPr algn="ctr" eaLnBrk="1" hangingPunct="1">
                <a:defRPr/>
              </a:pPr>
              <a:endParaRPr lang="en-US" sz="1400" b="0" dirty="0">
                <a:solidFill>
                  <a:schemeClr val="bg2"/>
                </a:solidFill>
              </a:endParaRPr>
            </a:p>
          </p:txBody>
        </p:sp>
      </p:grpSp>
      <p:sp>
        <p:nvSpPr>
          <p:cNvPr id="145508" name="Freeform 104"/>
          <p:cNvSpPr>
            <a:spLocks/>
          </p:cNvSpPr>
          <p:nvPr/>
        </p:nvSpPr>
        <p:spPr bwMode="auto">
          <a:xfrm>
            <a:off x="2808699" y="3920718"/>
            <a:ext cx="90488" cy="133350"/>
          </a:xfrm>
          <a:custGeom>
            <a:avLst/>
            <a:gdLst>
              <a:gd name="T0" fmla="*/ 90488 w 90488"/>
              <a:gd name="T1" fmla="*/ 133350 h 133350"/>
              <a:gd name="T2" fmla="*/ 0 w 90488"/>
              <a:gd name="T3" fmla="*/ 90487 h 133350"/>
              <a:gd name="T4" fmla="*/ 9525 w 90488"/>
              <a:gd name="T5" fmla="*/ 0 h 133350"/>
              <a:gd name="T6" fmla="*/ 0 60000 65536"/>
              <a:gd name="T7" fmla="*/ 0 60000 65536"/>
              <a:gd name="T8" fmla="*/ 0 60000 65536"/>
            </a:gdLst>
            <a:ahLst/>
            <a:cxnLst>
              <a:cxn ang="T6">
                <a:pos x="T0" y="T1"/>
              </a:cxn>
              <a:cxn ang="T7">
                <a:pos x="T2" y="T3"/>
              </a:cxn>
              <a:cxn ang="T8">
                <a:pos x="T4" y="T5"/>
              </a:cxn>
            </a:cxnLst>
            <a:rect l="0" t="0" r="r" b="b"/>
            <a:pathLst>
              <a:path w="90488" h="133350">
                <a:moveTo>
                  <a:pt x="90488" y="133350"/>
                </a:moveTo>
                <a:lnTo>
                  <a:pt x="0" y="90487"/>
                </a:lnTo>
                <a:lnTo>
                  <a:pt x="9525" y="0"/>
                </a:lnTo>
              </a:path>
            </a:pathLst>
          </a:cu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nvGrpSpPr>
          <p:cNvPr id="45" name="Group 188"/>
          <p:cNvGrpSpPr>
            <a:grpSpLocks/>
          </p:cNvGrpSpPr>
          <p:nvPr/>
        </p:nvGrpSpPr>
        <p:grpSpPr bwMode="auto">
          <a:xfrm>
            <a:off x="2851562" y="4141380"/>
            <a:ext cx="593725" cy="138113"/>
            <a:chOff x="2738438" y="4255049"/>
            <a:chExt cx="592932" cy="137167"/>
          </a:xfrm>
        </p:grpSpPr>
        <p:sp>
          <p:nvSpPr>
            <p:cNvPr id="145539" name="Rounded Rectangle 186"/>
            <p:cNvSpPr>
              <a:spLocks noChangeArrowheads="1"/>
            </p:cNvSpPr>
            <p:nvPr/>
          </p:nvSpPr>
          <p:spPr bwMode="auto">
            <a:xfrm>
              <a:off x="2843212" y="4332685"/>
              <a:ext cx="488158" cy="59531"/>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40" name="Freeform 187"/>
            <p:cNvSpPr>
              <a:spLocks/>
            </p:cNvSpPr>
            <p:nvPr/>
          </p:nvSpPr>
          <p:spPr bwMode="auto">
            <a:xfrm>
              <a:off x="2738438" y="4255049"/>
              <a:ext cx="144965" cy="131611"/>
            </a:xfrm>
            <a:custGeom>
              <a:avLst/>
              <a:gdLst>
                <a:gd name="T0" fmla="*/ 119062 w 144965"/>
                <a:gd name="T1" fmla="*/ 131214 h 131611"/>
                <a:gd name="T2" fmla="*/ 109537 w 144965"/>
                <a:gd name="T3" fmla="*/ 116926 h 131611"/>
                <a:gd name="T4" fmla="*/ 104775 w 144965"/>
                <a:gd name="T5" fmla="*/ 109782 h 131611"/>
                <a:gd name="T6" fmla="*/ 102393 w 144965"/>
                <a:gd name="T7" fmla="*/ 102639 h 131611"/>
                <a:gd name="T8" fmla="*/ 97631 w 144965"/>
                <a:gd name="T9" fmla="*/ 95495 h 131611"/>
                <a:gd name="T10" fmla="*/ 83343 w 144965"/>
                <a:gd name="T11" fmla="*/ 90732 h 131611"/>
                <a:gd name="T12" fmla="*/ 64293 w 144965"/>
                <a:gd name="T13" fmla="*/ 85970 h 131611"/>
                <a:gd name="T14" fmla="*/ 54768 w 144965"/>
                <a:gd name="T15" fmla="*/ 83589 h 131611"/>
                <a:gd name="T16" fmla="*/ 47625 w 144965"/>
                <a:gd name="T17" fmla="*/ 81207 h 131611"/>
                <a:gd name="T18" fmla="*/ 40481 w 144965"/>
                <a:gd name="T19" fmla="*/ 66920 h 131611"/>
                <a:gd name="T20" fmla="*/ 28575 w 144965"/>
                <a:gd name="T21" fmla="*/ 47870 h 131611"/>
                <a:gd name="T22" fmla="*/ 14287 w 144965"/>
                <a:gd name="T23" fmla="*/ 45489 h 131611"/>
                <a:gd name="T24" fmla="*/ 7143 w 144965"/>
                <a:gd name="T25" fmla="*/ 40726 h 131611"/>
                <a:gd name="T26" fmla="*/ 0 w 144965"/>
                <a:gd name="T27" fmla="*/ 26439 h 131611"/>
                <a:gd name="T28" fmla="*/ 2381 w 144965"/>
                <a:gd name="T29" fmla="*/ 9770 h 131611"/>
                <a:gd name="T30" fmla="*/ 9525 w 144965"/>
                <a:gd name="T31" fmla="*/ 5007 h 131611"/>
                <a:gd name="T32" fmla="*/ 23812 w 144965"/>
                <a:gd name="T33" fmla="*/ 245 h 131611"/>
                <a:gd name="T34" fmla="*/ 52387 w 144965"/>
                <a:gd name="T35" fmla="*/ 2626 h 131611"/>
                <a:gd name="T36" fmla="*/ 57150 w 144965"/>
                <a:gd name="T37" fmla="*/ 9770 h 131611"/>
                <a:gd name="T38" fmla="*/ 61912 w 144965"/>
                <a:gd name="T39" fmla="*/ 24057 h 131611"/>
                <a:gd name="T40" fmla="*/ 64293 w 144965"/>
                <a:gd name="T41" fmla="*/ 31201 h 131611"/>
                <a:gd name="T42" fmla="*/ 69056 w 144965"/>
                <a:gd name="T43" fmla="*/ 38345 h 131611"/>
                <a:gd name="T44" fmla="*/ 85725 w 144965"/>
                <a:gd name="T45" fmla="*/ 40726 h 131611"/>
                <a:gd name="T46" fmla="*/ 100012 w 144965"/>
                <a:gd name="T47" fmla="*/ 47870 h 131611"/>
                <a:gd name="T48" fmla="*/ 107156 w 144965"/>
                <a:gd name="T49" fmla="*/ 50251 h 131611"/>
                <a:gd name="T50" fmla="*/ 114300 w 144965"/>
                <a:gd name="T51" fmla="*/ 55014 h 131611"/>
                <a:gd name="T52" fmla="*/ 123825 w 144965"/>
                <a:gd name="T53" fmla="*/ 64539 h 131611"/>
                <a:gd name="T54" fmla="*/ 133350 w 144965"/>
                <a:gd name="T55" fmla="*/ 74064 h 131611"/>
                <a:gd name="T56" fmla="*/ 135731 w 144965"/>
                <a:gd name="T57" fmla="*/ 81207 h 131611"/>
                <a:gd name="T58" fmla="*/ 142875 w 144965"/>
                <a:gd name="T59" fmla="*/ 95495 h 131611"/>
                <a:gd name="T60" fmla="*/ 140493 w 144965"/>
                <a:gd name="T61" fmla="*/ 112164 h 131611"/>
                <a:gd name="T62" fmla="*/ 126206 w 144965"/>
                <a:gd name="T63" fmla="*/ 119307 h 131611"/>
                <a:gd name="T64" fmla="*/ 119062 w 144965"/>
                <a:gd name="T65" fmla="*/ 131214 h 1316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4965" h="131611">
                  <a:moveTo>
                    <a:pt x="119062" y="131214"/>
                  </a:moveTo>
                  <a:cubicBezTo>
                    <a:pt x="116284" y="130817"/>
                    <a:pt x="112712" y="121689"/>
                    <a:pt x="109537" y="116926"/>
                  </a:cubicBezTo>
                  <a:cubicBezTo>
                    <a:pt x="107950" y="114545"/>
                    <a:pt x="105680" y="112497"/>
                    <a:pt x="104775" y="109782"/>
                  </a:cubicBezTo>
                  <a:cubicBezTo>
                    <a:pt x="103981" y="107401"/>
                    <a:pt x="103516" y="104884"/>
                    <a:pt x="102393" y="102639"/>
                  </a:cubicBezTo>
                  <a:cubicBezTo>
                    <a:pt x="101113" y="100079"/>
                    <a:pt x="100058" y="97012"/>
                    <a:pt x="97631" y="95495"/>
                  </a:cubicBezTo>
                  <a:cubicBezTo>
                    <a:pt x="93374" y="92834"/>
                    <a:pt x="88213" y="91949"/>
                    <a:pt x="83343" y="90732"/>
                  </a:cubicBezTo>
                  <a:lnTo>
                    <a:pt x="64293" y="85970"/>
                  </a:lnTo>
                  <a:cubicBezTo>
                    <a:pt x="61118" y="85176"/>
                    <a:pt x="57873" y="84624"/>
                    <a:pt x="54768" y="83589"/>
                  </a:cubicBezTo>
                  <a:lnTo>
                    <a:pt x="47625" y="81207"/>
                  </a:lnTo>
                  <a:cubicBezTo>
                    <a:pt x="38932" y="55138"/>
                    <a:pt x="52799" y="94637"/>
                    <a:pt x="40481" y="66920"/>
                  </a:cubicBezTo>
                  <a:cubicBezTo>
                    <a:pt x="36050" y="56950"/>
                    <a:pt x="39190" y="51408"/>
                    <a:pt x="28575" y="47870"/>
                  </a:cubicBezTo>
                  <a:cubicBezTo>
                    <a:pt x="23994" y="46343"/>
                    <a:pt x="19050" y="46283"/>
                    <a:pt x="14287" y="45489"/>
                  </a:cubicBezTo>
                  <a:cubicBezTo>
                    <a:pt x="11906" y="43901"/>
                    <a:pt x="9167" y="42750"/>
                    <a:pt x="7143" y="40726"/>
                  </a:cubicBezTo>
                  <a:cubicBezTo>
                    <a:pt x="2528" y="36111"/>
                    <a:pt x="1936" y="32248"/>
                    <a:pt x="0" y="26439"/>
                  </a:cubicBezTo>
                  <a:cubicBezTo>
                    <a:pt x="794" y="20883"/>
                    <a:pt x="102" y="14899"/>
                    <a:pt x="2381" y="9770"/>
                  </a:cubicBezTo>
                  <a:cubicBezTo>
                    <a:pt x="3543" y="7155"/>
                    <a:pt x="6910" y="6169"/>
                    <a:pt x="9525" y="5007"/>
                  </a:cubicBezTo>
                  <a:cubicBezTo>
                    <a:pt x="14112" y="2968"/>
                    <a:pt x="23812" y="245"/>
                    <a:pt x="23812" y="245"/>
                  </a:cubicBezTo>
                  <a:cubicBezTo>
                    <a:pt x="33337" y="1039"/>
                    <a:pt x="43197" y="0"/>
                    <a:pt x="52387" y="2626"/>
                  </a:cubicBezTo>
                  <a:cubicBezTo>
                    <a:pt x="55139" y="3412"/>
                    <a:pt x="55988" y="7155"/>
                    <a:pt x="57150" y="9770"/>
                  </a:cubicBezTo>
                  <a:cubicBezTo>
                    <a:pt x="59189" y="14357"/>
                    <a:pt x="60325" y="19295"/>
                    <a:pt x="61912" y="24057"/>
                  </a:cubicBezTo>
                  <a:cubicBezTo>
                    <a:pt x="62706" y="26438"/>
                    <a:pt x="62901" y="29113"/>
                    <a:pt x="64293" y="31201"/>
                  </a:cubicBezTo>
                  <a:cubicBezTo>
                    <a:pt x="65881" y="33582"/>
                    <a:pt x="66441" y="37183"/>
                    <a:pt x="69056" y="38345"/>
                  </a:cubicBezTo>
                  <a:cubicBezTo>
                    <a:pt x="74185" y="40624"/>
                    <a:pt x="80169" y="39932"/>
                    <a:pt x="85725" y="40726"/>
                  </a:cubicBezTo>
                  <a:cubicBezTo>
                    <a:pt x="103681" y="46711"/>
                    <a:pt x="81545" y="38636"/>
                    <a:pt x="100012" y="47870"/>
                  </a:cubicBezTo>
                  <a:cubicBezTo>
                    <a:pt x="102257" y="48993"/>
                    <a:pt x="104775" y="49457"/>
                    <a:pt x="107156" y="50251"/>
                  </a:cubicBezTo>
                  <a:cubicBezTo>
                    <a:pt x="109537" y="51839"/>
                    <a:pt x="112512" y="52779"/>
                    <a:pt x="114300" y="55014"/>
                  </a:cubicBezTo>
                  <a:cubicBezTo>
                    <a:pt x="123537" y="66560"/>
                    <a:pt x="108237" y="59342"/>
                    <a:pt x="123825" y="64539"/>
                  </a:cubicBezTo>
                  <a:cubicBezTo>
                    <a:pt x="130174" y="83585"/>
                    <a:pt x="120651" y="61365"/>
                    <a:pt x="133350" y="74064"/>
                  </a:cubicBezTo>
                  <a:cubicBezTo>
                    <a:pt x="135125" y="75839"/>
                    <a:pt x="134609" y="78962"/>
                    <a:pt x="135731" y="81207"/>
                  </a:cubicBezTo>
                  <a:cubicBezTo>
                    <a:pt x="144965" y="99676"/>
                    <a:pt x="136886" y="77534"/>
                    <a:pt x="142875" y="95495"/>
                  </a:cubicBezTo>
                  <a:cubicBezTo>
                    <a:pt x="142081" y="101051"/>
                    <a:pt x="142773" y="107035"/>
                    <a:pt x="140493" y="112164"/>
                  </a:cubicBezTo>
                  <a:cubicBezTo>
                    <a:pt x="138887" y="115777"/>
                    <a:pt x="129376" y="118251"/>
                    <a:pt x="126206" y="119307"/>
                  </a:cubicBezTo>
                  <a:cubicBezTo>
                    <a:pt x="120458" y="127928"/>
                    <a:pt x="121840" y="131611"/>
                    <a:pt x="119062" y="131214"/>
                  </a:cubicBezTo>
                  <a:close/>
                </a:path>
              </a:pathLst>
            </a:custGeom>
            <a:solidFill>
              <a:schemeClr val="tx2"/>
            </a:solidFill>
            <a:ln w="9525">
              <a:solidFill>
                <a:schemeClr val="tx2"/>
              </a:solidFill>
              <a:round/>
              <a:headEnd/>
              <a:tailEnd/>
            </a:ln>
          </p:spPr>
          <p:txBody>
            <a:bodyPr anchor="ctr"/>
            <a:lstStyle/>
            <a:p>
              <a:endParaRPr lang="en-US" dirty="0"/>
            </a:p>
          </p:txBody>
        </p:sp>
      </p:grpSp>
      <p:grpSp>
        <p:nvGrpSpPr>
          <p:cNvPr id="46" name="Group 196"/>
          <p:cNvGrpSpPr/>
          <p:nvPr/>
        </p:nvGrpSpPr>
        <p:grpSpPr>
          <a:xfrm>
            <a:off x="2909505" y="3958024"/>
            <a:ext cx="512602" cy="200026"/>
            <a:chOff x="2794000" y="4071144"/>
            <a:chExt cx="512602" cy="200026"/>
          </a:xfrm>
          <a:solidFill>
            <a:schemeClr val="accent1"/>
          </a:solidFill>
        </p:grpSpPr>
        <p:sp>
          <p:nvSpPr>
            <p:cNvPr id="190" name="Freeform 189"/>
            <p:cNvSpPr/>
            <p:nvPr/>
          </p:nvSpPr>
          <p:spPr bwMode="auto">
            <a:xfrm>
              <a:off x="2794000" y="4071144"/>
              <a:ext cx="196850" cy="92869"/>
            </a:xfrm>
            <a:custGeom>
              <a:avLst/>
              <a:gdLst>
                <a:gd name="connsiteX0" fmla="*/ 6350 w 196850"/>
                <a:gd name="connsiteY0" fmla="*/ 17462 h 92869"/>
                <a:gd name="connsiteX1" fmla="*/ 51594 w 196850"/>
                <a:gd name="connsiteY1" fmla="*/ 43656 h 92869"/>
                <a:gd name="connsiteX2" fmla="*/ 42069 w 196850"/>
                <a:gd name="connsiteY2" fmla="*/ 65087 h 92869"/>
                <a:gd name="connsiteX3" fmla="*/ 63500 w 196850"/>
                <a:gd name="connsiteY3" fmla="*/ 88900 h 92869"/>
                <a:gd name="connsiteX4" fmla="*/ 177800 w 196850"/>
                <a:gd name="connsiteY4" fmla="*/ 88900 h 92869"/>
                <a:gd name="connsiteX5" fmla="*/ 177800 w 196850"/>
                <a:gd name="connsiteY5" fmla="*/ 72231 h 92869"/>
                <a:gd name="connsiteX6" fmla="*/ 142081 w 196850"/>
                <a:gd name="connsiteY6" fmla="*/ 62706 h 92869"/>
                <a:gd name="connsiteX7" fmla="*/ 89694 w 196850"/>
                <a:gd name="connsiteY7" fmla="*/ 10319 h 92869"/>
                <a:gd name="connsiteX8" fmla="*/ 6350 w 196850"/>
                <a:gd name="connsiteY8" fmla="*/ 17462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50" h="92869">
                  <a:moveTo>
                    <a:pt x="6350" y="17462"/>
                  </a:moveTo>
                  <a:cubicBezTo>
                    <a:pt x="0" y="23018"/>
                    <a:pt x="45641" y="35719"/>
                    <a:pt x="51594" y="43656"/>
                  </a:cubicBezTo>
                  <a:cubicBezTo>
                    <a:pt x="57547" y="51593"/>
                    <a:pt x="40085" y="57546"/>
                    <a:pt x="42069" y="65087"/>
                  </a:cubicBezTo>
                  <a:cubicBezTo>
                    <a:pt x="44053" y="72628"/>
                    <a:pt x="40878" y="84931"/>
                    <a:pt x="63500" y="88900"/>
                  </a:cubicBezTo>
                  <a:cubicBezTo>
                    <a:pt x="86122" y="92869"/>
                    <a:pt x="158750" y="91678"/>
                    <a:pt x="177800" y="88900"/>
                  </a:cubicBezTo>
                  <a:cubicBezTo>
                    <a:pt x="196850" y="86122"/>
                    <a:pt x="183753" y="76597"/>
                    <a:pt x="177800" y="72231"/>
                  </a:cubicBezTo>
                  <a:cubicBezTo>
                    <a:pt x="171847" y="67865"/>
                    <a:pt x="156765" y="73025"/>
                    <a:pt x="142081" y="62706"/>
                  </a:cubicBezTo>
                  <a:cubicBezTo>
                    <a:pt x="127397" y="52387"/>
                    <a:pt x="105966" y="20638"/>
                    <a:pt x="89694" y="10319"/>
                  </a:cubicBezTo>
                  <a:cubicBezTo>
                    <a:pt x="73422" y="0"/>
                    <a:pt x="12700" y="11906"/>
                    <a:pt x="6350" y="17462"/>
                  </a:cubicBezTo>
                  <a:close/>
                </a:path>
              </a:pathLst>
            </a:custGeom>
            <a:grpFill/>
            <a:ln>
              <a:noFill/>
            </a:ln>
            <a:extLst/>
          </p:spPr>
          <p:txBody>
            <a:bodyPr anchor="ctr"/>
            <a:lstStyle/>
            <a:p>
              <a:pPr algn="ctr" eaLnBrk="1" hangingPunct="1">
                <a:defRPr/>
              </a:pPr>
              <a:endParaRPr lang="en-US" sz="1400" b="0" dirty="0">
                <a:solidFill>
                  <a:schemeClr val="bg2"/>
                </a:solidFill>
              </a:endParaRPr>
            </a:p>
          </p:txBody>
        </p:sp>
        <p:sp>
          <p:nvSpPr>
            <p:cNvPr id="194" name="Freeform 193"/>
            <p:cNvSpPr/>
            <p:nvPr/>
          </p:nvSpPr>
          <p:spPr bwMode="auto">
            <a:xfrm flipV="1">
              <a:off x="2794000" y="4178301"/>
              <a:ext cx="196850" cy="92869"/>
            </a:xfrm>
            <a:custGeom>
              <a:avLst/>
              <a:gdLst>
                <a:gd name="connsiteX0" fmla="*/ 6350 w 196850"/>
                <a:gd name="connsiteY0" fmla="*/ 17462 h 92869"/>
                <a:gd name="connsiteX1" fmla="*/ 51594 w 196850"/>
                <a:gd name="connsiteY1" fmla="*/ 43656 h 92869"/>
                <a:gd name="connsiteX2" fmla="*/ 42069 w 196850"/>
                <a:gd name="connsiteY2" fmla="*/ 65087 h 92869"/>
                <a:gd name="connsiteX3" fmla="*/ 63500 w 196850"/>
                <a:gd name="connsiteY3" fmla="*/ 88900 h 92869"/>
                <a:gd name="connsiteX4" fmla="*/ 177800 w 196850"/>
                <a:gd name="connsiteY4" fmla="*/ 88900 h 92869"/>
                <a:gd name="connsiteX5" fmla="*/ 177800 w 196850"/>
                <a:gd name="connsiteY5" fmla="*/ 72231 h 92869"/>
                <a:gd name="connsiteX6" fmla="*/ 142081 w 196850"/>
                <a:gd name="connsiteY6" fmla="*/ 62706 h 92869"/>
                <a:gd name="connsiteX7" fmla="*/ 89694 w 196850"/>
                <a:gd name="connsiteY7" fmla="*/ 10319 h 92869"/>
                <a:gd name="connsiteX8" fmla="*/ 6350 w 196850"/>
                <a:gd name="connsiteY8" fmla="*/ 17462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50" h="92869">
                  <a:moveTo>
                    <a:pt x="6350" y="17462"/>
                  </a:moveTo>
                  <a:cubicBezTo>
                    <a:pt x="0" y="23018"/>
                    <a:pt x="45641" y="35719"/>
                    <a:pt x="51594" y="43656"/>
                  </a:cubicBezTo>
                  <a:cubicBezTo>
                    <a:pt x="57547" y="51593"/>
                    <a:pt x="40085" y="57546"/>
                    <a:pt x="42069" y="65087"/>
                  </a:cubicBezTo>
                  <a:cubicBezTo>
                    <a:pt x="44053" y="72628"/>
                    <a:pt x="40878" y="84931"/>
                    <a:pt x="63500" y="88900"/>
                  </a:cubicBezTo>
                  <a:cubicBezTo>
                    <a:pt x="86122" y="92869"/>
                    <a:pt x="158750" y="91678"/>
                    <a:pt x="177800" y="88900"/>
                  </a:cubicBezTo>
                  <a:cubicBezTo>
                    <a:pt x="196850" y="86122"/>
                    <a:pt x="183753" y="76597"/>
                    <a:pt x="177800" y="72231"/>
                  </a:cubicBezTo>
                  <a:cubicBezTo>
                    <a:pt x="171847" y="67865"/>
                    <a:pt x="156765" y="73025"/>
                    <a:pt x="142081" y="62706"/>
                  </a:cubicBezTo>
                  <a:cubicBezTo>
                    <a:pt x="127397" y="52387"/>
                    <a:pt x="105966" y="20638"/>
                    <a:pt x="89694" y="10319"/>
                  </a:cubicBezTo>
                  <a:cubicBezTo>
                    <a:pt x="73422" y="0"/>
                    <a:pt x="12700" y="11906"/>
                    <a:pt x="6350" y="17462"/>
                  </a:cubicBezTo>
                  <a:close/>
                </a:path>
              </a:pathLst>
            </a:custGeom>
            <a:grpFill/>
            <a:ln>
              <a:noFill/>
            </a:ln>
            <a:extLst/>
          </p:spPr>
          <p:txBody>
            <a:bodyPr anchor="ctr"/>
            <a:lstStyle/>
            <a:p>
              <a:pPr algn="ctr" eaLnBrk="1" hangingPunct="1">
                <a:defRPr/>
              </a:pPr>
              <a:endParaRPr lang="en-US" sz="1400" b="0" dirty="0">
                <a:solidFill>
                  <a:schemeClr val="bg2"/>
                </a:solidFill>
              </a:endParaRPr>
            </a:p>
          </p:txBody>
        </p:sp>
        <p:sp>
          <p:nvSpPr>
            <p:cNvPr id="195" name="Rounded Rectangle 194"/>
            <p:cNvSpPr/>
            <p:nvPr/>
          </p:nvSpPr>
          <p:spPr bwMode="auto">
            <a:xfrm>
              <a:off x="2940842" y="4138138"/>
              <a:ext cx="365760" cy="27432"/>
            </a:xfrm>
            <a:prstGeom prst="roundRect">
              <a:avLst/>
            </a:prstGeom>
            <a:grpFill/>
            <a:ln>
              <a:noFill/>
            </a:ln>
            <a:extLst/>
          </p:spPr>
          <p:txBody>
            <a:bodyPr anchor="ctr"/>
            <a:lstStyle/>
            <a:p>
              <a:pPr algn="ctr" eaLnBrk="1" hangingPunct="1">
                <a:defRPr/>
              </a:pPr>
              <a:endParaRPr lang="en-US" sz="1400" b="0" dirty="0">
                <a:solidFill>
                  <a:schemeClr val="bg2"/>
                </a:solidFill>
              </a:endParaRPr>
            </a:p>
          </p:txBody>
        </p:sp>
        <p:sp>
          <p:nvSpPr>
            <p:cNvPr id="196" name="Rounded Rectangle 195"/>
            <p:cNvSpPr/>
            <p:nvPr/>
          </p:nvSpPr>
          <p:spPr bwMode="auto">
            <a:xfrm>
              <a:off x="2940842" y="4181000"/>
              <a:ext cx="365760" cy="27432"/>
            </a:xfrm>
            <a:prstGeom prst="roundRect">
              <a:avLst/>
            </a:prstGeom>
            <a:grpFill/>
            <a:ln>
              <a:noFill/>
            </a:ln>
            <a:extLst/>
          </p:spPr>
          <p:txBody>
            <a:bodyPr anchor="ctr"/>
            <a:lstStyle/>
            <a:p>
              <a:pPr algn="ctr" eaLnBrk="1" hangingPunct="1">
                <a:defRPr/>
              </a:pPr>
              <a:endParaRPr lang="en-US" sz="1400" b="0" dirty="0">
                <a:solidFill>
                  <a:schemeClr val="bg2"/>
                </a:solidFill>
              </a:endParaRPr>
            </a:p>
          </p:txBody>
        </p:sp>
      </p:grpSp>
      <p:grpSp>
        <p:nvGrpSpPr>
          <p:cNvPr id="48" name="Group 199"/>
          <p:cNvGrpSpPr>
            <a:grpSpLocks/>
          </p:cNvGrpSpPr>
          <p:nvPr/>
        </p:nvGrpSpPr>
        <p:grpSpPr bwMode="auto">
          <a:xfrm>
            <a:off x="2443574" y="5433605"/>
            <a:ext cx="569913" cy="171450"/>
            <a:chOff x="2331243" y="5545933"/>
            <a:chExt cx="569119" cy="171450"/>
          </a:xfrm>
        </p:grpSpPr>
        <p:sp>
          <p:nvSpPr>
            <p:cNvPr id="198" name="Rounded Rectangle 197"/>
            <p:cNvSpPr/>
            <p:nvPr/>
          </p:nvSpPr>
          <p:spPr bwMode="auto">
            <a:xfrm>
              <a:off x="2331243" y="5601496"/>
              <a:ext cx="488269" cy="60325"/>
            </a:xfrm>
            <a:prstGeom prst="roundRect">
              <a:avLst>
                <a:gd name="adj" fmla="val 50000"/>
              </a:avLst>
            </a:prstGeom>
            <a:solidFill>
              <a:schemeClr val="accent6"/>
            </a:solidFill>
            <a:ln>
              <a:noFill/>
            </a:ln>
            <a:extLst/>
          </p:spPr>
          <p:txBody>
            <a:bodyPr anchor="ctr"/>
            <a:lstStyle/>
            <a:p>
              <a:pPr algn="ctr" eaLnBrk="1" hangingPunct="1">
                <a:defRPr/>
              </a:pPr>
              <a:endParaRPr lang="en-US" sz="1400" b="0" dirty="0">
                <a:solidFill>
                  <a:schemeClr val="bg2"/>
                </a:solidFill>
              </a:endParaRPr>
            </a:p>
          </p:txBody>
        </p:sp>
        <p:sp>
          <p:nvSpPr>
            <p:cNvPr id="199" name="Isosceles Triangle 198"/>
            <p:cNvSpPr/>
            <p:nvPr/>
          </p:nvSpPr>
          <p:spPr bwMode="auto">
            <a:xfrm rot="5400000">
              <a:off x="2740921" y="5557942"/>
              <a:ext cx="171450" cy="147432"/>
            </a:xfrm>
            <a:prstGeom prst="triangle">
              <a:avLst/>
            </a:prstGeom>
            <a:solidFill>
              <a:schemeClr val="accent6"/>
            </a:solidFill>
            <a:ln>
              <a:noFill/>
            </a:ln>
            <a:extLst/>
          </p:spPr>
          <p:txBody>
            <a:bodyPr anchor="ctr"/>
            <a:lstStyle/>
            <a:p>
              <a:pPr algn="ctr" eaLnBrk="1" hangingPunct="1">
                <a:defRPr/>
              </a:pPr>
              <a:endParaRPr lang="en-US" sz="1400" b="0" dirty="0">
                <a:solidFill>
                  <a:schemeClr val="bg2"/>
                </a:solidFill>
              </a:endParaRPr>
            </a:p>
          </p:txBody>
        </p:sp>
      </p:grpSp>
      <p:grpSp>
        <p:nvGrpSpPr>
          <p:cNvPr id="49" name="Group 204"/>
          <p:cNvGrpSpPr>
            <a:grpSpLocks/>
          </p:cNvGrpSpPr>
          <p:nvPr/>
        </p:nvGrpSpPr>
        <p:grpSpPr bwMode="auto">
          <a:xfrm>
            <a:off x="2900774" y="5439955"/>
            <a:ext cx="536575" cy="152400"/>
            <a:chOff x="2787015" y="5552895"/>
            <a:chExt cx="537209" cy="152400"/>
          </a:xfrm>
        </p:grpSpPr>
        <p:sp>
          <p:nvSpPr>
            <p:cNvPr id="202" name="Rounded Rectangle 201"/>
            <p:cNvSpPr/>
            <p:nvPr/>
          </p:nvSpPr>
          <p:spPr bwMode="auto">
            <a:xfrm rot="1392950">
              <a:off x="2791784" y="5552895"/>
              <a:ext cx="239995" cy="58738"/>
            </a:xfrm>
            <a:prstGeom prst="roundRect">
              <a:avLst>
                <a:gd name="adj" fmla="val 50000"/>
              </a:avLst>
            </a:prstGeom>
            <a:solidFill>
              <a:schemeClr val="accent6"/>
            </a:solidFill>
            <a:ln>
              <a:noFill/>
            </a:ln>
            <a:extLst/>
          </p:spPr>
          <p:txBody>
            <a:bodyPr anchor="ctr"/>
            <a:lstStyle/>
            <a:p>
              <a:pPr algn="ctr" eaLnBrk="1" hangingPunct="1">
                <a:defRPr/>
              </a:pPr>
              <a:endParaRPr lang="en-US" sz="1400" b="0" dirty="0">
                <a:solidFill>
                  <a:schemeClr val="bg2"/>
                </a:solidFill>
              </a:endParaRPr>
            </a:p>
          </p:txBody>
        </p:sp>
        <p:sp>
          <p:nvSpPr>
            <p:cNvPr id="203" name="Rounded Rectangle 202"/>
            <p:cNvSpPr/>
            <p:nvPr/>
          </p:nvSpPr>
          <p:spPr bwMode="auto">
            <a:xfrm rot="19936067">
              <a:off x="2787015" y="5646558"/>
              <a:ext cx="239996" cy="58737"/>
            </a:xfrm>
            <a:prstGeom prst="roundRect">
              <a:avLst>
                <a:gd name="adj" fmla="val 50000"/>
              </a:avLst>
            </a:prstGeom>
            <a:solidFill>
              <a:schemeClr val="accent6"/>
            </a:solidFill>
            <a:ln>
              <a:noFill/>
            </a:ln>
            <a:extLst/>
          </p:spPr>
          <p:txBody>
            <a:bodyPr anchor="ctr"/>
            <a:lstStyle/>
            <a:p>
              <a:pPr algn="ctr" eaLnBrk="1" hangingPunct="1">
                <a:defRPr/>
              </a:pPr>
              <a:endParaRPr lang="en-US" sz="1400" b="0" dirty="0">
                <a:solidFill>
                  <a:schemeClr val="bg2"/>
                </a:solidFill>
              </a:endParaRPr>
            </a:p>
          </p:txBody>
        </p:sp>
        <p:sp>
          <p:nvSpPr>
            <p:cNvPr id="204" name="Rounded Rectangle 203"/>
            <p:cNvSpPr/>
            <p:nvPr/>
          </p:nvSpPr>
          <p:spPr bwMode="auto">
            <a:xfrm>
              <a:off x="2941185" y="5597345"/>
              <a:ext cx="383039" cy="58738"/>
            </a:xfrm>
            <a:prstGeom prst="roundRect">
              <a:avLst>
                <a:gd name="adj" fmla="val 50000"/>
              </a:avLst>
            </a:prstGeom>
            <a:solidFill>
              <a:schemeClr val="accent6"/>
            </a:solidFill>
            <a:ln>
              <a:noFill/>
            </a:ln>
            <a:extLst/>
          </p:spPr>
          <p:txBody>
            <a:bodyPr anchor="ctr"/>
            <a:lstStyle/>
            <a:p>
              <a:pPr algn="ctr" eaLnBrk="1" hangingPunct="1">
                <a:defRPr/>
              </a:pPr>
              <a:endParaRPr lang="en-US" sz="1400" b="0" dirty="0">
                <a:solidFill>
                  <a:schemeClr val="bg2"/>
                </a:solidFill>
              </a:endParaRPr>
            </a:p>
          </p:txBody>
        </p:sp>
      </p:grpSp>
      <p:grpSp>
        <p:nvGrpSpPr>
          <p:cNvPr id="50" name="Group 205"/>
          <p:cNvGrpSpPr/>
          <p:nvPr/>
        </p:nvGrpSpPr>
        <p:grpSpPr>
          <a:xfrm rot="10800000">
            <a:off x="2468182" y="5078005"/>
            <a:ext cx="535781" cy="273843"/>
            <a:chOff x="2795588" y="2757487"/>
            <a:chExt cx="535781" cy="273843"/>
          </a:xfrm>
          <a:solidFill>
            <a:schemeClr val="accent2"/>
          </a:solidFill>
        </p:grpSpPr>
        <p:sp>
          <p:nvSpPr>
            <p:cNvPr id="207" name="Rounded Rectangle 206"/>
            <p:cNvSpPr/>
            <p:nvPr/>
          </p:nvSpPr>
          <p:spPr bwMode="auto">
            <a:xfrm>
              <a:off x="2924175" y="2864644"/>
              <a:ext cx="407194" cy="59531"/>
            </a:xfrm>
            <a:prstGeom prst="roundRect">
              <a:avLst>
                <a:gd name="adj" fmla="val 50000"/>
              </a:avLst>
            </a:prstGeom>
            <a:grpFill/>
            <a:ln>
              <a:noFill/>
            </a:ln>
            <a:extLst/>
          </p:spPr>
          <p:txBody>
            <a:bodyPr anchor="ctr"/>
            <a:lstStyle/>
            <a:p>
              <a:pPr algn="ctr" eaLnBrk="1" hangingPunct="1">
                <a:defRPr/>
              </a:pPr>
              <a:endParaRPr lang="en-US" sz="1400" b="0" dirty="0">
                <a:solidFill>
                  <a:schemeClr val="bg2"/>
                </a:solidFill>
              </a:endParaRPr>
            </a:p>
          </p:txBody>
        </p:sp>
        <p:sp>
          <p:nvSpPr>
            <p:cNvPr id="208" name="Rounded Rectangle 207"/>
            <p:cNvSpPr/>
            <p:nvPr/>
          </p:nvSpPr>
          <p:spPr bwMode="auto">
            <a:xfrm rot="16200000">
              <a:off x="2809877" y="2864643"/>
              <a:ext cx="226218" cy="59531"/>
            </a:xfrm>
            <a:prstGeom prst="roundRect">
              <a:avLst>
                <a:gd name="adj" fmla="val 50000"/>
              </a:avLst>
            </a:prstGeom>
            <a:grpFill/>
            <a:ln>
              <a:noFill/>
            </a:ln>
            <a:extLst/>
          </p:spPr>
          <p:txBody>
            <a:bodyPr anchor="ctr"/>
            <a:lstStyle/>
            <a:p>
              <a:pPr algn="ctr" eaLnBrk="1" hangingPunct="1">
                <a:defRPr/>
              </a:pPr>
              <a:endParaRPr lang="en-US" sz="1400" b="0" dirty="0">
                <a:solidFill>
                  <a:schemeClr val="bg2"/>
                </a:solidFill>
              </a:endParaRPr>
            </a:p>
          </p:txBody>
        </p:sp>
        <p:sp>
          <p:nvSpPr>
            <p:cNvPr id="209" name="Rounded Rectangle 208"/>
            <p:cNvSpPr/>
            <p:nvPr/>
          </p:nvSpPr>
          <p:spPr bwMode="auto">
            <a:xfrm rot="10800000">
              <a:off x="2795588" y="2971799"/>
              <a:ext cx="157162" cy="59531"/>
            </a:xfrm>
            <a:prstGeom prst="roundRect">
              <a:avLst>
                <a:gd name="adj" fmla="val 0"/>
              </a:avLst>
            </a:prstGeom>
            <a:grpFill/>
            <a:ln>
              <a:noFill/>
            </a:ln>
            <a:extLst/>
          </p:spPr>
          <p:txBody>
            <a:bodyPr anchor="ctr"/>
            <a:lstStyle/>
            <a:p>
              <a:pPr algn="ctr" eaLnBrk="1" hangingPunct="1">
                <a:defRPr/>
              </a:pPr>
              <a:endParaRPr lang="en-US" sz="1400" b="0" dirty="0">
                <a:solidFill>
                  <a:schemeClr val="bg2"/>
                </a:solidFill>
              </a:endParaRPr>
            </a:p>
          </p:txBody>
        </p:sp>
        <p:sp>
          <p:nvSpPr>
            <p:cNvPr id="210" name="Rounded Rectangle 209"/>
            <p:cNvSpPr/>
            <p:nvPr/>
          </p:nvSpPr>
          <p:spPr bwMode="auto">
            <a:xfrm rot="10800000">
              <a:off x="2797970" y="2757487"/>
              <a:ext cx="154781" cy="59531"/>
            </a:xfrm>
            <a:prstGeom prst="roundRect">
              <a:avLst>
                <a:gd name="adj" fmla="val 0"/>
              </a:avLst>
            </a:prstGeom>
            <a:grpFill/>
            <a:ln>
              <a:noFill/>
            </a:ln>
            <a:extLst/>
          </p:spPr>
          <p:txBody>
            <a:bodyPr anchor="ctr"/>
            <a:lstStyle/>
            <a:p>
              <a:pPr algn="ctr" eaLnBrk="1" hangingPunct="1">
                <a:defRPr/>
              </a:pPr>
              <a:endParaRPr lang="en-US" sz="1400" b="0" dirty="0">
                <a:solidFill>
                  <a:schemeClr val="bg2"/>
                </a:solidFill>
              </a:endParaRPr>
            </a:p>
          </p:txBody>
        </p:sp>
      </p:grpSp>
      <p:sp>
        <p:nvSpPr>
          <p:cNvPr id="211" name="Rounded Rectangle 210"/>
          <p:cNvSpPr/>
          <p:nvPr/>
        </p:nvSpPr>
        <p:spPr bwMode="auto">
          <a:xfrm rot="10800000">
            <a:off x="3084924" y="5741580"/>
            <a:ext cx="360363" cy="60325"/>
          </a:xfrm>
          <a:prstGeom prst="roundRect">
            <a:avLst>
              <a:gd name="adj" fmla="val 50000"/>
            </a:avLst>
          </a:prstGeom>
          <a:solidFill>
            <a:schemeClr val="accent3"/>
          </a:solidFill>
          <a:ln>
            <a:noFill/>
          </a:ln>
          <a:extLst/>
        </p:spPr>
        <p:txBody>
          <a:bodyPr anchor="ctr"/>
          <a:lstStyle/>
          <a:p>
            <a:pPr algn="ctr" eaLnBrk="1" hangingPunct="1">
              <a:defRPr/>
            </a:pPr>
            <a:endParaRPr lang="en-US" sz="1400" b="0" dirty="0">
              <a:solidFill>
                <a:schemeClr val="bg2"/>
              </a:solidFill>
            </a:endParaRPr>
          </a:p>
        </p:txBody>
      </p:sp>
      <p:sp>
        <p:nvSpPr>
          <p:cNvPr id="212" name="Freeform 211"/>
          <p:cNvSpPr/>
          <p:nvPr/>
        </p:nvSpPr>
        <p:spPr bwMode="auto">
          <a:xfrm>
            <a:off x="3005549" y="5695543"/>
            <a:ext cx="131763" cy="155575"/>
          </a:xfrm>
          <a:custGeom>
            <a:avLst/>
            <a:gdLst>
              <a:gd name="connsiteX0" fmla="*/ 126206 w 126206"/>
              <a:gd name="connsiteY0" fmla="*/ 59531 h 150019"/>
              <a:gd name="connsiteX1" fmla="*/ 80962 w 126206"/>
              <a:gd name="connsiteY1" fmla="*/ 0 h 150019"/>
              <a:gd name="connsiteX2" fmla="*/ 4762 w 126206"/>
              <a:gd name="connsiteY2" fmla="*/ 50006 h 150019"/>
              <a:gd name="connsiteX3" fmla="*/ 0 w 126206"/>
              <a:gd name="connsiteY3" fmla="*/ 97631 h 150019"/>
              <a:gd name="connsiteX4" fmla="*/ 69056 w 126206"/>
              <a:gd name="connsiteY4" fmla="*/ 150019 h 150019"/>
              <a:gd name="connsiteX5" fmla="*/ 126206 w 126206"/>
              <a:gd name="connsiteY5" fmla="*/ 59531 h 150019"/>
              <a:gd name="connsiteX0" fmla="*/ 121778 w 121778"/>
              <a:gd name="connsiteY0" fmla="*/ 75442 h 150019"/>
              <a:gd name="connsiteX1" fmla="*/ 80962 w 121778"/>
              <a:gd name="connsiteY1" fmla="*/ 0 h 150019"/>
              <a:gd name="connsiteX2" fmla="*/ 4762 w 121778"/>
              <a:gd name="connsiteY2" fmla="*/ 50006 h 150019"/>
              <a:gd name="connsiteX3" fmla="*/ 0 w 121778"/>
              <a:gd name="connsiteY3" fmla="*/ 97631 h 150019"/>
              <a:gd name="connsiteX4" fmla="*/ 69056 w 121778"/>
              <a:gd name="connsiteY4" fmla="*/ 150019 h 150019"/>
              <a:gd name="connsiteX5" fmla="*/ 121778 w 121778"/>
              <a:gd name="connsiteY5" fmla="*/ 75442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78" h="150019">
                <a:moveTo>
                  <a:pt x="121778" y="75442"/>
                </a:moveTo>
                <a:lnTo>
                  <a:pt x="80962" y="0"/>
                </a:lnTo>
                <a:lnTo>
                  <a:pt x="4762" y="50006"/>
                </a:lnTo>
                <a:lnTo>
                  <a:pt x="0" y="97631"/>
                </a:lnTo>
                <a:lnTo>
                  <a:pt x="69056" y="150019"/>
                </a:lnTo>
                <a:lnTo>
                  <a:pt x="121778" y="75442"/>
                </a:lnTo>
                <a:close/>
              </a:path>
            </a:pathLst>
          </a:custGeom>
          <a:solidFill>
            <a:schemeClr val="accent3"/>
          </a:solidFill>
          <a:ln>
            <a:noFill/>
          </a:ln>
          <a:extLst/>
        </p:spPr>
        <p:txBody>
          <a:bodyPr anchor="ctr"/>
          <a:lstStyle/>
          <a:p>
            <a:pPr algn="ctr" eaLnBrk="1" hangingPunct="1">
              <a:defRPr/>
            </a:pPr>
            <a:endParaRPr lang="en-US" sz="1400" b="0" dirty="0">
              <a:solidFill>
                <a:schemeClr val="bg2"/>
              </a:solidFill>
            </a:endParaRPr>
          </a:p>
        </p:txBody>
      </p:sp>
      <p:grpSp>
        <p:nvGrpSpPr>
          <p:cNvPr id="51" name="Group 214"/>
          <p:cNvGrpSpPr>
            <a:grpSpLocks/>
          </p:cNvGrpSpPr>
          <p:nvPr/>
        </p:nvGrpSpPr>
        <p:grpSpPr bwMode="auto">
          <a:xfrm>
            <a:off x="2937287" y="5149443"/>
            <a:ext cx="498475" cy="123825"/>
            <a:chOff x="2824163" y="5262563"/>
            <a:chExt cx="497683" cy="123825"/>
          </a:xfrm>
        </p:grpSpPr>
        <p:sp>
          <p:nvSpPr>
            <p:cNvPr id="145532" name="Rectangle 212"/>
            <p:cNvSpPr>
              <a:spLocks noChangeArrowheads="1"/>
            </p:cNvSpPr>
            <p:nvPr/>
          </p:nvSpPr>
          <p:spPr bwMode="auto">
            <a:xfrm>
              <a:off x="2824163" y="5262563"/>
              <a:ext cx="107156" cy="123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33" name="Rounded Rectangle 213"/>
            <p:cNvSpPr>
              <a:spLocks noChangeArrowheads="1"/>
            </p:cNvSpPr>
            <p:nvPr/>
          </p:nvSpPr>
          <p:spPr bwMode="auto">
            <a:xfrm rot="10800000">
              <a:off x="2914652" y="5298280"/>
              <a:ext cx="407194" cy="59531"/>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sp>
        <p:nvSpPr>
          <p:cNvPr id="145517" name="Rounded Rectangle 215"/>
          <p:cNvSpPr>
            <a:spLocks noChangeArrowheads="1"/>
          </p:cNvSpPr>
          <p:nvPr/>
        </p:nvSpPr>
        <p:spPr bwMode="auto">
          <a:xfrm rot="10800000">
            <a:off x="2440399" y="4893855"/>
            <a:ext cx="436563" cy="60325"/>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18" name="Isosceles Triangle 216"/>
          <p:cNvSpPr>
            <a:spLocks noChangeArrowheads="1"/>
          </p:cNvSpPr>
          <p:nvPr/>
        </p:nvSpPr>
        <p:spPr bwMode="auto">
          <a:xfrm rot="-7520598">
            <a:off x="2763455" y="4859724"/>
            <a:ext cx="179388" cy="120650"/>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19" name="Rounded Rectangle 217"/>
          <p:cNvSpPr>
            <a:spLocks noChangeArrowheads="1"/>
          </p:cNvSpPr>
          <p:nvPr/>
        </p:nvSpPr>
        <p:spPr bwMode="auto">
          <a:xfrm rot="10800000">
            <a:off x="3003962" y="4906555"/>
            <a:ext cx="438150" cy="58738"/>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20" name="Freeform 219"/>
          <p:cNvSpPr>
            <a:spLocks/>
          </p:cNvSpPr>
          <p:nvPr/>
        </p:nvSpPr>
        <p:spPr bwMode="auto">
          <a:xfrm>
            <a:off x="2884899" y="4828768"/>
            <a:ext cx="223838" cy="187325"/>
          </a:xfrm>
          <a:custGeom>
            <a:avLst/>
            <a:gdLst>
              <a:gd name="T0" fmla="*/ 386658 w 211931"/>
              <a:gd name="T1" fmla="*/ 210857 h 176213"/>
              <a:gd name="T2" fmla="*/ 221569 w 211931"/>
              <a:gd name="T3" fmla="*/ 346747 h 176213"/>
              <a:gd name="T4" fmla="*/ 56476 w 211931"/>
              <a:gd name="T5" fmla="*/ 257716 h 176213"/>
              <a:gd name="T6" fmla="*/ 208535 w 211931"/>
              <a:gd name="T7" fmla="*/ 243658 h 176213"/>
              <a:gd name="T8" fmla="*/ 0 w 211931"/>
              <a:gd name="T9" fmla="*/ 0 h 176213"/>
              <a:gd name="T10" fmla="*/ 386658 w 211931"/>
              <a:gd name="T11" fmla="*/ 210857 h 1762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931" h="176213">
                <a:moveTo>
                  <a:pt x="211931" y="107156"/>
                </a:moveTo>
                <a:lnTo>
                  <a:pt x="121444" y="176213"/>
                </a:lnTo>
                <a:lnTo>
                  <a:pt x="30956" y="130969"/>
                </a:lnTo>
                <a:lnTo>
                  <a:pt x="114300" y="123825"/>
                </a:lnTo>
                <a:lnTo>
                  <a:pt x="0" y="0"/>
                </a:lnTo>
                <a:lnTo>
                  <a:pt x="211931" y="10715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dirty="0"/>
          </a:p>
        </p:txBody>
      </p:sp>
      <p:sp>
        <p:nvSpPr>
          <p:cNvPr id="145521" name="Rounded Rectangle 220"/>
          <p:cNvSpPr>
            <a:spLocks noChangeArrowheads="1"/>
          </p:cNvSpPr>
          <p:nvPr/>
        </p:nvSpPr>
        <p:spPr bwMode="auto">
          <a:xfrm rot="10800000">
            <a:off x="2454687" y="4655730"/>
            <a:ext cx="455612" cy="60325"/>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22" name="Rounded Rectangle 222"/>
          <p:cNvSpPr>
            <a:spLocks noChangeArrowheads="1"/>
          </p:cNvSpPr>
          <p:nvPr/>
        </p:nvSpPr>
        <p:spPr bwMode="auto">
          <a:xfrm rot="10800000">
            <a:off x="2445162" y="4417605"/>
            <a:ext cx="458787" cy="60325"/>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nvGrpSpPr>
          <p:cNvPr id="52" name="Group 226"/>
          <p:cNvGrpSpPr>
            <a:grpSpLocks/>
          </p:cNvGrpSpPr>
          <p:nvPr/>
        </p:nvGrpSpPr>
        <p:grpSpPr bwMode="auto">
          <a:xfrm>
            <a:off x="2943637" y="4355693"/>
            <a:ext cx="493712" cy="144462"/>
            <a:chOff x="2830543" y="4468434"/>
            <a:chExt cx="493682" cy="144115"/>
          </a:xfrm>
        </p:grpSpPr>
        <p:sp>
          <p:nvSpPr>
            <p:cNvPr id="145529" name="Rounded Rectangle 223"/>
            <p:cNvSpPr>
              <a:spLocks noChangeArrowheads="1"/>
            </p:cNvSpPr>
            <p:nvPr/>
          </p:nvSpPr>
          <p:spPr bwMode="auto">
            <a:xfrm rot="10800000">
              <a:off x="2886077" y="4526755"/>
              <a:ext cx="438148" cy="59531"/>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30" name="Rectangle 224"/>
            <p:cNvSpPr>
              <a:spLocks noChangeArrowheads="1"/>
            </p:cNvSpPr>
            <p:nvPr/>
          </p:nvSpPr>
          <p:spPr bwMode="auto">
            <a:xfrm rot="-2700000">
              <a:off x="2830543" y="4566830"/>
              <a:ext cx="113921" cy="457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31" name="Rectangle 225"/>
            <p:cNvSpPr>
              <a:spLocks noChangeArrowheads="1"/>
            </p:cNvSpPr>
            <p:nvPr/>
          </p:nvSpPr>
          <p:spPr bwMode="auto">
            <a:xfrm rot="2945524">
              <a:off x="2825782" y="4502535"/>
              <a:ext cx="113921" cy="457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grpSp>
      <p:sp>
        <p:nvSpPr>
          <p:cNvPr id="145524" name="Freeform 230"/>
          <p:cNvSpPr>
            <a:spLocks/>
          </p:cNvSpPr>
          <p:nvPr/>
        </p:nvSpPr>
        <p:spPr bwMode="auto">
          <a:xfrm>
            <a:off x="2837274" y="4393793"/>
            <a:ext cx="131763" cy="111125"/>
          </a:xfrm>
          <a:custGeom>
            <a:avLst/>
            <a:gdLst>
              <a:gd name="T0" fmla="*/ 91066 w 130969"/>
              <a:gd name="T1" fmla="*/ 126483 h 109538"/>
              <a:gd name="T2" fmla="*/ 0 w 130969"/>
              <a:gd name="T3" fmla="*/ 63244 h 109538"/>
              <a:gd name="T4" fmla="*/ 5059 w 130969"/>
              <a:gd name="T5" fmla="*/ 41245 h 109538"/>
              <a:gd name="T6" fmla="*/ 91066 w 130969"/>
              <a:gd name="T7" fmla="*/ 0 h 109538"/>
              <a:gd name="T8" fmla="*/ 139128 w 130969"/>
              <a:gd name="T9" fmla="*/ 54991 h 109538"/>
              <a:gd name="T10" fmla="*/ 91066 w 130969"/>
              <a:gd name="T11" fmla="*/ 126483 h 109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969" h="109538">
                <a:moveTo>
                  <a:pt x="85725" y="109538"/>
                </a:moveTo>
                <a:lnTo>
                  <a:pt x="0" y="54769"/>
                </a:lnTo>
                <a:lnTo>
                  <a:pt x="4763" y="35719"/>
                </a:lnTo>
                <a:lnTo>
                  <a:pt x="85725" y="0"/>
                </a:lnTo>
                <a:lnTo>
                  <a:pt x="130969" y="47625"/>
                </a:lnTo>
                <a:lnTo>
                  <a:pt x="85725" y="1095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dirty="0"/>
          </a:p>
        </p:txBody>
      </p:sp>
      <p:sp>
        <p:nvSpPr>
          <p:cNvPr id="145525" name="Freeform 232"/>
          <p:cNvSpPr>
            <a:spLocks/>
          </p:cNvSpPr>
          <p:nvPr/>
        </p:nvSpPr>
        <p:spPr bwMode="auto">
          <a:xfrm>
            <a:off x="2848387" y="4635093"/>
            <a:ext cx="123825" cy="101600"/>
          </a:xfrm>
          <a:custGeom>
            <a:avLst/>
            <a:gdLst>
              <a:gd name="T0" fmla="*/ 71438 w 123825"/>
              <a:gd name="T1" fmla="*/ 94733 h 102393"/>
              <a:gd name="T2" fmla="*/ 0 w 123825"/>
              <a:gd name="T3" fmla="*/ 63891 h 102393"/>
              <a:gd name="T4" fmla="*/ 2382 w 123825"/>
              <a:gd name="T5" fmla="*/ 35250 h 102393"/>
              <a:gd name="T6" fmla="*/ 66675 w 123825"/>
              <a:gd name="T7" fmla="*/ 0 h 102393"/>
              <a:gd name="T8" fmla="*/ 119063 w 123825"/>
              <a:gd name="T9" fmla="*/ 26437 h 102393"/>
              <a:gd name="T10" fmla="*/ 123825 w 123825"/>
              <a:gd name="T11" fmla="*/ 72703 h 102393"/>
              <a:gd name="T12" fmla="*/ 71438 w 123825"/>
              <a:gd name="T13" fmla="*/ 94733 h 102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825" h="102393">
                <a:moveTo>
                  <a:pt x="71438" y="102393"/>
                </a:moveTo>
                <a:lnTo>
                  <a:pt x="0" y="69056"/>
                </a:lnTo>
                <a:lnTo>
                  <a:pt x="2382" y="38100"/>
                </a:lnTo>
                <a:lnTo>
                  <a:pt x="66675" y="0"/>
                </a:lnTo>
                <a:lnTo>
                  <a:pt x="119063" y="28575"/>
                </a:lnTo>
                <a:lnTo>
                  <a:pt x="123825" y="78581"/>
                </a:lnTo>
                <a:lnTo>
                  <a:pt x="71438" y="10239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dirty="0"/>
          </a:p>
        </p:txBody>
      </p:sp>
      <p:grpSp>
        <p:nvGrpSpPr>
          <p:cNvPr id="53" name="Group 234"/>
          <p:cNvGrpSpPr>
            <a:grpSpLocks/>
          </p:cNvGrpSpPr>
          <p:nvPr/>
        </p:nvGrpSpPr>
        <p:grpSpPr bwMode="auto">
          <a:xfrm>
            <a:off x="2942049" y="4587468"/>
            <a:ext cx="496888" cy="196850"/>
            <a:chOff x="2828925" y="4700588"/>
            <a:chExt cx="497681" cy="197643"/>
          </a:xfrm>
        </p:grpSpPr>
        <p:sp>
          <p:nvSpPr>
            <p:cNvPr id="145527" name="Rounded Rectangle 221"/>
            <p:cNvSpPr>
              <a:spLocks noChangeArrowheads="1"/>
            </p:cNvSpPr>
            <p:nvPr/>
          </p:nvSpPr>
          <p:spPr bwMode="auto">
            <a:xfrm rot="10800000">
              <a:off x="2888458" y="4772023"/>
              <a:ext cx="438148" cy="59531"/>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145528" name="Freeform 233"/>
            <p:cNvSpPr>
              <a:spLocks/>
            </p:cNvSpPr>
            <p:nvPr/>
          </p:nvSpPr>
          <p:spPr bwMode="auto">
            <a:xfrm>
              <a:off x="2828925" y="4700588"/>
              <a:ext cx="102394" cy="197643"/>
            </a:xfrm>
            <a:custGeom>
              <a:avLst/>
              <a:gdLst>
                <a:gd name="T0" fmla="*/ 102394 w 102394"/>
                <a:gd name="T1" fmla="*/ 197643 h 197643"/>
                <a:gd name="T2" fmla="*/ 102394 w 102394"/>
                <a:gd name="T3" fmla="*/ 0 h 197643"/>
                <a:gd name="T4" fmla="*/ 2381 w 102394"/>
                <a:gd name="T5" fmla="*/ 2381 h 197643"/>
                <a:gd name="T6" fmla="*/ 4763 w 102394"/>
                <a:gd name="T7" fmla="*/ 28575 h 197643"/>
                <a:gd name="T8" fmla="*/ 52388 w 102394"/>
                <a:gd name="T9" fmla="*/ 59531 h 197643"/>
                <a:gd name="T10" fmla="*/ 52388 w 102394"/>
                <a:gd name="T11" fmla="*/ 142875 h 197643"/>
                <a:gd name="T12" fmla="*/ 0 w 102394"/>
                <a:gd name="T13" fmla="*/ 169068 h 197643"/>
                <a:gd name="T14" fmla="*/ 0 w 102394"/>
                <a:gd name="T15" fmla="*/ 197643 h 197643"/>
                <a:gd name="T16" fmla="*/ 102394 w 102394"/>
                <a:gd name="T17" fmla="*/ 197643 h 1976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394" h="197643">
                  <a:moveTo>
                    <a:pt x="102394" y="197643"/>
                  </a:moveTo>
                  <a:lnTo>
                    <a:pt x="102394" y="0"/>
                  </a:lnTo>
                  <a:lnTo>
                    <a:pt x="2381" y="2381"/>
                  </a:lnTo>
                  <a:lnTo>
                    <a:pt x="4763" y="28575"/>
                  </a:lnTo>
                  <a:lnTo>
                    <a:pt x="52388" y="59531"/>
                  </a:lnTo>
                  <a:lnTo>
                    <a:pt x="52388" y="142875"/>
                  </a:lnTo>
                  <a:lnTo>
                    <a:pt x="0" y="169068"/>
                  </a:lnTo>
                  <a:lnTo>
                    <a:pt x="0" y="197643"/>
                  </a:lnTo>
                  <a:lnTo>
                    <a:pt x="102394" y="1976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dirty="0"/>
            </a:p>
          </p:txBody>
        </p:sp>
      </p:grpSp>
      <p:sp>
        <p:nvSpPr>
          <p:cNvPr id="213" name="Rectangle 212"/>
          <p:cNvSpPr/>
          <p:nvPr/>
        </p:nvSpPr>
        <p:spPr bwMode="auto">
          <a:xfrm>
            <a:off x="1109716" y="3775650"/>
            <a:ext cx="3637052" cy="636997"/>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txBody>
          <a:bodyPr wrap="square" rtlCol="0" anchor="ctr">
            <a:no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cxnSp>
        <p:nvCxnSpPr>
          <p:cNvPr id="217" name="Straight Arrow Connector 55"/>
          <p:cNvCxnSpPr>
            <a:cxnSpLocks noChangeShapeType="1"/>
          </p:cNvCxnSpPr>
          <p:nvPr/>
        </p:nvCxnSpPr>
        <p:spPr bwMode="auto">
          <a:xfrm flipH="1">
            <a:off x="1352156" y="5193034"/>
            <a:ext cx="584488" cy="8796"/>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14" name="Group 23"/>
          <p:cNvGrpSpPr>
            <a:grpSpLocks/>
          </p:cNvGrpSpPr>
          <p:nvPr/>
        </p:nvGrpSpPr>
        <p:grpSpPr bwMode="auto">
          <a:xfrm>
            <a:off x="1547658" y="5070068"/>
            <a:ext cx="242887" cy="246063"/>
            <a:chOff x="3809997" y="1838325"/>
            <a:chExt cx="242888" cy="246221"/>
          </a:xfrm>
        </p:grpSpPr>
        <p:sp>
          <p:nvSpPr>
            <p:cNvPr id="215" name="Oval 24"/>
            <p:cNvSpPr>
              <a:spLocks noChangeArrowheads="1"/>
            </p:cNvSpPr>
            <p:nvPr/>
          </p:nvSpPr>
          <p:spPr bwMode="auto">
            <a:xfrm>
              <a:off x="3886201" y="1914526"/>
              <a:ext cx="90487" cy="9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2"/>
                </a:solidFill>
              </a:endParaRPr>
            </a:p>
          </p:txBody>
        </p:sp>
        <p:sp>
          <p:nvSpPr>
            <p:cNvPr id="216" name="TextBox 215"/>
            <p:cNvSpPr txBox="1"/>
            <p:nvPr/>
          </p:nvSpPr>
          <p:spPr>
            <a:xfrm>
              <a:off x="3809997" y="1838325"/>
              <a:ext cx="242888" cy="246221"/>
            </a:xfrm>
            <a:prstGeom prst="rect">
              <a:avLst/>
            </a:prstGeom>
            <a:noFill/>
          </p:spPr>
          <p:txBody>
            <a:bodyPr>
              <a:spAutoFit/>
            </a:bodyPr>
            <a:lstStyle/>
            <a:p>
              <a:pPr algn="ctr" eaLnBrk="1" hangingPunct="1">
                <a:defRPr/>
              </a:pPr>
              <a:r>
                <a:rPr lang="en-US" sz="1000" b="0" dirty="0">
                  <a:solidFill>
                    <a:schemeClr val="bg2">
                      <a:lumMod val="10000"/>
                    </a:schemeClr>
                  </a:solidFill>
                </a:rPr>
                <a:t>+</a:t>
              </a:r>
            </a:p>
          </p:txBody>
        </p:sp>
      </p:grpSp>
    </p:spTree>
    <p:extLst>
      <p:ext uri="{BB962C8B-B14F-4D97-AF65-F5344CB8AC3E}">
        <p14:creationId xmlns:p14="http://schemas.microsoft.com/office/powerpoint/2010/main" val="6124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5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54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54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54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54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54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54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54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54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54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54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541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145414"/>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t>T-Cell Response: Accelerate or Brake?</a:t>
            </a:r>
          </a:p>
        </p:txBody>
      </p:sp>
      <p:cxnSp>
        <p:nvCxnSpPr>
          <p:cNvPr id="9" name="Straight Connector 8"/>
          <p:cNvCxnSpPr/>
          <p:nvPr/>
        </p:nvCxnSpPr>
        <p:spPr bwMode="auto">
          <a:xfrm>
            <a:off x="2867025" y="3605997"/>
            <a:ext cx="487363" cy="0"/>
          </a:xfrm>
          <a:prstGeom prst="line">
            <a:avLst/>
          </a:prstGeom>
          <a:noFill/>
          <a:ln w="127000" cap="rnd" cmpd="sng" algn="ctr">
            <a:solidFill>
              <a:schemeClr val="accent1">
                <a:lumMod val="50000"/>
              </a:schemeClr>
            </a:solidFill>
            <a:prstDash val="solid"/>
            <a:round/>
            <a:headEnd type="none" w="med" len="med"/>
            <a:tailEnd type="none" w="med" len="med"/>
          </a:ln>
          <a:effectLst/>
        </p:spPr>
      </p:cxnSp>
      <p:cxnSp>
        <p:nvCxnSpPr>
          <p:cNvPr id="28676" name="Straight Connector 9"/>
          <p:cNvCxnSpPr>
            <a:cxnSpLocks noChangeShapeType="1"/>
          </p:cNvCxnSpPr>
          <p:nvPr/>
        </p:nvCxnSpPr>
        <p:spPr bwMode="auto">
          <a:xfrm>
            <a:off x="2946400" y="3124984"/>
            <a:ext cx="471488" cy="127000"/>
          </a:xfrm>
          <a:prstGeom prst="line">
            <a:avLst/>
          </a:prstGeom>
          <a:noFill/>
          <a:ln w="127000" cap="rnd" algn="ctr">
            <a:solidFill>
              <a:schemeClr val="accent1"/>
            </a:solidFill>
            <a:round/>
            <a:headEnd/>
            <a:tailEnd/>
          </a:ln>
          <a:extLst>
            <a:ext uri="{909E8E84-426E-40DD-AFC4-6F175D3DCCD1}">
              <a14:hiddenFill xmlns:a14="http://schemas.microsoft.com/office/drawing/2010/main">
                <a:noFill/>
              </a14:hiddenFill>
            </a:ext>
          </a:extLst>
        </p:spPr>
      </p:cxnSp>
      <p:cxnSp>
        <p:nvCxnSpPr>
          <p:cNvPr id="11" name="Straight Connector 10"/>
          <p:cNvCxnSpPr/>
          <p:nvPr/>
        </p:nvCxnSpPr>
        <p:spPr bwMode="auto">
          <a:xfrm>
            <a:off x="3109913" y="2786847"/>
            <a:ext cx="457200" cy="184150"/>
          </a:xfrm>
          <a:prstGeom prst="line">
            <a:avLst/>
          </a:prstGeom>
          <a:noFill/>
          <a:ln w="127000" cap="rnd" cmpd="sng" algn="ctr">
            <a:solidFill>
              <a:schemeClr val="accent1">
                <a:lumMod val="60000"/>
                <a:lumOff val="40000"/>
              </a:schemeClr>
            </a:solidFill>
            <a:prstDash val="solid"/>
            <a:round/>
            <a:headEnd type="none" w="med" len="med"/>
            <a:tailEnd type="none" w="med" len="med"/>
          </a:ln>
          <a:effectLst/>
        </p:spPr>
      </p:cxnSp>
      <p:cxnSp>
        <p:nvCxnSpPr>
          <p:cNvPr id="12" name="Straight Connector 11"/>
          <p:cNvCxnSpPr/>
          <p:nvPr/>
        </p:nvCxnSpPr>
        <p:spPr bwMode="auto">
          <a:xfrm>
            <a:off x="3413125" y="2377272"/>
            <a:ext cx="382588" cy="392112"/>
          </a:xfrm>
          <a:prstGeom prst="line">
            <a:avLst/>
          </a:prstGeom>
          <a:noFill/>
          <a:ln w="127000" cap="rnd" cmpd="sng" algn="ctr">
            <a:solidFill>
              <a:schemeClr val="accent1">
                <a:lumMod val="40000"/>
                <a:lumOff val="60000"/>
              </a:schemeClr>
            </a:solidFill>
            <a:prstDash val="solid"/>
            <a:round/>
            <a:headEnd type="none" w="med" len="med"/>
            <a:tailEnd type="none" w="med" len="med"/>
          </a:ln>
          <a:effectLst/>
        </p:spPr>
      </p:cxnSp>
      <p:cxnSp>
        <p:nvCxnSpPr>
          <p:cNvPr id="28679" name="Straight Connector 12"/>
          <p:cNvCxnSpPr>
            <a:cxnSpLocks noChangeShapeType="1"/>
          </p:cNvCxnSpPr>
          <p:nvPr/>
        </p:nvCxnSpPr>
        <p:spPr bwMode="auto">
          <a:xfrm flipV="1">
            <a:off x="2916238" y="3950484"/>
            <a:ext cx="487362" cy="152400"/>
          </a:xfrm>
          <a:prstGeom prst="line">
            <a:avLst/>
          </a:prstGeom>
          <a:noFill/>
          <a:ln w="127000" cap="rnd" algn="ctr">
            <a:solidFill>
              <a:schemeClr val="accent1"/>
            </a:solidFill>
            <a:round/>
            <a:headEnd/>
            <a:tailEnd/>
          </a:ln>
          <a:extLst>
            <a:ext uri="{909E8E84-426E-40DD-AFC4-6F175D3DCCD1}">
              <a14:hiddenFill xmlns:a14="http://schemas.microsoft.com/office/drawing/2010/main">
                <a:noFill/>
              </a14:hiddenFill>
            </a:ext>
          </a:extLst>
        </p:spPr>
      </p:cxnSp>
      <p:cxnSp>
        <p:nvCxnSpPr>
          <p:cNvPr id="14" name="Straight Connector 13"/>
          <p:cNvCxnSpPr/>
          <p:nvPr/>
        </p:nvCxnSpPr>
        <p:spPr bwMode="auto">
          <a:xfrm flipV="1">
            <a:off x="3068638" y="4264809"/>
            <a:ext cx="457200" cy="266700"/>
          </a:xfrm>
          <a:prstGeom prst="line">
            <a:avLst/>
          </a:prstGeom>
          <a:noFill/>
          <a:ln w="127000" cap="rnd" cmpd="sng" algn="ctr">
            <a:solidFill>
              <a:schemeClr val="accent1">
                <a:lumMod val="40000"/>
                <a:lumOff val="60000"/>
              </a:schemeClr>
            </a:solidFill>
            <a:prstDash val="solid"/>
            <a:round/>
            <a:headEnd type="none" w="med" len="med"/>
            <a:tailEnd type="none" w="med" len="med"/>
          </a:ln>
          <a:effectLst/>
        </p:spPr>
      </p:cxnSp>
      <p:sp>
        <p:nvSpPr>
          <p:cNvPr id="28681" name="TextBox 22"/>
          <p:cNvSpPr txBox="1">
            <a:spLocks noChangeArrowheads="1"/>
          </p:cNvSpPr>
          <p:nvPr/>
        </p:nvSpPr>
        <p:spPr bwMode="auto">
          <a:xfrm>
            <a:off x="2628900" y="2131209"/>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CD28</a:t>
            </a:r>
          </a:p>
        </p:txBody>
      </p:sp>
      <p:sp>
        <p:nvSpPr>
          <p:cNvPr id="28682" name="TextBox 23"/>
          <p:cNvSpPr txBox="1">
            <a:spLocks noChangeArrowheads="1"/>
          </p:cNvSpPr>
          <p:nvPr/>
        </p:nvSpPr>
        <p:spPr bwMode="auto">
          <a:xfrm>
            <a:off x="2341563" y="2499509"/>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OX40</a:t>
            </a:r>
          </a:p>
        </p:txBody>
      </p:sp>
      <p:sp>
        <p:nvSpPr>
          <p:cNvPr id="28683" name="TextBox 24"/>
          <p:cNvSpPr txBox="1">
            <a:spLocks noChangeArrowheads="1"/>
          </p:cNvSpPr>
          <p:nvPr/>
        </p:nvSpPr>
        <p:spPr bwMode="auto">
          <a:xfrm>
            <a:off x="2184400" y="2947184"/>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GITR</a:t>
            </a:r>
          </a:p>
        </p:txBody>
      </p:sp>
      <p:sp>
        <p:nvSpPr>
          <p:cNvPr id="28684" name="TextBox 25"/>
          <p:cNvSpPr txBox="1">
            <a:spLocks noChangeArrowheads="1"/>
          </p:cNvSpPr>
          <p:nvPr/>
        </p:nvSpPr>
        <p:spPr bwMode="auto">
          <a:xfrm>
            <a:off x="1998663" y="3409147"/>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CD137</a:t>
            </a:r>
          </a:p>
        </p:txBody>
      </p:sp>
      <p:sp>
        <p:nvSpPr>
          <p:cNvPr id="28685" name="TextBox 26"/>
          <p:cNvSpPr txBox="1">
            <a:spLocks noChangeArrowheads="1"/>
          </p:cNvSpPr>
          <p:nvPr/>
        </p:nvSpPr>
        <p:spPr bwMode="auto">
          <a:xfrm>
            <a:off x="2106613" y="3929847"/>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CD27</a:t>
            </a:r>
          </a:p>
        </p:txBody>
      </p:sp>
      <p:sp>
        <p:nvSpPr>
          <p:cNvPr id="28686" name="TextBox 27"/>
          <p:cNvSpPr txBox="1">
            <a:spLocks noChangeArrowheads="1"/>
          </p:cNvSpPr>
          <p:nvPr/>
        </p:nvSpPr>
        <p:spPr bwMode="auto">
          <a:xfrm>
            <a:off x="2184400" y="4448959"/>
            <a:ext cx="85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HVEM</a:t>
            </a:r>
          </a:p>
        </p:txBody>
      </p:sp>
      <p:cxnSp>
        <p:nvCxnSpPr>
          <p:cNvPr id="28687" name="Straight Connector 28"/>
          <p:cNvCxnSpPr>
            <a:cxnSpLocks noChangeShapeType="1"/>
          </p:cNvCxnSpPr>
          <p:nvPr/>
        </p:nvCxnSpPr>
        <p:spPr bwMode="auto">
          <a:xfrm>
            <a:off x="5275263" y="4452134"/>
            <a:ext cx="384175" cy="392113"/>
          </a:xfrm>
          <a:prstGeom prst="line">
            <a:avLst/>
          </a:prstGeom>
          <a:noFill/>
          <a:ln w="127000" cap="rnd" algn="ctr">
            <a:solidFill>
              <a:srgbClr val="FF6600"/>
            </a:solidFill>
            <a:round/>
            <a:headEnd/>
            <a:tailEnd/>
          </a:ln>
          <a:extLst>
            <a:ext uri="{909E8E84-426E-40DD-AFC4-6F175D3DCCD1}">
              <a14:hiddenFill xmlns:a14="http://schemas.microsoft.com/office/drawing/2010/main">
                <a:noFill/>
              </a14:hiddenFill>
            </a:ext>
          </a:extLst>
        </p:spPr>
      </p:cxnSp>
      <p:cxnSp>
        <p:nvCxnSpPr>
          <p:cNvPr id="28688" name="Straight Connector 29"/>
          <p:cNvCxnSpPr>
            <a:cxnSpLocks noChangeShapeType="1"/>
          </p:cNvCxnSpPr>
          <p:nvPr/>
        </p:nvCxnSpPr>
        <p:spPr bwMode="auto">
          <a:xfrm>
            <a:off x="5467350" y="4220359"/>
            <a:ext cx="457200" cy="182563"/>
          </a:xfrm>
          <a:prstGeom prst="line">
            <a:avLst/>
          </a:prstGeom>
          <a:noFill/>
          <a:ln w="127000" cap="rnd" algn="ctr">
            <a:solidFill>
              <a:srgbClr val="FF0000"/>
            </a:solidFill>
            <a:round/>
            <a:headEnd/>
            <a:tailEnd/>
          </a:ln>
          <a:extLst>
            <a:ext uri="{909E8E84-426E-40DD-AFC4-6F175D3DCCD1}">
              <a14:hiddenFill xmlns:a14="http://schemas.microsoft.com/office/drawing/2010/main">
                <a:noFill/>
              </a14:hiddenFill>
            </a:ext>
          </a:extLst>
        </p:spPr>
      </p:cxnSp>
      <p:cxnSp>
        <p:nvCxnSpPr>
          <p:cNvPr id="28689" name="Straight Connector 30"/>
          <p:cNvCxnSpPr>
            <a:cxnSpLocks noChangeShapeType="1"/>
          </p:cNvCxnSpPr>
          <p:nvPr/>
        </p:nvCxnSpPr>
        <p:spPr bwMode="auto">
          <a:xfrm>
            <a:off x="5643563" y="3920322"/>
            <a:ext cx="471487" cy="128587"/>
          </a:xfrm>
          <a:prstGeom prst="line">
            <a:avLst/>
          </a:prstGeom>
          <a:noFill/>
          <a:ln w="1270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8690" name="Straight Connector 31"/>
          <p:cNvCxnSpPr>
            <a:cxnSpLocks noChangeShapeType="1"/>
          </p:cNvCxnSpPr>
          <p:nvPr/>
        </p:nvCxnSpPr>
        <p:spPr bwMode="auto">
          <a:xfrm>
            <a:off x="5659438" y="3666322"/>
            <a:ext cx="487362" cy="0"/>
          </a:xfrm>
          <a:prstGeom prst="line">
            <a:avLst/>
          </a:prstGeom>
          <a:noFill/>
          <a:ln w="127000" cap="rnd" algn="ctr">
            <a:solidFill>
              <a:srgbClr val="800000"/>
            </a:solidFill>
            <a:round/>
            <a:headEnd/>
            <a:tailEnd/>
          </a:ln>
          <a:extLst>
            <a:ext uri="{909E8E84-426E-40DD-AFC4-6F175D3DCCD1}">
              <a14:hiddenFill xmlns:a14="http://schemas.microsoft.com/office/drawing/2010/main">
                <a:noFill/>
              </a14:hiddenFill>
            </a:ext>
          </a:extLst>
        </p:spPr>
      </p:cxnSp>
      <p:cxnSp>
        <p:nvCxnSpPr>
          <p:cNvPr id="28691" name="Straight Connector 33"/>
          <p:cNvCxnSpPr>
            <a:cxnSpLocks noChangeShapeType="1"/>
          </p:cNvCxnSpPr>
          <p:nvPr/>
        </p:nvCxnSpPr>
        <p:spPr bwMode="auto">
          <a:xfrm flipV="1">
            <a:off x="5527675" y="3159909"/>
            <a:ext cx="487363" cy="152400"/>
          </a:xfrm>
          <a:prstGeom prst="line">
            <a:avLst/>
          </a:prstGeom>
          <a:noFill/>
          <a:ln w="1270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8692" name="Straight Connector 34"/>
          <p:cNvCxnSpPr>
            <a:cxnSpLocks noChangeShapeType="1"/>
          </p:cNvCxnSpPr>
          <p:nvPr/>
        </p:nvCxnSpPr>
        <p:spPr bwMode="auto">
          <a:xfrm flipV="1">
            <a:off x="5348288" y="2709059"/>
            <a:ext cx="457200" cy="266700"/>
          </a:xfrm>
          <a:prstGeom prst="line">
            <a:avLst/>
          </a:prstGeom>
          <a:noFill/>
          <a:ln w="127000" cap="rnd" algn="ctr">
            <a:solidFill>
              <a:srgbClr val="FF0000"/>
            </a:solidFill>
            <a:round/>
            <a:headEnd/>
            <a:tailEnd/>
          </a:ln>
          <a:extLst>
            <a:ext uri="{909E8E84-426E-40DD-AFC4-6F175D3DCCD1}">
              <a14:hiddenFill xmlns:a14="http://schemas.microsoft.com/office/drawing/2010/main">
                <a:noFill/>
              </a14:hiddenFill>
            </a:ext>
          </a:extLst>
        </p:spPr>
      </p:cxnSp>
      <p:grpSp>
        <p:nvGrpSpPr>
          <p:cNvPr id="28693" name="Group 3"/>
          <p:cNvGrpSpPr>
            <a:grpSpLocks/>
          </p:cNvGrpSpPr>
          <p:nvPr/>
        </p:nvGrpSpPr>
        <p:grpSpPr bwMode="auto">
          <a:xfrm rot="8461310">
            <a:off x="3359150" y="2521734"/>
            <a:ext cx="2225675" cy="2287588"/>
            <a:chOff x="-121430" y="2865202"/>
            <a:chExt cx="608793" cy="625350"/>
          </a:xfrm>
        </p:grpSpPr>
        <p:sp>
          <p:nvSpPr>
            <p:cNvPr id="5" name="Freeform 4"/>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sp>
          <p:nvSpPr>
            <p:cNvPr id="6" name="Freeform 5"/>
            <p:cNvSpPr/>
            <p:nvPr/>
          </p:nvSpPr>
          <p:spPr bwMode="auto">
            <a:xfrm>
              <a:off x="46780" y="301782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rgbClr val="8B3D9A"/>
                </a:buClr>
                <a:buFont typeface="Arial" charset="0"/>
                <a:buChar char="•"/>
                <a:defRPr/>
              </a:pPr>
              <a:endParaRPr lang="en-US" sz="1200" b="1" dirty="0">
                <a:solidFill>
                  <a:srgbClr val="CDCDCF"/>
                </a:solidFill>
                <a:ea typeface="MS PGothic" pitchFamily="34" charset="-128"/>
              </a:endParaRPr>
            </a:p>
          </p:txBody>
        </p:sp>
      </p:grpSp>
      <p:sp>
        <p:nvSpPr>
          <p:cNvPr id="28694" name="TextBox 35"/>
          <p:cNvSpPr txBox="1">
            <a:spLocks noChangeArrowheads="1"/>
          </p:cNvSpPr>
          <p:nvPr/>
        </p:nvSpPr>
        <p:spPr bwMode="auto">
          <a:xfrm flipH="1">
            <a:off x="5965825" y="2447122"/>
            <a:ext cx="10144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CTLA-4</a:t>
            </a:r>
          </a:p>
        </p:txBody>
      </p:sp>
      <p:sp>
        <p:nvSpPr>
          <p:cNvPr id="28695" name="TextBox 36"/>
          <p:cNvSpPr txBox="1">
            <a:spLocks noChangeArrowheads="1"/>
          </p:cNvSpPr>
          <p:nvPr/>
        </p:nvSpPr>
        <p:spPr bwMode="auto">
          <a:xfrm>
            <a:off x="6165850" y="2966234"/>
            <a:ext cx="70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PD-1</a:t>
            </a:r>
          </a:p>
        </p:txBody>
      </p:sp>
      <p:sp>
        <p:nvSpPr>
          <p:cNvPr id="28696" name="TextBox 37"/>
          <p:cNvSpPr txBox="1">
            <a:spLocks noChangeArrowheads="1"/>
          </p:cNvSpPr>
          <p:nvPr/>
        </p:nvSpPr>
        <p:spPr bwMode="auto">
          <a:xfrm>
            <a:off x="6194425" y="3439309"/>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TIM-3</a:t>
            </a:r>
          </a:p>
        </p:txBody>
      </p:sp>
      <p:sp>
        <p:nvSpPr>
          <p:cNvPr id="28697" name="TextBox 38"/>
          <p:cNvSpPr txBox="1">
            <a:spLocks noChangeArrowheads="1"/>
          </p:cNvSpPr>
          <p:nvPr/>
        </p:nvSpPr>
        <p:spPr bwMode="auto">
          <a:xfrm>
            <a:off x="6161088" y="3885397"/>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BTLA</a:t>
            </a:r>
          </a:p>
        </p:txBody>
      </p:sp>
      <p:sp>
        <p:nvSpPr>
          <p:cNvPr id="28698" name="TextBox 39"/>
          <p:cNvSpPr txBox="1">
            <a:spLocks noChangeArrowheads="1"/>
          </p:cNvSpPr>
          <p:nvPr/>
        </p:nvSpPr>
        <p:spPr bwMode="auto">
          <a:xfrm>
            <a:off x="6088063" y="4407684"/>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VISTA</a:t>
            </a:r>
          </a:p>
        </p:txBody>
      </p:sp>
      <p:sp>
        <p:nvSpPr>
          <p:cNvPr id="28699" name="TextBox 40"/>
          <p:cNvSpPr txBox="1">
            <a:spLocks noChangeArrowheads="1"/>
          </p:cNvSpPr>
          <p:nvPr/>
        </p:nvSpPr>
        <p:spPr bwMode="auto">
          <a:xfrm>
            <a:off x="5735638" y="4928384"/>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1800" dirty="0">
                <a:solidFill>
                  <a:srgbClr val="FFFFFF"/>
                </a:solidFill>
                <a:cs typeface="Arial" panose="020B0604020202020204" pitchFamily="34" charset="0"/>
              </a:rPr>
              <a:t>LAG-3</a:t>
            </a:r>
          </a:p>
        </p:txBody>
      </p:sp>
      <p:sp>
        <p:nvSpPr>
          <p:cNvPr id="42" name="TextBox 41"/>
          <p:cNvSpPr txBox="1"/>
          <p:nvPr/>
        </p:nvSpPr>
        <p:spPr>
          <a:xfrm>
            <a:off x="1179513" y="1527959"/>
            <a:ext cx="2851150" cy="425450"/>
          </a:xfrm>
          <a:prstGeom prst="rect">
            <a:avLst/>
          </a:prstGeom>
          <a:noFill/>
        </p:spPr>
        <p:txBody>
          <a:bodyPr wrap="none">
            <a:spAutoFit/>
          </a:bodyPr>
          <a:lstStyle/>
          <a:p>
            <a:pPr fontAlgn="base">
              <a:lnSpc>
                <a:spcPct val="90000"/>
              </a:lnSpc>
              <a:spcBef>
                <a:spcPct val="35000"/>
              </a:spcBef>
              <a:spcAft>
                <a:spcPct val="25000"/>
              </a:spcAft>
              <a:buClr>
                <a:srgbClr val="8B3D9A"/>
              </a:buClr>
              <a:buFont typeface="Arial" charset="0"/>
              <a:buNone/>
              <a:defRPr/>
            </a:pPr>
            <a:r>
              <a:rPr lang="en-US" sz="2400" b="1" dirty="0">
                <a:solidFill>
                  <a:srgbClr val="F6A108"/>
                </a:solidFill>
                <a:cs typeface="Arial" panose="020B0604020202020204" pitchFamily="34" charset="0"/>
              </a:rPr>
              <a:t>Activating Signals</a:t>
            </a:r>
          </a:p>
        </p:txBody>
      </p:sp>
      <p:sp>
        <p:nvSpPr>
          <p:cNvPr id="43" name="TextBox 42"/>
          <p:cNvSpPr txBox="1"/>
          <p:nvPr/>
        </p:nvSpPr>
        <p:spPr>
          <a:xfrm>
            <a:off x="5016500" y="1520022"/>
            <a:ext cx="2762250" cy="425450"/>
          </a:xfrm>
          <a:prstGeom prst="rect">
            <a:avLst/>
          </a:prstGeom>
          <a:noFill/>
        </p:spPr>
        <p:txBody>
          <a:bodyPr wrap="none">
            <a:spAutoFit/>
          </a:bodyPr>
          <a:lstStyle/>
          <a:p>
            <a:pPr fontAlgn="base">
              <a:lnSpc>
                <a:spcPct val="90000"/>
              </a:lnSpc>
              <a:spcBef>
                <a:spcPct val="35000"/>
              </a:spcBef>
              <a:spcAft>
                <a:spcPct val="25000"/>
              </a:spcAft>
              <a:buClr>
                <a:srgbClr val="8B3D9A"/>
              </a:buClr>
              <a:buFont typeface="Arial" charset="0"/>
              <a:buNone/>
              <a:defRPr/>
            </a:pPr>
            <a:r>
              <a:rPr lang="en-US" sz="2400" b="1" dirty="0">
                <a:solidFill>
                  <a:srgbClr val="F6A108"/>
                </a:solidFill>
                <a:cs typeface="Arial" panose="020B0604020202020204" pitchFamily="34" charset="0"/>
              </a:rPr>
              <a:t>Inhibitory Signals</a:t>
            </a:r>
          </a:p>
        </p:txBody>
      </p:sp>
      <p:cxnSp>
        <p:nvCxnSpPr>
          <p:cNvPr id="28702" name="Straight Arrow Connector 44"/>
          <p:cNvCxnSpPr>
            <a:cxnSpLocks noChangeShapeType="1"/>
          </p:cNvCxnSpPr>
          <p:nvPr/>
        </p:nvCxnSpPr>
        <p:spPr bwMode="auto">
          <a:xfrm flipH="1">
            <a:off x="3054350" y="4782334"/>
            <a:ext cx="796925" cy="67468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703" name="Straight Arrow Connector 45"/>
          <p:cNvCxnSpPr>
            <a:cxnSpLocks noChangeShapeType="1"/>
          </p:cNvCxnSpPr>
          <p:nvPr/>
        </p:nvCxnSpPr>
        <p:spPr bwMode="auto">
          <a:xfrm>
            <a:off x="4938713" y="4818847"/>
            <a:ext cx="690562" cy="66675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704" name="TextBox 48"/>
          <p:cNvSpPr txBox="1">
            <a:spLocks noChangeArrowheads="1"/>
          </p:cNvSpPr>
          <p:nvPr/>
        </p:nvSpPr>
        <p:spPr bwMode="auto">
          <a:xfrm>
            <a:off x="1079500" y="5528459"/>
            <a:ext cx="27813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2400" b="1" dirty="0">
                <a:solidFill>
                  <a:srgbClr val="12AD2B"/>
                </a:solidFill>
                <a:cs typeface="Arial" panose="020B0604020202020204" pitchFamily="34" charset="0"/>
              </a:rPr>
              <a:t>T-Cell Stimulation</a:t>
            </a:r>
          </a:p>
        </p:txBody>
      </p:sp>
      <p:sp>
        <p:nvSpPr>
          <p:cNvPr id="28705" name="TextBox 49"/>
          <p:cNvSpPr txBox="1">
            <a:spLocks noChangeArrowheads="1"/>
          </p:cNvSpPr>
          <p:nvPr/>
        </p:nvSpPr>
        <p:spPr bwMode="auto">
          <a:xfrm>
            <a:off x="5132388" y="5528459"/>
            <a:ext cx="2487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spcBef>
                <a:spcPct val="35000"/>
              </a:spcBef>
              <a:spcAft>
                <a:spcPct val="25000"/>
              </a:spcAft>
              <a:buClr>
                <a:srgbClr val="8B3D9A"/>
              </a:buClr>
              <a:buFont typeface="Arial" panose="020B0604020202020204" pitchFamily="34" charset="0"/>
              <a:buNone/>
            </a:pPr>
            <a:r>
              <a:rPr lang="en-US" altLang="en-US" sz="2400" b="1" dirty="0">
                <a:solidFill>
                  <a:srgbClr val="FF0000"/>
                </a:solidFill>
                <a:cs typeface="Arial" panose="020B0604020202020204" pitchFamily="34" charset="0"/>
              </a:rPr>
              <a:t>T-Cell Inhibition</a:t>
            </a:r>
          </a:p>
        </p:txBody>
      </p:sp>
      <p:sp>
        <p:nvSpPr>
          <p:cNvPr id="28706" name="Text Box 7"/>
          <p:cNvSpPr txBox="1">
            <a:spLocks noChangeArrowheads="1"/>
          </p:cNvSpPr>
          <p:nvPr/>
        </p:nvSpPr>
        <p:spPr bwMode="auto">
          <a:xfrm>
            <a:off x="3732213" y="2855109"/>
            <a:ext cx="14255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0" fontAlgn="base" hangingPunct="0">
              <a:spcBef>
                <a:spcPct val="35000"/>
              </a:spcBef>
              <a:spcAft>
                <a:spcPct val="25000"/>
              </a:spcAft>
              <a:buClr>
                <a:srgbClr val="8B3D9A"/>
              </a:buClr>
              <a:buFont typeface="Wingdings" panose="05000000000000000000" pitchFamily="2" charset="2"/>
              <a:buNone/>
            </a:pPr>
            <a:r>
              <a:rPr lang="en-US" altLang="en-US" sz="1600" b="1" dirty="0">
                <a:solidFill>
                  <a:srgbClr val="FFFFFF"/>
                </a:solidFill>
                <a:ea typeface="ＭＳ Ｐゴシック" panose="020B0600070205080204" pitchFamily="34" charset="-128"/>
                <a:cs typeface="Arial" panose="020B0604020202020204" pitchFamily="34" charset="0"/>
              </a:rPr>
              <a:t>T cell</a:t>
            </a:r>
          </a:p>
        </p:txBody>
      </p:sp>
      <p:sp>
        <p:nvSpPr>
          <p:cNvPr id="28707" name="TextBox 36"/>
          <p:cNvSpPr txBox="1">
            <a:spLocks noChangeArrowheads="1"/>
          </p:cNvSpPr>
          <p:nvPr/>
        </p:nvSpPr>
        <p:spPr bwMode="auto">
          <a:xfrm>
            <a:off x="284163" y="6373617"/>
            <a:ext cx="5160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b="0" dirty="0">
                <a:solidFill>
                  <a:srgbClr val="CDCDCF"/>
                </a:solidFill>
                <a:cs typeface="Arial" panose="020B0604020202020204" pitchFamily="34" charset="0"/>
              </a:rPr>
              <a:t>Mellman I, et al. Nature. 2011;480:480-489.</a:t>
            </a:r>
          </a:p>
        </p:txBody>
      </p:sp>
      <p:sp>
        <p:nvSpPr>
          <p:cNvPr id="28708" name="Oval 1"/>
          <p:cNvSpPr>
            <a:spLocks noChangeArrowheads="1"/>
          </p:cNvSpPr>
          <p:nvPr/>
        </p:nvSpPr>
        <p:spPr bwMode="auto">
          <a:xfrm>
            <a:off x="5924550" y="2396322"/>
            <a:ext cx="998538" cy="404812"/>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28709" name="Oval 2"/>
          <p:cNvSpPr>
            <a:spLocks noChangeArrowheads="1"/>
          </p:cNvSpPr>
          <p:nvPr/>
        </p:nvSpPr>
        <p:spPr bwMode="auto">
          <a:xfrm>
            <a:off x="6875463" y="2447122"/>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sp>
        <p:nvSpPr>
          <p:cNvPr id="28710" name="Oval 39"/>
          <p:cNvSpPr>
            <a:spLocks noChangeArrowheads="1"/>
          </p:cNvSpPr>
          <p:nvPr/>
        </p:nvSpPr>
        <p:spPr bwMode="auto">
          <a:xfrm>
            <a:off x="6005513" y="2899559"/>
            <a:ext cx="1000125" cy="404813"/>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fontAlgn="base">
              <a:lnSpc>
                <a:spcPct val="100000"/>
              </a:lnSpc>
              <a:spcBef>
                <a:spcPct val="0"/>
              </a:spcBef>
              <a:spcAft>
                <a:spcPct val="0"/>
              </a:spcAft>
              <a:buClrTx/>
              <a:buFontTx/>
              <a:buNone/>
            </a:pPr>
            <a:endParaRPr lang="en-US" altLang="en-US" sz="1400" dirty="0">
              <a:solidFill>
                <a:srgbClr val="CDCDCF"/>
              </a:solidFill>
              <a:cs typeface="Arial" panose="020B0604020202020204" pitchFamily="34" charset="0"/>
            </a:endParaRPr>
          </a:p>
        </p:txBody>
      </p:sp>
      <p:grpSp>
        <p:nvGrpSpPr>
          <p:cNvPr id="28711" name="Group 1"/>
          <p:cNvGrpSpPr>
            <a:grpSpLocks/>
          </p:cNvGrpSpPr>
          <p:nvPr/>
        </p:nvGrpSpPr>
        <p:grpSpPr bwMode="auto">
          <a:xfrm>
            <a:off x="6294438" y="6210300"/>
            <a:ext cx="2673350" cy="455613"/>
            <a:chOff x="6294438" y="6210300"/>
            <a:chExt cx="2673350" cy="455613"/>
          </a:xfrm>
        </p:grpSpPr>
        <p:sp>
          <p:nvSpPr>
            <p:cNvPr id="28712"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b="0" dirty="0">
                  <a:solidFill>
                    <a:srgbClr val="CDCDCF"/>
                  </a:solidFill>
                  <a:cs typeface="Arial" panose="020B0604020202020204" pitchFamily="34" charset="0"/>
                </a:rPr>
                <a:t>Slide credit: </a:t>
              </a:r>
              <a:r>
                <a:rPr lang="en-US" altLang="en-US" sz="1400" b="0" dirty="0">
                  <a:solidFill>
                    <a:srgbClr val="CDCDCF"/>
                  </a:solidFill>
                  <a:cs typeface="Arial" panose="020B0604020202020204" pitchFamily="34" charset="0"/>
                  <a:hlinkClick r:id="rId3"/>
                </a:rPr>
                <a:t>clinicaloptions.com</a:t>
              </a:r>
              <a:endParaRPr lang="en-US" altLang="en-US" sz="1400" b="0" dirty="0">
                <a:solidFill>
                  <a:srgbClr val="CDCDCF"/>
                </a:solidFill>
                <a:cs typeface="Arial" panose="020B0604020202020204" pitchFamily="34" charset="0"/>
              </a:endParaRPr>
            </a:p>
          </p:txBody>
        </p:sp>
        <p:pic>
          <p:nvPicPr>
            <p:cNvPr id="28713"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492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28702"/>
                                        </p:tgtEl>
                                      </p:cBhvr>
                                      <p:by x="150000" y="150000"/>
                                    </p:animScale>
                                  </p:childTnLst>
                                </p:cTn>
                              </p:par>
                              <p:par>
                                <p:cTn id="35" presetID="6" presetClass="emph" presetSubtype="0" fill="hold" grpId="0" nodeType="withEffect">
                                  <p:stCondLst>
                                    <p:cond delay="0"/>
                                  </p:stCondLst>
                                  <p:childTnLst>
                                    <p:animScale>
                                      <p:cBhvr>
                                        <p:cTn id="36" dur="2000" fill="hold"/>
                                        <p:tgtEl>
                                          <p:spTgt spid="28704"/>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0" nodeType="clickEffect">
                                  <p:stCondLst>
                                    <p:cond delay="0"/>
                                  </p:stCondLst>
                                  <p:childTnLst>
                                    <p:animScale>
                                      <p:cBhvr>
                                        <p:cTn id="40" dur="2000" fill="hold"/>
                                        <p:tgtEl>
                                          <p:spTgt spid="28705"/>
                                        </p:tgtEl>
                                      </p:cBhvr>
                                      <p:by x="150000" y="150000"/>
                                    </p:animScale>
                                  </p:childTnLst>
                                </p:cTn>
                              </p:par>
                              <p:par>
                                <p:cTn id="41" presetID="6" presetClass="emph" presetSubtype="0" fill="hold" nodeType="withEffect">
                                  <p:stCondLst>
                                    <p:cond delay="0"/>
                                  </p:stCondLst>
                                  <p:childTnLst>
                                    <p:animScale>
                                      <p:cBhvr>
                                        <p:cTn id="42" dur="2000" fill="hold"/>
                                        <p:tgtEl>
                                          <p:spTgt spid="28703"/>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7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P spid="28683" grpId="0"/>
      <p:bldP spid="28684" grpId="0"/>
      <p:bldP spid="28685" grpId="0"/>
      <p:bldP spid="28686" grpId="0"/>
      <p:bldP spid="28694" grpId="0"/>
      <p:bldP spid="28695" grpId="0"/>
      <p:bldP spid="28696" grpId="0"/>
      <p:bldP spid="28697" grpId="0"/>
      <p:bldP spid="28698" grpId="0"/>
      <p:bldP spid="28699" grpId="0"/>
      <p:bldP spid="28704" grpId="0"/>
      <p:bldP spid="28705" grpId="0"/>
      <p:bldP spid="28708" grpId="0" animBg="1"/>
      <p:bldP spid="287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p:cNvSpPr>
            <a:spLocks noGrp="1"/>
          </p:cNvSpPr>
          <p:nvPr>
            <p:ph type="subTitle" idx="1"/>
          </p:nvPr>
        </p:nvSpPr>
        <p:spPr/>
        <p:txBody>
          <a:bodyPr/>
          <a:lstStyle/>
          <a:p>
            <a:pPr eaLnBrk="1" hangingPunct="1">
              <a:spcBef>
                <a:spcPct val="0"/>
              </a:spcBef>
              <a:spcAft>
                <a:spcPct val="0"/>
              </a:spcAft>
            </a:pPr>
            <a:r>
              <a:rPr lang="en-US" altLang="en-US" dirty="0"/>
              <a:t>Osama E. Rahma, MD</a:t>
            </a:r>
          </a:p>
          <a:p>
            <a:pPr eaLnBrk="1" hangingPunct="1">
              <a:spcBef>
                <a:spcPct val="0"/>
              </a:spcBef>
              <a:spcAft>
                <a:spcPct val="0"/>
              </a:spcAft>
            </a:pPr>
            <a:r>
              <a:rPr lang="en-US" altLang="en-US" sz="1600" b="0" i="1" dirty="0"/>
              <a:t>Member of the Faculty of Medicine</a:t>
            </a:r>
          </a:p>
          <a:p>
            <a:pPr eaLnBrk="1" hangingPunct="1">
              <a:spcBef>
                <a:spcPct val="0"/>
              </a:spcBef>
              <a:spcAft>
                <a:spcPct val="0"/>
              </a:spcAft>
            </a:pPr>
            <a:r>
              <a:rPr lang="en-US" altLang="en-US" sz="1600" b="0" dirty="0"/>
              <a:t>Dana-Farber Cancer Institute</a:t>
            </a:r>
          </a:p>
          <a:p>
            <a:pPr eaLnBrk="1" hangingPunct="1">
              <a:spcBef>
                <a:spcPct val="0"/>
              </a:spcBef>
              <a:spcAft>
                <a:spcPct val="0"/>
              </a:spcAft>
            </a:pPr>
            <a:r>
              <a:rPr lang="en-US" altLang="en-US" sz="1600" b="0" dirty="0"/>
              <a:t>Harvard University</a:t>
            </a:r>
          </a:p>
          <a:p>
            <a:pPr eaLnBrk="1" hangingPunct="1">
              <a:spcBef>
                <a:spcPct val="0"/>
              </a:spcBef>
              <a:spcAft>
                <a:spcPct val="0"/>
              </a:spcAft>
            </a:pPr>
            <a:r>
              <a:rPr lang="en-US" altLang="en-US" sz="1600" b="0" dirty="0"/>
              <a:t>Boston, Massachusetts</a:t>
            </a:r>
          </a:p>
        </p:txBody>
      </p:sp>
      <p:sp>
        <p:nvSpPr>
          <p:cNvPr id="4098"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t>Overview of Immunotherapy for Cancer</a:t>
            </a:r>
          </a:p>
        </p:txBody>
      </p:sp>
    </p:spTree>
    <p:extLst>
      <p:ext uri="{BB962C8B-B14F-4D97-AF65-F5344CB8AC3E}">
        <p14:creationId xmlns:p14="http://schemas.microsoft.com/office/powerpoint/2010/main" val="1580654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2770211" y="1414306"/>
            <a:ext cx="4365625" cy="4460875"/>
          </a:xfrm>
          <a:prstGeom prst="roundRect">
            <a:avLst/>
          </a:prstGeom>
          <a:solidFill>
            <a:schemeClr val="tx2">
              <a:lumMod val="20000"/>
              <a:lumOff val="80000"/>
              <a:alpha val="16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sp>
        <p:nvSpPr>
          <p:cNvPr id="18436" name="Title 8"/>
          <p:cNvSpPr>
            <a:spLocks noGrp="1"/>
          </p:cNvSpPr>
          <p:nvPr>
            <p:ph type="title"/>
          </p:nvPr>
        </p:nvSpPr>
        <p:spPr/>
        <p:txBody>
          <a:bodyPr/>
          <a:lstStyle/>
          <a:p>
            <a:r>
              <a:rPr lang="en-US" dirty="0">
                <a:solidFill>
                  <a:srgbClr val="F8FF56"/>
                </a:solidFill>
                <a:latin typeface="Arial" charset="0"/>
              </a:rPr>
              <a:t>Suppressive Immune Cells</a:t>
            </a:r>
          </a:p>
        </p:txBody>
      </p:sp>
      <p:sp>
        <p:nvSpPr>
          <p:cNvPr id="18438" name="TextBox 11"/>
          <p:cNvSpPr txBox="1">
            <a:spLocks noChangeArrowheads="1"/>
          </p:cNvSpPr>
          <p:nvPr/>
        </p:nvSpPr>
        <p:spPr bwMode="auto">
          <a:xfrm>
            <a:off x="1412899" y="2935131"/>
            <a:ext cx="111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1600" dirty="0">
                <a:solidFill>
                  <a:srgbClr val="FFFFFF"/>
                </a:solidFill>
                <a:ea typeface="MS PGothic" charset="0"/>
                <a:cs typeface="MS PGothic" charset="0"/>
              </a:rPr>
              <a:t>Cytotoxic</a:t>
            </a:r>
          </a:p>
          <a:p>
            <a:pPr algn="ctr" eaLnBrk="1" hangingPunct="1"/>
            <a:r>
              <a:rPr lang="en-US" sz="1600" dirty="0">
                <a:solidFill>
                  <a:srgbClr val="FFFFFF"/>
                </a:solidFill>
                <a:ea typeface="MS PGothic" charset="0"/>
                <a:cs typeface="MS PGothic" charset="0"/>
              </a:rPr>
              <a:t>T-cell</a:t>
            </a:r>
          </a:p>
        </p:txBody>
      </p:sp>
      <p:cxnSp>
        <p:nvCxnSpPr>
          <p:cNvPr id="18439" name="Straight Arrow Connector 24"/>
          <p:cNvCxnSpPr>
            <a:cxnSpLocks noChangeShapeType="1"/>
          </p:cNvCxnSpPr>
          <p:nvPr/>
        </p:nvCxnSpPr>
        <p:spPr bwMode="auto">
          <a:xfrm>
            <a:off x="2568599" y="2465231"/>
            <a:ext cx="700087"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40" name="TextBox 37"/>
          <p:cNvSpPr txBox="1">
            <a:spLocks noChangeArrowheads="1"/>
          </p:cNvSpPr>
          <p:nvPr/>
        </p:nvSpPr>
        <p:spPr bwMode="auto">
          <a:xfrm>
            <a:off x="2957536" y="2922431"/>
            <a:ext cx="1403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1600" dirty="0">
                <a:solidFill>
                  <a:srgbClr val="FFFFFF"/>
                </a:solidFill>
                <a:ea typeface="MS PGothic" charset="0"/>
                <a:cs typeface="MS PGothic" charset="0"/>
              </a:rPr>
              <a:t>Chemokines</a:t>
            </a:r>
          </a:p>
        </p:txBody>
      </p:sp>
      <p:sp>
        <p:nvSpPr>
          <p:cNvPr id="18441" name="TextBox 38"/>
          <p:cNvSpPr txBox="1">
            <a:spLocks noChangeArrowheads="1"/>
          </p:cNvSpPr>
          <p:nvPr/>
        </p:nvSpPr>
        <p:spPr bwMode="auto">
          <a:xfrm>
            <a:off x="2249511" y="1868331"/>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2000" dirty="0">
                <a:solidFill>
                  <a:srgbClr val="FFFFFF"/>
                </a:solidFill>
                <a:ea typeface="MS PGothic" charset="0"/>
                <a:cs typeface="MS PGothic" charset="0"/>
              </a:rPr>
              <a:t>Migration</a:t>
            </a:r>
          </a:p>
        </p:txBody>
      </p:sp>
      <p:grpSp>
        <p:nvGrpSpPr>
          <p:cNvPr id="18442" name="Group 39"/>
          <p:cNvGrpSpPr>
            <a:grpSpLocks/>
          </p:cNvGrpSpPr>
          <p:nvPr/>
        </p:nvGrpSpPr>
        <p:grpSpPr bwMode="auto">
          <a:xfrm>
            <a:off x="3284561" y="4856006"/>
            <a:ext cx="759428" cy="779462"/>
            <a:chOff x="387347" y="3732168"/>
            <a:chExt cx="758825" cy="779462"/>
          </a:xfrm>
          <a:solidFill>
            <a:schemeClr val="accent1">
              <a:lumMod val="75000"/>
            </a:schemeClr>
          </a:solidFill>
        </p:grpSpPr>
        <p:grpSp>
          <p:nvGrpSpPr>
            <p:cNvPr id="18502" name="Group 26"/>
            <p:cNvGrpSpPr>
              <a:grpSpLocks/>
            </p:cNvGrpSpPr>
            <p:nvPr/>
          </p:nvGrpSpPr>
          <p:grpSpPr bwMode="auto">
            <a:xfrm>
              <a:off x="387347" y="3732168"/>
              <a:ext cx="758825" cy="779462"/>
              <a:chOff x="387347" y="3732168"/>
              <a:chExt cx="758825" cy="779462"/>
            </a:xfrm>
            <a:grpFill/>
          </p:grpSpPr>
          <p:sp>
            <p:nvSpPr>
              <p:cNvPr id="43" name="Freeform 42"/>
              <p:cNvSpPr/>
              <p:nvPr/>
            </p:nvSpPr>
            <p:spPr bwMode="auto">
              <a:xfrm>
                <a:off x="387347" y="3732168"/>
                <a:ext cx="758222" cy="779462"/>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pFill/>
              <a:ln w="12700">
                <a:solidFill>
                  <a:schemeClr val="bg2">
                    <a:lumMod val="1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sp>
            <p:nvSpPr>
              <p:cNvPr id="44" name="Freeform 43"/>
              <p:cNvSpPr/>
              <p:nvPr/>
            </p:nvSpPr>
            <p:spPr bwMode="auto">
              <a:xfrm>
                <a:off x="550206" y="3920588"/>
                <a:ext cx="496903" cy="502584"/>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pFill/>
              <a:ln w="12700">
                <a:solidFill>
                  <a:schemeClr val="bg2">
                    <a:lumMod val="1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sp>
          <p:nvSpPr>
            <p:cNvPr id="18503" name="Text Box 7"/>
            <p:cNvSpPr txBox="1">
              <a:spLocks noChangeArrowheads="1"/>
            </p:cNvSpPr>
            <p:nvPr/>
          </p:nvSpPr>
          <p:spPr bwMode="auto">
            <a:xfrm>
              <a:off x="510537" y="4008282"/>
              <a:ext cx="603483" cy="2862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35000"/>
                </a:spcBef>
                <a:spcAft>
                  <a:spcPct val="25000"/>
                </a:spcAft>
                <a:buClr>
                  <a:srgbClr val="8B3D9A"/>
                </a:buClr>
                <a:buFont typeface="Wingdings" charset="0"/>
                <a:buNone/>
              </a:pPr>
              <a:r>
                <a:rPr lang="en-US" sz="1400" dirty="0">
                  <a:solidFill>
                    <a:srgbClr val="FFFFFF"/>
                  </a:solidFill>
                  <a:ea typeface="MS PGothic" charset="0"/>
                  <a:cs typeface="MS PGothic" charset="0"/>
                </a:rPr>
                <a:t>Treg</a:t>
              </a:r>
            </a:p>
          </p:txBody>
        </p:sp>
      </p:grpSp>
      <p:sp>
        <p:nvSpPr>
          <p:cNvPr id="75" name="Oval 74"/>
          <p:cNvSpPr/>
          <p:nvPr/>
        </p:nvSpPr>
        <p:spPr bwMode="auto">
          <a:xfrm>
            <a:off x="3600474" y="2550956"/>
            <a:ext cx="174625" cy="174625"/>
          </a:xfrm>
          <a:prstGeom prst="ellipse">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sp>
        <p:nvSpPr>
          <p:cNvPr id="76" name="Oval 75"/>
          <p:cNvSpPr/>
          <p:nvPr/>
        </p:nvSpPr>
        <p:spPr bwMode="auto">
          <a:xfrm>
            <a:off x="3394099" y="2670018"/>
            <a:ext cx="174625" cy="174625"/>
          </a:xfrm>
          <a:prstGeom prst="ellipse">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sp>
        <p:nvSpPr>
          <p:cNvPr id="77" name="Oval 76"/>
          <p:cNvSpPr/>
          <p:nvPr/>
        </p:nvSpPr>
        <p:spPr bwMode="auto">
          <a:xfrm>
            <a:off x="3619524" y="2787493"/>
            <a:ext cx="174625" cy="173038"/>
          </a:xfrm>
          <a:prstGeom prst="ellipse">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grpSp>
        <p:nvGrpSpPr>
          <p:cNvPr id="18446" name="Group 1"/>
          <p:cNvGrpSpPr>
            <a:grpSpLocks/>
          </p:cNvGrpSpPr>
          <p:nvPr/>
        </p:nvGrpSpPr>
        <p:grpSpPr bwMode="auto">
          <a:xfrm>
            <a:off x="4276749" y="1757206"/>
            <a:ext cx="2635250" cy="2085975"/>
            <a:chOff x="2969753" y="3566059"/>
            <a:chExt cx="2635180" cy="2087042"/>
          </a:xfrm>
        </p:grpSpPr>
        <p:sp>
          <p:nvSpPr>
            <p:cNvPr id="74" name="Can 73"/>
            <p:cNvSpPr/>
            <p:nvPr/>
          </p:nvSpPr>
          <p:spPr bwMode="auto">
            <a:xfrm rot="18879773">
              <a:off x="3585652" y="4905068"/>
              <a:ext cx="130242" cy="231769"/>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8B3D9A">
                    <a:lumMod val="60000"/>
                    <a:lumOff val="40000"/>
                  </a:srgbClr>
                </a:solidFill>
                <a:latin typeface="+mn-lt"/>
              </a:endParaRPr>
            </a:p>
          </p:txBody>
        </p:sp>
        <p:sp>
          <p:nvSpPr>
            <p:cNvPr id="80" name="Can 79"/>
            <p:cNvSpPr/>
            <p:nvPr/>
          </p:nvSpPr>
          <p:spPr bwMode="auto">
            <a:xfrm rot="5400000">
              <a:off x="5392181" y="4368238"/>
              <a:ext cx="120712" cy="304792"/>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8B3D9A">
                    <a:lumMod val="60000"/>
                    <a:lumOff val="40000"/>
                  </a:srgbClr>
                </a:solidFill>
                <a:latin typeface="+mn-lt"/>
              </a:endParaRPr>
            </a:p>
          </p:txBody>
        </p:sp>
        <p:sp>
          <p:nvSpPr>
            <p:cNvPr id="81" name="Can 80"/>
            <p:cNvSpPr/>
            <p:nvPr/>
          </p:nvSpPr>
          <p:spPr bwMode="auto">
            <a:xfrm rot="10519429">
              <a:off x="4581022" y="5414854"/>
              <a:ext cx="133346" cy="238247"/>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8B3D9A">
                    <a:lumMod val="60000"/>
                    <a:lumOff val="40000"/>
                  </a:srgbClr>
                </a:solidFill>
                <a:latin typeface="+mn-lt"/>
              </a:endParaRPr>
            </a:p>
          </p:txBody>
        </p:sp>
        <p:sp>
          <p:nvSpPr>
            <p:cNvPr id="14" name="Can 13"/>
            <p:cNvSpPr/>
            <p:nvPr/>
          </p:nvSpPr>
          <p:spPr bwMode="auto">
            <a:xfrm rot="18879773">
              <a:off x="3728523" y="3885372"/>
              <a:ext cx="130242" cy="231769"/>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8B3D9A">
                    <a:lumMod val="60000"/>
                    <a:lumOff val="40000"/>
                  </a:srgbClr>
                </a:solidFill>
                <a:latin typeface="+mn-lt"/>
              </a:endParaRPr>
            </a:p>
          </p:txBody>
        </p:sp>
        <p:grpSp>
          <p:nvGrpSpPr>
            <p:cNvPr id="18472" name="Group 44"/>
            <p:cNvGrpSpPr>
              <a:grpSpLocks/>
            </p:cNvGrpSpPr>
            <p:nvPr/>
          </p:nvGrpSpPr>
          <p:grpSpPr bwMode="auto">
            <a:xfrm>
              <a:off x="4004403" y="4366851"/>
              <a:ext cx="702408" cy="773185"/>
              <a:chOff x="6244431" y="2503487"/>
              <a:chExt cx="1040210" cy="1144985"/>
            </a:xfrm>
          </p:grpSpPr>
          <p:sp>
            <p:nvSpPr>
              <p:cNvPr id="46" name="Freeform 45"/>
              <p:cNvSpPr/>
              <p:nvPr/>
            </p:nvSpPr>
            <p:spPr bwMode="auto">
              <a:xfrm>
                <a:off x="6244983" y="2503068"/>
                <a:ext cx="1039096" cy="1145462"/>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47" name="Freeform 46"/>
              <p:cNvSpPr/>
              <p:nvPr/>
            </p:nvSpPr>
            <p:spPr bwMode="auto">
              <a:xfrm rot="2112546">
                <a:off x="6489477" y="2794726"/>
                <a:ext cx="583022" cy="53392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73" name="Group 47"/>
            <p:cNvGrpSpPr>
              <a:grpSpLocks/>
            </p:cNvGrpSpPr>
            <p:nvPr/>
          </p:nvGrpSpPr>
          <p:grpSpPr bwMode="auto">
            <a:xfrm>
              <a:off x="4154032" y="4760319"/>
              <a:ext cx="702408" cy="773185"/>
              <a:chOff x="6244431" y="2503487"/>
              <a:chExt cx="1040210" cy="1144985"/>
            </a:xfrm>
          </p:grpSpPr>
          <p:sp>
            <p:nvSpPr>
              <p:cNvPr id="49" name="Freeform 48"/>
              <p:cNvSpPr/>
              <p:nvPr/>
            </p:nvSpPr>
            <p:spPr bwMode="auto">
              <a:xfrm>
                <a:off x="6244379" y="2503711"/>
                <a:ext cx="1039096" cy="1145462"/>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50" name="Freeform 49"/>
              <p:cNvSpPr/>
              <p:nvPr/>
            </p:nvSpPr>
            <p:spPr bwMode="auto">
              <a:xfrm rot="2112546">
                <a:off x="6488872" y="2795369"/>
                <a:ext cx="583022" cy="53392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74" name="Group 50"/>
            <p:cNvGrpSpPr>
              <a:grpSpLocks/>
            </p:cNvGrpSpPr>
            <p:nvPr/>
          </p:nvGrpSpPr>
          <p:grpSpPr bwMode="auto">
            <a:xfrm>
              <a:off x="3827764" y="3845921"/>
              <a:ext cx="702408" cy="773185"/>
              <a:chOff x="6244431" y="2503487"/>
              <a:chExt cx="1040210" cy="1144985"/>
            </a:xfrm>
          </p:grpSpPr>
          <p:sp>
            <p:nvSpPr>
              <p:cNvPr id="52" name="Freeform 51"/>
              <p:cNvSpPr/>
              <p:nvPr/>
            </p:nvSpPr>
            <p:spPr bwMode="auto">
              <a:xfrm>
                <a:off x="6243270" y="2503014"/>
                <a:ext cx="1041447" cy="1145462"/>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53" name="Freeform 52"/>
              <p:cNvSpPr/>
              <p:nvPr/>
            </p:nvSpPr>
            <p:spPr bwMode="auto">
              <a:xfrm rot="2112546">
                <a:off x="6487763" y="2794672"/>
                <a:ext cx="583022" cy="53392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75" name="Group 53"/>
            <p:cNvGrpSpPr>
              <a:grpSpLocks/>
            </p:cNvGrpSpPr>
            <p:nvPr/>
          </p:nvGrpSpPr>
          <p:grpSpPr bwMode="auto">
            <a:xfrm>
              <a:off x="4178968" y="3566059"/>
              <a:ext cx="702408" cy="773185"/>
              <a:chOff x="6244431" y="2503487"/>
              <a:chExt cx="1040210" cy="1144985"/>
            </a:xfrm>
          </p:grpSpPr>
          <p:sp>
            <p:nvSpPr>
              <p:cNvPr id="55" name="Freeform 54"/>
              <p:cNvSpPr/>
              <p:nvPr/>
            </p:nvSpPr>
            <p:spPr bwMode="auto">
              <a:xfrm>
                <a:off x="6245065" y="2503487"/>
                <a:ext cx="1039096" cy="1145462"/>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56" name="Freeform 55"/>
              <p:cNvSpPr/>
              <p:nvPr/>
            </p:nvSpPr>
            <p:spPr bwMode="auto">
              <a:xfrm rot="2112546">
                <a:off x="6489558" y="2795145"/>
                <a:ext cx="583022" cy="53392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76" name="Group 56"/>
            <p:cNvGrpSpPr>
              <a:grpSpLocks/>
            </p:cNvGrpSpPr>
            <p:nvPr/>
          </p:nvGrpSpPr>
          <p:grpSpPr bwMode="auto">
            <a:xfrm>
              <a:off x="3622016" y="4242160"/>
              <a:ext cx="702408" cy="773185"/>
              <a:chOff x="6244431" y="2503487"/>
              <a:chExt cx="1040210" cy="1144985"/>
            </a:xfrm>
          </p:grpSpPr>
          <p:sp>
            <p:nvSpPr>
              <p:cNvPr id="58" name="Freeform 57"/>
              <p:cNvSpPr/>
              <p:nvPr/>
            </p:nvSpPr>
            <p:spPr bwMode="auto">
              <a:xfrm>
                <a:off x="6244701" y="2504257"/>
                <a:ext cx="1039096" cy="1143111"/>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59" name="Freeform 58"/>
              <p:cNvSpPr/>
              <p:nvPr/>
            </p:nvSpPr>
            <p:spPr bwMode="auto">
              <a:xfrm rot="2112546">
                <a:off x="6489194" y="2795915"/>
                <a:ext cx="583022" cy="53157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77" name="Group 59"/>
            <p:cNvGrpSpPr>
              <a:grpSpLocks/>
            </p:cNvGrpSpPr>
            <p:nvPr/>
          </p:nvGrpSpPr>
          <p:grpSpPr bwMode="auto">
            <a:xfrm>
              <a:off x="3652497" y="4763091"/>
              <a:ext cx="702408" cy="773185"/>
              <a:chOff x="6244431" y="2503487"/>
              <a:chExt cx="1040210" cy="1144985"/>
            </a:xfrm>
          </p:grpSpPr>
          <p:sp>
            <p:nvSpPr>
              <p:cNvPr id="61" name="Freeform 60"/>
              <p:cNvSpPr/>
              <p:nvPr/>
            </p:nvSpPr>
            <p:spPr bwMode="auto">
              <a:xfrm>
                <a:off x="6244228" y="2504309"/>
                <a:ext cx="1041447" cy="1143111"/>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62" name="Freeform 61"/>
              <p:cNvSpPr/>
              <p:nvPr/>
            </p:nvSpPr>
            <p:spPr bwMode="auto">
              <a:xfrm rot="2112546">
                <a:off x="6488721" y="2795967"/>
                <a:ext cx="583022" cy="53157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78" name="Group 62"/>
            <p:cNvGrpSpPr>
              <a:grpSpLocks/>
            </p:cNvGrpSpPr>
            <p:nvPr/>
          </p:nvGrpSpPr>
          <p:grpSpPr bwMode="auto">
            <a:xfrm>
              <a:off x="4727608" y="4081449"/>
              <a:ext cx="702408" cy="773185"/>
              <a:chOff x="6244431" y="2503487"/>
              <a:chExt cx="1040210" cy="1144985"/>
            </a:xfrm>
          </p:grpSpPr>
          <p:sp>
            <p:nvSpPr>
              <p:cNvPr id="64" name="Freeform 63"/>
              <p:cNvSpPr/>
              <p:nvPr/>
            </p:nvSpPr>
            <p:spPr bwMode="auto">
              <a:xfrm>
                <a:off x="6243631" y="2502336"/>
                <a:ext cx="1041448" cy="1145462"/>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65" name="Freeform 64"/>
              <p:cNvSpPr/>
              <p:nvPr/>
            </p:nvSpPr>
            <p:spPr bwMode="auto">
              <a:xfrm rot="2112546">
                <a:off x="6488125" y="2793994"/>
                <a:ext cx="583022" cy="533921"/>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79" name="Group 65"/>
            <p:cNvGrpSpPr>
              <a:grpSpLocks/>
            </p:cNvGrpSpPr>
            <p:nvPr/>
          </p:nvGrpSpPr>
          <p:grpSpPr bwMode="auto">
            <a:xfrm>
              <a:off x="4345222" y="4014947"/>
              <a:ext cx="702408" cy="773185"/>
              <a:chOff x="6244431" y="2503487"/>
              <a:chExt cx="1040210" cy="1144985"/>
            </a:xfrm>
          </p:grpSpPr>
          <p:sp>
            <p:nvSpPr>
              <p:cNvPr id="67" name="Freeform 66"/>
              <p:cNvSpPr/>
              <p:nvPr/>
            </p:nvSpPr>
            <p:spPr bwMode="auto">
              <a:xfrm>
                <a:off x="6243348" y="2504380"/>
                <a:ext cx="1041447" cy="1143111"/>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68" name="Freeform 67"/>
              <p:cNvSpPr/>
              <p:nvPr/>
            </p:nvSpPr>
            <p:spPr bwMode="auto">
              <a:xfrm rot="2112546">
                <a:off x="6487842" y="2796038"/>
                <a:ext cx="583022" cy="53157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grpSp>
          <p:nvGrpSpPr>
            <p:cNvPr id="18480" name="Group 68"/>
            <p:cNvGrpSpPr>
              <a:grpSpLocks/>
            </p:cNvGrpSpPr>
            <p:nvPr/>
          </p:nvGrpSpPr>
          <p:grpSpPr bwMode="auto">
            <a:xfrm>
              <a:off x="4611231" y="4508168"/>
              <a:ext cx="702408" cy="773185"/>
              <a:chOff x="6244431" y="2503487"/>
              <a:chExt cx="1040210" cy="1144985"/>
            </a:xfrm>
          </p:grpSpPr>
          <p:sp>
            <p:nvSpPr>
              <p:cNvPr id="70" name="Freeform 69"/>
              <p:cNvSpPr/>
              <p:nvPr/>
            </p:nvSpPr>
            <p:spPr bwMode="auto">
              <a:xfrm>
                <a:off x="6244361" y="2503131"/>
                <a:ext cx="1041447" cy="114546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dirty="0">
                  <a:solidFill>
                    <a:srgbClr val="FFFFFF"/>
                  </a:solidFill>
                </a:endParaRPr>
              </a:p>
            </p:txBody>
          </p:sp>
          <p:sp>
            <p:nvSpPr>
              <p:cNvPr id="71" name="Freeform 70"/>
              <p:cNvSpPr/>
              <p:nvPr/>
            </p:nvSpPr>
            <p:spPr bwMode="auto">
              <a:xfrm rot="2112546">
                <a:off x="6488855" y="2794789"/>
                <a:ext cx="583022" cy="53392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sp>
          <p:nvSpPr>
            <p:cNvPr id="18481" name="TextBox 71"/>
            <p:cNvSpPr txBox="1">
              <a:spLocks noChangeArrowheads="1"/>
            </p:cNvSpPr>
            <p:nvPr/>
          </p:nvSpPr>
          <p:spPr bwMode="auto">
            <a:xfrm>
              <a:off x="4068283" y="4443209"/>
              <a:ext cx="8074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1600" dirty="0">
                  <a:solidFill>
                    <a:srgbClr val="000000"/>
                  </a:solidFill>
                  <a:ea typeface="MS PGothic" charset="0"/>
                  <a:cs typeface="MS PGothic" charset="0"/>
                </a:rPr>
                <a:t>Tumor</a:t>
              </a:r>
            </a:p>
          </p:txBody>
        </p:sp>
        <p:sp>
          <p:nvSpPr>
            <p:cNvPr id="73" name="Can 72"/>
            <p:cNvSpPr/>
            <p:nvPr/>
          </p:nvSpPr>
          <p:spPr bwMode="auto">
            <a:xfrm rot="18879773">
              <a:off x="3565014" y="4261802"/>
              <a:ext cx="130242" cy="231769"/>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8B3D9A">
                    <a:lumMod val="60000"/>
                    <a:lumOff val="40000"/>
                  </a:srgbClr>
                </a:solidFill>
                <a:latin typeface="+mn-lt"/>
              </a:endParaRPr>
            </a:p>
          </p:txBody>
        </p:sp>
        <p:sp>
          <p:nvSpPr>
            <p:cNvPr id="18483" name="TextBox 77"/>
            <p:cNvSpPr txBox="1">
              <a:spLocks noChangeArrowheads="1"/>
            </p:cNvSpPr>
            <p:nvPr/>
          </p:nvSpPr>
          <p:spPr bwMode="auto">
            <a:xfrm>
              <a:off x="2969753" y="3929858"/>
              <a:ext cx="776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1600" dirty="0">
                  <a:solidFill>
                    <a:srgbClr val="C080CD"/>
                  </a:solidFill>
                  <a:ea typeface="MS PGothic" charset="0"/>
                  <a:cs typeface="MS PGothic" charset="0"/>
                </a:rPr>
                <a:t>PD-L1</a:t>
              </a:r>
            </a:p>
          </p:txBody>
        </p:sp>
      </p:grpSp>
      <p:sp>
        <p:nvSpPr>
          <p:cNvPr id="18447" name="TextBox 78"/>
          <p:cNvSpPr txBox="1">
            <a:spLocks noChangeArrowheads="1"/>
          </p:cNvSpPr>
          <p:nvPr/>
        </p:nvSpPr>
        <p:spPr bwMode="auto">
          <a:xfrm>
            <a:off x="5022874" y="4033681"/>
            <a:ext cx="10699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2000" dirty="0">
                <a:solidFill>
                  <a:srgbClr val="F6A108"/>
                </a:solidFill>
                <a:ea typeface="MS PGothic" charset="0"/>
                <a:cs typeface="MS PGothic" charset="0"/>
              </a:rPr>
              <a:t>Anergy</a:t>
            </a:r>
          </a:p>
        </p:txBody>
      </p:sp>
      <p:grpSp>
        <p:nvGrpSpPr>
          <p:cNvPr id="18448" name="Group 85"/>
          <p:cNvGrpSpPr>
            <a:grpSpLocks/>
          </p:cNvGrpSpPr>
          <p:nvPr/>
        </p:nvGrpSpPr>
        <p:grpSpPr bwMode="auto">
          <a:xfrm rot="-5400000">
            <a:off x="1555773" y="2047719"/>
            <a:ext cx="835025" cy="857250"/>
            <a:chOff x="-121430" y="2865202"/>
            <a:chExt cx="608793" cy="625350"/>
          </a:xfrm>
        </p:grpSpPr>
        <p:sp>
          <p:nvSpPr>
            <p:cNvPr id="89" name="Freeform 88"/>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200" dirty="0">
                <a:solidFill>
                  <a:srgbClr val="CDCDCF"/>
                </a:solidFill>
                <a:ea typeface="MS PGothic" pitchFamily="34" charset="-128"/>
              </a:endParaRPr>
            </a:p>
          </p:txBody>
        </p:sp>
        <p:sp>
          <p:nvSpPr>
            <p:cNvPr id="99" name="Freeform 98"/>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200" dirty="0">
                <a:solidFill>
                  <a:srgbClr val="CDCDCF"/>
                </a:solidFill>
                <a:ea typeface="MS PGothic" pitchFamily="34" charset="-128"/>
              </a:endParaRPr>
            </a:p>
          </p:txBody>
        </p:sp>
      </p:grpSp>
      <p:sp>
        <p:nvSpPr>
          <p:cNvPr id="100" name="Can 99"/>
          <p:cNvSpPr/>
          <p:nvPr/>
        </p:nvSpPr>
        <p:spPr bwMode="auto">
          <a:xfrm rot="13479773">
            <a:off x="4999061" y="3535206"/>
            <a:ext cx="131763" cy="231775"/>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grpSp>
        <p:nvGrpSpPr>
          <p:cNvPr id="18450" name="Group 100"/>
          <p:cNvGrpSpPr>
            <a:grpSpLocks/>
          </p:cNvGrpSpPr>
          <p:nvPr/>
        </p:nvGrpSpPr>
        <p:grpSpPr bwMode="auto">
          <a:xfrm rot="-5400000">
            <a:off x="4234680" y="3939225"/>
            <a:ext cx="835025" cy="858837"/>
            <a:chOff x="-121430" y="2865202"/>
            <a:chExt cx="608793" cy="625350"/>
          </a:xfrm>
        </p:grpSpPr>
        <p:sp>
          <p:nvSpPr>
            <p:cNvPr id="102" name="Freeform 101"/>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200" dirty="0">
                <a:solidFill>
                  <a:srgbClr val="CDCDCF"/>
                </a:solidFill>
                <a:ea typeface="MS PGothic" pitchFamily="34" charset="-128"/>
              </a:endParaRPr>
            </a:p>
          </p:txBody>
        </p:sp>
        <p:sp>
          <p:nvSpPr>
            <p:cNvPr id="103" name="Freeform 102"/>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200" dirty="0">
                <a:solidFill>
                  <a:srgbClr val="CDCDCF"/>
                </a:solidFill>
                <a:ea typeface="MS PGothic" pitchFamily="34" charset="-128"/>
              </a:endParaRPr>
            </a:p>
          </p:txBody>
        </p:sp>
      </p:grpSp>
      <p:grpSp>
        <p:nvGrpSpPr>
          <p:cNvPr id="18451" name="Group 166"/>
          <p:cNvGrpSpPr>
            <a:grpSpLocks/>
          </p:cNvGrpSpPr>
          <p:nvPr/>
        </p:nvGrpSpPr>
        <p:grpSpPr bwMode="auto">
          <a:xfrm rot="7984404">
            <a:off x="4796655" y="3794762"/>
            <a:ext cx="558800" cy="192088"/>
            <a:chOff x="5655691" y="4043462"/>
            <a:chExt cx="2141878" cy="735307"/>
          </a:xfrm>
        </p:grpSpPr>
        <p:sp>
          <p:nvSpPr>
            <p:cNvPr id="105" name="Freeform 104"/>
            <p:cNvSpPr/>
            <p:nvPr/>
          </p:nvSpPr>
          <p:spPr bwMode="auto">
            <a:xfrm>
              <a:off x="6775104" y="4045067"/>
              <a:ext cx="1022260" cy="735303"/>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ndParaRPr>
            </a:p>
          </p:txBody>
        </p:sp>
        <p:sp>
          <p:nvSpPr>
            <p:cNvPr id="106" name="Freeform 105"/>
            <p:cNvSpPr/>
            <p:nvPr/>
          </p:nvSpPr>
          <p:spPr bwMode="auto">
            <a:xfrm>
              <a:off x="6630875" y="4368421"/>
              <a:ext cx="225143" cy="237001"/>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ndParaRPr>
            </a:p>
          </p:txBody>
        </p:sp>
        <p:sp>
          <p:nvSpPr>
            <p:cNvPr id="107" name="Freeform 53"/>
            <p:cNvSpPr>
              <a:spLocks noChangeArrowheads="1"/>
            </p:cNvSpPr>
            <p:nvPr/>
          </p:nvSpPr>
          <p:spPr bwMode="auto">
            <a:xfrm>
              <a:off x="5669195" y="4246912"/>
              <a:ext cx="1064856" cy="443616"/>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chemeClr val="folHlink"/>
                </a:buClr>
                <a:buFont typeface="Arial" panose="020B0604020202020204" pitchFamily="34"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latin typeface="Arial MT" charset="0"/>
              </a:endParaRPr>
            </a:p>
          </p:txBody>
        </p:sp>
      </p:grpSp>
      <p:grpSp>
        <p:nvGrpSpPr>
          <p:cNvPr id="18452" name="Group 7"/>
          <p:cNvGrpSpPr>
            <a:grpSpLocks/>
          </p:cNvGrpSpPr>
          <p:nvPr/>
        </p:nvGrpSpPr>
        <p:grpSpPr bwMode="auto">
          <a:xfrm>
            <a:off x="4840311" y="5035393"/>
            <a:ext cx="909638" cy="781050"/>
            <a:chOff x="3031535" y="5534350"/>
            <a:chExt cx="908390" cy="779988"/>
          </a:xfrm>
        </p:grpSpPr>
        <p:grpSp>
          <p:nvGrpSpPr>
            <p:cNvPr id="20" name="Group 2"/>
            <p:cNvGrpSpPr/>
            <p:nvPr/>
          </p:nvGrpSpPr>
          <p:grpSpPr>
            <a:xfrm>
              <a:off x="3031535" y="5534350"/>
              <a:ext cx="890644" cy="779988"/>
              <a:chOff x="3031535" y="5534350"/>
              <a:chExt cx="890644" cy="779988"/>
            </a:xfrm>
            <a:gradFill>
              <a:gsLst>
                <a:gs pos="0">
                  <a:schemeClr val="bg2">
                    <a:lumMod val="25000"/>
                  </a:schemeClr>
                </a:gs>
                <a:gs pos="50000">
                  <a:schemeClr val="accent1"/>
                </a:gs>
                <a:gs pos="100000">
                  <a:schemeClr val="accent4"/>
                </a:gs>
              </a:gsLst>
              <a:path path="circle">
                <a:fillToRect l="50000" t="50000" r="50000" b="50000"/>
              </a:path>
            </a:gradFill>
          </p:grpSpPr>
          <p:sp>
            <p:nvSpPr>
              <p:cNvPr id="111" name="Freeform 110"/>
              <p:cNvSpPr/>
              <p:nvPr/>
            </p:nvSpPr>
            <p:spPr bwMode="auto">
              <a:xfrm>
                <a:off x="3031535" y="5534350"/>
                <a:ext cx="890644" cy="77998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39 w 748527"/>
                  <a:gd name="connsiteY0" fmla="*/ 175406 h 783737"/>
                  <a:gd name="connsiteX1" fmla="*/ 31422 w 748527"/>
                  <a:gd name="connsiteY1" fmla="*/ 11061 h 783737"/>
                  <a:gd name="connsiteX2" fmla="*/ 301171 w 748527"/>
                  <a:gd name="connsiteY2" fmla="*/ 18244 h 783737"/>
                  <a:gd name="connsiteX3" fmla="*/ 505958 w 748527"/>
                  <a:gd name="connsiteY3" fmla="*/ 44437 h 783737"/>
                  <a:gd name="connsiteX4" fmla="*/ 648833 w 748527"/>
                  <a:gd name="connsiteY4" fmla="*/ 153975 h 783737"/>
                  <a:gd name="connsiteX5" fmla="*/ 734558 w 748527"/>
                  <a:gd name="connsiteY5" fmla="*/ 299231 h 783737"/>
                  <a:gd name="connsiteX6" fmla="*/ 739321 w 748527"/>
                  <a:gd name="connsiteY6" fmla="*/ 506400 h 783737"/>
                  <a:gd name="connsiteX7" fmla="*/ 644071 w 748527"/>
                  <a:gd name="connsiteY7" fmla="*/ 682612 h 783737"/>
                  <a:gd name="connsiteX8" fmla="*/ 513102 w 748527"/>
                  <a:gd name="connsiteY8" fmla="*/ 758812 h 783737"/>
                  <a:gd name="connsiteX9" fmla="*/ 334508 w 748527"/>
                  <a:gd name="connsiteY9" fmla="*/ 780244 h 783737"/>
                  <a:gd name="connsiteX10" fmla="*/ 132102 w 748527"/>
                  <a:gd name="connsiteY10" fmla="*/ 694519 h 783737"/>
                  <a:gd name="connsiteX11" fmla="*/ 15421 w 748527"/>
                  <a:gd name="connsiteY11" fmla="*/ 492112 h 783737"/>
                  <a:gd name="connsiteX12" fmla="*/ 5896 w 748527"/>
                  <a:gd name="connsiteY12" fmla="*/ 270656 h 783737"/>
                  <a:gd name="connsiteX13" fmla="*/ 51139 w 748527"/>
                  <a:gd name="connsiteY13" fmla="*/ 175406 h 783737"/>
                  <a:gd name="connsiteX0" fmla="*/ 238 w 804473"/>
                  <a:gd name="connsiteY0" fmla="*/ 142662 h 781489"/>
                  <a:gd name="connsiteX1" fmla="*/ 87368 w 804473"/>
                  <a:gd name="connsiteY1" fmla="*/ 8813 h 781489"/>
                  <a:gd name="connsiteX2" fmla="*/ 357117 w 804473"/>
                  <a:gd name="connsiteY2" fmla="*/ 15996 h 781489"/>
                  <a:gd name="connsiteX3" fmla="*/ 561904 w 804473"/>
                  <a:gd name="connsiteY3" fmla="*/ 42189 h 781489"/>
                  <a:gd name="connsiteX4" fmla="*/ 704779 w 804473"/>
                  <a:gd name="connsiteY4" fmla="*/ 151727 h 781489"/>
                  <a:gd name="connsiteX5" fmla="*/ 790504 w 804473"/>
                  <a:gd name="connsiteY5" fmla="*/ 296983 h 781489"/>
                  <a:gd name="connsiteX6" fmla="*/ 795267 w 804473"/>
                  <a:gd name="connsiteY6" fmla="*/ 504152 h 781489"/>
                  <a:gd name="connsiteX7" fmla="*/ 700017 w 804473"/>
                  <a:gd name="connsiteY7" fmla="*/ 680364 h 781489"/>
                  <a:gd name="connsiteX8" fmla="*/ 569048 w 804473"/>
                  <a:gd name="connsiteY8" fmla="*/ 756564 h 781489"/>
                  <a:gd name="connsiteX9" fmla="*/ 390454 w 804473"/>
                  <a:gd name="connsiteY9" fmla="*/ 777996 h 781489"/>
                  <a:gd name="connsiteX10" fmla="*/ 188048 w 804473"/>
                  <a:gd name="connsiteY10" fmla="*/ 692271 h 781489"/>
                  <a:gd name="connsiteX11" fmla="*/ 71367 w 804473"/>
                  <a:gd name="connsiteY11" fmla="*/ 489864 h 781489"/>
                  <a:gd name="connsiteX12" fmla="*/ 61842 w 804473"/>
                  <a:gd name="connsiteY12" fmla="*/ 268408 h 781489"/>
                  <a:gd name="connsiteX13" fmla="*/ 238 w 804473"/>
                  <a:gd name="connsiteY13" fmla="*/ 142662 h 781489"/>
                  <a:gd name="connsiteX0" fmla="*/ 47629 w 851864"/>
                  <a:gd name="connsiteY0" fmla="*/ 142662 h 781489"/>
                  <a:gd name="connsiteX1" fmla="*/ 134759 w 851864"/>
                  <a:gd name="connsiteY1" fmla="*/ 8813 h 781489"/>
                  <a:gd name="connsiteX2" fmla="*/ 404508 w 851864"/>
                  <a:gd name="connsiteY2" fmla="*/ 15996 h 781489"/>
                  <a:gd name="connsiteX3" fmla="*/ 609295 w 851864"/>
                  <a:gd name="connsiteY3" fmla="*/ 42189 h 781489"/>
                  <a:gd name="connsiteX4" fmla="*/ 752170 w 851864"/>
                  <a:gd name="connsiteY4" fmla="*/ 151727 h 781489"/>
                  <a:gd name="connsiteX5" fmla="*/ 837895 w 851864"/>
                  <a:gd name="connsiteY5" fmla="*/ 296983 h 781489"/>
                  <a:gd name="connsiteX6" fmla="*/ 842658 w 851864"/>
                  <a:gd name="connsiteY6" fmla="*/ 504152 h 781489"/>
                  <a:gd name="connsiteX7" fmla="*/ 747408 w 851864"/>
                  <a:gd name="connsiteY7" fmla="*/ 680364 h 781489"/>
                  <a:gd name="connsiteX8" fmla="*/ 616439 w 851864"/>
                  <a:gd name="connsiteY8" fmla="*/ 756564 h 781489"/>
                  <a:gd name="connsiteX9" fmla="*/ 437845 w 851864"/>
                  <a:gd name="connsiteY9" fmla="*/ 777996 h 781489"/>
                  <a:gd name="connsiteX10" fmla="*/ 235439 w 851864"/>
                  <a:gd name="connsiteY10" fmla="*/ 692271 h 781489"/>
                  <a:gd name="connsiteX11" fmla="*/ 118758 w 851864"/>
                  <a:gd name="connsiteY11" fmla="*/ 489864 h 781489"/>
                  <a:gd name="connsiteX12" fmla="*/ 2386 w 851864"/>
                  <a:gd name="connsiteY12" fmla="*/ 283656 h 781489"/>
                  <a:gd name="connsiteX13" fmla="*/ 47629 w 851864"/>
                  <a:gd name="connsiteY13" fmla="*/ 142662 h 781489"/>
                  <a:gd name="connsiteX0" fmla="*/ 51139 w 855374"/>
                  <a:gd name="connsiteY0" fmla="*/ 142662 h 781489"/>
                  <a:gd name="connsiteX1" fmla="*/ 138269 w 855374"/>
                  <a:gd name="connsiteY1" fmla="*/ 8813 h 781489"/>
                  <a:gd name="connsiteX2" fmla="*/ 408018 w 855374"/>
                  <a:gd name="connsiteY2" fmla="*/ 15996 h 781489"/>
                  <a:gd name="connsiteX3" fmla="*/ 612805 w 855374"/>
                  <a:gd name="connsiteY3" fmla="*/ 42189 h 781489"/>
                  <a:gd name="connsiteX4" fmla="*/ 755680 w 855374"/>
                  <a:gd name="connsiteY4" fmla="*/ 151727 h 781489"/>
                  <a:gd name="connsiteX5" fmla="*/ 841405 w 855374"/>
                  <a:gd name="connsiteY5" fmla="*/ 296983 h 781489"/>
                  <a:gd name="connsiteX6" fmla="*/ 846168 w 855374"/>
                  <a:gd name="connsiteY6" fmla="*/ 504152 h 781489"/>
                  <a:gd name="connsiteX7" fmla="*/ 750918 w 855374"/>
                  <a:gd name="connsiteY7" fmla="*/ 680364 h 781489"/>
                  <a:gd name="connsiteX8" fmla="*/ 619949 w 855374"/>
                  <a:gd name="connsiteY8" fmla="*/ 756564 h 781489"/>
                  <a:gd name="connsiteX9" fmla="*/ 441355 w 855374"/>
                  <a:gd name="connsiteY9" fmla="*/ 777996 h 781489"/>
                  <a:gd name="connsiteX10" fmla="*/ 238949 w 855374"/>
                  <a:gd name="connsiteY10" fmla="*/ 692271 h 781489"/>
                  <a:gd name="connsiteX11" fmla="*/ 183324 w 855374"/>
                  <a:gd name="connsiteY11" fmla="*/ 444121 h 781489"/>
                  <a:gd name="connsiteX12" fmla="*/ 5896 w 855374"/>
                  <a:gd name="connsiteY12" fmla="*/ 283656 h 781489"/>
                  <a:gd name="connsiteX13" fmla="*/ 51139 w 855374"/>
                  <a:gd name="connsiteY13" fmla="*/ 142662 h 781489"/>
                  <a:gd name="connsiteX0" fmla="*/ 51139 w 850379"/>
                  <a:gd name="connsiteY0" fmla="*/ 142662 h 780386"/>
                  <a:gd name="connsiteX1" fmla="*/ 138269 w 850379"/>
                  <a:gd name="connsiteY1" fmla="*/ 8813 h 780386"/>
                  <a:gd name="connsiteX2" fmla="*/ 408018 w 850379"/>
                  <a:gd name="connsiteY2" fmla="*/ 15996 h 780386"/>
                  <a:gd name="connsiteX3" fmla="*/ 612805 w 850379"/>
                  <a:gd name="connsiteY3" fmla="*/ 42189 h 780386"/>
                  <a:gd name="connsiteX4" fmla="*/ 755680 w 850379"/>
                  <a:gd name="connsiteY4" fmla="*/ 151727 h 780386"/>
                  <a:gd name="connsiteX5" fmla="*/ 841405 w 850379"/>
                  <a:gd name="connsiteY5" fmla="*/ 296983 h 780386"/>
                  <a:gd name="connsiteX6" fmla="*/ 846168 w 850379"/>
                  <a:gd name="connsiteY6" fmla="*/ 504152 h 780386"/>
                  <a:gd name="connsiteX7" fmla="*/ 827238 w 850379"/>
                  <a:gd name="connsiteY7" fmla="*/ 756603 h 780386"/>
                  <a:gd name="connsiteX8" fmla="*/ 619949 w 850379"/>
                  <a:gd name="connsiteY8" fmla="*/ 756564 h 780386"/>
                  <a:gd name="connsiteX9" fmla="*/ 441355 w 850379"/>
                  <a:gd name="connsiteY9" fmla="*/ 777996 h 780386"/>
                  <a:gd name="connsiteX10" fmla="*/ 238949 w 850379"/>
                  <a:gd name="connsiteY10" fmla="*/ 692271 h 780386"/>
                  <a:gd name="connsiteX11" fmla="*/ 183324 w 850379"/>
                  <a:gd name="connsiteY11" fmla="*/ 444121 h 780386"/>
                  <a:gd name="connsiteX12" fmla="*/ 5896 w 850379"/>
                  <a:gd name="connsiteY12" fmla="*/ 283656 h 780386"/>
                  <a:gd name="connsiteX13" fmla="*/ 51139 w 850379"/>
                  <a:gd name="connsiteY13" fmla="*/ 142662 h 780386"/>
                  <a:gd name="connsiteX0" fmla="*/ 51139 w 892090"/>
                  <a:gd name="connsiteY0" fmla="*/ 142662 h 780386"/>
                  <a:gd name="connsiteX1" fmla="*/ 138269 w 892090"/>
                  <a:gd name="connsiteY1" fmla="*/ 8813 h 780386"/>
                  <a:gd name="connsiteX2" fmla="*/ 408018 w 892090"/>
                  <a:gd name="connsiteY2" fmla="*/ 15996 h 780386"/>
                  <a:gd name="connsiteX3" fmla="*/ 612805 w 892090"/>
                  <a:gd name="connsiteY3" fmla="*/ 42189 h 780386"/>
                  <a:gd name="connsiteX4" fmla="*/ 755680 w 892090"/>
                  <a:gd name="connsiteY4" fmla="*/ 151727 h 780386"/>
                  <a:gd name="connsiteX5" fmla="*/ 841405 w 892090"/>
                  <a:gd name="connsiteY5" fmla="*/ 296983 h 780386"/>
                  <a:gd name="connsiteX6" fmla="*/ 891960 w 892090"/>
                  <a:gd name="connsiteY6" fmla="*/ 656630 h 780386"/>
                  <a:gd name="connsiteX7" fmla="*/ 827238 w 892090"/>
                  <a:gd name="connsiteY7" fmla="*/ 756603 h 780386"/>
                  <a:gd name="connsiteX8" fmla="*/ 619949 w 892090"/>
                  <a:gd name="connsiteY8" fmla="*/ 756564 h 780386"/>
                  <a:gd name="connsiteX9" fmla="*/ 441355 w 892090"/>
                  <a:gd name="connsiteY9" fmla="*/ 777996 h 780386"/>
                  <a:gd name="connsiteX10" fmla="*/ 238949 w 892090"/>
                  <a:gd name="connsiteY10" fmla="*/ 692271 h 780386"/>
                  <a:gd name="connsiteX11" fmla="*/ 183324 w 892090"/>
                  <a:gd name="connsiteY11" fmla="*/ 444121 h 780386"/>
                  <a:gd name="connsiteX12" fmla="*/ 5896 w 892090"/>
                  <a:gd name="connsiteY12" fmla="*/ 283656 h 780386"/>
                  <a:gd name="connsiteX13" fmla="*/ 51139 w 892090"/>
                  <a:gd name="connsiteY13" fmla="*/ 142662 h 780386"/>
                  <a:gd name="connsiteX0" fmla="*/ 51139 w 892040"/>
                  <a:gd name="connsiteY0" fmla="*/ 142662 h 780386"/>
                  <a:gd name="connsiteX1" fmla="*/ 138269 w 892040"/>
                  <a:gd name="connsiteY1" fmla="*/ 8813 h 780386"/>
                  <a:gd name="connsiteX2" fmla="*/ 408018 w 892040"/>
                  <a:gd name="connsiteY2" fmla="*/ 15996 h 780386"/>
                  <a:gd name="connsiteX3" fmla="*/ 612805 w 892040"/>
                  <a:gd name="connsiteY3" fmla="*/ 42189 h 780386"/>
                  <a:gd name="connsiteX4" fmla="*/ 877791 w 892040"/>
                  <a:gd name="connsiteY4" fmla="*/ 105984 h 780386"/>
                  <a:gd name="connsiteX5" fmla="*/ 841405 w 892040"/>
                  <a:gd name="connsiteY5" fmla="*/ 296983 h 780386"/>
                  <a:gd name="connsiteX6" fmla="*/ 891960 w 892040"/>
                  <a:gd name="connsiteY6" fmla="*/ 656630 h 780386"/>
                  <a:gd name="connsiteX7" fmla="*/ 827238 w 892040"/>
                  <a:gd name="connsiteY7" fmla="*/ 756603 h 780386"/>
                  <a:gd name="connsiteX8" fmla="*/ 619949 w 892040"/>
                  <a:gd name="connsiteY8" fmla="*/ 756564 h 780386"/>
                  <a:gd name="connsiteX9" fmla="*/ 441355 w 892040"/>
                  <a:gd name="connsiteY9" fmla="*/ 777996 h 780386"/>
                  <a:gd name="connsiteX10" fmla="*/ 238949 w 892040"/>
                  <a:gd name="connsiteY10" fmla="*/ 692271 h 780386"/>
                  <a:gd name="connsiteX11" fmla="*/ 183324 w 892040"/>
                  <a:gd name="connsiteY11" fmla="*/ 444121 h 780386"/>
                  <a:gd name="connsiteX12" fmla="*/ 5896 w 892040"/>
                  <a:gd name="connsiteY12" fmla="*/ 283656 h 780386"/>
                  <a:gd name="connsiteX13" fmla="*/ 51139 w 892040"/>
                  <a:gd name="connsiteY13" fmla="*/ 142662 h 780386"/>
                  <a:gd name="connsiteX0" fmla="*/ 51139 w 892040"/>
                  <a:gd name="connsiteY0" fmla="*/ 142662 h 780386"/>
                  <a:gd name="connsiteX1" fmla="*/ 138269 w 892040"/>
                  <a:gd name="connsiteY1" fmla="*/ 8813 h 780386"/>
                  <a:gd name="connsiteX2" fmla="*/ 408018 w 892040"/>
                  <a:gd name="connsiteY2" fmla="*/ 15996 h 780386"/>
                  <a:gd name="connsiteX3" fmla="*/ 750180 w 892040"/>
                  <a:gd name="connsiteY3" fmla="*/ 42189 h 780386"/>
                  <a:gd name="connsiteX4" fmla="*/ 877791 w 892040"/>
                  <a:gd name="connsiteY4" fmla="*/ 105984 h 780386"/>
                  <a:gd name="connsiteX5" fmla="*/ 841405 w 892040"/>
                  <a:gd name="connsiteY5" fmla="*/ 296983 h 780386"/>
                  <a:gd name="connsiteX6" fmla="*/ 891960 w 892040"/>
                  <a:gd name="connsiteY6" fmla="*/ 656630 h 780386"/>
                  <a:gd name="connsiteX7" fmla="*/ 827238 w 892040"/>
                  <a:gd name="connsiteY7" fmla="*/ 756603 h 780386"/>
                  <a:gd name="connsiteX8" fmla="*/ 619949 w 892040"/>
                  <a:gd name="connsiteY8" fmla="*/ 756564 h 780386"/>
                  <a:gd name="connsiteX9" fmla="*/ 441355 w 892040"/>
                  <a:gd name="connsiteY9" fmla="*/ 777996 h 780386"/>
                  <a:gd name="connsiteX10" fmla="*/ 238949 w 892040"/>
                  <a:gd name="connsiteY10" fmla="*/ 692271 h 780386"/>
                  <a:gd name="connsiteX11" fmla="*/ 183324 w 892040"/>
                  <a:gd name="connsiteY11" fmla="*/ 444121 h 780386"/>
                  <a:gd name="connsiteX12" fmla="*/ 5896 w 892040"/>
                  <a:gd name="connsiteY12" fmla="*/ 283656 h 780386"/>
                  <a:gd name="connsiteX13" fmla="*/ 51139 w 892040"/>
                  <a:gd name="connsiteY13" fmla="*/ 142662 h 78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2040" h="780386">
                    <a:moveTo>
                      <a:pt x="51139" y="142662"/>
                    </a:moveTo>
                    <a:cubicBezTo>
                      <a:pt x="73201" y="96855"/>
                      <a:pt x="78789" y="29924"/>
                      <a:pt x="138269" y="8813"/>
                    </a:cubicBezTo>
                    <a:cubicBezTo>
                      <a:pt x="197749" y="-12298"/>
                      <a:pt x="306033" y="10433"/>
                      <a:pt x="408018" y="15996"/>
                    </a:cubicBezTo>
                    <a:cubicBezTo>
                      <a:pt x="510003" y="21559"/>
                      <a:pt x="671885" y="27191"/>
                      <a:pt x="750180" y="42189"/>
                    </a:cubicBezTo>
                    <a:cubicBezTo>
                      <a:pt x="828475" y="57187"/>
                      <a:pt x="862587" y="63518"/>
                      <a:pt x="877791" y="105984"/>
                    </a:cubicBezTo>
                    <a:cubicBezTo>
                      <a:pt x="892995" y="148450"/>
                      <a:pt x="839044" y="205209"/>
                      <a:pt x="841405" y="296983"/>
                    </a:cubicBezTo>
                    <a:cubicBezTo>
                      <a:pt x="843767" y="388757"/>
                      <a:pt x="894321" y="580027"/>
                      <a:pt x="891960" y="656630"/>
                    </a:cubicBezTo>
                    <a:cubicBezTo>
                      <a:pt x="889599" y="733233"/>
                      <a:pt x="872573" y="739947"/>
                      <a:pt x="827238" y="756603"/>
                    </a:cubicBezTo>
                    <a:cubicBezTo>
                      <a:pt x="781903" y="773259"/>
                      <a:pt x="684263" y="752999"/>
                      <a:pt x="619949" y="756564"/>
                    </a:cubicBezTo>
                    <a:cubicBezTo>
                      <a:pt x="555635" y="760129"/>
                      <a:pt x="504855" y="788712"/>
                      <a:pt x="441355" y="777996"/>
                    </a:cubicBezTo>
                    <a:cubicBezTo>
                      <a:pt x="377855" y="767281"/>
                      <a:pt x="281954" y="747917"/>
                      <a:pt x="238949" y="692271"/>
                    </a:cubicBezTo>
                    <a:cubicBezTo>
                      <a:pt x="195944" y="636625"/>
                      <a:pt x="204358" y="514765"/>
                      <a:pt x="183324" y="444121"/>
                    </a:cubicBezTo>
                    <a:cubicBezTo>
                      <a:pt x="162290" y="373477"/>
                      <a:pt x="27927" y="333899"/>
                      <a:pt x="5896" y="283656"/>
                    </a:cubicBezTo>
                    <a:cubicBezTo>
                      <a:pt x="-16135" y="233413"/>
                      <a:pt x="29077" y="188469"/>
                      <a:pt x="51139" y="142662"/>
                    </a:cubicBezTo>
                    <a:close/>
                  </a:path>
                </a:pathLst>
              </a:custGeom>
              <a:grpFill/>
              <a:ln w="12700">
                <a:solidFill>
                  <a:schemeClr val="bg2">
                    <a:lumMod val="1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sp>
            <p:nvSpPr>
              <p:cNvPr id="112" name="Freeform 111"/>
              <p:cNvSpPr/>
              <p:nvPr/>
            </p:nvSpPr>
            <p:spPr bwMode="auto">
              <a:xfrm>
                <a:off x="3295471" y="5731617"/>
                <a:ext cx="496903" cy="502584"/>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pFill/>
              <a:ln w="12700">
                <a:solidFill>
                  <a:schemeClr val="bg2">
                    <a:lumMod val="1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400" dirty="0">
                  <a:solidFill>
                    <a:srgbClr val="CDCDCF"/>
                  </a:solidFill>
                  <a:ea typeface="MS PGothic" pitchFamily="34" charset="-128"/>
                </a:endParaRPr>
              </a:p>
            </p:txBody>
          </p:sp>
        </p:grpSp>
        <p:sp>
          <p:nvSpPr>
            <p:cNvPr id="18456" name="Text Box 7"/>
            <p:cNvSpPr txBox="1">
              <a:spLocks noChangeArrowheads="1"/>
            </p:cNvSpPr>
            <p:nvPr/>
          </p:nvSpPr>
          <p:spPr bwMode="auto">
            <a:xfrm>
              <a:off x="3180116" y="5803357"/>
              <a:ext cx="75980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35000"/>
                </a:spcBef>
                <a:spcAft>
                  <a:spcPct val="25000"/>
                </a:spcAft>
                <a:buClr>
                  <a:srgbClr val="8B3D9A"/>
                </a:buClr>
                <a:buFont typeface="Wingdings" charset="0"/>
                <a:buNone/>
              </a:pPr>
              <a:r>
                <a:rPr lang="en-US" sz="1400" dirty="0">
                  <a:solidFill>
                    <a:srgbClr val="FFFFFF"/>
                  </a:solidFill>
                  <a:ea typeface="MS PGothic" charset="0"/>
                  <a:cs typeface="MS PGothic" charset="0"/>
                </a:rPr>
                <a:t>MDSC</a:t>
              </a:r>
            </a:p>
          </p:txBody>
        </p:sp>
      </p:grpSp>
      <p:sp>
        <p:nvSpPr>
          <p:cNvPr id="18453" name="TextBox 6"/>
          <p:cNvSpPr txBox="1">
            <a:spLocks noChangeArrowheads="1"/>
          </p:cNvSpPr>
          <p:nvPr/>
        </p:nvSpPr>
        <p:spPr bwMode="auto">
          <a:xfrm rot="2935432">
            <a:off x="3925911" y="4524218"/>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2800" dirty="0">
                <a:solidFill>
                  <a:srgbClr val="FFFFFF"/>
                </a:solidFill>
                <a:latin typeface="Arial MT" charset="0"/>
                <a:ea typeface="MS PGothic" charset="0"/>
                <a:cs typeface="MS PGothic" charset="0"/>
              </a:rPr>
              <a:t>T</a:t>
            </a:r>
          </a:p>
        </p:txBody>
      </p:sp>
      <p:sp>
        <p:nvSpPr>
          <p:cNvPr id="18454" name="TextBox 112"/>
          <p:cNvSpPr txBox="1">
            <a:spLocks noChangeArrowheads="1"/>
          </p:cNvSpPr>
          <p:nvPr/>
        </p:nvSpPr>
        <p:spPr bwMode="auto">
          <a:xfrm rot="-1415066">
            <a:off x="4829199" y="4617881"/>
            <a:ext cx="4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2800" dirty="0">
                <a:solidFill>
                  <a:srgbClr val="FFFFFF"/>
                </a:solidFill>
                <a:latin typeface="Arial MT" charset="0"/>
                <a:ea typeface="MS PGothic" charset="0"/>
                <a:cs typeface="MS PGothic" charset="0"/>
              </a:rPr>
              <a:t>T</a:t>
            </a:r>
          </a:p>
        </p:txBody>
      </p:sp>
      <p:sp>
        <p:nvSpPr>
          <p:cNvPr id="82" name="Oval 81"/>
          <p:cNvSpPr/>
          <p:nvPr/>
        </p:nvSpPr>
        <p:spPr bwMode="auto">
          <a:xfrm>
            <a:off x="6105656" y="4850655"/>
            <a:ext cx="174625" cy="174625"/>
          </a:xfrm>
          <a:prstGeom prst="ellipse">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sp>
        <p:nvSpPr>
          <p:cNvPr id="83" name="Oval 82"/>
          <p:cNvSpPr/>
          <p:nvPr/>
        </p:nvSpPr>
        <p:spPr bwMode="auto">
          <a:xfrm>
            <a:off x="5899281" y="4969717"/>
            <a:ext cx="174625" cy="174625"/>
          </a:xfrm>
          <a:prstGeom prst="ellipse">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sp>
        <p:nvSpPr>
          <p:cNvPr id="84" name="Oval 83"/>
          <p:cNvSpPr/>
          <p:nvPr/>
        </p:nvSpPr>
        <p:spPr bwMode="auto">
          <a:xfrm>
            <a:off x="6124706" y="5087192"/>
            <a:ext cx="174625" cy="173038"/>
          </a:xfrm>
          <a:prstGeom prst="ellipse">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8B3D9A"/>
              </a:buClr>
              <a:buFont typeface="Arial" charset="0"/>
              <a:buChar char="•"/>
              <a:defRPr/>
            </a:pPr>
            <a:endParaRPr lang="en-US" dirty="0">
              <a:solidFill>
                <a:srgbClr val="FFFFFF"/>
              </a:solidFill>
              <a:latin typeface="+mn-lt"/>
            </a:endParaRPr>
          </a:p>
        </p:txBody>
      </p:sp>
      <p:sp>
        <p:nvSpPr>
          <p:cNvPr id="85" name="TextBox 112"/>
          <p:cNvSpPr txBox="1">
            <a:spLocks noChangeArrowheads="1"/>
          </p:cNvSpPr>
          <p:nvPr/>
        </p:nvSpPr>
        <p:spPr bwMode="auto">
          <a:xfrm rot="18040403">
            <a:off x="5669968" y="4503153"/>
            <a:ext cx="4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2800" dirty="0">
                <a:solidFill>
                  <a:srgbClr val="FFFFFF"/>
                </a:solidFill>
                <a:latin typeface="Arial MT" charset="0"/>
                <a:ea typeface="MS PGothic" charset="0"/>
                <a:cs typeface="MS PGothic" charset="0"/>
              </a:rPr>
              <a:t>T</a:t>
            </a:r>
          </a:p>
        </p:txBody>
      </p:sp>
      <p:sp>
        <p:nvSpPr>
          <p:cNvPr id="86" name="TextBox 85"/>
          <p:cNvSpPr txBox="1"/>
          <p:nvPr/>
        </p:nvSpPr>
        <p:spPr>
          <a:xfrm>
            <a:off x="5984450" y="5296508"/>
            <a:ext cx="1212350" cy="369332"/>
          </a:xfrm>
          <a:prstGeom prst="rect">
            <a:avLst/>
          </a:prstGeom>
          <a:noFill/>
        </p:spPr>
        <p:txBody>
          <a:bodyPr wrap="square" rtlCol="0">
            <a:spAutoFit/>
          </a:bodyPr>
          <a:lstStyle/>
          <a:p>
            <a:pPr>
              <a:buNone/>
            </a:pPr>
            <a:r>
              <a:rPr lang="en-US" b="0" dirty="0"/>
              <a:t>IDO</a:t>
            </a:r>
          </a:p>
        </p:txBody>
      </p:sp>
      <p:grpSp>
        <p:nvGrpSpPr>
          <p:cNvPr id="87" name="Group 100"/>
          <p:cNvGrpSpPr>
            <a:grpSpLocks/>
          </p:cNvGrpSpPr>
          <p:nvPr/>
        </p:nvGrpSpPr>
        <p:grpSpPr bwMode="auto">
          <a:xfrm rot="-5400000">
            <a:off x="4243244" y="3937515"/>
            <a:ext cx="835025" cy="858837"/>
            <a:chOff x="-121430" y="2865202"/>
            <a:chExt cx="608793" cy="625350"/>
          </a:xfrm>
          <a:solidFill>
            <a:srgbClr val="FF0000"/>
          </a:solidFill>
        </p:grpSpPr>
        <p:sp>
          <p:nvSpPr>
            <p:cNvPr id="88" name="Freeform 87"/>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p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200" dirty="0">
                <a:solidFill>
                  <a:srgbClr val="CDCDCF"/>
                </a:solidFill>
                <a:ea typeface="MS PGothic" pitchFamily="34" charset="-128"/>
              </a:endParaRPr>
            </a:p>
          </p:txBody>
        </p:sp>
        <p:sp>
          <p:nvSpPr>
            <p:cNvPr id="90" name="Freeform 89"/>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pFill/>
            <a:ln w="12700">
              <a:solidFill>
                <a:schemeClr val="accent3">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lnSpc>
                  <a:spcPct val="90000"/>
                </a:lnSpc>
                <a:buClr>
                  <a:schemeClr val="folHlink"/>
                </a:buClr>
                <a:buFont typeface="Arial" panose="020B0604020202020204" pitchFamily="34" charset="0"/>
                <a:buChar char="•"/>
                <a:defRPr/>
              </a:pPr>
              <a:endParaRPr lang="en-US" sz="1200" dirty="0">
                <a:solidFill>
                  <a:srgbClr val="CDCDCF"/>
                </a:solidFill>
                <a:ea typeface="MS PGothic" pitchFamily="34" charset="-128"/>
              </a:endParaRPr>
            </a:p>
          </p:txBody>
        </p:sp>
      </p:grpSp>
      <p:sp>
        <p:nvSpPr>
          <p:cNvPr id="91" name="Text Box 11"/>
          <p:cNvSpPr txBox="1">
            <a:spLocks noChangeArrowheads="1"/>
          </p:cNvSpPr>
          <p:nvPr/>
        </p:nvSpPr>
        <p:spPr bwMode="auto">
          <a:xfrm>
            <a:off x="285750" y="6152120"/>
            <a:ext cx="6008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Gajewski TF, et al. Curr Opin Immunol. 2011;23:286-292. </a:t>
            </a:r>
            <a:br>
              <a:rPr lang="en-US" altLang="en-US" sz="1400" b="0" dirty="0">
                <a:solidFill>
                  <a:schemeClr val="bg2"/>
                </a:solidFill>
              </a:rPr>
            </a:br>
            <a:r>
              <a:rPr lang="en-US" altLang="en-US" sz="1400" b="0" dirty="0">
                <a:solidFill>
                  <a:schemeClr val="bg2"/>
                </a:solidFill>
              </a:rPr>
              <a:t>Spranger S, et al. J Immunother Cancer. 2013;1:16.</a:t>
            </a:r>
          </a:p>
        </p:txBody>
      </p:sp>
      <p:grpSp>
        <p:nvGrpSpPr>
          <p:cNvPr id="92" name="Group 1"/>
          <p:cNvGrpSpPr>
            <a:grpSpLocks/>
          </p:cNvGrpSpPr>
          <p:nvPr/>
        </p:nvGrpSpPr>
        <p:grpSpPr bwMode="auto">
          <a:xfrm>
            <a:off x="6294438" y="6210300"/>
            <a:ext cx="2673350" cy="455613"/>
            <a:chOff x="6294438" y="6210300"/>
            <a:chExt cx="2673350" cy="455613"/>
          </a:xfrm>
        </p:grpSpPr>
        <p:sp>
          <p:nvSpPr>
            <p:cNvPr id="93"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94"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11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53"/>
                                        </p:tgtEl>
                                        <p:attrNameLst>
                                          <p:attrName>style.visibility</p:attrName>
                                        </p:attrNameLst>
                                      </p:cBhvr>
                                      <p:to>
                                        <p:strVal val="visible"/>
                                      </p:to>
                                    </p:set>
                                    <p:anim calcmode="lin" valueType="num">
                                      <p:cBhvr additive="base">
                                        <p:cTn id="7" dur="500" fill="hold"/>
                                        <p:tgtEl>
                                          <p:spTgt spid="18453"/>
                                        </p:tgtEl>
                                        <p:attrNameLst>
                                          <p:attrName>ppt_x</p:attrName>
                                        </p:attrNameLst>
                                      </p:cBhvr>
                                      <p:tavLst>
                                        <p:tav tm="0">
                                          <p:val>
                                            <p:strVal val="#ppt_x"/>
                                          </p:val>
                                        </p:tav>
                                        <p:tav tm="100000">
                                          <p:val>
                                            <p:strVal val="#ppt_x"/>
                                          </p:val>
                                        </p:tav>
                                      </p:tavLst>
                                    </p:anim>
                                    <p:anim calcmode="lin" valueType="num">
                                      <p:cBhvr additive="base">
                                        <p:cTn id="8" dur="500" fill="hold"/>
                                        <p:tgtEl>
                                          <p:spTgt spid="184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42"/>
                                        </p:tgtEl>
                                        <p:attrNameLst>
                                          <p:attrName>style.visibility</p:attrName>
                                        </p:attrNameLst>
                                      </p:cBhvr>
                                      <p:to>
                                        <p:strVal val="visible"/>
                                      </p:to>
                                    </p:set>
                                    <p:anim calcmode="lin" valueType="num">
                                      <p:cBhvr additive="base">
                                        <p:cTn id="11" dur="500" fill="hold"/>
                                        <p:tgtEl>
                                          <p:spTgt spid="18442"/>
                                        </p:tgtEl>
                                        <p:attrNameLst>
                                          <p:attrName>ppt_x</p:attrName>
                                        </p:attrNameLst>
                                      </p:cBhvr>
                                      <p:tavLst>
                                        <p:tav tm="0">
                                          <p:val>
                                            <p:strVal val="#ppt_x"/>
                                          </p:val>
                                        </p:tav>
                                        <p:tav tm="100000">
                                          <p:val>
                                            <p:strVal val="#ppt_x"/>
                                          </p:val>
                                        </p:tav>
                                      </p:tavLst>
                                    </p:anim>
                                    <p:anim calcmode="lin" valueType="num">
                                      <p:cBhvr additive="base">
                                        <p:cTn id="12"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54"/>
                                        </p:tgtEl>
                                        <p:attrNameLst>
                                          <p:attrName>style.visibility</p:attrName>
                                        </p:attrNameLst>
                                      </p:cBhvr>
                                      <p:to>
                                        <p:strVal val="visible"/>
                                      </p:to>
                                    </p:set>
                                    <p:anim calcmode="lin" valueType="num">
                                      <p:cBhvr additive="base">
                                        <p:cTn id="17" dur="500" fill="hold"/>
                                        <p:tgtEl>
                                          <p:spTgt spid="18454"/>
                                        </p:tgtEl>
                                        <p:attrNameLst>
                                          <p:attrName>ppt_x</p:attrName>
                                        </p:attrNameLst>
                                      </p:cBhvr>
                                      <p:tavLst>
                                        <p:tav tm="0">
                                          <p:val>
                                            <p:strVal val="#ppt_x"/>
                                          </p:val>
                                        </p:tav>
                                        <p:tav tm="100000">
                                          <p:val>
                                            <p:strVal val="#ppt_x"/>
                                          </p:val>
                                        </p:tav>
                                      </p:tavLst>
                                    </p:anim>
                                    <p:anim calcmode="lin" valueType="num">
                                      <p:cBhvr additive="base">
                                        <p:cTn id="18" dur="500" fill="hold"/>
                                        <p:tgtEl>
                                          <p:spTgt spid="184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52"/>
                                        </p:tgtEl>
                                        <p:attrNameLst>
                                          <p:attrName>style.visibility</p:attrName>
                                        </p:attrNameLst>
                                      </p:cBhvr>
                                      <p:to>
                                        <p:strVal val="visible"/>
                                      </p:to>
                                    </p:set>
                                    <p:anim calcmode="lin" valueType="num">
                                      <p:cBhvr additive="base">
                                        <p:cTn id="21" dur="500" fill="hold"/>
                                        <p:tgtEl>
                                          <p:spTgt spid="18452"/>
                                        </p:tgtEl>
                                        <p:attrNameLst>
                                          <p:attrName>ppt_x</p:attrName>
                                        </p:attrNameLst>
                                      </p:cBhvr>
                                      <p:tavLst>
                                        <p:tav tm="0">
                                          <p:val>
                                            <p:strVal val="#ppt_x"/>
                                          </p:val>
                                        </p:tav>
                                        <p:tav tm="100000">
                                          <p:val>
                                            <p:strVal val="#ppt_x"/>
                                          </p:val>
                                        </p:tav>
                                      </p:tavLst>
                                    </p:anim>
                                    <p:anim calcmode="lin" valueType="num">
                                      <p:cBhvr additive="base">
                                        <p:cTn id="22" dur="500" fill="hold"/>
                                        <p:tgtEl>
                                          <p:spTgt spid="184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ppt_x"/>
                                          </p:val>
                                        </p:tav>
                                        <p:tav tm="100000">
                                          <p:val>
                                            <p:strVal val="#ppt_x"/>
                                          </p:val>
                                        </p:tav>
                                      </p:tavLst>
                                    </p:anim>
                                    <p:anim calcmode="lin" valueType="num">
                                      <p:cBhvr additive="base">
                                        <p:cTn id="28" dur="500" fill="hold"/>
                                        <p:tgtEl>
                                          <p:spTgt spid="8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additive="base">
                                        <p:cTn id="31" dur="500" fill="hold"/>
                                        <p:tgtEl>
                                          <p:spTgt spid="86"/>
                                        </p:tgtEl>
                                        <p:attrNameLst>
                                          <p:attrName>ppt_x</p:attrName>
                                        </p:attrNameLst>
                                      </p:cBhvr>
                                      <p:tavLst>
                                        <p:tav tm="0">
                                          <p:val>
                                            <p:strVal val="#ppt_x"/>
                                          </p:val>
                                        </p:tav>
                                        <p:tav tm="100000">
                                          <p:val>
                                            <p:strVal val="#ppt_x"/>
                                          </p:val>
                                        </p:tav>
                                      </p:tavLst>
                                    </p:anim>
                                    <p:anim calcmode="lin" valueType="num">
                                      <p:cBhvr additive="base">
                                        <p:cTn id="32" dur="500" fill="hold"/>
                                        <p:tgtEl>
                                          <p:spTgt spid="8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fill="hold"/>
                                        <p:tgtEl>
                                          <p:spTgt spid="82"/>
                                        </p:tgtEl>
                                        <p:attrNameLst>
                                          <p:attrName>ppt_x</p:attrName>
                                        </p:attrNameLst>
                                      </p:cBhvr>
                                      <p:tavLst>
                                        <p:tav tm="0">
                                          <p:val>
                                            <p:strVal val="#ppt_x"/>
                                          </p:val>
                                        </p:tav>
                                        <p:tav tm="100000">
                                          <p:val>
                                            <p:strVal val="#ppt_x"/>
                                          </p:val>
                                        </p:tav>
                                      </p:tavLst>
                                    </p:anim>
                                    <p:anim calcmode="lin" valueType="num">
                                      <p:cBhvr additive="base">
                                        <p:cTn id="36" dur="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500" fill="hold"/>
                                        <p:tgtEl>
                                          <p:spTgt spid="83"/>
                                        </p:tgtEl>
                                        <p:attrNameLst>
                                          <p:attrName>ppt_x</p:attrName>
                                        </p:attrNameLst>
                                      </p:cBhvr>
                                      <p:tavLst>
                                        <p:tav tm="0">
                                          <p:val>
                                            <p:strVal val="#ppt_x"/>
                                          </p:val>
                                        </p:tav>
                                        <p:tav tm="100000">
                                          <p:val>
                                            <p:strVal val="#ppt_x"/>
                                          </p:val>
                                        </p:tav>
                                      </p:tavLst>
                                    </p:anim>
                                    <p:anim calcmode="lin" valueType="num">
                                      <p:cBhvr additive="base">
                                        <p:cTn id="40" dur="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fill="hold"/>
                                        <p:tgtEl>
                                          <p:spTgt spid="85"/>
                                        </p:tgtEl>
                                        <p:attrNameLst>
                                          <p:attrName>ppt_x</p:attrName>
                                        </p:attrNameLst>
                                      </p:cBhvr>
                                      <p:tavLst>
                                        <p:tav tm="0">
                                          <p:val>
                                            <p:strVal val="#ppt_x"/>
                                          </p:val>
                                        </p:tav>
                                        <p:tav tm="100000">
                                          <p:val>
                                            <p:strVal val="#ppt_x"/>
                                          </p:val>
                                        </p:tav>
                                      </p:tavLst>
                                    </p:anim>
                                    <p:anim calcmode="lin" valueType="num">
                                      <p:cBhvr additive="base">
                                        <p:cTn id="4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animBg="1"/>
      <p:bldP spid="18453" grpId="0"/>
      <p:bldP spid="18454" grpId="0"/>
      <p:bldP spid="82" grpId="0" animBg="1"/>
      <p:bldP spid="83" grpId="0" animBg="1"/>
      <p:bldP spid="84" grpId="0" animBg="1"/>
      <p:bldP spid="85"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04"/>
          <p:cNvGrpSpPr>
            <a:grpSpLocks/>
          </p:cNvGrpSpPr>
          <p:nvPr/>
        </p:nvGrpSpPr>
        <p:grpSpPr bwMode="auto">
          <a:xfrm>
            <a:off x="277813" y="3267076"/>
            <a:ext cx="8575675" cy="1019454"/>
            <a:chOff x="277675" y="3084513"/>
            <a:chExt cx="8575813" cy="1020148"/>
          </a:xfrm>
        </p:grpSpPr>
        <p:sp>
          <p:nvSpPr>
            <p:cNvPr id="10549" name="Line 2"/>
            <p:cNvSpPr>
              <a:spLocks noChangeShapeType="1"/>
            </p:cNvSpPr>
            <p:nvPr/>
          </p:nvSpPr>
          <p:spPr bwMode="auto">
            <a:xfrm>
              <a:off x="382588" y="3505200"/>
              <a:ext cx="84709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0550" name="Text Box 305"/>
            <p:cNvSpPr txBox="1">
              <a:spLocks noChangeArrowheads="1"/>
            </p:cNvSpPr>
            <p:nvPr/>
          </p:nvSpPr>
          <p:spPr bwMode="auto">
            <a:xfrm>
              <a:off x="277675" y="3084513"/>
              <a:ext cx="2396849" cy="3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dirty="0">
                  <a:solidFill>
                    <a:schemeClr val="tx2"/>
                  </a:solidFill>
                </a:rPr>
                <a:t>Active immunotherapy</a:t>
              </a:r>
            </a:p>
          </p:txBody>
        </p:sp>
        <p:sp>
          <p:nvSpPr>
            <p:cNvPr id="10551" name="Text Box 306"/>
            <p:cNvSpPr txBox="1">
              <a:spLocks noChangeArrowheads="1"/>
            </p:cNvSpPr>
            <p:nvPr/>
          </p:nvSpPr>
          <p:spPr bwMode="auto">
            <a:xfrm>
              <a:off x="284025" y="3519488"/>
              <a:ext cx="2284637" cy="58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dirty="0">
                  <a:solidFill>
                    <a:schemeClr val="tx2"/>
                  </a:solidFill>
                </a:rPr>
                <a:t>Adoptive cell transfer</a:t>
              </a:r>
            </a:p>
            <a:p>
              <a:pPr eaLnBrk="1" hangingPunct="1"/>
              <a:r>
                <a:rPr lang="en-US" sz="1600" b="1" dirty="0">
                  <a:solidFill>
                    <a:schemeClr val="tx2"/>
                  </a:solidFill>
                </a:rPr>
                <a:t>immunotherapy</a:t>
              </a:r>
            </a:p>
          </p:txBody>
        </p:sp>
      </p:grpSp>
      <p:grpSp>
        <p:nvGrpSpPr>
          <p:cNvPr id="10243" name="Group 2"/>
          <p:cNvGrpSpPr>
            <a:grpSpLocks/>
          </p:cNvGrpSpPr>
          <p:nvPr/>
        </p:nvGrpSpPr>
        <p:grpSpPr bwMode="auto">
          <a:xfrm rot="-5400000">
            <a:off x="3930651" y="2562225"/>
            <a:ext cx="1657350" cy="1787525"/>
            <a:chOff x="3642" y="1888"/>
            <a:chExt cx="314" cy="338"/>
          </a:xfrm>
        </p:grpSpPr>
        <p:sp>
          <p:nvSpPr>
            <p:cNvPr id="10542" name="Freeform 3"/>
            <p:cNvSpPr>
              <a:spLocks/>
            </p:cNvSpPr>
            <p:nvPr/>
          </p:nvSpPr>
          <p:spPr bwMode="blackGray">
            <a:xfrm>
              <a:off x="3642" y="1911"/>
              <a:ext cx="37" cy="221"/>
            </a:xfrm>
            <a:custGeom>
              <a:avLst/>
              <a:gdLst>
                <a:gd name="T0" fmla="*/ 2 w 45"/>
                <a:gd name="T1" fmla="*/ 2 h 269"/>
                <a:gd name="T2" fmla="*/ 2 w 45"/>
                <a:gd name="T3" fmla="*/ 2 h 269"/>
                <a:gd name="T4" fmla="*/ 2 w 45"/>
                <a:gd name="T5" fmla="*/ 2 h 269"/>
                <a:gd name="T6" fmla="*/ 2 w 45"/>
                <a:gd name="T7" fmla="*/ 2 h 269"/>
                <a:gd name="T8" fmla="*/ 2 w 45"/>
                <a:gd name="T9" fmla="*/ 2 h 269"/>
                <a:gd name="T10" fmla="*/ 2 w 45"/>
                <a:gd name="T11" fmla="*/ 2 h 269"/>
                <a:gd name="T12" fmla="*/ 2 w 45"/>
                <a:gd name="T13" fmla="*/ 0 h 269"/>
                <a:gd name="T14" fmla="*/ 2 w 45"/>
                <a:gd name="T15" fmla="*/ 0 h 269"/>
                <a:gd name="T16" fmla="*/ 2 w 45"/>
                <a:gd name="T17" fmla="*/ 2 h 269"/>
                <a:gd name="T18" fmla="*/ 2 w 45"/>
                <a:gd name="T19" fmla="*/ 2 h 269"/>
                <a:gd name="T20" fmla="*/ 0 w 45"/>
                <a:gd name="T21" fmla="*/ 2 h 269"/>
                <a:gd name="T22" fmla="*/ 1 w 45"/>
                <a:gd name="T23" fmla="*/ 2 h 269"/>
                <a:gd name="T24" fmla="*/ 2 w 45"/>
                <a:gd name="T25" fmla="*/ 2 h 269"/>
                <a:gd name="T26" fmla="*/ 2 w 45"/>
                <a:gd name="T27" fmla="*/ 2 h 269"/>
                <a:gd name="T28" fmla="*/ 2 w 45"/>
                <a:gd name="T29" fmla="*/ 2 h 269"/>
                <a:gd name="T30" fmla="*/ 2 w 45"/>
                <a:gd name="T31" fmla="*/ 2 h 269"/>
                <a:gd name="T32" fmla="*/ 2 w 45"/>
                <a:gd name="T33" fmla="*/ 2 h 269"/>
                <a:gd name="T34" fmla="*/ 2 w 45"/>
                <a:gd name="T35" fmla="*/ 2 h 269"/>
                <a:gd name="T36" fmla="*/ 2 w 45"/>
                <a:gd name="T37" fmla="*/ 2 h 269"/>
                <a:gd name="T38" fmla="*/ 2 w 45"/>
                <a:gd name="T39" fmla="*/ 2 h 269"/>
                <a:gd name="T40" fmla="*/ 2 w 45"/>
                <a:gd name="T41" fmla="*/ 4 h 269"/>
                <a:gd name="T42" fmla="*/ 2 w 45"/>
                <a:gd name="T43" fmla="*/ 4 h 269"/>
                <a:gd name="T44" fmla="*/ 2 w 45"/>
                <a:gd name="T45" fmla="*/ 4 h 269"/>
                <a:gd name="T46" fmla="*/ 2 w 45"/>
                <a:gd name="T47" fmla="*/ 4 h 269"/>
                <a:gd name="T48" fmla="*/ 2 w 45"/>
                <a:gd name="T49" fmla="*/ 5 h 269"/>
                <a:gd name="T50" fmla="*/ 2 w 45"/>
                <a:gd name="T51" fmla="*/ 5 h 269"/>
                <a:gd name="T52" fmla="*/ 2 w 45"/>
                <a:gd name="T53" fmla="*/ 5 h 269"/>
                <a:gd name="T54" fmla="*/ 2 w 45"/>
                <a:gd name="T55" fmla="*/ 5 h 269"/>
                <a:gd name="T56" fmla="*/ 2 w 45"/>
                <a:gd name="T57" fmla="*/ 5 h 269"/>
                <a:gd name="T58" fmla="*/ 2 w 45"/>
                <a:gd name="T59" fmla="*/ 5 h 269"/>
                <a:gd name="T60" fmla="*/ 2 w 45"/>
                <a:gd name="T61" fmla="*/ 5 h 269"/>
                <a:gd name="T62" fmla="*/ 2 w 45"/>
                <a:gd name="T63" fmla="*/ 4 h 269"/>
                <a:gd name="T64" fmla="*/ 2 w 45"/>
                <a:gd name="T65" fmla="*/ 4 h 269"/>
                <a:gd name="T66" fmla="*/ 2 w 45"/>
                <a:gd name="T67" fmla="*/ 3 h 269"/>
                <a:gd name="T68" fmla="*/ 2 w 45"/>
                <a:gd name="T69" fmla="*/ 2 h 269"/>
                <a:gd name="T70" fmla="*/ 2 w 45"/>
                <a:gd name="T71" fmla="*/ 2 h 269"/>
                <a:gd name="T72" fmla="*/ 2 w 45"/>
                <a:gd name="T73" fmla="*/ 2 h 269"/>
                <a:gd name="T74" fmla="*/ 2 w 45"/>
                <a:gd name="T75" fmla="*/ 2 h 269"/>
                <a:gd name="T76" fmla="*/ 2 w 45"/>
                <a:gd name="T77" fmla="*/ 2 h 269"/>
                <a:gd name="T78" fmla="*/ 2 w 45"/>
                <a:gd name="T79" fmla="*/ 2 h 269"/>
                <a:gd name="T80" fmla="*/ 2 w 45"/>
                <a:gd name="T81" fmla="*/ 2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269"/>
                <a:gd name="T125" fmla="*/ 45 w 45"/>
                <a:gd name="T126" fmla="*/ 269 h 2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269">
                  <a:moveTo>
                    <a:pt x="34" y="39"/>
                  </a:moveTo>
                  <a:lnTo>
                    <a:pt x="34" y="32"/>
                  </a:lnTo>
                  <a:lnTo>
                    <a:pt x="31" y="26"/>
                  </a:lnTo>
                  <a:lnTo>
                    <a:pt x="27" y="18"/>
                  </a:lnTo>
                  <a:lnTo>
                    <a:pt x="23" y="8"/>
                  </a:lnTo>
                  <a:lnTo>
                    <a:pt x="18" y="3"/>
                  </a:lnTo>
                  <a:lnTo>
                    <a:pt x="14" y="0"/>
                  </a:lnTo>
                  <a:lnTo>
                    <a:pt x="11" y="0"/>
                  </a:lnTo>
                  <a:lnTo>
                    <a:pt x="6" y="2"/>
                  </a:lnTo>
                  <a:lnTo>
                    <a:pt x="3" y="5"/>
                  </a:lnTo>
                  <a:lnTo>
                    <a:pt x="0" y="8"/>
                  </a:lnTo>
                  <a:lnTo>
                    <a:pt x="1" y="24"/>
                  </a:lnTo>
                  <a:lnTo>
                    <a:pt x="3" y="32"/>
                  </a:lnTo>
                  <a:lnTo>
                    <a:pt x="5" y="39"/>
                  </a:lnTo>
                  <a:lnTo>
                    <a:pt x="8" y="49"/>
                  </a:lnTo>
                  <a:lnTo>
                    <a:pt x="14" y="71"/>
                  </a:lnTo>
                  <a:lnTo>
                    <a:pt x="19" y="97"/>
                  </a:lnTo>
                  <a:lnTo>
                    <a:pt x="21" y="109"/>
                  </a:lnTo>
                  <a:lnTo>
                    <a:pt x="23" y="120"/>
                  </a:lnTo>
                  <a:lnTo>
                    <a:pt x="21" y="170"/>
                  </a:lnTo>
                  <a:lnTo>
                    <a:pt x="19" y="211"/>
                  </a:lnTo>
                  <a:lnTo>
                    <a:pt x="18" y="231"/>
                  </a:lnTo>
                  <a:lnTo>
                    <a:pt x="18" y="248"/>
                  </a:lnTo>
                  <a:lnTo>
                    <a:pt x="19" y="253"/>
                  </a:lnTo>
                  <a:lnTo>
                    <a:pt x="23" y="260"/>
                  </a:lnTo>
                  <a:lnTo>
                    <a:pt x="27" y="268"/>
                  </a:lnTo>
                  <a:lnTo>
                    <a:pt x="29" y="268"/>
                  </a:lnTo>
                  <a:lnTo>
                    <a:pt x="31" y="269"/>
                  </a:lnTo>
                  <a:lnTo>
                    <a:pt x="32" y="268"/>
                  </a:lnTo>
                  <a:lnTo>
                    <a:pt x="34" y="265"/>
                  </a:lnTo>
                  <a:lnTo>
                    <a:pt x="36" y="258"/>
                  </a:lnTo>
                  <a:lnTo>
                    <a:pt x="36" y="250"/>
                  </a:lnTo>
                  <a:lnTo>
                    <a:pt x="36" y="227"/>
                  </a:lnTo>
                  <a:lnTo>
                    <a:pt x="40" y="183"/>
                  </a:lnTo>
                  <a:lnTo>
                    <a:pt x="45" y="146"/>
                  </a:lnTo>
                  <a:lnTo>
                    <a:pt x="44" y="133"/>
                  </a:lnTo>
                  <a:lnTo>
                    <a:pt x="40" y="118"/>
                  </a:lnTo>
                  <a:lnTo>
                    <a:pt x="34" y="92"/>
                  </a:lnTo>
                  <a:lnTo>
                    <a:pt x="34" y="63"/>
                  </a:lnTo>
                  <a:lnTo>
                    <a:pt x="34" y="41"/>
                  </a:lnTo>
                  <a:lnTo>
                    <a:pt x="34" y="39"/>
                  </a:lnTo>
                  <a:close/>
                </a:path>
              </a:pathLst>
            </a:custGeom>
            <a:solidFill>
              <a:srgbClr val="E4D9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43" name="Freeform 4"/>
            <p:cNvSpPr>
              <a:spLocks/>
            </p:cNvSpPr>
            <p:nvPr/>
          </p:nvSpPr>
          <p:spPr bwMode="blackGray">
            <a:xfrm>
              <a:off x="3690" y="1888"/>
              <a:ext cx="264" cy="335"/>
            </a:xfrm>
            <a:custGeom>
              <a:avLst/>
              <a:gdLst>
                <a:gd name="T0" fmla="*/ 4 w 322"/>
                <a:gd name="T1" fmla="*/ 2 h 409"/>
                <a:gd name="T2" fmla="*/ 3 w 322"/>
                <a:gd name="T3" fmla="*/ 2 h 409"/>
                <a:gd name="T4" fmla="*/ 3 w 322"/>
                <a:gd name="T5" fmla="*/ 0 h 409"/>
                <a:gd name="T6" fmla="*/ 2 w 322"/>
                <a:gd name="T7" fmla="*/ 2 h 409"/>
                <a:gd name="T8" fmla="*/ 2 w 322"/>
                <a:gd name="T9" fmla="*/ 2 h 409"/>
                <a:gd name="T10" fmla="*/ 2 w 322"/>
                <a:gd name="T11" fmla="*/ 2 h 409"/>
                <a:gd name="T12" fmla="*/ 2 w 322"/>
                <a:gd name="T13" fmla="*/ 2 h 409"/>
                <a:gd name="T14" fmla="*/ 2 w 322"/>
                <a:gd name="T15" fmla="*/ 2 h 409"/>
                <a:gd name="T16" fmla="*/ 2 w 322"/>
                <a:gd name="T17" fmla="*/ 2 h 409"/>
                <a:gd name="T18" fmla="*/ 2 w 322"/>
                <a:gd name="T19" fmla="*/ 2 h 409"/>
                <a:gd name="T20" fmla="*/ 2 w 322"/>
                <a:gd name="T21" fmla="*/ 2 h 409"/>
                <a:gd name="T22" fmla="*/ 2 w 322"/>
                <a:gd name="T23" fmla="*/ 2 h 409"/>
                <a:gd name="T24" fmla="*/ 2 w 322"/>
                <a:gd name="T25" fmla="*/ 2 h 409"/>
                <a:gd name="T26" fmla="*/ 2 w 322"/>
                <a:gd name="T27" fmla="*/ 3 h 409"/>
                <a:gd name="T28" fmla="*/ 2 w 322"/>
                <a:gd name="T29" fmla="*/ 4 h 409"/>
                <a:gd name="T30" fmla="*/ 0 w 322"/>
                <a:gd name="T31" fmla="*/ 4 h 409"/>
                <a:gd name="T32" fmla="*/ 2 w 322"/>
                <a:gd name="T33" fmla="*/ 5 h 409"/>
                <a:gd name="T34" fmla="*/ 2 w 322"/>
                <a:gd name="T35" fmla="*/ 5 h 409"/>
                <a:gd name="T36" fmla="*/ 2 w 322"/>
                <a:gd name="T37" fmla="*/ 6 h 409"/>
                <a:gd name="T38" fmla="*/ 2 w 322"/>
                <a:gd name="T39" fmla="*/ 6 h 409"/>
                <a:gd name="T40" fmla="*/ 2 w 322"/>
                <a:gd name="T41" fmla="*/ 6 h 409"/>
                <a:gd name="T42" fmla="*/ 2 w 322"/>
                <a:gd name="T43" fmla="*/ 6 h 409"/>
                <a:gd name="T44" fmla="*/ 2 w 322"/>
                <a:gd name="T45" fmla="*/ 6 h 409"/>
                <a:gd name="T46" fmla="*/ 3 w 322"/>
                <a:gd name="T47" fmla="*/ 6 h 409"/>
                <a:gd name="T48" fmla="*/ 3 w 322"/>
                <a:gd name="T49" fmla="*/ 6 h 409"/>
                <a:gd name="T50" fmla="*/ 4 w 322"/>
                <a:gd name="T51" fmla="*/ 6 h 409"/>
                <a:gd name="T52" fmla="*/ 4 w 322"/>
                <a:gd name="T53" fmla="*/ 5 h 409"/>
                <a:gd name="T54" fmla="*/ 5 w 322"/>
                <a:gd name="T55" fmla="*/ 5 h 409"/>
                <a:gd name="T56" fmla="*/ 5 w 322"/>
                <a:gd name="T57" fmla="*/ 4 h 409"/>
                <a:gd name="T58" fmla="*/ 5 w 322"/>
                <a:gd name="T59" fmla="*/ 4 h 409"/>
                <a:gd name="T60" fmla="*/ 5 w 322"/>
                <a:gd name="T61" fmla="*/ 4 h 409"/>
                <a:gd name="T62" fmla="*/ 5 w 322"/>
                <a:gd name="T63" fmla="*/ 3 h 409"/>
                <a:gd name="T64" fmla="*/ 5 w 322"/>
                <a:gd name="T65" fmla="*/ 3 h 409"/>
                <a:gd name="T66" fmla="*/ 5 w 322"/>
                <a:gd name="T67" fmla="*/ 2 h 409"/>
                <a:gd name="T68" fmla="*/ 5 w 322"/>
                <a:gd name="T69" fmla="*/ 2 h 409"/>
                <a:gd name="T70" fmla="*/ 4 w 322"/>
                <a:gd name="T71" fmla="*/ 2 h 409"/>
                <a:gd name="T72" fmla="*/ 4 w 322"/>
                <a:gd name="T73" fmla="*/ 2 h 409"/>
                <a:gd name="T74" fmla="*/ 4 w 322"/>
                <a:gd name="T75" fmla="*/ 2 h 4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2"/>
                <a:gd name="T115" fmla="*/ 0 h 409"/>
                <a:gd name="T116" fmla="*/ 322 w 322"/>
                <a:gd name="T117" fmla="*/ 409 h 4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2" h="409">
                  <a:moveTo>
                    <a:pt x="265" y="33"/>
                  </a:moveTo>
                  <a:lnTo>
                    <a:pt x="255" y="21"/>
                  </a:lnTo>
                  <a:lnTo>
                    <a:pt x="242" y="13"/>
                  </a:lnTo>
                  <a:lnTo>
                    <a:pt x="228" y="7"/>
                  </a:lnTo>
                  <a:lnTo>
                    <a:pt x="213" y="2"/>
                  </a:lnTo>
                  <a:lnTo>
                    <a:pt x="197" y="0"/>
                  </a:lnTo>
                  <a:lnTo>
                    <a:pt x="180" y="0"/>
                  </a:lnTo>
                  <a:lnTo>
                    <a:pt x="164" y="2"/>
                  </a:lnTo>
                  <a:lnTo>
                    <a:pt x="148" y="5"/>
                  </a:lnTo>
                  <a:lnTo>
                    <a:pt x="130" y="8"/>
                  </a:lnTo>
                  <a:lnTo>
                    <a:pt x="112" y="7"/>
                  </a:lnTo>
                  <a:lnTo>
                    <a:pt x="75" y="4"/>
                  </a:lnTo>
                  <a:lnTo>
                    <a:pt x="59" y="4"/>
                  </a:lnTo>
                  <a:lnTo>
                    <a:pt x="44" y="5"/>
                  </a:lnTo>
                  <a:lnTo>
                    <a:pt x="38" y="8"/>
                  </a:lnTo>
                  <a:lnTo>
                    <a:pt x="33" y="12"/>
                  </a:lnTo>
                  <a:lnTo>
                    <a:pt x="28" y="17"/>
                  </a:lnTo>
                  <a:lnTo>
                    <a:pt x="25" y="23"/>
                  </a:lnTo>
                  <a:lnTo>
                    <a:pt x="21" y="36"/>
                  </a:lnTo>
                  <a:lnTo>
                    <a:pt x="18" y="49"/>
                  </a:lnTo>
                  <a:lnTo>
                    <a:pt x="18" y="62"/>
                  </a:lnTo>
                  <a:lnTo>
                    <a:pt x="18" y="75"/>
                  </a:lnTo>
                  <a:lnTo>
                    <a:pt x="20" y="106"/>
                  </a:lnTo>
                  <a:lnTo>
                    <a:pt x="21" y="148"/>
                  </a:lnTo>
                  <a:lnTo>
                    <a:pt x="21" y="189"/>
                  </a:lnTo>
                  <a:lnTo>
                    <a:pt x="20" y="194"/>
                  </a:lnTo>
                  <a:lnTo>
                    <a:pt x="16" y="213"/>
                  </a:lnTo>
                  <a:lnTo>
                    <a:pt x="13" y="229"/>
                  </a:lnTo>
                  <a:lnTo>
                    <a:pt x="10" y="244"/>
                  </a:lnTo>
                  <a:lnTo>
                    <a:pt x="3" y="270"/>
                  </a:lnTo>
                  <a:lnTo>
                    <a:pt x="0" y="281"/>
                  </a:lnTo>
                  <a:lnTo>
                    <a:pt x="0" y="293"/>
                  </a:lnTo>
                  <a:lnTo>
                    <a:pt x="2" y="302"/>
                  </a:lnTo>
                  <a:lnTo>
                    <a:pt x="5" y="312"/>
                  </a:lnTo>
                  <a:lnTo>
                    <a:pt x="15" y="330"/>
                  </a:lnTo>
                  <a:lnTo>
                    <a:pt x="25" y="346"/>
                  </a:lnTo>
                  <a:lnTo>
                    <a:pt x="31" y="354"/>
                  </a:lnTo>
                  <a:lnTo>
                    <a:pt x="38" y="361"/>
                  </a:lnTo>
                  <a:lnTo>
                    <a:pt x="46" y="366"/>
                  </a:lnTo>
                  <a:lnTo>
                    <a:pt x="57" y="369"/>
                  </a:lnTo>
                  <a:lnTo>
                    <a:pt x="83" y="374"/>
                  </a:lnTo>
                  <a:lnTo>
                    <a:pt x="99" y="382"/>
                  </a:lnTo>
                  <a:lnTo>
                    <a:pt x="117" y="390"/>
                  </a:lnTo>
                  <a:lnTo>
                    <a:pt x="146" y="403"/>
                  </a:lnTo>
                  <a:lnTo>
                    <a:pt x="158" y="406"/>
                  </a:lnTo>
                  <a:lnTo>
                    <a:pt x="171" y="409"/>
                  </a:lnTo>
                  <a:lnTo>
                    <a:pt x="184" y="409"/>
                  </a:lnTo>
                  <a:lnTo>
                    <a:pt x="198" y="406"/>
                  </a:lnTo>
                  <a:lnTo>
                    <a:pt x="213" y="401"/>
                  </a:lnTo>
                  <a:lnTo>
                    <a:pt x="229" y="393"/>
                  </a:lnTo>
                  <a:lnTo>
                    <a:pt x="245" y="380"/>
                  </a:lnTo>
                  <a:lnTo>
                    <a:pt x="260" y="364"/>
                  </a:lnTo>
                  <a:lnTo>
                    <a:pt x="275" y="348"/>
                  </a:lnTo>
                  <a:lnTo>
                    <a:pt x="289" y="333"/>
                  </a:lnTo>
                  <a:lnTo>
                    <a:pt x="302" y="319"/>
                  </a:lnTo>
                  <a:lnTo>
                    <a:pt x="312" y="306"/>
                  </a:lnTo>
                  <a:lnTo>
                    <a:pt x="317" y="297"/>
                  </a:lnTo>
                  <a:lnTo>
                    <a:pt x="318" y="291"/>
                  </a:lnTo>
                  <a:lnTo>
                    <a:pt x="322" y="283"/>
                  </a:lnTo>
                  <a:lnTo>
                    <a:pt x="322" y="275"/>
                  </a:lnTo>
                  <a:lnTo>
                    <a:pt x="322" y="265"/>
                  </a:lnTo>
                  <a:lnTo>
                    <a:pt x="320" y="255"/>
                  </a:lnTo>
                  <a:lnTo>
                    <a:pt x="317" y="246"/>
                  </a:lnTo>
                  <a:lnTo>
                    <a:pt x="312" y="234"/>
                  </a:lnTo>
                  <a:lnTo>
                    <a:pt x="309" y="224"/>
                  </a:lnTo>
                  <a:lnTo>
                    <a:pt x="309" y="213"/>
                  </a:lnTo>
                  <a:lnTo>
                    <a:pt x="309" y="184"/>
                  </a:lnTo>
                  <a:lnTo>
                    <a:pt x="307" y="166"/>
                  </a:lnTo>
                  <a:lnTo>
                    <a:pt x="305" y="146"/>
                  </a:lnTo>
                  <a:lnTo>
                    <a:pt x="301" y="125"/>
                  </a:lnTo>
                  <a:lnTo>
                    <a:pt x="294" y="104"/>
                  </a:lnTo>
                  <a:lnTo>
                    <a:pt x="289" y="91"/>
                  </a:lnTo>
                  <a:lnTo>
                    <a:pt x="286" y="75"/>
                  </a:lnTo>
                  <a:lnTo>
                    <a:pt x="278" y="57"/>
                  </a:lnTo>
                  <a:lnTo>
                    <a:pt x="273" y="46"/>
                  </a:lnTo>
                  <a:lnTo>
                    <a:pt x="267" y="33"/>
                  </a:lnTo>
                  <a:lnTo>
                    <a:pt x="265" y="33"/>
                  </a:lnTo>
                  <a:close/>
                </a:path>
              </a:pathLst>
            </a:custGeom>
            <a:solidFill>
              <a:srgbClr val="B49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44" name="Freeform 5"/>
            <p:cNvSpPr>
              <a:spLocks/>
            </p:cNvSpPr>
            <p:nvPr/>
          </p:nvSpPr>
          <p:spPr bwMode="blackGray">
            <a:xfrm>
              <a:off x="3692" y="1891"/>
              <a:ext cx="264" cy="335"/>
            </a:xfrm>
            <a:custGeom>
              <a:avLst/>
              <a:gdLst>
                <a:gd name="T0" fmla="*/ 4 w 322"/>
                <a:gd name="T1" fmla="*/ 2 h 409"/>
                <a:gd name="T2" fmla="*/ 3 w 322"/>
                <a:gd name="T3" fmla="*/ 2 h 409"/>
                <a:gd name="T4" fmla="*/ 3 w 322"/>
                <a:gd name="T5" fmla="*/ 0 h 409"/>
                <a:gd name="T6" fmla="*/ 2 w 322"/>
                <a:gd name="T7" fmla="*/ 1 h 409"/>
                <a:gd name="T8" fmla="*/ 2 w 322"/>
                <a:gd name="T9" fmla="*/ 2 h 409"/>
                <a:gd name="T10" fmla="*/ 2 w 322"/>
                <a:gd name="T11" fmla="*/ 2 h 409"/>
                <a:gd name="T12" fmla="*/ 2 w 322"/>
                <a:gd name="T13" fmla="*/ 2 h 409"/>
                <a:gd name="T14" fmla="*/ 2 w 322"/>
                <a:gd name="T15" fmla="*/ 2 h 409"/>
                <a:gd name="T16" fmla="*/ 2 w 322"/>
                <a:gd name="T17" fmla="*/ 2 h 409"/>
                <a:gd name="T18" fmla="*/ 2 w 322"/>
                <a:gd name="T19" fmla="*/ 2 h 409"/>
                <a:gd name="T20" fmla="*/ 2 w 322"/>
                <a:gd name="T21" fmla="*/ 2 h 409"/>
                <a:gd name="T22" fmla="*/ 2 w 322"/>
                <a:gd name="T23" fmla="*/ 2 h 409"/>
                <a:gd name="T24" fmla="*/ 2 w 322"/>
                <a:gd name="T25" fmla="*/ 2 h 409"/>
                <a:gd name="T26" fmla="*/ 2 w 322"/>
                <a:gd name="T27" fmla="*/ 3 h 409"/>
                <a:gd name="T28" fmla="*/ 2 w 322"/>
                <a:gd name="T29" fmla="*/ 4 h 409"/>
                <a:gd name="T30" fmla="*/ 0 w 322"/>
                <a:gd name="T31" fmla="*/ 4 h 409"/>
                <a:gd name="T32" fmla="*/ 2 w 322"/>
                <a:gd name="T33" fmla="*/ 5 h 409"/>
                <a:gd name="T34" fmla="*/ 2 w 322"/>
                <a:gd name="T35" fmla="*/ 5 h 409"/>
                <a:gd name="T36" fmla="*/ 2 w 322"/>
                <a:gd name="T37" fmla="*/ 6 h 409"/>
                <a:gd name="T38" fmla="*/ 2 w 322"/>
                <a:gd name="T39" fmla="*/ 6 h 409"/>
                <a:gd name="T40" fmla="*/ 2 w 322"/>
                <a:gd name="T41" fmla="*/ 6 h 409"/>
                <a:gd name="T42" fmla="*/ 2 w 322"/>
                <a:gd name="T43" fmla="*/ 6 h 409"/>
                <a:gd name="T44" fmla="*/ 2 w 322"/>
                <a:gd name="T45" fmla="*/ 6 h 409"/>
                <a:gd name="T46" fmla="*/ 3 w 322"/>
                <a:gd name="T47" fmla="*/ 6 h 409"/>
                <a:gd name="T48" fmla="*/ 3 w 322"/>
                <a:gd name="T49" fmla="*/ 6 h 409"/>
                <a:gd name="T50" fmla="*/ 4 w 322"/>
                <a:gd name="T51" fmla="*/ 6 h 409"/>
                <a:gd name="T52" fmla="*/ 4 w 322"/>
                <a:gd name="T53" fmla="*/ 5 h 409"/>
                <a:gd name="T54" fmla="*/ 5 w 322"/>
                <a:gd name="T55" fmla="*/ 5 h 409"/>
                <a:gd name="T56" fmla="*/ 5 w 322"/>
                <a:gd name="T57" fmla="*/ 4 h 409"/>
                <a:gd name="T58" fmla="*/ 5 w 322"/>
                <a:gd name="T59" fmla="*/ 4 h 409"/>
                <a:gd name="T60" fmla="*/ 5 w 322"/>
                <a:gd name="T61" fmla="*/ 4 h 409"/>
                <a:gd name="T62" fmla="*/ 5 w 322"/>
                <a:gd name="T63" fmla="*/ 3 h 409"/>
                <a:gd name="T64" fmla="*/ 5 w 322"/>
                <a:gd name="T65" fmla="*/ 3 h 409"/>
                <a:gd name="T66" fmla="*/ 5 w 322"/>
                <a:gd name="T67" fmla="*/ 2 h 409"/>
                <a:gd name="T68" fmla="*/ 5 w 322"/>
                <a:gd name="T69" fmla="*/ 2 h 409"/>
                <a:gd name="T70" fmla="*/ 4 w 322"/>
                <a:gd name="T71" fmla="*/ 2 h 409"/>
                <a:gd name="T72" fmla="*/ 4 w 322"/>
                <a:gd name="T73" fmla="*/ 2 h 409"/>
                <a:gd name="T74" fmla="*/ 4 w 322"/>
                <a:gd name="T75" fmla="*/ 2 h 4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2"/>
                <a:gd name="T115" fmla="*/ 0 h 409"/>
                <a:gd name="T116" fmla="*/ 322 w 322"/>
                <a:gd name="T117" fmla="*/ 409 h 4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2" h="409">
                  <a:moveTo>
                    <a:pt x="265" y="32"/>
                  </a:moveTo>
                  <a:lnTo>
                    <a:pt x="255" y="21"/>
                  </a:lnTo>
                  <a:lnTo>
                    <a:pt x="242" y="13"/>
                  </a:lnTo>
                  <a:lnTo>
                    <a:pt x="228" y="6"/>
                  </a:lnTo>
                  <a:lnTo>
                    <a:pt x="213" y="1"/>
                  </a:lnTo>
                  <a:lnTo>
                    <a:pt x="197" y="0"/>
                  </a:lnTo>
                  <a:lnTo>
                    <a:pt x="181" y="0"/>
                  </a:lnTo>
                  <a:lnTo>
                    <a:pt x="164" y="1"/>
                  </a:lnTo>
                  <a:lnTo>
                    <a:pt x="148" y="4"/>
                  </a:lnTo>
                  <a:lnTo>
                    <a:pt x="130" y="8"/>
                  </a:lnTo>
                  <a:lnTo>
                    <a:pt x="113" y="6"/>
                  </a:lnTo>
                  <a:lnTo>
                    <a:pt x="75" y="3"/>
                  </a:lnTo>
                  <a:lnTo>
                    <a:pt x="59" y="3"/>
                  </a:lnTo>
                  <a:lnTo>
                    <a:pt x="44" y="4"/>
                  </a:lnTo>
                  <a:lnTo>
                    <a:pt x="38" y="8"/>
                  </a:lnTo>
                  <a:lnTo>
                    <a:pt x="33" y="11"/>
                  </a:lnTo>
                  <a:lnTo>
                    <a:pt x="28" y="16"/>
                  </a:lnTo>
                  <a:lnTo>
                    <a:pt x="25" y="22"/>
                  </a:lnTo>
                  <a:lnTo>
                    <a:pt x="22" y="35"/>
                  </a:lnTo>
                  <a:lnTo>
                    <a:pt x="18" y="48"/>
                  </a:lnTo>
                  <a:lnTo>
                    <a:pt x="18" y="61"/>
                  </a:lnTo>
                  <a:lnTo>
                    <a:pt x="18" y="74"/>
                  </a:lnTo>
                  <a:lnTo>
                    <a:pt x="20" y="105"/>
                  </a:lnTo>
                  <a:lnTo>
                    <a:pt x="22" y="147"/>
                  </a:lnTo>
                  <a:lnTo>
                    <a:pt x="22" y="188"/>
                  </a:lnTo>
                  <a:lnTo>
                    <a:pt x="20" y="193"/>
                  </a:lnTo>
                  <a:lnTo>
                    <a:pt x="17" y="212"/>
                  </a:lnTo>
                  <a:lnTo>
                    <a:pt x="13" y="229"/>
                  </a:lnTo>
                  <a:lnTo>
                    <a:pt x="10" y="243"/>
                  </a:lnTo>
                  <a:lnTo>
                    <a:pt x="4" y="269"/>
                  </a:lnTo>
                  <a:lnTo>
                    <a:pt x="0" y="280"/>
                  </a:lnTo>
                  <a:lnTo>
                    <a:pt x="0" y="292"/>
                  </a:lnTo>
                  <a:lnTo>
                    <a:pt x="2" y="302"/>
                  </a:lnTo>
                  <a:lnTo>
                    <a:pt x="5" y="311"/>
                  </a:lnTo>
                  <a:lnTo>
                    <a:pt x="15" y="329"/>
                  </a:lnTo>
                  <a:lnTo>
                    <a:pt x="25" y="345"/>
                  </a:lnTo>
                  <a:lnTo>
                    <a:pt x="31" y="354"/>
                  </a:lnTo>
                  <a:lnTo>
                    <a:pt x="38" y="360"/>
                  </a:lnTo>
                  <a:lnTo>
                    <a:pt x="46" y="365"/>
                  </a:lnTo>
                  <a:lnTo>
                    <a:pt x="57" y="368"/>
                  </a:lnTo>
                  <a:lnTo>
                    <a:pt x="83" y="373"/>
                  </a:lnTo>
                  <a:lnTo>
                    <a:pt x="100" y="381"/>
                  </a:lnTo>
                  <a:lnTo>
                    <a:pt x="117" y="389"/>
                  </a:lnTo>
                  <a:lnTo>
                    <a:pt x="147" y="402"/>
                  </a:lnTo>
                  <a:lnTo>
                    <a:pt x="158" y="405"/>
                  </a:lnTo>
                  <a:lnTo>
                    <a:pt x="171" y="409"/>
                  </a:lnTo>
                  <a:lnTo>
                    <a:pt x="184" y="409"/>
                  </a:lnTo>
                  <a:lnTo>
                    <a:pt x="199" y="405"/>
                  </a:lnTo>
                  <a:lnTo>
                    <a:pt x="213" y="401"/>
                  </a:lnTo>
                  <a:lnTo>
                    <a:pt x="229" y="393"/>
                  </a:lnTo>
                  <a:lnTo>
                    <a:pt x="246" y="380"/>
                  </a:lnTo>
                  <a:lnTo>
                    <a:pt x="260" y="363"/>
                  </a:lnTo>
                  <a:lnTo>
                    <a:pt x="275" y="347"/>
                  </a:lnTo>
                  <a:lnTo>
                    <a:pt x="289" y="332"/>
                  </a:lnTo>
                  <a:lnTo>
                    <a:pt x="302" y="318"/>
                  </a:lnTo>
                  <a:lnTo>
                    <a:pt x="312" y="305"/>
                  </a:lnTo>
                  <a:lnTo>
                    <a:pt x="317" y="297"/>
                  </a:lnTo>
                  <a:lnTo>
                    <a:pt x="319" y="290"/>
                  </a:lnTo>
                  <a:lnTo>
                    <a:pt x="322" y="282"/>
                  </a:lnTo>
                  <a:lnTo>
                    <a:pt x="322" y="274"/>
                  </a:lnTo>
                  <a:lnTo>
                    <a:pt x="322" y="264"/>
                  </a:lnTo>
                  <a:lnTo>
                    <a:pt x="320" y="255"/>
                  </a:lnTo>
                  <a:lnTo>
                    <a:pt x="317" y="245"/>
                  </a:lnTo>
                  <a:lnTo>
                    <a:pt x="312" y="233"/>
                  </a:lnTo>
                  <a:lnTo>
                    <a:pt x="309" y="224"/>
                  </a:lnTo>
                  <a:lnTo>
                    <a:pt x="309" y="212"/>
                  </a:lnTo>
                  <a:lnTo>
                    <a:pt x="309" y="183"/>
                  </a:lnTo>
                  <a:lnTo>
                    <a:pt x="307" y="165"/>
                  </a:lnTo>
                  <a:lnTo>
                    <a:pt x="306" y="146"/>
                  </a:lnTo>
                  <a:lnTo>
                    <a:pt x="301" y="125"/>
                  </a:lnTo>
                  <a:lnTo>
                    <a:pt x="294" y="104"/>
                  </a:lnTo>
                  <a:lnTo>
                    <a:pt x="289" y="91"/>
                  </a:lnTo>
                  <a:lnTo>
                    <a:pt x="286" y="74"/>
                  </a:lnTo>
                  <a:lnTo>
                    <a:pt x="278" y="56"/>
                  </a:lnTo>
                  <a:lnTo>
                    <a:pt x="273" y="45"/>
                  </a:lnTo>
                  <a:lnTo>
                    <a:pt x="265" y="32"/>
                  </a:lnTo>
                  <a:close/>
                </a:path>
              </a:pathLst>
            </a:custGeom>
            <a:noFill/>
            <a:ln w="9525">
              <a:solidFill>
                <a:srgbClr val="5A3D1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45" name="Freeform 6"/>
            <p:cNvSpPr>
              <a:spLocks/>
            </p:cNvSpPr>
            <p:nvPr/>
          </p:nvSpPr>
          <p:spPr bwMode="blackGray">
            <a:xfrm>
              <a:off x="3774" y="1975"/>
              <a:ext cx="80" cy="129"/>
            </a:xfrm>
            <a:custGeom>
              <a:avLst/>
              <a:gdLst>
                <a:gd name="T0" fmla="*/ 2 w 97"/>
                <a:gd name="T1" fmla="*/ 2 h 157"/>
                <a:gd name="T2" fmla="*/ 2 w 97"/>
                <a:gd name="T3" fmla="*/ 2 h 157"/>
                <a:gd name="T4" fmla="*/ 2 w 97"/>
                <a:gd name="T5" fmla="*/ 2 h 157"/>
                <a:gd name="T6" fmla="*/ 2 w 97"/>
                <a:gd name="T7" fmla="*/ 2 h 157"/>
                <a:gd name="T8" fmla="*/ 2 w 97"/>
                <a:gd name="T9" fmla="*/ 2 h 157"/>
                <a:gd name="T10" fmla="*/ 2 w 97"/>
                <a:gd name="T11" fmla="*/ 2 h 157"/>
                <a:gd name="T12" fmla="*/ 0 w 97"/>
                <a:gd name="T13" fmla="*/ 2 h 157"/>
                <a:gd name="T14" fmla="*/ 1 w 97"/>
                <a:gd name="T15" fmla="*/ 2 h 157"/>
                <a:gd name="T16" fmla="*/ 2 w 97"/>
                <a:gd name="T17" fmla="*/ 2 h 157"/>
                <a:gd name="T18" fmla="*/ 2 w 97"/>
                <a:gd name="T19" fmla="*/ 2 h 157"/>
                <a:gd name="T20" fmla="*/ 2 w 97"/>
                <a:gd name="T21" fmla="*/ 2 h 157"/>
                <a:gd name="T22" fmla="*/ 2 w 97"/>
                <a:gd name="T23" fmla="*/ 2 h 157"/>
                <a:gd name="T24" fmla="*/ 2 w 97"/>
                <a:gd name="T25" fmla="*/ 2 h 157"/>
                <a:gd name="T26" fmla="*/ 2 w 97"/>
                <a:gd name="T27" fmla="*/ 2 h 157"/>
                <a:gd name="T28" fmla="*/ 2 w 97"/>
                <a:gd name="T29" fmla="*/ 2 h 157"/>
                <a:gd name="T30" fmla="*/ 2 w 97"/>
                <a:gd name="T31" fmla="*/ 0 h 157"/>
                <a:gd name="T32" fmla="*/ 2 w 97"/>
                <a:gd name="T33" fmla="*/ 0 h 157"/>
                <a:gd name="T34" fmla="*/ 2 w 97"/>
                <a:gd name="T35" fmla="*/ 0 h 157"/>
                <a:gd name="T36" fmla="*/ 2 w 97"/>
                <a:gd name="T37" fmla="*/ 2 h 157"/>
                <a:gd name="T38" fmla="*/ 2 w 97"/>
                <a:gd name="T39" fmla="*/ 2 h 157"/>
                <a:gd name="T40" fmla="*/ 2 w 97"/>
                <a:gd name="T41" fmla="*/ 2 h 157"/>
                <a:gd name="T42" fmla="*/ 2 w 97"/>
                <a:gd name="T43" fmla="*/ 2 h 157"/>
                <a:gd name="T44" fmla="*/ 2 w 97"/>
                <a:gd name="T45" fmla="*/ 2 h 157"/>
                <a:gd name="T46" fmla="*/ 2 w 97"/>
                <a:gd name="T47" fmla="*/ 2 h 157"/>
                <a:gd name="T48" fmla="*/ 2 w 97"/>
                <a:gd name="T49" fmla="*/ 2 h 157"/>
                <a:gd name="T50" fmla="*/ 2 w 97"/>
                <a:gd name="T51" fmla="*/ 2 h 157"/>
                <a:gd name="T52" fmla="*/ 2 w 97"/>
                <a:gd name="T53" fmla="*/ 2 h 157"/>
                <a:gd name="T54" fmla="*/ 2 w 97"/>
                <a:gd name="T55" fmla="*/ 2 h 157"/>
                <a:gd name="T56" fmla="*/ 2 w 97"/>
                <a:gd name="T57" fmla="*/ 2 h 157"/>
                <a:gd name="T58" fmla="*/ 2 w 97"/>
                <a:gd name="T59" fmla="*/ 2 h 157"/>
                <a:gd name="T60" fmla="*/ 2 w 97"/>
                <a:gd name="T61" fmla="*/ 2 h 157"/>
                <a:gd name="T62" fmla="*/ 2 w 97"/>
                <a:gd name="T63" fmla="*/ 2 h 157"/>
                <a:gd name="T64" fmla="*/ 2 w 97"/>
                <a:gd name="T65" fmla="*/ 2 h 157"/>
                <a:gd name="T66" fmla="*/ 2 w 97"/>
                <a:gd name="T67" fmla="*/ 2 h 157"/>
                <a:gd name="T68" fmla="*/ 2 w 97"/>
                <a:gd name="T69" fmla="*/ 2 h 157"/>
                <a:gd name="T70" fmla="*/ 2 w 97"/>
                <a:gd name="T71" fmla="*/ 2 h 157"/>
                <a:gd name="T72" fmla="*/ 2 w 97"/>
                <a:gd name="T73" fmla="*/ 2 h 157"/>
                <a:gd name="T74" fmla="*/ 2 w 97"/>
                <a:gd name="T75" fmla="*/ 2 h 157"/>
                <a:gd name="T76" fmla="*/ 2 w 97"/>
                <a:gd name="T77" fmla="*/ 2 h 1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157"/>
                <a:gd name="T119" fmla="*/ 97 w 97"/>
                <a:gd name="T120" fmla="*/ 157 h 1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157">
                  <a:moveTo>
                    <a:pt x="37" y="153"/>
                  </a:moveTo>
                  <a:lnTo>
                    <a:pt x="32" y="143"/>
                  </a:lnTo>
                  <a:lnTo>
                    <a:pt x="26" y="135"/>
                  </a:lnTo>
                  <a:lnTo>
                    <a:pt x="11" y="122"/>
                  </a:lnTo>
                  <a:lnTo>
                    <a:pt x="6" y="114"/>
                  </a:lnTo>
                  <a:lnTo>
                    <a:pt x="3" y="105"/>
                  </a:lnTo>
                  <a:lnTo>
                    <a:pt x="0" y="94"/>
                  </a:lnTo>
                  <a:lnTo>
                    <a:pt x="1" y="79"/>
                  </a:lnTo>
                  <a:lnTo>
                    <a:pt x="4" y="65"/>
                  </a:lnTo>
                  <a:lnTo>
                    <a:pt x="8" y="49"/>
                  </a:lnTo>
                  <a:lnTo>
                    <a:pt x="14" y="32"/>
                  </a:lnTo>
                  <a:lnTo>
                    <a:pt x="21" y="19"/>
                  </a:lnTo>
                  <a:lnTo>
                    <a:pt x="29" y="10"/>
                  </a:lnTo>
                  <a:lnTo>
                    <a:pt x="34" y="5"/>
                  </a:lnTo>
                  <a:lnTo>
                    <a:pt x="37" y="2"/>
                  </a:lnTo>
                  <a:lnTo>
                    <a:pt x="43" y="0"/>
                  </a:lnTo>
                  <a:lnTo>
                    <a:pt x="48" y="0"/>
                  </a:lnTo>
                  <a:lnTo>
                    <a:pt x="53" y="0"/>
                  </a:lnTo>
                  <a:lnTo>
                    <a:pt x="58" y="2"/>
                  </a:lnTo>
                  <a:lnTo>
                    <a:pt x="69" y="8"/>
                  </a:lnTo>
                  <a:lnTo>
                    <a:pt x="76" y="14"/>
                  </a:lnTo>
                  <a:lnTo>
                    <a:pt x="81" y="23"/>
                  </a:lnTo>
                  <a:lnTo>
                    <a:pt x="86" y="31"/>
                  </a:lnTo>
                  <a:lnTo>
                    <a:pt x="90" y="50"/>
                  </a:lnTo>
                  <a:lnTo>
                    <a:pt x="95" y="75"/>
                  </a:lnTo>
                  <a:lnTo>
                    <a:pt x="97" y="81"/>
                  </a:lnTo>
                  <a:lnTo>
                    <a:pt x="97" y="88"/>
                  </a:lnTo>
                  <a:lnTo>
                    <a:pt x="95" y="96"/>
                  </a:lnTo>
                  <a:lnTo>
                    <a:pt x="92" y="105"/>
                  </a:lnTo>
                  <a:lnTo>
                    <a:pt x="86" y="122"/>
                  </a:lnTo>
                  <a:lnTo>
                    <a:pt x="76" y="136"/>
                  </a:lnTo>
                  <a:lnTo>
                    <a:pt x="64" y="149"/>
                  </a:lnTo>
                  <a:lnTo>
                    <a:pt x="60" y="153"/>
                  </a:lnTo>
                  <a:lnTo>
                    <a:pt x="55" y="156"/>
                  </a:lnTo>
                  <a:lnTo>
                    <a:pt x="50" y="157"/>
                  </a:lnTo>
                  <a:lnTo>
                    <a:pt x="45" y="157"/>
                  </a:lnTo>
                  <a:lnTo>
                    <a:pt x="40" y="156"/>
                  </a:lnTo>
                  <a:lnTo>
                    <a:pt x="38" y="153"/>
                  </a:lnTo>
                  <a:lnTo>
                    <a:pt x="37" y="153"/>
                  </a:lnTo>
                  <a:close/>
                </a:path>
              </a:pathLst>
            </a:custGeom>
            <a:solidFill>
              <a:srgbClr val="674A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46" name="Freeform 7"/>
            <p:cNvSpPr>
              <a:spLocks/>
            </p:cNvSpPr>
            <p:nvPr/>
          </p:nvSpPr>
          <p:spPr bwMode="blackGray">
            <a:xfrm>
              <a:off x="3777" y="1977"/>
              <a:ext cx="79" cy="129"/>
            </a:xfrm>
            <a:custGeom>
              <a:avLst/>
              <a:gdLst>
                <a:gd name="T0" fmla="*/ 2 w 97"/>
                <a:gd name="T1" fmla="*/ 2 h 158"/>
                <a:gd name="T2" fmla="*/ 2 w 97"/>
                <a:gd name="T3" fmla="*/ 2 h 158"/>
                <a:gd name="T4" fmla="*/ 2 w 97"/>
                <a:gd name="T5" fmla="*/ 2 h 158"/>
                <a:gd name="T6" fmla="*/ 2 w 97"/>
                <a:gd name="T7" fmla="*/ 2 h 158"/>
                <a:gd name="T8" fmla="*/ 2 w 97"/>
                <a:gd name="T9" fmla="*/ 2 h 158"/>
                <a:gd name="T10" fmla="*/ 2 w 97"/>
                <a:gd name="T11" fmla="*/ 2 h 158"/>
                <a:gd name="T12" fmla="*/ 0 w 97"/>
                <a:gd name="T13" fmla="*/ 2 h 158"/>
                <a:gd name="T14" fmla="*/ 1 w 97"/>
                <a:gd name="T15" fmla="*/ 2 h 158"/>
                <a:gd name="T16" fmla="*/ 2 w 97"/>
                <a:gd name="T17" fmla="*/ 2 h 158"/>
                <a:gd name="T18" fmla="*/ 2 w 97"/>
                <a:gd name="T19" fmla="*/ 2 h 158"/>
                <a:gd name="T20" fmla="*/ 2 w 97"/>
                <a:gd name="T21" fmla="*/ 2 h 158"/>
                <a:gd name="T22" fmla="*/ 2 w 97"/>
                <a:gd name="T23" fmla="*/ 2 h 158"/>
                <a:gd name="T24" fmla="*/ 2 w 97"/>
                <a:gd name="T25" fmla="*/ 2 h 158"/>
                <a:gd name="T26" fmla="*/ 2 w 97"/>
                <a:gd name="T27" fmla="*/ 2 h 158"/>
                <a:gd name="T28" fmla="*/ 2 w 97"/>
                <a:gd name="T29" fmla="*/ 2 h 158"/>
                <a:gd name="T30" fmla="*/ 2 w 97"/>
                <a:gd name="T31" fmla="*/ 0 h 158"/>
                <a:gd name="T32" fmla="*/ 2 w 97"/>
                <a:gd name="T33" fmla="*/ 0 h 158"/>
                <a:gd name="T34" fmla="*/ 2 w 97"/>
                <a:gd name="T35" fmla="*/ 0 h 158"/>
                <a:gd name="T36" fmla="*/ 2 w 97"/>
                <a:gd name="T37" fmla="*/ 2 h 158"/>
                <a:gd name="T38" fmla="*/ 2 w 97"/>
                <a:gd name="T39" fmla="*/ 2 h 158"/>
                <a:gd name="T40" fmla="*/ 2 w 97"/>
                <a:gd name="T41" fmla="*/ 2 h 158"/>
                <a:gd name="T42" fmla="*/ 2 w 97"/>
                <a:gd name="T43" fmla="*/ 2 h 158"/>
                <a:gd name="T44" fmla="*/ 2 w 97"/>
                <a:gd name="T45" fmla="*/ 2 h 158"/>
                <a:gd name="T46" fmla="*/ 2 w 97"/>
                <a:gd name="T47" fmla="*/ 2 h 158"/>
                <a:gd name="T48" fmla="*/ 2 w 97"/>
                <a:gd name="T49" fmla="*/ 2 h 158"/>
                <a:gd name="T50" fmla="*/ 2 w 97"/>
                <a:gd name="T51" fmla="*/ 2 h 158"/>
                <a:gd name="T52" fmla="*/ 2 w 97"/>
                <a:gd name="T53" fmla="*/ 2 h 158"/>
                <a:gd name="T54" fmla="*/ 2 w 97"/>
                <a:gd name="T55" fmla="*/ 2 h 158"/>
                <a:gd name="T56" fmla="*/ 2 w 97"/>
                <a:gd name="T57" fmla="*/ 2 h 158"/>
                <a:gd name="T58" fmla="*/ 2 w 97"/>
                <a:gd name="T59" fmla="*/ 2 h 158"/>
                <a:gd name="T60" fmla="*/ 2 w 97"/>
                <a:gd name="T61" fmla="*/ 2 h 158"/>
                <a:gd name="T62" fmla="*/ 2 w 97"/>
                <a:gd name="T63" fmla="*/ 2 h 158"/>
                <a:gd name="T64" fmla="*/ 2 w 97"/>
                <a:gd name="T65" fmla="*/ 2 h 158"/>
                <a:gd name="T66" fmla="*/ 2 w 97"/>
                <a:gd name="T67" fmla="*/ 2 h 158"/>
                <a:gd name="T68" fmla="*/ 2 w 97"/>
                <a:gd name="T69" fmla="*/ 2 h 158"/>
                <a:gd name="T70" fmla="*/ 2 w 97"/>
                <a:gd name="T71" fmla="*/ 2 h 158"/>
                <a:gd name="T72" fmla="*/ 2 w 97"/>
                <a:gd name="T73" fmla="*/ 2 h 158"/>
                <a:gd name="T74" fmla="*/ 2 w 97"/>
                <a:gd name="T75" fmla="*/ 2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158"/>
                <a:gd name="T116" fmla="*/ 97 w 97"/>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158">
                  <a:moveTo>
                    <a:pt x="37" y="153"/>
                  </a:moveTo>
                  <a:lnTo>
                    <a:pt x="32" y="143"/>
                  </a:lnTo>
                  <a:lnTo>
                    <a:pt x="26" y="135"/>
                  </a:lnTo>
                  <a:lnTo>
                    <a:pt x="11" y="122"/>
                  </a:lnTo>
                  <a:lnTo>
                    <a:pt x="6" y="114"/>
                  </a:lnTo>
                  <a:lnTo>
                    <a:pt x="3" y="106"/>
                  </a:lnTo>
                  <a:lnTo>
                    <a:pt x="0" y="94"/>
                  </a:lnTo>
                  <a:lnTo>
                    <a:pt x="1" y="80"/>
                  </a:lnTo>
                  <a:lnTo>
                    <a:pt x="5" y="65"/>
                  </a:lnTo>
                  <a:lnTo>
                    <a:pt x="8" y="49"/>
                  </a:lnTo>
                  <a:lnTo>
                    <a:pt x="14" y="33"/>
                  </a:lnTo>
                  <a:lnTo>
                    <a:pt x="21" y="20"/>
                  </a:lnTo>
                  <a:lnTo>
                    <a:pt x="29" y="10"/>
                  </a:lnTo>
                  <a:lnTo>
                    <a:pt x="34" y="5"/>
                  </a:lnTo>
                  <a:lnTo>
                    <a:pt x="37" y="2"/>
                  </a:lnTo>
                  <a:lnTo>
                    <a:pt x="44" y="0"/>
                  </a:lnTo>
                  <a:lnTo>
                    <a:pt x="48" y="0"/>
                  </a:lnTo>
                  <a:lnTo>
                    <a:pt x="53" y="0"/>
                  </a:lnTo>
                  <a:lnTo>
                    <a:pt x="58" y="2"/>
                  </a:lnTo>
                  <a:lnTo>
                    <a:pt x="70" y="8"/>
                  </a:lnTo>
                  <a:lnTo>
                    <a:pt x="76" y="15"/>
                  </a:lnTo>
                  <a:lnTo>
                    <a:pt x="81" y="23"/>
                  </a:lnTo>
                  <a:lnTo>
                    <a:pt x="86" y="31"/>
                  </a:lnTo>
                  <a:lnTo>
                    <a:pt x="91" y="50"/>
                  </a:lnTo>
                  <a:lnTo>
                    <a:pt x="96" y="75"/>
                  </a:lnTo>
                  <a:lnTo>
                    <a:pt x="97" y="81"/>
                  </a:lnTo>
                  <a:lnTo>
                    <a:pt x="97" y="88"/>
                  </a:lnTo>
                  <a:lnTo>
                    <a:pt x="96" y="96"/>
                  </a:lnTo>
                  <a:lnTo>
                    <a:pt x="92" y="106"/>
                  </a:lnTo>
                  <a:lnTo>
                    <a:pt x="86" y="122"/>
                  </a:lnTo>
                  <a:lnTo>
                    <a:pt x="76" y="137"/>
                  </a:lnTo>
                  <a:lnTo>
                    <a:pt x="65" y="150"/>
                  </a:lnTo>
                  <a:lnTo>
                    <a:pt x="60" y="153"/>
                  </a:lnTo>
                  <a:lnTo>
                    <a:pt x="55" y="156"/>
                  </a:lnTo>
                  <a:lnTo>
                    <a:pt x="50" y="158"/>
                  </a:lnTo>
                  <a:lnTo>
                    <a:pt x="45" y="158"/>
                  </a:lnTo>
                  <a:lnTo>
                    <a:pt x="40" y="156"/>
                  </a:lnTo>
                  <a:lnTo>
                    <a:pt x="37" y="153"/>
                  </a:lnTo>
                  <a:close/>
                </a:path>
              </a:pathLst>
            </a:custGeom>
            <a:noFill/>
            <a:ln w="952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47" name="Freeform 8"/>
            <p:cNvSpPr>
              <a:spLocks/>
            </p:cNvSpPr>
            <p:nvPr/>
          </p:nvSpPr>
          <p:spPr bwMode="blackGray">
            <a:xfrm>
              <a:off x="3792" y="1907"/>
              <a:ext cx="139" cy="232"/>
            </a:xfrm>
            <a:custGeom>
              <a:avLst/>
              <a:gdLst>
                <a:gd name="T0" fmla="*/ 2 w 169"/>
                <a:gd name="T1" fmla="*/ 2 h 283"/>
                <a:gd name="T2" fmla="*/ 2 w 169"/>
                <a:gd name="T3" fmla="*/ 2 h 283"/>
                <a:gd name="T4" fmla="*/ 2 w 169"/>
                <a:gd name="T5" fmla="*/ 2 h 283"/>
                <a:gd name="T6" fmla="*/ 2 w 169"/>
                <a:gd name="T7" fmla="*/ 2 h 283"/>
                <a:gd name="T8" fmla="*/ 2 w 169"/>
                <a:gd name="T9" fmla="*/ 2 h 283"/>
                <a:gd name="T10" fmla="*/ 2 w 169"/>
                <a:gd name="T11" fmla="*/ 2 h 283"/>
                <a:gd name="T12" fmla="*/ 2 w 169"/>
                <a:gd name="T13" fmla="*/ 0 h 283"/>
                <a:gd name="T14" fmla="*/ 2 w 169"/>
                <a:gd name="T15" fmla="*/ 0 h 283"/>
                <a:gd name="T16" fmla="*/ 2 w 169"/>
                <a:gd name="T17" fmla="*/ 0 h 283"/>
                <a:gd name="T18" fmla="*/ 2 w 169"/>
                <a:gd name="T19" fmla="*/ 2 h 283"/>
                <a:gd name="T20" fmla="*/ 2 w 169"/>
                <a:gd name="T21" fmla="*/ 2 h 283"/>
                <a:gd name="T22" fmla="*/ 0 w 169"/>
                <a:gd name="T23" fmla="*/ 2 h 283"/>
                <a:gd name="T24" fmla="*/ 2 w 169"/>
                <a:gd name="T25" fmla="*/ 2 h 283"/>
                <a:gd name="T26" fmla="*/ 2 w 169"/>
                <a:gd name="T27" fmla="*/ 2 h 283"/>
                <a:gd name="T28" fmla="*/ 2 w 169"/>
                <a:gd name="T29" fmla="*/ 2 h 283"/>
                <a:gd name="T30" fmla="*/ 2 w 169"/>
                <a:gd name="T31" fmla="*/ 2 h 283"/>
                <a:gd name="T32" fmla="*/ 2 w 169"/>
                <a:gd name="T33" fmla="*/ 2 h 283"/>
                <a:gd name="T34" fmla="*/ 2 w 169"/>
                <a:gd name="T35" fmla="*/ 2 h 283"/>
                <a:gd name="T36" fmla="*/ 2 w 169"/>
                <a:gd name="T37" fmla="*/ 2 h 283"/>
                <a:gd name="T38" fmla="*/ 2 w 169"/>
                <a:gd name="T39" fmla="*/ 2 h 283"/>
                <a:gd name="T40" fmla="*/ 2 w 169"/>
                <a:gd name="T41" fmla="*/ 2 h 283"/>
                <a:gd name="T42" fmla="*/ 2 w 169"/>
                <a:gd name="T43" fmla="*/ 2 h 283"/>
                <a:gd name="T44" fmla="*/ 2 w 169"/>
                <a:gd name="T45" fmla="*/ 2 h 283"/>
                <a:gd name="T46" fmla="*/ 2 w 169"/>
                <a:gd name="T47" fmla="*/ 2 h 283"/>
                <a:gd name="T48" fmla="*/ 2 w 169"/>
                <a:gd name="T49" fmla="*/ 2 h 283"/>
                <a:gd name="T50" fmla="*/ 2 w 169"/>
                <a:gd name="T51" fmla="*/ 2 h 283"/>
                <a:gd name="T52" fmla="*/ 2 w 169"/>
                <a:gd name="T53" fmla="*/ 2 h 283"/>
                <a:gd name="T54" fmla="*/ 2 w 169"/>
                <a:gd name="T55" fmla="*/ 2 h 283"/>
                <a:gd name="T56" fmla="*/ 2 w 169"/>
                <a:gd name="T57" fmla="*/ 2 h 283"/>
                <a:gd name="T58" fmla="*/ 2 w 169"/>
                <a:gd name="T59" fmla="*/ 2 h 283"/>
                <a:gd name="T60" fmla="*/ 2 w 169"/>
                <a:gd name="T61" fmla="*/ 2 h 283"/>
                <a:gd name="T62" fmla="*/ 2 w 169"/>
                <a:gd name="T63" fmla="*/ 3 h 283"/>
                <a:gd name="T64" fmla="*/ 2 w 169"/>
                <a:gd name="T65" fmla="*/ 3 h 283"/>
                <a:gd name="T66" fmla="*/ 2 w 169"/>
                <a:gd name="T67" fmla="*/ 3 h 283"/>
                <a:gd name="T68" fmla="*/ 2 w 169"/>
                <a:gd name="T69" fmla="*/ 4 h 283"/>
                <a:gd name="T70" fmla="*/ 2 w 169"/>
                <a:gd name="T71" fmla="*/ 4 h 283"/>
                <a:gd name="T72" fmla="*/ 2 w 169"/>
                <a:gd name="T73" fmla="*/ 4 h 283"/>
                <a:gd name="T74" fmla="*/ 2 w 169"/>
                <a:gd name="T75" fmla="*/ 4 h 283"/>
                <a:gd name="T76" fmla="*/ 2 w 169"/>
                <a:gd name="T77" fmla="*/ 4 h 283"/>
                <a:gd name="T78" fmla="*/ 2 w 169"/>
                <a:gd name="T79" fmla="*/ 4 h 283"/>
                <a:gd name="T80" fmla="*/ 2 w 169"/>
                <a:gd name="T81" fmla="*/ 4 h 283"/>
                <a:gd name="T82" fmla="*/ 2 w 169"/>
                <a:gd name="T83" fmla="*/ 4 h 283"/>
                <a:gd name="T84" fmla="*/ 2 w 169"/>
                <a:gd name="T85" fmla="*/ 4 h 283"/>
                <a:gd name="T86" fmla="*/ 2 w 169"/>
                <a:gd name="T87" fmla="*/ 4 h 283"/>
                <a:gd name="T88" fmla="*/ 2 w 169"/>
                <a:gd name="T89" fmla="*/ 3 h 283"/>
                <a:gd name="T90" fmla="*/ 2 w 169"/>
                <a:gd name="T91" fmla="*/ 3 h 283"/>
                <a:gd name="T92" fmla="*/ 2 w 169"/>
                <a:gd name="T93" fmla="*/ 2 h 283"/>
                <a:gd name="T94" fmla="*/ 2 w 169"/>
                <a:gd name="T95" fmla="*/ 2 h 283"/>
                <a:gd name="T96" fmla="*/ 2 w 169"/>
                <a:gd name="T97" fmla="*/ 2 h 283"/>
                <a:gd name="T98" fmla="*/ 2 w 169"/>
                <a:gd name="T99" fmla="*/ 2 h 283"/>
                <a:gd name="T100" fmla="*/ 2 w 169"/>
                <a:gd name="T101" fmla="*/ 2 h 283"/>
                <a:gd name="T102" fmla="*/ 2 w 169"/>
                <a:gd name="T103" fmla="*/ 2 h 283"/>
                <a:gd name="T104" fmla="*/ 2 w 169"/>
                <a:gd name="T105" fmla="*/ 2 h 283"/>
                <a:gd name="T106" fmla="*/ 2 w 169"/>
                <a:gd name="T107" fmla="*/ 2 h 283"/>
                <a:gd name="T108" fmla="*/ 2 w 169"/>
                <a:gd name="T109" fmla="*/ 2 h 283"/>
                <a:gd name="T110" fmla="*/ 2 w 169"/>
                <a:gd name="T111" fmla="*/ 2 h 283"/>
                <a:gd name="T112" fmla="*/ 2 w 169"/>
                <a:gd name="T113" fmla="*/ 2 h 2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9"/>
                <a:gd name="T172" fmla="*/ 0 h 283"/>
                <a:gd name="T173" fmla="*/ 169 w 169"/>
                <a:gd name="T174" fmla="*/ 283 h 2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9" h="283">
                  <a:moveTo>
                    <a:pt x="125" y="33"/>
                  </a:moveTo>
                  <a:lnTo>
                    <a:pt x="122" y="26"/>
                  </a:lnTo>
                  <a:lnTo>
                    <a:pt x="117" y="21"/>
                  </a:lnTo>
                  <a:lnTo>
                    <a:pt x="109" y="15"/>
                  </a:lnTo>
                  <a:lnTo>
                    <a:pt x="101" y="8"/>
                  </a:lnTo>
                  <a:lnTo>
                    <a:pt x="93" y="3"/>
                  </a:lnTo>
                  <a:lnTo>
                    <a:pt x="85" y="0"/>
                  </a:lnTo>
                  <a:lnTo>
                    <a:pt x="80" y="0"/>
                  </a:lnTo>
                  <a:lnTo>
                    <a:pt x="60" y="0"/>
                  </a:lnTo>
                  <a:lnTo>
                    <a:pt x="38" y="2"/>
                  </a:lnTo>
                  <a:lnTo>
                    <a:pt x="2" y="8"/>
                  </a:lnTo>
                  <a:lnTo>
                    <a:pt x="0" y="8"/>
                  </a:lnTo>
                  <a:lnTo>
                    <a:pt x="2" y="8"/>
                  </a:lnTo>
                  <a:lnTo>
                    <a:pt x="12" y="10"/>
                  </a:lnTo>
                  <a:lnTo>
                    <a:pt x="46" y="11"/>
                  </a:lnTo>
                  <a:lnTo>
                    <a:pt x="67" y="15"/>
                  </a:lnTo>
                  <a:lnTo>
                    <a:pt x="85" y="18"/>
                  </a:lnTo>
                  <a:lnTo>
                    <a:pt x="99" y="23"/>
                  </a:lnTo>
                  <a:lnTo>
                    <a:pt x="104" y="26"/>
                  </a:lnTo>
                  <a:lnTo>
                    <a:pt x="107" y="29"/>
                  </a:lnTo>
                  <a:lnTo>
                    <a:pt x="111" y="41"/>
                  </a:lnTo>
                  <a:lnTo>
                    <a:pt x="114" y="65"/>
                  </a:lnTo>
                  <a:lnTo>
                    <a:pt x="122" y="114"/>
                  </a:lnTo>
                  <a:lnTo>
                    <a:pt x="125" y="122"/>
                  </a:lnTo>
                  <a:lnTo>
                    <a:pt x="129" y="128"/>
                  </a:lnTo>
                  <a:lnTo>
                    <a:pt x="133" y="133"/>
                  </a:lnTo>
                  <a:lnTo>
                    <a:pt x="138" y="136"/>
                  </a:lnTo>
                  <a:lnTo>
                    <a:pt x="146" y="141"/>
                  </a:lnTo>
                  <a:lnTo>
                    <a:pt x="150" y="145"/>
                  </a:lnTo>
                  <a:lnTo>
                    <a:pt x="150" y="148"/>
                  </a:lnTo>
                  <a:lnTo>
                    <a:pt x="150" y="185"/>
                  </a:lnTo>
                  <a:lnTo>
                    <a:pt x="151" y="208"/>
                  </a:lnTo>
                  <a:lnTo>
                    <a:pt x="153" y="221"/>
                  </a:lnTo>
                  <a:lnTo>
                    <a:pt x="155" y="229"/>
                  </a:lnTo>
                  <a:lnTo>
                    <a:pt x="156" y="244"/>
                  </a:lnTo>
                  <a:lnTo>
                    <a:pt x="158" y="255"/>
                  </a:lnTo>
                  <a:lnTo>
                    <a:pt x="159" y="261"/>
                  </a:lnTo>
                  <a:lnTo>
                    <a:pt x="163" y="266"/>
                  </a:lnTo>
                  <a:lnTo>
                    <a:pt x="164" y="274"/>
                  </a:lnTo>
                  <a:lnTo>
                    <a:pt x="166" y="281"/>
                  </a:lnTo>
                  <a:lnTo>
                    <a:pt x="167" y="283"/>
                  </a:lnTo>
                  <a:lnTo>
                    <a:pt x="167" y="281"/>
                  </a:lnTo>
                  <a:lnTo>
                    <a:pt x="169" y="270"/>
                  </a:lnTo>
                  <a:lnTo>
                    <a:pt x="169" y="252"/>
                  </a:lnTo>
                  <a:lnTo>
                    <a:pt x="166" y="214"/>
                  </a:lnTo>
                  <a:lnTo>
                    <a:pt x="166" y="197"/>
                  </a:lnTo>
                  <a:lnTo>
                    <a:pt x="166" y="171"/>
                  </a:lnTo>
                  <a:lnTo>
                    <a:pt x="166" y="148"/>
                  </a:lnTo>
                  <a:lnTo>
                    <a:pt x="164" y="133"/>
                  </a:lnTo>
                  <a:lnTo>
                    <a:pt x="163" y="128"/>
                  </a:lnTo>
                  <a:lnTo>
                    <a:pt x="159" y="122"/>
                  </a:lnTo>
                  <a:lnTo>
                    <a:pt x="151" y="107"/>
                  </a:lnTo>
                  <a:lnTo>
                    <a:pt x="137" y="86"/>
                  </a:lnTo>
                  <a:lnTo>
                    <a:pt x="133" y="75"/>
                  </a:lnTo>
                  <a:lnTo>
                    <a:pt x="129" y="57"/>
                  </a:lnTo>
                  <a:lnTo>
                    <a:pt x="127" y="33"/>
                  </a:lnTo>
                  <a:lnTo>
                    <a:pt x="125" y="33"/>
                  </a:lnTo>
                  <a:close/>
                </a:path>
              </a:pathLst>
            </a:custGeom>
            <a:solidFill>
              <a:srgbClr val="E4D9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48" name="Freeform 9"/>
            <p:cNvSpPr>
              <a:spLocks/>
            </p:cNvSpPr>
            <p:nvPr/>
          </p:nvSpPr>
          <p:spPr bwMode="blackGray">
            <a:xfrm>
              <a:off x="3706" y="1923"/>
              <a:ext cx="50" cy="259"/>
            </a:xfrm>
            <a:custGeom>
              <a:avLst/>
              <a:gdLst>
                <a:gd name="T0" fmla="*/ 2 w 61"/>
                <a:gd name="T1" fmla="*/ 0 h 316"/>
                <a:gd name="T2" fmla="*/ 2 w 61"/>
                <a:gd name="T3" fmla="*/ 2 h 316"/>
                <a:gd name="T4" fmla="*/ 2 w 61"/>
                <a:gd name="T5" fmla="*/ 2 h 316"/>
                <a:gd name="T6" fmla="*/ 2 w 61"/>
                <a:gd name="T7" fmla="*/ 2 h 316"/>
                <a:gd name="T8" fmla="*/ 2 w 61"/>
                <a:gd name="T9" fmla="*/ 2 h 316"/>
                <a:gd name="T10" fmla="*/ 2 w 61"/>
                <a:gd name="T11" fmla="*/ 2 h 316"/>
                <a:gd name="T12" fmla="*/ 2 w 61"/>
                <a:gd name="T13" fmla="*/ 2 h 316"/>
                <a:gd name="T14" fmla="*/ 2 w 61"/>
                <a:gd name="T15" fmla="*/ 2 h 316"/>
                <a:gd name="T16" fmla="*/ 2 w 61"/>
                <a:gd name="T17" fmla="*/ 2 h 316"/>
                <a:gd name="T18" fmla="*/ 2 w 61"/>
                <a:gd name="T19" fmla="*/ 2 h 316"/>
                <a:gd name="T20" fmla="*/ 2 w 61"/>
                <a:gd name="T21" fmla="*/ 3 h 316"/>
                <a:gd name="T22" fmla="*/ 2 w 61"/>
                <a:gd name="T23" fmla="*/ 3 h 316"/>
                <a:gd name="T24" fmla="*/ 2 w 61"/>
                <a:gd name="T25" fmla="*/ 4 h 316"/>
                <a:gd name="T26" fmla="*/ 2 w 61"/>
                <a:gd name="T27" fmla="*/ 4 h 316"/>
                <a:gd name="T28" fmla="*/ 2 w 61"/>
                <a:gd name="T29" fmla="*/ 4 h 316"/>
                <a:gd name="T30" fmla="*/ 2 w 61"/>
                <a:gd name="T31" fmla="*/ 4 h 316"/>
                <a:gd name="T32" fmla="*/ 2 w 61"/>
                <a:gd name="T33" fmla="*/ 4 h 316"/>
                <a:gd name="T34" fmla="*/ 2 w 61"/>
                <a:gd name="T35" fmla="*/ 5 h 316"/>
                <a:gd name="T36" fmla="*/ 2 w 61"/>
                <a:gd name="T37" fmla="*/ 5 h 316"/>
                <a:gd name="T38" fmla="*/ 2 w 61"/>
                <a:gd name="T39" fmla="*/ 5 h 316"/>
                <a:gd name="T40" fmla="*/ 2 w 61"/>
                <a:gd name="T41" fmla="*/ 5 h 316"/>
                <a:gd name="T42" fmla="*/ 2 w 61"/>
                <a:gd name="T43" fmla="*/ 5 h 316"/>
                <a:gd name="T44" fmla="*/ 2 w 61"/>
                <a:gd name="T45" fmla="*/ 5 h 316"/>
                <a:gd name="T46" fmla="*/ 2 w 61"/>
                <a:gd name="T47" fmla="*/ 4 h 316"/>
                <a:gd name="T48" fmla="*/ 2 w 61"/>
                <a:gd name="T49" fmla="*/ 4 h 316"/>
                <a:gd name="T50" fmla="*/ 2 w 61"/>
                <a:gd name="T51" fmla="*/ 4 h 316"/>
                <a:gd name="T52" fmla="*/ 2 w 61"/>
                <a:gd name="T53" fmla="*/ 4 h 316"/>
                <a:gd name="T54" fmla="*/ 0 w 61"/>
                <a:gd name="T55" fmla="*/ 4 h 316"/>
                <a:gd name="T56" fmla="*/ 0 w 61"/>
                <a:gd name="T57" fmla="*/ 3 h 316"/>
                <a:gd name="T58" fmla="*/ 2 w 61"/>
                <a:gd name="T59" fmla="*/ 2 h 316"/>
                <a:gd name="T60" fmla="*/ 2 w 61"/>
                <a:gd name="T61" fmla="*/ 2 h 316"/>
                <a:gd name="T62" fmla="*/ 2 w 61"/>
                <a:gd name="T63" fmla="*/ 2 h 316"/>
                <a:gd name="T64" fmla="*/ 2 w 61"/>
                <a:gd name="T65" fmla="*/ 2 h 316"/>
                <a:gd name="T66" fmla="*/ 2 w 61"/>
                <a:gd name="T67" fmla="*/ 2 h 316"/>
                <a:gd name="T68" fmla="*/ 2 w 61"/>
                <a:gd name="T69" fmla="*/ 2 h 316"/>
                <a:gd name="T70" fmla="*/ 2 w 61"/>
                <a:gd name="T71" fmla="*/ 2 h 316"/>
                <a:gd name="T72" fmla="*/ 2 w 61"/>
                <a:gd name="T73" fmla="*/ 2 h 316"/>
                <a:gd name="T74" fmla="*/ 2 w 61"/>
                <a:gd name="T75" fmla="*/ 2 h 316"/>
                <a:gd name="T76" fmla="*/ 2 w 61"/>
                <a:gd name="T77" fmla="*/ 2 h 316"/>
                <a:gd name="T78" fmla="*/ 2 w 61"/>
                <a:gd name="T79" fmla="*/ 2 h 316"/>
                <a:gd name="T80" fmla="*/ 2 w 61"/>
                <a:gd name="T81" fmla="*/ 0 h 316"/>
                <a:gd name="T82" fmla="*/ 2 w 61"/>
                <a:gd name="T83" fmla="*/ 0 h 3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316"/>
                <a:gd name="T128" fmla="*/ 61 w 61"/>
                <a:gd name="T129" fmla="*/ 316 h 3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316">
                  <a:moveTo>
                    <a:pt x="24" y="0"/>
                  </a:moveTo>
                  <a:lnTo>
                    <a:pt x="26" y="48"/>
                  </a:lnTo>
                  <a:lnTo>
                    <a:pt x="29" y="82"/>
                  </a:lnTo>
                  <a:lnTo>
                    <a:pt x="31" y="95"/>
                  </a:lnTo>
                  <a:lnTo>
                    <a:pt x="34" y="102"/>
                  </a:lnTo>
                  <a:lnTo>
                    <a:pt x="48" y="123"/>
                  </a:lnTo>
                  <a:lnTo>
                    <a:pt x="40" y="136"/>
                  </a:lnTo>
                  <a:lnTo>
                    <a:pt x="31" y="154"/>
                  </a:lnTo>
                  <a:lnTo>
                    <a:pt x="26" y="167"/>
                  </a:lnTo>
                  <a:lnTo>
                    <a:pt x="22" y="180"/>
                  </a:lnTo>
                  <a:lnTo>
                    <a:pt x="18" y="212"/>
                  </a:lnTo>
                  <a:lnTo>
                    <a:pt x="16" y="230"/>
                  </a:lnTo>
                  <a:lnTo>
                    <a:pt x="14" y="248"/>
                  </a:lnTo>
                  <a:lnTo>
                    <a:pt x="16" y="263"/>
                  </a:lnTo>
                  <a:lnTo>
                    <a:pt x="18" y="267"/>
                  </a:lnTo>
                  <a:lnTo>
                    <a:pt x="21" y="272"/>
                  </a:lnTo>
                  <a:lnTo>
                    <a:pt x="29" y="284"/>
                  </a:lnTo>
                  <a:lnTo>
                    <a:pt x="44" y="298"/>
                  </a:lnTo>
                  <a:lnTo>
                    <a:pt x="61" y="316"/>
                  </a:lnTo>
                  <a:lnTo>
                    <a:pt x="55" y="315"/>
                  </a:lnTo>
                  <a:lnTo>
                    <a:pt x="40" y="306"/>
                  </a:lnTo>
                  <a:lnTo>
                    <a:pt x="31" y="302"/>
                  </a:lnTo>
                  <a:lnTo>
                    <a:pt x="22" y="295"/>
                  </a:lnTo>
                  <a:lnTo>
                    <a:pt x="16" y="287"/>
                  </a:lnTo>
                  <a:lnTo>
                    <a:pt x="11" y="279"/>
                  </a:lnTo>
                  <a:lnTo>
                    <a:pt x="6" y="267"/>
                  </a:lnTo>
                  <a:lnTo>
                    <a:pt x="3" y="254"/>
                  </a:lnTo>
                  <a:lnTo>
                    <a:pt x="0" y="240"/>
                  </a:lnTo>
                  <a:lnTo>
                    <a:pt x="0" y="225"/>
                  </a:lnTo>
                  <a:lnTo>
                    <a:pt x="5" y="193"/>
                  </a:lnTo>
                  <a:lnTo>
                    <a:pt x="8" y="180"/>
                  </a:lnTo>
                  <a:lnTo>
                    <a:pt x="9" y="173"/>
                  </a:lnTo>
                  <a:lnTo>
                    <a:pt x="11" y="170"/>
                  </a:lnTo>
                  <a:lnTo>
                    <a:pt x="14" y="167"/>
                  </a:lnTo>
                  <a:lnTo>
                    <a:pt x="16" y="164"/>
                  </a:lnTo>
                  <a:lnTo>
                    <a:pt x="19" y="151"/>
                  </a:lnTo>
                  <a:lnTo>
                    <a:pt x="19" y="138"/>
                  </a:lnTo>
                  <a:lnTo>
                    <a:pt x="19" y="123"/>
                  </a:lnTo>
                  <a:lnTo>
                    <a:pt x="19" y="97"/>
                  </a:lnTo>
                  <a:lnTo>
                    <a:pt x="21" y="55"/>
                  </a:lnTo>
                  <a:lnTo>
                    <a:pt x="22" y="0"/>
                  </a:lnTo>
                  <a:lnTo>
                    <a:pt x="24" y="0"/>
                  </a:lnTo>
                  <a:close/>
                </a:path>
              </a:pathLst>
            </a:custGeom>
            <a:solidFill>
              <a:srgbClr val="8A63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0513" name="Text Box 36"/>
          <p:cNvSpPr txBox="1">
            <a:spLocks noChangeArrowheads="1"/>
          </p:cNvSpPr>
          <p:nvPr/>
        </p:nvSpPr>
        <p:spPr bwMode="auto">
          <a:xfrm>
            <a:off x="831850" y="2301204"/>
            <a:ext cx="652750" cy="107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dirty="0"/>
              <a:t>IL-2</a:t>
            </a:r>
          </a:p>
          <a:p>
            <a:pPr eaLnBrk="1" hangingPunct="1"/>
            <a:r>
              <a:rPr lang="en-US" sz="1600" dirty="0"/>
              <a:t>IFN</a:t>
            </a:r>
          </a:p>
          <a:p>
            <a:pPr eaLnBrk="1" hangingPunct="1"/>
            <a:r>
              <a:rPr lang="en-US" sz="1600" dirty="0"/>
              <a:t>IL-15</a:t>
            </a:r>
          </a:p>
          <a:p>
            <a:pPr eaLnBrk="1" hangingPunct="1"/>
            <a:r>
              <a:rPr lang="en-US" sz="1600" dirty="0"/>
              <a:t>IL-21</a:t>
            </a:r>
          </a:p>
        </p:txBody>
      </p:sp>
      <p:grpSp>
        <p:nvGrpSpPr>
          <p:cNvPr id="317" name="Group 316"/>
          <p:cNvGrpSpPr/>
          <p:nvPr/>
        </p:nvGrpSpPr>
        <p:grpSpPr>
          <a:xfrm>
            <a:off x="1376425" y="1352550"/>
            <a:ext cx="2838388" cy="1752600"/>
            <a:chOff x="1376425" y="1352550"/>
            <a:chExt cx="2838388" cy="1752600"/>
          </a:xfrm>
        </p:grpSpPr>
        <p:grpSp>
          <p:nvGrpSpPr>
            <p:cNvPr id="10244" name="Group 10"/>
            <p:cNvGrpSpPr>
              <a:grpSpLocks/>
            </p:cNvGrpSpPr>
            <p:nvPr/>
          </p:nvGrpSpPr>
          <p:grpSpPr bwMode="auto">
            <a:xfrm rot="6203362">
              <a:off x="1942307" y="2455069"/>
              <a:ext cx="617537" cy="682625"/>
              <a:chOff x="816" y="519"/>
              <a:chExt cx="898" cy="994"/>
            </a:xfrm>
          </p:grpSpPr>
          <p:sp>
            <p:nvSpPr>
              <p:cNvPr id="10530" name="Freeform 11"/>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31" name="Freeform 12"/>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32" name="Freeform 13"/>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33" name="Freeform 14"/>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34" name="Freeform 15"/>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35" name="Freeform 16"/>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36" name="Freeform 17"/>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37" name="Freeform 18"/>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38" name="Freeform 19"/>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39" name="Freeform 20"/>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40" name="Freeform 21"/>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41" name="Freeform 22"/>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0245" name="AutoShape 40"/>
            <p:cNvSpPr>
              <a:spLocks noChangeArrowheads="1"/>
            </p:cNvSpPr>
            <p:nvPr/>
          </p:nvSpPr>
          <p:spPr bwMode="auto">
            <a:xfrm rot="1408250">
              <a:off x="2763838" y="2825750"/>
              <a:ext cx="660400" cy="263525"/>
            </a:xfrm>
            <a:prstGeom prst="rightArrow">
              <a:avLst>
                <a:gd name="adj1" fmla="val 50000"/>
                <a:gd name="adj2" fmla="val 62651"/>
              </a:avLst>
            </a:prstGeom>
            <a:solidFill>
              <a:schemeClr val="tx1"/>
            </a:solidFill>
            <a:ln w="9525">
              <a:solidFill>
                <a:schemeClr val="tx1"/>
              </a:solidFill>
              <a:miter lim="800000"/>
              <a:headEnd/>
              <a:tailEnd/>
            </a:ln>
          </p:spPr>
          <p:txBody>
            <a:bodyPr wrap="none" lIns="91430" tIns="45715" rIns="91430" bIns="45715" anchor="ctr"/>
            <a:lstStyle/>
            <a:p>
              <a:endParaRPr lang="en-US" dirty="0">
                <a:solidFill>
                  <a:srgbClr val="000000"/>
                </a:solidFill>
              </a:endParaRPr>
            </a:p>
          </p:txBody>
        </p:sp>
        <p:grpSp>
          <p:nvGrpSpPr>
            <p:cNvPr id="10512" name="Group 23"/>
            <p:cNvGrpSpPr>
              <a:grpSpLocks/>
            </p:cNvGrpSpPr>
            <p:nvPr/>
          </p:nvGrpSpPr>
          <p:grpSpPr bwMode="auto">
            <a:xfrm rot="9442737">
              <a:off x="3422705" y="1461164"/>
              <a:ext cx="617460" cy="683305"/>
              <a:chOff x="816" y="519"/>
              <a:chExt cx="898" cy="994"/>
            </a:xfrm>
          </p:grpSpPr>
          <p:sp>
            <p:nvSpPr>
              <p:cNvPr id="10518" name="Freeform 24"/>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19" name="Freeform 25"/>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20" name="Freeform 26"/>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21" name="Freeform 27"/>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22" name="Freeform 28"/>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23" name="Freeform 29"/>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24" name="Freeform 30"/>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25" name="Freeform 31"/>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26" name="Freeform 32"/>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27" name="Freeform 33"/>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28" name="Freeform 34"/>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29" name="Freeform 35"/>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0514" name="Line 37"/>
            <p:cNvSpPr>
              <a:spLocks noChangeShapeType="1"/>
            </p:cNvSpPr>
            <p:nvPr/>
          </p:nvSpPr>
          <p:spPr bwMode="auto">
            <a:xfrm>
              <a:off x="1376425" y="2738410"/>
              <a:ext cx="4620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AU" dirty="0"/>
            </a:p>
          </p:txBody>
        </p:sp>
        <p:sp>
          <p:nvSpPr>
            <p:cNvPr id="10515" name="Text Box 38"/>
            <p:cNvSpPr txBox="1">
              <a:spLocks noChangeArrowheads="1"/>
            </p:cNvSpPr>
            <p:nvPr/>
          </p:nvSpPr>
          <p:spPr bwMode="auto">
            <a:xfrm>
              <a:off x="1640461" y="1352550"/>
              <a:ext cx="1643445" cy="8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dirty="0"/>
                <a:t>Peptide vaccine</a:t>
              </a:r>
            </a:p>
            <a:p>
              <a:pPr eaLnBrk="1" hangingPunct="1"/>
              <a:r>
                <a:rPr lang="en-US" sz="1600" dirty="0"/>
                <a:t>DC vaccine</a:t>
              </a:r>
            </a:p>
            <a:p>
              <a:pPr eaLnBrk="1" hangingPunct="1"/>
              <a:r>
                <a:rPr lang="en-US" sz="1600" dirty="0"/>
                <a:t>Genetic vaccine</a:t>
              </a:r>
            </a:p>
          </p:txBody>
        </p:sp>
        <p:sp>
          <p:nvSpPr>
            <p:cNvPr id="10516" name="Line 39"/>
            <p:cNvSpPr>
              <a:spLocks noChangeShapeType="1"/>
            </p:cNvSpPr>
            <p:nvPr/>
          </p:nvSpPr>
          <p:spPr bwMode="auto">
            <a:xfrm>
              <a:off x="2894632" y="1799380"/>
              <a:ext cx="4620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1430" tIns="45715" rIns="91430" bIns="45715"/>
            <a:lstStyle/>
            <a:p>
              <a:endParaRPr lang="en-AU" dirty="0"/>
            </a:p>
          </p:txBody>
        </p:sp>
        <p:sp>
          <p:nvSpPr>
            <p:cNvPr id="10517" name="AutoShape 41"/>
            <p:cNvSpPr>
              <a:spLocks noChangeArrowheads="1"/>
            </p:cNvSpPr>
            <p:nvPr/>
          </p:nvSpPr>
          <p:spPr bwMode="auto">
            <a:xfrm rot="2874888">
              <a:off x="3752828" y="2342418"/>
              <a:ext cx="659933" cy="264036"/>
            </a:xfrm>
            <a:prstGeom prst="rightArrow">
              <a:avLst>
                <a:gd name="adj1" fmla="val 50000"/>
                <a:gd name="adj2" fmla="val 62500"/>
              </a:avLst>
            </a:prstGeom>
            <a:solidFill>
              <a:schemeClr val="tx1"/>
            </a:solidFill>
            <a:ln w="9525">
              <a:solidFill>
                <a:schemeClr val="tx1"/>
              </a:solidFill>
              <a:miter lim="800000"/>
              <a:headEnd/>
              <a:tailEnd/>
            </a:ln>
          </p:spPr>
          <p:txBody>
            <a:bodyPr wrap="none" lIns="91430" tIns="45715" rIns="91430" bIns="45715" anchor="ctr"/>
            <a:lstStyle/>
            <a:p>
              <a:endParaRPr lang="en-US" dirty="0">
                <a:solidFill>
                  <a:srgbClr val="000000"/>
                </a:solidFill>
              </a:endParaRPr>
            </a:p>
          </p:txBody>
        </p:sp>
      </p:grpSp>
      <p:grpSp>
        <p:nvGrpSpPr>
          <p:cNvPr id="10247" name="Group 4"/>
          <p:cNvGrpSpPr>
            <a:grpSpLocks/>
          </p:cNvGrpSpPr>
          <p:nvPr/>
        </p:nvGrpSpPr>
        <p:grpSpPr bwMode="auto">
          <a:xfrm>
            <a:off x="5476875" y="1295400"/>
            <a:ext cx="2039938" cy="1658938"/>
            <a:chOff x="5259926" y="-13913"/>
            <a:chExt cx="2436274" cy="1980826"/>
          </a:xfrm>
        </p:grpSpPr>
        <p:sp>
          <p:nvSpPr>
            <p:cNvPr id="10450" name="AutoShape 141"/>
            <p:cNvSpPr>
              <a:spLocks noChangeArrowheads="1"/>
            </p:cNvSpPr>
            <p:nvPr/>
          </p:nvSpPr>
          <p:spPr bwMode="auto">
            <a:xfrm rot="8544161">
              <a:off x="5281161" y="1437049"/>
              <a:ext cx="761961" cy="304815"/>
            </a:xfrm>
            <a:prstGeom prst="rightArrow">
              <a:avLst>
                <a:gd name="adj1" fmla="val 50000"/>
                <a:gd name="adj2" fmla="val 62505"/>
              </a:avLst>
            </a:prstGeom>
            <a:solidFill>
              <a:schemeClr val="tx1"/>
            </a:solidFill>
            <a:ln w="9525">
              <a:solidFill>
                <a:schemeClr val="tx1"/>
              </a:solidFill>
              <a:miter lim="800000"/>
              <a:headEnd/>
              <a:tailEnd/>
            </a:ln>
          </p:spPr>
          <p:txBody>
            <a:bodyPr wrap="none" anchor="ctr"/>
            <a:lstStyle/>
            <a:p>
              <a:endParaRPr lang="en-US" dirty="0"/>
            </a:p>
          </p:txBody>
        </p:sp>
        <p:grpSp>
          <p:nvGrpSpPr>
            <p:cNvPr id="10451" name="Group 76"/>
            <p:cNvGrpSpPr>
              <a:grpSpLocks/>
            </p:cNvGrpSpPr>
            <p:nvPr/>
          </p:nvGrpSpPr>
          <p:grpSpPr bwMode="auto">
            <a:xfrm rot="-9023073">
              <a:off x="6092825" y="647286"/>
              <a:ext cx="712788" cy="788988"/>
              <a:chOff x="816" y="519"/>
              <a:chExt cx="898" cy="994"/>
            </a:xfrm>
          </p:grpSpPr>
          <p:sp>
            <p:nvSpPr>
              <p:cNvPr id="10500" name="Freeform 77"/>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01" name="Freeform 78"/>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02" name="Freeform 79"/>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03" name="Freeform 80"/>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04" name="Freeform 81"/>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05" name="Freeform 82"/>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06" name="Freeform 83"/>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07" name="Freeform 84"/>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508" name="Freeform 85"/>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09" name="Freeform 86"/>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10" name="Freeform 87"/>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11" name="Freeform 88"/>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452" name="Group 89"/>
            <p:cNvGrpSpPr>
              <a:grpSpLocks/>
            </p:cNvGrpSpPr>
            <p:nvPr/>
          </p:nvGrpSpPr>
          <p:grpSpPr bwMode="auto">
            <a:xfrm rot="-634199">
              <a:off x="6535737" y="1329911"/>
              <a:ext cx="165100" cy="182563"/>
              <a:chOff x="3344" y="3154"/>
              <a:chExt cx="70" cy="77"/>
            </a:xfrm>
          </p:grpSpPr>
          <p:sp>
            <p:nvSpPr>
              <p:cNvPr id="10487" name="Freeform 90"/>
              <p:cNvSpPr>
                <a:spLocks/>
              </p:cNvSpPr>
              <p:nvPr/>
            </p:nvSpPr>
            <p:spPr bwMode="blackGray">
              <a:xfrm>
                <a:off x="3344" y="3170"/>
                <a:ext cx="29" cy="47"/>
              </a:xfrm>
              <a:custGeom>
                <a:avLst/>
                <a:gdLst>
                  <a:gd name="T0" fmla="*/ 2 w 36"/>
                  <a:gd name="T1" fmla="*/ 2 h 57"/>
                  <a:gd name="T2" fmla="*/ 2 w 36"/>
                  <a:gd name="T3" fmla="*/ 2 h 57"/>
                  <a:gd name="T4" fmla="*/ 0 w 36"/>
                  <a:gd name="T5" fmla="*/ 2 h 57"/>
                  <a:gd name="T6" fmla="*/ 2 w 36"/>
                  <a:gd name="T7" fmla="*/ 2 h 57"/>
                  <a:gd name="T8" fmla="*/ 2 w 36"/>
                  <a:gd name="T9" fmla="*/ 2 h 57"/>
                  <a:gd name="T10" fmla="*/ 2 w 36"/>
                  <a:gd name="T11" fmla="*/ 2 h 57"/>
                  <a:gd name="T12" fmla="*/ 2 w 36"/>
                  <a:gd name="T13" fmla="*/ 2 h 57"/>
                  <a:gd name="T14" fmla="*/ 2 w 36"/>
                  <a:gd name="T15" fmla="*/ 0 h 57"/>
                  <a:gd name="T16" fmla="*/ 2 w 36"/>
                  <a:gd name="T17" fmla="*/ 2 h 57"/>
                  <a:gd name="T18" fmla="*/ 2 w 36"/>
                  <a:gd name="T19" fmla="*/ 2 h 57"/>
                  <a:gd name="T20" fmla="*/ 2 w 36"/>
                  <a:gd name="T21" fmla="*/ 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88" name="Freeform 91"/>
              <p:cNvSpPr>
                <a:spLocks/>
              </p:cNvSpPr>
              <p:nvPr/>
            </p:nvSpPr>
            <p:spPr bwMode="blackGray">
              <a:xfrm>
                <a:off x="3344" y="3170"/>
                <a:ext cx="29" cy="47"/>
              </a:xfrm>
              <a:custGeom>
                <a:avLst/>
                <a:gdLst>
                  <a:gd name="T0" fmla="*/ 2 w 36"/>
                  <a:gd name="T1" fmla="*/ 2 h 57"/>
                  <a:gd name="T2" fmla="*/ 2 w 36"/>
                  <a:gd name="T3" fmla="*/ 2 h 57"/>
                  <a:gd name="T4" fmla="*/ 0 w 36"/>
                  <a:gd name="T5" fmla="*/ 2 h 57"/>
                  <a:gd name="T6" fmla="*/ 2 w 36"/>
                  <a:gd name="T7" fmla="*/ 2 h 57"/>
                  <a:gd name="T8" fmla="*/ 2 w 36"/>
                  <a:gd name="T9" fmla="*/ 2 h 57"/>
                  <a:gd name="T10" fmla="*/ 2 w 36"/>
                  <a:gd name="T11" fmla="*/ 2 h 57"/>
                  <a:gd name="T12" fmla="*/ 2 w 36"/>
                  <a:gd name="T13" fmla="*/ 2 h 57"/>
                  <a:gd name="T14" fmla="*/ 2 w 36"/>
                  <a:gd name="T15" fmla="*/ 0 h 57"/>
                  <a:gd name="T16" fmla="*/ 2 w 36"/>
                  <a:gd name="T17" fmla="*/ 2 h 57"/>
                  <a:gd name="T18" fmla="*/ 2 w 36"/>
                  <a:gd name="T19" fmla="*/ 2 h 57"/>
                  <a:gd name="T20" fmla="*/ 2 w 36"/>
                  <a:gd name="T21" fmla="*/ 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10489" name="Group 92"/>
              <p:cNvGrpSpPr>
                <a:grpSpLocks/>
              </p:cNvGrpSpPr>
              <p:nvPr/>
            </p:nvGrpSpPr>
            <p:grpSpPr bwMode="auto">
              <a:xfrm rot="-1624870">
                <a:off x="3357" y="3154"/>
                <a:ext cx="57" cy="77"/>
                <a:chOff x="2249" y="3456"/>
                <a:chExt cx="103" cy="143"/>
              </a:xfrm>
            </p:grpSpPr>
            <p:grpSp>
              <p:nvGrpSpPr>
                <p:cNvPr id="10490" name="Group 93"/>
                <p:cNvGrpSpPr>
                  <a:grpSpLocks/>
                </p:cNvGrpSpPr>
                <p:nvPr/>
              </p:nvGrpSpPr>
              <p:grpSpPr bwMode="auto">
                <a:xfrm>
                  <a:off x="2249" y="3456"/>
                  <a:ext cx="83" cy="143"/>
                  <a:chOff x="2249" y="3456"/>
                  <a:chExt cx="83" cy="143"/>
                </a:xfrm>
              </p:grpSpPr>
              <p:sp>
                <p:nvSpPr>
                  <p:cNvPr id="10496" name="Line 94"/>
                  <p:cNvSpPr>
                    <a:spLocks noChangeShapeType="1"/>
                  </p:cNvSpPr>
                  <p:nvPr/>
                </p:nvSpPr>
                <p:spPr bwMode="auto">
                  <a:xfrm rot="2540232">
                    <a:off x="2256" y="3456"/>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97" name="Group 95"/>
                  <p:cNvGrpSpPr>
                    <a:grpSpLocks/>
                  </p:cNvGrpSpPr>
                  <p:nvPr/>
                </p:nvGrpSpPr>
                <p:grpSpPr bwMode="auto">
                  <a:xfrm rot="7505445">
                    <a:off x="2243" y="3510"/>
                    <a:ext cx="95" cy="83"/>
                    <a:chOff x="4224" y="2928"/>
                    <a:chExt cx="107" cy="173"/>
                  </a:xfrm>
                </p:grpSpPr>
                <p:sp>
                  <p:nvSpPr>
                    <p:cNvPr id="10498" name="Freeform 96"/>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99" name="Freeform 97"/>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9DD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grpSp>
              <p:nvGrpSpPr>
                <p:cNvPr id="10491" name="Group 98"/>
                <p:cNvGrpSpPr>
                  <a:grpSpLocks/>
                </p:cNvGrpSpPr>
                <p:nvPr/>
              </p:nvGrpSpPr>
              <p:grpSpPr bwMode="auto">
                <a:xfrm>
                  <a:off x="2269" y="3456"/>
                  <a:ext cx="83" cy="143"/>
                  <a:chOff x="2249" y="3456"/>
                  <a:chExt cx="83" cy="143"/>
                </a:xfrm>
              </p:grpSpPr>
              <p:sp>
                <p:nvSpPr>
                  <p:cNvPr id="10492" name="Line 99"/>
                  <p:cNvSpPr>
                    <a:spLocks noChangeShapeType="1"/>
                  </p:cNvSpPr>
                  <p:nvPr/>
                </p:nvSpPr>
                <p:spPr bwMode="auto">
                  <a:xfrm rot="2540232">
                    <a:off x="2256" y="3456"/>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93" name="Group 100"/>
                  <p:cNvGrpSpPr>
                    <a:grpSpLocks/>
                  </p:cNvGrpSpPr>
                  <p:nvPr/>
                </p:nvGrpSpPr>
                <p:grpSpPr bwMode="auto">
                  <a:xfrm rot="7505445">
                    <a:off x="2243" y="3510"/>
                    <a:ext cx="95" cy="83"/>
                    <a:chOff x="4224" y="2928"/>
                    <a:chExt cx="107" cy="173"/>
                  </a:xfrm>
                </p:grpSpPr>
                <p:sp>
                  <p:nvSpPr>
                    <p:cNvPr id="10494" name="Freeform 101"/>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95" name="Freeform 102"/>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9DD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grpSp>
        </p:grpSp>
        <p:grpSp>
          <p:nvGrpSpPr>
            <p:cNvPr id="10453" name="Group 103"/>
            <p:cNvGrpSpPr>
              <a:grpSpLocks/>
            </p:cNvGrpSpPr>
            <p:nvPr/>
          </p:nvGrpSpPr>
          <p:grpSpPr bwMode="auto">
            <a:xfrm rot="-10347461">
              <a:off x="6178315" y="560120"/>
              <a:ext cx="165100" cy="182563"/>
              <a:chOff x="3344" y="3154"/>
              <a:chExt cx="70" cy="77"/>
            </a:xfrm>
          </p:grpSpPr>
          <p:sp>
            <p:nvSpPr>
              <p:cNvPr id="10474" name="Freeform 104"/>
              <p:cNvSpPr>
                <a:spLocks/>
              </p:cNvSpPr>
              <p:nvPr/>
            </p:nvSpPr>
            <p:spPr bwMode="blackGray">
              <a:xfrm>
                <a:off x="3344" y="3170"/>
                <a:ext cx="29" cy="47"/>
              </a:xfrm>
              <a:custGeom>
                <a:avLst/>
                <a:gdLst>
                  <a:gd name="T0" fmla="*/ 2 w 36"/>
                  <a:gd name="T1" fmla="*/ 2 h 57"/>
                  <a:gd name="T2" fmla="*/ 2 w 36"/>
                  <a:gd name="T3" fmla="*/ 2 h 57"/>
                  <a:gd name="T4" fmla="*/ 0 w 36"/>
                  <a:gd name="T5" fmla="*/ 2 h 57"/>
                  <a:gd name="T6" fmla="*/ 2 w 36"/>
                  <a:gd name="T7" fmla="*/ 2 h 57"/>
                  <a:gd name="T8" fmla="*/ 2 w 36"/>
                  <a:gd name="T9" fmla="*/ 2 h 57"/>
                  <a:gd name="T10" fmla="*/ 2 w 36"/>
                  <a:gd name="T11" fmla="*/ 2 h 57"/>
                  <a:gd name="T12" fmla="*/ 2 w 36"/>
                  <a:gd name="T13" fmla="*/ 2 h 57"/>
                  <a:gd name="T14" fmla="*/ 2 w 36"/>
                  <a:gd name="T15" fmla="*/ 0 h 57"/>
                  <a:gd name="T16" fmla="*/ 2 w 36"/>
                  <a:gd name="T17" fmla="*/ 2 h 57"/>
                  <a:gd name="T18" fmla="*/ 2 w 36"/>
                  <a:gd name="T19" fmla="*/ 2 h 57"/>
                  <a:gd name="T20" fmla="*/ 2 w 36"/>
                  <a:gd name="T21" fmla="*/ 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75" name="Freeform 105"/>
              <p:cNvSpPr>
                <a:spLocks/>
              </p:cNvSpPr>
              <p:nvPr/>
            </p:nvSpPr>
            <p:spPr bwMode="blackGray">
              <a:xfrm>
                <a:off x="3344" y="3170"/>
                <a:ext cx="29" cy="47"/>
              </a:xfrm>
              <a:custGeom>
                <a:avLst/>
                <a:gdLst>
                  <a:gd name="T0" fmla="*/ 2 w 36"/>
                  <a:gd name="T1" fmla="*/ 2 h 57"/>
                  <a:gd name="T2" fmla="*/ 2 w 36"/>
                  <a:gd name="T3" fmla="*/ 2 h 57"/>
                  <a:gd name="T4" fmla="*/ 0 w 36"/>
                  <a:gd name="T5" fmla="*/ 2 h 57"/>
                  <a:gd name="T6" fmla="*/ 2 w 36"/>
                  <a:gd name="T7" fmla="*/ 2 h 57"/>
                  <a:gd name="T8" fmla="*/ 2 w 36"/>
                  <a:gd name="T9" fmla="*/ 2 h 57"/>
                  <a:gd name="T10" fmla="*/ 2 w 36"/>
                  <a:gd name="T11" fmla="*/ 2 h 57"/>
                  <a:gd name="T12" fmla="*/ 2 w 36"/>
                  <a:gd name="T13" fmla="*/ 2 h 57"/>
                  <a:gd name="T14" fmla="*/ 2 w 36"/>
                  <a:gd name="T15" fmla="*/ 0 h 57"/>
                  <a:gd name="T16" fmla="*/ 2 w 36"/>
                  <a:gd name="T17" fmla="*/ 2 h 57"/>
                  <a:gd name="T18" fmla="*/ 2 w 36"/>
                  <a:gd name="T19" fmla="*/ 2 h 57"/>
                  <a:gd name="T20" fmla="*/ 2 w 36"/>
                  <a:gd name="T21" fmla="*/ 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10476" name="Group 106"/>
              <p:cNvGrpSpPr>
                <a:grpSpLocks/>
              </p:cNvGrpSpPr>
              <p:nvPr/>
            </p:nvGrpSpPr>
            <p:grpSpPr bwMode="auto">
              <a:xfrm rot="-1624870">
                <a:off x="3357" y="3154"/>
                <a:ext cx="57" cy="77"/>
                <a:chOff x="2249" y="3456"/>
                <a:chExt cx="103" cy="143"/>
              </a:xfrm>
            </p:grpSpPr>
            <p:grpSp>
              <p:nvGrpSpPr>
                <p:cNvPr id="10477" name="Group 107"/>
                <p:cNvGrpSpPr>
                  <a:grpSpLocks/>
                </p:cNvGrpSpPr>
                <p:nvPr/>
              </p:nvGrpSpPr>
              <p:grpSpPr bwMode="auto">
                <a:xfrm>
                  <a:off x="2249" y="3456"/>
                  <a:ext cx="83" cy="143"/>
                  <a:chOff x="2249" y="3456"/>
                  <a:chExt cx="83" cy="143"/>
                </a:xfrm>
              </p:grpSpPr>
              <p:sp>
                <p:nvSpPr>
                  <p:cNvPr id="10483" name="Line 108"/>
                  <p:cNvSpPr>
                    <a:spLocks noChangeShapeType="1"/>
                  </p:cNvSpPr>
                  <p:nvPr/>
                </p:nvSpPr>
                <p:spPr bwMode="auto">
                  <a:xfrm rot="2540232">
                    <a:off x="2256" y="3456"/>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84" name="Group 109"/>
                  <p:cNvGrpSpPr>
                    <a:grpSpLocks/>
                  </p:cNvGrpSpPr>
                  <p:nvPr/>
                </p:nvGrpSpPr>
                <p:grpSpPr bwMode="auto">
                  <a:xfrm rot="7505445">
                    <a:off x="2243" y="3510"/>
                    <a:ext cx="95" cy="83"/>
                    <a:chOff x="4224" y="2928"/>
                    <a:chExt cx="107" cy="173"/>
                  </a:xfrm>
                </p:grpSpPr>
                <p:sp>
                  <p:nvSpPr>
                    <p:cNvPr id="10485" name="Freeform 110"/>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86" name="Freeform 111"/>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9DD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grpSp>
              <p:nvGrpSpPr>
                <p:cNvPr id="10478" name="Group 112"/>
                <p:cNvGrpSpPr>
                  <a:grpSpLocks/>
                </p:cNvGrpSpPr>
                <p:nvPr/>
              </p:nvGrpSpPr>
              <p:grpSpPr bwMode="auto">
                <a:xfrm>
                  <a:off x="2269" y="3456"/>
                  <a:ext cx="83" cy="143"/>
                  <a:chOff x="2249" y="3456"/>
                  <a:chExt cx="83" cy="143"/>
                </a:xfrm>
              </p:grpSpPr>
              <p:sp>
                <p:nvSpPr>
                  <p:cNvPr id="10479" name="Line 113"/>
                  <p:cNvSpPr>
                    <a:spLocks noChangeShapeType="1"/>
                  </p:cNvSpPr>
                  <p:nvPr/>
                </p:nvSpPr>
                <p:spPr bwMode="auto">
                  <a:xfrm rot="2540232">
                    <a:off x="2256" y="3456"/>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80" name="Group 114"/>
                  <p:cNvGrpSpPr>
                    <a:grpSpLocks/>
                  </p:cNvGrpSpPr>
                  <p:nvPr/>
                </p:nvGrpSpPr>
                <p:grpSpPr bwMode="auto">
                  <a:xfrm rot="7505445">
                    <a:off x="2243" y="3510"/>
                    <a:ext cx="95" cy="83"/>
                    <a:chOff x="4224" y="2928"/>
                    <a:chExt cx="107" cy="173"/>
                  </a:xfrm>
                </p:grpSpPr>
                <p:sp>
                  <p:nvSpPr>
                    <p:cNvPr id="10481" name="Freeform 115"/>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82" name="Freeform 116"/>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9DD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grpSp>
        </p:grpSp>
        <p:grpSp>
          <p:nvGrpSpPr>
            <p:cNvPr id="10454" name="Group 117"/>
            <p:cNvGrpSpPr>
              <a:grpSpLocks/>
            </p:cNvGrpSpPr>
            <p:nvPr/>
          </p:nvGrpSpPr>
          <p:grpSpPr bwMode="auto">
            <a:xfrm rot="-4626058">
              <a:off x="6764337" y="902873"/>
              <a:ext cx="165100" cy="182563"/>
              <a:chOff x="3344" y="3154"/>
              <a:chExt cx="70" cy="77"/>
            </a:xfrm>
          </p:grpSpPr>
          <p:sp>
            <p:nvSpPr>
              <p:cNvPr id="10461" name="Freeform 118"/>
              <p:cNvSpPr>
                <a:spLocks/>
              </p:cNvSpPr>
              <p:nvPr/>
            </p:nvSpPr>
            <p:spPr bwMode="blackGray">
              <a:xfrm>
                <a:off x="3344" y="3170"/>
                <a:ext cx="29" cy="47"/>
              </a:xfrm>
              <a:custGeom>
                <a:avLst/>
                <a:gdLst>
                  <a:gd name="T0" fmla="*/ 2 w 36"/>
                  <a:gd name="T1" fmla="*/ 2 h 57"/>
                  <a:gd name="T2" fmla="*/ 2 w 36"/>
                  <a:gd name="T3" fmla="*/ 2 h 57"/>
                  <a:gd name="T4" fmla="*/ 0 w 36"/>
                  <a:gd name="T5" fmla="*/ 2 h 57"/>
                  <a:gd name="T6" fmla="*/ 2 w 36"/>
                  <a:gd name="T7" fmla="*/ 2 h 57"/>
                  <a:gd name="T8" fmla="*/ 2 w 36"/>
                  <a:gd name="T9" fmla="*/ 2 h 57"/>
                  <a:gd name="T10" fmla="*/ 2 w 36"/>
                  <a:gd name="T11" fmla="*/ 2 h 57"/>
                  <a:gd name="T12" fmla="*/ 2 w 36"/>
                  <a:gd name="T13" fmla="*/ 2 h 57"/>
                  <a:gd name="T14" fmla="*/ 2 w 36"/>
                  <a:gd name="T15" fmla="*/ 0 h 57"/>
                  <a:gd name="T16" fmla="*/ 2 w 36"/>
                  <a:gd name="T17" fmla="*/ 2 h 57"/>
                  <a:gd name="T18" fmla="*/ 2 w 36"/>
                  <a:gd name="T19" fmla="*/ 2 h 57"/>
                  <a:gd name="T20" fmla="*/ 2 w 36"/>
                  <a:gd name="T21" fmla="*/ 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62" name="Freeform 119"/>
              <p:cNvSpPr>
                <a:spLocks/>
              </p:cNvSpPr>
              <p:nvPr/>
            </p:nvSpPr>
            <p:spPr bwMode="blackGray">
              <a:xfrm>
                <a:off x="3344" y="3170"/>
                <a:ext cx="29" cy="47"/>
              </a:xfrm>
              <a:custGeom>
                <a:avLst/>
                <a:gdLst>
                  <a:gd name="T0" fmla="*/ 2 w 36"/>
                  <a:gd name="T1" fmla="*/ 2 h 57"/>
                  <a:gd name="T2" fmla="*/ 2 w 36"/>
                  <a:gd name="T3" fmla="*/ 2 h 57"/>
                  <a:gd name="T4" fmla="*/ 0 w 36"/>
                  <a:gd name="T5" fmla="*/ 2 h 57"/>
                  <a:gd name="T6" fmla="*/ 2 w 36"/>
                  <a:gd name="T7" fmla="*/ 2 h 57"/>
                  <a:gd name="T8" fmla="*/ 2 w 36"/>
                  <a:gd name="T9" fmla="*/ 2 h 57"/>
                  <a:gd name="T10" fmla="*/ 2 w 36"/>
                  <a:gd name="T11" fmla="*/ 2 h 57"/>
                  <a:gd name="T12" fmla="*/ 2 w 36"/>
                  <a:gd name="T13" fmla="*/ 2 h 57"/>
                  <a:gd name="T14" fmla="*/ 2 w 36"/>
                  <a:gd name="T15" fmla="*/ 0 h 57"/>
                  <a:gd name="T16" fmla="*/ 2 w 36"/>
                  <a:gd name="T17" fmla="*/ 2 h 57"/>
                  <a:gd name="T18" fmla="*/ 2 w 36"/>
                  <a:gd name="T19" fmla="*/ 2 h 57"/>
                  <a:gd name="T20" fmla="*/ 2 w 36"/>
                  <a:gd name="T21" fmla="*/ 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10463" name="Group 120"/>
              <p:cNvGrpSpPr>
                <a:grpSpLocks/>
              </p:cNvGrpSpPr>
              <p:nvPr/>
            </p:nvGrpSpPr>
            <p:grpSpPr bwMode="auto">
              <a:xfrm rot="-1624870">
                <a:off x="3357" y="3154"/>
                <a:ext cx="57" cy="77"/>
                <a:chOff x="2249" y="3456"/>
                <a:chExt cx="103" cy="143"/>
              </a:xfrm>
            </p:grpSpPr>
            <p:grpSp>
              <p:nvGrpSpPr>
                <p:cNvPr id="10464" name="Group 121"/>
                <p:cNvGrpSpPr>
                  <a:grpSpLocks/>
                </p:cNvGrpSpPr>
                <p:nvPr/>
              </p:nvGrpSpPr>
              <p:grpSpPr bwMode="auto">
                <a:xfrm>
                  <a:off x="2249" y="3456"/>
                  <a:ext cx="83" cy="143"/>
                  <a:chOff x="2249" y="3456"/>
                  <a:chExt cx="83" cy="143"/>
                </a:xfrm>
              </p:grpSpPr>
              <p:sp>
                <p:nvSpPr>
                  <p:cNvPr id="10470" name="Line 122"/>
                  <p:cNvSpPr>
                    <a:spLocks noChangeShapeType="1"/>
                  </p:cNvSpPr>
                  <p:nvPr/>
                </p:nvSpPr>
                <p:spPr bwMode="auto">
                  <a:xfrm rot="2540232">
                    <a:off x="2256" y="3456"/>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71" name="Group 123"/>
                  <p:cNvGrpSpPr>
                    <a:grpSpLocks/>
                  </p:cNvGrpSpPr>
                  <p:nvPr/>
                </p:nvGrpSpPr>
                <p:grpSpPr bwMode="auto">
                  <a:xfrm rot="7505445">
                    <a:off x="2243" y="3510"/>
                    <a:ext cx="95" cy="83"/>
                    <a:chOff x="4224" y="2928"/>
                    <a:chExt cx="107" cy="173"/>
                  </a:xfrm>
                </p:grpSpPr>
                <p:sp>
                  <p:nvSpPr>
                    <p:cNvPr id="10472" name="Freeform 124"/>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73" name="Freeform 125"/>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9DD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grpSp>
              <p:nvGrpSpPr>
                <p:cNvPr id="10465" name="Group 126"/>
                <p:cNvGrpSpPr>
                  <a:grpSpLocks/>
                </p:cNvGrpSpPr>
                <p:nvPr/>
              </p:nvGrpSpPr>
              <p:grpSpPr bwMode="auto">
                <a:xfrm>
                  <a:off x="2269" y="3456"/>
                  <a:ext cx="83" cy="143"/>
                  <a:chOff x="2249" y="3456"/>
                  <a:chExt cx="83" cy="143"/>
                </a:xfrm>
              </p:grpSpPr>
              <p:sp>
                <p:nvSpPr>
                  <p:cNvPr id="10466" name="Line 127"/>
                  <p:cNvSpPr>
                    <a:spLocks noChangeShapeType="1"/>
                  </p:cNvSpPr>
                  <p:nvPr/>
                </p:nvSpPr>
                <p:spPr bwMode="auto">
                  <a:xfrm rot="2540232">
                    <a:off x="2256" y="3456"/>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67" name="Group 128"/>
                  <p:cNvGrpSpPr>
                    <a:grpSpLocks/>
                  </p:cNvGrpSpPr>
                  <p:nvPr/>
                </p:nvGrpSpPr>
                <p:grpSpPr bwMode="auto">
                  <a:xfrm rot="7505445">
                    <a:off x="2243" y="3510"/>
                    <a:ext cx="95" cy="83"/>
                    <a:chOff x="4224" y="2928"/>
                    <a:chExt cx="107" cy="173"/>
                  </a:xfrm>
                </p:grpSpPr>
                <p:sp>
                  <p:nvSpPr>
                    <p:cNvPr id="10468" name="Freeform 129"/>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69" name="Freeform 130"/>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9DD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grpSp>
        </p:grpSp>
        <p:sp>
          <p:nvSpPr>
            <p:cNvPr id="10455" name="Freeform 131"/>
            <p:cNvSpPr>
              <a:spLocks/>
            </p:cNvSpPr>
            <p:nvPr/>
          </p:nvSpPr>
          <p:spPr bwMode="blackGray">
            <a:xfrm rot="4742084">
              <a:off x="6708775" y="1339436"/>
              <a:ext cx="344488" cy="538163"/>
            </a:xfrm>
            <a:custGeom>
              <a:avLst/>
              <a:gdLst>
                <a:gd name="T0" fmla="*/ 2147483647 w 265"/>
                <a:gd name="T1" fmla="*/ 2147483647 h 413"/>
                <a:gd name="T2" fmla="*/ 2147483647 w 265"/>
                <a:gd name="T3" fmla="*/ 2147483647 h 413"/>
                <a:gd name="T4" fmla="*/ 2147483647 w 265"/>
                <a:gd name="T5" fmla="*/ 2147483647 h 413"/>
                <a:gd name="T6" fmla="*/ 2147483647 w 265"/>
                <a:gd name="T7" fmla="*/ 2147483647 h 413"/>
                <a:gd name="T8" fmla="*/ 2147483647 w 265"/>
                <a:gd name="T9" fmla="*/ 2147483647 h 413"/>
                <a:gd name="T10" fmla="*/ 2147483647 w 265"/>
                <a:gd name="T11" fmla="*/ 2147483647 h 413"/>
                <a:gd name="T12" fmla="*/ 2147483647 w 265"/>
                <a:gd name="T13" fmla="*/ 2147483647 h 413"/>
                <a:gd name="T14" fmla="*/ 2147483647 w 265"/>
                <a:gd name="T15" fmla="*/ 2147483647 h 413"/>
                <a:gd name="T16" fmla="*/ 2147483647 w 265"/>
                <a:gd name="T17" fmla="*/ 2147483647 h 413"/>
                <a:gd name="T18" fmla="*/ 2147483647 w 265"/>
                <a:gd name="T19" fmla="*/ 2147483647 h 413"/>
                <a:gd name="T20" fmla="*/ 2147483647 w 265"/>
                <a:gd name="T21" fmla="*/ 2147483647 h 413"/>
                <a:gd name="T22" fmla="*/ 2147483647 w 265"/>
                <a:gd name="T23" fmla="*/ 2147483647 h 413"/>
                <a:gd name="T24" fmla="*/ 2147483647 w 265"/>
                <a:gd name="T25" fmla="*/ 2147483647 h 413"/>
                <a:gd name="T26" fmla="*/ 2147483647 w 265"/>
                <a:gd name="T27" fmla="*/ 2147483647 h 413"/>
                <a:gd name="T28" fmla="*/ 2147483647 w 265"/>
                <a:gd name="T29" fmla="*/ 2147483647 h 413"/>
                <a:gd name="T30" fmla="*/ 2147483647 w 265"/>
                <a:gd name="T31" fmla="*/ 2147483647 h 413"/>
                <a:gd name="T32" fmla="*/ 2147483647 w 265"/>
                <a:gd name="T33" fmla="*/ 2147483647 h 413"/>
                <a:gd name="T34" fmla="*/ 2147483647 w 265"/>
                <a:gd name="T35" fmla="*/ 2147483647 h 413"/>
                <a:gd name="T36" fmla="*/ 2147483647 w 265"/>
                <a:gd name="T37" fmla="*/ 2147483647 h 413"/>
                <a:gd name="T38" fmla="*/ 2147483647 w 265"/>
                <a:gd name="T39" fmla="*/ 2147483647 h 413"/>
                <a:gd name="T40" fmla="*/ 2147483647 w 265"/>
                <a:gd name="T41" fmla="*/ 2147483647 h 413"/>
                <a:gd name="T42" fmla="*/ 2147483647 w 265"/>
                <a:gd name="T43" fmla="*/ 2147483647 h 413"/>
                <a:gd name="T44" fmla="*/ 2147483647 w 265"/>
                <a:gd name="T45" fmla="*/ 2147483647 h 413"/>
                <a:gd name="T46" fmla="*/ 2147483647 w 265"/>
                <a:gd name="T47" fmla="*/ 2147483647 h 413"/>
                <a:gd name="T48" fmla="*/ 2147483647 w 265"/>
                <a:gd name="T49" fmla="*/ 2147483647 h 413"/>
                <a:gd name="T50" fmla="*/ 2147483647 w 265"/>
                <a:gd name="T51" fmla="*/ 2147483647 h 413"/>
                <a:gd name="T52" fmla="*/ 2147483647 w 265"/>
                <a:gd name="T53" fmla="*/ 2147483647 h 413"/>
                <a:gd name="T54" fmla="*/ 2147483647 w 265"/>
                <a:gd name="T55" fmla="*/ 2147483647 h 413"/>
                <a:gd name="T56" fmla="*/ 2147483647 w 265"/>
                <a:gd name="T57" fmla="*/ 2147483647 h 413"/>
                <a:gd name="T58" fmla="*/ 2147483647 w 265"/>
                <a:gd name="T59" fmla="*/ 2147483647 h 413"/>
                <a:gd name="T60" fmla="*/ 2147483647 w 265"/>
                <a:gd name="T61" fmla="*/ 2147483647 h 413"/>
                <a:gd name="T62" fmla="*/ 2147483647 w 265"/>
                <a:gd name="T63" fmla="*/ 0 h 413"/>
                <a:gd name="T64" fmla="*/ 2147483647 w 265"/>
                <a:gd name="T65" fmla="*/ 0 h 413"/>
                <a:gd name="T66" fmla="*/ 2147483647 w 265"/>
                <a:gd name="T67" fmla="*/ 0 h 413"/>
                <a:gd name="T68" fmla="*/ 2147483647 w 265"/>
                <a:gd name="T69" fmla="*/ 2147483647 h 413"/>
                <a:gd name="T70" fmla="*/ 2147483647 w 265"/>
                <a:gd name="T71" fmla="*/ 2147483647 h 413"/>
                <a:gd name="T72" fmla="*/ 2147483647 w 265"/>
                <a:gd name="T73" fmla="*/ 2147483647 h 413"/>
                <a:gd name="T74" fmla="*/ 2147483647 w 265"/>
                <a:gd name="T75" fmla="*/ 2147483647 h 413"/>
                <a:gd name="T76" fmla="*/ 2147483647 w 265"/>
                <a:gd name="T77" fmla="*/ 2147483647 h 413"/>
                <a:gd name="T78" fmla="*/ 2147483647 w 265"/>
                <a:gd name="T79" fmla="*/ 2147483647 h 413"/>
                <a:gd name="T80" fmla="*/ 2147483647 w 265"/>
                <a:gd name="T81" fmla="*/ 2147483647 h 413"/>
                <a:gd name="T82" fmla="*/ 2147483647 w 265"/>
                <a:gd name="T83" fmla="*/ 2147483647 h 413"/>
                <a:gd name="T84" fmla="*/ 2147483647 w 265"/>
                <a:gd name="T85" fmla="*/ 2147483647 h 413"/>
                <a:gd name="T86" fmla="*/ 2147483647 w 265"/>
                <a:gd name="T87" fmla="*/ 2147483647 h 413"/>
                <a:gd name="T88" fmla="*/ 2147483647 w 265"/>
                <a:gd name="T89" fmla="*/ 2147483647 h 413"/>
                <a:gd name="T90" fmla="*/ 0 w 265"/>
                <a:gd name="T91" fmla="*/ 2147483647 h 413"/>
                <a:gd name="T92" fmla="*/ 0 w 265"/>
                <a:gd name="T93" fmla="*/ 2147483647 h 413"/>
                <a:gd name="T94" fmla="*/ 2147483647 w 265"/>
                <a:gd name="T95" fmla="*/ 2147483647 h 413"/>
                <a:gd name="T96" fmla="*/ 2147483647 w 265"/>
                <a:gd name="T97" fmla="*/ 2147483647 h 413"/>
                <a:gd name="T98" fmla="*/ 2147483647 w 265"/>
                <a:gd name="T99" fmla="*/ 2147483647 h 413"/>
                <a:gd name="T100" fmla="*/ 2147483647 w 265"/>
                <a:gd name="T101" fmla="*/ 2147483647 h 413"/>
                <a:gd name="T102" fmla="*/ 2147483647 w 265"/>
                <a:gd name="T103" fmla="*/ 2147483647 h 413"/>
                <a:gd name="T104" fmla="*/ 2147483647 w 265"/>
                <a:gd name="T105" fmla="*/ 2147483647 h 413"/>
                <a:gd name="T106" fmla="*/ 2147483647 w 265"/>
                <a:gd name="T107" fmla="*/ 2147483647 h 413"/>
                <a:gd name="T108" fmla="*/ 2147483647 w 265"/>
                <a:gd name="T109" fmla="*/ 2147483647 h 413"/>
                <a:gd name="T110" fmla="*/ 2147483647 w 265"/>
                <a:gd name="T111" fmla="*/ 2147483647 h 413"/>
                <a:gd name="T112" fmla="*/ 2147483647 w 265"/>
                <a:gd name="T113" fmla="*/ 2147483647 h 413"/>
                <a:gd name="T114" fmla="*/ 2147483647 w 265"/>
                <a:gd name="T115" fmla="*/ 2147483647 h 413"/>
                <a:gd name="T116" fmla="*/ 2147483647 w 265"/>
                <a:gd name="T117" fmla="*/ 2147483647 h 4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5"/>
                <a:gd name="T178" fmla="*/ 0 h 413"/>
                <a:gd name="T179" fmla="*/ 265 w 265"/>
                <a:gd name="T180" fmla="*/ 413 h 4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5" h="413">
                  <a:moveTo>
                    <a:pt x="62" y="343"/>
                  </a:moveTo>
                  <a:lnTo>
                    <a:pt x="163" y="257"/>
                  </a:lnTo>
                  <a:lnTo>
                    <a:pt x="195" y="380"/>
                  </a:lnTo>
                  <a:lnTo>
                    <a:pt x="198" y="390"/>
                  </a:lnTo>
                  <a:lnTo>
                    <a:pt x="202" y="397"/>
                  </a:lnTo>
                  <a:lnTo>
                    <a:pt x="207" y="403"/>
                  </a:lnTo>
                  <a:lnTo>
                    <a:pt x="213" y="408"/>
                  </a:lnTo>
                  <a:lnTo>
                    <a:pt x="220" y="411"/>
                  </a:lnTo>
                  <a:lnTo>
                    <a:pt x="226" y="413"/>
                  </a:lnTo>
                  <a:lnTo>
                    <a:pt x="233" y="413"/>
                  </a:lnTo>
                  <a:lnTo>
                    <a:pt x="239" y="413"/>
                  </a:lnTo>
                  <a:lnTo>
                    <a:pt x="246" y="410"/>
                  </a:lnTo>
                  <a:lnTo>
                    <a:pt x="250" y="406"/>
                  </a:lnTo>
                  <a:lnTo>
                    <a:pt x="255" y="401"/>
                  </a:lnTo>
                  <a:lnTo>
                    <a:pt x="260" y="397"/>
                  </a:lnTo>
                  <a:lnTo>
                    <a:pt x="262" y="388"/>
                  </a:lnTo>
                  <a:lnTo>
                    <a:pt x="263" y="380"/>
                  </a:lnTo>
                  <a:lnTo>
                    <a:pt x="263" y="371"/>
                  </a:lnTo>
                  <a:lnTo>
                    <a:pt x="262" y="361"/>
                  </a:lnTo>
                  <a:lnTo>
                    <a:pt x="237" y="278"/>
                  </a:lnTo>
                  <a:lnTo>
                    <a:pt x="216" y="202"/>
                  </a:lnTo>
                  <a:lnTo>
                    <a:pt x="234" y="147"/>
                  </a:lnTo>
                  <a:lnTo>
                    <a:pt x="263" y="54"/>
                  </a:lnTo>
                  <a:lnTo>
                    <a:pt x="265" y="44"/>
                  </a:lnTo>
                  <a:lnTo>
                    <a:pt x="265" y="35"/>
                  </a:lnTo>
                  <a:lnTo>
                    <a:pt x="263" y="28"/>
                  </a:lnTo>
                  <a:lnTo>
                    <a:pt x="260" y="20"/>
                  </a:lnTo>
                  <a:lnTo>
                    <a:pt x="255" y="13"/>
                  </a:lnTo>
                  <a:lnTo>
                    <a:pt x="250" y="9"/>
                  </a:lnTo>
                  <a:lnTo>
                    <a:pt x="246" y="5"/>
                  </a:lnTo>
                  <a:lnTo>
                    <a:pt x="237" y="2"/>
                  </a:lnTo>
                  <a:lnTo>
                    <a:pt x="231" y="0"/>
                  </a:lnTo>
                  <a:lnTo>
                    <a:pt x="224" y="0"/>
                  </a:lnTo>
                  <a:lnTo>
                    <a:pt x="216" y="0"/>
                  </a:lnTo>
                  <a:lnTo>
                    <a:pt x="210" y="4"/>
                  </a:lnTo>
                  <a:lnTo>
                    <a:pt x="203" y="7"/>
                  </a:lnTo>
                  <a:lnTo>
                    <a:pt x="198" y="13"/>
                  </a:lnTo>
                  <a:lnTo>
                    <a:pt x="194" y="20"/>
                  </a:lnTo>
                  <a:lnTo>
                    <a:pt x="189" y="28"/>
                  </a:lnTo>
                  <a:lnTo>
                    <a:pt x="156" y="130"/>
                  </a:lnTo>
                  <a:lnTo>
                    <a:pt x="142" y="179"/>
                  </a:lnTo>
                  <a:lnTo>
                    <a:pt x="15" y="293"/>
                  </a:lnTo>
                  <a:lnTo>
                    <a:pt x="8" y="299"/>
                  </a:lnTo>
                  <a:lnTo>
                    <a:pt x="4" y="306"/>
                  </a:lnTo>
                  <a:lnTo>
                    <a:pt x="2" y="312"/>
                  </a:lnTo>
                  <a:lnTo>
                    <a:pt x="0" y="319"/>
                  </a:lnTo>
                  <a:lnTo>
                    <a:pt x="0" y="325"/>
                  </a:lnTo>
                  <a:lnTo>
                    <a:pt x="2" y="332"/>
                  </a:lnTo>
                  <a:lnTo>
                    <a:pt x="4" y="338"/>
                  </a:lnTo>
                  <a:lnTo>
                    <a:pt x="8" y="343"/>
                  </a:lnTo>
                  <a:lnTo>
                    <a:pt x="12" y="348"/>
                  </a:lnTo>
                  <a:lnTo>
                    <a:pt x="18" y="351"/>
                  </a:lnTo>
                  <a:lnTo>
                    <a:pt x="23" y="353"/>
                  </a:lnTo>
                  <a:lnTo>
                    <a:pt x="31" y="354"/>
                  </a:lnTo>
                  <a:lnTo>
                    <a:pt x="38" y="354"/>
                  </a:lnTo>
                  <a:lnTo>
                    <a:pt x="46" y="353"/>
                  </a:lnTo>
                  <a:lnTo>
                    <a:pt x="54" y="348"/>
                  </a:lnTo>
                  <a:lnTo>
                    <a:pt x="60" y="343"/>
                  </a:lnTo>
                  <a:lnTo>
                    <a:pt x="62" y="3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56" name="Freeform 132"/>
            <p:cNvSpPr>
              <a:spLocks/>
            </p:cNvSpPr>
            <p:nvPr/>
          </p:nvSpPr>
          <p:spPr bwMode="blackGray">
            <a:xfrm rot="4742084">
              <a:off x="7013575" y="577436"/>
              <a:ext cx="344488" cy="538163"/>
            </a:xfrm>
            <a:custGeom>
              <a:avLst/>
              <a:gdLst>
                <a:gd name="T0" fmla="*/ 2147483647 w 265"/>
                <a:gd name="T1" fmla="*/ 2147483647 h 413"/>
                <a:gd name="T2" fmla="*/ 2147483647 w 265"/>
                <a:gd name="T3" fmla="*/ 2147483647 h 413"/>
                <a:gd name="T4" fmla="*/ 2147483647 w 265"/>
                <a:gd name="T5" fmla="*/ 2147483647 h 413"/>
                <a:gd name="T6" fmla="*/ 2147483647 w 265"/>
                <a:gd name="T7" fmla="*/ 2147483647 h 413"/>
                <a:gd name="T8" fmla="*/ 2147483647 w 265"/>
                <a:gd name="T9" fmla="*/ 2147483647 h 413"/>
                <a:gd name="T10" fmla="*/ 2147483647 w 265"/>
                <a:gd name="T11" fmla="*/ 2147483647 h 413"/>
                <a:gd name="T12" fmla="*/ 2147483647 w 265"/>
                <a:gd name="T13" fmla="*/ 2147483647 h 413"/>
                <a:gd name="T14" fmla="*/ 2147483647 w 265"/>
                <a:gd name="T15" fmla="*/ 2147483647 h 413"/>
                <a:gd name="T16" fmla="*/ 2147483647 w 265"/>
                <a:gd name="T17" fmla="*/ 2147483647 h 413"/>
                <a:gd name="T18" fmla="*/ 2147483647 w 265"/>
                <a:gd name="T19" fmla="*/ 2147483647 h 413"/>
                <a:gd name="T20" fmla="*/ 2147483647 w 265"/>
                <a:gd name="T21" fmla="*/ 2147483647 h 413"/>
                <a:gd name="T22" fmla="*/ 2147483647 w 265"/>
                <a:gd name="T23" fmla="*/ 2147483647 h 413"/>
                <a:gd name="T24" fmla="*/ 2147483647 w 265"/>
                <a:gd name="T25" fmla="*/ 2147483647 h 413"/>
                <a:gd name="T26" fmla="*/ 2147483647 w 265"/>
                <a:gd name="T27" fmla="*/ 2147483647 h 413"/>
                <a:gd name="T28" fmla="*/ 2147483647 w 265"/>
                <a:gd name="T29" fmla="*/ 2147483647 h 413"/>
                <a:gd name="T30" fmla="*/ 2147483647 w 265"/>
                <a:gd name="T31" fmla="*/ 2147483647 h 413"/>
                <a:gd name="T32" fmla="*/ 2147483647 w 265"/>
                <a:gd name="T33" fmla="*/ 2147483647 h 413"/>
                <a:gd name="T34" fmla="*/ 2147483647 w 265"/>
                <a:gd name="T35" fmla="*/ 2147483647 h 413"/>
                <a:gd name="T36" fmla="*/ 2147483647 w 265"/>
                <a:gd name="T37" fmla="*/ 2147483647 h 413"/>
                <a:gd name="T38" fmla="*/ 2147483647 w 265"/>
                <a:gd name="T39" fmla="*/ 2147483647 h 413"/>
                <a:gd name="T40" fmla="*/ 2147483647 w 265"/>
                <a:gd name="T41" fmla="*/ 2147483647 h 413"/>
                <a:gd name="T42" fmla="*/ 2147483647 w 265"/>
                <a:gd name="T43" fmla="*/ 2147483647 h 413"/>
                <a:gd name="T44" fmla="*/ 2147483647 w 265"/>
                <a:gd name="T45" fmla="*/ 2147483647 h 413"/>
                <a:gd name="T46" fmla="*/ 2147483647 w 265"/>
                <a:gd name="T47" fmla="*/ 2147483647 h 413"/>
                <a:gd name="T48" fmla="*/ 2147483647 w 265"/>
                <a:gd name="T49" fmla="*/ 2147483647 h 413"/>
                <a:gd name="T50" fmla="*/ 2147483647 w 265"/>
                <a:gd name="T51" fmla="*/ 2147483647 h 413"/>
                <a:gd name="T52" fmla="*/ 2147483647 w 265"/>
                <a:gd name="T53" fmla="*/ 2147483647 h 413"/>
                <a:gd name="T54" fmla="*/ 2147483647 w 265"/>
                <a:gd name="T55" fmla="*/ 2147483647 h 413"/>
                <a:gd name="T56" fmla="*/ 2147483647 w 265"/>
                <a:gd name="T57" fmla="*/ 2147483647 h 413"/>
                <a:gd name="T58" fmla="*/ 2147483647 w 265"/>
                <a:gd name="T59" fmla="*/ 2147483647 h 413"/>
                <a:gd name="T60" fmla="*/ 2147483647 w 265"/>
                <a:gd name="T61" fmla="*/ 2147483647 h 413"/>
                <a:gd name="T62" fmla="*/ 2147483647 w 265"/>
                <a:gd name="T63" fmla="*/ 0 h 413"/>
                <a:gd name="T64" fmla="*/ 2147483647 w 265"/>
                <a:gd name="T65" fmla="*/ 0 h 413"/>
                <a:gd name="T66" fmla="*/ 2147483647 w 265"/>
                <a:gd name="T67" fmla="*/ 0 h 413"/>
                <a:gd name="T68" fmla="*/ 2147483647 w 265"/>
                <a:gd name="T69" fmla="*/ 2147483647 h 413"/>
                <a:gd name="T70" fmla="*/ 2147483647 w 265"/>
                <a:gd name="T71" fmla="*/ 2147483647 h 413"/>
                <a:gd name="T72" fmla="*/ 2147483647 w 265"/>
                <a:gd name="T73" fmla="*/ 2147483647 h 413"/>
                <a:gd name="T74" fmla="*/ 2147483647 w 265"/>
                <a:gd name="T75" fmla="*/ 2147483647 h 413"/>
                <a:gd name="T76" fmla="*/ 2147483647 w 265"/>
                <a:gd name="T77" fmla="*/ 2147483647 h 413"/>
                <a:gd name="T78" fmla="*/ 2147483647 w 265"/>
                <a:gd name="T79" fmla="*/ 2147483647 h 413"/>
                <a:gd name="T80" fmla="*/ 2147483647 w 265"/>
                <a:gd name="T81" fmla="*/ 2147483647 h 413"/>
                <a:gd name="T82" fmla="*/ 2147483647 w 265"/>
                <a:gd name="T83" fmla="*/ 2147483647 h 413"/>
                <a:gd name="T84" fmla="*/ 2147483647 w 265"/>
                <a:gd name="T85" fmla="*/ 2147483647 h 413"/>
                <a:gd name="T86" fmla="*/ 2147483647 w 265"/>
                <a:gd name="T87" fmla="*/ 2147483647 h 413"/>
                <a:gd name="T88" fmla="*/ 2147483647 w 265"/>
                <a:gd name="T89" fmla="*/ 2147483647 h 413"/>
                <a:gd name="T90" fmla="*/ 0 w 265"/>
                <a:gd name="T91" fmla="*/ 2147483647 h 413"/>
                <a:gd name="T92" fmla="*/ 0 w 265"/>
                <a:gd name="T93" fmla="*/ 2147483647 h 413"/>
                <a:gd name="T94" fmla="*/ 2147483647 w 265"/>
                <a:gd name="T95" fmla="*/ 2147483647 h 413"/>
                <a:gd name="T96" fmla="*/ 2147483647 w 265"/>
                <a:gd name="T97" fmla="*/ 2147483647 h 413"/>
                <a:gd name="T98" fmla="*/ 2147483647 w 265"/>
                <a:gd name="T99" fmla="*/ 2147483647 h 413"/>
                <a:gd name="T100" fmla="*/ 2147483647 w 265"/>
                <a:gd name="T101" fmla="*/ 2147483647 h 413"/>
                <a:gd name="T102" fmla="*/ 2147483647 w 265"/>
                <a:gd name="T103" fmla="*/ 2147483647 h 413"/>
                <a:gd name="T104" fmla="*/ 2147483647 w 265"/>
                <a:gd name="T105" fmla="*/ 2147483647 h 413"/>
                <a:gd name="T106" fmla="*/ 2147483647 w 265"/>
                <a:gd name="T107" fmla="*/ 2147483647 h 413"/>
                <a:gd name="T108" fmla="*/ 2147483647 w 265"/>
                <a:gd name="T109" fmla="*/ 2147483647 h 413"/>
                <a:gd name="T110" fmla="*/ 2147483647 w 265"/>
                <a:gd name="T111" fmla="*/ 2147483647 h 413"/>
                <a:gd name="T112" fmla="*/ 2147483647 w 265"/>
                <a:gd name="T113" fmla="*/ 2147483647 h 413"/>
                <a:gd name="T114" fmla="*/ 2147483647 w 265"/>
                <a:gd name="T115" fmla="*/ 2147483647 h 413"/>
                <a:gd name="T116" fmla="*/ 2147483647 w 265"/>
                <a:gd name="T117" fmla="*/ 2147483647 h 4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5"/>
                <a:gd name="T178" fmla="*/ 0 h 413"/>
                <a:gd name="T179" fmla="*/ 265 w 265"/>
                <a:gd name="T180" fmla="*/ 413 h 4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5" h="413">
                  <a:moveTo>
                    <a:pt x="62" y="343"/>
                  </a:moveTo>
                  <a:lnTo>
                    <a:pt x="163" y="257"/>
                  </a:lnTo>
                  <a:lnTo>
                    <a:pt x="195" y="380"/>
                  </a:lnTo>
                  <a:lnTo>
                    <a:pt x="198" y="390"/>
                  </a:lnTo>
                  <a:lnTo>
                    <a:pt x="202" y="397"/>
                  </a:lnTo>
                  <a:lnTo>
                    <a:pt x="207" y="403"/>
                  </a:lnTo>
                  <a:lnTo>
                    <a:pt x="213" y="408"/>
                  </a:lnTo>
                  <a:lnTo>
                    <a:pt x="220" y="411"/>
                  </a:lnTo>
                  <a:lnTo>
                    <a:pt x="226" y="413"/>
                  </a:lnTo>
                  <a:lnTo>
                    <a:pt x="233" y="413"/>
                  </a:lnTo>
                  <a:lnTo>
                    <a:pt x="239" y="413"/>
                  </a:lnTo>
                  <a:lnTo>
                    <a:pt x="246" y="410"/>
                  </a:lnTo>
                  <a:lnTo>
                    <a:pt x="250" y="406"/>
                  </a:lnTo>
                  <a:lnTo>
                    <a:pt x="255" y="401"/>
                  </a:lnTo>
                  <a:lnTo>
                    <a:pt x="260" y="397"/>
                  </a:lnTo>
                  <a:lnTo>
                    <a:pt x="262" y="388"/>
                  </a:lnTo>
                  <a:lnTo>
                    <a:pt x="263" y="380"/>
                  </a:lnTo>
                  <a:lnTo>
                    <a:pt x="263" y="371"/>
                  </a:lnTo>
                  <a:lnTo>
                    <a:pt x="262" y="361"/>
                  </a:lnTo>
                  <a:lnTo>
                    <a:pt x="237" y="278"/>
                  </a:lnTo>
                  <a:lnTo>
                    <a:pt x="216" y="202"/>
                  </a:lnTo>
                  <a:lnTo>
                    <a:pt x="234" y="147"/>
                  </a:lnTo>
                  <a:lnTo>
                    <a:pt x="263" y="54"/>
                  </a:lnTo>
                  <a:lnTo>
                    <a:pt x="265" y="44"/>
                  </a:lnTo>
                  <a:lnTo>
                    <a:pt x="265" y="35"/>
                  </a:lnTo>
                  <a:lnTo>
                    <a:pt x="263" y="28"/>
                  </a:lnTo>
                  <a:lnTo>
                    <a:pt x="260" y="20"/>
                  </a:lnTo>
                  <a:lnTo>
                    <a:pt x="255" y="13"/>
                  </a:lnTo>
                  <a:lnTo>
                    <a:pt x="250" y="9"/>
                  </a:lnTo>
                  <a:lnTo>
                    <a:pt x="246" y="5"/>
                  </a:lnTo>
                  <a:lnTo>
                    <a:pt x="237" y="2"/>
                  </a:lnTo>
                  <a:lnTo>
                    <a:pt x="231" y="0"/>
                  </a:lnTo>
                  <a:lnTo>
                    <a:pt x="224" y="0"/>
                  </a:lnTo>
                  <a:lnTo>
                    <a:pt x="216" y="0"/>
                  </a:lnTo>
                  <a:lnTo>
                    <a:pt x="210" y="4"/>
                  </a:lnTo>
                  <a:lnTo>
                    <a:pt x="203" y="7"/>
                  </a:lnTo>
                  <a:lnTo>
                    <a:pt x="198" y="13"/>
                  </a:lnTo>
                  <a:lnTo>
                    <a:pt x="194" y="20"/>
                  </a:lnTo>
                  <a:lnTo>
                    <a:pt x="189" y="28"/>
                  </a:lnTo>
                  <a:lnTo>
                    <a:pt x="156" y="130"/>
                  </a:lnTo>
                  <a:lnTo>
                    <a:pt x="142" y="179"/>
                  </a:lnTo>
                  <a:lnTo>
                    <a:pt x="15" y="293"/>
                  </a:lnTo>
                  <a:lnTo>
                    <a:pt x="8" y="299"/>
                  </a:lnTo>
                  <a:lnTo>
                    <a:pt x="4" y="306"/>
                  </a:lnTo>
                  <a:lnTo>
                    <a:pt x="2" y="312"/>
                  </a:lnTo>
                  <a:lnTo>
                    <a:pt x="0" y="319"/>
                  </a:lnTo>
                  <a:lnTo>
                    <a:pt x="0" y="325"/>
                  </a:lnTo>
                  <a:lnTo>
                    <a:pt x="2" y="332"/>
                  </a:lnTo>
                  <a:lnTo>
                    <a:pt x="4" y="338"/>
                  </a:lnTo>
                  <a:lnTo>
                    <a:pt x="8" y="343"/>
                  </a:lnTo>
                  <a:lnTo>
                    <a:pt x="12" y="348"/>
                  </a:lnTo>
                  <a:lnTo>
                    <a:pt x="18" y="351"/>
                  </a:lnTo>
                  <a:lnTo>
                    <a:pt x="23" y="353"/>
                  </a:lnTo>
                  <a:lnTo>
                    <a:pt x="31" y="354"/>
                  </a:lnTo>
                  <a:lnTo>
                    <a:pt x="38" y="354"/>
                  </a:lnTo>
                  <a:lnTo>
                    <a:pt x="46" y="353"/>
                  </a:lnTo>
                  <a:lnTo>
                    <a:pt x="54" y="348"/>
                  </a:lnTo>
                  <a:lnTo>
                    <a:pt x="60" y="343"/>
                  </a:lnTo>
                  <a:lnTo>
                    <a:pt x="62" y="3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57" name="Freeform 133"/>
            <p:cNvSpPr>
              <a:spLocks/>
            </p:cNvSpPr>
            <p:nvPr/>
          </p:nvSpPr>
          <p:spPr bwMode="blackGray">
            <a:xfrm rot="1933032">
              <a:off x="6068376" y="-13913"/>
              <a:ext cx="344488" cy="538163"/>
            </a:xfrm>
            <a:custGeom>
              <a:avLst/>
              <a:gdLst>
                <a:gd name="T0" fmla="*/ 2147483647 w 265"/>
                <a:gd name="T1" fmla="*/ 2147483647 h 413"/>
                <a:gd name="T2" fmla="*/ 2147483647 w 265"/>
                <a:gd name="T3" fmla="*/ 2147483647 h 413"/>
                <a:gd name="T4" fmla="*/ 2147483647 w 265"/>
                <a:gd name="T5" fmla="*/ 2147483647 h 413"/>
                <a:gd name="T6" fmla="*/ 2147483647 w 265"/>
                <a:gd name="T7" fmla="*/ 2147483647 h 413"/>
                <a:gd name="T8" fmla="*/ 2147483647 w 265"/>
                <a:gd name="T9" fmla="*/ 2147483647 h 413"/>
                <a:gd name="T10" fmla="*/ 2147483647 w 265"/>
                <a:gd name="T11" fmla="*/ 2147483647 h 413"/>
                <a:gd name="T12" fmla="*/ 2147483647 w 265"/>
                <a:gd name="T13" fmla="*/ 2147483647 h 413"/>
                <a:gd name="T14" fmla="*/ 2147483647 w 265"/>
                <a:gd name="T15" fmla="*/ 2147483647 h 413"/>
                <a:gd name="T16" fmla="*/ 2147483647 w 265"/>
                <a:gd name="T17" fmla="*/ 2147483647 h 413"/>
                <a:gd name="T18" fmla="*/ 2147483647 w 265"/>
                <a:gd name="T19" fmla="*/ 2147483647 h 413"/>
                <a:gd name="T20" fmla="*/ 2147483647 w 265"/>
                <a:gd name="T21" fmla="*/ 2147483647 h 413"/>
                <a:gd name="T22" fmla="*/ 2147483647 w 265"/>
                <a:gd name="T23" fmla="*/ 2147483647 h 413"/>
                <a:gd name="T24" fmla="*/ 2147483647 w 265"/>
                <a:gd name="T25" fmla="*/ 2147483647 h 413"/>
                <a:gd name="T26" fmla="*/ 2147483647 w 265"/>
                <a:gd name="T27" fmla="*/ 2147483647 h 413"/>
                <a:gd name="T28" fmla="*/ 2147483647 w 265"/>
                <a:gd name="T29" fmla="*/ 2147483647 h 413"/>
                <a:gd name="T30" fmla="*/ 2147483647 w 265"/>
                <a:gd name="T31" fmla="*/ 2147483647 h 413"/>
                <a:gd name="T32" fmla="*/ 2147483647 w 265"/>
                <a:gd name="T33" fmla="*/ 2147483647 h 413"/>
                <a:gd name="T34" fmla="*/ 2147483647 w 265"/>
                <a:gd name="T35" fmla="*/ 2147483647 h 413"/>
                <a:gd name="T36" fmla="*/ 2147483647 w 265"/>
                <a:gd name="T37" fmla="*/ 2147483647 h 413"/>
                <a:gd name="T38" fmla="*/ 2147483647 w 265"/>
                <a:gd name="T39" fmla="*/ 2147483647 h 413"/>
                <a:gd name="T40" fmla="*/ 2147483647 w 265"/>
                <a:gd name="T41" fmla="*/ 2147483647 h 413"/>
                <a:gd name="T42" fmla="*/ 2147483647 w 265"/>
                <a:gd name="T43" fmla="*/ 2147483647 h 413"/>
                <a:gd name="T44" fmla="*/ 2147483647 w 265"/>
                <a:gd name="T45" fmla="*/ 2147483647 h 413"/>
                <a:gd name="T46" fmla="*/ 2147483647 w 265"/>
                <a:gd name="T47" fmla="*/ 2147483647 h 413"/>
                <a:gd name="T48" fmla="*/ 2147483647 w 265"/>
                <a:gd name="T49" fmla="*/ 2147483647 h 413"/>
                <a:gd name="T50" fmla="*/ 2147483647 w 265"/>
                <a:gd name="T51" fmla="*/ 2147483647 h 413"/>
                <a:gd name="T52" fmla="*/ 2147483647 w 265"/>
                <a:gd name="T53" fmla="*/ 2147483647 h 413"/>
                <a:gd name="T54" fmla="*/ 2147483647 w 265"/>
                <a:gd name="T55" fmla="*/ 2147483647 h 413"/>
                <a:gd name="T56" fmla="*/ 2147483647 w 265"/>
                <a:gd name="T57" fmla="*/ 2147483647 h 413"/>
                <a:gd name="T58" fmla="*/ 2147483647 w 265"/>
                <a:gd name="T59" fmla="*/ 2147483647 h 413"/>
                <a:gd name="T60" fmla="*/ 2147483647 w 265"/>
                <a:gd name="T61" fmla="*/ 2147483647 h 413"/>
                <a:gd name="T62" fmla="*/ 2147483647 w 265"/>
                <a:gd name="T63" fmla="*/ 0 h 413"/>
                <a:gd name="T64" fmla="*/ 2147483647 w 265"/>
                <a:gd name="T65" fmla="*/ 0 h 413"/>
                <a:gd name="T66" fmla="*/ 2147483647 w 265"/>
                <a:gd name="T67" fmla="*/ 0 h 413"/>
                <a:gd name="T68" fmla="*/ 2147483647 w 265"/>
                <a:gd name="T69" fmla="*/ 2147483647 h 413"/>
                <a:gd name="T70" fmla="*/ 2147483647 w 265"/>
                <a:gd name="T71" fmla="*/ 2147483647 h 413"/>
                <a:gd name="T72" fmla="*/ 2147483647 w 265"/>
                <a:gd name="T73" fmla="*/ 2147483647 h 413"/>
                <a:gd name="T74" fmla="*/ 2147483647 w 265"/>
                <a:gd name="T75" fmla="*/ 2147483647 h 413"/>
                <a:gd name="T76" fmla="*/ 2147483647 w 265"/>
                <a:gd name="T77" fmla="*/ 2147483647 h 413"/>
                <a:gd name="T78" fmla="*/ 2147483647 w 265"/>
                <a:gd name="T79" fmla="*/ 2147483647 h 413"/>
                <a:gd name="T80" fmla="*/ 2147483647 w 265"/>
                <a:gd name="T81" fmla="*/ 2147483647 h 413"/>
                <a:gd name="T82" fmla="*/ 2147483647 w 265"/>
                <a:gd name="T83" fmla="*/ 2147483647 h 413"/>
                <a:gd name="T84" fmla="*/ 2147483647 w 265"/>
                <a:gd name="T85" fmla="*/ 2147483647 h 413"/>
                <a:gd name="T86" fmla="*/ 2147483647 w 265"/>
                <a:gd name="T87" fmla="*/ 2147483647 h 413"/>
                <a:gd name="T88" fmla="*/ 2147483647 w 265"/>
                <a:gd name="T89" fmla="*/ 2147483647 h 413"/>
                <a:gd name="T90" fmla="*/ 0 w 265"/>
                <a:gd name="T91" fmla="*/ 2147483647 h 413"/>
                <a:gd name="T92" fmla="*/ 0 w 265"/>
                <a:gd name="T93" fmla="*/ 2147483647 h 413"/>
                <a:gd name="T94" fmla="*/ 2147483647 w 265"/>
                <a:gd name="T95" fmla="*/ 2147483647 h 413"/>
                <a:gd name="T96" fmla="*/ 2147483647 w 265"/>
                <a:gd name="T97" fmla="*/ 2147483647 h 413"/>
                <a:gd name="T98" fmla="*/ 2147483647 w 265"/>
                <a:gd name="T99" fmla="*/ 2147483647 h 413"/>
                <a:gd name="T100" fmla="*/ 2147483647 w 265"/>
                <a:gd name="T101" fmla="*/ 2147483647 h 413"/>
                <a:gd name="T102" fmla="*/ 2147483647 w 265"/>
                <a:gd name="T103" fmla="*/ 2147483647 h 413"/>
                <a:gd name="T104" fmla="*/ 2147483647 w 265"/>
                <a:gd name="T105" fmla="*/ 2147483647 h 413"/>
                <a:gd name="T106" fmla="*/ 2147483647 w 265"/>
                <a:gd name="T107" fmla="*/ 2147483647 h 413"/>
                <a:gd name="T108" fmla="*/ 2147483647 w 265"/>
                <a:gd name="T109" fmla="*/ 2147483647 h 413"/>
                <a:gd name="T110" fmla="*/ 2147483647 w 265"/>
                <a:gd name="T111" fmla="*/ 2147483647 h 413"/>
                <a:gd name="T112" fmla="*/ 2147483647 w 265"/>
                <a:gd name="T113" fmla="*/ 2147483647 h 413"/>
                <a:gd name="T114" fmla="*/ 2147483647 w 265"/>
                <a:gd name="T115" fmla="*/ 2147483647 h 413"/>
                <a:gd name="T116" fmla="*/ 2147483647 w 265"/>
                <a:gd name="T117" fmla="*/ 2147483647 h 4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5"/>
                <a:gd name="T178" fmla="*/ 0 h 413"/>
                <a:gd name="T179" fmla="*/ 265 w 265"/>
                <a:gd name="T180" fmla="*/ 413 h 4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5" h="413">
                  <a:moveTo>
                    <a:pt x="62" y="343"/>
                  </a:moveTo>
                  <a:lnTo>
                    <a:pt x="163" y="257"/>
                  </a:lnTo>
                  <a:lnTo>
                    <a:pt x="195" y="380"/>
                  </a:lnTo>
                  <a:lnTo>
                    <a:pt x="198" y="390"/>
                  </a:lnTo>
                  <a:lnTo>
                    <a:pt x="202" y="397"/>
                  </a:lnTo>
                  <a:lnTo>
                    <a:pt x="207" y="403"/>
                  </a:lnTo>
                  <a:lnTo>
                    <a:pt x="213" y="408"/>
                  </a:lnTo>
                  <a:lnTo>
                    <a:pt x="220" y="411"/>
                  </a:lnTo>
                  <a:lnTo>
                    <a:pt x="226" y="413"/>
                  </a:lnTo>
                  <a:lnTo>
                    <a:pt x="233" y="413"/>
                  </a:lnTo>
                  <a:lnTo>
                    <a:pt x="239" y="413"/>
                  </a:lnTo>
                  <a:lnTo>
                    <a:pt x="246" y="410"/>
                  </a:lnTo>
                  <a:lnTo>
                    <a:pt x="250" y="406"/>
                  </a:lnTo>
                  <a:lnTo>
                    <a:pt x="255" y="401"/>
                  </a:lnTo>
                  <a:lnTo>
                    <a:pt x="260" y="397"/>
                  </a:lnTo>
                  <a:lnTo>
                    <a:pt x="262" y="388"/>
                  </a:lnTo>
                  <a:lnTo>
                    <a:pt x="263" y="380"/>
                  </a:lnTo>
                  <a:lnTo>
                    <a:pt x="263" y="371"/>
                  </a:lnTo>
                  <a:lnTo>
                    <a:pt x="262" y="361"/>
                  </a:lnTo>
                  <a:lnTo>
                    <a:pt x="237" y="278"/>
                  </a:lnTo>
                  <a:lnTo>
                    <a:pt x="216" y="202"/>
                  </a:lnTo>
                  <a:lnTo>
                    <a:pt x="234" y="147"/>
                  </a:lnTo>
                  <a:lnTo>
                    <a:pt x="263" y="54"/>
                  </a:lnTo>
                  <a:lnTo>
                    <a:pt x="265" y="44"/>
                  </a:lnTo>
                  <a:lnTo>
                    <a:pt x="265" y="35"/>
                  </a:lnTo>
                  <a:lnTo>
                    <a:pt x="263" y="28"/>
                  </a:lnTo>
                  <a:lnTo>
                    <a:pt x="260" y="20"/>
                  </a:lnTo>
                  <a:lnTo>
                    <a:pt x="255" y="13"/>
                  </a:lnTo>
                  <a:lnTo>
                    <a:pt x="250" y="9"/>
                  </a:lnTo>
                  <a:lnTo>
                    <a:pt x="246" y="5"/>
                  </a:lnTo>
                  <a:lnTo>
                    <a:pt x="237" y="2"/>
                  </a:lnTo>
                  <a:lnTo>
                    <a:pt x="231" y="0"/>
                  </a:lnTo>
                  <a:lnTo>
                    <a:pt x="224" y="0"/>
                  </a:lnTo>
                  <a:lnTo>
                    <a:pt x="216" y="0"/>
                  </a:lnTo>
                  <a:lnTo>
                    <a:pt x="210" y="4"/>
                  </a:lnTo>
                  <a:lnTo>
                    <a:pt x="203" y="7"/>
                  </a:lnTo>
                  <a:lnTo>
                    <a:pt x="198" y="13"/>
                  </a:lnTo>
                  <a:lnTo>
                    <a:pt x="194" y="20"/>
                  </a:lnTo>
                  <a:lnTo>
                    <a:pt x="189" y="28"/>
                  </a:lnTo>
                  <a:lnTo>
                    <a:pt x="156" y="130"/>
                  </a:lnTo>
                  <a:lnTo>
                    <a:pt x="142" y="179"/>
                  </a:lnTo>
                  <a:lnTo>
                    <a:pt x="15" y="293"/>
                  </a:lnTo>
                  <a:lnTo>
                    <a:pt x="8" y="299"/>
                  </a:lnTo>
                  <a:lnTo>
                    <a:pt x="4" y="306"/>
                  </a:lnTo>
                  <a:lnTo>
                    <a:pt x="2" y="312"/>
                  </a:lnTo>
                  <a:lnTo>
                    <a:pt x="0" y="319"/>
                  </a:lnTo>
                  <a:lnTo>
                    <a:pt x="0" y="325"/>
                  </a:lnTo>
                  <a:lnTo>
                    <a:pt x="2" y="332"/>
                  </a:lnTo>
                  <a:lnTo>
                    <a:pt x="4" y="338"/>
                  </a:lnTo>
                  <a:lnTo>
                    <a:pt x="8" y="343"/>
                  </a:lnTo>
                  <a:lnTo>
                    <a:pt x="12" y="348"/>
                  </a:lnTo>
                  <a:lnTo>
                    <a:pt x="18" y="351"/>
                  </a:lnTo>
                  <a:lnTo>
                    <a:pt x="23" y="353"/>
                  </a:lnTo>
                  <a:lnTo>
                    <a:pt x="31" y="354"/>
                  </a:lnTo>
                  <a:lnTo>
                    <a:pt x="38" y="354"/>
                  </a:lnTo>
                  <a:lnTo>
                    <a:pt x="46" y="353"/>
                  </a:lnTo>
                  <a:lnTo>
                    <a:pt x="54" y="348"/>
                  </a:lnTo>
                  <a:lnTo>
                    <a:pt x="60" y="343"/>
                  </a:lnTo>
                  <a:lnTo>
                    <a:pt x="62" y="3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58" name="Text Box 136"/>
            <p:cNvSpPr txBox="1">
              <a:spLocks noChangeArrowheads="1"/>
            </p:cNvSpPr>
            <p:nvPr/>
          </p:nvSpPr>
          <p:spPr bwMode="auto">
            <a:xfrm>
              <a:off x="5932487" y="16002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OX40</a:t>
              </a:r>
            </a:p>
          </p:txBody>
        </p:sp>
        <p:sp>
          <p:nvSpPr>
            <p:cNvPr id="10459" name="Text Box 137"/>
            <p:cNvSpPr txBox="1">
              <a:spLocks noChangeArrowheads="1"/>
            </p:cNvSpPr>
            <p:nvPr/>
          </p:nvSpPr>
          <p:spPr bwMode="auto">
            <a:xfrm>
              <a:off x="6800850" y="993361"/>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CD137</a:t>
              </a:r>
            </a:p>
          </p:txBody>
        </p:sp>
        <p:sp>
          <p:nvSpPr>
            <p:cNvPr id="10460" name="Text Box 138"/>
            <p:cNvSpPr txBox="1">
              <a:spLocks noChangeArrowheads="1"/>
            </p:cNvSpPr>
            <p:nvPr/>
          </p:nvSpPr>
          <p:spPr bwMode="auto">
            <a:xfrm>
              <a:off x="5259926" y="242887"/>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CD40</a:t>
              </a:r>
            </a:p>
          </p:txBody>
        </p:sp>
      </p:grpSp>
      <p:grpSp>
        <p:nvGrpSpPr>
          <p:cNvPr id="10248" name="Group 3"/>
          <p:cNvGrpSpPr>
            <a:grpSpLocks/>
          </p:cNvGrpSpPr>
          <p:nvPr/>
        </p:nvGrpSpPr>
        <p:grpSpPr bwMode="auto">
          <a:xfrm>
            <a:off x="5622558" y="3035300"/>
            <a:ext cx="2159000" cy="1039813"/>
            <a:chOff x="6162257" y="1675114"/>
            <a:chExt cx="2830971" cy="1363512"/>
          </a:xfrm>
        </p:grpSpPr>
        <p:grpSp>
          <p:nvGrpSpPr>
            <p:cNvPr id="10412" name="Group 43"/>
            <p:cNvGrpSpPr>
              <a:grpSpLocks/>
            </p:cNvGrpSpPr>
            <p:nvPr/>
          </p:nvGrpSpPr>
          <p:grpSpPr bwMode="auto">
            <a:xfrm>
              <a:off x="7924800" y="2360914"/>
              <a:ext cx="176213" cy="184150"/>
              <a:chOff x="1545" y="509"/>
              <a:chExt cx="221" cy="232"/>
            </a:xfrm>
          </p:grpSpPr>
          <p:sp>
            <p:nvSpPr>
              <p:cNvPr id="10441" name="Freeform 44"/>
              <p:cNvSpPr>
                <a:spLocks/>
              </p:cNvSpPr>
              <p:nvPr/>
            </p:nvSpPr>
            <p:spPr bwMode="blackGray">
              <a:xfrm rot="-5678004">
                <a:off x="1615" y="627"/>
                <a:ext cx="88" cy="140"/>
              </a:xfrm>
              <a:custGeom>
                <a:avLst/>
                <a:gdLst>
                  <a:gd name="T0" fmla="*/ 2147483647 w 36"/>
                  <a:gd name="T1" fmla="*/ 2147483647 h 57"/>
                  <a:gd name="T2" fmla="*/ 1163475276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715494974 h 57"/>
                  <a:gd name="T14" fmla="*/ 2147483647 w 36"/>
                  <a:gd name="T15" fmla="*/ 0 h 57"/>
                  <a:gd name="T16" fmla="*/ 2147483647 w 36"/>
                  <a:gd name="T17" fmla="*/ 1585511503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42" name="Freeform 45"/>
              <p:cNvSpPr>
                <a:spLocks/>
              </p:cNvSpPr>
              <p:nvPr/>
            </p:nvSpPr>
            <p:spPr bwMode="blackGray">
              <a:xfrm rot="-5678004">
                <a:off x="1615" y="627"/>
                <a:ext cx="88" cy="140"/>
              </a:xfrm>
              <a:custGeom>
                <a:avLst/>
                <a:gdLst>
                  <a:gd name="T0" fmla="*/ 2147483647 w 36"/>
                  <a:gd name="T1" fmla="*/ 2147483647 h 57"/>
                  <a:gd name="T2" fmla="*/ 1163475276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715494974 h 57"/>
                  <a:gd name="T14" fmla="*/ 2147483647 w 36"/>
                  <a:gd name="T15" fmla="*/ 0 h 57"/>
                  <a:gd name="T16" fmla="*/ 2147483647 w 36"/>
                  <a:gd name="T17" fmla="*/ 1585511503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43" name="Line 46"/>
              <p:cNvSpPr>
                <a:spLocks noChangeShapeType="1"/>
              </p:cNvSpPr>
              <p:nvPr/>
            </p:nvSpPr>
            <p:spPr bwMode="auto">
              <a:xfrm rot="-4762641">
                <a:off x="1561" y="645"/>
                <a:ext cx="8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44" name="Group 47"/>
              <p:cNvGrpSpPr>
                <a:grpSpLocks/>
              </p:cNvGrpSpPr>
              <p:nvPr/>
            </p:nvGrpSpPr>
            <p:grpSpPr bwMode="auto">
              <a:xfrm rot="202571">
                <a:off x="1613" y="538"/>
                <a:ext cx="153" cy="139"/>
                <a:chOff x="4224" y="2928"/>
                <a:chExt cx="107" cy="173"/>
              </a:xfrm>
            </p:grpSpPr>
            <p:sp>
              <p:nvSpPr>
                <p:cNvPr id="10448" name="Freeform 48"/>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solidFill>
                  <a:srgbClr val="FF0000"/>
                </a:solidFill>
                <a:ln w="9525">
                  <a:solidFill>
                    <a:srgbClr val="4B7918"/>
                  </a:solidFill>
                  <a:prstDash val="solid"/>
                  <a:round/>
                  <a:headEnd/>
                  <a:tailEnd/>
                </a:ln>
              </p:spPr>
              <p:txBody>
                <a:bodyPr/>
                <a:lstStyle/>
                <a:p>
                  <a:endParaRPr lang="en-AU" dirty="0"/>
                </a:p>
              </p:txBody>
            </p:sp>
            <p:sp>
              <p:nvSpPr>
                <p:cNvPr id="10449" name="Freeform 49"/>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0445" name="Line 50"/>
              <p:cNvSpPr>
                <a:spLocks noChangeShapeType="1"/>
              </p:cNvSpPr>
              <p:nvPr/>
            </p:nvSpPr>
            <p:spPr bwMode="auto">
              <a:xfrm rot="-4762641">
                <a:off x="1544" y="616"/>
                <a:ext cx="8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0446" name="Freeform 51"/>
              <p:cNvSpPr>
                <a:spLocks/>
              </p:cNvSpPr>
              <p:nvPr/>
            </p:nvSpPr>
            <p:spPr bwMode="blackGray">
              <a:xfrm rot="202571">
                <a:off x="1596" y="509"/>
                <a:ext cx="153" cy="139"/>
              </a:xfrm>
              <a:custGeom>
                <a:avLst/>
                <a:gdLst>
                  <a:gd name="T0" fmla="*/ 30154 w 117"/>
                  <a:gd name="T1" fmla="*/ 1 h 190"/>
                  <a:gd name="T2" fmla="*/ 30961 w 117"/>
                  <a:gd name="T3" fmla="*/ 1 h 190"/>
                  <a:gd name="T4" fmla="*/ 31285 w 117"/>
                  <a:gd name="T5" fmla="*/ 1 h 190"/>
                  <a:gd name="T6" fmla="*/ 32522 w 117"/>
                  <a:gd name="T7" fmla="*/ 1 h 190"/>
                  <a:gd name="T8" fmla="*/ 32830 w 117"/>
                  <a:gd name="T9" fmla="*/ 1 h 190"/>
                  <a:gd name="T10" fmla="*/ 32522 w 117"/>
                  <a:gd name="T11" fmla="*/ 1 h 190"/>
                  <a:gd name="T12" fmla="*/ 31285 w 117"/>
                  <a:gd name="T13" fmla="*/ 1 h 190"/>
                  <a:gd name="T14" fmla="*/ 30154 w 117"/>
                  <a:gd name="T15" fmla="*/ 1 h 190"/>
                  <a:gd name="T16" fmla="*/ 28291 w 117"/>
                  <a:gd name="T17" fmla="*/ 1 h 190"/>
                  <a:gd name="T18" fmla="*/ 25482 w 117"/>
                  <a:gd name="T19" fmla="*/ 1 h 190"/>
                  <a:gd name="T20" fmla="*/ 22894 w 117"/>
                  <a:gd name="T21" fmla="*/ 1 h 190"/>
                  <a:gd name="T22" fmla="*/ 19587 w 117"/>
                  <a:gd name="T23" fmla="*/ 1 h 190"/>
                  <a:gd name="T24" fmla="*/ 16544 w 117"/>
                  <a:gd name="T25" fmla="*/ 1 h 190"/>
                  <a:gd name="T26" fmla="*/ 13070 w 117"/>
                  <a:gd name="T27" fmla="*/ 1 h 190"/>
                  <a:gd name="T28" fmla="*/ 9995 w 117"/>
                  <a:gd name="T29" fmla="*/ 1 h 190"/>
                  <a:gd name="T30" fmla="*/ 7230 w 117"/>
                  <a:gd name="T31" fmla="*/ 1 h 190"/>
                  <a:gd name="T32" fmla="*/ 5228 w 117"/>
                  <a:gd name="T33" fmla="*/ 1 h 190"/>
                  <a:gd name="T34" fmla="*/ 3620 w 117"/>
                  <a:gd name="T35" fmla="*/ 1 h 190"/>
                  <a:gd name="T36" fmla="*/ 2768 w 117"/>
                  <a:gd name="T37" fmla="*/ 1 h 190"/>
                  <a:gd name="T38" fmla="*/ 1950 w 117"/>
                  <a:gd name="T39" fmla="*/ 1 h 190"/>
                  <a:gd name="T40" fmla="*/ 1491 w 117"/>
                  <a:gd name="T41" fmla="*/ 1 h 190"/>
                  <a:gd name="T42" fmla="*/ 667 w 117"/>
                  <a:gd name="T43" fmla="*/ 1 h 190"/>
                  <a:gd name="T44" fmla="*/ 0 w 117"/>
                  <a:gd name="T45" fmla="*/ 1 h 190"/>
                  <a:gd name="T46" fmla="*/ 667 w 117"/>
                  <a:gd name="T47" fmla="*/ 1 h 190"/>
                  <a:gd name="T48" fmla="*/ 1491 w 117"/>
                  <a:gd name="T49" fmla="*/ 1 h 190"/>
                  <a:gd name="T50" fmla="*/ 2768 w 117"/>
                  <a:gd name="T51" fmla="*/ 1 h 190"/>
                  <a:gd name="T52" fmla="*/ 5228 w 117"/>
                  <a:gd name="T53" fmla="*/ 1 h 190"/>
                  <a:gd name="T54" fmla="*/ 7230 w 117"/>
                  <a:gd name="T55" fmla="*/ 1 h 190"/>
                  <a:gd name="T56" fmla="*/ 10587 w 117"/>
                  <a:gd name="T57" fmla="*/ 1 h 190"/>
                  <a:gd name="T58" fmla="*/ 13784 w 117"/>
                  <a:gd name="T59" fmla="*/ 1 h 190"/>
                  <a:gd name="T60" fmla="*/ 16544 w 117"/>
                  <a:gd name="T61" fmla="*/ 1 h 190"/>
                  <a:gd name="T62" fmla="*/ 19587 w 117"/>
                  <a:gd name="T63" fmla="*/ 1 h 190"/>
                  <a:gd name="T64" fmla="*/ 22894 w 117"/>
                  <a:gd name="T65" fmla="*/ 1 h 190"/>
                  <a:gd name="T66" fmla="*/ 25482 w 117"/>
                  <a:gd name="T67" fmla="*/ 1 h 190"/>
                  <a:gd name="T68" fmla="*/ 27649 w 117"/>
                  <a:gd name="T69" fmla="*/ 0 h 190"/>
                  <a:gd name="T70" fmla="*/ 29194 w 117"/>
                  <a:gd name="T71" fmla="*/ 1 h 190"/>
                  <a:gd name="T72" fmla="*/ 30154 w 117"/>
                  <a:gd name="T73" fmla="*/ 1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47" name="Freeform 52"/>
              <p:cNvSpPr>
                <a:spLocks/>
              </p:cNvSpPr>
              <p:nvPr/>
            </p:nvSpPr>
            <p:spPr bwMode="blackGray">
              <a:xfrm rot="202571">
                <a:off x="1596" y="509"/>
                <a:ext cx="153" cy="139"/>
              </a:xfrm>
              <a:custGeom>
                <a:avLst/>
                <a:gdLst>
                  <a:gd name="T0" fmla="*/ 29938 w 117"/>
                  <a:gd name="T1" fmla="*/ 1 h 190"/>
                  <a:gd name="T2" fmla="*/ 30961 w 117"/>
                  <a:gd name="T3" fmla="*/ 1 h 190"/>
                  <a:gd name="T4" fmla="*/ 31285 w 117"/>
                  <a:gd name="T5" fmla="*/ 1 h 190"/>
                  <a:gd name="T6" fmla="*/ 32016 w 117"/>
                  <a:gd name="T7" fmla="*/ 1 h 190"/>
                  <a:gd name="T8" fmla="*/ 32830 w 117"/>
                  <a:gd name="T9" fmla="*/ 1 h 190"/>
                  <a:gd name="T10" fmla="*/ 32016 w 117"/>
                  <a:gd name="T11" fmla="*/ 1 h 190"/>
                  <a:gd name="T12" fmla="*/ 31285 w 117"/>
                  <a:gd name="T13" fmla="*/ 1 h 190"/>
                  <a:gd name="T14" fmla="*/ 29938 w 117"/>
                  <a:gd name="T15" fmla="*/ 1 h 190"/>
                  <a:gd name="T16" fmla="*/ 28291 w 117"/>
                  <a:gd name="T17" fmla="*/ 1 h 190"/>
                  <a:gd name="T18" fmla="*/ 25482 w 117"/>
                  <a:gd name="T19" fmla="*/ 1 h 190"/>
                  <a:gd name="T20" fmla="*/ 22755 w 117"/>
                  <a:gd name="T21" fmla="*/ 1 h 190"/>
                  <a:gd name="T22" fmla="*/ 19587 w 117"/>
                  <a:gd name="T23" fmla="*/ 1 h 190"/>
                  <a:gd name="T24" fmla="*/ 16544 w 117"/>
                  <a:gd name="T25" fmla="*/ 1 h 190"/>
                  <a:gd name="T26" fmla="*/ 13070 w 117"/>
                  <a:gd name="T27" fmla="*/ 1 h 190"/>
                  <a:gd name="T28" fmla="*/ 9995 w 117"/>
                  <a:gd name="T29" fmla="*/ 1 h 190"/>
                  <a:gd name="T30" fmla="*/ 7230 w 117"/>
                  <a:gd name="T31" fmla="*/ 1 h 190"/>
                  <a:gd name="T32" fmla="*/ 5228 w 117"/>
                  <a:gd name="T33" fmla="*/ 1 h 190"/>
                  <a:gd name="T34" fmla="*/ 3620 w 117"/>
                  <a:gd name="T35" fmla="*/ 1 h 190"/>
                  <a:gd name="T36" fmla="*/ 2768 w 117"/>
                  <a:gd name="T37" fmla="*/ 1 h 190"/>
                  <a:gd name="T38" fmla="*/ 1950 w 117"/>
                  <a:gd name="T39" fmla="*/ 1 h 190"/>
                  <a:gd name="T40" fmla="*/ 1491 w 117"/>
                  <a:gd name="T41" fmla="*/ 1 h 190"/>
                  <a:gd name="T42" fmla="*/ 667 w 117"/>
                  <a:gd name="T43" fmla="*/ 1 h 190"/>
                  <a:gd name="T44" fmla="*/ 0 w 117"/>
                  <a:gd name="T45" fmla="*/ 1 h 190"/>
                  <a:gd name="T46" fmla="*/ 667 w 117"/>
                  <a:gd name="T47" fmla="*/ 1 h 190"/>
                  <a:gd name="T48" fmla="*/ 1491 w 117"/>
                  <a:gd name="T49" fmla="*/ 1 h 190"/>
                  <a:gd name="T50" fmla="*/ 2768 w 117"/>
                  <a:gd name="T51" fmla="*/ 1 h 190"/>
                  <a:gd name="T52" fmla="*/ 5228 w 117"/>
                  <a:gd name="T53" fmla="*/ 1 h 190"/>
                  <a:gd name="T54" fmla="*/ 7230 w 117"/>
                  <a:gd name="T55" fmla="*/ 1 h 190"/>
                  <a:gd name="T56" fmla="*/ 10238 w 117"/>
                  <a:gd name="T57" fmla="*/ 1 h 190"/>
                  <a:gd name="T58" fmla="*/ 13784 w 117"/>
                  <a:gd name="T59" fmla="*/ 1 h 190"/>
                  <a:gd name="T60" fmla="*/ 16544 w 117"/>
                  <a:gd name="T61" fmla="*/ 1 h 190"/>
                  <a:gd name="T62" fmla="*/ 19587 w 117"/>
                  <a:gd name="T63" fmla="*/ 1 h 190"/>
                  <a:gd name="T64" fmla="*/ 22755 w 117"/>
                  <a:gd name="T65" fmla="*/ 1 h 190"/>
                  <a:gd name="T66" fmla="*/ 25482 w 117"/>
                  <a:gd name="T67" fmla="*/ 1 h 190"/>
                  <a:gd name="T68" fmla="*/ 27649 w 117"/>
                  <a:gd name="T69" fmla="*/ 0 h 190"/>
                  <a:gd name="T70" fmla="*/ 29194 w 117"/>
                  <a:gd name="T71" fmla="*/ 1 h 190"/>
                  <a:gd name="T72" fmla="*/ 29757 w 117"/>
                  <a:gd name="T73" fmla="*/ 1 h 190"/>
                  <a:gd name="T74" fmla="*/ 29938 w 117"/>
                  <a:gd name="T75" fmla="*/ 1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413" name="Group 53"/>
            <p:cNvGrpSpPr>
              <a:grpSpLocks/>
            </p:cNvGrpSpPr>
            <p:nvPr/>
          </p:nvGrpSpPr>
          <p:grpSpPr bwMode="auto">
            <a:xfrm rot="-5400000">
              <a:off x="7404079" y="2205339"/>
              <a:ext cx="176213" cy="184150"/>
              <a:chOff x="1545" y="509"/>
              <a:chExt cx="221" cy="232"/>
            </a:xfrm>
          </p:grpSpPr>
          <p:sp>
            <p:nvSpPr>
              <p:cNvPr id="10432" name="Freeform 54"/>
              <p:cNvSpPr>
                <a:spLocks/>
              </p:cNvSpPr>
              <p:nvPr/>
            </p:nvSpPr>
            <p:spPr bwMode="blackGray">
              <a:xfrm rot="-5678004">
                <a:off x="1615" y="627"/>
                <a:ext cx="88" cy="140"/>
              </a:xfrm>
              <a:custGeom>
                <a:avLst/>
                <a:gdLst>
                  <a:gd name="T0" fmla="*/ 2147483647 w 36"/>
                  <a:gd name="T1" fmla="*/ 2147483647 h 57"/>
                  <a:gd name="T2" fmla="*/ 1163475276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715494974 h 57"/>
                  <a:gd name="T14" fmla="*/ 2147483647 w 36"/>
                  <a:gd name="T15" fmla="*/ 0 h 57"/>
                  <a:gd name="T16" fmla="*/ 2147483647 w 36"/>
                  <a:gd name="T17" fmla="*/ 1585511503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33" name="Freeform 55"/>
              <p:cNvSpPr>
                <a:spLocks/>
              </p:cNvSpPr>
              <p:nvPr/>
            </p:nvSpPr>
            <p:spPr bwMode="blackGray">
              <a:xfrm rot="-5678004">
                <a:off x="1615" y="627"/>
                <a:ext cx="88" cy="140"/>
              </a:xfrm>
              <a:custGeom>
                <a:avLst/>
                <a:gdLst>
                  <a:gd name="T0" fmla="*/ 2147483647 w 36"/>
                  <a:gd name="T1" fmla="*/ 2147483647 h 57"/>
                  <a:gd name="T2" fmla="*/ 1163475276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715494974 h 57"/>
                  <a:gd name="T14" fmla="*/ 2147483647 w 36"/>
                  <a:gd name="T15" fmla="*/ 0 h 57"/>
                  <a:gd name="T16" fmla="*/ 2147483647 w 36"/>
                  <a:gd name="T17" fmla="*/ 1585511503 h 57"/>
                  <a:gd name="T18" fmla="*/ 2147483647 w 36"/>
                  <a:gd name="T19" fmla="*/ 2147483647 h 57"/>
                  <a:gd name="T20" fmla="*/ 2147483647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34" name="Line 56"/>
              <p:cNvSpPr>
                <a:spLocks noChangeShapeType="1"/>
              </p:cNvSpPr>
              <p:nvPr/>
            </p:nvSpPr>
            <p:spPr bwMode="auto">
              <a:xfrm rot="-4762641">
                <a:off x="1561" y="645"/>
                <a:ext cx="8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grpSp>
            <p:nvGrpSpPr>
              <p:cNvPr id="10435" name="Group 57"/>
              <p:cNvGrpSpPr>
                <a:grpSpLocks/>
              </p:cNvGrpSpPr>
              <p:nvPr/>
            </p:nvGrpSpPr>
            <p:grpSpPr bwMode="auto">
              <a:xfrm rot="202571">
                <a:off x="1613" y="538"/>
                <a:ext cx="153" cy="139"/>
                <a:chOff x="4224" y="2928"/>
                <a:chExt cx="107" cy="173"/>
              </a:xfrm>
            </p:grpSpPr>
            <p:sp>
              <p:nvSpPr>
                <p:cNvPr id="10439" name="Freeform 58"/>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8 w 117"/>
                    <a:gd name="T7" fmla="*/ 5 h 190"/>
                    <a:gd name="T8" fmla="*/ 18 w 117"/>
                    <a:gd name="T9" fmla="*/ 5 h 190"/>
                    <a:gd name="T10" fmla="*/ 18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5 h 190"/>
                    <a:gd name="T44" fmla="*/ 0 w 117"/>
                    <a:gd name="T45" fmla="*/ 23 h 190"/>
                    <a:gd name="T46" fmla="*/ 2 w 117"/>
                    <a:gd name="T47" fmla="*/ 22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solidFill>
                  <a:srgbClr val="FF0000"/>
                </a:solidFill>
                <a:ln w="9525">
                  <a:solidFill>
                    <a:srgbClr val="4B7918"/>
                  </a:solidFill>
                  <a:prstDash val="solid"/>
                  <a:round/>
                  <a:headEnd/>
                  <a:tailEnd/>
                </a:ln>
              </p:spPr>
              <p:txBody>
                <a:bodyPr/>
                <a:lstStyle/>
                <a:p>
                  <a:endParaRPr lang="en-AU" dirty="0"/>
                </a:p>
              </p:txBody>
            </p:sp>
            <p:sp>
              <p:nvSpPr>
                <p:cNvPr id="10440" name="Freeform 59"/>
                <p:cNvSpPr>
                  <a:spLocks/>
                </p:cNvSpPr>
                <p:nvPr/>
              </p:nvSpPr>
              <p:spPr bwMode="blackGray">
                <a:xfrm>
                  <a:off x="4224" y="2928"/>
                  <a:ext cx="107" cy="173"/>
                </a:xfrm>
                <a:custGeom>
                  <a:avLst/>
                  <a:gdLst>
                    <a:gd name="T0" fmla="*/ 16 w 117"/>
                    <a:gd name="T1" fmla="*/ 2 h 190"/>
                    <a:gd name="T2" fmla="*/ 16 w 117"/>
                    <a:gd name="T3" fmla="*/ 5 h 190"/>
                    <a:gd name="T4" fmla="*/ 16 w 117"/>
                    <a:gd name="T5" fmla="*/ 5 h 190"/>
                    <a:gd name="T6" fmla="*/ 17 w 117"/>
                    <a:gd name="T7" fmla="*/ 5 h 190"/>
                    <a:gd name="T8" fmla="*/ 18 w 117"/>
                    <a:gd name="T9" fmla="*/ 5 h 190"/>
                    <a:gd name="T10" fmla="*/ 17 w 117"/>
                    <a:gd name="T11" fmla="*/ 5 h 190"/>
                    <a:gd name="T12" fmla="*/ 16 w 117"/>
                    <a:gd name="T13" fmla="*/ 8 h 190"/>
                    <a:gd name="T14" fmla="*/ 16 w 117"/>
                    <a:gd name="T15" fmla="*/ 11 h 190"/>
                    <a:gd name="T16" fmla="*/ 15 w 117"/>
                    <a:gd name="T17" fmla="*/ 13 h 190"/>
                    <a:gd name="T18" fmla="*/ 14 w 117"/>
                    <a:gd name="T19" fmla="*/ 15 h 190"/>
                    <a:gd name="T20" fmla="*/ 13 w 117"/>
                    <a:gd name="T21" fmla="*/ 18 h 190"/>
                    <a:gd name="T22" fmla="*/ 11 w 117"/>
                    <a:gd name="T23" fmla="*/ 21 h 190"/>
                    <a:gd name="T24" fmla="*/ 9 w 117"/>
                    <a:gd name="T25" fmla="*/ 23 h 190"/>
                    <a:gd name="T26" fmla="*/ 7 w 117"/>
                    <a:gd name="T27" fmla="*/ 24 h 190"/>
                    <a:gd name="T28" fmla="*/ 5 w 117"/>
                    <a:gd name="T29" fmla="*/ 26 h 190"/>
                    <a:gd name="T30" fmla="*/ 5 w 117"/>
                    <a:gd name="T31" fmla="*/ 26 h 190"/>
                    <a:gd name="T32" fmla="*/ 5 w 117"/>
                    <a:gd name="T33" fmla="*/ 26 h 190"/>
                    <a:gd name="T34" fmla="*/ 5 w 117"/>
                    <a:gd name="T35" fmla="*/ 26 h 190"/>
                    <a:gd name="T36" fmla="*/ 5 w 117"/>
                    <a:gd name="T37" fmla="*/ 26 h 190"/>
                    <a:gd name="T38" fmla="*/ 5 w 117"/>
                    <a:gd name="T39" fmla="*/ 26 h 190"/>
                    <a:gd name="T40" fmla="*/ 5 w 117"/>
                    <a:gd name="T41" fmla="*/ 26 h 190"/>
                    <a:gd name="T42" fmla="*/ 2 w 117"/>
                    <a:gd name="T43" fmla="*/ 24 h 190"/>
                    <a:gd name="T44" fmla="*/ 0 w 117"/>
                    <a:gd name="T45" fmla="*/ 23 h 190"/>
                    <a:gd name="T46" fmla="*/ 2 w 117"/>
                    <a:gd name="T47" fmla="*/ 21 h 190"/>
                    <a:gd name="T48" fmla="*/ 5 w 117"/>
                    <a:gd name="T49" fmla="*/ 19 h 190"/>
                    <a:gd name="T50" fmla="*/ 5 w 117"/>
                    <a:gd name="T51" fmla="*/ 16 h 190"/>
                    <a:gd name="T52" fmla="*/ 5 w 117"/>
                    <a:gd name="T53" fmla="*/ 14 h 190"/>
                    <a:gd name="T54" fmla="*/ 5 w 117"/>
                    <a:gd name="T55" fmla="*/ 12 h 190"/>
                    <a:gd name="T56" fmla="*/ 5 w 117"/>
                    <a:gd name="T57" fmla="*/ 9 h 190"/>
                    <a:gd name="T58" fmla="*/ 7 w 117"/>
                    <a:gd name="T59" fmla="*/ 5 h 190"/>
                    <a:gd name="T60" fmla="*/ 9 w 117"/>
                    <a:gd name="T61" fmla="*/ 5 h 190"/>
                    <a:gd name="T62" fmla="*/ 11 w 117"/>
                    <a:gd name="T63" fmla="*/ 5 h 190"/>
                    <a:gd name="T64" fmla="*/ 13 w 117"/>
                    <a:gd name="T65" fmla="*/ 5 h 190"/>
                    <a:gd name="T66" fmla="*/ 14 w 117"/>
                    <a:gd name="T67" fmla="*/ 3 h 190"/>
                    <a:gd name="T68" fmla="*/ 15 w 117"/>
                    <a:gd name="T69" fmla="*/ 0 h 190"/>
                    <a:gd name="T70" fmla="*/ 16 w 117"/>
                    <a:gd name="T71" fmla="*/ 2 h 190"/>
                    <a:gd name="T72" fmla="*/ 16 w 117"/>
                    <a:gd name="T73" fmla="*/ 2 h 190"/>
                    <a:gd name="T74" fmla="*/ 16 w 117"/>
                    <a:gd name="T75" fmla="*/ 2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0436" name="Line 60"/>
              <p:cNvSpPr>
                <a:spLocks noChangeShapeType="1"/>
              </p:cNvSpPr>
              <p:nvPr/>
            </p:nvSpPr>
            <p:spPr bwMode="auto">
              <a:xfrm rot="-4762641">
                <a:off x="1544" y="616"/>
                <a:ext cx="80"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10437" name="Freeform 61"/>
              <p:cNvSpPr>
                <a:spLocks/>
              </p:cNvSpPr>
              <p:nvPr/>
            </p:nvSpPr>
            <p:spPr bwMode="blackGray">
              <a:xfrm rot="202571">
                <a:off x="1596" y="509"/>
                <a:ext cx="153" cy="139"/>
              </a:xfrm>
              <a:custGeom>
                <a:avLst/>
                <a:gdLst>
                  <a:gd name="T0" fmla="*/ 30154 w 117"/>
                  <a:gd name="T1" fmla="*/ 1 h 190"/>
                  <a:gd name="T2" fmla="*/ 30961 w 117"/>
                  <a:gd name="T3" fmla="*/ 1 h 190"/>
                  <a:gd name="T4" fmla="*/ 31285 w 117"/>
                  <a:gd name="T5" fmla="*/ 1 h 190"/>
                  <a:gd name="T6" fmla="*/ 32522 w 117"/>
                  <a:gd name="T7" fmla="*/ 1 h 190"/>
                  <a:gd name="T8" fmla="*/ 32830 w 117"/>
                  <a:gd name="T9" fmla="*/ 1 h 190"/>
                  <a:gd name="T10" fmla="*/ 32522 w 117"/>
                  <a:gd name="T11" fmla="*/ 1 h 190"/>
                  <a:gd name="T12" fmla="*/ 31285 w 117"/>
                  <a:gd name="T13" fmla="*/ 1 h 190"/>
                  <a:gd name="T14" fmla="*/ 30154 w 117"/>
                  <a:gd name="T15" fmla="*/ 1 h 190"/>
                  <a:gd name="T16" fmla="*/ 28291 w 117"/>
                  <a:gd name="T17" fmla="*/ 1 h 190"/>
                  <a:gd name="T18" fmla="*/ 25482 w 117"/>
                  <a:gd name="T19" fmla="*/ 1 h 190"/>
                  <a:gd name="T20" fmla="*/ 22894 w 117"/>
                  <a:gd name="T21" fmla="*/ 1 h 190"/>
                  <a:gd name="T22" fmla="*/ 19587 w 117"/>
                  <a:gd name="T23" fmla="*/ 1 h 190"/>
                  <a:gd name="T24" fmla="*/ 16544 w 117"/>
                  <a:gd name="T25" fmla="*/ 1 h 190"/>
                  <a:gd name="T26" fmla="*/ 13070 w 117"/>
                  <a:gd name="T27" fmla="*/ 1 h 190"/>
                  <a:gd name="T28" fmla="*/ 9995 w 117"/>
                  <a:gd name="T29" fmla="*/ 1 h 190"/>
                  <a:gd name="T30" fmla="*/ 7230 w 117"/>
                  <a:gd name="T31" fmla="*/ 1 h 190"/>
                  <a:gd name="T32" fmla="*/ 5228 w 117"/>
                  <a:gd name="T33" fmla="*/ 1 h 190"/>
                  <a:gd name="T34" fmla="*/ 3620 w 117"/>
                  <a:gd name="T35" fmla="*/ 1 h 190"/>
                  <a:gd name="T36" fmla="*/ 2768 w 117"/>
                  <a:gd name="T37" fmla="*/ 1 h 190"/>
                  <a:gd name="T38" fmla="*/ 1950 w 117"/>
                  <a:gd name="T39" fmla="*/ 1 h 190"/>
                  <a:gd name="T40" fmla="*/ 1491 w 117"/>
                  <a:gd name="T41" fmla="*/ 1 h 190"/>
                  <a:gd name="T42" fmla="*/ 667 w 117"/>
                  <a:gd name="T43" fmla="*/ 1 h 190"/>
                  <a:gd name="T44" fmla="*/ 0 w 117"/>
                  <a:gd name="T45" fmla="*/ 1 h 190"/>
                  <a:gd name="T46" fmla="*/ 667 w 117"/>
                  <a:gd name="T47" fmla="*/ 1 h 190"/>
                  <a:gd name="T48" fmla="*/ 1491 w 117"/>
                  <a:gd name="T49" fmla="*/ 1 h 190"/>
                  <a:gd name="T50" fmla="*/ 2768 w 117"/>
                  <a:gd name="T51" fmla="*/ 1 h 190"/>
                  <a:gd name="T52" fmla="*/ 5228 w 117"/>
                  <a:gd name="T53" fmla="*/ 1 h 190"/>
                  <a:gd name="T54" fmla="*/ 7230 w 117"/>
                  <a:gd name="T55" fmla="*/ 1 h 190"/>
                  <a:gd name="T56" fmla="*/ 10587 w 117"/>
                  <a:gd name="T57" fmla="*/ 1 h 190"/>
                  <a:gd name="T58" fmla="*/ 13784 w 117"/>
                  <a:gd name="T59" fmla="*/ 1 h 190"/>
                  <a:gd name="T60" fmla="*/ 16544 w 117"/>
                  <a:gd name="T61" fmla="*/ 1 h 190"/>
                  <a:gd name="T62" fmla="*/ 19587 w 117"/>
                  <a:gd name="T63" fmla="*/ 1 h 190"/>
                  <a:gd name="T64" fmla="*/ 22894 w 117"/>
                  <a:gd name="T65" fmla="*/ 1 h 190"/>
                  <a:gd name="T66" fmla="*/ 25482 w 117"/>
                  <a:gd name="T67" fmla="*/ 1 h 190"/>
                  <a:gd name="T68" fmla="*/ 27649 w 117"/>
                  <a:gd name="T69" fmla="*/ 0 h 190"/>
                  <a:gd name="T70" fmla="*/ 29194 w 117"/>
                  <a:gd name="T71" fmla="*/ 1 h 190"/>
                  <a:gd name="T72" fmla="*/ 30154 w 117"/>
                  <a:gd name="T73" fmla="*/ 1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90"/>
                  <a:gd name="T113" fmla="*/ 117 w 11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90">
                    <a:moveTo>
                      <a:pt x="108" y="2"/>
                    </a:moveTo>
                    <a:lnTo>
                      <a:pt x="111" y="5"/>
                    </a:lnTo>
                    <a:lnTo>
                      <a:pt x="112" y="8"/>
                    </a:lnTo>
                    <a:lnTo>
                      <a:pt x="116" y="16"/>
                    </a:lnTo>
                    <a:lnTo>
                      <a:pt x="117" y="28"/>
                    </a:lnTo>
                    <a:lnTo>
                      <a:pt x="116" y="41"/>
                    </a:lnTo>
                    <a:lnTo>
                      <a:pt x="112" y="57"/>
                    </a:lnTo>
                    <a:lnTo>
                      <a:pt x="108" y="75"/>
                    </a:lnTo>
                    <a:lnTo>
                      <a:pt x="101" y="93"/>
                    </a:lnTo>
                    <a:lnTo>
                      <a:pt x="91" y="112"/>
                    </a:lnTo>
                    <a:lnTo>
                      <a:pt x="82" y="130"/>
                    </a:lnTo>
                    <a:lnTo>
                      <a:pt x="70" y="148"/>
                    </a:lnTo>
                    <a:lnTo>
                      <a:pt x="59" y="161"/>
                    </a:lnTo>
                    <a:lnTo>
                      <a:pt x="47" y="174"/>
                    </a:lnTo>
                    <a:lnTo>
                      <a:pt x="36" y="182"/>
                    </a:lnTo>
                    <a:lnTo>
                      <a:pt x="26" y="189"/>
                    </a:lnTo>
                    <a:lnTo>
                      <a:pt x="18" y="190"/>
                    </a:lnTo>
                    <a:lnTo>
                      <a:pt x="13" y="190"/>
                    </a:lnTo>
                    <a:lnTo>
                      <a:pt x="10" y="189"/>
                    </a:lnTo>
                    <a:lnTo>
                      <a:pt x="7" y="187"/>
                    </a:lnTo>
                    <a:lnTo>
                      <a:pt x="5" y="184"/>
                    </a:lnTo>
                    <a:lnTo>
                      <a:pt x="2" y="176"/>
                    </a:lnTo>
                    <a:lnTo>
                      <a:pt x="0" y="164"/>
                    </a:lnTo>
                    <a:lnTo>
                      <a:pt x="2" y="150"/>
                    </a:lnTo>
                    <a:lnTo>
                      <a:pt x="5" y="133"/>
                    </a:lnTo>
                    <a:lnTo>
                      <a:pt x="10" y="117"/>
                    </a:lnTo>
                    <a:lnTo>
                      <a:pt x="18" y="98"/>
                    </a:lnTo>
                    <a:lnTo>
                      <a:pt x="26" y="80"/>
                    </a:lnTo>
                    <a:lnTo>
                      <a:pt x="38" y="60"/>
                    </a:lnTo>
                    <a:lnTo>
                      <a:pt x="49" y="44"/>
                    </a:lnTo>
                    <a:lnTo>
                      <a:pt x="59" y="29"/>
                    </a:lnTo>
                    <a:lnTo>
                      <a:pt x="70" y="18"/>
                    </a:lnTo>
                    <a:lnTo>
                      <a:pt x="82" y="8"/>
                    </a:lnTo>
                    <a:lnTo>
                      <a:pt x="91" y="3"/>
                    </a:lnTo>
                    <a:lnTo>
                      <a:pt x="99" y="0"/>
                    </a:lnTo>
                    <a:lnTo>
                      <a:pt x="104" y="2"/>
                    </a:lnTo>
                    <a:lnTo>
                      <a:pt x="108" y="2"/>
                    </a:lnTo>
                    <a:close/>
                  </a:path>
                </a:pathLst>
              </a:custGeom>
              <a:noFill/>
              <a:ln w="9525">
                <a:solidFill>
                  <a:srgbClr val="4B791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38" name="Freeform 62"/>
              <p:cNvSpPr>
                <a:spLocks/>
              </p:cNvSpPr>
              <p:nvPr/>
            </p:nvSpPr>
            <p:spPr bwMode="blackGray">
              <a:xfrm rot="202571">
                <a:off x="1596" y="509"/>
                <a:ext cx="153" cy="139"/>
              </a:xfrm>
              <a:custGeom>
                <a:avLst/>
                <a:gdLst>
                  <a:gd name="T0" fmla="*/ 29938 w 117"/>
                  <a:gd name="T1" fmla="*/ 1 h 190"/>
                  <a:gd name="T2" fmla="*/ 30961 w 117"/>
                  <a:gd name="T3" fmla="*/ 1 h 190"/>
                  <a:gd name="T4" fmla="*/ 31285 w 117"/>
                  <a:gd name="T5" fmla="*/ 1 h 190"/>
                  <a:gd name="T6" fmla="*/ 32016 w 117"/>
                  <a:gd name="T7" fmla="*/ 1 h 190"/>
                  <a:gd name="T8" fmla="*/ 32830 w 117"/>
                  <a:gd name="T9" fmla="*/ 1 h 190"/>
                  <a:gd name="T10" fmla="*/ 32016 w 117"/>
                  <a:gd name="T11" fmla="*/ 1 h 190"/>
                  <a:gd name="T12" fmla="*/ 31285 w 117"/>
                  <a:gd name="T13" fmla="*/ 1 h 190"/>
                  <a:gd name="T14" fmla="*/ 29938 w 117"/>
                  <a:gd name="T15" fmla="*/ 1 h 190"/>
                  <a:gd name="T16" fmla="*/ 28291 w 117"/>
                  <a:gd name="T17" fmla="*/ 1 h 190"/>
                  <a:gd name="T18" fmla="*/ 25482 w 117"/>
                  <a:gd name="T19" fmla="*/ 1 h 190"/>
                  <a:gd name="T20" fmla="*/ 22755 w 117"/>
                  <a:gd name="T21" fmla="*/ 1 h 190"/>
                  <a:gd name="T22" fmla="*/ 19587 w 117"/>
                  <a:gd name="T23" fmla="*/ 1 h 190"/>
                  <a:gd name="T24" fmla="*/ 16544 w 117"/>
                  <a:gd name="T25" fmla="*/ 1 h 190"/>
                  <a:gd name="T26" fmla="*/ 13070 w 117"/>
                  <a:gd name="T27" fmla="*/ 1 h 190"/>
                  <a:gd name="T28" fmla="*/ 9995 w 117"/>
                  <a:gd name="T29" fmla="*/ 1 h 190"/>
                  <a:gd name="T30" fmla="*/ 7230 w 117"/>
                  <a:gd name="T31" fmla="*/ 1 h 190"/>
                  <a:gd name="T32" fmla="*/ 5228 w 117"/>
                  <a:gd name="T33" fmla="*/ 1 h 190"/>
                  <a:gd name="T34" fmla="*/ 3620 w 117"/>
                  <a:gd name="T35" fmla="*/ 1 h 190"/>
                  <a:gd name="T36" fmla="*/ 2768 w 117"/>
                  <a:gd name="T37" fmla="*/ 1 h 190"/>
                  <a:gd name="T38" fmla="*/ 1950 w 117"/>
                  <a:gd name="T39" fmla="*/ 1 h 190"/>
                  <a:gd name="T40" fmla="*/ 1491 w 117"/>
                  <a:gd name="T41" fmla="*/ 1 h 190"/>
                  <a:gd name="T42" fmla="*/ 667 w 117"/>
                  <a:gd name="T43" fmla="*/ 1 h 190"/>
                  <a:gd name="T44" fmla="*/ 0 w 117"/>
                  <a:gd name="T45" fmla="*/ 1 h 190"/>
                  <a:gd name="T46" fmla="*/ 667 w 117"/>
                  <a:gd name="T47" fmla="*/ 1 h 190"/>
                  <a:gd name="T48" fmla="*/ 1491 w 117"/>
                  <a:gd name="T49" fmla="*/ 1 h 190"/>
                  <a:gd name="T50" fmla="*/ 2768 w 117"/>
                  <a:gd name="T51" fmla="*/ 1 h 190"/>
                  <a:gd name="T52" fmla="*/ 5228 w 117"/>
                  <a:gd name="T53" fmla="*/ 1 h 190"/>
                  <a:gd name="T54" fmla="*/ 7230 w 117"/>
                  <a:gd name="T55" fmla="*/ 1 h 190"/>
                  <a:gd name="T56" fmla="*/ 10238 w 117"/>
                  <a:gd name="T57" fmla="*/ 1 h 190"/>
                  <a:gd name="T58" fmla="*/ 13784 w 117"/>
                  <a:gd name="T59" fmla="*/ 1 h 190"/>
                  <a:gd name="T60" fmla="*/ 16544 w 117"/>
                  <a:gd name="T61" fmla="*/ 1 h 190"/>
                  <a:gd name="T62" fmla="*/ 19587 w 117"/>
                  <a:gd name="T63" fmla="*/ 1 h 190"/>
                  <a:gd name="T64" fmla="*/ 22755 w 117"/>
                  <a:gd name="T65" fmla="*/ 1 h 190"/>
                  <a:gd name="T66" fmla="*/ 25482 w 117"/>
                  <a:gd name="T67" fmla="*/ 1 h 190"/>
                  <a:gd name="T68" fmla="*/ 27649 w 117"/>
                  <a:gd name="T69" fmla="*/ 0 h 190"/>
                  <a:gd name="T70" fmla="*/ 29194 w 117"/>
                  <a:gd name="T71" fmla="*/ 1 h 190"/>
                  <a:gd name="T72" fmla="*/ 29757 w 117"/>
                  <a:gd name="T73" fmla="*/ 1 h 190"/>
                  <a:gd name="T74" fmla="*/ 29938 w 117"/>
                  <a:gd name="T75" fmla="*/ 1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90"/>
                  <a:gd name="T116" fmla="*/ 117 w 117"/>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90">
                    <a:moveTo>
                      <a:pt x="107" y="2"/>
                    </a:moveTo>
                    <a:lnTo>
                      <a:pt x="111" y="5"/>
                    </a:lnTo>
                    <a:lnTo>
                      <a:pt x="112" y="8"/>
                    </a:lnTo>
                    <a:lnTo>
                      <a:pt x="115" y="16"/>
                    </a:lnTo>
                    <a:lnTo>
                      <a:pt x="117" y="28"/>
                    </a:lnTo>
                    <a:lnTo>
                      <a:pt x="115" y="41"/>
                    </a:lnTo>
                    <a:lnTo>
                      <a:pt x="112" y="57"/>
                    </a:lnTo>
                    <a:lnTo>
                      <a:pt x="107" y="75"/>
                    </a:lnTo>
                    <a:lnTo>
                      <a:pt x="101" y="93"/>
                    </a:lnTo>
                    <a:lnTo>
                      <a:pt x="91" y="112"/>
                    </a:lnTo>
                    <a:lnTo>
                      <a:pt x="81" y="130"/>
                    </a:lnTo>
                    <a:lnTo>
                      <a:pt x="70" y="148"/>
                    </a:lnTo>
                    <a:lnTo>
                      <a:pt x="59" y="161"/>
                    </a:lnTo>
                    <a:lnTo>
                      <a:pt x="47" y="174"/>
                    </a:lnTo>
                    <a:lnTo>
                      <a:pt x="36" y="182"/>
                    </a:lnTo>
                    <a:lnTo>
                      <a:pt x="26" y="188"/>
                    </a:lnTo>
                    <a:lnTo>
                      <a:pt x="18" y="190"/>
                    </a:lnTo>
                    <a:lnTo>
                      <a:pt x="13" y="190"/>
                    </a:lnTo>
                    <a:lnTo>
                      <a:pt x="10" y="188"/>
                    </a:lnTo>
                    <a:lnTo>
                      <a:pt x="7" y="187"/>
                    </a:lnTo>
                    <a:lnTo>
                      <a:pt x="5" y="183"/>
                    </a:lnTo>
                    <a:lnTo>
                      <a:pt x="2" y="175"/>
                    </a:lnTo>
                    <a:lnTo>
                      <a:pt x="0" y="164"/>
                    </a:lnTo>
                    <a:lnTo>
                      <a:pt x="2" y="149"/>
                    </a:lnTo>
                    <a:lnTo>
                      <a:pt x="5" y="133"/>
                    </a:lnTo>
                    <a:lnTo>
                      <a:pt x="10" y="117"/>
                    </a:lnTo>
                    <a:lnTo>
                      <a:pt x="18" y="97"/>
                    </a:lnTo>
                    <a:lnTo>
                      <a:pt x="26" y="80"/>
                    </a:lnTo>
                    <a:lnTo>
                      <a:pt x="37" y="60"/>
                    </a:lnTo>
                    <a:lnTo>
                      <a:pt x="49" y="44"/>
                    </a:lnTo>
                    <a:lnTo>
                      <a:pt x="59" y="29"/>
                    </a:lnTo>
                    <a:lnTo>
                      <a:pt x="70" y="18"/>
                    </a:lnTo>
                    <a:lnTo>
                      <a:pt x="81" y="8"/>
                    </a:lnTo>
                    <a:lnTo>
                      <a:pt x="91" y="3"/>
                    </a:lnTo>
                    <a:lnTo>
                      <a:pt x="99" y="0"/>
                    </a:lnTo>
                    <a:lnTo>
                      <a:pt x="104" y="2"/>
                    </a:lnTo>
                    <a:lnTo>
                      <a:pt x="106" y="2"/>
                    </a:lnTo>
                    <a:lnTo>
                      <a:pt x="107"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414" name="Group 63"/>
            <p:cNvGrpSpPr>
              <a:grpSpLocks/>
            </p:cNvGrpSpPr>
            <p:nvPr/>
          </p:nvGrpSpPr>
          <p:grpSpPr bwMode="auto">
            <a:xfrm rot="-7498668">
              <a:off x="7333951" y="2287738"/>
              <a:ext cx="712788" cy="788988"/>
              <a:chOff x="816" y="519"/>
              <a:chExt cx="898" cy="994"/>
            </a:xfrm>
          </p:grpSpPr>
          <p:sp>
            <p:nvSpPr>
              <p:cNvPr id="10420" name="Freeform 64"/>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21" name="Freeform 65"/>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22" name="Freeform 66"/>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23" name="Freeform 67"/>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24" name="Freeform 68"/>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25" name="Freeform 69"/>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26" name="Freeform 70"/>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27" name="Freeform 71"/>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28" name="Freeform 72"/>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29" name="Freeform 73"/>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30" name="Freeform 74"/>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31" name="Freeform 75"/>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7635" name="Freeform 134"/>
            <p:cNvSpPr>
              <a:spLocks/>
            </p:cNvSpPr>
            <p:nvPr/>
          </p:nvSpPr>
          <p:spPr bwMode="blackGray">
            <a:xfrm rot="4077156">
              <a:off x="8174112" y="2011321"/>
              <a:ext cx="343481" cy="537052"/>
            </a:xfrm>
            <a:custGeom>
              <a:avLst/>
              <a:gdLst>
                <a:gd name="T0" fmla="*/ 2147483647 w 265"/>
                <a:gd name="T1" fmla="*/ 2147483647 h 413"/>
                <a:gd name="T2" fmla="*/ 2147483647 w 265"/>
                <a:gd name="T3" fmla="*/ 2147483647 h 413"/>
                <a:gd name="T4" fmla="*/ 2147483647 w 265"/>
                <a:gd name="T5" fmla="*/ 2147483647 h 413"/>
                <a:gd name="T6" fmla="*/ 2147483647 w 265"/>
                <a:gd name="T7" fmla="*/ 2147483647 h 413"/>
                <a:gd name="T8" fmla="*/ 2147483647 w 265"/>
                <a:gd name="T9" fmla="*/ 2147483647 h 413"/>
                <a:gd name="T10" fmla="*/ 2147483647 w 265"/>
                <a:gd name="T11" fmla="*/ 2147483647 h 413"/>
                <a:gd name="T12" fmla="*/ 2147483647 w 265"/>
                <a:gd name="T13" fmla="*/ 2147483647 h 413"/>
                <a:gd name="T14" fmla="*/ 2147483647 w 265"/>
                <a:gd name="T15" fmla="*/ 2147483647 h 413"/>
                <a:gd name="T16" fmla="*/ 2147483647 w 265"/>
                <a:gd name="T17" fmla="*/ 2147483647 h 413"/>
                <a:gd name="T18" fmla="*/ 2147483647 w 265"/>
                <a:gd name="T19" fmla="*/ 2147483647 h 413"/>
                <a:gd name="T20" fmla="*/ 2147483647 w 265"/>
                <a:gd name="T21" fmla="*/ 2147483647 h 413"/>
                <a:gd name="T22" fmla="*/ 2147483647 w 265"/>
                <a:gd name="T23" fmla="*/ 2147483647 h 413"/>
                <a:gd name="T24" fmla="*/ 2147483647 w 265"/>
                <a:gd name="T25" fmla="*/ 2147483647 h 413"/>
                <a:gd name="T26" fmla="*/ 2147483647 w 265"/>
                <a:gd name="T27" fmla="*/ 2147483647 h 413"/>
                <a:gd name="T28" fmla="*/ 2147483647 w 265"/>
                <a:gd name="T29" fmla="*/ 2147483647 h 413"/>
                <a:gd name="T30" fmla="*/ 2147483647 w 265"/>
                <a:gd name="T31" fmla="*/ 2147483647 h 413"/>
                <a:gd name="T32" fmla="*/ 2147483647 w 265"/>
                <a:gd name="T33" fmla="*/ 2147483647 h 413"/>
                <a:gd name="T34" fmla="*/ 2147483647 w 265"/>
                <a:gd name="T35" fmla="*/ 2147483647 h 413"/>
                <a:gd name="T36" fmla="*/ 2147483647 w 265"/>
                <a:gd name="T37" fmla="*/ 2147483647 h 413"/>
                <a:gd name="T38" fmla="*/ 2147483647 w 265"/>
                <a:gd name="T39" fmla="*/ 2147483647 h 413"/>
                <a:gd name="T40" fmla="*/ 2147483647 w 265"/>
                <a:gd name="T41" fmla="*/ 2147483647 h 413"/>
                <a:gd name="T42" fmla="*/ 2147483647 w 265"/>
                <a:gd name="T43" fmla="*/ 2147483647 h 413"/>
                <a:gd name="T44" fmla="*/ 2147483647 w 265"/>
                <a:gd name="T45" fmla="*/ 2147483647 h 413"/>
                <a:gd name="T46" fmla="*/ 2147483647 w 265"/>
                <a:gd name="T47" fmla="*/ 2147483647 h 413"/>
                <a:gd name="T48" fmla="*/ 2147483647 w 265"/>
                <a:gd name="T49" fmla="*/ 2147483647 h 413"/>
                <a:gd name="T50" fmla="*/ 2147483647 w 265"/>
                <a:gd name="T51" fmla="*/ 2147483647 h 413"/>
                <a:gd name="T52" fmla="*/ 2147483647 w 265"/>
                <a:gd name="T53" fmla="*/ 2147483647 h 413"/>
                <a:gd name="T54" fmla="*/ 2147483647 w 265"/>
                <a:gd name="T55" fmla="*/ 2147483647 h 413"/>
                <a:gd name="T56" fmla="*/ 2147483647 w 265"/>
                <a:gd name="T57" fmla="*/ 2147483647 h 413"/>
                <a:gd name="T58" fmla="*/ 2147483647 w 265"/>
                <a:gd name="T59" fmla="*/ 2147483647 h 413"/>
                <a:gd name="T60" fmla="*/ 2147483647 w 265"/>
                <a:gd name="T61" fmla="*/ 2147483647 h 413"/>
                <a:gd name="T62" fmla="*/ 2147483647 w 265"/>
                <a:gd name="T63" fmla="*/ 0 h 413"/>
                <a:gd name="T64" fmla="*/ 2147483647 w 265"/>
                <a:gd name="T65" fmla="*/ 0 h 413"/>
                <a:gd name="T66" fmla="*/ 2147483647 w 265"/>
                <a:gd name="T67" fmla="*/ 0 h 413"/>
                <a:gd name="T68" fmla="*/ 2147483647 w 265"/>
                <a:gd name="T69" fmla="*/ 2147483647 h 413"/>
                <a:gd name="T70" fmla="*/ 2147483647 w 265"/>
                <a:gd name="T71" fmla="*/ 2147483647 h 413"/>
                <a:gd name="T72" fmla="*/ 2147483647 w 265"/>
                <a:gd name="T73" fmla="*/ 2147483647 h 413"/>
                <a:gd name="T74" fmla="*/ 2147483647 w 265"/>
                <a:gd name="T75" fmla="*/ 2147483647 h 413"/>
                <a:gd name="T76" fmla="*/ 2147483647 w 265"/>
                <a:gd name="T77" fmla="*/ 2147483647 h 413"/>
                <a:gd name="T78" fmla="*/ 2147483647 w 265"/>
                <a:gd name="T79" fmla="*/ 2147483647 h 413"/>
                <a:gd name="T80" fmla="*/ 2147483647 w 265"/>
                <a:gd name="T81" fmla="*/ 2147483647 h 413"/>
                <a:gd name="T82" fmla="*/ 2147483647 w 265"/>
                <a:gd name="T83" fmla="*/ 2147483647 h 413"/>
                <a:gd name="T84" fmla="*/ 2147483647 w 265"/>
                <a:gd name="T85" fmla="*/ 2147483647 h 413"/>
                <a:gd name="T86" fmla="*/ 2147483647 w 265"/>
                <a:gd name="T87" fmla="*/ 2147483647 h 413"/>
                <a:gd name="T88" fmla="*/ 2147483647 w 265"/>
                <a:gd name="T89" fmla="*/ 2147483647 h 413"/>
                <a:gd name="T90" fmla="*/ 0 w 265"/>
                <a:gd name="T91" fmla="*/ 2147483647 h 413"/>
                <a:gd name="T92" fmla="*/ 0 w 265"/>
                <a:gd name="T93" fmla="*/ 2147483647 h 413"/>
                <a:gd name="T94" fmla="*/ 2147483647 w 265"/>
                <a:gd name="T95" fmla="*/ 2147483647 h 413"/>
                <a:gd name="T96" fmla="*/ 2147483647 w 265"/>
                <a:gd name="T97" fmla="*/ 2147483647 h 413"/>
                <a:gd name="T98" fmla="*/ 2147483647 w 265"/>
                <a:gd name="T99" fmla="*/ 2147483647 h 413"/>
                <a:gd name="T100" fmla="*/ 2147483647 w 265"/>
                <a:gd name="T101" fmla="*/ 2147483647 h 413"/>
                <a:gd name="T102" fmla="*/ 2147483647 w 265"/>
                <a:gd name="T103" fmla="*/ 2147483647 h 413"/>
                <a:gd name="T104" fmla="*/ 2147483647 w 265"/>
                <a:gd name="T105" fmla="*/ 2147483647 h 413"/>
                <a:gd name="T106" fmla="*/ 2147483647 w 265"/>
                <a:gd name="T107" fmla="*/ 2147483647 h 413"/>
                <a:gd name="T108" fmla="*/ 2147483647 w 265"/>
                <a:gd name="T109" fmla="*/ 2147483647 h 413"/>
                <a:gd name="T110" fmla="*/ 2147483647 w 265"/>
                <a:gd name="T111" fmla="*/ 2147483647 h 413"/>
                <a:gd name="T112" fmla="*/ 2147483647 w 265"/>
                <a:gd name="T113" fmla="*/ 2147483647 h 413"/>
                <a:gd name="T114" fmla="*/ 2147483647 w 265"/>
                <a:gd name="T115" fmla="*/ 2147483647 h 413"/>
                <a:gd name="T116" fmla="*/ 2147483647 w 265"/>
                <a:gd name="T117" fmla="*/ 2147483647 h 4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5" h="413">
                  <a:moveTo>
                    <a:pt x="62" y="343"/>
                  </a:moveTo>
                  <a:lnTo>
                    <a:pt x="163" y="257"/>
                  </a:lnTo>
                  <a:lnTo>
                    <a:pt x="195" y="380"/>
                  </a:lnTo>
                  <a:lnTo>
                    <a:pt x="198" y="390"/>
                  </a:lnTo>
                  <a:lnTo>
                    <a:pt x="202" y="397"/>
                  </a:lnTo>
                  <a:lnTo>
                    <a:pt x="207" y="403"/>
                  </a:lnTo>
                  <a:lnTo>
                    <a:pt x="213" y="408"/>
                  </a:lnTo>
                  <a:lnTo>
                    <a:pt x="220" y="411"/>
                  </a:lnTo>
                  <a:lnTo>
                    <a:pt x="226" y="413"/>
                  </a:lnTo>
                  <a:lnTo>
                    <a:pt x="233" y="413"/>
                  </a:lnTo>
                  <a:lnTo>
                    <a:pt x="239" y="413"/>
                  </a:lnTo>
                  <a:lnTo>
                    <a:pt x="246" y="410"/>
                  </a:lnTo>
                  <a:lnTo>
                    <a:pt x="250" y="406"/>
                  </a:lnTo>
                  <a:lnTo>
                    <a:pt x="255" y="401"/>
                  </a:lnTo>
                  <a:lnTo>
                    <a:pt x="260" y="397"/>
                  </a:lnTo>
                  <a:lnTo>
                    <a:pt x="262" y="388"/>
                  </a:lnTo>
                  <a:lnTo>
                    <a:pt x="263" y="380"/>
                  </a:lnTo>
                  <a:lnTo>
                    <a:pt x="263" y="371"/>
                  </a:lnTo>
                  <a:lnTo>
                    <a:pt x="262" y="361"/>
                  </a:lnTo>
                  <a:lnTo>
                    <a:pt x="237" y="278"/>
                  </a:lnTo>
                  <a:lnTo>
                    <a:pt x="216" y="202"/>
                  </a:lnTo>
                  <a:lnTo>
                    <a:pt x="234" y="147"/>
                  </a:lnTo>
                  <a:lnTo>
                    <a:pt x="263" y="54"/>
                  </a:lnTo>
                  <a:lnTo>
                    <a:pt x="265" y="44"/>
                  </a:lnTo>
                  <a:lnTo>
                    <a:pt x="265" y="35"/>
                  </a:lnTo>
                  <a:lnTo>
                    <a:pt x="263" y="28"/>
                  </a:lnTo>
                  <a:lnTo>
                    <a:pt x="260" y="20"/>
                  </a:lnTo>
                  <a:lnTo>
                    <a:pt x="255" y="13"/>
                  </a:lnTo>
                  <a:lnTo>
                    <a:pt x="250" y="9"/>
                  </a:lnTo>
                  <a:lnTo>
                    <a:pt x="246" y="5"/>
                  </a:lnTo>
                  <a:lnTo>
                    <a:pt x="237" y="2"/>
                  </a:lnTo>
                  <a:lnTo>
                    <a:pt x="231" y="0"/>
                  </a:lnTo>
                  <a:lnTo>
                    <a:pt x="224" y="0"/>
                  </a:lnTo>
                  <a:lnTo>
                    <a:pt x="216" y="0"/>
                  </a:lnTo>
                  <a:lnTo>
                    <a:pt x="210" y="4"/>
                  </a:lnTo>
                  <a:lnTo>
                    <a:pt x="203" y="7"/>
                  </a:lnTo>
                  <a:lnTo>
                    <a:pt x="198" y="13"/>
                  </a:lnTo>
                  <a:lnTo>
                    <a:pt x="194" y="20"/>
                  </a:lnTo>
                  <a:lnTo>
                    <a:pt x="189" y="28"/>
                  </a:lnTo>
                  <a:lnTo>
                    <a:pt x="156" y="130"/>
                  </a:lnTo>
                  <a:lnTo>
                    <a:pt x="142" y="179"/>
                  </a:lnTo>
                  <a:lnTo>
                    <a:pt x="15" y="293"/>
                  </a:lnTo>
                  <a:lnTo>
                    <a:pt x="8" y="299"/>
                  </a:lnTo>
                  <a:lnTo>
                    <a:pt x="4" y="306"/>
                  </a:lnTo>
                  <a:lnTo>
                    <a:pt x="2" y="312"/>
                  </a:lnTo>
                  <a:lnTo>
                    <a:pt x="0" y="319"/>
                  </a:lnTo>
                  <a:lnTo>
                    <a:pt x="0" y="325"/>
                  </a:lnTo>
                  <a:lnTo>
                    <a:pt x="2" y="332"/>
                  </a:lnTo>
                  <a:lnTo>
                    <a:pt x="4" y="338"/>
                  </a:lnTo>
                  <a:lnTo>
                    <a:pt x="8" y="343"/>
                  </a:lnTo>
                  <a:lnTo>
                    <a:pt x="12" y="348"/>
                  </a:lnTo>
                  <a:lnTo>
                    <a:pt x="18" y="351"/>
                  </a:lnTo>
                  <a:lnTo>
                    <a:pt x="23" y="353"/>
                  </a:lnTo>
                  <a:lnTo>
                    <a:pt x="31" y="354"/>
                  </a:lnTo>
                  <a:lnTo>
                    <a:pt x="38" y="354"/>
                  </a:lnTo>
                  <a:lnTo>
                    <a:pt x="46" y="353"/>
                  </a:lnTo>
                  <a:lnTo>
                    <a:pt x="54" y="348"/>
                  </a:lnTo>
                  <a:lnTo>
                    <a:pt x="60" y="343"/>
                  </a:lnTo>
                  <a:lnTo>
                    <a:pt x="62" y="343"/>
                  </a:lnTo>
                  <a:close/>
                </a:path>
              </a:pathLst>
            </a:custGeom>
            <a:solidFill>
              <a:schemeClr val="accent3"/>
            </a:solidFill>
            <a:ln>
              <a:noFill/>
            </a:ln>
            <a:extLst/>
          </p:spPr>
          <p:txBody>
            <a:bodyPr/>
            <a:lstStyle/>
            <a:p>
              <a:pPr>
                <a:defRPr/>
              </a:pPr>
              <a:endParaRPr lang="en-US" dirty="0">
                <a:latin typeface="Arial" pitchFamily="34" charset="0"/>
                <a:ea typeface="+mn-ea"/>
                <a:cs typeface="+mn-cs"/>
              </a:endParaRPr>
            </a:p>
          </p:txBody>
        </p:sp>
        <p:sp>
          <p:nvSpPr>
            <p:cNvPr id="147636" name="Freeform 135"/>
            <p:cNvSpPr>
              <a:spLocks/>
            </p:cNvSpPr>
            <p:nvPr/>
          </p:nvSpPr>
          <p:spPr bwMode="blackGray">
            <a:xfrm rot="2046206">
              <a:off x="7323788" y="1675114"/>
              <a:ext cx="345545" cy="539160"/>
            </a:xfrm>
            <a:custGeom>
              <a:avLst/>
              <a:gdLst>
                <a:gd name="T0" fmla="*/ 2147483647 w 265"/>
                <a:gd name="T1" fmla="*/ 2147483647 h 413"/>
                <a:gd name="T2" fmla="*/ 2147483647 w 265"/>
                <a:gd name="T3" fmla="*/ 2147483647 h 413"/>
                <a:gd name="T4" fmla="*/ 2147483647 w 265"/>
                <a:gd name="T5" fmla="*/ 2147483647 h 413"/>
                <a:gd name="T6" fmla="*/ 2147483647 w 265"/>
                <a:gd name="T7" fmla="*/ 2147483647 h 413"/>
                <a:gd name="T8" fmla="*/ 2147483647 w 265"/>
                <a:gd name="T9" fmla="*/ 2147483647 h 413"/>
                <a:gd name="T10" fmla="*/ 2147483647 w 265"/>
                <a:gd name="T11" fmla="*/ 2147483647 h 413"/>
                <a:gd name="T12" fmla="*/ 2147483647 w 265"/>
                <a:gd name="T13" fmla="*/ 2147483647 h 413"/>
                <a:gd name="T14" fmla="*/ 2147483647 w 265"/>
                <a:gd name="T15" fmla="*/ 2147483647 h 413"/>
                <a:gd name="T16" fmla="*/ 2147483647 w 265"/>
                <a:gd name="T17" fmla="*/ 2147483647 h 413"/>
                <a:gd name="T18" fmla="*/ 2147483647 w 265"/>
                <a:gd name="T19" fmla="*/ 2147483647 h 413"/>
                <a:gd name="T20" fmla="*/ 2147483647 w 265"/>
                <a:gd name="T21" fmla="*/ 2147483647 h 413"/>
                <a:gd name="T22" fmla="*/ 2147483647 w 265"/>
                <a:gd name="T23" fmla="*/ 2147483647 h 413"/>
                <a:gd name="T24" fmla="*/ 2147483647 w 265"/>
                <a:gd name="T25" fmla="*/ 2147483647 h 413"/>
                <a:gd name="T26" fmla="*/ 2147483647 w 265"/>
                <a:gd name="T27" fmla="*/ 2147483647 h 413"/>
                <a:gd name="T28" fmla="*/ 2147483647 w 265"/>
                <a:gd name="T29" fmla="*/ 2147483647 h 413"/>
                <a:gd name="T30" fmla="*/ 2147483647 w 265"/>
                <a:gd name="T31" fmla="*/ 2147483647 h 413"/>
                <a:gd name="T32" fmla="*/ 2147483647 w 265"/>
                <a:gd name="T33" fmla="*/ 2147483647 h 413"/>
                <a:gd name="T34" fmla="*/ 2147483647 w 265"/>
                <a:gd name="T35" fmla="*/ 2147483647 h 413"/>
                <a:gd name="T36" fmla="*/ 2147483647 w 265"/>
                <a:gd name="T37" fmla="*/ 2147483647 h 413"/>
                <a:gd name="T38" fmla="*/ 2147483647 w 265"/>
                <a:gd name="T39" fmla="*/ 2147483647 h 413"/>
                <a:gd name="T40" fmla="*/ 2147483647 w 265"/>
                <a:gd name="T41" fmla="*/ 2147483647 h 413"/>
                <a:gd name="T42" fmla="*/ 2147483647 w 265"/>
                <a:gd name="T43" fmla="*/ 2147483647 h 413"/>
                <a:gd name="T44" fmla="*/ 2147483647 w 265"/>
                <a:gd name="T45" fmla="*/ 2147483647 h 413"/>
                <a:gd name="T46" fmla="*/ 2147483647 w 265"/>
                <a:gd name="T47" fmla="*/ 2147483647 h 413"/>
                <a:gd name="T48" fmla="*/ 2147483647 w 265"/>
                <a:gd name="T49" fmla="*/ 2147483647 h 413"/>
                <a:gd name="T50" fmla="*/ 2147483647 w 265"/>
                <a:gd name="T51" fmla="*/ 2147483647 h 413"/>
                <a:gd name="T52" fmla="*/ 2147483647 w 265"/>
                <a:gd name="T53" fmla="*/ 2147483647 h 413"/>
                <a:gd name="T54" fmla="*/ 2147483647 w 265"/>
                <a:gd name="T55" fmla="*/ 2147483647 h 413"/>
                <a:gd name="T56" fmla="*/ 2147483647 w 265"/>
                <a:gd name="T57" fmla="*/ 2147483647 h 413"/>
                <a:gd name="T58" fmla="*/ 2147483647 w 265"/>
                <a:gd name="T59" fmla="*/ 2147483647 h 413"/>
                <a:gd name="T60" fmla="*/ 2147483647 w 265"/>
                <a:gd name="T61" fmla="*/ 2147483647 h 413"/>
                <a:gd name="T62" fmla="*/ 2147483647 w 265"/>
                <a:gd name="T63" fmla="*/ 0 h 413"/>
                <a:gd name="T64" fmla="*/ 2147483647 w 265"/>
                <a:gd name="T65" fmla="*/ 0 h 413"/>
                <a:gd name="T66" fmla="*/ 2147483647 w 265"/>
                <a:gd name="T67" fmla="*/ 0 h 413"/>
                <a:gd name="T68" fmla="*/ 2147483647 w 265"/>
                <a:gd name="T69" fmla="*/ 2147483647 h 413"/>
                <a:gd name="T70" fmla="*/ 2147483647 w 265"/>
                <a:gd name="T71" fmla="*/ 2147483647 h 413"/>
                <a:gd name="T72" fmla="*/ 2147483647 w 265"/>
                <a:gd name="T73" fmla="*/ 2147483647 h 413"/>
                <a:gd name="T74" fmla="*/ 2147483647 w 265"/>
                <a:gd name="T75" fmla="*/ 2147483647 h 413"/>
                <a:gd name="T76" fmla="*/ 2147483647 w 265"/>
                <a:gd name="T77" fmla="*/ 2147483647 h 413"/>
                <a:gd name="T78" fmla="*/ 2147483647 w 265"/>
                <a:gd name="T79" fmla="*/ 2147483647 h 413"/>
                <a:gd name="T80" fmla="*/ 2147483647 w 265"/>
                <a:gd name="T81" fmla="*/ 2147483647 h 413"/>
                <a:gd name="T82" fmla="*/ 2147483647 w 265"/>
                <a:gd name="T83" fmla="*/ 2147483647 h 413"/>
                <a:gd name="T84" fmla="*/ 2147483647 w 265"/>
                <a:gd name="T85" fmla="*/ 2147483647 h 413"/>
                <a:gd name="T86" fmla="*/ 2147483647 w 265"/>
                <a:gd name="T87" fmla="*/ 2147483647 h 413"/>
                <a:gd name="T88" fmla="*/ 2147483647 w 265"/>
                <a:gd name="T89" fmla="*/ 2147483647 h 413"/>
                <a:gd name="T90" fmla="*/ 0 w 265"/>
                <a:gd name="T91" fmla="*/ 2147483647 h 413"/>
                <a:gd name="T92" fmla="*/ 0 w 265"/>
                <a:gd name="T93" fmla="*/ 2147483647 h 413"/>
                <a:gd name="T94" fmla="*/ 2147483647 w 265"/>
                <a:gd name="T95" fmla="*/ 2147483647 h 413"/>
                <a:gd name="T96" fmla="*/ 2147483647 w 265"/>
                <a:gd name="T97" fmla="*/ 2147483647 h 413"/>
                <a:gd name="T98" fmla="*/ 2147483647 w 265"/>
                <a:gd name="T99" fmla="*/ 2147483647 h 413"/>
                <a:gd name="T100" fmla="*/ 2147483647 w 265"/>
                <a:gd name="T101" fmla="*/ 2147483647 h 413"/>
                <a:gd name="T102" fmla="*/ 2147483647 w 265"/>
                <a:gd name="T103" fmla="*/ 2147483647 h 413"/>
                <a:gd name="T104" fmla="*/ 2147483647 w 265"/>
                <a:gd name="T105" fmla="*/ 2147483647 h 413"/>
                <a:gd name="T106" fmla="*/ 2147483647 w 265"/>
                <a:gd name="T107" fmla="*/ 2147483647 h 413"/>
                <a:gd name="T108" fmla="*/ 2147483647 w 265"/>
                <a:gd name="T109" fmla="*/ 2147483647 h 413"/>
                <a:gd name="T110" fmla="*/ 2147483647 w 265"/>
                <a:gd name="T111" fmla="*/ 2147483647 h 413"/>
                <a:gd name="T112" fmla="*/ 2147483647 w 265"/>
                <a:gd name="T113" fmla="*/ 2147483647 h 413"/>
                <a:gd name="T114" fmla="*/ 2147483647 w 265"/>
                <a:gd name="T115" fmla="*/ 2147483647 h 413"/>
                <a:gd name="T116" fmla="*/ 2147483647 w 265"/>
                <a:gd name="T117" fmla="*/ 2147483647 h 4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5" h="413">
                  <a:moveTo>
                    <a:pt x="62" y="343"/>
                  </a:moveTo>
                  <a:lnTo>
                    <a:pt x="163" y="257"/>
                  </a:lnTo>
                  <a:lnTo>
                    <a:pt x="195" y="380"/>
                  </a:lnTo>
                  <a:lnTo>
                    <a:pt x="198" y="390"/>
                  </a:lnTo>
                  <a:lnTo>
                    <a:pt x="202" y="397"/>
                  </a:lnTo>
                  <a:lnTo>
                    <a:pt x="207" y="403"/>
                  </a:lnTo>
                  <a:lnTo>
                    <a:pt x="213" y="408"/>
                  </a:lnTo>
                  <a:lnTo>
                    <a:pt x="220" y="411"/>
                  </a:lnTo>
                  <a:lnTo>
                    <a:pt x="226" y="413"/>
                  </a:lnTo>
                  <a:lnTo>
                    <a:pt x="233" y="413"/>
                  </a:lnTo>
                  <a:lnTo>
                    <a:pt x="239" y="413"/>
                  </a:lnTo>
                  <a:lnTo>
                    <a:pt x="246" y="410"/>
                  </a:lnTo>
                  <a:lnTo>
                    <a:pt x="250" y="406"/>
                  </a:lnTo>
                  <a:lnTo>
                    <a:pt x="255" y="401"/>
                  </a:lnTo>
                  <a:lnTo>
                    <a:pt x="260" y="397"/>
                  </a:lnTo>
                  <a:lnTo>
                    <a:pt x="262" y="388"/>
                  </a:lnTo>
                  <a:lnTo>
                    <a:pt x="263" y="380"/>
                  </a:lnTo>
                  <a:lnTo>
                    <a:pt x="263" y="371"/>
                  </a:lnTo>
                  <a:lnTo>
                    <a:pt x="262" y="361"/>
                  </a:lnTo>
                  <a:lnTo>
                    <a:pt x="237" y="278"/>
                  </a:lnTo>
                  <a:lnTo>
                    <a:pt x="216" y="202"/>
                  </a:lnTo>
                  <a:lnTo>
                    <a:pt x="234" y="147"/>
                  </a:lnTo>
                  <a:lnTo>
                    <a:pt x="263" y="54"/>
                  </a:lnTo>
                  <a:lnTo>
                    <a:pt x="265" y="44"/>
                  </a:lnTo>
                  <a:lnTo>
                    <a:pt x="265" y="35"/>
                  </a:lnTo>
                  <a:lnTo>
                    <a:pt x="263" y="28"/>
                  </a:lnTo>
                  <a:lnTo>
                    <a:pt x="260" y="20"/>
                  </a:lnTo>
                  <a:lnTo>
                    <a:pt x="255" y="13"/>
                  </a:lnTo>
                  <a:lnTo>
                    <a:pt x="250" y="9"/>
                  </a:lnTo>
                  <a:lnTo>
                    <a:pt x="246" y="5"/>
                  </a:lnTo>
                  <a:lnTo>
                    <a:pt x="237" y="2"/>
                  </a:lnTo>
                  <a:lnTo>
                    <a:pt x="231" y="0"/>
                  </a:lnTo>
                  <a:lnTo>
                    <a:pt x="224" y="0"/>
                  </a:lnTo>
                  <a:lnTo>
                    <a:pt x="216" y="0"/>
                  </a:lnTo>
                  <a:lnTo>
                    <a:pt x="210" y="4"/>
                  </a:lnTo>
                  <a:lnTo>
                    <a:pt x="203" y="7"/>
                  </a:lnTo>
                  <a:lnTo>
                    <a:pt x="198" y="13"/>
                  </a:lnTo>
                  <a:lnTo>
                    <a:pt x="194" y="20"/>
                  </a:lnTo>
                  <a:lnTo>
                    <a:pt x="189" y="28"/>
                  </a:lnTo>
                  <a:lnTo>
                    <a:pt x="156" y="130"/>
                  </a:lnTo>
                  <a:lnTo>
                    <a:pt x="142" y="179"/>
                  </a:lnTo>
                  <a:lnTo>
                    <a:pt x="15" y="293"/>
                  </a:lnTo>
                  <a:lnTo>
                    <a:pt x="8" y="299"/>
                  </a:lnTo>
                  <a:lnTo>
                    <a:pt x="4" y="306"/>
                  </a:lnTo>
                  <a:lnTo>
                    <a:pt x="2" y="312"/>
                  </a:lnTo>
                  <a:lnTo>
                    <a:pt x="0" y="319"/>
                  </a:lnTo>
                  <a:lnTo>
                    <a:pt x="0" y="325"/>
                  </a:lnTo>
                  <a:lnTo>
                    <a:pt x="2" y="332"/>
                  </a:lnTo>
                  <a:lnTo>
                    <a:pt x="4" y="338"/>
                  </a:lnTo>
                  <a:lnTo>
                    <a:pt x="8" y="343"/>
                  </a:lnTo>
                  <a:lnTo>
                    <a:pt x="12" y="348"/>
                  </a:lnTo>
                  <a:lnTo>
                    <a:pt x="18" y="351"/>
                  </a:lnTo>
                  <a:lnTo>
                    <a:pt x="23" y="353"/>
                  </a:lnTo>
                  <a:lnTo>
                    <a:pt x="31" y="354"/>
                  </a:lnTo>
                  <a:lnTo>
                    <a:pt x="38" y="354"/>
                  </a:lnTo>
                  <a:lnTo>
                    <a:pt x="46" y="353"/>
                  </a:lnTo>
                  <a:lnTo>
                    <a:pt x="54" y="348"/>
                  </a:lnTo>
                  <a:lnTo>
                    <a:pt x="60" y="343"/>
                  </a:lnTo>
                  <a:lnTo>
                    <a:pt x="62" y="343"/>
                  </a:lnTo>
                  <a:close/>
                </a:path>
              </a:pathLst>
            </a:custGeom>
            <a:solidFill>
              <a:schemeClr val="accent3"/>
            </a:solidFill>
            <a:ln>
              <a:noFill/>
            </a:ln>
            <a:extLst/>
          </p:spPr>
          <p:txBody>
            <a:bodyPr/>
            <a:lstStyle/>
            <a:p>
              <a:pPr>
                <a:defRPr/>
              </a:pPr>
              <a:endParaRPr lang="en-US" dirty="0">
                <a:latin typeface="Arial" pitchFamily="34" charset="0"/>
                <a:ea typeface="+mn-ea"/>
                <a:cs typeface="+mn-cs"/>
              </a:endParaRPr>
            </a:p>
          </p:txBody>
        </p:sp>
        <p:sp>
          <p:nvSpPr>
            <p:cNvPr id="10417" name="Text Box 139"/>
            <p:cNvSpPr txBox="1">
              <a:spLocks noChangeArrowheads="1"/>
            </p:cNvSpPr>
            <p:nvPr/>
          </p:nvSpPr>
          <p:spPr bwMode="auto">
            <a:xfrm>
              <a:off x="8139844" y="2558684"/>
              <a:ext cx="853384" cy="44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dirty="0"/>
                <a:t>PD-1</a:t>
              </a:r>
            </a:p>
          </p:txBody>
        </p:sp>
        <p:sp>
          <p:nvSpPr>
            <p:cNvPr id="10418" name="Text Box 140"/>
            <p:cNvSpPr txBox="1">
              <a:spLocks noChangeArrowheads="1"/>
            </p:cNvSpPr>
            <p:nvPr/>
          </p:nvSpPr>
          <p:spPr bwMode="auto">
            <a:xfrm>
              <a:off x="7808405" y="1682666"/>
              <a:ext cx="1166417" cy="44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dirty="0"/>
                <a:t>CTLA-4</a:t>
              </a:r>
            </a:p>
          </p:txBody>
        </p:sp>
        <p:sp>
          <p:nvSpPr>
            <p:cNvPr id="10419" name="AutoShape 142"/>
            <p:cNvSpPr>
              <a:spLocks noChangeArrowheads="1"/>
            </p:cNvSpPr>
            <p:nvPr/>
          </p:nvSpPr>
          <p:spPr bwMode="auto">
            <a:xfrm rot="-10615892">
              <a:off x="6162257" y="2168776"/>
              <a:ext cx="762000" cy="304800"/>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en-US" dirty="0"/>
            </a:p>
          </p:txBody>
        </p:sp>
      </p:grpSp>
      <p:grpSp>
        <p:nvGrpSpPr>
          <p:cNvPr id="10249" name="Group 143"/>
          <p:cNvGrpSpPr>
            <a:grpSpLocks/>
          </p:cNvGrpSpPr>
          <p:nvPr/>
        </p:nvGrpSpPr>
        <p:grpSpPr bwMode="auto">
          <a:xfrm>
            <a:off x="1908175" y="4211638"/>
            <a:ext cx="5978525" cy="2176462"/>
            <a:chOff x="720" y="2386"/>
            <a:chExt cx="5099" cy="1857"/>
          </a:xfrm>
        </p:grpSpPr>
        <p:grpSp>
          <p:nvGrpSpPr>
            <p:cNvPr id="10252" name="Group 144"/>
            <p:cNvGrpSpPr>
              <a:grpSpLocks/>
            </p:cNvGrpSpPr>
            <p:nvPr/>
          </p:nvGrpSpPr>
          <p:grpSpPr bwMode="auto">
            <a:xfrm rot="701765">
              <a:off x="1440" y="2866"/>
              <a:ext cx="449" cy="497"/>
              <a:chOff x="816" y="519"/>
              <a:chExt cx="898" cy="994"/>
            </a:xfrm>
          </p:grpSpPr>
          <p:sp>
            <p:nvSpPr>
              <p:cNvPr id="10400" name="Freeform 145"/>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01" name="Freeform 146"/>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02" name="Freeform 147"/>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03" name="Freeform 148"/>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04" name="Freeform 149"/>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05" name="Freeform 150"/>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06" name="Freeform 151"/>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07" name="Freeform 152"/>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408" name="Freeform 153"/>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09" name="Freeform 154"/>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10" name="Freeform 155"/>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11" name="Freeform 156"/>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53" name="Group 157"/>
            <p:cNvGrpSpPr>
              <a:grpSpLocks/>
            </p:cNvGrpSpPr>
            <p:nvPr/>
          </p:nvGrpSpPr>
          <p:grpSpPr bwMode="auto">
            <a:xfrm rot="701765">
              <a:off x="720" y="3058"/>
              <a:ext cx="449" cy="497"/>
              <a:chOff x="816" y="519"/>
              <a:chExt cx="898" cy="994"/>
            </a:xfrm>
          </p:grpSpPr>
          <p:sp>
            <p:nvSpPr>
              <p:cNvPr id="10388" name="Freeform 158"/>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89" name="Freeform 159"/>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90" name="Freeform 160"/>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91" name="Freeform 161"/>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92" name="Freeform 162"/>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93" name="Freeform 163"/>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94" name="Freeform 164"/>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95" name="Freeform 165"/>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96" name="Freeform 166"/>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97" name="Freeform 167"/>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98" name="Freeform 168"/>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99" name="Freeform 169"/>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54" name="Group 170"/>
            <p:cNvGrpSpPr>
              <a:grpSpLocks/>
            </p:cNvGrpSpPr>
            <p:nvPr/>
          </p:nvGrpSpPr>
          <p:grpSpPr bwMode="auto">
            <a:xfrm rot="701765">
              <a:off x="1152" y="3202"/>
              <a:ext cx="449" cy="497"/>
              <a:chOff x="816" y="519"/>
              <a:chExt cx="898" cy="994"/>
            </a:xfrm>
          </p:grpSpPr>
          <p:sp>
            <p:nvSpPr>
              <p:cNvPr id="10376" name="Freeform 171"/>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77" name="Freeform 172"/>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78" name="Freeform 173"/>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79" name="Freeform 174"/>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80" name="Freeform 175"/>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81" name="Freeform 176"/>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82" name="Freeform 177"/>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83" name="Freeform 178"/>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84" name="Freeform 179"/>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85" name="Freeform 180"/>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86" name="Freeform 181"/>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87" name="Freeform 182"/>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55" name="Group 183"/>
            <p:cNvGrpSpPr>
              <a:grpSpLocks/>
            </p:cNvGrpSpPr>
            <p:nvPr/>
          </p:nvGrpSpPr>
          <p:grpSpPr bwMode="auto">
            <a:xfrm rot="701765">
              <a:off x="1104" y="2770"/>
              <a:ext cx="449" cy="497"/>
              <a:chOff x="816" y="519"/>
              <a:chExt cx="898" cy="994"/>
            </a:xfrm>
          </p:grpSpPr>
          <p:sp>
            <p:nvSpPr>
              <p:cNvPr id="10364" name="Freeform 184"/>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65" name="Freeform 185"/>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66" name="Freeform 186"/>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67" name="Freeform 187"/>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68" name="Freeform 188"/>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69" name="Freeform 189"/>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70" name="Freeform 190"/>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71" name="Freeform 191"/>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72" name="Freeform 192"/>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73" name="Freeform 193"/>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74" name="Freeform 194"/>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75" name="Freeform 195"/>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56" name="Group 196"/>
            <p:cNvGrpSpPr>
              <a:grpSpLocks/>
            </p:cNvGrpSpPr>
            <p:nvPr/>
          </p:nvGrpSpPr>
          <p:grpSpPr bwMode="auto">
            <a:xfrm rot="701765">
              <a:off x="1488" y="3394"/>
              <a:ext cx="449" cy="497"/>
              <a:chOff x="816" y="519"/>
              <a:chExt cx="898" cy="994"/>
            </a:xfrm>
          </p:grpSpPr>
          <p:sp>
            <p:nvSpPr>
              <p:cNvPr id="10352" name="Freeform 197"/>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53" name="Freeform 198"/>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54" name="Freeform 199"/>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55" name="Freeform 200"/>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56" name="Freeform 201"/>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57" name="Freeform 202"/>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58" name="Freeform 203"/>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59" name="Freeform 204"/>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60" name="Freeform 205"/>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61" name="Freeform 206"/>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62" name="Freeform 207"/>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63" name="Freeform 208"/>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57" name="Group 209"/>
            <p:cNvGrpSpPr>
              <a:grpSpLocks/>
            </p:cNvGrpSpPr>
            <p:nvPr/>
          </p:nvGrpSpPr>
          <p:grpSpPr bwMode="auto">
            <a:xfrm rot="701765">
              <a:off x="816" y="3394"/>
              <a:ext cx="449" cy="497"/>
              <a:chOff x="816" y="519"/>
              <a:chExt cx="898" cy="994"/>
            </a:xfrm>
          </p:grpSpPr>
          <p:sp>
            <p:nvSpPr>
              <p:cNvPr id="10340" name="Freeform 210"/>
              <p:cNvSpPr>
                <a:spLocks/>
              </p:cNvSpPr>
              <p:nvPr/>
            </p:nvSpPr>
            <p:spPr bwMode="blackGray">
              <a:xfrm rot="-4693309">
                <a:off x="1338" y="601"/>
                <a:ext cx="240" cy="93"/>
              </a:xfrm>
              <a:custGeom>
                <a:avLst/>
                <a:gdLst>
                  <a:gd name="T0" fmla="*/ 2147483647 w 98"/>
                  <a:gd name="T1" fmla="*/ 2147483647 h 37"/>
                  <a:gd name="T2" fmla="*/ 2147483647 w 98"/>
                  <a:gd name="T3" fmla="*/ 2147483647 h 37"/>
                  <a:gd name="T4" fmla="*/ 2147483647 w 98"/>
                  <a:gd name="T5" fmla="*/ 2147483647 h 37"/>
                  <a:gd name="T6" fmla="*/ 2147483647 w 98"/>
                  <a:gd name="T7" fmla="*/ 2147483647 h 37"/>
                  <a:gd name="T8" fmla="*/ 2147483647 w 98"/>
                  <a:gd name="T9" fmla="*/ 2147483647 h 37"/>
                  <a:gd name="T10" fmla="*/ 2147483647 w 98"/>
                  <a:gd name="T11" fmla="*/ 2147483647 h 37"/>
                  <a:gd name="T12" fmla="*/ 2147483647 w 98"/>
                  <a:gd name="T13" fmla="*/ 2147483647 h 37"/>
                  <a:gd name="T14" fmla="*/ 2147483647 w 98"/>
                  <a:gd name="T15" fmla="*/ 2147483647 h 37"/>
                  <a:gd name="T16" fmla="*/ 1745844015 w 98"/>
                  <a:gd name="T17" fmla="*/ 2147483647 h 37"/>
                  <a:gd name="T18" fmla="*/ 1032713605 w 98"/>
                  <a:gd name="T19" fmla="*/ 2147483647 h 37"/>
                  <a:gd name="T20" fmla="*/ 590632097 w 98"/>
                  <a:gd name="T21" fmla="*/ 2147483647 h 37"/>
                  <a:gd name="T22" fmla="*/ 0 w 98"/>
                  <a:gd name="T23" fmla="*/ 2147483647 h 37"/>
                  <a:gd name="T24" fmla="*/ 0 w 98"/>
                  <a:gd name="T25" fmla="*/ 2147483647 h 37"/>
                  <a:gd name="T26" fmla="*/ 291095341 w 98"/>
                  <a:gd name="T27" fmla="*/ 1537866830 h 37"/>
                  <a:gd name="T28" fmla="*/ 712886531 w 98"/>
                  <a:gd name="T29" fmla="*/ 804763154 h 37"/>
                  <a:gd name="T30" fmla="*/ 1446445734 w 98"/>
                  <a:gd name="T31" fmla="*/ 530335368 h 37"/>
                  <a:gd name="T32" fmla="*/ 2147483647 w 98"/>
                  <a:gd name="T33" fmla="*/ 0 h 37"/>
                  <a:gd name="T34" fmla="*/ 2147483647 w 98"/>
                  <a:gd name="T35" fmla="*/ 0 h 37"/>
                  <a:gd name="T36" fmla="*/ 2147483647 w 98"/>
                  <a:gd name="T37" fmla="*/ 530335368 h 37"/>
                  <a:gd name="T38" fmla="*/ 2147483647 w 98"/>
                  <a:gd name="T39" fmla="*/ 1537866830 h 37"/>
                  <a:gd name="T40" fmla="*/ 2147483647 w 98"/>
                  <a:gd name="T41" fmla="*/ 2147483647 h 37"/>
                  <a:gd name="T42" fmla="*/ 2147483647 w 98"/>
                  <a:gd name="T43" fmla="*/ 2147483647 h 37"/>
                  <a:gd name="T44" fmla="*/ 2147483647 w 98"/>
                  <a:gd name="T45" fmla="*/ 2147483647 h 37"/>
                  <a:gd name="T46" fmla="*/ 2147483647 w 98"/>
                  <a:gd name="T47" fmla="*/ 2147483647 h 37"/>
                  <a:gd name="T48" fmla="*/ 2147483647 w 98"/>
                  <a:gd name="T49" fmla="*/ 2147483647 h 37"/>
                  <a:gd name="T50" fmla="*/ 2147483647 w 98"/>
                  <a:gd name="T51" fmla="*/ 2147483647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41" name="Freeform 211"/>
              <p:cNvSpPr>
                <a:spLocks/>
              </p:cNvSpPr>
              <p:nvPr/>
            </p:nvSpPr>
            <p:spPr bwMode="blackGray">
              <a:xfrm rot="-4693309">
                <a:off x="1347" y="592"/>
                <a:ext cx="240" cy="93"/>
              </a:xfrm>
              <a:custGeom>
                <a:avLst/>
                <a:gdLst>
                  <a:gd name="T0" fmla="*/ 2147483647 w 97"/>
                  <a:gd name="T1" fmla="*/ 2147483647 h 37"/>
                  <a:gd name="T2" fmla="*/ 2147483647 w 97"/>
                  <a:gd name="T3" fmla="*/ 2147483647 h 37"/>
                  <a:gd name="T4" fmla="*/ 2147483647 w 97"/>
                  <a:gd name="T5" fmla="*/ 2147483647 h 37"/>
                  <a:gd name="T6" fmla="*/ 2147483647 w 97"/>
                  <a:gd name="T7" fmla="*/ 2147483647 h 37"/>
                  <a:gd name="T8" fmla="*/ 2147483647 w 97"/>
                  <a:gd name="T9" fmla="*/ 2147483647 h 37"/>
                  <a:gd name="T10" fmla="*/ 2147483647 w 97"/>
                  <a:gd name="T11" fmla="*/ 2147483647 h 37"/>
                  <a:gd name="T12" fmla="*/ 2147483647 w 97"/>
                  <a:gd name="T13" fmla="*/ 2147483647 h 37"/>
                  <a:gd name="T14" fmla="*/ 2147483647 w 97"/>
                  <a:gd name="T15" fmla="*/ 2147483647 h 37"/>
                  <a:gd name="T16" fmla="*/ 2005813314 w 97"/>
                  <a:gd name="T17" fmla="*/ 2147483647 h 37"/>
                  <a:gd name="T18" fmla="*/ 1112273623 w 97"/>
                  <a:gd name="T19" fmla="*/ 2147483647 h 37"/>
                  <a:gd name="T20" fmla="*/ 507131143 w 97"/>
                  <a:gd name="T21" fmla="*/ 2147483647 h 37"/>
                  <a:gd name="T22" fmla="*/ 0 w 97"/>
                  <a:gd name="T23" fmla="*/ 2147483647 h 37"/>
                  <a:gd name="T24" fmla="*/ 0 w 97"/>
                  <a:gd name="T25" fmla="*/ 2147483647 h 37"/>
                  <a:gd name="T26" fmla="*/ 146019754 w 97"/>
                  <a:gd name="T27" fmla="*/ 1812627767 h 37"/>
                  <a:gd name="T28" fmla="*/ 747883865 w 97"/>
                  <a:gd name="T29" fmla="*/ 804763154 h 37"/>
                  <a:gd name="T30" fmla="*/ 1619148079 w 97"/>
                  <a:gd name="T31" fmla="*/ 530335368 h 37"/>
                  <a:gd name="T32" fmla="*/ 2147483647 w 97"/>
                  <a:gd name="T33" fmla="*/ 0 h 37"/>
                  <a:gd name="T34" fmla="*/ 2147483647 w 97"/>
                  <a:gd name="T35" fmla="*/ 0 h 37"/>
                  <a:gd name="T36" fmla="*/ 2147483647 w 97"/>
                  <a:gd name="T37" fmla="*/ 530335368 h 37"/>
                  <a:gd name="T38" fmla="*/ 2147483647 w 97"/>
                  <a:gd name="T39" fmla="*/ 1812627767 h 37"/>
                  <a:gd name="T40" fmla="*/ 2147483647 w 97"/>
                  <a:gd name="T41" fmla="*/ 2147483647 h 37"/>
                  <a:gd name="T42" fmla="*/ 2147483647 w 97"/>
                  <a:gd name="T43" fmla="*/ 2147483647 h 37"/>
                  <a:gd name="T44" fmla="*/ 2147483647 w 97"/>
                  <a:gd name="T45" fmla="*/ 2147483647 h 37"/>
                  <a:gd name="T46" fmla="*/ 2147483647 w 97"/>
                  <a:gd name="T47" fmla="*/ 2147483647 h 37"/>
                  <a:gd name="T48" fmla="*/ 2147483647 w 97"/>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42" name="Freeform 212"/>
              <p:cNvSpPr>
                <a:spLocks/>
              </p:cNvSpPr>
              <p:nvPr/>
            </p:nvSpPr>
            <p:spPr bwMode="blackGray">
              <a:xfrm rot="-4693309">
                <a:off x="1418" y="641"/>
                <a:ext cx="243" cy="96"/>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1306930956 w 98"/>
                  <a:gd name="T19" fmla="*/ 2147483647 h 39"/>
                  <a:gd name="T20" fmla="*/ 527075048 w 98"/>
                  <a:gd name="T21" fmla="*/ 2147483647 h 39"/>
                  <a:gd name="T22" fmla="*/ 0 w 98"/>
                  <a:gd name="T23" fmla="*/ 2138128178 h 39"/>
                  <a:gd name="T24" fmla="*/ 0 w 98"/>
                  <a:gd name="T25" fmla="*/ 1685724524 h 39"/>
                  <a:gd name="T26" fmla="*/ 373985969 w 98"/>
                  <a:gd name="T27" fmla="*/ 1000899114 h 39"/>
                  <a:gd name="T28" fmla="*/ 927332146 w 98"/>
                  <a:gd name="T29" fmla="*/ 461154439 h 39"/>
                  <a:gd name="T30" fmla="*/ 1933679852 w 98"/>
                  <a:gd name="T31" fmla="*/ 330702246 h 39"/>
                  <a:gd name="T32" fmla="*/ 2147483647 w 98"/>
                  <a:gd name="T33" fmla="*/ 0 h 39"/>
                  <a:gd name="T34" fmla="*/ 2147483647 w 98"/>
                  <a:gd name="T35" fmla="*/ 0 h 39"/>
                  <a:gd name="T36" fmla="*/ 2147483647 w 98"/>
                  <a:gd name="T37" fmla="*/ 461154439 h 39"/>
                  <a:gd name="T38" fmla="*/ 2147483647 w 98"/>
                  <a:gd name="T39" fmla="*/ 133369173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2147483647 w 98"/>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43" name="Freeform 213"/>
              <p:cNvSpPr>
                <a:spLocks/>
              </p:cNvSpPr>
              <p:nvPr/>
            </p:nvSpPr>
            <p:spPr bwMode="blackGray">
              <a:xfrm rot="-4693309">
                <a:off x="1428" y="631"/>
                <a:ext cx="240" cy="99"/>
              </a:xfrm>
              <a:custGeom>
                <a:avLst/>
                <a:gdLst>
                  <a:gd name="T0" fmla="*/ 2147483647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1745844015 w 98"/>
                  <a:gd name="T17" fmla="*/ 2147483647 h 39"/>
                  <a:gd name="T18" fmla="*/ 1032713605 w 98"/>
                  <a:gd name="T19" fmla="*/ 2147483647 h 39"/>
                  <a:gd name="T20" fmla="*/ 590632097 w 98"/>
                  <a:gd name="T21" fmla="*/ 2147483647 h 39"/>
                  <a:gd name="T22" fmla="*/ 0 w 98"/>
                  <a:gd name="T23" fmla="*/ 2147483647 h 39"/>
                  <a:gd name="T24" fmla="*/ 0 w 98"/>
                  <a:gd name="T25" fmla="*/ 2147483647 h 39"/>
                  <a:gd name="T26" fmla="*/ 291095341 w 98"/>
                  <a:gd name="T27" fmla="*/ 2147483647 h 39"/>
                  <a:gd name="T28" fmla="*/ 712886531 w 98"/>
                  <a:gd name="T29" fmla="*/ 972030074 h 39"/>
                  <a:gd name="T30" fmla="*/ 1446445734 w 98"/>
                  <a:gd name="T31" fmla="*/ 633355897 h 39"/>
                  <a:gd name="T32" fmla="*/ 2147483647 w 98"/>
                  <a:gd name="T33" fmla="*/ 0 h 39"/>
                  <a:gd name="T34" fmla="*/ 2147483647 w 98"/>
                  <a:gd name="T35" fmla="*/ 0 h 39"/>
                  <a:gd name="T36" fmla="*/ 2147483647 w 98"/>
                  <a:gd name="T37" fmla="*/ 972030074 h 39"/>
                  <a:gd name="T38" fmla="*/ 2147483647 w 98"/>
                  <a:gd name="T39" fmla="*/ 2147483647 h 39"/>
                  <a:gd name="T40" fmla="*/ 2147483647 w 98"/>
                  <a:gd name="T41" fmla="*/ 2147483647 h 39"/>
                  <a:gd name="T42" fmla="*/ 2147483647 w 98"/>
                  <a:gd name="T43" fmla="*/ 2147483647 h 39"/>
                  <a:gd name="T44" fmla="*/ 2147483647 w 98"/>
                  <a:gd name="T45" fmla="*/ 2147483647 h 39"/>
                  <a:gd name="T46" fmla="*/ 2147483647 w 98"/>
                  <a:gd name="T47" fmla="*/ 2147483647 h 39"/>
                  <a:gd name="T48" fmla="*/ 2147483647 w 98"/>
                  <a:gd name="T49" fmla="*/ 214748364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44" name="Freeform 214"/>
              <p:cNvSpPr>
                <a:spLocks/>
              </p:cNvSpPr>
              <p:nvPr/>
            </p:nvSpPr>
            <p:spPr bwMode="blackGray">
              <a:xfrm>
                <a:off x="816" y="675"/>
                <a:ext cx="889" cy="718"/>
              </a:xfrm>
              <a:custGeom>
                <a:avLst/>
                <a:gdLst>
                  <a:gd name="T0" fmla="*/ 2147483647 w 361"/>
                  <a:gd name="T1" fmla="*/ 2147483647 h 292"/>
                  <a:gd name="T2" fmla="*/ 2147483647 w 361"/>
                  <a:gd name="T3" fmla="*/ 2147483647 h 292"/>
                  <a:gd name="T4" fmla="*/ 2147483647 w 361"/>
                  <a:gd name="T5" fmla="*/ 2147483647 h 292"/>
                  <a:gd name="T6" fmla="*/ 2147483647 w 361"/>
                  <a:gd name="T7" fmla="*/ 2147483647 h 292"/>
                  <a:gd name="T8" fmla="*/ 2147483647 w 361"/>
                  <a:gd name="T9" fmla="*/ 2147483647 h 292"/>
                  <a:gd name="T10" fmla="*/ 2147483647 w 361"/>
                  <a:gd name="T11" fmla="*/ 2147483647 h 292"/>
                  <a:gd name="T12" fmla="*/ 2147483647 w 361"/>
                  <a:gd name="T13" fmla="*/ 2147483647 h 292"/>
                  <a:gd name="T14" fmla="*/ 2147483647 w 361"/>
                  <a:gd name="T15" fmla="*/ 2147483647 h 292"/>
                  <a:gd name="T16" fmla="*/ 2147483647 w 361"/>
                  <a:gd name="T17" fmla="*/ 2147483647 h 292"/>
                  <a:gd name="T18" fmla="*/ 2147483647 w 361"/>
                  <a:gd name="T19" fmla="*/ 2147483647 h 292"/>
                  <a:gd name="T20" fmla="*/ 2147483647 w 361"/>
                  <a:gd name="T21" fmla="*/ 2147483647 h 292"/>
                  <a:gd name="T22" fmla="*/ 2147483647 w 361"/>
                  <a:gd name="T23" fmla="*/ 2147483647 h 292"/>
                  <a:gd name="T24" fmla="*/ 2147483647 w 361"/>
                  <a:gd name="T25" fmla="*/ 2147483647 h 292"/>
                  <a:gd name="T26" fmla="*/ 2017539043 w 361"/>
                  <a:gd name="T27" fmla="*/ 2147483647 h 292"/>
                  <a:gd name="T28" fmla="*/ 689285823 w 361"/>
                  <a:gd name="T29" fmla="*/ 2147483647 h 292"/>
                  <a:gd name="T30" fmla="*/ 0 w 361"/>
                  <a:gd name="T31" fmla="*/ 2147483647 h 292"/>
                  <a:gd name="T32" fmla="*/ 1145494503 w 361"/>
                  <a:gd name="T33" fmla="*/ 2147483647 h 292"/>
                  <a:gd name="T34" fmla="*/ 2147483647 w 361"/>
                  <a:gd name="T35" fmla="*/ 2147483647 h 292"/>
                  <a:gd name="T36" fmla="*/ 2147483647 w 361"/>
                  <a:gd name="T37" fmla="*/ 2147483647 h 292"/>
                  <a:gd name="T38" fmla="*/ 2147483647 w 361"/>
                  <a:gd name="T39" fmla="*/ 2147483647 h 292"/>
                  <a:gd name="T40" fmla="*/ 2147483647 w 361"/>
                  <a:gd name="T41" fmla="*/ 2147483647 h 292"/>
                  <a:gd name="T42" fmla="*/ 2147483647 w 361"/>
                  <a:gd name="T43" fmla="*/ 800524107 h 292"/>
                  <a:gd name="T44" fmla="*/ 2147483647 w 361"/>
                  <a:gd name="T45" fmla="*/ 0 h 292"/>
                  <a:gd name="T46" fmla="*/ 2147483647 w 361"/>
                  <a:gd name="T47" fmla="*/ 0 h 292"/>
                  <a:gd name="T48" fmla="*/ 2147483647 w 361"/>
                  <a:gd name="T49" fmla="*/ 984211170 h 292"/>
                  <a:gd name="T50" fmla="*/ 2147483647 w 361"/>
                  <a:gd name="T51" fmla="*/ 2147483647 h 292"/>
                  <a:gd name="T52" fmla="*/ 2147483647 w 361"/>
                  <a:gd name="T53" fmla="*/ 2147483647 h 292"/>
                  <a:gd name="T54" fmla="*/ 2147483647 w 361"/>
                  <a:gd name="T55" fmla="*/ 2147483647 h 292"/>
                  <a:gd name="T56" fmla="*/ 2147483647 w 361"/>
                  <a:gd name="T57" fmla="*/ 2147483647 h 292"/>
                  <a:gd name="T58" fmla="*/ 2147483647 w 361"/>
                  <a:gd name="T59" fmla="*/ 2147483647 h 292"/>
                  <a:gd name="T60" fmla="*/ 2147483647 w 361"/>
                  <a:gd name="T61" fmla="*/ 2147483647 h 292"/>
                  <a:gd name="T62" fmla="*/ 2147483647 w 361"/>
                  <a:gd name="T63" fmla="*/ 2147483647 h 292"/>
                  <a:gd name="T64" fmla="*/ 2147483647 w 361"/>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45" name="Freeform 215"/>
              <p:cNvSpPr>
                <a:spLocks/>
              </p:cNvSpPr>
              <p:nvPr/>
            </p:nvSpPr>
            <p:spPr bwMode="blackGray">
              <a:xfrm>
                <a:off x="828" y="684"/>
                <a:ext cx="886" cy="715"/>
              </a:xfrm>
              <a:custGeom>
                <a:avLst/>
                <a:gdLst>
                  <a:gd name="T0" fmla="*/ 2147483647 w 360"/>
                  <a:gd name="T1" fmla="*/ 2147483647 h 292"/>
                  <a:gd name="T2" fmla="*/ 2147483647 w 360"/>
                  <a:gd name="T3" fmla="*/ 2147483647 h 292"/>
                  <a:gd name="T4" fmla="*/ 2147483647 w 360"/>
                  <a:gd name="T5" fmla="*/ 2147483647 h 292"/>
                  <a:gd name="T6" fmla="*/ 2147483647 w 360"/>
                  <a:gd name="T7" fmla="*/ 2147483647 h 292"/>
                  <a:gd name="T8" fmla="*/ 2147483647 w 360"/>
                  <a:gd name="T9" fmla="*/ 2147483647 h 292"/>
                  <a:gd name="T10" fmla="*/ 2147483647 w 360"/>
                  <a:gd name="T11" fmla="*/ 2147483647 h 292"/>
                  <a:gd name="T12" fmla="*/ 2147483647 w 360"/>
                  <a:gd name="T13" fmla="*/ 2147483647 h 292"/>
                  <a:gd name="T14" fmla="*/ 2147483647 w 360"/>
                  <a:gd name="T15" fmla="*/ 2147483647 h 292"/>
                  <a:gd name="T16" fmla="*/ 2147483647 w 360"/>
                  <a:gd name="T17" fmla="*/ 2147483647 h 292"/>
                  <a:gd name="T18" fmla="*/ 2147483647 w 360"/>
                  <a:gd name="T19" fmla="*/ 2147483647 h 292"/>
                  <a:gd name="T20" fmla="*/ 2147483647 w 360"/>
                  <a:gd name="T21" fmla="*/ 2147483647 h 292"/>
                  <a:gd name="T22" fmla="*/ 2147483647 w 360"/>
                  <a:gd name="T23" fmla="*/ 2147483647 h 292"/>
                  <a:gd name="T24" fmla="*/ 2147483647 w 360"/>
                  <a:gd name="T25" fmla="*/ 2147483647 h 292"/>
                  <a:gd name="T26" fmla="*/ 1779401789 w 360"/>
                  <a:gd name="T27" fmla="*/ 2147483647 h 292"/>
                  <a:gd name="T28" fmla="*/ 458569660 w 360"/>
                  <a:gd name="T29" fmla="*/ 2147483647 h 292"/>
                  <a:gd name="T30" fmla="*/ 0 w 360"/>
                  <a:gd name="T31" fmla="*/ 2147483647 h 292"/>
                  <a:gd name="T32" fmla="*/ 998159859 w 360"/>
                  <a:gd name="T33" fmla="*/ 2147483647 h 292"/>
                  <a:gd name="T34" fmla="*/ 2147483647 w 360"/>
                  <a:gd name="T35" fmla="*/ 2147483647 h 292"/>
                  <a:gd name="T36" fmla="*/ 2147483647 w 360"/>
                  <a:gd name="T37" fmla="*/ 2147483647 h 292"/>
                  <a:gd name="T38" fmla="*/ 2147483647 w 360"/>
                  <a:gd name="T39" fmla="*/ 2147483647 h 292"/>
                  <a:gd name="T40" fmla="*/ 2147483647 w 360"/>
                  <a:gd name="T41" fmla="*/ 2147483647 h 292"/>
                  <a:gd name="T42" fmla="*/ 2147483647 w 360"/>
                  <a:gd name="T43" fmla="*/ 711483391 h 292"/>
                  <a:gd name="T44" fmla="*/ 2147483647 w 360"/>
                  <a:gd name="T45" fmla="*/ 0 h 292"/>
                  <a:gd name="T46" fmla="*/ 2147483647 w 360"/>
                  <a:gd name="T47" fmla="*/ 0 h 292"/>
                  <a:gd name="T48" fmla="*/ 2147483647 w 360"/>
                  <a:gd name="T49" fmla="*/ 1030714421 h 292"/>
                  <a:gd name="T50" fmla="*/ 2147483647 w 360"/>
                  <a:gd name="T51" fmla="*/ 2147483647 h 292"/>
                  <a:gd name="T52" fmla="*/ 2147483647 w 360"/>
                  <a:gd name="T53" fmla="*/ 2147483647 h 292"/>
                  <a:gd name="T54" fmla="*/ 2147483647 w 360"/>
                  <a:gd name="T55" fmla="*/ 2147483647 h 292"/>
                  <a:gd name="T56" fmla="*/ 2147483647 w 360"/>
                  <a:gd name="T57" fmla="*/ 2147483647 h 292"/>
                  <a:gd name="T58" fmla="*/ 2147483647 w 360"/>
                  <a:gd name="T59" fmla="*/ 2147483647 h 292"/>
                  <a:gd name="T60" fmla="*/ 2147483647 w 360"/>
                  <a:gd name="T61" fmla="*/ 2147483647 h 292"/>
                  <a:gd name="T62" fmla="*/ 2147483647 w 360"/>
                  <a:gd name="T63" fmla="*/ 214748364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46" name="Freeform 216"/>
              <p:cNvSpPr>
                <a:spLocks/>
              </p:cNvSpPr>
              <p:nvPr/>
            </p:nvSpPr>
            <p:spPr bwMode="blackGray">
              <a:xfrm>
                <a:off x="1092" y="915"/>
                <a:ext cx="430" cy="282"/>
              </a:xfrm>
              <a:custGeom>
                <a:avLst/>
                <a:gdLst>
                  <a:gd name="T0" fmla="*/ 874557141 w 174"/>
                  <a:gd name="T1" fmla="*/ 2147483647 h 116"/>
                  <a:gd name="T2" fmla="*/ 2147483647 w 174"/>
                  <a:gd name="T3" fmla="*/ 2147483647 h 116"/>
                  <a:gd name="T4" fmla="*/ 2147483647 w 174"/>
                  <a:gd name="T5" fmla="*/ 2138338302 h 116"/>
                  <a:gd name="T6" fmla="*/ 2147483647 w 174"/>
                  <a:gd name="T7" fmla="*/ 1240917608 h 116"/>
                  <a:gd name="T8" fmla="*/ 2147483647 w 174"/>
                  <a:gd name="T9" fmla="*/ 626247232 h 116"/>
                  <a:gd name="T10" fmla="*/ 2147483647 w 174"/>
                  <a:gd name="T11" fmla="*/ 257605182 h 116"/>
                  <a:gd name="T12" fmla="*/ 2147483647 w 174"/>
                  <a:gd name="T13" fmla="*/ 0 h 116"/>
                  <a:gd name="T14" fmla="*/ 2147483647 w 174"/>
                  <a:gd name="T15" fmla="*/ 0 h 116"/>
                  <a:gd name="T16" fmla="*/ 2147483647 w 174"/>
                  <a:gd name="T17" fmla="*/ 510448182 h 116"/>
                  <a:gd name="T18" fmla="*/ 2147483647 w 174"/>
                  <a:gd name="T19" fmla="*/ 879599855 h 116"/>
                  <a:gd name="T20" fmla="*/ 2147483647 w 174"/>
                  <a:gd name="T21" fmla="*/ 1522428682 h 116"/>
                  <a:gd name="T22" fmla="*/ 2147483647 w 174"/>
                  <a:gd name="T23" fmla="*/ 2138338302 h 116"/>
                  <a:gd name="T24" fmla="*/ 2147483647 w 174"/>
                  <a:gd name="T25" fmla="*/ 2147483647 h 116"/>
                  <a:gd name="T26" fmla="*/ 2147483647 w 174"/>
                  <a:gd name="T27" fmla="*/ 2147483647 h 116"/>
                  <a:gd name="T28" fmla="*/ 2147483647 w 174"/>
                  <a:gd name="T29" fmla="*/ 2147483647 h 116"/>
                  <a:gd name="T30" fmla="*/ 2147483647 w 174"/>
                  <a:gd name="T31" fmla="*/ 2147483647 h 116"/>
                  <a:gd name="T32" fmla="*/ 2147483647 w 174"/>
                  <a:gd name="T33" fmla="*/ 2147483647 h 116"/>
                  <a:gd name="T34" fmla="*/ 2147483647 w 174"/>
                  <a:gd name="T35" fmla="*/ 2147483647 h 116"/>
                  <a:gd name="T36" fmla="*/ 2147483647 w 174"/>
                  <a:gd name="T37" fmla="*/ 2147483647 h 116"/>
                  <a:gd name="T38" fmla="*/ 2147483647 w 174"/>
                  <a:gd name="T39" fmla="*/ 2147483647 h 116"/>
                  <a:gd name="T40" fmla="*/ 2147483647 w 174"/>
                  <a:gd name="T41" fmla="*/ 2147483647 h 116"/>
                  <a:gd name="T42" fmla="*/ 2147483647 w 174"/>
                  <a:gd name="T43" fmla="*/ 2147483647 h 116"/>
                  <a:gd name="T44" fmla="*/ 2147483647 w 174"/>
                  <a:gd name="T45" fmla="*/ 2147483647 h 116"/>
                  <a:gd name="T46" fmla="*/ 2147483647 w 174"/>
                  <a:gd name="T47" fmla="*/ 2147483647 h 116"/>
                  <a:gd name="T48" fmla="*/ 2147483647 w 174"/>
                  <a:gd name="T49" fmla="*/ 2147483647 h 116"/>
                  <a:gd name="T50" fmla="*/ 2147483647 w 174"/>
                  <a:gd name="T51" fmla="*/ 2147483647 h 116"/>
                  <a:gd name="T52" fmla="*/ 2147483647 w 174"/>
                  <a:gd name="T53" fmla="*/ 2147483647 h 116"/>
                  <a:gd name="T54" fmla="*/ 2147483647 w 174"/>
                  <a:gd name="T55" fmla="*/ 2147483647 h 116"/>
                  <a:gd name="T56" fmla="*/ 2147483647 w 174"/>
                  <a:gd name="T57" fmla="*/ 2147483647 h 116"/>
                  <a:gd name="T58" fmla="*/ 2147483647 w 174"/>
                  <a:gd name="T59" fmla="*/ 2147483647 h 116"/>
                  <a:gd name="T60" fmla="*/ 2147483647 w 174"/>
                  <a:gd name="T61" fmla="*/ 2147483647 h 116"/>
                  <a:gd name="T62" fmla="*/ 2147483647 w 174"/>
                  <a:gd name="T63" fmla="*/ 2147483647 h 116"/>
                  <a:gd name="T64" fmla="*/ 2147483647 w 174"/>
                  <a:gd name="T65" fmla="*/ 2147483647 h 116"/>
                  <a:gd name="T66" fmla="*/ 1430016514 w 174"/>
                  <a:gd name="T67" fmla="*/ 2147483647 h 116"/>
                  <a:gd name="T68" fmla="*/ 731347539 w 174"/>
                  <a:gd name="T69" fmla="*/ 2147483647 h 116"/>
                  <a:gd name="T70" fmla="*/ 353890469 w 174"/>
                  <a:gd name="T71" fmla="*/ 2147483647 h 116"/>
                  <a:gd name="T72" fmla="*/ 0 w 174"/>
                  <a:gd name="T73" fmla="*/ 2147483647 h 116"/>
                  <a:gd name="T74" fmla="*/ 0 w 174"/>
                  <a:gd name="T75" fmla="*/ 2147483647 h 116"/>
                  <a:gd name="T76" fmla="*/ 353890469 w 174"/>
                  <a:gd name="T77" fmla="*/ 2147483647 h 116"/>
                  <a:gd name="T78" fmla="*/ 731347539 w 174"/>
                  <a:gd name="T79" fmla="*/ 2147483647 h 116"/>
                  <a:gd name="T80" fmla="*/ 874557141 w 174"/>
                  <a:gd name="T81" fmla="*/ 2147483647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47" name="Freeform 217"/>
              <p:cNvSpPr>
                <a:spLocks/>
              </p:cNvSpPr>
              <p:nvPr/>
            </p:nvSpPr>
            <p:spPr bwMode="blackGray">
              <a:xfrm>
                <a:off x="1107" y="930"/>
                <a:ext cx="430" cy="282"/>
              </a:xfrm>
              <a:custGeom>
                <a:avLst/>
                <a:gdLst>
                  <a:gd name="T0" fmla="*/ 874557141 w 174"/>
                  <a:gd name="T1" fmla="*/ 2147483647 h 115"/>
                  <a:gd name="T2" fmla="*/ 1960054058 w 174"/>
                  <a:gd name="T3" fmla="*/ 2147483647 h 115"/>
                  <a:gd name="T4" fmla="*/ 2147483647 w 174"/>
                  <a:gd name="T5" fmla="*/ 2147483647 h 115"/>
                  <a:gd name="T6" fmla="*/ 2147483647 w 174"/>
                  <a:gd name="T7" fmla="*/ 1541863144 h 115"/>
                  <a:gd name="T8" fmla="*/ 2147483647 w 174"/>
                  <a:gd name="T9" fmla="*/ 729717484 h 115"/>
                  <a:gd name="T10" fmla="*/ 2147483647 w 174"/>
                  <a:gd name="T11" fmla="*/ 297579818 h 115"/>
                  <a:gd name="T12" fmla="*/ 2147483647 w 174"/>
                  <a:gd name="T13" fmla="*/ 0 h 115"/>
                  <a:gd name="T14" fmla="*/ 2147483647 w 174"/>
                  <a:gd name="T15" fmla="*/ 0 h 115"/>
                  <a:gd name="T16" fmla="*/ 2147483647 w 174"/>
                  <a:gd name="T17" fmla="*/ 432018628 h 115"/>
                  <a:gd name="T18" fmla="*/ 2147483647 w 174"/>
                  <a:gd name="T19" fmla="*/ 934674912 h 115"/>
                  <a:gd name="T20" fmla="*/ 2147483647 w 174"/>
                  <a:gd name="T21" fmla="*/ 1664619644 h 115"/>
                  <a:gd name="T22" fmla="*/ 2147483647 w 174"/>
                  <a:gd name="T23" fmla="*/ 2147483647 h 115"/>
                  <a:gd name="T24" fmla="*/ 2147483647 w 174"/>
                  <a:gd name="T25" fmla="*/ 2147483647 h 115"/>
                  <a:gd name="T26" fmla="*/ 2147483647 w 174"/>
                  <a:gd name="T27" fmla="*/ 2147483647 h 115"/>
                  <a:gd name="T28" fmla="*/ 2147483647 w 174"/>
                  <a:gd name="T29" fmla="*/ 2147483647 h 115"/>
                  <a:gd name="T30" fmla="*/ 2147483647 w 174"/>
                  <a:gd name="T31" fmla="*/ 2147483647 h 115"/>
                  <a:gd name="T32" fmla="*/ 2147483647 w 174"/>
                  <a:gd name="T33" fmla="*/ 2147483647 h 115"/>
                  <a:gd name="T34" fmla="*/ 2147483647 w 174"/>
                  <a:gd name="T35" fmla="*/ 2147483647 h 115"/>
                  <a:gd name="T36" fmla="*/ 2147483647 w 174"/>
                  <a:gd name="T37" fmla="*/ 2147483647 h 115"/>
                  <a:gd name="T38" fmla="*/ 2147483647 w 174"/>
                  <a:gd name="T39" fmla="*/ 2147483647 h 115"/>
                  <a:gd name="T40" fmla="*/ 2147483647 w 174"/>
                  <a:gd name="T41" fmla="*/ 2147483647 h 115"/>
                  <a:gd name="T42" fmla="*/ 2147483647 w 174"/>
                  <a:gd name="T43" fmla="*/ 2147483647 h 115"/>
                  <a:gd name="T44" fmla="*/ 2147483647 w 174"/>
                  <a:gd name="T45" fmla="*/ 2147483647 h 115"/>
                  <a:gd name="T46" fmla="*/ 2147483647 w 174"/>
                  <a:gd name="T47" fmla="*/ 2147483647 h 115"/>
                  <a:gd name="T48" fmla="*/ 2147483647 w 174"/>
                  <a:gd name="T49" fmla="*/ 2147483647 h 115"/>
                  <a:gd name="T50" fmla="*/ 2147483647 w 174"/>
                  <a:gd name="T51" fmla="*/ 2147483647 h 115"/>
                  <a:gd name="T52" fmla="*/ 2147483647 w 174"/>
                  <a:gd name="T53" fmla="*/ 2147483647 h 115"/>
                  <a:gd name="T54" fmla="*/ 2147483647 w 174"/>
                  <a:gd name="T55" fmla="*/ 2147483647 h 115"/>
                  <a:gd name="T56" fmla="*/ 2147483647 w 174"/>
                  <a:gd name="T57" fmla="*/ 2147483647 h 115"/>
                  <a:gd name="T58" fmla="*/ 2147483647 w 174"/>
                  <a:gd name="T59" fmla="*/ 2147483647 h 115"/>
                  <a:gd name="T60" fmla="*/ 2147483647 w 174"/>
                  <a:gd name="T61" fmla="*/ 2147483647 h 115"/>
                  <a:gd name="T62" fmla="*/ 2147483647 w 174"/>
                  <a:gd name="T63" fmla="*/ 2147483647 h 115"/>
                  <a:gd name="T64" fmla="*/ 2147483647 w 174"/>
                  <a:gd name="T65" fmla="*/ 2147483647 h 115"/>
                  <a:gd name="T66" fmla="*/ 1430016514 w 174"/>
                  <a:gd name="T67" fmla="*/ 2147483647 h 115"/>
                  <a:gd name="T68" fmla="*/ 497093111 w 174"/>
                  <a:gd name="T69" fmla="*/ 2147483647 h 115"/>
                  <a:gd name="T70" fmla="*/ 143202207 w 174"/>
                  <a:gd name="T71" fmla="*/ 2147483647 h 115"/>
                  <a:gd name="T72" fmla="*/ 0 w 174"/>
                  <a:gd name="T73" fmla="*/ 2147483647 h 115"/>
                  <a:gd name="T74" fmla="*/ 0 w 174"/>
                  <a:gd name="T75" fmla="*/ 2147483647 h 115"/>
                  <a:gd name="T76" fmla="*/ 143202207 w 174"/>
                  <a:gd name="T77" fmla="*/ 2147483647 h 115"/>
                  <a:gd name="T78" fmla="*/ 874557141 w 174"/>
                  <a:gd name="T79" fmla="*/ 21474836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48" name="Freeform 218"/>
              <p:cNvSpPr>
                <a:spLocks/>
              </p:cNvSpPr>
              <p:nvPr/>
            </p:nvSpPr>
            <p:spPr bwMode="blackGray">
              <a:xfrm>
                <a:off x="879" y="1107"/>
                <a:ext cx="622" cy="265"/>
              </a:xfrm>
              <a:custGeom>
                <a:avLst/>
                <a:gdLst>
                  <a:gd name="T0" fmla="*/ 0 w 253"/>
                  <a:gd name="T1" fmla="*/ 0 h 107"/>
                  <a:gd name="T2" fmla="*/ 1291090822 w 253"/>
                  <a:gd name="T3" fmla="*/ 2147483647 h 107"/>
                  <a:gd name="T4" fmla="*/ 2147483647 w 253"/>
                  <a:gd name="T5" fmla="*/ 2147483647 h 107"/>
                  <a:gd name="T6" fmla="*/ 2147483647 w 253"/>
                  <a:gd name="T7" fmla="*/ 2147483647 h 107"/>
                  <a:gd name="T8" fmla="*/ 2147483647 w 253"/>
                  <a:gd name="T9" fmla="*/ 2147483647 h 107"/>
                  <a:gd name="T10" fmla="*/ 2147483647 w 253"/>
                  <a:gd name="T11" fmla="*/ 2147483647 h 107"/>
                  <a:gd name="T12" fmla="*/ 2147483647 w 253"/>
                  <a:gd name="T13" fmla="*/ 2147483647 h 107"/>
                  <a:gd name="T14" fmla="*/ 2147483647 w 253"/>
                  <a:gd name="T15" fmla="*/ 2147483647 h 107"/>
                  <a:gd name="T16" fmla="*/ 2147483647 w 253"/>
                  <a:gd name="T17" fmla="*/ 2147483647 h 107"/>
                  <a:gd name="T18" fmla="*/ 2147483647 w 253"/>
                  <a:gd name="T19" fmla="*/ 2147483647 h 107"/>
                  <a:gd name="T20" fmla="*/ 2147483647 w 253"/>
                  <a:gd name="T21" fmla="*/ 2147483647 h 107"/>
                  <a:gd name="T22" fmla="*/ 2147483647 w 253"/>
                  <a:gd name="T23" fmla="*/ 2147483647 h 107"/>
                  <a:gd name="T24" fmla="*/ 2147483647 w 253"/>
                  <a:gd name="T25" fmla="*/ 2147483647 h 107"/>
                  <a:gd name="T26" fmla="*/ 2147483647 w 253"/>
                  <a:gd name="T27" fmla="*/ 2147483647 h 107"/>
                  <a:gd name="T28" fmla="*/ 2147483647 w 253"/>
                  <a:gd name="T29" fmla="*/ 2147483647 h 107"/>
                  <a:gd name="T30" fmla="*/ 2147483647 w 253"/>
                  <a:gd name="T31" fmla="*/ 2147483647 h 107"/>
                  <a:gd name="T32" fmla="*/ 2147483647 w 253"/>
                  <a:gd name="T33" fmla="*/ 2147483647 h 107"/>
                  <a:gd name="T34" fmla="*/ 2147483647 w 253"/>
                  <a:gd name="T35" fmla="*/ 2147483647 h 107"/>
                  <a:gd name="T36" fmla="*/ 2147483647 w 253"/>
                  <a:gd name="T37" fmla="*/ 2147483647 h 107"/>
                  <a:gd name="T38" fmla="*/ 2147483647 w 253"/>
                  <a:gd name="T39" fmla="*/ 2147483647 h 107"/>
                  <a:gd name="T40" fmla="*/ 2147483647 w 253"/>
                  <a:gd name="T41" fmla="*/ 2147483647 h 107"/>
                  <a:gd name="T42" fmla="*/ 2147483647 w 253"/>
                  <a:gd name="T43" fmla="*/ 2147483647 h 107"/>
                  <a:gd name="T44" fmla="*/ 2147483647 w 253"/>
                  <a:gd name="T45" fmla="*/ 2147483647 h 107"/>
                  <a:gd name="T46" fmla="*/ 2147483647 w 253"/>
                  <a:gd name="T47" fmla="*/ 2147483647 h 107"/>
                  <a:gd name="T48" fmla="*/ 2147483647 w 253"/>
                  <a:gd name="T49" fmla="*/ 2147483647 h 107"/>
                  <a:gd name="T50" fmla="*/ 2147483647 w 253"/>
                  <a:gd name="T51" fmla="*/ 2147483647 h 107"/>
                  <a:gd name="T52" fmla="*/ 2147483647 w 253"/>
                  <a:gd name="T53" fmla="*/ 2147483647 h 107"/>
                  <a:gd name="T54" fmla="*/ 2147483647 w 253"/>
                  <a:gd name="T55" fmla="*/ 2147483647 h 107"/>
                  <a:gd name="T56" fmla="*/ 2147483647 w 253"/>
                  <a:gd name="T57" fmla="*/ 2147483647 h 107"/>
                  <a:gd name="T58" fmla="*/ 2147483647 w 253"/>
                  <a:gd name="T59" fmla="*/ 2147483647 h 107"/>
                  <a:gd name="T60" fmla="*/ 2147483647 w 253"/>
                  <a:gd name="T61" fmla="*/ 2147483647 h 107"/>
                  <a:gd name="T62" fmla="*/ 2147483647 w 253"/>
                  <a:gd name="T63" fmla="*/ 2147483647 h 107"/>
                  <a:gd name="T64" fmla="*/ 2147483647 w 253"/>
                  <a:gd name="T65" fmla="*/ 2147483647 h 107"/>
                  <a:gd name="T66" fmla="*/ 2147483647 w 253"/>
                  <a:gd name="T67" fmla="*/ 2147483647 h 107"/>
                  <a:gd name="T68" fmla="*/ 2147483647 w 253"/>
                  <a:gd name="T69" fmla="*/ 2147483647 h 107"/>
                  <a:gd name="T70" fmla="*/ 2147483647 w 253"/>
                  <a:gd name="T71" fmla="*/ 2147483647 h 107"/>
                  <a:gd name="T72" fmla="*/ 2147483647 w 253"/>
                  <a:gd name="T73" fmla="*/ 2147483647 h 107"/>
                  <a:gd name="T74" fmla="*/ 2147483647 w 253"/>
                  <a:gd name="T75" fmla="*/ 2147483647 h 107"/>
                  <a:gd name="T76" fmla="*/ 2147483647 w 253"/>
                  <a:gd name="T77" fmla="*/ 2147483647 h 107"/>
                  <a:gd name="T78" fmla="*/ 2147483647 w 253"/>
                  <a:gd name="T79" fmla="*/ 2147483647 h 107"/>
                  <a:gd name="T80" fmla="*/ 2147483647 w 253"/>
                  <a:gd name="T81" fmla="*/ 2147483647 h 107"/>
                  <a:gd name="T82" fmla="*/ 2147483647 w 253"/>
                  <a:gd name="T83" fmla="*/ 2147483647 h 107"/>
                  <a:gd name="T84" fmla="*/ 13174592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49" name="Freeform 219"/>
              <p:cNvSpPr>
                <a:spLocks/>
              </p:cNvSpPr>
              <p:nvPr/>
            </p:nvSpPr>
            <p:spPr bwMode="blackGray">
              <a:xfrm>
                <a:off x="1077" y="693"/>
                <a:ext cx="568" cy="258"/>
              </a:xfrm>
              <a:custGeom>
                <a:avLst/>
                <a:gdLst>
                  <a:gd name="T0" fmla="*/ 2147483647 w 230"/>
                  <a:gd name="T1" fmla="*/ 2147483647 h 104"/>
                  <a:gd name="T2" fmla="*/ 2147483647 w 230"/>
                  <a:gd name="T3" fmla="*/ 2147483647 h 104"/>
                  <a:gd name="T4" fmla="*/ 2147483647 w 230"/>
                  <a:gd name="T5" fmla="*/ 2147483647 h 104"/>
                  <a:gd name="T6" fmla="*/ 2147483647 w 230"/>
                  <a:gd name="T7" fmla="*/ 2147483647 h 104"/>
                  <a:gd name="T8" fmla="*/ 2147483647 w 230"/>
                  <a:gd name="T9" fmla="*/ 2147483647 h 104"/>
                  <a:gd name="T10" fmla="*/ 2147483647 w 230"/>
                  <a:gd name="T11" fmla="*/ 2147483647 h 104"/>
                  <a:gd name="T12" fmla="*/ 2147483647 w 230"/>
                  <a:gd name="T13" fmla="*/ 2147483647 h 104"/>
                  <a:gd name="T14" fmla="*/ 2147483647 w 230"/>
                  <a:gd name="T15" fmla="*/ 2147483647 h 104"/>
                  <a:gd name="T16" fmla="*/ 2147483647 w 230"/>
                  <a:gd name="T17" fmla="*/ 2147483647 h 104"/>
                  <a:gd name="T18" fmla="*/ 2147483647 w 230"/>
                  <a:gd name="T19" fmla="*/ 1571805397 h 104"/>
                  <a:gd name="T20" fmla="*/ 2147483647 w 230"/>
                  <a:gd name="T21" fmla="*/ 938206802 h 104"/>
                  <a:gd name="T22" fmla="*/ 2147483647 w 230"/>
                  <a:gd name="T23" fmla="*/ 378191848 h 104"/>
                  <a:gd name="T24" fmla="*/ 2147483647 w 230"/>
                  <a:gd name="T25" fmla="*/ 0 h 104"/>
                  <a:gd name="T26" fmla="*/ 2147483647 w 230"/>
                  <a:gd name="T27" fmla="*/ 0 h 104"/>
                  <a:gd name="T28" fmla="*/ 2147483647 w 230"/>
                  <a:gd name="T29" fmla="*/ 0 h 104"/>
                  <a:gd name="T30" fmla="*/ 2147483647 w 230"/>
                  <a:gd name="T31" fmla="*/ 530908434 h 104"/>
                  <a:gd name="T32" fmla="*/ 2147483647 w 230"/>
                  <a:gd name="T33" fmla="*/ 1317061194 h 104"/>
                  <a:gd name="T34" fmla="*/ 864885606 w 230"/>
                  <a:gd name="T35" fmla="*/ 2102828621 h 104"/>
                  <a:gd name="T36" fmla="*/ 141813500 w 230"/>
                  <a:gd name="T37" fmla="*/ 2147483647 h 104"/>
                  <a:gd name="T38" fmla="*/ 0 w 230"/>
                  <a:gd name="T39" fmla="*/ 2147483647 h 104"/>
                  <a:gd name="T40" fmla="*/ 0 w 230"/>
                  <a:gd name="T41" fmla="*/ 2147483647 h 104"/>
                  <a:gd name="T42" fmla="*/ 141813500 w 230"/>
                  <a:gd name="T43" fmla="*/ 2147483647 h 104"/>
                  <a:gd name="T44" fmla="*/ 1064140665 w 230"/>
                  <a:gd name="T45" fmla="*/ 2147483647 h 104"/>
                  <a:gd name="T46" fmla="*/ 1923423007 w 230"/>
                  <a:gd name="T47" fmla="*/ 2147483647 h 104"/>
                  <a:gd name="T48" fmla="*/ 2147483647 w 230"/>
                  <a:gd name="T49" fmla="*/ 2147483647 h 104"/>
                  <a:gd name="T50" fmla="*/ 2147483647 w 230"/>
                  <a:gd name="T51" fmla="*/ 2147483647 h 104"/>
                  <a:gd name="T52" fmla="*/ 2147483647 w 230"/>
                  <a:gd name="T53" fmla="*/ 2147483647 h 104"/>
                  <a:gd name="T54" fmla="*/ 2147483647 w 230"/>
                  <a:gd name="T55" fmla="*/ 2147483647 h 104"/>
                  <a:gd name="T56" fmla="*/ 2147483647 w 230"/>
                  <a:gd name="T57" fmla="*/ 2147483647 h 104"/>
                  <a:gd name="T58" fmla="*/ 2147483647 w 230"/>
                  <a:gd name="T59" fmla="*/ 2147483647 h 104"/>
                  <a:gd name="T60" fmla="*/ 2147483647 w 230"/>
                  <a:gd name="T61" fmla="*/ 2147483647 h 104"/>
                  <a:gd name="T62" fmla="*/ 2147483647 w 230"/>
                  <a:gd name="T63" fmla="*/ 2147483647 h 104"/>
                  <a:gd name="T64" fmla="*/ 2147483647 w 230"/>
                  <a:gd name="T65" fmla="*/ 2147483647 h 104"/>
                  <a:gd name="T66" fmla="*/ 2147483647 w 230"/>
                  <a:gd name="T67" fmla="*/ 2147483647 h 104"/>
                  <a:gd name="T68" fmla="*/ 2147483647 w 230"/>
                  <a:gd name="T69" fmla="*/ 2147483647 h 104"/>
                  <a:gd name="T70" fmla="*/ 2147483647 w 230"/>
                  <a:gd name="T71" fmla="*/ 2147483647 h 104"/>
                  <a:gd name="T72" fmla="*/ 2147483647 w 230"/>
                  <a:gd name="T73" fmla="*/ 2147483647 h 104"/>
                  <a:gd name="T74" fmla="*/ 2147483647 w 230"/>
                  <a:gd name="T75" fmla="*/ 2147483647 h 104"/>
                  <a:gd name="T76" fmla="*/ 2147483647 w 230"/>
                  <a:gd name="T77" fmla="*/ 2147483647 h 104"/>
                  <a:gd name="T78" fmla="*/ 2147483647 w 230"/>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50" name="Freeform 220"/>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51" name="Freeform 221"/>
              <p:cNvSpPr>
                <a:spLocks/>
              </p:cNvSpPr>
              <p:nvPr/>
            </p:nvSpPr>
            <p:spPr bwMode="blackGray">
              <a:xfrm>
                <a:off x="1426" y="1372"/>
                <a:ext cx="87" cy="141"/>
              </a:xfrm>
              <a:custGeom>
                <a:avLst/>
                <a:gdLst>
                  <a:gd name="T0" fmla="*/ 2024650769 w 36"/>
                  <a:gd name="T1" fmla="*/ 2147483647 h 57"/>
                  <a:gd name="T2" fmla="*/ 876979735 w 36"/>
                  <a:gd name="T3" fmla="*/ 2147483647 h 57"/>
                  <a:gd name="T4" fmla="*/ 0 w 36"/>
                  <a:gd name="T5" fmla="*/ 2147483647 h 57"/>
                  <a:gd name="T6" fmla="*/ 2147483647 w 36"/>
                  <a:gd name="T7" fmla="*/ 2147483647 h 57"/>
                  <a:gd name="T8" fmla="*/ 2147483647 w 36"/>
                  <a:gd name="T9" fmla="*/ 2147483647 h 57"/>
                  <a:gd name="T10" fmla="*/ 2147483647 w 36"/>
                  <a:gd name="T11" fmla="*/ 2147483647 h 57"/>
                  <a:gd name="T12" fmla="*/ 2147483647 w 36"/>
                  <a:gd name="T13" fmla="*/ 1999327141 h 57"/>
                  <a:gd name="T14" fmla="*/ 2147483647 w 36"/>
                  <a:gd name="T15" fmla="*/ 0 h 57"/>
                  <a:gd name="T16" fmla="*/ 2147483647 w 36"/>
                  <a:gd name="T17" fmla="*/ 1838057856 h 57"/>
                  <a:gd name="T18" fmla="*/ 2147483647 w 36"/>
                  <a:gd name="T19" fmla="*/ 2147483647 h 57"/>
                  <a:gd name="T20" fmla="*/ 2024650769 w 36"/>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58" name="Group 222"/>
            <p:cNvGrpSpPr>
              <a:grpSpLocks/>
            </p:cNvGrpSpPr>
            <p:nvPr/>
          </p:nvGrpSpPr>
          <p:grpSpPr bwMode="auto">
            <a:xfrm>
              <a:off x="3909" y="2864"/>
              <a:ext cx="479" cy="448"/>
              <a:chOff x="3734" y="2835"/>
              <a:chExt cx="479" cy="448"/>
            </a:xfrm>
          </p:grpSpPr>
          <p:sp>
            <p:nvSpPr>
              <p:cNvPr id="10328" name="Freeform 223"/>
              <p:cNvSpPr>
                <a:spLocks/>
              </p:cNvSpPr>
              <p:nvPr/>
            </p:nvSpPr>
            <p:spPr bwMode="blackGray">
              <a:xfrm rot="-9056537">
                <a:off x="3737" y="2887"/>
                <a:ext cx="120" cy="46"/>
              </a:xfrm>
              <a:custGeom>
                <a:avLst/>
                <a:gdLst>
                  <a:gd name="T0" fmla="*/ 6862 w 98"/>
                  <a:gd name="T1" fmla="*/ 2654 h 37"/>
                  <a:gd name="T2" fmla="*/ 6747 w 98"/>
                  <a:gd name="T3" fmla="*/ 3036 h 37"/>
                  <a:gd name="T4" fmla="*/ 6527 w 98"/>
                  <a:gd name="T5" fmla="*/ 3300 h 37"/>
                  <a:gd name="T6" fmla="*/ 6018 w 98"/>
                  <a:gd name="T7" fmla="*/ 3526 h 37"/>
                  <a:gd name="T8" fmla="*/ 5695 w 98"/>
                  <a:gd name="T9" fmla="*/ 3557 h 37"/>
                  <a:gd name="T10" fmla="*/ 4577 w 98"/>
                  <a:gd name="T11" fmla="*/ 3557 h 37"/>
                  <a:gd name="T12" fmla="*/ 3217 w 98"/>
                  <a:gd name="T13" fmla="*/ 3526 h 37"/>
                  <a:gd name="T14" fmla="*/ 1829 w 98"/>
                  <a:gd name="T15" fmla="*/ 3036 h 37"/>
                  <a:gd name="T16" fmla="*/ 824 w 98"/>
                  <a:gd name="T17" fmla="*/ 2301 h 37"/>
                  <a:gd name="T18" fmla="*/ 500 w 98"/>
                  <a:gd name="T19" fmla="*/ 1851 h 37"/>
                  <a:gd name="T20" fmla="*/ 272 w 98"/>
                  <a:gd name="T21" fmla="*/ 1580 h 37"/>
                  <a:gd name="T22" fmla="*/ 0 w 98"/>
                  <a:gd name="T23" fmla="*/ 1271 h 37"/>
                  <a:gd name="T24" fmla="*/ 0 w 98"/>
                  <a:gd name="T25" fmla="*/ 964 h 37"/>
                  <a:gd name="T26" fmla="*/ 2 w 98"/>
                  <a:gd name="T27" fmla="*/ 547 h 37"/>
                  <a:gd name="T28" fmla="*/ 333 w 98"/>
                  <a:gd name="T29" fmla="*/ 285 h 37"/>
                  <a:gd name="T30" fmla="*/ 673 w 98"/>
                  <a:gd name="T31" fmla="*/ 2 h 37"/>
                  <a:gd name="T32" fmla="*/ 1220 w 98"/>
                  <a:gd name="T33" fmla="*/ 0 h 37"/>
                  <a:gd name="T34" fmla="*/ 2269 w 98"/>
                  <a:gd name="T35" fmla="*/ 0 h 37"/>
                  <a:gd name="T36" fmla="*/ 3675 w 98"/>
                  <a:gd name="T37" fmla="*/ 2 h 37"/>
                  <a:gd name="T38" fmla="*/ 4915 w 98"/>
                  <a:gd name="T39" fmla="*/ 547 h 37"/>
                  <a:gd name="T40" fmla="*/ 5987 w 98"/>
                  <a:gd name="T41" fmla="*/ 1271 h 37"/>
                  <a:gd name="T42" fmla="*/ 6378 w 98"/>
                  <a:gd name="T43" fmla="*/ 1717 h 37"/>
                  <a:gd name="T44" fmla="*/ 6681 w 98"/>
                  <a:gd name="T45" fmla="*/ 2020 h 37"/>
                  <a:gd name="T46" fmla="*/ 6747 w 98"/>
                  <a:gd name="T47" fmla="*/ 2301 h 37"/>
                  <a:gd name="T48" fmla="*/ 6747 w 98"/>
                  <a:gd name="T49" fmla="*/ 2654 h 37"/>
                  <a:gd name="T50" fmla="*/ 6862 w 98"/>
                  <a:gd name="T51" fmla="*/ 2654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9" name="Freeform 224"/>
              <p:cNvSpPr>
                <a:spLocks/>
              </p:cNvSpPr>
              <p:nvPr/>
            </p:nvSpPr>
            <p:spPr bwMode="blackGray">
              <a:xfrm rot="-9056537">
                <a:off x="3734" y="2880"/>
                <a:ext cx="120" cy="47"/>
              </a:xfrm>
              <a:custGeom>
                <a:avLst/>
                <a:gdLst>
                  <a:gd name="T0" fmla="*/ 8405 w 97"/>
                  <a:gd name="T1" fmla="*/ 4306 h 37"/>
                  <a:gd name="T2" fmla="*/ 8334 w 97"/>
                  <a:gd name="T3" fmla="*/ 4723 h 37"/>
                  <a:gd name="T4" fmla="*/ 8012 w 97"/>
                  <a:gd name="T5" fmla="*/ 5212 h 37"/>
                  <a:gd name="T6" fmla="*/ 7457 w 97"/>
                  <a:gd name="T7" fmla="*/ 5470 h 37"/>
                  <a:gd name="T8" fmla="*/ 7043 w 97"/>
                  <a:gd name="T9" fmla="*/ 5643 h 37"/>
                  <a:gd name="T10" fmla="*/ 5635 w 97"/>
                  <a:gd name="T11" fmla="*/ 5643 h 37"/>
                  <a:gd name="T12" fmla="*/ 3903 w 97"/>
                  <a:gd name="T13" fmla="*/ 5470 h 37"/>
                  <a:gd name="T14" fmla="*/ 2265 w 97"/>
                  <a:gd name="T15" fmla="*/ 4723 h 37"/>
                  <a:gd name="T16" fmla="*/ 967 w 97"/>
                  <a:gd name="T17" fmla="*/ 3542 h 37"/>
                  <a:gd name="T18" fmla="*/ 511 w 97"/>
                  <a:gd name="T19" fmla="*/ 3051 h 37"/>
                  <a:gd name="T20" fmla="*/ 270 w 97"/>
                  <a:gd name="T21" fmla="*/ 2402 h 37"/>
                  <a:gd name="T22" fmla="*/ 0 w 97"/>
                  <a:gd name="T23" fmla="*/ 2101 h 37"/>
                  <a:gd name="T24" fmla="*/ 0 w 97"/>
                  <a:gd name="T25" fmla="*/ 1654 h 37"/>
                  <a:gd name="T26" fmla="*/ 1 w 97"/>
                  <a:gd name="T27" fmla="*/ 1057 h 37"/>
                  <a:gd name="T28" fmla="*/ 334 w 97"/>
                  <a:gd name="T29" fmla="*/ 500 h 37"/>
                  <a:gd name="T30" fmla="*/ 782 w 97"/>
                  <a:gd name="T31" fmla="*/ 394 h 37"/>
                  <a:gd name="T32" fmla="*/ 1408 w 97"/>
                  <a:gd name="T33" fmla="*/ 0 h 37"/>
                  <a:gd name="T34" fmla="*/ 2802 w 97"/>
                  <a:gd name="T35" fmla="*/ 0 h 37"/>
                  <a:gd name="T36" fmla="*/ 4543 w 97"/>
                  <a:gd name="T37" fmla="*/ 394 h 37"/>
                  <a:gd name="T38" fmla="*/ 5973 w 97"/>
                  <a:gd name="T39" fmla="*/ 1057 h 37"/>
                  <a:gd name="T40" fmla="*/ 7372 w 97"/>
                  <a:gd name="T41" fmla="*/ 2101 h 37"/>
                  <a:gd name="T42" fmla="*/ 7979 w 97"/>
                  <a:gd name="T43" fmla="*/ 2753 h 37"/>
                  <a:gd name="T44" fmla="*/ 8190 w 97"/>
                  <a:gd name="T45" fmla="*/ 3230 h 37"/>
                  <a:gd name="T46" fmla="*/ 8334 w 97"/>
                  <a:gd name="T47" fmla="*/ 3542 h 37"/>
                  <a:gd name="T48" fmla="*/ 8405 w 97"/>
                  <a:gd name="T49" fmla="*/ 430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330" name="Freeform 225"/>
              <p:cNvSpPr>
                <a:spLocks/>
              </p:cNvSpPr>
              <p:nvPr/>
            </p:nvSpPr>
            <p:spPr bwMode="blackGray">
              <a:xfrm rot="-9056537">
                <a:off x="3768" y="2853"/>
                <a:ext cx="122" cy="48"/>
              </a:xfrm>
              <a:custGeom>
                <a:avLst/>
                <a:gdLst>
                  <a:gd name="T0" fmla="*/ 9739 w 98"/>
                  <a:gd name="T1" fmla="*/ 2247 h 39"/>
                  <a:gd name="T2" fmla="*/ 9500 w 98"/>
                  <a:gd name="T3" fmla="*/ 2518 h 39"/>
                  <a:gd name="T4" fmla="*/ 9271 w 98"/>
                  <a:gd name="T5" fmla="*/ 2684 h 39"/>
                  <a:gd name="T6" fmla="*/ 8829 w 98"/>
                  <a:gd name="T7" fmla="*/ 2766 h 39"/>
                  <a:gd name="T8" fmla="*/ 8098 w 98"/>
                  <a:gd name="T9" fmla="*/ 2926 h 39"/>
                  <a:gd name="T10" fmla="*/ 6505 w 98"/>
                  <a:gd name="T11" fmla="*/ 3099 h 39"/>
                  <a:gd name="T12" fmla="*/ 4576 w 98"/>
                  <a:gd name="T13" fmla="*/ 2766 h 39"/>
                  <a:gd name="T14" fmla="*/ 2552 w 98"/>
                  <a:gd name="T15" fmla="*/ 2414 h 39"/>
                  <a:gd name="T16" fmla="*/ 1229 w 98"/>
                  <a:gd name="T17" fmla="*/ 1931 h 39"/>
                  <a:gd name="T18" fmla="*/ 686 w 98"/>
                  <a:gd name="T19" fmla="*/ 1662 h 39"/>
                  <a:gd name="T20" fmla="*/ 286 w 98"/>
                  <a:gd name="T21" fmla="*/ 1294 h 39"/>
                  <a:gd name="T22" fmla="*/ 0 w 98"/>
                  <a:gd name="T23" fmla="*/ 1051 h 39"/>
                  <a:gd name="T24" fmla="*/ 0 w 98"/>
                  <a:gd name="T25" fmla="*/ 754 h 39"/>
                  <a:gd name="T26" fmla="*/ 2 w 98"/>
                  <a:gd name="T27" fmla="*/ 478 h 39"/>
                  <a:gd name="T28" fmla="*/ 443 w 98"/>
                  <a:gd name="T29" fmla="*/ 256 h 39"/>
                  <a:gd name="T30" fmla="*/ 987 w 98"/>
                  <a:gd name="T31" fmla="*/ 2 h 39"/>
                  <a:gd name="T32" fmla="*/ 1640 w 98"/>
                  <a:gd name="T33" fmla="*/ 0 h 39"/>
                  <a:gd name="T34" fmla="*/ 3235 w 98"/>
                  <a:gd name="T35" fmla="*/ 0 h 39"/>
                  <a:gd name="T36" fmla="*/ 5225 w 98"/>
                  <a:gd name="T37" fmla="*/ 256 h 39"/>
                  <a:gd name="T38" fmla="*/ 6910 w 98"/>
                  <a:gd name="T39" fmla="*/ 613 h 39"/>
                  <a:gd name="T40" fmla="*/ 8437 w 98"/>
                  <a:gd name="T41" fmla="*/ 1142 h 39"/>
                  <a:gd name="T42" fmla="*/ 9089 w 98"/>
                  <a:gd name="T43" fmla="*/ 1406 h 39"/>
                  <a:gd name="T44" fmla="*/ 9392 w 98"/>
                  <a:gd name="T45" fmla="*/ 1662 h 39"/>
                  <a:gd name="T46" fmla="*/ 9739 w 98"/>
                  <a:gd name="T47" fmla="*/ 2046 h 39"/>
                  <a:gd name="T48" fmla="*/ 9739 w 98"/>
                  <a:gd name="T49" fmla="*/ 2181 h 39"/>
                  <a:gd name="T50" fmla="*/ 9739 w 98"/>
                  <a:gd name="T51" fmla="*/ 22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1" name="Freeform 226"/>
              <p:cNvSpPr>
                <a:spLocks/>
              </p:cNvSpPr>
              <p:nvPr/>
            </p:nvSpPr>
            <p:spPr bwMode="blackGray">
              <a:xfrm rot="-9056537">
                <a:off x="3766" y="2847"/>
                <a:ext cx="120" cy="50"/>
              </a:xfrm>
              <a:custGeom>
                <a:avLst/>
                <a:gdLst>
                  <a:gd name="T0" fmla="*/ 6862 w 98"/>
                  <a:gd name="T1" fmla="*/ 5285 h 39"/>
                  <a:gd name="T2" fmla="*/ 6747 w 98"/>
                  <a:gd name="T3" fmla="*/ 6008 h 39"/>
                  <a:gd name="T4" fmla="*/ 6527 w 98"/>
                  <a:gd name="T5" fmla="*/ 6292 h 39"/>
                  <a:gd name="T6" fmla="*/ 6167 w 98"/>
                  <a:gd name="T7" fmla="*/ 6632 h 39"/>
                  <a:gd name="T8" fmla="*/ 5695 w 98"/>
                  <a:gd name="T9" fmla="*/ 7099 h 39"/>
                  <a:gd name="T10" fmla="*/ 4577 w 98"/>
                  <a:gd name="T11" fmla="*/ 7196 h 39"/>
                  <a:gd name="T12" fmla="*/ 3217 w 98"/>
                  <a:gd name="T13" fmla="*/ 6632 h 39"/>
                  <a:gd name="T14" fmla="*/ 1829 w 98"/>
                  <a:gd name="T15" fmla="*/ 5649 h 39"/>
                  <a:gd name="T16" fmla="*/ 824 w 98"/>
                  <a:gd name="T17" fmla="*/ 4679 h 39"/>
                  <a:gd name="T18" fmla="*/ 500 w 98"/>
                  <a:gd name="T19" fmla="*/ 3938 h 39"/>
                  <a:gd name="T20" fmla="*/ 272 w 98"/>
                  <a:gd name="T21" fmla="*/ 3072 h 39"/>
                  <a:gd name="T22" fmla="*/ 0 w 98"/>
                  <a:gd name="T23" fmla="*/ 2455 h 39"/>
                  <a:gd name="T24" fmla="*/ 0 w 98"/>
                  <a:gd name="T25" fmla="*/ 1915 h 39"/>
                  <a:gd name="T26" fmla="*/ 2 w 98"/>
                  <a:gd name="T27" fmla="*/ 1272 h 39"/>
                  <a:gd name="T28" fmla="*/ 333 w 98"/>
                  <a:gd name="T29" fmla="*/ 553 h 39"/>
                  <a:gd name="T30" fmla="*/ 673 w 98"/>
                  <a:gd name="T31" fmla="*/ 431 h 39"/>
                  <a:gd name="T32" fmla="*/ 1220 w 98"/>
                  <a:gd name="T33" fmla="*/ 0 h 39"/>
                  <a:gd name="T34" fmla="*/ 2269 w 98"/>
                  <a:gd name="T35" fmla="*/ 0 h 39"/>
                  <a:gd name="T36" fmla="*/ 3675 w 98"/>
                  <a:gd name="T37" fmla="*/ 553 h 39"/>
                  <a:gd name="T38" fmla="*/ 4915 w 98"/>
                  <a:gd name="T39" fmla="*/ 1494 h 39"/>
                  <a:gd name="T40" fmla="*/ 5987 w 98"/>
                  <a:gd name="T41" fmla="*/ 2681 h 39"/>
                  <a:gd name="T42" fmla="*/ 6378 w 98"/>
                  <a:gd name="T43" fmla="*/ 3215 h 39"/>
                  <a:gd name="T44" fmla="*/ 6681 w 98"/>
                  <a:gd name="T45" fmla="*/ 3938 h 39"/>
                  <a:gd name="T46" fmla="*/ 6862 w 98"/>
                  <a:gd name="T47" fmla="*/ 4686 h 39"/>
                  <a:gd name="T48" fmla="*/ 6862 w 98"/>
                  <a:gd name="T49" fmla="*/ 528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332" name="Freeform 227"/>
              <p:cNvSpPr>
                <a:spLocks/>
              </p:cNvSpPr>
              <p:nvPr/>
            </p:nvSpPr>
            <p:spPr bwMode="blackGray">
              <a:xfrm rot="-4363228">
                <a:off x="3729" y="2881"/>
                <a:ext cx="445" cy="359"/>
              </a:xfrm>
              <a:custGeom>
                <a:avLst/>
                <a:gdLst>
                  <a:gd name="T0" fmla="*/ 28611 w 361"/>
                  <a:gd name="T1" fmla="*/ 14710 h 292"/>
                  <a:gd name="T2" fmla="*/ 27716 w 361"/>
                  <a:gd name="T3" fmla="*/ 16748 h 292"/>
                  <a:gd name="T4" fmla="*/ 26297 w 361"/>
                  <a:gd name="T5" fmla="*/ 18539 h 292"/>
                  <a:gd name="T6" fmla="*/ 24448 w 361"/>
                  <a:gd name="T7" fmla="*/ 20024 h 292"/>
                  <a:gd name="T8" fmla="*/ 22255 w 361"/>
                  <a:gd name="T9" fmla="*/ 21149 h 292"/>
                  <a:gd name="T10" fmla="*/ 19521 w 361"/>
                  <a:gd name="T11" fmla="*/ 22004 h 292"/>
                  <a:gd name="T12" fmla="*/ 16964 w 361"/>
                  <a:gd name="T13" fmla="*/ 22317 h 292"/>
                  <a:gd name="T14" fmla="*/ 14039 w 361"/>
                  <a:gd name="T15" fmla="*/ 22317 h 292"/>
                  <a:gd name="T16" fmla="*/ 11095 w 361"/>
                  <a:gd name="T17" fmla="*/ 21910 h 292"/>
                  <a:gd name="T18" fmla="*/ 8396 w 361"/>
                  <a:gd name="T19" fmla="*/ 20918 h 292"/>
                  <a:gd name="T20" fmla="*/ 5924 w 361"/>
                  <a:gd name="T21" fmla="*/ 19703 h 292"/>
                  <a:gd name="T22" fmla="*/ 3774 w 361"/>
                  <a:gd name="T23" fmla="*/ 18149 h 292"/>
                  <a:gd name="T24" fmla="*/ 2273 w 361"/>
                  <a:gd name="T25" fmla="*/ 16319 h 292"/>
                  <a:gd name="T26" fmla="*/ 953 w 361"/>
                  <a:gd name="T27" fmla="*/ 14328 h 292"/>
                  <a:gd name="T28" fmla="*/ 316 w 361"/>
                  <a:gd name="T29" fmla="*/ 12165 h 292"/>
                  <a:gd name="T30" fmla="*/ 0 w 361"/>
                  <a:gd name="T31" fmla="*/ 9976 h 292"/>
                  <a:gd name="T32" fmla="*/ 593 w 361"/>
                  <a:gd name="T33" fmla="*/ 7710 h 292"/>
                  <a:gd name="T34" fmla="*/ 1448 w 361"/>
                  <a:gd name="T35" fmla="*/ 5573 h 292"/>
                  <a:gd name="T36" fmla="*/ 2888 w 361"/>
                  <a:gd name="T37" fmla="*/ 3781 h 292"/>
                  <a:gd name="T38" fmla="*/ 4806 w 361"/>
                  <a:gd name="T39" fmla="*/ 2373 h 292"/>
                  <a:gd name="T40" fmla="*/ 6924 w 361"/>
                  <a:gd name="T41" fmla="*/ 1277 h 292"/>
                  <a:gd name="T42" fmla="*/ 9638 w 361"/>
                  <a:gd name="T43" fmla="*/ 381 h 292"/>
                  <a:gd name="T44" fmla="*/ 12196 w 361"/>
                  <a:gd name="T45" fmla="*/ 0 h 292"/>
                  <a:gd name="T46" fmla="*/ 15183 w 361"/>
                  <a:gd name="T47" fmla="*/ 0 h 292"/>
                  <a:gd name="T48" fmla="*/ 18074 w 361"/>
                  <a:gd name="T49" fmla="*/ 468 h 292"/>
                  <a:gd name="T50" fmla="*/ 20823 w 361"/>
                  <a:gd name="T51" fmla="*/ 1418 h 292"/>
                  <a:gd name="T52" fmla="*/ 23327 w 361"/>
                  <a:gd name="T53" fmla="*/ 2739 h 292"/>
                  <a:gd name="T54" fmla="*/ 25407 w 361"/>
                  <a:gd name="T55" fmla="*/ 4260 h 292"/>
                  <a:gd name="T56" fmla="*/ 26918 w 361"/>
                  <a:gd name="T57" fmla="*/ 6093 h 292"/>
                  <a:gd name="T58" fmla="*/ 28209 w 361"/>
                  <a:gd name="T59" fmla="*/ 8114 h 292"/>
                  <a:gd name="T60" fmla="*/ 28955 w 361"/>
                  <a:gd name="T61" fmla="*/ 10224 h 292"/>
                  <a:gd name="T62" fmla="*/ 29236 w 361"/>
                  <a:gd name="T63" fmla="*/ 12385 h 292"/>
                  <a:gd name="T64" fmla="*/ 29084 w 361"/>
                  <a:gd name="T65" fmla="*/ 13535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3" name="Freeform 228"/>
              <p:cNvSpPr>
                <a:spLocks/>
              </p:cNvSpPr>
              <p:nvPr/>
            </p:nvSpPr>
            <p:spPr bwMode="blackGray">
              <a:xfrm rot="-4363228">
                <a:off x="3736" y="2878"/>
                <a:ext cx="443" cy="357"/>
              </a:xfrm>
              <a:custGeom>
                <a:avLst/>
                <a:gdLst>
                  <a:gd name="T0" fmla="*/ 27663 w 360"/>
                  <a:gd name="T1" fmla="*/ 13072 h 292"/>
                  <a:gd name="T2" fmla="*/ 26685 w 360"/>
                  <a:gd name="T3" fmla="*/ 14918 h 292"/>
                  <a:gd name="T4" fmla="*/ 25273 w 360"/>
                  <a:gd name="T5" fmla="*/ 16544 h 292"/>
                  <a:gd name="T6" fmla="*/ 23598 w 360"/>
                  <a:gd name="T7" fmla="*/ 17793 h 292"/>
                  <a:gd name="T8" fmla="*/ 21372 w 360"/>
                  <a:gd name="T9" fmla="*/ 18779 h 292"/>
                  <a:gd name="T10" fmla="*/ 18793 w 360"/>
                  <a:gd name="T11" fmla="*/ 19596 h 292"/>
                  <a:gd name="T12" fmla="*/ 16278 w 360"/>
                  <a:gd name="T13" fmla="*/ 19845 h 292"/>
                  <a:gd name="T14" fmla="*/ 13459 w 360"/>
                  <a:gd name="T15" fmla="*/ 19845 h 292"/>
                  <a:gd name="T16" fmla="*/ 10601 w 360"/>
                  <a:gd name="T17" fmla="*/ 19474 h 292"/>
                  <a:gd name="T18" fmla="*/ 7991 w 360"/>
                  <a:gd name="T19" fmla="*/ 18581 h 292"/>
                  <a:gd name="T20" fmla="*/ 5748 w 360"/>
                  <a:gd name="T21" fmla="*/ 17465 h 292"/>
                  <a:gd name="T22" fmla="*/ 3626 w 360"/>
                  <a:gd name="T23" fmla="*/ 16176 h 292"/>
                  <a:gd name="T24" fmla="*/ 2128 w 360"/>
                  <a:gd name="T25" fmla="*/ 14510 h 292"/>
                  <a:gd name="T26" fmla="*/ 888 w 360"/>
                  <a:gd name="T27" fmla="*/ 12740 h 292"/>
                  <a:gd name="T28" fmla="*/ 256 w 360"/>
                  <a:gd name="T29" fmla="*/ 10822 h 292"/>
                  <a:gd name="T30" fmla="*/ 0 w 360"/>
                  <a:gd name="T31" fmla="*/ 8852 h 292"/>
                  <a:gd name="T32" fmla="*/ 477 w 360"/>
                  <a:gd name="T33" fmla="*/ 6837 h 292"/>
                  <a:gd name="T34" fmla="*/ 1345 w 360"/>
                  <a:gd name="T35" fmla="*/ 4956 h 292"/>
                  <a:gd name="T36" fmla="*/ 2718 w 360"/>
                  <a:gd name="T37" fmla="*/ 3473 h 292"/>
                  <a:gd name="T38" fmla="*/ 4462 w 360"/>
                  <a:gd name="T39" fmla="*/ 2047 h 292"/>
                  <a:gd name="T40" fmla="*/ 6705 w 360"/>
                  <a:gd name="T41" fmla="*/ 1081 h 292"/>
                  <a:gd name="T42" fmla="*/ 9150 w 360"/>
                  <a:gd name="T43" fmla="*/ 323 h 292"/>
                  <a:gd name="T44" fmla="*/ 11785 w 360"/>
                  <a:gd name="T45" fmla="*/ 0 h 292"/>
                  <a:gd name="T46" fmla="*/ 14502 w 360"/>
                  <a:gd name="T47" fmla="*/ 0 h 292"/>
                  <a:gd name="T48" fmla="*/ 17512 w 360"/>
                  <a:gd name="T49" fmla="*/ 483 h 292"/>
                  <a:gd name="T50" fmla="*/ 20093 w 360"/>
                  <a:gd name="T51" fmla="*/ 1322 h 292"/>
                  <a:gd name="T52" fmla="*/ 22320 w 360"/>
                  <a:gd name="T53" fmla="*/ 2462 h 292"/>
                  <a:gd name="T54" fmla="*/ 24381 w 360"/>
                  <a:gd name="T55" fmla="*/ 3722 h 292"/>
                  <a:gd name="T56" fmla="*/ 25929 w 360"/>
                  <a:gd name="T57" fmla="*/ 5477 h 292"/>
                  <a:gd name="T58" fmla="*/ 27204 w 360"/>
                  <a:gd name="T59" fmla="*/ 7240 h 292"/>
                  <a:gd name="T60" fmla="*/ 27846 w 360"/>
                  <a:gd name="T61" fmla="*/ 9057 h 292"/>
                  <a:gd name="T62" fmla="*/ 28079 w 360"/>
                  <a:gd name="T63" fmla="*/ 11073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34" name="Freeform 229"/>
              <p:cNvSpPr>
                <a:spLocks/>
              </p:cNvSpPr>
              <p:nvPr/>
            </p:nvSpPr>
            <p:spPr bwMode="blackGray">
              <a:xfrm rot="-4363228">
                <a:off x="3862" y="2971"/>
                <a:ext cx="215" cy="141"/>
              </a:xfrm>
              <a:custGeom>
                <a:avLst/>
                <a:gdLst>
                  <a:gd name="T0" fmla="*/ 408 w 174"/>
                  <a:gd name="T1" fmla="*/ 2018 h 116"/>
                  <a:gd name="T2" fmla="*/ 1016 w 174"/>
                  <a:gd name="T3" fmla="*/ 1457 h 116"/>
                  <a:gd name="T4" fmla="*/ 1731 w 174"/>
                  <a:gd name="T5" fmla="*/ 1067 h 116"/>
                  <a:gd name="T6" fmla="*/ 2533 w 174"/>
                  <a:gd name="T7" fmla="*/ 625 h 116"/>
                  <a:gd name="T8" fmla="*/ 3614 w 174"/>
                  <a:gd name="T9" fmla="*/ 287 h 116"/>
                  <a:gd name="T10" fmla="*/ 4997 w 174"/>
                  <a:gd name="T11" fmla="*/ 2 h 116"/>
                  <a:gd name="T12" fmla="*/ 6517 w 174"/>
                  <a:gd name="T13" fmla="*/ 0 h 116"/>
                  <a:gd name="T14" fmla="*/ 8229 w 174"/>
                  <a:gd name="T15" fmla="*/ 0 h 116"/>
                  <a:gd name="T16" fmla="*/ 9951 w 174"/>
                  <a:gd name="T17" fmla="*/ 236 h 116"/>
                  <a:gd name="T18" fmla="*/ 11163 w 174"/>
                  <a:gd name="T19" fmla="*/ 424 h 116"/>
                  <a:gd name="T20" fmla="*/ 12296 w 174"/>
                  <a:gd name="T21" fmla="*/ 760 h 116"/>
                  <a:gd name="T22" fmla="*/ 13198 w 174"/>
                  <a:gd name="T23" fmla="*/ 1067 h 116"/>
                  <a:gd name="T24" fmla="*/ 13793 w 174"/>
                  <a:gd name="T25" fmla="*/ 1366 h 116"/>
                  <a:gd name="T26" fmla="*/ 14364 w 174"/>
                  <a:gd name="T27" fmla="*/ 1771 h 116"/>
                  <a:gd name="T28" fmla="*/ 14677 w 174"/>
                  <a:gd name="T29" fmla="*/ 2018 h 116"/>
                  <a:gd name="T30" fmla="*/ 14876 w 174"/>
                  <a:gd name="T31" fmla="*/ 2330 h 116"/>
                  <a:gd name="T32" fmla="*/ 14876 w 174"/>
                  <a:gd name="T33" fmla="*/ 2617 h 116"/>
                  <a:gd name="T34" fmla="*/ 14876 w 174"/>
                  <a:gd name="T35" fmla="*/ 2980 h 116"/>
                  <a:gd name="T36" fmla="*/ 14677 w 174"/>
                  <a:gd name="T37" fmla="*/ 3401 h 116"/>
                  <a:gd name="T38" fmla="*/ 14393 w 174"/>
                  <a:gd name="T39" fmla="*/ 3867 h 116"/>
                  <a:gd name="T40" fmla="*/ 13969 w 174"/>
                  <a:gd name="T41" fmla="*/ 4403 h 116"/>
                  <a:gd name="T42" fmla="*/ 13198 w 174"/>
                  <a:gd name="T43" fmla="*/ 5025 h 116"/>
                  <a:gd name="T44" fmla="*/ 12041 w 174"/>
                  <a:gd name="T45" fmla="*/ 5614 h 116"/>
                  <a:gd name="T46" fmla="*/ 10568 w 174"/>
                  <a:gd name="T47" fmla="*/ 6108 h 116"/>
                  <a:gd name="T48" fmla="*/ 8813 w 174"/>
                  <a:gd name="T49" fmla="*/ 6510 h 116"/>
                  <a:gd name="T50" fmla="*/ 7887 w 174"/>
                  <a:gd name="T51" fmla="*/ 6749 h 116"/>
                  <a:gd name="T52" fmla="*/ 6818 w 174"/>
                  <a:gd name="T53" fmla="*/ 6990 h 116"/>
                  <a:gd name="T54" fmla="*/ 5890 w 174"/>
                  <a:gd name="T55" fmla="*/ 6990 h 116"/>
                  <a:gd name="T56" fmla="*/ 4779 w 174"/>
                  <a:gd name="T57" fmla="*/ 6990 h 116"/>
                  <a:gd name="T58" fmla="*/ 3266 w 174"/>
                  <a:gd name="T59" fmla="*/ 6673 h 116"/>
                  <a:gd name="T60" fmla="*/ 2533 w 174"/>
                  <a:gd name="T61" fmla="*/ 6510 h 116"/>
                  <a:gd name="T62" fmla="*/ 2139 w 174"/>
                  <a:gd name="T63" fmla="*/ 6405 h 116"/>
                  <a:gd name="T64" fmla="*/ 1255 w 174"/>
                  <a:gd name="T65" fmla="*/ 5917 h 116"/>
                  <a:gd name="T66" fmla="*/ 665 w 174"/>
                  <a:gd name="T67" fmla="*/ 5356 h 116"/>
                  <a:gd name="T68" fmla="*/ 330 w 174"/>
                  <a:gd name="T69" fmla="*/ 4834 h 116"/>
                  <a:gd name="T70" fmla="*/ 2 w 174"/>
                  <a:gd name="T71" fmla="*/ 4202 h 116"/>
                  <a:gd name="T72" fmla="*/ 0 w 174"/>
                  <a:gd name="T73" fmla="*/ 3622 h 116"/>
                  <a:gd name="T74" fmla="*/ 0 w 174"/>
                  <a:gd name="T75" fmla="*/ 3057 h 116"/>
                  <a:gd name="T76" fmla="*/ 2 w 174"/>
                  <a:gd name="T77" fmla="*/ 2453 h 116"/>
                  <a:gd name="T78" fmla="*/ 330 w 174"/>
                  <a:gd name="T79" fmla="*/ 2018 h 116"/>
                  <a:gd name="T80" fmla="*/ 408 w 174"/>
                  <a:gd name="T81" fmla="*/ 2018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5" name="Freeform 230"/>
              <p:cNvSpPr>
                <a:spLocks/>
              </p:cNvSpPr>
              <p:nvPr/>
            </p:nvSpPr>
            <p:spPr bwMode="blackGray">
              <a:xfrm rot="-4363228" flipH="1" flipV="1">
                <a:off x="3872" y="2966"/>
                <a:ext cx="215" cy="141"/>
              </a:xfrm>
              <a:custGeom>
                <a:avLst/>
                <a:gdLst>
                  <a:gd name="T0" fmla="*/ 408 w 174"/>
                  <a:gd name="T1" fmla="*/ 2447 h 115"/>
                  <a:gd name="T2" fmla="*/ 951 w 174"/>
                  <a:gd name="T3" fmla="*/ 1698 h 115"/>
                  <a:gd name="T4" fmla="*/ 1551 w 174"/>
                  <a:gd name="T5" fmla="*/ 1237 h 115"/>
                  <a:gd name="T6" fmla="*/ 2463 w 174"/>
                  <a:gd name="T7" fmla="*/ 700 h 115"/>
                  <a:gd name="T8" fmla="*/ 3590 w 174"/>
                  <a:gd name="T9" fmla="*/ 364 h 115"/>
                  <a:gd name="T10" fmla="*/ 4987 w 174"/>
                  <a:gd name="T11" fmla="*/ 2 h 115"/>
                  <a:gd name="T12" fmla="*/ 6491 w 174"/>
                  <a:gd name="T13" fmla="*/ 0 h 115"/>
                  <a:gd name="T14" fmla="*/ 8229 w 174"/>
                  <a:gd name="T15" fmla="*/ 0 h 115"/>
                  <a:gd name="T16" fmla="*/ 9951 w 174"/>
                  <a:gd name="T17" fmla="*/ 242 h 115"/>
                  <a:gd name="T18" fmla="*/ 11139 w 174"/>
                  <a:gd name="T19" fmla="*/ 446 h 115"/>
                  <a:gd name="T20" fmla="*/ 12260 w 174"/>
                  <a:gd name="T21" fmla="*/ 823 h 115"/>
                  <a:gd name="T22" fmla="*/ 13058 w 174"/>
                  <a:gd name="T23" fmla="*/ 1237 h 115"/>
                  <a:gd name="T24" fmla="*/ 13764 w 174"/>
                  <a:gd name="T25" fmla="*/ 1628 h 115"/>
                  <a:gd name="T26" fmla="*/ 14189 w 174"/>
                  <a:gd name="T27" fmla="*/ 2082 h 115"/>
                  <a:gd name="T28" fmla="*/ 14677 w 174"/>
                  <a:gd name="T29" fmla="*/ 2447 h 115"/>
                  <a:gd name="T30" fmla="*/ 14876 w 174"/>
                  <a:gd name="T31" fmla="*/ 2820 h 115"/>
                  <a:gd name="T32" fmla="*/ 14876 w 174"/>
                  <a:gd name="T33" fmla="*/ 3130 h 115"/>
                  <a:gd name="T34" fmla="*/ 14876 w 174"/>
                  <a:gd name="T35" fmla="*/ 3576 h 115"/>
                  <a:gd name="T36" fmla="*/ 14677 w 174"/>
                  <a:gd name="T37" fmla="*/ 3961 h 115"/>
                  <a:gd name="T38" fmla="*/ 14393 w 174"/>
                  <a:gd name="T39" fmla="*/ 4510 h 115"/>
                  <a:gd name="T40" fmla="*/ 13969 w 174"/>
                  <a:gd name="T41" fmla="*/ 5321 h 115"/>
                  <a:gd name="T42" fmla="*/ 13058 w 174"/>
                  <a:gd name="T43" fmla="*/ 6009 h 115"/>
                  <a:gd name="T44" fmla="*/ 12039 w 174"/>
                  <a:gd name="T45" fmla="*/ 6655 h 115"/>
                  <a:gd name="T46" fmla="*/ 10568 w 174"/>
                  <a:gd name="T47" fmla="*/ 7301 h 115"/>
                  <a:gd name="T48" fmla="*/ 8813 w 174"/>
                  <a:gd name="T49" fmla="*/ 7878 h 115"/>
                  <a:gd name="T50" fmla="*/ 7885 w 174"/>
                  <a:gd name="T51" fmla="*/ 8080 h 115"/>
                  <a:gd name="T52" fmla="*/ 6773 w 174"/>
                  <a:gd name="T53" fmla="*/ 8313 h 115"/>
                  <a:gd name="T54" fmla="*/ 5772 w 174"/>
                  <a:gd name="T55" fmla="*/ 8313 h 115"/>
                  <a:gd name="T56" fmla="*/ 4779 w 174"/>
                  <a:gd name="T57" fmla="*/ 8313 h 115"/>
                  <a:gd name="T58" fmla="*/ 3130 w 174"/>
                  <a:gd name="T59" fmla="*/ 7999 h 115"/>
                  <a:gd name="T60" fmla="*/ 2463 w 174"/>
                  <a:gd name="T61" fmla="*/ 7878 h 115"/>
                  <a:gd name="T62" fmla="*/ 2050 w 174"/>
                  <a:gd name="T63" fmla="*/ 7614 h 115"/>
                  <a:gd name="T64" fmla="*/ 1175 w 174"/>
                  <a:gd name="T65" fmla="*/ 7075 h 115"/>
                  <a:gd name="T66" fmla="*/ 665 w 174"/>
                  <a:gd name="T67" fmla="*/ 6425 h 115"/>
                  <a:gd name="T68" fmla="*/ 267 w 174"/>
                  <a:gd name="T69" fmla="*/ 5737 h 115"/>
                  <a:gd name="T70" fmla="*/ 1 w 174"/>
                  <a:gd name="T71" fmla="*/ 5065 h 115"/>
                  <a:gd name="T72" fmla="*/ 0 w 174"/>
                  <a:gd name="T73" fmla="*/ 4384 h 115"/>
                  <a:gd name="T74" fmla="*/ 0 w 174"/>
                  <a:gd name="T75" fmla="*/ 3611 h 115"/>
                  <a:gd name="T76" fmla="*/ 1 w 174"/>
                  <a:gd name="T77" fmla="*/ 2917 h 115"/>
                  <a:gd name="T78" fmla="*/ 408 w 174"/>
                  <a:gd name="T79" fmla="*/ 24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36" name="Freeform 231"/>
              <p:cNvSpPr>
                <a:spLocks/>
              </p:cNvSpPr>
              <p:nvPr/>
            </p:nvSpPr>
            <p:spPr bwMode="blackGray">
              <a:xfrm rot="-4363228">
                <a:off x="3884" y="3058"/>
                <a:ext cx="311" cy="133"/>
              </a:xfrm>
              <a:custGeom>
                <a:avLst/>
                <a:gdLst>
                  <a:gd name="T0" fmla="*/ 0 w 253"/>
                  <a:gd name="T1" fmla="*/ 0 h 107"/>
                  <a:gd name="T2" fmla="*/ 589 w 253"/>
                  <a:gd name="T3" fmla="*/ 1836 h 107"/>
                  <a:gd name="T4" fmla="*/ 1409 w 253"/>
                  <a:gd name="T5" fmla="*/ 3526 h 107"/>
                  <a:gd name="T6" fmla="*/ 2368 w 253"/>
                  <a:gd name="T7" fmla="*/ 5167 h 107"/>
                  <a:gd name="T8" fmla="*/ 3447 w 253"/>
                  <a:gd name="T9" fmla="*/ 6423 h 107"/>
                  <a:gd name="T10" fmla="*/ 4613 w 253"/>
                  <a:gd name="T11" fmla="*/ 7509 h 107"/>
                  <a:gd name="T12" fmla="*/ 5954 w 253"/>
                  <a:gd name="T13" fmla="*/ 8418 h 107"/>
                  <a:gd name="T14" fmla="*/ 7222 w 253"/>
                  <a:gd name="T15" fmla="*/ 9244 h 107"/>
                  <a:gd name="T16" fmla="*/ 8619 w 253"/>
                  <a:gd name="T17" fmla="*/ 9759 h 107"/>
                  <a:gd name="T18" fmla="*/ 10006 w 253"/>
                  <a:gd name="T19" fmla="*/ 10174 h 107"/>
                  <a:gd name="T20" fmla="*/ 11513 w 253"/>
                  <a:gd name="T21" fmla="*/ 10296 h 107"/>
                  <a:gd name="T22" fmla="*/ 12932 w 253"/>
                  <a:gd name="T23" fmla="*/ 10296 h 107"/>
                  <a:gd name="T24" fmla="*/ 14152 w 253"/>
                  <a:gd name="T25" fmla="*/ 10296 h 107"/>
                  <a:gd name="T26" fmla="*/ 15624 w 253"/>
                  <a:gd name="T27" fmla="*/ 9965 h 107"/>
                  <a:gd name="T28" fmla="*/ 16967 w 253"/>
                  <a:gd name="T29" fmla="*/ 9501 h 107"/>
                  <a:gd name="T30" fmla="*/ 18216 w 253"/>
                  <a:gd name="T31" fmla="*/ 9027 h 107"/>
                  <a:gd name="T32" fmla="*/ 19313 w 253"/>
                  <a:gd name="T33" fmla="*/ 8283 h 107"/>
                  <a:gd name="T34" fmla="*/ 17396 w 253"/>
                  <a:gd name="T35" fmla="*/ 8703 h 107"/>
                  <a:gd name="T36" fmla="*/ 15624 w 253"/>
                  <a:gd name="T37" fmla="*/ 9027 h 107"/>
                  <a:gd name="T38" fmla="*/ 13723 w 253"/>
                  <a:gd name="T39" fmla="*/ 9244 h 107"/>
                  <a:gd name="T40" fmla="*/ 12932 w 253"/>
                  <a:gd name="T41" fmla="*/ 9244 h 107"/>
                  <a:gd name="T42" fmla="*/ 11952 w 253"/>
                  <a:gd name="T43" fmla="*/ 9244 h 107"/>
                  <a:gd name="T44" fmla="*/ 11229 w 253"/>
                  <a:gd name="T45" fmla="*/ 8959 h 107"/>
                  <a:gd name="T46" fmla="*/ 10533 w 253"/>
                  <a:gd name="T47" fmla="*/ 8634 h 107"/>
                  <a:gd name="T48" fmla="*/ 9723 w 253"/>
                  <a:gd name="T49" fmla="*/ 8017 h 107"/>
                  <a:gd name="T50" fmla="*/ 8997 w 253"/>
                  <a:gd name="T51" fmla="*/ 7509 h 107"/>
                  <a:gd name="T52" fmla="*/ 8412 w 253"/>
                  <a:gd name="T53" fmla="*/ 6772 h 107"/>
                  <a:gd name="T54" fmla="*/ 7910 w 253"/>
                  <a:gd name="T55" fmla="*/ 5983 h 107"/>
                  <a:gd name="T56" fmla="*/ 7344 w 253"/>
                  <a:gd name="T57" fmla="*/ 4813 h 107"/>
                  <a:gd name="T58" fmla="*/ 7012 w 253"/>
                  <a:gd name="T59" fmla="*/ 3520 h 107"/>
                  <a:gd name="T60" fmla="*/ 7222 w 253"/>
                  <a:gd name="T61" fmla="*/ 5081 h 107"/>
                  <a:gd name="T62" fmla="*/ 7012 w 253"/>
                  <a:gd name="T63" fmla="*/ 5588 h 107"/>
                  <a:gd name="T64" fmla="*/ 6771 w 253"/>
                  <a:gd name="T65" fmla="*/ 6041 h 107"/>
                  <a:gd name="T66" fmla="*/ 6645 w 253"/>
                  <a:gd name="T67" fmla="*/ 6639 h 107"/>
                  <a:gd name="T68" fmla="*/ 6257 w 253"/>
                  <a:gd name="T69" fmla="*/ 6759 h 107"/>
                  <a:gd name="T70" fmla="*/ 5954 w 253"/>
                  <a:gd name="T71" fmla="*/ 6772 h 107"/>
                  <a:gd name="T72" fmla="*/ 5568 w 253"/>
                  <a:gd name="T73" fmla="*/ 6772 h 107"/>
                  <a:gd name="T74" fmla="*/ 5042 w 253"/>
                  <a:gd name="T75" fmla="*/ 6759 h 107"/>
                  <a:gd name="T76" fmla="*/ 4398 w 253"/>
                  <a:gd name="T77" fmla="*/ 6316 h 107"/>
                  <a:gd name="T78" fmla="*/ 3775 w 253"/>
                  <a:gd name="T79" fmla="*/ 5799 h 107"/>
                  <a:gd name="T80" fmla="*/ 3217 w 253"/>
                  <a:gd name="T81" fmla="*/ 5081 h 107"/>
                  <a:gd name="T82" fmla="*/ 1653 w 253"/>
                  <a:gd name="T83" fmla="*/ 3019 h 107"/>
                  <a:gd name="T84" fmla="*/ 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7" name="Freeform 232"/>
              <p:cNvSpPr>
                <a:spLocks/>
              </p:cNvSpPr>
              <p:nvPr/>
            </p:nvSpPr>
            <p:spPr bwMode="blackGray">
              <a:xfrm rot="-4363228">
                <a:off x="3724" y="2917"/>
                <a:ext cx="284" cy="129"/>
              </a:xfrm>
              <a:custGeom>
                <a:avLst/>
                <a:gdLst>
                  <a:gd name="T0" fmla="*/ 19308 w 230"/>
                  <a:gd name="T1" fmla="*/ 9577 h 104"/>
                  <a:gd name="T2" fmla="*/ 18766 w 230"/>
                  <a:gd name="T3" fmla="*/ 8175 h 104"/>
                  <a:gd name="T4" fmla="*/ 18132 w 230"/>
                  <a:gd name="T5" fmla="*/ 6910 h 104"/>
                  <a:gd name="T6" fmla="*/ 17260 w 230"/>
                  <a:gd name="T7" fmla="*/ 5778 h 104"/>
                  <a:gd name="T8" fmla="*/ 16391 w 230"/>
                  <a:gd name="T9" fmla="*/ 4658 h 104"/>
                  <a:gd name="T10" fmla="*/ 15343 w 230"/>
                  <a:gd name="T11" fmla="*/ 3574 h 104"/>
                  <a:gd name="T12" fmla="*/ 14428 w 230"/>
                  <a:gd name="T13" fmla="*/ 2721 h 104"/>
                  <a:gd name="T14" fmla="*/ 13305 w 230"/>
                  <a:gd name="T15" fmla="*/ 1967 h 104"/>
                  <a:gd name="T16" fmla="*/ 12101 w 230"/>
                  <a:gd name="T17" fmla="*/ 1440 h 104"/>
                  <a:gd name="T18" fmla="*/ 10960 w 230"/>
                  <a:gd name="T19" fmla="*/ 755 h 104"/>
                  <a:gd name="T20" fmla="*/ 9631 w 230"/>
                  <a:gd name="T21" fmla="*/ 435 h 104"/>
                  <a:gd name="T22" fmla="*/ 8306 w 230"/>
                  <a:gd name="T23" fmla="*/ 2 h 104"/>
                  <a:gd name="T24" fmla="*/ 6947 w 230"/>
                  <a:gd name="T25" fmla="*/ 0 h 104"/>
                  <a:gd name="T26" fmla="*/ 5476 w 230"/>
                  <a:gd name="T27" fmla="*/ 0 h 104"/>
                  <a:gd name="T28" fmla="*/ 4143 w 230"/>
                  <a:gd name="T29" fmla="*/ 0 h 104"/>
                  <a:gd name="T30" fmla="*/ 2605 w 230"/>
                  <a:gd name="T31" fmla="*/ 283 h 104"/>
                  <a:gd name="T32" fmla="*/ 1169 w 230"/>
                  <a:gd name="T33" fmla="*/ 670 h 104"/>
                  <a:gd name="T34" fmla="*/ 407 w 230"/>
                  <a:gd name="T35" fmla="*/ 1031 h 104"/>
                  <a:gd name="T36" fmla="*/ 1 w 230"/>
                  <a:gd name="T37" fmla="*/ 1176 h 104"/>
                  <a:gd name="T38" fmla="*/ 0 w 230"/>
                  <a:gd name="T39" fmla="*/ 1459 h 104"/>
                  <a:gd name="T40" fmla="*/ 0 w 230"/>
                  <a:gd name="T41" fmla="*/ 1967 h 104"/>
                  <a:gd name="T42" fmla="*/ 1 w 230"/>
                  <a:gd name="T43" fmla="*/ 2591 h 104"/>
                  <a:gd name="T44" fmla="*/ 503 w 230"/>
                  <a:gd name="T45" fmla="*/ 3035 h 104"/>
                  <a:gd name="T46" fmla="*/ 947 w 230"/>
                  <a:gd name="T47" fmla="*/ 3407 h 104"/>
                  <a:gd name="T48" fmla="*/ 1505 w 230"/>
                  <a:gd name="T49" fmla="*/ 3574 h 104"/>
                  <a:gd name="T50" fmla="*/ 1898 w 230"/>
                  <a:gd name="T51" fmla="*/ 3574 h 104"/>
                  <a:gd name="T52" fmla="*/ 3519 w 230"/>
                  <a:gd name="T53" fmla="*/ 2785 h 104"/>
                  <a:gd name="T54" fmla="*/ 5206 w 230"/>
                  <a:gd name="T55" fmla="*/ 2215 h 104"/>
                  <a:gd name="T56" fmla="*/ 6625 w 230"/>
                  <a:gd name="T57" fmla="*/ 2194 h 104"/>
                  <a:gd name="T58" fmla="*/ 8131 w 230"/>
                  <a:gd name="T59" fmla="*/ 1967 h 104"/>
                  <a:gd name="T60" fmla="*/ 9360 w 230"/>
                  <a:gd name="T61" fmla="*/ 2194 h 104"/>
                  <a:gd name="T62" fmla="*/ 10687 w 230"/>
                  <a:gd name="T63" fmla="*/ 2215 h 104"/>
                  <a:gd name="T64" fmla="*/ 11819 w 230"/>
                  <a:gd name="T65" fmla="*/ 2721 h 104"/>
                  <a:gd name="T66" fmla="*/ 12908 w 230"/>
                  <a:gd name="T67" fmla="*/ 3375 h 104"/>
                  <a:gd name="T68" fmla="*/ 13826 w 230"/>
                  <a:gd name="T69" fmla="*/ 3908 h 104"/>
                  <a:gd name="T70" fmla="*/ 14805 w 230"/>
                  <a:gd name="T71" fmla="*/ 4658 h 104"/>
                  <a:gd name="T72" fmla="*/ 16552 w 230"/>
                  <a:gd name="T73" fmla="*/ 6225 h 104"/>
                  <a:gd name="T74" fmla="*/ 18132 w 230"/>
                  <a:gd name="T75" fmla="*/ 7988 h 104"/>
                  <a:gd name="T76" fmla="*/ 19163 w 230"/>
                  <a:gd name="T77" fmla="*/ 9577 h 104"/>
                  <a:gd name="T78" fmla="*/ 19308 w 230"/>
                  <a:gd name="T79" fmla="*/ 957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8" name="Freeform 233"/>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9" name="Freeform 234"/>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59" name="Group 235"/>
            <p:cNvGrpSpPr>
              <a:grpSpLocks/>
            </p:cNvGrpSpPr>
            <p:nvPr/>
          </p:nvGrpSpPr>
          <p:grpSpPr bwMode="auto">
            <a:xfrm>
              <a:off x="4245" y="3152"/>
              <a:ext cx="479" cy="448"/>
              <a:chOff x="3734" y="2835"/>
              <a:chExt cx="479" cy="448"/>
            </a:xfrm>
          </p:grpSpPr>
          <p:sp>
            <p:nvSpPr>
              <p:cNvPr id="10316" name="Freeform 236"/>
              <p:cNvSpPr>
                <a:spLocks/>
              </p:cNvSpPr>
              <p:nvPr/>
            </p:nvSpPr>
            <p:spPr bwMode="blackGray">
              <a:xfrm rot="-9056537">
                <a:off x="3737" y="2887"/>
                <a:ext cx="120" cy="46"/>
              </a:xfrm>
              <a:custGeom>
                <a:avLst/>
                <a:gdLst>
                  <a:gd name="T0" fmla="*/ 6862 w 98"/>
                  <a:gd name="T1" fmla="*/ 2654 h 37"/>
                  <a:gd name="T2" fmla="*/ 6747 w 98"/>
                  <a:gd name="T3" fmla="*/ 3036 h 37"/>
                  <a:gd name="T4" fmla="*/ 6527 w 98"/>
                  <a:gd name="T5" fmla="*/ 3300 h 37"/>
                  <a:gd name="T6" fmla="*/ 6018 w 98"/>
                  <a:gd name="T7" fmla="*/ 3526 h 37"/>
                  <a:gd name="T8" fmla="*/ 5695 w 98"/>
                  <a:gd name="T9" fmla="*/ 3557 h 37"/>
                  <a:gd name="T10" fmla="*/ 4577 w 98"/>
                  <a:gd name="T11" fmla="*/ 3557 h 37"/>
                  <a:gd name="T12" fmla="*/ 3217 w 98"/>
                  <a:gd name="T13" fmla="*/ 3526 h 37"/>
                  <a:gd name="T14" fmla="*/ 1829 w 98"/>
                  <a:gd name="T15" fmla="*/ 3036 h 37"/>
                  <a:gd name="T16" fmla="*/ 824 w 98"/>
                  <a:gd name="T17" fmla="*/ 2301 h 37"/>
                  <a:gd name="T18" fmla="*/ 500 w 98"/>
                  <a:gd name="T19" fmla="*/ 1851 h 37"/>
                  <a:gd name="T20" fmla="*/ 272 w 98"/>
                  <a:gd name="T21" fmla="*/ 1580 h 37"/>
                  <a:gd name="T22" fmla="*/ 0 w 98"/>
                  <a:gd name="T23" fmla="*/ 1271 h 37"/>
                  <a:gd name="T24" fmla="*/ 0 w 98"/>
                  <a:gd name="T25" fmla="*/ 964 h 37"/>
                  <a:gd name="T26" fmla="*/ 2 w 98"/>
                  <a:gd name="T27" fmla="*/ 547 h 37"/>
                  <a:gd name="T28" fmla="*/ 333 w 98"/>
                  <a:gd name="T29" fmla="*/ 285 h 37"/>
                  <a:gd name="T30" fmla="*/ 673 w 98"/>
                  <a:gd name="T31" fmla="*/ 2 h 37"/>
                  <a:gd name="T32" fmla="*/ 1220 w 98"/>
                  <a:gd name="T33" fmla="*/ 0 h 37"/>
                  <a:gd name="T34" fmla="*/ 2269 w 98"/>
                  <a:gd name="T35" fmla="*/ 0 h 37"/>
                  <a:gd name="T36" fmla="*/ 3675 w 98"/>
                  <a:gd name="T37" fmla="*/ 2 h 37"/>
                  <a:gd name="T38" fmla="*/ 4915 w 98"/>
                  <a:gd name="T39" fmla="*/ 547 h 37"/>
                  <a:gd name="T40" fmla="*/ 5987 w 98"/>
                  <a:gd name="T41" fmla="*/ 1271 h 37"/>
                  <a:gd name="T42" fmla="*/ 6378 w 98"/>
                  <a:gd name="T43" fmla="*/ 1717 h 37"/>
                  <a:gd name="T44" fmla="*/ 6681 w 98"/>
                  <a:gd name="T45" fmla="*/ 2020 h 37"/>
                  <a:gd name="T46" fmla="*/ 6747 w 98"/>
                  <a:gd name="T47" fmla="*/ 2301 h 37"/>
                  <a:gd name="T48" fmla="*/ 6747 w 98"/>
                  <a:gd name="T49" fmla="*/ 2654 h 37"/>
                  <a:gd name="T50" fmla="*/ 6862 w 98"/>
                  <a:gd name="T51" fmla="*/ 2654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17" name="Freeform 237"/>
              <p:cNvSpPr>
                <a:spLocks/>
              </p:cNvSpPr>
              <p:nvPr/>
            </p:nvSpPr>
            <p:spPr bwMode="blackGray">
              <a:xfrm rot="-9056537">
                <a:off x="3734" y="2880"/>
                <a:ext cx="120" cy="47"/>
              </a:xfrm>
              <a:custGeom>
                <a:avLst/>
                <a:gdLst>
                  <a:gd name="T0" fmla="*/ 8405 w 97"/>
                  <a:gd name="T1" fmla="*/ 4306 h 37"/>
                  <a:gd name="T2" fmla="*/ 8334 w 97"/>
                  <a:gd name="T3" fmla="*/ 4723 h 37"/>
                  <a:gd name="T4" fmla="*/ 8012 w 97"/>
                  <a:gd name="T5" fmla="*/ 5212 h 37"/>
                  <a:gd name="T6" fmla="*/ 7457 w 97"/>
                  <a:gd name="T7" fmla="*/ 5470 h 37"/>
                  <a:gd name="T8" fmla="*/ 7043 w 97"/>
                  <a:gd name="T9" fmla="*/ 5643 h 37"/>
                  <a:gd name="T10" fmla="*/ 5635 w 97"/>
                  <a:gd name="T11" fmla="*/ 5643 h 37"/>
                  <a:gd name="T12" fmla="*/ 3903 w 97"/>
                  <a:gd name="T13" fmla="*/ 5470 h 37"/>
                  <a:gd name="T14" fmla="*/ 2265 w 97"/>
                  <a:gd name="T15" fmla="*/ 4723 h 37"/>
                  <a:gd name="T16" fmla="*/ 967 w 97"/>
                  <a:gd name="T17" fmla="*/ 3542 h 37"/>
                  <a:gd name="T18" fmla="*/ 511 w 97"/>
                  <a:gd name="T19" fmla="*/ 3051 h 37"/>
                  <a:gd name="T20" fmla="*/ 270 w 97"/>
                  <a:gd name="T21" fmla="*/ 2402 h 37"/>
                  <a:gd name="T22" fmla="*/ 0 w 97"/>
                  <a:gd name="T23" fmla="*/ 2101 h 37"/>
                  <a:gd name="T24" fmla="*/ 0 w 97"/>
                  <a:gd name="T25" fmla="*/ 1654 h 37"/>
                  <a:gd name="T26" fmla="*/ 1 w 97"/>
                  <a:gd name="T27" fmla="*/ 1057 h 37"/>
                  <a:gd name="T28" fmla="*/ 334 w 97"/>
                  <a:gd name="T29" fmla="*/ 500 h 37"/>
                  <a:gd name="T30" fmla="*/ 782 w 97"/>
                  <a:gd name="T31" fmla="*/ 394 h 37"/>
                  <a:gd name="T32" fmla="*/ 1408 w 97"/>
                  <a:gd name="T33" fmla="*/ 0 h 37"/>
                  <a:gd name="T34" fmla="*/ 2802 w 97"/>
                  <a:gd name="T35" fmla="*/ 0 h 37"/>
                  <a:gd name="T36" fmla="*/ 4543 w 97"/>
                  <a:gd name="T37" fmla="*/ 394 h 37"/>
                  <a:gd name="T38" fmla="*/ 5973 w 97"/>
                  <a:gd name="T39" fmla="*/ 1057 h 37"/>
                  <a:gd name="T40" fmla="*/ 7372 w 97"/>
                  <a:gd name="T41" fmla="*/ 2101 h 37"/>
                  <a:gd name="T42" fmla="*/ 7979 w 97"/>
                  <a:gd name="T43" fmla="*/ 2753 h 37"/>
                  <a:gd name="T44" fmla="*/ 8190 w 97"/>
                  <a:gd name="T45" fmla="*/ 3230 h 37"/>
                  <a:gd name="T46" fmla="*/ 8334 w 97"/>
                  <a:gd name="T47" fmla="*/ 3542 h 37"/>
                  <a:gd name="T48" fmla="*/ 8405 w 97"/>
                  <a:gd name="T49" fmla="*/ 430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318" name="Freeform 238"/>
              <p:cNvSpPr>
                <a:spLocks/>
              </p:cNvSpPr>
              <p:nvPr/>
            </p:nvSpPr>
            <p:spPr bwMode="blackGray">
              <a:xfrm rot="-9056537">
                <a:off x="3768" y="2853"/>
                <a:ext cx="122" cy="48"/>
              </a:xfrm>
              <a:custGeom>
                <a:avLst/>
                <a:gdLst>
                  <a:gd name="T0" fmla="*/ 9739 w 98"/>
                  <a:gd name="T1" fmla="*/ 2247 h 39"/>
                  <a:gd name="T2" fmla="*/ 9500 w 98"/>
                  <a:gd name="T3" fmla="*/ 2518 h 39"/>
                  <a:gd name="T4" fmla="*/ 9271 w 98"/>
                  <a:gd name="T5" fmla="*/ 2684 h 39"/>
                  <a:gd name="T6" fmla="*/ 8829 w 98"/>
                  <a:gd name="T7" fmla="*/ 2766 h 39"/>
                  <a:gd name="T8" fmla="*/ 8098 w 98"/>
                  <a:gd name="T9" fmla="*/ 2926 h 39"/>
                  <a:gd name="T10" fmla="*/ 6505 w 98"/>
                  <a:gd name="T11" fmla="*/ 3099 h 39"/>
                  <a:gd name="T12" fmla="*/ 4576 w 98"/>
                  <a:gd name="T13" fmla="*/ 2766 h 39"/>
                  <a:gd name="T14" fmla="*/ 2552 w 98"/>
                  <a:gd name="T15" fmla="*/ 2414 h 39"/>
                  <a:gd name="T16" fmla="*/ 1229 w 98"/>
                  <a:gd name="T17" fmla="*/ 1931 h 39"/>
                  <a:gd name="T18" fmla="*/ 686 w 98"/>
                  <a:gd name="T19" fmla="*/ 1662 h 39"/>
                  <a:gd name="T20" fmla="*/ 286 w 98"/>
                  <a:gd name="T21" fmla="*/ 1294 h 39"/>
                  <a:gd name="T22" fmla="*/ 0 w 98"/>
                  <a:gd name="T23" fmla="*/ 1051 h 39"/>
                  <a:gd name="T24" fmla="*/ 0 w 98"/>
                  <a:gd name="T25" fmla="*/ 754 h 39"/>
                  <a:gd name="T26" fmla="*/ 2 w 98"/>
                  <a:gd name="T27" fmla="*/ 478 h 39"/>
                  <a:gd name="T28" fmla="*/ 443 w 98"/>
                  <a:gd name="T29" fmla="*/ 256 h 39"/>
                  <a:gd name="T30" fmla="*/ 987 w 98"/>
                  <a:gd name="T31" fmla="*/ 2 h 39"/>
                  <a:gd name="T32" fmla="*/ 1640 w 98"/>
                  <a:gd name="T33" fmla="*/ 0 h 39"/>
                  <a:gd name="T34" fmla="*/ 3235 w 98"/>
                  <a:gd name="T35" fmla="*/ 0 h 39"/>
                  <a:gd name="T36" fmla="*/ 5225 w 98"/>
                  <a:gd name="T37" fmla="*/ 256 h 39"/>
                  <a:gd name="T38" fmla="*/ 6910 w 98"/>
                  <a:gd name="T39" fmla="*/ 613 h 39"/>
                  <a:gd name="T40" fmla="*/ 8437 w 98"/>
                  <a:gd name="T41" fmla="*/ 1142 h 39"/>
                  <a:gd name="T42" fmla="*/ 9089 w 98"/>
                  <a:gd name="T43" fmla="*/ 1406 h 39"/>
                  <a:gd name="T44" fmla="*/ 9392 w 98"/>
                  <a:gd name="T45" fmla="*/ 1662 h 39"/>
                  <a:gd name="T46" fmla="*/ 9739 w 98"/>
                  <a:gd name="T47" fmla="*/ 2046 h 39"/>
                  <a:gd name="T48" fmla="*/ 9739 w 98"/>
                  <a:gd name="T49" fmla="*/ 2181 h 39"/>
                  <a:gd name="T50" fmla="*/ 9739 w 98"/>
                  <a:gd name="T51" fmla="*/ 22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19" name="Freeform 239"/>
              <p:cNvSpPr>
                <a:spLocks/>
              </p:cNvSpPr>
              <p:nvPr/>
            </p:nvSpPr>
            <p:spPr bwMode="blackGray">
              <a:xfrm rot="-9056537">
                <a:off x="3766" y="2847"/>
                <a:ext cx="120" cy="50"/>
              </a:xfrm>
              <a:custGeom>
                <a:avLst/>
                <a:gdLst>
                  <a:gd name="T0" fmla="*/ 6862 w 98"/>
                  <a:gd name="T1" fmla="*/ 5285 h 39"/>
                  <a:gd name="T2" fmla="*/ 6747 w 98"/>
                  <a:gd name="T3" fmla="*/ 6008 h 39"/>
                  <a:gd name="T4" fmla="*/ 6527 w 98"/>
                  <a:gd name="T5" fmla="*/ 6292 h 39"/>
                  <a:gd name="T6" fmla="*/ 6167 w 98"/>
                  <a:gd name="T7" fmla="*/ 6632 h 39"/>
                  <a:gd name="T8" fmla="*/ 5695 w 98"/>
                  <a:gd name="T9" fmla="*/ 7099 h 39"/>
                  <a:gd name="T10" fmla="*/ 4577 w 98"/>
                  <a:gd name="T11" fmla="*/ 7196 h 39"/>
                  <a:gd name="T12" fmla="*/ 3217 w 98"/>
                  <a:gd name="T13" fmla="*/ 6632 h 39"/>
                  <a:gd name="T14" fmla="*/ 1829 w 98"/>
                  <a:gd name="T15" fmla="*/ 5649 h 39"/>
                  <a:gd name="T16" fmla="*/ 824 w 98"/>
                  <a:gd name="T17" fmla="*/ 4679 h 39"/>
                  <a:gd name="T18" fmla="*/ 500 w 98"/>
                  <a:gd name="T19" fmla="*/ 3938 h 39"/>
                  <a:gd name="T20" fmla="*/ 272 w 98"/>
                  <a:gd name="T21" fmla="*/ 3072 h 39"/>
                  <a:gd name="T22" fmla="*/ 0 w 98"/>
                  <a:gd name="T23" fmla="*/ 2455 h 39"/>
                  <a:gd name="T24" fmla="*/ 0 w 98"/>
                  <a:gd name="T25" fmla="*/ 1915 h 39"/>
                  <a:gd name="T26" fmla="*/ 2 w 98"/>
                  <a:gd name="T27" fmla="*/ 1272 h 39"/>
                  <a:gd name="T28" fmla="*/ 333 w 98"/>
                  <a:gd name="T29" fmla="*/ 553 h 39"/>
                  <a:gd name="T30" fmla="*/ 673 w 98"/>
                  <a:gd name="T31" fmla="*/ 431 h 39"/>
                  <a:gd name="T32" fmla="*/ 1220 w 98"/>
                  <a:gd name="T33" fmla="*/ 0 h 39"/>
                  <a:gd name="T34" fmla="*/ 2269 w 98"/>
                  <a:gd name="T35" fmla="*/ 0 h 39"/>
                  <a:gd name="T36" fmla="*/ 3675 w 98"/>
                  <a:gd name="T37" fmla="*/ 553 h 39"/>
                  <a:gd name="T38" fmla="*/ 4915 w 98"/>
                  <a:gd name="T39" fmla="*/ 1494 h 39"/>
                  <a:gd name="T40" fmla="*/ 5987 w 98"/>
                  <a:gd name="T41" fmla="*/ 2681 h 39"/>
                  <a:gd name="T42" fmla="*/ 6378 w 98"/>
                  <a:gd name="T43" fmla="*/ 3215 h 39"/>
                  <a:gd name="T44" fmla="*/ 6681 w 98"/>
                  <a:gd name="T45" fmla="*/ 3938 h 39"/>
                  <a:gd name="T46" fmla="*/ 6862 w 98"/>
                  <a:gd name="T47" fmla="*/ 4686 h 39"/>
                  <a:gd name="T48" fmla="*/ 6862 w 98"/>
                  <a:gd name="T49" fmla="*/ 528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320" name="Freeform 240"/>
              <p:cNvSpPr>
                <a:spLocks/>
              </p:cNvSpPr>
              <p:nvPr/>
            </p:nvSpPr>
            <p:spPr bwMode="blackGray">
              <a:xfrm rot="-4363228">
                <a:off x="3729" y="2881"/>
                <a:ext cx="445" cy="359"/>
              </a:xfrm>
              <a:custGeom>
                <a:avLst/>
                <a:gdLst>
                  <a:gd name="T0" fmla="*/ 28611 w 361"/>
                  <a:gd name="T1" fmla="*/ 14710 h 292"/>
                  <a:gd name="T2" fmla="*/ 27716 w 361"/>
                  <a:gd name="T3" fmla="*/ 16748 h 292"/>
                  <a:gd name="T4" fmla="*/ 26297 w 361"/>
                  <a:gd name="T5" fmla="*/ 18539 h 292"/>
                  <a:gd name="T6" fmla="*/ 24448 w 361"/>
                  <a:gd name="T7" fmla="*/ 20024 h 292"/>
                  <a:gd name="T8" fmla="*/ 22255 w 361"/>
                  <a:gd name="T9" fmla="*/ 21149 h 292"/>
                  <a:gd name="T10" fmla="*/ 19521 w 361"/>
                  <a:gd name="T11" fmla="*/ 22004 h 292"/>
                  <a:gd name="T12" fmla="*/ 16964 w 361"/>
                  <a:gd name="T13" fmla="*/ 22317 h 292"/>
                  <a:gd name="T14" fmla="*/ 14039 w 361"/>
                  <a:gd name="T15" fmla="*/ 22317 h 292"/>
                  <a:gd name="T16" fmla="*/ 11095 w 361"/>
                  <a:gd name="T17" fmla="*/ 21910 h 292"/>
                  <a:gd name="T18" fmla="*/ 8396 w 361"/>
                  <a:gd name="T19" fmla="*/ 20918 h 292"/>
                  <a:gd name="T20" fmla="*/ 5924 w 361"/>
                  <a:gd name="T21" fmla="*/ 19703 h 292"/>
                  <a:gd name="T22" fmla="*/ 3774 w 361"/>
                  <a:gd name="T23" fmla="*/ 18149 h 292"/>
                  <a:gd name="T24" fmla="*/ 2273 w 361"/>
                  <a:gd name="T25" fmla="*/ 16319 h 292"/>
                  <a:gd name="T26" fmla="*/ 953 w 361"/>
                  <a:gd name="T27" fmla="*/ 14328 h 292"/>
                  <a:gd name="T28" fmla="*/ 316 w 361"/>
                  <a:gd name="T29" fmla="*/ 12165 h 292"/>
                  <a:gd name="T30" fmla="*/ 0 w 361"/>
                  <a:gd name="T31" fmla="*/ 9976 h 292"/>
                  <a:gd name="T32" fmla="*/ 593 w 361"/>
                  <a:gd name="T33" fmla="*/ 7710 h 292"/>
                  <a:gd name="T34" fmla="*/ 1448 w 361"/>
                  <a:gd name="T35" fmla="*/ 5573 h 292"/>
                  <a:gd name="T36" fmla="*/ 2888 w 361"/>
                  <a:gd name="T37" fmla="*/ 3781 h 292"/>
                  <a:gd name="T38" fmla="*/ 4806 w 361"/>
                  <a:gd name="T39" fmla="*/ 2373 h 292"/>
                  <a:gd name="T40" fmla="*/ 6924 w 361"/>
                  <a:gd name="T41" fmla="*/ 1277 h 292"/>
                  <a:gd name="T42" fmla="*/ 9638 w 361"/>
                  <a:gd name="T43" fmla="*/ 381 h 292"/>
                  <a:gd name="T44" fmla="*/ 12196 w 361"/>
                  <a:gd name="T45" fmla="*/ 0 h 292"/>
                  <a:gd name="T46" fmla="*/ 15183 w 361"/>
                  <a:gd name="T47" fmla="*/ 0 h 292"/>
                  <a:gd name="T48" fmla="*/ 18074 w 361"/>
                  <a:gd name="T49" fmla="*/ 468 h 292"/>
                  <a:gd name="T50" fmla="*/ 20823 w 361"/>
                  <a:gd name="T51" fmla="*/ 1418 h 292"/>
                  <a:gd name="T52" fmla="*/ 23327 w 361"/>
                  <a:gd name="T53" fmla="*/ 2739 h 292"/>
                  <a:gd name="T54" fmla="*/ 25407 w 361"/>
                  <a:gd name="T55" fmla="*/ 4260 h 292"/>
                  <a:gd name="T56" fmla="*/ 26918 w 361"/>
                  <a:gd name="T57" fmla="*/ 6093 h 292"/>
                  <a:gd name="T58" fmla="*/ 28209 w 361"/>
                  <a:gd name="T59" fmla="*/ 8114 h 292"/>
                  <a:gd name="T60" fmla="*/ 28955 w 361"/>
                  <a:gd name="T61" fmla="*/ 10224 h 292"/>
                  <a:gd name="T62" fmla="*/ 29236 w 361"/>
                  <a:gd name="T63" fmla="*/ 12385 h 292"/>
                  <a:gd name="T64" fmla="*/ 29084 w 361"/>
                  <a:gd name="T65" fmla="*/ 13535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1" name="Freeform 241"/>
              <p:cNvSpPr>
                <a:spLocks/>
              </p:cNvSpPr>
              <p:nvPr/>
            </p:nvSpPr>
            <p:spPr bwMode="blackGray">
              <a:xfrm rot="-4363228">
                <a:off x="3736" y="2878"/>
                <a:ext cx="443" cy="357"/>
              </a:xfrm>
              <a:custGeom>
                <a:avLst/>
                <a:gdLst>
                  <a:gd name="T0" fmla="*/ 27663 w 360"/>
                  <a:gd name="T1" fmla="*/ 13072 h 292"/>
                  <a:gd name="T2" fmla="*/ 26685 w 360"/>
                  <a:gd name="T3" fmla="*/ 14918 h 292"/>
                  <a:gd name="T4" fmla="*/ 25273 w 360"/>
                  <a:gd name="T5" fmla="*/ 16544 h 292"/>
                  <a:gd name="T6" fmla="*/ 23598 w 360"/>
                  <a:gd name="T7" fmla="*/ 17793 h 292"/>
                  <a:gd name="T8" fmla="*/ 21372 w 360"/>
                  <a:gd name="T9" fmla="*/ 18779 h 292"/>
                  <a:gd name="T10" fmla="*/ 18793 w 360"/>
                  <a:gd name="T11" fmla="*/ 19596 h 292"/>
                  <a:gd name="T12" fmla="*/ 16278 w 360"/>
                  <a:gd name="T13" fmla="*/ 19845 h 292"/>
                  <a:gd name="T14" fmla="*/ 13459 w 360"/>
                  <a:gd name="T15" fmla="*/ 19845 h 292"/>
                  <a:gd name="T16" fmla="*/ 10601 w 360"/>
                  <a:gd name="T17" fmla="*/ 19474 h 292"/>
                  <a:gd name="T18" fmla="*/ 7991 w 360"/>
                  <a:gd name="T19" fmla="*/ 18581 h 292"/>
                  <a:gd name="T20" fmla="*/ 5748 w 360"/>
                  <a:gd name="T21" fmla="*/ 17465 h 292"/>
                  <a:gd name="T22" fmla="*/ 3626 w 360"/>
                  <a:gd name="T23" fmla="*/ 16176 h 292"/>
                  <a:gd name="T24" fmla="*/ 2128 w 360"/>
                  <a:gd name="T25" fmla="*/ 14510 h 292"/>
                  <a:gd name="T26" fmla="*/ 888 w 360"/>
                  <a:gd name="T27" fmla="*/ 12740 h 292"/>
                  <a:gd name="T28" fmla="*/ 256 w 360"/>
                  <a:gd name="T29" fmla="*/ 10822 h 292"/>
                  <a:gd name="T30" fmla="*/ 0 w 360"/>
                  <a:gd name="T31" fmla="*/ 8852 h 292"/>
                  <a:gd name="T32" fmla="*/ 477 w 360"/>
                  <a:gd name="T33" fmla="*/ 6837 h 292"/>
                  <a:gd name="T34" fmla="*/ 1345 w 360"/>
                  <a:gd name="T35" fmla="*/ 4956 h 292"/>
                  <a:gd name="T36" fmla="*/ 2718 w 360"/>
                  <a:gd name="T37" fmla="*/ 3473 h 292"/>
                  <a:gd name="T38" fmla="*/ 4462 w 360"/>
                  <a:gd name="T39" fmla="*/ 2047 h 292"/>
                  <a:gd name="T40" fmla="*/ 6705 w 360"/>
                  <a:gd name="T41" fmla="*/ 1081 h 292"/>
                  <a:gd name="T42" fmla="*/ 9150 w 360"/>
                  <a:gd name="T43" fmla="*/ 323 h 292"/>
                  <a:gd name="T44" fmla="*/ 11785 w 360"/>
                  <a:gd name="T45" fmla="*/ 0 h 292"/>
                  <a:gd name="T46" fmla="*/ 14502 w 360"/>
                  <a:gd name="T47" fmla="*/ 0 h 292"/>
                  <a:gd name="T48" fmla="*/ 17512 w 360"/>
                  <a:gd name="T49" fmla="*/ 483 h 292"/>
                  <a:gd name="T50" fmla="*/ 20093 w 360"/>
                  <a:gd name="T51" fmla="*/ 1322 h 292"/>
                  <a:gd name="T52" fmla="*/ 22320 w 360"/>
                  <a:gd name="T53" fmla="*/ 2462 h 292"/>
                  <a:gd name="T54" fmla="*/ 24381 w 360"/>
                  <a:gd name="T55" fmla="*/ 3722 h 292"/>
                  <a:gd name="T56" fmla="*/ 25929 w 360"/>
                  <a:gd name="T57" fmla="*/ 5477 h 292"/>
                  <a:gd name="T58" fmla="*/ 27204 w 360"/>
                  <a:gd name="T59" fmla="*/ 7240 h 292"/>
                  <a:gd name="T60" fmla="*/ 27846 w 360"/>
                  <a:gd name="T61" fmla="*/ 9057 h 292"/>
                  <a:gd name="T62" fmla="*/ 28079 w 360"/>
                  <a:gd name="T63" fmla="*/ 11073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22" name="Freeform 242"/>
              <p:cNvSpPr>
                <a:spLocks/>
              </p:cNvSpPr>
              <p:nvPr/>
            </p:nvSpPr>
            <p:spPr bwMode="blackGray">
              <a:xfrm rot="-4363228">
                <a:off x="3862" y="2971"/>
                <a:ext cx="215" cy="141"/>
              </a:xfrm>
              <a:custGeom>
                <a:avLst/>
                <a:gdLst>
                  <a:gd name="T0" fmla="*/ 408 w 174"/>
                  <a:gd name="T1" fmla="*/ 2018 h 116"/>
                  <a:gd name="T2" fmla="*/ 1016 w 174"/>
                  <a:gd name="T3" fmla="*/ 1457 h 116"/>
                  <a:gd name="T4" fmla="*/ 1731 w 174"/>
                  <a:gd name="T5" fmla="*/ 1067 h 116"/>
                  <a:gd name="T6" fmla="*/ 2533 w 174"/>
                  <a:gd name="T7" fmla="*/ 625 h 116"/>
                  <a:gd name="T8" fmla="*/ 3614 w 174"/>
                  <a:gd name="T9" fmla="*/ 287 h 116"/>
                  <a:gd name="T10" fmla="*/ 4997 w 174"/>
                  <a:gd name="T11" fmla="*/ 2 h 116"/>
                  <a:gd name="T12" fmla="*/ 6517 w 174"/>
                  <a:gd name="T13" fmla="*/ 0 h 116"/>
                  <a:gd name="T14" fmla="*/ 8229 w 174"/>
                  <a:gd name="T15" fmla="*/ 0 h 116"/>
                  <a:gd name="T16" fmla="*/ 9951 w 174"/>
                  <a:gd name="T17" fmla="*/ 236 h 116"/>
                  <a:gd name="T18" fmla="*/ 11163 w 174"/>
                  <a:gd name="T19" fmla="*/ 424 h 116"/>
                  <a:gd name="T20" fmla="*/ 12296 w 174"/>
                  <a:gd name="T21" fmla="*/ 760 h 116"/>
                  <a:gd name="T22" fmla="*/ 13198 w 174"/>
                  <a:gd name="T23" fmla="*/ 1067 h 116"/>
                  <a:gd name="T24" fmla="*/ 13793 w 174"/>
                  <a:gd name="T25" fmla="*/ 1366 h 116"/>
                  <a:gd name="T26" fmla="*/ 14364 w 174"/>
                  <a:gd name="T27" fmla="*/ 1771 h 116"/>
                  <a:gd name="T28" fmla="*/ 14677 w 174"/>
                  <a:gd name="T29" fmla="*/ 2018 h 116"/>
                  <a:gd name="T30" fmla="*/ 14876 w 174"/>
                  <a:gd name="T31" fmla="*/ 2330 h 116"/>
                  <a:gd name="T32" fmla="*/ 14876 w 174"/>
                  <a:gd name="T33" fmla="*/ 2617 h 116"/>
                  <a:gd name="T34" fmla="*/ 14876 w 174"/>
                  <a:gd name="T35" fmla="*/ 2980 h 116"/>
                  <a:gd name="T36" fmla="*/ 14677 w 174"/>
                  <a:gd name="T37" fmla="*/ 3401 h 116"/>
                  <a:gd name="T38" fmla="*/ 14393 w 174"/>
                  <a:gd name="T39" fmla="*/ 3867 h 116"/>
                  <a:gd name="T40" fmla="*/ 13969 w 174"/>
                  <a:gd name="T41" fmla="*/ 4403 h 116"/>
                  <a:gd name="T42" fmla="*/ 13198 w 174"/>
                  <a:gd name="T43" fmla="*/ 5025 h 116"/>
                  <a:gd name="T44" fmla="*/ 12041 w 174"/>
                  <a:gd name="T45" fmla="*/ 5614 h 116"/>
                  <a:gd name="T46" fmla="*/ 10568 w 174"/>
                  <a:gd name="T47" fmla="*/ 6108 h 116"/>
                  <a:gd name="T48" fmla="*/ 8813 w 174"/>
                  <a:gd name="T49" fmla="*/ 6510 h 116"/>
                  <a:gd name="T50" fmla="*/ 7887 w 174"/>
                  <a:gd name="T51" fmla="*/ 6749 h 116"/>
                  <a:gd name="T52" fmla="*/ 6818 w 174"/>
                  <a:gd name="T53" fmla="*/ 6990 h 116"/>
                  <a:gd name="T54" fmla="*/ 5890 w 174"/>
                  <a:gd name="T55" fmla="*/ 6990 h 116"/>
                  <a:gd name="T56" fmla="*/ 4779 w 174"/>
                  <a:gd name="T57" fmla="*/ 6990 h 116"/>
                  <a:gd name="T58" fmla="*/ 3266 w 174"/>
                  <a:gd name="T59" fmla="*/ 6673 h 116"/>
                  <a:gd name="T60" fmla="*/ 2533 w 174"/>
                  <a:gd name="T61" fmla="*/ 6510 h 116"/>
                  <a:gd name="T62" fmla="*/ 2139 w 174"/>
                  <a:gd name="T63" fmla="*/ 6405 h 116"/>
                  <a:gd name="T64" fmla="*/ 1255 w 174"/>
                  <a:gd name="T65" fmla="*/ 5917 h 116"/>
                  <a:gd name="T66" fmla="*/ 665 w 174"/>
                  <a:gd name="T67" fmla="*/ 5356 h 116"/>
                  <a:gd name="T68" fmla="*/ 330 w 174"/>
                  <a:gd name="T69" fmla="*/ 4834 h 116"/>
                  <a:gd name="T70" fmla="*/ 2 w 174"/>
                  <a:gd name="T71" fmla="*/ 4202 h 116"/>
                  <a:gd name="T72" fmla="*/ 0 w 174"/>
                  <a:gd name="T73" fmla="*/ 3622 h 116"/>
                  <a:gd name="T74" fmla="*/ 0 w 174"/>
                  <a:gd name="T75" fmla="*/ 3057 h 116"/>
                  <a:gd name="T76" fmla="*/ 2 w 174"/>
                  <a:gd name="T77" fmla="*/ 2453 h 116"/>
                  <a:gd name="T78" fmla="*/ 330 w 174"/>
                  <a:gd name="T79" fmla="*/ 2018 h 116"/>
                  <a:gd name="T80" fmla="*/ 408 w 174"/>
                  <a:gd name="T81" fmla="*/ 2018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3" name="Freeform 243"/>
              <p:cNvSpPr>
                <a:spLocks/>
              </p:cNvSpPr>
              <p:nvPr/>
            </p:nvSpPr>
            <p:spPr bwMode="blackGray">
              <a:xfrm rot="-4363228" flipH="1" flipV="1">
                <a:off x="3872" y="2966"/>
                <a:ext cx="215" cy="141"/>
              </a:xfrm>
              <a:custGeom>
                <a:avLst/>
                <a:gdLst>
                  <a:gd name="T0" fmla="*/ 408 w 174"/>
                  <a:gd name="T1" fmla="*/ 2447 h 115"/>
                  <a:gd name="T2" fmla="*/ 951 w 174"/>
                  <a:gd name="T3" fmla="*/ 1698 h 115"/>
                  <a:gd name="T4" fmla="*/ 1551 w 174"/>
                  <a:gd name="T5" fmla="*/ 1237 h 115"/>
                  <a:gd name="T6" fmla="*/ 2463 w 174"/>
                  <a:gd name="T7" fmla="*/ 700 h 115"/>
                  <a:gd name="T8" fmla="*/ 3590 w 174"/>
                  <a:gd name="T9" fmla="*/ 364 h 115"/>
                  <a:gd name="T10" fmla="*/ 4987 w 174"/>
                  <a:gd name="T11" fmla="*/ 2 h 115"/>
                  <a:gd name="T12" fmla="*/ 6491 w 174"/>
                  <a:gd name="T13" fmla="*/ 0 h 115"/>
                  <a:gd name="T14" fmla="*/ 8229 w 174"/>
                  <a:gd name="T15" fmla="*/ 0 h 115"/>
                  <a:gd name="T16" fmla="*/ 9951 w 174"/>
                  <a:gd name="T17" fmla="*/ 242 h 115"/>
                  <a:gd name="T18" fmla="*/ 11139 w 174"/>
                  <a:gd name="T19" fmla="*/ 446 h 115"/>
                  <a:gd name="T20" fmla="*/ 12260 w 174"/>
                  <a:gd name="T21" fmla="*/ 823 h 115"/>
                  <a:gd name="T22" fmla="*/ 13058 w 174"/>
                  <a:gd name="T23" fmla="*/ 1237 h 115"/>
                  <a:gd name="T24" fmla="*/ 13764 w 174"/>
                  <a:gd name="T25" fmla="*/ 1628 h 115"/>
                  <a:gd name="T26" fmla="*/ 14189 w 174"/>
                  <a:gd name="T27" fmla="*/ 2082 h 115"/>
                  <a:gd name="T28" fmla="*/ 14677 w 174"/>
                  <a:gd name="T29" fmla="*/ 2447 h 115"/>
                  <a:gd name="T30" fmla="*/ 14876 w 174"/>
                  <a:gd name="T31" fmla="*/ 2820 h 115"/>
                  <a:gd name="T32" fmla="*/ 14876 w 174"/>
                  <a:gd name="T33" fmla="*/ 3130 h 115"/>
                  <a:gd name="T34" fmla="*/ 14876 w 174"/>
                  <a:gd name="T35" fmla="*/ 3576 h 115"/>
                  <a:gd name="T36" fmla="*/ 14677 w 174"/>
                  <a:gd name="T37" fmla="*/ 3961 h 115"/>
                  <a:gd name="T38" fmla="*/ 14393 w 174"/>
                  <a:gd name="T39" fmla="*/ 4510 h 115"/>
                  <a:gd name="T40" fmla="*/ 13969 w 174"/>
                  <a:gd name="T41" fmla="*/ 5321 h 115"/>
                  <a:gd name="T42" fmla="*/ 13058 w 174"/>
                  <a:gd name="T43" fmla="*/ 6009 h 115"/>
                  <a:gd name="T44" fmla="*/ 12039 w 174"/>
                  <a:gd name="T45" fmla="*/ 6655 h 115"/>
                  <a:gd name="T46" fmla="*/ 10568 w 174"/>
                  <a:gd name="T47" fmla="*/ 7301 h 115"/>
                  <a:gd name="T48" fmla="*/ 8813 w 174"/>
                  <a:gd name="T49" fmla="*/ 7878 h 115"/>
                  <a:gd name="T50" fmla="*/ 7885 w 174"/>
                  <a:gd name="T51" fmla="*/ 8080 h 115"/>
                  <a:gd name="T52" fmla="*/ 6773 w 174"/>
                  <a:gd name="T53" fmla="*/ 8313 h 115"/>
                  <a:gd name="T54" fmla="*/ 5772 w 174"/>
                  <a:gd name="T55" fmla="*/ 8313 h 115"/>
                  <a:gd name="T56" fmla="*/ 4779 w 174"/>
                  <a:gd name="T57" fmla="*/ 8313 h 115"/>
                  <a:gd name="T58" fmla="*/ 3130 w 174"/>
                  <a:gd name="T59" fmla="*/ 7999 h 115"/>
                  <a:gd name="T60" fmla="*/ 2463 w 174"/>
                  <a:gd name="T61" fmla="*/ 7878 h 115"/>
                  <a:gd name="T62" fmla="*/ 2050 w 174"/>
                  <a:gd name="T63" fmla="*/ 7614 h 115"/>
                  <a:gd name="T64" fmla="*/ 1175 w 174"/>
                  <a:gd name="T65" fmla="*/ 7075 h 115"/>
                  <a:gd name="T66" fmla="*/ 665 w 174"/>
                  <a:gd name="T67" fmla="*/ 6425 h 115"/>
                  <a:gd name="T68" fmla="*/ 267 w 174"/>
                  <a:gd name="T69" fmla="*/ 5737 h 115"/>
                  <a:gd name="T70" fmla="*/ 1 w 174"/>
                  <a:gd name="T71" fmla="*/ 5065 h 115"/>
                  <a:gd name="T72" fmla="*/ 0 w 174"/>
                  <a:gd name="T73" fmla="*/ 4384 h 115"/>
                  <a:gd name="T74" fmla="*/ 0 w 174"/>
                  <a:gd name="T75" fmla="*/ 3611 h 115"/>
                  <a:gd name="T76" fmla="*/ 1 w 174"/>
                  <a:gd name="T77" fmla="*/ 2917 h 115"/>
                  <a:gd name="T78" fmla="*/ 408 w 174"/>
                  <a:gd name="T79" fmla="*/ 24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24" name="Freeform 244"/>
              <p:cNvSpPr>
                <a:spLocks/>
              </p:cNvSpPr>
              <p:nvPr/>
            </p:nvSpPr>
            <p:spPr bwMode="blackGray">
              <a:xfrm rot="-4363228">
                <a:off x="3884" y="3058"/>
                <a:ext cx="311" cy="133"/>
              </a:xfrm>
              <a:custGeom>
                <a:avLst/>
                <a:gdLst>
                  <a:gd name="T0" fmla="*/ 0 w 253"/>
                  <a:gd name="T1" fmla="*/ 0 h 107"/>
                  <a:gd name="T2" fmla="*/ 589 w 253"/>
                  <a:gd name="T3" fmla="*/ 1836 h 107"/>
                  <a:gd name="T4" fmla="*/ 1409 w 253"/>
                  <a:gd name="T5" fmla="*/ 3526 h 107"/>
                  <a:gd name="T6" fmla="*/ 2368 w 253"/>
                  <a:gd name="T7" fmla="*/ 5167 h 107"/>
                  <a:gd name="T8" fmla="*/ 3447 w 253"/>
                  <a:gd name="T9" fmla="*/ 6423 h 107"/>
                  <a:gd name="T10" fmla="*/ 4613 w 253"/>
                  <a:gd name="T11" fmla="*/ 7509 h 107"/>
                  <a:gd name="T12" fmla="*/ 5954 w 253"/>
                  <a:gd name="T13" fmla="*/ 8418 h 107"/>
                  <a:gd name="T14" fmla="*/ 7222 w 253"/>
                  <a:gd name="T15" fmla="*/ 9244 h 107"/>
                  <a:gd name="T16" fmla="*/ 8619 w 253"/>
                  <a:gd name="T17" fmla="*/ 9759 h 107"/>
                  <a:gd name="T18" fmla="*/ 10006 w 253"/>
                  <a:gd name="T19" fmla="*/ 10174 h 107"/>
                  <a:gd name="T20" fmla="*/ 11513 w 253"/>
                  <a:gd name="T21" fmla="*/ 10296 h 107"/>
                  <a:gd name="T22" fmla="*/ 12932 w 253"/>
                  <a:gd name="T23" fmla="*/ 10296 h 107"/>
                  <a:gd name="T24" fmla="*/ 14152 w 253"/>
                  <a:gd name="T25" fmla="*/ 10296 h 107"/>
                  <a:gd name="T26" fmla="*/ 15624 w 253"/>
                  <a:gd name="T27" fmla="*/ 9965 h 107"/>
                  <a:gd name="T28" fmla="*/ 16967 w 253"/>
                  <a:gd name="T29" fmla="*/ 9501 h 107"/>
                  <a:gd name="T30" fmla="*/ 18216 w 253"/>
                  <a:gd name="T31" fmla="*/ 9027 h 107"/>
                  <a:gd name="T32" fmla="*/ 19313 w 253"/>
                  <a:gd name="T33" fmla="*/ 8283 h 107"/>
                  <a:gd name="T34" fmla="*/ 17396 w 253"/>
                  <a:gd name="T35" fmla="*/ 8703 h 107"/>
                  <a:gd name="T36" fmla="*/ 15624 w 253"/>
                  <a:gd name="T37" fmla="*/ 9027 h 107"/>
                  <a:gd name="T38" fmla="*/ 13723 w 253"/>
                  <a:gd name="T39" fmla="*/ 9244 h 107"/>
                  <a:gd name="T40" fmla="*/ 12932 w 253"/>
                  <a:gd name="T41" fmla="*/ 9244 h 107"/>
                  <a:gd name="T42" fmla="*/ 11952 w 253"/>
                  <a:gd name="T43" fmla="*/ 9244 h 107"/>
                  <a:gd name="T44" fmla="*/ 11229 w 253"/>
                  <a:gd name="T45" fmla="*/ 8959 h 107"/>
                  <a:gd name="T46" fmla="*/ 10533 w 253"/>
                  <a:gd name="T47" fmla="*/ 8634 h 107"/>
                  <a:gd name="T48" fmla="*/ 9723 w 253"/>
                  <a:gd name="T49" fmla="*/ 8017 h 107"/>
                  <a:gd name="T50" fmla="*/ 8997 w 253"/>
                  <a:gd name="T51" fmla="*/ 7509 h 107"/>
                  <a:gd name="T52" fmla="*/ 8412 w 253"/>
                  <a:gd name="T53" fmla="*/ 6772 h 107"/>
                  <a:gd name="T54" fmla="*/ 7910 w 253"/>
                  <a:gd name="T55" fmla="*/ 5983 h 107"/>
                  <a:gd name="T56" fmla="*/ 7344 w 253"/>
                  <a:gd name="T57" fmla="*/ 4813 h 107"/>
                  <a:gd name="T58" fmla="*/ 7012 w 253"/>
                  <a:gd name="T59" fmla="*/ 3520 h 107"/>
                  <a:gd name="T60" fmla="*/ 7222 w 253"/>
                  <a:gd name="T61" fmla="*/ 5081 h 107"/>
                  <a:gd name="T62" fmla="*/ 7012 w 253"/>
                  <a:gd name="T63" fmla="*/ 5588 h 107"/>
                  <a:gd name="T64" fmla="*/ 6771 w 253"/>
                  <a:gd name="T65" fmla="*/ 6041 h 107"/>
                  <a:gd name="T66" fmla="*/ 6645 w 253"/>
                  <a:gd name="T67" fmla="*/ 6639 h 107"/>
                  <a:gd name="T68" fmla="*/ 6257 w 253"/>
                  <a:gd name="T69" fmla="*/ 6759 h 107"/>
                  <a:gd name="T70" fmla="*/ 5954 w 253"/>
                  <a:gd name="T71" fmla="*/ 6772 h 107"/>
                  <a:gd name="T72" fmla="*/ 5568 w 253"/>
                  <a:gd name="T73" fmla="*/ 6772 h 107"/>
                  <a:gd name="T74" fmla="*/ 5042 w 253"/>
                  <a:gd name="T75" fmla="*/ 6759 h 107"/>
                  <a:gd name="T76" fmla="*/ 4398 w 253"/>
                  <a:gd name="T77" fmla="*/ 6316 h 107"/>
                  <a:gd name="T78" fmla="*/ 3775 w 253"/>
                  <a:gd name="T79" fmla="*/ 5799 h 107"/>
                  <a:gd name="T80" fmla="*/ 3217 w 253"/>
                  <a:gd name="T81" fmla="*/ 5081 h 107"/>
                  <a:gd name="T82" fmla="*/ 1653 w 253"/>
                  <a:gd name="T83" fmla="*/ 3019 h 107"/>
                  <a:gd name="T84" fmla="*/ 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5" name="Freeform 245"/>
              <p:cNvSpPr>
                <a:spLocks/>
              </p:cNvSpPr>
              <p:nvPr/>
            </p:nvSpPr>
            <p:spPr bwMode="blackGray">
              <a:xfrm rot="-4363228">
                <a:off x="3724" y="2917"/>
                <a:ext cx="284" cy="129"/>
              </a:xfrm>
              <a:custGeom>
                <a:avLst/>
                <a:gdLst>
                  <a:gd name="T0" fmla="*/ 19308 w 230"/>
                  <a:gd name="T1" fmla="*/ 9577 h 104"/>
                  <a:gd name="T2" fmla="*/ 18766 w 230"/>
                  <a:gd name="T3" fmla="*/ 8175 h 104"/>
                  <a:gd name="T4" fmla="*/ 18132 w 230"/>
                  <a:gd name="T5" fmla="*/ 6910 h 104"/>
                  <a:gd name="T6" fmla="*/ 17260 w 230"/>
                  <a:gd name="T7" fmla="*/ 5778 h 104"/>
                  <a:gd name="T8" fmla="*/ 16391 w 230"/>
                  <a:gd name="T9" fmla="*/ 4658 h 104"/>
                  <a:gd name="T10" fmla="*/ 15343 w 230"/>
                  <a:gd name="T11" fmla="*/ 3574 h 104"/>
                  <a:gd name="T12" fmla="*/ 14428 w 230"/>
                  <a:gd name="T13" fmla="*/ 2721 h 104"/>
                  <a:gd name="T14" fmla="*/ 13305 w 230"/>
                  <a:gd name="T15" fmla="*/ 1967 h 104"/>
                  <a:gd name="T16" fmla="*/ 12101 w 230"/>
                  <a:gd name="T17" fmla="*/ 1440 h 104"/>
                  <a:gd name="T18" fmla="*/ 10960 w 230"/>
                  <a:gd name="T19" fmla="*/ 755 h 104"/>
                  <a:gd name="T20" fmla="*/ 9631 w 230"/>
                  <a:gd name="T21" fmla="*/ 435 h 104"/>
                  <a:gd name="T22" fmla="*/ 8306 w 230"/>
                  <a:gd name="T23" fmla="*/ 2 h 104"/>
                  <a:gd name="T24" fmla="*/ 6947 w 230"/>
                  <a:gd name="T25" fmla="*/ 0 h 104"/>
                  <a:gd name="T26" fmla="*/ 5476 w 230"/>
                  <a:gd name="T27" fmla="*/ 0 h 104"/>
                  <a:gd name="T28" fmla="*/ 4143 w 230"/>
                  <a:gd name="T29" fmla="*/ 0 h 104"/>
                  <a:gd name="T30" fmla="*/ 2605 w 230"/>
                  <a:gd name="T31" fmla="*/ 283 h 104"/>
                  <a:gd name="T32" fmla="*/ 1169 w 230"/>
                  <a:gd name="T33" fmla="*/ 670 h 104"/>
                  <a:gd name="T34" fmla="*/ 407 w 230"/>
                  <a:gd name="T35" fmla="*/ 1031 h 104"/>
                  <a:gd name="T36" fmla="*/ 1 w 230"/>
                  <a:gd name="T37" fmla="*/ 1176 h 104"/>
                  <a:gd name="T38" fmla="*/ 0 w 230"/>
                  <a:gd name="T39" fmla="*/ 1459 h 104"/>
                  <a:gd name="T40" fmla="*/ 0 w 230"/>
                  <a:gd name="T41" fmla="*/ 1967 h 104"/>
                  <a:gd name="T42" fmla="*/ 1 w 230"/>
                  <a:gd name="T43" fmla="*/ 2591 h 104"/>
                  <a:gd name="T44" fmla="*/ 503 w 230"/>
                  <a:gd name="T45" fmla="*/ 3035 h 104"/>
                  <a:gd name="T46" fmla="*/ 947 w 230"/>
                  <a:gd name="T47" fmla="*/ 3407 h 104"/>
                  <a:gd name="T48" fmla="*/ 1505 w 230"/>
                  <a:gd name="T49" fmla="*/ 3574 h 104"/>
                  <a:gd name="T50" fmla="*/ 1898 w 230"/>
                  <a:gd name="T51" fmla="*/ 3574 h 104"/>
                  <a:gd name="T52" fmla="*/ 3519 w 230"/>
                  <a:gd name="T53" fmla="*/ 2785 h 104"/>
                  <a:gd name="T54" fmla="*/ 5206 w 230"/>
                  <a:gd name="T55" fmla="*/ 2215 h 104"/>
                  <a:gd name="T56" fmla="*/ 6625 w 230"/>
                  <a:gd name="T57" fmla="*/ 2194 h 104"/>
                  <a:gd name="T58" fmla="*/ 8131 w 230"/>
                  <a:gd name="T59" fmla="*/ 1967 h 104"/>
                  <a:gd name="T60" fmla="*/ 9360 w 230"/>
                  <a:gd name="T61" fmla="*/ 2194 h 104"/>
                  <a:gd name="T62" fmla="*/ 10687 w 230"/>
                  <a:gd name="T63" fmla="*/ 2215 h 104"/>
                  <a:gd name="T64" fmla="*/ 11819 w 230"/>
                  <a:gd name="T65" fmla="*/ 2721 h 104"/>
                  <a:gd name="T66" fmla="*/ 12908 w 230"/>
                  <a:gd name="T67" fmla="*/ 3375 h 104"/>
                  <a:gd name="T68" fmla="*/ 13826 w 230"/>
                  <a:gd name="T69" fmla="*/ 3908 h 104"/>
                  <a:gd name="T70" fmla="*/ 14805 w 230"/>
                  <a:gd name="T71" fmla="*/ 4658 h 104"/>
                  <a:gd name="T72" fmla="*/ 16552 w 230"/>
                  <a:gd name="T73" fmla="*/ 6225 h 104"/>
                  <a:gd name="T74" fmla="*/ 18132 w 230"/>
                  <a:gd name="T75" fmla="*/ 7988 h 104"/>
                  <a:gd name="T76" fmla="*/ 19163 w 230"/>
                  <a:gd name="T77" fmla="*/ 9577 h 104"/>
                  <a:gd name="T78" fmla="*/ 19308 w 230"/>
                  <a:gd name="T79" fmla="*/ 957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6" name="Freeform 246"/>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7" name="Freeform 247"/>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60" name="Group 248"/>
            <p:cNvGrpSpPr>
              <a:grpSpLocks/>
            </p:cNvGrpSpPr>
            <p:nvPr/>
          </p:nvGrpSpPr>
          <p:grpSpPr bwMode="auto">
            <a:xfrm>
              <a:off x="4293" y="2768"/>
              <a:ext cx="479" cy="448"/>
              <a:chOff x="3734" y="2835"/>
              <a:chExt cx="479" cy="448"/>
            </a:xfrm>
          </p:grpSpPr>
          <p:sp>
            <p:nvSpPr>
              <p:cNvPr id="10304" name="Freeform 249"/>
              <p:cNvSpPr>
                <a:spLocks/>
              </p:cNvSpPr>
              <p:nvPr/>
            </p:nvSpPr>
            <p:spPr bwMode="blackGray">
              <a:xfrm rot="-9056537">
                <a:off x="3737" y="2887"/>
                <a:ext cx="120" cy="46"/>
              </a:xfrm>
              <a:custGeom>
                <a:avLst/>
                <a:gdLst>
                  <a:gd name="T0" fmla="*/ 6862 w 98"/>
                  <a:gd name="T1" fmla="*/ 2654 h 37"/>
                  <a:gd name="T2" fmla="*/ 6747 w 98"/>
                  <a:gd name="T3" fmla="*/ 3036 h 37"/>
                  <a:gd name="T4" fmla="*/ 6527 w 98"/>
                  <a:gd name="T5" fmla="*/ 3300 h 37"/>
                  <a:gd name="T6" fmla="*/ 6018 w 98"/>
                  <a:gd name="T7" fmla="*/ 3526 h 37"/>
                  <a:gd name="T8" fmla="*/ 5695 w 98"/>
                  <a:gd name="T9" fmla="*/ 3557 h 37"/>
                  <a:gd name="T10" fmla="*/ 4577 w 98"/>
                  <a:gd name="T11" fmla="*/ 3557 h 37"/>
                  <a:gd name="T12" fmla="*/ 3217 w 98"/>
                  <a:gd name="T13" fmla="*/ 3526 h 37"/>
                  <a:gd name="T14" fmla="*/ 1829 w 98"/>
                  <a:gd name="T15" fmla="*/ 3036 h 37"/>
                  <a:gd name="T16" fmla="*/ 824 w 98"/>
                  <a:gd name="T17" fmla="*/ 2301 h 37"/>
                  <a:gd name="T18" fmla="*/ 500 w 98"/>
                  <a:gd name="T19" fmla="*/ 1851 h 37"/>
                  <a:gd name="T20" fmla="*/ 272 w 98"/>
                  <a:gd name="T21" fmla="*/ 1580 h 37"/>
                  <a:gd name="T22" fmla="*/ 0 w 98"/>
                  <a:gd name="T23" fmla="*/ 1271 h 37"/>
                  <a:gd name="T24" fmla="*/ 0 w 98"/>
                  <a:gd name="T25" fmla="*/ 964 h 37"/>
                  <a:gd name="T26" fmla="*/ 2 w 98"/>
                  <a:gd name="T27" fmla="*/ 547 h 37"/>
                  <a:gd name="T28" fmla="*/ 333 w 98"/>
                  <a:gd name="T29" fmla="*/ 285 h 37"/>
                  <a:gd name="T30" fmla="*/ 673 w 98"/>
                  <a:gd name="T31" fmla="*/ 2 h 37"/>
                  <a:gd name="T32" fmla="*/ 1220 w 98"/>
                  <a:gd name="T33" fmla="*/ 0 h 37"/>
                  <a:gd name="T34" fmla="*/ 2269 w 98"/>
                  <a:gd name="T35" fmla="*/ 0 h 37"/>
                  <a:gd name="T36" fmla="*/ 3675 w 98"/>
                  <a:gd name="T37" fmla="*/ 2 h 37"/>
                  <a:gd name="T38" fmla="*/ 4915 w 98"/>
                  <a:gd name="T39" fmla="*/ 547 h 37"/>
                  <a:gd name="T40" fmla="*/ 5987 w 98"/>
                  <a:gd name="T41" fmla="*/ 1271 h 37"/>
                  <a:gd name="T42" fmla="*/ 6378 w 98"/>
                  <a:gd name="T43" fmla="*/ 1717 h 37"/>
                  <a:gd name="T44" fmla="*/ 6681 w 98"/>
                  <a:gd name="T45" fmla="*/ 2020 h 37"/>
                  <a:gd name="T46" fmla="*/ 6747 w 98"/>
                  <a:gd name="T47" fmla="*/ 2301 h 37"/>
                  <a:gd name="T48" fmla="*/ 6747 w 98"/>
                  <a:gd name="T49" fmla="*/ 2654 h 37"/>
                  <a:gd name="T50" fmla="*/ 6862 w 98"/>
                  <a:gd name="T51" fmla="*/ 2654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05" name="Freeform 250"/>
              <p:cNvSpPr>
                <a:spLocks/>
              </p:cNvSpPr>
              <p:nvPr/>
            </p:nvSpPr>
            <p:spPr bwMode="blackGray">
              <a:xfrm rot="-9056537">
                <a:off x="3734" y="2880"/>
                <a:ext cx="120" cy="47"/>
              </a:xfrm>
              <a:custGeom>
                <a:avLst/>
                <a:gdLst>
                  <a:gd name="T0" fmla="*/ 8405 w 97"/>
                  <a:gd name="T1" fmla="*/ 4306 h 37"/>
                  <a:gd name="T2" fmla="*/ 8334 w 97"/>
                  <a:gd name="T3" fmla="*/ 4723 h 37"/>
                  <a:gd name="T4" fmla="*/ 8012 w 97"/>
                  <a:gd name="T5" fmla="*/ 5212 h 37"/>
                  <a:gd name="T6" fmla="*/ 7457 w 97"/>
                  <a:gd name="T7" fmla="*/ 5470 h 37"/>
                  <a:gd name="T8" fmla="*/ 7043 w 97"/>
                  <a:gd name="T9" fmla="*/ 5643 h 37"/>
                  <a:gd name="T10" fmla="*/ 5635 w 97"/>
                  <a:gd name="T11" fmla="*/ 5643 h 37"/>
                  <a:gd name="T12" fmla="*/ 3903 w 97"/>
                  <a:gd name="T13" fmla="*/ 5470 h 37"/>
                  <a:gd name="T14" fmla="*/ 2265 w 97"/>
                  <a:gd name="T15" fmla="*/ 4723 h 37"/>
                  <a:gd name="T16" fmla="*/ 967 w 97"/>
                  <a:gd name="T17" fmla="*/ 3542 h 37"/>
                  <a:gd name="T18" fmla="*/ 511 w 97"/>
                  <a:gd name="T19" fmla="*/ 3051 h 37"/>
                  <a:gd name="T20" fmla="*/ 270 w 97"/>
                  <a:gd name="T21" fmla="*/ 2402 h 37"/>
                  <a:gd name="T22" fmla="*/ 0 w 97"/>
                  <a:gd name="T23" fmla="*/ 2101 h 37"/>
                  <a:gd name="T24" fmla="*/ 0 w 97"/>
                  <a:gd name="T25" fmla="*/ 1654 h 37"/>
                  <a:gd name="T26" fmla="*/ 1 w 97"/>
                  <a:gd name="T27" fmla="*/ 1057 h 37"/>
                  <a:gd name="T28" fmla="*/ 334 w 97"/>
                  <a:gd name="T29" fmla="*/ 500 h 37"/>
                  <a:gd name="T30" fmla="*/ 782 w 97"/>
                  <a:gd name="T31" fmla="*/ 394 h 37"/>
                  <a:gd name="T32" fmla="*/ 1408 w 97"/>
                  <a:gd name="T33" fmla="*/ 0 h 37"/>
                  <a:gd name="T34" fmla="*/ 2802 w 97"/>
                  <a:gd name="T35" fmla="*/ 0 h 37"/>
                  <a:gd name="T36" fmla="*/ 4543 w 97"/>
                  <a:gd name="T37" fmla="*/ 394 h 37"/>
                  <a:gd name="T38" fmla="*/ 5973 w 97"/>
                  <a:gd name="T39" fmla="*/ 1057 h 37"/>
                  <a:gd name="T40" fmla="*/ 7372 w 97"/>
                  <a:gd name="T41" fmla="*/ 2101 h 37"/>
                  <a:gd name="T42" fmla="*/ 7979 w 97"/>
                  <a:gd name="T43" fmla="*/ 2753 h 37"/>
                  <a:gd name="T44" fmla="*/ 8190 w 97"/>
                  <a:gd name="T45" fmla="*/ 3230 h 37"/>
                  <a:gd name="T46" fmla="*/ 8334 w 97"/>
                  <a:gd name="T47" fmla="*/ 3542 h 37"/>
                  <a:gd name="T48" fmla="*/ 8405 w 97"/>
                  <a:gd name="T49" fmla="*/ 430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306" name="Freeform 251"/>
              <p:cNvSpPr>
                <a:spLocks/>
              </p:cNvSpPr>
              <p:nvPr/>
            </p:nvSpPr>
            <p:spPr bwMode="blackGray">
              <a:xfrm rot="-9056537">
                <a:off x="3768" y="2853"/>
                <a:ext cx="122" cy="48"/>
              </a:xfrm>
              <a:custGeom>
                <a:avLst/>
                <a:gdLst>
                  <a:gd name="T0" fmla="*/ 9739 w 98"/>
                  <a:gd name="T1" fmla="*/ 2247 h 39"/>
                  <a:gd name="T2" fmla="*/ 9500 w 98"/>
                  <a:gd name="T3" fmla="*/ 2518 h 39"/>
                  <a:gd name="T4" fmla="*/ 9271 w 98"/>
                  <a:gd name="T5" fmla="*/ 2684 h 39"/>
                  <a:gd name="T6" fmla="*/ 8829 w 98"/>
                  <a:gd name="T7" fmla="*/ 2766 h 39"/>
                  <a:gd name="T8" fmla="*/ 8098 w 98"/>
                  <a:gd name="T9" fmla="*/ 2926 h 39"/>
                  <a:gd name="T10" fmla="*/ 6505 w 98"/>
                  <a:gd name="T11" fmla="*/ 3099 h 39"/>
                  <a:gd name="T12" fmla="*/ 4576 w 98"/>
                  <a:gd name="T13" fmla="*/ 2766 h 39"/>
                  <a:gd name="T14" fmla="*/ 2552 w 98"/>
                  <a:gd name="T15" fmla="*/ 2414 h 39"/>
                  <a:gd name="T16" fmla="*/ 1229 w 98"/>
                  <a:gd name="T17" fmla="*/ 1931 h 39"/>
                  <a:gd name="T18" fmla="*/ 686 w 98"/>
                  <a:gd name="T19" fmla="*/ 1662 h 39"/>
                  <a:gd name="T20" fmla="*/ 286 w 98"/>
                  <a:gd name="T21" fmla="*/ 1294 h 39"/>
                  <a:gd name="T22" fmla="*/ 0 w 98"/>
                  <a:gd name="T23" fmla="*/ 1051 h 39"/>
                  <a:gd name="T24" fmla="*/ 0 w 98"/>
                  <a:gd name="T25" fmla="*/ 754 h 39"/>
                  <a:gd name="T26" fmla="*/ 2 w 98"/>
                  <a:gd name="T27" fmla="*/ 478 h 39"/>
                  <a:gd name="T28" fmla="*/ 443 w 98"/>
                  <a:gd name="T29" fmla="*/ 256 h 39"/>
                  <a:gd name="T30" fmla="*/ 987 w 98"/>
                  <a:gd name="T31" fmla="*/ 2 h 39"/>
                  <a:gd name="T32" fmla="*/ 1640 w 98"/>
                  <a:gd name="T33" fmla="*/ 0 h 39"/>
                  <a:gd name="T34" fmla="*/ 3235 w 98"/>
                  <a:gd name="T35" fmla="*/ 0 h 39"/>
                  <a:gd name="T36" fmla="*/ 5225 w 98"/>
                  <a:gd name="T37" fmla="*/ 256 h 39"/>
                  <a:gd name="T38" fmla="*/ 6910 w 98"/>
                  <a:gd name="T39" fmla="*/ 613 h 39"/>
                  <a:gd name="T40" fmla="*/ 8437 w 98"/>
                  <a:gd name="T41" fmla="*/ 1142 h 39"/>
                  <a:gd name="T42" fmla="*/ 9089 w 98"/>
                  <a:gd name="T43" fmla="*/ 1406 h 39"/>
                  <a:gd name="T44" fmla="*/ 9392 w 98"/>
                  <a:gd name="T45" fmla="*/ 1662 h 39"/>
                  <a:gd name="T46" fmla="*/ 9739 w 98"/>
                  <a:gd name="T47" fmla="*/ 2046 h 39"/>
                  <a:gd name="T48" fmla="*/ 9739 w 98"/>
                  <a:gd name="T49" fmla="*/ 2181 h 39"/>
                  <a:gd name="T50" fmla="*/ 9739 w 98"/>
                  <a:gd name="T51" fmla="*/ 22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07" name="Freeform 252"/>
              <p:cNvSpPr>
                <a:spLocks/>
              </p:cNvSpPr>
              <p:nvPr/>
            </p:nvSpPr>
            <p:spPr bwMode="blackGray">
              <a:xfrm rot="-9056537">
                <a:off x="3766" y="2847"/>
                <a:ext cx="120" cy="50"/>
              </a:xfrm>
              <a:custGeom>
                <a:avLst/>
                <a:gdLst>
                  <a:gd name="T0" fmla="*/ 6862 w 98"/>
                  <a:gd name="T1" fmla="*/ 5285 h 39"/>
                  <a:gd name="T2" fmla="*/ 6747 w 98"/>
                  <a:gd name="T3" fmla="*/ 6008 h 39"/>
                  <a:gd name="T4" fmla="*/ 6527 w 98"/>
                  <a:gd name="T5" fmla="*/ 6292 h 39"/>
                  <a:gd name="T6" fmla="*/ 6167 w 98"/>
                  <a:gd name="T7" fmla="*/ 6632 h 39"/>
                  <a:gd name="T8" fmla="*/ 5695 w 98"/>
                  <a:gd name="T9" fmla="*/ 7099 h 39"/>
                  <a:gd name="T10" fmla="*/ 4577 w 98"/>
                  <a:gd name="T11" fmla="*/ 7196 h 39"/>
                  <a:gd name="T12" fmla="*/ 3217 w 98"/>
                  <a:gd name="T13" fmla="*/ 6632 h 39"/>
                  <a:gd name="T14" fmla="*/ 1829 w 98"/>
                  <a:gd name="T15" fmla="*/ 5649 h 39"/>
                  <a:gd name="T16" fmla="*/ 824 w 98"/>
                  <a:gd name="T17" fmla="*/ 4679 h 39"/>
                  <a:gd name="T18" fmla="*/ 500 w 98"/>
                  <a:gd name="T19" fmla="*/ 3938 h 39"/>
                  <a:gd name="T20" fmla="*/ 272 w 98"/>
                  <a:gd name="T21" fmla="*/ 3072 h 39"/>
                  <a:gd name="T22" fmla="*/ 0 w 98"/>
                  <a:gd name="T23" fmla="*/ 2455 h 39"/>
                  <a:gd name="T24" fmla="*/ 0 w 98"/>
                  <a:gd name="T25" fmla="*/ 1915 h 39"/>
                  <a:gd name="T26" fmla="*/ 2 w 98"/>
                  <a:gd name="T27" fmla="*/ 1272 h 39"/>
                  <a:gd name="T28" fmla="*/ 333 w 98"/>
                  <a:gd name="T29" fmla="*/ 553 h 39"/>
                  <a:gd name="T30" fmla="*/ 673 w 98"/>
                  <a:gd name="T31" fmla="*/ 431 h 39"/>
                  <a:gd name="T32" fmla="*/ 1220 w 98"/>
                  <a:gd name="T33" fmla="*/ 0 h 39"/>
                  <a:gd name="T34" fmla="*/ 2269 w 98"/>
                  <a:gd name="T35" fmla="*/ 0 h 39"/>
                  <a:gd name="T36" fmla="*/ 3675 w 98"/>
                  <a:gd name="T37" fmla="*/ 553 h 39"/>
                  <a:gd name="T38" fmla="*/ 4915 w 98"/>
                  <a:gd name="T39" fmla="*/ 1494 h 39"/>
                  <a:gd name="T40" fmla="*/ 5987 w 98"/>
                  <a:gd name="T41" fmla="*/ 2681 h 39"/>
                  <a:gd name="T42" fmla="*/ 6378 w 98"/>
                  <a:gd name="T43" fmla="*/ 3215 h 39"/>
                  <a:gd name="T44" fmla="*/ 6681 w 98"/>
                  <a:gd name="T45" fmla="*/ 3938 h 39"/>
                  <a:gd name="T46" fmla="*/ 6862 w 98"/>
                  <a:gd name="T47" fmla="*/ 4686 h 39"/>
                  <a:gd name="T48" fmla="*/ 6862 w 98"/>
                  <a:gd name="T49" fmla="*/ 528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308" name="Freeform 253"/>
              <p:cNvSpPr>
                <a:spLocks/>
              </p:cNvSpPr>
              <p:nvPr/>
            </p:nvSpPr>
            <p:spPr bwMode="blackGray">
              <a:xfrm rot="-4363228">
                <a:off x="3729" y="2881"/>
                <a:ext cx="445" cy="359"/>
              </a:xfrm>
              <a:custGeom>
                <a:avLst/>
                <a:gdLst>
                  <a:gd name="T0" fmla="*/ 28611 w 361"/>
                  <a:gd name="T1" fmla="*/ 14710 h 292"/>
                  <a:gd name="T2" fmla="*/ 27716 w 361"/>
                  <a:gd name="T3" fmla="*/ 16748 h 292"/>
                  <a:gd name="T4" fmla="*/ 26297 w 361"/>
                  <a:gd name="T5" fmla="*/ 18539 h 292"/>
                  <a:gd name="T6" fmla="*/ 24448 w 361"/>
                  <a:gd name="T7" fmla="*/ 20024 h 292"/>
                  <a:gd name="T8" fmla="*/ 22255 w 361"/>
                  <a:gd name="T9" fmla="*/ 21149 h 292"/>
                  <a:gd name="T10" fmla="*/ 19521 w 361"/>
                  <a:gd name="T11" fmla="*/ 22004 h 292"/>
                  <a:gd name="T12" fmla="*/ 16964 w 361"/>
                  <a:gd name="T13" fmla="*/ 22317 h 292"/>
                  <a:gd name="T14" fmla="*/ 14039 w 361"/>
                  <a:gd name="T15" fmla="*/ 22317 h 292"/>
                  <a:gd name="T16" fmla="*/ 11095 w 361"/>
                  <a:gd name="T17" fmla="*/ 21910 h 292"/>
                  <a:gd name="T18" fmla="*/ 8396 w 361"/>
                  <a:gd name="T19" fmla="*/ 20918 h 292"/>
                  <a:gd name="T20" fmla="*/ 5924 w 361"/>
                  <a:gd name="T21" fmla="*/ 19703 h 292"/>
                  <a:gd name="T22" fmla="*/ 3774 w 361"/>
                  <a:gd name="T23" fmla="*/ 18149 h 292"/>
                  <a:gd name="T24" fmla="*/ 2273 w 361"/>
                  <a:gd name="T25" fmla="*/ 16319 h 292"/>
                  <a:gd name="T26" fmla="*/ 953 w 361"/>
                  <a:gd name="T27" fmla="*/ 14328 h 292"/>
                  <a:gd name="T28" fmla="*/ 316 w 361"/>
                  <a:gd name="T29" fmla="*/ 12165 h 292"/>
                  <a:gd name="T30" fmla="*/ 0 w 361"/>
                  <a:gd name="T31" fmla="*/ 9976 h 292"/>
                  <a:gd name="T32" fmla="*/ 593 w 361"/>
                  <a:gd name="T33" fmla="*/ 7710 h 292"/>
                  <a:gd name="T34" fmla="*/ 1448 w 361"/>
                  <a:gd name="T35" fmla="*/ 5573 h 292"/>
                  <a:gd name="T36" fmla="*/ 2888 w 361"/>
                  <a:gd name="T37" fmla="*/ 3781 h 292"/>
                  <a:gd name="T38" fmla="*/ 4806 w 361"/>
                  <a:gd name="T39" fmla="*/ 2373 h 292"/>
                  <a:gd name="T40" fmla="*/ 6924 w 361"/>
                  <a:gd name="T41" fmla="*/ 1277 h 292"/>
                  <a:gd name="T42" fmla="*/ 9638 w 361"/>
                  <a:gd name="T43" fmla="*/ 381 h 292"/>
                  <a:gd name="T44" fmla="*/ 12196 w 361"/>
                  <a:gd name="T45" fmla="*/ 0 h 292"/>
                  <a:gd name="T46" fmla="*/ 15183 w 361"/>
                  <a:gd name="T47" fmla="*/ 0 h 292"/>
                  <a:gd name="T48" fmla="*/ 18074 w 361"/>
                  <a:gd name="T49" fmla="*/ 468 h 292"/>
                  <a:gd name="T50" fmla="*/ 20823 w 361"/>
                  <a:gd name="T51" fmla="*/ 1418 h 292"/>
                  <a:gd name="T52" fmla="*/ 23327 w 361"/>
                  <a:gd name="T53" fmla="*/ 2739 h 292"/>
                  <a:gd name="T54" fmla="*/ 25407 w 361"/>
                  <a:gd name="T55" fmla="*/ 4260 h 292"/>
                  <a:gd name="T56" fmla="*/ 26918 w 361"/>
                  <a:gd name="T57" fmla="*/ 6093 h 292"/>
                  <a:gd name="T58" fmla="*/ 28209 w 361"/>
                  <a:gd name="T59" fmla="*/ 8114 h 292"/>
                  <a:gd name="T60" fmla="*/ 28955 w 361"/>
                  <a:gd name="T61" fmla="*/ 10224 h 292"/>
                  <a:gd name="T62" fmla="*/ 29236 w 361"/>
                  <a:gd name="T63" fmla="*/ 12385 h 292"/>
                  <a:gd name="T64" fmla="*/ 29084 w 361"/>
                  <a:gd name="T65" fmla="*/ 13535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09" name="Freeform 254"/>
              <p:cNvSpPr>
                <a:spLocks/>
              </p:cNvSpPr>
              <p:nvPr/>
            </p:nvSpPr>
            <p:spPr bwMode="blackGray">
              <a:xfrm rot="-4363228">
                <a:off x="3736" y="2878"/>
                <a:ext cx="443" cy="357"/>
              </a:xfrm>
              <a:custGeom>
                <a:avLst/>
                <a:gdLst>
                  <a:gd name="T0" fmla="*/ 27663 w 360"/>
                  <a:gd name="T1" fmla="*/ 13072 h 292"/>
                  <a:gd name="T2" fmla="*/ 26685 w 360"/>
                  <a:gd name="T3" fmla="*/ 14918 h 292"/>
                  <a:gd name="T4" fmla="*/ 25273 w 360"/>
                  <a:gd name="T5" fmla="*/ 16544 h 292"/>
                  <a:gd name="T6" fmla="*/ 23598 w 360"/>
                  <a:gd name="T7" fmla="*/ 17793 h 292"/>
                  <a:gd name="T8" fmla="*/ 21372 w 360"/>
                  <a:gd name="T9" fmla="*/ 18779 h 292"/>
                  <a:gd name="T10" fmla="*/ 18793 w 360"/>
                  <a:gd name="T11" fmla="*/ 19596 h 292"/>
                  <a:gd name="T12" fmla="*/ 16278 w 360"/>
                  <a:gd name="T13" fmla="*/ 19845 h 292"/>
                  <a:gd name="T14" fmla="*/ 13459 w 360"/>
                  <a:gd name="T15" fmla="*/ 19845 h 292"/>
                  <a:gd name="T16" fmla="*/ 10601 w 360"/>
                  <a:gd name="T17" fmla="*/ 19474 h 292"/>
                  <a:gd name="T18" fmla="*/ 7991 w 360"/>
                  <a:gd name="T19" fmla="*/ 18581 h 292"/>
                  <a:gd name="T20" fmla="*/ 5748 w 360"/>
                  <a:gd name="T21" fmla="*/ 17465 h 292"/>
                  <a:gd name="T22" fmla="*/ 3626 w 360"/>
                  <a:gd name="T23" fmla="*/ 16176 h 292"/>
                  <a:gd name="T24" fmla="*/ 2128 w 360"/>
                  <a:gd name="T25" fmla="*/ 14510 h 292"/>
                  <a:gd name="T26" fmla="*/ 888 w 360"/>
                  <a:gd name="T27" fmla="*/ 12740 h 292"/>
                  <a:gd name="T28" fmla="*/ 256 w 360"/>
                  <a:gd name="T29" fmla="*/ 10822 h 292"/>
                  <a:gd name="T30" fmla="*/ 0 w 360"/>
                  <a:gd name="T31" fmla="*/ 8852 h 292"/>
                  <a:gd name="T32" fmla="*/ 477 w 360"/>
                  <a:gd name="T33" fmla="*/ 6837 h 292"/>
                  <a:gd name="T34" fmla="*/ 1345 w 360"/>
                  <a:gd name="T35" fmla="*/ 4956 h 292"/>
                  <a:gd name="T36" fmla="*/ 2718 w 360"/>
                  <a:gd name="T37" fmla="*/ 3473 h 292"/>
                  <a:gd name="T38" fmla="*/ 4462 w 360"/>
                  <a:gd name="T39" fmla="*/ 2047 h 292"/>
                  <a:gd name="T40" fmla="*/ 6705 w 360"/>
                  <a:gd name="T41" fmla="*/ 1081 h 292"/>
                  <a:gd name="T42" fmla="*/ 9150 w 360"/>
                  <a:gd name="T43" fmla="*/ 323 h 292"/>
                  <a:gd name="T44" fmla="*/ 11785 w 360"/>
                  <a:gd name="T45" fmla="*/ 0 h 292"/>
                  <a:gd name="T46" fmla="*/ 14502 w 360"/>
                  <a:gd name="T47" fmla="*/ 0 h 292"/>
                  <a:gd name="T48" fmla="*/ 17512 w 360"/>
                  <a:gd name="T49" fmla="*/ 483 h 292"/>
                  <a:gd name="T50" fmla="*/ 20093 w 360"/>
                  <a:gd name="T51" fmla="*/ 1322 h 292"/>
                  <a:gd name="T52" fmla="*/ 22320 w 360"/>
                  <a:gd name="T53" fmla="*/ 2462 h 292"/>
                  <a:gd name="T54" fmla="*/ 24381 w 360"/>
                  <a:gd name="T55" fmla="*/ 3722 h 292"/>
                  <a:gd name="T56" fmla="*/ 25929 w 360"/>
                  <a:gd name="T57" fmla="*/ 5477 h 292"/>
                  <a:gd name="T58" fmla="*/ 27204 w 360"/>
                  <a:gd name="T59" fmla="*/ 7240 h 292"/>
                  <a:gd name="T60" fmla="*/ 27846 w 360"/>
                  <a:gd name="T61" fmla="*/ 9057 h 292"/>
                  <a:gd name="T62" fmla="*/ 28079 w 360"/>
                  <a:gd name="T63" fmla="*/ 11073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10" name="Freeform 255"/>
              <p:cNvSpPr>
                <a:spLocks/>
              </p:cNvSpPr>
              <p:nvPr/>
            </p:nvSpPr>
            <p:spPr bwMode="blackGray">
              <a:xfrm rot="-4363228">
                <a:off x="3862" y="2971"/>
                <a:ext cx="215" cy="141"/>
              </a:xfrm>
              <a:custGeom>
                <a:avLst/>
                <a:gdLst>
                  <a:gd name="T0" fmla="*/ 408 w 174"/>
                  <a:gd name="T1" fmla="*/ 2018 h 116"/>
                  <a:gd name="T2" fmla="*/ 1016 w 174"/>
                  <a:gd name="T3" fmla="*/ 1457 h 116"/>
                  <a:gd name="T4" fmla="*/ 1731 w 174"/>
                  <a:gd name="T5" fmla="*/ 1067 h 116"/>
                  <a:gd name="T6" fmla="*/ 2533 w 174"/>
                  <a:gd name="T7" fmla="*/ 625 h 116"/>
                  <a:gd name="T8" fmla="*/ 3614 w 174"/>
                  <a:gd name="T9" fmla="*/ 287 h 116"/>
                  <a:gd name="T10" fmla="*/ 4997 w 174"/>
                  <a:gd name="T11" fmla="*/ 2 h 116"/>
                  <a:gd name="T12" fmla="*/ 6517 w 174"/>
                  <a:gd name="T13" fmla="*/ 0 h 116"/>
                  <a:gd name="T14" fmla="*/ 8229 w 174"/>
                  <a:gd name="T15" fmla="*/ 0 h 116"/>
                  <a:gd name="T16" fmla="*/ 9951 w 174"/>
                  <a:gd name="T17" fmla="*/ 236 h 116"/>
                  <a:gd name="T18" fmla="*/ 11163 w 174"/>
                  <a:gd name="T19" fmla="*/ 424 h 116"/>
                  <a:gd name="T20" fmla="*/ 12296 w 174"/>
                  <a:gd name="T21" fmla="*/ 760 h 116"/>
                  <a:gd name="T22" fmla="*/ 13198 w 174"/>
                  <a:gd name="T23" fmla="*/ 1067 h 116"/>
                  <a:gd name="T24" fmla="*/ 13793 w 174"/>
                  <a:gd name="T25" fmla="*/ 1366 h 116"/>
                  <a:gd name="T26" fmla="*/ 14364 w 174"/>
                  <a:gd name="T27" fmla="*/ 1771 h 116"/>
                  <a:gd name="T28" fmla="*/ 14677 w 174"/>
                  <a:gd name="T29" fmla="*/ 2018 h 116"/>
                  <a:gd name="T30" fmla="*/ 14876 w 174"/>
                  <a:gd name="T31" fmla="*/ 2330 h 116"/>
                  <a:gd name="T32" fmla="*/ 14876 w 174"/>
                  <a:gd name="T33" fmla="*/ 2617 h 116"/>
                  <a:gd name="T34" fmla="*/ 14876 w 174"/>
                  <a:gd name="T35" fmla="*/ 2980 h 116"/>
                  <a:gd name="T36" fmla="*/ 14677 w 174"/>
                  <a:gd name="T37" fmla="*/ 3401 h 116"/>
                  <a:gd name="T38" fmla="*/ 14393 w 174"/>
                  <a:gd name="T39" fmla="*/ 3867 h 116"/>
                  <a:gd name="T40" fmla="*/ 13969 w 174"/>
                  <a:gd name="T41" fmla="*/ 4403 h 116"/>
                  <a:gd name="T42" fmla="*/ 13198 w 174"/>
                  <a:gd name="T43" fmla="*/ 5025 h 116"/>
                  <a:gd name="T44" fmla="*/ 12041 w 174"/>
                  <a:gd name="T45" fmla="*/ 5614 h 116"/>
                  <a:gd name="T46" fmla="*/ 10568 w 174"/>
                  <a:gd name="T47" fmla="*/ 6108 h 116"/>
                  <a:gd name="T48" fmla="*/ 8813 w 174"/>
                  <a:gd name="T49" fmla="*/ 6510 h 116"/>
                  <a:gd name="T50" fmla="*/ 7887 w 174"/>
                  <a:gd name="T51" fmla="*/ 6749 h 116"/>
                  <a:gd name="T52" fmla="*/ 6818 w 174"/>
                  <a:gd name="T53" fmla="*/ 6990 h 116"/>
                  <a:gd name="T54" fmla="*/ 5890 w 174"/>
                  <a:gd name="T55" fmla="*/ 6990 h 116"/>
                  <a:gd name="T56" fmla="*/ 4779 w 174"/>
                  <a:gd name="T57" fmla="*/ 6990 h 116"/>
                  <a:gd name="T58" fmla="*/ 3266 w 174"/>
                  <a:gd name="T59" fmla="*/ 6673 h 116"/>
                  <a:gd name="T60" fmla="*/ 2533 w 174"/>
                  <a:gd name="T61" fmla="*/ 6510 h 116"/>
                  <a:gd name="T62" fmla="*/ 2139 w 174"/>
                  <a:gd name="T63" fmla="*/ 6405 h 116"/>
                  <a:gd name="T64" fmla="*/ 1255 w 174"/>
                  <a:gd name="T65" fmla="*/ 5917 h 116"/>
                  <a:gd name="T66" fmla="*/ 665 w 174"/>
                  <a:gd name="T67" fmla="*/ 5356 h 116"/>
                  <a:gd name="T68" fmla="*/ 330 w 174"/>
                  <a:gd name="T69" fmla="*/ 4834 h 116"/>
                  <a:gd name="T70" fmla="*/ 2 w 174"/>
                  <a:gd name="T71" fmla="*/ 4202 h 116"/>
                  <a:gd name="T72" fmla="*/ 0 w 174"/>
                  <a:gd name="T73" fmla="*/ 3622 h 116"/>
                  <a:gd name="T74" fmla="*/ 0 w 174"/>
                  <a:gd name="T75" fmla="*/ 3057 h 116"/>
                  <a:gd name="T76" fmla="*/ 2 w 174"/>
                  <a:gd name="T77" fmla="*/ 2453 h 116"/>
                  <a:gd name="T78" fmla="*/ 330 w 174"/>
                  <a:gd name="T79" fmla="*/ 2018 h 116"/>
                  <a:gd name="T80" fmla="*/ 408 w 174"/>
                  <a:gd name="T81" fmla="*/ 2018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11" name="Freeform 256"/>
              <p:cNvSpPr>
                <a:spLocks/>
              </p:cNvSpPr>
              <p:nvPr/>
            </p:nvSpPr>
            <p:spPr bwMode="blackGray">
              <a:xfrm rot="-4363228" flipH="1" flipV="1">
                <a:off x="3872" y="2966"/>
                <a:ext cx="215" cy="141"/>
              </a:xfrm>
              <a:custGeom>
                <a:avLst/>
                <a:gdLst>
                  <a:gd name="T0" fmla="*/ 408 w 174"/>
                  <a:gd name="T1" fmla="*/ 2447 h 115"/>
                  <a:gd name="T2" fmla="*/ 951 w 174"/>
                  <a:gd name="T3" fmla="*/ 1698 h 115"/>
                  <a:gd name="T4" fmla="*/ 1551 w 174"/>
                  <a:gd name="T5" fmla="*/ 1237 h 115"/>
                  <a:gd name="T6" fmla="*/ 2463 w 174"/>
                  <a:gd name="T7" fmla="*/ 700 h 115"/>
                  <a:gd name="T8" fmla="*/ 3590 w 174"/>
                  <a:gd name="T9" fmla="*/ 364 h 115"/>
                  <a:gd name="T10" fmla="*/ 4987 w 174"/>
                  <a:gd name="T11" fmla="*/ 2 h 115"/>
                  <a:gd name="T12" fmla="*/ 6491 w 174"/>
                  <a:gd name="T13" fmla="*/ 0 h 115"/>
                  <a:gd name="T14" fmla="*/ 8229 w 174"/>
                  <a:gd name="T15" fmla="*/ 0 h 115"/>
                  <a:gd name="T16" fmla="*/ 9951 w 174"/>
                  <a:gd name="T17" fmla="*/ 242 h 115"/>
                  <a:gd name="T18" fmla="*/ 11139 w 174"/>
                  <a:gd name="T19" fmla="*/ 446 h 115"/>
                  <a:gd name="T20" fmla="*/ 12260 w 174"/>
                  <a:gd name="T21" fmla="*/ 823 h 115"/>
                  <a:gd name="T22" fmla="*/ 13058 w 174"/>
                  <a:gd name="T23" fmla="*/ 1237 h 115"/>
                  <a:gd name="T24" fmla="*/ 13764 w 174"/>
                  <a:gd name="T25" fmla="*/ 1628 h 115"/>
                  <a:gd name="T26" fmla="*/ 14189 w 174"/>
                  <a:gd name="T27" fmla="*/ 2082 h 115"/>
                  <a:gd name="T28" fmla="*/ 14677 w 174"/>
                  <a:gd name="T29" fmla="*/ 2447 h 115"/>
                  <a:gd name="T30" fmla="*/ 14876 w 174"/>
                  <a:gd name="T31" fmla="*/ 2820 h 115"/>
                  <a:gd name="T32" fmla="*/ 14876 w 174"/>
                  <a:gd name="T33" fmla="*/ 3130 h 115"/>
                  <a:gd name="T34" fmla="*/ 14876 w 174"/>
                  <a:gd name="T35" fmla="*/ 3576 h 115"/>
                  <a:gd name="T36" fmla="*/ 14677 w 174"/>
                  <a:gd name="T37" fmla="*/ 3961 h 115"/>
                  <a:gd name="T38" fmla="*/ 14393 w 174"/>
                  <a:gd name="T39" fmla="*/ 4510 h 115"/>
                  <a:gd name="T40" fmla="*/ 13969 w 174"/>
                  <a:gd name="T41" fmla="*/ 5321 h 115"/>
                  <a:gd name="T42" fmla="*/ 13058 w 174"/>
                  <a:gd name="T43" fmla="*/ 6009 h 115"/>
                  <a:gd name="T44" fmla="*/ 12039 w 174"/>
                  <a:gd name="T45" fmla="*/ 6655 h 115"/>
                  <a:gd name="T46" fmla="*/ 10568 w 174"/>
                  <a:gd name="T47" fmla="*/ 7301 h 115"/>
                  <a:gd name="T48" fmla="*/ 8813 w 174"/>
                  <a:gd name="T49" fmla="*/ 7878 h 115"/>
                  <a:gd name="T50" fmla="*/ 7885 w 174"/>
                  <a:gd name="T51" fmla="*/ 8080 h 115"/>
                  <a:gd name="T52" fmla="*/ 6773 w 174"/>
                  <a:gd name="T53" fmla="*/ 8313 h 115"/>
                  <a:gd name="T54" fmla="*/ 5772 w 174"/>
                  <a:gd name="T55" fmla="*/ 8313 h 115"/>
                  <a:gd name="T56" fmla="*/ 4779 w 174"/>
                  <a:gd name="T57" fmla="*/ 8313 h 115"/>
                  <a:gd name="T58" fmla="*/ 3130 w 174"/>
                  <a:gd name="T59" fmla="*/ 7999 h 115"/>
                  <a:gd name="T60" fmla="*/ 2463 w 174"/>
                  <a:gd name="T61" fmla="*/ 7878 h 115"/>
                  <a:gd name="T62" fmla="*/ 2050 w 174"/>
                  <a:gd name="T63" fmla="*/ 7614 h 115"/>
                  <a:gd name="T64" fmla="*/ 1175 w 174"/>
                  <a:gd name="T65" fmla="*/ 7075 h 115"/>
                  <a:gd name="T66" fmla="*/ 665 w 174"/>
                  <a:gd name="T67" fmla="*/ 6425 h 115"/>
                  <a:gd name="T68" fmla="*/ 267 w 174"/>
                  <a:gd name="T69" fmla="*/ 5737 h 115"/>
                  <a:gd name="T70" fmla="*/ 1 w 174"/>
                  <a:gd name="T71" fmla="*/ 5065 h 115"/>
                  <a:gd name="T72" fmla="*/ 0 w 174"/>
                  <a:gd name="T73" fmla="*/ 4384 h 115"/>
                  <a:gd name="T74" fmla="*/ 0 w 174"/>
                  <a:gd name="T75" fmla="*/ 3611 h 115"/>
                  <a:gd name="T76" fmla="*/ 1 w 174"/>
                  <a:gd name="T77" fmla="*/ 2917 h 115"/>
                  <a:gd name="T78" fmla="*/ 408 w 174"/>
                  <a:gd name="T79" fmla="*/ 24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12" name="Freeform 257"/>
              <p:cNvSpPr>
                <a:spLocks/>
              </p:cNvSpPr>
              <p:nvPr/>
            </p:nvSpPr>
            <p:spPr bwMode="blackGray">
              <a:xfrm rot="-4363228">
                <a:off x="3884" y="3058"/>
                <a:ext cx="311" cy="133"/>
              </a:xfrm>
              <a:custGeom>
                <a:avLst/>
                <a:gdLst>
                  <a:gd name="T0" fmla="*/ 0 w 253"/>
                  <a:gd name="T1" fmla="*/ 0 h 107"/>
                  <a:gd name="T2" fmla="*/ 589 w 253"/>
                  <a:gd name="T3" fmla="*/ 1836 h 107"/>
                  <a:gd name="T4" fmla="*/ 1409 w 253"/>
                  <a:gd name="T5" fmla="*/ 3526 h 107"/>
                  <a:gd name="T6" fmla="*/ 2368 w 253"/>
                  <a:gd name="T7" fmla="*/ 5167 h 107"/>
                  <a:gd name="T8" fmla="*/ 3447 w 253"/>
                  <a:gd name="T9" fmla="*/ 6423 h 107"/>
                  <a:gd name="T10" fmla="*/ 4613 w 253"/>
                  <a:gd name="T11" fmla="*/ 7509 h 107"/>
                  <a:gd name="T12" fmla="*/ 5954 w 253"/>
                  <a:gd name="T13" fmla="*/ 8418 h 107"/>
                  <a:gd name="T14" fmla="*/ 7222 w 253"/>
                  <a:gd name="T15" fmla="*/ 9244 h 107"/>
                  <a:gd name="T16" fmla="*/ 8619 w 253"/>
                  <a:gd name="T17" fmla="*/ 9759 h 107"/>
                  <a:gd name="T18" fmla="*/ 10006 w 253"/>
                  <a:gd name="T19" fmla="*/ 10174 h 107"/>
                  <a:gd name="T20" fmla="*/ 11513 w 253"/>
                  <a:gd name="T21" fmla="*/ 10296 h 107"/>
                  <a:gd name="T22" fmla="*/ 12932 w 253"/>
                  <a:gd name="T23" fmla="*/ 10296 h 107"/>
                  <a:gd name="T24" fmla="*/ 14152 w 253"/>
                  <a:gd name="T25" fmla="*/ 10296 h 107"/>
                  <a:gd name="T26" fmla="*/ 15624 w 253"/>
                  <a:gd name="T27" fmla="*/ 9965 h 107"/>
                  <a:gd name="T28" fmla="*/ 16967 w 253"/>
                  <a:gd name="T29" fmla="*/ 9501 h 107"/>
                  <a:gd name="T30" fmla="*/ 18216 w 253"/>
                  <a:gd name="T31" fmla="*/ 9027 h 107"/>
                  <a:gd name="T32" fmla="*/ 19313 w 253"/>
                  <a:gd name="T33" fmla="*/ 8283 h 107"/>
                  <a:gd name="T34" fmla="*/ 17396 w 253"/>
                  <a:gd name="T35" fmla="*/ 8703 h 107"/>
                  <a:gd name="T36" fmla="*/ 15624 w 253"/>
                  <a:gd name="T37" fmla="*/ 9027 h 107"/>
                  <a:gd name="T38" fmla="*/ 13723 w 253"/>
                  <a:gd name="T39" fmla="*/ 9244 h 107"/>
                  <a:gd name="T40" fmla="*/ 12932 w 253"/>
                  <a:gd name="T41" fmla="*/ 9244 h 107"/>
                  <a:gd name="T42" fmla="*/ 11952 w 253"/>
                  <a:gd name="T43" fmla="*/ 9244 h 107"/>
                  <a:gd name="T44" fmla="*/ 11229 w 253"/>
                  <a:gd name="T45" fmla="*/ 8959 h 107"/>
                  <a:gd name="T46" fmla="*/ 10533 w 253"/>
                  <a:gd name="T47" fmla="*/ 8634 h 107"/>
                  <a:gd name="T48" fmla="*/ 9723 w 253"/>
                  <a:gd name="T49" fmla="*/ 8017 h 107"/>
                  <a:gd name="T50" fmla="*/ 8997 w 253"/>
                  <a:gd name="T51" fmla="*/ 7509 h 107"/>
                  <a:gd name="T52" fmla="*/ 8412 w 253"/>
                  <a:gd name="T53" fmla="*/ 6772 h 107"/>
                  <a:gd name="T54" fmla="*/ 7910 w 253"/>
                  <a:gd name="T55" fmla="*/ 5983 h 107"/>
                  <a:gd name="T56" fmla="*/ 7344 w 253"/>
                  <a:gd name="T57" fmla="*/ 4813 h 107"/>
                  <a:gd name="T58" fmla="*/ 7012 w 253"/>
                  <a:gd name="T59" fmla="*/ 3520 h 107"/>
                  <a:gd name="T60" fmla="*/ 7222 w 253"/>
                  <a:gd name="T61" fmla="*/ 5081 h 107"/>
                  <a:gd name="T62" fmla="*/ 7012 w 253"/>
                  <a:gd name="T63" fmla="*/ 5588 h 107"/>
                  <a:gd name="T64" fmla="*/ 6771 w 253"/>
                  <a:gd name="T65" fmla="*/ 6041 h 107"/>
                  <a:gd name="T66" fmla="*/ 6645 w 253"/>
                  <a:gd name="T67" fmla="*/ 6639 h 107"/>
                  <a:gd name="T68" fmla="*/ 6257 w 253"/>
                  <a:gd name="T69" fmla="*/ 6759 h 107"/>
                  <a:gd name="T70" fmla="*/ 5954 w 253"/>
                  <a:gd name="T71" fmla="*/ 6772 h 107"/>
                  <a:gd name="T72" fmla="*/ 5568 w 253"/>
                  <a:gd name="T73" fmla="*/ 6772 h 107"/>
                  <a:gd name="T74" fmla="*/ 5042 w 253"/>
                  <a:gd name="T75" fmla="*/ 6759 h 107"/>
                  <a:gd name="T76" fmla="*/ 4398 w 253"/>
                  <a:gd name="T77" fmla="*/ 6316 h 107"/>
                  <a:gd name="T78" fmla="*/ 3775 w 253"/>
                  <a:gd name="T79" fmla="*/ 5799 h 107"/>
                  <a:gd name="T80" fmla="*/ 3217 w 253"/>
                  <a:gd name="T81" fmla="*/ 5081 h 107"/>
                  <a:gd name="T82" fmla="*/ 1653 w 253"/>
                  <a:gd name="T83" fmla="*/ 3019 h 107"/>
                  <a:gd name="T84" fmla="*/ 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13" name="Freeform 258"/>
              <p:cNvSpPr>
                <a:spLocks/>
              </p:cNvSpPr>
              <p:nvPr/>
            </p:nvSpPr>
            <p:spPr bwMode="blackGray">
              <a:xfrm rot="-4363228">
                <a:off x="3724" y="2917"/>
                <a:ext cx="284" cy="129"/>
              </a:xfrm>
              <a:custGeom>
                <a:avLst/>
                <a:gdLst>
                  <a:gd name="T0" fmla="*/ 19308 w 230"/>
                  <a:gd name="T1" fmla="*/ 9577 h 104"/>
                  <a:gd name="T2" fmla="*/ 18766 w 230"/>
                  <a:gd name="T3" fmla="*/ 8175 h 104"/>
                  <a:gd name="T4" fmla="*/ 18132 w 230"/>
                  <a:gd name="T5" fmla="*/ 6910 h 104"/>
                  <a:gd name="T6" fmla="*/ 17260 w 230"/>
                  <a:gd name="T7" fmla="*/ 5778 h 104"/>
                  <a:gd name="T8" fmla="*/ 16391 w 230"/>
                  <a:gd name="T9" fmla="*/ 4658 h 104"/>
                  <a:gd name="T10" fmla="*/ 15343 w 230"/>
                  <a:gd name="T11" fmla="*/ 3574 h 104"/>
                  <a:gd name="T12" fmla="*/ 14428 w 230"/>
                  <a:gd name="T13" fmla="*/ 2721 h 104"/>
                  <a:gd name="T14" fmla="*/ 13305 w 230"/>
                  <a:gd name="T15" fmla="*/ 1967 h 104"/>
                  <a:gd name="T16" fmla="*/ 12101 w 230"/>
                  <a:gd name="T17" fmla="*/ 1440 h 104"/>
                  <a:gd name="T18" fmla="*/ 10960 w 230"/>
                  <a:gd name="T19" fmla="*/ 755 h 104"/>
                  <a:gd name="T20" fmla="*/ 9631 w 230"/>
                  <a:gd name="T21" fmla="*/ 435 h 104"/>
                  <a:gd name="T22" fmla="*/ 8306 w 230"/>
                  <a:gd name="T23" fmla="*/ 2 h 104"/>
                  <a:gd name="T24" fmla="*/ 6947 w 230"/>
                  <a:gd name="T25" fmla="*/ 0 h 104"/>
                  <a:gd name="T26" fmla="*/ 5476 w 230"/>
                  <a:gd name="T27" fmla="*/ 0 h 104"/>
                  <a:gd name="T28" fmla="*/ 4143 w 230"/>
                  <a:gd name="T29" fmla="*/ 0 h 104"/>
                  <a:gd name="T30" fmla="*/ 2605 w 230"/>
                  <a:gd name="T31" fmla="*/ 283 h 104"/>
                  <a:gd name="T32" fmla="*/ 1169 w 230"/>
                  <a:gd name="T33" fmla="*/ 670 h 104"/>
                  <a:gd name="T34" fmla="*/ 407 w 230"/>
                  <a:gd name="T35" fmla="*/ 1031 h 104"/>
                  <a:gd name="T36" fmla="*/ 1 w 230"/>
                  <a:gd name="T37" fmla="*/ 1176 h 104"/>
                  <a:gd name="T38" fmla="*/ 0 w 230"/>
                  <a:gd name="T39" fmla="*/ 1459 h 104"/>
                  <a:gd name="T40" fmla="*/ 0 w 230"/>
                  <a:gd name="T41" fmla="*/ 1967 h 104"/>
                  <a:gd name="T42" fmla="*/ 1 w 230"/>
                  <a:gd name="T43" fmla="*/ 2591 h 104"/>
                  <a:gd name="T44" fmla="*/ 503 w 230"/>
                  <a:gd name="T45" fmla="*/ 3035 h 104"/>
                  <a:gd name="T46" fmla="*/ 947 w 230"/>
                  <a:gd name="T47" fmla="*/ 3407 h 104"/>
                  <a:gd name="T48" fmla="*/ 1505 w 230"/>
                  <a:gd name="T49" fmla="*/ 3574 h 104"/>
                  <a:gd name="T50" fmla="*/ 1898 w 230"/>
                  <a:gd name="T51" fmla="*/ 3574 h 104"/>
                  <a:gd name="T52" fmla="*/ 3519 w 230"/>
                  <a:gd name="T53" fmla="*/ 2785 h 104"/>
                  <a:gd name="T54" fmla="*/ 5206 w 230"/>
                  <a:gd name="T55" fmla="*/ 2215 h 104"/>
                  <a:gd name="T56" fmla="*/ 6625 w 230"/>
                  <a:gd name="T57" fmla="*/ 2194 h 104"/>
                  <a:gd name="T58" fmla="*/ 8131 w 230"/>
                  <a:gd name="T59" fmla="*/ 1967 h 104"/>
                  <a:gd name="T60" fmla="*/ 9360 w 230"/>
                  <a:gd name="T61" fmla="*/ 2194 h 104"/>
                  <a:gd name="T62" fmla="*/ 10687 w 230"/>
                  <a:gd name="T63" fmla="*/ 2215 h 104"/>
                  <a:gd name="T64" fmla="*/ 11819 w 230"/>
                  <a:gd name="T65" fmla="*/ 2721 h 104"/>
                  <a:gd name="T66" fmla="*/ 12908 w 230"/>
                  <a:gd name="T67" fmla="*/ 3375 h 104"/>
                  <a:gd name="T68" fmla="*/ 13826 w 230"/>
                  <a:gd name="T69" fmla="*/ 3908 h 104"/>
                  <a:gd name="T70" fmla="*/ 14805 w 230"/>
                  <a:gd name="T71" fmla="*/ 4658 h 104"/>
                  <a:gd name="T72" fmla="*/ 16552 w 230"/>
                  <a:gd name="T73" fmla="*/ 6225 h 104"/>
                  <a:gd name="T74" fmla="*/ 18132 w 230"/>
                  <a:gd name="T75" fmla="*/ 7988 h 104"/>
                  <a:gd name="T76" fmla="*/ 19163 w 230"/>
                  <a:gd name="T77" fmla="*/ 9577 h 104"/>
                  <a:gd name="T78" fmla="*/ 19308 w 230"/>
                  <a:gd name="T79" fmla="*/ 957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14" name="Freeform 259"/>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15" name="Freeform 260"/>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61" name="Group 261"/>
            <p:cNvGrpSpPr>
              <a:grpSpLocks/>
            </p:cNvGrpSpPr>
            <p:nvPr/>
          </p:nvGrpSpPr>
          <p:grpSpPr bwMode="auto">
            <a:xfrm>
              <a:off x="4053" y="3392"/>
              <a:ext cx="479" cy="448"/>
              <a:chOff x="3734" y="2835"/>
              <a:chExt cx="479" cy="448"/>
            </a:xfrm>
          </p:grpSpPr>
          <p:sp>
            <p:nvSpPr>
              <p:cNvPr id="10292" name="Freeform 262"/>
              <p:cNvSpPr>
                <a:spLocks/>
              </p:cNvSpPr>
              <p:nvPr/>
            </p:nvSpPr>
            <p:spPr bwMode="blackGray">
              <a:xfrm rot="-9056537">
                <a:off x="3737" y="2887"/>
                <a:ext cx="120" cy="46"/>
              </a:xfrm>
              <a:custGeom>
                <a:avLst/>
                <a:gdLst>
                  <a:gd name="T0" fmla="*/ 6862 w 98"/>
                  <a:gd name="T1" fmla="*/ 2654 h 37"/>
                  <a:gd name="T2" fmla="*/ 6747 w 98"/>
                  <a:gd name="T3" fmla="*/ 3036 h 37"/>
                  <a:gd name="T4" fmla="*/ 6527 w 98"/>
                  <a:gd name="T5" fmla="*/ 3300 h 37"/>
                  <a:gd name="T6" fmla="*/ 6018 w 98"/>
                  <a:gd name="T7" fmla="*/ 3526 h 37"/>
                  <a:gd name="T8" fmla="*/ 5695 w 98"/>
                  <a:gd name="T9" fmla="*/ 3557 h 37"/>
                  <a:gd name="T10" fmla="*/ 4577 w 98"/>
                  <a:gd name="T11" fmla="*/ 3557 h 37"/>
                  <a:gd name="T12" fmla="*/ 3217 w 98"/>
                  <a:gd name="T13" fmla="*/ 3526 h 37"/>
                  <a:gd name="T14" fmla="*/ 1829 w 98"/>
                  <a:gd name="T15" fmla="*/ 3036 h 37"/>
                  <a:gd name="T16" fmla="*/ 824 w 98"/>
                  <a:gd name="T17" fmla="*/ 2301 h 37"/>
                  <a:gd name="T18" fmla="*/ 500 w 98"/>
                  <a:gd name="T19" fmla="*/ 1851 h 37"/>
                  <a:gd name="T20" fmla="*/ 272 w 98"/>
                  <a:gd name="T21" fmla="*/ 1580 h 37"/>
                  <a:gd name="T22" fmla="*/ 0 w 98"/>
                  <a:gd name="T23" fmla="*/ 1271 h 37"/>
                  <a:gd name="T24" fmla="*/ 0 w 98"/>
                  <a:gd name="T25" fmla="*/ 964 h 37"/>
                  <a:gd name="T26" fmla="*/ 2 w 98"/>
                  <a:gd name="T27" fmla="*/ 547 h 37"/>
                  <a:gd name="T28" fmla="*/ 333 w 98"/>
                  <a:gd name="T29" fmla="*/ 285 h 37"/>
                  <a:gd name="T30" fmla="*/ 673 w 98"/>
                  <a:gd name="T31" fmla="*/ 2 h 37"/>
                  <a:gd name="T32" fmla="*/ 1220 w 98"/>
                  <a:gd name="T33" fmla="*/ 0 h 37"/>
                  <a:gd name="T34" fmla="*/ 2269 w 98"/>
                  <a:gd name="T35" fmla="*/ 0 h 37"/>
                  <a:gd name="T36" fmla="*/ 3675 w 98"/>
                  <a:gd name="T37" fmla="*/ 2 h 37"/>
                  <a:gd name="T38" fmla="*/ 4915 w 98"/>
                  <a:gd name="T39" fmla="*/ 547 h 37"/>
                  <a:gd name="T40" fmla="*/ 5987 w 98"/>
                  <a:gd name="T41" fmla="*/ 1271 h 37"/>
                  <a:gd name="T42" fmla="*/ 6378 w 98"/>
                  <a:gd name="T43" fmla="*/ 1717 h 37"/>
                  <a:gd name="T44" fmla="*/ 6681 w 98"/>
                  <a:gd name="T45" fmla="*/ 2020 h 37"/>
                  <a:gd name="T46" fmla="*/ 6747 w 98"/>
                  <a:gd name="T47" fmla="*/ 2301 h 37"/>
                  <a:gd name="T48" fmla="*/ 6747 w 98"/>
                  <a:gd name="T49" fmla="*/ 2654 h 37"/>
                  <a:gd name="T50" fmla="*/ 6862 w 98"/>
                  <a:gd name="T51" fmla="*/ 2654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93" name="Freeform 263"/>
              <p:cNvSpPr>
                <a:spLocks/>
              </p:cNvSpPr>
              <p:nvPr/>
            </p:nvSpPr>
            <p:spPr bwMode="blackGray">
              <a:xfrm rot="-9056537">
                <a:off x="3734" y="2880"/>
                <a:ext cx="120" cy="47"/>
              </a:xfrm>
              <a:custGeom>
                <a:avLst/>
                <a:gdLst>
                  <a:gd name="T0" fmla="*/ 8405 w 97"/>
                  <a:gd name="T1" fmla="*/ 4306 h 37"/>
                  <a:gd name="T2" fmla="*/ 8334 w 97"/>
                  <a:gd name="T3" fmla="*/ 4723 h 37"/>
                  <a:gd name="T4" fmla="*/ 8012 w 97"/>
                  <a:gd name="T5" fmla="*/ 5212 h 37"/>
                  <a:gd name="T6" fmla="*/ 7457 w 97"/>
                  <a:gd name="T7" fmla="*/ 5470 h 37"/>
                  <a:gd name="T8" fmla="*/ 7043 w 97"/>
                  <a:gd name="T9" fmla="*/ 5643 h 37"/>
                  <a:gd name="T10" fmla="*/ 5635 w 97"/>
                  <a:gd name="T11" fmla="*/ 5643 h 37"/>
                  <a:gd name="T12" fmla="*/ 3903 w 97"/>
                  <a:gd name="T13" fmla="*/ 5470 h 37"/>
                  <a:gd name="T14" fmla="*/ 2265 w 97"/>
                  <a:gd name="T15" fmla="*/ 4723 h 37"/>
                  <a:gd name="T16" fmla="*/ 967 w 97"/>
                  <a:gd name="T17" fmla="*/ 3542 h 37"/>
                  <a:gd name="T18" fmla="*/ 511 w 97"/>
                  <a:gd name="T19" fmla="*/ 3051 h 37"/>
                  <a:gd name="T20" fmla="*/ 270 w 97"/>
                  <a:gd name="T21" fmla="*/ 2402 h 37"/>
                  <a:gd name="T22" fmla="*/ 0 w 97"/>
                  <a:gd name="T23" fmla="*/ 2101 h 37"/>
                  <a:gd name="T24" fmla="*/ 0 w 97"/>
                  <a:gd name="T25" fmla="*/ 1654 h 37"/>
                  <a:gd name="T26" fmla="*/ 1 w 97"/>
                  <a:gd name="T27" fmla="*/ 1057 h 37"/>
                  <a:gd name="T28" fmla="*/ 334 w 97"/>
                  <a:gd name="T29" fmla="*/ 500 h 37"/>
                  <a:gd name="T30" fmla="*/ 782 w 97"/>
                  <a:gd name="T31" fmla="*/ 394 h 37"/>
                  <a:gd name="T32" fmla="*/ 1408 w 97"/>
                  <a:gd name="T33" fmla="*/ 0 h 37"/>
                  <a:gd name="T34" fmla="*/ 2802 w 97"/>
                  <a:gd name="T35" fmla="*/ 0 h 37"/>
                  <a:gd name="T36" fmla="*/ 4543 w 97"/>
                  <a:gd name="T37" fmla="*/ 394 h 37"/>
                  <a:gd name="T38" fmla="*/ 5973 w 97"/>
                  <a:gd name="T39" fmla="*/ 1057 h 37"/>
                  <a:gd name="T40" fmla="*/ 7372 w 97"/>
                  <a:gd name="T41" fmla="*/ 2101 h 37"/>
                  <a:gd name="T42" fmla="*/ 7979 w 97"/>
                  <a:gd name="T43" fmla="*/ 2753 h 37"/>
                  <a:gd name="T44" fmla="*/ 8190 w 97"/>
                  <a:gd name="T45" fmla="*/ 3230 h 37"/>
                  <a:gd name="T46" fmla="*/ 8334 w 97"/>
                  <a:gd name="T47" fmla="*/ 3542 h 37"/>
                  <a:gd name="T48" fmla="*/ 8405 w 97"/>
                  <a:gd name="T49" fmla="*/ 430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294" name="Freeform 264"/>
              <p:cNvSpPr>
                <a:spLocks/>
              </p:cNvSpPr>
              <p:nvPr/>
            </p:nvSpPr>
            <p:spPr bwMode="blackGray">
              <a:xfrm rot="-9056537">
                <a:off x="3768" y="2853"/>
                <a:ext cx="122" cy="48"/>
              </a:xfrm>
              <a:custGeom>
                <a:avLst/>
                <a:gdLst>
                  <a:gd name="T0" fmla="*/ 9739 w 98"/>
                  <a:gd name="T1" fmla="*/ 2247 h 39"/>
                  <a:gd name="T2" fmla="*/ 9500 w 98"/>
                  <a:gd name="T3" fmla="*/ 2518 h 39"/>
                  <a:gd name="T4" fmla="*/ 9271 w 98"/>
                  <a:gd name="T5" fmla="*/ 2684 h 39"/>
                  <a:gd name="T6" fmla="*/ 8829 w 98"/>
                  <a:gd name="T7" fmla="*/ 2766 h 39"/>
                  <a:gd name="T8" fmla="*/ 8098 w 98"/>
                  <a:gd name="T9" fmla="*/ 2926 h 39"/>
                  <a:gd name="T10" fmla="*/ 6505 w 98"/>
                  <a:gd name="T11" fmla="*/ 3099 h 39"/>
                  <a:gd name="T12" fmla="*/ 4576 w 98"/>
                  <a:gd name="T13" fmla="*/ 2766 h 39"/>
                  <a:gd name="T14" fmla="*/ 2552 w 98"/>
                  <a:gd name="T15" fmla="*/ 2414 h 39"/>
                  <a:gd name="T16" fmla="*/ 1229 w 98"/>
                  <a:gd name="T17" fmla="*/ 1931 h 39"/>
                  <a:gd name="T18" fmla="*/ 686 w 98"/>
                  <a:gd name="T19" fmla="*/ 1662 h 39"/>
                  <a:gd name="T20" fmla="*/ 286 w 98"/>
                  <a:gd name="T21" fmla="*/ 1294 h 39"/>
                  <a:gd name="T22" fmla="*/ 0 w 98"/>
                  <a:gd name="T23" fmla="*/ 1051 h 39"/>
                  <a:gd name="T24" fmla="*/ 0 w 98"/>
                  <a:gd name="T25" fmla="*/ 754 h 39"/>
                  <a:gd name="T26" fmla="*/ 2 w 98"/>
                  <a:gd name="T27" fmla="*/ 478 h 39"/>
                  <a:gd name="T28" fmla="*/ 443 w 98"/>
                  <a:gd name="T29" fmla="*/ 256 h 39"/>
                  <a:gd name="T30" fmla="*/ 987 w 98"/>
                  <a:gd name="T31" fmla="*/ 2 h 39"/>
                  <a:gd name="T32" fmla="*/ 1640 w 98"/>
                  <a:gd name="T33" fmla="*/ 0 h 39"/>
                  <a:gd name="T34" fmla="*/ 3235 w 98"/>
                  <a:gd name="T35" fmla="*/ 0 h 39"/>
                  <a:gd name="T36" fmla="*/ 5225 w 98"/>
                  <a:gd name="T37" fmla="*/ 256 h 39"/>
                  <a:gd name="T38" fmla="*/ 6910 w 98"/>
                  <a:gd name="T39" fmla="*/ 613 h 39"/>
                  <a:gd name="T40" fmla="*/ 8437 w 98"/>
                  <a:gd name="T41" fmla="*/ 1142 h 39"/>
                  <a:gd name="T42" fmla="*/ 9089 w 98"/>
                  <a:gd name="T43" fmla="*/ 1406 h 39"/>
                  <a:gd name="T44" fmla="*/ 9392 w 98"/>
                  <a:gd name="T45" fmla="*/ 1662 h 39"/>
                  <a:gd name="T46" fmla="*/ 9739 w 98"/>
                  <a:gd name="T47" fmla="*/ 2046 h 39"/>
                  <a:gd name="T48" fmla="*/ 9739 w 98"/>
                  <a:gd name="T49" fmla="*/ 2181 h 39"/>
                  <a:gd name="T50" fmla="*/ 9739 w 98"/>
                  <a:gd name="T51" fmla="*/ 22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95" name="Freeform 265"/>
              <p:cNvSpPr>
                <a:spLocks/>
              </p:cNvSpPr>
              <p:nvPr/>
            </p:nvSpPr>
            <p:spPr bwMode="blackGray">
              <a:xfrm rot="-9056537">
                <a:off x="3766" y="2847"/>
                <a:ext cx="120" cy="50"/>
              </a:xfrm>
              <a:custGeom>
                <a:avLst/>
                <a:gdLst>
                  <a:gd name="T0" fmla="*/ 6862 w 98"/>
                  <a:gd name="T1" fmla="*/ 5285 h 39"/>
                  <a:gd name="T2" fmla="*/ 6747 w 98"/>
                  <a:gd name="T3" fmla="*/ 6008 h 39"/>
                  <a:gd name="T4" fmla="*/ 6527 w 98"/>
                  <a:gd name="T5" fmla="*/ 6292 h 39"/>
                  <a:gd name="T6" fmla="*/ 6167 w 98"/>
                  <a:gd name="T7" fmla="*/ 6632 h 39"/>
                  <a:gd name="T8" fmla="*/ 5695 w 98"/>
                  <a:gd name="T9" fmla="*/ 7099 h 39"/>
                  <a:gd name="T10" fmla="*/ 4577 w 98"/>
                  <a:gd name="T11" fmla="*/ 7196 h 39"/>
                  <a:gd name="T12" fmla="*/ 3217 w 98"/>
                  <a:gd name="T13" fmla="*/ 6632 h 39"/>
                  <a:gd name="T14" fmla="*/ 1829 w 98"/>
                  <a:gd name="T15" fmla="*/ 5649 h 39"/>
                  <a:gd name="T16" fmla="*/ 824 w 98"/>
                  <a:gd name="T17" fmla="*/ 4679 h 39"/>
                  <a:gd name="T18" fmla="*/ 500 w 98"/>
                  <a:gd name="T19" fmla="*/ 3938 h 39"/>
                  <a:gd name="T20" fmla="*/ 272 w 98"/>
                  <a:gd name="T21" fmla="*/ 3072 h 39"/>
                  <a:gd name="T22" fmla="*/ 0 w 98"/>
                  <a:gd name="T23" fmla="*/ 2455 h 39"/>
                  <a:gd name="T24" fmla="*/ 0 w 98"/>
                  <a:gd name="T25" fmla="*/ 1915 h 39"/>
                  <a:gd name="T26" fmla="*/ 2 w 98"/>
                  <a:gd name="T27" fmla="*/ 1272 h 39"/>
                  <a:gd name="T28" fmla="*/ 333 w 98"/>
                  <a:gd name="T29" fmla="*/ 553 h 39"/>
                  <a:gd name="T30" fmla="*/ 673 w 98"/>
                  <a:gd name="T31" fmla="*/ 431 h 39"/>
                  <a:gd name="T32" fmla="*/ 1220 w 98"/>
                  <a:gd name="T33" fmla="*/ 0 h 39"/>
                  <a:gd name="T34" fmla="*/ 2269 w 98"/>
                  <a:gd name="T35" fmla="*/ 0 h 39"/>
                  <a:gd name="T36" fmla="*/ 3675 w 98"/>
                  <a:gd name="T37" fmla="*/ 553 h 39"/>
                  <a:gd name="T38" fmla="*/ 4915 w 98"/>
                  <a:gd name="T39" fmla="*/ 1494 h 39"/>
                  <a:gd name="T40" fmla="*/ 5987 w 98"/>
                  <a:gd name="T41" fmla="*/ 2681 h 39"/>
                  <a:gd name="T42" fmla="*/ 6378 w 98"/>
                  <a:gd name="T43" fmla="*/ 3215 h 39"/>
                  <a:gd name="T44" fmla="*/ 6681 w 98"/>
                  <a:gd name="T45" fmla="*/ 3938 h 39"/>
                  <a:gd name="T46" fmla="*/ 6862 w 98"/>
                  <a:gd name="T47" fmla="*/ 4686 h 39"/>
                  <a:gd name="T48" fmla="*/ 6862 w 98"/>
                  <a:gd name="T49" fmla="*/ 528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296" name="Freeform 266"/>
              <p:cNvSpPr>
                <a:spLocks/>
              </p:cNvSpPr>
              <p:nvPr/>
            </p:nvSpPr>
            <p:spPr bwMode="blackGray">
              <a:xfrm rot="-4363228">
                <a:off x="3729" y="2881"/>
                <a:ext cx="445" cy="359"/>
              </a:xfrm>
              <a:custGeom>
                <a:avLst/>
                <a:gdLst>
                  <a:gd name="T0" fmla="*/ 28611 w 361"/>
                  <a:gd name="T1" fmla="*/ 14710 h 292"/>
                  <a:gd name="T2" fmla="*/ 27716 w 361"/>
                  <a:gd name="T3" fmla="*/ 16748 h 292"/>
                  <a:gd name="T4" fmla="*/ 26297 w 361"/>
                  <a:gd name="T5" fmla="*/ 18539 h 292"/>
                  <a:gd name="T6" fmla="*/ 24448 w 361"/>
                  <a:gd name="T7" fmla="*/ 20024 h 292"/>
                  <a:gd name="T8" fmla="*/ 22255 w 361"/>
                  <a:gd name="T9" fmla="*/ 21149 h 292"/>
                  <a:gd name="T10" fmla="*/ 19521 w 361"/>
                  <a:gd name="T11" fmla="*/ 22004 h 292"/>
                  <a:gd name="T12" fmla="*/ 16964 w 361"/>
                  <a:gd name="T13" fmla="*/ 22317 h 292"/>
                  <a:gd name="T14" fmla="*/ 14039 w 361"/>
                  <a:gd name="T15" fmla="*/ 22317 h 292"/>
                  <a:gd name="T16" fmla="*/ 11095 w 361"/>
                  <a:gd name="T17" fmla="*/ 21910 h 292"/>
                  <a:gd name="T18" fmla="*/ 8396 w 361"/>
                  <a:gd name="T19" fmla="*/ 20918 h 292"/>
                  <a:gd name="T20" fmla="*/ 5924 w 361"/>
                  <a:gd name="T21" fmla="*/ 19703 h 292"/>
                  <a:gd name="T22" fmla="*/ 3774 w 361"/>
                  <a:gd name="T23" fmla="*/ 18149 h 292"/>
                  <a:gd name="T24" fmla="*/ 2273 w 361"/>
                  <a:gd name="T25" fmla="*/ 16319 h 292"/>
                  <a:gd name="T26" fmla="*/ 953 w 361"/>
                  <a:gd name="T27" fmla="*/ 14328 h 292"/>
                  <a:gd name="T28" fmla="*/ 316 w 361"/>
                  <a:gd name="T29" fmla="*/ 12165 h 292"/>
                  <a:gd name="T30" fmla="*/ 0 w 361"/>
                  <a:gd name="T31" fmla="*/ 9976 h 292"/>
                  <a:gd name="T32" fmla="*/ 593 w 361"/>
                  <a:gd name="T33" fmla="*/ 7710 h 292"/>
                  <a:gd name="T34" fmla="*/ 1448 w 361"/>
                  <a:gd name="T35" fmla="*/ 5573 h 292"/>
                  <a:gd name="T36" fmla="*/ 2888 w 361"/>
                  <a:gd name="T37" fmla="*/ 3781 h 292"/>
                  <a:gd name="T38" fmla="*/ 4806 w 361"/>
                  <a:gd name="T39" fmla="*/ 2373 h 292"/>
                  <a:gd name="T40" fmla="*/ 6924 w 361"/>
                  <a:gd name="T41" fmla="*/ 1277 h 292"/>
                  <a:gd name="T42" fmla="*/ 9638 w 361"/>
                  <a:gd name="T43" fmla="*/ 381 h 292"/>
                  <a:gd name="T44" fmla="*/ 12196 w 361"/>
                  <a:gd name="T45" fmla="*/ 0 h 292"/>
                  <a:gd name="T46" fmla="*/ 15183 w 361"/>
                  <a:gd name="T47" fmla="*/ 0 h 292"/>
                  <a:gd name="T48" fmla="*/ 18074 w 361"/>
                  <a:gd name="T49" fmla="*/ 468 h 292"/>
                  <a:gd name="T50" fmla="*/ 20823 w 361"/>
                  <a:gd name="T51" fmla="*/ 1418 h 292"/>
                  <a:gd name="T52" fmla="*/ 23327 w 361"/>
                  <a:gd name="T53" fmla="*/ 2739 h 292"/>
                  <a:gd name="T54" fmla="*/ 25407 w 361"/>
                  <a:gd name="T55" fmla="*/ 4260 h 292"/>
                  <a:gd name="T56" fmla="*/ 26918 w 361"/>
                  <a:gd name="T57" fmla="*/ 6093 h 292"/>
                  <a:gd name="T58" fmla="*/ 28209 w 361"/>
                  <a:gd name="T59" fmla="*/ 8114 h 292"/>
                  <a:gd name="T60" fmla="*/ 28955 w 361"/>
                  <a:gd name="T61" fmla="*/ 10224 h 292"/>
                  <a:gd name="T62" fmla="*/ 29236 w 361"/>
                  <a:gd name="T63" fmla="*/ 12385 h 292"/>
                  <a:gd name="T64" fmla="*/ 29084 w 361"/>
                  <a:gd name="T65" fmla="*/ 13535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97" name="Freeform 267"/>
              <p:cNvSpPr>
                <a:spLocks/>
              </p:cNvSpPr>
              <p:nvPr/>
            </p:nvSpPr>
            <p:spPr bwMode="blackGray">
              <a:xfrm rot="-4363228">
                <a:off x="3736" y="2878"/>
                <a:ext cx="443" cy="357"/>
              </a:xfrm>
              <a:custGeom>
                <a:avLst/>
                <a:gdLst>
                  <a:gd name="T0" fmla="*/ 27663 w 360"/>
                  <a:gd name="T1" fmla="*/ 13072 h 292"/>
                  <a:gd name="T2" fmla="*/ 26685 w 360"/>
                  <a:gd name="T3" fmla="*/ 14918 h 292"/>
                  <a:gd name="T4" fmla="*/ 25273 w 360"/>
                  <a:gd name="T5" fmla="*/ 16544 h 292"/>
                  <a:gd name="T6" fmla="*/ 23598 w 360"/>
                  <a:gd name="T7" fmla="*/ 17793 h 292"/>
                  <a:gd name="T8" fmla="*/ 21372 w 360"/>
                  <a:gd name="T9" fmla="*/ 18779 h 292"/>
                  <a:gd name="T10" fmla="*/ 18793 w 360"/>
                  <a:gd name="T11" fmla="*/ 19596 h 292"/>
                  <a:gd name="T12" fmla="*/ 16278 w 360"/>
                  <a:gd name="T13" fmla="*/ 19845 h 292"/>
                  <a:gd name="T14" fmla="*/ 13459 w 360"/>
                  <a:gd name="T15" fmla="*/ 19845 h 292"/>
                  <a:gd name="T16" fmla="*/ 10601 w 360"/>
                  <a:gd name="T17" fmla="*/ 19474 h 292"/>
                  <a:gd name="T18" fmla="*/ 7991 w 360"/>
                  <a:gd name="T19" fmla="*/ 18581 h 292"/>
                  <a:gd name="T20" fmla="*/ 5748 w 360"/>
                  <a:gd name="T21" fmla="*/ 17465 h 292"/>
                  <a:gd name="T22" fmla="*/ 3626 w 360"/>
                  <a:gd name="T23" fmla="*/ 16176 h 292"/>
                  <a:gd name="T24" fmla="*/ 2128 w 360"/>
                  <a:gd name="T25" fmla="*/ 14510 h 292"/>
                  <a:gd name="T26" fmla="*/ 888 w 360"/>
                  <a:gd name="T27" fmla="*/ 12740 h 292"/>
                  <a:gd name="T28" fmla="*/ 256 w 360"/>
                  <a:gd name="T29" fmla="*/ 10822 h 292"/>
                  <a:gd name="T30" fmla="*/ 0 w 360"/>
                  <a:gd name="T31" fmla="*/ 8852 h 292"/>
                  <a:gd name="T32" fmla="*/ 477 w 360"/>
                  <a:gd name="T33" fmla="*/ 6837 h 292"/>
                  <a:gd name="T34" fmla="*/ 1345 w 360"/>
                  <a:gd name="T35" fmla="*/ 4956 h 292"/>
                  <a:gd name="T36" fmla="*/ 2718 w 360"/>
                  <a:gd name="T37" fmla="*/ 3473 h 292"/>
                  <a:gd name="T38" fmla="*/ 4462 w 360"/>
                  <a:gd name="T39" fmla="*/ 2047 h 292"/>
                  <a:gd name="T40" fmla="*/ 6705 w 360"/>
                  <a:gd name="T41" fmla="*/ 1081 h 292"/>
                  <a:gd name="T42" fmla="*/ 9150 w 360"/>
                  <a:gd name="T43" fmla="*/ 323 h 292"/>
                  <a:gd name="T44" fmla="*/ 11785 w 360"/>
                  <a:gd name="T45" fmla="*/ 0 h 292"/>
                  <a:gd name="T46" fmla="*/ 14502 w 360"/>
                  <a:gd name="T47" fmla="*/ 0 h 292"/>
                  <a:gd name="T48" fmla="*/ 17512 w 360"/>
                  <a:gd name="T49" fmla="*/ 483 h 292"/>
                  <a:gd name="T50" fmla="*/ 20093 w 360"/>
                  <a:gd name="T51" fmla="*/ 1322 h 292"/>
                  <a:gd name="T52" fmla="*/ 22320 w 360"/>
                  <a:gd name="T53" fmla="*/ 2462 h 292"/>
                  <a:gd name="T54" fmla="*/ 24381 w 360"/>
                  <a:gd name="T55" fmla="*/ 3722 h 292"/>
                  <a:gd name="T56" fmla="*/ 25929 w 360"/>
                  <a:gd name="T57" fmla="*/ 5477 h 292"/>
                  <a:gd name="T58" fmla="*/ 27204 w 360"/>
                  <a:gd name="T59" fmla="*/ 7240 h 292"/>
                  <a:gd name="T60" fmla="*/ 27846 w 360"/>
                  <a:gd name="T61" fmla="*/ 9057 h 292"/>
                  <a:gd name="T62" fmla="*/ 28079 w 360"/>
                  <a:gd name="T63" fmla="*/ 11073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298" name="Freeform 268"/>
              <p:cNvSpPr>
                <a:spLocks/>
              </p:cNvSpPr>
              <p:nvPr/>
            </p:nvSpPr>
            <p:spPr bwMode="blackGray">
              <a:xfrm rot="-4363228">
                <a:off x="3862" y="2971"/>
                <a:ext cx="215" cy="141"/>
              </a:xfrm>
              <a:custGeom>
                <a:avLst/>
                <a:gdLst>
                  <a:gd name="T0" fmla="*/ 408 w 174"/>
                  <a:gd name="T1" fmla="*/ 2018 h 116"/>
                  <a:gd name="T2" fmla="*/ 1016 w 174"/>
                  <a:gd name="T3" fmla="*/ 1457 h 116"/>
                  <a:gd name="T4" fmla="*/ 1731 w 174"/>
                  <a:gd name="T5" fmla="*/ 1067 h 116"/>
                  <a:gd name="T6" fmla="*/ 2533 w 174"/>
                  <a:gd name="T7" fmla="*/ 625 h 116"/>
                  <a:gd name="T8" fmla="*/ 3614 w 174"/>
                  <a:gd name="T9" fmla="*/ 287 h 116"/>
                  <a:gd name="T10" fmla="*/ 4997 w 174"/>
                  <a:gd name="T11" fmla="*/ 2 h 116"/>
                  <a:gd name="T12" fmla="*/ 6517 w 174"/>
                  <a:gd name="T13" fmla="*/ 0 h 116"/>
                  <a:gd name="T14" fmla="*/ 8229 w 174"/>
                  <a:gd name="T15" fmla="*/ 0 h 116"/>
                  <a:gd name="T16" fmla="*/ 9951 w 174"/>
                  <a:gd name="T17" fmla="*/ 236 h 116"/>
                  <a:gd name="T18" fmla="*/ 11163 w 174"/>
                  <a:gd name="T19" fmla="*/ 424 h 116"/>
                  <a:gd name="T20" fmla="*/ 12296 w 174"/>
                  <a:gd name="T21" fmla="*/ 760 h 116"/>
                  <a:gd name="T22" fmla="*/ 13198 w 174"/>
                  <a:gd name="T23" fmla="*/ 1067 h 116"/>
                  <a:gd name="T24" fmla="*/ 13793 w 174"/>
                  <a:gd name="T25" fmla="*/ 1366 h 116"/>
                  <a:gd name="T26" fmla="*/ 14364 w 174"/>
                  <a:gd name="T27" fmla="*/ 1771 h 116"/>
                  <a:gd name="T28" fmla="*/ 14677 w 174"/>
                  <a:gd name="T29" fmla="*/ 2018 h 116"/>
                  <a:gd name="T30" fmla="*/ 14876 w 174"/>
                  <a:gd name="T31" fmla="*/ 2330 h 116"/>
                  <a:gd name="T32" fmla="*/ 14876 w 174"/>
                  <a:gd name="T33" fmla="*/ 2617 h 116"/>
                  <a:gd name="T34" fmla="*/ 14876 w 174"/>
                  <a:gd name="T35" fmla="*/ 2980 h 116"/>
                  <a:gd name="T36" fmla="*/ 14677 w 174"/>
                  <a:gd name="T37" fmla="*/ 3401 h 116"/>
                  <a:gd name="T38" fmla="*/ 14393 w 174"/>
                  <a:gd name="T39" fmla="*/ 3867 h 116"/>
                  <a:gd name="T40" fmla="*/ 13969 w 174"/>
                  <a:gd name="T41" fmla="*/ 4403 h 116"/>
                  <a:gd name="T42" fmla="*/ 13198 w 174"/>
                  <a:gd name="T43" fmla="*/ 5025 h 116"/>
                  <a:gd name="T44" fmla="*/ 12041 w 174"/>
                  <a:gd name="T45" fmla="*/ 5614 h 116"/>
                  <a:gd name="T46" fmla="*/ 10568 w 174"/>
                  <a:gd name="T47" fmla="*/ 6108 h 116"/>
                  <a:gd name="T48" fmla="*/ 8813 w 174"/>
                  <a:gd name="T49" fmla="*/ 6510 h 116"/>
                  <a:gd name="T50" fmla="*/ 7887 w 174"/>
                  <a:gd name="T51" fmla="*/ 6749 h 116"/>
                  <a:gd name="T52" fmla="*/ 6818 w 174"/>
                  <a:gd name="T53" fmla="*/ 6990 h 116"/>
                  <a:gd name="T54" fmla="*/ 5890 w 174"/>
                  <a:gd name="T55" fmla="*/ 6990 h 116"/>
                  <a:gd name="T56" fmla="*/ 4779 w 174"/>
                  <a:gd name="T57" fmla="*/ 6990 h 116"/>
                  <a:gd name="T58" fmla="*/ 3266 w 174"/>
                  <a:gd name="T59" fmla="*/ 6673 h 116"/>
                  <a:gd name="T60" fmla="*/ 2533 w 174"/>
                  <a:gd name="T61" fmla="*/ 6510 h 116"/>
                  <a:gd name="T62" fmla="*/ 2139 w 174"/>
                  <a:gd name="T63" fmla="*/ 6405 h 116"/>
                  <a:gd name="T64" fmla="*/ 1255 w 174"/>
                  <a:gd name="T65" fmla="*/ 5917 h 116"/>
                  <a:gd name="T66" fmla="*/ 665 w 174"/>
                  <a:gd name="T67" fmla="*/ 5356 h 116"/>
                  <a:gd name="T68" fmla="*/ 330 w 174"/>
                  <a:gd name="T69" fmla="*/ 4834 h 116"/>
                  <a:gd name="T70" fmla="*/ 2 w 174"/>
                  <a:gd name="T71" fmla="*/ 4202 h 116"/>
                  <a:gd name="T72" fmla="*/ 0 w 174"/>
                  <a:gd name="T73" fmla="*/ 3622 h 116"/>
                  <a:gd name="T74" fmla="*/ 0 w 174"/>
                  <a:gd name="T75" fmla="*/ 3057 h 116"/>
                  <a:gd name="T76" fmla="*/ 2 w 174"/>
                  <a:gd name="T77" fmla="*/ 2453 h 116"/>
                  <a:gd name="T78" fmla="*/ 330 w 174"/>
                  <a:gd name="T79" fmla="*/ 2018 h 116"/>
                  <a:gd name="T80" fmla="*/ 408 w 174"/>
                  <a:gd name="T81" fmla="*/ 2018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99" name="Freeform 269"/>
              <p:cNvSpPr>
                <a:spLocks/>
              </p:cNvSpPr>
              <p:nvPr/>
            </p:nvSpPr>
            <p:spPr bwMode="blackGray">
              <a:xfrm rot="-4363228" flipH="1" flipV="1">
                <a:off x="3872" y="2966"/>
                <a:ext cx="215" cy="141"/>
              </a:xfrm>
              <a:custGeom>
                <a:avLst/>
                <a:gdLst>
                  <a:gd name="T0" fmla="*/ 408 w 174"/>
                  <a:gd name="T1" fmla="*/ 2447 h 115"/>
                  <a:gd name="T2" fmla="*/ 951 w 174"/>
                  <a:gd name="T3" fmla="*/ 1698 h 115"/>
                  <a:gd name="T4" fmla="*/ 1551 w 174"/>
                  <a:gd name="T5" fmla="*/ 1237 h 115"/>
                  <a:gd name="T6" fmla="*/ 2463 w 174"/>
                  <a:gd name="T7" fmla="*/ 700 h 115"/>
                  <a:gd name="T8" fmla="*/ 3590 w 174"/>
                  <a:gd name="T9" fmla="*/ 364 h 115"/>
                  <a:gd name="T10" fmla="*/ 4987 w 174"/>
                  <a:gd name="T11" fmla="*/ 2 h 115"/>
                  <a:gd name="T12" fmla="*/ 6491 w 174"/>
                  <a:gd name="T13" fmla="*/ 0 h 115"/>
                  <a:gd name="T14" fmla="*/ 8229 w 174"/>
                  <a:gd name="T15" fmla="*/ 0 h 115"/>
                  <a:gd name="T16" fmla="*/ 9951 w 174"/>
                  <a:gd name="T17" fmla="*/ 242 h 115"/>
                  <a:gd name="T18" fmla="*/ 11139 w 174"/>
                  <a:gd name="T19" fmla="*/ 446 h 115"/>
                  <a:gd name="T20" fmla="*/ 12260 w 174"/>
                  <a:gd name="T21" fmla="*/ 823 h 115"/>
                  <a:gd name="T22" fmla="*/ 13058 w 174"/>
                  <a:gd name="T23" fmla="*/ 1237 h 115"/>
                  <a:gd name="T24" fmla="*/ 13764 w 174"/>
                  <a:gd name="T25" fmla="*/ 1628 h 115"/>
                  <a:gd name="T26" fmla="*/ 14189 w 174"/>
                  <a:gd name="T27" fmla="*/ 2082 h 115"/>
                  <a:gd name="T28" fmla="*/ 14677 w 174"/>
                  <a:gd name="T29" fmla="*/ 2447 h 115"/>
                  <a:gd name="T30" fmla="*/ 14876 w 174"/>
                  <a:gd name="T31" fmla="*/ 2820 h 115"/>
                  <a:gd name="T32" fmla="*/ 14876 w 174"/>
                  <a:gd name="T33" fmla="*/ 3130 h 115"/>
                  <a:gd name="T34" fmla="*/ 14876 w 174"/>
                  <a:gd name="T35" fmla="*/ 3576 h 115"/>
                  <a:gd name="T36" fmla="*/ 14677 w 174"/>
                  <a:gd name="T37" fmla="*/ 3961 h 115"/>
                  <a:gd name="T38" fmla="*/ 14393 w 174"/>
                  <a:gd name="T39" fmla="*/ 4510 h 115"/>
                  <a:gd name="T40" fmla="*/ 13969 w 174"/>
                  <a:gd name="T41" fmla="*/ 5321 h 115"/>
                  <a:gd name="T42" fmla="*/ 13058 w 174"/>
                  <a:gd name="T43" fmla="*/ 6009 h 115"/>
                  <a:gd name="T44" fmla="*/ 12039 w 174"/>
                  <a:gd name="T45" fmla="*/ 6655 h 115"/>
                  <a:gd name="T46" fmla="*/ 10568 w 174"/>
                  <a:gd name="T47" fmla="*/ 7301 h 115"/>
                  <a:gd name="T48" fmla="*/ 8813 w 174"/>
                  <a:gd name="T49" fmla="*/ 7878 h 115"/>
                  <a:gd name="T50" fmla="*/ 7885 w 174"/>
                  <a:gd name="T51" fmla="*/ 8080 h 115"/>
                  <a:gd name="T52" fmla="*/ 6773 w 174"/>
                  <a:gd name="T53" fmla="*/ 8313 h 115"/>
                  <a:gd name="T54" fmla="*/ 5772 w 174"/>
                  <a:gd name="T55" fmla="*/ 8313 h 115"/>
                  <a:gd name="T56" fmla="*/ 4779 w 174"/>
                  <a:gd name="T57" fmla="*/ 8313 h 115"/>
                  <a:gd name="T58" fmla="*/ 3130 w 174"/>
                  <a:gd name="T59" fmla="*/ 7999 h 115"/>
                  <a:gd name="T60" fmla="*/ 2463 w 174"/>
                  <a:gd name="T61" fmla="*/ 7878 h 115"/>
                  <a:gd name="T62" fmla="*/ 2050 w 174"/>
                  <a:gd name="T63" fmla="*/ 7614 h 115"/>
                  <a:gd name="T64" fmla="*/ 1175 w 174"/>
                  <a:gd name="T65" fmla="*/ 7075 h 115"/>
                  <a:gd name="T66" fmla="*/ 665 w 174"/>
                  <a:gd name="T67" fmla="*/ 6425 h 115"/>
                  <a:gd name="T68" fmla="*/ 267 w 174"/>
                  <a:gd name="T69" fmla="*/ 5737 h 115"/>
                  <a:gd name="T70" fmla="*/ 1 w 174"/>
                  <a:gd name="T71" fmla="*/ 5065 h 115"/>
                  <a:gd name="T72" fmla="*/ 0 w 174"/>
                  <a:gd name="T73" fmla="*/ 4384 h 115"/>
                  <a:gd name="T74" fmla="*/ 0 w 174"/>
                  <a:gd name="T75" fmla="*/ 3611 h 115"/>
                  <a:gd name="T76" fmla="*/ 1 w 174"/>
                  <a:gd name="T77" fmla="*/ 2917 h 115"/>
                  <a:gd name="T78" fmla="*/ 408 w 174"/>
                  <a:gd name="T79" fmla="*/ 24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300" name="Freeform 270"/>
              <p:cNvSpPr>
                <a:spLocks/>
              </p:cNvSpPr>
              <p:nvPr/>
            </p:nvSpPr>
            <p:spPr bwMode="blackGray">
              <a:xfrm rot="-4363228">
                <a:off x="3884" y="3058"/>
                <a:ext cx="311" cy="133"/>
              </a:xfrm>
              <a:custGeom>
                <a:avLst/>
                <a:gdLst>
                  <a:gd name="T0" fmla="*/ 0 w 253"/>
                  <a:gd name="T1" fmla="*/ 0 h 107"/>
                  <a:gd name="T2" fmla="*/ 589 w 253"/>
                  <a:gd name="T3" fmla="*/ 1836 h 107"/>
                  <a:gd name="T4" fmla="*/ 1409 w 253"/>
                  <a:gd name="T5" fmla="*/ 3526 h 107"/>
                  <a:gd name="T6" fmla="*/ 2368 w 253"/>
                  <a:gd name="T7" fmla="*/ 5167 h 107"/>
                  <a:gd name="T8" fmla="*/ 3447 w 253"/>
                  <a:gd name="T9" fmla="*/ 6423 h 107"/>
                  <a:gd name="T10" fmla="*/ 4613 w 253"/>
                  <a:gd name="T11" fmla="*/ 7509 h 107"/>
                  <a:gd name="T12" fmla="*/ 5954 w 253"/>
                  <a:gd name="T13" fmla="*/ 8418 h 107"/>
                  <a:gd name="T14" fmla="*/ 7222 w 253"/>
                  <a:gd name="T15" fmla="*/ 9244 h 107"/>
                  <a:gd name="T16" fmla="*/ 8619 w 253"/>
                  <a:gd name="T17" fmla="*/ 9759 h 107"/>
                  <a:gd name="T18" fmla="*/ 10006 w 253"/>
                  <a:gd name="T19" fmla="*/ 10174 h 107"/>
                  <a:gd name="T20" fmla="*/ 11513 w 253"/>
                  <a:gd name="T21" fmla="*/ 10296 h 107"/>
                  <a:gd name="T22" fmla="*/ 12932 w 253"/>
                  <a:gd name="T23" fmla="*/ 10296 h 107"/>
                  <a:gd name="T24" fmla="*/ 14152 w 253"/>
                  <a:gd name="T25" fmla="*/ 10296 h 107"/>
                  <a:gd name="T26" fmla="*/ 15624 w 253"/>
                  <a:gd name="T27" fmla="*/ 9965 h 107"/>
                  <a:gd name="T28" fmla="*/ 16967 w 253"/>
                  <a:gd name="T29" fmla="*/ 9501 h 107"/>
                  <a:gd name="T30" fmla="*/ 18216 w 253"/>
                  <a:gd name="T31" fmla="*/ 9027 h 107"/>
                  <a:gd name="T32" fmla="*/ 19313 w 253"/>
                  <a:gd name="T33" fmla="*/ 8283 h 107"/>
                  <a:gd name="T34" fmla="*/ 17396 w 253"/>
                  <a:gd name="T35" fmla="*/ 8703 h 107"/>
                  <a:gd name="T36" fmla="*/ 15624 w 253"/>
                  <a:gd name="T37" fmla="*/ 9027 h 107"/>
                  <a:gd name="T38" fmla="*/ 13723 w 253"/>
                  <a:gd name="T39" fmla="*/ 9244 h 107"/>
                  <a:gd name="T40" fmla="*/ 12932 w 253"/>
                  <a:gd name="T41" fmla="*/ 9244 h 107"/>
                  <a:gd name="T42" fmla="*/ 11952 w 253"/>
                  <a:gd name="T43" fmla="*/ 9244 h 107"/>
                  <a:gd name="T44" fmla="*/ 11229 w 253"/>
                  <a:gd name="T45" fmla="*/ 8959 h 107"/>
                  <a:gd name="T46" fmla="*/ 10533 w 253"/>
                  <a:gd name="T47" fmla="*/ 8634 h 107"/>
                  <a:gd name="T48" fmla="*/ 9723 w 253"/>
                  <a:gd name="T49" fmla="*/ 8017 h 107"/>
                  <a:gd name="T50" fmla="*/ 8997 w 253"/>
                  <a:gd name="T51" fmla="*/ 7509 h 107"/>
                  <a:gd name="T52" fmla="*/ 8412 w 253"/>
                  <a:gd name="T53" fmla="*/ 6772 h 107"/>
                  <a:gd name="T54" fmla="*/ 7910 w 253"/>
                  <a:gd name="T55" fmla="*/ 5983 h 107"/>
                  <a:gd name="T56" fmla="*/ 7344 w 253"/>
                  <a:gd name="T57" fmla="*/ 4813 h 107"/>
                  <a:gd name="T58" fmla="*/ 7012 w 253"/>
                  <a:gd name="T59" fmla="*/ 3520 h 107"/>
                  <a:gd name="T60" fmla="*/ 7222 w 253"/>
                  <a:gd name="T61" fmla="*/ 5081 h 107"/>
                  <a:gd name="T62" fmla="*/ 7012 w 253"/>
                  <a:gd name="T63" fmla="*/ 5588 h 107"/>
                  <a:gd name="T64" fmla="*/ 6771 w 253"/>
                  <a:gd name="T65" fmla="*/ 6041 h 107"/>
                  <a:gd name="T66" fmla="*/ 6645 w 253"/>
                  <a:gd name="T67" fmla="*/ 6639 h 107"/>
                  <a:gd name="T68" fmla="*/ 6257 w 253"/>
                  <a:gd name="T69" fmla="*/ 6759 h 107"/>
                  <a:gd name="T70" fmla="*/ 5954 w 253"/>
                  <a:gd name="T71" fmla="*/ 6772 h 107"/>
                  <a:gd name="T72" fmla="*/ 5568 w 253"/>
                  <a:gd name="T73" fmla="*/ 6772 h 107"/>
                  <a:gd name="T74" fmla="*/ 5042 w 253"/>
                  <a:gd name="T75" fmla="*/ 6759 h 107"/>
                  <a:gd name="T76" fmla="*/ 4398 w 253"/>
                  <a:gd name="T77" fmla="*/ 6316 h 107"/>
                  <a:gd name="T78" fmla="*/ 3775 w 253"/>
                  <a:gd name="T79" fmla="*/ 5799 h 107"/>
                  <a:gd name="T80" fmla="*/ 3217 w 253"/>
                  <a:gd name="T81" fmla="*/ 5081 h 107"/>
                  <a:gd name="T82" fmla="*/ 1653 w 253"/>
                  <a:gd name="T83" fmla="*/ 3019 h 107"/>
                  <a:gd name="T84" fmla="*/ 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01" name="Freeform 271"/>
              <p:cNvSpPr>
                <a:spLocks/>
              </p:cNvSpPr>
              <p:nvPr/>
            </p:nvSpPr>
            <p:spPr bwMode="blackGray">
              <a:xfrm rot="-4363228">
                <a:off x="3724" y="2917"/>
                <a:ext cx="284" cy="129"/>
              </a:xfrm>
              <a:custGeom>
                <a:avLst/>
                <a:gdLst>
                  <a:gd name="T0" fmla="*/ 19308 w 230"/>
                  <a:gd name="T1" fmla="*/ 9577 h 104"/>
                  <a:gd name="T2" fmla="*/ 18766 w 230"/>
                  <a:gd name="T3" fmla="*/ 8175 h 104"/>
                  <a:gd name="T4" fmla="*/ 18132 w 230"/>
                  <a:gd name="T5" fmla="*/ 6910 h 104"/>
                  <a:gd name="T6" fmla="*/ 17260 w 230"/>
                  <a:gd name="T7" fmla="*/ 5778 h 104"/>
                  <a:gd name="T8" fmla="*/ 16391 w 230"/>
                  <a:gd name="T9" fmla="*/ 4658 h 104"/>
                  <a:gd name="T10" fmla="*/ 15343 w 230"/>
                  <a:gd name="T11" fmla="*/ 3574 h 104"/>
                  <a:gd name="T12" fmla="*/ 14428 w 230"/>
                  <a:gd name="T13" fmla="*/ 2721 h 104"/>
                  <a:gd name="T14" fmla="*/ 13305 w 230"/>
                  <a:gd name="T15" fmla="*/ 1967 h 104"/>
                  <a:gd name="T16" fmla="*/ 12101 w 230"/>
                  <a:gd name="T17" fmla="*/ 1440 h 104"/>
                  <a:gd name="T18" fmla="*/ 10960 w 230"/>
                  <a:gd name="T19" fmla="*/ 755 h 104"/>
                  <a:gd name="T20" fmla="*/ 9631 w 230"/>
                  <a:gd name="T21" fmla="*/ 435 h 104"/>
                  <a:gd name="T22" fmla="*/ 8306 w 230"/>
                  <a:gd name="T23" fmla="*/ 2 h 104"/>
                  <a:gd name="T24" fmla="*/ 6947 w 230"/>
                  <a:gd name="T25" fmla="*/ 0 h 104"/>
                  <a:gd name="T26" fmla="*/ 5476 w 230"/>
                  <a:gd name="T27" fmla="*/ 0 h 104"/>
                  <a:gd name="T28" fmla="*/ 4143 w 230"/>
                  <a:gd name="T29" fmla="*/ 0 h 104"/>
                  <a:gd name="T30" fmla="*/ 2605 w 230"/>
                  <a:gd name="T31" fmla="*/ 283 h 104"/>
                  <a:gd name="T32" fmla="*/ 1169 w 230"/>
                  <a:gd name="T33" fmla="*/ 670 h 104"/>
                  <a:gd name="T34" fmla="*/ 407 w 230"/>
                  <a:gd name="T35" fmla="*/ 1031 h 104"/>
                  <a:gd name="T36" fmla="*/ 1 w 230"/>
                  <a:gd name="T37" fmla="*/ 1176 h 104"/>
                  <a:gd name="T38" fmla="*/ 0 w 230"/>
                  <a:gd name="T39" fmla="*/ 1459 h 104"/>
                  <a:gd name="T40" fmla="*/ 0 w 230"/>
                  <a:gd name="T41" fmla="*/ 1967 h 104"/>
                  <a:gd name="T42" fmla="*/ 1 w 230"/>
                  <a:gd name="T43" fmla="*/ 2591 h 104"/>
                  <a:gd name="T44" fmla="*/ 503 w 230"/>
                  <a:gd name="T45" fmla="*/ 3035 h 104"/>
                  <a:gd name="T46" fmla="*/ 947 w 230"/>
                  <a:gd name="T47" fmla="*/ 3407 h 104"/>
                  <a:gd name="T48" fmla="*/ 1505 w 230"/>
                  <a:gd name="T49" fmla="*/ 3574 h 104"/>
                  <a:gd name="T50" fmla="*/ 1898 w 230"/>
                  <a:gd name="T51" fmla="*/ 3574 h 104"/>
                  <a:gd name="T52" fmla="*/ 3519 w 230"/>
                  <a:gd name="T53" fmla="*/ 2785 h 104"/>
                  <a:gd name="T54" fmla="*/ 5206 w 230"/>
                  <a:gd name="T55" fmla="*/ 2215 h 104"/>
                  <a:gd name="T56" fmla="*/ 6625 w 230"/>
                  <a:gd name="T57" fmla="*/ 2194 h 104"/>
                  <a:gd name="T58" fmla="*/ 8131 w 230"/>
                  <a:gd name="T59" fmla="*/ 1967 h 104"/>
                  <a:gd name="T60" fmla="*/ 9360 w 230"/>
                  <a:gd name="T61" fmla="*/ 2194 h 104"/>
                  <a:gd name="T62" fmla="*/ 10687 w 230"/>
                  <a:gd name="T63" fmla="*/ 2215 h 104"/>
                  <a:gd name="T64" fmla="*/ 11819 w 230"/>
                  <a:gd name="T65" fmla="*/ 2721 h 104"/>
                  <a:gd name="T66" fmla="*/ 12908 w 230"/>
                  <a:gd name="T67" fmla="*/ 3375 h 104"/>
                  <a:gd name="T68" fmla="*/ 13826 w 230"/>
                  <a:gd name="T69" fmla="*/ 3908 h 104"/>
                  <a:gd name="T70" fmla="*/ 14805 w 230"/>
                  <a:gd name="T71" fmla="*/ 4658 h 104"/>
                  <a:gd name="T72" fmla="*/ 16552 w 230"/>
                  <a:gd name="T73" fmla="*/ 6225 h 104"/>
                  <a:gd name="T74" fmla="*/ 18132 w 230"/>
                  <a:gd name="T75" fmla="*/ 7988 h 104"/>
                  <a:gd name="T76" fmla="*/ 19163 w 230"/>
                  <a:gd name="T77" fmla="*/ 9577 h 104"/>
                  <a:gd name="T78" fmla="*/ 19308 w 230"/>
                  <a:gd name="T79" fmla="*/ 957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02" name="Freeform 272"/>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03" name="Freeform 273"/>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62" name="Group 274"/>
            <p:cNvGrpSpPr>
              <a:grpSpLocks/>
            </p:cNvGrpSpPr>
            <p:nvPr/>
          </p:nvGrpSpPr>
          <p:grpSpPr bwMode="auto">
            <a:xfrm>
              <a:off x="4581" y="3248"/>
              <a:ext cx="479" cy="448"/>
              <a:chOff x="3734" y="2835"/>
              <a:chExt cx="479" cy="448"/>
            </a:xfrm>
          </p:grpSpPr>
          <p:sp>
            <p:nvSpPr>
              <p:cNvPr id="10280" name="Freeform 275"/>
              <p:cNvSpPr>
                <a:spLocks/>
              </p:cNvSpPr>
              <p:nvPr/>
            </p:nvSpPr>
            <p:spPr bwMode="blackGray">
              <a:xfrm rot="-9056537">
                <a:off x="3737" y="2887"/>
                <a:ext cx="120" cy="46"/>
              </a:xfrm>
              <a:custGeom>
                <a:avLst/>
                <a:gdLst>
                  <a:gd name="T0" fmla="*/ 6862 w 98"/>
                  <a:gd name="T1" fmla="*/ 2654 h 37"/>
                  <a:gd name="T2" fmla="*/ 6747 w 98"/>
                  <a:gd name="T3" fmla="*/ 3036 h 37"/>
                  <a:gd name="T4" fmla="*/ 6527 w 98"/>
                  <a:gd name="T5" fmla="*/ 3300 h 37"/>
                  <a:gd name="T6" fmla="*/ 6018 w 98"/>
                  <a:gd name="T7" fmla="*/ 3526 h 37"/>
                  <a:gd name="T8" fmla="*/ 5695 w 98"/>
                  <a:gd name="T9" fmla="*/ 3557 h 37"/>
                  <a:gd name="T10" fmla="*/ 4577 w 98"/>
                  <a:gd name="T11" fmla="*/ 3557 h 37"/>
                  <a:gd name="T12" fmla="*/ 3217 w 98"/>
                  <a:gd name="T13" fmla="*/ 3526 h 37"/>
                  <a:gd name="T14" fmla="*/ 1829 w 98"/>
                  <a:gd name="T15" fmla="*/ 3036 h 37"/>
                  <a:gd name="T16" fmla="*/ 824 w 98"/>
                  <a:gd name="T17" fmla="*/ 2301 h 37"/>
                  <a:gd name="T18" fmla="*/ 500 w 98"/>
                  <a:gd name="T19" fmla="*/ 1851 h 37"/>
                  <a:gd name="T20" fmla="*/ 272 w 98"/>
                  <a:gd name="T21" fmla="*/ 1580 h 37"/>
                  <a:gd name="T22" fmla="*/ 0 w 98"/>
                  <a:gd name="T23" fmla="*/ 1271 h 37"/>
                  <a:gd name="T24" fmla="*/ 0 w 98"/>
                  <a:gd name="T25" fmla="*/ 964 h 37"/>
                  <a:gd name="T26" fmla="*/ 2 w 98"/>
                  <a:gd name="T27" fmla="*/ 547 h 37"/>
                  <a:gd name="T28" fmla="*/ 333 w 98"/>
                  <a:gd name="T29" fmla="*/ 285 h 37"/>
                  <a:gd name="T30" fmla="*/ 673 w 98"/>
                  <a:gd name="T31" fmla="*/ 2 h 37"/>
                  <a:gd name="T32" fmla="*/ 1220 w 98"/>
                  <a:gd name="T33" fmla="*/ 0 h 37"/>
                  <a:gd name="T34" fmla="*/ 2269 w 98"/>
                  <a:gd name="T35" fmla="*/ 0 h 37"/>
                  <a:gd name="T36" fmla="*/ 3675 w 98"/>
                  <a:gd name="T37" fmla="*/ 2 h 37"/>
                  <a:gd name="T38" fmla="*/ 4915 w 98"/>
                  <a:gd name="T39" fmla="*/ 547 h 37"/>
                  <a:gd name="T40" fmla="*/ 5987 w 98"/>
                  <a:gd name="T41" fmla="*/ 1271 h 37"/>
                  <a:gd name="T42" fmla="*/ 6378 w 98"/>
                  <a:gd name="T43" fmla="*/ 1717 h 37"/>
                  <a:gd name="T44" fmla="*/ 6681 w 98"/>
                  <a:gd name="T45" fmla="*/ 2020 h 37"/>
                  <a:gd name="T46" fmla="*/ 6747 w 98"/>
                  <a:gd name="T47" fmla="*/ 2301 h 37"/>
                  <a:gd name="T48" fmla="*/ 6747 w 98"/>
                  <a:gd name="T49" fmla="*/ 2654 h 37"/>
                  <a:gd name="T50" fmla="*/ 6862 w 98"/>
                  <a:gd name="T51" fmla="*/ 2654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81" name="Freeform 276"/>
              <p:cNvSpPr>
                <a:spLocks/>
              </p:cNvSpPr>
              <p:nvPr/>
            </p:nvSpPr>
            <p:spPr bwMode="blackGray">
              <a:xfrm rot="-9056537">
                <a:off x="3734" y="2880"/>
                <a:ext cx="120" cy="47"/>
              </a:xfrm>
              <a:custGeom>
                <a:avLst/>
                <a:gdLst>
                  <a:gd name="T0" fmla="*/ 8405 w 97"/>
                  <a:gd name="T1" fmla="*/ 4306 h 37"/>
                  <a:gd name="T2" fmla="*/ 8334 w 97"/>
                  <a:gd name="T3" fmla="*/ 4723 h 37"/>
                  <a:gd name="T4" fmla="*/ 8012 w 97"/>
                  <a:gd name="T5" fmla="*/ 5212 h 37"/>
                  <a:gd name="T6" fmla="*/ 7457 w 97"/>
                  <a:gd name="T7" fmla="*/ 5470 h 37"/>
                  <a:gd name="T8" fmla="*/ 7043 w 97"/>
                  <a:gd name="T9" fmla="*/ 5643 h 37"/>
                  <a:gd name="T10" fmla="*/ 5635 w 97"/>
                  <a:gd name="T11" fmla="*/ 5643 h 37"/>
                  <a:gd name="T12" fmla="*/ 3903 w 97"/>
                  <a:gd name="T13" fmla="*/ 5470 h 37"/>
                  <a:gd name="T14" fmla="*/ 2265 w 97"/>
                  <a:gd name="T15" fmla="*/ 4723 h 37"/>
                  <a:gd name="T16" fmla="*/ 967 w 97"/>
                  <a:gd name="T17" fmla="*/ 3542 h 37"/>
                  <a:gd name="T18" fmla="*/ 511 w 97"/>
                  <a:gd name="T19" fmla="*/ 3051 h 37"/>
                  <a:gd name="T20" fmla="*/ 270 w 97"/>
                  <a:gd name="T21" fmla="*/ 2402 h 37"/>
                  <a:gd name="T22" fmla="*/ 0 w 97"/>
                  <a:gd name="T23" fmla="*/ 2101 h 37"/>
                  <a:gd name="T24" fmla="*/ 0 w 97"/>
                  <a:gd name="T25" fmla="*/ 1654 h 37"/>
                  <a:gd name="T26" fmla="*/ 1 w 97"/>
                  <a:gd name="T27" fmla="*/ 1057 h 37"/>
                  <a:gd name="T28" fmla="*/ 334 w 97"/>
                  <a:gd name="T29" fmla="*/ 500 h 37"/>
                  <a:gd name="T30" fmla="*/ 782 w 97"/>
                  <a:gd name="T31" fmla="*/ 394 h 37"/>
                  <a:gd name="T32" fmla="*/ 1408 w 97"/>
                  <a:gd name="T33" fmla="*/ 0 h 37"/>
                  <a:gd name="T34" fmla="*/ 2802 w 97"/>
                  <a:gd name="T35" fmla="*/ 0 h 37"/>
                  <a:gd name="T36" fmla="*/ 4543 w 97"/>
                  <a:gd name="T37" fmla="*/ 394 h 37"/>
                  <a:gd name="T38" fmla="*/ 5973 w 97"/>
                  <a:gd name="T39" fmla="*/ 1057 h 37"/>
                  <a:gd name="T40" fmla="*/ 7372 w 97"/>
                  <a:gd name="T41" fmla="*/ 2101 h 37"/>
                  <a:gd name="T42" fmla="*/ 7979 w 97"/>
                  <a:gd name="T43" fmla="*/ 2753 h 37"/>
                  <a:gd name="T44" fmla="*/ 8190 w 97"/>
                  <a:gd name="T45" fmla="*/ 3230 h 37"/>
                  <a:gd name="T46" fmla="*/ 8334 w 97"/>
                  <a:gd name="T47" fmla="*/ 3542 h 37"/>
                  <a:gd name="T48" fmla="*/ 8405 w 97"/>
                  <a:gd name="T49" fmla="*/ 430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282" name="Freeform 277"/>
              <p:cNvSpPr>
                <a:spLocks/>
              </p:cNvSpPr>
              <p:nvPr/>
            </p:nvSpPr>
            <p:spPr bwMode="blackGray">
              <a:xfrm rot="-9056537">
                <a:off x="3768" y="2853"/>
                <a:ext cx="122" cy="48"/>
              </a:xfrm>
              <a:custGeom>
                <a:avLst/>
                <a:gdLst>
                  <a:gd name="T0" fmla="*/ 9739 w 98"/>
                  <a:gd name="T1" fmla="*/ 2247 h 39"/>
                  <a:gd name="T2" fmla="*/ 9500 w 98"/>
                  <a:gd name="T3" fmla="*/ 2518 h 39"/>
                  <a:gd name="T4" fmla="*/ 9271 w 98"/>
                  <a:gd name="T5" fmla="*/ 2684 h 39"/>
                  <a:gd name="T6" fmla="*/ 8829 w 98"/>
                  <a:gd name="T7" fmla="*/ 2766 h 39"/>
                  <a:gd name="T8" fmla="*/ 8098 w 98"/>
                  <a:gd name="T9" fmla="*/ 2926 h 39"/>
                  <a:gd name="T10" fmla="*/ 6505 w 98"/>
                  <a:gd name="T11" fmla="*/ 3099 h 39"/>
                  <a:gd name="T12" fmla="*/ 4576 w 98"/>
                  <a:gd name="T13" fmla="*/ 2766 h 39"/>
                  <a:gd name="T14" fmla="*/ 2552 w 98"/>
                  <a:gd name="T15" fmla="*/ 2414 h 39"/>
                  <a:gd name="T16" fmla="*/ 1229 w 98"/>
                  <a:gd name="T17" fmla="*/ 1931 h 39"/>
                  <a:gd name="T18" fmla="*/ 686 w 98"/>
                  <a:gd name="T19" fmla="*/ 1662 h 39"/>
                  <a:gd name="T20" fmla="*/ 286 w 98"/>
                  <a:gd name="T21" fmla="*/ 1294 h 39"/>
                  <a:gd name="T22" fmla="*/ 0 w 98"/>
                  <a:gd name="T23" fmla="*/ 1051 h 39"/>
                  <a:gd name="T24" fmla="*/ 0 w 98"/>
                  <a:gd name="T25" fmla="*/ 754 h 39"/>
                  <a:gd name="T26" fmla="*/ 2 w 98"/>
                  <a:gd name="T27" fmla="*/ 478 h 39"/>
                  <a:gd name="T28" fmla="*/ 443 w 98"/>
                  <a:gd name="T29" fmla="*/ 256 h 39"/>
                  <a:gd name="T30" fmla="*/ 987 w 98"/>
                  <a:gd name="T31" fmla="*/ 2 h 39"/>
                  <a:gd name="T32" fmla="*/ 1640 w 98"/>
                  <a:gd name="T33" fmla="*/ 0 h 39"/>
                  <a:gd name="T34" fmla="*/ 3235 w 98"/>
                  <a:gd name="T35" fmla="*/ 0 h 39"/>
                  <a:gd name="T36" fmla="*/ 5225 w 98"/>
                  <a:gd name="T37" fmla="*/ 256 h 39"/>
                  <a:gd name="T38" fmla="*/ 6910 w 98"/>
                  <a:gd name="T39" fmla="*/ 613 h 39"/>
                  <a:gd name="T40" fmla="*/ 8437 w 98"/>
                  <a:gd name="T41" fmla="*/ 1142 h 39"/>
                  <a:gd name="T42" fmla="*/ 9089 w 98"/>
                  <a:gd name="T43" fmla="*/ 1406 h 39"/>
                  <a:gd name="T44" fmla="*/ 9392 w 98"/>
                  <a:gd name="T45" fmla="*/ 1662 h 39"/>
                  <a:gd name="T46" fmla="*/ 9739 w 98"/>
                  <a:gd name="T47" fmla="*/ 2046 h 39"/>
                  <a:gd name="T48" fmla="*/ 9739 w 98"/>
                  <a:gd name="T49" fmla="*/ 2181 h 39"/>
                  <a:gd name="T50" fmla="*/ 9739 w 98"/>
                  <a:gd name="T51" fmla="*/ 22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83" name="Freeform 278"/>
              <p:cNvSpPr>
                <a:spLocks/>
              </p:cNvSpPr>
              <p:nvPr/>
            </p:nvSpPr>
            <p:spPr bwMode="blackGray">
              <a:xfrm rot="-9056537">
                <a:off x="3766" y="2847"/>
                <a:ext cx="120" cy="50"/>
              </a:xfrm>
              <a:custGeom>
                <a:avLst/>
                <a:gdLst>
                  <a:gd name="T0" fmla="*/ 6862 w 98"/>
                  <a:gd name="T1" fmla="*/ 5285 h 39"/>
                  <a:gd name="T2" fmla="*/ 6747 w 98"/>
                  <a:gd name="T3" fmla="*/ 6008 h 39"/>
                  <a:gd name="T4" fmla="*/ 6527 w 98"/>
                  <a:gd name="T5" fmla="*/ 6292 h 39"/>
                  <a:gd name="T6" fmla="*/ 6167 w 98"/>
                  <a:gd name="T7" fmla="*/ 6632 h 39"/>
                  <a:gd name="T8" fmla="*/ 5695 w 98"/>
                  <a:gd name="T9" fmla="*/ 7099 h 39"/>
                  <a:gd name="T10" fmla="*/ 4577 w 98"/>
                  <a:gd name="T11" fmla="*/ 7196 h 39"/>
                  <a:gd name="T12" fmla="*/ 3217 w 98"/>
                  <a:gd name="T13" fmla="*/ 6632 h 39"/>
                  <a:gd name="T14" fmla="*/ 1829 w 98"/>
                  <a:gd name="T15" fmla="*/ 5649 h 39"/>
                  <a:gd name="T16" fmla="*/ 824 w 98"/>
                  <a:gd name="T17" fmla="*/ 4679 h 39"/>
                  <a:gd name="T18" fmla="*/ 500 w 98"/>
                  <a:gd name="T19" fmla="*/ 3938 h 39"/>
                  <a:gd name="T20" fmla="*/ 272 w 98"/>
                  <a:gd name="T21" fmla="*/ 3072 h 39"/>
                  <a:gd name="T22" fmla="*/ 0 w 98"/>
                  <a:gd name="T23" fmla="*/ 2455 h 39"/>
                  <a:gd name="T24" fmla="*/ 0 w 98"/>
                  <a:gd name="T25" fmla="*/ 1915 h 39"/>
                  <a:gd name="T26" fmla="*/ 2 w 98"/>
                  <a:gd name="T27" fmla="*/ 1272 h 39"/>
                  <a:gd name="T28" fmla="*/ 333 w 98"/>
                  <a:gd name="T29" fmla="*/ 553 h 39"/>
                  <a:gd name="T30" fmla="*/ 673 w 98"/>
                  <a:gd name="T31" fmla="*/ 431 h 39"/>
                  <a:gd name="T32" fmla="*/ 1220 w 98"/>
                  <a:gd name="T33" fmla="*/ 0 h 39"/>
                  <a:gd name="T34" fmla="*/ 2269 w 98"/>
                  <a:gd name="T35" fmla="*/ 0 h 39"/>
                  <a:gd name="T36" fmla="*/ 3675 w 98"/>
                  <a:gd name="T37" fmla="*/ 553 h 39"/>
                  <a:gd name="T38" fmla="*/ 4915 w 98"/>
                  <a:gd name="T39" fmla="*/ 1494 h 39"/>
                  <a:gd name="T40" fmla="*/ 5987 w 98"/>
                  <a:gd name="T41" fmla="*/ 2681 h 39"/>
                  <a:gd name="T42" fmla="*/ 6378 w 98"/>
                  <a:gd name="T43" fmla="*/ 3215 h 39"/>
                  <a:gd name="T44" fmla="*/ 6681 w 98"/>
                  <a:gd name="T45" fmla="*/ 3938 h 39"/>
                  <a:gd name="T46" fmla="*/ 6862 w 98"/>
                  <a:gd name="T47" fmla="*/ 4686 h 39"/>
                  <a:gd name="T48" fmla="*/ 6862 w 98"/>
                  <a:gd name="T49" fmla="*/ 528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284" name="Freeform 279"/>
              <p:cNvSpPr>
                <a:spLocks/>
              </p:cNvSpPr>
              <p:nvPr/>
            </p:nvSpPr>
            <p:spPr bwMode="blackGray">
              <a:xfrm rot="-4363228">
                <a:off x="3729" y="2881"/>
                <a:ext cx="445" cy="359"/>
              </a:xfrm>
              <a:custGeom>
                <a:avLst/>
                <a:gdLst>
                  <a:gd name="T0" fmla="*/ 28611 w 361"/>
                  <a:gd name="T1" fmla="*/ 14710 h 292"/>
                  <a:gd name="T2" fmla="*/ 27716 w 361"/>
                  <a:gd name="T3" fmla="*/ 16748 h 292"/>
                  <a:gd name="T4" fmla="*/ 26297 w 361"/>
                  <a:gd name="T5" fmla="*/ 18539 h 292"/>
                  <a:gd name="T6" fmla="*/ 24448 w 361"/>
                  <a:gd name="T7" fmla="*/ 20024 h 292"/>
                  <a:gd name="T8" fmla="*/ 22255 w 361"/>
                  <a:gd name="T9" fmla="*/ 21149 h 292"/>
                  <a:gd name="T10" fmla="*/ 19521 w 361"/>
                  <a:gd name="T11" fmla="*/ 22004 h 292"/>
                  <a:gd name="T12" fmla="*/ 16964 w 361"/>
                  <a:gd name="T13" fmla="*/ 22317 h 292"/>
                  <a:gd name="T14" fmla="*/ 14039 w 361"/>
                  <a:gd name="T15" fmla="*/ 22317 h 292"/>
                  <a:gd name="T16" fmla="*/ 11095 w 361"/>
                  <a:gd name="T17" fmla="*/ 21910 h 292"/>
                  <a:gd name="T18" fmla="*/ 8396 w 361"/>
                  <a:gd name="T19" fmla="*/ 20918 h 292"/>
                  <a:gd name="T20" fmla="*/ 5924 w 361"/>
                  <a:gd name="T21" fmla="*/ 19703 h 292"/>
                  <a:gd name="T22" fmla="*/ 3774 w 361"/>
                  <a:gd name="T23" fmla="*/ 18149 h 292"/>
                  <a:gd name="T24" fmla="*/ 2273 w 361"/>
                  <a:gd name="T25" fmla="*/ 16319 h 292"/>
                  <a:gd name="T26" fmla="*/ 953 w 361"/>
                  <a:gd name="T27" fmla="*/ 14328 h 292"/>
                  <a:gd name="T28" fmla="*/ 316 w 361"/>
                  <a:gd name="T29" fmla="*/ 12165 h 292"/>
                  <a:gd name="T30" fmla="*/ 0 w 361"/>
                  <a:gd name="T31" fmla="*/ 9976 h 292"/>
                  <a:gd name="T32" fmla="*/ 593 w 361"/>
                  <a:gd name="T33" fmla="*/ 7710 h 292"/>
                  <a:gd name="T34" fmla="*/ 1448 w 361"/>
                  <a:gd name="T35" fmla="*/ 5573 h 292"/>
                  <a:gd name="T36" fmla="*/ 2888 w 361"/>
                  <a:gd name="T37" fmla="*/ 3781 h 292"/>
                  <a:gd name="T38" fmla="*/ 4806 w 361"/>
                  <a:gd name="T39" fmla="*/ 2373 h 292"/>
                  <a:gd name="T40" fmla="*/ 6924 w 361"/>
                  <a:gd name="T41" fmla="*/ 1277 h 292"/>
                  <a:gd name="T42" fmla="*/ 9638 w 361"/>
                  <a:gd name="T43" fmla="*/ 381 h 292"/>
                  <a:gd name="T44" fmla="*/ 12196 w 361"/>
                  <a:gd name="T45" fmla="*/ 0 h 292"/>
                  <a:gd name="T46" fmla="*/ 15183 w 361"/>
                  <a:gd name="T47" fmla="*/ 0 h 292"/>
                  <a:gd name="T48" fmla="*/ 18074 w 361"/>
                  <a:gd name="T49" fmla="*/ 468 h 292"/>
                  <a:gd name="T50" fmla="*/ 20823 w 361"/>
                  <a:gd name="T51" fmla="*/ 1418 h 292"/>
                  <a:gd name="T52" fmla="*/ 23327 w 361"/>
                  <a:gd name="T53" fmla="*/ 2739 h 292"/>
                  <a:gd name="T54" fmla="*/ 25407 w 361"/>
                  <a:gd name="T55" fmla="*/ 4260 h 292"/>
                  <a:gd name="T56" fmla="*/ 26918 w 361"/>
                  <a:gd name="T57" fmla="*/ 6093 h 292"/>
                  <a:gd name="T58" fmla="*/ 28209 w 361"/>
                  <a:gd name="T59" fmla="*/ 8114 h 292"/>
                  <a:gd name="T60" fmla="*/ 28955 w 361"/>
                  <a:gd name="T61" fmla="*/ 10224 h 292"/>
                  <a:gd name="T62" fmla="*/ 29236 w 361"/>
                  <a:gd name="T63" fmla="*/ 12385 h 292"/>
                  <a:gd name="T64" fmla="*/ 29084 w 361"/>
                  <a:gd name="T65" fmla="*/ 13535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85" name="Freeform 280"/>
              <p:cNvSpPr>
                <a:spLocks/>
              </p:cNvSpPr>
              <p:nvPr/>
            </p:nvSpPr>
            <p:spPr bwMode="blackGray">
              <a:xfrm rot="-4363228">
                <a:off x="3736" y="2878"/>
                <a:ext cx="443" cy="357"/>
              </a:xfrm>
              <a:custGeom>
                <a:avLst/>
                <a:gdLst>
                  <a:gd name="T0" fmla="*/ 27663 w 360"/>
                  <a:gd name="T1" fmla="*/ 13072 h 292"/>
                  <a:gd name="T2" fmla="*/ 26685 w 360"/>
                  <a:gd name="T3" fmla="*/ 14918 h 292"/>
                  <a:gd name="T4" fmla="*/ 25273 w 360"/>
                  <a:gd name="T5" fmla="*/ 16544 h 292"/>
                  <a:gd name="T6" fmla="*/ 23598 w 360"/>
                  <a:gd name="T7" fmla="*/ 17793 h 292"/>
                  <a:gd name="T8" fmla="*/ 21372 w 360"/>
                  <a:gd name="T9" fmla="*/ 18779 h 292"/>
                  <a:gd name="T10" fmla="*/ 18793 w 360"/>
                  <a:gd name="T11" fmla="*/ 19596 h 292"/>
                  <a:gd name="T12" fmla="*/ 16278 w 360"/>
                  <a:gd name="T13" fmla="*/ 19845 h 292"/>
                  <a:gd name="T14" fmla="*/ 13459 w 360"/>
                  <a:gd name="T15" fmla="*/ 19845 h 292"/>
                  <a:gd name="T16" fmla="*/ 10601 w 360"/>
                  <a:gd name="T17" fmla="*/ 19474 h 292"/>
                  <a:gd name="T18" fmla="*/ 7991 w 360"/>
                  <a:gd name="T19" fmla="*/ 18581 h 292"/>
                  <a:gd name="T20" fmla="*/ 5748 w 360"/>
                  <a:gd name="T21" fmla="*/ 17465 h 292"/>
                  <a:gd name="T22" fmla="*/ 3626 w 360"/>
                  <a:gd name="T23" fmla="*/ 16176 h 292"/>
                  <a:gd name="T24" fmla="*/ 2128 w 360"/>
                  <a:gd name="T25" fmla="*/ 14510 h 292"/>
                  <a:gd name="T26" fmla="*/ 888 w 360"/>
                  <a:gd name="T27" fmla="*/ 12740 h 292"/>
                  <a:gd name="T28" fmla="*/ 256 w 360"/>
                  <a:gd name="T29" fmla="*/ 10822 h 292"/>
                  <a:gd name="T30" fmla="*/ 0 w 360"/>
                  <a:gd name="T31" fmla="*/ 8852 h 292"/>
                  <a:gd name="T32" fmla="*/ 477 w 360"/>
                  <a:gd name="T33" fmla="*/ 6837 h 292"/>
                  <a:gd name="T34" fmla="*/ 1345 w 360"/>
                  <a:gd name="T35" fmla="*/ 4956 h 292"/>
                  <a:gd name="T36" fmla="*/ 2718 w 360"/>
                  <a:gd name="T37" fmla="*/ 3473 h 292"/>
                  <a:gd name="T38" fmla="*/ 4462 w 360"/>
                  <a:gd name="T39" fmla="*/ 2047 h 292"/>
                  <a:gd name="T40" fmla="*/ 6705 w 360"/>
                  <a:gd name="T41" fmla="*/ 1081 h 292"/>
                  <a:gd name="T42" fmla="*/ 9150 w 360"/>
                  <a:gd name="T43" fmla="*/ 323 h 292"/>
                  <a:gd name="T44" fmla="*/ 11785 w 360"/>
                  <a:gd name="T45" fmla="*/ 0 h 292"/>
                  <a:gd name="T46" fmla="*/ 14502 w 360"/>
                  <a:gd name="T47" fmla="*/ 0 h 292"/>
                  <a:gd name="T48" fmla="*/ 17512 w 360"/>
                  <a:gd name="T49" fmla="*/ 483 h 292"/>
                  <a:gd name="T50" fmla="*/ 20093 w 360"/>
                  <a:gd name="T51" fmla="*/ 1322 h 292"/>
                  <a:gd name="T52" fmla="*/ 22320 w 360"/>
                  <a:gd name="T53" fmla="*/ 2462 h 292"/>
                  <a:gd name="T54" fmla="*/ 24381 w 360"/>
                  <a:gd name="T55" fmla="*/ 3722 h 292"/>
                  <a:gd name="T56" fmla="*/ 25929 w 360"/>
                  <a:gd name="T57" fmla="*/ 5477 h 292"/>
                  <a:gd name="T58" fmla="*/ 27204 w 360"/>
                  <a:gd name="T59" fmla="*/ 7240 h 292"/>
                  <a:gd name="T60" fmla="*/ 27846 w 360"/>
                  <a:gd name="T61" fmla="*/ 9057 h 292"/>
                  <a:gd name="T62" fmla="*/ 28079 w 360"/>
                  <a:gd name="T63" fmla="*/ 11073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286" name="Freeform 281"/>
              <p:cNvSpPr>
                <a:spLocks/>
              </p:cNvSpPr>
              <p:nvPr/>
            </p:nvSpPr>
            <p:spPr bwMode="blackGray">
              <a:xfrm rot="-4363228">
                <a:off x="3862" y="2971"/>
                <a:ext cx="215" cy="141"/>
              </a:xfrm>
              <a:custGeom>
                <a:avLst/>
                <a:gdLst>
                  <a:gd name="T0" fmla="*/ 408 w 174"/>
                  <a:gd name="T1" fmla="*/ 2018 h 116"/>
                  <a:gd name="T2" fmla="*/ 1016 w 174"/>
                  <a:gd name="T3" fmla="*/ 1457 h 116"/>
                  <a:gd name="T4" fmla="*/ 1731 w 174"/>
                  <a:gd name="T5" fmla="*/ 1067 h 116"/>
                  <a:gd name="T6" fmla="*/ 2533 w 174"/>
                  <a:gd name="T7" fmla="*/ 625 h 116"/>
                  <a:gd name="T8" fmla="*/ 3614 w 174"/>
                  <a:gd name="T9" fmla="*/ 287 h 116"/>
                  <a:gd name="T10" fmla="*/ 4997 w 174"/>
                  <a:gd name="T11" fmla="*/ 2 h 116"/>
                  <a:gd name="T12" fmla="*/ 6517 w 174"/>
                  <a:gd name="T13" fmla="*/ 0 h 116"/>
                  <a:gd name="T14" fmla="*/ 8229 w 174"/>
                  <a:gd name="T15" fmla="*/ 0 h 116"/>
                  <a:gd name="T16" fmla="*/ 9951 w 174"/>
                  <a:gd name="T17" fmla="*/ 236 h 116"/>
                  <a:gd name="T18" fmla="*/ 11163 w 174"/>
                  <a:gd name="T19" fmla="*/ 424 h 116"/>
                  <a:gd name="T20" fmla="*/ 12296 w 174"/>
                  <a:gd name="T21" fmla="*/ 760 h 116"/>
                  <a:gd name="T22" fmla="*/ 13198 w 174"/>
                  <a:gd name="T23" fmla="*/ 1067 h 116"/>
                  <a:gd name="T24" fmla="*/ 13793 w 174"/>
                  <a:gd name="T25" fmla="*/ 1366 h 116"/>
                  <a:gd name="T26" fmla="*/ 14364 w 174"/>
                  <a:gd name="T27" fmla="*/ 1771 h 116"/>
                  <a:gd name="T28" fmla="*/ 14677 w 174"/>
                  <a:gd name="T29" fmla="*/ 2018 h 116"/>
                  <a:gd name="T30" fmla="*/ 14876 w 174"/>
                  <a:gd name="T31" fmla="*/ 2330 h 116"/>
                  <a:gd name="T32" fmla="*/ 14876 w 174"/>
                  <a:gd name="T33" fmla="*/ 2617 h 116"/>
                  <a:gd name="T34" fmla="*/ 14876 w 174"/>
                  <a:gd name="T35" fmla="*/ 2980 h 116"/>
                  <a:gd name="T36" fmla="*/ 14677 w 174"/>
                  <a:gd name="T37" fmla="*/ 3401 h 116"/>
                  <a:gd name="T38" fmla="*/ 14393 w 174"/>
                  <a:gd name="T39" fmla="*/ 3867 h 116"/>
                  <a:gd name="T40" fmla="*/ 13969 w 174"/>
                  <a:gd name="T41" fmla="*/ 4403 h 116"/>
                  <a:gd name="T42" fmla="*/ 13198 w 174"/>
                  <a:gd name="T43" fmla="*/ 5025 h 116"/>
                  <a:gd name="T44" fmla="*/ 12041 w 174"/>
                  <a:gd name="T45" fmla="*/ 5614 h 116"/>
                  <a:gd name="T46" fmla="*/ 10568 w 174"/>
                  <a:gd name="T47" fmla="*/ 6108 h 116"/>
                  <a:gd name="T48" fmla="*/ 8813 w 174"/>
                  <a:gd name="T49" fmla="*/ 6510 h 116"/>
                  <a:gd name="T50" fmla="*/ 7887 w 174"/>
                  <a:gd name="T51" fmla="*/ 6749 h 116"/>
                  <a:gd name="T52" fmla="*/ 6818 w 174"/>
                  <a:gd name="T53" fmla="*/ 6990 h 116"/>
                  <a:gd name="T54" fmla="*/ 5890 w 174"/>
                  <a:gd name="T55" fmla="*/ 6990 h 116"/>
                  <a:gd name="T56" fmla="*/ 4779 w 174"/>
                  <a:gd name="T57" fmla="*/ 6990 h 116"/>
                  <a:gd name="T58" fmla="*/ 3266 w 174"/>
                  <a:gd name="T59" fmla="*/ 6673 h 116"/>
                  <a:gd name="T60" fmla="*/ 2533 w 174"/>
                  <a:gd name="T61" fmla="*/ 6510 h 116"/>
                  <a:gd name="T62" fmla="*/ 2139 w 174"/>
                  <a:gd name="T63" fmla="*/ 6405 h 116"/>
                  <a:gd name="T64" fmla="*/ 1255 w 174"/>
                  <a:gd name="T65" fmla="*/ 5917 h 116"/>
                  <a:gd name="T66" fmla="*/ 665 w 174"/>
                  <a:gd name="T67" fmla="*/ 5356 h 116"/>
                  <a:gd name="T68" fmla="*/ 330 w 174"/>
                  <a:gd name="T69" fmla="*/ 4834 h 116"/>
                  <a:gd name="T70" fmla="*/ 2 w 174"/>
                  <a:gd name="T71" fmla="*/ 4202 h 116"/>
                  <a:gd name="T72" fmla="*/ 0 w 174"/>
                  <a:gd name="T73" fmla="*/ 3622 h 116"/>
                  <a:gd name="T74" fmla="*/ 0 w 174"/>
                  <a:gd name="T75" fmla="*/ 3057 h 116"/>
                  <a:gd name="T76" fmla="*/ 2 w 174"/>
                  <a:gd name="T77" fmla="*/ 2453 h 116"/>
                  <a:gd name="T78" fmla="*/ 330 w 174"/>
                  <a:gd name="T79" fmla="*/ 2018 h 116"/>
                  <a:gd name="T80" fmla="*/ 408 w 174"/>
                  <a:gd name="T81" fmla="*/ 2018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87" name="Freeform 282"/>
              <p:cNvSpPr>
                <a:spLocks/>
              </p:cNvSpPr>
              <p:nvPr/>
            </p:nvSpPr>
            <p:spPr bwMode="blackGray">
              <a:xfrm rot="-4363228" flipH="1" flipV="1">
                <a:off x="3872" y="2966"/>
                <a:ext cx="215" cy="141"/>
              </a:xfrm>
              <a:custGeom>
                <a:avLst/>
                <a:gdLst>
                  <a:gd name="T0" fmla="*/ 408 w 174"/>
                  <a:gd name="T1" fmla="*/ 2447 h 115"/>
                  <a:gd name="T2" fmla="*/ 951 w 174"/>
                  <a:gd name="T3" fmla="*/ 1698 h 115"/>
                  <a:gd name="T4" fmla="*/ 1551 w 174"/>
                  <a:gd name="T5" fmla="*/ 1237 h 115"/>
                  <a:gd name="T6" fmla="*/ 2463 w 174"/>
                  <a:gd name="T7" fmla="*/ 700 h 115"/>
                  <a:gd name="T8" fmla="*/ 3590 w 174"/>
                  <a:gd name="T9" fmla="*/ 364 h 115"/>
                  <a:gd name="T10" fmla="*/ 4987 w 174"/>
                  <a:gd name="T11" fmla="*/ 2 h 115"/>
                  <a:gd name="T12" fmla="*/ 6491 w 174"/>
                  <a:gd name="T13" fmla="*/ 0 h 115"/>
                  <a:gd name="T14" fmla="*/ 8229 w 174"/>
                  <a:gd name="T15" fmla="*/ 0 h 115"/>
                  <a:gd name="T16" fmla="*/ 9951 w 174"/>
                  <a:gd name="T17" fmla="*/ 242 h 115"/>
                  <a:gd name="T18" fmla="*/ 11139 w 174"/>
                  <a:gd name="T19" fmla="*/ 446 h 115"/>
                  <a:gd name="T20" fmla="*/ 12260 w 174"/>
                  <a:gd name="T21" fmla="*/ 823 h 115"/>
                  <a:gd name="T22" fmla="*/ 13058 w 174"/>
                  <a:gd name="T23" fmla="*/ 1237 h 115"/>
                  <a:gd name="T24" fmla="*/ 13764 w 174"/>
                  <a:gd name="T25" fmla="*/ 1628 h 115"/>
                  <a:gd name="T26" fmla="*/ 14189 w 174"/>
                  <a:gd name="T27" fmla="*/ 2082 h 115"/>
                  <a:gd name="T28" fmla="*/ 14677 w 174"/>
                  <a:gd name="T29" fmla="*/ 2447 h 115"/>
                  <a:gd name="T30" fmla="*/ 14876 w 174"/>
                  <a:gd name="T31" fmla="*/ 2820 h 115"/>
                  <a:gd name="T32" fmla="*/ 14876 w 174"/>
                  <a:gd name="T33" fmla="*/ 3130 h 115"/>
                  <a:gd name="T34" fmla="*/ 14876 w 174"/>
                  <a:gd name="T35" fmla="*/ 3576 h 115"/>
                  <a:gd name="T36" fmla="*/ 14677 w 174"/>
                  <a:gd name="T37" fmla="*/ 3961 h 115"/>
                  <a:gd name="T38" fmla="*/ 14393 w 174"/>
                  <a:gd name="T39" fmla="*/ 4510 h 115"/>
                  <a:gd name="T40" fmla="*/ 13969 w 174"/>
                  <a:gd name="T41" fmla="*/ 5321 h 115"/>
                  <a:gd name="T42" fmla="*/ 13058 w 174"/>
                  <a:gd name="T43" fmla="*/ 6009 h 115"/>
                  <a:gd name="T44" fmla="*/ 12039 w 174"/>
                  <a:gd name="T45" fmla="*/ 6655 h 115"/>
                  <a:gd name="T46" fmla="*/ 10568 w 174"/>
                  <a:gd name="T47" fmla="*/ 7301 h 115"/>
                  <a:gd name="T48" fmla="*/ 8813 w 174"/>
                  <a:gd name="T49" fmla="*/ 7878 h 115"/>
                  <a:gd name="T50" fmla="*/ 7885 w 174"/>
                  <a:gd name="T51" fmla="*/ 8080 h 115"/>
                  <a:gd name="T52" fmla="*/ 6773 w 174"/>
                  <a:gd name="T53" fmla="*/ 8313 h 115"/>
                  <a:gd name="T54" fmla="*/ 5772 w 174"/>
                  <a:gd name="T55" fmla="*/ 8313 h 115"/>
                  <a:gd name="T56" fmla="*/ 4779 w 174"/>
                  <a:gd name="T57" fmla="*/ 8313 h 115"/>
                  <a:gd name="T58" fmla="*/ 3130 w 174"/>
                  <a:gd name="T59" fmla="*/ 7999 h 115"/>
                  <a:gd name="T60" fmla="*/ 2463 w 174"/>
                  <a:gd name="T61" fmla="*/ 7878 h 115"/>
                  <a:gd name="T62" fmla="*/ 2050 w 174"/>
                  <a:gd name="T63" fmla="*/ 7614 h 115"/>
                  <a:gd name="T64" fmla="*/ 1175 w 174"/>
                  <a:gd name="T65" fmla="*/ 7075 h 115"/>
                  <a:gd name="T66" fmla="*/ 665 w 174"/>
                  <a:gd name="T67" fmla="*/ 6425 h 115"/>
                  <a:gd name="T68" fmla="*/ 267 w 174"/>
                  <a:gd name="T69" fmla="*/ 5737 h 115"/>
                  <a:gd name="T70" fmla="*/ 1 w 174"/>
                  <a:gd name="T71" fmla="*/ 5065 h 115"/>
                  <a:gd name="T72" fmla="*/ 0 w 174"/>
                  <a:gd name="T73" fmla="*/ 4384 h 115"/>
                  <a:gd name="T74" fmla="*/ 0 w 174"/>
                  <a:gd name="T75" fmla="*/ 3611 h 115"/>
                  <a:gd name="T76" fmla="*/ 1 w 174"/>
                  <a:gd name="T77" fmla="*/ 2917 h 115"/>
                  <a:gd name="T78" fmla="*/ 408 w 174"/>
                  <a:gd name="T79" fmla="*/ 24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288" name="Freeform 283"/>
              <p:cNvSpPr>
                <a:spLocks/>
              </p:cNvSpPr>
              <p:nvPr/>
            </p:nvSpPr>
            <p:spPr bwMode="blackGray">
              <a:xfrm rot="-4363228">
                <a:off x="3884" y="3058"/>
                <a:ext cx="311" cy="133"/>
              </a:xfrm>
              <a:custGeom>
                <a:avLst/>
                <a:gdLst>
                  <a:gd name="T0" fmla="*/ 0 w 253"/>
                  <a:gd name="T1" fmla="*/ 0 h 107"/>
                  <a:gd name="T2" fmla="*/ 589 w 253"/>
                  <a:gd name="T3" fmla="*/ 1836 h 107"/>
                  <a:gd name="T4" fmla="*/ 1409 w 253"/>
                  <a:gd name="T5" fmla="*/ 3526 h 107"/>
                  <a:gd name="T6" fmla="*/ 2368 w 253"/>
                  <a:gd name="T7" fmla="*/ 5167 h 107"/>
                  <a:gd name="T8" fmla="*/ 3447 w 253"/>
                  <a:gd name="T9" fmla="*/ 6423 h 107"/>
                  <a:gd name="T10" fmla="*/ 4613 w 253"/>
                  <a:gd name="T11" fmla="*/ 7509 h 107"/>
                  <a:gd name="T12" fmla="*/ 5954 w 253"/>
                  <a:gd name="T13" fmla="*/ 8418 h 107"/>
                  <a:gd name="T14" fmla="*/ 7222 w 253"/>
                  <a:gd name="T15" fmla="*/ 9244 h 107"/>
                  <a:gd name="T16" fmla="*/ 8619 w 253"/>
                  <a:gd name="T17" fmla="*/ 9759 h 107"/>
                  <a:gd name="T18" fmla="*/ 10006 w 253"/>
                  <a:gd name="T19" fmla="*/ 10174 h 107"/>
                  <a:gd name="T20" fmla="*/ 11513 w 253"/>
                  <a:gd name="T21" fmla="*/ 10296 h 107"/>
                  <a:gd name="T22" fmla="*/ 12932 w 253"/>
                  <a:gd name="T23" fmla="*/ 10296 h 107"/>
                  <a:gd name="T24" fmla="*/ 14152 w 253"/>
                  <a:gd name="T25" fmla="*/ 10296 h 107"/>
                  <a:gd name="T26" fmla="*/ 15624 w 253"/>
                  <a:gd name="T27" fmla="*/ 9965 h 107"/>
                  <a:gd name="T28" fmla="*/ 16967 w 253"/>
                  <a:gd name="T29" fmla="*/ 9501 h 107"/>
                  <a:gd name="T30" fmla="*/ 18216 w 253"/>
                  <a:gd name="T31" fmla="*/ 9027 h 107"/>
                  <a:gd name="T32" fmla="*/ 19313 w 253"/>
                  <a:gd name="T33" fmla="*/ 8283 h 107"/>
                  <a:gd name="T34" fmla="*/ 17396 w 253"/>
                  <a:gd name="T35" fmla="*/ 8703 h 107"/>
                  <a:gd name="T36" fmla="*/ 15624 w 253"/>
                  <a:gd name="T37" fmla="*/ 9027 h 107"/>
                  <a:gd name="T38" fmla="*/ 13723 w 253"/>
                  <a:gd name="T39" fmla="*/ 9244 h 107"/>
                  <a:gd name="T40" fmla="*/ 12932 w 253"/>
                  <a:gd name="T41" fmla="*/ 9244 h 107"/>
                  <a:gd name="T42" fmla="*/ 11952 w 253"/>
                  <a:gd name="T43" fmla="*/ 9244 h 107"/>
                  <a:gd name="T44" fmla="*/ 11229 w 253"/>
                  <a:gd name="T45" fmla="*/ 8959 h 107"/>
                  <a:gd name="T46" fmla="*/ 10533 w 253"/>
                  <a:gd name="T47" fmla="*/ 8634 h 107"/>
                  <a:gd name="T48" fmla="*/ 9723 w 253"/>
                  <a:gd name="T49" fmla="*/ 8017 h 107"/>
                  <a:gd name="T50" fmla="*/ 8997 w 253"/>
                  <a:gd name="T51" fmla="*/ 7509 h 107"/>
                  <a:gd name="T52" fmla="*/ 8412 w 253"/>
                  <a:gd name="T53" fmla="*/ 6772 h 107"/>
                  <a:gd name="T54" fmla="*/ 7910 w 253"/>
                  <a:gd name="T55" fmla="*/ 5983 h 107"/>
                  <a:gd name="T56" fmla="*/ 7344 w 253"/>
                  <a:gd name="T57" fmla="*/ 4813 h 107"/>
                  <a:gd name="T58" fmla="*/ 7012 w 253"/>
                  <a:gd name="T59" fmla="*/ 3520 h 107"/>
                  <a:gd name="T60" fmla="*/ 7222 w 253"/>
                  <a:gd name="T61" fmla="*/ 5081 h 107"/>
                  <a:gd name="T62" fmla="*/ 7012 w 253"/>
                  <a:gd name="T63" fmla="*/ 5588 h 107"/>
                  <a:gd name="T64" fmla="*/ 6771 w 253"/>
                  <a:gd name="T65" fmla="*/ 6041 h 107"/>
                  <a:gd name="T66" fmla="*/ 6645 w 253"/>
                  <a:gd name="T67" fmla="*/ 6639 h 107"/>
                  <a:gd name="T68" fmla="*/ 6257 w 253"/>
                  <a:gd name="T69" fmla="*/ 6759 h 107"/>
                  <a:gd name="T70" fmla="*/ 5954 w 253"/>
                  <a:gd name="T71" fmla="*/ 6772 h 107"/>
                  <a:gd name="T72" fmla="*/ 5568 w 253"/>
                  <a:gd name="T73" fmla="*/ 6772 h 107"/>
                  <a:gd name="T74" fmla="*/ 5042 w 253"/>
                  <a:gd name="T75" fmla="*/ 6759 h 107"/>
                  <a:gd name="T76" fmla="*/ 4398 w 253"/>
                  <a:gd name="T77" fmla="*/ 6316 h 107"/>
                  <a:gd name="T78" fmla="*/ 3775 w 253"/>
                  <a:gd name="T79" fmla="*/ 5799 h 107"/>
                  <a:gd name="T80" fmla="*/ 3217 w 253"/>
                  <a:gd name="T81" fmla="*/ 5081 h 107"/>
                  <a:gd name="T82" fmla="*/ 1653 w 253"/>
                  <a:gd name="T83" fmla="*/ 3019 h 107"/>
                  <a:gd name="T84" fmla="*/ 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89" name="Freeform 284"/>
              <p:cNvSpPr>
                <a:spLocks/>
              </p:cNvSpPr>
              <p:nvPr/>
            </p:nvSpPr>
            <p:spPr bwMode="blackGray">
              <a:xfrm rot="-4363228">
                <a:off x="3724" y="2917"/>
                <a:ext cx="284" cy="129"/>
              </a:xfrm>
              <a:custGeom>
                <a:avLst/>
                <a:gdLst>
                  <a:gd name="T0" fmla="*/ 19308 w 230"/>
                  <a:gd name="T1" fmla="*/ 9577 h 104"/>
                  <a:gd name="T2" fmla="*/ 18766 w 230"/>
                  <a:gd name="T3" fmla="*/ 8175 h 104"/>
                  <a:gd name="T4" fmla="*/ 18132 w 230"/>
                  <a:gd name="T5" fmla="*/ 6910 h 104"/>
                  <a:gd name="T6" fmla="*/ 17260 w 230"/>
                  <a:gd name="T7" fmla="*/ 5778 h 104"/>
                  <a:gd name="T8" fmla="*/ 16391 w 230"/>
                  <a:gd name="T9" fmla="*/ 4658 h 104"/>
                  <a:gd name="T10" fmla="*/ 15343 w 230"/>
                  <a:gd name="T11" fmla="*/ 3574 h 104"/>
                  <a:gd name="T12" fmla="*/ 14428 w 230"/>
                  <a:gd name="T13" fmla="*/ 2721 h 104"/>
                  <a:gd name="T14" fmla="*/ 13305 w 230"/>
                  <a:gd name="T15" fmla="*/ 1967 h 104"/>
                  <a:gd name="T16" fmla="*/ 12101 w 230"/>
                  <a:gd name="T17" fmla="*/ 1440 h 104"/>
                  <a:gd name="T18" fmla="*/ 10960 w 230"/>
                  <a:gd name="T19" fmla="*/ 755 h 104"/>
                  <a:gd name="T20" fmla="*/ 9631 w 230"/>
                  <a:gd name="T21" fmla="*/ 435 h 104"/>
                  <a:gd name="T22" fmla="*/ 8306 w 230"/>
                  <a:gd name="T23" fmla="*/ 2 h 104"/>
                  <a:gd name="T24" fmla="*/ 6947 w 230"/>
                  <a:gd name="T25" fmla="*/ 0 h 104"/>
                  <a:gd name="T26" fmla="*/ 5476 w 230"/>
                  <a:gd name="T27" fmla="*/ 0 h 104"/>
                  <a:gd name="T28" fmla="*/ 4143 w 230"/>
                  <a:gd name="T29" fmla="*/ 0 h 104"/>
                  <a:gd name="T30" fmla="*/ 2605 w 230"/>
                  <a:gd name="T31" fmla="*/ 283 h 104"/>
                  <a:gd name="T32" fmla="*/ 1169 w 230"/>
                  <a:gd name="T33" fmla="*/ 670 h 104"/>
                  <a:gd name="T34" fmla="*/ 407 w 230"/>
                  <a:gd name="T35" fmla="*/ 1031 h 104"/>
                  <a:gd name="T36" fmla="*/ 1 w 230"/>
                  <a:gd name="T37" fmla="*/ 1176 h 104"/>
                  <a:gd name="T38" fmla="*/ 0 w 230"/>
                  <a:gd name="T39" fmla="*/ 1459 h 104"/>
                  <a:gd name="T40" fmla="*/ 0 w 230"/>
                  <a:gd name="T41" fmla="*/ 1967 h 104"/>
                  <a:gd name="T42" fmla="*/ 1 w 230"/>
                  <a:gd name="T43" fmla="*/ 2591 h 104"/>
                  <a:gd name="T44" fmla="*/ 503 w 230"/>
                  <a:gd name="T45" fmla="*/ 3035 h 104"/>
                  <a:gd name="T46" fmla="*/ 947 w 230"/>
                  <a:gd name="T47" fmla="*/ 3407 h 104"/>
                  <a:gd name="T48" fmla="*/ 1505 w 230"/>
                  <a:gd name="T49" fmla="*/ 3574 h 104"/>
                  <a:gd name="T50" fmla="*/ 1898 w 230"/>
                  <a:gd name="T51" fmla="*/ 3574 h 104"/>
                  <a:gd name="T52" fmla="*/ 3519 w 230"/>
                  <a:gd name="T53" fmla="*/ 2785 h 104"/>
                  <a:gd name="T54" fmla="*/ 5206 w 230"/>
                  <a:gd name="T55" fmla="*/ 2215 h 104"/>
                  <a:gd name="T56" fmla="*/ 6625 w 230"/>
                  <a:gd name="T57" fmla="*/ 2194 h 104"/>
                  <a:gd name="T58" fmla="*/ 8131 w 230"/>
                  <a:gd name="T59" fmla="*/ 1967 h 104"/>
                  <a:gd name="T60" fmla="*/ 9360 w 230"/>
                  <a:gd name="T61" fmla="*/ 2194 h 104"/>
                  <a:gd name="T62" fmla="*/ 10687 w 230"/>
                  <a:gd name="T63" fmla="*/ 2215 h 104"/>
                  <a:gd name="T64" fmla="*/ 11819 w 230"/>
                  <a:gd name="T65" fmla="*/ 2721 h 104"/>
                  <a:gd name="T66" fmla="*/ 12908 w 230"/>
                  <a:gd name="T67" fmla="*/ 3375 h 104"/>
                  <a:gd name="T68" fmla="*/ 13826 w 230"/>
                  <a:gd name="T69" fmla="*/ 3908 h 104"/>
                  <a:gd name="T70" fmla="*/ 14805 w 230"/>
                  <a:gd name="T71" fmla="*/ 4658 h 104"/>
                  <a:gd name="T72" fmla="*/ 16552 w 230"/>
                  <a:gd name="T73" fmla="*/ 6225 h 104"/>
                  <a:gd name="T74" fmla="*/ 18132 w 230"/>
                  <a:gd name="T75" fmla="*/ 7988 h 104"/>
                  <a:gd name="T76" fmla="*/ 19163 w 230"/>
                  <a:gd name="T77" fmla="*/ 9577 h 104"/>
                  <a:gd name="T78" fmla="*/ 19308 w 230"/>
                  <a:gd name="T79" fmla="*/ 957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90" name="Freeform 285"/>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91" name="Freeform 286"/>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0263" name="Group 287"/>
            <p:cNvGrpSpPr>
              <a:grpSpLocks/>
            </p:cNvGrpSpPr>
            <p:nvPr/>
          </p:nvGrpSpPr>
          <p:grpSpPr bwMode="auto">
            <a:xfrm>
              <a:off x="4629" y="2912"/>
              <a:ext cx="479" cy="448"/>
              <a:chOff x="3734" y="2835"/>
              <a:chExt cx="479" cy="448"/>
            </a:xfrm>
          </p:grpSpPr>
          <p:sp>
            <p:nvSpPr>
              <p:cNvPr id="10268" name="Freeform 288"/>
              <p:cNvSpPr>
                <a:spLocks/>
              </p:cNvSpPr>
              <p:nvPr/>
            </p:nvSpPr>
            <p:spPr bwMode="blackGray">
              <a:xfrm rot="-9056537">
                <a:off x="3737" y="2887"/>
                <a:ext cx="120" cy="46"/>
              </a:xfrm>
              <a:custGeom>
                <a:avLst/>
                <a:gdLst>
                  <a:gd name="T0" fmla="*/ 6862 w 98"/>
                  <a:gd name="T1" fmla="*/ 2654 h 37"/>
                  <a:gd name="T2" fmla="*/ 6747 w 98"/>
                  <a:gd name="T3" fmla="*/ 3036 h 37"/>
                  <a:gd name="T4" fmla="*/ 6527 w 98"/>
                  <a:gd name="T5" fmla="*/ 3300 h 37"/>
                  <a:gd name="T6" fmla="*/ 6018 w 98"/>
                  <a:gd name="T7" fmla="*/ 3526 h 37"/>
                  <a:gd name="T8" fmla="*/ 5695 w 98"/>
                  <a:gd name="T9" fmla="*/ 3557 h 37"/>
                  <a:gd name="T10" fmla="*/ 4577 w 98"/>
                  <a:gd name="T11" fmla="*/ 3557 h 37"/>
                  <a:gd name="T12" fmla="*/ 3217 w 98"/>
                  <a:gd name="T13" fmla="*/ 3526 h 37"/>
                  <a:gd name="T14" fmla="*/ 1829 w 98"/>
                  <a:gd name="T15" fmla="*/ 3036 h 37"/>
                  <a:gd name="T16" fmla="*/ 824 w 98"/>
                  <a:gd name="T17" fmla="*/ 2301 h 37"/>
                  <a:gd name="T18" fmla="*/ 500 w 98"/>
                  <a:gd name="T19" fmla="*/ 1851 h 37"/>
                  <a:gd name="T20" fmla="*/ 272 w 98"/>
                  <a:gd name="T21" fmla="*/ 1580 h 37"/>
                  <a:gd name="T22" fmla="*/ 0 w 98"/>
                  <a:gd name="T23" fmla="*/ 1271 h 37"/>
                  <a:gd name="T24" fmla="*/ 0 w 98"/>
                  <a:gd name="T25" fmla="*/ 964 h 37"/>
                  <a:gd name="T26" fmla="*/ 2 w 98"/>
                  <a:gd name="T27" fmla="*/ 547 h 37"/>
                  <a:gd name="T28" fmla="*/ 333 w 98"/>
                  <a:gd name="T29" fmla="*/ 285 h 37"/>
                  <a:gd name="T30" fmla="*/ 673 w 98"/>
                  <a:gd name="T31" fmla="*/ 2 h 37"/>
                  <a:gd name="T32" fmla="*/ 1220 w 98"/>
                  <a:gd name="T33" fmla="*/ 0 h 37"/>
                  <a:gd name="T34" fmla="*/ 2269 w 98"/>
                  <a:gd name="T35" fmla="*/ 0 h 37"/>
                  <a:gd name="T36" fmla="*/ 3675 w 98"/>
                  <a:gd name="T37" fmla="*/ 2 h 37"/>
                  <a:gd name="T38" fmla="*/ 4915 w 98"/>
                  <a:gd name="T39" fmla="*/ 547 h 37"/>
                  <a:gd name="T40" fmla="*/ 5987 w 98"/>
                  <a:gd name="T41" fmla="*/ 1271 h 37"/>
                  <a:gd name="T42" fmla="*/ 6378 w 98"/>
                  <a:gd name="T43" fmla="*/ 1717 h 37"/>
                  <a:gd name="T44" fmla="*/ 6681 w 98"/>
                  <a:gd name="T45" fmla="*/ 2020 h 37"/>
                  <a:gd name="T46" fmla="*/ 6747 w 98"/>
                  <a:gd name="T47" fmla="*/ 2301 h 37"/>
                  <a:gd name="T48" fmla="*/ 6747 w 98"/>
                  <a:gd name="T49" fmla="*/ 2654 h 37"/>
                  <a:gd name="T50" fmla="*/ 6862 w 98"/>
                  <a:gd name="T51" fmla="*/ 2654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7"/>
                  <a:gd name="T80" fmla="*/ 98 w 98"/>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7">
                    <a:moveTo>
                      <a:pt x="98" y="27"/>
                    </a:moveTo>
                    <a:lnTo>
                      <a:pt x="96" y="31"/>
                    </a:lnTo>
                    <a:lnTo>
                      <a:pt x="93" y="34"/>
                    </a:lnTo>
                    <a:lnTo>
                      <a:pt x="86" y="36"/>
                    </a:lnTo>
                    <a:lnTo>
                      <a:pt x="82" y="37"/>
                    </a:lnTo>
                    <a:lnTo>
                      <a:pt x="65" y="37"/>
                    </a:lnTo>
                    <a:lnTo>
                      <a:pt x="46" y="36"/>
                    </a:lnTo>
                    <a:lnTo>
                      <a:pt x="26" y="31"/>
                    </a:lnTo>
                    <a:lnTo>
                      <a:pt x="12" y="24"/>
                    </a:lnTo>
                    <a:lnTo>
                      <a:pt x="7" y="19"/>
                    </a:lnTo>
                    <a:lnTo>
                      <a:pt x="4" y="16"/>
                    </a:lnTo>
                    <a:lnTo>
                      <a:pt x="0" y="13"/>
                    </a:lnTo>
                    <a:lnTo>
                      <a:pt x="0" y="10"/>
                    </a:lnTo>
                    <a:lnTo>
                      <a:pt x="2" y="6"/>
                    </a:lnTo>
                    <a:lnTo>
                      <a:pt x="5" y="3"/>
                    </a:lnTo>
                    <a:lnTo>
                      <a:pt x="10" y="2"/>
                    </a:lnTo>
                    <a:lnTo>
                      <a:pt x="17" y="0"/>
                    </a:lnTo>
                    <a:lnTo>
                      <a:pt x="33" y="0"/>
                    </a:lnTo>
                    <a:lnTo>
                      <a:pt x="52" y="2"/>
                    </a:lnTo>
                    <a:lnTo>
                      <a:pt x="70" y="6"/>
                    </a:lnTo>
                    <a:lnTo>
                      <a:pt x="85" y="13"/>
                    </a:lnTo>
                    <a:lnTo>
                      <a:pt x="91" y="18"/>
                    </a:lnTo>
                    <a:lnTo>
                      <a:pt x="95" y="21"/>
                    </a:lnTo>
                    <a:lnTo>
                      <a:pt x="96" y="24"/>
                    </a:lnTo>
                    <a:lnTo>
                      <a:pt x="96" y="27"/>
                    </a:lnTo>
                    <a:lnTo>
                      <a:pt x="98"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69" name="Freeform 289"/>
              <p:cNvSpPr>
                <a:spLocks/>
              </p:cNvSpPr>
              <p:nvPr/>
            </p:nvSpPr>
            <p:spPr bwMode="blackGray">
              <a:xfrm rot="-9056537">
                <a:off x="3734" y="2880"/>
                <a:ext cx="120" cy="47"/>
              </a:xfrm>
              <a:custGeom>
                <a:avLst/>
                <a:gdLst>
                  <a:gd name="T0" fmla="*/ 8405 w 97"/>
                  <a:gd name="T1" fmla="*/ 4306 h 37"/>
                  <a:gd name="T2" fmla="*/ 8334 w 97"/>
                  <a:gd name="T3" fmla="*/ 4723 h 37"/>
                  <a:gd name="T4" fmla="*/ 8012 w 97"/>
                  <a:gd name="T5" fmla="*/ 5212 h 37"/>
                  <a:gd name="T6" fmla="*/ 7457 w 97"/>
                  <a:gd name="T7" fmla="*/ 5470 h 37"/>
                  <a:gd name="T8" fmla="*/ 7043 w 97"/>
                  <a:gd name="T9" fmla="*/ 5643 h 37"/>
                  <a:gd name="T10" fmla="*/ 5635 w 97"/>
                  <a:gd name="T11" fmla="*/ 5643 h 37"/>
                  <a:gd name="T12" fmla="*/ 3903 w 97"/>
                  <a:gd name="T13" fmla="*/ 5470 h 37"/>
                  <a:gd name="T14" fmla="*/ 2265 w 97"/>
                  <a:gd name="T15" fmla="*/ 4723 h 37"/>
                  <a:gd name="T16" fmla="*/ 967 w 97"/>
                  <a:gd name="T17" fmla="*/ 3542 h 37"/>
                  <a:gd name="T18" fmla="*/ 511 w 97"/>
                  <a:gd name="T19" fmla="*/ 3051 h 37"/>
                  <a:gd name="T20" fmla="*/ 270 w 97"/>
                  <a:gd name="T21" fmla="*/ 2402 h 37"/>
                  <a:gd name="T22" fmla="*/ 0 w 97"/>
                  <a:gd name="T23" fmla="*/ 2101 h 37"/>
                  <a:gd name="T24" fmla="*/ 0 w 97"/>
                  <a:gd name="T25" fmla="*/ 1654 h 37"/>
                  <a:gd name="T26" fmla="*/ 1 w 97"/>
                  <a:gd name="T27" fmla="*/ 1057 h 37"/>
                  <a:gd name="T28" fmla="*/ 334 w 97"/>
                  <a:gd name="T29" fmla="*/ 500 h 37"/>
                  <a:gd name="T30" fmla="*/ 782 w 97"/>
                  <a:gd name="T31" fmla="*/ 394 h 37"/>
                  <a:gd name="T32" fmla="*/ 1408 w 97"/>
                  <a:gd name="T33" fmla="*/ 0 h 37"/>
                  <a:gd name="T34" fmla="*/ 2802 w 97"/>
                  <a:gd name="T35" fmla="*/ 0 h 37"/>
                  <a:gd name="T36" fmla="*/ 4543 w 97"/>
                  <a:gd name="T37" fmla="*/ 394 h 37"/>
                  <a:gd name="T38" fmla="*/ 5973 w 97"/>
                  <a:gd name="T39" fmla="*/ 1057 h 37"/>
                  <a:gd name="T40" fmla="*/ 7372 w 97"/>
                  <a:gd name="T41" fmla="*/ 2101 h 37"/>
                  <a:gd name="T42" fmla="*/ 7979 w 97"/>
                  <a:gd name="T43" fmla="*/ 2753 h 37"/>
                  <a:gd name="T44" fmla="*/ 8190 w 97"/>
                  <a:gd name="T45" fmla="*/ 3230 h 37"/>
                  <a:gd name="T46" fmla="*/ 8334 w 97"/>
                  <a:gd name="T47" fmla="*/ 3542 h 37"/>
                  <a:gd name="T48" fmla="*/ 8405 w 97"/>
                  <a:gd name="T49" fmla="*/ 430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7"/>
                  <a:gd name="T77" fmla="*/ 97 w 97"/>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7">
                    <a:moveTo>
                      <a:pt x="97" y="28"/>
                    </a:moveTo>
                    <a:lnTo>
                      <a:pt x="95" y="31"/>
                    </a:lnTo>
                    <a:lnTo>
                      <a:pt x="92" y="34"/>
                    </a:lnTo>
                    <a:lnTo>
                      <a:pt x="86" y="36"/>
                    </a:lnTo>
                    <a:lnTo>
                      <a:pt x="81" y="37"/>
                    </a:lnTo>
                    <a:lnTo>
                      <a:pt x="65" y="37"/>
                    </a:lnTo>
                    <a:lnTo>
                      <a:pt x="45" y="36"/>
                    </a:lnTo>
                    <a:lnTo>
                      <a:pt x="26" y="31"/>
                    </a:lnTo>
                    <a:lnTo>
                      <a:pt x="11" y="24"/>
                    </a:lnTo>
                    <a:lnTo>
                      <a:pt x="6" y="20"/>
                    </a:lnTo>
                    <a:lnTo>
                      <a:pt x="3" y="16"/>
                    </a:lnTo>
                    <a:lnTo>
                      <a:pt x="0" y="13"/>
                    </a:lnTo>
                    <a:lnTo>
                      <a:pt x="0" y="10"/>
                    </a:lnTo>
                    <a:lnTo>
                      <a:pt x="1" y="7"/>
                    </a:lnTo>
                    <a:lnTo>
                      <a:pt x="4" y="3"/>
                    </a:lnTo>
                    <a:lnTo>
                      <a:pt x="9" y="2"/>
                    </a:lnTo>
                    <a:lnTo>
                      <a:pt x="16" y="0"/>
                    </a:lnTo>
                    <a:lnTo>
                      <a:pt x="32" y="0"/>
                    </a:lnTo>
                    <a:lnTo>
                      <a:pt x="52" y="2"/>
                    </a:lnTo>
                    <a:lnTo>
                      <a:pt x="69" y="7"/>
                    </a:lnTo>
                    <a:lnTo>
                      <a:pt x="84" y="13"/>
                    </a:lnTo>
                    <a:lnTo>
                      <a:pt x="91" y="18"/>
                    </a:lnTo>
                    <a:lnTo>
                      <a:pt x="94" y="21"/>
                    </a:lnTo>
                    <a:lnTo>
                      <a:pt x="95" y="24"/>
                    </a:lnTo>
                    <a:lnTo>
                      <a:pt x="97" y="28"/>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270" name="Freeform 290"/>
              <p:cNvSpPr>
                <a:spLocks/>
              </p:cNvSpPr>
              <p:nvPr/>
            </p:nvSpPr>
            <p:spPr bwMode="blackGray">
              <a:xfrm rot="-9056537">
                <a:off x="3768" y="2853"/>
                <a:ext cx="122" cy="48"/>
              </a:xfrm>
              <a:custGeom>
                <a:avLst/>
                <a:gdLst>
                  <a:gd name="T0" fmla="*/ 9739 w 98"/>
                  <a:gd name="T1" fmla="*/ 2247 h 39"/>
                  <a:gd name="T2" fmla="*/ 9500 w 98"/>
                  <a:gd name="T3" fmla="*/ 2518 h 39"/>
                  <a:gd name="T4" fmla="*/ 9271 w 98"/>
                  <a:gd name="T5" fmla="*/ 2684 h 39"/>
                  <a:gd name="T6" fmla="*/ 8829 w 98"/>
                  <a:gd name="T7" fmla="*/ 2766 h 39"/>
                  <a:gd name="T8" fmla="*/ 8098 w 98"/>
                  <a:gd name="T9" fmla="*/ 2926 h 39"/>
                  <a:gd name="T10" fmla="*/ 6505 w 98"/>
                  <a:gd name="T11" fmla="*/ 3099 h 39"/>
                  <a:gd name="T12" fmla="*/ 4576 w 98"/>
                  <a:gd name="T13" fmla="*/ 2766 h 39"/>
                  <a:gd name="T14" fmla="*/ 2552 w 98"/>
                  <a:gd name="T15" fmla="*/ 2414 h 39"/>
                  <a:gd name="T16" fmla="*/ 1229 w 98"/>
                  <a:gd name="T17" fmla="*/ 1931 h 39"/>
                  <a:gd name="T18" fmla="*/ 686 w 98"/>
                  <a:gd name="T19" fmla="*/ 1662 h 39"/>
                  <a:gd name="T20" fmla="*/ 286 w 98"/>
                  <a:gd name="T21" fmla="*/ 1294 h 39"/>
                  <a:gd name="T22" fmla="*/ 0 w 98"/>
                  <a:gd name="T23" fmla="*/ 1051 h 39"/>
                  <a:gd name="T24" fmla="*/ 0 w 98"/>
                  <a:gd name="T25" fmla="*/ 754 h 39"/>
                  <a:gd name="T26" fmla="*/ 2 w 98"/>
                  <a:gd name="T27" fmla="*/ 478 h 39"/>
                  <a:gd name="T28" fmla="*/ 443 w 98"/>
                  <a:gd name="T29" fmla="*/ 256 h 39"/>
                  <a:gd name="T30" fmla="*/ 987 w 98"/>
                  <a:gd name="T31" fmla="*/ 2 h 39"/>
                  <a:gd name="T32" fmla="*/ 1640 w 98"/>
                  <a:gd name="T33" fmla="*/ 0 h 39"/>
                  <a:gd name="T34" fmla="*/ 3235 w 98"/>
                  <a:gd name="T35" fmla="*/ 0 h 39"/>
                  <a:gd name="T36" fmla="*/ 5225 w 98"/>
                  <a:gd name="T37" fmla="*/ 256 h 39"/>
                  <a:gd name="T38" fmla="*/ 6910 w 98"/>
                  <a:gd name="T39" fmla="*/ 613 h 39"/>
                  <a:gd name="T40" fmla="*/ 8437 w 98"/>
                  <a:gd name="T41" fmla="*/ 1142 h 39"/>
                  <a:gd name="T42" fmla="*/ 9089 w 98"/>
                  <a:gd name="T43" fmla="*/ 1406 h 39"/>
                  <a:gd name="T44" fmla="*/ 9392 w 98"/>
                  <a:gd name="T45" fmla="*/ 1662 h 39"/>
                  <a:gd name="T46" fmla="*/ 9739 w 98"/>
                  <a:gd name="T47" fmla="*/ 2046 h 39"/>
                  <a:gd name="T48" fmla="*/ 9739 w 98"/>
                  <a:gd name="T49" fmla="*/ 2181 h 39"/>
                  <a:gd name="T50" fmla="*/ 9739 w 98"/>
                  <a:gd name="T51" fmla="*/ 22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9"/>
                  <a:gd name="T80" fmla="*/ 98 w 9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9">
                    <a:moveTo>
                      <a:pt x="98" y="29"/>
                    </a:moveTo>
                    <a:lnTo>
                      <a:pt x="96" y="32"/>
                    </a:lnTo>
                    <a:lnTo>
                      <a:pt x="93" y="34"/>
                    </a:lnTo>
                    <a:lnTo>
                      <a:pt x="88" y="36"/>
                    </a:lnTo>
                    <a:lnTo>
                      <a:pt x="81" y="37"/>
                    </a:lnTo>
                    <a:lnTo>
                      <a:pt x="65" y="39"/>
                    </a:lnTo>
                    <a:lnTo>
                      <a:pt x="46" y="36"/>
                    </a:lnTo>
                    <a:lnTo>
                      <a:pt x="26" y="31"/>
                    </a:lnTo>
                    <a:lnTo>
                      <a:pt x="12" y="24"/>
                    </a:lnTo>
                    <a:lnTo>
                      <a:pt x="7" y="21"/>
                    </a:lnTo>
                    <a:lnTo>
                      <a:pt x="3" y="16"/>
                    </a:lnTo>
                    <a:lnTo>
                      <a:pt x="0" y="13"/>
                    </a:lnTo>
                    <a:lnTo>
                      <a:pt x="0" y="10"/>
                    </a:lnTo>
                    <a:lnTo>
                      <a:pt x="2" y="6"/>
                    </a:lnTo>
                    <a:lnTo>
                      <a:pt x="5" y="3"/>
                    </a:lnTo>
                    <a:lnTo>
                      <a:pt x="10" y="2"/>
                    </a:lnTo>
                    <a:lnTo>
                      <a:pt x="16" y="0"/>
                    </a:lnTo>
                    <a:lnTo>
                      <a:pt x="33" y="0"/>
                    </a:lnTo>
                    <a:lnTo>
                      <a:pt x="52" y="3"/>
                    </a:lnTo>
                    <a:lnTo>
                      <a:pt x="70" y="8"/>
                    </a:lnTo>
                    <a:lnTo>
                      <a:pt x="85" y="15"/>
                    </a:lnTo>
                    <a:lnTo>
                      <a:pt x="91" y="18"/>
                    </a:lnTo>
                    <a:lnTo>
                      <a:pt x="94" y="21"/>
                    </a:lnTo>
                    <a:lnTo>
                      <a:pt x="98" y="26"/>
                    </a:lnTo>
                    <a:lnTo>
                      <a:pt x="98" y="28"/>
                    </a:lnTo>
                    <a:lnTo>
                      <a:pt x="98"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71" name="Freeform 291"/>
              <p:cNvSpPr>
                <a:spLocks/>
              </p:cNvSpPr>
              <p:nvPr/>
            </p:nvSpPr>
            <p:spPr bwMode="blackGray">
              <a:xfrm rot="-9056537">
                <a:off x="3766" y="2847"/>
                <a:ext cx="120" cy="50"/>
              </a:xfrm>
              <a:custGeom>
                <a:avLst/>
                <a:gdLst>
                  <a:gd name="T0" fmla="*/ 6862 w 98"/>
                  <a:gd name="T1" fmla="*/ 5285 h 39"/>
                  <a:gd name="T2" fmla="*/ 6747 w 98"/>
                  <a:gd name="T3" fmla="*/ 6008 h 39"/>
                  <a:gd name="T4" fmla="*/ 6527 w 98"/>
                  <a:gd name="T5" fmla="*/ 6292 h 39"/>
                  <a:gd name="T6" fmla="*/ 6167 w 98"/>
                  <a:gd name="T7" fmla="*/ 6632 h 39"/>
                  <a:gd name="T8" fmla="*/ 5695 w 98"/>
                  <a:gd name="T9" fmla="*/ 7099 h 39"/>
                  <a:gd name="T10" fmla="*/ 4577 w 98"/>
                  <a:gd name="T11" fmla="*/ 7196 h 39"/>
                  <a:gd name="T12" fmla="*/ 3217 w 98"/>
                  <a:gd name="T13" fmla="*/ 6632 h 39"/>
                  <a:gd name="T14" fmla="*/ 1829 w 98"/>
                  <a:gd name="T15" fmla="*/ 5649 h 39"/>
                  <a:gd name="T16" fmla="*/ 824 w 98"/>
                  <a:gd name="T17" fmla="*/ 4679 h 39"/>
                  <a:gd name="T18" fmla="*/ 500 w 98"/>
                  <a:gd name="T19" fmla="*/ 3938 h 39"/>
                  <a:gd name="T20" fmla="*/ 272 w 98"/>
                  <a:gd name="T21" fmla="*/ 3072 h 39"/>
                  <a:gd name="T22" fmla="*/ 0 w 98"/>
                  <a:gd name="T23" fmla="*/ 2455 h 39"/>
                  <a:gd name="T24" fmla="*/ 0 w 98"/>
                  <a:gd name="T25" fmla="*/ 1915 h 39"/>
                  <a:gd name="T26" fmla="*/ 2 w 98"/>
                  <a:gd name="T27" fmla="*/ 1272 h 39"/>
                  <a:gd name="T28" fmla="*/ 333 w 98"/>
                  <a:gd name="T29" fmla="*/ 553 h 39"/>
                  <a:gd name="T30" fmla="*/ 673 w 98"/>
                  <a:gd name="T31" fmla="*/ 431 h 39"/>
                  <a:gd name="T32" fmla="*/ 1220 w 98"/>
                  <a:gd name="T33" fmla="*/ 0 h 39"/>
                  <a:gd name="T34" fmla="*/ 2269 w 98"/>
                  <a:gd name="T35" fmla="*/ 0 h 39"/>
                  <a:gd name="T36" fmla="*/ 3675 w 98"/>
                  <a:gd name="T37" fmla="*/ 553 h 39"/>
                  <a:gd name="T38" fmla="*/ 4915 w 98"/>
                  <a:gd name="T39" fmla="*/ 1494 h 39"/>
                  <a:gd name="T40" fmla="*/ 5987 w 98"/>
                  <a:gd name="T41" fmla="*/ 2681 h 39"/>
                  <a:gd name="T42" fmla="*/ 6378 w 98"/>
                  <a:gd name="T43" fmla="*/ 3215 h 39"/>
                  <a:gd name="T44" fmla="*/ 6681 w 98"/>
                  <a:gd name="T45" fmla="*/ 3938 h 39"/>
                  <a:gd name="T46" fmla="*/ 6862 w 98"/>
                  <a:gd name="T47" fmla="*/ 4686 h 39"/>
                  <a:gd name="T48" fmla="*/ 6862 w 98"/>
                  <a:gd name="T49" fmla="*/ 528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39"/>
                  <a:gd name="T77" fmla="*/ 98 w 98"/>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39">
                    <a:moveTo>
                      <a:pt x="98" y="29"/>
                    </a:moveTo>
                    <a:lnTo>
                      <a:pt x="96" y="33"/>
                    </a:lnTo>
                    <a:lnTo>
                      <a:pt x="93" y="34"/>
                    </a:lnTo>
                    <a:lnTo>
                      <a:pt x="88" y="36"/>
                    </a:lnTo>
                    <a:lnTo>
                      <a:pt x="82" y="38"/>
                    </a:lnTo>
                    <a:lnTo>
                      <a:pt x="65" y="39"/>
                    </a:lnTo>
                    <a:lnTo>
                      <a:pt x="46" y="36"/>
                    </a:lnTo>
                    <a:lnTo>
                      <a:pt x="26" y="31"/>
                    </a:lnTo>
                    <a:lnTo>
                      <a:pt x="12" y="25"/>
                    </a:lnTo>
                    <a:lnTo>
                      <a:pt x="7" y="21"/>
                    </a:lnTo>
                    <a:lnTo>
                      <a:pt x="4" y="16"/>
                    </a:lnTo>
                    <a:lnTo>
                      <a:pt x="0" y="13"/>
                    </a:lnTo>
                    <a:lnTo>
                      <a:pt x="0" y="10"/>
                    </a:lnTo>
                    <a:lnTo>
                      <a:pt x="2" y="7"/>
                    </a:lnTo>
                    <a:lnTo>
                      <a:pt x="5" y="3"/>
                    </a:lnTo>
                    <a:lnTo>
                      <a:pt x="10" y="2"/>
                    </a:lnTo>
                    <a:lnTo>
                      <a:pt x="17" y="0"/>
                    </a:lnTo>
                    <a:lnTo>
                      <a:pt x="33" y="0"/>
                    </a:lnTo>
                    <a:lnTo>
                      <a:pt x="52" y="3"/>
                    </a:lnTo>
                    <a:lnTo>
                      <a:pt x="70" y="8"/>
                    </a:lnTo>
                    <a:lnTo>
                      <a:pt x="85" y="15"/>
                    </a:lnTo>
                    <a:lnTo>
                      <a:pt x="91" y="18"/>
                    </a:lnTo>
                    <a:lnTo>
                      <a:pt x="95" y="21"/>
                    </a:lnTo>
                    <a:lnTo>
                      <a:pt x="98" y="26"/>
                    </a:lnTo>
                    <a:lnTo>
                      <a:pt x="98" y="29"/>
                    </a:lnTo>
                    <a:close/>
                  </a:path>
                </a:pathLst>
              </a:custGeom>
              <a:solidFill>
                <a:schemeClr val="accent2"/>
              </a:solidFill>
              <a:ln w="9525">
                <a:solidFill>
                  <a:srgbClr val="1A79B0"/>
                </a:solidFill>
                <a:prstDash val="solid"/>
                <a:round/>
                <a:headEnd/>
                <a:tailEnd/>
              </a:ln>
            </p:spPr>
            <p:txBody>
              <a:bodyPr/>
              <a:lstStyle/>
              <a:p>
                <a:endParaRPr lang="en-AU" dirty="0"/>
              </a:p>
            </p:txBody>
          </p:sp>
          <p:sp>
            <p:nvSpPr>
              <p:cNvPr id="10272" name="Freeform 292"/>
              <p:cNvSpPr>
                <a:spLocks/>
              </p:cNvSpPr>
              <p:nvPr/>
            </p:nvSpPr>
            <p:spPr bwMode="blackGray">
              <a:xfrm rot="-4363228">
                <a:off x="3729" y="2881"/>
                <a:ext cx="445" cy="359"/>
              </a:xfrm>
              <a:custGeom>
                <a:avLst/>
                <a:gdLst>
                  <a:gd name="T0" fmla="*/ 28611 w 361"/>
                  <a:gd name="T1" fmla="*/ 14710 h 292"/>
                  <a:gd name="T2" fmla="*/ 27716 w 361"/>
                  <a:gd name="T3" fmla="*/ 16748 h 292"/>
                  <a:gd name="T4" fmla="*/ 26297 w 361"/>
                  <a:gd name="T5" fmla="*/ 18539 h 292"/>
                  <a:gd name="T6" fmla="*/ 24448 w 361"/>
                  <a:gd name="T7" fmla="*/ 20024 h 292"/>
                  <a:gd name="T8" fmla="*/ 22255 w 361"/>
                  <a:gd name="T9" fmla="*/ 21149 h 292"/>
                  <a:gd name="T10" fmla="*/ 19521 w 361"/>
                  <a:gd name="T11" fmla="*/ 22004 h 292"/>
                  <a:gd name="T12" fmla="*/ 16964 w 361"/>
                  <a:gd name="T13" fmla="*/ 22317 h 292"/>
                  <a:gd name="T14" fmla="*/ 14039 w 361"/>
                  <a:gd name="T15" fmla="*/ 22317 h 292"/>
                  <a:gd name="T16" fmla="*/ 11095 w 361"/>
                  <a:gd name="T17" fmla="*/ 21910 h 292"/>
                  <a:gd name="T18" fmla="*/ 8396 w 361"/>
                  <a:gd name="T19" fmla="*/ 20918 h 292"/>
                  <a:gd name="T20" fmla="*/ 5924 w 361"/>
                  <a:gd name="T21" fmla="*/ 19703 h 292"/>
                  <a:gd name="T22" fmla="*/ 3774 w 361"/>
                  <a:gd name="T23" fmla="*/ 18149 h 292"/>
                  <a:gd name="T24" fmla="*/ 2273 w 361"/>
                  <a:gd name="T25" fmla="*/ 16319 h 292"/>
                  <a:gd name="T26" fmla="*/ 953 w 361"/>
                  <a:gd name="T27" fmla="*/ 14328 h 292"/>
                  <a:gd name="T28" fmla="*/ 316 w 361"/>
                  <a:gd name="T29" fmla="*/ 12165 h 292"/>
                  <a:gd name="T30" fmla="*/ 0 w 361"/>
                  <a:gd name="T31" fmla="*/ 9976 h 292"/>
                  <a:gd name="T32" fmla="*/ 593 w 361"/>
                  <a:gd name="T33" fmla="*/ 7710 h 292"/>
                  <a:gd name="T34" fmla="*/ 1448 w 361"/>
                  <a:gd name="T35" fmla="*/ 5573 h 292"/>
                  <a:gd name="T36" fmla="*/ 2888 w 361"/>
                  <a:gd name="T37" fmla="*/ 3781 h 292"/>
                  <a:gd name="T38" fmla="*/ 4806 w 361"/>
                  <a:gd name="T39" fmla="*/ 2373 h 292"/>
                  <a:gd name="T40" fmla="*/ 6924 w 361"/>
                  <a:gd name="T41" fmla="*/ 1277 h 292"/>
                  <a:gd name="T42" fmla="*/ 9638 w 361"/>
                  <a:gd name="T43" fmla="*/ 381 h 292"/>
                  <a:gd name="T44" fmla="*/ 12196 w 361"/>
                  <a:gd name="T45" fmla="*/ 0 h 292"/>
                  <a:gd name="T46" fmla="*/ 15183 w 361"/>
                  <a:gd name="T47" fmla="*/ 0 h 292"/>
                  <a:gd name="T48" fmla="*/ 18074 w 361"/>
                  <a:gd name="T49" fmla="*/ 468 h 292"/>
                  <a:gd name="T50" fmla="*/ 20823 w 361"/>
                  <a:gd name="T51" fmla="*/ 1418 h 292"/>
                  <a:gd name="T52" fmla="*/ 23327 w 361"/>
                  <a:gd name="T53" fmla="*/ 2739 h 292"/>
                  <a:gd name="T54" fmla="*/ 25407 w 361"/>
                  <a:gd name="T55" fmla="*/ 4260 h 292"/>
                  <a:gd name="T56" fmla="*/ 26918 w 361"/>
                  <a:gd name="T57" fmla="*/ 6093 h 292"/>
                  <a:gd name="T58" fmla="*/ 28209 w 361"/>
                  <a:gd name="T59" fmla="*/ 8114 h 292"/>
                  <a:gd name="T60" fmla="*/ 28955 w 361"/>
                  <a:gd name="T61" fmla="*/ 10224 h 292"/>
                  <a:gd name="T62" fmla="*/ 29236 w 361"/>
                  <a:gd name="T63" fmla="*/ 12385 h 292"/>
                  <a:gd name="T64" fmla="*/ 29084 w 361"/>
                  <a:gd name="T65" fmla="*/ 13535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292"/>
                  <a:gd name="T101" fmla="*/ 361 w 361"/>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292">
                    <a:moveTo>
                      <a:pt x="359" y="177"/>
                    </a:moveTo>
                    <a:lnTo>
                      <a:pt x="354" y="192"/>
                    </a:lnTo>
                    <a:lnTo>
                      <a:pt x="349" y="206"/>
                    </a:lnTo>
                    <a:lnTo>
                      <a:pt x="343" y="219"/>
                    </a:lnTo>
                    <a:lnTo>
                      <a:pt x="335" y="231"/>
                    </a:lnTo>
                    <a:lnTo>
                      <a:pt x="325" y="242"/>
                    </a:lnTo>
                    <a:lnTo>
                      <a:pt x="314" y="252"/>
                    </a:lnTo>
                    <a:lnTo>
                      <a:pt x="302" y="261"/>
                    </a:lnTo>
                    <a:lnTo>
                      <a:pt x="288" y="270"/>
                    </a:lnTo>
                    <a:lnTo>
                      <a:pt x="275" y="276"/>
                    </a:lnTo>
                    <a:lnTo>
                      <a:pt x="258" y="282"/>
                    </a:lnTo>
                    <a:lnTo>
                      <a:pt x="242" y="287"/>
                    </a:lnTo>
                    <a:lnTo>
                      <a:pt x="226" y="291"/>
                    </a:lnTo>
                    <a:lnTo>
                      <a:pt x="210" y="292"/>
                    </a:lnTo>
                    <a:lnTo>
                      <a:pt x="192" y="292"/>
                    </a:lnTo>
                    <a:lnTo>
                      <a:pt x="174" y="292"/>
                    </a:lnTo>
                    <a:lnTo>
                      <a:pt x="155" y="289"/>
                    </a:lnTo>
                    <a:lnTo>
                      <a:pt x="137" y="286"/>
                    </a:lnTo>
                    <a:lnTo>
                      <a:pt x="120" y="279"/>
                    </a:lnTo>
                    <a:lnTo>
                      <a:pt x="103" y="273"/>
                    </a:lnTo>
                    <a:lnTo>
                      <a:pt x="88" y="266"/>
                    </a:lnTo>
                    <a:lnTo>
                      <a:pt x="73" y="257"/>
                    </a:lnTo>
                    <a:lnTo>
                      <a:pt x="60" y="247"/>
                    </a:lnTo>
                    <a:lnTo>
                      <a:pt x="47" y="237"/>
                    </a:lnTo>
                    <a:lnTo>
                      <a:pt x="38" y="226"/>
                    </a:lnTo>
                    <a:lnTo>
                      <a:pt x="28" y="213"/>
                    </a:lnTo>
                    <a:lnTo>
                      <a:pt x="18" y="200"/>
                    </a:lnTo>
                    <a:lnTo>
                      <a:pt x="12" y="187"/>
                    </a:lnTo>
                    <a:lnTo>
                      <a:pt x="7" y="172"/>
                    </a:lnTo>
                    <a:lnTo>
                      <a:pt x="4" y="159"/>
                    </a:lnTo>
                    <a:lnTo>
                      <a:pt x="2" y="144"/>
                    </a:lnTo>
                    <a:lnTo>
                      <a:pt x="0" y="130"/>
                    </a:lnTo>
                    <a:lnTo>
                      <a:pt x="2" y="115"/>
                    </a:lnTo>
                    <a:lnTo>
                      <a:pt x="7" y="101"/>
                    </a:lnTo>
                    <a:lnTo>
                      <a:pt x="12" y="86"/>
                    </a:lnTo>
                    <a:lnTo>
                      <a:pt x="18" y="73"/>
                    </a:lnTo>
                    <a:lnTo>
                      <a:pt x="26" y="62"/>
                    </a:lnTo>
                    <a:lnTo>
                      <a:pt x="36" y="50"/>
                    </a:lnTo>
                    <a:lnTo>
                      <a:pt x="47" y="41"/>
                    </a:lnTo>
                    <a:lnTo>
                      <a:pt x="59" y="31"/>
                    </a:lnTo>
                    <a:lnTo>
                      <a:pt x="73" y="23"/>
                    </a:lnTo>
                    <a:lnTo>
                      <a:pt x="86" y="16"/>
                    </a:lnTo>
                    <a:lnTo>
                      <a:pt x="103" y="10"/>
                    </a:lnTo>
                    <a:lnTo>
                      <a:pt x="119" y="5"/>
                    </a:lnTo>
                    <a:lnTo>
                      <a:pt x="135" y="2"/>
                    </a:lnTo>
                    <a:lnTo>
                      <a:pt x="151" y="0"/>
                    </a:lnTo>
                    <a:lnTo>
                      <a:pt x="169" y="0"/>
                    </a:lnTo>
                    <a:lnTo>
                      <a:pt x="187" y="0"/>
                    </a:lnTo>
                    <a:lnTo>
                      <a:pt x="207" y="3"/>
                    </a:lnTo>
                    <a:lnTo>
                      <a:pt x="224" y="6"/>
                    </a:lnTo>
                    <a:lnTo>
                      <a:pt x="241" y="13"/>
                    </a:lnTo>
                    <a:lnTo>
                      <a:pt x="258" y="19"/>
                    </a:lnTo>
                    <a:lnTo>
                      <a:pt x="273" y="26"/>
                    </a:lnTo>
                    <a:lnTo>
                      <a:pt x="288" y="36"/>
                    </a:lnTo>
                    <a:lnTo>
                      <a:pt x="301" y="45"/>
                    </a:lnTo>
                    <a:lnTo>
                      <a:pt x="314" y="55"/>
                    </a:lnTo>
                    <a:lnTo>
                      <a:pt x="323" y="67"/>
                    </a:lnTo>
                    <a:lnTo>
                      <a:pt x="333" y="80"/>
                    </a:lnTo>
                    <a:lnTo>
                      <a:pt x="343" y="93"/>
                    </a:lnTo>
                    <a:lnTo>
                      <a:pt x="349" y="106"/>
                    </a:lnTo>
                    <a:lnTo>
                      <a:pt x="354" y="120"/>
                    </a:lnTo>
                    <a:lnTo>
                      <a:pt x="358" y="133"/>
                    </a:lnTo>
                    <a:lnTo>
                      <a:pt x="359" y="148"/>
                    </a:lnTo>
                    <a:lnTo>
                      <a:pt x="361" y="162"/>
                    </a:lnTo>
                    <a:lnTo>
                      <a:pt x="361" y="177"/>
                    </a:lnTo>
                    <a:lnTo>
                      <a:pt x="359" y="177"/>
                    </a:lnTo>
                    <a:close/>
                  </a:path>
                </a:pathLst>
              </a:custGeom>
              <a:solidFill>
                <a:srgbClr val="8E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73" name="Freeform 293"/>
              <p:cNvSpPr>
                <a:spLocks/>
              </p:cNvSpPr>
              <p:nvPr/>
            </p:nvSpPr>
            <p:spPr bwMode="blackGray">
              <a:xfrm rot="-4363228">
                <a:off x="3736" y="2878"/>
                <a:ext cx="443" cy="357"/>
              </a:xfrm>
              <a:custGeom>
                <a:avLst/>
                <a:gdLst>
                  <a:gd name="T0" fmla="*/ 27663 w 360"/>
                  <a:gd name="T1" fmla="*/ 13072 h 292"/>
                  <a:gd name="T2" fmla="*/ 26685 w 360"/>
                  <a:gd name="T3" fmla="*/ 14918 h 292"/>
                  <a:gd name="T4" fmla="*/ 25273 w 360"/>
                  <a:gd name="T5" fmla="*/ 16544 h 292"/>
                  <a:gd name="T6" fmla="*/ 23598 w 360"/>
                  <a:gd name="T7" fmla="*/ 17793 h 292"/>
                  <a:gd name="T8" fmla="*/ 21372 w 360"/>
                  <a:gd name="T9" fmla="*/ 18779 h 292"/>
                  <a:gd name="T10" fmla="*/ 18793 w 360"/>
                  <a:gd name="T11" fmla="*/ 19596 h 292"/>
                  <a:gd name="T12" fmla="*/ 16278 w 360"/>
                  <a:gd name="T13" fmla="*/ 19845 h 292"/>
                  <a:gd name="T14" fmla="*/ 13459 w 360"/>
                  <a:gd name="T15" fmla="*/ 19845 h 292"/>
                  <a:gd name="T16" fmla="*/ 10601 w 360"/>
                  <a:gd name="T17" fmla="*/ 19474 h 292"/>
                  <a:gd name="T18" fmla="*/ 7991 w 360"/>
                  <a:gd name="T19" fmla="*/ 18581 h 292"/>
                  <a:gd name="T20" fmla="*/ 5748 w 360"/>
                  <a:gd name="T21" fmla="*/ 17465 h 292"/>
                  <a:gd name="T22" fmla="*/ 3626 w 360"/>
                  <a:gd name="T23" fmla="*/ 16176 h 292"/>
                  <a:gd name="T24" fmla="*/ 2128 w 360"/>
                  <a:gd name="T25" fmla="*/ 14510 h 292"/>
                  <a:gd name="T26" fmla="*/ 888 w 360"/>
                  <a:gd name="T27" fmla="*/ 12740 h 292"/>
                  <a:gd name="T28" fmla="*/ 256 w 360"/>
                  <a:gd name="T29" fmla="*/ 10822 h 292"/>
                  <a:gd name="T30" fmla="*/ 0 w 360"/>
                  <a:gd name="T31" fmla="*/ 8852 h 292"/>
                  <a:gd name="T32" fmla="*/ 477 w 360"/>
                  <a:gd name="T33" fmla="*/ 6837 h 292"/>
                  <a:gd name="T34" fmla="*/ 1345 w 360"/>
                  <a:gd name="T35" fmla="*/ 4956 h 292"/>
                  <a:gd name="T36" fmla="*/ 2718 w 360"/>
                  <a:gd name="T37" fmla="*/ 3473 h 292"/>
                  <a:gd name="T38" fmla="*/ 4462 w 360"/>
                  <a:gd name="T39" fmla="*/ 2047 h 292"/>
                  <a:gd name="T40" fmla="*/ 6705 w 360"/>
                  <a:gd name="T41" fmla="*/ 1081 h 292"/>
                  <a:gd name="T42" fmla="*/ 9150 w 360"/>
                  <a:gd name="T43" fmla="*/ 323 h 292"/>
                  <a:gd name="T44" fmla="*/ 11785 w 360"/>
                  <a:gd name="T45" fmla="*/ 0 h 292"/>
                  <a:gd name="T46" fmla="*/ 14502 w 360"/>
                  <a:gd name="T47" fmla="*/ 0 h 292"/>
                  <a:gd name="T48" fmla="*/ 17512 w 360"/>
                  <a:gd name="T49" fmla="*/ 483 h 292"/>
                  <a:gd name="T50" fmla="*/ 20093 w 360"/>
                  <a:gd name="T51" fmla="*/ 1322 h 292"/>
                  <a:gd name="T52" fmla="*/ 22320 w 360"/>
                  <a:gd name="T53" fmla="*/ 2462 h 292"/>
                  <a:gd name="T54" fmla="*/ 24381 w 360"/>
                  <a:gd name="T55" fmla="*/ 3722 h 292"/>
                  <a:gd name="T56" fmla="*/ 25929 w 360"/>
                  <a:gd name="T57" fmla="*/ 5477 h 292"/>
                  <a:gd name="T58" fmla="*/ 27204 w 360"/>
                  <a:gd name="T59" fmla="*/ 7240 h 292"/>
                  <a:gd name="T60" fmla="*/ 27846 w 360"/>
                  <a:gd name="T61" fmla="*/ 9057 h 292"/>
                  <a:gd name="T62" fmla="*/ 28079 w 360"/>
                  <a:gd name="T63" fmla="*/ 11073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292"/>
                  <a:gd name="T98" fmla="*/ 360 w 360"/>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292">
                    <a:moveTo>
                      <a:pt x="358" y="177"/>
                    </a:moveTo>
                    <a:lnTo>
                      <a:pt x="354" y="192"/>
                    </a:lnTo>
                    <a:lnTo>
                      <a:pt x="349" y="206"/>
                    </a:lnTo>
                    <a:lnTo>
                      <a:pt x="342" y="219"/>
                    </a:lnTo>
                    <a:lnTo>
                      <a:pt x="334" y="231"/>
                    </a:lnTo>
                    <a:lnTo>
                      <a:pt x="324" y="242"/>
                    </a:lnTo>
                    <a:lnTo>
                      <a:pt x="313" y="252"/>
                    </a:lnTo>
                    <a:lnTo>
                      <a:pt x="302" y="262"/>
                    </a:lnTo>
                    <a:lnTo>
                      <a:pt x="287" y="270"/>
                    </a:lnTo>
                    <a:lnTo>
                      <a:pt x="274" y="276"/>
                    </a:lnTo>
                    <a:lnTo>
                      <a:pt x="258" y="283"/>
                    </a:lnTo>
                    <a:lnTo>
                      <a:pt x="241" y="288"/>
                    </a:lnTo>
                    <a:lnTo>
                      <a:pt x="225" y="291"/>
                    </a:lnTo>
                    <a:lnTo>
                      <a:pt x="209" y="292"/>
                    </a:lnTo>
                    <a:lnTo>
                      <a:pt x="191" y="292"/>
                    </a:lnTo>
                    <a:lnTo>
                      <a:pt x="173" y="292"/>
                    </a:lnTo>
                    <a:lnTo>
                      <a:pt x="154" y="289"/>
                    </a:lnTo>
                    <a:lnTo>
                      <a:pt x="136" y="286"/>
                    </a:lnTo>
                    <a:lnTo>
                      <a:pt x="120" y="279"/>
                    </a:lnTo>
                    <a:lnTo>
                      <a:pt x="102" y="273"/>
                    </a:lnTo>
                    <a:lnTo>
                      <a:pt x="87" y="267"/>
                    </a:lnTo>
                    <a:lnTo>
                      <a:pt x="73" y="257"/>
                    </a:lnTo>
                    <a:lnTo>
                      <a:pt x="60" y="247"/>
                    </a:lnTo>
                    <a:lnTo>
                      <a:pt x="47" y="237"/>
                    </a:lnTo>
                    <a:lnTo>
                      <a:pt x="37" y="226"/>
                    </a:lnTo>
                    <a:lnTo>
                      <a:pt x="27" y="213"/>
                    </a:lnTo>
                    <a:lnTo>
                      <a:pt x="17" y="200"/>
                    </a:lnTo>
                    <a:lnTo>
                      <a:pt x="11" y="187"/>
                    </a:lnTo>
                    <a:lnTo>
                      <a:pt x="6" y="172"/>
                    </a:lnTo>
                    <a:lnTo>
                      <a:pt x="3" y="159"/>
                    </a:lnTo>
                    <a:lnTo>
                      <a:pt x="1" y="145"/>
                    </a:lnTo>
                    <a:lnTo>
                      <a:pt x="0" y="130"/>
                    </a:lnTo>
                    <a:lnTo>
                      <a:pt x="1" y="116"/>
                    </a:lnTo>
                    <a:lnTo>
                      <a:pt x="6" y="101"/>
                    </a:lnTo>
                    <a:lnTo>
                      <a:pt x="11" y="86"/>
                    </a:lnTo>
                    <a:lnTo>
                      <a:pt x="17" y="73"/>
                    </a:lnTo>
                    <a:lnTo>
                      <a:pt x="26" y="62"/>
                    </a:lnTo>
                    <a:lnTo>
                      <a:pt x="35" y="51"/>
                    </a:lnTo>
                    <a:lnTo>
                      <a:pt x="47" y="41"/>
                    </a:lnTo>
                    <a:lnTo>
                      <a:pt x="58" y="31"/>
                    </a:lnTo>
                    <a:lnTo>
                      <a:pt x="73" y="23"/>
                    </a:lnTo>
                    <a:lnTo>
                      <a:pt x="86" y="16"/>
                    </a:lnTo>
                    <a:lnTo>
                      <a:pt x="102" y="10"/>
                    </a:lnTo>
                    <a:lnTo>
                      <a:pt x="118" y="5"/>
                    </a:lnTo>
                    <a:lnTo>
                      <a:pt x="134" y="2"/>
                    </a:lnTo>
                    <a:lnTo>
                      <a:pt x="151" y="0"/>
                    </a:lnTo>
                    <a:lnTo>
                      <a:pt x="168" y="0"/>
                    </a:lnTo>
                    <a:lnTo>
                      <a:pt x="186" y="0"/>
                    </a:lnTo>
                    <a:lnTo>
                      <a:pt x="206" y="3"/>
                    </a:lnTo>
                    <a:lnTo>
                      <a:pt x="224" y="7"/>
                    </a:lnTo>
                    <a:lnTo>
                      <a:pt x="240" y="13"/>
                    </a:lnTo>
                    <a:lnTo>
                      <a:pt x="258" y="20"/>
                    </a:lnTo>
                    <a:lnTo>
                      <a:pt x="272" y="26"/>
                    </a:lnTo>
                    <a:lnTo>
                      <a:pt x="287" y="36"/>
                    </a:lnTo>
                    <a:lnTo>
                      <a:pt x="300" y="46"/>
                    </a:lnTo>
                    <a:lnTo>
                      <a:pt x="313" y="55"/>
                    </a:lnTo>
                    <a:lnTo>
                      <a:pt x="323" y="67"/>
                    </a:lnTo>
                    <a:lnTo>
                      <a:pt x="332" y="80"/>
                    </a:lnTo>
                    <a:lnTo>
                      <a:pt x="342" y="93"/>
                    </a:lnTo>
                    <a:lnTo>
                      <a:pt x="349" y="106"/>
                    </a:lnTo>
                    <a:lnTo>
                      <a:pt x="354" y="120"/>
                    </a:lnTo>
                    <a:lnTo>
                      <a:pt x="357" y="133"/>
                    </a:lnTo>
                    <a:lnTo>
                      <a:pt x="358" y="148"/>
                    </a:lnTo>
                    <a:lnTo>
                      <a:pt x="360" y="163"/>
                    </a:lnTo>
                    <a:lnTo>
                      <a:pt x="358" y="177"/>
                    </a:lnTo>
                    <a:close/>
                  </a:path>
                </a:pathLst>
              </a:custGeom>
              <a:noFill/>
              <a:ln w="9525">
                <a:solidFill>
                  <a:srgbClr val="1A79B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274" name="Freeform 294"/>
              <p:cNvSpPr>
                <a:spLocks/>
              </p:cNvSpPr>
              <p:nvPr/>
            </p:nvSpPr>
            <p:spPr bwMode="blackGray">
              <a:xfrm rot="-4363228">
                <a:off x="3862" y="2971"/>
                <a:ext cx="215" cy="141"/>
              </a:xfrm>
              <a:custGeom>
                <a:avLst/>
                <a:gdLst>
                  <a:gd name="T0" fmla="*/ 408 w 174"/>
                  <a:gd name="T1" fmla="*/ 2018 h 116"/>
                  <a:gd name="T2" fmla="*/ 1016 w 174"/>
                  <a:gd name="T3" fmla="*/ 1457 h 116"/>
                  <a:gd name="T4" fmla="*/ 1731 w 174"/>
                  <a:gd name="T5" fmla="*/ 1067 h 116"/>
                  <a:gd name="T6" fmla="*/ 2533 w 174"/>
                  <a:gd name="T7" fmla="*/ 625 h 116"/>
                  <a:gd name="T8" fmla="*/ 3614 w 174"/>
                  <a:gd name="T9" fmla="*/ 287 h 116"/>
                  <a:gd name="T10" fmla="*/ 4997 w 174"/>
                  <a:gd name="T11" fmla="*/ 2 h 116"/>
                  <a:gd name="T12" fmla="*/ 6517 w 174"/>
                  <a:gd name="T13" fmla="*/ 0 h 116"/>
                  <a:gd name="T14" fmla="*/ 8229 w 174"/>
                  <a:gd name="T15" fmla="*/ 0 h 116"/>
                  <a:gd name="T16" fmla="*/ 9951 w 174"/>
                  <a:gd name="T17" fmla="*/ 236 h 116"/>
                  <a:gd name="T18" fmla="*/ 11163 w 174"/>
                  <a:gd name="T19" fmla="*/ 424 h 116"/>
                  <a:gd name="T20" fmla="*/ 12296 w 174"/>
                  <a:gd name="T21" fmla="*/ 760 h 116"/>
                  <a:gd name="T22" fmla="*/ 13198 w 174"/>
                  <a:gd name="T23" fmla="*/ 1067 h 116"/>
                  <a:gd name="T24" fmla="*/ 13793 w 174"/>
                  <a:gd name="T25" fmla="*/ 1366 h 116"/>
                  <a:gd name="T26" fmla="*/ 14364 w 174"/>
                  <a:gd name="T27" fmla="*/ 1771 h 116"/>
                  <a:gd name="T28" fmla="*/ 14677 w 174"/>
                  <a:gd name="T29" fmla="*/ 2018 h 116"/>
                  <a:gd name="T30" fmla="*/ 14876 w 174"/>
                  <a:gd name="T31" fmla="*/ 2330 h 116"/>
                  <a:gd name="T32" fmla="*/ 14876 w 174"/>
                  <a:gd name="T33" fmla="*/ 2617 h 116"/>
                  <a:gd name="T34" fmla="*/ 14876 w 174"/>
                  <a:gd name="T35" fmla="*/ 2980 h 116"/>
                  <a:gd name="T36" fmla="*/ 14677 w 174"/>
                  <a:gd name="T37" fmla="*/ 3401 h 116"/>
                  <a:gd name="T38" fmla="*/ 14393 w 174"/>
                  <a:gd name="T39" fmla="*/ 3867 h 116"/>
                  <a:gd name="T40" fmla="*/ 13969 w 174"/>
                  <a:gd name="T41" fmla="*/ 4403 h 116"/>
                  <a:gd name="T42" fmla="*/ 13198 w 174"/>
                  <a:gd name="T43" fmla="*/ 5025 h 116"/>
                  <a:gd name="T44" fmla="*/ 12041 w 174"/>
                  <a:gd name="T45" fmla="*/ 5614 h 116"/>
                  <a:gd name="T46" fmla="*/ 10568 w 174"/>
                  <a:gd name="T47" fmla="*/ 6108 h 116"/>
                  <a:gd name="T48" fmla="*/ 8813 w 174"/>
                  <a:gd name="T49" fmla="*/ 6510 h 116"/>
                  <a:gd name="T50" fmla="*/ 7887 w 174"/>
                  <a:gd name="T51" fmla="*/ 6749 h 116"/>
                  <a:gd name="T52" fmla="*/ 6818 w 174"/>
                  <a:gd name="T53" fmla="*/ 6990 h 116"/>
                  <a:gd name="T54" fmla="*/ 5890 w 174"/>
                  <a:gd name="T55" fmla="*/ 6990 h 116"/>
                  <a:gd name="T56" fmla="*/ 4779 w 174"/>
                  <a:gd name="T57" fmla="*/ 6990 h 116"/>
                  <a:gd name="T58" fmla="*/ 3266 w 174"/>
                  <a:gd name="T59" fmla="*/ 6673 h 116"/>
                  <a:gd name="T60" fmla="*/ 2533 w 174"/>
                  <a:gd name="T61" fmla="*/ 6510 h 116"/>
                  <a:gd name="T62" fmla="*/ 2139 w 174"/>
                  <a:gd name="T63" fmla="*/ 6405 h 116"/>
                  <a:gd name="T64" fmla="*/ 1255 w 174"/>
                  <a:gd name="T65" fmla="*/ 5917 h 116"/>
                  <a:gd name="T66" fmla="*/ 665 w 174"/>
                  <a:gd name="T67" fmla="*/ 5356 h 116"/>
                  <a:gd name="T68" fmla="*/ 330 w 174"/>
                  <a:gd name="T69" fmla="*/ 4834 h 116"/>
                  <a:gd name="T70" fmla="*/ 2 w 174"/>
                  <a:gd name="T71" fmla="*/ 4202 h 116"/>
                  <a:gd name="T72" fmla="*/ 0 w 174"/>
                  <a:gd name="T73" fmla="*/ 3622 h 116"/>
                  <a:gd name="T74" fmla="*/ 0 w 174"/>
                  <a:gd name="T75" fmla="*/ 3057 h 116"/>
                  <a:gd name="T76" fmla="*/ 2 w 174"/>
                  <a:gd name="T77" fmla="*/ 2453 h 116"/>
                  <a:gd name="T78" fmla="*/ 330 w 174"/>
                  <a:gd name="T79" fmla="*/ 2018 h 116"/>
                  <a:gd name="T80" fmla="*/ 408 w 174"/>
                  <a:gd name="T81" fmla="*/ 2018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116"/>
                  <a:gd name="T125" fmla="*/ 174 w 174"/>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116">
                    <a:moveTo>
                      <a:pt x="5" y="34"/>
                    </a:moveTo>
                    <a:lnTo>
                      <a:pt x="12" y="25"/>
                    </a:lnTo>
                    <a:lnTo>
                      <a:pt x="20" y="17"/>
                    </a:lnTo>
                    <a:lnTo>
                      <a:pt x="30" y="10"/>
                    </a:lnTo>
                    <a:lnTo>
                      <a:pt x="43" y="5"/>
                    </a:lnTo>
                    <a:lnTo>
                      <a:pt x="59" y="2"/>
                    </a:lnTo>
                    <a:lnTo>
                      <a:pt x="77" y="0"/>
                    </a:lnTo>
                    <a:lnTo>
                      <a:pt x="96" y="0"/>
                    </a:lnTo>
                    <a:lnTo>
                      <a:pt x="117" y="4"/>
                    </a:lnTo>
                    <a:lnTo>
                      <a:pt x="132" y="7"/>
                    </a:lnTo>
                    <a:lnTo>
                      <a:pt x="145" y="12"/>
                    </a:lnTo>
                    <a:lnTo>
                      <a:pt x="155" y="17"/>
                    </a:lnTo>
                    <a:lnTo>
                      <a:pt x="163" y="23"/>
                    </a:lnTo>
                    <a:lnTo>
                      <a:pt x="168" y="30"/>
                    </a:lnTo>
                    <a:lnTo>
                      <a:pt x="172" y="34"/>
                    </a:lnTo>
                    <a:lnTo>
                      <a:pt x="174" y="39"/>
                    </a:lnTo>
                    <a:lnTo>
                      <a:pt x="174" y="44"/>
                    </a:lnTo>
                    <a:lnTo>
                      <a:pt x="174" y="49"/>
                    </a:lnTo>
                    <a:lnTo>
                      <a:pt x="172" y="56"/>
                    </a:lnTo>
                    <a:lnTo>
                      <a:pt x="169" y="64"/>
                    </a:lnTo>
                    <a:lnTo>
                      <a:pt x="164" y="73"/>
                    </a:lnTo>
                    <a:lnTo>
                      <a:pt x="155" y="83"/>
                    </a:lnTo>
                    <a:lnTo>
                      <a:pt x="142" y="93"/>
                    </a:lnTo>
                    <a:lnTo>
                      <a:pt x="125" y="101"/>
                    </a:lnTo>
                    <a:lnTo>
                      <a:pt x="104" y="109"/>
                    </a:lnTo>
                    <a:lnTo>
                      <a:pt x="93" y="112"/>
                    </a:lnTo>
                    <a:lnTo>
                      <a:pt x="80" y="116"/>
                    </a:lnTo>
                    <a:lnTo>
                      <a:pt x="69" y="116"/>
                    </a:lnTo>
                    <a:lnTo>
                      <a:pt x="57" y="116"/>
                    </a:lnTo>
                    <a:lnTo>
                      <a:pt x="38" y="111"/>
                    </a:lnTo>
                    <a:lnTo>
                      <a:pt x="30" y="109"/>
                    </a:lnTo>
                    <a:lnTo>
                      <a:pt x="25" y="106"/>
                    </a:lnTo>
                    <a:lnTo>
                      <a:pt x="15" y="99"/>
                    </a:lnTo>
                    <a:lnTo>
                      <a:pt x="8" y="90"/>
                    </a:lnTo>
                    <a:lnTo>
                      <a:pt x="4" y="80"/>
                    </a:lnTo>
                    <a:lnTo>
                      <a:pt x="2" y="70"/>
                    </a:lnTo>
                    <a:lnTo>
                      <a:pt x="0" y="60"/>
                    </a:lnTo>
                    <a:lnTo>
                      <a:pt x="0" y="51"/>
                    </a:lnTo>
                    <a:lnTo>
                      <a:pt x="2" y="41"/>
                    </a:lnTo>
                    <a:lnTo>
                      <a:pt x="4" y="34"/>
                    </a:lnTo>
                    <a:lnTo>
                      <a:pt x="5" y="34"/>
                    </a:lnTo>
                    <a:close/>
                  </a:path>
                </a:pathLst>
              </a:custGeom>
              <a:solidFill>
                <a:srgbClr val="1A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75" name="Freeform 295"/>
              <p:cNvSpPr>
                <a:spLocks/>
              </p:cNvSpPr>
              <p:nvPr/>
            </p:nvSpPr>
            <p:spPr bwMode="blackGray">
              <a:xfrm rot="-4363228" flipH="1" flipV="1">
                <a:off x="3872" y="2966"/>
                <a:ext cx="215" cy="141"/>
              </a:xfrm>
              <a:custGeom>
                <a:avLst/>
                <a:gdLst>
                  <a:gd name="T0" fmla="*/ 408 w 174"/>
                  <a:gd name="T1" fmla="*/ 2447 h 115"/>
                  <a:gd name="T2" fmla="*/ 951 w 174"/>
                  <a:gd name="T3" fmla="*/ 1698 h 115"/>
                  <a:gd name="T4" fmla="*/ 1551 w 174"/>
                  <a:gd name="T5" fmla="*/ 1237 h 115"/>
                  <a:gd name="T6" fmla="*/ 2463 w 174"/>
                  <a:gd name="T7" fmla="*/ 700 h 115"/>
                  <a:gd name="T8" fmla="*/ 3590 w 174"/>
                  <a:gd name="T9" fmla="*/ 364 h 115"/>
                  <a:gd name="T10" fmla="*/ 4987 w 174"/>
                  <a:gd name="T11" fmla="*/ 2 h 115"/>
                  <a:gd name="T12" fmla="*/ 6491 w 174"/>
                  <a:gd name="T13" fmla="*/ 0 h 115"/>
                  <a:gd name="T14" fmla="*/ 8229 w 174"/>
                  <a:gd name="T15" fmla="*/ 0 h 115"/>
                  <a:gd name="T16" fmla="*/ 9951 w 174"/>
                  <a:gd name="T17" fmla="*/ 242 h 115"/>
                  <a:gd name="T18" fmla="*/ 11139 w 174"/>
                  <a:gd name="T19" fmla="*/ 446 h 115"/>
                  <a:gd name="T20" fmla="*/ 12260 w 174"/>
                  <a:gd name="T21" fmla="*/ 823 h 115"/>
                  <a:gd name="T22" fmla="*/ 13058 w 174"/>
                  <a:gd name="T23" fmla="*/ 1237 h 115"/>
                  <a:gd name="T24" fmla="*/ 13764 w 174"/>
                  <a:gd name="T25" fmla="*/ 1628 h 115"/>
                  <a:gd name="T26" fmla="*/ 14189 w 174"/>
                  <a:gd name="T27" fmla="*/ 2082 h 115"/>
                  <a:gd name="T28" fmla="*/ 14677 w 174"/>
                  <a:gd name="T29" fmla="*/ 2447 h 115"/>
                  <a:gd name="T30" fmla="*/ 14876 w 174"/>
                  <a:gd name="T31" fmla="*/ 2820 h 115"/>
                  <a:gd name="T32" fmla="*/ 14876 w 174"/>
                  <a:gd name="T33" fmla="*/ 3130 h 115"/>
                  <a:gd name="T34" fmla="*/ 14876 w 174"/>
                  <a:gd name="T35" fmla="*/ 3576 h 115"/>
                  <a:gd name="T36" fmla="*/ 14677 w 174"/>
                  <a:gd name="T37" fmla="*/ 3961 h 115"/>
                  <a:gd name="T38" fmla="*/ 14393 w 174"/>
                  <a:gd name="T39" fmla="*/ 4510 h 115"/>
                  <a:gd name="T40" fmla="*/ 13969 w 174"/>
                  <a:gd name="T41" fmla="*/ 5321 h 115"/>
                  <a:gd name="T42" fmla="*/ 13058 w 174"/>
                  <a:gd name="T43" fmla="*/ 6009 h 115"/>
                  <a:gd name="T44" fmla="*/ 12039 w 174"/>
                  <a:gd name="T45" fmla="*/ 6655 h 115"/>
                  <a:gd name="T46" fmla="*/ 10568 w 174"/>
                  <a:gd name="T47" fmla="*/ 7301 h 115"/>
                  <a:gd name="T48" fmla="*/ 8813 w 174"/>
                  <a:gd name="T49" fmla="*/ 7878 h 115"/>
                  <a:gd name="T50" fmla="*/ 7885 w 174"/>
                  <a:gd name="T51" fmla="*/ 8080 h 115"/>
                  <a:gd name="T52" fmla="*/ 6773 w 174"/>
                  <a:gd name="T53" fmla="*/ 8313 h 115"/>
                  <a:gd name="T54" fmla="*/ 5772 w 174"/>
                  <a:gd name="T55" fmla="*/ 8313 h 115"/>
                  <a:gd name="T56" fmla="*/ 4779 w 174"/>
                  <a:gd name="T57" fmla="*/ 8313 h 115"/>
                  <a:gd name="T58" fmla="*/ 3130 w 174"/>
                  <a:gd name="T59" fmla="*/ 7999 h 115"/>
                  <a:gd name="T60" fmla="*/ 2463 w 174"/>
                  <a:gd name="T61" fmla="*/ 7878 h 115"/>
                  <a:gd name="T62" fmla="*/ 2050 w 174"/>
                  <a:gd name="T63" fmla="*/ 7614 h 115"/>
                  <a:gd name="T64" fmla="*/ 1175 w 174"/>
                  <a:gd name="T65" fmla="*/ 7075 h 115"/>
                  <a:gd name="T66" fmla="*/ 665 w 174"/>
                  <a:gd name="T67" fmla="*/ 6425 h 115"/>
                  <a:gd name="T68" fmla="*/ 267 w 174"/>
                  <a:gd name="T69" fmla="*/ 5737 h 115"/>
                  <a:gd name="T70" fmla="*/ 1 w 174"/>
                  <a:gd name="T71" fmla="*/ 5065 h 115"/>
                  <a:gd name="T72" fmla="*/ 0 w 174"/>
                  <a:gd name="T73" fmla="*/ 4384 h 115"/>
                  <a:gd name="T74" fmla="*/ 0 w 174"/>
                  <a:gd name="T75" fmla="*/ 3611 h 115"/>
                  <a:gd name="T76" fmla="*/ 1 w 174"/>
                  <a:gd name="T77" fmla="*/ 2917 h 115"/>
                  <a:gd name="T78" fmla="*/ 408 w 174"/>
                  <a:gd name="T79" fmla="*/ 2447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4"/>
                  <a:gd name="T121" fmla="*/ 0 h 115"/>
                  <a:gd name="T122" fmla="*/ 174 w 174"/>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4" h="115">
                    <a:moveTo>
                      <a:pt x="5" y="34"/>
                    </a:moveTo>
                    <a:lnTo>
                      <a:pt x="11" y="24"/>
                    </a:lnTo>
                    <a:lnTo>
                      <a:pt x="19" y="16"/>
                    </a:lnTo>
                    <a:lnTo>
                      <a:pt x="29" y="10"/>
                    </a:lnTo>
                    <a:lnTo>
                      <a:pt x="42" y="5"/>
                    </a:lnTo>
                    <a:lnTo>
                      <a:pt x="58" y="2"/>
                    </a:lnTo>
                    <a:lnTo>
                      <a:pt x="76" y="0"/>
                    </a:lnTo>
                    <a:lnTo>
                      <a:pt x="96" y="0"/>
                    </a:lnTo>
                    <a:lnTo>
                      <a:pt x="117" y="3"/>
                    </a:lnTo>
                    <a:lnTo>
                      <a:pt x="131" y="6"/>
                    </a:lnTo>
                    <a:lnTo>
                      <a:pt x="144" y="11"/>
                    </a:lnTo>
                    <a:lnTo>
                      <a:pt x="154" y="16"/>
                    </a:lnTo>
                    <a:lnTo>
                      <a:pt x="162" y="23"/>
                    </a:lnTo>
                    <a:lnTo>
                      <a:pt x="167" y="29"/>
                    </a:lnTo>
                    <a:lnTo>
                      <a:pt x="172" y="34"/>
                    </a:lnTo>
                    <a:lnTo>
                      <a:pt x="174" y="39"/>
                    </a:lnTo>
                    <a:lnTo>
                      <a:pt x="174" y="44"/>
                    </a:lnTo>
                    <a:lnTo>
                      <a:pt x="174" y="49"/>
                    </a:lnTo>
                    <a:lnTo>
                      <a:pt x="172" y="55"/>
                    </a:lnTo>
                    <a:lnTo>
                      <a:pt x="169" y="63"/>
                    </a:lnTo>
                    <a:lnTo>
                      <a:pt x="164" y="73"/>
                    </a:lnTo>
                    <a:lnTo>
                      <a:pt x="154" y="83"/>
                    </a:lnTo>
                    <a:lnTo>
                      <a:pt x="141" y="92"/>
                    </a:lnTo>
                    <a:lnTo>
                      <a:pt x="125" y="101"/>
                    </a:lnTo>
                    <a:lnTo>
                      <a:pt x="104" y="109"/>
                    </a:lnTo>
                    <a:lnTo>
                      <a:pt x="92" y="112"/>
                    </a:lnTo>
                    <a:lnTo>
                      <a:pt x="79" y="115"/>
                    </a:lnTo>
                    <a:lnTo>
                      <a:pt x="68" y="115"/>
                    </a:lnTo>
                    <a:lnTo>
                      <a:pt x="57" y="115"/>
                    </a:lnTo>
                    <a:lnTo>
                      <a:pt x="37" y="110"/>
                    </a:lnTo>
                    <a:lnTo>
                      <a:pt x="29" y="109"/>
                    </a:lnTo>
                    <a:lnTo>
                      <a:pt x="24" y="105"/>
                    </a:lnTo>
                    <a:lnTo>
                      <a:pt x="14" y="99"/>
                    </a:lnTo>
                    <a:lnTo>
                      <a:pt x="8" y="89"/>
                    </a:lnTo>
                    <a:lnTo>
                      <a:pt x="3" y="79"/>
                    </a:lnTo>
                    <a:lnTo>
                      <a:pt x="1" y="70"/>
                    </a:lnTo>
                    <a:lnTo>
                      <a:pt x="0" y="60"/>
                    </a:lnTo>
                    <a:lnTo>
                      <a:pt x="0" y="50"/>
                    </a:lnTo>
                    <a:lnTo>
                      <a:pt x="1" y="40"/>
                    </a:lnTo>
                    <a:lnTo>
                      <a:pt x="5" y="34"/>
                    </a:lnTo>
                    <a:close/>
                  </a:path>
                </a:pathLst>
              </a:custGeom>
              <a:noFill/>
              <a:ln w="20638">
                <a:solidFill>
                  <a:srgbClr val="8FA8C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0276" name="Freeform 296"/>
              <p:cNvSpPr>
                <a:spLocks/>
              </p:cNvSpPr>
              <p:nvPr/>
            </p:nvSpPr>
            <p:spPr bwMode="blackGray">
              <a:xfrm rot="-4363228">
                <a:off x="3884" y="3058"/>
                <a:ext cx="311" cy="133"/>
              </a:xfrm>
              <a:custGeom>
                <a:avLst/>
                <a:gdLst>
                  <a:gd name="T0" fmla="*/ 0 w 253"/>
                  <a:gd name="T1" fmla="*/ 0 h 107"/>
                  <a:gd name="T2" fmla="*/ 589 w 253"/>
                  <a:gd name="T3" fmla="*/ 1836 h 107"/>
                  <a:gd name="T4" fmla="*/ 1409 w 253"/>
                  <a:gd name="T5" fmla="*/ 3526 h 107"/>
                  <a:gd name="T6" fmla="*/ 2368 w 253"/>
                  <a:gd name="T7" fmla="*/ 5167 h 107"/>
                  <a:gd name="T8" fmla="*/ 3447 w 253"/>
                  <a:gd name="T9" fmla="*/ 6423 h 107"/>
                  <a:gd name="T10" fmla="*/ 4613 w 253"/>
                  <a:gd name="T11" fmla="*/ 7509 h 107"/>
                  <a:gd name="T12" fmla="*/ 5954 w 253"/>
                  <a:gd name="T13" fmla="*/ 8418 h 107"/>
                  <a:gd name="T14" fmla="*/ 7222 w 253"/>
                  <a:gd name="T15" fmla="*/ 9244 h 107"/>
                  <a:gd name="T16" fmla="*/ 8619 w 253"/>
                  <a:gd name="T17" fmla="*/ 9759 h 107"/>
                  <a:gd name="T18" fmla="*/ 10006 w 253"/>
                  <a:gd name="T19" fmla="*/ 10174 h 107"/>
                  <a:gd name="T20" fmla="*/ 11513 w 253"/>
                  <a:gd name="T21" fmla="*/ 10296 h 107"/>
                  <a:gd name="T22" fmla="*/ 12932 w 253"/>
                  <a:gd name="T23" fmla="*/ 10296 h 107"/>
                  <a:gd name="T24" fmla="*/ 14152 w 253"/>
                  <a:gd name="T25" fmla="*/ 10296 h 107"/>
                  <a:gd name="T26" fmla="*/ 15624 w 253"/>
                  <a:gd name="T27" fmla="*/ 9965 h 107"/>
                  <a:gd name="T28" fmla="*/ 16967 w 253"/>
                  <a:gd name="T29" fmla="*/ 9501 h 107"/>
                  <a:gd name="T30" fmla="*/ 18216 w 253"/>
                  <a:gd name="T31" fmla="*/ 9027 h 107"/>
                  <a:gd name="T32" fmla="*/ 19313 w 253"/>
                  <a:gd name="T33" fmla="*/ 8283 h 107"/>
                  <a:gd name="T34" fmla="*/ 17396 w 253"/>
                  <a:gd name="T35" fmla="*/ 8703 h 107"/>
                  <a:gd name="T36" fmla="*/ 15624 w 253"/>
                  <a:gd name="T37" fmla="*/ 9027 h 107"/>
                  <a:gd name="T38" fmla="*/ 13723 w 253"/>
                  <a:gd name="T39" fmla="*/ 9244 h 107"/>
                  <a:gd name="T40" fmla="*/ 12932 w 253"/>
                  <a:gd name="T41" fmla="*/ 9244 h 107"/>
                  <a:gd name="T42" fmla="*/ 11952 w 253"/>
                  <a:gd name="T43" fmla="*/ 9244 h 107"/>
                  <a:gd name="T44" fmla="*/ 11229 w 253"/>
                  <a:gd name="T45" fmla="*/ 8959 h 107"/>
                  <a:gd name="T46" fmla="*/ 10533 w 253"/>
                  <a:gd name="T47" fmla="*/ 8634 h 107"/>
                  <a:gd name="T48" fmla="*/ 9723 w 253"/>
                  <a:gd name="T49" fmla="*/ 8017 h 107"/>
                  <a:gd name="T50" fmla="*/ 8997 w 253"/>
                  <a:gd name="T51" fmla="*/ 7509 h 107"/>
                  <a:gd name="T52" fmla="*/ 8412 w 253"/>
                  <a:gd name="T53" fmla="*/ 6772 h 107"/>
                  <a:gd name="T54" fmla="*/ 7910 w 253"/>
                  <a:gd name="T55" fmla="*/ 5983 h 107"/>
                  <a:gd name="T56" fmla="*/ 7344 w 253"/>
                  <a:gd name="T57" fmla="*/ 4813 h 107"/>
                  <a:gd name="T58" fmla="*/ 7012 w 253"/>
                  <a:gd name="T59" fmla="*/ 3520 h 107"/>
                  <a:gd name="T60" fmla="*/ 7222 w 253"/>
                  <a:gd name="T61" fmla="*/ 5081 h 107"/>
                  <a:gd name="T62" fmla="*/ 7012 w 253"/>
                  <a:gd name="T63" fmla="*/ 5588 h 107"/>
                  <a:gd name="T64" fmla="*/ 6771 w 253"/>
                  <a:gd name="T65" fmla="*/ 6041 h 107"/>
                  <a:gd name="T66" fmla="*/ 6645 w 253"/>
                  <a:gd name="T67" fmla="*/ 6639 h 107"/>
                  <a:gd name="T68" fmla="*/ 6257 w 253"/>
                  <a:gd name="T69" fmla="*/ 6759 h 107"/>
                  <a:gd name="T70" fmla="*/ 5954 w 253"/>
                  <a:gd name="T71" fmla="*/ 6772 h 107"/>
                  <a:gd name="T72" fmla="*/ 5568 w 253"/>
                  <a:gd name="T73" fmla="*/ 6772 h 107"/>
                  <a:gd name="T74" fmla="*/ 5042 w 253"/>
                  <a:gd name="T75" fmla="*/ 6759 h 107"/>
                  <a:gd name="T76" fmla="*/ 4398 w 253"/>
                  <a:gd name="T77" fmla="*/ 6316 h 107"/>
                  <a:gd name="T78" fmla="*/ 3775 w 253"/>
                  <a:gd name="T79" fmla="*/ 5799 h 107"/>
                  <a:gd name="T80" fmla="*/ 3217 w 253"/>
                  <a:gd name="T81" fmla="*/ 5081 h 107"/>
                  <a:gd name="T82" fmla="*/ 1653 w 253"/>
                  <a:gd name="T83" fmla="*/ 3019 h 107"/>
                  <a:gd name="T84" fmla="*/ 1 w 253"/>
                  <a:gd name="T85" fmla="*/ 0 h 107"/>
                  <a:gd name="T86" fmla="*/ 0 w 253"/>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107"/>
                  <a:gd name="T134" fmla="*/ 253 w 25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107">
                    <a:moveTo>
                      <a:pt x="0" y="0"/>
                    </a:moveTo>
                    <a:lnTo>
                      <a:pt x="8" y="19"/>
                    </a:lnTo>
                    <a:lnTo>
                      <a:pt x="19" y="37"/>
                    </a:lnTo>
                    <a:lnTo>
                      <a:pt x="31" y="54"/>
                    </a:lnTo>
                    <a:lnTo>
                      <a:pt x="45" y="67"/>
                    </a:lnTo>
                    <a:lnTo>
                      <a:pt x="60" y="78"/>
                    </a:lnTo>
                    <a:lnTo>
                      <a:pt x="78" y="88"/>
                    </a:lnTo>
                    <a:lnTo>
                      <a:pt x="94" y="96"/>
                    </a:lnTo>
                    <a:lnTo>
                      <a:pt x="113" y="101"/>
                    </a:lnTo>
                    <a:lnTo>
                      <a:pt x="131" y="105"/>
                    </a:lnTo>
                    <a:lnTo>
                      <a:pt x="151" y="107"/>
                    </a:lnTo>
                    <a:lnTo>
                      <a:pt x="169" y="107"/>
                    </a:lnTo>
                    <a:lnTo>
                      <a:pt x="186" y="107"/>
                    </a:lnTo>
                    <a:lnTo>
                      <a:pt x="204" y="104"/>
                    </a:lnTo>
                    <a:lnTo>
                      <a:pt x="222" y="99"/>
                    </a:lnTo>
                    <a:lnTo>
                      <a:pt x="238" y="94"/>
                    </a:lnTo>
                    <a:lnTo>
                      <a:pt x="253" y="86"/>
                    </a:lnTo>
                    <a:lnTo>
                      <a:pt x="229" y="91"/>
                    </a:lnTo>
                    <a:lnTo>
                      <a:pt x="204" y="94"/>
                    </a:lnTo>
                    <a:lnTo>
                      <a:pt x="180" y="96"/>
                    </a:lnTo>
                    <a:lnTo>
                      <a:pt x="169" y="96"/>
                    </a:lnTo>
                    <a:lnTo>
                      <a:pt x="157" y="96"/>
                    </a:lnTo>
                    <a:lnTo>
                      <a:pt x="147" y="93"/>
                    </a:lnTo>
                    <a:lnTo>
                      <a:pt x="138" y="89"/>
                    </a:lnTo>
                    <a:lnTo>
                      <a:pt x="128" y="84"/>
                    </a:lnTo>
                    <a:lnTo>
                      <a:pt x="118" y="78"/>
                    </a:lnTo>
                    <a:lnTo>
                      <a:pt x="110" y="71"/>
                    </a:lnTo>
                    <a:lnTo>
                      <a:pt x="104" y="62"/>
                    </a:lnTo>
                    <a:lnTo>
                      <a:pt x="97" y="50"/>
                    </a:lnTo>
                    <a:lnTo>
                      <a:pt x="92" y="36"/>
                    </a:lnTo>
                    <a:lnTo>
                      <a:pt x="94" y="52"/>
                    </a:lnTo>
                    <a:lnTo>
                      <a:pt x="92" y="58"/>
                    </a:lnTo>
                    <a:lnTo>
                      <a:pt x="89" y="63"/>
                    </a:lnTo>
                    <a:lnTo>
                      <a:pt x="87" y="68"/>
                    </a:lnTo>
                    <a:lnTo>
                      <a:pt x="82" y="70"/>
                    </a:lnTo>
                    <a:lnTo>
                      <a:pt x="78" y="71"/>
                    </a:lnTo>
                    <a:lnTo>
                      <a:pt x="73" y="71"/>
                    </a:lnTo>
                    <a:lnTo>
                      <a:pt x="66" y="70"/>
                    </a:lnTo>
                    <a:lnTo>
                      <a:pt x="58" y="65"/>
                    </a:lnTo>
                    <a:lnTo>
                      <a:pt x="50" y="60"/>
                    </a:lnTo>
                    <a:lnTo>
                      <a:pt x="42" y="52"/>
                    </a:lnTo>
                    <a:lnTo>
                      <a:pt x="22" y="31"/>
                    </a:lnTo>
                    <a:lnTo>
                      <a:pt x="1" y="0"/>
                    </a:lnTo>
                    <a:lnTo>
                      <a:pt x="0" y="0"/>
                    </a:lnTo>
                    <a:close/>
                  </a:path>
                </a:pathLst>
              </a:custGeom>
              <a:solidFill>
                <a:srgbClr val="639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77" name="Freeform 297"/>
              <p:cNvSpPr>
                <a:spLocks/>
              </p:cNvSpPr>
              <p:nvPr/>
            </p:nvSpPr>
            <p:spPr bwMode="blackGray">
              <a:xfrm rot="-4363228">
                <a:off x="3724" y="2917"/>
                <a:ext cx="284" cy="129"/>
              </a:xfrm>
              <a:custGeom>
                <a:avLst/>
                <a:gdLst>
                  <a:gd name="T0" fmla="*/ 19308 w 230"/>
                  <a:gd name="T1" fmla="*/ 9577 h 104"/>
                  <a:gd name="T2" fmla="*/ 18766 w 230"/>
                  <a:gd name="T3" fmla="*/ 8175 h 104"/>
                  <a:gd name="T4" fmla="*/ 18132 w 230"/>
                  <a:gd name="T5" fmla="*/ 6910 h 104"/>
                  <a:gd name="T6" fmla="*/ 17260 w 230"/>
                  <a:gd name="T7" fmla="*/ 5778 h 104"/>
                  <a:gd name="T8" fmla="*/ 16391 w 230"/>
                  <a:gd name="T9" fmla="*/ 4658 h 104"/>
                  <a:gd name="T10" fmla="*/ 15343 w 230"/>
                  <a:gd name="T11" fmla="*/ 3574 h 104"/>
                  <a:gd name="T12" fmla="*/ 14428 w 230"/>
                  <a:gd name="T13" fmla="*/ 2721 h 104"/>
                  <a:gd name="T14" fmla="*/ 13305 w 230"/>
                  <a:gd name="T15" fmla="*/ 1967 h 104"/>
                  <a:gd name="T16" fmla="*/ 12101 w 230"/>
                  <a:gd name="T17" fmla="*/ 1440 h 104"/>
                  <a:gd name="T18" fmla="*/ 10960 w 230"/>
                  <a:gd name="T19" fmla="*/ 755 h 104"/>
                  <a:gd name="T20" fmla="*/ 9631 w 230"/>
                  <a:gd name="T21" fmla="*/ 435 h 104"/>
                  <a:gd name="T22" fmla="*/ 8306 w 230"/>
                  <a:gd name="T23" fmla="*/ 2 h 104"/>
                  <a:gd name="T24" fmla="*/ 6947 w 230"/>
                  <a:gd name="T25" fmla="*/ 0 h 104"/>
                  <a:gd name="T26" fmla="*/ 5476 w 230"/>
                  <a:gd name="T27" fmla="*/ 0 h 104"/>
                  <a:gd name="T28" fmla="*/ 4143 w 230"/>
                  <a:gd name="T29" fmla="*/ 0 h 104"/>
                  <a:gd name="T30" fmla="*/ 2605 w 230"/>
                  <a:gd name="T31" fmla="*/ 283 h 104"/>
                  <a:gd name="T32" fmla="*/ 1169 w 230"/>
                  <a:gd name="T33" fmla="*/ 670 h 104"/>
                  <a:gd name="T34" fmla="*/ 407 w 230"/>
                  <a:gd name="T35" fmla="*/ 1031 h 104"/>
                  <a:gd name="T36" fmla="*/ 1 w 230"/>
                  <a:gd name="T37" fmla="*/ 1176 h 104"/>
                  <a:gd name="T38" fmla="*/ 0 w 230"/>
                  <a:gd name="T39" fmla="*/ 1459 h 104"/>
                  <a:gd name="T40" fmla="*/ 0 w 230"/>
                  <a:gd name="T41" fmla="*/ 1967 h 104"/>
                  <a:gd name="T42" fmla="*/ 1 w 230"/>
                  <a:gd name="T43" fmla="*/ 2591 h 104"/>
                  <a:gd name="T44" fmla="*/ 503 w 230"/>
                  <a:gd name="T45" fmla="*/ 3035 h 104"/>
                  <a:gd name="T46" fmla="*/ 947 w 230"/>
                  <a:gd name="T47" fmla="*/ 3407 h 104"/>
                  <a:gd name="T48" fmla="*/ 1505 w 230"/>
                  <a:gd name="T49" fmla="*/ 3574 h 104"/>
                  <a:gd name="T50" fmla="*/ 1898 w 230"/>
                  <a:gd name="T51" fmla="*/ 3574 h 104"/>
                  <a:gd name="T52" fmla="*/ 3519 w 230"/>
                  <a:gd name="T53" fmla="*/ 2785 h 104"/>
                  <a:gd name="T54" fmla="*/ 5206 w 230"/>
                  <a:gd name="T55" fmla="*/ 2215 h 104"/>
                  <a:gd name="T56" fmla="*/ 6625 w 230"/>
                  <a:gd name="T57" fmla="*/ 2194 h 104"/>
                  <a:gd name="T58" fmla="*/ 8131 w 230"/>
                  <a:gd name="T59" fmla="*/ 1967 h 104"/>
                  <a:gd name="T60" fmla="*/ 9360 w 230"/>
                  <a:gd name="T61" fmla="*/ 2194 h 104"/>
                  <a:gd name="T62" fmla="*/ 10687 w 230"/>
                  <a:gd name="T63" fmla="*/ 2215 h 104"/>
                  <a:gd name="T64" fmla="*/ 11819 w 230"/>
                  <a:gd name="T65" fmla="*/ 2721 h 104"/>
                  <a:gd name="T66" fmla="*/ 12908 w 230"/>
                  <a:gd name="T67" fmla="*/ 3375 h 104"/>
                  <a:gd name="T68" fmla="*/ 13826 w 230"/>
                  <a:gd name="T69" fmla="*/ 3908 h 104"/>
                  <a:gd name="T70" fmla="*/ 14805 w 230"/>
                  <a:gd name="T71" fmla="*/ 4658 h 104"/>
                  <a:gd name="T72" fmla="*/ 16552 w 230"/>
                  <a:gd name="T73" fmla="*/ 6225 h 104"/>
                  <a:gd name="T74" fmla="*/ 18132 w 230"/>
                  <a:gd name="T75" fmla="*/ 7988 h 104"/>
                  <a:gd name="T76" fmla="*/ 19163 w 230"/>
                  <a:gd name="T77" fmla="*/ 9577 h 104"/>
                  <a:gd name="T78" fmla="*/ 19308 w 230"/>
                  <a:gd name="T79" fmla="*/ 957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104"/>
                  <a:gd name="T122" fmla="*/ 230 w 230"/>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104">
                    <a:moveTo>
                      <a:pt x="230" y="104"/>
                    </a:moveTo>
                    <a:lnTo>
                      <a:pt x="224" y="89"/>
                    </a:lnTo>
                    <a:lnTo>
                      <a:pt x="216" y="75"/>
                    </a:lnTo>
                    <a:lnTo>
                      <a:pt x="206" y="62"/>
                    </a:lnTo>
                    <a:lnTo>
                      <a:pt x="195" y="50"/>
                    </a:lnTo>
                    <a:lnTo>
                      <a:pt x="183" y="39"/>
                    </a:lnTo>
                    <a:lnTo>
                      <a:pt x="172" y="29"/>
                    </a:lnTo>
                    <a:lnTo>
                      <a:pt x="159" y="21"/>
                    </a:lnTo>
                    <a:lnTo>
                      <a:pt x="144" y="15"/>
                    </a:lnTo>
                    <a:lnTo>
                      <a:pt x="130" y="8"/>
                    </a:lnTo>
                    <a:lnTo>
                      <a:pt x="115" y="5"/>
                    </a:lnTo>
                    <a:lnTo>
                      <a:pt x="99" y="2"/>
                    </a:lnTo>
                    <a:lnTo>
                      <a:pt x="83" y="0"/>
                    </a:lnTo>
                    <a:lnTo>
                      <a:pt x="66" y="0"/>
                    </a:lnTo>
                    <a:lnTo>
                      <a:pt x="49" y="0"/>
                    </a:lnTo>
                    <a:lnTo>
                      <a:pt x="31" y="3"/>
                    </a:lnTo>
                    <a:lnTo>
                      <a:pt x="14" y="7"/>
                    </a:lnTo>
                    <a:lnTo>
                      <a:pt x="5" y="11"/>
                    </a:lnTo>
                    <a:lnTo>
                      <a:pt x="1" y="13"/>
                    </a:lnTo>
                    <a:lnTo>
                      <a:pt x="0" y="16"/>
                    </a:lnTo>
                    <a:lnTo>
                      <a:pt x="0" y="21"/>
                    </a:lnTo>
                    <a:lnTo>
                      <a:pt x="1" y="28"/>
                    </a:lnTo>
                    <a:lnTo>
                      <a:pt x="6" y="33"/>
                    </a:lnTo>
                    <a:lnTo>
                      <a:pt x="11" y="37"/>
                    </a:lnTo>
                    <a:lnTo>
                      <a:pt x="18" y="39"/>
                    </a:lnTo>
                    <a:lnTo>
                      <a:pt x="23" y="39"/>
                    </a:lnTo>
                    <a:lnTo>
                      <a:pt x="42" y="31"/>
                    </a:lnTo>
                    <a:lnTo>
                      <a:pt x="62" y="24"/>
                    </a:lnTo>
                    <a:lnTo>
                      <a:pt x="79" y="23"/>
                    </a:lnTo>
                    <a:lnTo>
                      <a:pt x="96" y="21"/>
                    </a:lnTo>
                    <a:lnTo>
                      <a:pt x="112" y="23"/>
                    </a:lnTo>
                    <a:lnTo>
                      <a:pt x="127" y="24"/>
                    </a:lnTo>
                    <a:lnTo>
                      <a:pt x="141" y="29"/>
                    </a:lnTo>
                    <a:lnTo>
                      <a:pt x="154" y="36"/>
                    </a:lnTo>
                    <a:lnTo>
                      <a:pt x="165" y="42"/>
                    </a:lnTo>
                    <a:lnTo>
                      <a:pt x="177" y="50"/>
                    </a:lnTo>
                    <a:lnTo>
                      <a:pt x="198" y="68"/>
                    </a:lnTo>
                    <a:lnTo>
                      <a:pt x="216" y="86"/>
                    </a:lnTo>
                    <a:lnTo>
                      <a:pt x="229" y="104"/>
                    </a:lnTo>
                    <a:lnTo>
                      <a:pt x="230" y="104"/>
                    </a:lnTo>
                    <a:close/>
                  </a:path>
                </a:pathLst>
              </a:custGeom>
              <a:solidFill>
                <a:srgbClr val="CFE7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78" name="Freeform 298"/>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79" name="Freeform 299"/>
              <p:cNvSpPr>
                <a:spLocks/>
              </p:cNvSpPr>
              <p:nvPr/>
            </p:nvSpPr>
            <p:spPr bwMode="blackGray">
              <a:xfrm rot="-4363228">
                <a:off x="4156" y="2987"/>
                <a:ext cx="44" cy="70"/>
              </a:xfrm>
              <a:custGeom>
                <a:avLst/>
                <a:gdLst>
                  <a:gd name="T0" fmla="*/ 1212 w 36"/>
                  <a:gd name="T1" fmla="*/ 1717 h 57"/>
                  <a:gd name="T2" fmla="*/ 543 w 36"/>
                  <a:gd name="T3" fmla="*/ 2590 h 57"/>
                  <a:gd name="T4" fmla="*/ 0 w 36"/>
                  <a:gd name="T5" fmla="*/ 3269 h 57"/>
                  <a:gd name="T6" fmla="*/ 1965 w 36"/>
                  <a:gd name="T7" fmla="*/ 4286 h 57"/>
                  <a:gd name="T8" fmla="*/ 1965 w 36"/>
                  <a:gd name="T9" fmla="*/ 3419 h 57"/>
                  <a:gd name="T10" fmla="*/ 2037 w 36"/>
                  <a:gd name="T11" fmla="*/ 2168 h 57"/>
                  <a:gd name="T12" fmla="*/ 2212 w 36"/>
                  <a:gd name="T13" fmla="*/ 845 h 57"/>
                  <a:gd name="T14" fmla="*/ 2458 w 36"/>
                  <a:gd name="T15" fmla="*/ 0 h 57"/>
                  <a:gd name="T16" fmla="*/ 1965 w 36"/>
                  <a:gd name="T17" fmla="*/ 721 h 57"/>
                  <a:gd name="T18" fmla="*/ 1316 w 36"/>
                  <a:gd name="T19" fmla="*/ 1717 h 57"/>
                  <a:gd name="T20" fmla="*/ 1212 w 36"/>
                  <a:gd name="T21" fmla="*/ 171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7"/>
                  <a:gd name="T35" fmla="*/ 36 w 3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7">
                    <a:moveTo>
                      <a:pt x="18" y="23"/>
                    </a:moveTo>
                    <a:lnTo>
                      <a:pt x="8" y="34"/>
                    </a:lnTo>
                    <a:lnTo>
                      <a:pt x="0" y="44"/>
                    </a:lnTo>
                    <a:lnTo>
                      <a:pt x="29" y="57"/>
                    </a:lnTo>
                    <a:lnTo>
                      <a:pt x="29" y="46"/>
                    </a:lnTo>
                    <a:lnTo>
                      <a:pt x="31" y="29"/>
                    </a:lnTo>
                    <a:lnTo>
                      <a:pt x="33" y="11"/>
                    </a:lnTo>
                    <a:lnTo>
                      <a:pt x="36" y="0"/>
                    </a:lnTo>
                    <a:lnTo>
                      <a:pt x="29" y="10"/>
                    </a:lnTo>
                    <a:lnTo>
                      <a:pt x="20" y="23"/>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0264" name="Text Box 300"/>
            <p:cNvSpPr txBox="1">
              <a:spLocks noChangeArrowheads="1"/>
            </p:cNvSpPr>
            <p:nvPr/>
          </p:nvSpPr>
          <p:spPr bwMode="auto">
            <a:xfrm>
              <a:off x="868" y="3897"/>
              <a:ext cx="117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dirty="0"/>
                <a:t>T-cell cloning</a:t>
              </a:r>
            </a:p>
          </p:txBody>
        </p:sp>
        <p:sp>
          <p:nvSpPr>
            <p:cNvPr id="10265" name="Text Box 301"/>
            <p:cNvSpPr txBox="1">
              <a:spLocks noChangeArrowheads="1"/>
            </p:cNvSpPr>
            <p:nvPr/>
          </p:nvSpPr>
          <p:spPr bwMode="auto">
            <a:xfrm>
              <a:off x="4137" y="3744"/>
              <a:ext cx="168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dirty="0"/>
                <a:t>TCR or CAR </a:t>
              </a:r>
            </a:p>
            <a:p>
              <a:pPr algn="ctr" eaLnBrk="1" hangingPunct="1"/>
              <a:r>
                <a:rPr lang="en-US" sz="1600" dirty="0"/>
                <a:t>genetic engineering</a:t>
              </a:r>
            </a:p>
          </p:txBody>
        </p:sp>
        <p:sp>
          <p:nvSpPr>
            <p:cNvPr id="10266" name="AutoShape 302"/>
            <p:cNvSpPr>
              <a:spLocks noChangeArrowheads="1"/>
            </p:cNvSpPr>
            <p:nvPr/>
          </p:nvSpPr>
          <p:spPr bwMode="auto">
            <a:xfrm rot="-8283539">
              <a:off x="3668" y="2448"/>
              <a:ext cx="480" cy="192"/>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en-US" dirty="0"/>
            </a:p>
          </p:txBody>
        </p:sp>
        <p:sp>
          <p:nvSpPr>
            <p:cNvPr id="10267" name="AutoShape 303"/>
            <p:cNvSpPr>
              <a:spLocks noChangeArrowheads="1"/>
            </p:cNvSpPr>
            <p:nvPr/>
          </p:nvSpPr>
          <p:spPr bwMode="auto">
            <a:xfrm rot="-3211160">
              <a:off x="1776" y="2530"/>
              <a:ext cx="480" cy="192"/>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en-US" dirty="0"/>
            </a:p>
          </p:txBody>
        </p:sp>
      </p:grpSp>
      <p:sp>
        <p:nvSpPr>
          <p:cNvPr id="2" name="Oval 1"/>
          <p:cNvSpPr/>
          <p:nvPr/>
        </p:nvSpPr>
        <p:spPr>
          <a:xfrm>
            <a:off x="6366817" y="2880955"/>
            <a:ext cx="1568450" cy="13795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51" name="Title 2"/>
          <p:cNvSpPr>
            <a:spLocks noGrp="1"/>
          </p:cNvSpPr>
          <p:nvPr>
            <p:ph type="title"/>
          </p:nvPr>
        </p:nvSpPr>
        <p:spPr/>
        <p:txBody>
          <a:bodyPr/>
          <a:lstStyle/>
          <a:p>
            <a:r>
              <a:rPr lang="en-US" dirty="0"/>
              <a:t>General Approaches for Cancer Immunotherapy</a:t>
            </a:r>
          </a:p>
        </p:txBody>
      </p:sp>
      <p:grpSp>
        <p:nvGrpSpPr>
          <p:cNvPr id="312" name="Group 1"/>
          <p:cNvGrpSpPr>
            <a:grpSpLocks/>
          </p:cNvGrpSpPr>
          <p:nvPr/>
        </p:nvGrpSpPr>
        <p:grpSpPr bwMode="auto">
          <a:xfrm>
            <a:off x="6294438" y="6210300"/>
            <a:ext cx="2673350" cy="455613"/>
            <a:chOff x="6294438" y="6210300"/>
            <a:chExt cx="2673350" cy="455613"/>
          </a:xfrm>
        </p:grpSpPr>
        <p:sp>
          <p:nvSpPr>
            <p:cNvPr id="313"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314"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5" name="Text Box 305"/>
          <p:cNvSpPr txBox="1">
            <a:spLocks noChangeArrowheads="1"/>
          </p:cNvSpPr>
          <p:nvPr/>
        </p:nvSpPr>
        <p:spPr bwMode="auto">
          <a:xfrm>
            <a:off x="7106263" y="2566718"/>
            <a:ext cx="2111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dirty="0">
                <a:solidFill>
                  <a:schemeClr val="tx2"/>
                </a:solidFill>
              </a:rPr>
              <a:t>Immune checkpoint</a:t>
            </a:r>
          </a:p>
          <a:p>
            <a:pPr algn="ctr" eaLnBrk="1" hangingPunct="1"/>
            <a:r>
              <a:rPr lang="en-US" sz="1600" b="1" dirty="0">
                <a:solidFill>
                  <a:schemeClr val="tx2"/>
                </a:solidFill>
              </a:rPr>
              <a:t> inhibitors </a:t>
            </a:r>
          </a:p>
        </p:txBody>
      </p:sp>
      <p:sp>
        <p:nvSpPr>
          <p:cNvPr id="316" name="Text Box 305"/>
          <p:cNvSpPr txBox="1">
            <a:spLocks noChangeArrowheads="1"/>
          </p:cNvSpPr>
          <p:nvPr/>
        </p:nvSpPr>
        <p:spPr bwMode="auto">
          <a:xfrm>
            <a:off x="7195126" y="1075278"/>
            <a:ext cx="1930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dirty="0">
                <a:solidFill>
                  <a:schemeClr val="tx2"/>
                </a:solidFill>
              </a:rPr>
              <a:t>Immune agonists </a:t>
            </a:r>
          </a:p>
        </p:txBody>
      </p:sp>
    </p:spTree>
    <p:extLst>
      <p:ext uri="{BB962C8B-B14F-4D97-AF65-F5344CB8AC3E}">
        <p14:creationId xmlns:p14="http://schemas.microsoft.com/office/powerpoint/2010/main" val="17666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3"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Ipilimumab Prolongs Survival in Metastatic Melanoma</a:t>
            </a:r>
          </a:p>
        </p:txBody>
      </p:sp>
      <p:sp>
        <p:nvSpPr>
          <p:cNvPr id="12" name="Content Placeholder 11"/>
          <p:cNvSpPr>
            <a:spLocks noGrp="1"/>
          </p:cNvSpPr>
          <p:nvPr>
            <p:ph idx="1"/>
          </p:nvPr>
        </p:nvSpPr>
        <p:spPr>
          <a:xfrm>
            <a:off x="374904" y="3502617"/>
            <a:ext cx="8455025" cy="2661115"/>
          </a:xfrm>
        </p:spPr>
        <p:txBody>
          <a:bodyPr/>
          <a:lstStyle/>
          <a:p>
            <a:r>
              <a:rPr lang="en-US" dirty="0"/>
              <a:t>First randomized, controlled phase III study to show improved OS for ipilimumab in pts with metastatic melanoma</a:t>
            </a:r>
          </a:p>
        </p:txBody>
      </p:sp>
      <p:graphicFrame>
        <p:nvGraphicFramePr>
          <p:cNvPr id="13" name="Group 3"/>
          <p:cNvGraphicFramePr>
            <a:graphicFrameLocks/>
          </p:cNvGraphicFramePr>
          <p:nvPr>
            <p:extLst>
              <p:ext uri="{D42A27DB-BD31-4B8C-83A1-F6EECF244321}">
                <p14:modId xmlns:p14="http://schemas.microsoft.com/office/powerpoint/2010/main" val="93137959"/>
              </p:ext>
            </p:extLst>
          </p:nvPr>
        </p:nvGraphicFramePr>
        <p:xfrm>
          <a:off x="384175" y="1604963"/>
          <a:ext cx="8462962" cy="1737678"/>
        </p:xfrm>
        <a:graphic>
          <a:graphicData uri="http://schemas.openxmlformats.org/drawingml/2006/table">
            <a:tbl>
              <a:tblPr/>
              <a:tblGrid>
                <a:gridCol w="2223712">
                  <a:extLst>
                    <a:ext uri="{9D8B030D-6E8A-4147-A177-3AD203B41FA5}">
                      <a16:colId xmlns="" xmlns:a16="http://schemas.microsoft.com/office/drawing/2014/main" val="20000"/>
                    </a:ext>
                  </a:extLst>
                </a:gridCol>
                <a:gridCol w="2079750">
                  <a:extLst>
                    <a:ext uri="{9D8B030D-6E8A-4147-A177-3AD203B41FA5}">
                      <a16:colId xmlns="" xmlns:a16="http://schemas.microsoft.com/office/drawing/2014/main" val="20001"/>
                    </a:ext>
                  </a:extLst>
                </a:gridCol>
                <a:gridCol w="2079750">
                  <a:extLst>
                    <a:ext uri="{9D8B030D-6E8A-4147-A177-3AD203B41FA5}">
                      <a16:colId xmlns="" xmlns:a16="http://schemas.microsoft.com/office/drawing/2014/main" val="20002"/>
                    </a:ext>
                  </a:extLst>
                </a:gridCol>
                <a:gridCol w="2079750">
                  <a:extLst>
                    <a:ext uri="{9D8B030D-6E8A-4147-A177-3AD203B41FA5}">
                      <a16:colId xmlns="" xmlns:a16="http://schemas.microsoft.com/office/drawing/2014/main" val="20003"/>
                    </a:ext>
                  </a:extLst>
                </a:gridCol>
              </a:tblGrid>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Arial" charset="0"/>
                        </a:rPr>
                        <a:t>Characteristic</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Arial" charset="0"/>
                        </a:rPr>
                        <a:t>Ipilimumab + gp100 (n = 403)</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Arial" charset="0"/>
                        </a:rPr>
                        <a:t>Ipilimumab Alone (n = 137)</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Arial" charset="0"/>
                        </a:rPr>
                        <a:t>gp100 Alone </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(n = 136)</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0"/>
                  </a:ext>
                </a:extLst>
              </a:tr>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Median OS, mos</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10</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Arial" charset="0"/>
                        </a:rPr>
                        <a:t>10.1</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Arial" charset="0"/>
                        </a:rPr>
                        <a:t>6.4</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1"/>
                  </a:ext>
                </a:extLst>
              </a:tr>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HR vs gp100 alone</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0.68</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Arial" charset="0"/>
                        </a:rPr>
                        <a:t>0.66</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Arial" charset="0"/>
                        </a:rPr>
                        <a:t>--</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1" u="none" strike="noStrike" cap="none" normalizeH="0" baseline="0" dirty="0">
                          <a:ln>
                            <a:noFill/>
                          </a:ln>
                          <a:solidFill>
                            <a:schemeClr val="bg2">
                              <a:lumMod val="10000"/>
                            </a:schemeClr>
                          </a:solidFill>
                          <a:effectLst/>
                          <a:latin typeface="Arial" charset="0"/>
                        </a:rPr>
                        <a:t>P </a:t>
                      </a:r>
                      <a:r>
                        <a:rPr kumimoji="0" lang="en-US" sz="1800" b="0" i="0" u="none" strike="noStrike" cap="none" normalizeH="0" baseline="0" dirty="0">
                          <a:ln>
                            <a:noFill/>
                          </a:ln>
                          <a:solidFill>
                            <a:schemeClr val="bg2">
                              <a:lumMod val="10000"/>
                            </a:schemeClr>
                          </a:solidFill>
                          <a:effectLst/>
                          <a:latin typeface="Arial" charset="0"/>
                        </a:rPr>
                        <a:t>value</a:t>
                      </a:r>
                      <a:endParaRPr kumimoji="0" lang="en-US" sz="1800" b="0" i="1" u="none" strike="noStrike" cap="none" normalizeH="0" baseline="0" dirty="0">
                        <a:ln>
                          <a:noFill/>
                        </a:ln>
                        <a:solidFill>
                          <a:schemeClr val="bg2">
                            <a:lumMod val="10000"/>
                          </a:schemeClr>
                        </a:solidFill>
                        <a:effectLst/>
                        <a:latin typeface="Arial" charset="0"/>
                      </a:endParaRP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Arial" charset="0"/>
                        </a:rPr>
                        <a:t>&lt; .001</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Arial" charset="0"/>
                        </a:rPr>
                        <a:t>.003</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Arial" charset="0"/>
                        </a:rPr>
                        <a:t>--</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3"/>
                  </a:ext>
                </a:extLst>
              </a:tr>
            </a:tbl>
          </a:graphicData>
        </a:graphic>
      </p:graphicFrame>
      <p:sp>
        <p:nvSpPr>
          <p:cNvPr id="14" name="Text Box 11"/>
          <p:cNvSpPr txBox="1">
            <a:spLocks noChangeArrowheads="1"/>
          </p:cNvSpPr>
          <p:nvPr/>
        </p:nvSpPr>
        <p:spPr bwMode="auto">
          <a:xfrm>
            <a:off x="285750" y="6367365"/>
            <a:ext cx="600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Hodi FS, et al. N Engl J Med. 2010;363:711-723.</a:t>
            </a:r>
          </a:p>
        </p:txBody>
      </p:sp>
      <p:grpSp>
        <p:nvGrpSpPr>
          <p:cNvPr id="15" name="Group 1"/>
          <p:cNvGrpSpPr>
            <a:grpSpLocks/>
          </p:cNvGrpSpPr>
          <p:nvPr/>
        </p:nvGrpSpPr>
        <p:grpSpPr bwMode="auto">
          <a:xfrm>
            <a:off x="6294438" y="6210300"/>
            <a:ext cx="2673350" cy="455613"/>
            <a:chOff x="6294438" y="6210300"/>
            <a:chExt cx="2673350" cy="455613"/>
          </a:xfrm>
        </p:grpSpPr>
        <p:sp>
          <p:nvSpPr>
            <p:cNvPr id="16"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7"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973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Freeform: Shape 514"/>
          <p:cNvSpPr/>
          <p:nvPr/>
        </p:nvSpPr>
        <p:spPr bwMode="auto">
          <a:xfrm rot="5400000">
            <a:off x="6301194" y="3389083"/>
            <a:ext cx="45719" cy="6987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127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098" name="Title 1"/>
          <p:cNvSpPr>
            <a:spLocks noGrp="1"/>
          </p:cNvSpPr>
          <p:nvPr>
            <p:ph type="title"/>
          </p:nvPr>
        </p:nvSpPr>
        <p:spPr/>
        <p:txBody>
          <a:bodyPr/>
          <a:lstStyle/>
          <a:p>
            <a:r>
              <a:rPr lang="en-US" dirty="0"/>
              <a:t>Response Rates With Anti–PD-1 Antibodies</a:t>
            </a:r>
          </a:p>
        </p:txBody>
      </p:sp>
      <p:sp>
        <p:nvSpPr>
          <p:cNvPr id="4099" name="Content Placeholder 2"/>
          <p:cNvSpPr>
            <a:spLocks noGrp="1"/>
          </p:cNvSpPr>
          <p:nvPr>
            <p:ph sz="half" idx="1"/>
          </p:nvPr>
        </p:nvSpPr>
        <p:spPr>
          <a:xfrm>
            <a:off x="374904" y="4817246"/>
            <a:ext cx="4151312" cy="1266693"/>
          </a:xfrm>
        </p:spPr>
        <p:txBody>
          <a:bodyPr/>
          <a:lstStyle/>
          <a:p>
            <a:pPr>
              <a:spcBef>
                <a:spcPts val="0"/>
              </a:spcBef>
            </a:pPr>
            <a:r>
              <a:rPr lang="en-US" sz="1800" dirty="0"/>
              <a:t>ORR</a:t>
            </a:r>
          </a:p>
          <a:p>
            <a:pPr lvl="1">
              <a:spcBef>
                <a:spcPts val="0"/>
              </a:spcBef>
            </a:pPr>
            <a:r>
              <a:rPr lang="en-US" sz="1600" dirty="0"/>
              <a:t>Melanoma: 28%</a:t>
            </a:r>
          </a:p>
          <a:p>
            <a:pPr lvl="1">
              <a:spcBef>
                <a:spcPts val="0"/>
              </a:spcBef>
            </a:pPr>
            <a:r>
              <a:rPr lang="en-US" sz="1600" dirty="0"/>
              <a:t>NSCLC: 18%</a:t>
            </a:r>
          </a:p>
          <a:p>
            <a:pPr lvl="1">
              <a:spcBef>
                <a:spcPts val="0"/>
              </a:spcBef>
            </a:pPr>
            <a:r>
              <a:rPr lang="en-US" sz="1600" dirty="0"/>
              <a:t>Renal cell cancer: 27%</a:t>
            </a:r>
          </a:p>
        </p:txBody>
      </p:sp>
      <p:sp>
        <p:nvSpPr>
          <p:cNvPr id="7" name="Content Placeholder 6"/>
          <p:cNvSpPr>
            <a:spLocks noGrp="1"/>
          </p:cNvSpPr>
          <p:nvPr>
            <p:ph sz="half" idx="2"/>
          </p:nvPr>
        </p:nvSpPr>
        <p:spPr>
          <a:xfrm>
            <a:off x="4680545" y="4772603"/>
            <a:ext cx="4151313" cy="1243773"/>
          </a:xfrm>
        </p:spPr>
        <p:txBody>
          <a:bodyPr/>
          <a:lstStyle/>
          <a:p>
            <a:pPr>
              <a:spcBef>
                <a:spcPts val="0"/>
              </a:spcBef>
            </a:pPr>
            <a:r>
              <a:rPr lang="en-US" sz="1800" dirty="0"/>
              <a:t>Confirmed ORR</a:t>
            </a:r>
          </a:p>
          <a:p>
            <a:pPr lvl="1">
              <a:spcBef>
                <a:spcPts val="0"/>
              </a:spcBef>
            </a:pPr>
            <a:r>
              <a:rPr lang="en-US" sz="1600" dirty="0"/>
              <a:t>Melanoma: 38% (comparable ± previous ipilimumab)</a:t>
            </a:r>
          </a:p>
        </p:txBody>
      </p:sp>
      <p:sp>
        <p:nvSpPr>
          <p:cNvPr id="10" name="Rectangle 9"/>
          <p:cNvSpPr/>
          <p:nvPr/>
        </p:nvSpPr>
        <p:spPr>
          <a:xfrm>
            <a:off x="5558707" y="1475741"/>
            <a:ext cx="3003474" cy="3693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b="1" kern="0" dirty="0">
                <a:latin typeface="Arial" pitchFamily="34" charset="0"/>
                <a:cs typeface="Arial" pitchFamily="34" charset="0"/>
              </a:rPr>
              <a:t>Pembrolizumab</a:t>
            </a:r>
            <a:r>
              <a:rPr lang="en-US" b="1" kern="0" baseline="30000" dirty="0">
                <a:latin typeface="Arial" pitchFamily="34" charset="0"/>
                <a:cs typeface="Arial" pitchFamily="34" charset="0"/>
              </a:rPr>
              <a:t>[2]</a:t>
            </a:r>
            <a:endParaRPr lang="en-US" sz="2000" b="1" kern="0" dirty="0">
              <a:latin typeface="Arial" pitchFamily="34" charset="0"/>
              <a:cs typeface="Arial" pitchFamily="34" charset="0"/>
            </a:endParaRPr>
          </a:p>
        </p:txBody>
      </p:sp>
      <p:sp>
        <p:nvSpPr>
          <p:cNvPr id="17" name="Rectangle 16"/>
          <p:cNvSpPr/>
          <p:nvPr/>
        </p:nvSpPr>
        <p:spPr>
          <a:xfrm>
            <a:off x="1171387" y="1482830"/>
            <a:ext cx="2635019" cy="3416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kern="0" dirty="0">
                <a:latin typeface="Arial" pitchFamily="34" charset="0"/>
                <a:cs typeface="Arial" pitchFamily="34" charset="0"/>
              </a:rPr>
              <a:t>Nivolumab</a:t>
            </a:r>
            <a:r>
              <a:rPr lang="en-US" kern="0" baseline="30000" dirty="0">
                <a:latin typeface="Arial" pitchFamily="34" charset="0"/>
                <a:cs typeface="Arial" pitchFamily="34" charset="0"/>
              </a:rPr>
              <a:t>[1]</a:t>
            </a:r>
            <a:endParaRPr lang="en-US" b="1" kern="0" dirty="0">
              <a:latin typeface="Arial" pitchFamily="34" charset="0"/>
              <a:cs typeface="Arial" pitchFamily="34" charset="0"/>
            </a:endParaRPr>
          </a:p>
        </p:txBody>
      </p:sp>
      <p:sp>
        <p:nvSpPr>
          <p:cNvPr id="21" name="Text Box 11"/>
          <p:cNvSpPr txBox="1">
            <a:spLocks noChangeArrowheads="1"/>
          </p:cNvSpPr>
          <p:nvPr/>
        </p:nvSpPr>
        <p:spPr bwMode="auto">
          <a:xfrm>
            <a:off x="285750" y="6152120"/>
            <a:ext cx="6008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da-DK" altLang="en-US" sz="1400" b="0" dirty="0">
                <a:solidFill>
                  <a:schemeClr val="bg2"/>
                </a:solidFill>
              </a:rPr>
              <a:t>1. Topalian SL, et al. N Engl J Med. 2012;366:2443-2454. </a:t>
            </a:r>
          </a:p>
          <a:p>
            <a:pPr eaLnBrk="1" hangingPunct="1">
              <a:lnSpc>
                <a:spcPct val="100000"/>
              </a:lnSpc>
              <a:spcBef>
                <a:spcPct val="0"/>
              </a:spcBef>
              <a:spcAft>
                <a:spcPct val="0"/>
              </a:spcAft>
              <a:buClrTx/>
              <a:buFontTx/>
              <a:buNone/>
            </a:pPr>
            <a:r>
              <a:rPr lang="da-DK" altLang="en-US" sz="1400" b="0" dirty="0">
                <a:solidFill>
                  <a:schemeClr val="bg2"/>
                </a:solidFill>
              </a:rPr>
              <a:t>2. Hamid O, et al. N Engl J Med. 2013;369:134-144.</a:t>
            </a:r>
          </a:p>
        </p:txBody>
      </p:sp>
      <p:grpSp>
        <p:nvGrpSpPr>
          <p:cNvPr id="22" name="Group 1"/>
          <p:cNvGrpSpPr>
            <a:grpSpLocks/>
          </p:cNvGrpSpPr>
          <p:nvPr/>
        </p:nvGrpSpPr>
        <p:grpSpPr bwMode="auto">
          <a:xfrm>
            <a:off x="6294438" y="6210300"/>
            <a:ext cx="2673350" cy="455613"/>
            <a:chOff x="6294438" y="6210300"/>
            <a:chExt cx="2673350" cy="455613"/>
          </a:xfrm>
        </p:grpSpPr>
        <p:sp>
          <p:nvSpPr>
            <p:cNvPr id="23"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24"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reeform: Shape 2"/>
          <p:cNvSpPr/>
          <p:nvPr/>
        </p:nvSpPr>
        <p:spPr bwMode="auto">
          <a:xfrm>
            <a:off x="783166" y="1921599"/>
            <a:ext cx="3623733" cy="2317572"/>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4" name="Freeform: Shape 13"/>
          <p:cNvSpPr/>
          <p:nvPr/>
        </p:nvSpPr>
        <p:spPr bwMode="auto">
          <a:xfrm>
            <a:off x="784123" y="4266173"/>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5" name="Rectangle 39"/>
          <p:cNvSpPr>
            <a:spLocks noChangeArrowheads="1"/>
          </p:cNvSpPr>
          <p:nvPr/>
        </p:nvSpPr>
        <p:spPr bwMode="auto">
          <a:xfrm>
            <a:off x="375586" y="4154338"/>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46" name="Rectangle 40"/>
          <p:cNvSpPr>
            <a:spLocks noChangeArrowheads="1"/>
          </p:cNvSpPr>
          <p:nvPr/>
        </p:nvSpPr>
        <p:spPr bwMode="auto">
          <a:xfrm>
            <a:off x="460545" y="3464440"/>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47" name="Rectangle 41"/>
          <p:cNvSpPr>
            <a:spLocks noChangeArrowheads="1"/>
          </p:cNvSpPr>
          <p:nvPr/>
        </p:nvSpPr>
        <p:spPr bwMode="auto">
          <a:xfrm>
            <a:off x="460545" y="3234473"/>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48" name="Rectangle 42"/>
          <p:cNvSpPr>
            <a:spLocks noChangeArrowheads="1"/>
          </p:cNvSpPr>
          <p:nvPr/>
        </p:nvSpPr>
        <p:spPr bwMode="auto">
          <a:xfrm>
            <a:off x="596800" y="3004506"/>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49" name="Rectangle 43"/>
          <p:cNvSpPr>
            <a:spLocks noChangeArrowheads="1"/>
          </p:cNvSpPr>
          <p:nvPr/>
        </p:nvSpPr>
        <p:spPr bwMode="auto">
          <a:xfrm>
            <a:off x="511842" y="2774539"/>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50" name="Rectangle 44"/>
          <p:cNvSpPr>
            <a:spLocks noChangeArrowheads="1"/>
          </p:cNvSpPr>
          <p:nvPr/>
        </p:nvSpPr>
        <p:spPr bwMode="auto">
          <a:xfrm>
            <a:off x="511841" y="2544572"/>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51" name="Rectangle 45"/>
          <p:cNvSpPr>
            <a:spLocks noChangeArrowheads="1"/>
          </p:cNvSpPr>
          <p:nvPr/>
        </p:nvSpPr>
        <p:spPr bwMode="auto">
          <a:xfrm>
            <a:off x="511842" y="2314605"/>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52" name="Rectangle 46"/>
          <p:cNvSpPr>
            <a:spLocks noChangeArrowheads="1"/>
          </p:cNvSpPr>
          <p:nvPr/>
        </p:nvSpPr>
        <p:spPr bwMode="auto">
          <a:xfrm>
            <a:off x="511842" y="2084638"/>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80</a:t>
            </a:r>
            <a:endParaRPr lang="en-US" altLang="en-US" sz="1200" dirty="0"/>
          </a:p>
        </p:txBody>
      </p:sp>
      <p:sp>
        <p:nvSpPr>
          <p:cNvPr id="53" name="Rectangle 47"/>
          <p:cNvSpPr>
            <a:spLocks noChangeArrowheads="1"/>
          </p:cNvSpPr>
          <p:nvPr/>
        </p:nvSpPr>
        <p:spPr bwMode="auto">
          <a:xfrm>
            <a:off x="426882" y="1854671"/>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54" name="Line 50"/>
          <p:cNvSpPr>
            <a:spLocks noChangeShapeType="1"/>
          </p:cNvSpPr>
          <p:nvPr/>
        </p:nvSpPr>
        <p:spPr bwMode="auto">
          <a:xfrm>
            <a:off x="781998"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5" name="Line 80"/>
          <p:cNvSpPr>
            <a:spLocks noChangeShapeType="1"/>
          </p:cNvSpPr>
          <p:nvPr/>
        </p:nvSpPr>
        <p:spPr bwMode="auto">
          <a:xfrm flipH="1">
            <a:off x="725409" y="193990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6" name="Line 81"/>
          <p:cNvSpPr>
            <a:spLocks noChangeShapeType="1"/>
          </p:cNvSpPr>
          <p:nvPr/>
        </p:nvSpPr>
        <p:spPr bwMode="auto">
          <a:xfrm flipH="1">
            <a:off x="725409" y="216613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7" name="Line 82"/>
          <p:cNvSpPr>
            <a:spLocks noChangeShapeType="1"/>
          </p:cNvSpPr>
          <p:nvPr/>
        </p:nvSpPr>
        <p:spPr bwMode="auto">
          <a:xfrm flipH="1">
            <a:off x="725409" y="2396221"/>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8" name="Line 83"/>
          <p:cNvSpPr>
            <a:spLocks noChangeShapeType="1"/>
          </p:cNvSpPr>
          <p:nvPr/>
        </p:nvSpPr>
        <p:spPr bwMode="auto">
          <a:xfrm flipH="1">
            <a:off x="725409" y="262630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9" name="Line 84"/>
          <p:cNvSpPr>
            <a:spLocks noChangeShapeType="1"/>
          </p:cNvSpPr>
          <p:nvPr/>
        </p:nvSpPr>
        <p:spPr bwMode="auto">
          <a:xfrm flipH="1">
            <a:off x="725409" y="285639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0" name="Line 85"/>
          <p:cNvSpPr>
            <a:spLocks noChangeShapeType="1"/>
          </p:cNvSpPr>
          <p:nvPr/>
        </p:nvSpPr>
        <p:spPr bwMode="auto">
          <a:xfrm flipH="1">
            <a:off x="725409" y="308647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1" name="Line 86"/>
          <p:cNvSpPr>
            <a:spLocks noChangeShapeType="1"/>
          </p:cNvSpPr>
          <p:nvPr/>
        </p:nvSpPr>
        <p:spPr bwMode="auto">
          <a:xfrm flipH="1">
            <a:off x="725409" y="331656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2" name="Line 87"/>
          <p:cNvSpPr>
            <a:spLocks noChangeShapeType="1"/>
          </p:cNvSpPr>
          <p:nvPr/>
        </p:nvSpPr>
        <p:spPr bwMode="auto">
          <a:xfrm flipH="1">
            <a:off x="725409" y="3546651"/>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3" name="Line 88"/>
          <p:cNvSpPr>
            <a:spLocks noChangeShapeType="1"/>
          </p:cNvSpPr>
          <p:nvPr/>
        </p:nvSpPr>
        <p:spPr bwMode="auto">
          <a:xfrm flipH="1">
            <a:off x="725409" y="423690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7" name="Rectangle 40"/>
          <p:cNvSpPr>
            <a:spLocks noChangeArrowheads="1"/>
          </p:cNvSpPr>
          <p:nvPr/>
        </p:nvSpPr>
        <p:spPr bwMode="auto">
          <a:xfrm>
            <a:off x="460545" y="3694407"/>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68" name="Line 87"/>
          <p:cNvSpPr>
            <a:spLocks noChangeShapeType="1"/>
          </p:cNvSpPr>
          <p:nvPr/>
        </p:nvSpPr>
        <p:spPr bwMode="auto">
          <a:xfrm flipH="1">
            <a:off x="725409" y="377673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9" name="Rectangle 40"/>
          <p:cNvSpPr>
            <a:spLocks noChangeArrowheads="1"/>
          </p:cNvSpPr>
          <p:nvPr/>
        </p:nvSpPr>
        <p:spPr bwMode="auto">
          <a:xfrm>
            <a:off x="460545" y="3924374"/>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-80</a:t>
            </a:r>
            <a:endParaRPr lang="en-US" altLang="en-US" sz="1200" dirty="0"/>
          </a:p>
        </p:txBody>
      </p:sp>
      <p:sp>
        <p:nvSpPr>
          <p:cNvPr id="70" name="Line 87"/>
          <p:cNvSpPr>
            <a:spLocks noChangeShapeType="1"/>
          </p:cNvSpPr>
          <p:nvPr/>
        </p:nvSpPr>
        <p:spPr bwMode="auto">
          <a:xfrm flipH="1">
            <a:off x="725409" y="400682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1" name="Rectangle 42"/>
          <p:cNvSpPr>
            <a:spLocks noChangeArrowheads="1"/>
          </p:cNvSpPr>
          <p:nvPr/>
        </p:nvSpPr>
        <p:spPr bwMode="auto">
          <a:xfrm>
            <a:off x="738517" y="4311701"/>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73" name="Line 50"/>
          <p:cNvSpPr>
            <a:spLocks noChangeShapeType="1"/>
          </p:cNvSpPr>
          <p:nvPr/>
        </p:nvSpPr>
        <p:spPr bwMode="auto">
          <a:xfrm>
            <a:off x="1035487"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4" name="Rectangle 42"/>
          <p:cNvSpPr>
            <a:spLocks noChangeArrowheads="1"/>
          </p:cNvSpPr>
          <p:nvPr/>
        </p:nvSpPr>
        <p:spPr bwMode="auto">
          <a:xfrm>
            <a:off x="950588"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a:t>
            </a:r>
            <a:endParaRPr lang="en-US" altLang="en-US" sz="1200" dirty="0"/>
          </a:p>
        </p:txBody>
      </p:sp>
      <p:sp>
        <p:nvSpPr>
          <p:cNvPr id="75" name="Line 50"/>
          <p:cNvSpPr>
            <a:spLocks noChangeShapeType="1"/>
          </p:cNvSpPr>
          <p:nvPr/>
        </p:nvSpPr>
        <p:spPr bwMode="auto">
          <a:xfrm>
            <a:off x="1554829"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6" name="Rectangle 42"/>
          <p:cNvSpPr>
            <a:spLocks noChangeArrowheads="1"/>
          </p:cNvSpPr>
          <p:nvPr/>
        </p:nvSpPr>
        <p:spPr bwMode="auto">
          <a:xfrm>
            <a:off x="1469930"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a:t>
            </a:r>
            <a:endParaRPr lang="en-US" altLang="en-US" sz="1200" dirty="0"/>
          </a:p>
        </p:txBody>
      </p:sp>
      <p:sp>
        <p:nvSpPr>
          <p:cNvPr id="77" name="Line 50"/>
          <p:cNvSpPr>
            <a:spLocks noChangeShapeType="1"/>
          </p:cNvSpPr>
          <p:nvPr/>
        </p:nvSpPr>
        <p:spPr bwMode="auto">
          <a:xfrm>
            <a:off x="1813634"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8" name="Rectangle 42"/>
          <p:cNvSpPr>
            <a:spLocks noChangeArrowheads="1"/>
          </p:cNvSpPr>
          <p:nvPr/>
        </p:nvSpPr>
        <p:spPr bwMode="auto">
          <a:xfrm>
            <a:off x="1728735"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79" name="Line 50"/>
          <p:cNvSpPr>
            <a:spLocks noChangeShapeType="1"/>
          </p:cNvSpPr>
          <p:nvPr/>
        </p:nvSpPr>
        <p:spPr bwMode="auto">
          <a:xfrm>
            <a:off x="2072439"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80" name="Rectangle 42"/>
          <p:cNvSpPr>
            <a:spLocks noChangeArrowheads="1"/>
          </p:cNvSpPr>
          <p:nvPr/>
        </p:nvSpPr>
        <p:spPr bwMode="auto">
          <a:xfrm>
            <a:off x="1987540"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81" name="Line 50"/>
          <p:cNvSpPr>
            <a:spLocks noChangeShapeType="1"/>
          </p:cNvSpPr>
          <p:nvPr/>
        </p:nvSpPr>
        <p:spPr bwMode="auto">
          <a:xfrm>
            <a:off x="1296024"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82" name="Rectangle 42"/>
          <p:cNvSpPr>
            <a:spLocks noChangeArrowheads="1"/>
          </p:cNvSpPr>
          <p:nvPr/>
        </p:nvSpPr>
        <p:spPr bwMode="auto">
          <a:xfrm>
            <a:off x="1211125"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83" name="Line 50"/>
          <p:cNvSpPr>
            <a:spLocks noChangeShapeType="1"/>
          </p:cNvSpPr>
          <p:nvPr/>
        </p:nvSpPr>
        <p:spPr bwMode="auto">
          <a:xfrm>
            <a:off x="2328511"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84" name="Rectangle 42"/>
          <p:cNvSpPr>
            <a:spLocks noChangeArrowheads="1"/>
          </p:cNvSpPr>
          <p:nvPr/>
        </p:nvSpPr>
        <p:spPr bwMode="auto">
          <a:xfrm>
            <a:off x="2243611"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85" name="Line 50"/>
          <p:cNvSpPr>
            <a:spLocks noChangeShapeType="1"/>
          </p:cNvSpPr>
          <p:nvPr/>
        </p:nvSpPr>
        <p:spPr bwMode="auto">
          <a:xfrm>
            <a:off x="2582000"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86" name="Rectangle 42"/>
          <p:cNvSpPr>
            <a:spLocks noChangeArrowheads="1"/>
          </p:cNvSpPr>
          <p:nvPr/>
        </p:nvSpPr>
        <p:spPr bwMode="auto">
          <a:xfrm>
            <a:off x="2497101"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70</a:t>
            </a:r>
            <a:endParaRPr lang="en-US" altLang="en-US" sz="1200" dirty="0"/>
          </a:p>
        </p:txBody>
      </p:sp>
      <p:sp>
        <p:nvSpPr>
          <p:cNvPr id="87" name="Line 50"/>
          <p:cNvSpPr>
            <a:spLocks noChangeShapeType="1"/>
          </p:cNvSpPr>
          <p:nvPr/>
        </p:nvSpPr>
        <p:spPr bwMode="auto">
          <a:xfrm>
            <a:off x="3101342"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88" name="Rectangle 42"/>
          <p:cNvSpPr>
            <a:spLocks noChangeArrowheads="1"/>
          </p:cNvSpPr>
          <p:nvPr/>
        </p:nvSpPr>
        <p:spPr bwMode="auto">
          <a:xfrm>
            <a:off x="3016443"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90</a:t>
            </a:r>
            <a:endParaRPr lang="en-US" altLang="en-US" sz="1200" dirty="0"/>
          </a:p>
        </p:txBody>
      </p:sp>
      <p:sp>
        <p:nvSpPr>
          <p:cNvPr id="89" name="Line 50"/>
          <p:cNvSpPr>
            <a:spLocks noChangeShapeType="1"/>
          </p:cNvSpPr>
          <p:nvPr/>
        </p:nvSpPr>
        <p:spPr bwMode="auto">
          <a:xfrm>
            <a:off x="3360147"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90" name="Rectangle 42"/>
          <p:cNvSpPr>
            <a:spLocks noChangeArrowheads="1"/>
          </p:cNvSpPr>
          <p:nvPr/>
        </p:nvSpPr>
        <p:spPr bwMode="auto">
          <a:xfrm>
            <a:off x="3218905" y="4311701"/>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91" name="Line 50"/>
          <p:cNvSpPr>
            <a:spLocks noChangeShapeType="1"/>
          </p:cNvSpPr>
          <p:nvPr/>
        </p:nvSpPr>
        <p:spPr bwMode="auto">
          <a:xfrm>
            <a:off x="3618952"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92" name="Rectangle 42"/>
          <p:cNvSpPr>
            <a:spLocks noChangeArrowheads="1"/>
          </p:cNvSpPr>
          <p:nvPr/>
        </p:nvSpPr>
        <p:spPr bwMode="auto">
          <a:xfrm>
            <a:off x="3490947" y="4311701"/>
            <a:ext cx="24346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110</a:t>
            </a:r>
            <a:endParaRPr lang="en-US" altLang="en-US" sz="1200" dirty="0"/>
          </a:p>
        </p:txBody>
      </p:sp>
      <p:sp>
        <p:nvSpPr>
          <p:cNvPr id="93" name="Line 50"/>
          <p:cNvSpPr>
            <a:spLocks noChangeShapeType="1"/>
          </p:cNvSpPr>
          <p:nvPr/>
        </p:nvSpPr>
        <p:spPr bwMode="auto">
          <a:xfrm>
            <a:off x="2842537"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94" name="Rectangle 42"/>
          <p:cNvSpPr>
            <a:spLocks noChangeArrowheads="1"/>
          </p:cNvSpPr>
          <p:nvPr/>
        </p:nvSpPr>
        <p:spPr bwMode="auto">
          <a:xfrm>
            <a:off x="2757638" y="431170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80</a:t>
            </a:r>
            <a:endParaRPr lang="en-US" altLang="en-US" sz="1200" dirty="0"/>
          </a:p>
        </p:txBody>
      </p:sp>
      <p:sp>
        <p:nvSpPr>
          <p:cNvPr id="95" name="Line 50"/>
          <p:cNvSpPr>
            <a:spLocks noChangeShapeType="1"/>
          </p:cNvSpPr>
          <p:nvPr/>
        </p:nvSpPr>
        <p:spPr bwMode="auto">
          <a:xfrm>
            <a:off x="3887228"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96" name="Rectangle 42"/>
          <p:cNvSpPr>
            <a:spLocks noChangeArrowheads="1"/>
          </p:cNvSpPr>
          <p:nvPr/>
        </p:nvSpPr>
        <p:spPr bwMode="auto">
          <a:xfrm>
            <a:off x="3749844" y="4311701"/>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120</a:t>
            </a:r>
            <a:endParaRPr lang="en-US" altLang="en-US" sz="1200" dirty="0"/>
          </a:p>
        </p:txBody>
      </p:sp>
      <p:sp>
        <p:nvSpPr>
          <p:cNvPr id="97" name="Line 50"/>
          <p:cNvSpPr>
            <a:spLocks noChangeShapeType="1"/>
          </p:cNvSpPr>
          <p:nvPr/>
        </p:nvSpPr>
        <p:spPr bwMode="auto">
          <a:xfrm>
            <a:off x="4146033"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98" name="Rectangle 42"/>
          <p:cNvSpPr>
            <a:spLocks noChangeArrowheads="1"/>
          </p:cNvSpPr>
          <p:nvPr/>
        </p:nvSpPr>
        <p:spPr bwMode="auto">
          <a:xfrm>
            <a:off x="4022047" y="4311701"/>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130</a:t>
            </a:r>
            <a:endParaRPr lang="en-US" altLang="en-US" sz="1200" dirty="0"/>
          </a:p>
        </p:txBody>
      </p:sp>
      <p:sp>
        <p:nvSpPr>
          <p:cNvPr id="99" name="Line 50"/>
          <p:cNvSpPr>
            <a:spLocks noChangeShapeType="1"/>
          </p:cNvSpPr>
          <p:nvPr/>
        </p:nvSpPr>
        <p:spPr bwMode="auto">
          <a:xfrm>
            <a:off x="4394953" y="4234423"/>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0" name="Rectangle 42"/>
          <p:cNvSpPr>
            <a:spLocks noChangeArrowheads="1"/>
          </p:cNvSpPr>
          <p:nvPr/>
        </p:nvSpPr>
        <p:spPr bwMode="auto">
          <a:xfrm>
            <a:off x="4297973" y="4311701"/>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140</a:t>
            </a:r>
            <a:endParaRPr lang="en-US" altLang="en-US" sz="1200" dirty="0"/>
          </a:p>
        </p:txBody>
      </p:sp>
      <p:sp>
        <p:nvSpPr>
          <p:cNvPr id="101" name="Rectangle 49"/>
          <p:cNvSpPr>
            <a:spLocks noChangeArrowheads="1"/>
          </p:cNvSpPr>
          <p:nvPr/>
        </p:nvSpPr>
        <p:spPr bwMode="auto">
          <a:xfrm rot="16200000">
            <a:off x="-1630409" y="3030457"/>
            <a:ext cx="378618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Change in Target Lesions From Baseline (%)</a:t>
            </a:r>
            <a:endParaRPr lang="en-US" altLang="en-US" sz="1200" dirty="0"/>
          </a:p>
        </p:txBody>
      </p:sp>
      <p:sp>
        <p:nvSpPr>
          <p:cNvPr id="102" name="Rectangle 59"/>
          <p:cNvSpPr>
            <a:spLocks noChangeArrowheads="1"/>
          </p:cNvSpPr>
          <p:nvPr/>
        </p:nvSpPr>
        <p:spPr bwMode="auto">
          <a:xfrm>
            <a:off x="471767" y="4511631"/>
            <a:ext cx="404009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Wks Since Treatment Initiation</a:t>
            </a:r>
            <a:endParaRPr lang="en-US" altLang="en-US" sz="1200" dirty="0"/>
          </a:p>
        </p:txBody>
      </p:sp>
      <p:sp>
        <p:nvSpPr>
          <p:cNvPr id="4110" name="Freeform: Shape 4109"/>
          <p:cNvSpPr/>
          <p:nvPr/>
        </p:nvSpPr>
        <p:spPr bwMode="auto">
          <a:xfrm>
            <a:off x="762857" y="3052510"/>
            <a:ext cx="1505413" cy="267236"/>
          </a:xfrm>
          <a:custGeom>
            <a:avLst/>
            <a:gdLst>
              <a:gd name="connsiteX0" fmla="*/ 0 w 1503608"/>
              <a:gd name="connsiteY0" fmla="*/ 35417 h 267236"/>
              <a:gd name="connsiteX1" fmla="*/ 202842 w 1503608"/>
              <a:gd name="connsiteY1" fmla="*/ 0 h 267236"/>
              <a:gd name="connsiteX2" fmla="*/ 425003 w 1503608"/>
              <a:gd name="connsiteY2" fmla="*/ 257577 h 267236"/>
              <a:gd name="connsiteX3" fmla="*/ 634284 w 1503608"/>
              <a:gd name="connsiteY3" fmla="*/ 267236 h 267236"/>
              <a:gd name="connsiteX4" fmla="*/ 850006 w 1503608"/>
              <a:gd name="connsiteY4" fmla="*/ 251138 h 267236"/>
              <a:gd name="connsiteX5" fmla="*/ 1059287 w 1503608"/>
              <a:gd name="connsiteY5" fmla="*/ 235039 h 267236"/>
              <a:gd name="connsiteX6" fmla="*/ 1246031 w 1503608"/>
              <a:gd name="connsiteY6" fmla="*/ 180304 h 267236"/>
              <a:gd name="connsiteX7" fmla="*/ 1464972 w 1503608"/>
              <a:gd name="connsiteY7" fmla="*/ 122349 h 267236"/>
              <a:gd name="connsiteX8" fmla="*/ 1503608 w 1503608"/>
              <a:gd name="connsiteY8" fmla="*/ 138448 h 267236"/>
              <a:gd name="connsiteX9" fmla="*/ 1500389 w 1503608"/>
              <a:gd name="connsiteY9" fmla="*/ 141667 h 267236"/>
              <a:gd name="connsiteX0" fmla="*/ 0 w 1503608"/>
              <a:gd name="connsiteY0" fmla="*/ 35417 h 267236"/>
              <a:gd name="connsiteX1" fmla="*/ 202842 w 1503608"/>
              <a:gd name="connsiteY1" fmla="*/ 0 h 267236"/>
              <a:gd name="connsiteX2" fmla="*/ 425003 w 1503608"/>
              <a:gd name="connsiteY2" fmla="*/ 257577 h 267236"/>
              <a:gd name="connsiteX3" fmla="*/ 634284 w 1503608"/>
              <a:gd name="connsiteY3" fmla="*/ 267236 h 267236"/>
              <a:gd name="connsiteX4" fmla="*/ 850006 w 1503608"/>
              <a:gd name="connsiteY4" fmla="*/ 251138 h 267236"/>
              <a:gd name="connsiteX5" fmla="*/ 1059287 w 1503608"/>
              <a:gd name="connsiteY5" fmla="*/ 235039 h 267236"/>
              <a:gd name="connsiteX6" fmla="*/ 1246031 w 1503608"/>
              <a:gd name="connsiteY6" fmla="*/ 180304 h 267236"/>
              <a:gd name="connsiteX7" fmla="*/ 1464972 w 1503608"/>
              <a:gd name="connsiteY7" fmla="*/ 122349 h 267236"/>
              <a:gd name="connsiteX8" fmla="*/ 1503608 w 1503608"/>
              <a:gd name="connsiteY8" fmla="*/ 138448 h 2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608" h="267236">
                <a:moveTo>
                  <a:pt x="0" y="35417"/>
                </a:moveTo>
                <a:lnTo>
                  <a:pt x="202842" y="0"/>
                </a:lnTo>
                <a:lnTo>
                  <a:pt x="425003" y="257577"/>
                </a:lnTo>
                <a:lnTo>
                  <a:pt x="634284" y="267236"/>
                </a:lnTo>
                <a:lnTo>
                  <a:pt x="850006" y="251138"/>
                </a:lnTo>
                <a:lnTo>
                  <a:pt x="1059287" y="235039"/>
                </a:lnTo>
                <a:lnTo>
                  <a:pt x="1246031" y="180304"/>
                </a:lnTo>
                <a:lnTo>
                  <a:pt x="1464972" y="122349"/>
                </a:lnTo>
                <a:lnTo>
                  <a:pt x="1503608" y="13844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9" name="Freeform: Shape 18"/>
          <p:cNvSpPr/>
          <p:nvPr/>
        </p:nvSpPr>
        <p:spPr bwMode="auto">
          <a:xfrm>
            <a:off x="782176" y="2640386"/>
            <a:ext cx="160986" cy="418563"/>
          </a:xfrm>
          <a:custGeom>
            <a:avLst/>
            <a:gdLst>
              <a:gd name="connsiteX0" fmla="*/ 0 w 160986"/>
              <a:gd name="connsiteY0" fmla="*/ 418563 h 418563"/>
              <a:gd name="connsiteX1" fmla="*/ 160986 w 160986"/>
              <a:gd name="connsiteY1" fmla="*/ 0 h 418563"/>
              <a:gd name="connsiteX2" fmla="*/ 160986 w 160986"/>
              <a:gd name="connsiteY2" fmla="*/ 0 h 418563"/>
            </a:gdLst>
            <a:ahLst/>
            <a:cxnLst>
              <a:cxn ang="0">
                <a:pos x="connsiteX0" y="connsiteY0"/>
              </a:cxn>
              <a:cxn ang="0">
                <a:pos x="connsiteX1" y="connsiteY1"/>
              </a:cxn>
              <a:cxn ang="0">
                <a:pos x="connsiteX2" y="connsiteY2"/>
              </a:cxn>
            </a:cxnLst>
            <a:rect l="l" t="t" r="r" b="b"/>
            <a:pathLst>
              <a:path w="160986" h="418563">
                <a:moveTo>
                  <a:pt x="0" y="418563"/>
                </a:moveTo>
                <a:lnTo>
                  <a:pt x="160986" y="0"/>
                </a:lnTo>
                <a:lnTo>
                  <a:pt x="160986"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0" name="Freeform: Shape 19"/>
          <p:cNvSpPr/>
          <p:nvPr/>
        </p:nvSpPr>
        <p:spPr bwMode="auto">
          <a:xfrm>
            <a:off x="791835" y="2659704"/>
            <a:ext cx="164206" cy="402465"/>
          </a:xfrm>
          <a:custGeom>
            <a:avLst/>
            <a:gdLst>
              <a:gd name="connsiteX0" fmla="*/ 0 w 164206"/>
              <a:gd name="connsiteY0" fmla="*/ 402465 h 402465"/>
              <a:gd name="connsiteX1" fmla="*/ 164206 w 164206"/>
              <a:gd name="connsiteY1" fmla="*/ 0 h 402465"/>
            </a:gdLst>
            <a:ahLst/>
            <a:cxnLst>
              <a:cxn ang="0">
                <a:pos x="connsiteX0" y="connsiteY0"/>
              </a:cxn>
              <a:cxn ang="0">
                <a:pos x="connsiteX1" y="connsiteY1"/>
              </a:cxn>
            </a:cxnLst>
            <a:rect l="l" t="t" r="r" b="b"/>
            <a:pathLst>
              <a:path w="164206" h="402465">
                <a:moveTo>
                  <a:pt x="0" y="402465"/>
                </a:moveTo>
                <a:lnTo>
                  <a:pt x="164206"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5" name="Freeform: Shape 24"/>
          <p:cNvSpPr/>
          <p:nvPr/>
        </p:nvSpPr>
        <p:spPr bwMode="auto">
          <a:xfrm>
            <a:off x="782176" y="1957805"/>
            <a:ext cx="840347" cy="1123682"/>
          </a:xfrm>
          <a:custGeom>
            <a:avLst/>
            <a:gdLst>
              <a:gd name="connsiteX0" fmla="*/ 0 w 840347"/>
              <a:gd name="connsiteY0" fmla="*/ 1123682 h 1123682"/>
              <a:gd name="connsiteX1" fmla="*/ 215721 w 840347"/>
              <a:gd name="connsiteY1" fmla="*/ 866105 h 1123682"/>
              <a:gd name="connsiteX2" fmla="*/ 418564 w 840347"/>
              <a:gd name="connsiteY2" fmla="*/ 843567 h 1123682"/>
              <a:gd name="connsiteX3" fmla="*/ 621406 w 840347"/>
              <a:gd name="connsiteY3" fmla="*/ 460420 h 1123682"/>
              <a:gd name="connsiteX4" fmla="*/ 840347 w 840347"/>
              <a:gd name="connsiteY4" fmla="*/ 0 h 1123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47" h="1123682">
                <a:moveTo>
                  <a:pt x="0" y="1123682"/>
                </a:moveTo>
                <a:lnTo>
                  <a:pt x="215721" y="866105"/>
                </a:lnTo>
                <a:lnTo>
                  <a:pt x="418564" y="843567"/>
                </a:lnTo>
                <a:lnTo>
                  <a:pt x="621406" y="460420"/>
                </a:lnTo>
                <a:lnTo>
                  <a:pt x="840347"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096" name="Freeform: Shape 4095"/>
          <p:cNvSpPr/>
          <p:nvPr/>
        </p:nvSpPr>
        <p:spPr bwMode="auto">
          <a:xfrm>
            <a:off x="778957" y="2666143"/>
            <a:ext cx="1307205" cy="1114023"/>
          </a:xfrm>
          <a:custGeom>
            <a:avLst/>
            <a:gdLst>
              <a:gd name="connsiteX0" fmla="*/ 0 w 1310425"/>
              <a:gd name="connsiteY0" fmla="*/ 425003 h 1114023"/>
              <a:gd name="connsiteX1" fmla="*/ 202842 w 1310425"/>
              <a:gd name="connsiteY1" fmla="*/ 138448 h 1114023"/>
              <a:gd name="connsiteX2" fmla="*/ 418563 w 1310425"/>
              <a:gd name="connsiteY2" fmla="*/ 273677 h 1114023"/>
              <a:gd name="connsiteX3" fmla="*/ 624625 w 1310425"/>
              <a:gd name="connsiteY3" fmla="*/ 48296 h 1114023"/>
              <a:gd name="connsiteX4" fmla="*/ 837126 w 1310425"/>
              <a:gd name="connsiteY4" fmla="*/ 0 h 1114023"/>
              <a:gd name="connsiteX5" fmla="*/ 985233 w 1310425"/>
              <a:gd name="connsiteY5" fmla="*/ 70834 h 1114023"/>
              <a:gd name="connsiteX6" fmla="*/ 1307205 w 1310425"/>
              <a:gd name="connsiteY6" fmla="*/ 1114023 h 1114023"/>
              <a:gd name="connsiteX7" fmla="*/ 1310425 w 1310425"/>
              <a:gd name="connsiteY7" fmla="*/ 1101144 h 1114023"/>
              <a:gd name="connsiteX0" fmla="*/ 0 w 1310425"/>
              <a:gd name="connsiteY0" fmla="*/ 425003 h 1114023"/>
              <a:gd name="connsiteX1" fmla="*/ 202842 w 1310425"/>
              <a:gd name="connsiteY1" fmla="*/ 138448 h 1114023"/>
              <a:gd name="connsiteX2" fmla="*/ 418563 w 1310425"/>
              <a:gd name="connsiteY2" fmla="*/ 257578 h 1114023"/>
              <a:gd name="connsiteX3" fmla="*/ 624625 w 1310425"/>
              <a:gd name="connsiteY3" fmla="*/ 48296 h 1114023"/>
              <a:gd name="connsiteX4" fmla="*/ 837126 w 1310425"/>
              <a:gd name="connsiteY4" fmla="*/ 0 h 1114023"/>
              <a:gd name="connsiteX5" fmla="*/ 985233 w 1310425"/>
              <a:gd name="connsiteY5" fmla="*/ 70834 h 1114023"/>
              <a:gd name="connsiteX6" fmla="*/ 1307205 w 1310425"/>
              <a:gd name="connsiteY6" fmla="*/ 1114023 h 1114023"/>
              <a:gd name="connsiteX7" fmla="*/ 1310425 w 1310425"/>
              <a:gd name="connsiteY7" fmla="*/ 1101144 h 1114023"/>
              <a:gd name="connsiteX0" fmla="*/ 0 w 1307205"/>
              <a:gd name="connsiteY0" fmla="*/ 425003 h 1114023"/>
              <a:gd name="connsiteX1" fmla="*/ 202842 w 1307205"/>
              <a:gd name="connsiteY1" fmla="*/ 138448 h 1114023"/>
              <a:gd name="connsiteX2" fmla="*/ 418563 w 1307205"/>
              <a:gd name="connsiteY2" fmla="*/ 257578 h 1114023"/>
              <a:gd name="connsiteX3" fmla="*/ 624625 w 1307205"/>
              <a:gd name="connsiteY3" fmla="*/ 48296 h 1114023"/>
              <a:gd name="connsiteX4" fmla="*/ 837126 w 1307205"/>
              <a:gd name="connsiteY4" fmla="*/ 0 h 1114023"/>
              <a:gd name="connsiteX5" fmla="*/ 985233 w 1307205"/>
              <a:gd name="connsiteY5" fmla="*/ 70834 h 1114023"/>
              <a:gd name="connsiteX6" fmla="*/ 1307205 w 1307205"/>
              <a:gd name="connsiteY6" fmla="*/ 1114023 h 111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205" h="1114023">
                <a:moveTo>
                  <a:pt x="0" y="425003"/>
                </a:moveTo>
                <a:lnTo>
                  <a:pt x="202842" y="138448"/>
                </a:lnTo>
                <a:lnTo>
                  <a:pt x="418563" y="257578"/>
                </a:lnTo>
                <a:lnTo>
                  <a:pt x="624625" y="48296"/>
                </a:lnTo>
                <a:lnTo>
                  <a:pt x="837126" y="0"/>
                </a:lnTo>
                <a:lnTo>
                  <a:pt x="985233" y="70834"/>
                </a:lnTo>
                <a:lnTo>
                  <a:pt x="1307205" y="1114023"/>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097" name="Freeform: Shape 4096"/>
          <p:cNvSpPr/>
          <p:nvPr/>
        </p:nvSpPr>
        <p:spPr bwMode="auto">
          <a:xfrm>
            <a:off x="778957" y="2788493"/>
            <a:ext cx="383146" cy="292994"/>
          </a:xfrm>
          <a:custGeom>
            <a:avLst/>
            <a:gdLst>
              <a:gd name="connsiteX0" fmla="*/ 0 w 383146"/>
              <a:gd name="connsiteY0" fmla="*/ 292994 h 292994"/>
              <a:gd name="connsiteX1" fmla="*/ 222160 w 383146"/>
              <a:gd name="connsiteY1" fmla="*/ 151327 h 292994"/>
              <a:gd name="connsiteX2" fmla="*/ 383146 w 383146"/>
              <a:gd name="connsiteY2" fmla="*/ 0 h 292994"/>
            </a:gdLst>
            <a:ahLst/>
            <a:cxnLst>
              <a:cxn ang="0">
                <a:pos x="connsiteX0" y="connsiteY0"/>
              </a:cxn>
              <a:cxn ang="0">
                <a:pos x="connsiteX1" y="connsiteY1"/>
              </a:cxn>
              <a:cxn ang="0">
                <a:pos x="connsiteX2" y="connsiteY2"/>
              </a:cxn>
            </a:cxnLst>
            <a:rect l="l" t="t" r="r" b="b"/>
            <a:pathLst>
              <a:path w="383146" h="292994">
                <a:moveTo>
                  <a:pt x="0" y="292994"/>
                </a:moveTo>
                <a:lnTo>
                  <a:pt x="222160" y="151327"/>
                </a:lnTo>
                <a:lnTo>
                  <a:pt x="383146"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2" name="Freeform: Shape 4101"/>
          <p:cNvSpPr/>
          <p:nvPr/>
        </p:nvSpPr>
        <p:spPr bwMode="auto">
          <a:xfrm>
            <a:off x="788616" y="2959138"/>
            <a:ext cx="412124" cy="119129"/>
          </a:xfrm>
          <a:custGeom>
            <a:avLst/>
            <a:gdLst>
              <a:gd name="connsiteX0" fmla="*/ 0 w 412124"/>
              <a:gd name="connsiteY0" fmla="*/ 119129 h 119129"/>
              <a:gd name="connsiteX1" fmla="*/ 196403 w 412124"/>
              <a:gd name="connsiteY1" fmla="*/ 41856 h 119129"/>
              <a:gd name="connsiteX2" fmla="*/ 412124 w 412124"/>
              <a:gd name="connsiteY2" fmla="*/ 0 h 119129"/>
            </a:gdLst>
            <a:ahLst/>
            <a:cxnLst>
              <a:cxn ang="0">
                <a:pos x="connsiteX0" y="connsiteY0"/>
              </a:cxn>
              <a:cxn ang="0">
                <a:pos x="connsiteX1" y="connsiteY1"/>
              </a:cxn>
              <a:cxn ang="0">
                <a:pos x="connsiteX2" y="connsiteY2"/>
              </a:cxn>
            </a:cxnLst>
            <a:rect l="l" t="t" r="r" b="b"/>
            <a:pathLst>
              <a:path w="412124" h="119129">
                <a:moveTo>
                  <a:pt x="0" y="119129"/>
                </a:moveTo>
                <a:lnTo>
                  <a:pt x="196403" y="41856"/>
                </a:lnTo>
                <a:lnTo>
                  <a:pt x="412124" y="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3" name="Freeform: Shape 4102"/>
          <p:cNvSpPr/>
          <p:nvPr/>
        </p:nvSpPr>
        <p:spPr bwMode="auto">
          <a:xfrm>
            <a:off x="785396" y="3020312"/>
            <a:ext cx="624625" cy="270457"/>
          </a:xfrm>
          <a:custGeom>
            <a:avLst/>
            <a:gdLst>
              <a:gd name="connsiteX0" fmla="*/ 0 w 624625"/>
              <a:gd name="connsiteY0" fmla="*/ 64395 h 270457"/>
              <a:gd name="connsiteX1" fmla="*/ 225380 w 624625"/>
              <a:gd name="connsiteY1" fmla="*/ 0 h 270457"/>
              <a:gd name="connsiteX2" fmla="*/ 376707 w 624625"/>
              <a:gd name="connsiteY2" fmla="*/ 270457 h 270457"/>
              <a:gd name="connsiteX3" fmla="*/ 624625 w 624625"/>
              <a:gd name="connsiteY3" fmla="*/ 106251 h 270457"/>
              <a:gd name="connsiteX4" fmla="*/ 614966 w 624625"/>
              <a:gd name="connsiteY4" fmla="*/ 103031 h 270457"/>
              <a:gd name="connsiteX0" fmla="*/ 0 w 624625"/>
              <a:gd name="connsiteY0" fmla="*/ 64395 h 270457"/>
              <a:gd name="connsiteX1" fmla="*/ 225380 w 624625"/>
              <a:gd name="connsiteY1" fmla="*/ 0 h 270457"/>
              <a:gd name="connsiteX2" fmla="*/ 376707 w 624625"/>
              <a:gd name="connsiteY2" fmla="*/ 270457 h 270457"/>
              <a:gd name="connsiteX3" fmla="*/ 624625 w 624625"/>
              <a:gd name="connsiteY3" fmla="*/ 106251 h 270457"/>
            </a:gdLst>
            <a:ahLst/>
            <a:cxnLst>
              <a:cxn ang="0">
                <a:pos x="connsiteX0" y="connsiteY0"/>
              </a:cxn>
              <a:cxn ang="0">
                <a:pos x="connsiteX1" y="connsiteY1"/>
              </a:cxn>
              <a:cxn ang="0">
                <a:pos x="connsiteX2" y="connsiteY2"/>
              </a:cxn>
              <a:cxn ang="0">
                <a:pos x="connsiteX3" y="connsiteY3"/>
              </a:cxn>
            </a:cxnLst>
            <a:rect l="l" t="t" r="r" b="b"/>
            <a:pathLst>
              <a:path w="624625" h="270457">
                <a:moveTo>
                  <a:pt x="0" y="64395"/>
                </a:moveTo>
                <a:lnTo>
                  <a:pt x="225380" y="0"/>
                </a:lnTo>
                <a:lnTo>
                  <a:pt x="376707" y="270457"/>
                </a:lnTo>
                <a:lnTo>
                  <a:pt x="624625" y="106251"/>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4" name="Freeform: Shape 4103"/>
          <p:cNvSpPr/>
          <p:nvPr/>
        </p:nvSpPr>
        <p:spPr bwMode="auto">
          <a:xfrm>
            <a:off x="785396" y="3078267"/>
            <a:ext cx="193183" cy="3220"/>
          </a:xfrm>
          <a:custGeom>
            <a:avLst/>
            <a:gdLst>
              <a:gd name="connsiteX0" fmla="*/ 0 w 193183"/>
              <a:gd name="connsiteY0" fmla="*/ 0 h 3220"/>
              <a:gd name="connsiteX1" fmla="*/ 193183 w 193183"/>
              <a:gd name="connsiteY1" fmla="*/ 3220 h 3220"/>
            </a:gdLst>
            <a:ahLst/>
            <a:cxnLst>
              <a:cxn ang="0">
                <a:pos x="connsiteX0" y="connsiteY0"/>
              </a:cxn>
              <a:cxn ang="0">
                <a:pos x="connsiteX1" y="connsiteY1"/>
              </a:cxn>
            </a:cxnLst>
            <a:rect l="l" t="t" r="r" b="b"/>
            <a:pathLst>
              <a:path w="193183" h="3220">
                <a:moveTo>
                  <a:pt x="0" y="0"/>
                </a:moveTo>
                <a:lnTo>
                  <a:pt x="193183" y="322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5" name="Freeform: Shape 4104"/>
          <p:cNvSpPr/>
          <p:nvPr/>
        </p:nvSpPr>
        <p:spPr bwMode="auto">
          <a:xfrm>
            <a:off x="778957" y="3055729"/>
            <a:ext cx="2717442" cy="598868"/>
          </a:xfrm>
          <a:custGeom>
            <a:avLst/>
            <a:gdLst>
              <a:gd name="connsiteX0" fmla="*/ 0 w 2717442"/>
              <a:gd name="connsiteY0" fmla="*/ 16099 h 598868"/>
              <a:gd name="connsiteX1" fmla="*/ 202842 w 2717442"/>
              <a:gd name="connsiteY1" fmla="*/ 0 h 598868"/>
              <a:gd name="connsiteX2" fmla="*/ 643943 w 2717442"/>
              <a:gd name="connsiteY2" fmla="*/ 379927 h 598868"/>
              <a:gd name="connsiteX3" fmla="*/ 827467 w 2717442"/>
              <a:gd name="connsiteY3" fmla="*/ 376707 h 598868"/>
              <a:gd name="connsiteX4" fmla="*/ 1033529 w 2717442"/>
              <a:gd name="connsiteY4" fmla="*/ 428223 h 598868"/>
              <a:gd name="connsiteX5" fmla="*/ 1471411 w 2717442"/>
              <a:gd name="connsiteY5" fmla="*/ 428223 h 598868"/>
              <a:gd name="connsiteX6" fmla="*/ 1677473 w 2717442"/>
              <a:gd name="connsiteY6" fmla="*/ 544133 h 598868"/>
              <a:gd name="connsiteX7" fmla="*/ 1893194 w 2717442"/>
              <a:gd name="connsiteY7" fmla="*/ 528034 h 598868"/>
              <a:gd name="connsiteX8" fmla="*/ 2086377 w 2717442"/>
              <a:gd name="connsiteY8" fmla="*/ 598868 h 598868"/>
              <a:gd name="connsiteX9" fmla="*/ 2305318 w 2717442"/>
              <a:gd name="connsiteY9" fmla="*/ 589209 h 598868"/>
              <a:gd name="connsiteX10" fmla="*/ 2508160 w 2717442"/>
              <a:gd name="connsiteY10" fmla="*/ 528034 h 598868"/>
              <a:gd name="connsiteX11" fmla="*/ 2717442 w 2717442"/>
              <a:gd name="connsiteY11" fmla="*/ 569891 h 5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7442" h="598868">
                <a:moveTo>
                  <a:pt x="0" y="16099"/>
                </a:moveTo>
                <a:lnTo>
                  <a:pt x="202842" y="0"/>
                </a:lnTo>
                <a:lnTo>
                  <a:pt x="643943" y="379927"/>
                </a:lnTo>
                <a:lnTo>
                  <a:pt x="827467" y="376707"/>
                </a:lnTo>
                <a:lnTo>
                  <a:pt x="1033529" y="428223"/>
                </a:lnTo>
                <a:lnTo>
                  <a:pt x="1471411" y="428223"/>
                </a:lnTo>
                <a:lnTo>
                  <a:pt x="1677473" y="544133"/>
                </a:lnTo>
                <a:lnTo>
                  <a:pt x="1893194" y="528034"/>
                </a:lnTo>
                <a:lnTo>
                  <a:pt x="2086377" y="598868"/>
                </a:lnTo>
                <a:lnTo>
                  <a:pt x="2305318" y="589209"/>
                </a:lnTo>
                <a:lnTo>
                  <a:pt x="2508160" y="528034"/>
                </a:lnTo>
                <a:lnTo>
                  <a:pt x="2717442" y="569891"/>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6" name="Freeform: Shape 4105"/>
          <p:cNvSpPr/>
          <p:nvPr/>
        </p:nvSpPr>
        <p:spPr bwMode="auto">
          <a:xfrm>
            <a:off x="782176" y="3017093"/>
            <a:ext cx="2701344" cy="170645"/>
          </a:xfrm>
          <a:custGeom>
            <a:avLst/>
            <a:gdLst>
              <a:gd name="connsiteX0" fmla="*/ 0 w 2701344"/>
              <a:gd name="connsiteY0" fmla="*/ 64394 h 170645"/>
              <a:gd name="connsiteX1" fmla="*/ 209282 w 2701344"/>
              <a:gd name="connsiteY1" fmla="*/ 125569 h 170645"/>
              <a:gd name="connsiteX2" fmla="*/ 425003 w 2701344"/>
              <a:gd name="connsiteY2" fmla="*/ 80493 h 170645"/>
              <a:gd name="connsiteX3" fmla="*/ 614966 w 2701344"/>
              <a:gd name="connsiteY3" fmla="*/ 109470 h 170645"/>
              <a:gd name="connsiteX4" fmla="*/ 817809 w 2701344"/>
              <a:gd name="connsiteY4" fmla="*/ 96591 h 170645"/>
              <a:gd name="connsiteX5" fmla="*/ 1017431 w 2701344"/>
              <a:gd name="connsiteY5" fmla="*/ 170645 h 170645"/>
              <a:gd name="connsiteX6" fmla="*/ 1223493 w 2701344"/>
              <a:gd name="connsiteY6" fmla="*/ 144887 h 170645"/>
              <a:gd name="connsiteX7" fmla="*/ 1435995 w 2701344"/>
              <a:gd name="connsiteY7" fmla="*/ 93372 h 170645"/>
              <a:gd name="connsiteX8" fmla="*/ 1638837 w 2701344"/>
              <a:gd name="connsiteY8" fmla="*/ 86932 h 170645"/>
              <a:gd name="connsiteX9" fmla="*/ 1877096 w 2701344"/>
              <a:gd name="connsiteY9" fmla="*/ 132008 h 170645"/>
              <a:gd name="connsiteX10" fmla="*/ 2076719 w 2701344"/>
              <a:gd name="connsiteY10" fmla="*/ 160986 h 170645"/>
              <a:gd name="connsiteX11" fmla="*/ 2279561 w 2701344"/>
              <a:gd name="connsiteY11" fmla="*/ 32197 h 170645"/>
              <a:gd name="connsiteX12" fmla="*/ 2492062 w 2701344"/>
              <a:gd name="connsiteY12" fmla="*/ 0 h 170645"/>
              <a:gd name="connsiteX13" fmla="*/ 2701344 w 2701344"/>
              <a:gd name="connsiteY13" fmla="*/ 38636 h 17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1344" h="170645">
                <a:moveTo>
                  <a:pt x="0" y="64394"/>
                </a:moveTo>
                <a:lnTo>
                  <a:pt x="209282" y="125569"/>
                </a:lnTo>
                <a:lnTo>
                  <a:pt x="425003" y="80493"/>
                </a:lnTo>
                <a:lnTo>
                  <a:pt x="614966" y="109470"/>
                </a:lnTo>
                <a:lnTo>
                  <a:pt x="817809" y="96591"/>
                </a:lnTo>
                <a:lnTo>
                  <a:pt x="1017431" y="170645"/>
                </a:lnTo>
                <a:lnTo>
                  <a:pt x="1223493" y="144887"/>
                </a:lnTo>
                <a:lnTo>
                  <a:pt x="1435995" y="93372"/>
                </a:lnTo>
                <a:lnTo>
                  <a:pt x="1638837" y="86932"/>
                </a:lnTo>
                <a:lnTo>
                  <a:pt x="1877096" y="132008"/>
                </a:lnTo>
                <a:lnTo>
                  <a:pt x="2076719" y="160986"/>
                </a:lnTo>
                <a:lnTo>
                  <a:pt x="2279561" y="32197"/>
                </a:lnTo>
                <a:lnTo>
                  <a:pt x="2492062" y="0"/>
                </a:lnTo>
                <a:lnTo>
                  <a:pt x="2701344" y="38636"/>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7" name="Freeform: Shape 4106"/>
          <p:cNvSpPr/>
          <p:nvPr/>
        </p:nvSpPr>
        <p:spPr bwMode="auto">
          <a:xfrm>
            <a:off x="782176" y="3100805"/>
            <a:ext cx="2756079" cy="167426"/>
          </a:xfrm>
          <a:custGeom>
            <a:avLst/>
            <a:gdLst>
              <a:gd name="connsiteX0" fmla="*/ 0 w 2756079"/>
              <a:gd name="connsiteY0" fmla="*/ 6440 h 167426"/>
              <a:gd name="connsiteX1" fmla="*/ 222161 w 2756079"/>
              <a:gd name="connsiteY1" fmla="*/ 22538 h 167426"/>
              <a:gd name="connsiteX2" fmla="*/ 396026 w 2756079"/>
              <a:gd name="connsiteY2" fmla="*/ 64395 h 167426"/>
              <a:gd name="connsiteX3" fmla="*/ 637504 w 2756079"/>
              <a:gd name="connsiteY3" fmla="*/ 28978 h 167426"/>
              <a:gd name="connsiteX4" fmla="*/ 1052848 w 2756079"/>
              <a:gd name="connsiteY4" fmla="*/ 151327 h 167426"/>
              <a:gd name="connsiteX5" fmla="*/ 1255690 w 2756079"/>
              <a:gd name="connsiteY5" fmla="*/ 167426 h 167426"/>
              <a:gd name="connsiteX6" fmla="*/ 1484290 w 2756079"/>
              <a:gd name="connsiteY6" fmla="*/ 86933 h 167426"/>
              <a:gd name="connsiteX7" fmla="*/ 1738648 w 2756079"/>
              <a:gd name="connsiteY7" fmla="*/ 90153 h 167426"/>
              <a:gd name="connsiteX8" fmla="*/ 1941490 w 2756079"/>
              <a:gd name="connsiteY8" fmla="*/ 0 h 167426"/>
              <a:gd name="connsiteX9" fmla="*/ 2131454 w 2756079"/>
              <a:gd name="connsiteY9" fmla="*/ 22538 h 167426"/>
              <a:gd name="connsiteX10" fmla="*/ 2327857 w 2756079"/>
              <a:gd name="connsiteY10" fmla="*/ 64395 h 167426"/>
              <a:gd name="connsiteX11" fmla="*/ 2546797 w 2756079"/>
              <a:gd name="connsiteY11" fmla="*/ 125569 h 167426"/>
              <a:gd name="connsiteX12" fmla="*/ 2756079 w 2756079"/>
              <a:gd name="connsiteY12" fmla="*/ 154547 h 167426"/>
              <a:gd name="connsiteX13" fmla="*/ 2756079 w 2756079"/>
              <a:gd name="connsiteY13" fmla="*/ 154547 h 167426"/>
              <a:gd name="connsiteX14" fmla="*/ 2756079 w 2756079"/>
              <a:gd name="connsiteY14" fmla="*/ 154547 h 1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6079" h="167426">
                <a:moveTo>
                  <a:pt x="0" y="6440"/>
                </a:moveTo>
                <a:lnTo>
                  <a:pt x="222161" y="22538"/>
                </a:lnTo>
                <a:lnTo>
                  <a:pt x="396026" y="64395"/>
                </a:lnTo>
                <a:lnTo>
                  <a:pt x="637504" y="28978"/>
                </a:lnTo>
                <a:lnTo>
                  <a:pt x="1052848" y="151327"/>
                </a:lnTo>
                <a:lnTo>
                  <a:pt x="1255690" y="167426"/>
                </a:lnTo>
                <a:lnTo>
                  <a:pt x="1484290" y="86933"/>
                </a:lnTo>
                <a:lnTo>
                  <a:pt x="1738648" y="90153"/>
                </a:lnTo>
                <a:lnTo>
                  <a:pt x="1941490" y="0"/>
                </a:lnTo>
                <a:lnTo>
                  <a:pt x="2131454" y="22538"/>
                </a:lnTo>
                <a:lnTo>
                  <a:pt x="2327857" y="64395"/>
                </a:lnTo>
                <a:lnTo>
                  <a:pt x="2546797" y="125569"/>
                </a:lnTo>
                <a:lnTo>
                  <a:pt x="2756079" y="154547"/>
                </a:lnTo>
                <a:lnTo>
                  <a:pt x="2756079" y="154547"/>
                </a:lnTo>
                <a:lnTo>
                  <a:pt x="2756079" y="154547"/>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8" name="Freeform: Shape 4107"/>
          <p:cNvSpPr/>
          <p:nvPr/>
        </p:nvSpPr>
        <p:spPr bwMode="auto">
          <a:xfrm>
            <a:off x="778957" y="3091146"/>
            <a:ext cx="2920284" cy="569890"/>
          </a:xfrm>
          <a:custGeom>
            <a:avLst/>
            <a:gdLst>
              <a:gd name="connsiteX0" fmla="*/ 0 w 2920284"/>
              <a:gd name="connsiteY0" fmla="*/ 0 h 569890"/>
              <a:gd name="connsiteX1" fmla="*/ 196402 w 2920284"/>
              <a:gd name="connsiteY1" fmla="*/ 86933 h 569890"/>
              <a:gd name="connsiteX2" fmla="*/ 396025 w 2920284"/>
              <a:gd name="connsiteY2" fmla="*/ 334851 h 569890"/>
              <a:gd name="connsiteX3" fmla="*/ 608526 w 2920284"/>
              <a:gd name="connsiteY3" fmla="*/ 286555 h 569890"/>
              <a:gd name="connsiteX4" fmla="*/ 824247 w 2920284"/>
              <a:gd name="connsiteY4" fmla="*/ 334851 h 569890"/>
              <a:gd name="connsiteX5" fmla="*/ 1059287 w 2920284"/>
              <a:gd name="connsiteY5" fmla="*/ 379927 h 569890"/>
              <a:gd name="connsiteX6" fmla="*/ 1458532 w 2920284"/>
              <a:gd name="connsiteY6" fmla="*/ 528034 h 569890"/>
              <a:gd name="connsiteX7" fmla="*/ 1674253 w 2920284"/>
              <a:gd name="connsiteY7" fmla="*/ 569890 h 569890"/>
              <a:gd name="connsiteX8" fmla="*/ 1880315 w 2920284"/>
              <a:gd name="connsiteY8" fmla="*/ 557012 h 569890"/>
              <a:gd name="connsiteX9" fmla="*/ 2089597 w 2920284"/>
              <a:gd name="connsiteY9" fmla="*/ 466859 h 569890"/>
              <a:gd name="connsiteX10" fmla="*/ 2302098 w 2920284"/>
              <a:gd name="connsiteY10" fmla="*/ 463640 h 569890"/>
              <a:gd name="connsiteX11" fmla="*/ 2495281 w 2920284"/>
              <a:gd name="connsiteY11" fmla="*/ 460420 h 569890"/>
              <a:gd name="connsiteX12" fmla="*/ 2707783 w 2920284"/>
              <a:gd name="connsiteY12" fmla="*/ 450761 h 569890"/>
              <a:gd name="connsiteX13" fmla="*/ 2920284 w 2920284"/>
              <a:gd name="connsiteY13" fmla="*/ 511935 h 56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0284" h="569890">
                <a:moveTo>
                  <a:pt x="0" y="0"/>
                </a:moveTo>
                <a:lnTo>
                  <a:pt x="196402" y="86933"/>
                </a:lnTo>
                <a:lnTo>
                  <a:pt x="396025" y="334851"/>
                </a:lnTo>
                <a:lnTo>
                  <a:pt x="608526" y="286555"/>
                </a:lnTo>
                <a:lnTo>
                  <a:pt x="824247" y="334851"/>
                </a:lnTo>
                <a:lnTo>
                  <a:pt x="1059287" y="379927"/>
                </a:lnTo>
                <a:lnTo>
                  <a:pt x="1458532" y="528034"/>
                </a:lnTo>
                <a:lnTo>
                  <a:pt x="1674253" y="569890"/>
                </a:lnTo>
                <a:lnTo>
                  <a:pt x="1880315" y="557012"/>
                </a:lnTo>
                <a:lnTo>
                  <a:pt x="2089597" y="466859"/>
                </a:lnTo>
                <a:lnTo>
                  <a:pt x="2302098" y="463640"/>
                </a:lnTo>
                <a:lnTo>
                  <a:pt x="2495281" y="460420"/>
                </a:lnTo>
                <a:lnTo>
                  <a:pt x="2707783" y="450761"/>
                </a:lnTo>
                <a:lnTo>
                  <a:pt x="2920284" y="511935"/>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9" name="Freeform: Shape 4108"/>
          <p:cNvSpPr/>
          <p:nvPr/>
        </p:nvSpPr>
        <p:spPr bwMode="auto">
          <a:xfrm>
            <a:off x="778957" y="3091146"/>
            <a:ext cx="412123" cy="193183"/>
          </a:xfrm>
          <a:custGeom>
            <a:avLst/>
            <a:gdLst>
              <a:gd name="connsiteX0" fmla="*/ 0 w 412123"/>
              <a:gd name="connsiteY0" fmla="*/ 0 h 193183"/>
              <a:gd name="connsiteX1" fmla="*/ 228600 w 412123"/>
              <a:gd name="connsiteY1" fmla="*/ 193183 h 193183"/>
              <a:gd name="connsiteX2" fmla="*/ 392805 w 412123"/>
              <a:gd name="connsiteY2" fmla="*/ 93372 h 193183"/>
              <a:gd name="connsiteX3" fmla="*/ 412123 w 412123"/>
              <a:gd name="connsiteY3" fmla="*/ 144888 h 193183"/>
            </a:gdLst>
            <a:ahLst/>
            <a:cxnLst>
              <a:cxn ang="0">
                <a:pos x="connsiteX0" y="connsiteY0"/>
              </a:cxn>
              <a:cxn ang="0">
                <a:pos x="connsiteX1" y="connsiteY1"/>
              </a:cxn>
              <a:cxn ang="0">
                <a:pos x="connsiteX2" y="connsiteY2"/>
              </a:cxn>
              <a:cxn ang="0">
                <a:pos x="connsiteX3" y="connsiteY3"/>
              </a:cxn>
            </a:cxnLst>
            <a:rect l="l" t="t" r="r" b="b"/>
            <a:pathLst>
              <a:path w="412123" h="193183">
                <a:moveTo>
                  <a:pt x="0" y="0"/>
                </a:moveTo>
                <a:lnTo>
                  <a:pt x="228600" y="193183"/>
                </a:lnTo>
                <a:lnTo>
                  <a:pt x="392805" y="93372"/>
                </a:lnTo>
                <a:lnTo>
                  <a:pt x="412123" y="14488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1" name="Freeform: Shape 4110"/>
          <p:cNvSpPr/>
          <p:nvPr/>
        </p:nvSpPr>
        <p:spPr bwMode="auto">
          <a:xfrm>
            <a:off x="777741" y="3088310"/>
            <a:ext cx="3406292" cy="769065"/>
          </a:xfrm>
          <a:custGeom>
            <a:avLst/>
            <a:gdLst>
              <a:gd name="connsiteX0" fmla="*/ 0 w 3406292"/>
              <a:gd name="connsiteY0" fmla="*/ 0 h 769065"/>
              <a:gd name="connsiteX1" fmla="*/ 218003 w 3406292"/>
              <a:gd name="connsiteY1" fmla="*/ 157447 h 769065"/>
              <a:gd name="connsiteX2" fmla="*/ 432978 w 3406292"/>
              <a:gd name="connsiteY2" fmla="*/ 342143 h 769065"/>
              <a:gd name="connsiteX3" fmla="*/ 629786 w 3406292"/>
              <a:gd name="connsiteY3" fmla="*/ 426922 h 769065"/>
              <a:gd name="connsiteX4" fmla="*/ 820538 w 3406292"/>
              <a:gd name="connsiteY4" fmla="*/ 493534 h 769065"/>
              <a:gd name="connsiteX5" fmla="*/ 1032485 w 3406292"/>
              <a:gd name="connsiteY5" fmla="*/ 523812 h 769065"/>
              <a:gd name="connsiteX6" fmla="*/ 1235349 w 3406292"/>
              <a:gd name="connsiteY6" fmla="*/ 626758 h 769065"/>
              <a:gd name="connsiteX7" fmla="*/ 1471518 w 3406292"/>
              <a:gd name="connsiteY7" fmla="*/ 641897 h 769065"/>
              <a:gd name="connsiteX8" fmla="*/ 1653187 w 3406292"/>
              <a:gd name="connsiteY8" fmla="*/ 641897 h 769065"/>
              <a:gd name="connsiteX9" fmla="*/ 2092220 w 3406292"/>
              <a:gd name="connsiteY9" fmla="*/ 638869 h 769065"/>
              <a:gd name="connsiteX10" fmla="*/ 2488864 w 3406292"/>
              <a:gd name="connsiteY10" fmla="*/ 693370 h 769065"/>
              <a:gd name="connsiteX11" fmla="*/ 2764395 w 3406292"/>
              <a:gd name="connsiteY11" fmla="*/ 690342 h 769065"/>
              <a:gd name="connsiteX12" fmla="*/ 2973314 w 3406292"/>
              <a:gd name="connsiteY12" fmla="*/ 717592 h 769065"/>
              <a:gd name="connsiteX13" fmla="*/ 3191317 w 3406292"/>
              <a:gd name="connsiteY13" fmla="*/ 769065 h 769065"/>
              <a:gd name="connsiteX14" fmla="*/ 3406292 w 3406292"/>
              <a:gd name="connsiteY14" fmla="*/ 769065 h 76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292" h="769065">
                <a:moveTo>
                  <a:pt x="0" y="0"/>
                </a:moveTo>
                <a:lnTo>
                  <a:pt x="218003" y="157447"/>
                </a:lnTo>
                <a:lnTo>
                  <a:pt x="432978" y="342143"/>
                </a:lnTo>
                <a:lnTo>
                  <a:pt x="629786" y="426922"/>
                </a:lnTo>
                <a:lnTo>
                  <a:pt x="820538" y="493534"/>
                </a:lnTo>
                <a:lnTo>
                  <a:pt x="1032485" y="523812"/>
                </a:lnTo>
                <a:lnTo>
                  <a:pt x="1235349" y="626758"/>
                </a:lnTo>
                <a:lnTo>
                  <a:pt x="1471518" y="641897"/>
                </a:lnTo>
                <a:lnTo>
                  <a:pt x="1653187" y="641897"/>
                </a:lnTo>
                <a:lnTo>
                  <a:pt x="2092220" y="638869"/>
                </a:lnTo>
                <a:lnTo>
                  <a:pt x="2488864" y="693370"/>
                </a:lnTo>
                <a:lnTo>
                  <a:pt x="2764395" y="690342"/>
                </a:lnTo>
                <a:lnTo>
                  <a:pt x="2973314" y="717592"/>
                </a:lnTo>
                <a:lnTo>
                  <a:pt x="3191317" y="769065"/>
                </a:lnTo>
                <a:lnTo>
                  <a:pt x="3406292" y="769065"/>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2" name="Freeform: Shape 4111"/>
          <p:cNvSpPr/>
          <p:nvPr/>
        </p:nvSpPr>
        <p:spPr bwMode="auto">
          <a:xfrm>
            <a:off x="786825" y="3094366"/>
            <a:ext cx="381504" cy="308837"/>
          </a:xfrm>
          <a:custGeom>
            <a:avLst/>
            <a:gdLst>
              <a:gd name="connsiteX0" fmla="*/ 0 w 381504"/>
              <a:gd name="connsiteY0" fmla="*/ 0 h 308837"/>
              <a:gd name="connsiteX1" fmla="*/ 184696 w 381504"/>
              <a:gd name="connsiteY1" fmla="*/ 308837 h 308837"/>
              <a:gd name="connsiteX2" fmla="*/ 381504 w 381504"/>
              <a:gd name="connsiteY2" fmla="*/ 269475 h 308837"/>
            </a:gdLst>
            <a:ahLst/>
            <a:cxnLst>
              <a:cxn ang="0">
                <a:pos x="connsiteX0" y="connsiteY0"/>
              </a:cxn>
              <a:cxn ang="0">
                <a:pos x="connsiteX1" y="connsiteY1"/>
              </a:cxn>
              <a:cxn ang="0">
                <a:pos x="connsiteX2" y="connsiteY2"/>
              </a:cxn>
            </a:cxnLst>
            <a:rect l="l" t="t" r="r" b="b"/>
            <a:pathLst>
              <a:path w="381504" h="308837">
                <a:moveTo>
                  <a:pt x="0" y="0"/>
                </a:moveTo>
                <a:lnTo>
                  <a:pt x="184696" y="308837"/>
                </a:lnTo>
                <a:lnTo>
                  <a:pt x="381504" y="269475"/>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3" name="Freeform: Shape 4112"/>
          <p:cNvSpPr/>
          <p:nvPr/>
        </p:nvSpPr>
        <p:spPr bwMode="auto">
          <a:xfrm>
            <a:off x="789852" y="3085283"/>
            <a:ext cx="1047624" cy="735758"/>
          </a:xfrm>
          <a:custGeom>
            <a:avLst/>
            <a:gdLst>
              <a:gd name="connsiteX0" fmla="*/ 0 w 1047624"/>
              <a:gd name="connsiteY0" fmla="*/ 0 h 735758"/>
              <a:gd name="connsiteX1" fmla="*/ 405728 w 1047624"/>
              <a:gd name="connsiteY1" fmla="*/ 641896 h 735758"/>
              <a:gd name="connsiteX2" fmla="*/ 605563 w 1047624"/>
              <a:gd name="connsiteY2" fmla="*/ 735758 h 735758"/>
              <a:gd name="connsiteX3" fmla="*/ 814483 w 1047624"/>
              <a:gd name="connsiteY3" fmla="*/ 717592 h 735758"/>
              <a:gd name="connsiteX4" fmla="*/ 1047624 w 1047624"/>
              <a:gd name="connsiteY4" fmla="*/ 714564 h 73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24" h="735758">
                <a:moveTo>
                  <a:pt x="0" y="0"/>
                </a:moveTo>
                <a:lnTo>
                  <a:pt x="405728" y="641896"/>
                </a:lnTo>
                <a:lnTo>
                  <a:pt x="605563" y="735758"/>
                </a:lnTo>
                <a:lnTo>
                  <a:pt x="814483" y="717592"/>
                </a:lnTo>
                <a:lnTo>
                  <a:pt x="1047624" y="714564"/>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4" name="Freeform: Shape 4113"/>
          <p:cNvSpPr/>
          <p:nvPr/>
        </p:nvSpPr>
        <p:spPr bwMode="auto">
          <a:xfrm>
            <a:off x="789852" y="3088310"/>
            <a:ext cx="2279945" cy="605563"/>
          </a:xfrm>
          <a:custGeom>
            <a:avLst/>
            <a:gdLst>
              <a:gd name="connsiteX0" fmla="*/ 0 w 2279945"/>
              <a:gd name="connsiteY0" fmla="*/ 0 h 605563"/>
              <a:gd name="connsiteX1" fmla="*/ 211947 w 2279945"/>
              <a:gd name="connsiteY1" fmla="*/ 366366 h 605563"/>
              <a:gd name="connsiteX2" fmla="*/ 614647 w 2279945"/>
              <a:gd name="connsiteY2" fmla="*/ 445089 h 605563"/>
              <a:gd name="connsiteX3" fmla="*/ 823566 w 2279945"/>
              <a:gd name="connsiteY3" fmla="*/ 429950 h 605563"/>
              <a:gd name="connsiteX4" fmla="*/ 1023402 w 2279945"/>
              <a:gd name="connsiteY4" fmla="*/ 472339 h 605563"/>
              <a:gd name="connsiteX5" fmla="*/ 1244432 w 2279945"/>
              <a:gd name="connsiteY5" fmla="*/ 481423 h 605563"/>
              <a:gd name="connsiteX6" fmla="*/ 1444268 w 2279945"/>
              <a:gd name="connsiteY6" fmla="*/ 545007 h 605563"/>
              <a:gd name="connsiteX7" fmla="*/ 1650159 w 2279945"/>
              <a:gd name="connsiteY7" fmla="*/ 532896 h 605563"/>
              <a:gd name="connsiteX8" fmla="*/ 1874218 w 2279945"/>
              <a:gd name="connsiteY8" fmla="*/ 560146 h 605563"/>
              <a:gd name="connsiteX9" fmla="*/ 2064970 w 2279945"/>
              <a:gd name="connsiteY9" fmla="*/ 581341 h 605563"/>
              <a:gd name="connsiteX10" fmla="*/ 2279945 w 2279945"/>
              <a:gd name="connsiteY10" fmla="*/ 605563 h 60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9945" h="605563">
                <a:moveTo>
                  <a:pt x="0" y="0"/>
                </a:moveTo>
                <a:lnTo>
                  <a:pt x="211947" y="366366"/>
                </a:lnTo>
                <a:lnTo>
                  <a:pt x="614647" y="445089"/>
                </a:lnTo>
                <a:lnTo>
                  <a:pt x="823566" y="429950"/>
                </a:lnTo>
                <a:lnTo>
                  <a:pt x="1023402" y="472339"/>
                </a:lnTo>
                <a:lnTo>
                  <a:pt x="1244432" y="481423"/>
                </a:lnTo>
                <a:lnTo>
                  <a:pt x="1444268" y="545007"/>
                </a:lnTo>
                <a:lnTo>
                  <a:pt x="1650159" y="532896"/>
                </a:lnTo>
                <a:lnTo>
                  <a:pt x="1874218" y="560146"/>
                </a:lnTo>
                <a:lnTo>
                  <a:pt x="2064970" y="581341"/>
                </a:lnTo>
                <a:lnTo>
                  <a:pt x="2279945" y="605563"/>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5" name="Freeform: Shape 4114"/>
          <p:cNvSpPr/>
          <p:nvPr/>
        </p:nvSpPr>
        <p:spPr bwMode="auto">
          <a:xfrm>
            <a:off x="795908" y="3097394"/>
            <a:ext cx="2776506" cy="720620"/>
          </a:xfrm>
          <a:custGeom>
            <a:avLst/>
            <a:gdLst>
              <a:gd name="connsiteX0" fmla="*/ 0 w 2776506"/>
              <a:gd name="connsiteY0" fmla="*/ 0 h 720620"/>
              <a:gd name="connsiteX1" fmla="*/ 221031 w 2776506"/>
              <a:gd name="connsiteY1" fmla="*/ 357282 h 720620"/>
              <a:gd name="connsiteX2" fmla="*/ 865955 w 2776506"/>
              <a:gd name="connsiteY2" fmla="*/ 678230 h 720620"/>
              <a:gd name="connsiteX3" fmla="*/ 1068819 w 2776506"/>
              <a:gd name="connsiteY3" fmla="*/ 599507 h 720620"/>
              <a:gd name="connsiteX4" fmla="*/ 1211126 w 2776506"/>
              <a:gd name="connsiteY4" fmla="*/ 635841 h 720620"/>
              <a:gd name="connsiteX5" fmla="*/ 1250487 w 2776506"/>
              <a:gd name="connsiteY5" fmla="*/ 657036 h 720620"/>
              <a:gd name="connsiteX6" fmla="*/ 1441240 w 2776506"/>
              <a:gd name="connsiteY6" fmla="*/ 660063 h 720620"/>
              <a:gd name="connsiteX7" fmla="*/ 1686493 w 2776506"/>
              <a:gd name="connsiteY7" fmla="*/ 675202 h 720620"/>
              <a:gd name="connsiteX8" fmla="*/ 1910551 w 2776506"/>
              <a:gd name="connsiteY8" fmla="*/ 720620 h 720620"/>
              <a:gd name="connsiteX9" fmla="*/ 2107359 w 2776506"/>
              <a:gd name="connsiteY9" fmla="*/ 711536 h 720620"/>
              <a:gd name="connsiteX10" fmla="*/ 2325362 w 2776506"/>
              <a:gd name="connsiteY10" fmla="*/ 720620 h 720620"/>
              <a:gd name="connsiteX11" fmla="*/ 2470697 w 2776506"/>
              <a:gd name="connsiteY11" fmla="*/ 675202 h 720620"/>
              <a:gd name="connsiteX12" fmla="*/ 2552448 w 2776506"/>
              <a:gd name="connsiteY12" fmla="*/ 657036 h 720620"/>
              <a:gd name="connsiteX13" fmla="*/ 2776506 w 2776506"/>
              <a:gd name="connsiteY13" fmla="*/ 581340 h 72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6506" h="720620">
                <a:moveTo>
                  <a:pt x="0" y="0"/>
                </a:moveTo>
                <a:lnTo>
                  <a:pt x="221031" y="357282"/>
                </a:lnTo>
                <a:lnTo>
                  <a:pt x="865955" y="678230"/>
                </a:lnTo>
                <a:lnTo>
                  <a:pt x="1068819" y="599507"/>
                </a:lnTo>
                <a:lnTo>
                  <a:pt x="1211126" y="635841"/>
                </a:lnTo>
                <a:lnTo>
                  <a:pt x="1250487" y="657036"/>
                </a:lnTo>
                <a:lnTo>
                  <a:pt x="1441240" y="660063"/>
                </a:lnTo>
                <a:lnTo>
                  <a:pt x="1686493" y="675202"/>
                </a:lnTo>
                <a:lnTo>
                  <a:pt x="1910551" y="720620"/>
                </a:lnTo>
                <a:lnTo>
                  <a:pt x="2107359" y="711536"/>
                </a:lnTo>
                <a:lnTo>
                  <a:pt x="2325362" y="720620"/>
                </a:lnTo>
                <a:lnTo>
                  <a:pt x="2470697" y="675202"/>
                </a:lnTo>
                <a:lnTo>
                  <a:pt x="2552448" y="657036"/>
                </a:lnTo>
                <a:lnTo>
                  <a:pt x="2776506" y="581340"/>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6" name="Freeform: Shape 4115"/>
          <p:cNvSpPr/>
          <p:nvPr/>
        </p:nvSpPr>
        <p:spPr bwMode="auto">
          <a:xfrm>
            <a:off x="789852" y="3094366"/>
            <a:ext cx="1014318" cy="787232"/>
          </a:xfrm>
          <a:custGeom>
            <a:avLst/>
            <a:gdLst>
              <a:gd name="connsiteX0" fmla="*/ 0 w 1014318"/>
              <a:gd name="connsiteY0" fmla="*/ 0 h 787232"/>
              <a:gd name="connsiteX1" fmla="*/ 190753 w 1014318"/>
              <a:gd name="connsiteY1" fmla="*/ 402699 h 787232"/>
              <a:gd name="connsiteX2" fmla="*/ 402700 w 1014318"/>
              <a:gd name="connsiteY2" fmla="*/ 581340 h 787232"/>
              <a:gd name="connsiteX3" fmla="*/ 596480 w 1014318"/>
              <a:gd name="connsiteY3" fmla="*/ 584368 h 787232"/>
              <a:gd name="connsiteX4" fmla="*/ 805399 w 1014318"/>
              <a:gd name="connsiteY4" fmla="*/ 678230 h 787232"/>
              <a:gd name="connsiteX5" fmla="*/ 1014318 w 1014318"/>
              <a:gd name="connsiteY5" fmla="*/ 787232 h 7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318" h="787232">
                <a:moveTo>
                  <a:pt x="0" y="0"/>
                </a:moveTo>
                <a:lnTo>
                  <a:pt x="190753" y="402699"/>
                </a:lnTo>
                <a:lnTo>
                  <a:pt x="402700" y="581340"/>
                </a:lnTo>
                <a:lnTo>
                  <a:pt x="596480" y="584368"/>
                </a:lnTo>
                <a:lnTo>
                  <a:pt x="805399" y="678230"/>
                </a:lnTo>
                <a:lnTo>
                  <a:pt x="1014318" y="787232"/>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7" name="Freeform: Shape 4116"/>
          <p:cNvSpPr/>
          <p:nvPr/>
        </p:nvSpPr>
        <p:spPr bwMode="auto">
          <a:xfrm>
            <a:off x="795908" y="3094366"/>
            <a:ext cx="763009" cy="620702"/>
          </a:xfrm>
          <a:custGeom>
            <a:avLst/>
            <a:gdLst>
              <a:gd name="connsiteX0" fmla="*/ 0 w 775121"/>
              <a:gd name="connsiteY0" fmla="*/ 0 h 620702"/>
              <a:gd name="connsiteX1" fmla="*/ 184697 w 775121"/>
              <a:gd name="connsiteY1" fmla="*/ 402699 h 620702"/>
              <a:gd name="connsiteX2" fmla="*/ 375449 w 775121"/>
              <a:gd name="connsiteY2" fmla="*/ 620702 h 620702"/>
              <a:gd name="connsiteX3" fmla="*/ 596480 w 775121"/>
              <a:gd name="connsiteY3" fmla="*/ 620702 h 620702"/>
              <a:gd name="connsiteX4" fmla="*/ 763009 w 775121"/>
              <a:gd name="connsiteY4" fmla="*/ 620702 h 620702"/>
              <a:gd name="connsiteX5" fmla="*/ 775121 w 775121"/>
              <a:gd name="connsiteY5" fmla="*/ 611619 h 620702"/>
              <a:gd name="connsiteX0" fmla="*/ 0 w 763009"/>
              <a:gd name="connsiteY0" fmla="*/ 0 h 620702"/>
              <a:gd name="connsiteX1" fmla="*/ 184697 w 763009"/>
              <a:gd name="connsiteY1" fmla="*/ 402699 h 620702"/>
              <a:gd name="connsiteX2" fmla="*/ 375449 w 763009"/>
              <a:gd name="connsiteY2" fmla="*/ 620702 h 620702"/>
              <a:gd name="connsiteX3" fmla="*/ 596480 w 763009"/>
              <a:gd name="connsiteY3" fmla="*/ 620702 h 620702"/>
              <a:gd name="connsiteX4" fmla="*/ 763009 w 763009"/>
              <a:gd name="connsiteY4" fmla="*/ 620702 h 62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009" h="620702">
                <a:moveTo>
                  <a:pt x="0" y="0"/>
                </a:moveTo>
                <a:lnTo>
                  <a:pt x="184697" y="402699"/>
                </a:lnTo>
                <a:lnTo>
                  <a:pt x="375449" y="620702"/>
                </a:lnTo>
                <a:lnTo>
                  <a:pt x="596480" y="620702"/>
                </a:lnTo>
                <a:lnTo>
                  <a:pt x="763009" y="620702"/>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8" name="Freeform: Shape 4117"/>
          <p:cNvSpPr/>
          <p:nvPr/>
        </p:nvSpPr>
        <p:spPr bwMode="auto">
          <a:xfrm>
            <a:off x="786825" y="3097394"/>
            <a:ext cx="196808" cy="496561"/>
          </a:xfrm>
          <a:custGeom>
            <a:avLst/>
            <a:gdLst>
              <a:gd name="connsiteX0" fmla="*/ 0 w 196808"/>
              <a:gd name="connsiteY0" fmla="*/ 0 h 496561"/>
              <a:gd name="connsiteX1" fmla="*/ 196808 w 196808"/>
              <a:gd name="connsiteY1" fmla="*/ 496561 h 496561"/>
            </a:gdLst>
            <a:ahLst/>
            <a:cxnLst>
              <a:cxn ang="0">
                <a:pos x="connsiteX0" y="connsiteY0"/>
              </a:cxn>
              <a:cxn ang="0">
                <a:pos x="connsiteX1" y="connsiteY1"/>
              </a:cxn>
            </a:cxnLst>
            <a:rect l="l" t="t" r="r" b="b"/>
            <a:pathLst>
              <a:path w="196808" h="496561">
                <a:moveTo>
                  <a:pt x="0" y="0"/>
                </a:moveTo>
                <a:lnTo>
                  <a:pt x="196808" y="496561"/>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9" name="Freeform: Shape 4118"/>
          <p:cNvSpPr/>
          <p:nvPr/>
        </p:nvSpPr>
        <p:spPr bwMode="auto">
          <a:xfrm>
            <a:off x="789852" y="3103449"/>
            <a:ext cx="2579698" cy="844761"/>
          </a:xfrm>
          <a:custGeom>
            <a:avLst/>
            <a:gdLst>
              <a:gd name="connsiteX0" fmla="*/ 0 w 2579698"/>
              <a:gd name="connsiteY0" fmla="*/ 0 h 844761"/>
              <a:gd name="connsiteX1" fmla="*/ 187725 w 2579698"/>
              <a:gd name="connsiteY1" fmla="*/ 663092 h 844761"/>
              <a:gd name="connsiteX2" fmla="*/ 396644 w 2579698"/>
              <a:gd name="connsiteY2" fmla="*/ 611619 h 844761"/>
              <a:gd name="connsiteX3" fmla="*/ 593452 w 2579698"/>
              <a:gd name="connsiteY3" fmla="*/ 647953 h 844761"/>
              <a:gd name="connsiteX4" fmla="*/ 808427 w 2579698"/>
              <a:gd name="connsiteY4" fmla="*/ 660064 h 844761"/>
              <a:gd name="connsiteX5" fmla="*/ 1008263 w 2579698"/>
              <a:gd name="connsiteY5" fmla="*/ 729704 h 844761"/>
              <a:gd name="connsiteX6" fmla="*/ 1244432 w 2579698"/>
              <a:gd name="connsiteY6" fmla="*/ 756954 h 844761"/>
              <a:gd name="connsiteX7" fmla="*/ 1459407 w 2579698"/>
              <a:gd name="connsiteY7" fmla="*/ 769065 h 844761"/>
              <a:gd name="connsiteX8" fmla="*/ 1683465 w 2579698"/>
              <a:gd name="connsiteY8" fmla="*/ 826594 h 844761"/>
              <a:gd name="connsiteX9" fmla="*/ 1877245 w 2579698"/>
              <a:gd name="connsiteY9" fmla="*/ 841733 h 844761"/>
              <a:gd name="connsiteX10" fmla="*/ 2131582 w 2579698"/>
              <a:gd name="connsiteY10" fmla="*/ 838705 h 844761"/>
              <a:gd name="connsiteX11" fmla="*/ 2331418 w 2579698"/>
              <a:gd name="connsiteY11" fmla="*/ 823566 h 844761"/>
              <a:gd name="connsiteX12" fmla="*/ 2579698 w 2579698"/>
              <a:gd name="connsiteY12" fmla="*/ 844761 h 8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698" h="844761">
                <a:moveTo>
                  <a:pt x="0" y="0"/>
                </a:moveTo>
                <a:lnTo>
                  <a:pt x="187725" y="663092"/>
                </a:lnTo>
                <a:lnTo>
                  <a:pt x="396644" y="611619"/>
                </a:lnTo>
                <a:lnTo>
                  <a:pt x="593452" y="647953"/>
                </a:lnTo>
                <a:lnTo>
                  <a:pt x="808427" y="660064"/>
                </a:lnTo>
                <a:lnTo>
                  <a:pt x="1008263" y="729704"/>
                </a:lnTo>
                <a:lnTo>
                  <a:pt x="1244432" y="756954"/>
                </a:lnTo>
                <a:lnTo>
                  <a:pt x="1459407" y="769065"/>
                </a:lnTo>
                <a:lnTo>
                  <a:pt x="1683465" y="826594"/>
                </a:lnTo>
                <a:lnTo>
                  <a:pt x="1877245" y="841733"/>
                </a:lnTo>
                <a:lnTo>
                  <a:pt x="2131582" y="838705"/>
                </a:lnTo>
                <a:lnTo>
                  <a:pt x="2331418" y="823566"/>
                </a:lnTo>
                <a:lnTo>
                  <a:pt x="2579698" y="844761"/>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20" name="Freeform: Shape 4119"/>
          <p:cNvSpPr/>
          <p:nvPr/>
        </p:nvSpPr>
        <p:spPr bwMode="auto">
          <a:xfrm>
            <a:off x="786825" y="3100422"/>
            <a:ext cx="814482" cy="1132402"/>
          </a:xfrm>
          <a:custGeom>
            <a:avLst/>
            <a:gdLst>
              <a:gd name="connsiteX0" fmla="*/ 0 w 814482"/>
              <a:gd name="connsiteY0" fmla="*/ 0 h 1132402"/>
              <a:gd name="connsiteX1" fmla="*/ 190752 w 814482"/>
              <a:gd name="connsiteY1" fmla="*/ 669147 h 1132402"/>
              <a:gd name="connsiteX2" fmla="*/ 414810 w 814482"/>
              <a:gd name="connsiteY2" fmla="*/ 799343 h 1132402"/>
              <a:gd name="connsiteX3" fmla="*/ 629785 w 814482"/>
              <a:gd name="connsiteY3" fmla="*/ 959817 h 1132402"/>
              <a:gd name="connsiteX4" fmla="*/ 814482 w 814482"/>
              <a:gd name="connsiteY4" fmla="*/ 1132402 h 1132402"/>
              <a:gd name="connsiteX0" fmla="*/ 0 w 814482"/>
              <a:gd name="connsiteY0" fmla="*/ 0 h 1132402"/>
              <a:gd name="connsiteX1" fmla="*/ 190752 w 814482"/>
              <a:gd name="connsiteY1" fmla="*/ 669147 h 1132402"/>
              <a:gd name="connsiteX2" fmla="*/ 412183 w 814482"/>
              <a:gd name="connsiteY2" fmla="*/ 812481 h 1132402"/>
              <a:gd name="connsiteX3" fmla="*/ 629785 w 814482"/>
              <a:gd name="connsiteY3" fmla="*/ 959817 h 1132402"/>
              <a:gd name="connsiteX4" fmla="*/ 814482 w 814482"/>
              <a:gd name="connsiteY4" fmla="*/ 1132402 h 1132402"/>
              <a:gd name="connsiteX0" fmla="*/ 0 w 814482"/>
              <a:gd name="connsiteY0" fmla="*/ 0 h 1132402"/>
              <a:gd name="connsiteX1" fmla="*/ 190752 w 814482"/>
              <a:gd name="connsiteY1" fmla="*/ 669147 h 1132402"/>
              <a:gd name="connsiteX2" fmla="*/ 412183 w 814482"/>
              <a:gd name="connsiteY2" fmla="*/ 812481 h 1132402"/>
              <a:gd name="connsiteX3" fmla="*/ 624530 w 814482"/>
              <a:gd name="connsiteY3" fmla="*/ 972955 h 1132402"/>
              <a:gd name="connsiteX4" fmla="*/ 814482 w 814482"/>
              <a:gd name="connsiteY4" fmla="*/ 1132402 h 1132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482" h="1132402">
                <a:moveTo>
                  <a:pt x="0" y="0"/>
                </a:moveTo>
                <a:lnTo>
                  <a:pt x="190752" y="669147"/>
                </a:lnTo>
                <a:lnTo>
                  <a:pt x="412183" y="812481"/>
                </a:lnTo>
                <a:lnTo>
                  <a:pt x="624530" y="972955"/>
                </a:lnTo>
                <a:lnTo>
                  <a:pt x="814482" y="1132402"/>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23" name="Rectangle 4122"/>
          <p:cNvSpPr/>
          <p:nvPr/>
        </p:nvSpPr>
        <p:spPr bwMode="auto">
          <a:xfrm>
            <a:off x="1381910" y="2396778"/>
            <a:ext cx="48129" cy="4812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32" name="Rectangle 131"/>
          <p:cNvSpPr/>
          <p:nvPr/>
        </p:nvSpPr>
        <p:spPr bwMode="auto">
          <a:xfrm>
            <a:off x="1182145" y="277879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03" name="Flowchart: Sort 102"/>
          <p:cNvSpPr/>
          <p:nvPr/>
        </p:nvSpPr>
        <p:spPr bwMode="auto">
          <a:xfrm>
            <a:off x="2208990" y="2139239"/>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04" name="Isosceles Triangle 103"/>
          <p:cNvSpPr/>
          <p:nvPr/>
        </p:nvSpPr>
        <p:spPr bwMode="auto">
          <a:xfrm>
            <a:off x="2208990" y="1983578"/>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39" name="Rectangle 138"/>
          <p:cNvSpPr/>
          <p:nvPr/>
        </p:nvSpPr>
        <p:spPr bwMode="auto">
          <a:xfrm>
            <a:off x="955005" y="278724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40" name="Rectangle 139"/>
          <p:cNvSpPr/>
          <p:nvPr/>
        </p:nvSpPr>
        <p:spPr bwMode="auto">
          <a:xfrm>
            <a:off x="959756" y="282485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41" name="Rectangle 140"/>
          <p:cNvSpPr/>
          <p:nvPr/>
        </p:nvSpPr>
        <p:spPr bwMode="auto">
          <a:xfrm>
            <a:off x="1593343" y="264154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42" name="Rectangle 141"/>
          <p:cNvSpPr/>
          <p:nvPr/>
        </p:nvSpPr>
        <p:spPr bwMode="auto">
          <a:xfrm>
            <a:off x="1741871" y="271049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43" name="Rectangle 142"/>
          <p:cNvSpPr/>
          <p:nvPr/>
        </p:nvSpPr>
        <p:spPr bwMode="auto">
          <a:xfrm>
            <a:off x="915139" y="297159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6" name="Rectangle 195"/>
          <p:cNvSpPr/>
          <p:nvPr/>
        </p:nvSpPr>
        <p:spPr bwMode="auto">
          <a:xfrm>
            <a:off x="1165710" y="2897898"/>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7" name="Rectangle 196"/>
          <p:cNvSpPr/>
          <p:nvPr/>
        </p:nvSpPr>
        <p:spPr bwMode="auto">
          <a:xfrm>
            <a:off x="972270" y="291677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8" name="Rectangle 197"/>
          <p:cNvSpPr/>
          <p:nvPr/>
        </p:nvSpPr>
        <p:spPr bwMode="auto">
          <a:xfrm>
            <a:off x="966933" y="299491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9" name="Rectangle 198"/>
          <p:cNvSpPr/>
          <p:nvPr/>
        </p:nvSpPr>
        <p:spPr bwMode="auto">
          <a:xfrm>
            <a:off x="942440" y="301773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0" name="Rectangle 199"/>
          <p:cNvSpPr/>
          <p:nvPr/>
        </p:nvSpPr>
        <p:spPr bwMode="auto">
          <a:xfrm>
            <a:off x="939194" y="311627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1" name="Rectangle 200"/>
          <p:cNvSpPr/>
          <p:nvPr/>
        </p:nvSpPr>
        <p:spPr bwMode="auto">
          <a:xfrm>
            <a:off x="970597" y="311879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2" name="Rectangle 201"/>
          <p:cNvSpPr/>
          <p:nvPr/>
        </p:nvSpPr>
        <p:spPr bwMode="auto">
          <a:xfrm>
            <a:off x="953383" y="305298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3" name="Rectangle 202"/>
          <p:cNvSpPr/>
          <p:nvPr/>
        </p:nvSpPr>
        <p:spPr bwMode="auto">
          <a:xfrm>
            <a:off x="2395614" y="308456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4" name="Rectangle 203"/>
          <p:cNvSpPr/>
          <p:nvPr/>
        </p:nvSpPr>
        <p:spPr bwMode="auto">
          <a:xfrm>
            <a:off x="2188641" y="308771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5" name="Rectangle 204"/>
          <p:cNvSpPr/>
          <p:nvPr/>
        </p:nvSpPr>
        <p:spPr bwMode="auto">
          <a:xfrm>
            <a:off x="1979312" y="313893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6" name="Rectangle 205"/>
          <p:cNvSpPr/>
          <p:nvPr/>
        </p:nvSpPr>
        <p:spPr bwMode="auto">
          <a:xfrm>
            <a:off x="1780374" y="316562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7" name="Rectangle 206"/>
          <p:cNvSpPr/>
          <p:nvPr/>
        </p:nvSpPr>
        <p:spPr bwMode="auto">
          <a:xfrm>
            <a:off x="1571012" y="308949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8" name="Rectangle 207"/>
          <p:cNvSpPr/>
          <p:nvPr/>
        </p:nvSpPr>
        <p:spPr bwMode="auto">
          <a:xfrm>
            <a:off x="1389085" y="310652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09" name="Rectangle 208"/>
          <p:cNvSpPr/>
          <p:nvPr/>
        </p:nvSpPr>
        <p:spPr bwMode="auto">
          <a:xfrm>
            <a:off x="1364342" y="310398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0" name="Rectangle 209"/>
          <p:cNvSpPr/>
          <p:nvPr/>
        </p:nvSpPr>
        <p:spPr bwMode="auto">
          <a:xfrm>
            <a:off x="1181985" y="307532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1" name="Rectangle 210"/>
          <p:cNvSpPr/>
          <p:nvPr/>
        </p:nvSpPr>
        <p:spPr bwMode="auto">
          <a:xfrm>
            <a:off x="2892000" y="310652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2" name="Rectangle 211"/>
          <p:cNvSpPr/>
          <p:nvPr/>
        </p:nvSpPr>
        <p:spPr bwMode="auto">
          <a:xfrm>
            <a:off x="3506850" y="322930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3" name="Rectangle 212"/>
          <p:cNvSpPr/>
          <p:nvPr/>
        </p:nvSpPr>
        <p:spPr bwMode="auto">
          <a:xfrm>
            <a:off x="3454286" y="303232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4" name="Rectangle 213"/>
          <p:cNvSpPr/>
          <p:nvPr/>
        </p:nvSpPr>
        <p:spPr bwMode="auto">
          <a:xfrm>
            <a:off x="3253254" y="299672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5" name="Rectangle 214"/>
          <p:cNvSpPr/>
          <p:nvPr/>
        </p:nvSpPr>
        <p:spPr bwMode="auto">
          <a:xfrm>
            <a:off x="3041866" y="302444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6" name="Rectangle 215"/>
          <p:cNvSpPr/>
          <p:nvPr/>
        </p:nvSpPr>
        <p:spPr bwMode="auto">
          <a:xfrm>
            <a:off x="2698760" y="307643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7" name="Rectangle 216"/>
          <p:cNvSpPr/>
          <p:nvPr/>
        </p:nvSpPr>
        <p:spPr bwMode="auto">
          <a:xfrm>
            <a:off x="2628423" y="3122750"/>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8" name="Rectangle 217"/>
          <p:cNvSpPr/>
          <p:nvPr/>
        </p:nvSpPr>
        <p:spPr bwMode="auto">
          <a:xfrm>
            <a:off x="2206082" y="314978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19" name="Rectangle 218"/>
          <p:cNvSpPr/>
          <p:nvPr/>
        </p:nvSpPr>
        <p:spPr bwMode="auto">
          <a:xfrm>
            <a:off x="2248132" y="316650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0" name="Rectangle 219"/>
          <p:cNvSpPr/>
          <p:nvPr/>
        </p:nvSpPr>
        <p:spPr bwMode="auto">
          <a:xfrm>
            <a:off x="2482071" y="3164400"/>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1" name="Rectangle 220"/>
          <p:cNvSpPr/>
          <p:nvPr/>
        </p:nvSpPr>
        <p:spPr bwMode="auto">
          <a:xfrm>
            <a:off x="2832255" y="315019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2" name="Rectangle 221"/>
          <p:cNvSpPr/>
          <p:nvPr/>
        </p:nvSpPr>
        <p:spPr bwMode="auto">
          <a:xfrm>
            <a:off x="3096339" y="3144938"/>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3" name="Rectangle 222"/>
          <p:cNvSpPr/>
          <p:nvPr/>
        </p:nvSpPr>
        <p:spPr bwMode="auto">
          <a:xfrm>
            <a:off x="3302512" y="320356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4" name="Rectangle 223"/>
          <p:cNvSpPr/>
          <p:nvPr/>
        </p:nvSpPr>
        <p:spPr bwMode="auto">
          <a:xfrm>
            <a:off x="1993228" y="321015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5" name="Rectangle 224"/>
          <p:cNvSpPr/>
          <p:nvPr/>
        </p:nvSpPr>
        <p:spPr bwMode="auto">
          <a:xfrm>
            <a:off x="1800729" y="322702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6" name="Rectangle 225"/>
          <p:cNvSpPr/>
          <p:nvPr/>
        </p:nvSpPr>
        <p:spPr bwMode="auto">
          <a:xfrm>
            <a:off x="1597780" y="316638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7" name="Rectangle 226"/>
          <p:cNvSpPr/>
          <p:nvPr/>
        </p:nvSpPr>
        <p:spPr bwMode="auto">
          <a:xfrm>
            <a:off x="1140011" y="314681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8" name="Rectangle 227"/>
          <p:cNvSpPr/>
          <p:nvPr/>
        </p:nvSpPr>
        <p:spPr bwMode="auto">
          <a:xfrm>
            <a:off x="1160939" y="319664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9" name="Rectangle 228"/>
          <p:cNvSpPr/>
          <p:nvPr/>
        </p:nvSpPr>
        <p:spPr bwMode="auto">
          <a:xfrm>
            <a:off x="2016307" y="3245830"/>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0" name="Rectangle 229"/>
          <p:cNvSpPr/>
          <p:nvPr/>
        </p:nvSpPr>
        <p:spPr bwMode="auto">
          <a:xfrm>
            <a:off x="1582523" y="328275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1" name="Rectangle 230"/>
          <p:cNvSpPr/>
          <p:nvPr/>
        </p:nvSpPr>
        <p:spPr bwMode="auto">
          <a:xfrm>
            <a:off x="1778771" y="326979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2" name="Rectangle 231"/>
          <p:cNvSpPr/>
          <p:nvPr/>
        </p:nvSpPr>
        <p:spPr bwMode="auto">
          <a:xfrm>
            <a:off x="1148806" y="338750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3" name="Rectangle 232"/>
          <p:cNvSpPr/>
          <p:nvPr/>
        </p:nvSpPr>
        <p:spPr bwMode="auto">
          <a:xfrm>
            <a:off x="1173549" y="340947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4" name="Rectangle 233"/>
          <p:cNvSpPr/>
          <p:nvPr/>
        </p:nvSpPr>
        <p:spPr bwMode="auto">
          <a:xfrm>
            <a:off x="1366522" y="329507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5" name="Rectangle 234"/>
          <p:cNvSpPr/>
          <p:nvPr/>
        </p:nvSpPr>
        <p:spPr bwMode="auto">
          <a:xfrm>
            <a:off x="964744" y="321858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6" name="Rectangle 235"/>
          <p:cNvSpPr/>
          <p:nvPr/>
        </p:nvSpPr>
        <p:spPr bwMode="auto">
          <a:xfrm>
            <a:off x="1158780" y="326298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7" name="Rectangle 236"/>
          <p:cNvSpPr/>
          <p:nvPr/>
        </p:nvSpPr>
        <p:spPr bwMode="auto">
          <a:xfrm>
            <a:off x="2004616" y="346143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8" name="Rectangle 237"/>
          <p:cNvSpPr/>
          <p:nvPr/>
        </p:nvSpPr>
        <p:spPr bwMode="auto">
          <a:xfrm>
            <a:off x="1816277" y="344037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39" name="Rectangle 238"/>
          <p:cNvSpPr/>
          <p:nvPr/>
        </p:nvSpPr>
        <p:spPr bwMode="auto">
          <a:xfrm>
            <a:off x="1780279" y="3461438"/>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0" name="Rectangle 239"/>
          <p:cNvSpPr/>
          <p:nvPr/>
        </p:nvSpPr>
        <p:spPr bwMode="auto">
          <a:xfrm>
            <a:off x="1604889" y="341335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1" name="Rectangle 240"/>
          <p:cNvSpPr/>
          <p:nvPr/>
        </p:nvSpPr>
        <p:spPr bwMode="auto">
          <a:xfrm>
            <a:off x="1573238" y="339535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2" name="Rectangle 241"/>
          <p:cNvSpPr/>
          <p:nvPr/>
        </p:nvSpPr>
        <p:spPr bwMode="auto">
          <a:xfrm>
            <a:off x="1363505" y="335177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3" name="Rectangle 242"/>
          <p:cNvSpPr/>
          <p:nvPr/>
        </p:nvSpPr>
        <p:spPr bwMode="auto">
          <a:xfrm>
            <a:off x="3254380" y="352415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4" name="Rectangle 243"/>
          <p:cNvSpPr/>
          <p:nvPr/>
        </p:nvSpPr>
        <p:spPr bwMode="auto">
          <a:xfrm>
            <a:off x="3039250" y="352636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5" name="Rectangle 244"/>
          <p:cNvSpPr/>
          <p:nvPr/>
        </p:nvSpPr>
        <p:spPr bwMode="auto">
          <a:xfrm>
            <a:off x="2844511" y="353061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6" name="Rectangle 245"/>
          <p:cNvSpPr/>
          <p:nvPr/>
        </p:nvSpPr>
        <p:spPr bwMode="auto">
          <a:xfrm>
            <a:off x="2632009" y="356212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7" name="Rectangle 246"/>
          <p:cNvSpPr/>
          <p:nvPr/>
        </p:nvSpPr>
        <p:spPr bwMode="auto">
          <a:xfrm>
            <a:off x="2440767" y="357771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8" name="Rectangle 247"/>
          <p:cNvSpPr/>
          <p:nvPr/>
        </p:nvSpPr>
        <p:spPr bwMode="auto">
          <a:xfrm>
            <a:off x="2230919" y="346302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49" name="Rectangle 248"/>
          <p:cNvSpPr/>
          <p:nvPr/>
        </p:nvSpPr>
        <p:spPr bwMode="auto">
          <a:xfrm>
            <a:off x="963323" y="347531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0" name="Rectangle 249"/>
          <p:cNvSpPr/>
          <p:nvPr/>
        </p:nvSpPr>
        <p:spPr bwMode="auto">
          <a:xfrm>
            <a:off x="977101" y="341335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1" name="Rectangle 250"/>
          <p:cNvSpPr/>
          <p:nvPr/>
        </p:nvSpPr>
        <p:spPr bwMode="auto">
          <a:xfrm>
            <a:off x="942439" y="337204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2" name="Rectangle 251"/>
          <p:cNvSpPr/>
          <p:nvPr/>
        </p:nvSpPr>
        <p:spPr bwMode="auto">
          <a:xfrm>
            <a:off x="3673963" y="357719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3" name="Rectangle 252"/>
          <p:cNvSpPr/>
          <p:nvPr/>
        </p:nvSpPr>
        <p:spPr bwMode="auto">
          <a:xfrm>
            <a:off x="3461765" y="351747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4" name="Rectangle 253"/>
          <p:cNvSpPr/>
          <p:nvPr/>
        </p:nvSpPr>
        <p:spPr bwMode="auto">
          <a:xfrm>
            <a:off x="1179985" y="346657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5" name="Rectangle 254"/>
          <p:cNvSpPr/>
          <p:nvPr/>
        </p:nvSpPr>
        <p:spPr bwMode="auto">
          <a:xfrm>
            <a:off x="1387079" y="350815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6" name="Rectangle 255"/>
          <p:cNvSpPr/>
          <p:nvPr/>
        </p:nvSpPr>
        <p:spPr bwMode="auto">
          <a:xfrm>
            <a:off x="1588473" y="349143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7" name="Rectangle 256"/>
          <p:cNvSpPr/>
          <p:nvPr/>
        </p:nvSpPr>
        <p:spPr bwMode="auto">
          <a:xfrm>
            <a:off x="1571012" y="355467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8" name="Rectangle 257"/>
          <p:cNvSpPr/>
          <p:nvPr/>
        </p:nvSpPr>
        <p:spPr bwMode="auto">
          <a:xfrm>
            <a:off x="1381088" y="348409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9" name="Rectangle 258"/>
          <p:cNvSpPr/>
          <p:nvPr/>
        </p:nvSpPr>
        <p:spPr bwMode="auto">
          <a:xfrm>
            <a:off x="1167544" y="349961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0" name="Rectangle 259"/>
          <p:cNvSpPr/>
          <p:nvPr/>
        </p:nvSpPr>
        <p:spPr bwMode="auto">
          <a:xfrm>
            <a:off x="3045806" y="362102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1" name="Rectangle 260"/>
          <p:cNvSpPr/>
          <p:nvPr/>
        </p:nvSpPr>
        <p:spPr bwMode="auto">
          <a:xfrm>
            <a:off x="1402137" y="3410650"/>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2" name="Rectangle 261"/>
          <p:cNvSpPr/>
          <p:nvPr/>
        </p:nvSpPr>
        <p:spPr bwMode="auto">
          <a:xfrm>
            <a:off x="1992321" y="369360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3" name="Rectangle 262"/>
          <p:cNvSpPr/>
          <p:nvPr/>
        </p:nvSpPr>
        <p:spPr bwMode="auto">
          <a:xfrm>
            <a:off x="1781972" y="359292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4" name="Rectangle 263"/>
          <p:cNvSpPr/>
          <p:nvPr/>
        </p:nvSpPr>
        <p:spPr bwMode="auto">
          <a:xfrm>
            <a:off x="1791726" y="353848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5" name="Rectangle 264"/>
          <p:cNvSpPr/>
          <p:nvPr/>
        </p:nvSpPr>
        <p:spPr bwMode="auto">
          <a:xfrm>
            <a:off x="1990640" y="354833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6" name="Rectangle 265"/>
          <p:cNvSpPr/>
          <p:nvPr/>
        </p:nvSpPr>
        <p:spPr bwMode="auto">
          <a:xfrm>
            <a:off x="2837907" y="362480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7" name="Rectangle 266"/>
          <p:cNvSpPr/>
          <p:nvPr/>
        </p:nvSpPr>
        <p:spPr bwMode="auto">
          <a:xfrm>
            <a:off x="2607260" y="362615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8" name="Rectangle 267"/>
          <p:cNvSpPr/>
          <p:nvPr/>
        </p:nvSpPr>
        <p:spPr bwMode="auto">
          <a:xfrm>
            <a:off x="2014705" y="351036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9" name="Rectangle 268"/>
          <p:cNvSpPr/>
          <p:nvPr/>
        </p:nvSpPr>
        <p:spPr bwMode="auto">
          <a:xfrm>
            <a:off x="3470248" y="3605530"/>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0" name="Rectangle 269"/>
          <p:cNvSpPr/>
          <p:nvPr/>
        </p:nvSpPr>
        <p:spPr bwMode="auto">
          <a:xfrm>
            <a:off x="3255499" y="355307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1" name="Rectangle 270"/>
          <p:cNvSpPr/>
          <p:nvPr/>
        </p:nvSpPr>
        <p:spPr bwMode="auto">
          <a:xfrm>
            <a:off x="2405581" y="3598748"/>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2" name="Rectangle 271"/>
          <p:cNvSpPr/>
          <p:nvPr/>
        </p:nvSpPr>
        <p:spPr bwMode="auto">
          <a:xfrm>
            <a:off x="2642916" y="362119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3" name="Rectangle 272"/>
          <p:cNvSpPr/>
          <p:nvPr/>
        </p:nvSpPr>
        <p:spPr bwMode="auto">
          <a:xfrm>
            <a:off x="2419937" y="363113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4" name="Rectangle 273"/>
          <p:cNvSpPr/>
          <p:nvPr/>
        </p:nvSpPr>
        <p:spPr bwMode="auto">
          <a:xfrm>
            <a:off x="2200747" y="360657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5" name="Rectangle 274"/>
          <p:cNvSpPr/>
          <p:nvPr/>
        </p:nvSpPr>
        <p:spPr bwMode="auto">
          <a:xfrm>
            <a:off x="1115723" y="362771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6" name="Rectangle 275"/>
          <p:cNvSpPr/>
          <p:nvPr/>
        </p:nvSpPr>
        <p:spPr bwMode="auto">
          <a:xfrm>
            <a:off x="1185341" y="3712568"/>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7" name="Rectangle 276"/>
          <p:cNvSpPr/>
          <p:nvPr/>
        </p:nvSpPr>
        <p:spPr bwMode="auto">
          <a:xfrm>
            <a:off x="1160166" y="3688654"/>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8" name="Rectangle 277"/>
          <p:cNvSpPr/>
          <p:nvPr/>
        </p:nvSpPr>
        <p:spPr bwMode="auto">
          <a:xfrm>
            <a:off x="1578460" y="421243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9" name="Rectangle 278"/>
          <p:cNvSpPr/>
          <p:nvPr/>
        </p:nvSpPr>
        <p:spPr bwMode="auto">
          <a:xfrm>
            <a:off x="1387569" y="404938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0" name="Rectangle 279"/>
          <p:cNvSpPr/>
          <p:nvPr/>
        </p:nvSpPr>
        <p:spPr bwMode="auto">
          <a:xfrm>
            <a:off x="1174445" y="389457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1" name="Rectangle 280"/>
          <p:cNvSpPr/>
          <p:nvPr/>
        </p:nvSpPr>
        <p:spPr bwMode="auto">
          <a:xfrm>
            <a:off x="952901" y="374386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2" name="Rectangle 281"/>
          <p:cNvSpPr/>
          <p:nvPr/>
        </p:nvSpPr>
        <p:spPr bwMode="auto">
          <a:xfrm>
            <a:off x="1156631" y="364672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3" name="Rectangle 282"/>
          <p:cNvSpPr/>
          <p:nvPr/>
        </p:nvSpPr>
        <p:spPr bwMode="auto">
          <a:xfrm>
            <a:off x="1381044" y="379764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4" name="Rectangle 283"/>
          <p:cNvSpPr/>
          <p:nvPr/>
        </p:nvSpPr>
        <p:spPr bwMode="auto">
          <a:xfrm>
            <a:off x="1365635" y="372686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5" name="Rectangle 284"/>
          <p:cNvSpPr/>
          <p:nvPr/>
        </p:nvSpPr>
        <p:spPr bwMode="auto">
          <a:xfrm>
            <a:off x="1360656" y="369254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6" name="Rectangle 285"/>
          <p:cNvSpPr/>
          <p:nvPr/>
        </p:nvSpPr>
        <p:spPr bwMode="auto">
          <a:xfrm>
            <a:off x="1357845" y="365470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7" name="Rectangle 286"/>
          <p:cNvSpPr/>
          <p:nvPr/>
        </p:nvSpPr>
        <p:spPr bwMode="auto">
          <a:xfrm>
            <a:off x="1840519" y="367408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8" name="Rectangle 287"/>
          <p:cNvSpPr/>
          <p:nvPr/>
        </p:nvSpPr>
        <p:spPr bwMode="auto">
          <a:xfrm>
            <a:off x="1607338" y="375585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9" name="Rectangle 288"/>
          <p:cNvSpPr/>
          <p:nvPr/>
        </p:nvSpPr>
        <p:spPr bwMode="auto">
          <a:xfrm>
            <a:off x="1580969" y="378108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0" name="Rectangle 289"/>
          <p:cNvSpPr/>
          <p:nvPr/>
        </p:nvSpPr>
        <p:spPr bwMode="auto">
          <a:xfrm>
            <a:off x="1568367" y="374025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2" name="Rectangle 291"/>
          <p:cNvSpPr/>
          <p:nvPr/>
        </p:nvSpPr>
        <p:spPr bwMode="auto">
          <a:xfrm>
            <a:off x="1537166" y="369254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3" name="Rectangle 292"/>
          <p:cNvSpPr/>
          <p:nvPr/>
        </p:nvSpPr>
        <p:spPr bwMode="auto">
          <a:xfrm>
            <a:off x="1974524" y="382648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4" name="Rectangle 293"/>
          <p:cNvSpPr/>
          <p:nvPr/>
        </p:nvSpPr>
        <p:spPr bwMode="auto">
          <a:xfrm>
            <a:off x="2198965" y="370254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5" name="Rectangle 294"/>
          <p:cNvSpPr/>
          <p:nvPr/>
        </p:nvSpPr>
        <p:spPr bwMode="auto">
          <a:xfrm>
            <a:off x="1779770" y="385651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6" name="Rectangle 295"/>
          <p:cNvSpPr/>
          <p:nvPr/>
        </p:nvSpPr>
        <p:spPr bwMode="auto">
          <a:xfrm>
            <a:off x="1818210" y="377992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7" name="Rectangle 296"/>
          <p:cNvSpPr/>
          <p:nvPr/>
        </p:nvSpPr>
        <p:spPr bwMode="auto">
          <a:xfrm>
            <a:off x="1758569" y="379685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8" name="Rectangle 297"/>
          <p:cNvSpPr/>
          <p:nvPr/>
        </p:nvSpPr>
        <p:spPr bwMode="auto">
          <a:xfrm>
            <a:off x="2412723" y="370680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9" name="Rectangle 298"/>
          <p:cNvSpPr/>
          <p:nvPr/>
        </p:nvSpPr>
        <p:spPr bwMode="auto">
          <a:xfrm>
            <a:off x="2436787" y="374590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0" name="Rectangle 299"/>
          <p:cNvSpPr/>
          <p:nvPr/>
        </p:nvSpPr>
        <p:spPr bwMode="auto">
          <a:xfrm>
            <a:off x="2458210" y="3908983"/>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1" name="Rectangle 300"/>
          <p:cNvSpPr/>
          <p:nvPr/>
        </p:nvSpPr>
        <p:spPr bwMode="auto">
          <a:xfrm>
            <a:off x="2207100" y="385202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2" name="Rectangle 301"/>
          <p:cNvSpPr/>
          <p:nvPr/>
        </p:nvSpPr>
        <p:spPr bwMode="auto">
          <a:xfrm>
            <a:off x="2218515" y="373435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3" name="Rectangle 302"/>
          <p:cNvSpPr/>
          <p:nvPr/>
        </p:nvSpPr>
        <p:spPr bwMode="auto">
          <a:xfrm>
            <a:off x="2030395" y="372686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4" name="Rectangle 303"/>
          <p:cNvSpPr/>
          <p:nvPr/>
        </p:nvSpPr>
        <p:spPr bwMode="auto">
          <a:xfrm>
            <a:off x="2885317" y="379553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5" name="Rectangle 304"/>
          <p:cNvSpPr/>
          <p:nvPr/>
        </p:nvSpPr>
        <p:spPr bwMode="auto">
          <a:xfrm>
            <a:off x="2829692" y="369983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6" name="Rectangle 305"/>
          <p:cNvSpPr/>
          <p:nvPr/>
        </p:nvSpPr>
        <p:spPr bwMode="auto">
          <a:xfrm>
            <a:off x="2656534" y="392338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7" name="Rectangle 306"/>
          <p:cNvSpPr/>
          <p:nvPr/>
        </p:nvSpPr>
        <p:spPr bwMode="auto">
          <a:xfrm>
            <a:off x="2676806" y="379345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8" name="Rectangle 307"/>
          <p:cNvSpPr/>
          <p:nvPr/>
        </p:nvSpPr>
        <p:spPr bwMode="auto">
          <a:xfrm>
            <a:off x="2606930" y="370658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9" name="Rectangle 308"/>
          <p:cNvSpPr/>
          <p:nvPr/>
        </p:nvSpPr>
        <p:spPr bwMode="auto">
          <a:xfrm>
            <a:off x="3026886" y="366838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0" name="Rectangle 309"/>
          <p:cNvSpPr/>
          <p:nvPr/>
        </p:nvSpPr>
        <p:spPr bwMode="auto">
          <a:xfrm>
            <a:off x="3036096" y="371963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1" name="Rectangle 310"/>
          <p:cNvSpPr/>
          <p:nvPr/>
        </p:nvSpPr>
        <p:spPr bwMode="auto">
          <a:xfrm>
            <a:off x="3089311" y="3793452"/>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2" name="Rectangle 311"/>
          <p:cNvSpPr/>
          <p:nvPr/>
        </p:nvSpPr>
        <p:spPr bwMode="auto">
          <a:xfrm>
            <a:off x="3084225" y="3908951"/>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3" name="Rectangle 312"/>
          <p:cNvSpPr/>
          <p:nvPr/>
        </p:nvSpPr>
        <p:spPr bwMode="auto">
          <a:xfrm>
            <a:off x="2892000" y="3922326"/>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4" name="Rectangle 313"/>
          <p:cNvSpPr/>
          <p:nvPr/>
        </p:nvSpPr>
        <p:spPr bwMode="auto">
          <a:xfrm>
            <a:off x="3339133" y="392338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5" name="Rectangle 314"/>
          <p:cNvSpPr/>
          <p:nvPr/>
        </p:nvSpPr>
        <p:spPr bwMode="auto">
          <a:xfrm>
            <a:off x="3232825" y="3755298"/>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6" name="Rectangle 315"/>
          <p:cNvSpPr/>
          <p:nvPr/>
        </p:nvSpPr>
        <p:spPr bwMode="auto">
          <a:xfrm>
            <a:off x="3548452" y="3658915"/>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7" name="Rectangle 316"/>
          <p:cNvSpPr/>
          <p:nvPr/>
        </p:nvSpPr>
        <p:spPr bwMode="auto">
          <a:xfrm>
            <a:off x="3501017" y="3756959"/>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8" name="Rectangle 317"/>
          <p:cNvSpPr/>
          <p:nvPr/>
        </p:nvSpPr>
        <p:spPr bwMode="auto">
          <a:xfrm>
            <a:off x="3699976" y="3784037"/>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9" name="Rectangle 318"/>
          <p:cNvSpPr/>
          <p:nvPr/>
        </p:nvSpPr>
        <p:spPr bwMode="auto">
          <a:xfrm>
            <a:off x="3325294" y="3753300"/>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0" name="Rectangle 319"/>
          <p:cNvSpPr/>
          <p:nvPr/>
        </p:nvSpPr>
        <p:spPr bwMode="auto">
          <a:xfrm>
            <a:off x="3938694" y="3836978"/>
            <a:ext cx="48129" cy="48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1" name="Flowchart: Sort 320"/>
          <p:cNvSpPr/>
          <p:nvPr/>
        </p:nvSpPr>
        <p:spPr bwMode="auto">
          <a:xfrm>
            <a:off x="919256" y="2592443"/>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2" name="Isosceles Triangle 321"/>
          <p:cNvSpPr/>
          <p:nvPr/>
        </p:nvSpPr>
        <p:spPr bwMode="auto">
          <a:xfrm>
            <a:off x="925695" y="2609510"/>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3" name="Flowchart: Sort 322"/>
          <p:cNvSpPr/>
          <p:nvPr/>
        </p:nvSpPr>
        <p:spPr bwMode="auto">
          <a:xfrm>
            <a:off x="1120505" y="2756362"/>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4" name="Flowchart: Sort 323"/>
          <p:cNvSpPr/>
          <p:nvPr/>
        </p:nvSpPr>
        <p:spPr bwMode="auto">
          <a:xfrm>
            <a:off x="1164560" y="2916447"/>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5" name="Flowchart: Sort 324"/>
          <p:cNvSpPr/>
          <p:nvPr/>
        </p:nvSpPr>
        <p:spPr bwMode="auto">
          <a:xfrm>
            <a:off x="1152481" y="3140152"/>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6" name="Flowchart: Sort 325"/>
          <p:cNvSpPr/>
          <p:nvPr/>
        </p:nvSpPr>
        <p:spPr bwMode="auto">
          <a:xfrm>
            <a:off x="1146222" y="3326073"/>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7" name="Flowchart: Sort 326"/>
          <p:cNvSpPr/>
          <p:nvPr/>
        </p:nvSpPr>
        <p:spPr bwMode="auto">
          <a:xfrm>
            <a:off x="954440" y="3564488"/>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8" name="Flowchart: Sort 327"/>
          <p:cNvSpPr/>
          <p:nvPr/>
        </p:nvSpPr>
        <p:spPr bwMode="auto">
          <a:xfrm>
            <a:off x="2048291" y="3735192"/>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9" name="Flowchart: Sort 328"/>
          <p:cNvSpPr/>
          <p:nvPr/>
        </p:nvSpPr>
        <p:spPr bwMode="auto">
          <a:xfrm>
            <a:off x="4160196" y="3823864"/>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0" name="Isosceles Triangle 329"/>
          <p:cNvSpPr/>
          <p:nvPr/>
        </p:nvSpPr>
        <p:spPr bwMode="auto">
          <a:xfrm>
            <a:off x="1363765" y="2676103"/>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2" name="Isosceles Triangle 331"/>
          <p:cNvSpPr/>
          <p:nvPr/>
        </p:nvSpPr>
        <p:spPr bwMode="auto">
          <a:xfrm>
            <a:off x="1159807" y="3273359"/>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3" name="Isosceles Triangle 332"/>
          <p:cNvSpPr/>
          <p:nvPr/>
        </p:nvSpPr>
        <p:spPr bwMode="auto">
          <a:xfrm>
            <a:off x="946429" y="3245426"/>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4" name="Isosceles Triangle 333"/>
          <p:cNvSpPr/>
          <p:nvPr/>
        </p:nvSpPr>
        <p:spPr bwMode="auto">
          <a:xfrm>
            <a:off x="934899" y="3150512"/>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5" name="Isosceles Triangle 334"/>
          <p:cNvSpPr/>
          <p:nvPr/>
        </p:nvSpPr>
        <p:spPr bwMode="auto">
          <a:xfrm>
            <a:off x="937460" y="2951210"/>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6" name="Isosceles Triangle 335"/>
          <p:cNvSpPr/>
          <p:nvPr/>
        </p:nvSpPr>
        <p:spPr bwMode="auto">
          <a:xfrm>
            <a:off x="942947" y="2913682"/>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7" name="Isosceles Triangle 336"/>
          <p:cNvSpPr/>
          <p:nvPr/>
        </p:nvSpPr>
        <p:spPr bwMode="auto">
          <a:xfrm>
            <a:off x="932194" y="3445623"/>
            <a:ext cx="68307" cy="72390"/>
          </a:xfrm>
          <a:prstGeom prst="triangle">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8" name="Rectangle 46"/>
          <p:cNvSpPr>
            <a:spLocks noChangeArrowheads="1"/>
          </p:cNvSpPr>
          <p:nvPr/>
        </p:nvSpPr>
        <p:spPr bwMode="auto">
          <a:xfrm>
            <a:off x="2322300" y="1943109"/>
            <a:ext cx="203902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First occurrence of new lesion</a:t>
            </a:r>
          </a:p>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Pt off study</a:t>
            </a:r>
            <a:endParaRPr lang="en-US" altLang="en-US" sz="1200" dirty="0"/>
          </a:p>
        </p:txBody>
      </p:sp>
      <p:sp>
        <p:nvSpPr>
          <p:cNvPr id="339" name="Flowchart: Sort 338"/>
          <p:cNvSpPr/>
          <p:nvPr/>
        </p:nvSpPr>
        <p:spPr bwMode="auto">
          <a:xfrm>
            <a:off x="1585295" y="1921547"/>
            <a:ext cx="68307" cy="85725"/>
          </a:xfrm>
          <a:prstGeom prst="flowChartSort">
            <a:avLst/>
          </a:pr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40" name="Rectangle 40"/>
          <p:cNvSpPr>
            <a:spLocks noChangeArrowheads="1"/>
          </p:cNvSpPr>
          <p:nvPr/>
        </p:nvSpPr>
        <p:spPr bwMode="auto">
          <a:xfrm>
            <a:off x="5142050" y="3669189"/>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341" name="Rectangle 41"/>
          <p:cNvSpPr>
            <a:spLocks noChangeArrowheads="1"/>
          </p:cNvSpPr>
          <p:nvPr/>
        </p:nvSpPr>
        <p:spPr bwMode="auto">
          <a:xfrm>
            <a:off x="5142050" y="3497641"/>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342" name="Rectangle 42"/>
          <p:cNvSpPr>
            <a:spLocks noChangeArrowheads="1"/>
          </p:cNvSpPr>
          <p:nvPr/>
        </p:nvSpPr>
        <p:spPr bwMode="auto">
          <a:xfrm>
            <a:off x="5278305" y="3326093"/>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343" name="Rectangle 43"/>
          <p:cNvSpPr>
            <a:spLocks noChangeArrowheads="1"/>
          </p:cNvSpPr>
          <p:nvPr/>
        </p:nvSpPr>
        <p:spPr bwMode="auto">
          <a:xfrm>
            <a:off x="5193347" y="3154545"/>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344" name="Rectangle 44"/>
          <p:cNvSpPr>
            <a:spLocks noChangeArrowheads="1"/>
          </p:cNvSpPr>
          <p:nvPr/>
        </p:nvSpPr>
        <p:spPr bwMode="auto">
          <a:xfrm>
            <a:off x="5193346" y="2982997"/>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345" name="Rectangle 45"/>
          <p:cNvSpPr>
            <a:spLocks noChangeArrowheads="1"/>
          </p:cNvSpPr>
          <p:nvPr/>
        </p:nvSpPr>
        <p:spPr bwMode="auto">
          <a:xfrm>
            <a:off x="5193347" y="2811449"/>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346" name="Rectangle 46"/>
          <p:cNvSpPr>
            <a:spLocks noChangeArrowheads="1"/>
          </p:cNvSpPr>
          <p:nvPr/>
        </p:nvSpPr>
        <p:spPr bwMode="auto">
          <a:xfrm>
            <a:off x="5193347" y="2639901"/>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80</a:t>
            </a:r>
            <a:endParaRPr lang="en-US" altLang="en-US" sz="1200" dirty="0"/>
          </a:p>
        </p:txBody>
      </p:sp>
      <p:sp>
        <p:nvSpPr>
          <p:cNvPr id="347" name="Rectangle 47"/>
          <p:cNvSpPr>
            <a:spLocks noChangeArrowheads="1"/>
          </p:cNvSpPr>
          <p:nvPr/>
        </p:nvSpPr>
        <p:spPr bwMode="auto">
          <a:xfrm>
            <a:off x="5108387" y="2468353"/>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349" name="Line 80"/>
          <p:cNvSpPr>
            <a:spLocks noChangeShapeType="1"/>
          </p:cNvSpPr>
          <p:nvPr/>
        </p:nvSpPr>
        <p:spPr bwMode="auto">
          <a:xfrm flipH="1">
            <a:off x="5400663" y="202268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0" name="Line 81"/>
          <p:cNvSpPr>
            <a:spLocks noChangeShapeType="1"/>
          </p:cNvSpPr>
          <p:nvPr/>
        </p:nvSpPr>
        <p:spPr bwMode="auto">
          <a:xfrm flipH="1">
            <a:off x="5400663" y="2366806"/>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1" name="Line 82"/>
          <p:cNvSpPr>
            <a:spLocks noChangeShapeType="1"/>
          </p:cNvSpPr>
          <p:nvPr/>
        </p:nvSpPr>
        <p:spPr bwMode="auto">
          <a:xfrm flipH="1">
            <a:off x="5400663" y="2710932"/>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2" name="Line 83"/>
          <p:cNvSpPr>
            <a:spLocks noChangeShapeType="1"/>
          </p:cNvSpPr>
          <p:nvPr/>
        </p:nvSpPr>
        <p:spPr bwMode="auto">
          <a:xfrm flipH="1">
            <a:off x="5400663" y="305505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3" name="Line 84"/>
          <p:cNvSpPr>
            <a:spLocks noChangeShapeType="1"/>
          </p:cNvSpPr>
          <p:nvPr/>
        </p:nvSpPr>
        <p:spPr bwMode="auto">
          <a:xfrm flipH="1">
            <a:off x="5400663" y="3227121"/>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4" name="Line 85"/>
          <p:cNvSpPr>
            <a:spLocks noChangeShapeType="1"/>
          </p:cNvSpPr>
          <p:nvPr/>
        </p:nvSpPr>
        <p:spPr bwMode="auto">
          <a:xfrm flipH="1">
            <a:off x="5400663" y="340271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5" name="Line 86"/>
          <p:cNvSpPr>
            <a:spLocks noChangeShapeType="1"/>
          </p:cNvSpPr>
          <p:nvPr/>
        </p:nvSpPr>
        <p:spPr bwMode="auto">
          <a:xfrm flipH="1">
            <a:off x="5400663" y="357124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6" name="Line 87"/>
          <p:cNvSpPr>
            <a:spLocks noChangeShapeType="1"/>
          </p:cNvSpPr>
          <p:nvPr/>
        </p:nvSpPr>
        <p:spPr bwMode="auto">
          <a:xfrm flipH="1">
            <a:off x="5400663" y="374331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7" name="Line 88"/>
          <p:cNvSpPr>
            <a:spLocks noChangeShapeType="1"/>
          </p:cNvSpPr>
          <p:nvPr/>
        </p:nvSpPr>
        <p:spPr bwMode="auto">
          <a:xfrm flipH="1">
            <a:off x="5400663" y="4259496"/>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8" name="Rectangle 40"/>
          <p:cNvSpPr>
            <a:spLocks noChangeArrowheads="1"/>
          </p:cNvSpPr>
          <p:nvPr/>
        </p:nvSpPr>
        <p:spPr bwMode="auto">
          <a:xfrm>
            <a:off x="5142050" y="3840737"/>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359" name="Line 87"/>
          <p:cNvSpPr>
            <a:spLocks noChangeShapeType="1"/>
          </p:cNvSpPr>
          <p:nvPr/>
        </p:nvSpPr>
        <p:spPr bwMode="auto">
          <a:xfrm flipH="1">
            <a:off x="5400663" y="391537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60" name="Rectangle 40"/>
          <p:cNvSpPr>
            <a:spLocks noChangeArrowheads="1"/>
          </p:cNvSpPr>
          <p:nvPr/>
        </p:nvSpPr>
        <p:spPr bwMode="auto">
          <a:xfrm>
            <a:off x="5142050" y="4012285"/>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-80</a:t>
            </a:r>
            <a:endParaRPr lang="en-US" altLang="en-US" sz="1200" dirty="0"/>
          </a:p>
        </p:txBody>
      </p:sp>
      <p:sp>
        <p:nvSpPr>
          <p:cNvPr id="361" name="Line 87"/>
          <p:cNvSpPr>
            <a:spLocks noChangeShapeType="1"/>
          </p:cNvSpPr>
          <p:nvPr/>
        </p:nvSpPr>
        <p:spPr bwMode="auto">
          <a:xfrm flipH="1">
            <a:off x="5400663" y="4087436"/>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3" name="Rectangle 40"/>
          <p:cNvSpPr>
            <a:spLocks noChangeArrowheads="1"/>
          </p:cNvSpPr>
          <p:nvPr/>
        </p:nvSpPr>
        <p:spPr bwMode="auto">
          <a:xfrm>
            <a:off x="5057091" y="4183831"/>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394" name="Rectangle 47"/>
          <p:cNvSpPr>
            <a:spLocks noChangeArrowheads="1"/>
          </p:cNvSpPr>
          <p:nvPr/>
        </p:nvSpPr>
        <p:spPr bwMode="auto">
          <a:xfrm>
            <a:off x="5108387" y="2296805"/>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120</a:t>
            </a:r>
            <a:endParaRPr lang="en-US" altLang="en-US" sz="1200" dirty="0"/>
          </a:p>
        </p:txBody>
      </p:sp>
      <p:sp>
        <p:nvSpPr>
          <p:cNvPr id="396" name="Rectangle 47"/>
          <p:cNvSpPr>
            <a:spLocks noChangeArrowheads="1"/>
          </p:cNvSpPr>
          <p:nvPr/>
        </p:nvSpPr>
        <p:spPr bwMode="auto">
          <a:xfrm>
            <a:off x="5108387" y="1953709"/>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160</a:t>
            </a:r>
            <a:endParaRPr lang="en-US" altLang="en-US" sz="1200" dirty="0"/>
          </a:p>
        </p:txBody>
      </p:sp>
      <p:sp>
        <p:nvSpPr>
          <p:cNvPr id="397" name="Rectangle 47"/>
          <p:cNvSpPr>
            <a:spLocks noChangeArrowheads="1"/>
          </p:cNvSpPr>
          <p:nvPr/>
        </p:nvSpPr>
        <p:spPr bwMode="auto">
          <a:xfrm>
            <a:off x="5108387" y="2125257"/>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140</a:t>
            </a:r>
            <a:endParaRPr lang="en-US" altLang="en-US" sz="1200" dirty="0"/>
          </a:p>
        </p:txBody>
      </p:sp>
      <p:sp>
        <p:nvSpPr>
          <p:cNvPr id="398" name="Line 80"/>
          <p:cNvSpPr>
            <a:spLocks noChangeShapeType="1"/>
          </p:cNvSpPr>
          <p:nvPr/>
        </p:nvSpPr>
        <p:spPr bwMode="auto">
          <a:xfrm flipH="1">
            <a:off x="5400663" y="219474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9" name="Line 80"/>
          <p:cNvSpPr>
            <a:spLocks noChangeShapeType="1"/>
          </p:cNvSpPr>
          <p:nvPr/>
        </p:nvSpPr>
        <p:spPr bwMode="auto">
          <a:xfrm flipH="1">
            <a:off x="5400663" y="253886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00" name="Line 80"/>
          <p:cNvSpPr>
            <a:spLocks noChangeShapeType="1"/>
          </p:cNvSpPr>
          <p:nvPr/>
        </p:nvSpPr>
        <p:spPr bwMode="auto">
          <a:xfrm flipH="1">
            <a:off x="5400663" y="288299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01" name="Rectangle 59"/>
          <p:cNvSpPr>
            <a:spLocks noChangeArrowheads="1"/>
          </p:cNvSpPr>
          <p:nvPr/>
        </p:nvSpPr>
        <p:spPr bwMode="auto">
          <a:xfrm>
            <a:off x="5408318" y="4380931"/>
            <a:ext cx="35292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Individual Pts Treated With Pembrolizumab</a:t>
            </a:r>
            <a:endParaRPr lang="en-US" altLang="en-US" sz="1200" dirty="0"/>
          </a:p>
        </p:txBody>
      </p:sp>
      <p:sp>
        <p:nvSpPr>
          <p:cNvPr id="105" name="Rectangle 104"/>
          <p:cNvSpPr/>
          <p:nvPr/>
        </p:nvSpPr>
        <p:spPr bwMode="auto">
          <a:xfrm>
            <a:off x="6718835" y="2061309"/>
            <a:ext cx="88780" cy="88780"/>
          </a:xfrm>
          <a:prstGeom prst="rect">
            <a:avLst/>
          </a:prstGeom>
          <a:solidFill>
            <a:srgbClr val="F8F45A"/>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04" name="Rectangle 403"/>
          <p:cNvSpPr/>
          <p:nvPr/>
        </p:nvSpPr>
        <p:spPr bwMode="auto">
          <a:xfrm>
            <a:off x="6723801" y="2223715"/>
            <a:ext cx="88780" cy="88780"/>
          </a:xfrm>
          <a:prstGeom prst="rect">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05" name="Rectangle 47"/>
          <p:cNvSpPr>
            <a:spLocks noChangeArrowheads="1"/>
          </p:cNvSpPr>
          <p:nvPr/>
        </p:nvSpPr>
        <p:spPr bwMode="auto">
          <a:xfrm>
            <a:off x="6848102" y="2028070"/>
            <a:ext cx="201176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Prior ipilimumab treatment</a:t>
            </a:r>
          </a:p>
          <a:p>
            <a:pPr eaLnBrk="1" hangingPunct="1">
              <a:lnSpc>
                <a:spcPct val="90000"/>
              </a:lnSpc>
              <a:spcBef>
                <a:spcPts val="0"/>
              </a:spcBef>
              <a:spcAft>
                <a:spcPts val="0"/>
              </a:spcAft>
              <a:buClr>
                <a:schemeClr val="folHlink"/>
              </a:buClr>
            </a:pPr>
            <a:r>
              <a:rPr lang="en-US" altLang="en-US" sz="1200" b="0" dirty="0">
                <a:solidFill>
                  <a:srgbClr val="FFFFFF"/>
                </a:solidFill>
              </a:rPr>
              <a:t>No prior ipilimumab treatment</a:t>
            </a:r>
            <a:endParaRPr lang="en-US" altLang="en-US" sz="1200" dirty="0"/>
          </a:p>
        </p:txBody>
      </p:sp>
      <p:sp>
        <p:nvSpPr>
          <p:cNvPr id="109" name="Freeform: Shape 108"/>
          <p:cNvSpPr/>
          <p:nvPr/>
        </p:nvSpPr>
        <p:spPr bwMode="auto">
          <a:xfrm>
            <a:off x="5486400" y="2118775"/>
            <a:ext cx="0" cy="129364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4" name="Freeform: Shape 413"/>
          <p:cNvSpPr/>
          <p:nvPr/>
        </p:nvSpPr>
        <p:spPr bwMode="auto">
          <a:xfrm>
            <a:off x="6118564" y="3311407"/>
            <a:ext cx="45719" cy="1010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5" name="Freeform: Shape 414"/>
          <p:cNvSpPr/>
          <p:nvPr/>
        </p:nvSpPr>
        <p:spPr bwMode="auto">
          <a:xfrm>
            <a:off x="6156203" y="3312214"/>
            <a:ext cx="45719" cy="10020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6" name="Freeform: Shape 415"/>
          <p:cNvSpPr/>
          <p:nvPr/>
        </p:nvSpPr>
        <p:spPr bwMode="auto">
          <a:xfrm>
            <a:off x="6216199" y="3366700"/>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8" name="Freeform: Shape 417"/>
          <p:cNvSpPr/>
          <p:nvPr/>
        </p:nvSpPr>
        <p:spPr bwMode="auto">
          <a:xfrm rot="5400000">
            <a:off x="6311986" y="3391915"/>
            <a:ext cx="45719" cy="6987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127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9" name="Freeform: Shape 418"/>
          <p:cNvSpPr/>
          <p:nvPr/>
        </p:nvSpPr>
        <p:spPr bwMode="auto">
          <a:xfrm>
            <a:off x="6642360" y="3396143"/>
            <a:ext cx="45719" cy="16804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1" name="Freeform: Shape 420"/>
          <p:cNvSpPr/>
          <p:nvPr/>
        </p:nvSpPr>
        <p:spPr bwMode="auto">
          <a:xfrm>
            <a:off x="6779055" y="3396143"/>
            <a:ext cx="55410" cy="20913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2" name="Freeform: Shape 421"/>
          <p:cNvSpPr/>
          <p:nvPr/>
        </p:nvSpPr>
        <p:spPr bwMode="auto">
          <a:xfrm>
            <a:off x="6910957" y="3396143"/>
            <a:ext cx="55410" cy="27472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3" name="Freeform: Shape 422"/>
          <p:cNvSpPr/>
          <p:nvPr/>
        </p:nvSpPr>
        <p:spPr bwMode="auto">
          <a:xfrm>
            <a:off x="6980215" y="3396142"/>
            <a:ext cx="49988" cy="303007"/>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4" name="Freeform: Shape 423"/>
          <p:cNvSpPr/>
          <p:nvPr/>
        </p:nvSpPr>
        <p:spPr bwMode="auto">
          <a:xfrm>
            <a:off x="7013809" y="3396143"/>
            <a:ext cx="52543" cy="31812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6" name="Freeform: Shape 425"/>
          <p:cNvSpPr/>
          <p:nvPr/>
        </p:nvSpPr>
        <p:spPr bwMode="auto">
          <a:xfrm>
            <a:off x="7506001" y="3396143"/>
            <a:ext cx="51647" cy="47870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7" name="Freeform: Shape 426"/>
          <p:cNvSpPr/>
          <p:nvPr/>
        </p:nvSpPr>
        <p:spPr bwMode="auto">
          <a:xfrm>
            <a:off x="7638035" y="3396143"/>
            <a:ext cx="53301" cy="49168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8" name="Freeform: Shape 427"/>
          <p:cNvSpPr/>
          <p:nvPr/>
        </p:nvSpPr>
        <p:spPr bwMode="auto">
          <a:xfrm>
            <a:off x="7703017" y="3396143"/>
            <a:ext cx="63223" cy="50174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9" name="Freeform: Shape 428"/>
          <p:cNvSpPr/>
          <p:nvPr/>
        </p:nvSpPr>
        <p:spPr bwMode="auto">
          <a:xfrm>
            <a:off x="7736813" y="3396143"/>
            <a:ext cx="63223" cy="51288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0" name="Freeform: Shape 429"/>
          <p:cNvSpPr/>
          <p:nvPr/>
        </p:nvSpPr>
        <p:spPr bwMode="auto">
          <a:xfrm>
            <a:off x="7773572" y="3396143"/>
            <a:ext cx="63223" cy="51288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1" name="Freeform: Shape 430"/>
          <p:cNvSpPr/>
          <p:nvPr/>
        </p:nvSpPr>
        <p:spPr bwMode="auto">
          <a:xfrm>
            <a:off x="7807633" y="3396143"/>
            <a:ext cx="63223" cy="519836"/>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4" name="Freeform: Shape 433"/>
          <p:cNvSpPr/>
          <p:nvPr/>
        </p:nvSpPr>
        <p:spPr bwMode="auto">
          <a:xfrm>
            <a:off x="7969589" y="3396143"/>
            <a:ext cx="63223" cy="58900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5" name="Freeform: Shape 434"/>
          <p:cNvSpPr/>
          <p:nvPr/>
        </p:nvSpPr>
        <p:spPr bwMode="auto">
          <a:xfrm>
            <a:off x="8138616" y="3396143"/>
            <a:ext cx="63223" cy="64689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6" name="Freeform: Shape 435"/>
          <p:cNvSpPr/>
          <p:nvPr/>
        </p:nvSpPr>
        <p:spPr bwMode="auto">
          <a:xfrm>
            <a:off x="8202596" y="3396142"/>
            <a:ext cx="61013" cy="66671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9" name="Freeform: Shape 438"/>
          <p:cNvSpPr/>
          <p:nvPr/>
        </p:nvSpPr>
        <p:spPr bwMode="auto">
          <a:xfrm>
            <a:off x="8597154"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0" name="Freeform: Shape 439"/>
          <p:cNvSpPr/>
          <p:nvPr/>
        </p:nvSpPr>
        <p:spPr bwMode="auto">
          <a:xfrm>
            <a:off x="8692212"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1" name="Freeform: Shape 440"/>
          <p:cNvSpPr/>
          <p:nvPr/>
        </p:nvSpPr>
        <p:spPr bwMode="auto">
          <a:xfrm>
            <a:off x="8858647"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2" name="Freeform: Shape 441"/>
          <p:cNvSpPr/>
          <p:nvPr/>
        </p:nvSpPr>
        <p:spPr bwMode="auto">
          <a:xfrm>
            <a:off x="8823092"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3" name="Freeform: Shape 442"/>
          <p:cNvSpPr/>
          <p:nvPr/>
        </p:nvSpPr>
        <p:spPr bwMode="auto">
          <a:xfrm>
            <a:off x="8792869"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4" name="Freeform: Shape 443"/>
          <p:cNvSpPr/>
          <p:nvPr/>
        </p:nvSpPr>
        <p:spPr bwMode="auto">
          <a:xfrm>
            <a:off x="8757314"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5" name="Freeform: Shape 444"/>
          <p:cNvSpPr/>
          <p:nvPr/>
        </p:nvSpPr>
        <p:spPr bwMode="auto">
          <a:xfrm>
            <a:off x="8726297"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6" name="Freeform: Shape 445"/>
          <p:cNvSpPr/>
          <p:nvPr/>
        </p:nvSpPr>
        <p:spPr bwMode="auto">
          <a:xfrm>
            <a:off x="8658634"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7" name="Freeform: Shape 446"/>
          <p:cNvSpPr/>
          <p:nvPr/>
        </p:nvSpPr>
        <p:spPr bwMode="auto">
          <a:xfrm>
            <a:off x="8627617"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8" name="Freeform: Shape 447"/>
          <p:cNvSpPr/>
          <p:nvPr/>
        </p:nvSpPr>
        <p:spPr bwMode="auto">
          <a:xfrm>
            <a:off x="8535758" y="3396143"/>
            <a:ext cx="60639" cy="79305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0" name="Freeform: Shape 449"/>
          <p:cNvSpPr/>
          <p:nvPr/>
        </p:nvSpPr>
        <p:spPr bwMode="auto">
          <a:xfrm>
            <a:off x="8434787" y="3396143"/>
            <a:ext cx="54650" cy="72184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1" name="Freeform: Shape 450"/>
          <p:cNvSpPr/>
          <p:nvPr/>
        </p:nvSpPr>
        <p:spPr bwMode="auto">
          <a:xfrm>
            <a:off x="8398335" y="3396143"/>
            <a:ext cx="60085" cy="710347"/>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2" name="Freeform: Shape 451"/>
          <p:cNvSpPr/>
          <p:nvPr/>
        </p:nvSpPr>
        <p:spPr bwMode="auto">
          <a:xfrm>
            <a:off x="8374246" y="3396143"/>
            <a:ext cx="52399" cy="704088"/>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3" name="Freeform: Shape 452"/>
          <p:cNvSpPr/>
          <p:nvPr/>
        </p:nvSpPr>
        <p:spPr bwMode="auto">
          <a:xfrm>
            <a:off x="8336230" y="3396143"/>
            <a:ext cx="52399" cy="704088"/>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4" name="Freeform: Shape 453"/>
          <p:cNvSpPr/>
          <p:nvPr/>
        </p:nvSpPr>
        <p:spPr bwMode="auto">
          <a:xfrm>
            <a:off x="8302817" y="3396143"/>
            <a:ext cx="53331" cy="686458"/>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5" name="Freeform: Shape 454"/>
          <p:cNvSpPr/>
          <p:nvPr/>
        </p:nvSpPr>
        <p:spPr bwMode="auto">
          <a:xfrm>
            <a:off x="8264801" y="3396143"/>
            <a:ext cx="53331" cy="686458"/>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6" name="Freeform: Shape 455"/>
          <p:cNvSpPr/>
          <p:nvPr/>
        </p:nvSpPr>
        <p:spPr bwMode="auto">
          <a:xfrm>
            <a:off x="8239541" y="3396143"/>
            <a:ext cx="47855" cy="66671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7" name="Freeform: Shape 456"/>
          <p:cNvSpPr/>
          <p:nvPr/>
        </p:nvSpPr>
        <p:spPr bwMode="auto">
          <a:xfrm>
            <a:off x="8166817" y="3396143"/>
            <a:ext cx="47855" cy="66671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8" name="Freeform: Shape 457"/>
          <p:cNvSpPr/>
          <p:nvPr/>
        </p:nvSpPr>
        <p:spPr bwMode="auto">
          <a:xfrm>
            <a:off x="8100843" y="3396143"/>
            <a:ext cx="63223" cy="64689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59" name="Freeform: Shape 458"/>
          <p:cNvSpPr/>
          <p:nvPr/>
        </p:nvSpPr>
        <p:spPr bwMode="auto">
          <a:xfrm>
            <a:off x="8066294" y="3396143"/>
            <a:ext cx="63223" cy="64689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0" name="Freeform: Shape 459"/>
          <p:cNvSpPr/>
          <p:nvPr/>
        </p:nvSpPr>
        <p:spPr bwMode="auto">
          <a:xfrm>
            <a:off x="8034004" y="3396143"/>
            <a:ext cx="60882" cy="613147"/>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1" name="Freeform: Shape 460"/>
          <p:cNvSpPr/>
          <p:nvPr/>
        </p:nvSpPr>
        <p:spPr bwMode="auto">
          <a:xfrm>
            <a:off x="8007552" y="3396143"/>
            <a:ext cx="58922" cy="589537"/>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2" name="Freeform: Shape 461"/>
          <p:cNvSpPr/>
          <p:nvPr/>
        </p:nvSpPr>
        <p:spPr bwMode="auto">
          <a:xfrm>
            <a:off x="7906143" y="3396143"/>
            <a:ext cx="54272" cy="56729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3" name="Freeform: Shape 462"/>
          <p:cNvSpPr/>
          <p:nvPr/>
        </p:nvSpPr>
        <p:spPr bwMode="auto">
          <a:xfrm>
            <a:off x="7875296" y="3396143"/>
            <a:ext cx="51204" cy="53961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4" name="Freeform: Shape 463"/>
          <p:cNvSpPr/>
          <p:nvPr/>
        </p:nvSpPr>
        <p:spPr bwMode="auto">
          <a:xfrm>
            <a:off x="7842013" y="3396143"/>
            <a:ext cx="48743" cy="53961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8" name="Freeform: Shape 437"/>
          <p:cNvSpPr/>
          <p:nvPr/>
        </p:nvSpPr>
        <p:spPr bwMode="auto">
          <a:xfrm>
            <a:off x="8562697" y="3396143"/>
            <a:ext cx="63223" cy="85721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5" name="Freeform: Shape 464"/>
          <p:cNvSpPr/>
          <p:nvPr/>
        </p:nvSpPr>
        <p:spPr bwMode="auto">
          <a:xfrm>
            <a:off x="7668734" y="3396143"/>
            <a:ext cx="51275" cy="492620"/>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7" name="Freeform: Shape 466"/>
          <p:cNvSpPr/>
          <p:nvPr/>
        </p:nvSpPr>
        <p:spPr bwMode="auto">
          <a:xfrm>
            <a:off x="7603950" y="3396143"/>
            <a:ext cx="50316" cy="492620"/>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8" name="Freeform: Shape 467"/>
          <p:cNvSpPr/>
          <p:nvPr/>
        </p:nvSpPr>
        <p:spPr bwMode="auto">
          <a:xfrm>
            <a:off x="7565934" y="3396143"/>
            <a:ext cx="50316" cy="492620"/>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9" name="Freeform: Shape 468"/>
          <p:cNvSpPr/>
          <p:nvPr/>
        </p:nvSpPr>
        <p:spPr bwMode="auto">
          <a:xfrm>
            <a:off x="7531708" y="3396143"/>
            <a:ext cx="50316" cy="492620"/>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0" name="Freeform: Shape 469"/>
          <p:cNvSpPr/>
          <p:nvPr/>
        </p:nvSpPr>
        <p:spPr bwMode="auto">
          <a:xfrm>
            <a:off x="7470856" y="3396143"/>
            <a:ext cx="51647" cy="47870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1" name="Freeform: Shape 470"/>
          <p:cNvSpPr/>
          <p:nvPr/>
        </p:nvSpPr>
        <p:spPr bwMode="auto">
          <a:xfrm>
            <a:off x="7442165" y="3396143"/>
            <a:ext cx="46346" cy="47256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2" name="Freeform: Shape 471"/>
          <p:cNvSpPr/>
          <p:nvPr/>
        </p:nvSpPr>
        <p:spPr bwMode="auto">
          <a:xfrm>
            <a:off x="7374847" y="3396143"/>
            <a:ext cx="45719" cy="45074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3" name="Freeform: Shape 472"/>
          <p:cNvSpPr/>
          <p:nvPr/>
        </p:nvSpPr>
        <p:spPr bwMode="auto">
          <a:xfrm>
            <a:off x="7339248" y="3396143"/>
            <a:ext cx="45719" cy="42292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4" name="Freeform: Shape 473"/>
          <p:cNvSpPr/>
          <p:nvPr/>
        </p:nvSpPr>
        <p:spPr bwMode="auto">
          <a:xfrm>
            <a:off x="7301157" y="3396143"/>
            <a:ext cx="45719" cy="39780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5" name="Freeform: Shape 474"/>
          <p:cNvSpPr/>
          <p:nvPr/>
        </p:nvSpPr>
        <p:spPr bwMode="auto">
          <a:xfrm>
            <a:off x="7272401" y="3396143"/>
            <a:ext cx="45719" cy="39780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6" name="Freeform: Shape 475"/>
          <p:cNvSpPr/>
          <p:nvPr/>
        </p:nvSpPr>
        <p:spPr bwMode="auto">
          <a:xfrm>
            <a:off x="7234244" y="3396143"/>
            <a:ext cx="45719" cy="38971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7" name="Freeform: Shape 476"/>
          <p:cNvSpPr/>
          <p:nvPr/>
        </p:nvSpPr>
        <p:spPr bwMode="auto">
          <a:xfrm>
            <a:off x="7197676" y="3396143"/>
            <a:ext cx="45719" cy="37076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8" name="Freeform: Shape 477"/>
          <p:cNvSpPr/>
          <p:nvPr/>
        </p:nvSpPr>
        <p:spPr bwMode="auto">
          <a:xfrm>
            <a:off x="7180403" y="3396143"/>
            <a:ext cx="45719" cy="37076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79" name="Freeform: Shape 478"/>
          <p:cNvSpPr/>
          <p:nvPr/>
        </p:nvSpPr>
        <p:spPr bwMode="auto">
          <a:xfrm>
            <a:off x="7108846" y="3396143"/>
            <a:ext cx="45719" cy="33515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0" name="Freeform: Shape 479"/>
          <p:cNvSpPr/>
          <p:nvPr/>
        </p:nvSpPr>
        <p:spPr bwMode="auto">
          <a:xfrm>
            <a:off x="7143539" y="3396143"/>
            <a:ext cx="45719" cy="35561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1" name="Freeform: Shape 480"/>
          <p:cNvSpPr/>
          <p:nvPr/>
        </p:nvSpPr>
        <p:spPr bwMode="auto">
          <a:xfrm>
            <a:off x="7080707" y="3396143"/>
            <a:ext cx="45719" cy="33630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2" name="Freeform: Shape 481"/>
          <p:cNvSpPr/>
          <p:nvPr/>
        </p:nvSpPr>
        <p:spPr bwMode="auto">
          <a:xfrm>
            <a:off x="6943097" y="3396143"/>
            <a:ext cx="47413" cy="303007"/>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3" name="Freeform: Shape 482"/>
          <p:cNvSpPr/>
          <p:nvPr/>
        </p:nvSpPr>
        <p:spPr bwMode="auto">
          <a:xfrm>
            <a:off x="7053135" y="3396143"/>
            <a:ext cx="47102" cy="330668"/>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4" name="Freeform: Shape 483"/>
          <p:cNvSpPr/>
          <p:nvPr/>
        </p:nvSpPr>
        <p:spPr bwMode="auto">
          <a:xfrm>
            <a:off x="6877247" y="3396143"/>
            <a:ext cx="45719" cy="23887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5" name="Freeform: Shape 484"/>
          <p:cNvSpPr/>
          <p:nvPr/>
        </p:nvSpPr>
        <p:spPr bwMode="auto">
          <a:xfrm>
            <a:off x="6841604" y="3396143"/>
            <a:ext cx="45719" cy="218837"/>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6" name="Freeform: Shape 485"/>
          <p:cNvSpPr/>
          <p:nvPr/>
        </p:nvSpPr>
        <p:spPr bwMode="auto">
          <a:xfrm>
            <a:off x="6815137" y="3396143"/>
            <a:ext cx="45719" cy="20898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7" name="Freeform: Shape 486"/>
          <p:cNvSpPr/>
          <p:nvPr/>
        </p:nvSpPr>
        <p:spPr bwMode="auto">
          <a:xfrm>
            <a:off x="6743307" y="3396143"/>
            <a:ext cx="45719" cy="20898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8" name="Freeform: Shape 487"/>
          <p:cNvSpPr/>
          <p:nvPr/>
        </p:nvSpPr>
        <p:spPr bwMode="auto">
          <a:xfrm>
            <a:off x="6675631" y="3396143"/>
            <a:ext cx="45719" cy="175756"/>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89" name="Freeform: Shape 488"/>
          <p:cNvSpPr/>
          <p:nvPr/>
        </p:nvSpPr>
        <p:spPr bwMode="auto">
          <a:xfrm>
            <a:off x="6604660" y="3396143"/>
            <a:ext cx="45719" cy="13653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0" name="Freeform: Shape 489"/>
          <p:cNvSpPr/>
          <p:nvPr/>
        </p:nvSpPr>
        <p:spPr bwMode="auto">
          <a:xfrm>
            <a:off x="6578398" y="3396143"/>
            <a:ext cx="45719" cy="121486"/>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1" name="Freeform: Shape 490"/>
          <p:cNvSpPr/>
          <p:nvPr/>
        </p:nvSpPr>
        <p:spPr bwMode="auto">
          <a:xfrm>
            <a:off x="6547477" y="3396143"/>
            <a:ext cx="51226" cy="97660"/>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2" name="Freeform: Shape 491"/>
          <p:cNvSpPr/>
          <p:nvPr/>
        </p:nvSpPr>
        <p:spPr bwMode="auto">
          <a:xfrm>
            <a:off x="6516084" y="3396143"/>
            <a:ext cx="45719" cy="7225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3" name="Freeform: Shape 492"/>
          <p:cNvSpPr/>
          <p:nvPr/>
        </p:nvSpPr>
        <p:spPr bwMode="auto">
          <a:xfrm rot="5400000">
            <a:off x="6421853" y="3414685"/>
            <a:ext cx="46168"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4" name="Freeform: Shape 493"/>
          <p:cNvSpPr/>
          <p:nvPr/>
        </p:nvSpPr>
        <p:spPr bwMode="auto">
          <a:xfrm rot="5400000">
            <a:off x="6355084" y="3403867"/>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1905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5" name="Freeform: Shape 494"/>
          <p:cNvSpPr/>
          <p:nvPr/>
        </p:nvSpPr>
        <p:spPr bwMode="auto">
          <a:xfrm rot="5400000">
            <a:off x="6390589" y="3405382"/>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1905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6" name="Freeform: Shape 495"/>
          <p:cNvSpPr/>
          <p:nvPr/>
        </p:nvSpPr>
        <p:spPr bwMode="auto">
          <a:xfrm rot="5400000">
            <a:off x="6400478" y="3418526"/>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1905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7" name="Freeform: Shape 416"/>
          <p:cNvSpPr/>
          <p:nvPr/>
        </p:nvSpPr>
        <p:spPr bwMode="auto">
          <a:xfrm>
            <a:off x="6479101" y="3396143"/>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7" name="Freeform: Shape 496"/>
          <p:cNvSpPr/>
          <p:nvPr/>
        </p:nvSpPr>
        <p:spPr bwMode="auto">
          <a:xfrm rot="5400000">
            <a:off x="6259865" y="3403235"/>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1905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99" name="Freeform: Shape 498"/>
          <p:cNvSpPr/>
          <p:nvPr/>
        </p:nvSpPr>
        <p:spPr bwMode="auto">
          <a:xfrm>
            <a:off x="6251345" y="3367283"/>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0" name="Freeform: Shape 499"/>
          <p:cNvSpPr/>
          <p:nvPr/>
        </p:nvSpPr>
        <p:spPr bwMode="auto">
          <a:xfrm>
            <a:off x="6188645" y="3366700"/>
            <a:ext cx="45719" cy="4571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1" name="Freeform: Shape 500"/>
          <p:cNvSpPr/>
          <p:nvPr/>
        </p:nvSpPr>
        <p:spPr bwMode="auto">
          <a:xfrm>
            <a:off x="6092635" y="3308486"/>
            <a:ext cx="45719" cy="10393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2" name="Freeform: Shape 501"/>
          <p:cNvSpPr/>
          <p:nvPr/>
        </p:nvSpPr>
        <p:spPr bwMode="auto">
          <a:xfrm>
            <a:off x="5980864" y="3274399"/>
            <a:ext cx="45719" cy="138020"/>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3" name="Freeform: Shape 502"/>
          <p:cNvSpPr/>
          <p:nvPr/>
        </p:nvSpPr>
        <p:spPr bwMode="auto">
          <a:xfrm>
            <a:off x="5906875" y="3213383"/>
            <a:ext cx="48645" cy="199036"/>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4" name="Freeform: Shape 503"/>
          <p:cNvSpPr/>
          <p:nvPr/>
        </p:nvSpPr>
        <p:spPr bwMode="auto">
          <a:xfrm>
            <a:off x="5877419" y="3174106"/>
            <a:ext cx="45719" cy="23831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5" name="Freeform: Shape 504"/>
          <p:cNvSpPr/>
          <p:nvPr/>
        </p:nvSpPr>
        <p:spPr bwMode="auto">
          <a:xfrm>
            <a:off x="5839991" y="3171760"/>
            <a:ext cx="45719" cy="24065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6" name="Freeform: Shape 505"/>
          <p:cNvSpPr/>
          <p:nvPr/>
        </p:nvSpPr>
        <p:spPr bwMode="auto">
          <a:xfrm>
            <a:off x="5811126" y="3150467"/>
            <a:ext cx="45719" cy="26195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7" name="Freeform: Shape 506"/>
          <p:cNvSpPr/>
          <p:nvPr/>
        </p:nvSpPr>
        <p:spPr bwMode="auto">
          <a:xfrm>
            <a:off x="5780727" y="3119923"/>
            <a:ext cx="45719" cy="292496"/>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8" name="Freeform: Shape 507"/>
          <p:cNvSpPr/>
          <p:nvPr/>
        </p:nvSpPr>
        <p:spPr bwMode="auto">
          <a:xfrm>
            <a:off x="5746698" y="3104457"/>
            <a:ext cx="45719" cy="30796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09" name="Freeform: Shape 508"/>
          <p:cNvSpPr/>
          <p:nvPr/>
        </p:nvSpPr>
        <p:spPr bwMode="auto">
          <a:xfrm>
            <a:off x="5712284" y="3084106"/>
            <a:ext cx="46668" cy="32831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10" name="Freeform: Shape 509"/>
          <p:cNvSpPr/>
          <p:nvPr/>
        </p:nvSpPr>
        <p:spPr bwMode="auto">
          <a:xfrm>
            <a:off x="5682841" y="3046696"/>
            <a:ext cx="45719" cy="36572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11" name="Freeform: Shape 510"/>
          <p:cNvSpPr/>
          <p:nvPr/>
        </p:nvSpPr>
        <p:spPr bwMode="auto">
          <a:xfrm>
            <a:off x="5647001" y="3027252"/>
            <a:ext cx="45719" cy="385167"/>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12" name="Freeform: Shape 511"/>
          <p:cNvSpPr/>
          <p:nvPr/>
        </p:nvSpPr>
        <p:spPr bwMode="auto">
          <a:xfrm>
            <a:off x="5617120" y="3020745"/>
            <a:ext cx="53618" cy="39167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13" name="Freeform: Shape 512"/>
          <p:cNvSpPr/>
          <p:nvPr/>
        </p:nvSpPr>
        <p:spPr bwMode="auto">
          <a:xfrm>
            <a:off x="5551279" y="2884487"/>
            <a:ext cx="72271" cy="527932"/>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14" name="Freeform: Shape 513"/>
          <p:cNvSpPr/>
          <p:nvPr/>
        </p:nvSpPr>
        <p:spPr bwMode="auto">
          <a:xfrm>
            <a:off x="5523135" y="2683306"/>
            <a:ext cx="66279" cy="72911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2" name="Freeform: Shape 411"/>
          <p:cNvSpPr/>
          <p:nvPr/>
        </p:nvSpPr>
        <p:spPr bwMode="auto">
          <a:xfrm>
            <a:off x="6019570" y="3276193"/>
            <a:ext cx="45719" cy="136226"/>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3" name="Freeform: Shape 412"/>
          <p:cNvSpPr/>
          <p:nvPr/>
        </p:nvSpPr>
        <p:spPr bwMode="auto">
          <a:xfrm>
            <a:off x="6057209" y="3276193"/>
            <a:ext cx="45719" cy="136226"/>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1" name="Freeform: Shape 410"/>
          <p:cNvSpPr/>
          <p:nvPr/>
        </p:nvSpPr>
        <p:spPr bwMode="auto">
          <a:xfrm>
            <a:off x="5945240" y="3228711"/>
            <a:ext cx="45719" cy="183708"/>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10" name="Freeform: Shape 409"/>
          <p:cNvSpPr/>
          <p:nvPr/>
        </p:nvSpPr>
        <p:spPr bwMode="auto">
          <a:xfrm>
            <a:off x="5584703" y="2882995"/>
            <a:ext cx="45719" cy="52942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7" name="Freeform: Shape 436"/>
          <p:cNvSpPr/>
          <p:nvPr/>
        </p:nvSpPr>
        <p:spPr bwMode="auto">
          <a:xfrm>
            <a:off x="8469186" y="3396143"/>
            <a:ext cx="59047" cy="721845"/>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32" name="Freeform: Shape 431"/>
          <p:cNvSpPr/>
          <p:nvPr/>
        </p:nvSpPr>
        <p:spPr bwMode="auto">
          <a:xfrm>
            <a:off x="7937978" y="3396143"/>
            <a:ext cx="63223" cy="589003"/>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9" name="Freeform: Shape 448"/>
          <p:cNvSpPr/>
          <p:nvPr/>
        </p:nvSpPr>
        <p:spPr bwMode="auto">
          <a:xfrm>
            <a:off x="8504741" y="3396143"/>
            <a:ext cx="60639" cy="793054"/>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5" name="Freeform: Shape 424"/>
          <p:cNvSpPr/>
          <p:nvPr/>
        </p:nvSpPr>
        <p:spPr bwMode="auto">
          <a:xfrm>
            <a:off x="7412840" y="3396142"/>
            <a:ext cx="45719" cy="472561"/>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20" name="Freeform: Shape 419"/>
          <p:cNvSpPr/>
          <p:nvPr/>
        </p:nvSpPr>
        <p:spPr bwMode="auto">
          <a:xfrm>
            <a:off x="6705896" y="3396143"/>
            <a:ext cx="53908" cy="207049"/>
          </a:xfrm>
          <a:custGeom>
            <a:avLst/>
            <a:gdLst>
              <a:gd name="connsiteX0" fmla="*/ 0 w 0"/>
              <a:gd name="connsiteY0" fmla="*/ 0 h 1293644"/>
              <a:gd name="connsiteX1" fmla="*/ 0 w 0"/>
              <a:gd name="connsiteY1" fmla="*/ 1293644 h 1293644"/>
            </a:gdLst>
            <a:ahLst/>
            <a:cxnLst>
              <a:cxn ang="0">
                <a:pos x="connsiteX0" y="connsiteY0"/>
              </a:cxn>
              <a:cxn ang="0">
                <a:pos x="connsiteX1" y="connsiteY1"/>
              </a:cxn>
            </a:cxnLst>
            <a:rect l="l" t="t" r="r" b="b"/>
            <a:pathLst>
              <a:path h="1293644">
                <a:moveTo>
                  <a:pt x="0" y="0"/>
                </a:moveTo>
                <a:lnTo>
                  <a:pt x="0" y="1293644"/>
                </a:lnTo>
              </a:path>
            </a:pathLst>
          </a:custGeom>
          <a:noFill/>
          <a:ln w="38100">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92" name="Freeform: Shape 391"/>
          <p:cNvSpPr/>
          <p:nvPr/>
        </p:nvSpPr>
        <p:spPr bwMode="auto">
          <a:xfrm>
            <a:off x="5454241" y="2009205"/>
            <a:ext cx="0" cy="2251360"/>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 name="connsiteX0" fmla="*/ 0 w 3214348"/>
              <a:gd name="connsiteY0" fmla="*/ 0 h 2058175"/>
              <a:gd name="connsiteX1" fmla="*/ 0 w 3214348"/>
              <a:gd name="connsiteY1" fmla="*/ 2058175 h 2058175"/>
              <a:gd name="connsiteX2" fmla="*/ 3214348 w 3214348"/>
              <a:gd name="connsiteY2" fmla="*/ 2058175 h 2058175"/>
              <a:gd name="connsiteX0" fmla="*/ 0 w 0"/>
              <a:gd name="connsiteY0" fmla="*/ 0 h 2058175"/>
              <a:gd name="connsiteX1" fmla="*/ 0 w 0"/>
              <a:gd name="connsiteY1" fmla="*/ 2058175 h 2058175"/>
            </a:gdLst>
            <a:ahLst/>
            <a:cxnLst>
              <a:cxn ang="0">
                <a:pos x="connsiteX0" y="connsiteY0"/>
              </a:cxn>
              <a:cxn ang="0">
                <a:pos x="connsiteX1" y="connsiteY1"/>
              </a:cxn>
            </a:cxnLst>
            <a:rect l="l" t="t" r="r" b="b"/>
            <a:pathLst>
              <a:path h="2058175">
                <a:moveTo>
                  <a:pt x="0" y="0"/>
                </a:moveTo>
                <a:lnTo>
                  <a:pt x="0"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cxnSp>
        <p:nvCxnSpPr>
          <p:cNvPr id="4" name="Straight Connector 3"/>
          <p:cNvCxnSpPr/>
          <p:nvPr/>
        </p:nvCxnSpPr>
        <p:spPr bwMode="auto">
          <a:xfrm>
            <a:off x="5454241" y="3401851"/>
            <a:ext cx="3436017" cy="0"/>
          </a:xfrm>
          <a:prstGeom prst="line">
            <a:avLst/>
          </a:prstGeom>
          <a:noFill/>
          <a:ln w="28575" cap="flat" cmpd="sng" algn="ctr">
            <a:solidFill>
              <a:schemeClr val="tx1"/>
            </a:solidFill>
            <a:prstDash val="solid"/>
            <a:round/>
            <a:headEnd type="none" w="med" len="med"/>
            <a:tailEnd type="none" w="med" len="med"/>
          </a:ln>
          <a:effectLst/>
        </p:spPr>
      </p:cxnSp>
      <p:sp>
        <p:nvSpPr>
          <p:cNvPr id="381" name="Rectangle 49"/>
          <p:cNvSpPr>
            <a:spLocks noChangeArrowheads="1"/>
          </p:cNvSpPr>
          <p:nvPr/>
        </p:nvSpPr>
        <p:spPr bwMode="auto">
          <a:xfrm rot="16200000">
            <a:off x="3034383" y="3030456"/>
            <a:ext cx="378618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Change in Target Lesions From Baseline (%)</a:t>
            </a:r>
            <a:endParaRPr lang="en-US" altLang="en-US" sz="1200" dirty="0"/>
          </a:p>
        </p:txBody>
      </p:sp>
    </p:spTree>
    <p:extLst>
      <p:ext uri="{BB962C8B-B14F-4D97-AF65-F5344CB8AC3E}">
        <p14:creationId xmlns:p14="http://schemas.microsoft.com/office/powerpoint/2010/main" val="52829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85750" y="6367563"/>
            <a:ext cx="6008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da-DK" altLang="en-US" sz="1400" b="0" dirty="0">
                <a:solidFill>
                  <a:schemeClr val="bg2"/>
                </a:solidFill>
              </a:rPr>
              <a:t>Gentzler R, et al. Immunotherapy. 2016;8:583-600.</a:t>
            </a:r>
          </a:p>
        </p:txBody>
      </p:sp>
      <p:grpSp>
        <p:nvGrpSpPr>
          <p:cNvPr id="7" name="Group 1"/>
          <p:cNvGrpSpPr>
            <a:grpSpLocks/>
          </p:cNvGrpSpPr>
          <p:nvPr/>
        </p:nvGrpSpPr>
        <p:grpSpPr bwMode="auto">
          <a:xfrm>
            <a:off x="5955073" y="6210300"/>
            <a:ext cx="2673350" cy="455613"/>
            <a:chOff x="6294438" y="6210300"/>
            <a:chExt cx="2673350" cy="455613"/>
          </a:xfrm>
        </p:grpSpPr>
        <p:sp>
          <p:nvSpPr>
            <p:cNvPr id="8"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p:txBody>
          <a:bodyPr/>
          <a:lstStyle/>
          <a:p>
            <a:r>
              <a:rPr lang="en-US" dirty="0"/>
              <a:t>The Expansion of Immunotherapy</a:t>
            </a:r>
          </a:p>
        </p:txBody>
      </p:sp>
      <p:grpSp>
        <p:nvGrpSpPr>
          <p:cNvPr id="265" name="Group 264"/>
          <p:cNvGrpSpPr/>
          <p:nvPr/>
        </p:nvGrpSpPr>
        <p:grpSpPr>
          <a:xfrm>
            <a:off x="3245701" y="3298690"/>
            <a:ext cx="1366698" cy="2529474"/>
            <a:chOff x="3766131" y="2458702"/>
            <a:chExt cx="1366698" cy="2529474"/>
          </a:xfrm>
        </p:grpSpPr>
        <p:sp>
          <p:nvSpPr>
            <p:cNvPr id="10" name="Rectangle 119"/>
            <p:cNvSpPr>
              <a:spLocks noChangeArrowheads="1"/>
            </p:cNvSpPr>
            <p:nvPr/>
          </p:nvSpPr>
          <p:spPr bwMode="auto">
            <a:xfrm>
              <a:off x="3766131" y="2490452"/>
              <a:ext cx="127000" cy="128588"/>
            </a:xfrm>
            <a:prstGeom prst="rect">
              <a:avLst/>
            </a:prstGeom>
            <a:solidFill>
              <a:srgbClr val="5AAACE"/>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11" name="Rectangle 121"/>
            <p:cNvSpPr>
              <a:spLocks noChangeArrowheads="1"/>
            </p:cNvSpPr>
            <p:nvPr/>
          </p:nvSpPr>
          <p:spPr bwMode="auto">
            <a:xfrm>
              <a:off x="3935385" y="2458702"/>
              <a:ext cx="1064394"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0" dirty="0">
                  <a:solidFill>
                    <a:srgbClr val="FFFFFF"/>
                  </a:solidFill>
                  <a:cs typeface="Arial" panose="020B0604020202020204" pitchFamily="34" charset="0"/>
                </a:rPr>
                <a:t>Pembrolizumab</a:t>
              </a:r>
            </a:p>
          </p:txBody>
        </p:sp>
        <p:sp>
          <p:nvSpPr>
            <p:cNvPr id="12" name="Rectangle 122"/>
            <p:cNvSpPr>
              <a:spLocks noChangeArrowheads="1"/>
            </p:cNvSpPr>
            <p:nvPr/>
          </p:nvSpPr>
          <p:spPr bwMode="auto">
            <a:xfrm>
              <a:off x="3766131" y="2686350"/>
              <a:ext cx="127000" cy="128587"/>
            </a:xfrm>
            <a:prstGeom prst="rect">
              <a:avLst/>
            </a:prstGeom>
            <a:solidFill>
              <a:srgbClr val="F6A108"/>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13" name="Rectangle 124"/>
            <p:cNvSpPr>
              <a:spLocks noChangeArrowheads="1"/>
            </p:cNvSpPr>
            <p:nvPr/>
          </p:nvSpPr>
          <p:spPr bwMode="auto">
            <a:xfrm>
              <a:off x="3935385" y="2661902"/>
              <a:ext cx="722955"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0" dirty="0">
                  <a:solidFill>
                    <a:srgbClr val="FFFFFF"/>
                  </a:solidFill>
                  <a:cs typeface="Arial" panose="020B0604020202020204" pitchFamily="34" charset="0"/>
                </a:rPr>
                <a:t>Nivolumab</a:t>
              </a:r>
            </a:p>
          </p:txBody>
        </p:sp>
        <p:sp>
          <p:nvSpPr>
            <p:cNvPr id="14" name="Rectangle 125"/>
            <p:cNvSpPr>
              <a:spLocks noChangeArrowheads="1"/>
            </p:cNvSpPr>
            <p:nvPr/>
          </p:nvSpPr>
          <p:spPr bwMode="auto">
            <a:xfrm>
              <a:off x="3766131" y="2882247"/>
              <a:ext cx="127000" cy="128587"/>
            </a:xfrm>
            <a:prstGeom prst="rect">
              <a:avLst/>
            </a:prstGeom>
            <a:solidFill>
              <a:srgbClr val="F2F23A"/>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15" name="Rectangle 127"/>
            <p:cNvSpPr>
              <a:spLocks noChangeArrowheads="1"/>
            </p:cNvSpPr>
            <p:nvPr/>
          </p:nvSpPr>
          <p:spPr bwMode="auto">
            <a:xfrm>
              <a:off x="3935385" y="2850815"/>
              <a:ext cx="920124"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0" dirty="0">
                  <a:solidFill>
                    <a:srgbClr val="FFFFFF"/>
                  </a:solidFill>
                  <a:cs typeface="Arial" panose="020B0604020202020204" pitchFamily="34" charset="0"/>
                </a:rPr>
                <a:t>Atezolizumab</a:t>
              </a:r>
            </a:p>
          </p:txBody>
        </p:sp>
        <p:sp>
          <p:nvSpPr>
            <p:cNvPr id="16" name="Rectangle 128"/>
            <p:cNvSpPr>
              <a:spLocks noChangeArrowheads="1"/>
            </p:cNvSpPr>
            <p:nvPr/>
          </p:nvSpPr>
          <p:spPr bwMode="auto">
            <a:xfrm>
              <a:off x="3766131" y="3078144"/>
              <a:ext cx="127000" cy="128588"/>
            </a:xfrm>
            <a:prstGeom prst="rect">
              <a:avLst/>
            </a:prstGeom>
            <a:solidFill>
              <a:srgbClr val="8B3D9A"/>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17" name="Rectangle 130"/>
            <p:cNvSpPr>
              <a:spLocks noChangeArrowheads="1"/>
            </p:cNvSpPr>
            <p:nvPr/>
          </p:nvSpPr>
          <p:spPr bwMode="auto">
            <a:xfrm>
              <a:off x="3935385" y="3041315"/>
              <a:ext cx="678519"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0" dirty="0">
                  <a:solidFill>
                    <a:srgbClr val="FFFFFF"/>
                  </a:solidFill>
                  <a:cs typeface="Arial" panose="020B0604020202020204" pitchFamily="34" charset="0"/>
                </a:rPr>
                <a:t>Avelumab</a:t>
              </a:r>
            </a:p>
          </p:txBody>
        </p:sp>
        <p:sp>
          <p:nvSpPr>
            <p:cNvPr id="18" name="Rectangle 131"/>
            <p:cNvSpPr>
              <a:spLocks noChangeArrowheads="1"/>
            </p:cNvSpPr>
            <p:nvPr/>
          </p:nvSpPr>
          <p:spPr bwMode="auto">
            <a:xfrm>
              <a:off x="3766131" y="3274042"/>
              <a:ext cx="127000" cy="127000"/>
            </a:xfrm>
            <a:prstGeom prst="rect">
              <a:avLst/>
            </a:prstGeom>
            <a:solidFill>
              <a:srgbClr val="12AD2B"/>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19" name="Rectangle 133"/>
            <p:cNvSpPr>
              <a:spLocks noChangeArrowheads="1"/>
            </p:cNvSpPr>
            <p:nvPr/>
          </p:nvSpPr>
          <p:spPr bwMode="auto">
            <a:xfrm>
              <a:off x="3935385" y="3230227"/>
              <a:ext cx="825547" cy="184666"/>
            </a:xfrm>
            <a:prstGeom prst="rect">
              <a:avLst/>
            </a:prstGeom>
            <a:noFill/>
            <a:ln w="9525">
              <a:noFill/>
              <a:miter lim="800000"/>
              <a:headEnd/>
              <a:tailEnd/>
            </a:ln>
          </p:spPr>
          <p:txBody>
            <a:bodyPr wrap="none" lIns="0" tIns="0" rIns="0" bIns="0">
              <a:spAutoFit/>
            </a:bodyPr>
            <a:lstStyle/>
            <a:p>
              <a:pPr>
                <a:defRPr/>
              </a:pPr>
              <a:r>
                <a:rPr lang="en-US" sz="1200" b="0" dirty="0">
                  <a:solidFill>
                    <a:srgbClr val="FFFFFF"/>
                  </a:solidFill>
                  <a:cs typeface="Arial" panose="020B0604020202020204" pitchFamily="34" charset="0"/>
                </a:rPr>
                <a:t>Durvalumab</a:t>
              </a:r>
            </a:p>
          </p:txBody>
        </p:sp>
        <p:sp>
          <p:nvSpPr>
            <p:cNvPr id="20" name="Rectangle 134"/>
            <p:cNvSpPr>
              <a:spLocks noChangeArrowheads="1"/>
            </p:cNvSpPr>
            <p:nvPr/>
          </p:nvSpPr>
          <p:spPr bwMode="auto">
            <a:xfrm>
              <a:off x="3766131" y="3468352"/>
              <a:ext cx="127000" cy="127000"/>
            </a:xfrm>
            <a:prstGeom prst="rect">
              <a:avLst/>
            </a:prstGeom>
            <a:solidFill>
              <a:srgbClr val="CDCDCF"/>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21" name="Rectangle 135"/>
            <p:cNvSpPr>
              <a:spLocks noChangeArrowheads="1"/>
            </p:cNvSpPr>
            <p:nvPr/>
          </p:nvSpPr>
          <p:spPr bwMode="auto">
            <a:xfrm>
              <a:off x="3935385" y="3435015"/>
              <a:ext cx="1123706" cy="369332"/>
            </a:xfrm>
            <a:prstGeom prst="rect">
              <a:avLst/>
            </a:prstGeom>
            <a:noFill/>
            <a:ln w="9525">
              <a:noFill/>
              <a:miter lim="800000"/>
              <a:headEnd/>
              <a:tailEnd/>
            </a:ln>
          </p:spPr>
          <p:txBody>
            <a:bodyPr wrap="none" lIns="0" tIns="0" rIns="0" bIns="0">
              <a:spAutoFit/>
            </a:bodyPr>
            <a:lstStyle/>
            <a:p>
              <a:pPr>
                <a:defRPr/>
              </a:pPr>
              <a:r>
                <a:rPr lang="en-US" sz="1200" b="0" dirty="0">
                  <a:solidFill>
                    <a:srgbClr val="FFFFFF"/>
                  </a:solidFill>
                  <a:cs typeface="Arial" panose="020B0604020202020204" pitchFamily="34" charset="0"/>
                </a:rPr>
                <a:t>Atezolizumab +</a:t>
              </a:r>
            </a:p>
            <a:p>
              <a:pPr>
                <a:defRPr/>
              </a:pPr>
              <a:r>
                <a:rPr lang="en-US" sz="1200" b="0" dirty="0">
                  <a:solidFill>
                    <a:srgbClr val="FFFFFF"/>
                  </a:solidFill>
                  <a:cs typeface="Arial" panose="020B0604020202020204" pitchFamily="34" charset="0"/>
                </a:rPr>
                <a:t>platinum doublet</a:t>
              </a:r>
            </a:p>
          </p:txBody>
        </p:sp>
        <p:sp>
          <p:nvSpPr>
            <p:cNvPr id="22" name="Rectangle 136"/>
            <p:cNvSpPr>
              <a:spLocks noChangeArrowheads="1"/>
            </p:cNvSpPr>
            <p:nvPr/>
          </p:nvSpPr>
          <p:spPr bwMode="auto">
            <a:xfrm>
              <a:off x="3766131" y="3862290"/>
              <a:ext cx="127000" cy="128587"/>
            </a:xfrm>
            <a:prstGeom prst="rect">
              <a:avLst/>
            </a:prstGeom>
            <a:solidFill>
              <a:srgbClr val="A4D0E4"/>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23" name="Rectangle 137"/>
            <p:cNvSpPr>
              <a:spLocks noChangeArrowheads="1"/>
            </p:cNvSpPr>
            <p:nvPr/>
          </p:nvSpPr>
          <p:spPr bwMode="auto">
            <a:xfrm>
              <a:off x="3935385" y="3827365"/>
              <a:ext cx="971420" cy="369332"/>
            </a:xfrm>
            <a:prstGeom prst="rect">
              <a:avLst/>
            </a:prstGeom>
            <a:noFill/>
            <a:ln w="9525">
              <a:noFill/>
              <a:miter lim="800000"/>
              <a:headEnd/>
              <a:tailEnd/>
            </a:ln>
          </p:spPr>
          <p:txBody>
            <a:bodyPr wrap="none" lIns="0" tIns="0" rIns="0" bIns="0">
              <a:spAutoFit/>
            </a:bodyPr>
            <a:lstStyle/>
            <a:p>
              <a:pPr>
                <a:defRPr/>
              </a:pPr>
              <a:r>
                <a:rPr lang="en-US" sz="1200" b="0" dirty="0">
                  <a:solidFill>
                    <a:srgbClr val="FFFFFF"/>
                  </a:solidFill>
                  <a:cs typeface="Arial" panose="020B0604020202020204" pitchFamily="34" charset="0"/>
                </a:rPr>
                <a:t>Durvalumab +</a:t>
              </a:r>
            </a:p>
            <a:p>
              <a:pPr>
                <a:defRPr/>
              </a:pPr>
              <a:r>
                <a:rPr lang="en-US" sz="1200" b="0" dirty="0">
                  <a:solidFill>
                    <a:srgbClr val="FFFFFF"/>
                  </a:solidFill>
                  <a:cs typeface="Arial" panose="020B0604020202020204" pitchFamily="34" charset="0"/>
                </a:rPr>
                <a:t>tremelimumab</a:t>
              </a:r>
            </a:p>
          </p:txBody>
        </p:sp>
        <p:sp>
          <p:nvSpPr>
            <p:cNvPr id="24" name="Rectangle 131"/>
            <p:cNvSpPr>
              <a:spLocks noChangeArrowheads="1"/>
            </p:cNvSpPr>
            <p:nvPr/>
          </p:nvSpPr>
          <p:spPr bwMode="auto">
            <a:xfrm>
              <a:off x="3766131" y="4255570"/>
              <a:ext cx="127000" cy="127000"/>
            </a:xfrm>
            <a:prstGeom prst="rect">
              <a:avLst/>
            </a:prstGeom>
            <a:solidFill>
              <a:srgbClr val="58EE71"/>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25" name="Rectangle 121"/>
            <p:cNvSpPr>
              <a:spLocks noChangeArrowheads="1"/>
            </p:cNvSpPr>
            <p:nvPr/>
          </p:nvSpPr>
          <p:spPr bwMode="auto">
            <a:xfrm>
              <a:off x="3935385" y="4223044"/>
              <a:ext cx="1197444"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0" dirty="0">
                  <a:solidFill>
                    <a:srgbClr val="FFFFFF"/>
                  </a:solidFill>
                  <a:cs typeface="Arial" panose="020B0604020202020204" pitchFamily="34" charset="0"/>
                </a:rPr>
                <a:t>Pembrolizumab +</a:t>
              </a:r>
            </a:p>
            <a:p>
              <a:pPr eaLnBrk="0" fontAlgn="base" hangingPunct="0">
                <a:spcBef>
                  <a:spcPct val="0"/>
                </a:spcBef>
                <a:spcAft>
                  <a:spcPct val="0"/>
                </a:spcAft>
                <a:defRPr/>
              </a:pPr>
              <a:r>
                <a:rPr lang="en-US" sz="1200" b="0" dirty="0">
                  <a:solidFill>
                    <a:srgbClr val="FFFFFF"/>
                  </a:solidFill>
                  <a:cs typeface="Arial" panose="020B0604020202020204" pitchFamily="34" charset="0"/>
                </a:rPr>
                <a:t>ipilimumab</a:t>
              </a:r>
            </a:p>
          </p:txBody>
        </p:sp>
        <p:sp>
          <p:nvSpPr>
            <p:cNvPr id="26" name="Rectangle 131"/>
            <p:cNvSpPr>
              <a:spLocks noChangeArrowheads="1"/>
            </p:cNvSpPr>
            <p:nvPr/>
          </p:nvSpPr>
          <p:spPr bwMode="auto">
            <a:xfrm>
              <a:off x="3766131" y="4647264"/>
              <a:ext cx="127000" cy="127000"/>
            </a:xfrm>
            <a:prstGeom prst="rect">
              <a:avLst/>
            </a:prstGeom>
            <a:solidFill>
              <a:srgbClr val="FF0000"/>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27" name="Rectangle 121"/>
            <p:cNvSpPr>
              <a:spLocks noChangeArrowheads="1"/>
            </p:cNvSpPr>
            <p:nvPr/>
          </p:nvSpPr>
          <p:spPr bwMode="auto">
            <a:xfrm>
              <a:off x="3935385" y="4618844"/>
              <a:ext cx="891417" cy="369332"/>
            </a:xfrm>
            <a:prstGeom prst="rect">
              <a:avLst/>
            </a:prstGeom>
            <a:noFill/>
            <a:ln w="9525">
              <a:noFill/>
              <a:miter lim="800000"/>
              <a:headEnd/>
              <a:tailEnd/>
            </a:ln>
          </p:spPr>
          <p:txBody>
            <a:bodyPr wrap="square" lIns="0" tIns="0" rIns="0" bIns="0">
              <a:spAutoFit/>
            </a:bodyPr>
            <a:lstStyle/>
            <a:p>
              <a:pPr>
                <a:defRPr/>
              </a:pPr>
              <a:r>
                <a:rPr lang="en-US" sz="1200" b="0" dirty="0">
                  <a:solidFill>
                    <a:srgbClr val="FFFFFF"/>
                  </a:solidFill>
                  <a:cs typeface="Arial" panose="020B0604020202020204" pitchFamily="34" charset="0"/>
                </a:rPr>
                <a:t>Nivolumab +</a:t>
              </a:r>
            </a:p>
            <a:p>
              <a:pPr>
                <a:defRPr/>
              </a:pPr>
              <a:r>
                <a:rPr lang="en-US" sz="1200" b="0" dirty="0">
                  <a:solidFill>
                    <a:srgbClr val="FFFFFF"/>
                  </a:solidFill>
                  <a:cs typeface="Arial" panose="020B0604020202020204" pitchFamily="34" charset="0"/>
                </a:rPr>
                <a:t>ipilimumab</a:t>
              </a:r>
            </a:p>
          </p:txBody>
        </p:sp>
      </p:grpSp>
      <p:sp>
        <p:nvSpPr>
          <p:cNvPr id="28" name="Rectangle 27"/>
          <p:cNvSpPr/>
          <p:nvPr/>
        </p:nvSpPr>
        <p:spPr>
          <a:xfrm>
            <a:off x="2113271" y="1145517"/>
            <a:ext cx="1481750" cy="2862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sz="1400" kern="0" dirty="0">
                <a:latin typeface="Arial" pitchFamily="34" charset="0"/>
                <a:cs typeface="Arial" pitchFamily="34" charset="0"/>
              </a:rPr>
              <a:t>PD-1 Inhibition</a:t>
            </a:r>
            <a:endParaRPr lang="en-US" sz="1400" b="1" kern="0" dirty="0">
              <a:latin typeface="Arial" pitchFamily="34" charset="0"/>
              <a:cs typeface="Arial" pitchFamily="34" charset="0"/>
            </a:endParaRPr>
          </a:p>
        </p:txBody>
      </p:sp>
      <p:sp>
        <p:nvSpPr>
          <p:cNvPr id="30" name="Freeform: Shape 29"/>
          <p:cNvSpPr/>
          <p:nvPr/>
        </p:nvSpPr>
        <p:spPr bwMode="auto">
          <a:xfrm>
            <a:off x="1980849" y="295871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 name="Rectangle 39"/>
          <p:cNvSpPr>
            <a:spLocks noChangeArrowheads="1"/>
          </p:cNvSpPr>
          <p:nvPr/>
        </p:nvSpPr>
        <p:spPr bwMode="auto">
          <a:xfrm>
            <a:off x="1471221" y="2781915"/>
            <a:ext cx="44403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Breast</a:t>
            </a:r>
            <a:endParaRPr lang="en-US" altLang="en-US" sz="1200" dirty="0"/>
          </a:p>
        </p:txBody>
      </p:sp>
      <p:sp>
        <p:nvSpPr>
          <p:cNvPr id="32" name="Rectangle 40"/>
          <p:cNvSpPr>
            <a:spLocks noChangeArrowheads="1"/>
          </p:cNvSpPr>
          <p:nvPr/>
        </p:nvSpPr>
        <p:spPr bwMode="auto">
          <a:xfrm>
            <a:off x="576746" y="2219477"/>
            <a:ext cx="133850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 Squamous</a:t>
            </a:r>
            <a:endParaRPr lang="en-US" altLang="en-US" sz="1200" dirty="0"/>
          </a:p>
        </p:txBody>
      </p:sp>
      <p:sp>
        <p:nvSpPr>
          <p:cNvPr id="33" name="Rectangle 41"/>
          <p:cNvSpPr>
            <a:spLocks noChangeArrowheads="1"/>
          </p:cNvSpPr>
          <p:nvPr/>
        </p:nvSpPr>
        <p:spPr bwMode="auto">
          <a:xfrm>
            <a:off x="1609080" y="2078867"/>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Anal</a:t>
            </a:r>
            <a:endParaRPr lang="en-US" altLang="en-US" sz="1200" dirty="0"/>
          </a:p>
        </p:txBody>
      </p:sp>
      <p:sp>
        <p:nvSpPr>
          <p:cNvPr id="34" name="Rectangle 42"/>
          <p:cNvSpPr>
            <a:spLocks noChangeArrowheads="1"/>
          </p:cNvSpPr>
          <p:nvPr/>
        </p:nvSpPr>
        <p:spPr bwMode="auto">
          <a:xfrm>
            <a:off x="1427940" y="1938257"/>
            <a:ext cx="48731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Gastric</a:t>
            </a:r>
            <a:endParaRPr lang="en-US" altLang="en-US" sz="1200" dirty="0"/>
          </a:p>
        </p:txBody>
      </p:sp>
      <p:sp>
        <p:nvSpPr>
          <p:cNvPr id="35" name="Rectangle 43"/>
          <p:cNvSpPr>
            <a:spLocks noChangeArrowheads="1"/>
          </p:cNvSpPr>
          <p:nvPr/>
        </p:nvSpPr>
        <p:spPr bwMode="auto">
          <a:xfrm>
            <a:off x="1583431" y="1797647"/>
            <a:ext cx="33182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HCC</a:t>
            </a:r>
            <a:endParaRPr lang="en-US" altLang="en-US" sz="1200" dirty="0"/>
          </a:p>
        </p:txBody>
      </p:sp>
      <p:sp>
        <p:nvSpPr>
          <p:cNvPr id="36" name="Rectangle 44"/>
          <p:cNvSpPr>
            <a:spLocks noChangeArrowheads="1"/>
          </p:cNvSpPr>
          <p:nvPr/>
        </p:nvSpPr>
        <p:spPr bwMode="auto">
          <a:xfrm>
            <a:off x="1269243" y="1657037"/>
            <a:ext cx="64601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Urothelial</a:t>
            </a:r>
            <a:endParaRPr lang="en-US" altLang="en-US" sz="1200" dirty="0"/>
          </a:p>
        </p:txBody>
      </p:sp>
      <p:sp>
        <p:nvSpPr>
          <p:cNvPr id="37" name="Rectangle 45"/>
          <p:cNvSpPr>
            <a:spLocks noChangeArrowheads="1"/>
          </p:cNvSpPr>
          <p:nvPr/>
        </p:nvSpPr>
        <p:spPr bwMode="auto">
          <a:xfrm>
            <a:off x="1583431" y="1516427"/>
            <a:ext cx="33182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RCC</a:t>
            </a:r>
            <a:endParaRPr lang="en-US" altLang="en-US" sz="1200" dirty="0"/>
          </a:p>
        </p:txBody>
      </p:sp>
      <p:sp>
        <p:nvSpPr>
          <p:cNvPr id="38" name="Rectangle 46"/>
          <p:cNvSpPr>
            <a:spLocks noChangeArrowheads="1"/>
          </p:cNvSpPr>
          <p:nvPr/>
        </p:nvSpPr>
        <p:spPr bwMode="auto">
          <a:xfrm>
            <a:off x="1583431" y="1375817"/>
            <a:ext cx="33182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CRC</a:t>
            </a:r>
            <a:endParaRPr lang="en-US" altLang="en-US" sz="1200" dirty="0"/>
          </a:p>
        </p:txBody>
      </p:sp>
      <p:sp>
        <p:nvSpPr>
          <p:cNvPr id="40" name="Line 50"/>
          <p:cNvSpPr>
            <a:spLocks noChangeShapeType="1"/>
          </p:cNvSpPr>
          <p:nvPr/>
        </p:nvSpPr>
        <p:spPr bwMode="auto">
          <a:xfrm>
            <a:off x="1982408" y="293836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2" name="Line 81"/>
          <p:cNvSpPr>
            <a:spLocks noChangeShapeType="1"/>
          </p:cNvSpPr>
          <p:nvPr/>
        </p:nvSpPr>
        <p:spPr bwMode="auto">
          <a:xfrm flipH="1">
            <a:off x="1925468" y="1391339"/>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3" name="Line 82"/>
          <p:cNvSpPr>
            <a:spLocks noChangeShapeType="1"/>
          </p:cNvSpPr>
          <p:nvPr/>
        </p:nvSpPr>
        <p:spPr bwMode="auto">
          <a:xfrm flipH="1">
            <a:off x="1925468" y="1531165"/>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4" name="Line 83"/>
          <p:cNvSpPr>
            <a:spLocks noChangeShapeType="1"/>
          </p:cNvSpPr>
          <p:nvPr/>
        </p:nvSpPr>
        <p:spPr bwMode="auto">
          <a:xfrm flipH="1">
            <a:off x="1925468" y="1670991"/>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 name="Line 84"/>
          <p:cNvSpPr>
            <a:spLocks noChangeShapeType="1"/>
          </p:cNvSpPr>
          <p:nvPr/>
        </p:nvSpPr>
        <p:spPr bwMode="auto">
          <a:xfrm flipH="1">
            <a:off x="1925468" y="181081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6" name="Line 85"/>
          <p:cNvSpPr>
            <a:spLocks noChangeShapeType="1"/>
          </p:cNvSpPr>
          <p:nvPr/>
        </p:nvSpPr>
        <p:spPr bwMode="auto">
          <a:xfrm flipH="1">
            <a:off x="1925468" y="1950643"/>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7" name="Line 86"/>
          <p:cNvSpPr>
            <a:spLocks noChangeShapeType="1"/>
          </p:cNvSpPr>
          <p:nvPr/>
        </p:nvSpPr>
        <p:spPr bwMode="auto">
          <a:xfrm flipH="1">
            <a:off x="1925468" y="2090469"/>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8" name="Line 87"/>
          <p:cNvSpPr>
            <a:spLocks noChangeShapeType="1"/>
          </p:cNvSpPr>
          <p:nvPr/>
        </p:nvSpPr>
        <p:spPr bwMode="auto">
          <a:xfrm flipH="1">
            <a:off x="1925468" y="2230295"/>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9" name="Line 88"/>
          <p:cNvSpPr>
            <a:spLocks noChangeShapeType="1"/>
          </p:cNvSpPr>
          <p:nvPr/>
        </p:nvSpPr>
        <p:spPr bwMode="auto">
          <a:xfrm flipH="1">
            <a:off x="1925468" y="2789599"/>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0" name="Rectangle 40"/>
          <p:cNvSpPr>
            <a:spLocks noChangeArrowheads="1"/>
          </p:cNvSpPr>
          <p:nvPr/>
        </p:nvSpPr>
        <p:spPr bwMode="auto">
          <a:xfrm>
            <a:off x="1370232" y="2360087"/>
            <a:ext cx="54502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HNSCC</a:t>
            </a:r>
            <a:endParaRPr lang="en-US" altLang="en-US" sz="1200" dirty="0"/>
          </a:p>
        </p:txBody>
      </p:sp>
      <p:sp>
        <p:nvSpPr>
          <p:cNvPr id="51" name="Line 87"/>
          <p:cNvSpPr>
            <a:spLocks noChangeShapeType="1"/>
          </p:cNvSpPr>
          <p:nvPr/>
        </p:nvSpPr>
        <p:spPr bwMode="auto">
          <a:xfrm flipH="1">
            <a:off x="1925468" y="2370121"/>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2" name="Rectangle 40"/>
          <p:cNvSpPr>
            <a:spLocks noChangeArrowheads="1"/>
          </p:cNvSpPr>
          <p:nvPr/>
        </p:nvSpPr>
        <p:spPr bwMode="auto">
          <a:xfrm>
            <a:off x="1157033" y="2500697"/>
            <a:ext cx="75822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 all</a:t>
            </a:r>
            <a:endParaRPr lang="en-US" altLang="en-US" sz="1200" dirty="0"/>
          </a:p>
        </p:txBody>
      </p:sp>
      <p:sp>
        <p:nvSpPr>
          <p:cNvPr id="53" name="Line 87"/>
          <p:cNvSpPr>
            <a:spLocks noChangeShapeType="1"/>
          </p:cNvSpPr>
          <p:nvPr/>
        </p:nvSpPr>
        <p:spPr bwMode="auto">
          <a:xfrm flipH="1">
            <a:off x="1925468" y="250994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4" name="Rectangle 42"/>
          <p:cNvSpPr>
            <a:spLocks noChangeArrowheads="1"/>
          </p:cNvSpPr>
          <p:nvPr/>
        </p:nvSpPr>
        <p:spPr bwMode="auto">
          <a:xfrm>
            <a:off x="1972071" y="2987943"/>
            <a:ext cx="54443"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56" name="Rectangle 42"/>
          <p:cNvSpPr>
            <a:spLocks noChangeArrowheads="1"/>
          </p:cNvSpPr>
          <p:nvPr/>
        </p:nvSpPr>
        <p:spPr bwMode="auto">
          <a:xfrm>
            <a:off x="2299097" y="2987943"/>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a:t>
            </a:r>
            <a:endParaRPr lang="en-US" altLang="en-US" sz="1200" dirty="0"/>
          </a:p>
        </p:txBody>
      </p:sp>
      <p:sp>
        <p:nvSpPr>
          <p:cNvPr id="58" name="Rectangle 42"/>
          <p:cNvSpPr>
            <a:spLocks noChangeArrowheads="1"/>
          </p:cNvSpPr>
          <p:nvPr/>
        </p:nvSpPr>
        <p:spPr bwMode="auto">
          <a:xfrm>
            <a:off x="3037991" y="2987943"/>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a:t>
            </a:r>
            <a:endParaRPr lang="en-US" altLang="en-US" sz="1200" dirty="0"/>
          </a:p>
        </p:txBody>
      </p:sp>
      <p:sp>
        <p:nvSpPr>
          <p:cNvPr id="59" name="Line 50"/>
          <p:cNvSpPr>
            <a:spLocks noChangeShapeType="1"/>
          </p:cNvSpPr>
          <p:nvPr/>
        </p:nvSpPr>
        <p:spPr bwMode="auto">
          <a:xfrm>
            <a:off x="2694447" y="293836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0" name="Rectangle 42"/>
          <p:cNvSpPr>
            <a:spLocks noChangeArrowheads="1"/>
          </p:cNvSpPr>
          <p:nvPr/>
        </p:nvSpPr>
        <p:spPr bwMode="auto">
          <a:xfrm>
            <a:off x="3394419" y="2987943"/>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62" name="Rectangle 42"/>
          <p:cNvSpPr>
            <a:spLocks noChangeArrowheads="1"/>
          </p:cNvSpPr>
          <p:nvPr/>
        </p:nvSpPr>
        <p:spPr bwMode="auto">
          <a:xfrm>
            <a:off x="3749117" y="2987943"/>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63" name="Line 50"/>
          <p:cNvSpPr>
            <a:spLocks noChangeShapeType="1"/>
          </p:cNvSpPr>
          <p:nvPr/>
        </p:nvSpPr>
        <p:spPr bwMode="auto">
          <a:xfrm>
            <a:off x="2336967" y="293836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4" name="Rectangle 42"/>
          <p:cNvSpPr>
            <a:spLocks noChangeArrowheads="1"/>
          </p:cNvSpPr>
          <p:nvPr/>
        </p:nvSpPr>
        <p:spPr bwMode="auto">
          <a:xfrm>
            <a:off x="2670472" y="2987943"/>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65" name="Line 50"/>
          <p:cNvSpPr>
            <a:spLocks noChangeShapeType="1"/>
          </p:cNvSpPr>
          <p:nvPr/>
        </p:nvSpPr>
        <p:spPr bwMode="auto">
          <a:xfrm>
            <a:off x="3051927" y="293836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9" name="Line 50"/>
          <p:cNvSpPr>
            <a:spLocks noChangeShapeType="1"/>
          </p:cNvSpPr>
          <p:nvPr/>
        </p:nvSpPr>
        <p:spPr bwMode="auto">
          <a:xfrm>
            <a:off x="3409407" y="293836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1" name="Line 50"/>
          <p:cNvSpPr>
            <a:spLocks noChangeShapeType="1"/>
          </p:cNvSpPr>
          <p:nvPr/>
        </p:nvSpPr>
        <p:spPr bwMode="auto">
          <a:xfrm flipH="1">
            <a:off x="3766889" y="2918468"/>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84" name="Rectangle 59"/>
          <p:cNvSpPr>
            <a:spLocks noChangeArrowheads="1"/>
          </p:cNvSpPr>
          <p:nvPr/>
        </p:nvSpPr>
        <p:spPr bwMode="auto">
          <a:xfrm>
            <a:off x="1295607" y="3254481"/>
            <a:ext cx="1478310"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FFFFFF"/>
                </a:solidFill>
              </a:rPr>
              <a:t>PD-L1 Inhibition</a:t>
            </a:r>
            <a:endParaRPr lang="en-US" altLang="en-US" sz="1400" dirty="0"/>
          </a:p>
        </p:txBody>
      </p:sp>
      <p:sp>
        <p:nvSpPr>
          <p:cNvPr id="263" name="Rectangle 40"/>
          <p:cNvSpPr>
            <a:spLocks noChangeArrowheads="1"/>
          </p:cNvSpPr>
          <p:nvPr/>
        </p:nvSpPr>
        <p:spPr bwMode="auto">
          <a:xfrm>
            <a:off x="316261" y="2641307"/>
            <a:ext cx="159338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 Nonsquamous</a:t>
            </a:r>
            <a:endParaRPr lang="en-US" altLang="en-US" sz="1200" dirty="0"/>
          </a:p>
        </p:txBody>
      </p:sp>
      <p:sp>
        <p:nvSpPr>
          <p:cNvPr id="264" name="Line 87"/>
          <p:cNvSpPr>
            <a:spLocks noChangeShapeType="1"/>
          </p:cNvSpPr>
          <p:nvPr/>
        </p:nvSpPr>
        <p:spPr bwMode="auto">
          <a:xfrm flipH="1">
            <a:off x="1925402" y="2649773"/>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 name="Rectangle 3"/>
          <p:cNvSpPr/>
          <p:nvPr/>
        </p:nvSpPr>
        <p:spPr bwMode="auto">
          <a:xfrm>
            <a:off x="1989610" y="1430539"/>
            <a:ext cx="1422265" cy="64008"/>
          </a:xfrm>
          <a:prstGeom prst="rect">
            <a:avLst/>
          </a:prstGeom>
          <a:solidFill>
            <a:srgbClr val="5AAACE"/>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6" name="Rectangle 265"/>
          <p:cNvSpPr/>
          <p:nvPr/>
        </p:nvSpPr>
        <p:spPr bwMode="auto">
          <a:xfrm>
            <a:off x="1989610" y="1708011"/>
            <a:ext cx="848312" cy="64008"/>
          </a:xfrm>
          <a:prstGeom prst="rect">
            <a:avLst/>
          </a:prstGeom>
          <a:solidFill>
            <a:srgbClr val="5AAACE"/>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7" name="Rectangle 266"/>
          <p:cNvSpPr/>
          <p:nvPr/>
        </p:nvSpPr>
        <p:spPr bwMode="auto">
          <a:xfrm>
            <a:off x="1989610" y="1985483"/>
            <a:ext cx="769344" cy="64008"/>
          </a:xfrm>
          <a:prstGeom prst="rect">
            <a:avLst/>
          </a:prstGeom>
          <a:solidFill>
            <a:srgbClr val="5AAACE"/>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8" name="Rectangle 267"/>
          <p:cNvSpPr/>
          <p:nvPr/>
        </p:nvSpPr>
        <p:spPr bwMode="auto">
          <a:xfrm>
            <a:off x="1989610" y="2124219"/>
            <a:ext cx="699073" cy="64008"/>
          </a:xfrm>
          <a:prstGeom prst="rect">
            <a:avLst/>
          </a:prstGeom>
          <a:solidFill>
            <a:srgbClr val="5AAACE"/>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69" name="Rectangle 268"/>
          <p:cNvSpPr/>
          <p:nvPr/>
        </p:nvSpPr>
        <p:spPr bwMode="auto">
          <a:xfrm>
            <a:off x="1989610" y="2401691"/>
            <a:ext cx="699073" cy="64008"/>
          </a:xfrm>
          <a:prstGeom prst="rect">
            <a:avLst/>
          </a:prstGeom>
          <a:solidFill>
            <a:srgbClr val="5AAACE"/>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0" name="Rectangle 269"/>
          <p:cNvSpPr/>
          <p:nvPr/>
        </p:nvSpPr>
        <p:spPr bwMode="auto">
          <a:xfrm>
            <a:off x="1989610" y="2540427"/>
            <a:ext cx="675099" cy="64008"/>
          </a:xfrm>
          <a:prstGeom prst="rect">
            <a:avLst/>
          </a:prstGeom>
          <a:solidFill>
            <a:srgbClr val="5AAACE"/>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1" name="Rectangle 270"/>
          <p:cNvSpPr/>
          <p:nvPr/>
        </p:nvSpPr>
        <p:spPr bwMode="auto">
          <a:xfrm>
            <a:off x="1989610" y="2817894"/>
            <a:ext cx="562239" cy="64008"/>
          </a:xfrm>
          <a:prstGeom prst="rect">
            <a:avLst/>
          </a:prstGeom>
          <a:solidFill>
            <a:srgbClr val="5AAACE"/>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2" name="Rectangle 271"/>
          <p:cNvSpPr/>
          <p:nvPr/>
        </p:nvSpPr>
        <p:spPr bwMode="auto">
          <a:xfrm>
            <a:off x="1989610" y="1569275"/>
            <a:ext cx="879832" cy="64008"/>
          </a:xfrm>
          <a:prstGeom prst="rect">
            <a:avLst/>
          </a:prstGeom>
          <a:solidFill>
            <a:srgbClr val="F6A108"/>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3" name="Rectangle 272"/>
          <p:cNvSpPr/>
          <p:nvPr/>
        </p:nvSpPr>
        <p:spPr bwMode="auto">
          <a:xfrm>
            <a:off x="1989610" y="1846747"/>
            <a:ext cx="809732" cy="64008"/>
          </a:xfrm>
          <a:prstGeom prst="rect">
            <a:avLst/>
          </a:prstGeom>
          <a:solidFill>
            <a:srgbClr val="F6A108"/>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4" name="Rectangle 273"/>
          <p:cNvSpPr/>
          <p:nvPr/>
        </p:nvSpPr>
        <p:spPr bwMode="auto">
          <a:xfrm>
            <a:off x="1989610" y="2262955"/>
            <a:ext cx="701027" cy="64008"/>
          </a:xfrm>
          <a:prstGeom prst="rect">
            <a:avLst/>
          </a:prstGeom>
          <a:solidFill>
            <a:srgbClr val="F6A108"/>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5" name="Rectangle 274"/>
          <p:cNvSpPr/>
          <p:nvPr/>
        </p:nvSpPr>
        <p:spPr bwMode="auto">
          <a:xfrm>
            <a:off x="1989610" y="2679163"/>
            <a:ext cx="675097" cy="64008"/>
          </a:xfrm>
          <a:prstGeom prst="rect">
            <a:avLst/>
          </a:prstGeom>
          <a:solidFill>
            <a:srgbClr val="F6A108"/>
          </a:solidFill>
          <a:ln w="9525">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7" name="Rectangle 46"/>
          <p:cNvSpPr>
            <a:spLocks noChangeArrowheads="1"/>
          </p:cNvSpPr>
          <p:nvPr/>
        </p:nvSpPr>
        <p:spPr bwMode="auto">
          <a:xfrm>
            <a:off x="3425190" y="1424085"/>
            <a:ext cx="11862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a:t>
            </a:r>
            <a:endParaRPr lang="en-US" altLang="en-US" sz="1200" dirty="0"/>
          </a:p>
        </p:txBody>
      </p:sp>
      <p:sp>
        <p:nvSpPr>
          <p:cNvPr id="281" name="Rectangle 39"/>
          <p:cNvSpPr>
            <a:spLocks noChangeArrowheads="1"/>
          </p:cNvSpPr>
          <p:nvPr/>
        </p:nvSpPr>
        <p:spPr bwMode="auto">
          <a:xfrm>
            <a:off x="361576" y="4395491"/>
            <a:ext cx="72455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Pancreatic</a:t>
            </a:r>
            <a:endParaRPr lang="en-US" altLang="en-US" sz="1200" dirty="0"/>
          </a:p>
        </p:txBody>
      </p:sp>
      <p:sp>
        <p:nvSpPr>
          <p:cNvPr id="282" name="Rectangle 40"/>
          <p:cNvSpPr>
            <a:spLocks noChangeArrowheads="1"/>
          </p:cNvSpPr>
          <p:nvPr/>
        </p:nvSpPr>
        <p:spPr bwMode="auto">
          <a:xfrm>
            <a:off x="566762" y="3909044"/>
            <a:ext cx="51937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a:t>
            </a:r>
            <a:endParaRPr lang="en-US" altLang="en-US" sz="1200" dirty="0"/>
          </a:p>
        </p:txBody>
      </p:sp>
      <p:sp>
        <p:nvSpPr>
          <p:cNvPr id="283" name="Rectangle 41"/>
          <p:cNvSpPr>
            <a:spLocks noChangeArrowheads="1"/>
          </p:cNvSpPr>
          <p:nvPr/>
        </p:nvSpPr>
        <p:spPr bwMode="auto">
          <a:xfrm>
            <a:off x="566761" y="3746895"/>
            <a:ext cx="5193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a:t>
            </a:r>
            <a:endParaRPr lang="en-US" altLang="en-US" sz="1200" dirty="0"/>
          </a:p>
        </p:txBody>
      </p:sp>
      <p:sp>
        <p:nvSpPr>
          <p:cNvPr id="284" name="Rectangle 42"/>
          <p:cNvSpPr>
            <a:spLocks noChangeArrowheads="1"/>
          </p:cNvSpPr>
          <p:nvPr/>
        </p:nvSpPr>
        <p:spPr bwMode="auto">
          <a:xfrm>
            <a:off x="642102" y="3584746"/>
            <a:ext cx="44403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Breast</a:t>
            </a:r>
            <a:endParaRPr lang="en-US" altLang="en-US" sz="1200" dirty="0"/>
          </a:p>
        </p:txBody>
      </p:sp>
      <p:sp>
        <p:nvSpPr>
          <p:cNvPr id="285" name="Rectangle 43"/>
          <p:cNvSpPr>
            <a:spLocks noChangeArrowheads="1"/>
          </p:cNvSpPr>
          <p:nvPr/>
        </p:nvSpPr>
        <p:spPr bwMode="auto">
          <a:xfrm>
            <a:off x="440123" y="3422597"/>
            <a:ext cx="64601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Urothelial</a:t>
            </a:r>
            <a:endParaRPr lang="en-US" altLang="en-US" sz="1200" dirty="0"/>
          </a:p>
        </p:txBody>
      </p:sp>
      <p:sp>
        <p:nvSpPr>
          <p:cNvPr id="289" name="Line 50"/>
          <p:cNvSpPr>
            <a:spLocks noChangeShapeType="1"/>
          </p:cNvSpPr>
          <p:nvPr/>
        </p:nvSpPr>
        <p:spPr bwMode="auto">
          <a:xfrm>
            <a:off x="1157888" y="455941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93" name="Line 84"/>
          <p:cNvSpPr>
            <a:spLocks noChangeShapeType="1"/>
          </p:cNvSpPr>
          <p:nvPr/>
        </p:nvSpPr>
        <p:spPr bwMode="auto">
          <a:xfrm flipH="1">
            <a:off x="1105185" y="3445820"/>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94" name="Line 85"/>
          <p:cNvSpPr>
            <a:spLocks noChangeShapeType="1"/>
          </p:cNvSpPr>
          <p:nvPr/>
        </p:nvSpPr>
        <p:spPr bwMode="auto">
          <a:xfrm flipH="1">
            <a:off x="1105185" y="3603576"/>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95" name="Line 86"/>
          <p:cNvSpPr>
            <a:spLocks noChangeShapeType="1"/>
          </p:cNvSpPr>
          <p:nvPr/>
        </p:nvSpPr>
        <p:spPr bwMode="auto">
          <a:xfrm flipH="1">
            <a:off x="1105185" y="3761332"/>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96" name="Line 87"/>
          <p:cNvSpPr>
            <a:spLocks noChangeShapeType="1"/>
          </p:cNvSpPr>
          <p:nvPr/>
        </p:nvSpPr>
        <p:spPr bwMode="auto">
          <a:xfrm flipH="1">
            <a:off x="1105185" y="3919088"/>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97" name="Line 88"/>
          <p:cNvSpPr>
            <a:spLocks noChangeShapeType="1"/>
          </p:cNvSpPr>
          <p:nvPr/>
        </p:nvSpPr>
        <p:spPr bwMode="auto">
          <a:xfrm flipH="1">
            <a:off x="1105185" y="4392356"/>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98" name="Rectangle 40"/>
          <p:cNvSpPr>
            <a:spLocks noChangeArrowheads="1"/>
          </p:cNvSpPr>
          <p:nvPr/>
        </p:nvSpPr>
        <p:spPr bwMode="auto">
          <a:xfrm>
            <a:off x="566761" y="4071193"/>
            <a:ext cx="5193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a:t>
            </a:r>
            <a:endParaRPr lang="en-US" altLang="en-US" sz="1200" dirty="0"/>
          </a:p>
        </p:txBody>
      </p:sp>
      <p:sp>
        <p:nvSpPr>
          <p:cNvPr id="299" name="Line 87"/>
          <p:cNvSpPr>
            <a:spLocks noChangeShapeType="1"/>
          </p:cNvSpPr>
          <p:nvPr/>
        </p:nvSpPr>
        <p:spPr bwMode="auto">
          <a:xfrm flipH="1">
            <a:off x="1105185" y="4076844"/>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00" name="Rectangle 40"/>
          <p:cNvSpPr>
            <a:spLocks noChangeArrowheads="1"/>
          </p:cNvSpPr>
          <p:nvPr/>
        </p:nvSpPr>
        <p:spPr bwMode="auto">
          <a:xfrm>
            <a:off x="566761" y="4233342"/>
            <a:ext cx="5193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a:t>
            </a:r>
            <a:endParaRPr lang="en-US" altLang="en-US" sz="1200" dirty="0"/>
          </a:p>
        </p:txBody>
      </p:sp>
      <p:sp>
        <p:nvSpPr>
          <p:cNvPr id="302" name="Rectangle 42"/>
          <p:cNvSpPr>
            <a:spLocks noChangeArrowheads="1"/>
          </p:cNvSpPr>
          <p:nvPr/>
        </p:nvSpPr>
        <p:spPr bwMode="auto">
          <a:xfrm>
            <a:off x="1146525" y="4608989"/>
            <a:ext cx="54443"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303" name="Rectangle 42"/>
          <p:cNvSpPr>
            <a:spLocks noChangeArrowheads="1"/>
          </p:cNvSpPr>
          <p:nvPr/>
        </p:nvSpPr>
        <p:spPr bwMode="auto">
          <a:xfrm>
            <a:off x="1410656" y="4608989"/>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a:t>
            </a:r>
            <a:endParaRPr lang="en-US" altLang="en-US" sz="1200" dirty="0"/>
          </a:p>
        </p:txBody>
      </p:sp>
      <p:sp>
        <p:nvSpPr>
          <p:cNvPr id="304" name="Rectangle 42"/>
          <p:cNvSpPr>
            <a:spLocks noChangeArrowheads="1"/>
          </p:cNvSpPr>
          <p:nvPr/>
        </p:nvSpPr>
        <p:spPr bwMode="auto">
          <a:xfrm>
            <a:off x="2019167" y="4608989"/>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a:t>
            </a:r>
            <a:endParaRPr lang="en-US" altLang="en-US" sz="1200" dirty="0"/>
          </a:p>
        </p:txBody>
      </p:sp>
      <p:sp>
        <p:nvSpPr>
          <p:cNvPr id="305" name="Line 50"/>
          <p:cNvSpPr>
            <a:spLocks noChangeShapeType="1"/>
          </p:cNvSpPr>
          <p:nvPr/>
        </p:nvSpPr>
        <p:spPr bwMode="auto">
          <a:xfrm>
            <a:off x="1743655" y="455941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06" name="Rectangle 42"/>
          <p:cNvSpPr>
            <a:spLocks noChangeArrowheads="1"/>
          </p:cNvSpPr>
          <p:nvPr/>
        </p:nvSpPr>
        <p:spPr bwMode="auto">
          <a:xfrm>
            <a:off x="2313775" y="4608989"/>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307" name="Rectangle 42"/>
          <p:cNvSpPr>
            <a:spLocks noChangeArrowheads="1"/>
          </p:cNvSpPr>
          <p:nvPr/>
        </p:nvSpPr>
        <p:spPr bwMode="auto">
          <a:xfrm>
            <a:off x="2852837" y="4608989"/>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308" name="Line 50"/>
          <p:cNvSpPr>
            <a:spLocks noChangeShapeType="1"/>
          </p:cNvSpPr>
          <p:nvPr/>
        </p:nvSpPr>
        <p:spPr bwMode="auto">
          <a:xfrm>
            <a:off x="1445127" y="455941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09" name="Rectangle 42"/>
          <p:cNvSpPr>
            <a:spLocks noChangeArrowheads="1"/>
          </p:cNvSpPr>
          <p:nvPr/>
        </p:nvSpPr>
        <p:spPr bwMode="auto">
          <a:xfrm>
            <a:off x="1712981" y="4608989"/>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310" name="Line 50"/>
          <p:cNvSpPr>
            <a:spLocks noChangeShapeType="1"/>
          </p:cNvSpPr>
          <p:nvPr/>
        </p:nvSpPr>
        <p:spPr bwMode="auto">
          <a:xfrm>
            <a:off x="2042183" y="455941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1" name="Line 50"/>
          <p:cNvSpPr>
            <a:spLocks noChangeShapeType="1"/>
          </p:cNvSpPr>
          <p:nvPr/>
        </p:nvSpPr>
        <p:spPr bwMode="auto">
          <a:xfrm>
            <a:off x="2340711" y="455941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2" name="Line 50"/>
          <p:cNvSpPr>
            <a:spLocks noChangeShapeType="1"/>
          </p:cNvSpPr>
          <p:nvPr/>
        </p:nvSpPr>
        <p:spPr bwMode="auto">
          <a:xfrm flipH="1">
            <a:off x="2937770" y="4535704"/>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4" name="Line 87"/>
          <p:cNvSpPr>
            <a:spLocks noChangeShapeType="1"/>
          </p:cNvSpPr>
          <p:nvPr/>
        </p:nvSpPr>
        <p:spPr bwMode="auto">
          <a:xfrm flipH="1">
            <a:off x="1107103" y="4234600"/>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21" name="Rectangle 320"/>
          <p:cNvSpPr/>
          <p:nvPr/>
        </p:nvSpPr>
        <p:spPr bwMode="auto">
          <a:xfrm>
            <a:off x="1158587" y="4437338"/>
            <a:ext cx="229217" cy="64008"/>
          </a:xfrm>
          <a:prstGeom prst="rect">
            <a:avLst/>
          </a:prstGeom>
          <a:solidFill>
            <a:srgbClr val="12AD2B"/>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4" name="Rectangle 323"/>
          <p:cNvSpPr/>
          <p:nvPr/>
        </p:nvSpPr>
        <p:spPr bwMode="auto">
          <a:xfrm>
            <a:off x="1150756" y="3958351"/>
            <a:ext cx="443064" cy="64008"/>
          </a:xfrm>
          <a:prstGeom prst="rect">
            <a:avLst/>
          </a:prstGeom>
          <a:solidFill>
            <a:srgbClr val="F2F23A"/>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5" name="Rectangle 324"/>
          <p:cNvSpPr/>
          <p:nvPr/>
        </p:nvSpPr>
        <p:spPr bwMode="auto">
          <a:xfrm>
            <a:off x="1164301" y="4284389"/>
            <a:ext cx="338921" cy="64008"/>
          </a:xfrm>
          <a:prstGeom prst="rect">
            <a:avLst/>
          </a:prstGeom>
          <a:solidFill>
            <a:srgbClr val="8B3D9A"/>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7" name="Rectangle 326"/>
          <p:cNvSpPr/>
          <p:nvPr/>
        </p:nvSpPr>
        <p:spPr bwMode="auto">
          <a:xfrm>
            <a:off x="1165759" y="4116788"/>
            <a:ext cx="399909" cy="64008"/>
          </a:xfrm>
          <a:prstGeom prst="rect">
            <a:avLst/>
          </a:prstGeom>
          <a:solidFill>
            <a:srgbClr val="12AD2B"/>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8" name="Rectangle 327"/>
          <p:cNvSpPr/>
          <p:nvPr/>
        </p:nvSpPr>
        <p:spPr bwMode="auto">
          <a:xfrm>
            <a:off x="1159674" y="3794733"/>
            <a:ext cx="612103" cy="64008"/>
          </a:xfrm>
          <a:prstGeom prst="rect">
            <a:avLst/>
          </a:prstGeom>
          <a:solidFill>
            <a:srgbClr val="F2F23A"/>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29" name="Rectangle 328"/>
          <p:cNvSpPr/>
          <p:nvPr/>
        </p:nvSpPr>
        <p:spPr bwMode="auto">
          <a:xfrm>
            <a:off x="1164794" y="3630116"/>
            <a:ext cx="970513" cy="64008"/>
          </a:xfrm>
          <a:prstGeom prst="rect">
            <a:avLst/>
          </a:prstGeom>
          <a:solidFill>
            <a:srgbClr val="F2F23A"/>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0" name="Rectangle 329"/>
          <p:cNvSpPr/>
          <p:nvPr/>
        </p:nvSpPr>
        <p:spPr bwMode="auto">
          <a:xfrm>
            <a:off x="1155214" y="3471046"/>
            <a:ext cx="1550394" cy="64008"/>
          </a:xfrm>
          <a:prstGeom prst="rect">
            <a:avLst/>
          </a:prstGeom>
          <a:solidFill>
            <a:srgbClr val="F2F23A"/>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9" name="Freeform: Shape 278"/>
          <p:cNvSpPr/>
          <p:nvPr/>
        </p:nvSpPr>
        <p:spPr bwMode="auto">
          <a:xfrm>
            <a:off x="1158587" y="3430123"/>
            <a:ext cx="1779185" cy="1119987"/>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31" name="Rectangle 59"/>
          <p:cNvSpPr>
            <a:spLocks noChangeArrowheads="1"/>
          </p:cNvSpPr>
          <p:nvPr/>
        </p:nvSpPr>
        <p:spPr bwMode="auto">
          <a:xfrm>
            <a:off x="1098260" y="4891227"/>
            <a:ext cx="190662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FFFFFF"/>
                </a:solidFill>
              </a:rPr>
              <a:t>Combination Therapy</a:t>
            </a:r>
            <a:endParaRPr lang="en-US" altLang="en-US" sz="1400" dirty="0"/>
          </a:p>
        </p:txBody>
      </p:sp>
      <p:sp>
        <p:nvSpPr>
          <p:cNvPr id="332" name="Freeform: Shape 331"/>
          <p:cNvSpPr/>
          <p:nvPr/>
        </p:nvSpPr>
        <p:spPr bwMode="auto">
          <a:xfrm>
            <a:off x="1149695" y="5910377"/>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33" name="Rectangle 39"/>
          <p:cNvSpPr>
            <a:spLocks noChangeArrowheads="1"/>
          </p:cNvSpPr>
          <p:nvPr/>
        </p:nvSpPr>
        <p:spPr bwMode="auto">
          <a:xfrm>
            <a:off x="664044" y="5735369"/>
            <a:ext cx="408766"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SCLC</a:t>
            </a:r>
            <a:endParaRPr lang="en-US" altLang="en-US" sz="1200" dirty="0"/>
          </a:p>
        </p:txBody>
      </p:sp>
      <p:sp>
        <p:nvSpPr>
          <p:cNvPr id="334" name="Rectangle 40"/>
          <p:cNvSpPr>
            <a:spLocks noChangeArrowheads="1"/>
          </p:cNvSpPr>
          <p:nvPr/>
        </p:nvSpPr>
        <p:spPr bwMode="auto">
          <a:xfrm>
            <a:off x="553438" y="5263210"/>
            <a:ext cx="51937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a:t>
            </a:r>
            <a:endParaRPr lang="en-US" altLang="en-US" sz="1200" dirty="0"/>
          </a:p>
        </p:txBody>
      </p:sp>
      <p:sp>
        <p:nvSpPr>
          <p:cNvPr id="335" name="Rectangle 41"/>
          <p:cNvSpPr>
            <a:spLocks noChangeArrowheads="1"/>
          </p:cNvSpPr>
          <p:nvPr/>
        </p:nvSpPr>
        <p:spPr bwMode="auto">
          <a:xfrm>
            <a:off x="553437" y="5105823"/>
            <a:ext cx="5193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a:t>
            </a:r>
            <a:endParaRPr lang="en-US" altLang="en-US" sz="1200" dirty="0"/>
          </a:p>
        </p:txBody>
      </p:sp>
      <p:sp>
        <p:nvSpPr>
          <p:cNvPr id="336" name="Line 50"/>
          <p:cNvSpPr>
            <a:spLocks noChangeShapeType="1"/>
          </p:cNvSpPr>
          <p:nvPr/>
        </p:nvSpPr>
        <p:spPr bwMode="auto">
          <a:xfrm>
            <a:off x="1137840" y="5890031"/>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37" name="Line 86"/>
          <p:cNvSpPr>
            <a:spLocks noChangeShapeType="1"/>
          </p:cNvSpPr>
          <p:nvPr/>
        </p:nvSpPr>
        <p:spPr bwMode="auto">
          <a:xfrm flipH="1">
            <a:off x="1091861" y="5110381"/>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38" name="Line 87"/>
          <p:cNvSpPr>
            <a:spLocks noChangeShapeType="1"/>
          </p:cNvSpPr>
          <p:nvPr/>
        </p:nvSpPr>
        <p:spPr bwMode="auto">
          <a:xfrm flipH="1">
            <a:off x="1091861" y="5265018"/>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39" name="Line 88"/>
          <p:cNvSpPr>
            <a:spLocks noChangeShapeType="1"/>
          </p:cNvSpPr>
          <p:nvPr/>
        </p:nvSpPr>
        <p:spPr bwMode="auto">
          <a:xfrm flipH="1">
            <a:off x="1091861" y="5728929"/>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40" name="Rectangle 40"/>
          <p:cNvSpPr>
            <a:spLocks noChangeArrowheads="1"/>
          </p:cNvSpPr>
          <p:nvPr/>
        </p:nvSpPr>
        <p:spPr bwMode="auto">
          <a:xfrm>
            <a:off x="553437" y="5420597"/>
            <a:ext cx="5193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NSCLC</a:t>
            </a:r>
            <a:endParaRPr lang="en-US" altLang="en-US" sz="1200" dirty="0"/>
          </a:p>
        </p:txBody>
      </p:sp>
      <p:sp>
        <p:nvSpPr>
          <p:cNvPr id="341" name="Line 87"/>
          <p:cNvSpPr>
            <a:spLocks noChangeShapeType="1"/>
          </p:cNvSpPr>
          <p:nvPr/>
        </p:nvSpPr>
        <p:spPr bwMode="auto">
          <a:xfrm flipH="1">
            <a:off x="1091861" y="5419655"/>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42" name="Rectangle 40"/>
          <p:cNvSpPr>
            <a:spLocks noChangeArrowheads="1"/>
          </p:cNvSpPr>
          <p:nvPr/>
        </p:nvSpPr>
        <p:spPr bwMode="auto">
          <a:xfrm>
            <a:off x="740989" y="5577984"/>
            <a:ext cx="33182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RCC</a:t>
            </a:r>
            <a:endParaRPr lang="en-US" altLang="en-US" sz="1200" dirty="0"/>
          </a:p>
        </p:txBody>
      </p:sp>
      <p:sp>
        <p:nvSpPr>
          <p:cNvPr id="343" name="Rectangle 42"/>
          <p:cNvSpPr>
            <a:spLocks noChangeArrowheads="1"/>
          </p:cNvSpPr>
          <p:nvPr/>
        </p:nvSpPr>
        <p:spPr bwMode="auto">
          <a:xfrm>
            <a:off x="1124107" y="5939610"/>
            <a:ext cx="54443"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345" name="Rectangle 42"/>
          <p:cNvSpPr>
            <a:spLocks noChangeArrowheads="1"/>
          </p:cNvSpPr>
          <p:nvPr/>
        </p:nvSpPr>
        <p:spPr bwMode="auto">
          <a:xfrm>
            <a:off x="1968140" y="5939610"/>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346" name="Line 50"/>
          <p:cNvSpPr>
            <a:spLocks noChangeShapeType="1"/>
          </p:cNvSpPr>
          <p:nvPr/>
        </p:nvSpPr>
        <p:spPr bwMode="auto">
          <a:xfrm>
            <a:off x="1594125" y="5890031"/>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47" name="Rectangle 42"/>
          <p:cNvSpPr>
            <a:spLocks noChangeArrowheads="1"/>
          </p:cNvSpPr>
          <p:nvPr/>
        </p:nvSpPr>
        <p:spPr bwMode="auto">
          <a:xfrm>
            <a:off x="2419162" y="5939610"/>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350" name="Rectangle 42"/>
          <p:cNvSpPr>
            <a:spLocks noChangeArrowheads="1"/>
          </p:cNvSpPr>
          <p:nvPr/>
        </p:nvSpPr>
        <p:spPr bwMode="auto">
          <a:xfrm>
            <a:off x="1570150" y="5939610"/>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351" name="Line 50"/>
          <p:cNvSpPr>
            <a:spLocks noChangeShapeType="1"/>
          </p:cNvSpPr>
          <p:nvPr/>
        </p:nvSpPr>
        <p:spPr bwMode="auto">
          <a:xfrm>
            <a:off x="2043109" y="5890031"/>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2" name="Line 50"/>
          <p:cNvSpPr>
            <a:spLocks noChangeShapeType="1"/>
          </p:cNvSpPr>
          <p:nvPr/>
        </p:nvSpPr>
        <p:spPr bwMode="auto">
          <a:xfrm>
            <a:off x="2495183" y="5890031"/>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3" name="Line 50"/>
          <p:cNvSpPr>
            <a:spLocks noChangeShapeType="1"/>
          </p:cNvSpPr>
          <p:nvPr/>
        </p:nvSpPr>
        <p:spPr bwMode="auto">
          <a:xfrm flipH="1">
            <a:off x="2935735" y="5866911"/>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4" name="Line 87"/>
          <p:cNvSpPr>
            <a:spLocks noChangeShapeType="1"/>
          </p:cNvSpPr>
          <p:nvPr/>
        </p:nvSpPr>
        <p:spPr bwMode="auto">
          <a:xfrm flipH="1">
            <a:off x="1086253" y="5574292"/>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5" name="Rectangle 354"/>
          <p:cNvSpPr/>
          <p:nvPr/>
        </p:nvSpPr>
        <p:spPr bwMode="auto">
          <a:xfrm>
            <a:off x="1144978" y="5761835"/>
            <a:ext cx="565362" cy="64008"/>
          </a:xfrm>
          <a:prstGeom prst="rect">
            <a:avLst/>
          </a:prstGeom>
          <a:solidFill>
            <a:srgbClr val="FF0000"/>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6" name="Rectangle 355"/>
          <p:cNvSpPr/>
          <p:nvPr/>
        </p:nvSpPr>
        <p:spPr bwMode="auto">
          <a:xfrm>
            <a:off x="1144978" y="5305705"/>
            <a:ext cx="1502862" cy="64008"/>
          </a:xfrm>
          <a:prstGeom prst="rect">
            <a:avLst/>
          </a:prstGeom>
          <a:solidFill>
            <a:srgbClr val="58EE71"/>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7" name="Rectangle 356"/>
          <p:cNvSpPr/>
          <p:nvPr/>
        </p:nvSpPr>
        <p:spPr bwMode="auto">
          <a:xfrm>
            <a:off x="1144978" y="5609793"/>
            <a:ext cx="609511"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8" name="Rectangle 357"/>
          <p:cNvSpPr/>
          <p:nvPr/>
        </p:nvSpPr>
        <p:spPr bwMode="auto">
          <a:xfrm>
            <a:off x="1144978" y="5457749"/>
            <a:ext cx="851979" cy="64008"/>
          </a:xfrm>
          <a:prstGeom prst="rect">
            <a:avLst/>
          </a:prstGeom>
          <a:solidFill>
            <a:srgbClr val="FF0000"/>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9" name="Rectangle 358"/>
          <p:cNvSpPr/>
          <p:nvPr/>
        </p:nvSpPr>
        <p:spPr bwMode="auto">
          <a:xfrm>
            <a:off x="1144978" y="5153661"/>
            <a:ext cx="1493944" cy="64008"/>
          </a:xfrm>
          <a:prstGeom prst="rect">
            <a:avLst/>
          </a:prstGeom>
          <a:solidFill>
            <a:srgbClr val="CDCDCF"/>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0" name="Freeform: Shape 359"/>
          <p:cNvSpPr/>
          <p:nvPr/>
        </p:nvSpPr>
        <p:spPr bwMode="auto">
          <a:xfrm>
            <a:off x="1138234" y="5092631"/>
            <a:ext cx="1797504" cy="788100"/>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61" name="Rectangle 59"/>
          <p:cNvSpPr>
            <a:spLocks noChangeArrowheads="1"/>
          </p:cNvSpPr>
          <p:nvPr/>
        </p:nvSpPr>
        <p:spPr bwMode="auto">
          <a:xfrm>
            <a:off x="1177144" y="6114515"/>
            <a:ext cx="159337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ORR</a:t>
            </a:r>
            <a:endParaRPr lang="en-US" altLang="en-US" sz="1200" dirty="0"/>
          </a:p>
        </p:txBody>
      </p:sp>
      <p:sp>
        <p:nvSpPr>
          <p:cNvPr id="362" name="Rectangle 42"/>
          <p:cNvSpPr>
            <a:spLocks noChangeArrowheads="1"/>
          </p:cNvSpPr>
          <p:nvPr/>
        </p:nvSpPr>
        <p:spPr bwMode="auto">
          <a:xfrm>
            <a:off x="2612241" y="4612738"/>
            <a:ext cx="108886"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363" name="Line 50"/>
          <p:cNvSpPr>
            <a:spLocks noChangeShapeType="1"/>
          </p:cNvSpPr>
          <p:nvPr/>
        </p:nvSpPr>
        <p:spPr bwMode="auto">
          <a:xfrm flipH="1">
            <a:off x="2639239" y="4540039"/>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64" name="Rectangle 42"/>
          <p:cNvSpPr>
            <a:spLocks noChangeArrowheads="1"/>
          </p:cNvSpPr>
          <p:nvPr/>
        </p:nvSpPr>
        <p:spPr bwMode="auto">
          <a:xfrm>
            <a:off x="2861712" y="5928347"/>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80</a:t>
            </a:r>
            <a:endParaRPr lang="en-US" altLang="en-US" sz="1200" dirty="0"/>
          </a:p>
        </p:txBody>
      </p:sp>
      <p:sp>
        <p:nvSpPr>
          <p:cNvPr id="29" name="Freeform: Shape 28"/>
          <p:cNvSpPr/>
          <p:nvPr/>
        </p:nvSpPr>
        <p:spPr bwMode="auto">
          <a:xfrm>
            <a:off x="1980902" y="1376869"/>
            <a:ext cx="1785989" cy="1552195"/>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67" name="Rectangle 59"/>
          <p:cNvSpPr>
            <a:spLocks noChangeArrowheads="1"/>
          </p:cNvSpPr>
          <p:nvPr/>
        </p:nvSpPr>
        <p:spPr bwMode="auto">
          <a:xfrm>
            <a:off x="6607859" y="4655863"/>
            <a:ext cx="190662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FFFFFF"/>
                </a:solidFill>
              </a:rPr>
              <a:t>Other</a:t>
            </a:r>
            <a:endParaRPr lang="en-US" altLang="en-US" sz="1400" dirty="0"/>
          </a:p>
        </p:txBody>
      </p:sp>
      <p:sp>
        <p:nvSpPr>
          <p:cNvPr id="368" name="Freeform: Shape 367"/>
          <p:cNvSpPr/>
          <p:nvPr/>
        </p:nvSpPr>
        <p:spPr bwMode="auto">
          <a:xfrm>
            <a:off x="6739075" y="575799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9" name="Rectangle 39"/>
          <p:cNvSpPr>
            <a:spLocks noChangeArrowheads="1"/>
          </p:cNvSpPr>
          <p:nvPr/>
        </p:nvSpPr>
        <p:spPr bwMode="auto">
          <a:xfrm>
            <a:off x="5025524" y="5578752"/>
            <a:ext cx="1636666"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Breast (pembrolizumab)</a:t>
            </a:r>
            <a:endParaRPr lang="en-US" altLang="en-US" sz="1200" dirty="0"/>
          </a:p>
        </p:txBody>
      </p:sp>
      <p:sp>
        <p:nvSpPr>
          <p:cNvPr id="371" name="Rectangle 41"/>
          <p:cNvSpPr>
            <a:spLocks noChangeArrowheads="1"/>
          </p:cNvSpPr>
          <p:nvPr/>
        </p:nvSpPr>
        <p:spPr bwMode="auto">
          <a:xfrm>
            <a:off x="5152161" y="4961646"/>
            <a:ext cx="151002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pPr>
            <a:r>
              <a:rPr lang="en-US" altLang="en-US" sz="1200" b="0" dirty="0">
                <a:solidFill>
                  <a:srgbClr val="FFFFFF"/>
                </a:solidFill>
              </a:rPr>
              <a:t>Breast (</a:t>
            </a:r>
            <a:r>
              <a:rPr lang="en-US" altLang="en-US" sz="1200" b="0" dirty="0">
                <a:solidFill>
                  <a:srgbClr val="FFFFFF"/>
                </a:solidFill>
                <a:cs typeface="Arial" panose="020B0604020202020204" pitchFamily="34" charset="0"/>
              </a:rPr>
              <a:t>A</a:t>
            </a:r>
            <a:r>
              <a:rPr lang="en-US" sz="1200" b="0" dirty="0">
                <a:solidFill>
                  <a:srgbClr val="FFFFFF"/>
                </a:solidFill>
                <a:cs typeface="Arial" panose="020B0604020202020204" pitchFamily="34" charset="0"/>
              </a:rPr>
              <a:t>tezolizumab)</a:t>
            </a:r>
            <a:endParaRPr lang="en-US" altLang="en-US" sz="1200" dirty="0"/>
          </a:p>
        </p:txBody>
      </p:sp>
      <p:sp>
        <p:nvSpPr>
          <p:cNvPr id="372" name="Line 50"/>
          <p:cNvSpPr>
            <a:spLocks noChangeShapeType="1"/>
          </p:cNvSpPr>
          <p:nvPr/>
        </p:nvSpPr>
        <p:spPr bwMode="auto">
          <a:xfrm>
            <a:off x="6727220" y="573764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73" name="Line 86"/>
          <p:cNvSpPr>
            <a:spLocks noChangeShapeType="1"/>
          </p:cNvSpPr>
          <p:nvPr/>
        </p:nvSpPr>
        <p:spPr bwMode="auto">
          <a:xfrm flipH="1">
            <a:off x="6681241" y="4951004"/>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75" name="Line 88"/>
          <p:cNvSpPr>
            <a:spLocks noChangeShapeType="1"/>
          </p:cNvSpPr>
          <p:nvPr/>
        </p:nvSpPr>
        <p:spPr bwMode="auto">
          <a:xfrm flipH="1">
            <a:off x="6681241" y="5538131"/>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76" name="Rectangle 40"/>
          <p:cNvSpPr>
            <a:spLocks noChangeArrowheads="1"/>
          </p:cNvSpPr>
          <p:nvPr/>
        </p:nvSpPr>
        <p:spPr bwMode="auto">
          <a:xfrm>
            <a:off x="4964610" y="5175796"/>
            <a:ext cx="169758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Gastric (Pembrolizumab)</a:t>
            </a:r>
            <a:endParaRPr lang="en-US" altLang="en-US" sz="1200" dirty="0"/>
          </a:p>
        </p:txBody>
      </p:sp>
      <p:sp>
        <p:nvSpPr>
          <p:cNvPr id="377" name="Line 87"/>
          <p:cNvSpPr>
            <a:spLocks noChangeShapeType="1"/>
          </p:cNvSpPr>
          <p:nvPr/>
        </p:nvSpPr>
        <p:spPr bwMode="auto">
          <a:xfrm flipH="1">
            <a:off x="6681241" y="5146713"/>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78" name="Rectangle 40"/>
          <p:cNvSpPr>
            <a:spLocks noChangeArrowheads="1"/>
          </p:cNvSpPr>
          <p:nvPr/>
        </p:nvSpPr>
        <p:spPr bwMode="auto">
          <a:xfrm>
            <a:off x="4906903" y="5368859"/>
            <a:ext cx="175528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HNSCC (Pembrolizumab)</a:t>
            </a:r>
            <a:endParaRPr lang="en-US" altLang="en-US" sz="1200" dirty="0"/>
          </a:p>
        </p:txBody>
      </p:sp>
      <p:sp>
        <p:nvSpPr>
          <p:cNvPr id="379" name="Rectangle 42"/>
          <p:cNvSpPr>
            <a:spLocks noChangeArrowheads="1"/>
          </p:cNvSpPr>
          <p:nvPr/>
        </p:nvSpPr>
        <p:spPr bwMode="auto">
          <a:xfrm>
            <a:off x="6713487" y="5787223"/>
            <a:ext cx="54443"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380" name="Rectangle 42"/>
          <p:cNvSpPr>
            <a:spLocks noChangeArrowheads="1"/>
          </p:cNvSpPr>
          <p:nvPr/>
        </p:nvSpPr>
        <p:spPr bwMode="auto">
          <a:xfrm>
            <a:off x="7557520" y="5787223"/>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381" name="Line 50"/>
          <p:cNvSpPr>
            <a:spLocks noChangeShapeType="1"/>
          </p:cNvSpPr>
          <p:nvPr/>
        </p:nvSpPr>
        <p:spPr bwMode="auto">
          <a:xfrm>
            <a:off x="7183505" y="573764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2" name="Rectangle 42"/>
          <p:cNvSpPr>
            <a:spLocks noChangeArrowheads="1"/>
          </p:cNvSpPr>
          <p:nvPr/>
        </p:nvSpPr>
        <p:spPr bwMode="auto">
          <a:xfrm>
            <a:off x="8008542" y="5787223"/>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a:t>
            </a:r>
            <a:endParaRPr lang="en-US" altLang="en-US" sz="1200" dirty="0"/>
          </a:p>
        </p:txBody>
      </p:sp>
      <p:sp>
        <p:nvSpPr>
          <p:cNvPr id="383" name="Rectangle 42"/>
          <p:cNvSpPr>
            <a:spLocks noChangeArrowheads="1"/>
          </p:cNvSpPr>
          <p:nvPr/>
        </p:nvSpPr>
        <p:spPr bwMode="auto">
          <a:xfrm>
            <a:off x="7098498" y="5787223"/>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a:t>
            </a:r>
            <a:endParaRPr lang="en-US" altLang="en-US" sz="1200" dirty="0"/>
          </a:p>
        </p:txBody>
      </p:sp>
      <p:sp>
        <p:nvSpPr>
          <p:cNvPr id="384" name="Line 50"/>
          <p:cNvSpPr>
            <a:spLocks noChangeShapeType="1"/>
          </p:cNvSpPr>
          <p:nvPr/>
        </p:nvSpPr>
        <p:spPr bwMode="auto">
          <a:xfrm>
            <a:off x="7632489" y="573764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5" name="Line 50"/>
          <p:cNvSpPr>
            <a:spLocks noChangeShapeType="1"/>
          </p:cNvSpPr>
          <p:nvPr/>
        </p:nvSpPr>
        <p:spPr bwMode="auto">
          <a:xfrm>
            <a:off x="8084563" y="5737644"/>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6" name="Line 50"/>
          <p:cNvSpPr>
            <a:spLocks noChangeShapeType="1"/>
          </p:cNvSpPr>
          <p:nvPr/>
        </p:nvSpPr>
        <p:spPr bwMode="auto">
          <a:xfrm flipH="1">
            <a:off x="8525115" y="5714524"/>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7" name="Line 87"/>
          <p:cNvSpPr>
            <a:spLocks noChangeShapeType="1"/>
          </p:cNvSpPr>
          <p:nvPr/>
        </p:nvSpPr>
        <p:spPr bwMode="auto">
          <a:xfrm flipH="1">
            <a:off x="6675633" y="5342422"/>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8" name="Rectangle 387"/>
          <p:cNvSpPr/>
          <p:nvPr/>
        </p:nvSpPr>
        <p:spPr bwMode="auto">
          <a:xfrm>
            <a:off x="6734358" y="5609448"/>
            <a:ext cx="565362"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90" name="Rectangle 389"/>
          <p:cNvSpPr/>
          <p:nvPr/>
        </p:nvSpPr>
        <p:spPr bwMode="auto">
          <a:xfrm>
            <a:off x="6734358" y="5408314"/>
            <a:ext cx="609511"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91" name="Rectangle 390"/>
          <p:cNvSpPr/>
          <p:nvPr/>
        </p:nvSpPr>
        <p:spPr bwMode="auto">
          <a:xfrm>
            <a:off x="6734358" y="5207179"/>
            <a:ext cx="851979"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92" name="Rectangle 391"/>
          <p:cNvSpPr/>
          <p:nvPr/>
        </p:nvSpPr>
        <p:spPr bwMode="auto">
          <a:xfrm>
            <a:off x="6734358" y="5006044"/>
            <a:ext cx="1493944" cy="64008"/>
          </a:xfrm>
          <a:prstGeom prst="rect">
            <a:avLst/>
          </a:prstGeom>
          <a:solidFill>
            <a:schemeClr val="accent2"/>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93" name="Freeform: Shape 392"/>
          <p:cNvSpPr/>
          <p:nvPr/>
        </p:nvSpPr>
        <p:spPr bwMode="auto">
          <a:xfrm>
            <a:off x="6727614" y="4940244"/>
            <a:ext cx="1797504" cy="788100"/>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94" name="Rectangle 59"/>
          <p:cNvSpPr>
            <a:spLocks noChangeArrowheads="1"/>
          </p:cNvSpPr>
          <p:nvPr/>
        </p:nvSpPr>
        <p:spPr bwMode="auto">
          <a:xfrm>
            <a:off x="6766524" y="5962128"/>
            <a:ext cx="159337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ORR</a:t>
            </a:r>
            <a:endParaRPr lang="en-US" altLang="en-US" sz="1200" dirty="0"/>
          </a:p>
        </p:txBody>
      </p:sp>
      <p:sp>
        <p:nvSpPr>
          <p:cNvPr id="395" name="Rectangle 42"/>
          <p:cNvSpPr>
            <a:spLocks noChangeArrowheads="1"/>
          </p:cNvSpPr>
          <p:nvPr/>
        </p:nvSpPr>
        <p:spPr bwMode="auto">
          <a:xfrm>
            <a:off x="8451092" y="5775960"/>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grpSp>
        <p:nvGrpSpPr>
          <p:cNvPr id="2" name="Group 1"/>
          <p:cNvGrpSpPr/>
          <p:nvPr/>
        </p:nvGrpSpPr>
        <p:grpSpPr>
          <a:xfrm>
            <a:off x="8074875" y="2540445"/>
            <a:ext cx="693436" cy="387866"/>
            <a:chOff x="8443541" y="2129198"/>
            <a:chExt cx="693436" cy="387866"/>
          </a:xfrm>
        </p:grpSpPr>
        <p:sp>
          <p:nvSpPr>
            <p:cNvPr id="396" name="Rectangle 119"/>
            <p:cNvSpPr>
              <a:spLocks noChangeArrowheads="1"/>
            </p:cNvSpPr>
            <p:nvPr/>
          </p:nvSpPr>
          <p:spPr bwMode="auto">
            <a:xfrm>
              <a:off x="8443541" y="2160948"/>
              <a:ext cx="127000" cy="128588"/>
            </a:xfrm>
            <a:prstGeom prst="rect">
              <a:avLst/>
            </a:prstGeom>
            <a:solidFill>
              <a:srgbClr val="5AAACE"/>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397" name="Rectangle 121"/>
            <p:cNvSpPr>
              <a:spLocks noChangeArrowheads="1"/>
            </p:cNvSpPr>
            <p:nvPr/>
          </p:nvSpPr>
          <p:spPr bwMode="auto">
            <a:xfrm>
              <a:off x="8612795" y="2129198"/>
              <a:ext cx="524182"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0" dirty="0">
                  <a:solidFill>
                    <a:srgbClr val="FFFFFF"/>
                  </a:solidFill>
                  <a:cs typeface="Arial" panose="020B0604020202020204" pitchFamily="34" charset="0"/>
                </a:rPr>
                <a:t>PD-L1+</a:t>
              </a:r>
            </a:p>
          </p:txBody>
        </p:sp>
        <p:sp>
          <p:nvSpPr>
            <p:cNvPr id="398" name="Rectangle 122"/>
            <p:cNvSpPr>
              <a:spLocks noChangeArrowheads="1"/>
            </p:cNvSpPr>
            <p:nvPr/>
          </p:nvSpPr>
          <p:spPr bwMode="auto">
            <a:xfrm>
              <a:off x="8443541" y="2356846"/>
              <a:ext cx="127000" cy="128587"/>
            </a:xfrm>
            <a:prstGeom prst="rect">
              <a:avLst/>
            </a:prstGeom>
            <a:solidFill>
              <a:srgbClr val="F6A108"/>
            </a:solidFill>
            <a:ln w="9525">
              <a:solidFill>
                <a:schemeClr val="bg2">
                  <a:lumMod val="10000"/>
                </a:schemeClr>
              </a:solidFill>
              <a:miter lim="800000"/>
              <a:headEnd/>
              <a:tailEnd/>
            </a:ln>
          </p:spPr>
          <p:txBody>
            <a:bodyPr/>
            <a:lstStyle/>
            <a:p>
              <a:pPr eaLnBrk="0" fontAlgn="base" hangingPunct="0">
                <a:spcBef>
                  <a:spcPct val="0"/>
                </a:spcBef>
                <a:spcAft>
                  <a:spcPct val="0"/>
                </a:spcAft>
                <a:defRPr/>
              </a:pPr>
              <a:endParaRPr lang="en-US" sz="1400" b="1" dirty="0">
                <a:solidFill>
                  <a:srgbClr val="FFFFFF"/>
                </a:solidFill>
                <a:cs typeface="Arial" panose="020B0604020202020204" pitchFamily="34" charset="0"/>
              </a:endParaRPr>
            </a:p>
          </p:txBody>
        </p:sp>
        <p:sp>
          <p:nvSpPr>
            <p:cNvPr id="399" name="Rectangle 124"/>
            <p:cNvSpPr>
              <a:spLocks noChangeArrowheads="1"/>
            </p:cNvSpPr>
            <p:nvPr/>
          </p:nvSpPr>
          <p:spPr bwMode="auto">
            <a:xfrm>
              <a:off x="8612795" y="2332398"/>
              <a:ext cx="485710" cy="184666"/>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0" dirty="0">
                  <a:solidFill>
                    <a:srgbClr val="FFFFFF"/>
                  </a:solidFill>
                  <a:cs typeface="Arial" panose="020B0604020202020204" pitchFamily="34" charset="0"/>
                </a:rPr>
                <a:t>PD-L1-</a:t>
              </a:r>
            </a:p>
          </p:txBody>
        </p:sp>
      </p:grpSp>
      <p:sp>
        <p:nvSpPr>
          <p:cNvPr id="173" name="Rectangle 59"/>
          <p:cNvSpPr>
            <a:spLocks noChangeArrowheads="1"/>
          </p:cNvSpPr>
          <p:nvPr/>
        </p:nvSpPr>
        <p:spPr bwMode="auto">
          <a:xfrm>
            <a:off x="6619202" y="3513266"/>
            <a:ext cx="190662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FFFFFF"/>
                </a:solidFill>
              </a:rPr>
              <a:t>Urothelial</a:t>
            </a:r>
            <a:endParaRPr lang="en-US" altLang="en-US" sz="1400" dirty="0"/>
          </a:p>
        </p:txBody>
      </p:sp>
      <p:sp>
        <p:nvSpPr>
          <p:cNvPr id="174" name="Freeform: Shape 173"/>
          <p:cNvSpPr/>
          <p:nvPr/>
        </p:nvSpPr>
        <p:spPr bwMode="auto">
          <a:xfrm>
            <a:off x="6750418" y="43290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76" name="Rectangle 41"/>
          <p:cNvSpPr>
            <a:spLocks noChangeArrowheads="1"/>
          </p:cNvSpPr>
          <p:nvPr/>
        </p:nvSpPr>
        <p:spPr bwMode="auto">
          <a:xfrm>
            <a:off x="5753409" y="3755110"/>
            <a:ext cx="92012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pPr>
            <a:r>
              <a:rPr lang="en-US" sz="1200" b="0" dirty="0">
                <a:solidFill>
                  <a:srgbClr val="FFFFFF"/>
                </a:solidFill>
                <a:cs typeface="Arial" panose="020B0604020202020204" pitchFamily="34" charset="0"/>
              </a:rPr>
              <a:t>Atezolizumab</a:t>
            </a:r>
            <a:endParaRPr lang="en-US" altLang="en-US" sz="1200" dirty="0"/>
          </a:p>
        </p:txBody>
      </p:sp>
      <p:sp>
        <p:nvSpPr>
          <p:cNvPr id="177" name="Line 50"/>
          <p:cNvSpPr>
            <a:spLocks noChangeShapeType="1"/>
          </p:cNvSpPr>
          <p:nvPr/>
        </p:nvSpPr>
        <p:spPr bwMode="auto">
          <a:xfrm>
            <a:off x="6741716" y="4308656"/>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78" name="Line 86"/>
          <p:cNvSpPr>
            <a:spLocks noChangeShapeType="1"/>
          </p:cNvSpPr>
          <p:nvPr/>
        </p:nvSpPr>
        <p:spPr bwMode="auto">
          <a:xfrm flipH="1">
            <a:off x="6692584" y="3744468"/>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80" name="Rectangle 40"/>
          <p:cNvSpPr>
            <a:spLocks noChangeArrowheads="1"/>
          </p:cNvSpPr>
          <p:nvPr/>
        </p:nvSpPr>
        <p:spPr bwMode="auto">
          <a:xfrm>
            <a:off x="5753410" y="3944794"/>
            <a:ext cx="92012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sz="1200" b="0" dirty="0">
                <a:solidFill>
                  <a:srgbClr val="FFFFFF"/>
                </a:solidFill>
                <a:cs typeface="Arial" panose="020B0604020202020204" pitchFamily="34" charset="0"/>
              </a:rPr>
              <a:t>Atezolizumab</a:t>
            </a:r>
            <a:endParaRPr lang="en-US" altLang="en-US" sz="1200" dirty="0"/>
          </a:p>
        </p:txBody>
      </p:sp>
      <p:sp>
        <p:nvSpPr>
          <p:cNvPr id="181" name="Line 87"/>
          <p:cNvSpPr>
            <a:spLocks noChangeShapeType="1"/>
          </p:cNvSpPr>
          <p:nvPr/>
        </p:nvSpPr>
        <p:spPr bwMode="auto">
          <a:xfrm flipH="1">
            <a:off x="6692584" y="3929905"/>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82" name="Rectangle 40"/>
          <p:cNvSpPr>
            <a:spLocks noChangeArrowheads="1"/>
          </p:cNvSpPr>
          <p:nvPr/>
        </p:nvSpPr>
        <p:spPr bwMode="auto">
          <a:xfrm>
            <a:off x="5609140" y="4141717"/>
            <a:ext cx="106439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Pembrolizumab</a:t>
            </a:r>
            <a:endParaRPr lang="en-US" altLang="en-US" sz="1200" dirty="0"/>
          </a:p>
        </p:txBody>
      </p:sp>
      <p:sp>
        <p:nvSpPr>
          <p:cNvPr id="183" name="Rectangle 42"/>
          <p:cNvSpPr>
            <a:spLocks noChangeArrowheads="1"/>
          </p:cNvSpPr>
          <p:nvPr/>
        </p:nvSpPr>
        <p:spPr bwMode="auto">
          <a:xfrm>
            <a:off x="6727983" y="4352851"/>
            <a:ext cx="54443"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184" name="Rectangle 42"/>
          <p:cNvSpPr>
            <a:spLocks noChangeArrowheads="1"/>
          </p:cNvSpPr>
          <p:nvPr/>
        </p:nvSpPr>
        <p:spPr bwMode="auto">
          <a:xfrm>
            <a:off x="7350585" y="4352604"/>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185" name="Line 50"/>
          <p:cNvSpPr>
            <a:spLocks noChangeShapeType="1"/>
          </p:cNvSpPr>
          <p:nvPr/>
        </p:nvSpPr>
        <p:spPr bwMode="auto">
          <a:xfrm>
            <a:off x="7098142" y="4308656"/>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86" name="Rectangle 42"/>
          <p:cNvSpPr>
            <a:spLocks noChangeArrowheads="1"/>
          </p:cNvSpPr>
          <p:nvPr/>
        </p:nvSpPr>
        <p:spPr bwMode="auto">
          <a:xfrm>
            <a:off x="7721201" y="4352604"/>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a:t>
            </a:r>
            <a:endParaRPr lang="en-US" altLang="en-US" sz="1200" dirty="0"/>
          </a:p>
        </p:txBody>
      </p:sp>
      <p:sp>
        <p:nvSpPr>
          <p:cNvPr id="187" name="Rectangle 42"/>
          <p:cNvSpPr>
            <a:spLocks noChangeArrowheads="1"/>
          </p:cNvSpPr>
          <p:nvPr/>
        </p:nvSpPr>
        <p:spPr bwMode="auto">
          <a:xfrm>
            <a:off x="6979970" y="4352604"/>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a:t>
            </a:r>
            <a:endParaRPr lang="en-US" altLang="en-US" sz="1200" dirty="0"/>
          </a:p>
        </p:txBody>
      </p:sp>
      <p:sp>
        <p:nvSpPr>
          <p:cNvPr id="188" name="Line 50"/>
          <p:cNvSpPr>
            <a:spLocks noChangeShapeType="1"/>
          </p:cNvSpPr>
          <p:nvPr/>
        </p:nvSpPr>
        <p:spPr bwMode="auto">
          <a:xfrm>
            <a:off x="7457721" y="4308656"/>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89" name="Line 50"/>
          <p:cNvSpPr>
            <a:spLocks noChangeShapeType="1"/>
          </p:cNvSpPr>
          <p:nvPr/>
        </p:nvSpPr>
        <p:spPr bwMode="auto">
          <a:xfrm>
            <a:off x="7817300" y="4308656"/>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90" name="Line 50"/>
          <p:cNvSpPr>
            <a:spLocks noChangeShapeType="1"/>
          </p:cNvSpPr>
          <p:nvPr/>
        </p:nvSpPr>
        <p:spPr bwMode="auto">
          <a:xfrm flipH="1">
            <a:off x="8536458" y="4285536"/>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91" name="Line 87"/>
          <p:cNvSpPr>
            <a:spLocks noChangeShapeType="1"/>
          </p:cNvSpPr>
          <p:nvPr/>
        </p:nvSpPr>
        <p:spPr bwMode="auto">
          <a:xfrm flipH="1">
            <a:off x="6692586" y="4115342"/>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93" name="Rectangle 192"/>
          <p:cNvSpPr/>
          <p:nvPr/>
        </p:nvSpPr>
        <p:spPr bwMode="auto">
          <a:xfrm>
            <a:off x="6745701" y="3811270"/>
            <a:ext cx="1529948"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4" name="Rectangle 193"/>
          <p:cNvSpPr/>
          <p:nvPr/>
        </p:nvSpPr>
        <p:spPr bwMode="auto">
          <a:xfrm>
            <a:off x="6735835" y="4187453"/>
            <a:ext cx="404144" cy="64008"/>
          </a:xfrm>
          <a:prstGeom prst="rect">
            <a:avLst/>
          </a:prstGeom>
          <a:solidFill>
            <a:srgbClr val="F6A108"/>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5" name="Rectangle 194"/>
          <p:cNvSpPr/>
          <p:nvPr/>
        </p:nvSpPr>
        <p:spPr bwMode="auto">
          <a:xfrm>
            <a:off x="6748990" y="4003335"/>
            <a:ext cx="855971" cy="61672"/>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7" name="Freeform: Shape 196"/>
          <p:cNvSpPr/>
          <p:nvPr/>
        </p:nvSpPr>
        <p:spPr bwMode="auto">
          <a:xfrm>
            <a:off x="6740405" y="3724601"/>
            <a:ext cx="1796056" cy="574755"/>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98" name="Rectangle 42"/>
          <p:cNvSpPr>
            <a:spLocks noChangeArrowheads="1"/>
          </p:cNvSpPr>
          <p:nvPr/>
        </p:nvSpPr>
        <p:spPr bwMode="auto">
          <a:xfrm>
            <a:off x="8462435" y="4352604"/>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199" name="Line 50"/>
          <p:cNvSpPr>
            <a:spLocks noChangeShapeType="1"/>
          </p:cNvSpPr>
          <p:nvPr/>
        </p:nvSpPr>
        <p:spPr bwMode="auto">
          <a:xfrm flipH="1">
            <a:off x="8176879" y="4285584"/>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00" name="Rectangle 42"/>
          <p:cNvSpPr>
            <a:spLocks noChangeArrowheads="1"/>
          </p:cNvSpPr>
          <p:nvPr/>
        </p:nvSpPr>
        <p:spPr bwMode="auto">
          <a:xfrm>
            <a:off x="8091817" y="4352604"/>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201" name="Rectangle 59"/>
          <p:cNvSpPr>
            <a:spLocks noChangeArrowheads="1"/>
          </p:cNvSpPr>
          <p:nvPr/>
        </p:nvSpPr>
        <p:spPr bwMode="auto">
          <a:xfrm>
            <a:off x="6453273" y="1174755"/>
            <a:ext cx="190662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FFFFFF"/>
                </a:solidFill>
              </a:rPr>
              <a:t>NSCLC</a:t>
            </a:r>
            <a:endParaRPr lang="en-US" altLang="en-US" sz="1400" dirty="0"/>
          </a:p>
        </p:txBody>
      </p:sp>
      <p:sp>
        <p:nvSpPr>
          <p:cNvPr id="203" name="Rectangle 39"/>
          <p:cNvSpPr>
            <a:spLocks noChangeArrowheads="1"/>
          </p:cNvSpPr>
          <p:nvPr/>
        </p:nvSpPr>
        <p:spPr bwMode="auto">
          <a:xfrm>
            <a:off x="5608086" y="3024454"/>
            <a:ext cx="106439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Pembrolizumab</a:t>
            </a:r>
            <a:endParaRPr lang="en-US" altLang="en-US" sz="1200" dirty="0"/>
          </a:p>
        </p:txBody>
      </p:sp>
      <p:sp>
        <p:nvSpPr>
          <p:cNvPr id="204" name="Rectangle 41"/>
          <p:cNvSpPr>
            <a:spLocks noChangeArrowheads="1"/>
          </p:cNvSpPr>
          <p:nvPr/>
        </p:nvSpPr>
        <p:spPr bwMode="auto">
          <a:xfrm>
            <a:off x="5752356" y="2573259"/>
            <a:ext cx="92012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pPr>
            <a:r>
              <a:rPr lang="en-US" sz="1200" b="0" dirty="0">
                <a:solidFill>
                  <a:srgbClr val="FFFFFF"/>
                </a:solidFill>
                <a:cs typeface="Arial" panose="020B0604020202020204" pitchFamily="34" charset="0"/>
              </a:rPr>
              <a:t>Atezolizumab</a:t>
            </a:r>
            <a:endParaRPr lang="en-US" altLang="en-US" sz="1200" dirty="0"/>
          </a:p>
        </p:txBody>
      </p:sp>
      <p:sp>
        <p:nvSpPr>
          <p:cNvPr id="206" name="Line 86"/>
          <p:cNvSpPr>
            <a:spLocks noChangeShapeType="1"/>
          </p:cNvSpPr>
          <p:nvPr/>
        </p:nvSpPr>
        <p:spPr bwMode="auto">
          <a:xfrm flipH="1">
            <a:off x="6704115" y="258087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07" name="Line 88"/>
          <p:cNvSpPr>
            <a:spLocks noChangeShapeType="1"/>
          </p:cNvSpPr>
          <p:nvPr/>
        </p:nvSpPr>
        <p:spPr bwMode="auto">
          <a:xfrm flipH="1">
            <a:off x="6704115" y="301788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08" name="Rectangle 40"/>
          <p:cNvSpPr>
            <a:spLocks noChangeArrowheads="1"/>
          </p:cNvSpPr>
          <p:nvPr/>
        </p:nvSpPr>
        <p:spPr bwMode="auto">
          <a:xfrm>
            <a:off x="5993960" y="2723659"/>
            <a:ext cx="67852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Avelumab</a:t>
            </a:r>
            <a:endParaRPr lang="en-US" altLang="en-US" sz="1200" dirty="0"/>
          </a:p>
        </p:txBody>
      </p:sp>
      <p:sp>
        <p:nvSpPr>
          <p:cNvPr id="209" name="Line 87"/>
          <p:cNvSpPr>
            <a:spLocks noChangeShapeType="1"/>
          </p:cNvSpPr>
          <p:nvPr/>
        </p:nvSpPr>
        <p:spPr bwMode="auto">
          <a:xfrm flipH="1">
            <a:off x="6704115" y="272654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10" name="Rectangle 40"/>
          <p:cNvSpPr>
            <a:spLocks noChangeArrowheads="1"/>
          </p:cNvSpPr>
          <p:nvPr/>
        </p:nvSpPr>
        <p:spPr bwMode="auto">
          <a:xfrm>
            <a:off x="5846933" y="2874059"/>
            <a:ext cx="825547"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Durvalumab</a:t>
            </a:r>
            <a:endParaRPr lang="en-US" altLang="en-US" sz="1200" dirty="0"/>
          </a:p>
        </p:txBody>
      </p:sp>
      <p:sp>
        <p:nvSpPr>
          <p:cNvPr id="219" name="Line 87"/>
          <p:cNvSpPr>
            <a:spLocks noChangeShapeType="1"/>
          </p:cNvSpPr>
          <p:nvPr/>
        </p:nvSpPr>
        <p:spPr bwMode="auto">
          <a:xfrm flipH="1">
            <a:off x="6704114" y="2872217"/>
            <a:ext cx="624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20" name="Rectangle 219"/>
          <p:cNvSpPr/>
          <p:nvPr/>
        </p:nvSpPr>
        <p:spPr bwMode="auto">
          <a:xfrm>
            <a:off x="6746711" y="3051136"/>
            <a:ext cx="359587" cy="64008"/>
          </a:xfrm>
          <a:prstGeom prst="rect">
            <a:avLst/>
          </a:prstGeom>
          <a:solidFill>
            <a:srgbClr val="F6A108"/>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1" name="Rectangle 220"/>
          <p:cNvSpPr/>
          <p:nvPr/>
        </p:nvSpPr>
        <p:spPr bwMode="auto">
          <a:xfrm>
            <a:off x="6743511" y="2615124"/>
            <a:ext cx="512309" cy="64008"/>
          </a:xfrm>
          <a:prstGeom prst="rect">
            <a:avLst/>
          </a:prstGeom>
          <a:solidFill>
            <a:srgbClr val="F6A108"/>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2" name="Rectangle 221"/>
          <p:cNvSpPr/>
          <p:nvPr/>
        </p:nvSpPr>
        <p:spPr bwMode="auto">
          <a:xfrm>
            <a:off x="6746712" y="2904845"/>
            <a:ext cx="494432" cy="64008"/>
          </a:xfrm>
          <a:prstGeom prst="rect">
            <a:avLst/>
          </a:prstGeom>
          <a:solidFill>
            <a:srgbClr val="F6A108"/>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3" name="Rectangle 222"/>
          <p:cNvSpPr/>
          <p:nvPr/>
        </p:nvSpPr>
        <p:spPr bwMode="auto">
          <a:xfrm>
            <a:off x="6746162" y="2761412"/>
            <a:ext cx="492183" cy="61153"/>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8" name="Freeform: Shape 227"/>
          <p:cNvSpPr/>
          <p:nvPr/>
        </p:nvSpPr>
        <p:spPr bwMode="auto">
          <a:xfrm>
            <a:off x="6763030" y="3189186"/>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9" name="Line 50"/>
          <p:cNvSpPr>
            <a:spLocks noChangeShapeType="1"/>
          </p:cNvSpPr>
          <p:nvPr/>
        </p:nvSpPr>
        <p:spPr bwMode="auto">
          <a:xfrm>
            <a:off x="6749710" y="316884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30" name="Rectangle 42"/>
          <p:cNvSpPr>
            <a:spLocks noChangeArrowheads="1"/>
          </p:cNvSpPr>
          <p:nvPr/>
        </p:nvSpPr>
        <p:spPr bwMode="auto">
          <a:xfrm>
            <a:off x="6727983" y="3213035"/>
            <a:ext cx="54443" cy="1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231" name="Rectangle 42"/>
          <p:cNvSpPr>
            <a:spLocks noChangeArrowheads="1"/>
          </p:cNvSpPr>
          <p:nvPr/>
        </p:nvSpPr>
        <p:spPr bwMode="auto">
          <a:xfrm>
            <a:off x="7350585" y="321278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a:t>
            </a:r>
            <a:endParaRPr lang="en-US" altLang="en-US" sz="1200" dirty="0"/>
          </a:p>
        </p:txBody>
      </p:sp>
      <p:sp>
        <p:nvSpPr>
          <p:cNvPr id="232" name="Line 50"/>
          <p:cNvSpPr>
            <a:spLocks noChangeShapeType="1"/>
          </p:cNvSpPr>
          <p:nvPr/>
        </p:nvSpPr>
        <p:spPr bwMode="auto">
          <a:xfrm>
            <a:off x="7098142" y="316884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33" name="Rectangle 42"/>
          <p:cNvSpPr>
            <a:spLocks noChangeArrowheads="1"/>
          </p:cNvSpPr>
          <p:nvPr/>
        </p:nvSpPr>
        <p:spPr bwMode="auto">
          <a:xfrm>
            <a:off x="7721201" y="321278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a:t>
            </a:r>
            <a:endParaRPr lang="en-US" altLang="en-US" sz="1200" dirty="0"/>
          </a:p>
        </p:txBody>
      </p:sp>
      <p:sp>
        <p:nvSpPr>
          <p:cNvPr id="234" name="Rectangle 42"/>
          <p:cNvSpPr>
            <a:spLocks noChangeArrowheads="1"/>
          </p:cNvSpPr>
          <p:nvPr/>
        </p:nvSpPr>
        <p:spPr bwMode="auto">
          <a:xfrm>
            <a:off x="6979970" y="3212788"/>
            <a:ext cx="16991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a:t>
            </a:r>
            <a:endParaRPr lang="en-US" altLang="en-US" sz="1200" dirty="0"/>
          </a:p>
        </p:txBody>
      </p:sp>
      <p:sp>
        <p:nvSpPr>
          <p:cNvPr id="235" name="Line 50"/>
          <p:cNvSpPr>
            <a:spLocks noChangeShapeType="1"/>
          </p:cNvSpPr>
          <p:nvPr/>
        </p:nvSpPr>
        <p:spPr bwMode="auto">
          <a:xfrm>
            <a:off x="7457721" y="316884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36" name="Line 50"/>
          <p:cNvSpPr>
            <a:spLocks noChangeShapeType="1"/>
          </p:cNvSpPr>
          <p:nvPr/>
        </p:nvSpPr>
        <p:spPr bwMode="auto">
          <a:xfrm>
            <a:off x="7817300" y="3168840"/>
            <a:ext cx="0" cy="406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37" name="Rectangle 42"/>
          <p:cNvSpPr>
            <a:spLocks noChangeArrowheads="1"/>
          </p:cNvSpPr>
          <p:nvPr/>
        </p:nvSpPr>
        <p:spPr bwMode="auto">
          <a:xfrm>
            <a:off x="8462435" y="321278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238" name="Rectangle 42"/>
          <p:cNvSpPr>
            <a:spLocks noChangeArrowheads="1"/>
          </p:cNvSpPr>
          <p:nvPr/>
        </p:nvSpPr>
        <p:spPr bwMode="auto">
          <a:xfrm>
            <a:off x="8091817" y="321278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a:t>
            </a:r>
            <a:endParaRPr lang="en-US" altLang="en-US" sz="1200" dirty="0"/>
          </a:p>
        </p:txBody>
      </p:sp>
      <p:sp>
        <p:nvSpPr>
          <p:cNvPr id="239" name="Line 50"/>
          <p:cNvSpPr>
            <a:spLocks noChangeShapeType="1"/>
          </p:cNvSpPr>
          <p:nvPr/>
        </p:nvSpPr>
        <p:spPr bwMode="auto">
          <a:xfrm flipH="1">
            <a:off x="8530152" y="3150687"/>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40" name="Line 50"/>
          <p:cNvSpPr>
            <a:spLocks noChangeShapeType="1"/>
          </p:cNvSpPr>
          <p:nvPr/>
        </p:nvSpPr>
        <p:spPr bwMode="auto">
          <a:xfrm flipH="1">
            <a:off x="8170573" y="3150735"/>
            <a:ext cx="0" cy="6143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46" name="Rectangle 41"/>
          <p:cNvSpPr>
            <a:spLocks noChangeArrowheads="1"/>
          </p:cNvSpPr>
          <p:nvPr/>
        </p:nvSpPr>
        <p:spPr bwMode="auto">
          <a:xfrm>
            <a:off x="5608085" y="2422859"/>
            <a:ext cx="106439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Pembrolizumab</a:t>
            </a:r>
            <a:endParaRPr lang="en-US" altLang="en-US" sz="1200" dirty="0"/>
          </a:p>
        </p:txBody>
      </p:sp>
      <p:sp>
        <p:nvSpPr>
          <p:cNvPr id="247" name="Line 86"/>
          <p:cNvSpPr>
            <a:spLocks noChangeShapeType="1"/>
          </p:cNvSpPr>
          <p:nvPr/>
        </p:nvSpPr>
        <p:spPr bwMode="auto">
          <a:xfrm flipH="1">
            <a:off x="6704115" y="228953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48" name="Rectangle 41"/>
          <p:cNvSpPr>
            <a:spLocks noChangeArrowheads="1"/>
          </p:cNvSpPr>
          <p:nvPr/>
        </p:nvSpPr>
        <p:spPr bwMode="auto">
          <a:xfrm>
            <a:off x="5949526" y="2122059"/>
            <a:ext cx="72295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Nivolumab</a:t>
            </a:r>
            <a:endParaRPr lang="en-US" altLang="en-US" sz="1200" dirty="0"/>
          </a:p>
        </p:txBody>
      </p:sp>
      <p:sp>
        <p:nvSpPr>
          <p:cNvPr id="249" name="Line 86"/>
          <p:cNvSpPr>
            <a:spLocks noChangeShapeType="1"/>
          </p:cNvSpPr>
          <p:nvPr/>
        </p:nvSpPr>
        <p:spPr bwMode="auto">
          <a:xfrm flipH="1">
            <a:off x="6704115" y="214386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50" name="Rectangle 41"/>
          <p:cNvSpPr>
            <a:spLocks noChangeArrowheads="1"/>
          </p:cNvSpPr>
          <p:nvPr/>
        </p:nvSpPr>
        <p:spPr bwMode="auto">
          <a:xfrm>
            <a:off x="5846933" y="1971659"/>
            <a:ext cx="825547"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Durvalumab</a:t>
            </a:r>
            <a:endParaRPr lang="en-US" altLang="en-US" sz="1200" dirty="0"/>
          </a:p>
        </p:txBody>
      </p:sp>
      <p:sp>
        <p:nvSpPr>
          <p:cNvPr id="251" name="Line 86"/>
          <p:cNvSpPr>
            <a:spLocks noChangeShapeType="1"/>
          </p:cNvSpPr>
          <p:nvPr/>
        </p:nvSpPr>
        <p:spPr bwMode="auto">
          <a:xfrm flipH="1">
            <a:off x="6704115" y="199819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52" name="Rectangle 41"/>
          <p:cNvSpPr>
            <a:spLocks noChangeArrowheads="1"/>
          </p:cNvSpPr>
          <p:nvPr/>
        </p:nvSpPr>
        <p:spPr bwMode="auto">
          <a:xfrm>
            <a:off x="4656351" y="1821259"/>
            <a:ext cx="201612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Durvalumab + Tremelimumab</a:t>
            </a:r>
            <a:endParaRPr lang="en-US" altLang="en-US" sz="1200" dirty="0"/>
          </a:p>
        </p:txBody>
      </p:sp>
      <p:sp>
        <p:nvSpPr>
          <p:cNvPr id="253" name="Line 86"/>
          <p:cNvSpPr>
            <a:spLocks noChangeShapeType="1"/>
          </p:cNvSpPr>
          <p:nvPr/>
        </p:nvSpPr>
        <p:spPr bwMode="auto">
          <a:xfrm flipH="1">
            <a:off x="6704115" y="185252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54" name="Rectangle 41"/>
          <p:cNvSpPr>
            <a:spLocks noChangeArrowheads="1"/>
          </p:cNvSpPr>
          <p:nvPr/>
        </p:nvSpPr>
        <p:spPr bwMode="auto">
          <a:xfrm>
            <a:off x="4656351" y="1670859"/>
            <a:ext cx="201612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Durvalumab + Tremelimumab</a:t>
            </a:r>
            <a:endParaRPr lang="en-US" altLang="en-US" sz="1200" dirty="0"/>
          </a:p>
        </p:txBody>
      </p:sp>
      <p:sp>
        <p:nvSpPr>
          <p:cNvPr id="255" name="Line 86"/>
          <p:cNvSpPr>
            <a:spLocks noChangeShapeType="1"/>
          </p:cNvSpPr>
          <p:nvPr/>
        </p:nvSpPr>
        <p:spPr bwMode="auto">
          <a:xfrm flipH="1">
            <a:off x="6704115" y="170685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56" name="Rectangle 41"/>
          <p:cNvSpPr>
            <a:spLocks noChangeArrowheads="1"/>
          </p:cNvSpPr>
          <p:nvPr/>
        </p:nvSpPr>
        <p:spPr bwMode="auto">
          <a:xfrm>
            <a:off x="5608085" y="1520459"/>
            <a:ext cx="106439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Pembrolizumab</a:t>
            </a:r>
            <a:endParaRPr lang="en-US" altLang="en-US" sz="1200" dirty="0"/>
          </a:p>
        </p:txBody>
      </p:sp>
      <p:sp>
        <p:nvSpPr>
          <p:cNvPr id="257" name="Line 86"/>
          <p:cNvSpPr>
            <a:spLocks noChangeShapeType="1"/>
          </p:cNvSpPr>
          <p:nvPr/>
        </p:nvSpPr>
        <p:spPr bwMode="auto">
          <a:xfrm flipH="1">
            <a:off x="6704115" y="156118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58" name="Rectangle 41"/>
          <p:cNvSpPr>
            <a:spLocks noChangeArrowheads="1"/>
          </p:cNvSpPr>
          <p:nvPr/>
        </p:nvSpPr>
        <p:spPr bwMode="auto">
          <a:xfrm>
            <a:off x="5752356" y="1370059"/>
            <a:ext cx="92012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pPr>
            <a:r>
              <a:rPr lang="en-US" sz="1200" b="0" dirty="0">
                <a:solidFill>
                  <a:srgbClr val="FFFFFF"/>
                </a:solidFill>
                <a:cs typeface="Arial" panose="020B0604020202020204" pitchFamily="34" charset="0"/>
              </a:rPr>
              <a:t>Atezolizumab</a:t>
            </a:r>
            <a:endParaRPr lang="en-US" altLang="en-US" sz="1200" dirty="0"/>
          </a:p>
        </p:txBody>
      </p:sp>
      <p:sp>
        <p:nvSpPr>
          <p:cNvPr id="259" name="Line 86"/>
          <p:cNvSpPr>
            <a:spLocks noChangeShapeType="1"/>
          </p:cNvSpPr>
          <p:nvPr/>
        </p:nvSpPr>
        <p:spPr bwMode="auto">
          <a:xfrm flipH="1">
            <a:off x="6704115" y="141551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60" name="Rectangle 41"/>
          <p:cNvSpPr>
            <a:spLocks noChangeArrowheads="1"/>
          </p:cNvSpPr>
          <p:nvPr/>
        </p:nvSpPr>
        <p:spPr bwMode="auto">
          <a:xfrm>
            <a:off x="5949526" y="2272459"/>
            <a:ext cx="72295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Nivolumab</a:t>
            </a:r>
            <a:endParaRPr lang="en-US" altLang="en-US" sz="1200" dirty="0"/>
          </a:p>
        </p:txBody>
      </p:sp>
      <p:sp>
        <p:nvSpPr>
          <p:cNvPr id="261" name="Line 86"/>
          <p:cNvSpPr>
            <a:spLocks noChangeShapeType="1"/>
          </p:cNvSpPr>
          <p:nvPr/>
        </p:nvSpPr>
        <p:spPr bwMode="auto">
          <a:xfrm flipH="1">
            <a:off x="6704115" y="243520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62" name="Rectangle 261"/>
          <p:cNvSpPr/>
          <p:nvPr/>
        </p:nvSpPr>
        <p:spPr bwMode="auto">
          <a:xfrm>
            <a:off x="6748688" y="2467688"/>
            <a:ext cx="670533" cy="65156"/>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6" name="Rectangle 275"/>
          <p:cNvSpPr/>
          <p:nvPr/>
        </p:nvSpPr>
        <p:spPr bwMode="auto">
          <a:xfrm>
            <a:off x="6748105" y="2321400"/>
            <a:ext cx="722479" cy="64008"/>
          </a:xfrm>
          <a:prstGeom prst="rect">
            <a:avLst/>
          </a:prstGeom>
          <a:solidFill>
            <a:srgbClr val="F6A108"/>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78" name="Rectangle 277"/>
          <p:cNvSpPr/>
          <p:nvPr/>
        </p:nvSpPr>
        <p:spPr bwMode="auto">
          <a:xfrm>
            <a:off x="6746922" y="2176456"/>
            <a:ext cx="714786" cy="62664"/>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0" name="Rectangle 279"/>
          <p:cNvSpPr/>
          <p:nvPr/>
        </p:nvSpPr>
        <p:spPr bwMode="auto">
          <a:xfrm>
            <a:off x="6755621" y="2030168"/>
            <a:ext cx="804864"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6" name="Rectangle 285"/>
          <p:cNvSpPr/>
          <p:nvPr/>
        </p:nvSpPr>
        <p:spPr bwMode="auto">
          <a:xfrm>
            <a:off x="6753486" y="1883880"/>
            <a:ext cx="959004" cy="64008"/>
          </a:xfrm>
          <a:prstGeom prst="rect">
            <a:avLst/>
          </a:prstGeom>
          <a:solidFill>
            <a:srgbClr val="F6A108"/>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7" name="Rectangle 286"/>
          <p:cNvSpPr/>
          <p:nvPr/>
        </p:nvSpPr>
        <p:spPr bwMode="auto">
          <a:xfrm>
            <a:off x="6750333" y="1741478"/>
            <a:ext cx="1162858" cy="60122"/>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88" name="Rectangle 287"/>
          <p:cNvSpPr/>
          <p:nvPr/>
        </p:nvSpPr>
        <p:spPr bwMode="auto">
          <a:xfrm>
            <a:off x="6753228" y="1595190"/>
            <a:ext cx="1593036"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0" name="Rectangle 289"/>
          <p:cNvSpPr/>
          <p:nvPr/>
        </p:nvSpPr>
        <p:spPr bwMode="auto">
          <a:xfrm>
            <a:off x="6752471" y="1448902"/>
            <a:ext cx="1593036" cy="64008"/>
          </a:xfrm>
          <a:prstGeom prst="rect">
            <a:avLst/>
          </a:prstGeom>
          <a:solidFill>
            <a:srgbClr val="5AAACE"/>
          </a:solidFill>
          <a:ln>
            <a:solidFill>
              <a:schemeClr val="bg2">
                <a:lumMod val="10000"/>
              </a:schemeClr>
            </a:solid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25" name="Freeform: Shape 224"/>
          <p:cNvSpPr/>
          <p:nvPr/>
        </p:nvSpPr>
        <p:spPr bwMode="auto">
          <a:xfrm>
            <a:off x="6753016" y="1403824"/>
            <a:ext cx="1790761" cy="1758860"/>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 name="Rectangle 4"/>
          <p:cNvSpPr/>
          <p:nvPr/>
        </p:nvSpPr>
        <p:spPr>
          <a:xfrm>
            <a:off x="8271734" y="1527175"/>
            <a:ext cx="243978" cy="276999"/>
          </a:xfrm>
          <a:prstGeom prst="rect">
            <a:avLst/>
          </a:prstGeom>
        </p:spPr>
        <p:txBody>
          <a:bodyPr wrap="none">
            <a:spAutoFit/>
          </a:bodyPr>
          <a:lstStyle/>
          <a:p>
            <a:pPr>
              <a:defRPr/>
            </a:pPr>
            <a:r>
              <a:rPr lang="en-US" sz="1200" b="0" dirty="0">
                <a:solidFill>
                  <a:srgbClr val="FFFFFF"/>
                </a:solidFill>
                <a:cs typeface="Arial" panose="020B0604020202020204" pitchFamily="34" charset="0"/>
              </a:rPr>
              <a:t>*</a:t>
            </a:r>
          </a:p>
        </p:txBody>
      </p:sp>
      <p:sp>
        <p:nvSpPr>
          <p:cNvPr id="291" name="Rectangle 290"/>
          <p:cNvSpPr/>
          <p:nvPr/>
        </p:nvSpPr>
        <p:spPr>
          <a:xfrm>
            <a:off x="8332624" y="1525677"/>
            <a:ext cx="243978" cy="276999"/>
          </a:xfrm>
          <a:prstGeom prst="rect">
            <a:avLst/>
          </a:prstGeom>
        </p:spPr>
        <p:txBody>
          <a:bodyPr wrap="none">
            <a:spAutoFit/>
          </a:bodyPr>
          <a:lstStyle/>
          <a:p>
            <a:pPr>
              <a:defRPr/>
            </a:pPr>
            <a:r>
              <a:rPr lang="en-US" sz="1200" b="0" dirty="0">
                <a:solidFill>
                  <a:srgbClr val="FFFFFF"/>
                </a:solidFill>
                <a:cs typeface="Arial" panose="020B0604020202020204" pitchFamily="34" charset="0"/>
              </a:rPr>
              <a:t>*</a:t>
            </a:r>
          </a:p>
        </p:txBody>
      </p:sp>
      <p:sp>
        <p:nvSpPr>
          <p:cNvPr id="292" name="Rectangle 291"/>
          <p:cNvSpPr/>
          <p:nvPr/>
        </p:nvSpPr>
        <p:spPr>
          <a:xfrm>
            <a:off x="7346312" y="2397519"/>
            <a:ext cx="243978" cy="276999"/>
          </a:xfrm>
          <a:prstGeom prst="rect">
            <a:avLst/>
          </a:prstGeom>
        </p:spPr>
        <p:txBody>
          <a:bodyPr wrap="none">
            <a:spAutoFit/>
          </a:bodyPr>
          <a:lstStyle/>
          <a:p>
            <a:pPr>
              <a:defRPr/>
            </a:pPr>
            <a:r>
              <a:rPr lang="en-US" sz="1200" b="0" dirty="0">
                <a:solidFill>
                  <a:srgbClr val="FFFFFF"/>
                </a:solidFill>
                <a:cs typeface="Arial" panose="020B0604020202020204" pitchFamily="34" charset="0"/>
              </a:rPr>
              <a:t>*</a:t>
            </a:r>
          </a:p>
        </p:txBody>
      </p:sp>
      <p:sp>
        <p:nvSpPr>
          <p:cNvPr id="301" name="Line 88"/>
          <p:cNvSpPr>
            <a:spLocks noChangeShapeType="1"/>
          </p:cNvSpPr>
          <p:nvPr/>
        </p:nvSpPr>
        <p:spPr bwMode="auto">
          <a:xfrm flipH="1">
            <a:off x="1929278" y="2929427"/>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3" name="Line 88"/>
          <p:cNvSpPr>
            <a:spLocks noChangeShapeType="1"/>
          </p:cNvSpPr>
          <p:nvPr/>
        </p:nvSpPr>
        <p:spPr bwMode="auto">
          <a:xfrm flipH="1">
            <a:off x="1101384" y="4550110"/>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5" name="Line 88"/>
          <p:cNvSpPr>
            <a:spLocks noChangeShapeType="1"/>
          </p:cNvSpPr>
          <p:nvPr/>
        </p:nvSpPr>
        <p:spPr bwMode="auto">
          <a:xfrm flipH="1">
            <a:off x="1084839" y="5883568"/>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6" name="Line 88"/>
          <p:cNvSpPr>
            <a:spLocks noChangeShapeType="1"/>
          </p:cNvSpPr>
          <p:nvPr/>
        </p:nvSpPr>
        <p:spPr bwMode="auto">
          <a:xfrm flipH="1">
            <a:off x="6705104" y="3163561"/>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7" name="Line 86"/>
          <p:cNvSpPr>
            <a:spLocks noChangeShapeType="1"/>
          </p:cNvSpPr>
          <p:nvPr/>
        </p:nvSpPr>
        <p:spPr bwMode="auto">
          <a:xfrm flipH="1">
            <a:off x="6688293" y="4300779"/>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8" name="Line 86"/>
          <p:cNvSpPr>
            <a:spLocks noChangeShapeType="1"/>
          </p:cNvSpPr>
          <p:nvPr/>
        </p:nvSpPr>
        <p:spPr bwMode="auto">
          <a:xfrm flipH="1">
            <a:off x="6672238" y="5733842"/>
            <a:ext cx="4069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Tree>
    <p:extLst>
      <p:ext uri="{BB962C8B-B14F-4D97-AF65-F5344CB8AC3E}">
        <p14:creationId xmlns:p14="http://schemas.microsoft.com/office/powerpoint/2010/main" val="259613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77825" y="238125"/>
            <a:ext cx="8689975" cy="1103313"/>
          </a:xfrm>
        </p:spPr>
        <p:txBody>
          <a:bodyPr/>
          <a:lstStyle/>
          <a:p>
            <a:r>
              <a:rPr lang="en-US" altLang="en-US"/>
              <a:t>Durvalumab: Antitumor Activity in Multiple Solid Tumors</a:t>
            </a:r>
          </a:p>
        </p:txBody>
      </p:sp>
      <p:sp>
        <p:nvSpPr>
          <p:cNvPr id="39939" name="Content Placeholder 2"/>
          <p:cNvSpPr>
            <a:spLocks noGrp="1"/>
          </p:cNvSpPr>
          <p:nvPr>
            <p:ph idx="1"/>
          </p:nvPr>
        </p:nvSpPr>
        <p:spPr>
          <a:xfrm>
            <a:off x="374650" y="1512888"/>
            <a:ext cx="8455025" cy="4651375"/>
          </a:xfrm>
        </p:spPr>
        <p:txBody>
          <a:bodyPr/>
          <a:lstStyle/>
          <a:p>
            <a:r>
              <a:rPr lang="en-US" altLang="en-US"/>
              <a:t>All pts, all doses; N = 367</a:t>
            </a:r>
          </a:p>
        </p:txBody>
      </p:sp>
      <p:sp>
        <p:nvSpPr>
          <p:cNvPr id="39940" name="Text Box 6"/>
          <p:cNvSpPr txBox="1">
            <a:spLocks noChangeArrowheads="1"/>
          </p:cNvSpPr>
          <p:nvPr/>
        </p:nvSpPr>
        <p:spPr bwMode="auto">
          <a:xfrm>
            <a:off x="284163" y="6373617"/>
            <a:ext cx="693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rgbClr val="CDCDCF"/>
                </a:solidFill>
                <a:ea typeface="MS PGothic" panose="020B0600070205080204" pitchFamily="34" charset="-128"/>
              </a:rPr>
              <a:t>Segal NH, et al. ASCO 2014. Abstract 3002.</a:t>
            </a:r>
          </a:p>
        </p:txBody>
      </p:sp>
      <p:sp>
        <p:nvSpPr>
          <p:cNvPr id="12" name="TextBox 11"/>
          <p:cNvSpPr txBox="1"/>
          <p:nvPr/>
        </p:nvSpPr>
        <p:spPr bwMode="auto">
          <a:xfrm>
            <a:off x="754063" y="2246313"/>
            <a:ext cx="1271587" cy="423862"/>
          </a:xfrm>
          <a:prstGeom prst="rect">
            <a:avLst/>
          </a:prstGeom>
          <a:noFill/>
        </p:spPr>
        <p:txBody>
          <a:bodyPr>
            <a:spAutoFit/>
          </a:bodyPr>
          <a:lstStyle/>
          <a:p>
            <a:pPr algn="r" defTabSz="457200" fontAlgn="auto">
              <a:lnSpc>
                <a:spcPct val="90000"/>
              </a:lnSpc>
              <a:spcBef>
                <a:spcPct val="35000"/>
              </a:spcBef>
              <a:spcAft>
                <a:spcPct val="25000"/>
              </a:spcAft>
              <a:buClr>
                <a:srgbClr val="8B3D9A"/>
              </a:buClr>
              <a:buFont typeface="Arial" panose="020B0604020202020204" pitchFamily="34" charset="0"/>
              <a:buNone/>
              <a:defRPr/>
            </a:pPr>
            <a:r>
              <a:rPr lang="en-US" sz="1200" kern="0" dirty="0">
                <a:solidFill>
                  <a:srgbClr val="F6A108"/>
                </a:solidFill>
                <a:latin typeface="Arial"/>
                <a:ea typeface="ＭＳ Ｐゴシック" charset="0"/>
              </a:rPr>
              <a:t>NSCLC</a:t>
            </a:r>
            <a:br>
              <a:rPr lang="en-US" sz="1200" kern="0" dirty="0">
                <a:solidFill>
                  <a:srgbClr val="F6A108"/>
                </a:solidFill>
                <a:latin typeface="Arial"/>
                <a:ea typeface="ＭＳ Ｐゴシック" charset="0"/>
              </a:rPr>
            </a:br>
            <a:r>
              <a:rPr lang="en-US" sz="1200" kern="0" dirty="0">
                <a:solidFill>
                  <a:srgbClr val="F6A108"/>
                </a:solidFill>
                <a:latin typeface="Arial"/>
                <a:ea typeface="ＭＳ Ｐゴシック" charset="0"/>
              </a:rPr>
              <a:t>Nonsquamous</a:t>
            </a:r>
          </a:p>
        </p:txBody>
      </p:sp>
      <p:sp>
        <p:nvSpPr>
          <p:cNvPr id="39942" name="TextBox 1"/>
          <p:cNvSpPr txBox="1">
            <a:spLocks noChangeArrowheads="1"/>
          </p:cNvSpPr>
          <p:nvPr/>
        </p:nvSpPr>
        <p:spPr bwMode="auto">
          <a:xfrm>
            <a:off x="76200" y="3584575"/>
            <a:ext cx="1949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a:solidFill>
                  <a:srgbClr val="FFFFFF"/>
                </a:solidFill>
                <a:ea typeface="MS PGothic" panose="020B0600070205080204" pitchFamily="34" charset="-128"/>
              </a:rPr>
              <a:t> </a:t>
            </a:r>
            <a:r>
              <a:rPr lang="en-US" altLang="en-US" sz="1200">
                <a:solidFill>
                  <a:srgbClr val="5AAACE"/>
                </a:solidFill>
                <a:ea typeface="MS PGothic" panose="020B0600070205080204" pitchFamily="34" charset="-128"/>
              </a:rPr>
              <a:t>Melanoma, Cutaneous</a:t>
            </a:r>
          </a:p>
        </p:txBody>
      </p:sp>
      <p:cxnSp>
        <p:nvCxnSpPr>
          <p:cNvPr id="39943" name="Straight Connector 21"/>
          <p:cNvCxnSpPr>
            <a:cxnSpLocks noChangeShapeType="1"/>
          </p:cNvCxnSpPr>
          <p:nvPr/>
        </p:nvCxnSpPr>
        <p:spPr bwMode="auto">
          <a:xfrm>
            <a:off x="2011363" y="5605463"/>
            <a:ext cx="0" cy="650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p:cNvSpPr txBox="1"/>
          <p:nvPr/>
        </p:nvSpPr>
        <p:spPr bwMode="auto">
          <a:xfrm>
            <a:off x="465138" y="4757738"/>
            <a:ext cx="1560512" cy="258762"/>
          </a:xfrm>
          <a:prstGeom prst="rect">
            <a:avLst/>
          </a:prstGeom>
          <a:noFill/>
        </p:spPr>
        <p:txBody>
          <a:bodyPr>
            <a:spAutoFit/>
          </a:bodyPr>
          <a:lstStyle/>
          <a:p>
            <a:pPr algn="r" defTabSz="457200" fontAlgn="auto">
              <a:lnSpc>
                <a:spcPct val="90000"/>
              </a:lnSpc>
              <a:spcBef>
                <a:spcPct val="35000"/>
              </a:spcBef>
              <a:spcAft>
                <a:spcPct val="25000"/>
              </a:spcAft>
              <a:buClr>
                <a:srgbClr val="8B3D9A"/>
              </a:buClr>
              <a:buFont typeface="Arial" panose="020B0604020202020204" pitchFamily="34" charset="0"/>
              <a:buNone/>
              <a:defRPr/>
            </a:pPr>
            <a:r>
              <a:rPr lang="en-US" sz="1200" kern="0" dirty="0">
                <a:solidFill>
                  <a:srgbClr val="2B85B8"/>
                </a:solidFill>
                <a:latin typeface="Arial"/>
                <a:ea typeface="ＭＳ Ｐゴシック" charset="0"/>
              </a:rPr>
              <a:t>Gastroesophageal</a:t>
            </a:r>
          </a:p>
        </p:txBody>
      </p:sp>
      <p:sp>
        <p:nvSpPr>
          <p:cNvPr id="22" name="TextBox 21"/>
          <p:cNvSpPr txBox="1"/>
          <p:nvPr/>
        </p:nvSpPr>
        <p:spPr bwMode="auto">
          <a:xfrm>
            <a:off x="754063" y="3005138"/>
            <a:ext cx="1271587" cy="423862"/>
          </a:xfrm>
          <a:prstGeom prst="rect">
            <a:avLst/>
          </a:prstGeom>
          <a:noFill/>
        </p:spPr>
        <p:txBody>
          <a:bodyPr>
            <a:spAutoFit/>
          </a:bodyPr>
          <a:lstStyle/>
          <a:p>
            <a:pPr algn="r" defTabSz="457200" fontAlgn="auto">
              <a:lnSpc>
                <a:spcPct val="90000"/>
              </a:lnSpc>
              <a:spcBef>
                <a:spcPct val="35000"/>
              </a:spcBef>
              <a:spcAft>
                <a:spcPct val="25000"/>
              </a:spcAft>
              <a:buClr>
                <a:srgbClr val="8B3D9A"/>
              </a:buClr>
              <a:buFont typeface="Arial" panose="020B0604020202020204" pitchFamily="34" charset="0"/>
              <a:buNone/>
              <a:defRPr/>
            </a:pPr>
            <a:r>
              <a:rPr lang="en-US" sz="1200" kern="0" dirty="0">
                <a:solidFill>
                  <a:srgbClr val="12AD2B"/>
                </a:solidFill>
                <a:latin typeface="Arial"/>
                <a:ea typeface="ＭＳ Ｐゴシック" charset="0"/>
              </a:rPr>
              <a:t>NSCLC</a:t>
            </a:r>
            <a:br>
              <a:rPr lang="en-US" sz="1200" kern="0" dirty="0">
                <a:solidFill>
                  <a:srgbClr val="12AD2B"/>
                </a:solidFill>
                <a:latin typeface="Arial"/>
                <a:ea typeface="ＭＳ Ｐゴシック" charset="0"/>
              </a:rPr>
            </a:br>
            <a:r>
              <a:rPr lang="en-US" sz="1200" kern="0" dirty="0">
                <a:solidFill>
                  <a:srgbClr val="12AD2B"/>
                </a:solidFill>
                <a:latin typeface="Arial"/>
                <a:ea typeface="ＭＳ Ｐゴシック" charset="0"/>
              </a:rPr>
              <a:t>Squamous</a:t>
            </a:r>
          </a:p>
        </p:txBody>
      </p:sp>
      <p:sp>
        <p:nvSpPr>
          <p:cNvPr id="39946" name="TextBox 1"/>
          <p:cNvSpPr txBox="1">
            <a:spLocks noChangeArrowheads="1"/>
          </p:cNvSpPr>
          <p:nvPr/>
        </p:nvSpPr>
        <p:spPr bwMode="auto">
          <a:xfrm>
            <a:off x="76200" y="3792538"/>
            <a:ext cx="194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a:solidFill>
                  <a:srgbClr val="FFFFFF"/>
                </a:solidFill>
                <a:ea typeface="MS PGothic" panose="020B0600070205080204" pitchFamily="34" charset="-128"/>
              </a:rPr>
              <a:t> </a:t>
            </a:r>
            <a:r>
              <a:rPr lang="en-US" altLang="en-US" sz="1200">
                <a:solidFill>
                  <a:srgbClr val="F8F45A"/>
                </a:solidFill>
                <a:ea typeface="MS PGothic" panose="020B0600070205080204" pitchFamily="34" charset="-128"/>
              </a:rPr>
              <a:t>Melanoma, Uveal</a:t>
            </a:r>
          </a:p>
        </p:txBody>
      </p:sp>
      <p:sp>
        <p:nvSpPr>
          <p:cNvPr id="24" name="TextBox 23"/>
          <p:cNvSpPr txBox="1"/>
          <p:nvPr/>
        </p:nvSpPr>
        <p:spPr bwMode="auto">
          <a:xfrm>
            <a:off x="1244600" y="5016500"/>
            <a:ext cx="781050" cy="258763"/>
          </a:xfrm>
          <a:prstGeom prst="rect">
            <a:avLst/>
          </a:prstGeom>
          <a:noFill/>
        </p:spPr>
        <p:txBody>
          <a:bodyPr>
            <a:spAutoFit/>
          </a:bodyPr>
          <a:lstStyle/>
          <a:p>
            <a:pPr algn="r" defTabSz="457200" fontAlgn="auto">
              <a:lnSpc>
                <a:spcPct val="90000"/>
              </a:lnSpc>
              <a:spcBef>
                <a:spcPct val="35000"/>
              </a:spcBef>
              <a:spcAft>
                <a:spcPct val="25000"/>
              </a:spcAft>
              <a:buClr>
                <a:srgbClr val="8B3D9A"/>
              </a:buClr>
              <a:buFont typeface="Arial" panose="020B0604020202020204" pitchFamily="34" charset="0"/>
              <a:buNone/>
              <a:defRPr/>
            </a:pPr>
            <a:r>
              <a:rPr lang="en-US" sz="1200" kern="0" dirty="0">
                <a:solidFill>
                  <a:srgbClr val="8B3D9A"/>
                </a:solidFill>
                <a:latin typeface="Arial"/>
                <a:ea typeface="ＭＳ Ｐゴシック" charset="0"/>
              </a:rPr>
              <a:t>TNBC</a:t>
            </a:r>
          </a:p>
        </p:txBody>
      </p:sp>
      <p:sp>
        <p:nvSpPr>
          <p:cNvPr id="25" name="TextBox 24"/>
          <p:cNvSpPr txBox="1"/>
          <p:nvPr/>
        </p:nvSpPr>
        <p:spPr bwMode="auto">
          <a:xfrm>
            <a:off x="669925" y="5264150"/>
            <a:ext cx="1355725" cy="423863"/>
          </a:xfrm>
          <a:prstGeom prst="rect">
            <a:avLst/>
          </a:prstGeom>
          <a:noFill/>
        </p:spPr>
        <p:txBody>
          <a:bodyPr>
            <a:spAutoFit/>
          </a:bodyPr>
          <a:lstStyle/>
          <a:p>
            <a:pPr algn="r" defTabSz="457200" fontAlgn="auto">
              <a:lnSpc>
                <a:spcPct val="90000"/>
              </a:lnSpc>
              <a:spcBef>
                <a:spcPct val="35000"/>
              </a:spcBef>
              <a:spcAft>
                <a:spcPct val="25000"/>
              </a:spcAft>
              <a:buClr>
                <a:srgbClr val="8B3D9A"/>
              </a:buClr>
              <a:buFont typeface="Arial" panose="020B0604020202020204" pitchFamily="34" charset="0"/>
              <a:buNone/>
              <a:defRPr/>
            </a:pPr>
            <a:r>
              <a:rPr lang="en-US" sz="1200" kern="0" dirty="0">
                <a:solidFill>
                  <a:srgbClr val="CDCDCF"/>
                </a:solidFill>
                <a:latin typeface="Arial"/>
                <a:ea typeface="ＭＳ Ｐゴシック" charset="0"/>
              </a:rPr>
              <a:t>Pancreatic Adeno</a:t>
            </a:r>
          </a:p>
        </p:txBody>
      </p:sp>
      <p:sp>
        <p:nvSpPr>
          <p:cNvPr id="26" name="TextBox 25"/>
          <p:cNvSpPr txBox="1"/>
          <p:nvPr/>
        </p:nvSpPr>
        <p:spPr bwMode="auto">
          <a:xfrm>
            <a:off x="1298575" y="4422775"/>
            <a:ext cx="727075" cy="258763"/>
          </a:xfrm>
          <a:prstGeom prst="rect">
            <a:avLst/>
          </a:prstGeom>
          <a:noFill/>
        </p:spPr>
        <p:txBody>
          <a:bodyPr>
            <a:spAutoFit/>
          </a:bodyPr>
          <a:lstStyle/>
          <a:p>
            <a:pPr algn="r" defTabSz="457200" fontAlgn="auto">
              <a:lnSpc>
                <a:spcPct val="90000"/>
              </a:lnSpc>
              <a:spcBef>
                <a:spcPct val="35000"/>
              </a:spcBef>
              <a:spcAft>
                <a:spcPct val="25000"/>
              </a:spcAft>
              <a:buClr>
                <a:srgbClr val="8B3D9A"/>
              </a:buClr>
              <a:buFont typeface="Arial" panose="020B0604020202020204" pitchFamily="34" charset="0"/>
              <a:buNone/>
              <a:defRPr/>
            </a:pPr>
            <a:r>
              <a:rPr lang="en-US" sz="1200" kern="0" dirty="0">
                <a:solidFill>
                  <a:srgbClr val="C00000"/>
                </a:solidFill>
                <a:latin typeface="Arial"/>
                <a:ea typeface="ＭＳ Ｐゴシック" charset="0"/>
              </a:rPr>
              <a:t>HNSCC</a:t>
            </a:r>
          </a:p>
        </p:txBody>
      </p:sp>
      <p:sp>
        <p:nvSpPr>
          <p:cNvPr id="27" name="TextBox 26"/>
          <p:cNvSpPr txBox="1"/>
          <p:nvPr/>
        </p:nvSpPr>
        <p:spPr bwMode="auto">
          <a:xfrm>
            <a:off x="1298575" y="3981450"/>
            <a:ext cx="727075" cy="534988"/>
          </a:xfrm>
          <a:prstGeom prst="rect">
            <a:avLst/>
          </a:prstGeom>
          <a:noFill/>
        </p:spPr>
        <p:txBody>
          <a:bodyPr>
            <a:spAutoFit/>
          </a:bodyPr>
          <a:lstStyle/>
          <a:p>
            <a:pPr algn="r" defTabSz="457200" fontAlgn="auto">
              <a:lnSpc>
                <a:spcPct val="80000"/>
              </a:lnSpc>
              <a:spcBef>
                <a:spcPct val="35000"/>
              </a:spcBef>
              <a:spcAft>
                <a:spcPts val="0"/>
              </a:spcAft>
              <a:buClr>
                <a:srgbClr val="8B3D9A"/>
              </a:buClr>
              <a:buFont typeface="Arial" panose="020B0604020202020204" pitchFamily="34" charset="0"/>
              <a:buNone/>
              <a:defRPr/>
            </a:pPr>
            <a:r>
              <a:rPr lang="en-US" sz="1200" kern="0" dirty="0">
                <a:solidFill>
                  <a:srgbClr val="4FAD26">
                    <a:lumMod val="75000"/>
                  </a:srgbClr>
                </a:solidFill>
                <a:latin typeface="Arial"/>
                <a:ea typeface="ＭＳ Ｐゴシック" charset="0"/>
              </a:rPr>
              <a:t>CRC</a:t>
            </a:r>
            <a:br>
              <a:rPr lang="en-US" sz="1200" kern="0" dirty="0">
                <a:solidFill>
                  <a:srgbClr val="4FAD26">
                    <a:lumMod val="75000"/>
                  </a:srgbClr>
                </a:solidFill>
                <a:latin typeface="Arial"/>
                <a:ea typeface="ＭＳ Ｐゴシック" charset="0"/>
              </a:rPr>
            </a:br>
            <a:r>
              <a:rPr lang="en-US" sz="1200" kern="0" dirty="0">
                <a:solidFill>
                  <a:srgbClr val="8B3D9A">
                    <a:lumMod val="40000"/>
                    <a:lumOff val="60000"/>
                  </a:srgbClr>
                </a:solidFill>
                <a:latin typeface="Arial"/>
                <a:ea typeface="ＭＳ Ｐゴシック" charset="0"/>
              </a:rPr>
              <a:t>RCC</a:t>
            </a:r>
            <a:br>
              <a:rPr lang="en-US" sz="1200" kern="0" dirty="0">
                <a:solidFill>
                  <a:srgbClr val="8B3D9A">
                    <a:lumMod val="40000"/>
                    <a:lumOff val="60000"/>
                  </a:srgbClr>
                </a:solidFill>
                <a:latin typeface="Arial"/>
                <a:ea typeface="ＭＳ Ｐゴシック" charset="0"/>
              </a:rPr>
            </a:br>
            <a:r>
              <a:rPr lang="en-US" sz="1200" kern="0" dirty="0">
                <a:solidFill>
                  <a:srgbClr val="F6A108">
                    <a:lumMod val="75000"/>
                  </a:srgbClr>
                </a:solidFill>
                <a:latin typeface="Arial"/>
                <a:ea typeface="ＭＳ Ｐゴシック" charset="0"/>
              </a:rPr>
              <a:t>HCC</a:t>
            </a:r>
          </a:p>
        </p:txBody>
      </p:sp>
      <p:cxnSp>
        <p:nvCxnSpPr>
          <p:cNvPr id="39951" name="Straight Connector 18"/>
          <p:cNvCxnSpPr>
            <a:cxnSpLocks noChangeShapeType="1"/>
          </p:cNvCxnSpPr>
          <p:nvPr/>
        </p:nvCxnSpPr>
        <p:spPr bwMode="auto">
          <a:xfrm>
            <a:off x="2000250" y="5597525"/>
            <a:ext cx="67421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2" name="Straight Connector 21"/>
          <p:cNvCxnSpPr>
            <a:cxnSpLocks noChangeShapeType="1"/>
          </p:cNvCxnSpPr>
          <p:nvPr/>
        </p:nvCxnSpPr>
        <p:spPr bwMode="auto">
          <a:xfrm>
            <a:off x="2673350" y="5605463"/>
            <a:ext cx="0" cy="650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3" name="Straight Connector 21"/>
          <p:cNvCxnSpPr>
            <a:cxnSpLocks noChangeShapeType="1"/>
          </p:cNvCxnSpPr>
          <p:nvPr/>
        </p:nvCxnSpPr>
        <p:spPr bwMode="auto">
          <a:xfrm>
            <a:off x="3354388" y="5603875"/>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4" name="Straight Connector 21"/>
          <p:cNvCxnSpPr>
            <a:cxnSpLocks noChangeShapeType="1"/>
          </p:cNvCxnSpPr>
          <p:nvPr/>
        </p:nvCxnSpPr>
        <p:spPr bwMode="auto">
          <a:xfrm>
            <a:off x="4025900" y="5605463"/>
            <a:ext cx="0" cy="650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5" name="Straight Connector 21"/>
          <p:cNvCxnSpPr>
            <a:cxnSpLocks noChangeShapeType="1"/>
          </p:cNvCxnSpPr>
          <p:nvPr/>
        </p:nvCxnSpPr>
        <p:spPr bwMode="auto">
          <a:xfrm>
            <a:off x="4700588" y="56070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6" name="Straight Connector 21"/>
          <p:cNvCxnSpPr>
            <a:cxnSpLocks noChangeShapeType="1"/>
          </p:cNvCxnSpPr>
          <p:nvPr/>
        </p:nvCxnSpPr>
        <p:spPr bwMode="auto">
          <a:xfrm>
            <a:off x="5372100" y="56070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7" name="Straight Connector 21"/>
          <p:cNvCxnSpPr>
            <a:cxnSpLocks noChangeShapeType="1"/>
          </p:cNvCxnSpPr>
          <p:nvPr/>
        </p:nvCxnSpPr>
        <p:spPr bwMode="auto">
          <a:xfrm>
            <a:off x="6051550" y="5605463"/>
            <a:ext cx="0" cy="650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8" name="Straight Connector 21"/>
          <p:cNvCxnSpPr>
            <a:cxnSpLocks noChangeShapeType="1"/>
          </p:cNvCxnSpPr>
          <p:nvPr/>
        </p:nvCxnSpPr>
        <p:spPr bwMode="auto">
          <a:xfrm>
            <a:off x="6724650" y="56070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59" name="Straight Connector 21"/>
          <p:cNvCxnSpPr>
            <a:cxnSpLocks noChangeShapeType="1"/>
          </p:cNvCxnSpPr>
          <p:nvPr/>
        </p:nvCxnSpPr>
        <p:spPr bwMode="auto">
          <a:xfrm>
            <a:off x="7375525" y="56070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60" name="Straight Connector 21"/>
          <p:cNvCxnSpPr>
            <a:cxnSpLocks noChangeShapeType="1"/>
          </p:cNvCxnSpPr>
          <p:nvPr/>
        </p:nvCxnSpPr>
        <p:spPr bwMode="auto">
          <a:xfrm>
            <a:off x="8054975" y="5605463"/>
            <a:ext cx="0" cy="650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61" name="Straight Connector 21"/>
          <p:cNvCxnSpPr>
            <a:cxnSpLocks noChangeShapeType="1"/>
          </p:cNvCxnSpPr>
          <p:nvPr/>
        </p:nvCxnSpPr>
        <p:spPr bwMode="auto">
          <a:xfrm>
            <a:off x="8726488" y="5605463"/>
            <a:ext cx="0" cy="650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9962" name="TextBox 20"/>
          <p:cNvSpPr txBox="1">
            <a:spLocks noChangeArrowheads="1"/>
          </p:cNvSpPr>
          <p:nvPr/>
        </p:nvSpPr>
        <p:spPr bwMode="auto">
          <a:xfrm>
            <a:off x="1819275" y="5678488"/>
            <a:ext cx="3730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0</a:t>
            </a:r>
          </a:p>
        </p:txBody>
      </p:sp>
      <p:sp>
        <p:nvSpPr>
          <p:cNvPr id="39963" name="TextBox 41"/>
          <p:cNvSpPr txBox="1">
            <a:spLocks noChangeArrowheads="1"/>
          </p:cNvSpPr>
          <p:nvPr/>
        </p:nvSpPr>
        <p:spPr bwMode="auto">
          <a:xfrm>
            <a:off x="2487613" y="5678488"/>
            <a:ext cx="3730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6</a:t>
            </a:r>
          </a:p>
        </p:txBody>
      </p:sp>
      <p:sp>
        <p:nvSpPr>
          <p:cNvPr id="39964" name="TextBox 42"/>
          <p:cNvSpPr txBox="1">
            <a:spLocks noChangeArrowheads="1"/>
          </p:cNvSpPr>
          <p:nvPr/>
        </p:nvSpPr>
        <p:spPr bwMode="auto">
          <a:xfrm>
            <a:off x="3130550" y="5678488"/>
            <a:ext cx="4397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12</a:t>
            </a:r>
          </a:p>
        </p:txBody>
      </p:sp>
      <p:sp>
        <p:nvSpPr>
          <p:cNvPr id="39965" name="TextBox 43"/>
          <p:cNvSpPr txBox="1">
            <a:spLocks noChangeArrowheads="1"/>
          </p:cNvSpPr>
          <p:nvPr/>
        </p:nvSpPr>
        <p:spPr bwMode="auto">
          <a:xfrm>
            <a:off x="3787775" y="5678488"/>
            <a:ext cx="4619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18</a:t>
            </a:r>
          </a:p>
        </p:txBody>
      </p:sp>
      <p:sp>
        <p:nvSpPr>
          <p:cNvPr id="39966" name="TextBox 44"/>
          <p:cNvSpPr txBox="1">
            <a:spLocks noChangeArrowheads="1"/>
          </p:cNvSpPr>
          <p:nvPr/>
        </p:nvSpPr>
        <p:spPr bwMode="auto">
          <a:xfrm>
            <a:off x="4479925" y="5678488"/>
            <a:ext cx="4397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24</a:t>
            </a:r>
          </a:p>
        </p:txBody>
      </p:sp>
      <p:sp>
        <p:nvSpPr>
          <p:cNvPr id="39967" name="TextBox 45"/>
          <p:cNvSpPr txBox="1">
            <a:spLocks noChangeArrowheads="1"/>
          </p:cNvSpPr>
          <p:nvPr/>
        </p:nvSpPr>
        <p:spPr bwMode="auto">
          <a:xfrm>
            <a:off x="5135563" y="5678488"/>
            <a:ext cx="4619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30</a:t>
            </a:r>
          </a:p>
        </p:txBody>
      </p:sp>
      <p:sp>
        <p:nvSpPr>
          <p:cNvPr id="39968" name="TextBox 46"/>
          <p:cNvSpPr txBox="1">
            <a:spLocks noChangeArrowheads="1"/>
          </p:cNvSpPr>
          <p:nvPr/>
        </p:nvSpPr>
        <p:spPr bwMode="auto">
          <a:xfrm>
            <a:off x="5832475" y="5678488"/>
            <a:ext cx="4397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36</a:t>
            </a:r>
          </a:p>
        </p:txBody>
      </p:sp>
      <p:sp>
        <p:nvSpPr>
          <p:cNvPr id="39969" name="TextBox 47"/>
          <p:cNvSpPr txBox="1">
            <a:spLocks noChangeArrowheads="1"/>
          </p:cNvSpPr>
          <p:nvPr/>
        </p:nvSpPr>
        <p:spPr bwMode="auto">
          <a:xfrm>
            <a:off x="6488113" y="5678488"/>
            <a:ext cx="4619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42</a:t>
            </a:r>
          </a:p>
        </p:txBody>
      </p:sp>
      <p:sp>
        <p:nvSpPr>
          <p:cNvPr id="39970" name="TextBox 48"/>
          <p:cNvSpPr txBox="1">
            <a:spLocks noChangeArrowheads="1"/>
          </p:cNvSpPr>
          <p:nvPr/>
        </p:nvSpPr>
        <p:spPr bwMode="auto">
          <a:xfrm>
            <a:off x="7153275" y="5678488"/>
            <a:ext cx="4381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48</a:t>
            </a:r>
          </a:p>
        </p:txBody>
      </p:sp>
      <p:sp>
        <p:nvSpPr>
          <p:cNvPr id="39971" name="TextBox 49"/>
          <p:cNvSpPr txBox="1">
            <a:spLocks noChangeArrowheads="1"/>
          </p:cNvSpPr>
          <p:nvPr/>
        </p:nvSpPr>
        <p:spPr bwMode="auto">
          <a:xfrm>
            <a:off x="7823200" y="5678488"/>
            <a:ext cx="4619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54</a:t>
            </a:r>
          </a:p>
        </p:txBody>
      </p:sp>
      <p:sp>
        <p:nvSpPr>
          <p:cNvPr id="39972" name="TextBox 50"/>
          <p:cNvSpPr txBox="1">
            <a:spLocks noChangeArrowheads="1"/>
          </p:cNvSpPr>
          <p:nvPr/>
        </p:nvSpPr>
        <p:spPr bwMode="auto">
          <a:xfrm>
            <a:off x="8496300" y="5678488"/>
            <a:ext cx="4619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60</a:t>
            </a:r>
          </a:p>
        </p:txBody>
      </p:sp>
      <p:sp>
        <p:nvSpPr>
          <p:cNvPr id="39973" name="TextBox 51"/>
          <p:cNvSpPr txBox="1">
            <a:spLocks noChangeArrowheads="1"/>
          </p:cNvSpPr>
          <p:nvPr/>
        </p:nvSpPr>
        <p:spPr bwMode="auto">
          <a:xfrm>
            <a:off x="3227388" y="5978525"/>
            <a:ext cx="43640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Arial" panose="020B0604020202020204" pitchFamily="34" charset="0"/>
              <a:buNone/>
            </a:pPr>
            <a:r>
              <a:rPr lang="en-US" altLang="en-US" sz="1400">
                <a:solidFill>
                  <a:srgbClr val="FFFFFF"/>
                </a:solidFill>
              </a:rPr>
              <a:t>Wks Since Treatment Initiation</a:t>
            </a:r>
          </a:p>
        </p:txBody>
      </p:sp>
      <p:sp>
        <p:nvSpPr>
          <p:cNvPr id="39974" name="TextBox 52"/>
          <p:cNvSpPr txBox="1">
            <a:spLocks noChangeArrowheads="1"/>
          </p:cNvSpPr>
          <p:nvPr/>
        </p:nvSpPr>
        <p:spPr bwMode="auto">
          <a:xfrm>
            <a:off x="7454900" y="4308475"/>
            <a:ext cx="13525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rgbClr val="8B3D9A"/>
              </a:buClr>
              <a:buFont typeface="Arial" panose="020B0604020202020204" pitchFamily="34" charset="0"/>
              <a:buNone/>
            </a:pPr>
            <a:r>
              <a:rPr lang="en-US" altLang="en-US" sz="1400" b="0">
                <a:solidFill>
                  <a:srgbClr val="FFFFFF"/>
                </a:solidFill>
              </a:rPr>
              <a:t>On treatment</a:t>
            </a:r>
          </a:p>
        </p:txBody>
      </p:sp>
      <p:sp>
        <p:nvSpPr>
          <p:cNvPr id="40" name="Freeform 39"/>
          <p:cNvSpPr/>
          <p:nvPr/>
        </p:nvSpPr>
        <p:spPr bwMode="auto">
          <a:xfrm>
            <a:off x="2000250" y="2208213"/>
            <a:ext cx="5888038" cy="849312"/>
          </a:xfrm>
          <a:custGeom>
            <a:avLst/>
            <a:gdLst>
              <a:gd name="connsiteX0" fmla="*/ 0 w 5888334"/>
              <a:gd name="connsiteY0" fmla="*/ 849086 h 849086"/>
              <a:gd name="connsiteX1" fmla="*/ 251209 w 5888334"/>
              <a:gd name="connsiteY1" fmla="*/ 849086 h 849086"/>
              <a:gd name="connsiteX2" fmla="*/ 251209 w 5888334"/>
              <a:gd name="connsiteY2" fmla="*/ 748603 h 849086"/>
              <a:gd name="connsiteX3" fmla="*/ 271306 w 5888334"/>
              <a:gd name="connsiteY3" fmla="*/ 748603 h 849086"/>
              <a:gd name="connsiteX4" fmla="*/ 271306 w 5888334"/>
              <a:gd name="connsiteY4" fmla="*/ 713433 h 849086"/>
              <a:gd name="connsiteX5" fmla="*/ 351693 w 5888334"/>
              <a:gd name="connsiteY5" fmla="*/ 713433 h 849086"/>
              <a:gd name="connsiteX6" fmla="*/ 351693 w 5888334"/>
              <a:gd name="connsiteY6" fmla="*/ 713433 h 849086"/>
              <a:gd name="connsiteX7" fmla="*/ 376814 w 5888334"/>
              <a:gd name="connsiteY7" fmla="*/ 688312 h 849086"/>
              <a:gd name="connsiteX8" fmla="*/ 376814 w 5888334"/>
              <a:gd name="connsiteY8" fmla="*/ 658167 h 849086"/>
              <a:gd name="connsiteX9" fmla="*/ 462225 w 5888334"/>
              <a:gd name="connsiteY9" fmla="*/ 658167 h 849086"/>
              <a:gd name="connsiteX10" fmla="*/ 462225 w 5888334"/>
              <a:gd name="connsiteY10" fmla="*/ 532563 h 849086"/>
              <a:gd name="connsiteX11" fmla="*/ 487345 w 5888334"/>
              <a:gd name="connsiteY11" fmla="*/ 532563 h 849086"/>
              <a:gd name="connsiteX12" fmla="*/ 507442 w 5888334"/>
              <a:gd name="connsiteY12" fmla="*/ 512466 h 849086"/>
              <a:gd name="connsiteX13" fmla="*/ 607926 w 5888334"/>
              <a:gd name="connsiteY13" fmla="*/ 512466 h 849086"/>
              <a:gd name="connsiteX14" fmla="*/ 607926 w 5888334"/>
              <a:gd name="connsiteY14" fmla="*/ 482321 h 849086"/>
              <a:gd name="connsiteX15" fmla="*/ 663192 w 5888334"/>
              <a:gd name="connsiteY15" fmla="*/ 482321 h 849086"/>
              <a:gd name="connsiteX16" fmla="*/ 663192 w 5888334"/>
              <a:gd name="connsiteY16" fmla="*/ 457200 h 849086"/>
              <a:gd name="connsiteX17" fmla="*/ 698361 w 5888334"/>
              <a:gd name="connsiteY17" fmla="*/ 457200 h 849086"/>
              <a:gd name="connsiteX18" fmla="*/ 698361 w 5888334"/>
              <a:gd name="connsiteY18" fmla="*/ 406959 h 849086"/>
              <a:gd name="connsiteX19" fmla="*/ 713433 w 5888334"/>
              <a:gd name="connsiteY19" fmla="*/ 406959 h 849086"/>
              <a:gd name="connsiteX20" fmla="*/ 713433 w 5888334"/>
              <a:gd name="connsiteY20" fmla="*/ 361741 h 849086"/>
              <a:gd name="connsiteX21" fmla="*/ 743578 w 5888334"/>
              <a:gd name="connsiteY21" fmla="*/ 361741 h 849086"/>
              <a:gd name="connsiteX22" fmla="*/ 743578 w 5888334"/>
              <a:gd name="connsiteY22" fmla="*/ 341644 h 849086"/>
              <a:gd name="connsiteX23" fmla="*/ 793820 w 5888334"/>
              <a:gd name="connsiteY23" fmla="*/ 341644 h 849086"/>
              <a:gd name="connsiteX24" fmla="*/ 793820 w 5888334"/>
              <a:gd name="connsiteY24" fmla="*/ 341644 h 849086"/>
              <a:gd name="connsiteX25" fmla="*/ 793820 w 5888334"/>
              <a:gd name="connsiteY25" fmla="*/ 321548 h 849086"/>
              <a:gd name="connsiteX26" fmla="*/ 914400 w 5888334"/>
              <a:gd name="connsiteY26" fmla="*/ 321548 h 849086"/>
              <a:gd name="connsiteX27" fmla="*/ 914400 w 5888334"/>
              <a:gd name="connsiteY27" fmla="*/ 296427 h 849086"/>
              <a:gd name="connsiteX28" fmla="*/ 1140488 w 5888334"/>
              <a:gd name="connsiteY28" fmla="*/ 296427 h 849086"/>
              <a:gd name="connsiteX29" fmla="*/ 1140488 w 5888334"/>
              <a:gd name="connsiteY29" fmla="*/ 246185 h 849086"/>
              <a:gd name="connsiteX30" fmla="*/ 1281165 w 5888334"/>
              <a:gd name="connsiteY30" fmla="*/ 246185 h 849086"/>
              <a:gd name="connsiteX31" fmla="*/ 1281165 w 5888334"/>
              <a:gd name="connsiteY31" fmla="*/ 231112 h 849086"/>
              <a:gd name="connsiteX32" fmla="*/ 1371600 w 5888334"/>
              <a:gd name="connsiteY32" fmla="*/ 231112 h 849086"/>
              <a:gd name="connsiteX33" fmla="*/ 1371600 w 5888334"/>
              <a:gd name="connsiteY33" fmla="*/ 150726 h 849086"/>
              <a:gd name="connsiteX34" fmla="*/ 1411794 w 5888334"/>
              <a:gd name="connsiteY34" fmla="*/ 150726 h 849086"/>
              <a:gd name="connsiteX35" fmla="*/ 1411794 w 5888334"/>
              <a:gd name="connsiteY35" fmla="*/ 125605 h 849086"/>
              <a:gd name="connsiteX36" fmla="*/ 1758462 w 5888334"/>
              <a:gd name="connsiteY36" fmla="*/ 125605 h 849086"/>
              <a:gd name="connsiteX37" fmla="*/ 1758462 w 5888334"/>
              <a:gd name="connsiteY37" fmla="*/ 105508 h 849086"/>
              <a:gd name="connsiteX38" fmla="*/ 1848897 w 5888334"/>
              <a:gd name="connsiteY38" fmla="*/ 105508 h 849086"/>
              <a:gd name="connsiteX39" fmla="*/ 1848897 w 5888334"/>
              <a:gd name="connsiteY39" fmla="*/ 90436 h 849086"/>
              <a:gd name="connsiteX40" fmla="*/ 2522137 w 5888334"/>
              <a:gd name="connsiteY40" fmla="*/ 90436 h 849086"/>
              <a:gd name="connsiteX41" fmla="*/ 2522137 w 5888334"/>
              <a:gd name="connsiteY41" fmla="*/ 70339 h 849086"/>
              <a:gd name="connsiteX42" fmla="*/ 3195376 w 5888334"/>
              <a:gd name="connsiteY42" fmla="*/ 70339 h 849086"/>
              <a:gd name="connsiteX43" fmla="*/ 3195376 w 5888334"/>
              <a:gd name="connsiteY43" fmla="*/ 45218 h 849086"/>
              <a:gd name="connsiteX44" fmla="*/ 5606981 w 5888334"/>
              <a:gd name="connsiteY44" fmla="*/ 45218 h 849086"/>
              <a:gd name="connsiteX45" fmla="*/ 5606981 w 5888334"/>
              <a:gd name="connsiteY45" fmla="*/ 25121 h 849086"/>
              <a:gd name="connsiteX46" fmla="*/ 5888334 w 5888334"/>
              <a:gd name="connsiteY46" fmla="*/ 25121 h 849086"/>
              <a:gd name="connsiteX47" fmla="*/ 5888334 w 5888334"/>
              <a:gd name="connsiteY47" fmla="*/ 0 h 849086"/>
              <a:gd name="connsiteX48" fmla="*/ 10049 w 5888334"/>
              <a:gd name="connsiteY48" fmla="*/ 0 h 849086"/>
              <a:gd name="connsiteX49" fmla="*/ 10049 w 5888334"/>
              <a:gd name="connsiteY49" fmla="*/ 849086 h 849086"/>
              <a:gd name="connsiteX50" fmla="*/ 0 w 5888334"/>
              <a:gd name="connsiteY50" fmla="*/ 849086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888334" h="849086">
                <a:moveTo>
                  <a:pt x="0" y="849086"/>
                </a:moveTo>
                <a:lnTo>
                  <a:pt x="251209" y="849086"/>
                </a:lnTo>
                <a:lnTo>
                  <a:pt x="251209" y="748603"/>
                </a:lnTo>
                <a:lnTo>
                  <a:pt x="271306" y="748603"/>
                </a:lnTo>
                <a:lnTo>
                  <a:pt x="271306" y="713433"/>
                </a:lnTo>
                <a:lnTo>
                  <a:pt x="351693" y="713433"/>
                </a:lnTo>
                <a:lnTo>
                  <a:pt x="351693" y="713433"/>
                </a:lnTo>
                <a:lnTo>
                  <a:pt x="376814" y="688312"/>
                </a:lnTo>
                <a:lnTo>
                  <a:pt x="376814" y="658167"/>
                </a:lnTo>
                <a:lnTo>
                  <a:pt x="462225" y="658167"/>
                </a:lnTo>
                <a:lnTo>
                  <a:pt x="462225" y="532563"/>
                </a:lnTo>
                <a:lnTo>
                  <a:pt x="487345" y="532563"/>
                </a:lnTo>
                <a:lnTo>
                  <a:pt x="507442" y="512466"/>
                </a:lnTo>
                <a:lnTo>
                  <a:pt x="607926" y="512466"/>
                </a:lnTo>
                <a:lnTo>
                  <a:pt x="607926" y="482321"/>
                </a:lnTo>
                <a:lnTo>
                  <a:pt x="663192" y="482321"/>
                </a:lnTo>
                <a:lnTo>
                  <a:pt x="663192" y="457200"/>
                </a:lnTo>
                <a:lnTo>
                  <a:pt x="698361" y="457200"/>
                </a:lnTo>
                <a:lnTo>
                  <a:pt x="698361" y="406959"/>
                </a:lnTo>
                <a:lnTo>
                  <a:pt x="713433" y="406959"/>
                </a:lnTo>
                <a:lnTo>
                  <a:pt x="713433" y="361741"/>
                </a:lnTo>
                <a:lnTo>
                  <a:pt x="743578" y="361741"/>
                </a:lnTo>
                <a:lnTo>
                  <a:pt x="743578" y="341644"/>
                </a:lnTo>
                <a:lnTo>
                  <a:pt x="793820" y="341644"/>
                </a:lnTo>
                <a:lnTo>
                  <a:pt x="793820" y="341644"/>
                </a:lnTo>
                <a:lnTo>
                  <a:pt x="793820" y="321548"/>
                </a:lnTo>
                <a:lnTo>
                  <a:pt x="914400" y="321548"/>
                </a:lnTo>
                <a:lnTo>
                  <a:pt x="914400" y="296427"/>
                </a:lnTo>
                <a:lnTo>
                  <a:pt x="1140488" y="296427"/>
                </a:lnTo>
                <a:lnTo>
                  <a:pt x="1140488" y="246185"/>
                </a:lnTo>
                <a:lnTo>
                  <a:pt x="1281165" y="246185"/>
                </a:lnTo>
                <a:lnTo>
                  <a:pt x="1281165" y="231112"/>
                </a:lnTo>
                <a:lnTo>
                  <a:pt x="1371600" y="231112"/>
                </a:lnTo>
                <a:lnTo>
                  <a:pt x="1371600" y="150726"/>
                </a:lnTo>
                <a:lnTo>
                  <a:pt x="1411794" y="150726"/>
                </a:lnTo>
                <a:lnTo>
                  <a:pt x="1411794" y="125605"/>
                </a:lnTo>
                <a:lnTo>
                  <a:pt x="1758462" y="125605"/>
                </a:lnTo>
                <a:lnTo>
                  <a:pt x="1758462" y="105508"/>
                </a:lnTo>
                <a:lnTo>
                  <a:pt x="1848897" y="105508"/>
                </a:lnTo>
                <a:lnTo>
                  <a:pt x="1848897" y="90436"/>
                </a:lnTo>
                <a:lnTo>
                  <a:pt x="2522137" y="90436"/>
                </a:lnTo>
                <a:lnTo>
                  <a:pt x="2522137" y="70339"/>
                </a:lnTo>
                <a:lnTo>
                  <a:pt x="3195376" y="70339"/>
                </a:lnTo>
                <a:lnTo>
                  <a:pt x="3195376" y="45218"/>
                </a:lnTo>
                <a:lnTo>
                  <a:pt x="5606981" y="45218"/>
                </a:lnTo>
                <a:lnTo>
                  <a:pt x="5606981" y="25121"/>
                </a:lnTo>
                <a:lnTo>
                  <a:pt x="5888334" y="25121"/>
                </a:lnTo>
                <a:lnTo>
                  <a:pt x="5888334" y="0"/>
                </a:lnTo>
                <a:lnTo>
                  <a:pt x="10049" y="0"/>
                </a:lnTo>
                <a:lnTo>
                  <a:pt x="10049" y="849086"/>
                </a:lnTo>
                <a:lnTo>
                  <a:pt x="0" y="849086"/>
                </a:lnTo>
                <a:close/>
              </a:path>
            </a:pathLst>
          </a:custGeom>
          <a:solidFill>
            <a:schemeClr val="accent3"/>
          </a:solidFill>
          <a:ln w="9525" cap="flat" cmpd="sng" algn="ctr">
            <a:noFill/>
            <a:prstDash val="solid"/>
            <a:round/>
            <a:headEnd type="none" w="med" len="med"/>
            <a:tailEnd type="none" w="med" len="med"/>
          </a:ln>
          <a:effectLst/>
        </p:spPr>
        <p:txBody>
          <a:bodyPr/>
          <a:lstStyle/>
          <a:p>
            <a:pPr defTabSz="457200" fontAlgn="auto">
              <a:lnSpc>
                <a:spcPct val="90000"/>
              </a:lnSpc>
              <a:spcBef>
                <a:spcPct val="35000"/>
              </a:spcBef>
              <a:spcAft>
                <a:spcPct val="25000"/>
              </a:spcAft>
              <a:buClr>
                <a:srgbClr val="8B3D9A"/>
              </a:buClr>
              <a:buFont typeface="Arial" charset="0"/>
              <a:buChar char="•"/>
              <a:defRPr/>
            </a:pPr>
            <a:endParaRPr lang="en-US" dirty="0">
              <a:solidFill>
                <a:srgbClr val="FFFFFF"/>
              </a:solidFill>
              <a:latin typeface="Arial"/>
            </a:endParaRPr>
          </a:p>
        </p:txBody>
      </p:sp>
      <p:cxnSp>
        <p:nvCxnSpPr>
          <p:cNvPr id="39976" name="Straight Arrow Connector 56"/>
          <p:cNvCxnSpPr>
            <a:cxnSpLocks noChangeShapeType="1"/>
          </p:cNvCxnSpPr>
          <p:nvPr/>
        </p:nvCxnSpPr>
        <p:spPr bwMode="auto">
          <a:xfrm>
            <a:off x="5233988" y="224631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77" name="Straight Arrow Connector 63"/>
          <p:cNvCxnSpPr>
            <a:cxnSpLocks noChangeShapeType="1"/>
          </p:cNvCxnSpPr>
          <p:nvPr/>
        </p:nvCxnSpPr>
        <p:spPr bwMode="auto">
          <a:xfrm>
            <a:off x="4440238" y="228282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78" name="Straight Arrow Connector 64"/>
          <p:cNvCxnSpPr>
            <a:cxnSpLocks noChangeShapeType="1"/>
          </p:cNvCxnSpPr>
          <p:nvPr/>
        </p:nvCxnSpPr>
        <p:spPr bwMode="auto">
          <a:xfrm>
            <a:off x="3905250" y="228282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79" name="Straight Arrow Connector 65"/>
          <p:cNvCxnSpPr>
            <a:cxnSpLocks noChangeShapeType="1"/>
          </p:cNvCxnSpPr>
          <p:nvPr/>
        </p:nvCxnSpPr>
        <p:spPr bwMode="auto">
          <a:xfrm>
            <a:off x="3633788" y="23114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0" name="Straight Arrow Connector 66"/>
          <p:cNvCxnSpPr>
            <a:cxnSpLocks noChangeShapeType="1"/>
          </p:cNvCxnSpPr>
          <p:nvPr/>
        </p:nvCxnSpPr>
        <p:spPr bwMode="auto">
          <a:xfrm>
            <a:off x="3394075" y="231140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1" name="Straight Arrow Connector 67"/>
          <p:cNvCxnSpPr>
            <a:cxnSpLocks noChangeShapeType="1"/>
          </p:cNvCxnSpPr>
          <p:nvPr/>
        </p:nvCxnSpPr>
        <p:spPr bwMode="auto">
          <a:xfrm>
            <a:off x="3394075" y="2332038"/>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2" name="Straight Arrow Connector 68"/>
          <p:cNvCxnSpPr>
            <a:cxnSpLocks noChangeShapeType="1"/>
          </p:cNvCxnSpPr>
          <p:nvPr/>
        </p:nvCxnSpPr>
        <p:spPr bwMode="auto">
          <a:xfrm>
            <a:off x="3397250" y="237490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3" name="Straight Arrow Connector 69"/>
          <p:cNvCxnSpPr>
            <a:cxnSpLocks noChangeShapeType="1"/>
          </p:cNvCxnSpPr>
          <p:nvPr/>
        </p:nvCxnSpPr>
        <p:spPr bwMode="auto">
          <a:xfrm>
            <a:off x="3397250" y="241300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4" name="Straight Arrow Connector 70"/>
          <p:cNvCxnSpPr>
            <a:cxnSpLocks noChangeShapeType="1"/>
          </p:cNvCxnSpPr>
          <p:nvPr/>
        </p:nvCxnSpPr>
        <p:spPr bwMode="auto">
          <a:xfrm>
            <a:off x="3175000" y="24431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5" name="Straight Arrow Connector 71"/>
          <p:cNvCxnSpPr>
            <a:cxnSpLocks noChangeShapeType="1"/>
          </p:cNvCxnSpPr>
          <p:nvPr/>
        </p:nvCxnSpPr>
        <p:spPr bwMode="auto">
          <a:xfrm>
            <a:off x="3178175" y="247015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6" name="Straight Arrow Connector 72"/>
          <p:cNvCxnSpPr>
            <a:cxnSpLocks noChangeShapeType="1"/>
          </p:cNvCxnSpPr>
          <p:nvPr/>
        </p:nvCxnSpPr>
        <p:spPr bwMode="auto">
          <a:xfrm>
            <a:off x="2955925" y="25066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7" name="Straight Arrow Connector 73"/>
          <p:cNvCxnSpPr>
            <a:cxnSpLocks noChangeShapeType="1"/>
          </p:cNvCxnSpPr>
          <p:nvPr/>
        </p:nvCxnSpPr>
        <p:spPr bwMode="auto">
          <a:xfrm>
            <a:off x="2773363" y="255905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8" name="Straight Arrow Connector 74"/>
          <p:cNvCxnSpPr>
            <a:cxnSpLocks noChangeShapeType="1"/>
          </p:cNvCxnSpPr>
          <p:nvPr/>
        </p:nvCxnSpPr>
        <p:spPr bwMode="auto">
          <a:xfrm>
            <a:off x="2730500" y="259080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89" name="Straight Arrow Connector 75"/>
          <p:cNvCxnSpPr>
            <a:cxnSpLocks noChangeShapeType="1"/>
          </p:cNvCxnSpPr>
          <p:nvPr/>
        </p:nvCxnSpPr>
        <p:spPr bwMode="auto">
          <a:xfrm>
            <a:off x="2730500" y="262255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0" name="Straight Arrow Connector 76"/>
          <p:cNvCxnSpPr>
            <a:cxnSpLocks noChangeShapeType="1"/>
          </p:cNvCxnSpPr>
          <p:nvPr/>
        </p:nvCxnSpPr>
        <p:spPr bwMode="auto">
          <a:xfrm>
            <a:off x="2673350" y="2670175"/>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1" name="Straight Arrow Connector 77"/>
          <p:cNvCxnSpPr>
            <a:cxnSpLocks noChangeShapeType="1"/>
          </p:cNvCxnSpPr>
          <p:nvPr/>
        </p:nvCxnSpPr>
        <p:spPr bwMode="auto">
          <a:xfrm>
            <a:off x="2617788" y="2708275"/>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2" name="Straight Arrow Connector 78"/>
          <p:cNvCxnSpPr>
            <a:cxnSpLocks noChangeShapeType="1"/>
          </p:cNvCxnSpPr>
          <p:nvPr/>
        </p:nvCxnSpPr>
        <p:spPr bwMode="auto">
          <a:xfrm>
            <a:off x="2498725" y="272732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3" name="Straight Arrow Connector 79"/>
          <p:cNvCxnSpPr>
            <a:cxnSpLocks noChangeShapeType="1"/>
          </p:cNvCxnSpPr>
          <p:nvPr/>
        </p:nvCxnSpPr>
        <p:spPr bwMode="auto">
          <a:xfrm>
            <a:off x="2498725" y="27559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4" name="Straight Arrow Connector 80"/>
          <p:cNvCxnSpPr>
            <a:cxnSpLocks noChangeShapeType="1"/>
          </p:cNvCxnSpPr>
          <p:nvPr/>
        </p:nvCxnSpPr>
        <p:spPr bwMode="auto">
          <a:xfrm>
            <a:off x="2498725" y="27844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5" name="Straight Arrow Connector 81"/>
          <p:cNvCxnSpPr>
            <a:cxnSpLocks noChangeShapeType="1"/>
          </p:cNvCxnSpPr>
          <p:nvPr/>
        </p:nvCxnSpPr>
        <p:spPr bwMode="auto">
          <a:xfrm>
            <a:off x="2489200" y="2814638"/>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6" name="Straight Arrow Connector 82"/>
          <p:cNvCxnSpPr>
            <a:cxnSpLocks noChangeShapeType="1"/>
          </p:cNvCxnSpPr>
          <p:nvPr/>
        </p:nvCxnSpPr>
        <p:spPr bwMode="auto">
          <a:xfrm>
            <a:off x="2473325" y="285115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7" name="Straight Arrow Connector 83"/>
          <p:cNvCxnSpPr>
            <a:cxnSpLocks noChangeShapeType="1"/>
          </p:cNvCxnSpPr>
          <p:nvPr/>
        </p:nvCxnSpPr>
        <p:spPr bwMode="auto">
          <a:xfrm>
            <a:off x="2298700" y="29384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8" name="Straight Arrow Connector 84"/>
          <p:cNvCxnSpPr>
            <a:cxnSpLocks noChangeShapeType="1"/>
          </p:cNvCxnSpPr>
          <p:nvPr/>
        </p:nvCxnSpPr>
        <p:spPr bwMode="auto">
          <a:xfrm>
            <a:off x="2298700" y="296862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99" name="Straight Arrow Connector 85"/>
          <p:cNvCxnSpPr>
            <a:cxnSpLocks noChangeShapeType="1"/>
          </p:cNvCxnSpPr>
          <p:nvPr/>
        </p:nvCxnSpPr>
        <p:spPr bwMode="auto">
          <a:xfrm>
            <a:off x="2298700" y="299878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0" name="Straight Arrow Connector 86"/>
          <p:cNvCxnSpPr>
            <a:cxnSpLocks noChangeShapeType="1"/>
          </p:cNvCxnSpPr>
          <p:nvPr/>
        </p:nvCxnSpPr>
        <p:spPr bwMode="auto">
          <a:xfrm>
            <a:off x="2298700" y="30273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01" name="Freeform 54"/>
          <p:cNvSpPr>
            <a:spLocks/>
          </p:cNvSpPr>
          <p:nvPr/>
        </p:nvSpPr>
        <p:spPr bwMode="auto">
          <a:xfrm>
            <a:off x="2016125" y="3052763"/>
            <a:ext cx="5386388" cy="582612"/>
          </a:xfrm>
          <a:custGeom>
            <a:avLst/>
            <a:gdLst>
              <a:gd name="T0" fmla="*/ 0 w 5385917"/>
              <a:gd name="T1" fmla="*/ 0 h 582805"/>
              <a:gd name="T2" fmla="*/ 5406676 w 5385917"/>
              <a:gd name="T3" fmla="*/ 0 h 582805"/>
              <a:gd name="T4" fmla="*/ 5406676 w 5385917"/>
              <a:gd name="T5" fmla="*/ 24769 h 582805"/>
              <a:gd name="T6" fmla="*/ 3167345 w 5385917"/>
              <a:gd name="T7" fmla="*/ 24769 h 582805"/>
              <a:gd name="T8" fmla="*/ 3167345 w 5385917"/>
              <a:gd name="T9" fmla="*/ 24769 h 582805"/>
              <a:gd name="T10" fmla="*/ 2501598 w 5385917"/>
              <a:gd name="T11" fmla="*/ 24769 h 582805"/>
              <a:gd name="T12" fmla="*/ 2420901 w 5385917"/>
              <a:gd name="T13" fmla="*/ 24769 h 582805"/>
              <a:gd name="T14" fmla="*/ 2420901 w 5385917"/>
              <a:gd name="T15" fmla="*/ 44558 h 582805"/>
              <a:gd name="T16" fmla="*/ 1946812 w 5385917"/>
              <a:gd name="T17" fmla="*/ 44558 h 582805"/>
              <a:gd name="T18" fmla="*/ 1795510 w 5385917"/>
              <a:gd name="T19" fmla="*/ 44558 h 582805"/>
              <a:gd name="T20" fmla="*/ 1795510 w 5385917"/>
              <a:gd name="T21" fmla="*/ 59411 h 582805"/>
              <a:gd name="T22" fmla="*/ 1729937 w 5385917"/>
              <a:gd name="T23" fmla="*/ 59411 h 582805"/>
              <a:gd name="T24" fmla="*/ 1729937 w 5385917"/>
              <a:gd name="T25" fmla="*/ 84179 h 582805"/>
              <a:gd name="T26" fmla="*/ 1588725 w 5385917"/>
              <a:gd name="T27" fmla="*/ 84179 h 582805"/>
              <a:gd name="T28" fmla="*/ 1588725 w 5385917"/>
              <a:gd name="T29" fmla="*/ 113884 h 582805"/>
              <a:gd name="T30" fmla="*/ 1371856 w 5385917"/>
              <a:gd name="T31" fmla="*/ 113884 h 582805"/>
              <a:gd name="T32" fmla="*/ 1371856 w 5385917"/>
              <a:gd name="T33" fmla="*/ 133694 h 582805"/>
              <a:gd name="T34" fmla="*/ 1190282 w 5385917"/>
              <a:gd name="T35" fmla="*/ 133694 h 582805"/>
              <a:gd name="T36" fmla="*/ 1190282 w 5385917"/>
              <a:gd name="T37" fmla="*/ 153501 h 582805"/>
              <a:gd name="T38" fmla="*/ 1149920 w 5385917"/>
              <a:gd name="T39" fmla="*/ 153501 h 582805"/>
              <a:gd name="T40" fmla="*/ 1149920 w 5385917"/>
              <a:gd name="T41" fmla="*/ 203018 h 582805"/>
              <a:gd name="T42" fmla="*/ 978438 w 5385917"/>
              <a:gd name="T43" fmla="*/ 203018 h 582805"/>
              <a:gd name="T44" fmla="*/ 978438 w 5385917"/>
              <a:gd name="T45" fmla="*/ 222817 h 582805"/>
              <a:gd name="T46" fmla="*/ 943129 w 5385917"/>
              <a:gd name="T47" fmla="*/ 222817 h 582805"/>
              <a:gd name="T48" fmla="*/ 943129 w 5385917"/>
              <a:gd name="T49" fmla="*/ 267378 h 582805"/>
              <a:gd name="T50" fmla="*/ 922976 w 5385917"/>
              <a:gd name="T51" fmla="*/ 267378 h 582805"/>
              <a:gd name="T52" fmla="*/ 922976 w 5385917"/>
              <a:gd name="T53" fmla="*/ 292139 h 582805"/>
              <a:gd name="T54" fmla="*/ 721229 w 5385917"/>
              <a:gd name="T55" fmla="*/ 292139 h 582805"/>
              <a:gd name="T56" fmla="*/ 696021 w 5385917"/>
              <a:gd name="T57" fmla="*/ 292139 h 582805"/>
              <a:gd name="T58" fmla="*/ 696021 w 5385917"/>
              <a:gd name="T59" fmla="*/ 331759 h 582805"/>
              <a:gd name="T60" fmla="*/ 509390 w 5385917"/>
              <a:gd name="T61" fmla="*/ 331759 h 582805"/>
              <a:gd name="T62" fmla="*/ 509390 w 5385917"/>
              <a:gd name="T63" fmla="*/ 361465 h 582805"/>
              <a:gd name="T64" fmla="*/ 494261 w 5385917"/>
              <a:gd name="T65" fmla="*/ 376318 h 582805"/>
              <a:gd name="T66" fmla="*/ 464006 w 5385917"/>
              <a:gd name="T67" fmla="*/ 376318 h 582805"/>
              <a:gd name="T68" fmla="*/ 464006 w 5385917"/>
              <a:gd name="T69" fmla="*/ 415930 h 582805"/>
              <a:gd name="T70" fmla="*/ 242085 w 5385917"/>
              <a:gd name="T71" fmla="*/ 415930 h 582805"/>
              <a:gd name="T72" fmla="*/ 242085 w 5385917"/>
              <a:gd name="T73" fmla="*/ 534765 h 582805"/>
              <a:gd name="T74" fmla="*/ 166458 w 5385917"/>
              <a:gd name="T75" fmla="*/ 534765 h 582805"/>
              <a:gd name="T76" fmla="*/ 166458 w 5385917"/>
              <a:gd name="T77" fmla="*/ 574379 h 582805"/>
              <a:gd name="T78" fmla="*/ 0 w 5385917"/>
              <a:gd name="T79" fmla="*/ 574379 h 582805"/>
              <a:gd name="T80" fmla="*/ 0 w 5385917"/>
              <a:gd name="T81" fmla="*/ 0 h 5828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85917"/>
              <a:gd name="T124" fmla="*/ 0 h 582805"/>
              <a:gd name="T125" fmla="*/ 5385917 w 5385917"/>
              <a:gd name="T126" fmla="*/ 582805 h 5828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85917" h="582805">
                <a:moveTo>
                  <a:pt x="0" y="0"/>
                </a:moveTo>
                <a:lnTo>
                  <a:pt x="5385917" y="0"/>
                </a:lnTo>
                <a:lnTo>
                  <a:pt x="5385917" y="25121"/>
                </a:lnTo>
                <a:lnTo>
                  <a:pt x="3155183" y="25121"/>
                </a:lnTo>
                <a:lnTo>
                  <a:pt x="2491992" y="25121"/>
                </a:lnTo>
                <a:lnTo>
                  <a:pt x="2411605" y="25121"/>
                </a:lnTo>
                <a:lnTo>
                  <a:pt x="2411605" y="45218"/>
                </a:lnTo>
                <a:lnTo>
                  <a:pt x="1939332" y="45218"/>
                </a:lnTo>
                <a:lnTo>
                  <a:pt x="1788607" y="45218"/>
                </a:lnTo>
                <a:lnTo>
                  <a:pt x="1788607" y="60291"/>
                </a:lnTo>
                <a:lnTo>
                  <a:pt x="1723293" y="60291"/>
                </a:lnTo>
                <a:lnTo>
                  <a:pt x="1723293" y="85411"/>
                </a:lnTo>
                <a:lnTo>
                  <a:pt x="1582616" y="85411"/>
                </a:lnTo>
                <a:lnTo>
                  <a:pt x="1582616" y="115556"/>
                </a:lnTo>
                <a:lnTo>
                  <a:pt x="1366576" y="115556"/>
                </a:lnTo>
                <a:lnTo>
                  <a:pt x="1366576" y="135653"/>
                </a:lnTo>
                <a:lnTo>
                  <a:pt x="1185706" y="135653"/>
                </a:lnTo>
                <a:lnTo>
                  <a:pt x="1185706" y="155750"/>
                </a:lnTo>
                <a:lnTo>
                  <a:pt x="1145512" y="155750"/>
                </a:lnTo>
                <a:lnTo>
                  <a:pt x="1145512" y="205992"/>
                </a:lnTo>
                <a:lnTo>
                  <a:pt x="974690" y="205992"/>
                </a:lnTo>
                <a:lnTo>
                  <a:pt x="974690" y="226088"/>
                </a:lnTo>
                <a:lnTo>
                  <a:pt x="939521" y="226088"/>
                </a:lnTo>
                <a:lnTo>
                  <a:pt x="939521" y="271306"/>
                </a:lnTo>
                <a:lnTo>
                  <a:pt x="919425" y="271306"/>
                </a:lnTo>
                <a:lnTo>
                  <a:pt x="919425" y="296427"/>
                </a:lnTo>
                <a:lnTo>
                  <a:pt x="718457" y="296427"/>
                </a:lnTo>
                <a:lnTo>
                  <a:pt x="693337" y="296427"/>
                </a:lnTo>
                <a:lnTo>
                  <a:pt x="693337" y="336620"/>
                </a:lnTo>
                <a:lnTo>
                  <a:pt x="507442" y="336620"/>
                </a:lnTo>
                <a:lnTo>
                  <a:pt x="507442" y="366765"/>
                </a:lnTo>
                <a:lnTo>
                  <a:pt x="492369" y="381838"/>
                </a:lnTo>
                <a:lnTo>
                  <a:pt x="462225" y="381838"/>
                </a:lnTo>
                <a:lnTo>
                  <a:pt x="462225" y="422031"/>
                </a:lnTo>
                <a:lnTo>
                  <a:pt x="241161" y="422031"/>
                </a:lnTo>
                <a:lnTo>
                  <a:pt x="241161" y="542611"/>
                </a:lnTo>
                <a:lnTo>
                  <a:pt x="165798" y="542611"/>
                </a:lnTo>
                <a:lnTo>
                  <a:pt x="165798" y="582805"/>
                </a:lnTo>
                <a:lnTo>
                  <a:pt x="0" y="58280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anose="020B0604020202020204" pitchFamily="34" charset="0"/>
            </a:endParaRPr>
          </a:p>
        </p:txBody>
      </p:sp>
      <p:cxnSp>
        <p:nvCxnSpPr>
          <p:cNvPr id="40002" name="Straight Arrow Connector 97"/>
          <p:cNvCxnSpPr>
            <a:cxnSpLocks noChangeShapeType="1"/>
          </p:cNvCxnSpPr>
          <p:nvPr/>
        </p:nvCxnSpPr>
        <p:spPr bwMode="auto">
          <a:xfrm>
            <a:off x="2287588" y="3584575"/>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3" name="Straight Arrow Connector 98"/>
          <p:cNvCxnSpPr>
            <a:cxnSpLocks noChangeShapeType="1"/>
          </p:cNvCxnSpPr>
          <p:nvPr/>
        </p:nvCxnSpPr>
        <p:spPr bwMode="auto">
          <a:xfrm>
            <a:off x="2287588" y="3527425"/>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4" name="Straight Arrow Connector 99"/>
          <p:cNvCxnSpPr>
            <a:cxnSpLocks noChangeShapeType="1"/>
          </p:cNvCxnSpPr>
          <p:nvPr/>
        </p:nvCxnSpPr>
        <p:spPr bwMode="auto">
          <a:xfrm>
            <a:off x="2287588" y="3492500"/>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5" name="Straight Arrow Connector 100"/>
          <p:cNvCxnSpPr>
            <a:cxnSpLocks noChangeShapeType="1"/>
          </p:cNvCxnSpPr>
          <p:nvPr/>
        </p:nvCxnSpPr>
        <p:spPr bwMode="auto">
          <a:xfrm>
            <a:off x="2498725" y="347662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6" name="Straight Arrow Connector 101"/>
          <p:cNvCxnSpPr>
            <a:cxnSpLocks noChangeShapeType="1"/>
          </p:cNvCxnSpPr>
          <p:nvPr/>
        </p:nvCxnSpPr>
        <p:spPr bwMode="auto">
          <a:xfrm>
            <a:off x="2493963" y="34290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7" name="Straight Arrow Connector 102"/>
          <p:cNvCxnSpPr>
            <a:cxnSpLocks noChangeShapeType="1"/>
          </p:cNvCxnSpPr>
          <p:nvPr/>
        </p:nvCxnSpPr>
        <p:spPr bwMode="auto">
          <a:xfrm>
            <a:off x="2709863" y="338455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8" name="Straight Arrow Connector 103"/>
          <p:cNvCxnSpPr>
            <a:cxnSpLocks noChangeShapeType="1"/>
          </p:cNvCxnSpPr>
          <p:nvPr/>
        </p:nvCxnSpPr>
        <p:spPr bwMode="auto">
          <a:xfrm>
            <a:off x="2873375" y="33432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9" name="Straight Arrow Connector 104"/>
          <p:cNvCxnSpPr>
            <a:cxnSpLocks noChangeShapeType="1"/>
          </p:cNvCxnSpPr>
          <p:nvPr/>
        </p:nvCxnSpPr>
        <p:spPr bwMode="auto">
          <a:xfrm>
            <a:off x="2947988" y="332898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0" name="Straight Arrow Connector 105"/>
          <p:cNvCxnSpPr>
            <a:cxnSpLocks noChangeShapeType="1"/>
          </p:cNvCxnSpPr>
          <p:nvPr/>
        </p:nvCxnSpPr>
        <p:spPr bwMode="auto">
          <a:xfrm>
            <a:off x="2960688" y="32893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1" name="Straight Arrow Connector 106"/>
          <p:cNvCxnSpPr>
            <a:cxnSpLocks noChangeShapeType="1"/>
          </p:cNvCxnSpPr>
          <p:nvPr/>
        </p:nvCxnSpPr>
        <p:spPr bwMode="auto">
          <a:xfrm>
            <a:off x="3175000" y="327025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2" name="Straight Arrow Connector 107"/>
          <p:cNvCxnSpPr>
            <a:cxnSpLocks noChangeShapeType="1"/>
          </p:cNvCxnSpPr>
          <p:nvPr/>
        </p:nvCxnSpPr>
        <p:spPr bwMode="auto">
          <a:xfrm>
            <a:off x="3179763" y="3238500"/>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3" name="Straight Arrow Connector 108"/>
          <p:cNvCxnSpPr>
            <a:cxnSpLocks noChangeShapeType="1"/>
          </p:cNvCxnSpPr>
          <p:nvPr/>
        </p:nvCxnSpPr>
        <p:spPr bwMode="auto">
          <a:xfrm>
            <a:off x="3178175" y="3205163"/>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4" name="Straight Arrow Connector 109"/>
          <p:cNvCxnSpPr>
            <a:cxnSpLocks noChangeShapeType="1"/>
          </p:cNvCxnSpPr>
          <p:nvPr/>
        </p:nvCxnSpPr>
        <p:spPr bwMode="auto">
          <a:xfrm>
            <a:off x="3397250" y="3186113"/>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5" name="Straight Arrow Connector 110"/>
          <p:cNvCxnSpPr>
            <a:cxnSpLocks noChangeShapeType="1"/>
          </p:cNvCxnSpPr>
          <p:nvPr/>
        </p:nvCxnSpPr>
        <p:spPr bwMode="auto">
          <a:xfrm>
            <a:off x="3603625" y="31575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6" name="Straight Arrow Connector 111"/>
          <p:cNvCxnSpPr>
            <a:cxnSpLocks noChangeShapeType="1"/>
          </p:cNvCxnSpPr>
          <p:nvPr/>
        </p:nvCxnSpPr>
        <p:spPr bwMode="auto">
          <a:xfrm>
            <a:off x="3721100" y="313690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7" name="Straight Arrow Connector 112"/>
          <p:cNvCxnSpPr>
            <a:cxnSpLocks noChangeShapeType="1"/>
          </p:cNvCxnSpPr>
          <p:nvPr/>
        </p:nvCxnSpPr>
        <p:spPr bwMode="auto">
          <a:xfrm>
            <a:off x="3870325" y="3109913"/>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8" name="Straight Arrow Connector 113"/>
          <p:cNvCxnSpPr>
            <a:cxnSpLocks noChangeShapeType="1"/>
          </p:cNvCxnSpPr>
          <p:nvPr/>
        </p:nvCxnSpPr>
        <p:spPr bwMode="auto">
          <a:xfrm>
            <a:off x="4400550" y="308768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19" name="Straight Arrow Connector 114"/>
          <p:cNvCxnSpPr>
            <a:cxnSpLocks noChangeShapeType="1"/>
          </p:cNvCxnSpPr>
          <p:nvPr/>
        </p:nvCxnSpPr>
        <p:spPr bwMode="auto">
          <a:xfrm>
            <a:off x="5146675" y="307181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20" name="Freeform 55"/>
          <p:cNvSpPr>
            <a:spLocks/>
          </p:cNvSpPr>
          <p:nvPr/>
        </p:nvSpPr>
        <p:spPr bwMode="auto">
          <a:xfrm>
            <a:off x="2005013" y="3629025"/>
            <a:ext cx="5622925" cy="265113"/>
          </a:xfrm>
          <a:custGeom>
            <a:avLst/>
            <a:gdLst>
              <a:gd name="T0" fmla="*/ 0 w 5622053"/>
              <a:gd name="T1" fmla="*/ 0 h 261257"/>
              <a:gd name="T2" fmla="*/ 5660545 w 5622053"/>
              <a:gd name="T3" fmla="*/ 0 h 261257"/>
              <a:gd name="T4" fmla="*/ 5660545 w 5622053"/>
              <a:gd name="T5" fmla="*/ 19440 h 261257"/>
              <a:gd name="T6" fmla="*/ 4082275 w 5622053"/>
              <a:gd name="T7" fmla="*/ 19440 h 261257"/>
              <a:gd name="T8" fmla="*/ 4082275 w 5622053"/>
              <a:gd name="T9" fmla="*/ 48587 h 261257"/>
              <a:gd name="T10" fmla="*/ 3621943 w 5622053"/>
              <a:gd name="T11" fmla="*/ 48587 h 261257"/>
              <a:gd name="T12" fmla="*/ 3621943 w 5622053"/>
              <a:gd name="T13" fmla="*/ 87464 h 261257"/>
              <a:gd name="T14" fmla="*/ 3414538 w 5622053"/>
              <a:gd name="T15" fmla="*/ 87464 h 261257"/>
              <a:gd name="T16" fmla="*/ 3414538 w 5622053"/>
              <a:gd name="T17" fmla="*/ 136049 h 261257"/>
              <a:gd name="T18" fmla="*/ 3166670 w 5622053"/>
              <a:gd name="T19" fmla="*/ 136049 h 261257"/>
              <a:gd name="T20" fmla="*/ 3166670 w 5622053"/>
              <a:gd name="T21" fmla="*/ 145766 h 261257"/>
              <a:gd name="T22" fmla="*/ 2954208 w 5622053"/>
              <a:gd name="T23" fmla="*/ 145766 h 261257"/>
              <a:gd name="T24" fmla="*/ 2954208 w 5622053"/>
              <a:gd name="T25" fmla="*/ 194357 h 261257"/>
              <a:gd name="T26" fmla="*/ 2751868 w 5622053"/>
              <a:gd name="T27" fmla="*/ 194357 h 261257"/>
              <a:gd name="T28" fmla="*/ 2751868 w 5622053"/>
              <a:gd name="T29" fmla="*/ 242948 h 261257"/>
              <a:gd name="T30" fmla="*/ 2514114 w 5622053"/>
              <a:gd name="T31" fmla="*/ 242948 h 261257"/>
              <a:gd name="T32" fmla="*/ 2514114 w 5622053"/>
              <a:gd name="T33" fmla="*/ 291542 h 261257"/>
              <a:gd name="T34" fmla="*/ 1871675 w 5622053"/>
              <a:gd name="T35" fmla="*/ 291542 h 261257"/>
              <a:gd name="T36" fmla="*/ 1871675 w 5622053"/>
              <a:gd name="T37" fmla="*/ 340130 h 261257"/>
              <a:gd name="T38" fmla="*/ 1810970 w 5622053"/>
              <a:gd name="T39" fmla="*/ 340130 h 261257"/>
              <a:gd name="T40" fmla="*/ 1810970 w 5622053"/>
              <a:gd name="T41" fmla="*/ 379001 h 261257"/>
              <a:gd name="T42" fmla="*/ 1704742 w 5622053"/>
              <a:gd name="T43" fmla="*/ 379001 h 261257"/>
              <a:gd name="T44" fmla="*/ 1300056 w 5622053"/>
              <a:gd name="T45" fmla="*/ 379001 h 261257"/>
              <a:gd name="T46" fmla="*/ 1300056 w 5622053"/>
              <a:gd name="T47" fmla="*/ 417872 h 261257"/>
              <a:gd name="T48" fmla="*/ 1138180 w 5622053"/>
              <a:gd name="T49" fmla="*/ 417872 h 261257"/>
              <a:gd name="T50" fmla="*/ 1138180 w 5622053"/>
              <a:gd name="T51" fmla="*/ 437312 h 261257"/>
              <a:gd name="T52" fmla="*/ 652563 w 5622053"/>
              <a:gd name="T53" fmla="*/ 437312 h 261257"/>
              <a:gd name="T54" fmla="*/ 394570 w 5622053"/>
              <a:gd name="T55" fmla="*/ 437312 h 261257"/>
              <a:gd name="T56" fmla="*/ 394570 w 5622053"/>
              <a:gd name="T57" fmla="*/ 466466 h 261257"/>
              <a:gd name="T58" fmla="*/ 263061 w 5622053"/>
              <a:gd name="T59" fmla="*/ 466466 h 261257"/>
              <a:gd name="T60" fmla="*/ 263061 w 5622053"/>
              <a:gd name="T61" fmla="*/ 466466 h 261257"/>
              <a:gd name="T62" fmla="*/ 283290 w 5622053"/>
              <a:gd name="T63" fmla="*/ 505335 h 261257"/>
              <a:gd name="T64" fmla="*/ 0 w 5622053"/>
              <a:gd name="T65" fmla="*/ 505335 h 261257"/>
              <a:gd name="T66" fmla="*/ 0 w 5622053"/>
              <a:gd name="T67" fmla="*/ 0 h 261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22053"/>
              <a:gd name="T103" fmla="*/ 0 h 261257"/>
              <a:gd name="T104" fmla="*/ 5622053 w 5622053"/>
              <a:gd name="T105" fmla="*/ 261257 h 261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22053" h="261257">
                <a:moveTo>
                  <a:pt x="0" y="0"/>
                </a:moveTo>
                <a:lnTo>
                  <a:pt x="5622053" y="0"/>
                </a:lnTo>
                <a:lnTo>
                  <a:pt x="5622053" y="10048"/>
                </a:lnTo>
                <a:lnTo>
                  <a:pt x="4054510" y="10048"/>
                </a:lnTo>
                <a:lnTo>
                  <a:pt x="4054510" y="25121"/>
                </a:lnTo>
                <a:lnTo>
                  <a:pt x="3597310" y="25121"/>
                </a:lnTo>
                <a:lnTo>
                  <a:pt x="3597310" y="45217"/>
                </a:lnTo>
                <a:lnTo>
                  <a:pt x="3391319" y="45217"/>
                </a:lnTo>
                <a:lnTo>
                  <a:pt x="3391319" y="70338"/>
                </a:lnTo>
                <a:lnTo>
                  <a:pt x="3145134" y="70338"/>
                </a:lnTo>
                <a:lnTo>
                  <a:pt x="3145134" y="75362"/>
                </a:lnTo>
                <a:lnTo>
                  <a:pt x="2934119" y="75362"/>
                </a:lnTo>
                <a:lnTo>
                  <a:pt x="2934119" y="100483"/>
                </a:lnTo>
                <a:lnTo>
                  <a:pt x="2733152" y="100483"/>
                </a:lnTo>
                <a:lnTo>
                  <a:pt x="2733152" y="125604"/>
                </a:lnTo>
                <a:lnTo>
                  <a:pt x="2497016" y="125604"/>
                </a:lnTo>
                <a:lnTo>
                  <a:pt x="2497016" y="150725"/>
                </a:lnTo>
                <a:lnTo>
                  <a:pt x="1858945" y="150725"/>
                </a:lnTo>
                <a:lnTo>
                  <a:pt x="1858945" y="175846"/>
                </a:lnTo>
                <a:lnTo>
                  <a:pt x="1798655" y="175846"/>
                </a:lnTo>
                <a:lnTo>
                  <a:pt x="1798655" y="195943"/>
                </a:lnTo>
                <a:lnTo>
                  <a:pt x="1693148" y="195943"/>
                </a:lnTo>
                <a:lnTo>
                  <a:pt x="1291214" y="195943"/>
                </a:lnTo>
                <a:lnTo>
                  <a:pt x="1291214" y="216039"/>
                </a:lnTo>
                <a:lnTo>
                  <a:pt x="1130440" y="216039"/>
                </a:lnTo>
                <a:lnTo>
                  <a:pt x="1130440" y="226088"/>
                </a:lnTo>
                <a:lnTo>
                  <a:pt x="648119" y="226088"/>
                </a:lnTo>
                <a:lnTo>
                  <a:pt x="391886" y="226088"/>
                </a:lnTo>
                <a:lnTo>
                  <a:pt x="391886" y="241160"/>
                </a:lnTo>
                <a:lnTo>
                  <a:pt x="261257" y="241160"/>
                </a:lnTo>
                <a:lnTo>
                  <a:pt x="281354" y="261257"/>
                </a:lnTo>
                <a:lnTo>
                  <a:pt x="0" y="26125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anose="020B0604020202020204" pitchFamily="34" charset="0"/>
            </a:endParaRPr>
          </a:p>
        </p:txBody>
      </p:sp>
      <p:cxnSp>
        <p:nvCxnSpPr>
          <p:cNvPr id="40021" name="Straight Arrow Connector 90"/>
          <p:cNvCxnSpPr>
            <a:cxnSpLocks noChangeShapeType="1"/>
          </p:cNvCxnSpPr>
          <p:nvPr/>
        </p:nvCxnSpPr>
        <p:spPr bwMode="auto">
          <a:xfrm>
            <a:off x="4757738" y="3738563"/>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2" name="Straight Arrow Connector 91"/>
          <p:cNvCxnSpPr>
            <a:cxnSpLocks noChangeShapeType="1"/>
          </p:cNvCxnSpPr>
          <p:nvPr/>
        </p:nvCxnSpPr>
        <p:spPr bwMode="auto">
          <a:xfrm>
            <a:off x="4960938" y="37242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3" name="Straight Arrow Connector 92"/>
          <p:cNvCxnSpPr>
            <a:cxnSpLocks noChangeShapeType="1"/>
          </p:cNvCxnSpPr>
          <p:nvPr/>
        </p:nvCxnSpPr>
        <p:spPr bwMode="auto">
          <a:xfrm>
            <a:off x="5422900" y="369411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4" name="Straight Arrow Connector 93"/>
          <p:cNvCxnSpPr>
            <a:cxnSpLocks noChangeShapeType="1"/>
          </p:cNvCxnSpPr>
          <p:nvPr/>
        </p:nvCxnSpPr>
        <p:spPr bwMode="auto">
          <a:xfrm>
            <a:off x="5422900" y="36655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5" name="Straight Arrow Connector 94"/>
          <p:cNvCxnSpPr>
            <a:cxnSpLocks noChangeShapeType="1"/>
          </p:cNvCxnSpPr>
          <p:nvPr/>
        </p:nvCxnSpPr>
        <p:spPr bwMode="auto">
          <a:xfrm>
            <a:off x="5614988" y="365601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6" name="Straight Arrow Connector 95"/>
          <p:cNvCxnSpPr>
            <a:cxnSpLocks noChangeShapeType="1"/>
          </p:cNvCxnSpPr>
          <p:nvPr/>
        </p:nvCxnSpPr>
        <p:spPr bwMode="auto">
          <a:xfrm>
            <a:off x="5745163" y="36496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7" name="Straight Arrow Connector 96"/>
          <p:cNvCxnSpPr>
            <a:cxnSpLocks noChangeShapeType="1"/>
          </p:cNvCxnSpPr>
          <p:nvPr/>
        </p:nvCxnSpPr>
        <p:spPr bwMode="auto">
          <a:xfrm>
            <a:off x="6096000" y="3635375"/>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8" name="Straight Arrow Connector 116"/>
          <p:cNvCxnSpPr>
            <a:cxnSpLocks noChangeShapeType="1"/>
          </p:cNvCxnSpPr>
          <p:nvPr/>
        </p:nvCxnSpPr>
        <p:spPr bwMode="auto">
          <a:xfrm>
            <a:off x="4524375" y="37671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29" name="Straight Arrow Connector 117"/>
          <p:cNvCxnSpPr>
            <a:cxnSpLocks noChangeShapeType="1"/>
          </p:cNvCxnSpPr>
          <p:nvPr/>
        </p:nvCxnSpPr>
        <p:spPr bwMode="auto">
          <a:xfrm>
            <a:off x="4384675" y="3787775"/>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0" name="Straight Arrow Connector 118"/>
          <p:cNvCxnSpPr>
            <a:cxnSpLocks noChangeShapeType="1"/>
          </p:cNvCxnSpPr>
          <p:nvPr/>
        </p:nvCxnSpPr>
        <p:spPr bwMode="auto">
          <a:xfrm>
            <a:off x="4025900" y="37925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1" name="Straight Arrow Connector 119"/>
          <p:cNvCxnSpPr>
            <a:cxnSpLocks noChangeShapeType="1"/>
          </p:cNvCxnSpPr>
          <p:nvPr/>
        </p:nvCxnSpPr>
        <p:spPr bwMode="auto">
          <a:xfrm>
            <a:off x="3808413" y="38131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2" name="Straight Arrow Connector 120"/>
          <p:cNvCxnSpPr>
            <a:cxnSpLocks noChangeShapeType="1"/>
          </p:cNvCxnSpPr>
          <p:nvPr/>
        </p:nvCxnSpPr>
        <p:spPr bwMode="auto">
          <a:xfrm>
            <a:off x="2400300" y="387191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33" name="Freeform 61"/>
          <p:cNvSpPr>
            <a:spLocks/>
          </p:cNvSpPr>
          <p:nvPr/>
        </p:nvSpPr>
        <p:spPr bwMode="auto">
          <a:xfrm>
            <a:off x="2009775" y="3895725"/>
            <a:ext cx="2517775" cy="231775"/>
          </a:xfrm>
          <a:custGeom>
            <a:avLst/>
            <a:gdLst>
              <a:gd name="T0" fmla="*/ 0 w 2517112"/>
              <a:gd name="T1" fmla="*/ 0 h 231112"/>
              <a:gd name="T2" fmla="*/ 2546448 w 2517112"/>
              <a:gd name="T3" fmla="*/ 0 h 231112"/>
              <a:gd name="T4" fmla="*/ 2546448 w 2517112"/>
              <a:gd name="T5" fmla="*/ 0 h 231112"/>
              <a:gd name="T6" fmla="*/ 2546448 w 2517112"/>
              <a:gd name="T7" fmla="*/ 28496 h 231112"/>
              <a:gd name="T8" fmla="*/ 2302482 w 2517112"/>
              <a:gd name="T9" fmla="*/ 28496 h 231112"/>
              <a:gd name="T10" fmla="*/ 2302482 w 2517112"/>
              <a:gd name="T11" fmla="*/ 45592 h 231112"/>
              <a:gd name="T12" fmla="*/ 2063591 w 2517112"/>
              <a:gd name="T13" fmla="*/ 45592 h 231112"/>
              <a:gd name="T14" fmla="*/ 2063591 w 2517112"/>
              <a:gd name="T15" fmla="*/ 68388 h 231112"/>
              <a:gd name="T16" fmla="*/ 1829784 w 2517112"/>
              <a:gd name="T17" fmla="*/ 68388 h 231112"/>
              <a:gd name="T18" fmla="*/ 1829784 w 2517112"/>
              <a:gd name="T19" fmla="*/ 79787 h 231112"/>
              <a:gd name="T20" fmla="*/ 1743377 w 2517112"/>
              <a:gd name="T21" fmla="*/ 79787 h 231112"/>
              <a:gd name="T22" fmla="*/ 1743377 w 2517112"/>
              <a:gd name="T23" fmla="*/ 96884 h 231112"/>
              <a:gd name="T24" fmla="*/ 1595978 w 2517112"/>
              <a:gd name="T25" fmla="*/ 96884 h 231112"/>
              <a:gd name="T26" fmla="*/ 1595978 w 2517112"/>
              <a:gd name="T27" fmla="*/ 119680 h 231112"/>
              <a:gd name="T28" fmla="*/ 1418082 w 2517112"/>
              <a:gd name="T29" fmla="*/ 119680 h 231112"/>
              <a:gd name="T30" fmla="*/ 1418082 w 2517112"/>
              <a:gd name="T31" fmla="*/ 142476 h 231112"/>
              <a:gd name="T32" fmla="*/ 1382503 w 2517112"/>
              <a:gd name="T33" fmla="*/ 142476 h 231112"/>
              <a:gd name="T34" fmla="*/ 1372338 w 2517112"/>
              <a:gd name="T35" fmla="*/ 153874 h 231112"/>
              <a:gd name="T36" fmla="*/ 1184278 w 2517112"/>
              <a:gd name="T37" fmla="*/ 153874 h 231112"/>
              <a:gd name="T38" fmla="*/ 1184278 w 2517112"/>
              <a:gd name="T39" fmla="*/ 182370 h 231112"/>
              <a:gd name="T40" fmla="*/ 945388 w 2517112"/>
              <a:gd name="T41" fmla="*/ 182370 h 231112"/>
              <a:gd name="T42" fmla="*/ 945388 w 2517112"/>
              <a:gd name="T43" fmla="*/ 205166 h 231112"/>
              <a:gd name="T44" fmla="*/ 696333 w 2517112"/>
              <a:gd name="T45" fmla="*/ 205166 h 231112"/>
              <a:gd name="T46" fmla="*/ 696333 w 2517112"/>
              <a:gd name="T47" fmla="*/ 239362 h 231112"/>
              <a:gd name="T48" fmla="*/ 294797 w 2517112"/>
              <a:gd name="T49" fmla="*/ 239362 h 231112"/>
              <a:gd name="T50" fmla="*/ 294797 w 2517112"/>
              <a:gd name="T51" fmla="*/ 262154 h 231112"/>
              <a:gd name="T52" fmla="*/ 5068 w 2517112"/>
              <a:gd name="T53" fmla="*/ 262154 h 231112"/>
              <a:gd name="T54" fmla="*/ 0 w 2517112"/>
              <a:gd name="T55" fmla="*/ 0 h 231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17112"/>
              <a:gd name="T85" fmla="*/ 0 h 231112"/>
              <a:gd name="T86" fmla="*/ 2517112 w 2517112"/>
              <a:gd name="T87" fmla="*/ 231112 h 2311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17112" h="231112">
                <a:moveTo>
                  <a:pt x="0" y="0"/>
                </a:moveTo>
                <a:lnTo>
                  <a:pt x="2517112" y="0"/>
                </a:lnTo>
                <a:lnTo>
                  <a:pt x="2517112" y="25121"/>
                </a:lnTo>
                <a:lnTo>
                  <a:pt x="2275952" y="25121"/>
                </a:lnTo>
                <a:lnTo>
                  <a:pt x="2275952" y="40193"/>
                </a:lnTo>
                <a:lnTo>
                  <a:pt x="2039816" y="40193"/>
                </a:lnTo>
                <a:lnTo>
                  <a:pt x="2039816" y="60290"/>
                </a:lnTo>
                <a:lnTo>
                  <a:pt x="1808703" y="60290"/>
                </a:lnTo>
                <a:lnTo>
                  <a:pt x="1808703" y="70338"/>
                </a:lnTo>
                <a:lnTo>
                  <a:pt x="1723292" y="70338"/>
                </a:lnTo>
                <a:lnTo>
                  <a:pt x="1723292" y="85411"/>
                </a:lnTo>
                <a:lnTo>
                  <a:pt x="1577591" y="85411"/>
                </a:lnTo>
                <a:lnTo>
                  <a:pt x="1577591" y="105507"/>
                </a:lnTo>
                <a:lnTo>
                  <a:pt x="1401745" y="105507"/>
                </a:lnTo>
                <a:lnTo>
                  <a:pt x="1401745" y="125604"/>
                </a:lnTo>
                <a:lnTo>
                  <a:pt x="1366576" y="125604"/>
                </a:lnTo>
                <a:lnTo>
                  <a:pt x="1356528" y="135652"/>
                </a:lnTo>
                <a:lnTo>
                  <a:pt x="1170633" y="135652"/>
                </a:lnTo>
                <a:lnTo>
                  <a:pt x="1170633" y="160773"/>
                </a:lnTo>
                <a:lnTo>
                  <a:pt x="934497" y="160773"/>
                </a:lnTo>
                <a:lnTo>
                  <a:pt x="934497" y="180870"/>
                </a:lnTo>
                <a:lnTo>
                  <a:pt x="688312" y="180870"/>
                </a:lnTo>
                <a:lnTo>
                  <a:pt x="688312" y="211015"/>
                </a:lnTo>
                <a:lnTo>
                  <a:pt x="291402" y="211015"/>
                </a:lnTo>
                <a:lnTo>
                  <a:pt x="291402" y="231112"/>
                </a:lnTo>
                <a:lnTo>
                  <a:pt x="5024" y="231112"/>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anose="020B0604020202020204" pitchFamily="34" charset="0"/>
            </a:endParaRPr>
          </a:p>
        </p:txBody>
      </p:sp>
      <p:cxnSp>
        <p:nvCxnSpPr>
          <p:cNvPr id="40034" name="Straight Arrow Connector 128"/>
          <p:cNvCxnSpPr>
            <a:cxnSpLocks noChangeShapeType="1"/>
          </p:cNvCxnSpPr>
          <p:nvPr/>
        </p:nvCxnSpPr>
        <p:spPr bwMode="auto">
          <a:xfrm>
            <a:off x="3763963" y="3970338"/>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5" name="Straight Arrow Connector 129"/>
          <p:cNvCxnSpPr>
            <a:cxnSpLocks noChangeShapeType="1"/>
          </p:cNvCxnSpPr>
          <p:nvPr/>
        </p:nvCxnSpPr>
        <p:spPr bwMode="auto">
          <a:xfrm>
            <a:off x="3617913" y="3986213"/>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6" name="Straight Arrow Connector 130"/>
          <p:cNvCxnSpPr>
            <a:cxnSpLocks noChangeShapeType="1"/>
          </p:cNvCxnSpPr>
          <p:nvPr/>
        </p:nvCxnSpPr>
        <p:spPr bwMode="auto">
          <a:xfrm>
            <a:off x="3394075" y="4011613"/>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7" name="Straight Arrow Connector 131"/>
          <p:cNvCxnSpPr>
            <a:cxnSpLocks noChangeShapeType="1"/>
          </p:cNvCxnSpPr>
          <p:nvPr/>
        </p:nvCxnSpPr>
        <p:spPr bwMode="auto">
          <a:xfrm>
            <a:off x="3427413" y="3981450"/>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8" name="Straight Arrow Connector 132"/>
          <p:cNvCxnSpPr>
            <a:cxnSpLocks noChangeShapeType="1"/>
          </p:cNvCxnSpPr>
          <p:nvPr/>
        </p:nvCxnSpPr>
        <p:spPr bwMode="auto">
          <a:xfrm>
            <a:off x="3214688" y="40386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39" name="Straight Arrow Connector 134"/>
          <p:cNvCxnSpPr>
            <a:cxnSpLocks noChangeShapeType="1"/>
          </p:cNvCxnSpPr>
          <p:nvPr/>
        </p:nvCxnSpPr>
        <p:spPr bwMode="auto">
          <a:xfrm>
            <a:off x="4392613" y="41687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0" name="Straight Arrow Connector 135"/>
          <p:cNvCxnSpPr>
            <a:cxnSpLocks noChangeShapeType="1"/>
          </p:cNvCxnSpPr>
          <p:nvPr/>
        </p:nvCxnSpPr>
        <p:spPr bwMode="auto">
          <a:xfrm>
            <a:off x="3836988" y="3944938"/>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1" name="Straight Arrow Connector 136"/>
          <p:cNvCxnSpPr>
            <a:cxnSpLocks noChangeShapeType="1"/>
          </p:cNvCxnSpPr>
          <p:nvPr/>
        </p:nvCxnSpPr>
        <p:spPr bwMode="auto">
          <a:xfrm>
            <a:off x="4062413" y="393065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2" name="Straight Arrow Connector 137"/>
          <p:cNvCxnSpPr>
            <a:cxnSpLocks noChangeShapeType="1"/>
          </p:cNvCxnSpPr>
          <p:nvPr/>
        </p:nvCxnSpPr>
        <p:spPr bwMode="auto">
          <a:xfrm>
            <a:off x="4268788" y="39195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3" name="Straight Arrow Connector 138"/>
          <p:cNvCxnSpPr>
            <a:cxnSpLocks noChangeShapeType="1"/>
          </p:cNvCxnSpPr>
          <p:nvPr/>
        </p:nvCxnSpPr>
        <p:spPr bwMode="auto">
          <a:xfrm>
            <a:off x="4400550" y="38989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6" name="Rectangle 32775"/>
          <p:cNvSpPr/>
          <p:nvPr/>
        </p:nvSpPr>
        <p:spPr bwMode="auto">
          <a:xfrm>
            <a:off x="2016125" y="4122738"/>
            <a:ext cx="1252538" cy="17462"/>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a:lstStyle/>
          <a:p>
            <a:pPr defTabSz="457200" fontAlgn="auto">
              <a:lnSpc>
                <a:spcPct val="90000"/>
              </a:lnSpc>
              <a:spcBef>
                <a:spcPct val="35000"/>
              </a:spcBef>
              <a:spcAft>
                <a:spcPct val="25000"/>
              </a:spcAft>
              <a:buClr>
                <a:srgbClr val="8B3D9A"/>
              </a:buClr>
              <a:buFont typeface="Arial" charset="0"/>
              <a:buChar char="•"/>
              <a:defRPr/>
            </a:pPr>
            <a:endParaRPr lang="en-US" dirty="0">
              <a:solidFill>
                <a:srgbClr val="FFFFFF"/>
              </a:solidFill>
              <a:latin typeface="Arial"/>
            </a:endParaRPr>
          </a:p>
        </p:txBody>
      </p:sp>
      <p:sp>
        <p:nvSpPr>
          <p:cNvPr id="146" name="Rectangle 145"/>
          <p:cNvSpPr/>
          <p:nvPr/>
        </p:nvSpPr>
        <p:spPr bwMode="auto">
          <a:xfrm>
            <a:off x="2009775" y="4140200"/>
            <a:ext cx="4268788" cy="19050"/>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defTabSz="457200" fontAlgn="auto">
              <a:lnSpc>
                <a:spcPct val="90000"/>
              </a:lnSpc>
              <a:spcBef>
                <a:spcPct val="35000"/>
              </a:spcBef>
              <a:spcAft>
                <a:spcPct val="25000"/>
              </a:spcAft>
              <a:buClr>
                <a:srgbClr val="8B3D9A"/>
              </a:buClr>
              <a:buFont typeface="Arial" charset="0"/>
              <a:buChar char="•"/>
              <a:defRPr/>
            </a:pPr>
            <a:endParaRPr lang="en-US" dirty="0">
              <a:solidFill>
                <a:srgbClr val="FFFFFF"/>
              </a:solidFill>
              <a:latin typeface="Arial"/>
            </a:endParaRPr>
          </a:p>
        </p:txBody>
      </p:sp>
      <p:sp>
        <p:nvSpPr>
          <p:cNvPr id="32777" name="Freeform 32776"/>
          <p:cNvSpPr/>
          <p:nvPr/>
        </p:nvSpPr>
        <p:spPr bwMode="auto">
          <a:xfrm>
            <a:off x="2011363" y="4156075"/>
            <a:ext cx="2366962" cy="168275"/>
          </a:xfrm>
          <a:custGeom>
            <a:avLst/>
            <a:gdLst>
              <a:gd name="connsiteX0" fmla="*/ 0 w 2367116"/>
              <a:gd name="connsiteY0" fmla="*/ 0 h 167148"/>
              <a:gd name="connsiteX1" fmla="*/ 0 w 2367116"/>
              <a:gd name="connsiteY1" fmla="*/ 167148 h 167148"/>
              <a:gd name="connsiteX2" fmla="*/ 238432 w 2367116"/>
              <a:gd name="connsiteY2" fmla="*/ 167148 h 167148"/>
              <a:gd name="connsiteX3" fmla="*/ 238432 w 2367116"/>
              <a:gd name="connsiteY3" fmla="*/ 142568 h 167148"/>
              <a:gd name="connsiteX4" fmla="*/ 481780 w 2367116"/>
              <a:gd name="connsiteY4" fmla="*/ 142568 h 167148"/>
              <a:gd name="connsiteX5" fmla="*/ 481780 w 2367116"/>
              <a:gd name="connsiteY5" fmla="*/ 130277 h 167148"/>
              <a:gd name="connsiteX6" fmla="*/ 646471 w 2367116"/>
              <a:gd name="connsiteY6" fmla="*/ 130277 h 167148"/>
              <a:gd name="connsiteX7" fmla="*/ 658761 w 2367116"/>
              <a:gd name="connsiteY7" fmla="*/ 130277 h 167148"/>
              <a:gd name="connsiteX8" fmla="*/ 658761 w 2367116"/>
              <a:gd name="connsiteY8" fmla="*/ 115529 h 167148"/>
              <a:gd name="connsiteX9" fmla="*/ 914400 w 2367116"/>
              <a:gd name="connsiteY9" fmla="*/ 115529 h 167148"/>
              <a:gd name="connsiteX10" fmla="*/ 914400 w 2367116"/>
              <a:gd name="connsiteY10" fmla="*/ 83574 h 167148"/>
              <a:gd name="connsiteX11" fmla="*/ 1170038 w 2367116"/>
              <a:gd name="connsiteY11" fmla="*/ 83574 h 167148"/>
              <a:gd name="connsiteX12" fmla="*/ 1170038 w 2367116"/>
              <a:gd name="connsiteY12" fmla="*/ 83574 h 167148"/>
              <a:gd name="connsiteX13" fmla="*/ 1349477 w 2367116"/>
              <a:gd name="connsiteY13" fmla="*/ 83574 h 167148"/>
              <a:gd name="connsiteX14" fmla="*/ 1349477 w 2367116"/>
              <a:gd name="connsiteY14" fmla="*/ 39329 h 167148"/>
              <a:gd name="connsiteX15" fmla="*/ 1474838 w 2367116"/>
              <a:gd name="connsiteY15" fmla="*/ 39329 h 167148"/>
              <a:gd name="connsiteX16" fmla="*/ 1474838 w 2367116"/>
              <a:gd name="connsiteY16" fmla="*/ 39329 h 167148"/>
              <a:gd name="connsiteX17" fmla="*/ 1474838 w 2367116"/>
              <a:gd name="connsiteY17" fmla="*/ 19665 h 167148"/>
              <a:gd name="connsiteX18" fmla="*/ 1580535 w 2367116"/>
              <a:gd name="connsiteY18" fmla="*/ 19665 h 167148"/>
              <a:gd name="connsiteX19" fmla="*/ 1590368 w 2367116"/>
              <a:gd name="connsiteY19" fmla="*/ 9832 h 167148"/>
              <a:gd name="connsiteX20" fmla="*/ 2367116 w 2367116"/>
              <a:gd name="connsiteY20" fmla="*/ 9832 h 167148"/>
              <a:gd name="connsiteX21" fmla="*/ 2367116 w 2367116"/>
              <a:gd name="connsiteY21" fmla="*/ 0 h 167148"/>
              <a:gd name="connsiteX22" fmla="*/ 0 w 2367116"/>
              <a:gd name="connsiteY22" fmla="*/ 0 h 1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7116" h="167148">
                <a:moveTo>
                  <a:pt x="0" y="0"/>
                </a:moveTo>
                <a:lnTo>
                  <a:pt x="0" y="167148"/>
                </a:lnTo>
                <a:lnTo>
                  <a:pt x="238432" y="167148"/>
                </a:lnTo>
                <a:lnTo>
                  <a:pt x="238432" y="142568"/>
                </a:lnTo>
                <a:lnTo>
                  <a:pt x="481780" y="142568"/>
                </a:lnTo>
                <a:lnTo>
                  <a:pt x="481780" y="130277"/>
                </a:lnTo>
                <a:lnTo>
                  <a:pt x="646471" y="130277"/>
                </a:lnTo>
                <a:lnTo>
                  <a:pt x="658761" y="130277"/>
                </a:lnTo>
                <a:lnTo>
                  <a:pt x="658761" y="115529"/>
                </a:lnTo>
                <a:lnTo>
                  <a:pt x="914400" y="115529"/>
                </a:lnTo>
                <a:lnTo>
                  <a:pt x="914400" y="83574"/>
                </a:lnTo>
                <a:lnTo>
                  <a:pt x="1170038" y="83574"/>
                </a:lnTo>
                <a:lnTo>
                  <a:pt x="1170038" y="83574"/>
                </a:lnTo>
                <a:lnTo>
                  <a:pt x="1349477" y="83574"/>
                </a:lnTo>
                <a:lnTo>
                  <a:pt x="1349477" y="39329"/>
                </a:lnTo>
                <a:lnTo>
                  <a:pt x="1474838" y="39329"/>
                </a:lnTo>
                <a:lnTo>
                  <a:pt x="1474838" y="39329"/>
                </a:lnTo>
                <a:lnTo>
                  <a:pt x="1474838" y="19665"/>
                </a:lnTo>
                <a:lnTo>
                  <a:pt x="1580535" y="19665"/>
                </a:lnTo>
                <a:lnTo>
                  <a:pt x="1590368" y="9832"/>
                </a:lnTo>
                <a:lnTo>
                  <a:pt x="2367116" y="9832"/>
                </a:lnTo>
                <a:lnTo>
                  <a:pt x="2367116" y="0"/>
                </a:lnTo>
                <a:lnTo>
                  <a:pt x="0" y="0"/>
                </a:lnTo>
                <a:close/>
              </a:path>
            </a:pathLst>
          </a:custGeom>
          <a:solidFill>
            <a:schemeClr val="accent3">
              <a:lumMod val="75000"/>
            </a:schemeClr>
          </a:solidFill>
          <a:ln w="9525" cap="flat" cmpd="sng" algn="ctr">
            <a:noFill/>
            <a:prstDash val="solid"/>
            <a:round/>
            <a:headEnd type="none" w="med" len="med"/>
            <a:tailEnd type="none" w="med" len="med"/>
          </a:ln>
          <a:effectLst/>
        </p:spPr>
        <p:txBody>
          <a:bodyPr/>
          <a:lstStyle/>
          <a:p>
            <a:pPr defTabSz="457200" fontAlgn="auto">
              <a:lnSpc>
                <a:spcPct val="90000"/>
              </a:lnSpc>
              <a:spcBef>
                <a:spcPct val="35000"/>
              </a:spcBef>
              <a:spcAft>
                <a:spcPct val="25000"/>
              </a:spcAft>
              <a:buClr>
                <a:srgbClr val="8B3D9A"/>
              </a:buClr>
              <a:buFont typeface="Arial" charset="0"/>
              <a:buChar char="•"/>
              <a:defRPr/>
            </a:pPr>
            <a:endParaRPr lang="en-US" dirty="0">
              <a:solidFill>
                <a:srgbClr val="FFFFFF"/>
              </a:solidFill>
              <a:latin typeface="Arial"/>
            </a:endParaRPr>
          </a:p>
        </p:txBody>
      </p:sp>
      <p:cxnSp>
        <p:nvCxnSpPr>
          <p:cNvPr id="40047" name="Straight Arrow Connector 122"/>
          <p:cNvCxnSpPr>
            <a:cxnSpLocks noChangeShapeType="1"/>
          </p:cNvCxnSpPr>
          <p:nvPr/>
        </p:nvCxnSpPr>
        <p:spPr bwMode="auto">
          <a:xfrm>
            <a:off x="2947988" y="426402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8" name="Straight Arrow Connector 123"/>
          <p:cNvCxnSpPr>
            <a:cxnSpLocks noChangeShapeType="1"/>
          </p:cNvCxnSpPr>
          <p:nvPr/>
        </p:nvCxnSpPr>
        <p:spPr bwMode="auto">
          <a:xfrm>
            <a:off x="3181350" y="42370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9" name="Straight Arrow Connector 124"/>
          <p:cNvCxnSpPr>
            <a:cxnSpLocks noChangeShapeType="1"/>
          </p:cNvCxnSpPr>
          <p:nvPr/>
        </p:nvCxnSpPr>
        <p:spPr bwMode="auto">
          <a:xfrm>
            <a:off x="3381375" y="42211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0" name="Straight Arrow Connector 125"/>
          <p:cNvCxnSpPr>
            <a:cxnSpLocks noChangeShapeType="1"/>
          </p:cNvCxnSpPr>
          <p:nvPr/>
        </p:nvCxnSpPr>
        <p:spPr bwMode="auto">
          <a:xfrm>
            <a:off x="3473450" y="419100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1" name="Straight Arrow Connector 126"/>
          <p:cNvCxnSpPr>
            <a:cxnSpLocks noChangeShapeType="1"/>
          </p:cNvCxnSpPr>
          <p:nvPr/>
        </p:nvCxnSpPr>
        <p:spPr bwMode="auto">
          <a:xfrm>
            <a:off x="2270125" y="432435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2" name="Straight Arrow Connector 127"/>
          <p:cNvCxnSpPr>
            <a:cxnSpLocks noChangeShapeType="1"/>
          </p:cNvCxnSpPr>
          <p:nvPr/>
        </p:nvCxnSpPr>
        <p:spPr bwMode="auto">
          <a:xfrm>
            <a:off x="3611563" y="4168775"/>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3" name="Straight Arrow Connector 133"/>
          <p:cNvCxnSpPr>
            <a:cxnSpLocks noChangeShapeType="1"/>
          </p:cNvCxnSpPr>
          <p:nvPr/>
        </p:nvCxnSpPr>
        <p:spPr bwMode="auto">
          <a:xfrm>
            <a:off x="3514725" y="417830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4" name="Straight Arrow Connector 148"/>
          <p:cNvCxnSpPr>
            <a:cxnSpLocks noChangeShapeType="1"/>
          </p:cNvCxnSpPr>
          <p:nvPr/>
        </p:nvCxnSpPr>
        <p:spPr bwMode="auto">
          <a:xfrm>
            <a:off x="2503488" y="42830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5" name="Straight Arrow Connector 149"/>
          <p:cNvCxnSpPr>
            <a:cxnSpLocks noChangeShapeType="1"/>
          </p:cNvCxnSpPr>
          <p:nvPr/>
        </p:nvCxnSpPr>
        <p:spPr bwMode="auto">
          <a:xfrm>
            <a:off x="2684463" y="4279900"/>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56" name="Freeform 32777"/>
          <p:cNvSpPr>
            <a:spLocks/>
          </p:cNvSpPr>
          <p:nvPr/>
        </p:nvSpPr>
        <p:spPr bwMode="auto">
          <a:xfrm>
            <a:off x="2006600" y="4319588"/>
            <a:ext cx="3263900" cy="500062"/>
          </a:xfrm>
          <a:custGeom>
            <a:avLst/>
            <a:gdLst>
              <a:gd name="T0" fmla="*/ 0 w 3264532"/>
              <a:gd name="T1" fmla="*/ 0 h 500645"/>
              <a:gd name="T2" fmla="*/ 0 w 3264532"/>
              <a:gd name="T3" fmla="*/ 475629 h 500645"/>
              <a:gd name="T4" fmla="*/ 246141 w 3264532"/>
              <a:gd name="T5" fmla="*/ 475629 h 500645"/>
              <a:gd name="T6" fmla="*/ 246141 w 3264532"/>
              <a:gd name="T7" fmla="*/ 452045 h 500645"/>
              <a:gd name="T8" fmla="*/ 348700 w 3264532"/>
              <a:gd name="T9" fmla="*/ 452045 h 500645"/>
              <a:gd name="T10" fmla="*/ 348700 w 3264532"/>
              <a:gd name="T11" fmla="*/ 440254 h 500645"/>
              <a:gd name="T12" fmla="*/ 459477 w 3264532"/>
              <a:gd name="T13" fmla="*/ 440254 h 500645"/>
              <a:gd name="T14" fmla="*/ 459477 w 3264532"/>
              <a:gd name="T15" fmla="*/ 400944 h 500645"/>
              <a:gd name="T16" fmla="*/ 459477 w 3264532"/>
              <a:gd name="T17" fmla="*/ 400944 h 500645"/>
              <a:gd name="T18" fmla="*/ 479989 w 3264532"/>
              <a:gd name="T19" fmla="*/ 381290 h 500645"/>
              <a:gd name="T20" fmla="*/ 635881 w 3264532"/>
              <a:gd name="T21" fmla="*/ 381290 h 500645"/>
              <a:gd name="T22" fmla="*/ 635881 w 3264532"/>
              <a:gd name="T23" fmla="*/ 357710 h 500645"/>
              <a:gd name="T24" fmla="*/ 668700 w 3264532"/>
              <a:gd name="T25" fmla="*/ 357710 h 500645"/>
              <a:gd name="T26" fmla="*/ 668700 w 3264532"/>
              <a:gd name="T27" fmla="*/ 334121 h 500645"/>
              <a:gd name="T28" fmla="*/ 697420 w 3264532"/>
              <a:gd name="T29" fmla="*/ 334121 h 500645"/>
              <a:gd name="T30" fmla="*/ 697420 w 3264532"/>
              <a:gd name="T31" fmla="*/ 283019 h 500645"/>
              <a:gd name="T32" fmla="*/ 791775 w 3264532"/>
              <a:gd name="T33" fmla="*/ 283019 h 500645"/>
              <a:gd name="T34" fmla="*/ 791775 w 3264532"/>
              <a:gd name="T35" fmla="*/ 263368 h 500645"/>
              <a:gd name="T36" fmla="*/ 923053 w 3264532"/>
              <a:gd name="T37" fmla="*/ 263368 h 500645"/>
              <a:gd name="T38" fmla="*/ 923053 w 3264532"/>
              <a:gd name="T39" fmla="*/ 251574 h 500645"/>
              <a:gd name="T40" fmla="*/ 923053 w 3264532"/>
              <a:gd name="T41" fmla="*/ 239780 h 500645"/>
              <a:gd name="T42" fmla="*/ 1025613 w 3264532"/>
              <a:gd name="T43" fmla="*/ 239780 h 500645"/>
              <a:gd name="T44" fmla="*/ 1025613 w 3264532"/>
              <a:gd name="T45" fmla="*/ 231918 h 500645"/>
              <a:gd name="T46" fmla="*/ 1054332 w 3264532"/>
              <a:gd name="T47" fmla="*/ 231918 h 500645"/>
              <a:gd name="T48" fmla="*/ 1054332 w 3264532"/>
              <a:gd name="T49" fmla="*/ 212266 h 500645"/>
              <a:gd name="T50" fmla="*/ 1152790 w 3264532"/>
              <a:gd name="T51" fmla="*/ 212266 h 500645"/>
              <a:gd name="T52" fmla="*/ 1152790 w 3264532"/>
              <a:gd name="T53" fmla="*/ 184749 h 500645"/>
              <a:gd name="T54" fmla="*/ 1386630 w 3264532"/>
              <a:gd name="T55" fmla="*/ 184749 h 500645"/>
              <a:gd name="T56" fmla="*/ 1386630 w 3264532"/>
              <a:gd name="T57" fmla="*/ 161164 h 500645"/>
              <a:gd name="T58" fmla="*/ 1550729 w 3264532"/>
              <a:gd name="T59" fmla="*/ 161164 h 500645"/>
              <a:gd name="T60" fmla="*/ 1550729 w 3264532"/>
              <a:gd name="T61" fmla="*/ 145440 h 500645"/>
              <a:gd name="T62" fmla="*/ 1579448 w 3264532"/>
              <a:gd name="T63" fmla="*/ 145440 h 500645"/>
              <a:gd name="T64" fmla="*/ 1579448 w 3264532"/>
              <a:gd name="T65" fmla="*/ 110063 h 500645"/>
              <a:gd name="T66" fmla="*/ 1805081 w 3264532"/>
              <a:gd name="T67" fmla="*/ 110063 h 500645"/>
              <a:gd name="T68" fmla="*/ 1805081 w 3264532"/>
              <a:gd name="T69" fmla="*/ 90407 h 500645"/>
              <a:gd name="T70" fmla="*/ 2342502 w 3264532"/>
              <a:gd name="T71" fmla="*/ 90407 h 500645"/>
              <a:gd name="T72" fmla="*/ 2342502 w 3264532"/>
              <a:gd name="T73" fmla="*/ 66825 h 500645"/>
              <a:gd name="T74" fmla="*/ 2461474 w 3264532"/>
              <a:gd name="T75" fmla="*/ 66825 h 500645"/>
              <a:gd name="T76" fmla="*/ 2461474 w 3264532"/>
              <a:gd name="T77" fmla="*/ 51101 h 500645"/>
              <a:gd name="T78" fmla="*/ 2691211 w 3264532"/>
              <a:gd name="T79" fmla="*/ 51101 h 500645"/>
              <a:gd name="T80" fmla="*/ 2691211 w 3264532"/>
              <a:gd name="T81" fmla="*/ 35378 h 500645"/>
              <a:gd name="T82" fmla="*/ 2937360 w 3264532"/>
              <a:gd name="T83" fmla="*/ 35378 h 500645"/>
              <a:gd name="T84" fmla="*/ 2937360 w 3264532"/>
              <a:gd name="T85" fmla="*/ 31448 h 500645"/>
              <a:gd name="T86" fmla="*/ 3236837 w 3264532"/>
              <a:gd name="T87" fmla="*/ 31448 h 500645"/>
              <a:gd name="T88" fmla="*/ 3236837 w 3264532"/>
              <a:gd name="T89" fmla="*/ 7867 h 500645"/>
              <a:gd name="T90" fmla="*/ 0 w 3264532"/>
              <a:gd name="T91" fmla="*/ 0 h 5006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4532"/>
              <a:gd name="T139" fmla="*/ 0 h 500645"/>
              <a:gd name="T140" fmla="*/ 3264532 w 3264532"/>
              <a:gd name="T141" fmla="*/ 500645 h 5006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4532" h="500645">
                <a:moveTo>
                  <a:pt x="0" y="0"/>
                </a:moveTo>
                <a:lnTo>
                  <a:pt x="0" y="500645"/>
                </a:lnTo>
                <a:lnTo>
                  <a:pt x="248253" y="500645"/>
                </a:lnTo>
                <a:lnTo>
                  <a:pt x="248253" y="475819"/>
                </a:lnTo>
                <a:lnTo>
                  <a:pt x="351692" y="475819"/>
                </a:lnTo>
                <a:lnTo>
                  <a:pt x="351692" y="463407"/>
                </a:lnTo>
                <a:lnTo>
                  <a:pt x="463406" y="463407"/>
                </a:lnTo>
                <a:lnTo>
                  <a:pt x="463406" y="422031"/>
                </a:lnTo>
                <a:lnTo>
                  <a:pt x="484094" y="401343"/>
                </a:lnTo>
                <a:lnTo>
                  <a:pt x="641321" y="401343"/>
                </a:lnTo>
                <a:lnTo>
                  <a:pt x="641321" y="376518"/>
                </a:lnTo>
                <a:lnTo>
                  <a:pt x="674422" y="376518"/>
                </a:lnTo>
                <a:lnTo>
                  <a:pt x="674422" y="351693"/>
                </a:lnTo>
                <a:lnTo>
                  <a:pt x="703385" y="351693"/>
                </a:lnTo>
                <a:lnTo>
                  <a:pt x="703385" y="297904"/>
                </a:lnTo>
                <a:lnTo>
                  <a:pt x="798548" y="297904"/>
                </a:lnTo>
                <a:lnTo>
                  <a:pt x="798548" y="277217"/>
                </a:lnTo>
                <a:lnTo>
                  <a:pt x="930950" y="277217"/>
                </a:lnTo>
                <a:lnTo>
                  <a:pt x="930950" y="264804"/>
                </a:lnTo>
                <a:lnTo>
                  <a:pt x="930950" y="252391"/>
                </a:lnTo>
                <a:lnTo>
                  <a:pt x="1034389" y="252391"/>
                </a:lnTo>
                <a:lnTo>
                  <a:pt x="1034389" y="244116"/>
                </a:lnTo>
                <a:lnTo>
                  <a:pt x="1063352" y="244116"/>
                </a:lnTo>
                <a:lnTo>
                  <a:pt x="1063352" y="223428"/>
                </a:lnTo>
                <a:lnTo>
                  <a:pt x="1162653" y="223428"/>
                </a:lnTo>
                <a:lnTo>
                  <a:pt x="1162653" y="194465"/>
                </a:lnTo>
                <a:lnTo>
                  <a:pt x="1398494" y="194465"/>
                </a:lnTo>
                <a:lnTo>
                  <a:pt x="1398494" y="169640"/>
                </a:lnTo>
                <a:lnTo>
                  <a:pt x="1563996" y="169640"/>
                </a:lnTo>
                <a:lnTo>
                  <a:pt x="1563996" y="153090"/>
                </a:lnTo>
                <a:lnTo>
                  <a:pt x="1592959" y="153090"/>
                </a:lnTo>
                <a:lnTo>
                  <a:pt x="1592959" y="115852"/>
                </a:lnTo>
                <a:lnTo>
                  <a:pt x="1820525" y="115852"/>
                </a:lnTo>
                <a:lnTo>
                  <a:pt x="1820525" y="95164"/>
                </a:lnTo>
                <a:lnTo>
                  <a:pt x="2362545" y="95164"/>
                </a:lnTo>
                <a:lnTo>
                  <a:pt x="2362545" y="70339"/>
                </a:lnTo>
                <a:lnTo>
                  <a:pt x="2482534" y="70339"/>
                </a:lnTo>
                <a:lnTo>
                  <a:pt x="2482534" y="53789"/>
                </a:lnTo>
                <a:lnTo>
                  <a:pt x="2714237" y="53789"/>
                </a:lnTo>
                <a:lnTo>
                  <a:pt x="2714237" y="37238"/>
                </a:lnTo>
                <a:lnTo>
                  <a:pt x="2962490" y="37238"/>
                </a:lnTo>
                <a:lnTo>
                  <a:pt x="2962490" y="33101"/>
                </a:lnTo>
                <a:lnTo>
                  <a:pt x="3264532" y="33101"/>
                </a:lnTo>
                <a:lnTo>
                  <a:pt x="3264532" y="8275"/>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anose="020B0604020202020204" pitchFamily="34" charset="0"/>
            </a:endParaRPr>
          </a:p>
        </p:txBody>
      </p:sp>
      <p:cxnSp>
        <p:nvCxnSpPr>
          <p:cNvPr id="40057" name="Straight Arrow Connector 161"/>
          <p:cNvCxnSpPr>
            <a:cxnSpLocks noChangeShapeType="1"/>
          </p:cNvCxnSpPr>
          <p:nvPr/>
        </p:nvCxnSpPr>
        <p:spPr bwMode="auto">
          <a:xfrm>
            <a:off x="2265363" y="481965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8" name="Straight Arrow Connector 162"/>
          <p:cNvCxnSpPr>
            <a:cxnSpLocks noChangeShapeType="1"/>
          </p:cNvCxnSpPr>
          <p:nvPr/>
        </p:nvCxnSpPr>
        <p:spPr bwMode="auto">
          <a:xfrm>
            <a:off x="2503488" y="47529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59" name="Straight Arrow Connector 163"/>
          <p:cNvCxnSpPr>
            <a:cxnSpLocks noChangeShapeType="1"/>
          </p:cNvCxnSpPr>
          <p:nvPr/>
        </p:nvCxnSpPr>
        <p:spPr bwMode="auto">
          <a:xfrm>
            <a:off x="2509838" y="47275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0" name="Straight Arrow Connector 170"/>
          <p:cNvCxnSpPr>
            <a:cxnSpLocks noChangeShapeType="1"/>
          </p:cNvCxnSpPr>
          <p:nvPr/>
        </p:nvCxnSpPr>
        <p:spPr bwMode="auto">
          <a:xfrm>
            <a:off x="2819400" y="45926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1" name="Straight Arrow Connector 171"/>
          <p:cNvCxnSpPr>
            <a:cxnSpLocks noChangeShapeType="1"/>
          </p:cNvCxnSpPr>
          <p:nvPr/>
        </p:nvCxnSpPr>
        <p:spPr bwMode="auto">
          <a:xfrm>
            <a:off x="2698750" y="4638675"/>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2" name="Straight Arrow Connector 172"/>
          <p:cNvCxnSpPr>
            <a:cxnSpLocks noChangeShapeType="1"/>
          </p:cNvCxnSpPr>
          <p:nvPr/>
        </p:nvCxnSpPr>
        <p:spPr bwMode="auto">
          <a:xfrm>
            <a:off x="2698750" y="4687888"/>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3" name="Straight Arrow Connector 173"/>
          <p:cNvCxnSpPr>
            <a:cxnSpLocks noChangeShapeType="1"/>
          </p:cNvCxnSpPr>
          <p:nvPr/>
        </p:nvCxnSpPr>
        <p:spPr bwMode="auto">
          <a:xfrm>
            <a:off x="2705100" y="46688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4" name="Straight Arrow Connector 177"/>
          <p:cNvCxnSpPr>
            <a:cxnSpLocks noChangeShapeType="1"/>
          </p:cNvCxnSpPr>
          <p:nvPr/>
        </p:nvCxnSpPr>
        <p:spPr bwMode="auto">
          <a:xfrm>
            <a:off x="3170238" y="45386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5" name="Straight Arrow Connector 178"/>
          <p:cNvCxnSpPr>
            <a:cxnSpLocks noChangeShapeType="1"/>
          </p:cNvCxnSpPr>
          <p:nvPr/>
        </p:nvCxnSpPr>
        <p:spPr bwMode="auto">
          <a:xfrm>
            <a:off x="3176588" y="45164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6" name="Straight Arrow Connector 179"/>
          <p:cNvCxnSpPr>
            <a:cxnSpLocks noChangeShapeType="1"/>
          </p:cNvCxnSpPr>
          <p:nvPr/>
        </p:nvCxnSpPr>
        <p:spPr bwMode="auto">
          <a:xfrm>
            <a:off x="3613150" y="446405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7" name="Straight Arrow Connector 180"/>
          <p:cNvCxnSpPr>
            <a:cxnSpLocks noChangeShapeType="1"/>
          </p:cNvCxnSpPr>
          <p:nvPr/>
        </p:nvCxnSpPr>
        <p:spPr bwMode="auto">
          <a:xfrm>
            <a:off x="3829050" y="4437063"/>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8" name="Straight Arrow Connector 181"/>
          <p:cNvCxnSpPr>
            <a:cxnSpLocks noChangeShapeType="1"/>
          </p:cNvCxnSpPr>
          <p:nvPr/>
        </p:nvCxnSpPr>
        <p:spPr bwMode="auto">
          <a:xfrm>
            <a:off x="4017963" y="4414838"/>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69" name="Straight Arrow Connector 182"/>
          <p:cNvCxnSpPr>
            <a:cxnSpLocks noChangeShapeType="1"/>
          </p:cNvCxnSpPr>
          <p:nvPr/>
        </p:nvCxnSpPr>
        <p:spPr bwMode="auto">
          <a:xfrm>
            <a:off x="4500563" y="43815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0" name="Straight Arrow Connector 183"/>
          <p:cNvCxnSpPr>
            <a:cxnSpLocks noChangeShapeType="1"/>
          </p:cNvCxnSpPr>
          <p:nvPr/>
        </p:nvCxnSpPr>
        <p:spPr bwMode="auto">
          <a:xfrm>
            <a:off x="4949825" y="43640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1" name="Straight Arrow Connector 184"/>
          <p:cNvCxnSpPr>
            <a:cxnSpLocks noChangeShapeType="1"/>
          </p:cNvCxnSpPr>
          <p:nvPr/>
        </p:nvCxnSpPr>
        <p:spPr bwMode="auto">
          <a:xfrm>
            <a:off x="4743450" y="4367213"/>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2" name="Straight Arrow Connector 185"/>
          <p:cNvCxnSpPr>
            <a:cxnSpLocks noChangeShapeType="1"/>
          </p:cNvCxnSpPr>
          <p:nvPr/>
        </p:nvCxnSpPr>
        <p:spPr bwMode="auto">
          <a:xfrm>
            <a:off x="5270500" y="432435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3" name="Straight Arrow Connector 186"/>
          <p:cNvCxnSpPr>
            <a:cxnSpLocks noChangeShapeType="1"/>
          </p:cNvCxnSpPr>
          <p:nvPr/>
        </p:nvCxnSpPr>
        <p:spPr bwMode="auto">
          <a:xfrm>
            <a:off x="4408488" y="44021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4" name="Straight Arrow Connector 187"/>
          <p:cNvCxnSpPr>
            <a:cxnSpLocks noChangeShapeType="1"/>
          </p:cNvCxnSpPr>
          <p:nvPr/>
        </p:nvCxnSpPr>
        <p:spPr bwMode="auto">
          <a:xfrm>
            <a:off x="3827463" y="44227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5" name="Straight Arrow Connector 188"/>
          <p:cNvCxnSpPr>
            <a:cxnSpLocks noChangeShapeType="1"/>
          </p:cNvCxnSpPr>
          <p:nvPr/>
        </p:nvCxnSpPr>
        <p:spPr bwMode="auto">
          <a:xfrm>
            <a:off x="3617913" y="4437063"/>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6" name="Straight Arrow Connector 189"/>
          <p:cNvCxnSpPr>
            <a:cxnSpLocks noChangeShapeType="1"/>
          </p:cNvCxnSpPr>
          <p:nvPr/>
        </p:nvCxnSpPr>
        <p:spPr bwMode="auto">
          <a:xfrm>
            <a:off x="3427413" y="4500563"/>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0" name="Freeform 32779"/>
          <p:cNvSpPr/>
          <p:nvPr/>
        </p:nvSpPr>
        <p:spPr bwMode="auto">
          <a:xfrm>
            <a:off x="2009775" y="4821238"/>
            <a:ext cx="3486150" cy="257175"/>
          </a:xfrm>
          <a:custGeom>
            <a:avLst/>
            <a:gdLst>
              <a:gd name="connsiteX0" fmla="*/ 0 w 3486150"/>
              <a:gd name="connsiteY0" fmla="*/ 0 h 257175"/>
              <a:gd name="connsiteX1" fmla="*/ 3486150 w 3486150"/>
              <a:gd name="connsiteY1" fmla="*/ 0 h 257175"/>
              <a:gd name="connsiteX2" fmla="*/ 3486150 w 3486150"/>
              <a:gd name="connsiteY2" fmla="*/ 28575 h 257175"/>
              <a:gd name="connsiteX3" fmla="*/ 3148013 w 3486150"/>
              <a:gd name="connsiteY3" fmla="*/ 28575 h 257175"/>
              <a:gd name="connsiteX4" fmla="*/ 3148013 w 3486150"/>
              <a:gd name="connsiteY4" fmla="*/ 38100 h 257175"/>
              <a:gd name="connsiteX5" fmla="*/ 2500313 w 3486150"/>
              <a:gd name="connsiteY5" fmla="*/ 38100 h 257175"/>
              <a:gd name="connsiteX6" fmla="*/ 2500313 w 3486150"/>
              <a:gd name="connsiteY6" fmla="*/ 38100 h 257175"/>
              <a:gd name="connsiteX7" fmla="*/ 2043113 w 3486150"/>
              <a:gd name="connsiteY7" fmla="*/ 38100 h 257175"/>
              <a:gd name="connsiteX8" fmla="*/ 2043113 w 3486150"/>
              <a:gd name="connsiteY8" fmla="*/ 52387 h 257175"/>
              <a:gd name="connsiteX9" fmla="*/ 1438275 w 3486150"/>
              <a:gd name="connsiteY9" fmla="*/ 52387 h 257175"/>
              <a:gd name="connsiteX10" fmla="*/ 1438275 w 3486150"/>
              <a:gd name="connsiteY10" fmla="*/ 71437 h 257175"/>
              <a:gd name="connsiteX11" fmla="*/ 1219200 w 3486150"/>
              <a:gd name="connsiteY11" fmla="*/ 71437 h 257175"/>
              <a:gd name="connsiteX12" fmla="*/ 1219200 w 3486150"/>
              <a:gd name="connsiteY12" fmla="*/ 85725 h 257175"/>
              <a:gd name="connsiteX13" fmla="*/ 1104900 w 3486150"/>
              <a:gd name="connsiteY13" fmla="*/ 85725 h 257175"/>
              <a:gd name="connsiteX14" fmla="*/ 1104900 w 3486150"/>
              <a:gd name="connsiteY14" fmla="*/ 104775 h 257175"/>
              <a:gd name="connsiteX15" fmla="*/ 914400 w 3486150"/>
              <a:gd name="connsiteY15" fmla="*/ 104775 h 257175"/>
              <a:gd name="connsiteX16" fmla="*/ 914400 w 3486150"/>
              <a:gd name="connsiteY16" fmla="*/ 109537 h 257175"/>
              <a:gd name="connsiteX17" fmla="*/ 695325 w 3486150"/>
              <a:gd name="connsiteY17" fmla="*/ 109537 h 257175"/>
              <a:gd name="connsiteX18" fmla="*/ 695325 w 3486150"/>
              <a:gd name="connsiteY18" fmla="*/ 152400 h 257175"/>
              <a:gd name="connsiteX19" fmla="*/ 576263 w 3486150"/>
              <a:gd name="connsiteY19" fmla="*/ 152400 h 257175"/>
              <a:gd name="connsiteX20" fmla="*/ 576263 w 3486150"/>
              <a:gd name="connsiteY20" fmla="*/ 171450 h 257175"/>
              <a:gd name="connsiteX21" fmla="*/ 481013 w 3486150"/>
              <a:gd name="connsiteY21" fmla="*/ 171450 h 257175"/>
              <a:gd name="connsiteX22" fmla="*/ 481013 w 3486150"/>
              <a:gd name="connsiteY22" fmla="*/ 190500 h 257175"/>
              <a:gd name="connsiteX23" fmla="*/ 466725 w 3486150"/>
              <a:gd name="connsiteY23" fmla="*/ 190500 h 257175"/>
              <a:gd name="connsiteX24" fmla="*/ 466725 w 3486150"/>
              <a:gd name="connsiteY24" fmla="*/ 223837 h 257175"/>
              <a:gd name="connsiteX25" fmla="*/ 257175 w 3486150"/>
              <a:gd name="connsiteY25" fmla="*/ 223837 h 257175"/>
              <a:gd name="connsiteX26" fmla="*/ 257175 w 3486150"/>
              <a:gd name="connsiteY26" fmla="*/ 257175 h 257175"/>
              <a:gd name="connsiteX27" fmla="*/ 0 w 3486150"/>
              <a:gd name="connsiteY27" fmla="*/ 257175 h 257175"/>
              <a:gd name="connsiteX28" fmla="*/ 0 w 3486150"/>
              <a:gd name="connsiteY2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6150" h="257175">
                <a:moveTo>
                  <a:pt x="0" y="0"/>
                </a:moveTo>
                <a:lnTo>
                  <a:pt x="3486150" y="0"/>
                </a:lnTo>
                <a:lnTo>
                  <a:pt x="3486150" y="28575"/>
                </a:lnTo>
                <a:lnTo>
                  <a:pt x="3148013" y="28575"/>
                </a:lnTo>
                <a:lnTo>
                  <a:pt x="3148013" y="38100"/>
                </a:lnTo>
                <a:lnTo>
                  <a:pt x="2500313" y="38100"/>
                </a:lnTo>
                <a:lnTo>
                  <a:pt x="2500313" y="38100"/>
                </a:lnTo>
                <a:lnTo>
                  <a:pt x="2043113" y="38100"/>
                </a:lnTo>
                <a:lnTo>
                  <a:pt x="2043113" y="52387"/>
                </a:lnTo>
                <a:lnTo>
                  <a:pt x="1438275" y="52387"/>
                </a:lnTo>
                <a:lnTo>
                  <a:pt x="1438275" y="71437"/>
                </a:lnTo>
                <a:lnTo>
                  <a:pt x="1219200" y="71437"/>
                </a:lnTo>
                <a:lnTo>
                  <a:pt x="1219200" y="85725"/>
                </a:lnTo>
                <a:lnTo>
                  <a:pt x="1104900" y="85725"/>
                </a:lnTo>
                <a:lnTo>
                  <a:pt x="1104900" y="104775"/>
                </a:lnTo>
                <a:lnTo>
                  <a:pt x="914400" y="104775"/>
                </a:lnTo>
                <a:lnTo>
                  <a:pt x="914400" y="109537"/>
                </a:lnTo>
                <a:lnTo>
                  <a:pt x="695325" y="109537"/>
                </a:lnTo>
                <a:lnTo>
                  <a:pt x="695325" y="152400"/>
                </a:lnTo>
                <a:lnTo>
                  <a:pt x="576263" y="152400"/>
                </a:lnTo>
                <a:lnTo>
                  <a:pt x="576263" y="171450"/>
                </a:lnTo>
                <a:lnTo>
                  <a:pt x="481013" y="171450"/>
                </a:lnTo>
                <a:lnTo>
                  <a:pt x="481013" y="190500"/>
                </a:lnTo>
                <a:lnTo>
                  <a:pt x="466725" y="190500"/>
                </a:lnTo>
                <a:lnTo>
                  <a:pt x="466725" y="223837"/>
                </a:lnTo>
                <a:lnTo>
                  <a:pt x="257175" y="223837"/>
                </a:lnTo>
                <a:lnTo>
                  <a:pt x="257175" y="257175"/>
                </a:lnTo>
                <a:lnTo>
                  <a:pt x="0" y="257175"/>
                </a:lnTo>
                <a:lnTo>
                  <a:pt x="0" y="0"/>
                </a:lnTo>
                <a:close/>
              </a:path>
            </a:pathLst>
          </a:custGeom>
          <a:solidFill>
            <a:schemeClr val="accent5"/>
          </a:solidFill>
          <a:ln w="9525" cap="flat" cmpd="sng" algn="ctr">
            <a:noFill/>
            <a:prstDash val="solid"/>
            <a:round/>
            <a:headEnd type="none" w="med" len="med"/>
            <a:tailEnd type="none" w="med" len="med"/>
          </a:ln>
          <a:effectLst/>
        </p:spPr>
        <p:txBody>
          <a:bodyPr/>
          <a:lstStyle/>
          <a:p>
            <a:pPr defTabSz="457200" fontAlgn="auto">
              <a:lnSpc>
                <a:spcPct val="90000"/>
              </a:lnSpc>
              <a:spcBef>
                <a:spcPct val="35000"/>
              </a:spcBef>
              <a:spcAft>
                <a:spcPct val="25000"/>
              </a:spcAft>
              <a:buClr>
                <a:srgbClr val="8B3D9A"/>
              </a:buClr>
              <a:buFont typeface="Arial" charset="0"/>
              <a:buChar char="•"/>
              <a:defRPr/>
            </a:pPr>
            <a:endParaRPr lang="en-US" dirty="0">
              <a:solidFill>
                <a:srgbClr val="FFFFFF"/>
              </a:solidFill>
              <a:latin typeface="Arial"/>
            </a:endParaRPr>
          </a:p>
        </p:txBody>
      </p:sp>
      <p:cxnSp>
        <p:nvCxnSpPr>
          <p:cNvPr id="40078" name="Straight Arrow Connector 158"/>
          <p:cNvCxnSpPr>
            <a:cxnSpLocks noChangeShapeType="1"/>
          </p:cNvCxnSpPr>
          <p:nvPr/>
        </p:nvCxnSpPr>
        <p:spPr bwMode="auto">
          <a:xfrm>
            <a:off x="2270125" y="5056188"/>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79" name="Straight Arrow Connector 159"/>
          <p:cNvCxnSpPr>
            <a:cxnSpLocks noChangeShapeType="1"/>
          </p:cNvCxnSpPr>
          <p:nvPr/>
        </p:nvCxnSpPr>
        <p:spPr bwMode="auto">
          <a:xfrm>
            <a:off x="2692400" y="49403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0" name="Straight Arrow Connector 160"/>
          <p:cNvCxnSpPr>
            <a:cxnSpLocks noChangeShapeType="1"/>
          </p:cNvCxnSpPr>
          <p:nvPr/>
        </p:nvCxnSpPr>
        <p:spPr bwMode="auto">
          <a:xfrm>
            <a:off x="2908300" y="492283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1" name="Straight Arrow Connector 164"/>
          <p:cNvCxnSpPr>
            <a:cxnSpLocks noChangeShapeType="1"/>
          </p:cNvCxnSpPr>
          <p:nvPr/>
        </p:nvCxnSpPr>
        <p:spPr bwMode="auto">
          <a:xfrm>
            <a:off x="3098800" y="48895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2" name="Straight Arrow Connector 165"/>
          <p:cNvCxnSpPr>
            <a:cxnSpLocks noChangeShapeType="1"/>
          </p:cNvCxnSpPr>
          <p:nvPr/>
        </p:nvCxnSpPr>
        <p:spPr bwMode="auto">
          <a:xfrm>
            <a:off x="3101975" y="490855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3" name="Straight Arrow Connector 166"/>
          <p:cNvCxnSpPr>
            <a:cxnSpLocks noChangeShapeType="1"/>
          </p:cNvCxnSpPr>
          <p:nvPr/>
        </p:nvCxnSpPr>
        <p:spPr bwMode="auto">
          <a:xfrm>
            <a:off x="4056063" y="4865688"/>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4" name="Straight Arrow Connector 167"/>
          <p:cNvCxnSpPr>
            <a:cxnSpLocks noChangeShapeType="1"/>
          </p:cNvCxnSpPr>
          <p:nvPr/>
        </p:nvCxnSpPr>
        <p:spPr bwMode="auto">
          <a:xfrm>
            <a:off x="4451350" y="486568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5" name="Straight Arrow Connector 168"/>
          <p:cNvCxnSpPr>
            <a:cxnSpLocks noChangeShapeType="1"/>
          </p:cNvCxnSpPr>
          <p:nvPr/>
        </p:nvCxnSpPr>
        <p:spPr bwMode="auto">
          <a:xfrm>
            <a:off x="5153025" y="4829175"/>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6" name="Straight Arrow Connector 169"/>
          <p:cNvCxnSpPr>
            <a:cxnSpLocks noChangeShapeType="1"/>
          </p:cNvCxnSpPr>
          <p:nvPr/>
        </p:nvCxnSpPr>
        <p:spPr bwMode="auto">
          <a:xfrm>
            <a:off x="5526088" y="4824413"/>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1" name="Freeform 32780"/>
          <p:cNvSpPr/>
          <p:nvPr/>
        </p:nvSpPr>
        <p:spPr bwMode="auto">
          <a:xfrm>
            <a:off x="2000250" y="5059363"/>
            <a:ext cx="1814513" cy="233362"/>
          </a:xfrm>
          <a:custGeom>
            <a:avLst/>
            <a:gdLst>
              <a:gd name="connsiteX0" fmla="*/ 0 w 1814513"/>
              <a:gd name="connsiteY0" fmla="*/ 14287 h 233362"/>
              <a:gd name="connsiteX1" fmla="*/ 0 w 1814513"/>
              <a:gd name="connsiteY1" fmla="*/ 233362 h 233362"/>
              <a:gd name="connsiteX2" fmla="*/ 161925 w 1814513"/>
              <a:gd name="connsiteY2" fmla="*/ 233362 h 233362"/>
              <a:gd name="connsiteX3" fmla="*/ 161925 w 1814513"/>
              <a:gd name="connsiteY3" fmla="*/ 219075 h 233362"/>
              <a:gd name="connsiteX4" fmla="*/ 261938 w 1814513"/>
              <a:gd name="connsiteY4" fmla="*/ 219075 h 233362"/>
              <a:gd name="connsiteX5" fmla="*/ 261938 w 1814513"/>
              <a:gd name="connsiteY5" fmla="*/ 204787 h 233362"/>
              <a:gd name="connsiteX6" fmla="*/ 481013 w 1814513"/>
              <a:gd name="connsiteY6" fmla="*/ 204787 h 233362"/>
              <a:gd name="connsiteX7" fmla="*/ 481013 w 1814513"/>
              <a:gd name="connsiteY7" fmla="*/ 171450 h 233362"/>
              <a:gd name="connsiteX8" fmla="*/ 519113 w 1814513"/>
              <a:gd name="connsiteY8" fmla="*/ 171450 h 233362"/>
              <a:gd name="connsiteX9" fmla="*/ 519113 w 1814513"/>
              <a:gd name="connsiteY9" fmla="*/ 147637 h 233362"/>
              <a:gd name="connsiteX10" fmla="*/ 700088 w 1814513"/>
              <a:gd name="connsiteY10" fmla="*/ 147637 h 233362"/>
              <a:gd name="connsiteX11" fmla="*/ 700088 w 1814513"/>
              <a:gd name="connsiteY11" fmla="*/ 128587 h 233362"/>
              <a:gd name="connsiteX12" fmla="*/ 719138 w 1814513"/>
              <a:gd name="connsiteY12" fmla="*/ 128587 h 233362"/>
              <a:gd name="connsiteX13" fmla="*/ 719138 w 1814513"/>
              <a:gd name="connsiteY13" fmla="*/ 128587 h 233362"/>
              <a:gd name="connsiteX14" fmla="*/ 719138 w 1814513"/>
              <a:gd name="connsiteY14" fmla="*/ 100012 h 233362"/>
              <a:gd name="connsiteX15" fmla="*/ 952500 w 1814513"/>
              <a:gd name="connsiteY15" fmla="*/ 100012 h 233362"/>
              <a:gd name="connsiteX16" fmla="*/ 952500 w 1814513"/>
              <a:gd name="connsiteY16" fmla="*/ 85725 h 233362"/>
              <a:gd name="connsiteX17" fmla="*/ 1066800 w 1814513"/>
              <a:gd name="connsiteY17" fmla="*/ 85725 h 233362"/>
              <a:gd name="connsiteX18" fmla="*/ 1066800 w 1814513"/>
              <a:gd name="connsiteY18" fmla="*/ 71437 h 233362"/>
              <a:gd name="connsiteX19" fmla="*/ 1376363 w 1814513"/>
              <a:gd name="connsiteY19" fmla="*/ 71437 h 233362"/>
              <a:gd name="connsiteX20" fmla="*/ 1376363 w 1814513"/>
              <a:gd name="connsiteY20" fmla="*/ 42862 h 233362"/>
              <a:gd name="connsiteX21" fmla="*/ 1581150 w 1814513"/>
              <a:gd name="connsiteY21" fmla="*/ 42862 h 233362"/>
              <a:gd name="connsiteX22" fmla="*/ 1581150 w 1814513"/>
              <a:gd name="connsiteY22" fmla="*/ 42862 h 233362"/>
              <a:gd name="connsiteX23" fmla="*/ 1581150 w 1814513"/>
              <a:gd name="connsiteY23" fmla="*/ 42862 h 233362"/>
              <a:gd name="connsiteX24" fmla="*/ 1581150 w 1814513"/>
              <a:gd name="connsiteY24" fmla="*/ 42862 h 233362"/>
              <a:gd name="connsiteX25" fmla="*/ 1581150 w 1814513"/>
              <a:gd name="connsiteY25" fmla="*/ 19050 h 233362"/>
              <a:gd name="connsiteX26" fmla="*/ 1814513 w 1814513"/>
              <a:gd name="connsiteY26" fmla="*/ 19050 h 233362"/>
              <a:gd name="connsiteX27" fmla="*/ 1814513 w 1814513"/>
              <a:gd name="connsiteY27" fmla="*/ 0 h 233362"/>
              <a:gd name="connsiteX28" fmla="*/ 0 w 1814513"/>
              <a:gd name="connsiteY28" fmla="*/ 0 h 233362"/>
              <a:gd name="connsiteX29" fmla="*/ 0 w 1814513"/>
              <a:gd name="connsiteY29" fmla="*/ 1428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4513" h="233362">
                <a:moveTo>
                  <a:pt x="0" y="14287"/>
                </a:moveTo>
                <a:lnTo>
                  <a:pt x="0" y="233362"/>
                </a:lnTo>
                <a:lnTo>
                  <a:pt x="161925" y="233362"/>
                </a:lnTo>
                <a:lnTo>
                  <a:pt x="161925" y="219075"/>
                </a:lnTo>
                <a:lnTo>
                  <a:pt x="261938" y="219075"/>
                </a:lnTo>
                <a:lnTo>
                  <a:pt x="261938" y="204787"/>
                </a:lnTo>
                <a:lnTo>
                  <a:pt x="481013" y="204787"/>
                </a:lnTo>
                <a:lnTo>
                  <a:pt x="481013" y="171450"/>
                </a:lnTo>
                <a:lnTo>
                  <a:pt x="519113" y="171450"/>
                </a:lnTo>
                <a:lnTo>
                  <a:pt x="519113" y="147637"/>
                </a:lnTo>
                <a:lnTo>
                  <a:pt x="700088" y="147637"/>
                </a:lnTo>
                <a:lnTo>
                  <a:pt x="700088" y="128587"/>
                </a:lnTo>
                <a:lnTo>
                  <a:pt x="719138" y="128587"/>
                </a:lnTo>
                <a:lnTo>
                  <a:pt x="719138" y="128587"/>
                </a:lnTo>
                <a:lnTo>
                  <a:pt x="719138" y="100012"/>
                </a:lnTo>
                <a:lnTo>
                  <a:pt x="952500" y="100012"/>
                </a:lnTo>
                <a:lnTo>
                  <a:pt x="952500" y="85725"/>
                </a:lnTo>
                <a:lnTo>
                  <a:pt x="1066800" y="85725"/>
                </a:lnTo>
                <a:lnTo>
                  <a:pt x="1066800" y="71437"/>
                </a:lnTo>
                <a:lnTo>
                  <a:pt x="1376363" y="71437"/>
                </a:lnTo>
                <a:lnTo>
                  <a:pt x="1376363" y="42862"/>
                </a:lnTo>
                <a:lnTo>
                  <a:pt x="1581150" y="42862"/>
                </a:lnTo>
                <a:lnTo>
                  <a:pt x="1581150" y="42862"/>
                </a:lnTo>
                <a:lnTo>
                  <a:pt x="1581150" y="42862"/>
                </a:lnTo>
                <a:lnTo>
                  <a:pt x="1581150" y="42862"/>
                </a:lnTo>
                <a:lnTo>
                  <a:pt x="1581150" y="19050"/>
                </a:lnTo>
                <a:lnTo>
                  <a:pt x="1814513" y="19050"/>
                </a:lnTo>
                <a:lnTo>
                  <a:pt x="1814513" y="0"/>
                </a:lnTo>
                <a:lnTo>
                  <a:pt x="0" y="0"/>
                </a:lnTo>
                <a:lnTo>
                  <a:pt x="0" y="14287"/>
                </a:lnTo>
                <a:close/>
              </a:path>
            </a:pathLst>
          </a:custGeom>
          <a:solidFill>
            <a:schemeClr val="accent6"/>
          </a:solidFill>
          <a:ln w="9525" cap="flat" cmpd="sng" algn="ctr">
            <a:noFill/>
            <a:prstDash val="solid"/>
            <a:round/>
            <a:headEnd type="none" w="med" len="med"/>
            <a:tailEnd type="none" w="med" len="med"/>
          </a:ln>
          <a:effectLst/>
        </p:spPr>
        <p:txBody>
          <a:bodyPr/>
          <a:lstStyle/>
          <a:p>
            <a:pPr defTabSz="457200" fontAlgn="auto">
              <a:lnSpc>
                <a:spcPct val="90000"/>
              </a:lnSpc>
              <a:spcBef>
                <a:spcPct val="35000"/>
              </a:spcBef>
              <a:spcAft>
                <a:spcPct val="25000"/>
              </a:spcAft>
              <a:buClr>
                <a:srgbClr val="8B3D9A"/>
              </a:buClr>
              <a:buFont typeface="Arial" charset="0"/>
              <a:buChar char="•"/>
              <a:defRPr/>
            </a:pPr>
            <a:endParaRPr lang="en-US" dirty="0">
              <a:solidFill>
                <a:srgbClr val="FFFFFF"/>
              </a:solidFill>
              <a:latin typeface="Arial"/>
            </a:endParaRPr>
          </a:p>
        </p:txBody>
      </p:sp>
      <p:cxnSp>
        <p:nvCxnSpPr>
          <p:cNvPr id="40088" name="Straight Arrow Connector 157"/>
          <p:cNvCxnSpPr>
            <a:cxnSpLocks noChangeShapeType="1"/>
          </p:cNvCxnSpPr>
          <p:nvPr/>
        </p:nvCxnSpPr>
        <p:spPr bwMode="auto">
          <a:xfrm>
            <a:off x="3603625" y="50847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89" name="Straight Arrow Connector 174"/>
          <p:cNvCxnSpPr>
            <a:cxnSpLocks noChangeShapeType="1"/>
          </p:cNvCxnSpPr>
          <p:nvPr/>
        </p:nvCxnSpPr>
        <p:spPr bwMode="auto">
          <a:xfrm>
            <a:off x="3381375" y="51181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0" name="Straight Arrow Connector 175"/>
          <p:cNvCxnSpPr>
            <a:cxnSpLocks noChangeShapeType="1"/>
          </p:cNvCxnSpPr>
          <p:nvPr/>
        </p:nvCxnSpPr>
        <p:spPr bwMode="auto">
          <a:xfrm>
            <a:off x="2725738" y="5181600"/>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1" name="Straight Arrow Connector 176"/>
          <p:cNvCxnSpPr>
            <a:cxnSpLocks noChangeShapeType="1"/>
          </p:cNvCxnSpPr>
          <p:nvPr/>
        </p:nvCxnSpPr>
        <p:spPr bwMode="auto">
          <a:xfrm>
            <a:off x="2535238" y="5200650"/>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2" name="Straight Arrow Connector 151"/>
          <p:cNvCxnSpPr>
            <a:cxnSpLocks noChangeShapeType="1"/>
          </p:cNvCxnSpPr>
          <p:nvPr/>
        </p:nvCxnSpPr>
        <p:spPr bwMode="auto">
          <a:xfrm>
            <a:off x="2251075" y="5268913"/>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3" name="Straight Arrow Connector 152"/>
          <p:cNvCxnSpPr>
            <a:cxnSpLocks noChangeShapeType="1"/>
          </p:cNvCxnSpPr>
          <p:nvPr/>
        </p:nvCxnSpPr>
        <p:spPr bwMode="auto">
          <a:xfrm>
            <a:off x="2492375" y="523398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4" name="Straight Arrow Connector 153"/>
          <p:cNvCxnSpPr>
            <a:cxnSpLocks noChangeShapeType="1"/>
          </p:cNvCxnSpPr>
          <p:nvPr/>
        </p:nvCxnSpPr>
        <p:spPr bwMode="auto">
          <a:xfrm>
            <a:off x="2479675" y="52609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95" name="Freeform 32781"/>
          <p:cNvSpPr>
            <a:spLocks/>
          </p:cNvSpPr>
          <p:nvPr/>
        </p:nvSpPr>
        <p:spPr bwMode="auto">
          <a:xfrm>
            <a:off x="2000250" y="5292725"/>
            <a:ext cx="3614738" cy="295275"/>
          </a:xfrm>
          <a:custGeom>
            <a:avLst/>
            <a:gdLst>
              <a:gd name="T0" fmla="*/ 9525 w 3614738"/>
              <a:gd name="T1" fmla="*/ 0 h 295275"/>
              <a:gd name="T2" fmla="*/ 3614738 w 3614738"/>
              <a:gd name="T3" fmla="*/ 0 h 295275"/>
              <a:gd name="T4" fmla="*/ 3614738 w 3614738"/>
              <a:gd name="T5" fmla="*/ 14288 h 295275"/>
              <a:gd name="T6" fmla="*/ 2752724 w 3614738"/>
              <a:gd name="T7" fmla="*/ 14288 h 295275"/>
              <a:gd name="T8" fmla="*/ 2752724 w 3614738"/>
              <a:gd name="T9" fmla="*/ 33338 h 295275"/>
              <a:gd name="T10" fmla="*/ 2500312 w 3614738"/>
              <a:gd name="T11" fmla="*/ 33338 h 295275"/>
              <a:gd name="T12" fmla="*/ 2500312 w 3614738"/>
              <a:gd name="T13" fmla="*/ 42863 h 295275"/>
              <a:gd name="T14" fmla="*/ 2052638 w 3614738"/>
              <a:gd name="T15" fmla="*/ 42863 h 295275"/>
              <a:gd name="T16" fmla="*/ 2057400 w 3614738"/>
              <a:gd name="T17" fmla="*/ 47625 h 295275"/>
              <a:gd name="T18" fmla="*/ 1976438 w 3614738"/>
              <a:gd name="T19" fmla="*/ 47625 h 295275"/>
              <a:gd name="T20" fmla="*/ 1976438 w 3614738"/>
              <a:gd name="T21" fmla="*/ 57150 h 295275"/>
              <a:gd name="T22" fmla="*/ 1824038 w 3614738"/>
              <a:gd name="T23" fmla="*/ 57150 h 295275"/>
              <a:gd name="T24" fmla="*/ 1824038 w 3614738"/>
              <a:gd name="T25" fmla="*/ 76200 h 295275"/>
              <a:gd name="T26" fmla="*/ 1685925 w 3614738"/>
              <a:gd name="T27" fmla="*/ 76200 h 295275"/>
              <a:gd name="T28" fmla="*/ 1685925 w 3614738"/>
              <a:gd name="T29" fmla="*/ 85725 h 295275"/>
              <a:gd name="T30" fmla="*/ 1600200 w 3614738"/>
              <a:gd name="T31" fmla="*/ 85725 h 295275"/>
              <a:gd name="T32" fmla="*/ 1600200 w 3614738"/>
              <a:gd name="T33" fmla="*/ 95250 h 295275"/>
              <a:gd name="T34" fmla="*/ 1462088 w 3614738"/>
              <a:gd name="T35" fmla="*/ 95250 h 295275"/>
              <a:gd name="T36" fmla="*/ 1462088 w 3614738"/>
              <a:gd name="T37" fmla="*/ 109538 h 295275"/>
              <a:gd name="T38" fmla="*/ 1362075 w 3614738"/>
              <a:gd name="T39" fmla="*/ 109538 h 295275"/>
              <a:gd name="T40" fmla="*/ 1362075 w 3614738"/>
              <a:gd name="T41" fmla="*/ 128588 h 295275"/>
              <a:gd name="T42" fmla="*/ 1257300 w 3614738"/>
              <a:gd name="T43" fmla="*/ 128588 h 295275"/>
              <a:gd name="T44" fmla="*/ 1257300 w 3614738"/>
              <a:gd name="T45" fmla="*/ 152400 h 295275"/>
              <a:gd name="T46" fmla="*/ 919163 w 3614738"/>
              <a:gd name="T47" fmla="*/ 152400 h 295275"/>
              <a:gd name="T48" fmla="*/ 919163 w 3614738"/>
              <a:gd name="T49" fmla="*/ 166688 h 295275"/>
              <a:gd name="T50" fmla="*/ 709613 w 3614738"/>
              <a:gd name="T51" fmla="*/ 166688 h 295275"/>
              <a:gd name="T52" fmla="*/ 709613 w 3614738"/>
              <a:gd name="T53" fmla="*/ 190500 h 295275"/>
              <a:gd name="T54" fmla="*/ 633413 w 3614738"/>
              <a:gd name="T55" fmla="*/ 190500 h 295275"/>
              <a:gd name="T56" fmla="*/ 633413 w 3614738"/>
              <a:gd name="T57" fmla="*/ 209550 h 295275"/>
              <a:gd name="T58" fmla="*/ 561975 w 3614738"/>
              <a:gd name="T59" fmla="*/ 209550 h 295275"/>
              <a:gd name="T60" fmla="*/ 561975 w 3614738"/>
              <a:gd name="T61" fmla="*/ 233363 h 295275"/>
              <a:gd name="T62" fmla="*/ 500063 w 3614738"/>
              <a:gd name="T63" fmla="*/ 233363 h 295275"/>
              <a:gd name="T64" fmla="*/ 500063 w 3614738"/>
              <a:gd name="T65" fmla="*/ 257175 h 295275"/>
              <a:gd name="T66" fmla="*/ 357188 w 3614738"/>
              <a:gd name="T67" fmla="*/ 257175 h 295275"/>
              <a:gd name="T68" fmla="*/ 357188 w 3614738"/>
              <a:gd name="T69" fmla="*/ 276225 h 295275"/>
              <a:gd name="T70" fmla="*/ 242888 w 3614738"/>
              <a:gd name="T71" fmla="*/ 276225 h 295275"/>
              <a:gd name="T72" fmla="*/ 242888 w 3614738"/>
              <a:gd name="T73" fmla="*/ 295275 h 295275"/>
              <a:gd name="T74" fmla="*/ 0 w 3614738"/>
              <a:gd name="T75" fmla="*/ 295275 h 295275"/>
              <a:gd name="T76" fmla="*/ 9525 w 3614738"/>
              <a:gd name="T77" fmla="*/ 0 h 295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14738"/>
              <a:gd name="T118" fmla="*/ 0 h 295275"/>
              <a:gd name="T119" fmla="*/ 3614738 w 3614738"/>
              <a:gd name="T120" fmla="*/ 295275 h 295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14738" h="295275">
                <a:moveTo>
                  <a:pt x="9525" y="0"/>
                </a:moveTo>
                <a:lnTo>
                  <a:pt x="3614738" y="0"/>
                </a:lnTo>
                <a:lnTo>
                  <a:pt x="3614738" y="14288"/>
                </a:lnTo>
                <a:lnTo>
                  <a:pt x="2752725" y="14288"/>
                </a:lnTo>
                <a:lnTo>
                  <a:pt x="2752725" y="33338"/>
                </a:lnTo>
                <a:lnTo>
                  <a:pt x="2500313" y="33338"/>
                </a:lnTo>
                <a:lnTo>
                  <a:pt x="2500313" y="42863"/>
                </a:lnTo>
                <a:lnTo>
                  <a:pt x="2052638" y="42863"/>
                </a:lnTo>
                <a:lnTo>
                  <a:pt x="2057400" y="47625"/>
                </a:lnTo>
                <a:lnTo>
                  <a:pt x="1976438" y="47625"/>
                </a:lnTo>
                <a:lnTo>
                  <a:pt x="1976438" y="57150"/>
                </a:lnTo>
                <a:lnTo>
                  <a:pt x="1824038" y="57150"/>
                </a:lnTo>
                <a:lnTo>
                  <a:pt x="1824038" y="76200"/>
                </a:lnTo>
                <a:lnTo>
                  <a:pt x="1685925" y="76200"/>
                </a:lnTo>
                <a:lnTo>
                  <a:pt x="1685925" y="85725"/>
                </a:lnTo>
                <a:lnTo>
                  <a:pt x="1600200" y="85725"/>
                </a:lnTo>
                <a:lnTo>
                  <a:pt x="1600200" y="95250"/>
                </a:lnTo>
                <a:lnTo>
                  <a:pt x="1462088" y="95250"/>
                </a:lnTo>
                <a:lnTo>
                  <a:pt x="1462088" y="109538"/>
                </a:lnTo>
                <a:lnTo>
                  <a:pt x="1362075" y="109538"/>
                </a:lnTo>
                <a:lnTo>
                  <a:pt x="1362075" y="128588"/>
                </a:lnTo>
                <a:lnTo>
                  <a:pt x="1257300" y="128588"/>
                </a:lnTo>
                <a:lnTo>
                  <a:pt x="1257300" y="152400"/>
                </a:lnTo>
                <a:lnTo>
                  <a:pt x="919163" y="152400"/>
                </a:lnTo>
                <a:lnTo>
                  <a:pt x="919163" y="166688"/>
                </a:lnTo>
                <a:lnTo>
                  <a:pt x="709613" y="166688"/>
                </a:lnTo>
                <a:lnTo>
                  <a:pt x="709613" y="190500"/>
                </a:lnTo>
                <a:lnTo>
                  <a:pt x="633413" y="190500"/>
                </a:lnTo>
                <a:lnTo>
                  <a:pt x="633413" y="209550"/>
                </a:lnTo>
                <a:lnTo>
                  <a:pt x="561975" y="209550"/>
                </a:lnTo>
                <a:lnTo>
                  <a:pt x="561975" y="233363"/>
                </a:lnTo>
                <a:lnTo>
                  <a:pt x="500063" y="233363"/>
                </a:lnTo>
                <a:lnTo>
                  <a:pt x="500063" y="257175"/>
                </a:lnTo>
                <a:lnTo>
                  <a:pt x="357188" y="257175"/>
                </a:lnTo>
                <a:lnTo>
                  <a:pt x="357188" y="276225"/>
                </a:lnTo>
                <a:lnTo>
                  <a:pt x="242888" y="276225"/>
                </a:lnTo>
                <a:lnTo>
                  <a:pt x="242888" y="295275"/>
                </a:lnTo>
                <a:lnTo>
                  <a:pt x="0" y="295275"/>
                </a:lnTo>
                <a:lnTo>
                  <a:pt x="952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panose="020B0604020202020204" pitchFamily="34" charset="0"/>
            </a:endParaRPr>
          </a:p>
        </p:txBody>
      </p:sp>
      <p:cxnSp>
        <p:nvCxnSpPr>
          <p:cNvPr id="40096" name="Straight Arrow Connector 154"/>
          <p:cNvCxnSpPr>
            <a:cxnSpLocks noChangeShapeType="1"/>
          </p:cNvCxnSpPr>
          <p:nvPr/>
        </p:nvCxnSpPr>
        <p:spPr bwMode="auto">
          <a:xfrm>
            <a:off x="5614988" y="529272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7" name="Straight Arrow Connector 155"/>
          <p:cNvCxnSpPr>
            <a:cxnSpLocks noChangeShapeType="1"/>
          </p:cNvCxnSpPr>
          <p:nvPr/>
        </p:nvCxnSpPr>
        <p:spPr bwMode="auto">
          <a:xfrm>
            <a:off x="4500563" y="53260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8" name="Straight Arrow Connector 156"/>
          <p:cNvCxnSpPr>
            <a:cxnSpLocks noChangeShapeType="1"/>
          </p:cNvCxnSpPr>
          <p:nvPr/>
        </p:nvCxnSpPr>
        <p:spPr bwMode="auto">
          <a:xfrm>
            <a:off x="4757738" y="5307013"/>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99" name="Straight Arrow Connector 194"/>
          <p:cNvCxnSpPr>
            <a:cxnSpLocks noChangeShapeType="1"/>
          </p:cNvCxnSpPr>
          <p:nvPr/>
        </p:nvCxnSpPr>
        <p:spPr bwMode="auto">
          <a:xfrm>
            <a:off x="4046538" y="5326063"/>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100" name="Straight Arrow Connector 195"/>
          <p:cNvCxnSpPr>
            <a:cxnSpLocks noChangeShapeType="1"/>
          </p:cNvCxnSpPr>
          <p:nvPr/>
        </p:nvCxnSpPr>
        <p:spPr bwMode="auto">
          <a:xfrm>
            <a:off x="3965575" y="5340350"/>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101" name="Straight Arrow Connector 196"/>
          <p:cNvCxnSpPr>
            <a:cxnSpLocks noChangeShapeType="1"/>
          </p:cNvCxnSpPr>
          <p:nvPr/>
        </p:nvCxnSpPr>
        <p:spPr bwMode="auto">
          <a:xfrm>
            <a:off x="3832225" y="5349875"/>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102" name="Straight Arrow Connector 197"/>
          <p:cNvCxnSpPr>
            <a:cxnSpLocks noChangeShapeType="1"/>
          </p:cNvCxnSpPr>
          <p:nvPr/>
        </p:nvCxnSpPr>
        <p:spPr bwMode="auto">
          <a:xfrm>
            <a:off x="3724275" y="5368925"/>
            <a:ext cx="176213"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103" name="Straight Arrow Connector 198"/>
          <p:cNvCxnSpPr>
            <a:cxnSpLocks noChangeShapeType="1"/>
          </p:cNvCxnSpPr>
          <p:nvPr/>
        </p:nvCxnSpPr>
        <p:spPr bwMode="auto">
          <a:xfrm>
            <a:off x="3602038" y="5383213"/>
            <a:ext cx="176212"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104" name="Straight Arrow Connector 199"/>
          <p:cNvCxnSpPr>
            <a:cxnSpLocks noChangeShapeType="1"/>
          </p:cNvCxnSpPr>
          <p:nvPr/>
        </p:nvCxnSpPr>
        <p:spPr bwMode="auto">
          <a:xfrm>
            <a:off x="2960688" y="5449888"/>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105" name="Straight Arrow Connector 200"/>
          <p:cNvCxnSpPr>
            <a:cxnSpLocks noChangeShapeType="1"/>
          </p:cNvCxnSpPr>
          <p:nvPr/>
        </p:nvCxnSpPr>
        <p:spPr bwMode="auto">
          <a:xfrm>
            <a:off x="7321550" y="4422775"/>
            <a:ext cx="1746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106" name="Straight Connector 4"/>
          <p:cNvCxnSpPr>
            <a:cxnSpLocks noChangeShapeType="1"/>
          </p:cNvCxnSpPr>
          <p:nvPr/>
        </p:nvCxnSpPr>
        <p:spPr bwMode="auto">
          <a:xfrm>
            <a:off x="2014538" y="2152650"/>
            <a:ext cx="0" cy="345281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107" name="Straight Connector 32783"/>
          <p:cNvCxnSpPr>
            <a:cxnSpLocks noChangeShapeType="1"/>
          </p:cNvCxnSpPr>
          <p:nvPr/>
        </p:nvCxnSpPr>
        <p:spPr bwMode="auto">
          <a:xfrm flipV="1">
            <a:off x="3352800" y="2198688"/>
            <a:ext cx="0" cy="3492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40108" name="Group 1"/>
          <p:cNvGrpSpPr>
            <a:grpSpLocks/>
          </p:cNvGrpSpPr>
          <p:nvPr/>
        </p:nvGrpSpPr>
        <p:grpSpPr bwMode="auto">
          <a:xfrm>
            <a:off x="6294438" y="6210300"/>
            <a:ext cx="2673350" cy="455613"/>
            <a:chOff x="6294438" y="6210300"/>
            <a:chExt cx="2673350" cy="455613"/>
          </a:xfrm>
        </p:grpSpPr>
        <p:sp>
          <p:nvSpPr>
            <p:cNvPr id="40109"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a:solidFill>
                    <a:srgbClr val="CDCDCF"/>
                  </a:solidFill>
                </a:rPr>
                <a:t>Slide credit: </a:t>
              </a:r>
              <a:r>
                <a:rPr lang="en-US" altLang="en-US" sz="1400" b="0">
                  <a:solidFill>
                    <a:srgbClr val="CDCDCF"/>
                  </a:solidFill>
                  <a:hlinkClick r:id="rId3"/>
                </a:rPr>
                <a:t>clinicaloptions.com</a:t>
              </a:r>
              <a:endParaRPr lang="en-US" altLang="en-US" sz="1400" b="0">
                <a:solidFill>
                  <a:srgbClr val="CDCDCF"/>
                </a:solidFill>
              </a:endParaRPr>
            </a:p>
          </p:txBody>
        </p:sp>
        <p:pic>
          <p:nvPicPr>
            <p:cNvPr id="40110"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6029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a:t>
            </a:r>
          </a:p>
        </p:txBody>
      </p:sp>
      <p:sp>
        <p:nvSpPr>
          <p:cNvPr id="7" name="Content Placeholder 6"/>
          <p:cNvSpPr>
            <a:spLocks noGrp="1"/>
          </p:cNvSpPr>
          <p:nvPr>
            <p:ph idx="1"/>
          </p:nvPr>
        </p:nvSpPr>
        <p:spPr/>
        <p:txBody>
          <a:bodyPr/>
          <a:lstStyle/>
          <a:p>
            <a:r>
              <a:rPr lang="en-US" dirty="0"/>
              <a:t>A 61-yr-old man with multifocal HCC with metastases to hilar and retroperitoneal lymph nodes has enrolled on a clinical trial of pembrolizumab after failure of sorafenib</a:t>
            </a:r>
          </a:p>
          <a:p>
            <a:r>
              <a:rPr lang="en-US" dirty="0"/>
              <a:t>After 9 wks of treatment, he continues to have ECOG PS 0, no symptoms related to cancer, and no significant treatment-related toxicity</a:t>
            </a:r>
          </a:p>
          <a:p>
            <a:r>
              <a:rPr lang="en-US" dirty="0"/>
              <a:t>However, recent scans show multiple lymph nodes have increased in size by 5-10 mm each throughout the retroperitoneum and some liver lesions have either increased slightly while others have remained stable</a:t>
            </a:r>
          </a:p>
        </p:txBody>
      </p:sp>
      <p:grpSp>
        <p:nvGrpSpPr>
          <p:cNvPr id="8" name="Group 1"/>
          <p:cNvGrpSpPr>
            <a:grpSpLocks/>
          </p:cNvGrpSpPr>
          <p:nvPr/>
        </p:nvGrpSpPr>
        <p:grpSpPr bwMode="auto">
          <a:xfrm>
            <a:off x="6294438" y="6210300"/>
            <a:ext cx="2673350" cy="455613"/>
            <a:chOff x="6294438" y="6210300"/>
            <a:chExt cx="2673350" cy="455613"/>
          </a:xfrm>
        </p:grpSpPr>
        <p:sp>
          <p:nvSpPr>
            <p:cNvPr id="9"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457200" eaLnBrk="1" fontAlgn="auto" hangingPunct="1">
                <a:lnSpc>
                  <a:spcPct val="100000"/>
                </a:lnSpc>
                <a:spcBef>
                  <a:spcPct val="0"/>
                </a:spcBef>
                <a:spcAft>
                  <a:spcPct val="0"/>
                </a:spcAft>
                <a:buClrTx/>
                <a:buFontTx/>
                <a:buNone/>
              </a:pPr>
              <a:r>
                <a:rPr lang="en-US" altLang="en-US" sz="1400" b="0" dirty="0">
                  <a:solidFill>
                    <a:srgbClr val="CDCDCF"/>
                  </a:solidFill>
                  <a:ea typeface="ＭＳ Ｐゴシック" pitchFamily="34" charset="-128"/>
                </a:rPr>
                <a:t>Slide credit: </a:t>
              </a:r>
              <a:r>
                <a:rPr lang="en-US" altLang="en-US" sz="1400" b="0" dirty="0">
                  <a:solidFill>
                    <a:srgbClr val="CDCDCF"/>
                  </a:solidFill>
                  <a:ea typeface="ＭＳ Ｐゴシック" pitchFamily="34" charset="-128"/>
                  <a:hlinkClick r:id="rId3"/>
                </a:rPr>
                <a:t>clinicaloptions.com</a:t>
              </a:r>
              <a:endParaRPr lang="en-US" altLang="en-US" sz="1400" b="0" dirty="0">
                <a:solidFill>
                  <a:srgbClr val="CDCDCF"/>
                </a:solidFill>
                <a:ea typeface="ＭＳ Ｐゴシック" pitchFamily="34" charset="-128"/>
              </a:endParaRPr>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920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Response Kinetics of </a:t>
            </a:r>
            <a:r>
              <a:rPr lang="en-US" dirty="0" smtClean="0"/>
              <a:t/>
            </a:r>
            <a:br>
              <a:rPr lang="en-US" dirty="0" smtClean="0"/>
            </a:br>
            <a:r>
              <a:rPr lang="en-US" dirty="0" smtClean="0"/>
              <a:t>Checkpoint </a:t>
            </a:r>
            <a:r>
              <a:rPr lang="en-US" dirty="0"/>
              <a:t>Blockade</a:t>
            </a:r>
          </a:p>
        </p:txBody>
      </p:sp>
    </p:spTree>
    <p:extLst>
      <p:ext uri="{BB962C8B-B14F-4D97-AF65-F5344CB8AC3E}">
        <p14:creationId xmlns:p14="http://schemas.microsoft.com/office/powerpoint/2010/main" val="68718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77825" y="238125"/>
            <a:ext cx="8442325" cy="1103313"/>
          </a:xfrm>
        </p:spPr>
        <p:txBody>
          <a:bodyPr/>
          <a:lstStyle/>
          <a:p>
            <a:r>
              <a:rPr lang="en-US" altLang="en-US" dirty="0"/>
              <a:t>CTLA-4–Delayed Response Kinetics</a:t>
            </a:r>
          </a:p>
        </p:txBody>
      </p:sp>
      <p:sp>
        <p:nvSpPr>
          <p:cNvPr id="30723" name="Text Box 11"/>
          <p:cNvSpPr txBox="1">
            <a:spLocks noChangeArrowheads="1"/>
          </p:cNvSpPr>
          <p:nvPr/>
        </p:nvSpPr>
        <p:spPr bwMode="auto">
          <a:xfrm>
            <a:off x="285750" y="6367365"/>
            <a:ext cx="600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a:solidFill>
                  <a:srgbClr val="CDCDCF"/>
                </a:solidFill>
              </a:rPr>
              <a:t>Wolchok J, et al. ASCO 2008. Abstract 3020.</a:t>
            </a:r>
          </a:p>
        </p:txBody>
      </p:sp>
      <p:grpSp>
        <p:nvGrpSpPr>
          <p:cNvPr id="30724" name="Group 1"/>
          <p:cNvGrpSpPr>
            <a:grpSpLocks/>
          </p:cNvGrpSpPr>
          <p:nvPr/>
        </p:nvGrpSpPr>
        <p:grpSpPr bwMode="auto">
          <a:xfrm>
            <a:off x="6294438" y="6210300"/>
            <a:ext cx="2673350" cy="455613"/>
            <a:chOff x="6294438" y="6210300"/>
            <a:chExt cx="2673350" cy="455613"/>
          </a:xfrm>
        </p:grpSpPr>
        <p:sp>
          <p:nvSpPr>
            <p:cNvPr id="30731"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a:solidFill>
                    <a:srgbClr val="CDCDCF"/>
                  </a:solidFill>
                </a:rPr>
                <a:t>Slide credit: </a:t>
              </a:r>
              <a:r>
                <a:rPr lang="en-US" altLang="en-US" sz="1400" b="0">
                  <a:solidFill>
                    <a:srgbClr val="CDCDCF"/>
                  </a:solidFill>
                  <a:hlinkClick r:id="rId2"/>
                </a:rPr>
                <a:t>clinicaloptions.com</a:t>
              </a:r>
              <a:endParaRPr lang="en-US" altLang="en-US" sz="1400" b="0">
                <a:solidFill>
                  <a:srgbClr val="CDCDCF"/>
                </a:solidFill>
              </a:endParaRPr>
            </a:p>
          </p:txBody>
        </p:sp>
        <p:pic>
          <p:nvPicPr>
            <p:cNvPr id="30732" name="Picture 1"/>
            <p:cNvPicPr>
              <a:picLocks noChangeAspect="1"/>
            </p:cNvPicPr>
            <p:nvPr/>
          </p:nvPicPr>
          <p:blipFill>
            <a:blip r:embed="rId3">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Picture 8"/>
          <p:cNvPicPr>
            <a:picLocks noChangeAspect="1" noChangeArrowheads="1"/>
          </p:cNvPicPr>
          <p:nvPr/>
        </p:nvPicPr>
        <p:blipFill>
          <a:blip r:embed="rId4">
            <a:extLst>
              <a:ext uri="{28A0092B-C50C-407E-A947-70E740481C1C}">
                <a14:useLocalDpi xmlns:a14="http://schemas.microsoft.com/office/drawing/2010/main" val="0"/>
              </a:ext>
            </a:extLst>
          </a:blip>
          <a:srcRect l="19093" t="18497" r="60220" b="44621"/>
          <a:stretch>
            <a:fillRect/>
          </a:stretch>
        </p:blipFill>
        <p:spPr bwMode="auto">
          <a:xfrm>
            <a:off x="990600" y="1358900"/>
            <a:ext cx="228123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6" name="Picture 8"/>
          <p:cNvPicPr>
            <a:picLocks noChangeAspect="1" noChangeArrowheads="1"/>
          </p:cNvPicPr>
          <p:nvPr/>
        </p:nvPicPr>
        <p:blipFill>
          <a:blip r:embed="rId4">
            <a:extLst>
              <a:ext uri="{28A0092B-C50C-407E-A947-70E740481C1C}">
                <a14:useLocalDpi xmlns:a14="http://schemas.microsoft.com/office/drawing/2010/main" val="0"/>
              </a:ext>
            </a:extLst>
          </a:blip>
          <a:srcRect l="50655" t="55963" r="29379" b="8437"/>
          <a:stretch>
            <a:fillRect/>
          </a:stretch>
        </p:blipFill>
        <p:spPr bwMode="auto">
          <a:xfrm>
            <a:off x="5894388" y="3770313"/>
            <a:ext cx="22812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7" name="Picture 8"/>
          <p:cNvPicPr>
            <a:picLocks noChangeAspect="1" noChangeArrowheads="1"/>
          </p:cNvPicPr>
          <p:nvPr/>
        </p:nvPicPr>
        <p:blipFill>
          <a:blip r:embed="rId4">
            <a:extLst>
              <a:ext uri="{28A0092B-C50C-407E-A947-70E740481C1C}">
                <a14:useLocalDpi xmlns:a14="http://schemas.microsoft.com/office/drawing/2010/main" val="0"/>
              </a:ext>
            </a:extLst>
          </a:blip>
          <a:srcRect l="61044" t="18497" r="19028" b="45973"/>
          <a:stretch>
            <a:fillRect/>
          </a:stretch>
        </p:blipFill>
        <p:spPr bwMode="auto">
          <a:xfrm>
            <a:off x="990600" y="3770313"/>
            <a:ext cx="228123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8" name="Picture 8"/>
          <p:cNvPicPr>
            <a:picLocks noChangeAspect="1" noChangeArrowheads="1"/>
          </p:cNvPicPr>
          <p:nvPr/>
        </p:nvPicPr>
        <p:blipFill>
          <a:blip r:embed="rId4">
            <a:extLst>
              <a:ext uri="{28A0092B-C50C-407E-A947-70E740481C1C}">
                <a14:useLocalDpi xmlns:a14="http://schemas.microsoft.com/office/drawing/2010/main" val="0"/>
              </a:ext>
            </a:extLst>
          </a:blip>
          <a:srcRect l="28375" t="56323" r="51611" b="8437"/>
          <a:stretch>
            <a:fillRect/>
          </a:stretch>
        </p:blipFill>
        <p:spPr bwMode="auto">
          <a:xfrm>
            <a:off x="3392488" y="3770313"/>
            <a:ext cx="230981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0729" name="Right Arrow 9"/>
          <p:cNvSpPr>
            <a:spLocks noChangeArrowheads="1"/>
          </p:cNvSpPr>
          <p:nvPr/>
        </p:nvSpPr>
        <p:spPr bwMode="auto">
          <a:xfrm>
            <a:off x="3392488" y="1906588"/>
            <a:ext cx="2792412" cy="1127125"/>
          </a:xfrm>
          <a:prstGeom prst="rightArrow">
            <a:avLst>
              <a:gd name="adj1" fmla="val 50000"/>
              <a:gd name="adj2" fmla="val 4999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endParaRPr lang="en-US" altLang="en-US" sz="1600">
              <a:solidFill>
                <a:srgbClr val="000000"/>
              </a:solidFill>
              <a:cs typeface="Arial" panose="020B0604020202020204" pitchFamily="34" charset="0"/>
            </a:endParaRPr>
          </a:p>
        </p:txBody>
      </p:sp>
      <p:sp>
        <p:nvSpPr>
          <p:cNvPr id="30730" name="Rectangle 6"/>
          <p:cNvSpPr>
            <a:spLocks noChangeArrowheads="1"/>
          </p:cNvSpPr>
          <p:nvPr/>
        </p:nvSpPr>
        <p:spPr bwMode="auto">
          <a:xfrm>
            <a:off x="3400425" y="2178050"/>
            <a:ext cx="2292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a:solidFill>
                  <a:srgbClr val="FFFFFF"/>
                </a:solidFill>
              </a:rPr>
              <a:t>Treated with 3 mg/kg ipilimumab Q3W x 4 </a:t>
            </a:r>
          </a:p>
        </p:txBody>
      </p:sp>
    </p:spTree>
    <p:extLst>
      <p:ext uri="{BB962C8B-B14F-4D97-AF65-F5344CB8AC3E}">
        <p14:creationId xmlns:p14="http://schemas.microsoft.com/office/powerpoint/2010/main" val="56503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77825" y="238125"/>
            <a:ext cx="8442325" cy="1103313"/>
          </a:xfrm>
        </p:spPr>
        <p:txBody>
          <a:bodyPr/>
          <a:lstStyle/>
          <a:p>
            <a:r>
              <a:rPr lang="en-US" altLang="en-US"/>
              <a:t>Nivolumab (10 mg/kg): Response of Metastatic NSCLC </a:t>
            </a:r>
          </a:p>
        </p:txBody>
      </p:sp>
      <p:sp>
        <p:nvSpPr>
          <p:cNvPr id="31747" name="Content Placeholder 1"/>
          <p:cNvSpPr>
            <a:spLocks noGrp="1"/>
          </p:cNvSpPr>
          <p:nvPr>
            <p:ph idx="1"/>
          </p:nvPr>
        </p:nvSpPr>
        <p:spPr>
          <a:xfrm>
            <a:off x="374650" y="1512888"/>
            <a:ext cx="8455025" cy="4651375"/>
          </a:xfrm>
        </p:spPr>
        <p:txBody>
          <a:bodyPr/>
          <a:lstStyle/>
          <a:p>
            <a:r>
              <a:rPr lang="en-US" altLang="en-US"/>
              <a:t>Initial progression in pulmonary lesions of a NSCLC pt with nonsquamous histology followed by regression </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560638"/>
            <a:ext cx="7162800" cy="3429000"/>
          </a:xfrm>
          <a:prstGeom prst="rect">
            <a:avLst/>
          </a:prstGeom>
          <a:solidFill>
            <a:schemeClr val="accent2"/>
          </a:solidFill>
          <a:ln w="9525">
            <a:solidFill>
              <a:schemeClr val="accent2"/>
            </a:solidFill>
            <a:miter lim="800000"/>
            <a:headEnd/>
            <a:tailEnd/>
          </a:ln>
        </p:spPr>
      </p:pic>
      <p:grpSp>
        <p:nvGrpSpPr>
          <p:cNvPr id="31749" name="Group 1"/>
          <p:cNvGrpSpPr>
            <a:grpSpLocks/>
          </p:cNvGrpSpPr>
          <p:nvPr/>
        </p:nvGrpSpPr>
        <p:grpSpPr bwMode="auto">
          <a:xfrm>
            <a:off x="6294438" y="6210300"/>
            <a:ext cx="2673350" cy="455613"/>
            <a:chOff x="6294438" y="6210300"/>
            <a:chExt cx="2673350" cy="455613"/>
          </a:xfrm>
        </p:grpSpPr>
        <p:sp>
          <p:nvSpPr>
            <p:cNvPr id="31751"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a:solidFill>
                    <a:srgbClr val="CDCDCF"/>
                  </a:solidFill>
                </a:rPr>
                <a:t>Slide credit: </a:t>
              </a:r>
              <a:r>
                <a:rPr lang="en-US" altLang="en-US" sz="1400" b="0">
                  <a:solidFill>
                    <a:srgbClr val="CDCDCF"/>
                  </a:solidFill>
                  <a:hlinkClick r:id="rId4"/>
                </a:rPr>
                <a:t>clinicaloptions.com</a:t>
              </a:r>
              <a:endParaRPr lang="en-US" altLang="en-US" sz="1400" b="0">
                <a:solidFill>
                  <a:srgbClr val="CDCDCF"/>
                </a:solidFill>
              </a:endParaRPr>
            </a:p>
          </p:txBody>
        </p:sp>
        <p:pic>
          <p:nvPicPr>
            <p:cNvPr id="31752" name="Picture 1"/>
            <p:cNvPicPr>
              <a:picLocks noChangeAspect="1"/>
            </p:cNvPicPr>
            <p:nvPr/>
          </p:nvPicPr>
          <p:blipFill>
            <a:blip r:embed="rId5">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0" name="Text Box 11"/>
          <p:cNvSpPr txBox="1">
            <a:spLocks noChangeArrowheads="1"/>
          </p:cNvSpPr>
          <p:nvPr/>
        </p:nvSpPr>
        <p:spPr bwMode="auto">
          <a:xfrm>
            <a:off x="285750" y="6367365"/>
            <a:ext cx="600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err="1">
                <a:solidFill>
                  <a:srgbClr val="CDCDCF"/>
                </a:solidFill>
              </a:rPr>
              <a:t>Topalian</a:t>
            </a:r>
            <a:r>
              <a:rPr lang="en-US" altLang="en-US" sz="1400" b="0" dirty="0">
                <a:solidFill>
                  <a:srgbClr val="CDCDCF"/>
                </a:solidFill>
              </a:rPr>
              <a:t> SL, et al. N </a:t>
            </a:r>
            <a:r>
              <a:rPr lang="en-US" altLang="en-US" sz="1400" b="0" dirty="0" err="1">
                <a:solidFill>
                  <a:srgbClr val="CDCDCF"/>
                </a:solidFill>
              </a:rPr>
              <a:t>Engl</a:t>
            </a:r>
            <a:r>
              <a:rPr lang="en-US" altLang="en-US" sz="1400" b="0" dirty="0">
                <a:solidFill>
                  <a:srgbClr val="CDCDCF"/>
                </a:solidFill>
              </a:rPr>
              <a:t> J Med. 2012;366:2443-2454.</a:t>
            </a:r>
          </a:p>
        </p:txBody>
      </p:sp>
    </p:spTree>
    <p:extLst>
      <p:ext uri="{BB962C8B-B14F-4D97-AF65-F5344CB8AC3E}">
        <p14:creationId xmlns:p14="http://schemas.microsoft.com/office/powerpoint/2010/main" val="17818871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7825" y="238125"/>
            <a:ext cx="8442325" cy="1103313"/>
          </a:xfrm>
          <a:noFill/>
        </p:spPr>
        <p:txBody>
          <a:bodyPr/>
          <a:lstStyle/>
          <a:p>
            <a:pPr eaLnBrk="1" hangingPunct="1"/>
            <a:r>
              <a:rPr lang="en-US" altLang="en-US"/>
              <a:t>About These Slides</a:t>
            </a:r>
          </a:p>
        </p:txBody>
      </p:sp>
      <p:sp>
        <p:nvSpPr>
          <p:cNvPr id="26627" name="Rectangle 4"/>
          <p:cNvSpPr>
            <a:spLocks noGrp="1" noChangeArrowheads="1"/>
          </p:cNvSpPr>
          <p:nvPr>
            <p:ph idx="1"/>
          </p:nvPr>
        </p:nvSpPr>
        <p:spPr>
          <a:xfrm>
            <a:off x="374650" y="1512888"/>
            <a:ext cx="8455025" cy="4651375"/>
          </a:xfrm>
        </p:spPr>
        <p:txBody>
          <a:bodyPr/>
          <a:lstStyle/>
          <a:p>
            <a:pPr marL="346075" indent="-346075" eaLnBrk="1" hangingPunct="1">
              <a:buSzPts val="2400"/>
              <a:defRPr/>
            </a:pPr>
            <a:r>
              <a:rPr lang="en-US" altLang="en-US" dirty="0"/>
              <a:t>Please feel free to use, update, and share some or all of these slides in your noncommercial presentations to colleagues or patients</a:t>
            </a:r>
          </a:p>
          <a:p>
            <a:pPr eaLnBrk="1" hangingPunct="1">
              <a:defRPr/>
            </a:pPr>
            <a:r>
              <a:rPr lang="en-US" altLang="en-US" dirty="0"/>
              <a:t>When using our slides, please retain the source attribution:</a:t>
            </a:r>
          </a:p>
          <a:p>
            <a:pPr eaLnBrk="1" hangingPunct="1">
              <a:defRPr/>
            </a:pPr>
            <a:endParaRPr lang="en-US" altLang="en-US" sz="2000" dirty="0"/>
          </a:p>
          <a:p>
            <a:pPr eaLnBrk="1" hangingPunct="1">
              <a:defRPr/>
            </a:pPr>
            <a:r>
              <a:rPr lang="en-GB" dirty="0"/>
              <a:t>These slides may not be published, posted online, or used in commercial presentations without permission. </a:t>
            </a:r>
            <a:r>
              <a:rPr lang="en-US" dirty="0"/>
              <a:t>Please contact </a:t>
            </a:r>
            <a:r>
              <a:rPr lang="en-US" dirty="0">
                <a:hlinkClick r:id="rId3"/>
              </a:rPr>
              <a:t>permissions@clinicaloptions.com</a:t>
            </a:r>
            <a:r>
              <a:rPr lang="en-US" dirty="0"/>
              <a:t> for details</a:t>
            </a:r>
          </a:p>
        </p:txBody>
      </p:sp>
      <p:grpSp>
        <p:nvGrpSpPr>
          <p:cNvPr id="29700" name="Group 1"/>
          <p:cNvGrpSpPr>
            <a:grpSpLocks/>
          </p:cNvGrpSpPr>
          <p:nvPr/>
        </p:nvGrpSpPr>
        <p:grpSpPr bwMode="auto">
          <a:xfrm>
            <a:off x="3030538" y="3452813"/>
            <a:ext cx="2673350" cy="455612"/>
            <a:chOff x="6294438" y="6210300"/>
            <a:chExt cx="2673350" cy="455613"/>
          </a:xfrm>
        </p:grpSpPr>
        <p:sp>
          <p:nvSpPr>
            <p:cNvPr id="29701"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a:solidFill>
                    <a:schemeClr val="bg2"/>
                  </a:solidFill>
                </a:rPr>
                <a:t>Slide credit: </a:t>
              </a:r>
              <a:r>
                <a:rPr lang="en-US" altLang="en-US" sz="1400" b="0">
                  <a:solidFill>
                    <a:schemeClr val="bg2"/>
                  </a:solidFill>
                  <a:hlinkClick r:id="rId4"/>
                </a:rPr>
                <a:t>clinicaloptions.com</a:t>
              </a:r>
              <a:endParaRPr lang="en-US" altLang="en-US" sz="1400" b="0">
                <a:solidFill>
                  <a:schemeClr val="bg2"/>
                </a:solidFill>
              </a:endParaRPr>
            </a:p>
          </p:txBody>
        </p:sp>
        <p:pic>
          <p:nvPicPr>
            <p:cNvPr id="29702" name="Picture 1"/>
            <p:cNvPicPr>
              <a:picLocks noChangeAspect="1"/>
            </p:cNvPicPr>
            <p:nvPr/>
          </p:nvPicPr>
          <p:blipFill>
            <a:blip r:embed="rId5">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3505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WHO vs Immune-Related Response Criteria</a:t>
            </a:r>
          </a:p>
        </p:txBody>
      </p:sp>
      <p:sp>
        <p:nvSpPr>
          <p:cNvPr id="5" name="Text Box 11"/>
          <p:cNvSpPr txBox="1">
            <a:spLocks noChangeArrowheads="1"/>
          </p:cNvSpPr>
          <p:nvPr/>
        </p:nvSpPr>
        <p:spPr bwMode="auto">
          <a:xfrm>
            <a:off x="285750" y="6367563"/>
            <a:ext cx="6008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fr-FR" altLang="en-US" sz="1400" b="0" dirty="0">
                <a:solidFill>
                  <a:schemeClr val="bg2"/>
                </a:solidFill>
              </a:rPr>
              <a:t>Wolchock JD, et al. Clin Cancer Res. 2009;15:7412-7420.</a:t>
            </a:r>
          </a:p>
        </p:txBody>
      </p:sp>
      <p:grpSp>
        <p:nvGrpSpPr>
          <p:cNvPr id="7" name="Group 1"/>
          <p:cNvGrpSpPr>
            <a:grpSpLocks/>
          </p:cNvGrpSpPr>
          <p:nvPr/>
        </p:nvGrpSpPr>
        <p:grpSpPr bwMode="auto">
          <a:xfrm>
            <a:off x="6294438" y="6210300"/>
            <a:ext cx="2673350" cy="455613"/>
            <a:chOff x="6294438" y="6210300"/>
            <a:chExt cx="2673350" cy="455613"/>
          </a:xfrm>
        </p:grpSpPr>
        <p:sp>
          <p:nvSpPr>
            <p:cNvPr id="8"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 name="Group 3"/>
          <p:cNvGraphicFramePr>
            <a:graphicFrameLocks/>
          </p:cNvGraphicFramePr>
          <p:nvPr>
            <p:extLst>
              <p:ext uri="{D42A27DB-BD31-4B8C-83A1-F6EECF244321}">
                <p14:modId xmlns:p14="http://schemas.microsoft.com/office/powerpoint/2010/main" val="680057395"/>
              </p:ext>
            </p:extLst>
          </p:nvPr>
        </p:nvGraphicFramePr>
        <p:xfrm>
          <a:off x="394548" y="1314452"/>
          <a:ext cx="8452590" cy="4876994"/>
        </p:xfrm>
        <a:graphic>
          <a:graphicData uri="http://schemas.openxmlformats.org/drawingml/2006/table">
            <a:tbl>
              <a:tblPr/>
              <a:tblGrid>
                <a:gridCol w="2817530">
                  <a:extLst>
                    <a:ext uri="{9D8B030D-6E8A-4147-A177-3AD203B41FA5}">
                      <a16:colId xmlns="" xmlns:a16="http://schemas.microsoft.com/office/drawing/2014/main" val="20000"/>
                    </a:ext>
                  </a:extLst>
                </a:gridCol>
                <a:gridCol w="2817530">
                  <a:extLst>
                    <a:ext uri="{9D8B030D-6E8A-4147-A177-3AD203B41FA5}">
                      <a16:colId xmlns="" xmlns:a16="http://schemas.microsoft.com/office/drawing/2014/main" val="20001"/>
                    </a:ext>
                  </a:extLst>
                </a:gridCol>
                <a:gridCol w="2817530">
                  <a:extLst>
                    <a:ext uri="{9D8B030D-6E8A-4147-A177-3AD203B41FA5}">
                      <a16:colId xmlns="" xmlns:a16="http://schemas.microsoft.com/office/drawing/2014/main" val="20002"/>
                    </a:ext>
                  </a:extLst>
                </a:gridCol>
              </a:tblGrid>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Arial" charset="0"/>
                        </a:rPr>
                        <a:t>Criterion</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WHO</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irRC</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0"/>
                  </a:ext>
                </a:extLst>
              </a:tr>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Arial" charset="0"/>
                        </a:rPr>
                        <a:t>New, measurable lesions (ie, ≥ 5 x 5 mm)</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Arial" charset="0"/>
                        </a:rPr>
                        <a:t>Always represent PD</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Arial" charset="0"/>
                        </a:rPr>
                        <a:t>Incorporated into tumor burden</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1"/>
                  </a:ext>
                </a:extLst>
              </a:tr>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600" kern="1200" dirty="0">
                          <a:solidFill>
                            <a:schemeClr val="bg2">
                              <a:lumMod val="10000"/>
                            </a:schemeClr>
                          </a:solidFill>
                          <a:latin typeface="+mn-lt"/>
                          <a:ea typeface="+mn-ea"/>
                          <a:cs typeface="+mn-cs"/>
                        </a:rPr>
                        <a:t>New, nonmeasurable lesions (ie, &lt; 5 x 5 mm)</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Arial" charset="0"/>
                        </a:rPr>
                        <a:t>Always represent PD</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Arial" charset="0"/>
                        </a:rPr>
                        <a:t>Do not define progression (but preclude irCR)</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600" kern="1200" dirty="0">
                          <a:solidFill>
                            <a:schemeClr val="bg2">
                              <a:lumMod val="10000"/>
                            </a:schemeClr>
                          </a:solidFill>
                          <a:latin typeface="+mn-lt"/>
                          <a:ea typeface="+mn-ea"/>
                          <a:cs typeface="+mn-cs"/>
                        </a:rPr>
                        <a:t>PR</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600" kern="1200" dirty="0">
                          <a:solidFill>
                            <a:schemeClr val="bg2">
                              <a:lumMod val="10000"/>
                            </a:schemeClr>
                          </a:solidFill>
                          <a:latin typeface="+mn-lt"/>
                          <a:ea typeface="+mn-ea"/>
                          <a:cs typeface="+mn-cs"/>
                        </a:rPr>
                        <a:t>≥ 50% decrease in SPD of all index lesions compared with BL in</a:t>
                      </a:r>
                      <a:r>
                        <a:rPr lang="en-US" sz="1600" kern="1200" baseline="0" dirty="0">
                          <a:solidFill>
                            <a:schemeClr val="bg2">
                              <a:lumMod val="10000"/>
                            </a:schemeClr>
                          </a:solidFill>
                          <a:latin typeface="+mn-lt"/>
                          <a:ea typeface="+mn-ea"/>
                          <a:cs typeface="+mn-cs"/>
                        </a:rPr>
                        <a:t> 2 </a:t>
                      </a:r>
                      <a:r>
                        <a:rPr lang="en-US" sz="1600" kern="1200" dirty="0">
                          <a:solidFill>
                            <a:schemeClr val="bg2">
                              <a:lumMod val="10000"/>
                            </a:schemeClr>
                          </a:solidFill>
                          <a:latin typeface="+mn-lt"/>
                          <a:ea typeface="+mn-ea"/>
                          <a:cs typeface="+mn-cs"/>
                        </a:rPr>
                        <a:t>observations at least 4 wks apart, in absence of new lesions or unequivocal progression of nonindex lesions</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600" kern="1200" dirty="0">
                          <a:solidFill>
                            <a:schemeClr val="bg2">
                              <a:lumMod val="10000"/>
                            </a:schemeClr>
                          </a:solidFill>
                          <a:latin typeface="+mn-lt"/>
                          <a:ea typeface="+mn-ea"/>
                          <a:cs typeface="+mn-cs"/>
                        </a:rPr>
                        <a:t>≥ 50% decrease in tumor burden compared with BL in 2 observations at least </a:t>
                      </a:r>
                      <a:br>
                        <a:rPr lang="en-US" sz="1600" kern="1200" dirty="0">
                          <a:solidFill>
                            <a:schemeClr val="bg2">
                              <a:lumMod val="10000"/>
                            </a:schemeClr>
                          </a:solidFill>
                          <a:latin typeface="+mn-lt"/>
                          <a:ea typeface="+mn-ea"/>
                          <a:cs typeface="+mn-cs"/>
                        </a:rPr>
                      </a:br>
                      <a:r>
                        <a:rPr lang="en-US" sz="1600" kern="1200" dirty="0">
                          <a:solidFill>
                            <a:schemeClr val="bg2">
                              <a:lumMod val="10000"/>
                            </a:schemeClr>
                          </a:solidFill>
                          <a:latin typeface="+mn-lt"/>
                          <a:ea typeface="+mn-ea"/>
                          <a:cs typeface="+mn-cs"/>
                        </a:rPr>
                        <a:t>4 wks apart</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3"/>
                  </a:ext>
                </a:extLst>
              </a:tr>
              <a:tr h="36585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600" kern="1200" dirty="0">
                          <a:solidFill>
                            <a:schemeClr val="bg2">
                              <a:lumMod val="10000"/>
                            </a:schemeClr>
                          </a:solidFill>
                          <a:latin typeface="+mn-lt"/>
                          <a:ea typeface="+mn-ea"/>
                          <a:cs typeface="+mn-cs"/>
                        </a:rPr>
                        <a:t>PD</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600" kern="1200" dirty="0">
                          <a:solidFill>
                            <a:schemeClr val="bg2">
                              <a:lumMod val="10000"/>
                            </a:schemeClr>
                          </a:solidFill>
                          <a:latin typeface="+mn-lt"/>
                          <a:ea typeface="+mn-ea"/>
                          <a:cs typeface="+mn-cs"/>
                        </a:rPr>
                        <a:t>≥ 25% increase in SPD compared with nadir and/or unequivocal progression of nonindex lesions and/or appearance of new lesions (at any single time point)</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1600" kern="1200" dirty="0">
                          <a:solidFill>
                            <a:schemeClr val="bg2">
                              <a:lumMod val="10000"/>
                            </a:schemeClr>
                          </a:solidFill>
                          <a:latin typeface="+mn-lt"/>
                          <a:ea typeface="+mn-ea"/>
                          <a:cs typeface="+mn-cs"/>
                        </a:rPr>
                        <a:t>≥ 25% increase in tumor burden compared with nadir (at any single time point) in </a:t>
                      </a:r>
                      <a:br>
                        <a:rPr lang="en-US" sz="1600" kern="1200" dirty="0">
                          <a:solidFill>
                            <a:schemeClr val="bg2">
                              <a:lumMod val="10000"/>
                            </a:schemeClr>
                          </a:solidFill>
                          <a:latin typeface="+mn-lt"/>
                          <a:ea typeface="+mn-ea"/>
                          <a:cs typeface="+mn-cs"/>
                        </a:rPr>
                      </a:br>
                      <a:r>
                        <a:rPr lang="en-US" sz="1600" kern="1200" dirty="0">
                          <a:solidFill>
                            <a:schemeClr val="bg2">
                              <a:lumMod val="10000"/>
                            </a:schemeClr>
                          </a:solidFill>
                          <a:latin typeface="+mn-lt"/>
                          <a:ea typeface="+mn-ea"/>
                          <a:cs typeface="+mn-cs"/>
                        </a:rPr>
                        <a:t>2 consecutive observations at least 4 wks</a:t>
                      </a:r>
                      <a:r>
                        <a:rPr lang="en-US" sz="1600" kern="1200" baseline="0" dirty="0">
                          <a:solidFill>
                            <a:schemeClr val="bg2">
                              <a:lumMod val="10000"/>
                            </a:schemeClr>
                          </a:solidFill>
                          <a:latin typeface="+mn-lt"/>
                          <a:ea typeface="+mn-ea"/>
                          <a:cs typeface="+mn-cs"/>
                        </a:rPr>
                        <a:t> </a:t>
                      </a:r>
                      <a:r>
                        <a:rPr lang="en-US" sz="1600" kern="1200" dirty="0">
                          <a:solidFill>
                            <a:schemeClr val="bg2">
                              <a:lumMod val="10000"/>
                            </a:schemeClr>
                          </a:solidFill>
                          <a:latin typeface="+mn-lt"/>
                          <a:ea typeface="+mn-ea"/>
                          <a:cs typeface="+mn-cs"/>
                        </a:rPr>
                        <a:t>apart</a:t>
                      </a:r>
                    </a:p>
                  </a:txBody>
                  <a:tcPr marL="91303" marR="91303"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3272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77825" y="238125"/>
            <a:ext cx="8442325" cy="1103313"/>
          </a:xfrm>
        </p:spPr>
        <p:txBody>
          <a:bodyPr/>
          <a:lstStyle/>
          <a:p>
            <a:r>
              <a:rPr lang="en-US" altLang="en-US"/>
              <a:t>PD-1 Blockade Characterized by More Rapid Response Kinetics</a:t>
            </a:r>
          </a:p>
        </p:txBody>
      </p:sp>
      <p:grpSp>
        <p:nvGrpSpPr>
          <p:cNvPr id="34819" name="Group 1"/>
          <p:cNvGrpSpPr>
            <a:grpSpLocks/>
          </p:cNvGrpSpPr>
          <p:nvPr/>
        </p:nvGrpSpPr>
        <p:grpSpPr bwMode="auto">
          <a:xfrm>
            <a:off x="6294438" y="6210300"/>
            <a:ext cx="2673350" cy="455613"/>
            <a:chOff x="6294438" y="6210300"/>
            <a:chExt cx="2673350" cy="455613"/>
          </a:xfrm>
        </p:grpSpPr>
        <p:sp>
          <p:nvSpPr>
            <p:cNvPr id="35277"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a:solidFill>
                    <a:srgbClr val="CDCDCF"/>
                  </a:solidFill>
                </a:rPr>
                <a:t>Slide credit: </a:t>
              </a:r>
              <a:r>
                <a:rPr lang="en-US" altLang="en-US" sz="1400" b="0">
                  <a:solidFill>
                    <a:srgbClr val="CDCDCF"/>
                  </a:solidFill>
                  <a:hlinkClick r:id="rId3"/>
                </a:rPr>
                <a:t>clinicaloptions.com</a:t>
              </a:r>
              <a:endParaRPr lang="en-US" altLang="en-US" sz="1400" b="0">
                <a:solidFill>
                  <a:srgbClr val="CDCDCF"/>
                </a:solidFill>
              </a:endParaRPr>
            </a:p>
          </p:txBody>
        </p:sp>
        <p:pic>
          <p:nvPicPr>
            <p:cNvPr id="35278"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0" name="Text Box 11"/>
          <p:cNvSpPr txBox="1">
            <a:spLocks noChangeArrowheads="1"/>
          </p:cNvSpPr>
          <p:nvPr/>
        </p:nvSpPr>
        <p:spPr bwMode="auto">
          <a:xfrm>
            <a:off x="285750" y="6151465"/>
            <a:ext cx="600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rgbClr val="CDCDCF"/>
                </a:solidFill>
              </a:rPr>
              <a:t>1. Robert C, et al. N </a:t>
            </a:r>
            <a:r>
              <a:rPr lang="en-US" altLang="en-US" sz="1400" b="0" dirty="0" err="1">
                <a:solidFill>
                  <a:srgbClr val="CDCDCF"/>
                </a:solidFill>
              </a:rPr>
              <a:t>Engl</a:t>
            </a:r>
            <a:r>
              <a:rPr lang="en-US" altLang="en-US" sz="1400" b="0" dirty="0">
                <a:solidFill>
                  <a:srgbClr val="CDCDCF"/>
                </a:solidFill>
              </a:rPr>
              <a:t> J Med. 2015;372:2521-2532. </a:t>
            </a:r>
          </a:p>
          <a:p>
            <a:pPr eaLnBrk="1" hangingPunct="1">
              <a:lnSpc>
                <a:spcPct val="100000"/>
              </a:lnSpc>
              <a:spcBef>
                <a:spcPct val="0"/>
              </a:spcBef>
              <a:spcAft>
                <a:spcPct val="0"/>
              </a:spcAft>
              <a:buClrTx/>
              <a:buFontTx/>
              <a:buNone/>
            </a:pPr>
            <a:r>
              <a:rPr lang="en-US" altLang="en-US" sz="1400" b="0" dirty="0">
                <a:solidFill>
                  <a:srgbClr val="CDCDCF"/>
                </a:solidFill>
              </a:rPr>
              <a:t>2. Robert C, et al. N </a:t>
            </a:r>
            <a:r>
              <a:rPr lang="en-US" altLang="en-US" sz="1400" b="0" dirty="0" err="1">
                <a:solidFill>
                  <a:srgbClr val="CDCDCF"/>
                </a:solidFill>
              </a:rPr>
              <a:t>Engl</a:t>
            </a:r>
            <a:r>
              <a:rPr lang="en-US" altLang="en-US" sz="1400" b="0" dirty="0">
                <a:solidFill>
                  <a:srgbClr val="CDCDCF"/>
                </a:solidFill>
              </a:rPr>
              <a:t> J Med. 2015;372:320-330. </a:t>
            </a:r>
          </a:p>
        </p:txBody>
      </p:sp>
      <p:sp>
        <p:nvSpPr>
          <p:cNvPr id="34821" name="TextBox 11574"/>
          <p:cNvSpPr txBox="1">
            <a:spLocks noChangeArrowheads="1"/>
          </p:cNvSpPr>
          <p:nvPr/>
        </p:nvSpPr>
        <p:spPr bwMode="auto">
          <a:xfrm>
            <a:off x="3940175" y="1660525"/>
            <a:ext cx="26479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0"/>
              </a:spcBef>
              <a:spcAft>
                <a:spcPct val="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Pembrolizumab (n = 279)</a:t>
            </a:r>
            <a:r>
              <a:rPr lang="en-US" altLang="en-US" sz="1600" b="0" baseline="30000">
                <a:solidFill>
                  <a:srgbClr val="FFFFFF"/>
                </a:solidFill>
                <a:ea typeface="MS PGothic" panose="020B0600070205080204" pitchFamily="34" charset="-128"/>
              </a:rPr>
              <a:t>[1]</a:t>
            </a:r>
            <a:endParaRPr lang="en-US" altLang="en-US" sz="1600" b="0">
              <a:solidFill>
                <a:srgbClr val="FFFFFF"/>
              </a:solidFill>
              <a:ea typeface="MS PGothic" panose="020B0600070205080204" pitchFamily="34" charset="-128"/>
            </a:endParaRPr>
          </a:p>
          <a:p>
            <a:pPr algn="ctr" eaLnBrk="1" hangingPunct="1">
              <a:spcBef>
                <a:spcPct val="0"/>
              </a:spcBef>
              <a:spcAft>
                <a:spcPct val="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ORR: 33.7%</a:t>
            </a:r>
          </a:p>
          <a:p>
            <a:pPr algn="ctr" eaLnBrk="1" hangingPunct="1">
              <a:spcBef>
                <a:spcPct val="0"/>
              </a:spcBef>
              <a:spcAft>
                <a:spcPct val="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Median OS: NR</a:t>
            </a:r>
          </a:p>
        </p:txBody>
      </p:sp>
      <p:sp>
        <p:nvSpPr>
          <p:cNvPr id="34822" name="TextBox 11574"/>
          <p:cNvSpPr txBox="1">
            <a:spLocks noChangeArrowheads="1"/>
          </p:cNvSpPr>
          <p:nvPr/>
        </p:nvSpPr>
        <p:spPr bwMode="auto">
          <a:xfrm>
            <a:off x="3994150" y="3849688"/>
            <a:ext cx="23288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0"/>
              </a:spcBef>
              <a:spcAft>
                <a:spcPct val="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Nivolumab (n = 210)</a:t>
            </a:r>
            <a:r>
              <a:rPr lang="en-US" altLang="en-US" sz="1600" b="0" baseline="30000">
                <a:solidFill>
                  <a:srgbClr val="FFFFFF"/>
                </a:solidFill>
                <a:ea typeface="MS PGothic" panose="020B0600070205080204" pitchFamily="34" charset="-128"/>
              </a:rPr>
              <a:t>[2]</a:t>
            </a:r>
            <a:endParaRPr lang="en-US" altLang="en-US" sz="1600" b="0">
              <a:solidFill>
                <a:srgbClr val="FFFFFF"/>
              </a:solidFill>
              <a:ea typeface="MS PGothic" panose="020B0600070205080204" pitchFamily="34" charset="-128"/>
            </a:endParaRPr>
          </a:p>
          <a:p>
            <a:pPr algn="ctr" eaLnBrk="1" hangingPunct="1">
              <a:spcBef>
                <a:spcPct val="0"/>
              </a:spcBef>
              <a:spcAft>
                <a:spcPct val="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ORR: 40%</a:t>
            </a:r>
          </a:p>
          <a:p>
            <a:pPr algn="ctr" eaLnBrk="1" hangingPunct="1">
              <a:spcBef>
                <a:spcPct val="0"/>
              </a:spcBef>
              <a:spcAft>
                <a:spcPct val="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8.1% delayed response</a:t>
            </a:r>
          </a:p>
          <a:p>
            <a:pPr algn="ctr" eaLnBrk="1" hangingPunct="1">
              <a:spcBef>
                <a:spcPct val="0"/>
              </a:spcBef>
              <a:spcAft>
                <a:spcPct val="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Median OS: NR</a:t>
            </a:r>
          </a:p>
        </p:txBody>
      </p:sp>
      <p:sp>
        <p:nvSpPr>
          <p:cNvPr id="34823" name="TextBox 11574"/>
          <p:cNvSpPr txBox="1">
            <a:spLocks noChangeArrowheads="1"/>
          </p:cNvSpPr>
          <p:nvPr/>
        </p:nvSpPr>
        <p:spPr bwMode="auto">
          <a:xfrm rot="-5400000">
            <a:off x="-678656" y="3618707"/>
            <a:ext cx="32162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0"/>
              </a:spcBef>
              <a:spcAft>
                <a:spcPct val="0"/>
              </a:spcAft>
              <a:buClr>
                <a:srgbClr val="8B3D9A"/>
              </a:buClr>
              <a:buFont typeface="Arial" panose="020B0604020202020204" pitchFamily="34" charset="0"/>
              <a:buNone/>
            </a:pPr>
            <a:r>
              <a:rPr lang="en-US" altLang="en-US" sz="1600">
                <a:solidFill>
                  <a:srgbClr val="FFFFFF"/>
                </a:solidFill>
                <a:ea typeface="MS PGothic" panose="020B0600070205080204" pitchFamily="34" charset="-128"/>
              </a:rPr>
              <a:t>Maximum Change From BL (%)</a:t>
            </a:r>
          </a:p>
        </p:txBody>
      </p:sp>
      <p:sp>
        <p:nvSpPr>
          <p:cNvPr id="34824" name="TextBox 11574"/>
          <p:cNvSpPr txBox="1">
            <a:spLocks noChangeArrowheads="1"/>
          </p:cNvSpPr>
          <p:nvPr/>
        </p:nvSpPr>
        <p:spPr bwMode="auto">
          <a:xfrm>
            <a:off x="4527550" y="5895975"/>
            <a:ext cx="5048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spcBef>
                <a:spcPct val="0"/>
              </a:spcBef>
              <a:spcAft>
                <a:spcPct val="0"/>
              </a:spcAft>
              <a:buClr>
                <a:srgbClr val="8B3D9A"/>
              </a:buClr>
              <a:buFont typeface="Arial" panose="020B0604020202020204" pitchFamily="34" charset="0"/>
              <a:buNone/>
            </a:pPr>
            <a:r>
              <a:rPr lang="en-US" altLang="en-US" sz="1600">
                <a:solidFill>
                  <a:srgbClr val="FFFFFF"/>
                </a:solidFill>
                <a:ea typeface="MS PGothic" panose="020B0600070205080204" pitchFamily="34" charset="-128"/>
              </a:rPr>
              <a:t>Pts</a:t>
            </a:r>
          </a:p>
        </p:txBody>
      </p:sp>
      <p:sp>
        <p:nvSpPr>
          <p:cNvPr id="34825" name="Rectangle 171"/>
          <p:cNvSpPr>
            <a:spLocks noChangeArrowheads="1"/>
          </p:cNvSpPr>
          <p:nvPr/>
        </p:nvSpPr>
        <p:spPr bwMode="auto">
          <a:xfrm>
            <a:off x="1204913" y="3332163"/>
            <a:ext cx="3571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-100</a:t>
            </a:r>
          </a:p>
        </p:txBody>
      </p:sp>
      <p:sp>
        <p:nvSpPr>
          <p:cNvPr id="34826" name="Rectangle 172"/>
          <p:cNvSpPr>
            <a:spLocks noChangeArrowheads="1"/>
          </p:cNvSpPr>
          <p:nvPr/>
        </p:nvSpPr>
        <p:spPr bwMode="auto">
          <a:xfrm>
            <a:off x="1300163" y="3125788"/>
            <a:ext cx="258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-80</a:t>
            </a:r>
          </a:p>
        </p:txBody>
      </p:sp>
      <p:sp>
        <p:nvSpPr>
          <p:cNvPr id="34827" name="Rectangle 173"/>
          <p:cNvSpPr>
            <a:spLocks noChangeArrowheads="1"/>
          </p:cNvSpPr>
          <p:nvPr/>
        </p:nvSpPr>
        <p:spPr bwMode="auto">
          <a:xfrm>
            <a:off x="1300163" y="2919413"/>
            <a:ext cx="258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-60</a:t>
            </a:r>
          </a:p>
        </p:txBody>
      </p:sp>
      <p:sp>
        <p:nvSpPr>
          <p:cNvPr id="34828" name="Rectangle 174"/>
          <p:cNvSpPr>
            <a:spLocks noChangeArrowheads="1"/>
          </p:cNvSpPr>
          <p:nvPr/>
        </p:nvSpPr>
        <p:spPr bwMode="auto">
          <a:xfrm>
            <a:off x="1300163" y="2714625"/>
            <a:ext cx="258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-40</a:t>
            </a:r>
          </a:p>
        </p:txBody>
      </p:sp>
      <p:sp>
        <p:nvSpPr>
          <p:cNvPr id="34829" name="Rectangle 175"/>
          <p:cNvSpPr>
            <a:spLocks noChangeArrowheads="1"/>
          </p:cNvSpPr>
          <p:nvPr/>
        </p:nvSpPr>
        <p:spPr bwMode="auto">
          <a:xfrm>
            <a:off x="1300163" y="2516188"/>
            <a:ext cx="258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-20</a:t>
            </a:r>
          </a:p>
        </p:txBody>
      </p:sp>
      <p:sp>
        <p:nvSpPr>
          <p:cNvPr id="34830" name="Rectangle 176"/>
          <p:cNvSpPr>
            <a:spLocks noChangeArrowheads="1"/>
          </p:cNvSpPr>
          <p:nvPr/>
        </p:nvSpPr>
        <p:spPr bwMode="auto">
          <a:xfrm>
            <a:off x="1430338" y="2311400"/>
            <a:ext cx="98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0</a:t>
            </a:r>
          </a:p>
        </p:txBody>
      </p:sp>
      <p:sp>
        <p:nvSpPr>
          <p:cNvPr id="34831" name="Rectangle 177"/>
          <p:cNvSpPr>
            <a:spLocks noChangeArrowheads="1"/>
          </p:cNvSpPr>
          <p:nvPr/>
        </p:nvSpPr>
        <p:spPr bwMode="auto">
          <a:xfrm>
            <a:off x="1363663" y="2119313"/>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20</a:t>
            </a:r>
          </a:p>
        </p:txBody>
      </p:sp>
      <p:sp>
        <p:nvSpPr>
          <p:cNvPr id="34832" name="Rectangle 178"/>
          <p:cNvSpPr>
            <a:spLocks noChangeArrowheads="1"/>
          </p:cNvSpPr>
          <p:nvPr/>
        </p:nvSpPr>
        <p:spPr bwMode="auto">
          <a:xfrm>
            <a:off x="1363663" y="1914525"/>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40</a:t>
            </a:r>
          </a:p>
        </p:txBody>
      </p:sp>
      <p:sp>
        <p:nvSpPr>
          <p:cNvPr id="34833" name="Rectangle 179"/>
          <p:cNvSpPr>
            <a:spLocks noChangeArrowheads="1"/>
          </p:cNvSpPr>
          <p:nvPr/>
        </p:nvSpPr>
        <p:spPr bwMode="auto">
          <a:xfrm>
            <a:off x="1363663" y="1716088"/>
            <a:ext cx="1984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60</a:t>
            </a:r>
          </a:p>
        </p:txBody>
      </p:sp>
      <p:sp>
        <p:nvSpPr>
          <p:cNvPr id="34834" name="Rectangle 180"/>
          <p:cNvSpPr>
            <a:spLocks noChangeArrowheads="1"/>
          </p:cNvSpPr>
          <p:nvPr/>
        </p:nvSpPr>
        <p:spPr bwMode="auto">
          <a:xfrm>
            <a:off x="1363663" y="1500188"/>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80</a:t>
            </a:r>
          </a:p>
        </p:txBody>
      </p:sp>
      <p:sp>
        <p:nvSpPr>
          <p:cNvPr id="34835" name="Rectangle 181"/>
          <p:cNvSpPr>
            <a:spLocks noChangeArrowheads="1"/>
          </p:cNvSpPr>
          <p:nvPr/>
        </p:nvSpPr>
        <p:spPr bwMode="auto">
          <a:xfrm>
            <a:off x="1263650" y="1303338"/>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100</a:t>
            </a:r>
          </a:p>
        </p:txBody>
      </p:sp>
      <p:sp>
        <p:nvSpPr>
          <p:cNvPr id="34836" name="Line 182"/>
          <p:cNvSpPr>
            <a:spLocks noChangeShapeType="1"/>
          </p:cNvSpPr>
          <p:nvPr/>
        </p:nvSpPr>
        <p:spPr bwMode="auto">
          <a:xfrm flipV="1">
            <a:off x="1663700" y="1416050"/>
            <a:ext cx="0" cy="2038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37" name="Line 183"/>
          <p:cNvSpPr>
            <a:spLocks noChangeShapeType="1"/>
          </p:cNvSpPr>
          <p:nvPr/>
        </p:nvSpPr>
        <p:spPr bwMode="auto">
          <a:xfrm flipH="1">
            <a:off x="1593850" y="30353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38" name="Line 184"/>
          <p:cNvSpPr>
            <a:spLocks noChangeShapeType="1"/>
          </p:cNvSpPr>
          <p:nvPr/>
        </p:nvSpPr>
        <p:spPr bwMode="auto">
          <a:xfrm flipH="1">
            <a:off x="1593850" y="26304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39" name="Line 185"/>
          <p:cNvSpPr>
            <a:spLocks noChangeShapeType="1"/>
          </p:cNvSpPr>
          <p:nvPr/>
        </p:nvSpPr>
        <p:spPr bwMode="auto">
          <a:xfrm flipH="1">
            <a:off x="1593850" y="222567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0" name="Line 186"/>
          <p:cNvSpPr>
            <a:spLocks noChangeShapeType="1"/>
          </p:cNvSpPr>
          <p:nvPr/>
        </p:nvSpPr>
        <p:spPr bwMode="auto">
          <a:xfrm flipH="1">
            <a:off x="1593850" y="182086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1" name="Line 187"/>
          <p:cNvSpPr>
            <a:spLocks noChangeShapeType="1"/>
          </p:cNvSpPr>
          <p:nvPr/>
        </p:nvSpPr>
        <p:spPr bwMode="auto">
          <a:xfrm flipH="1">
            <a:off x="1593850" y="343217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2" name="Line 188"/>
          <p:cNvSpPr>
            <a:spLocks noChangeShapeType="1"/>
          </p:cNvSpPr>
          <p:nvPr/>
        </p:nvSpPr>
        <p:spPr bwMode="auto">
          <a:xfrm flipH="1">
            <a:off x="1593850" y="32385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3" name="Line 189"/>
          <p:cNvSpPr>
            <a:spLocks noChangeShapeType="1"/>
          </p:cNvSpPr>
          <p:nvPr/>
        </p:nvSpPr>
        <p:spPr bwMode="auto">
          <a:xfrm flipH="1">
            <a:off x="1593850" y="28336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4" name="Line 190"/>
          <p:cNvSpPr>
            <a:spLocks noChangeShapeType="1"/>
          </p:cNvSpPr>
          <p:nvPr/>
        </p:nvSpPr>
        <p:spPr bwMode="auto">
          <a:xfrm flipH="1">
            <a:off x="1593850" y="242887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5" name="Line 191"/>
          <p:cNvSpPr>
            <a:spLocks noChangeShapeType="1"/>
          </p:cNvSpPr>
          <p:nvPr/>
        </p:nvSpPr>
        <p:spPr bwMode="auto">
          <a:xfrm flipH="1">
            <a:off x="1593850" y="202247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6" name="Line 192"/>
          <p:cNvSpPr>
            <a:spLocks noChangeShapeType="1"/>
          </p:cNvSpPr>
          <p:nvPr/>
        </p:nvSpPr>
        <p:spPr bwMode="auto">
          <a:xfrm flipH="1">
            <a:off x="1593850" y="161766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4847" name="Line 193"/>
          <p:cNvSpPr>
            <a:spLocks noChangeShapeType="1"/>
          </p:cNvSpPr>
          <p:nvPr/>
        </p:nvSpPr>
        <p:spPr bwMode="auto">
          <a:xfrm flipH="1">
            <a:off x="1593850" y="142875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2" name="Rectangle 1"/>
          <p:cNvSpPr/>
          <p:nvPr/>
        </p:nvSpPr>
        <p:spPr bwMode="auto">
          <a:xfrm>
            <a:off x="1687513" y="1416050"/>
            <a:ext cx="26987" cy="10191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 name="Rectangle 36"/>
          <p:cNvSpPr/>
          <p:nvPr/>
        </p:nvSpPr>
        <p:spPr bwMode="auto">
          <a:xfrm>
            <a:off x="1717675" y="1416050"/>
            <a:ext cx="26988" cy="10191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 name="Rectangle 37"/>
          <p:cNvSpPr/>
          <p:nvPr/>
        </p:nvSpPr>
        <p:spPr bwMode="auto">
          <a:xfrm>
            <a:off x="1746250" y="1416050"/>
            <a:ext cx="28575" cy="10191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 name="Rectangle 38"/>
          <p:cNvSpPr/>
          <p:nvPr/>
        </p:nvSpPr>
        <p:spPr bwMode="auto">
          <a:xfrm>
            <a:off x="1776413" y="1416050"/>
            <a:ext cx="26987" cy="10191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 name="Rectangle 41"/>
          <p:cNvSpPr/>
          <p:nvPr/>
        </p:nvSpPr>
        <p:spPr bwMode="auto">
          <a:xfrm>
            <a:off x="1804988" y="1563688"/>
            <a:ext cx="28575" cy="8715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 name="Rectangle 42"/>
          <p:cNvSpPr/>
          <p:nvPr/>
        </p:nvSpPr>
        <p:spPr bwMode="auto">
          <a:xfrm>
            <a:off x="1835150" y="1563688"/>
            <a:ext cx="26988" cy="8715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 name="Rectangle 43"/>
          <p:cNvSpPr/>
          <p:nvPr/>
        </p:nvSpPr>
        <p:spPr bwMode="auto">
          <a:xfrm>
            <a:off x="1863725" y="1587500"/>
            <a:ext cx="28575" cy="8397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 name="Rectangle 44"/>
          <p:cNvSpPr/>
          <p:nvPr/>
        </p:nvSpPr>
        <p:spPr bwMode="auto">
          <a:xfrm>
            <a:off x="1893888" y="1593850"/>
            <a:ext cx="26987" cy="8413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6" name="Rectangle 45"/>
          <p:cNvSpPr/>
          <p:nvPr/>
        </p:nvSpPr>
        <p:spPr bwMode="auto">
          <a:xfrm>
            <a:off x="1924050" y="1638300"/>
            <a:ext cx="26988" cy="7905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7" name="Rectangle 46"/>
          <p:cNvSpPr/>
          <p:nvPr/>
        </p:nvSpPr>
        <p:spPr bwMode="auto">
          <a:xfrm>
            <a:off x="1952625" y="1693863"/>
            <a:ext cx="26988" cy="7350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8" name="Rectangle 47"/>
          <p:cNvSpPr/>
          <p:nvPr/>
        </p:nvSpPr>
        <p:spPr bwMode="auto">
          <a:xfrm>
            <a:off x="1982788" y="1709738"/>
            <a:ext cx="26987" cy="7112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9" name="Rectangle 48"/>
          <p:cNvSpPr/>
          <p:nvPr/>
        </p:nvSpPr>
        <p:spPr bwMode="auto">
          <a:xfrm>
            <a:off x="2011363" y="1709738"/>
            <a:ext cx="28575" cy="7175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0" name="Rectangle 49"/>
          <p:cNvSpPr/>
          <p:nvPr/>
        </p:nvSpPr>
        <p:spPr bwMode="auto">
          <a:xfrm>
            <a:off x="2041525" y="1831975"/>
            <a:ext cx="26988" cy="5969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1" name="Rectangle 50"/>
          <p:cNvSpPr/>
          <p:nvPr/>
        </p:nvSpPr>
        <p:spPr bwMode="auto">
          <a:xfrm>
            <a:off x="2070100" y="1841500"/>
            <a:ext cx="28575" cy="5937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2" name="Rectangle 51"/>
          <p:cNvSpPr/>
          <p:nvPr/>
        </p:nvSpPr>
        <p:spPr bwMode="auto">
          <a:xfrm>
            <a:off x="2100263" y="1881188"/>
            <a:ext cx="26987" cy="5492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3" name="Rectangle 52"/>
          <p:cNvSpPr/>
          <p:nvPr/>
        </p:nvSpPr>
        <p:spPr bwMode="auto">
          <a:xfrm>
            <a:off x="2128838" y="1905000"/>
            <a:ext cx="28575" cy="5238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4" name="Rectangle 53"/>
          <p:cNvSpPr/>
          <p:nvPr/>
        </p:nvSpPr>
        <p:spPr bwMode="auto">
          <a:xfrm>
            <a:off x="2159000" y="1911350"/>
            <a:ext cx="26988" cy="5238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5" name="Rectangle 54"/>
          <p:cNvSpPr/>
          <p:nvPr/>
        </p:nvSpPr>
        <p:spPr bwMode="auto">
          <a:xfrm>
            <a:off x="2189163" y="1993900"/>
            <a:ext cx="26987" cy="4318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6" name="Rectangle 55"/>
          <p:cNvSpPr/>
          <p:nvPr/>
        </p:nvSpPr>
        <p:spPr bwMode="auto">
          <a:xfrm>
            <a:off x="2217738" y="2005013"/>
            <a:ext cx="26987" cy="4302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7" name="Rectangle 56"/>
          <p:cNvSpPr/>
          <p:nvPr/>
        </p:nvSpPr>
        <p:spPr bwMode="auto">
          <a:xfrm>
            <a:off x="2247900" y="2038350"/>
            <a:ext cx="26988" cy="3905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8" name="Rectangle 57"/>
          <p:cNvSpPr/>
          <p:nvPr/>
        </p:nvSpPr>
        <p:spPr bwMode="auto">
          <a:xfrm>
            <a:off x="2276475" y="2038350"/>
            <a:ext cx="26988" cy="3905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59" name="Rectangle 58"/>
          <p:cNvSpPr/>
          <p:nvPr/>
        </p:nvSpPr>
        <p:spPr bwMode="auto">
          <a:xfrm>
            <a:off x="2306638" y="2065338"/>
            <a:ext cx="26987" cy="365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0" name="Rectangle 59"/>
          <p:cNvSpPr/>
          <p:nvPr/>
        </p:nvSpPr>
        <p:spPr bwMode="auto">
          <a:xfrm>
            <a:off x="2335213" y="2089150"/>
            <a:ext cx="28575" cy="3444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1" name="Rectangle 60"/>
          <p:cNvSpPr/>
          <p:nvPr/>
        </p:nvSpPr>
        <p:spPr bwMode="auto">
          <a:xfrm>
            <a:off x="2365375" y="2097088"/>
            <a:ext cx="26988" cy="3365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2" name="Rectangle 61"/>
          <p:cNvSpPr/>
          <p:nvPr/>
        </p:nvSpPr>
        <p:spPr bwMode="auto">
          <a:xfrm>
            <a:off x="2393950" y="2151063"/>
            <a:ext cx="28575" cy="2825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3" name="Rectangle 62"/>
          <p:cNvSpPr/>
          <p:nvPr/>
        </p:nvSpPr>
        <p:spPr bwMode="auto">
          <a:xfrm>
            <a:off x="2424113" y="2155825"/>
            <a:ext cx="26987" cy="2730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4" name="Rectangle 63"/>
          <p:cNvSpPr/>
          <p:nvPr/>
        </p:nvSpPr>
        <p:spPr bwMode="auto">
          <a:xfrm>
            <a:off x="2452688" y="2182813"/>
            <a:ext cx="28575" cy="2492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5" name="Rectangle 64"/>
          <p:cNvSpPr/>
          <p:nvPr/>
        </p:nvSpPr>
        <p:spPr bwMode="auto">
          <a:xfrm>
            <a:off x="2482850" y="2192338"/>
            <a:ext cx="26988" cy="2508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6" name="Rectangle 65"/>
          <p:cNvSpPr/>
          <p:nvPr/>
        </p:nvSpPr>
        <p:spPr bwMode="auto">
          <a:xfrm>
            <a:off x="2513013" y="2200275"/>
            <a:ext cx="26987" cy="2349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7" name="Rectangle 66"/>
          <p:cNvSpPr/>
          <p:nvPr/>
        </p:nvSpPr>
        <p:spPr bwMode="auto">
          <a:xfrm>
            <a:off x="2541588" y="2209800"/>
            <a:ext cx="26987" cy="2238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8" name="Rectangle 67"/>
          <p:cNvSpPr/>
          <p:nvPr/>
        </p:nvSpPr>
        <p:spPr bwMode="auto">
          <a:xfrm>
            <a:off x="2571750" y="2220913"/>
            <a:ext cx="26988" cy="2127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69" name="Rectangle 68"/>
          <p:cNvSpPr/>
          <p:nvPr/>
        </p:nvSpPr>
        <p:spPr bwMode="auto">
          <a:xfrm>
            <a:off x="2600325" y="2220913"/>
            <a:ext cx="26988" cy="2095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0" name="Rectangle 69"/>
          <p:cNvSpPr/>
          <p:nvPr/>
        </p:nvSpPr>
        <p:spPr bwMode="auto">
          <a:xfrm>
            <a:off x="2630488" y="2254250"/>
            <a:ext cx="26987" cy="1762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1" name="Rectangle 70"/>
          <p:cNvSpPr/>
          <p:nvPr/>
        </p:nvSpPr>
        <p:spPr bwMode="auto">
          <a:xfrm>
            <a:off x="2659063" y="2271713"/>
            <a:ext cx="28575" cy="1539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2" name="Rectangle 71"/>
          <p:cNvSpPr/>
          <p:nvPr/>
        </p:nvSpPr>
        <p:spPr bwMode="auto">
          <a:xfrm>
            <a:off x="2689225" y="2292350"/>
            <a:ext cx="26988" cy="134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3" name="Rectangle 72"/>
          <p:cNvSpPr/>
          <p:nvPr/>
        </p:nvSpPr>
        <p:spPr bwMode="auto">
          <a:xfrm>
            <a:off x="2717800" y="2295525"/>
            <a:ext cx="28575" cy="1333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4" name="Rectangle 73"/>
          <p:cNvSpPr/>
          <p:nvPr/>
        </p:nvSpPr>
        <p:spPr bwMode="auto">
          <a:xfrm>
            <a:off x="2747963" y="2306638"/>
            <a:ext cx="26987" cy="1285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5" name="Rectangle 74"/>
          <p:cNvSpPr/>
          <p:nvPr/>
        </p:nvSpPr>
        <p:spPr bwMode="auto">
          <a:xfrm>
            <a:off x="2776538" y="2306638"/>
            <a:ext cx="28575" cy="1285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6" name="Rectangle 75"/>
          <p:cNvSpPr/>
          <p:nvPr/>
        </p:nvSpPr>
        <p:spPr bwMode="auto">
          <a:xfrm>
            <a:off x="2806700" y="2306638"/>
            <a:ext cx="26988" cy="1285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7" name="Rectangle 76"/>
          <p:cNvSpPr/>
          <p:nvPr/>
        </p:nvSpPr>
        <p:spPr bwMode="auto">
          <a:xfrm>
            <a:off x="2836863" y="2305050"/>
            <a:ext cx="26987" cy="1238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8" name="Rectangle 77"/>
          <p:cNvSpPr/>
          <p:nvPr/>
        </p:nvSpPr>
        <p:spPr bwMode="auto">
          <a:xfrm>
            <a:off x="2865438" y="2312988"/>
            <a:ext cx="26987" cy="1222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79" name="Rectangle 78"/>
          <p:cNvSpPr/>
          <p:nvPr/>
        </p:nvSpPr>
        <p:spPr bwMode="auto">
          <a:xfrm>
            <a:off x="2895600" y="2314575"/>
            <a:ext cx="26988" cy="1158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0" name="Rectangle 79"/>
          <p:cNvSpPr/>
          <p:nvPr/>
        </p:nvSpPr>
        <p:spPr bwMode="auto">
          <a:xfrm>
            <a:off x="2924175" y="2314575"/>
            <a:ext cx="28575" cy="1158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1" name="Rectangle 80"/>
          <p:cNvSpPr/>
          <p:nvPr/>
        </p:nvSpPr>
        <p:spPr bwMode="auto">
          <a:xfrm>
            <a:off x="2954338" y="2314575"/>
            <a:ext cx="26987" cy="111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2" name="Rectangle 81"/>
          <p:cNvSpPr/>
          <p:nvPr/>
        </p:nvSpPr>
        <p:spPr bwMode="auto">
          <a:xfrm>
            <a:off x="2982913" y="2333625"/>
            <a:ext cx="28575" cy="111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3" name="Rectangle 82"/>
          <p:cNvSpPr/>
          <p:nvPr/>
        </p:nvSpPr>
        <p:spPr bwMode="auto">
          <a:xfrm>
            <a:off x="3013075" y="2332038"/>
            <a:ext cx="26988" cy="984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4" name="Rectangle 83"/>
          <p:cNvSpPr/>
          <p:nvPr/>
        </p:nvSpPr>
        <p:spPr bwMode="auto">
          <a:xfrm>
            <a:off x="3041650" y="2344738"/>
            <a:ext cx="28575" cy="984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5" name="Rectangle 84"/>
          <p:cNvSpPr/>
          <p:nvPr/>
        </p:nvSpPr>
        <p:spPr bwMode="auto">
          <a:xfrm>
            <a:off x="3071813" y="2355850"/>
            <a:ext cx="26987" cy="87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6" name="Rectangle 85"/>
          <p:cNvSpPr/>
          <p:nvPr/>
        </p:nvSpPr>
        <p:spPr bwMode="auto">
          <a:xfrm>
            <a:off x="3101975" y="2355850"/>
            <a:ext cx="26988" cy="87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7" name="Rectangle 86"/>
          <p:cNvSpPr/>
          <p:nvPr/>
        </p:nvSpPr>
        <p:spPr bwMode="auto">
          <a:xfrm>
            <a:off x="3130550" y="2354263"/>
            <a:ext cx="26988" cy="793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8" name="Rectangle 87"/>
          <p:cNvSpPr/>
          <p:nvPr/>
        </p:nvSpPr>
        <p:spPr bwMode="auto">
          <a:xfrm>
            <a:off x="3160713" y="2365375"/>
            <a:ext cx="26987" cy="698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89" name="Rectangle 88"/>
          <p:cNvSpPr/>
          <p:nvPr/>
        </p:nvSpPr>
        <p:spPr bwMode="auto">
          <a:xfrm>
            <a:off x="3189288" y="2366963"/>
            <a:ext cx="26987" cy="603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0" name="Rectangle 89"/>
          <p:cNvSpPr/>
          <p:nvPr/>
        </p:nvSpPr>
        <p:spPr bwMode="auto">
          <a:xfrm>
            <a:off x="3219450" y="2374900"/>
            <a:ext cx="26988" cy="603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1" name="Rectangle 90"/>
          <p:cNvSpPr/>
          <p:nvPr/>
        </p:nvSpPr>
        <p:spPr bwMode="auto">
          <a:xfrm>
            <a:off x="3248025" y="2374900"/>
            <a:ext cx="28575" cy="508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2" name="Rectangle 91"/>
          <p:cNvSpPr/>
          <p:nvPr/>
        </p:nvSpPr>
        <p:spPr bwMode="auto">
          <a:xfrm>
            <a:off x="3278188" y="2384425"/>
            <a:ext cx="26987" cy="508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3" name="Rectangle 92"/>
          <p:cNvSpPr/>
          <p:nvPr/>
        </p:nvSpPr>
        <p:spPr bwMode="auto">
          <a:xfrm>
            <a:off x="3306763" y="2384425"/>
            <a:ext cx="28575" cy="460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4" name="Rectangle 93"/>
          <p:cNvSpPr/>
          <p:nvPr/>
        </p:nvSpPr>
        <p:spPr bwMode="auto">
          <a:xfrm>
            <a:off x="3336925" y="2397125"/>
            <a:ext cx="26988" cy="460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5" name="Rectangle 94"/>
          <p:cNvSpPr/>
          <p:nvPr/>
        </p:nvSpPr>
        <p:spPr bwMode="auto">
          <a:xfrm>
            <a:off x="3365500" y="2398713"/>
            <a:ext cx="28575" cy="460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6" name="Rectangle 95"/>
          <p:cNvSpPr/>
          <p:nvPr/>
        </p:nvSpPr>
        <p:spPr bwMode="auto">
          <a:xfrm>
            <a:off x="3395663" y="2408238"/>
            <a:ext cx="26987" cy="365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7" name="Rectangle 96"/>
          <p:cNvSpPr/>
          <p:nvPr/>
        </p:nvSpPr>
        <p:spPr bwMode="auto">
          <a:xfrm>
            <a:off x="3425825" y="2408238"/>
            <a:ext cx="26988" cy="365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98" name="Rectangle 97"/>
          <p:cNvSpPr/>
          <p:nvPr/>
        </p:nvSpPr>
        <p:spPr bwMode="auto">
          <a:xfrm>
            <a:off x="3454400" y="2408238"/>
            <a:ext cx="26988" cy="365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03" name="Rectangle 102"/>
          <p:cNvSpPr/>
          <p:nvPr/>
        </p:nvSpPr>
        <p:spPr bwMode="auto">
          <a:xfrm>
            <a:off x="8074025" y="2432050"/>
            <a:ext cx="26988"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04" name="Rectangle 103"/>
          <p:cNvSpPr/>
          <p:nvPr/>
        </p:nvSpPr>
        <p:spPr bwMode="auto">
          <a:xfrm>
            <a:off x="8043863" y="2432050"/>
            <a:ext cx="26987"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05" name="Rectangle 104"/>
          <p:cNvSpPr/>
          <p:nvPr/>
        </p:nvSpPr>
        <p:spPr bwMode="auto">
          <a:xfrm>
            <a:off x="8015288" y="2432050"/>
            <a:ext cx="26987"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06" name="Rectangle 105"/>
          <p:cNvSpPr/>
          <p:nvPr/>
        </p:nvSpPr>
        <p:spPr bwMode="auto">
          <a:xfrm>
            <a:off x="7985125" y="2432050"/>
            <a:ext cx="26988"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07" name="Rectangle 106"/>
          <p:cNvSpPr/>
          <p:nvPr/>
        </p:nvSpPr>
        <p:spPr bwMode="auto">
          <a:xfrm>
            <a:off x="7954963" y="2432050"/>
            <a:ext cx="26987"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08" name="Rectangle 107"/>
          <p:cNvSpPr/>
          <p:nvPr/>
        </p:nvSpPr>
        <p:spPr bwMode="auto">
          <a:xfrm>
            <a:off x="7924800" y="2432050"/>
            <a:ext cx="28575"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09" name="Rectangle 108"/>
          <p:cNvSpPr/>
          <p:nvPr/>
        </p:nvSpPr>
        <p:spPr bwMode="auto">
          <a:xfrm>
            <a:off x="7896225" y="2432050"/>
            <a:ext cx="26988"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0" name="Rectangle 109"/>
          <p:cNvSpPr/>
          <p:nvPr/>
        </p:nvSpPr>
        <p:spPr bwMode="auto">
          <a:xfrm>
            <a:off x="7866063" y="2432050"/>
            <a:ext cx="26987"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1" name="Rectangle 110"/>
          <p:cNvSpPr/>
          <p:nvPr/>
        </p:nvSpPr>
        <p:spPr bwMode="auto">
          <a:xfrm>
            <a:off x="7835900" y="2432050"/>
            <a:ext cx="28575"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2" name="Rectangle 111"/>
          <p:cNvSpPr/>
          <p:nvPr/>
        </p:nvSpPr>
        <p:spPr bwMode="auto">
          <a:xfrm>
            <a:off x="7807325" y="2432050"/>
            <a:ext cx="26988"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3" name="Rectangle 112"/>
          <p:cNvSpPr/>
          <p:nvPr/>
        </p:nvSpPr>
        <p:spPr bwMode="auto">
          <a:xfrm>
            <a:off x="7777163" y="2432050"/>
            <a:ext cx="26987"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4" name="Rectangle 113"/>
          <p:cNvSpPr/>
          <p:nvPr/>
        </p:nvSpPr>
        <p:spPr bwMode="auto">
          <a:xfrm>
            <a:off x="7747000" y="2432050"/>
            <a:ext cx="28575"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5" name="Rectangle 114"/>
          <p:cNvSpPr/>
          <p:nvPr/>
        </p:nvSpPr>
        <p:spPr bwMode="auto">
          <a:xfrm>
            <a:off x="7718425" y="2432050"/>
            <a:ext cx="26988"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6" name="Rectangle 115"/>
          <p:cNvSpPr/>
          <p:nvPr/>
        </p:nvSpPr>
        <p:spPr bwMode="auto">
          <a:xfrm>
            <a:off x="7688263" y="2432050"/>
            <a:ext cx="26987"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7" name="Rectangle 116"/>
          <p:cNvSpPr/>
          <p:nvPr/>
        </p:nvSpPr>
        <p:spPr bwMode="auto">
          <a:xfrm>
            <a:off x="7658100" y="2432050"/>
            <a:ext cx="26988"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8" name="Rectangle 117"/>
          <p:cNvSpPr/>
          <p:nvPr/>
        </p:nvSpPr>
        <p:spPr bwMode="auto">
          <a:xfrm>
            <a:off x="7627938" y="2432050"/>
            <a:ext cx="28575"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19" name="Rectangle 118"/>
          <p:cNvSpPr/>
          <p:nvPr/>
        </p:nvSpPr>
        <p:spPr bwMode="auto">
          <a:xfrm>
            <a:off x="7599363" y="2432050"/>
            <a:ext cx="26987"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0" name="Rectangle 119"/>
          <p:cNvSpPr/>
          <p:nvPr/>
        </p:nvSpPr>
        <p:spPr bwMode="auto">
          <a:xfrm>
            <a:off x="7569200" y="2432050"/>
            <a:ext cx="26988"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1" name="Rectangle 120"/>
          <p:cNvSpPr/>
          <p:nvPr/>
        </p:nvSpPr>
        <p:spPr bwMode="auto">
          <a:xfrm>
            <a:off x="7539038" y="2432050"/>
            <a:ext cx="28575" cy="1023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2" name="Rectangle 121"/>
          <p:cNvSpPr/>
          <p:nvPr/>
        </p:nvSpPr>
        <p:spPr bwMode="auto">
          <a:xfrm>
            <a:off x="7510463" y="2433638"/>
            <a:ext cx="26987" cy="9477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3" name="Rectangle 122"/>
          <p:cNvSpPr/>
          <p:nvPr/>
        </p:nvSpPr>
        <p:spPr bwMode="auto">
          <a:xfrm>
            <a:off x="7480300" y="2438400"/>
            <a:ext cx="26988" cy="9128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4" name="Rectangle 123"/>
          <p:cNvSpPr/>
          <p:nvPr/>
        </p:nvSpPr>
        <p:spPr bwMode="auto">
          <a:xfrm>
            <a:off x="7450138" y="2428875"/>
            <a:ext cx="28575" cy="9128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5" name="Rectangle 124"/>
          <p:cNvSpPr/>
          <p:nvPr/>
        </p:nvSpPr>
        <p:spPr bwMode="auto">
          <a:xfrm>
            <a:off x="7421563" y="2419350"/>
            <a:ext cx="26987" cy="9128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6" name="Rectangle 125"/>
          <p:cNvSpPr/>
          <p:nvPr/>
        </p:nvSpPr>
        <p:spPr bwMode="auto">
          <a:xfrm>
            <a:off x="7391400" y="2443163"/>
            <a:ext cx="26988" cy="8794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7" name="Rectangle 126"/>
          <p:cNvSpPr/>
          <p:nvPr/>
        </p:nvSpPr>
        <p:spPr bwMode="auto">
          <a:xfrm>
            <a:off x="7361238" y="2438400"/>
            <a:ext cx="28575" cy="873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8" name="Rectangle 127"/>
          <p:cNvSpPr/>
          <p:nvPr/>
        </p:nvSpPr>
        <p:spPr bwMode="auto">
          <a:xfrm>
            <a:off x="7332663" y="2438400"/>
            <a:ext cx="26987" cy="873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29" name="Rectangle 128"/>
          <p:cNvSpPr/>
          <p:nvPr/>
        </p:nvSpPr>
        <p:spPr bwMode="auto">
          <a:xfrm>
            <a:off x="7302500" y="2438400"/>
            <a:ext cx="26988" cy="873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0" name="Rectangle 129"/>
          <p:cNvSpPr/>
          <p:nvPr/>
        </p:nvSpPr>
        <p:spPr bwMode="auto">
          <a:xfrm>
            <a:off x="7272338" y="2428875"/>
            <a:ext cx="26987" cy="873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1" name="Rectangle 130"/>
          <p:cNvSpPr/>
          <p:nvPr/>
        </p:nvSpPr>
        <p:spPr bwMode="auto">
          <a:xfrm>
            <a:off x="7242175" y="2428875"/>
            <a:ext cx="28575" cy="873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2" name="Rectangle 131"/>
          <p:cNvSpPr/>
          <p:nvPr/>
        </p:nvSpPr>
        <p:spPr bwMode="auto">
          <a:xfrm>
            <a:off x="7213600" y="2439988"/>
            <a:ext cx="26988" cy="8397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3" name="Rectangle 132"/>
          <p:cNvSpPr/>
          <p:nvPr/>
        </p:nvSpPr>
        <p:spPr bwMode="auto">
          <a:xfrm>
            <a:off x="7183438" y="2420938"/>
            <a:ext cx="26987" cy="8397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4" name="Rectangle 133"/>
          <p:cNvSpPr/>
          <p:nvPr/>
        </p:nvSpPr>
        <p:spPr bwMode="auto">
          <a:xfrm>
            <a:off x="7153275" y="2430463"/>
            <a:ext cx="28575" cy="8191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5" name="Rectangle 134"/>
          <p:cNvSpPr/>
          <p:nvPr/>
        </p:nvSpPr>
        <p:spPr bwMode="auto">
          <a:xfrm>
            <a:off x="7124700" y="2417763"/>
            <a:ext cx="26988" cy="8191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6" name="Rectangle 135"/>
          <p:cNvSpPr/>
          <p:nvPr/>
        </p:nvSpPr>
        <p:spPr bwMode="auto">
          <a:xfrm>
            <a:off x="7094538" y="2441575"/>
            <a:ext cx="26987" cy="7953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7" name="Rectangle 136"/>
          <p:cNvSpPr/>
          <p:nvPr/>
        </p:nvSpPr>
        <p:spPr bwMode="auto">
          <a:xfrm>
            <a:off x="7064375" y="2441575"/>
            <a:ext cx="28575" cy="7953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8" name="Rectangle 137"/>
          <p:cNvSpPr/>
          <p:nvPr/>
        </p:nvSpPr>
        <p:spPr bwMode="auto">
          <a:xfrm>
            <a:off x="7035800" y="2441575"/>
            <a:ext cx="26988" cy="7953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39" name="Rectangle 138"/>
          <p:cNvSpPr/>
          <p:nvPr/>
        </p:nvSpPr>
        <p:spPr bwMode="auto">
          <a:xfrm>
            <a:off x="7005638" y="2432050"/>
            <a:ext cx="26987" cy="7953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0" name="Rectangle 139"/>
          <p:cNvSpPr/>
          <p:nvPr/>
        </p:nvSpPr>
        <p:spPr bwMode="auto">
          <a:xfrm>
            <a:off x="6975475" y="2432050"/>
            <a:ext cx="28575" cy="7953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1" name="Rectangle 140"/>
          <p:cNvSpPr/>
          <p:nvPr/>
        </p:nvSpPr>
        <p:spPr bwMode="auto">
          <a:xfrm>
            <a:off x="6946900" y="2446338"/>
            <a:ext cx="26988" cy="7699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2" name="Rectangle 141"/>
          <p:cNvSpPr/>
          <p:nvPr/>
        </p:nvSpPr>
        <p:spPr bwMode="auto">
          <a:xfrm>
            <a:off x="6916738" y="2446338"/>
            <a:ext cx="26987" cy="7699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3" name="Rectangle 142"/>
          <p:cNvSpPr/>
          <p:nvPr/>
        </p:nvSpPr>
        <p:spPr bwMode="auto">
          <a:xfrm>
            <a:off x="6886575" y="2446338"/>
            <a:ext cx="26988" cy="7699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4" name="Rectangle 143"/>
          <p:cNvSpPr/>
          <p:nvPr/>
        </p:nvSpPr>
        <p:spPr bwMode="auto">
          <a:xfrm>
            <a:off x="6856413" y="2444750"/>
            <a:ext cx="28575" cy="7699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5" name="Rectangle 144"/>
          <p:cNvSpPr/>
          <p:nvPr/>
        </p:nvSpPr>
        <p:spPr bwMode="auto">
          <a:xfrm>
            <a:off x="6827838" y="2446338"/>
            <a:ext cx="26987" cy="7699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6" name="Rectangle 145"/>
          <p:cNvSpPr/>
          <p:nvPr/>
        </p:nvSpPr>
        <p:spPr bwMode="auto">
          <a:xfrm>
            <a:off x="6797675" y="2436813"/>
            <a:ext cx="26988" cy="7699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7" name="Rectangle 146"/>
          <p:cNvSpPr/>
          <p:nvPr/>
        </p:nvSpPr>
        <p:spPr bwMode="auto">
          <a:xfrm flipH="1">
            <a:off x="6767513" y="2432050"/>
            <a:ext cx="28575" cy="71596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8" name="Rectangle 147"/>
          <p:cNvSpPr/>
          <p:nvPr/>
        </p:nvSpPr>
        <p:spPr bwMode="auto">
          <a:xfrm flipH="1">
            <a:off x="6738938" y="2438400"/>
            <a:ext cx="26987"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49" name="Rectangle 148"/>
          <p:cNvSpPr/>
          <p:nvPr/>
        </p:nvSpPr>
        <p:spPr bwMode="auto">
          <a:xfrm flipH="1">
            <a:off x="6708775" y="2438400"/>
            <a:ext cx="26988"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0" name="Rectangle 149"/>
          <p:cNvSpPr/>
          <p:nvPr/>
        </p:nvSpPr>
        <p:spPr bwMode="auto">
          <a:xfrm flipH="1">
            <a:off x="6678613" y="2438400"/>
            <a:ext cx="28575"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1" name="Rectangle 150"/>
          <p:cNvSpPr/>
          <p:nvPr/>
        </p:nvSpPr>
        <p:spPr bwMode="auto">
          <a:xfrm flipH="1">
            <a:off x="6650038" y="2428875"/>
            <a:ext cx="26987"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2" name="Rectangle 151"/>
          <p:cNvSpPr/>
          <p:nvPr/>
        </p:nvSpPr>
        <p:spPr bwMode="auto">
          <a:xfrm flipH="1">
            <a:off x="6619875" y="2428875"/>
            <a:ext cx="26988"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3" name="Rectangle 152"/>
          <p:cNvSpPr/>
          <p:nvPr/>
        </p:nvSpPr>
        <p:spPr bwMode="auto">
          <a:xfrm flipH="1">
            <a:off x="6589713" y="2428875"/>
            <a:ext cx="26987"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4" name="Rectangle 153"/>
          <p:cNvSpPr/>
          <p:nvPr/>
        </p:nvSpPr>
        <p:spPr bwMode="auto">
          <a:xfrm flipH="1">
            <a:off x="6561138" y="2419350"/>
            <a:ext cx="26987"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5" name="Rectangle 154"/>
          <p:cNvSpPr/>
          <p:nvPr/>
        </p:nvSpPr>
        <p:spPr bwMode="auto">
          <a:xfrm flipH="1">
            <a:off x="6530975" y="2419350"/>
            <a:ext cx="26988"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6" name="Rectangle 155"/>
          <p:cNvSpPr/>
          <p:nvPr/>
        </p:nvSpPr>
        <p:spPr bwMode="auto">
          <a:xfrm flipH="1">
            <a:off x="6500813" y="2419350"/>
            <a:ext cx="26987" cy="6873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7" name="Rectangle 156"/>
          <p:cNvSpPr/>
          <p:nvPr/>
        </p:nvSpPr>
        <p:spPr bwMode="auto">
          <a:xfrm flipH="1">
            <a:off x="6470650" y="2433638"/>
            <a:ext cx="28575" cy="6588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8" name="Rectangle 157"/>
          <p:cNvSpPr/>
          <p:nvPr/>
        </p:nvSpPr>
        <p:spPr bwMode="auto">
          <a:xfrm flipH="1">
            <a:off x="6442075" y="2433638"/>
            <a:ext cx="26988" cy="6588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59" name="Rectangle 158"/>
          <p:cNvSpPr/>
          <p:nvPr/>
        </p:nvSpPr>
        <p:spPr bwMode="auto">
          <a:xfrm flipH="1">
            <a:off x="6411913" y="2417763"/>
            <a:ext cx="26987" cy="6588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0" name="Rectangle 159"/>
          <p:cNvSpPr/>
          <p:nvPr/>
        </p:nvSpPr>
        <p:spPr bwMode="auto">
          <a:xfrm flipH="1">
            <a:off x="6381750" y="2417763"/>
            <a:ext cx="28575" cy="65881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1" name="Rectangle 160"/>
          <p:cNvSpPr/>
          <p:nvPr/>
        </p:nvSpPr>
        <p:spPr bwMode="auto">
          <a:xfrm flipH="1">
            <a:off x="6353175" y="2436813"/>
            <a:ext cx="26988" cy="62706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2" name="Rectangle 161"/>
          <p:cNvSpPr/>
          <p:nvPr/>
        </p:nvSpPr>
        <p:spPr bwMode="auto">
          <a:xfrm flipH="1">
            <a:off x="6323013" y="2436813"/>
            <a:ext cx="26987" cy="627062"/>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3" name="Rectangle 162"/>
          <p:cNvSpPr/>
          <p:nvPr/>
        </p:nvSpPr>
        <p:spPr bwMode="auto">
          <a:xfrm flipH="1">
            <a:off x="6292850" y="2424113"/>
            <a:ext cx="28575" cy="6286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4" name="Rectangle 163"/>
          <p:cNvSpPr/>
          <p:nvPr/>
        </p:nvSpPr>
        <p:spPr bwMode="auto">
          <a:xfrm flipH="1">
            <a:off x="6264275" y="2424113"/>
            <a:ext cx="26988" cy="6286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5" name="Rectangle 164"/>
          <p:cNvSpPr/>
          <p:nvPr/>
        </p:nvSpPr>
        <p:spPr bwMode="auto">
          <a:xfrm flipH="1">
            <a:off x="6234113" y="2424113"/>
            <a:ext cx="26987" cy="6286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6" name="Rectangle 165"/>
          <p:cNvSpPr/>
          <p:nvPr/>
        </p:nvSpPr>
        <p:spPr bwMode="auto">
          <a:xfrm flipH="1">
            <a:off x="6203950" y="2414588"/>
            <a:ext cx="26988" cy="6286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7" name="Rectangle 166"/>
          <p:cNvSpPr/>
          <p:nvPr/>
        </p:nvSpPr>
        <p:spPr bwMode="auto">
          <a:xfrm flipH="1">
            <a:off x="6173788" y="2414588"/>
            <a:ext cx="28575" cy="6286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8" name="Rectangle 167"/>
          <p:cNvSpPr/>
          <p:nvPr/>
        </p:nvSpPr>
        <p:spPr bwMode="auto">
          <a:xfrm flipH="1">
            <a:off x="6145213" y="2438400"/>
            <a:ext cx="26987" cy="595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69" name="Rectangle 168"/>
          <p:cNvSpPr/>
          <p:nvPr/>
        </p:nvSpPr>
        <p:spPr bwMode="auto">
          <a:xfrm flipH="1">
            <a:off x="6115050" y="2438400"/>
            <a:ext cx="26988" cy="595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0" name="Rectangle 169"/>
          <p:cNvSpPr/>
          <p:nvPr/>
        </p:nvSpPr>
        <p:spPr bwMode="auto">
          <a:xfrm flipH="1">
            <a:off x="6084888" y="2438400"/>
            <a:ext cx="28575" cy="595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1" name="Rectangle 170"/>
          <p:cNvSpPr/>
          <p:nvPr/>
        </p:nvSpPr>
        <p:spPr bwMode="auto">
          <a:xfrm flipH="1">
            <a:off x="6056313" y="2438400"/>
            <a:ext cx="26987" cy="595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2" name="Rectangle 171"/>
          <p:cNvSpPr/>
          <p:nvPr/>
        </p:nvSpPr>
        <p:spPr bwMode="auto">
          <a:xfrm flipH="1">
            <a:off x="6026150" y="2438400"/>
            <a:ext cx="26988" cy="595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3" name="Rectangle 172"/>
          <p:cNvSpPr/>
          <p:nvPr/>
        </p:nvSpPr>
        <p:spPr bwMode="auto">
          <a:xfrm flipH="1">
            <a:off x="5995988" y="2427288"/>
            <a:ext cx="28575" cy="5937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4" name="Rectangle 173"/>
          <p:cNvSpPr/>
          <p:nvPr/>
        </p:nvSpPr>
        <p:spPr bwMode="auto">
          <a:xfrm flipH="1">
            <a:off x="5967413" y="2427288"/>
            <a:ext cx="26987" cy="5937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5" name="Rectangle 174"/>
          <p:cNvSpPr/>
          <p:nvPr/>
        </p:nvSpPr>
        <p:spPr bwMode="auto">
          <a:xfrm flipH="1">
            <a:off x="5937250" y="2427288"/>
            <a:ext cx="26988" cy="5937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6" name="Rectangle 175"/>
          <p:cNvSpPr/>
          <p:nvPr/>
        </p:nvSpPr>
        <p:spPr bwMode="auto">
          <a:xfrm flipH="1">
            <a:off x="5907088" y="2427288"/>
            <a:ext cx="28575" cy="5937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7" name="Rectangle 176"/>
          <p:cNvSpPr/>
          <p:nvPr/>
        </p:nvSpPr>
        <p:spPr bwMode="auto">
          <a:xfrm flipH="1">
            <a:off x="5878513" y="2417763"/>
            <a:ext cx="26987" cy="5937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8" name="Rectangle 177"/>
          <p:cNvSpPr/>
          <p:nvPr/>
        </p:nvSpPr>
        <p:spPr bwMode="auto">
          <a:xfrm flipH="1">
            <a:off x="5848350" y="2439988"/>
            <a:ext cx="26988" cy="5715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79" name="Rectangle 178"/>
          <p:cNvSpPr/>
          <p:nvPr/>
        </p:nvSpPr>
        <p:spPr bwMode="auto">
          <a:xfrm flipH="1">
            <a:off x="5818188" y="2439988"/>
            <a:ext cx="26987" cy="5715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0" name="Rectangle 179"/>
          <p:cNvSpPr/>
          <p:nvPr/>
        </p:nvSpPr>
        <p:spPr bwMode="auto">
          <a:xfrm flipH="1">
            <a:off x="5788025" y="2439988"/>
            <a:ext cx="28575" cy="5715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1" name="Rectangle 180"/>
          <p:cNvSpPr/>
          <p:nvPr/>
        </p:nvSpPr>
        <p:spPr bwMode="auto">
          <a:xfrm flipH="1">
            <a:off x="5759450" y="2430463"/>
            <a:ext cx="26988" cy="5715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2" name="Rectangle 181"/>
          <p:cNvSpPr/>
          <p:nvPr/>
        </p:nvSpPr>
        <p:spPr bwMode="auto">
          <a:xfrm flipH="1">
            <a:off x="5729288" y="2430463"/>
            <a:ext cx="26987" cy="5715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3" name="Rectangle 182"/>
          <p:cNvSpPr/>
          <p:nvPr/>
        </p:nvSpPr>
        <p:spPr bwMode="auto">
          <a:xfrm flipH="1">
            <a:off x="5699125" y="2430463"/>
            <a:ext cx="28575" cy="5715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4" name="Rectangle 183"/>
          <p:cNvSpPr/>
          <p:nvPr/>
        </p:nvSpPr>
        <p:spPr bwMode="auto">
          <a:xfrm flipH="1">
            <a:off x="5670550" y="2420938"/>
            <a:ext cx="26988" cy="5715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5" name="Rectangle 184"/>
          <p:cNvSpPr/>
          <p:nvPr/>
        </p:nvSpPr>
        <p:spPr bwMode="auto">
          <a:xfrm flipH="1">
            <a:off x="5640388" y="2438400"/>
            <a:ext cx="26987" cy="5429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6" name="Rectangle 185"/>
          <p:cNvSpPr/>
          <p:nvPr/>
        </p:nvSpPr>
        <p:spPr bwMode="auto">
          <a:xfrm>
            <a:off x="5610225" y="2433638"/>
            <a:ext cx="28575" cy="5476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7" name="Rectangle 186"/>
          <p:cNvSpPr/>
          <p:nvPr/>
        </p:nvSpPr>
        <p:spPr bwMode="auto">
          <a:xfrm>
            <a:off x="5581650" y="2424113"/>
            <a:ext cx="26988" cy="5476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8" name="Rectangle 187"/>
          <p:cNvSpPr/>
          <p:nvPr/>
        </p:nvSpPr>
        <p:spPr bwMode="auto">
          <a:xfrm>
            <a:off x="5551488" y="2424113"/>
            <a:ext cx="26987" cy="5476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89" name="Rectangle 188"/>
          <p:cNvSpPr/>
          <p:nvPr/>
        </p:nvSpPr>
        <p:spPr bwMode="auto">
          <a:xfrm>
            <a:off x="5521325" y="2424113"/>
            <a:ext cx="26988" cy="5476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0" name="Rectangle 189"/>
          <p:cNvSpPr/>
          <p:nvPr/>
        </p:nvSpPr>
        <p:spPr bwMode="auto">
          <a:xfrm>
            <a:off x="5492750" y="2428875"/>
            <a:ext cx="26988" cy="5302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1" name="Rectangle 190"/>
          <p:cNvSpPr/>
          <p:nvPr/>
        </p:nvSpPr>
        <p:spPr bwMode="auto">
          <a:xfrm>
            <a:off x="5462588" y="2428875"/>
            <a:ext cx="26987" cy="5302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2" name="Rectangle 191"/>
          <p:cNvSpPr/>
          <p:nvPr/>
        </p:nvSpPr>
        <p:spPr bwMode="auto">
          <a:xfrm>
            <a:off x="5432425" y="2438400"/>
            <a:ext cx="26988" cy="5207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3" name="Rectangle 192"/>
          <p:cNvSpPr/>
          <p:nvPr/>
        </p:nvSpPr>
        <p:spPr bwMode="auto">
          <a:xfrm>
            <a:off x="5402263" y="2428875"/>
            <a:ext cx="28575" cy="5207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4" name="Rectangle 193"/>
          <p:cNvSpPr/>
          <p:nvPr/>
        </p:nvSpPr>
        <p:spPr bwMode="auto">
          <a:xfrm>
            <a:off x="5373688" y="2428875"/>
            <a:ext cx="26987" cy="5207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5" name="Rectangle 194"/>
          <p:cNvSpPr/>
          <p:nvPr/>
        </p:nvSpPr>
        <p:spPr bwMode="auto">
          <a:xfrm>
            <a:off x="5343525" y="2428875"/>
            <a:ext cx="26988" cy="5207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6" name="Rectangle 195"/>
          <p:cNvSpPr/>
          <p:nvPr/>
        </p:nvSpPr>
        <p:spPr bwMode="auto">
          <a:xfrm>
            <a:off x="5313363" y="2419350"/>
            <a:ext cx="28575" cy="5207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7" name="Rectangle 196"/>
          <p:cNvSpPr/>
          <p:nvPr/>
        </p:nvSpPr>
        <p:spPr bwMode="auto">
          <a:xfrm>
            <a:off x="5284788" y="2419350"/>
            <a:ext cx="26987" cy="5207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8" name="Rectangle 197"/>
          <p:cNvSpPr/>
          <p:nvPr/>
        </p:nvSpPr>
        <p:spPr bwMode="auto">
          <a:xfrm>
            <a:off x="5254625" y="2419350"/>
            <a:ext cx="26988" cy="5207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199" name="Rectangle 198"/>
          <p:cNvSpPr/>
          <p:nvPr/>
        </p:nvSpPr>
        <p:spPr bwMode="auto">
          <a:xfrm>
            <a:off x="5224463" y="2435225"/>
            <a:ext cx="28575" cy="4953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0" name="Rectangle 199"/>
          <p:cNvSpPr/>
          <p:nvPr/>
        </p:nvSpPr>
        <p:spPr bwMode="auto">
          <a:xfrm>
            <a:off x="5195888" y="2438400"/>
            <a:ext cx="26987" cy="4921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1" name="Rectangle 200"/>
          <p:cNvSpPr/>
          <p:nvPr/>
        </p:nvSpPr>
        <p:spPr bwMode="auto">
          <a:xfrm>
            <a:off x="5165725" y="2441575"/>
            <a:ext cx="26988" cy="4889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2" name="Rectangle 201"/>
          <p:cNvSpPr/>
          <p:nvPr/>
        </p:nvSpPr>
        <p:spPr bwMode="auto">
          <a:xfrm>
            <a:off x="5135563" y="2428875"/>
            <a:ext cx="26987" cy="4905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3" name="Rectangle 202"/>
          <p:cNvSpPr/>
          <p:nvPr/>
        </p:nvSpPr>
        <p:spPr bwMode="auto">
          <a:xfrm>
            <a:off x="5105400" y="2428875"/>
            <a:ext cx="28575" cy="4905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4" name="Rectangle 203"/>
          <p:cNvSpPr/>
          <p:nvPr/>
        </p:nvSpPr>
        <p:spPr bwMode="auto">
          <a:xfrm>
            <a:off x="5076825" y="2417763"/>
            <a:ext cx="26988" cy="4889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5" name="Rectangle 204"/>
          <p:cNvSpPr/>
          <p:nvPr/>
        </p:nvSpPr>
        <p:spPr bwMode="auto">
          <a:xfrm>
            <a:off x="5046663" y="2417763"/>
            <a:ext cx="26987" cy="4889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6" name="Rectangle 205"/>
          <p:cNvSpPr/>
          <p:nvPr/>
        </p:nvSpPr>
        <p:spPr bwMode="auto">
          <a:xfrm>
            <a:off x="5016500" y="2439988"/>
            <a:ext cx="28575" cy="4603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7" name="Rectangle 206"/>
          <p:cNvSpPr/>
          <p:nvPr/>
        </p:nvSpPr>
        <p:spPr bwMode="auto">
          <a:xfrm>
            <a:off x="4987925" y="2428875"/>
            <a:ext cx="26988" cy="4587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8" name="Rectangle 207"/>
          <p:cNvSpPr/>
          <p:nvPr/>
        </p:nvSpPr>
        <p:spPr bwMode="auto">
          <a:xfrm>
            <a:off x="4957763" y="2428875"/>
            <a:ext cx="26987" cy="4587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09" name="Rectangle 208"/>
          <p:cNvSpPr/>
          <p:nvPr/>
        </p:nvSpPr>
        <p:spPr bwMode="auto">
          <a:xfrm>
            <a:off x="4927600" y="2435225"/>
            <a:ext cx="28575" cy="4318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0" name="Rectangle 209"/>
          <p:cNvSpPr/>
          <p:nvPr/>
        </p:nvSpPr>
        <p:spPr bwMode="auto">
          <a:xfrm>
            <a:off x="4899025" y="2425700"/>
            <a:ext cx="26988" cy="4318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1" name="Rectangle 210"/>
          <p:cNvSpPr/>
          <p:nvPr/>
        </p:nvSpPr>
        <p:spPr bwMode="auto">
          <a:xfrm>
            <a:off x="4868863" y="2425700"/>
            <a:ext cx="26987" cy="4318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2" name="Rectangle 211"/>
          <p:cNvSpPr/>
          <p:nvPr/>
        </p:nvSpPr>
        <p:spPr bwMode="auto">
          <a:xfrm>
            <a:off x="4838700" y="2425700"/>
            <a:ext cx="28575" cy="4318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3" name="Rectangle 212"/>
          <p:cNvSpPr/>
          <p:nvPr/>
        </p:nvSpPr>
        <p:spPr bwMode="auto">
          <a:xfrm>
            <a:off x="4810125" y="2441575"/>
            <a:ext cx="26988" cy="3968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4" name="Rectangle 213"/>
          <p:cNvSpPr/>
          <p:nvPr/>
        </p:nvSpPr>
        <p:spPr bwMode="auto">
          <a:xfrm>
            <a:off x="4779963" y="2441575"/>
            <a:ext cx="26987" cy="3968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5" name="Rectangle 214"/>
          <p:cNvSpPr/>
          <p:nvPr/>
        </p:nvSpPr>
        <p:spPr bwMode="auto">
          <a:xfrm>
            <a:off x="4749800" y="2419350"/>
            <a:ext cx="26988" cy="3968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6" name="Rectangle 215"/>
          <p:cNvSpPr/>
          <p:nvPr/>
        </p:nvSpPr>
        <p:spPr bwMode="auto">
          <a:xfrm>
            <a:off x="4719638" y="2419350"/>
            <a:ext cx="28575" cy="3968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7" name="Rectangle 216"/>
          <p:cNvSpPr/>
          <p:nvPr/>
        </p:nvSpPr>
        <p:spPr bwMode="auto">
          <a:xfrm>
            <a:off x="4691063" y="2435225"/>
            <a:ext cx="26987" cy="3714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8" name="Rectangle 217"/>
          <p:cNvSpPr/>
          <p:nvPr/>
        </p:nvSpPr>
        <p:spPr bwMode="auto">
          <a:xfrm>
            <a:off x="4660900" y="2432050"/>
            <a:ext cx="26988" cy="34131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19" name="Rectangle 218"/>
          <p:cNvSpPr/>
          <p:nvPr/>
        </p:nvSpPr>
        <p:spPr bwMode="auto">
          <a:xfrm>
            <a:off x="4630738" y="2438400"/>
            <a:ext cx="28575" cy="2762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0" name="Rectangle 219"/>
          <p:cNvSpPr/>
          <p:nvPr/>
        </p:nvSpPr>
        <p:spPr bwMode="auto">
          <a:xfrm>
            <a:off x="4602163" y="2427288"/>
            <a:ext cx="26987" cy="2746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1" name="Rectangle 220"/>
          <p:cNvSpPr/>
          <p:nvPr/>
        </p:nvSpPr>
        <p:spPr bwMode="auto">
          <a:xfrm>
            <a:off x="4572000" y="2427288"/>
            <a:ext cx="26988" cy="2746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2" name="Rectangle 221"/>
          <p:cNvSpPr/>
          <p:nvPr/>
        </p:nvSpPr>
        <p:spPr bwMode="auto">
          <a:xfrm>
            <a:off x="4541838" y="2427288"/>
            <a:ext cx="28575" cy="2746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3" name="Rectangle 222"/>
          <p:cNvSpPr/>
          <p:nvPr/>
        </p:nvSpPr>
        <p:spPr bwMode="auto">
          <a:xfrm>
            <a:off x="4513263" y="2417763"/>
            <a:ext cx="26987" cy="27463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4" name="Rectangle 223"/>
          <p:cNvSpPr/>
          <p:nvPr/>
        </p:nvSpPr>
        <p:spPr bwMode="auto">
          <a:xfrm>
            <a:off x="4483100" y="2427288"/>
            <a:ext cx="26988" cy="2555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5" name="Rectangle 224"/>
          <p:cNvSpPr/>
          <p:nvPr/>
        </p:nvSpPr>
        <p:spPr bwMode="auto">
          <a:xfrm>
            <a:off x="4452938" y="2427288"/>
            <a:ext cx="28575" cy="255587"/>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6" name="Rectangle 225"/>
          <p:cNvSpPr/>
          <p:nvPr/>
        </p:nvSpPr>
        <p:spPr bwMode="auto">
          <a:xfrm>
            <a:off x="4424363" y="2435225"/>
            <a:ext cx="26987" cy="2047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7" name="Rectangle 226"/>
          <p:cNvSpPr/>
          <p:nvPr/>
        </p:nvSpPr>
        <p:spPr bwMode="auto">
          <a:xfrm>
            <a:off x="4394200" y="2441575"/>
            <a:ext cx="26988" cy="1587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8" name="Rectangle 227"/>
          <p:cNvSpPr/>
          <p:nvPr/>
        </p:nvSpPr>
        <p:spPr bwMode="auto">
          <a:xfrm>
            <a:off x="4364038" y="2432050"/>
            <a:ext cx="26987" cy="1587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29" name="Rectangle 228"/>
          <p:cNvSpPr/>
          <p:nvPr/>
        </p:nvSpPr>
        <p:spPr bwMode="auto">
          <a:xfrm>
            <a:off x="4333875" y="2432050"/>
            <a:ext cx="28575" cy="1587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0" name="Rectangle 229"/>
          <p:cNvSpPr/>
          <p:nvPr/>
        </p:nvSpPr>
        <p:spPr bwMode="auto">
          <a:xfrm>
            <a:off x="4305300" y="2424113"/>
            <a:ext cx="26988" cy="1587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1" name="Rectangle 230"/>
          <p:cNvSpPr/>
          <p:nvPr/>
        </p:nvSpPr>
        <p:spPr bwMode="auto">
          <a:xfrm>
            <a:off x="4275138" y="2424113"/>
            <a:ext cx="26987" cy="1587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2" name="Rectangle 231"/>
          <p:cNvSpPr/>
          <p:nvPr/>
        </p:nvSpPr>
        <p:spPr bwMode="auto">
          <a:xfrm>
            <a:off x="4244975" y="2424113"/>
            <a:ext cx="28575" cy="15875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3" name="Rectangle 232"/>
          <p:cNvSpPr/>
          <p:nvPr/>
        </p:nvSpPr>
        <p:spPr bwMode="auto">
          <a:xfrm>
            <a:off x="4216400" y="2435225"/>
            <a:ext cx="26988" cy="1365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4" name="Rectangle 233"/>
          <p:cNvSpPr/>
          <p:nvPr/>
        </p:nvSpPr>
        <p:spPr bwMode="auto">
          <a:xfrm>
            <a:off x="4186238" y="2444750"/>
            <a:ext cx="26987" cy="1270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5" name="Rectangle 234"/>
          <p:cNvSpPr/>
          <p:nvPr/>
        </p:nvSpPr>
        <p:spPr bwMode="auto">
          <a:xfrm>
            <a:off x="4156075" y="2435225"/>
            <a:ext cx="28575" cy="1270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6" name="Rectangle 235"/>
          <p:cNvSpPr/>
          <p:nvPr/>
        </p:nvSpPr>
        <p:spPr bwMode="auto">
          <a:xfrm>
            <a:off x="4127500" y="2433638"/>
            <a:ext cx="26988" cy="1270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7" name="Rectangle 236"/>
          <p:cNvSpPr/>
          <p:nvPr/>
        </p:nvSpPr>
        <p:spPr bwMode="auto">
          <a:xfrm>
            <a:off x="4097338" y="2433638"/>
            <a:ext cx="26987" cy="1270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8" name="Rectangle 237"/>
          <p:cNvSpPr/>
          <p:nvPr/>
        </p:nvSpPr>
        <p:spPr bwMode="auto">
          <a:xfrm>
            <a:off x="4067175" y="2433638"/>
            <a:ext cx="26988" cy="1270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39" name="Rectangle 238"/>
          <p:cNvSpPr/>
          <p:nvPr/>
        </p:nvSpPr>
        <p:spPr bwMode="auto">
          <a:xfrm>
            <a:off x="4038600" y="2424113"/>
            <a:ext cx="26988" cy="127000"/>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0" name="Rectangle 239"/>
          <p:cNvSpPr/>
          <p:nvPr/>
        </p:nvSpPr>
        <p:spPr bwMode="auto">
          <a:xfrm>
            <a:off x="4008438" y="2444750"/>
            <a:ext cx="26987" cy="920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1" name="Rectangle 240"/>
          <p:cNvSpPr/>
          <p:nvPr/>
        </p:nvSpPr>
        <p:spPr bwMode="auto">
          <a:xfrm>
            <a:off x="3978275" y="2435225"/>
            <a:ext cx="26988" cy="920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2" name="Rectangle 241"/>
          <p:cNvSpPr/>
          <p:nvPr/>
        </p:nvSpPr>
        <p:spPr bwMode="auto">
          <a:xfrm>
            <a:off x="3948113" y="2425700"/>
            <a:ext cx="28575" cy="920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3" name="Rectangle 242"/>
          <p:cNvSpPr/>
          <p:nvPr/>
        </p:nvSpPr>
        <p:spPr bwMode="auto">
          <a:xfrm>
            <a:off x="3919538" y="2425700"/>
            <a:ext cx="26987" cy="920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4" name="Rectangle 243"/>
          <p:cNvSpPr/>
          <p:nvPr/>
        </p:nvSpPr>
        <p:spPr bwMode="auto">
          <a:xfrm>
            <a:off x="3889375" y="2425700"/>
            <a:ext cx="26988" cy="920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5" name="Rectangle 244"/>
          <p:cNvSpPr/>
          <p:nvPr/>
        </p:nvSpPr>
        <p:spPr bwMode="auto">
          <a:xfrm>
            <a:off x="3859213" y="2425700"/>
            <a:ext cx="28575" cy="920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6" name="Rectangle 245"/>
          <p:cNvSpPr/>
          <p:nvPr/>
        </p:nvSpPr>
        <p:spPr bwMode="auto">
          <a:xfrm>
            <a:off x="3830638" y="2438400"/>
            <a:ext cx="26987" cy="6826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7" name="Rectangle 246"/>
          <p:cNvSpPr/>
          <p:nvPr/>
        </p:nvSpPr>
        <p:spPr bwMode="auto">
          <a:xfrm>
            <a:off x="3800475" y="2438400"/>
            <a:ext cx="26988" cy="68263"/>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8" name="Rectangle 247"/>
          <p:cNvSpPr/>
          <p:nvPr/>
        </p:nvSpPr>
        <p:spPr bwMode="auto">
          <a:xfrm>
            <a:off x="3770313" y="2432050"/>
            <a:ext cx="28575" cy="650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49" name="Rectangle 248"/>
          <p:cNvSpPr/>
          <p:nvPr/>
        </p:nvSpPr>
        <p:spPr bwMode="auto">
          <a:xfrm>
            <a:off x="3741738" y="2438400"/>
            <a:ext cx="26987" cy="4603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50" name="Rectangle 249"/>
          <p:cNvSpPr/>
          <p:nvPr/>
        </p:nvSpPr>
        <p:spPr bwMode="auto">
          <a:xfrm>
            <a:off x="3711575" y="2420938"/>
            <a:ext cx="26988" cy="476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51" name="Rectangle 250"/>
          <p:cNvSpPr/>
          <p:nvPr/>
        </p:nvSpPr>
        <p:spPr bwMode="auto">
          <a:xfrm>
            <a:off x="3681413" y="2420938"/>
            <a:ext cx="26987" cy="4762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52" name="Rectangle 251"/>
          <p:cNvSpPr/>
          <p:nvPr/>
        </p:nvSpPr>
        <p:spPr bwMode="auto">
          <a:xfrm>
            <a:off x="3651250" y="2432050"/>
            <a:ext cx="28575" cy="26988"/>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53" name="Rectangle 252"/>
          <p:cNvSpPr/>
          <p:nvPr/>
        </p:nvSpPr>
        <p:spPr bwMode="auto">
          <a:xfrm>
            <a:off x="3622675" y="2417763"/>
            <a:ext cx="26988" cy="285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54" name="Rectangle 253"/>
          <p:cNvSpPr/>
          <p:nvPr/>
        </p:nvSpPr>
        <p:spPr bwMode="auto">
          <a:xfrm>
            <a:off x="3592513" y="2417763"/>
            <a:ext cx="26987" cy="28575"/>
          </a:xfrm>
          <a:prstGeom prst="rect">
            <a:avLst/>
          </a:prstGeom>
          <a:solidFill>
            <a:schemeClr val="accent2"/>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cxnSp>
        <p:nvCxnSpPr>
          <p:cNvPr id="35061" name="Straight Connector 3"/>
          <p:cNvCxnSpPr>
            <a:cxnSpLocks noChangeShapeType="1"/>
          </p:cNvCxnSpPr>
          <p:nvPr/>
        </p:nvCxnSpPr>
        <p:spPr bwMode="auto">
          <a:xfrm>
            <a:off x="1681163" y="2433638"/>
            <a:ext cx="64928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5062" name="Rectangle 171"/>
          <p:cNvSpPr>
            <a:spLocks noChangeArrowheads="1"/>
          </p:cNvSpPr>
          <p:nvPr/>
        </p:nvSpPr>
        <p:spPr bwMode="auto">
          <a:xfrm>
            <a:off x="1222375" y="5764213"/>
            <a:ext cx="357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-100</a:t>
            </a:r>
          </a:p>
        </p:txBody>
      </p:sp>
      <p:sp>
        <p:nvSpPr>
          <p:cNvPr id="35063" name="Rectangle 172"/>
          <p:cNvSpPr>
            <a:spLocks noChangeArrowheads="1"/>
          </p:cNvSpPr>
          <p:nvPr/>
        </p:nvSpPr>
        <p:spPr bwMode="auto">
          <a:xfrm>
            <a:off x="1319213" y="5559425"/>
            <a:ext cx="257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-80</a:t>
            </a:r>
          </a:p>
        </p:txBody>
      </p:sp>
      <p:sp>
        <p:nvSpPr>
          <p:cNvPr id="35064" name="Rectangle 173"/>
          <p:cNvSpPr>
            <a:spLocks noChangeArrowheads="1"/>
          </p:cNvSpPr>
          <p:nvPr/>
        </p:nvSpPr>
        <p:spPr bwMode="auto">
          <a:xfrm>
            <a:off x="1319213" y="5353050"/>
            <a:ext cx="257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-60</a:t>
            </a:r>
          </a:p>
        </p:txBody>
      </p:sp>
      <p:sp>
        <p:nvSpPr>
          <p:cNvPr id="35065" name="Rectangle 174"/>
          <p:cNvSpPr>
            <a:spLocks noChangeArrowheads="1"/>
          </p:cNvSpPr>
          <p:nvPr/>
        </p:nvSpPr>
        <p:spPr bwMode="auto">
          <a:xfrm>
            <a:off x="1319213" y="5148263"/>
            <a:ext cx="2571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-40</a:t>
            </a:r>
          </a:p>
        </p:txBody>
      </p:sp>
      <p:sp>
        <p:nvSpPr>
          <p:cNvPr id="35066" name="Rectangle 175"/>
          <p:cNvSpPr>
            <a:spLocks noChangeArrowheads="1"/>
          </p:cNvSpPr>
          <p:nvPr/>
        </p:nvSpPr>
        <p:spPr bwMode="auto">
          <a:xfrm>
            <a:off x="1319213" y="4948238"/>
            <a:ext cx="257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-20</a:t>
            </a:r>
          </a:p>
        </p:txBody>
      </p:sp>
      <p:sp>
        <p:nvSpPr>
          <p:cNvPr id="35067" name="Rectangle 176"/>
          <p:cNvSpPr>
            <a:spLocks noChangeArrowheads="1"/>
          </p:cNvSpPr>
          <p:nvPr/>
        </p:nvSpPr>
        <p:spPr bwMode="auto">
          <a:xfrm>
            <a:off x="1447800" y="4743450"/>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0</a:t>
            </a:r>
          </a:p>
        </p:txBody>
      </p:sp>
      <p:sp>
        <p:nvSpPr>
          <p:cNvPr id="35068" name="Rectangle 177"/>
          <p:cNvSpPr>
            <a:spLocks noChangeArrowheads="1"/>
          </p:cNvSpPr>
          <p:nvPr/>
        </p:nvSpPr>
        <p:spPr bwMode="auto">
          <a:xfrm>
            <a:off x="1381125" y="4552950"/>
            <a:ext cx="198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20</a:t>
            </a:r>
          </a:p>
        </p:txBody>
      </p:sp>
      <p:sp>
        <p:nvSpPr>
          <p:cNvPr id="35069" name="Rectangle 178"/>
          <p:cNvSpPr>
            <a:spLocks noChangeArrowheads="1"/>
          </p:cNvSpPr>
          <p:nvPr/>
        </p:nvSpPr>
        <p:spPr bwMode="auto">
          <a:xfrm>
            <a:off x="1381125" y="4348163"/>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40</a:t>
            </a:r>
          </a:p>
        </p:txBody>
      </p:sp>
      <p:sp>
        <p:nvSpPr>
          <p:cNvPr id="35070" name="Rectangle 179"/>
          <p:cNvSpPr>
            <a:spLocks noChangeArrowheads="1"/>
          </p:cNvSpPr>
          <p:nvPr/>
        </p:nvSpPr>
        <p:spPr bwMode="auto">
          <a:xfrm>
            <a:off x="1381125" y="4148138"/>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60</a:t>
            </a:r>
          </a:p>
        </p:txBody>
      </p:sp>
      <p:sp>
        <p:nvSpPr>
          <p:cNvPr id="35071" name="Rectangle 180"/>
          <p:cNvSpPr>
            <a:spLocks noChangeArrowheads="1"/>
          </p:cNvSpPr>
          <p:nvPr/>
        </p:nvSpPr>
        <p:spPr bwMode="auto">
          <a:xfrm>
            <a:off x="1381125" y="3933825"/>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80</a:t>
            </a:r>
          </a:p>
        </p:txBody>
      </p:sp>
      <p:sp>
        <p:nvSpPr>
          <p:cNvPr id="35072" name="Rectangle 181"/>
          <p:cNvSpPr>
            <a:spLocks noChangeArrowheads="1"/>
          </p:cNvSpPr>
          <p:nvPr/>
        </p:nvSpPr>
        <p:spPr bwMode="auto">
          <a:xfrm>
            <a:off x="1281113" y="3736975"/>
            <a:ext cx="298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fr-FR" altLang="fr-FR" sz="1400" b="0">
                <a:solidFill>
                  <a:srgbClr val="FFFFFF"/>
                </a:solidFill>
                <a:cs typeface="Arial" panose="020B0604020202020204" pitchFamily="34" charset="0"/>
              </a:rPr>
              <a:t>100</a:t>
            </a:r>
          </a:p>
        </p:txBody>
      </p:sp>
      <p:sp>
        <p:nvSpPr>
          <p:cNvPr id="35073" name="Line 182"/>
          <p:cNvSpPr>
            <a:spLocks noChangeShapeType="1"/>
          </p:cNvSpPr>
          <p:nvPr/>
        </p:nvSpPr>
        <p:spPr bwMode="auto">
          <a:xfrm flipV="1">
            <a:off x="1682750" y="3848100"/>
            <a:ext cx="0" cy="2039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74" name="Line 183"/>
          <p:cNvSpPr>
            <a:spLocks noChangeShapeType="1"/>
          </p:cNvSpPr>
          <p:nvPr/>
        </p:nvSpPr>
        <p:spPr bwMode="auto">
          <a:xfrm flipH="1">
            <a:off x="1611313" y="5468938"/>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75" name="Line 184"/>
          <p:cNvSpPr>
            <a:spLocks noChangeShapeType="1"/>
          </p:cNvSpPr>
          <p:nvPr/>
        </p:nvSpPr>
        <p:spPr bwMode="auto">
          <a:xfrm flipH="1">
            <a:off x="1611313" y="5064125"/>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76" name="Line 185"/>
          <p:cNvSpPr>
            <a:spLocks noChangeShapeType="1"/>
          </p:cNvSpPr>
          <p:nvPr/>
        </p:nvSpPr>
        <p:spPr bwMode="auto">
          <a:xfrm flipH="1">
            <a:off x="1611313" y="4659313"/>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77" name="Line 186"/>
          <p:cNvSpPr>
            <a:spLocks noChangeShapeType="1"/>
          </p:cNvSpPr>
          <p:nvPr/>
        </p:nvSpPr>
        <p:spPr bwMode="auto">
          <a:xfrm flipH="1">
            <a:off x="1611313" y="4254500"/>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78" name="Line 187"/>
          <p:cNvSpPr>
            <a:spLocks noChangeShapeType="1"/>
          </p:cNvSpPr>
          <p:nvPr/>
        </p:nvSpPr>
        <p:spPr bwMode="auto">
          <a:xfrm flipH="1">
            <a:off x="1611313" y="5865813"/>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79" name="Line 188"/>
          <p:cNvSpPr>
            <a:spLocks noChangeShapeType="1"/>
          </p:cNvSpPr>
          <p:nvPr/>
        </p:nvSpPr>
        <p:spPr bwMode="auto">
          <a:xfrm flipH="1">
            <a:off x="1611313" y="5670550"/>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80" name="Line 189"/>
          <p:cNvSpPr>
            <a:spLocks noChangeShapeType="1"/>
          </p:cNvSpPr>
          <p:nvPr/>
        </p:nvSpPr>
        <p:spPr bwMode="auto">
          <a:xfrm flipH="1">
            <a:off x="1611313" y="5265738"/>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81" name="Line 190"/>
          <p:cNvSpPr>
            <a:spLocks noChangeShapeType="1"/>
          </p:cNvSpPr>
          <p:nvPr/>
        </p:nvSpPr>
        <p:spPr bwMode="auto">
          <a:xfrm flipH="1">
            <a:off x="1611313" y="4860925"/>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82" name="Line 191"/>
          <p:cNvSpPr>
            <a:spLocks noChangeShapeType="1"/>
          </p:cNvSpPr>
          <p:nvPr/>
        </p:nvSpPr>
        <p:spPr bwMode="auto">
          <a:xfrm flipH="1">
            <a:off x="1611313" y="4456113"/>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83" name="Line 192"/>
          <p:cNvSpPr>
            <a:spLocks noChangeShapeType="1"/>
          </p:cNvSpPr>
          <p:nvPr/>
        </p:nvSpPr>
        <p:spPr bwMode="auto">
          <a:xfrm flipH="1">
            <a:off x="1611313" y="4051300"/>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sp>
        <p:nvSpPr>
          <p:cNvPr id="35084" name="Line 193"/>
          <p:cNvSpPr>
            <a:spLocks noChangeShapeType="1"/>
          </p:cNvSpPr>
          <p:nvPr/>
        </p:nvSpPr>
        <p:spPr bwMode="auto">
          <a:xfrm flipH="1">
            <a:off x="1611313" y="3862388"/>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latin typeface="Arial" panose="020B0604020202020204" pitchFamily="34" charset="0"/>
            </a:endParaRPr>
          </a:p>
        </p:txBody>
      </p:sp>
      <p:grpSp>
        <p:nvGrpSpPr>
          <p:cNvPr id="35085" name="Group 8"/>
          <p:cNvGrpSpPr>
            <a:grpSpLocks/>
          </p:cNvGrpSpPr>
          <p:nvPr/>
        </p:nvGrpSpPr>
        <p:grpSpPr bwMode="auto">
          <a:xfrm>
            <a:off x="1790700" y="3851275"/>
            <a:ext cx="6383338" cy="2038350"/>
            <a:chOff x="1790875" y="3851953"/>
            <a:chExt cx="5976280" cy="2037954"/>
          </a:xfrm>
        </p:grpSpPr>
        <p:sp>
          <p:nvSpPr>
            <p:cNvPr id="278" name="Rectangle 277"/>
            <p:cNvSpPr/>
            <p:nvPr/>
          </p:nvSpPr>
          <p:spPr bwMode="auto">
            <a:xfrm>
              <a:off x="1790875" y="3853541"/>
              <a:ext cx="26753" cy="102056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79" name="Rectangle 278"/>
            <p:cNvSpPr/>
            <p:nvPr/>
          </p:nvSpPr>
          <p:spPr bwMode="auto">
            <a:xfrm>
              <a:off x="1851812" y="3851953"/>
              <a:ext cx="28239" cy="101897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0" name="Rectangle 279"/>
            <p:cNvSpPr/>
            <p:nvPr/>
          </p:nvSpPr>
          <p:spPr bwMode="auto">
            <a:xfrm>
              <a:off x="1822087" y="3851953"/>
              <a:ext cx="26753" cy="102056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1" name="Rectangle 280"/>
            <p:cNvSpPr/>
            <p:nvPr/>
          </p:nvSpPr>
          <p:spPr bwMode="auto">
            <a:xfrm>
              <a:off x="1883024" y="3855127"/>
              <a:ext cx="28240" cy="102056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2" name="Rectangle 281"/>
            <p:cNvSpPr/>
            <p:nvPr/>
          </p:nvSpPr>
          <p:spPr bwMode="auto">
            <a:xfrm>
              <a:off x="1975172" y="4072573"/>
              <a:ext cx="28240" cy="79518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3" name="Rectangle 282"/>
            <p:cNvSpPr/>
            <p:nvPr/>
          </p:nvSpPr>
          <p:spPr bwMode="auto">
            <a:xfrm>
              <a:off x="1914236" y="3970993"/>
              <a:ext cx="26753" cy="89358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4" name="Rectangle 283"/>
            <p:cNvSpPr/>
            <p:nvPr/>
          </p:nvSpPr>
          <p:spPr bwMode="auto">
            <a:xfrm>
              <a:off x="1945447" y="4074160"/>
              <a:ext cx="26753" cy="79677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5" name="Rectangle 284"/>
            <p:cNvSpPr/>
            <p:nvPr/>
          </p:nvSpPr>
          <p:spPr bwMode="auto">
            <a:xfrm>
              <a:off x="2006384" y="4147171"/>
              <a:ext cx="26753" cy="71265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6" name="Rectangle 285"/>
            <p:cNvSpPr/>
            <p:nvPr/>
          </p:nvSpPr>
          <p:spPr bwMode="auto">
            <a:xfrm>
              <a:off x="2037595" y="4174153"/>
              <a:ext cx="26753" cy="70312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7" name="Rectangle 286"/>
            <p:cNvSpPr/>
            <p:nvPr/>
          </p:nvSpPr>
          <p:spPr bwMode="auto">
            <a:xfrm>
              <a:off x="2067321" y="4217007"/>
              <a:ext cx="28240" cy="65233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8" name="Rectangle 287"/>
            <p:cNvSpPr/>
            <p:nvPr/>
          </p:nvSpPr>
          <p:spPr bwMode="auto">
            <a:xfrm>
              <a:off x="2098533" y="4217007"/>
              <a:ext cx="26753" cy="64916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89" name="Rectangle 288"/>
            <p:cNvSpPr/>
            <p:nvPr/>
          </p:nvSpPr>
          <p:spPr bwMode="auto">
            <a:xfrm>
              <a:off x="2129744" y="4223356"/>
              <a:ext cx="26753" cy="64598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0" name="Rectangle 289"/>
            <p:cNvSpPr/>
            <p:nvPr/>
          </p:nvSpPr>
          <p:spPr bwMode="auto">
            <a:xfrm>
              <a:off x="2159469" y="4256687"/>
              <a:ext cx="28240" cy="59678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1" name="Rectangle 290"/>
            <p:cNvSpPr/>
            <p:nvPr/>
          </p:nvSpPr>
          <p:spPr bwMode="auto">
            <a:xfrm>
              <a:off x="2190681" y="4285257"/>
              <a:ext cx="28239" cy="59361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2" name="Rectangle 291"/>
            <p:cNvSpPr/>
            <p:nvPr/>
          </p:nvSpPr>
          <p:spPr bwMode="auto">
            <a:xfrm>
              <a:off x="2221892" y="4296367"/>
              <a:ext cx="26753" cy="57456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3" name="Rectangle 292"/>
            <p:cNvSpPr/>
            <p:nvPr/>
          </p:nvSpPr>
          <p:spPr bwMode="auto">
            <a:xfrm>
              <a:off x="2253104" y="4293192"/>
              <a:ext cx="26753" cy="57932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4" name="Rectangle 293"/>
            <p:cNvSpPr/>
            <p:nvPr/>
          </p:nvSpPr>
          <p:spPr bwMode="auto">
            <a:xfrm>
              <a:off x="2282830" y="4345570"/>
              <a:ext cx="28239" cy="52536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5" name="Rectangle 294"/>
            <p:cNvSpPr/>
            <p:nvPr/>
          </p:nvSpPr>
          <p:spPr bwMode="auto">
            <a:xfrm>
              <a:off x="2314041" y="4370965"/>
              <a:ext cx="26753" cy="49520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6" name="Rectangle 295"/>
            <p:cNvSpPr/>
            <p:nvPr/>
          </p:nvSpPr>
          <p:spPr bwMode="auto">
            <a:xfrm>
              <a:off x="2345253" y="4377314"/>
              <a:ext cx="26753" cy="49520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7" name="Rectangle 296"/>
            <p:cNvSpPr/>
            <p:nvPr/>
          </p:nvSpPr>
          <p:spPr bwMode="auto">
            <a:xfrm>
              <a:off x="2374978" y="4409058"/>
              <a:ext cx="28239" cy="45076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8" name="Rectangle 297"/>
            <p:cNvSpPr/>
            <p:nvPr/>
          </p:nvSpPr>
          <p:spPr bwMode="auto">
            <a:xfrm>
              <a:off x="2406190" y="4412232"/>
              <a:ext cx="28240" cy="45076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299" name="Rectangle 298"/>
            <p:cNvSpPr/>
            <p:nvPr/>
          </p:nvSpPr>
          <p:spPr bwMode="auto">
            <a:xfrm>
              <a:off x="2437402" y="4466197"/>
              <a:ext cx="26753" cy="40155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0" name="Rectangle 299"/>
            <p:cNvSpPr/>
            <p:nvPr/>
          </p:nvSpPr>
          <p:spPr bwMode="auto">
            <a:xfrm>
              <a:off x="2467127" y="4485243"/>
              <a:ext cx="28239" cy="3793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1" name="Rectangle 300"/>
            <p:cNvSpPr/>
            <p:nvPr/>
          </p:nvSpPr>
          <p:spPr bwMode="auto">
            <a:xfrm>
              <a:off x="2498338" y="4507464"/>
              <a:ext cx="28240" cy="36188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2" name="Rectangle 301"/>
            <p:cNvSpPr/>
            <p:nvPr/>
          </p:nvSpPr>
          <p:spPr bwMode="auto">
            <a:xfrm>
              <a:off x="2529550" y="4515399"/>
              <a:ext cx="26753" cy="35711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3" name="Rectangle 302"/>
            <p:cNvSpPr/>
            <p:nvPr/>
          </p:nvSpPr>
          <p:spPr bwMode="auto">
            <a:xfrm>
              <a:off x="2560761" y="4529684"/>
              <a:ext cx="26753" cy="34600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4" name="Rectangle 303"/>
            <p:cNvSpPr/>
            <p:nvPr/>
          </p:nvSpPr>
          <p:spPr bwMode="auto">
            <a:xfrm>
              <a:off x="2590487" y="4534445"/>
              <a:ext cx="28240" cy="33489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5" name="Rectangle 304"/>
            <p:cNvSpPr/>
            <p:nvPr/>
          </p:nvSpPr>
          <p:spPr bwMode="auto">
            <a:xfrm>
              <a:off x="2621699" y="4550317"/>
              <a:ext cx="26753" cy="31585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6" name="Rectangle 305"/>
            <p:cNvSpPr/>
            <p:nvPr/>
          </p:nvSpPr>
          <p:spPr bwMode="auto">
            <a:xfrm>
              <a:off x="2652910" y="4556666"/>
              <a:ext cx="26753" cy="29839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7" name="Rectangle 306"/>
            <p:cNvSpPr/>
            <p:nvPr/>
          </p:nvSpPr>
          <p:spPr bwMode="auto">
            <a:xfrm>
              <a:off x="2682635" y="4578887"/>
              <a:ext cx="28240" cy="29045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8" name="Rectangle 307"/>
            <p:cNvSpPr/>
            <p:nvPr/>
          </p:nvSpPr>
          <p:spPr bwMode="auto">
            <a:xfrm>
              <a:off x="2713847" y="4589998"/>
              <a:ext cx="28239" cy="27617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09" name="Rectangle 308"/>
            <p:cNvSpPr/>
            <p:nvPr/>
          </p:nvSpPr>
          <p:spPr bwMode="auto">
            <a:xfrm>
              <a:off x="2745058" y="4599521"/>
              <a:ext cx="26753" cy="27299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0" name="Rectangle 309"/>
            <p:cNvSpPr/>
            <p:nvPr/>
          </p:nvSpPr>
          <p:spPr bwMode="auto">
            <a:xfrm>
              <a:off x="2774784" y="4607456"/>
              <a:ext cx="28240" cy="26029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1" name="Rectangle 310"/>
            <p:cNvSpPr/>
            <p:nvPr/>
          </p:nvSpPr>
          <p:spPr bwMode="auto">
            <a:xfrm>
              <a:off x="2805996" y="4607456"/>
              <a:ext cx="28239" cy="26029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2" name="Rectangle 311"/>
            <p:cNvSpPr/>
            <p:nvPr/>
          </p:nvSpPr>
          <p:spPr bwMode="auto">
            <a:xfrm>
              <a:off x="2837207" y="4616979"/>
              <a:ext cx="26753" cy="25077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3" name="Rectangle 312"/>
            <p:cNvSpPr/>
            <p:nvPr/>
          </p:nvSpPr>
          <p:spPr bwMode="auto">
            <a:xfrm>
              <a:off x="2868419" y="4626502"/>
              <a:ext cx="26753" cy="23331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4" name="Rectangle 313"/>
            <p:cNvSpPr/>
            <p:nvPr/>
          </p:nvSpPr>
          <p:spPr bwMode="auto">
            <a:xfrm>
              <a:off x="2898144" y="4631265"/>
              <a:ext cx="28239" cy="22538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5" name="Rectangle 314"/>
            <p:cNvSpPr/>
            <p:nvPr/>
          </p:nvSpPr>
          <p:spPr bwMode="auto">
            <a:xfrm>
              <a:off x="2929356" y="4636026"/>
              <a:ext cx="26753" cy="22538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6" name="Rectangle 315"/>
            <p:cNvSpPr/>
            <p:nvPr/>
          </p:nvSpPr>
          <p:spPr bwMode="auto">
            <a:xfrm>
              <a:off x="2960568" y="4648723"/>
              <a:ext cx="26753" cy="22538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7" name="Rectangle 316"/>
            <p:cNvSpPr/>
            <p:nvPr/>
          </p:nvSpPr>
          <p:spPr bwMode="auto">
            <a:xfrm>
              <a:off x="2990293" y="4645549"/>
              <a:ext cx="28239" cy="21268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8" name="Rectangle 317"/>
            <p:cNvSpPr/>
            <p:nvPr/>
          </p:nvSpPr>
          <p:spPr bwMode="auto">
            <a:xfrm>
              <a:off x="3021504" y="4659834"/>
              <a:ext cx="28240" cy="21268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19" name="Rectangle 318"/>
            <p:cNvSpPr/>
            <p:nvPr/>
          </p:nvSpPr>
          <p:spPr bwMode="auto">
            <a:xfrm>
              <a:off x="3052716" y="4659834"/>
              <a:ext cx="26753" cy="19998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0" name="Rectangle 319"/>
            <p:cNvSpPr/>
            <p:nvPr/>
          </p:nvSpPr>
          <p:spPr bwMode="auto">
            <a:xfrm>
              <a:off x="3082441" y="4659834"/>
              <a:ext cx="28239" cy="20157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1" name="Rectangle 320"/>
            <p:cNvSpPr/>
            <p:nvPr/>
          </p:nvSpPr>
          <p:spPr bwMode="auto">
            <a:xfrm>
              <a:off x="3113653" y="4659834"/>
              <a:ext cx="28240" cy="20792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2" name="Rectangle 321"/>
            <p:cNvSpPr/>
            <p:nvPr/>
          </p:nvSpPr>
          <p:spPr bwMode="auto">
            <a:xfrm>
              <a:off x="3144865" y="4664595"/>
              <a:ext cx="26753" cy="19205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3" name="Rectangle 322"/>
            <p:cNvSpPr/>
            <p:nvPr/>
          </p:nvSpPr>
          <p:spPr bwMode="auto">
            <a:xfrm>
              <a:off x="3176076" y="4677293"/>
              <a:ext cx="26753" cy="19046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4" name="Rectangle 323"/>
            <p:cNvSpPr/>
            <p:nvPr/>
          </p:nvSpPr>
          <p:spPr bwMode="auto">
            <a:xfrm>
              <a:off x="3205801" y="4680467"/>
              <a:ext cx="28240" cy="18887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5" name="Rectangle 324"/>
            <p:cNvSpPr/>
            <p:nvPr/>
          </p:nvSpPr>
          <p:spPr bwMode="auto">
            <a:xfrm>
              <a:off x="3237013" y="4683641"/>
              <a:ext cx="26753" cy="1793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6" name="Rectangle 325"/>
            <p:cNvSpPr/>
            <p:nvPr/>
          </p:nvSpPr>
          <p:spPr bwMode="auto">
            <a:xfrm>
              <a:off x="3268224" y="4697927"/>
              <a:ext cx="26753" cy="17935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7" name="Rectangle 326"/>
            <p:cNvSpPr/>
            <p:nvPr/>
          </p:nvSpPr>
          <p:spPr bwMode="auto">
            <a:xfrm>
              <a:off x="3297950" y="4704275"/>
              <a:ext cx="28240" cy="16348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8" name="Rectangle 327"/>
            <p:cNvSpPr/>
            <p:nvPr/>
          </p:nvSpPr>
          <p:spPr bwMode="auto">
            <a:xfrm>
              <a:off x="3329162" y="4716973"/>
              <a:ext cx="28239" cy="14443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29" name="Rectangle 328"/>
            <p:cNvSpPr/>
            <p:nvPr/>
          </p:nvSpPr>
          <p:spPr bwMode="auto">
            <a:xfrm>
              <a:off x="3358887" y="4718560"/>
              <a:ext cx="26753" cy="15395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30" name="Rectangle 329"/>
            <p:cNvSpPr/>
            <p:nvPr/>
          </p:nvSpPr>
          <p:spPr bwMode="auto">
            <a:xfrm>
              <a:off x="3387126" y="4721734"/>
              <a:ext cx="28240" cy="15395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31" name="Rectangle 330"/>
            <p:cNvSpPr/>
            <p:nvPr/>
          </p:nvSpPr>
          <p:spPr bwMode="auto">
            <a:xfrm>
              <a:off x="3416851" y="4731257"/>
              <a:ext cx="26753" cy="13015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32" name="Rectangle 331"/>
            <p:cNvSpPr/>
            <p:nvPr/>
          </p:nvSpPr>
          <p:spPr bwMode="auto">
            <a:xfrm>
              <a:off x="3445091" y="4734432"/>
              <a:ext cx="28239" cy="13015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33" name="Rectangle 332"/>
            <p:cNvSpPr/>
            <p:nvPr/>
          </p:nvSpPr>
          <p:spPr bwMode="auto">
            <a:xfrm>
              <a:off x="3474816" y="4802681"/>
              <a:ext cx="26753" cy="4602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39" name="Rectangle 338"/>
            <p:cNvSpPr/>
            <p:nvPr/>
          </p:nvSpPr>
          <p:spPr bwMode="auto">
            <a:xfrm>
              <a:off x="7740402"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0" name="Rectangle 339"/>
            <p:cNvSpPr/>
            <p:nvPr/>
          </p:nvSpPr>
          <p:spPr bwMode="auto">
            <a:xfrm>
              <a:off x="7710677"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1" name="Rectangle 340"/>
            <p:cNvSpPr/>
            <p:nvPr/>
          </p:nvSpPr>
          <p:spPr bwMode="auto">
            <a:xfrm>
              <a:off x="7680952"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2" name="Rectangle 341"/>
            <p:cNvSpPr/>
            <p:nvPr/>
          </p:nvSpPr>
          <p:spPr bwMode="auto">
            <a:xfrm>
              <a:off x="7651226"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3" name="Rectangle 342"/>
            <p:cNvSpPr/>
            <p:nvPr/>
          </p:nvSpPr>
          <p:spPr bwMode="auto">
            <a:xfrm>
              <a:off x="7621501"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4" name="Rectangle 343"/>
            <p:cNvSpPr/>
            <p:nvPr/>
          </p:nvSpPr>
          <p:spPr bwMode="auto">
            <a:xfrm>
              <a:off x="7591775"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5" name="Rectangle 344"/>
            <p:cNvSpPr/>
            <p:nvPr/>
          </p:nvSpPr>
          <p:spPr bwMode="auto">
            <a:xfrm>
              <a:off x="7562050"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6" name="Rectangle 345"/>
            <p:cNvSpPr/>
            <p:nvPr/>
          </p:nvSpPr>
          <p:spPr bwMode="auto">
            <a:xfrm>
              <a:off x="7532325"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7" name="Rectangle 346"/>
            <p:cNvSpPr/>
            <p:nvPr/>
          </p:nvSpPr>
          <p:spPr bwMode="auto">
            <a:xfrm>
              <a:off x="7502599"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8" name="Rectangle 347"/>
            <p:cNvSpPr/>
            <p:nvPr/>
          </p:nvSpPr>
          <p:spPr bwMode="auto">
            <a:xfrm>
              <a:off x="7472874"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49" name="Rectangle 348"/>
            <p:cNvSpPr/>
            <p:nvPr/>
          </p:nvSpPr>
          <p:spPr bwMode="auto">
            <a:xfrm>
              <a:off x="7443149"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0" name="Rectangle 349"/>
            <p:cNvSpPr/>
            <p:nvPr/>
          </p:nvSpPr>
          <p:spPr bwMode="auto">
            <a:xfrm>
              <a:off x="7413423"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1" name="Rectangle 350"/>
            <p:cNvSpPr/>
            <p:nvPr/>
          </p:nvSpPr>
          <p:spPr bwMode="auto">
            <a:xfrm>
              <a:off x="7383698"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2" name="Rectangle 351"/>
            <p:cNvSpPr/>
            <p:nvPr/>
          </p:nvSpPr>
          <p:spPr bwMode="auto">
            <a:xfrm>
              <a:off x="7353973"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3" name="Rectangle 352"/>
            <p:cNvSpPr/>
            <p:nvPr/>
          </p:nvSpPr>
          <p:spPr bwMode="auto">
            <a:xfrm>
              <a:off x="7324247" y="4866169"/>
              <a:ext cx="26753"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4" name="Rectangle 353"/>
            <p:cNvSpPr/>
            <p:nvPr/>
          </p:nvSpPr>
          <p:spPr bwMode="auto">
            <a:xfrm>
              <a:off x="7294522" y="4866169"/>
              <a:ext cx="28239"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5" name="Rectangle 354"/>
            <p:cNvSpPr/>
            <p:nvPr/>
          </p:nvSpPr>
          <p:spPr bwMode="auto">
            <a:xfrm>
              <a:off x="7264797" y="4866169"/>
              <a:ext cx="28239"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6" name="Rectangle 355"/>
            <p:cNvSpPr/>
            <p:nvPr/>
          </p:nvSpPr>
          <p:spPr bwMode="auto">
            <a:xfrm>
              <a:off x="7235071" y="4866169"/>
              <a:ext cx="28239" cy="102373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7" name="Rectangle 356"/>
            <p:cNvSpPr/>
            <p:nvPr/>
          </p:nvSpPr>
          <p:spPr bwMode="auto">
            <a:xfrm>
              <a:off x="7205346" y="4866169"/>
              <a:ext cx="28239" cy="9475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8" name="Rectangle 357"/>
            <p:cNvSpPr/>
            <p:nvPr/>
          </p:nvSpPr>
          <p:spPr bwMode="auto">
            <a:xfrm>
              <a:off x="7175621" y="4867756"/>
              <a:ext cx="28239" cy="91739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59" name="Rectangle 358"/>
            <p:cNvSpPr/>
            <p:nvPr/>
          </p:nvSpPr>
          <p:spPr bwMode="auto">
            <a:xfrm>
              <a:off x="7145895" y="4872518"/>
              <a:ext cx="28239" cy="91263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0" name="Rectangle 359"/>
            <p:cNvSpPr/>
            <p:nvPr/>
          </p:nvSpPr>
          <p:spPr bwMode="auto">
            <a:xfrm>
              <a:off x="7116170" y="4862995"/>
              <a:ext cx="28239" cy="91263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1" name="Rectangle 360"/>
            <p:cNvSpPr/>
            <p:nvPr/>
          </p:nvSpPr>
          <p:spPr bwMode="auto">
            <a:xfrm>
              <a:off x="7086445" y="4853471"/>
              <a:ext cx="28239" cy="91263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2" name="Rectangle 361"/>
            <p:cNvSpPr/>
            <p:nvPr/>
          </p:nvSpPr>
          <p:spPr bwMode="auto">
            <a:xfrm>
              <a:off x="7056719" y="4875692"/>
              <a:ext cx="28239" cy="88089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3" name="Rectangle 362"/>
            <p:cNvSpPr/>
            <p:nvPr/>
          </p:nvSpPr>
          <p:spPr bwMode="auto">
            <a:xfrm>
              <a:off x="7026994" y="4872518"/>
              <a:ext cx="28239" cy="8713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4" name="Rectangle 363"/>
            <p:cNvSpPr/>
            <p:nvPr/>
          </p:nvSpPr>
          <p:spPr bwMode="auto">
            <a:xfrm>
              <a:off x="6997269" y="4872518"/>
              <a:ext cx="28239" cy="8713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5" name="Rectangle 364"/>
            <p:cNvSpPr/>
            <p:nvPr/>
          </p:nvSpPr>
          <p:spPr bwMode="auto">
            <a:xfrm>
              <a:off x="6967543" y="4872518"/>
              <a:ext cx="28239" cy="8713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6" name="Rectangle 365"/>
            <p:cNvSpPr/>
            <p:nvPr/>
          </p:nvSpPr>
          <p:spPr bwMode="auto">
            <a:xfrm>
              <a:off x="6937818" y="4862995"/>
              <a:ext cx="28239" cy="8713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7" name="Rectangle 366"/>
            <p:cNvSpPr/>
            <p:nvPr/>
          </p:nvSpPr>
          <p:spPr bwMode="auto">
            <a:xfrm>
              <a:off x="6908093" y="4862995"/>
              <a:ext cx="28239" cy="83168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8" name="Rectangle 367"/>
            <p:cNvSpPr/>
            <p:nvPr/>
          </p:nvSpPr>
          <p:spPr bwMode="auto">
            <a:xfrm>
              <a:off x="6878367" y="4872518"/>
              <a:ext cx="28239" cy="82216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69" name="Rectangle 368"/>
            <p:cNvSpPr/>
            <p:nvPr/>
          </p:nvSpPr>
          <p:spPr bwMode="auto">
            <a:xfrm>
              <a:off x="6850128" y="4853471"/>
              <a:ext cx="26753" cy="84121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0" name="Rectangle 369"/>
            <p:cNvSpPr/>
            <p:nvPr/>
          </p:nvSpPr>
          <p:spPr bwMode="auto">
            <a:xfrm>
              <a:off x="6820402" y="4862995"/>
              <a:ext cx="26753" cy="81899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1" name="Rectangle 370"/>
            <p:cNvSpPr/>
            <p:nvPr/>
          </p:nvSpPr>
          <p:spPr bwMode="auto">
            <a:xfrm>
              <a:off x="6790677" y="4851884"/>
              <a:ext cx="26753" cy="81899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2" name="Rectangle 371"/>
            <p:cNvSpPr/>
            <p:nvPr/>
          </p:nvSpPr>
          <p:spPr bwMode="auto">
            <a:xfrm>
              <a:off x="6760952" y="4875692"/>
              <a:ext cx="26753" cy="77454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3" name="Rectangle 372"/>
            <p:cNvSpPr/>
            <p:nvPr/>
          </p:nvSpPr>
          <p:spPr bwMode="auto">
            <a:xfrm>
              <a:off x="6731226" y="4875692"/>
              <a:ext cx="26753" cy="77137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4" name="Rectangle 373"/>
            <p:cNvSpPr/>
            <p:nvPr/>
          </p:nvSpPr>
          <p:spPr bwMode="auto">
            <a:xfrm>
              <a:off x="6701501" y="4875692"/>
              <a:ext cx="26753" cy="77137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5" name="Rectangle 374"/>
            <p:cNvSpPr/>
            <p:nvPr/>
          </p:nvSpPr>
          <p:spPr bwMode="auto">
            <a:xfrm>
              <a:off x="6671776" y="4866169"/>
              <a:ext cx="26753" cy="77454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6" name="Rectangle 375"/>
            <p:cNvSpPr/>
            <p:nvPr/>
          </p:nvSpPr>
          <p:spPr bwMode="auto">
            <a:xfrm>
              <a:off x="6642050" y="4866169"/>
              <a:ext cx="26753" cy="75074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7" name="Rectangle 376"/>
            <p:cNvSpPr/>
            <p:nvPr/>
          </p:nvSpPr>
          <p:spPr bwMode="auto">
            <a:xfrm>
              <a:off x="6612325" y="4880453"/>
              <a:ext cx="26753" cy="73645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8" name="Rectangle 377"/>
            <p:cNvSpPr/>
            <p:nvPr/>
          </p:nvSpPr>
          <p:spPr bwMode="auto">
            <a:xfrm>
              <a:off x="6582600" y="4880453"/>
              <a:ext cx="26753" cy="70947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79" name="Rectangle 378"/>
            <p:cNvSpPr/>
            <p:nvPr/>
          </p:nvSpPr>
          <p:spPr bwMode="auto">
            <a:xfrm>
              <a:off x="6552874" y="4880453"/>
              <a:ext cx="26753" cy="70947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0" name="Rectangle 379"/>
            <p:cNvSpPr/>
            <p:nvPr/>
          </p:nvSpPr>
          <p:spPr bwMode="auto">
            <a:xfrm>
              <a:off x="6523149" y="4877279"/>
              <a:ext cx="26753" cy="71106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1" name="Rectangle 380"/>
            <p:cNvSpPr/>
            <p:nvPr/>
          </p:nvSpPr>
          <p:spPr bwMode="auto">
            <a:xfrm>
              <a:off x="6493424" y="4880453"/>
              <a:ext cx="26753" cy="70947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2" name="Rectangle 381"/>
            <p:cNvSpPr/>
            <p:nvPr/>
          </p:nvSpPr>
          <p:spPr bwMode="auto">
            <a:xfrm>
              <a:off x="6463698" y="4870930"/>
              <a:ext cx="26753" cy="70947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3" name="Rectangle 382"/>
            <p:cNvSpPr/>
            <p:nvPr/>
          </p:nvSpPr>
          <p:spPr bwMode="auto">
            <a:xfrm flipH="1">
              <a:off x="6433973" y="4864581"/>
              <a:ext cx="26753" cy="71582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4" name="Rectangle 383"/>
            <p:cNvSpPr/>
            <p:nvPr/>
          </p:nvSpPr>
          <p:spPr bwMode="auto">
            <a:xfrm flipH="1">
              <a:off x="6404248" y="4872518"/>
              <a:ext cx="26753"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5" name="Rectangle 384"/>
            <p:cNvSpPr/>
            <p:nvPr/>
          </p:nvSpPr>
          <p:spPr bwMode="auto">
            <a:xfrm flipH="1">
              <a:off x="6374522" y="4872518"/>
              <a:ext cx="26753"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6" name="Rectangle 385"/>
            <p:cNvSpPr/>
            <p:nvPr/>
          </p:nvSpPr>
          <p:spPr bwMode="auto">
            <a:xfrm flipH="1">
              <a:off x="6344797" y="4872518"/>
              <a:ext cx="28240"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7" name="Rectangle 386"/>
            <p:cNvSpPr/>
            <p:nvPr/>
          </p:nvSpPr>
          <p:spPr bwMode="auto">
            <a:xfrm flipH="1">
              <a:off x="6315072" y="4862995"/>
              <a:ext cx="28240"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8" name="Rectangle 387"/>
            <p:cNvSpPr/>
            <p:nvPr/>
          </p:nvSpPr>
          <p:spPr bwMode="auto">
            <a:xfrm flipH="1">
              <a:off x="6285346" y="4862995"/>
              <a:ext cx="28240"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89" name="Rectangle 388"/>
            <p:cNvSpPr/>
            <p:nvPr/>
          </p:nvSpPr>
          <p:spPr bwMode="auto">
            <a:xfrm flipH="1">
              <a:off x="6255621" y="4855058"/>
              <a:ext cx="28240" cy="68725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0" name="Rectangle 389"/>
            <p:cNvSpPr/>
            <p:nvPr/>
          </p:nvSpPr>
          <p:spPr bwMode="auto">
            <a:xfrm flipH="1">
              <a:off x="6225896" y="4853471"/>
              <a:ext cx="28240"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1" name="Rectangle 390"/>
            <p:cNvSpPr/>
            <p:nvPr/>
          </p:nvSpPr>
          <p:spPr bwMode="auto">
            <a:xfrm flipH="1">
              <a:off x="6196170" y="4853471"/>
              <a:ext cx="28240"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2" name="Rectangle 391"/>
            <p:cNvSpPr/>
            <p:nvPr/>
          </p:nvSpPr>
          <p:spPr bwMode="auto">
            <a:xfrm flipH="1">
              <a:off x="6166445" y="4853471"/>
              <a:ext cx="28240" cy="68725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3" name="Rectangle 392"/>
            <p:cNvSpPr/>
            <p:nvPr/>
          </p:nvSpPr>
          <p:spPr bwMode="auto">
            <a:xfrm flipH="1">
              <a:off x="6136720" y="4867756"/>
              <a:ext cx="28240" cy="65868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4" name="Rectangle 393"/>
            <p:cNvSpPr/>
            <p:nvPr/>
          </p:nvSpPr>
          <p:spPr bwMode="auto">
            <a:xfrm flipH="1">
              <a:off x="6106994" y="4867756"/>
              <a:ext cx="28240" cy="65868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5" name="Rectangle 394"/>
            <p:cNvSpPr/>
            <p:nvPr/>
          </p:nvSpPr>
          <p:spPr bwMode="auto">
            <a:xfrm flipH="1">
              <a:off x="6077269" y="4850297"/>
              <a:ext cx="28240" cy="65868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6" name="Rectangle 395"/>
            <p:cNvSpPr/>
            <p:nvPr/>
          </p:nvSpPr>
          <p:spPr bwMode="auto">
            <a:xfrm flipH="1">
              <a:off x="6047544" y="4850297"/>
              <a:ext cx="28240" cy="65868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7" name="Rectangle 396"/>
            <p:cNvSpPr/>
            <p:nvPr/>
          </p:nvSpPr>
          <p:spPr bwMode="auto">
            <a:xfrm flipH="1">
              <a:off x="6017818" y="4869343"/>
              <a:ext cx="28240" cy="62852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8" name="Rectangle 397"/>
            <p:cNvSpPr/>
            <p:nvPr/>
          </p:nvSpPr>
          <p:spPr bwMode="auto">
            <a:xfrm flipH="1">
              <a:off x="5988093" y="4869343"/>
              <a:ext cx="28240" cy="62852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399" name="Rectangle 398"/>
            <p:cNvSpPr/>
            <p:nvPr/>
          </p:nvSpPr>
          <p:spPr bwMode="auto">
            <a:xfrm flipH="1">
              <a:off x="5958368" y="4858232"/>
              <a:ext cx="28240" cy="62694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0" name="Rectangle 399"/>
            <p:cNvSpPr/>
            <p:nvPr/>
          </p:nvSpPr>
          <p:spPr bwMode="auto">
            <a:xfrm flipH="1">
              <a:off x="5930129" y="4853471"/>
              <a:ext cx="26753" cy="62694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1" name="Rectangle 400"/>
            <p:cNvSpPr/>
            <p:nvPr/>
          </p:nvSpPr>
          <p:spPr bwMode="auto">
            <a:xfrm flipH="1">
              <a:off x="5900404" y="4853471"/>
              <a:ext cx="26753" cy="62694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2" name="Rectangle 401"/>
            <p:cNvSpPr/>
            <p:nvPr/>
          </p:nvSpPr>
          <p:spPr bwMode="auto">
            <a:xfrm flipH="1">
              <a:off x="5870678" y="4867756"/>
              <a:ext cx="26753" cy="59678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3" name="Rectangle 402"/>
            <p:cNvSpPr/>
            <p:nvPr/>
          </p:nvSpPr>
          <p:spPr bwMode="auto">
            <a:xfrm flipH="1">
              <a:off x="5840953" y="4864581"/>
              <a:ext cx="26753" cy="58091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4" name="Rectangle 403"/>
            <p:cNvSpPr/>
            <p:nvPr/>
          </p:nvSpPr>
          <p:spPr bwMode="auto">
            <a:xfrm flipH="1">
              <a:off x="5811228" y="4866169"/>
              <a:ext cx="26753" cy="56504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5" name="Rectangle 404"/>
            <p:cNvSpPr/>
            <p:nvPr/>
          </p:nvSpPr>
          <p:spPr bwMode="auto">
            <a:xfrm flipH="1">
              <a:off x="5781502" y="4864581"/>
              <a:ext cx="26753" cy="5491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6" name="Rectangle 405"/>
            <p:cNvSpPr/>
            <p:nvPr/>
          </p:nvSpPr>
          <p:spPr bwMode="auto">
            <a:xfrm flipH="1">
              <a:off x="5751777" y="4864581"/>
              <a:ext cx="26753" cy="5491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7" name="Rectangle 406"/>
            <p:cNvSpPr/>
            <p:nvPr/>
          </p:nvSpPr>
          <p:spPr bwMode="auto">
            <a:xfrm flipH="1">
              <a:off x="5722052" y="4864581"/>
              <a:ext cx="26753" cy="5491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8" name="Rectangle 407"/>
            <p:cNvSpPr/>
            <p:nvPr/>
          </p:nvSpPr>
          <p:spPr bwMode="auto">
            <a:xfrm flipH="1">
              <a:off x="5692326" y="4864581"/>
              <a:ext cx="26753" cy="54916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09" name="Rectangle 408"/>
            <p:cNvSpPr/>
            <p:nvPr/>
          </p:nvSpPr>
          <p:spPr bwMode="auto">
            <a:xfrm flipH="1">
              <a:off x="5662601" y="4867756"/>
              <a:ext cx="26753" cy="52218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0" name="Rectangle 409"/>
            <p:cNvSpPr/>
            <p:nvPr/>
          </p:nvSpPr>
          <p:spPr bwMode="auto">
            <a:xfrm flipH="1">
              <a:off x="5632876" y="4867756"/>
              <a:ext cx="26753" cy="52218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1" name="Rectangle 410"/>
            <p:cNvSpPr/>
            <p:nvPr/>
          </p:nvSpPr>
          <p:spPr bwMode="auto">
            <a:xfrm flipH="1">
              <a:off x="5603150" y="4867756"/>
              <a:ext cx="26753" cy="52218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2" name="Rectangle 411"/>
            <p:cNvSpPr/>
            <p:nvPr/>
          </p:nvSpPr>
          <p:spPr bwMode="auto">
            <a:xfrm flipH="1">
              <a:off x="5573425" y="4855058"/>
              <a:ext cx="26753" cy="52377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3" name="Rectangle 412"/>
            <p:cNvSpPr/>
            <p:nvPr/>
          </p:nvSpPr>
          <p:spPr bwMode="auto">
            <a:xfrm flipH="1">
              <a:off x="5543700" y="4864581"/>
              <a:ext cx="26753" cy="50472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4" name="Rectangle 413"/>
            <p:cNvSpPr/>
            <p:nvPr/>
          </p:nvSpPr>
          <p:spPr bwMode="auto">
            <a:xfrm flipH="1">
              <a:off x="5513974" y="4866169"/>
              <a:ext cx="26753" cy="50313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5" name="Rectangle 414"/>
            <p:cNvSpPr/>
            <p:nvPr/>
          </p:nvSpPr>
          <p:spPr bwMode="auto">
            <a:xfrm flipH="1">
              <a:off x="5484249" y="4866169"/>
              <a:ext cx="26753" cy="50313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6" name="Rectangle 415"/>
            <p:cNvSpPr/>
            <p:nvPr/>
          </p:nvSpPr>
          <p:spPr bwMode="auto">
            <a:xfrm flipH="1">
              <a:off x="5454524" y="4866169"/>
              <a:ext cx="26753" cy="50313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7" name="Rectangle 416"/>
            <p:cNvSpPr/>
            <p:nvPr/>
          </p:nvSpPr>
          <p:spPr bwMode="auto">
            <a:xfrm flipH="1">
              <a:off x="5424798" y="4856646"/>
              <a:ext cx="28239" cy="50313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8" name="Rectangle 417"/>
            <p:cNvSpPr/>
            <p:nvPr/>
          </p:nvSpPr>
          <p:spPr bwMode="auto">
            <a:xfrm flipH="1">
              <a:off x="5395073" y="4862995"/>
              <a:ext cx="28239" cy="46504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19" name="Rectangle 418"/>
            <p:cNvSpPr/>
            <p:nvPr/>
          </p:nvSpPr>
          <p:spPr bwMode="auto">
            <a:xfrm flipH="1">
              <a:off x="5365348" y="4862995"/>
              <a:ext cx="28239" cy="46504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0" name="Rectangle 419"/>
            <p:cNvSpPr/>
            <p:nvPr/>
          </p:nvSpPr>
          <p:spPr bwMode="auto">
            <a:xfrm flipH="1">
              <a:off x="5335622" y="4853471"/>
              <a:ext cx="28239" cy="46504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1" name="Rectangle 420"/>
            <p:cNvSpPr/>
            <p:nvPr/>
          </p:nvSpPr>
          <p:spPr bwMode="auto">
            <a:xfrm flipH="1">
              <a:off x="5305897" y="4864581"/>
              <a:ext cx="28239" cy="44282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2" name="Rectangle 421"/>
            <p:cNvSpPr/>
            <p:nvPr/>
          </p:nvSpPr>
          <p:spPr bwMode="auto">
            <a:xfrm>
              <a:off x="5276172" y="4861407"/>
              <a:ext cx="28239" cy="44600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3" name="Rectangle 422"/>
            <p:cNvSpPr/>
            <p:nvPr/>
          </p:nvSpPr>
          <p:spPr bwMode="auto">
            <a:xfrm>
              <a:off x="5246446" y="4851884"/>
              <a:ext cx="28239" cy="446001"/>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4" name="Rectangle 423"/>
            <p:cNvSpPr/>
            <p:nvPr/>
          </p:nvSpPr>
          <p:spPr bwMode="auto">
            <a:xfrm>
              <a:off x="5216721" y="4867756"/>
              <a:ext cx="28239" cy="42219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5" name="Rectangle 424"/>
            <p:cNvSpPr/>
            <p:nvPr/>
          </p:nvSpPr>
          <p:spPr bwMode="auto">
            <a:xfrm>
              <a:off x="5186996" y="4867756"/>
              <a:ext cx="28239" cy="42219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6" name="Rectangle 425"/>
            <p:cNvSpPr/>
            <p:nvPr/>
          </p:nvSpPr>
          <p:spPr bwMode="auto">
            <a:xfrm>
              <a:off x="5157270" y="4867756"/>
              <a:ext cx="28239" cy="41108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7" name="Rectangle 426"/>
            <p:cNvSpPr/>
            <p:nvPr/>
          </p:nvSpPr>
          <p:spPr bwMode="auto">
            <a:xfrm>
              <a:off x="5127545" y="4862995"/>
              <a:ext cx="28239" cy="41108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8" name="Rectangle 427"/>
            <p:cNvSpPr/>
            <p:nvPr/>
          </p:nvSpPr>
          <p:spPr bwMode="auto">
            <a:xfrm>
              <a:off x="5097820" y="4870930"/>
              <a:ext cx="28239" cy="40314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29" name="Rectangle 428"/>
            <p:cNvSpPr/>
            <p:nvPr/>
          </p:nvSpPr>
          <p:spPr bwMode="auto">
            <a:xfrm>
              <a:off x="5068094" y="4866169"/>
              <a:ext cx="28239" cy="39362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0" name="Rectangle 429"/>
            <p:cNvSpPr/>
            <p:nvPr/>
          </p:nvSpPr>
          <p:spPr bwMode="auto">
            <a:xfrm>
              <a:off x="5038369" y="4851884"/>
              <a:ext cx="28239" cy="39362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1" name="Rectangle 430"/>
            <p:cNvSpPr/>
            <p:nvPr/>
          </p:nvSpPr>
          <p:spPr bwMode="auto">
            <a:xfrm>
              <a:off x="5010129" y="4869343"/>
              <a:ext cx="26753" cy="34918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2" name="Rectangle 431"/>
            <p:cNvSpPr/>
            <p:nvPr/>
          </p:nvSpPr>
          <p:spPr bwMode="auto">
            <a:xfrm>
              <a:off x="4980404" y="4867756"/>
              <a:ext cx="26753" cy="34918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3" name="Rectangle 432"/>
            <p:cNvSpPr/>
            <p:nvPr/>
          </p:nvSpPr>
          <p:spPr bwMode="auto">
            <a:xfrm>
              <a:off x="4950679" y="4859820"/>
              <a:ext cx="26753" cy="34918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4" name="Rectangle 433"/>
            <p:cNvSpPr/>
            <p:nvPr/>
          </p:nvSpPr>
          <p:spPr bwMode="auto">
            <a:xfrm>
              <a:off x="4920953" y="4859820"/>
              <a:ext cx="26753" cy="34918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5" name="Rectangle 434"/>
            <p:cNvSpPr/>
            <p:nvPr/>
          </p:nvSpPr>
          <p:spPr bwMode="auto">
            <a:xfrm>
              <a:off x="4891228" y="4867756"/>
              <a:ext cx="26753" cy="33172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6" name="Rectangle 435"/>
            <p:cNvSpPr/>
            <p:nvPr/>
          </p:nvSpPr>
          <p:spPr bwMode="auto">
            <a:xfrm>
              <a:off x="4861503" y="4869343"/>
              <a:ext cx="26753" cy="33013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7" name="Rectangle 436"/>
            <p:cNvSpPr/>
            <p:nvPr/>
          </p:nvSpPr>
          <p:spPr bwMode="auto">
            <a:xfrm>
              <a:off x="4831777" y="4870930"/>
              <a:ext cx="26753" cy="32854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8" name="Rectangle 437"/>
            <p:cNvSpPr/>
            <p:nvPr/>
          </p:nvSpPr>
          <p:spPr bwMode="auto">
            <a:xfrm>
              <a:off x="4802052" y="4859820"/>
              <a:ext cx="26753" cy="32854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39" name="Rectangle 438"/>
            <p:cNvSpPr/>
            <p:nvPr/>
          </p:nvSpPr>
          <p:spPr bwMode="auto">
            <a:xfrm>
              <a:off x="4772327" y="4859820"/>
              <a:ext cx="26753" cy="32854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0" name="Rectangle 439"/>
            <p:cNvSpPr/>
            <p:nvPr/>
          </p:nvSpPr>
          <p:spPr bwMode="auto">
            <a:xfrm>
              <a:off x="4742601" y="4869343"/>
              <a:ext cx="26753" cy="29680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1" name="Rectangle 440"/>
            <p:cNvSpPr/>
            <p:nvPr/>
          </p:nvSpPr>
          <p:spPr bwMode="auto">
            <a:xfrm>
              <a:off x="4712876" y="4858232"/>
              <a:ext cx="26753" cy="29680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2" name="Rectangle 441"/>
            <p:cNvSpPr/>
            <p:nvPr/>
          </p:nvSpPr>
          <p:spPr bwMode="auto">
            <a:xfrm>
              <a:off x="4683151" y="4869343"/>
              <a:ext cx="26753" cy="27775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3" name="Rectangle 442"/>
            <p:cNvSpPr/>
            <p:nvPr/>
          </p:nvSpPr>
          <p:spPr bwMode="auto">
            <a:xfrm>
              <a:off x="4653425" y="4856646"/>
              <a:ext cx="26753" cy="27934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4" name="Rectangle 443"/>
            <p:cNvSpPr/>
            <p:nvPr/>
          </p:nvSpPr>
          <p:spPr bwMode="auto">
            <a:xfrm>
              <a:off x="4623700" y="4856646"/>
              <a:ext cx="26753" cy="27934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5" name="Rectangle 444"/>
            <p:cNvSpPr/>
            <p:nvPr/>
          </p:nvSpPr>
          <p:spPr bwMode="auto">
            <a:xfrm>
              <a:off x="4593975" y="4866169"/>
              <a:ext cx="26753" cy="26188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6" name="Rectangle 445"/>
            <p:cNvSpPr/>
            <p:nvPr/>
          </p:nvSpPr>
          <p:spPr bwMode="auto">
            <a:xfrm>
              <a:off x="4564249" y="4851884"/>
              <a:ext cx="26753" cy="26188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7" name="Rectangle 446"/>
            <p:cNvSpPr/>
            <p:nvPr/>
          </p:nvSpPr>
          <p:spPr bwMode="auto">
            <a:xfrm>
              <a:off x="4534524" y="4851884"/>
              <a:ext cx="26753" cy="261887"/>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8" name="Rectangle 447"/>
            <p:cNvSpPr/>
            <p:nvPr/>
          </p:nvSpPr>
          <p:spPr bwMode="auto">
            <a:xfrm>
              <a:off x="4504799" y="4862995"/>
              <a:ext cx="28240" cy="23490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49" name="Rectangle 448"/>
            <p:cNvSpPr/>
            <p:nvPr/>
          </p:nvSpPr>
          <p:spPr bwMode="auto">
            <a:xfrm>
              <a:off x="4475073" y="4862995"/>
              <a:ext cx="28240" cy="21585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0" name="Rectangle 449"/>
            <p:cNvSpPr/>
            <p:nvPr/>
          </p:nvSpPr>
          <p:spPr bwMode="auto">
            <a:xfrm>
              <a:off x="4445348" y="4862995"/>
              <a:ext cx="28240" cy="21585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1" name="Rectangle 450"/>
            <p:cNvSpPr/>
            <p:nvPr/>
          </p:nvSpPr>
          <p:spPr bwMode="auto">
            <a:xfrm>
              <a:off x="4415622" y="4862995"/>
              <a:ext cx="28240" cy="21585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2" name="Rectangle 451"/>
            <p:cNvSpPr/>
            <p:nvPr/>
          </p:nvSpPr>
          <p:spPr bwMode="auto">
            <a:xfrm>
              <a:off x="4385897" y="4862995"/>
              <a:ext cx="28240" cy="215858"/>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3" name="Rectangle 452"/>
            <p:cNvSpPr/>
            <p:nvPr/>
          </p:nvSpPr>
          <p:spPr bwMode="auto">
            <a:xfrm>
              <a:off x="4356172" y="4867756"/>
              <a:ext cx="28240" cy="20157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4" name="Rectangle 453"/>
            <p:cNvSpPr/>
            <p:nvPr/>
          </p:nvSpPr>
          <p:spPr bwMode="auto">
            <a:xfrm>
              <a:off x="4326446" y="4872518"/>
              <a:ext cx="28240" cy="18411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5" name="Rectangle 454"/>
            <p:cNvSpPr/>
            <p:nvPr/>
          </p:nvSpPr>
          <p:spPr bwMode="auto">
            <a:xfrm>
              <a:off x="4296721" y="4864581"/>
              <a:ext cx="28240" cy="13332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6" name="Rectangle 455"/>
            <p:cNvSpPr/>
            <p:nvPr/>
          </p:nvSpPr>
          <p:spPr bwMode="auto">
            <a:xfrm>
              <a:off x="4266996" y="4869343"/>
              <a:ext cx="28240" cy="10475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7" name="Rectangle 456"/>
            <p:cNvSpPr/>
            <p:nvPr/>
          </p:nvSpPr>
          <p:spPr bwMode="auto">
            <a:xfrm>
              <a:off x="4237270" y="4869343"/>
              <a:ext cx="28240" cy="10475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8" name="Rectangle 457"/>
            <p:cNvSpPr/>
            <p:nvPr/>
          </p:nvSpPr>
          <p:spPr bwMode="auto">
            <a:xfrm>
              <a:off x="4207545" y="4864581"/>
              <a:ext cx="28240" cy="104755"/>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59" name="Rectangle 458"/>
            <p:cNvSpPr/>
            <p:nvPr/>
          </p:nvSpPr>
          <p:spPr bwMode="auto">
            <a:xfrm>
              <a:off x="4177820" y="4870930"/>
              <a:ext cx="28240" cy="8888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60" name="Rectangle 459"/>
            <p:cNvSpPr/>
            <p:nvPr/>
          </p:nvSpPr>
          <p:spPr bwMode="auto">
            <a:xfrm>
              <a:off x="4148094" y="4867756"/>
              <a:ext cx="28240" cy="8253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61" name="Rectangle 460"/>
            <p:cNvSpPr/>
            <p:nvPr/>
          </p:nvSpPr>
          <p:spPr bwMode="auto">
            <a:xfrm>
              <a:off x="4118369" y="4867756"/>
              <a:ext cx="28240" cy="8253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62" name="Rectangle 461"/>
            <p:cNvSpPr/>
            <p:nvPr/>
          </p:nvSpPr>
          <p:spPr bwMode="auto">
            <a:xfrm>
              <a:off x="4088644" y="4864581"/>
              <a:ext cx="28240" cy="66662"/>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63" name="Rectangle 462"/>
            <p:cNvSpPr/>
            <p:nvPr/>
          </p:nvSpPr>
          <p:spPr bwMode="auto">
            <a:xfrm>
              <a:off x="4060405" y="4859820"/>
              <a:ext cx="26753" cy="7142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64" name="Rectangle 463"/>
            <p:cNvSpPr/>
            <p:nvPr/>
          </p:nvSpPr>
          <p:spPr bwMode="auto">
            <a:xfrm>
              <a:off x="4030680" y="4855058"/>
              <a:ext cx="26753" cy="71424"/>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88" name="Rectangle 487"/>
            <p:cNvSpPr/>
            <p:nvPr/>
          </p:nvSpPr>
          <p:spPr bwMode="auto">
            <a:xfrm>
              <a:off x="3676948" y="4840774"/>
              <a:ext cx="28239" cy="2856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93" name="Rectangle 492"/>
            <p:cNvSpPr/>
            <p:nvPr/>
          </p:nvSpPr>
          <p:spPr bwMode="auto">
            <a:xfrm>
              <a:off x="3504541" y="4799507"/>
              <a:ext cx="26753" cy="68249"/>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94" name="Rectangle 493"/>
            <p:cNvSpPr/>
            <p:nvPr/>
          </p:nvSpPr>
          <p:spPr bwMode="auto">
            <a:xfrm>
              <a:off x="3532780" y="4805856"/>
              <a:ext cx="28240" cy="6190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95" name="Rectangle 494"/>
            <p:cNvSpPr/>
            <p:nvPr/>
          </p:nvSpPr>
          <p:spPr bwMode="auto">
            <a:xfrm>
              <a:off x="3562505" y="4804268"/>
              <a:ext cx="26753" cy="69836"/>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96" name="Rectangle 495"/>
            <p:cNvSpPr/>
            <p:nvPr/>
          </p:nvSpPr>
          <p:spPr bwMode="auto">
            <a:xfrm>
              <a:off x="3590745" y="4810617"/>
              <a:ext cx="28239" cy="6031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97" name="Rectangle 496"/>
            <p:cNvSpPr/>
            <p:nvPr/>
          </p:nvSpPr>
          <p:spPr bwMode="auto">
            <a:xfrm>
              <a:off x="3620470" y="4816965"/>
              <a:ext cx="26753" cy="60313"/>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sp>
          <p:nvSpPr>
            <p:cNvPr id="498" name="Rectangle 497"/>
            <p:cNvSpPr/>
            <p:nvPr/>
          </p:nvSpPr>
          <p:spPr bwMode="auto">
            <a:xfrm>
              <a:off x="3648709" y="4826489"/>
              <a:ext cx="28240" cy="50790"/>
            </a:xfrm>
            <a:prstGeom prst="rect">
              <a:avLst/>
            </a:prstGeom>
            <a:solidFill>
              <a:schemeClr val="accent3"/>
            </a:solidFill>
            <a:ln w="3175">
              <a:solidFill>
                <a:schemeClr val="bg2">
                  <a:lumMod val="10000"/>
                </a:schemeClr>
              </a:solidFill>
            </a:ln>
            <a:extLst/>
          </p:spPr>
          <p:txBody>
            <a:bodyPr anchor="ctr">
              <a:spAutoFit/>
            </a:bodyPr>
            <a:lstStyle/>
            <a:p>
              <a:pPr algn="ctr" eaLnBrk="1" hangingPunct="1">
                <a:defRPr/>
              </a:pPr>
              <a:endParaRPr lang="en-US" sz="1400" b="0" dirty="0">
                <a:solidFill>
                  <a:srgbClr val="CDCDCF"/>
                </a:solidFill>
              </a:endParaRPr>
            </a:p>
          </p:txBody>
        </p:sp>
      </p:grpSp>
      <p:cxnSp>
        <p:nvCxnSpPr>
          <p:cNvPr id="35086" name="Straight Connector 490"/>
          <p:cNvCxnSpPr>
            <a:cxnSpLocks noChangeShapeType="1"/>
          </p:cNvCxnSpPr>
          <p:nvPr/>
        </p:nvCxnSpPr>
        <p:spPr bwMode="auto">
          <a:xfrm>
            <a:off x="1692275" y="4867275"/>
            <a:ext cx="64944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087" name="Straight Connector 491"/>
          <p:cNvCxnSpPr>
            <a:cxnSpLocks noChangeShapeType="1"/>
          </p:cNvCxnSpPr>
          <p:nvPr/>
        </p:nvCxnSpPr>
        <p:spPr bwMode="auto">
          <a:xfrm>
            <a:off x="1687513" y="5162550"/>
            <a:ext cx="6494462" cy="0"/>
          </a:xfrm>
          <a:prstGeom prst="line">
            <a:avLst/>
          </a:prstGeom>
          <a:noFill/>
          <a:ln w="28575" algn="ctr">
            <a:solidFill>
              <a:schemeClr val="tx1"/>
            </a:solidFill>
            <a:prstDash val="sys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83144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Durable Responses in Phase II Studies</a:t>
            </a:r>
          </a:p>
        </p:txBody>
      </p:sp>
      <p:sp>
        <p:nvSpPr>
          <p:cNvPr id="4" name="Content Placeholder 3"/>
          <p:cNvSpPr>
            <a:spLocks noGrp="1"/>
          </p:cNvSpPr>
          <p:nvPr>
            <p:ph sz="half" idx="1"/>
          </p:nvPr>
        </p:nvSpPr>
        <p:spPr>
          <a:xfrm>
            <a:off x="374904" y="1827255"/>
            <a:ext cx="4044572" cy="46787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a:p>
            <a:endParaRPr lang="en-US" sz="1800" dirty="0"/>
          </a:p>
          <a:p>
            <a:endParaRPr lang="en-US" sz="1800" dirty="0"/>
          </a:p>
          <a:p>
            <a:endParaRPr lang="en-US" sz="1800" dirty="0"/>
          </a:p>
          <a:p>
            <a:endParaRPr lang="en-US" sz="1800" dirty="0"/>
          </a:p>
          <a:p>
            <a:endParaRPr lang="en-US" sz="1800" dirty="0"/>
          </a:p>
          <a:p>
            <a:pPr>
              <a:spcBef>
                <a:spcPts val="0"/>
              </a:spcBef>
            </a:pPr>
            <a:r>
              <a:rPr lang="en-US" sz="1800" dirty="0"/>
              <a:t>Advanced, refractory squamous NSCLC (N = 117)</a:t>
            </a:r>
          </a:p>
          <a:p>
            <a:pPr lvl="1">
              <a:spcBef>
                <a:spcPts val="0"/>
              </a:spcBef>
            </a:pPr>
            <a:r>
              <a:rPr lang="en-US" sz="1600" dirty="0"/>
              <a:t>ORR: 14.5%</a:t>
            </a:r>
          </a:p>
          <a:p>
            <a:pPr lvl="1">
              <a:spcBef>
                <a:spcPts val="0"/>
              </a:spcBef>
            </a:pPr>
            <a:r>
              <a:rPr lang="en-US" sz="1600" dirty="0"/>
              <a:t>Median time to response: 3.3 mos </a:t>
            </a:r>
          </a:p>
          <a:p>
            <a:pPr lvl="1">
              <a:spcBef>
                <a:spcPts val="0"/>
              </a:spcBef>
            </a:pPr>
            <a:r>
              <a:rPr lang="en-US" sz="1600" dirty="0"/>
              <a:t>Median DoR: NR</a:t>
            </a:r>
            <a:endParaRPr lang="en-US" sz="1800" dirty="0"/>
          </a:p>
        </p:txBody>
      </p:sp>
      <p:sp>
        <p:nvSpPr>
          <p:cNvPr id="5" name="Content Placeholder 4"/>
          <p:cNvSpPr>
            <a:spLocks noGrp="1"/>
          </p:cNvSpPr>
          <p:nvPr>
            <p:ph sz="half" idx="2"/>
          </p:nvPr>
        </p:nvSpPr>
        <p:spPr>
          <a:xfrm>
            <a:off x="4689475" y="1826531"/>
            <a:ext cx="4151313" cy="46794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pPr>
              <a:spcBef>
                <a:spcPts val="0"/>
              </a:spcBef>
            </a:pPr>
            <a:r>
              <a:rPr lang="en-US" sz="1800" dirty="0"/>
              <a:t>Progressive metastatic carcinoma ± mismatch repair deficiency (N = 41)</a:t>
            </a:r>
          </a:p>
          <a:p>
            <a:pPr lvl="1">
              <a:spcBef>
                <a:spcPts val="0"/>
              </a:spcBef>
            </a:pPr>
            <a:r>
              <a:rPr lang="en-US" sz="1600" dirty="0"/>
              <a:t>ORR: 40% for MSI high CRC, 0% for MSS CRC </a:t>
            </a:r>
          </a:p>
          <a:p>
            <a:pPr lvl="1">
              <a:spcBef>
                <a:spcPts val="0"/>
              </a:spcBef>
            </a:pPr>
            <a:r>
              <a:rPr lang="en-US" sz="1600" dirty="0"/>
              <a:t>Median PFS and OS: NR for MSI high CRC </a:t>
            </a:r>
          </a:p>
          <a:p>
            <a:endParaRPr lang="en-US" sz="1800" dirty="0"/>
          </a:p>
        </p:txBody>
      </p:sp>
      <p:sp>
        <p:nvSpPr>
          <p:cNvPr id="11" name="Text Box 11"/>
          <p:cNvSpPr txBox="1">
            <a:spLocks noChangeArrowheads="1"/>
          </p:cNvSpPr>
          <p:nvPr/>
        </p:nvSpPr>
        <p:spPr bwMode="auto">
          <a:xfrm>
            <a:off x="285750" y="6152120"/>
            <a:ext cx="6008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da-DK" altLang="en-US" sz="1400" b="0" dirty="0">
                <a:solidFill>
                  <a:schemeClr val="bg2"/>
                </a:solidFill>
              </a:rPr>
              <a:t>1. </a:t>
            </a:r>
            <a:r>
              <a:rPr lang="it-IT" altLang="en-US" sz="1400" b="0" dirty="0">
                <a:solidFill>
                  <a:schemeClr val="bg2"/>
                </a:solidFill>
              </a:rPr>
              <a:t>Rizvi NA, et al. Lancet Oncol. 2015;16:257-265</a:t>
            </a:r>
            <a:r>
              <a:rPr lang="da-DK" altLang="en-US" sz="1400" b="0" dirty="0">
                <a:solidFill>
                  <a:schemeClr val="bg2"/>
                </a:solidFill>
              </a:rPr>
              <a:t>. </a:t>
            </a:r>
          </a:p>
          <a:p>
            <a:pPr eaLnBrk="1" hangingPunct="1">
              <a:lnSpc>
                <a:spcPct val="100000"/>
              </a:lnSpc>
              <a:spcBef>
                <a:spcPct val="0"/>
              </a:spcBef>
              <a:spcAft>
                <a:spcPct val="0"/>
              </a:spcAft>
              <a:buClrTx/>
              <a:buFontTx/>
              <a:buNone/>
            </a:pPr>
            <a:r>
              <a:rPr lang="da-DK" altLang="en-US" sz="1400" b="0" dirty="0">
                <a:solidFill>
                  <a:schemeClr val="bg2"/>
                </a:solidFill>
              </a:rPr>
              <a:t>2. Le DT, et al. N Engl J Med. 2015;372:2509-2520.</a:t>
            </a:r>
          </a:p>
        </p:txBody>
      </p:sp>
      <p:grpSp>
        <p:nvGrpSpPr>
          <p:cNvPr id="12" name="Group 1"/>
          <p:cNvGrpSpPr>
            <a:grpSpLocks/>
          </p:cNvGrpSpPr>
          <p:nvPr/>
        </p:nvGrpSpPr>
        <p:grpSpPr bwMode="auto">
          <a:xfrm>
            <a:off x="6294438" y="6210300"/>
            <a:ext cx="2673350" cy="455613"/>
            <a:chOff x="6294438" y="6210300"/>
            <a:chExt cx="2673350" cy="455613"/>
          </a:xfrm>
        </p:grpSpPr>
        <p:sp>
          <p:nvSpPr>
            <p:cNvPr id="13"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4"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9"/>
          <p:cNvSpPr/>
          <p:nvPr/>
        </p:nvSpPr>
        <p:spPr>
          <a:xfrm>
            <a:off x="5664378" y="1129838"/>
            <a:ext cx="3003474" cy="3693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sz="2000" b="1" kern="0" dirty="0">
                <a:latin typeface="Arial" pitchFamily="34" charset="0"/>
                <a:cs typeface="Arial" pitchFamily="34" charset="0"/>
              </a:rPr>
              <a:t>Pembrolizumab</a:t>
            </a:r>
            <a:r>
              <a:rPr lang="en-US" sz="2000" b="1" kern="0" baseline="30000" dirty="0">
                <a:latin typeface="Arial" pitchFamily="34" charset="0"/>
                <a:cs typeface="Arial" pitchFamily="34" charset="0"/>
              </a:rPr>
              <a:t>[2]</a:t>
            </a:r>
            <a:endParaRPr lang="en-US" sz="2400" b="1" kern="0" dirty="0">
              <a:latin typeface="Arial" pitchFamily="34" charset="0"/>
              <a:cs typeface="Arial" pitchFamily="34" charset="0"/>
            </a:endParaRPr>
          </a:p>
        </p:txBody>
      </p:sp>
      <p:sp>
        <p:nvSpPr>
          <p:cNvPr id="21" name="Rectangle 20"/>
          <p:cNvSpPr/>
          <p:nvPr/>
        </p:nvSpPr>
        <p:spPr>
          <a:xfrm>
            <a:off x="1223616" y="1155325"/>
            <a:ext cx="2635019" cy="3693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sz="2000" kern="0" dirty="0">
                <a:latin typeface="Arial" pitchFamily="34" charset="0"/>
                <a:cs typeface="Arial" pitchFamily="34" charset="0"/>
              </a:rPr>
              <a:t>Nivolumab</a:t>
            </a:r>
            <a:r>
              <a:rPr lang="en-US" sz="2000" kern="0" baseline="30000" dirty="0">
                <a:latin typeface="Arial" pitchFamily="34" charset="0"/>
                <a:cs typeface="Arial" pitchFamily="34" charset="0"/>
              </a:rPr>
              <a:t>[1]</a:t>
            </a:r>
            <a:endParaRPr lang="en-US" sz="2000" b="1" kern="0" dirty="0">
              <a:latin typeface="Arial" pitchFamily="34" charset="0"/>
              <a:cs typeface="Arial" pitchFamily="34" charset="0"/>
            </a:endParaRPr>
          </a:p>
        </p:txBody>
      </p:sp>
      <p:sp>
        <p:nvSpPr>
          <p:cNvPr id="74" name="Rectangle 49"/>
          <p:cNvSpPr>
            <a:spLocks noChangeArrowheads="1"/>
          </p:cNvSpPr>
          <p:nvPr/>
        </p:nvSpPr>
        <p:spPr bwMode="auto">
          <a:xfrm rot="16200000">
            <a:off x="-757044" y="2759782"/>
            <a:ext cx="2268113"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ts val="0"/>
              </a:spcBef>
              <a:spcAft>
                <a:spcPts val="0"/>
              </a:spcAft>
              <a:buClr>
                <a:schemeClr val="folHlink"/>
              </a:buClr>
              <a:buFont typeface="Arial" panose="020B0604020202020204" pitchFamily="34" charset="0"/>
              <a:buNone/>
            </a:pPr>
            <a:r>
              <a:rPr lang="en-US" altLang="en-US" sz="1200" dirty="0">
                <a:solidFill>
                  <a:srgbClr val="FFFFFF"/>
                </a:solidFill>
              </a:rPr>
              <a:t>Change in Target Lesions</a:t>
            </a:r>
          </a:p>
          <a:p>
            <a:pPr algn="ctr" eaLnBrk="1" hangingPunct="1">
              <a:lnSpc>
                <a:spcPct val="90000"/>
              </a:lnSpc>
              <a:spcBef>
                <a:spcPts val="0"/>
              </a:spcBef>
              <a:spcAft>
                <a:spcPts val="0"/>
              </a:spcAft>
              <a:buClr>
                <a:schemeClr val="folHlink"/>
              </a:buClr>
              <a:buFont typeface="Arial" panose="020B0604020202020204" pitchFamily="34" charset="0"/>
              <a:buNone/>
            </a:pPr>
            <a:r>
              <a:rPr lang="en-US" altLang="en-US" sz="1200" dirty="0">
                <a:solidFill>
                  <a:srgbClr val="FFFFFF"/>
                </a:solidFill>
              </a:rPr>
              <a:t>From Baseline (%)</a:t>
            </a:r>
            <a:endParaRPr lang="en-US" altLang="en-US" sz="1200" dirty="0"/>
          </a:p>
        </p:txBody>
      </p:sp>
      <p:grpSp>
        <p:nvGrpSpPr>
          <p:cNvPr id="1117" name="Group 1116"/>
          <p:cNvGrpSpPr/>
          <p:nvPr/>
        </p:nvGrpSpPr>
        <p:grpSpPr>
          <a:xfrm>
            <a:off x="550518" y="2002374"/>
            <a:ext cx="3578241" cy="2236836"/>
            <a:chOff x="525351" y="1924271"/>
            <a:chExt cx="3578241" cy="2236836"/>
          </a:xfrm>
        </p:grpSpPr>
        <p:sp>
          <p:nvSpPr>
            <p:cNvPr id="16" name="Freeform: Shape 15"/>
            <p:cNvSpPr/>
            <p:nvPr/>
          </p:nvSpPr>
          <p:spPr bwMode="auto">
            <a:xfrm>
              <a:off x="917076" y="1990722"/>
              <a:ext cx="3110592" cy="1719516"/>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8" name="Freeform: Shape 17"/>
            <p:cNvSpPr/>
            <p:nvPr/>
          </p:nvSpPr>
          <p:spPr bwMode="auto">
            <a:xfrm>
              <a:off x="1175001" y="373219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9" name="Rectangle 39"/>
            <p:cNvSpPr>
              <a:spLocks noChangeArrowheads="1"/>
            </p:cNvSpPr>
            <p:nvPr/>
          </p:nvSpPr>
          <p:spPr bwMode="auto">
            <a:xfrm>
              <a:off x="525351" y="3620363"/>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23" name="Rectangle 40"/>
            <p:cNvSpPr>
              <a:spLocks noChangeArrowheads="1"/>
            </p:cNvSpPr>
            <p:nvPr/>
          </p:nvSpPr>
          <p:spPr bwMode="auto">
            <a:xfrm>
              <a:off x="610310" y="2984331"/>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24" name="Rectangle 41"/>
            <p:cNvSpPr>
              <a:spLocks noChangeArrowheads="1"/>
            </p:cNvSpPr>
            <p:nvPr/>
          </p:nvSpPr>
          <p:spPr bwMode="auto">
            <a:xfrm>
              <a:off x="746565" y="2772319"/>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25" name="Rectangle 42"/>
            <p:cNvSpPr>
              <a:spLocks noChangeArrowheads="1"/>
            </p:cNvSpPr>
            <p:nvPr/>
          </p:nvSpPr>
          <p:spPr bwMode="auto">
            <a:xfrm>
              <a:off x="661606" y="2560307"/>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26" name="Rectangle 43"/>
            <p:cNvSpPr>
              <a:spLocks noChangeArrowheads="1"/>
            </p:cNvSpPr>
            <p:nvPr/>
          </p:nvSpPr>
          <p:spPr bwMode="auto">
            <a:xfrm>
              <a:off x="661606" y="2348295"/>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27" name="Rectangle 44"/>
            <p:cNvSpPr>
              <a:spLocks noChangeArrowheads="1"/>
            </p:cNvSpPr>
            <p:nvPr/>
          </p:nvSpPr>
          <p:spPr bwMode="auto">
            <a:xfrm>
              <a:off x="661606" y="2136283"/>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28" name="Rectangle 45"/>
            <p:cNvSpPr>
              <a:spLocks noChangeArrowheads="1"/>
            </p:cNvSpPr>
            <p:nvPr/>
          </p:nvSpPr>
          <p:spPr bwMode="auto">
            <a:xfrm>
              <a:off x="576647" y="1924271"/>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31" name="Line 50"/>
            <p:cNvSpPr>
              <a:spLocks noChangeShapeType="1"/>
            </p:cNvSpPr>
            <p:nvPr/>
          </p:nvSpPr>
          <p:spPr bwMode="auto">
            <a:xfrm>
              <a:off x="917075"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4" name="Line 82"/>
            <p:cNvSpPr>
              <a:spLocks noChangeShapeType="1"/>
            </p:cNvSpPr>
            <p:nvPr/>
          </p:nvSpPr>
          <p:spPr bwMode="auto">
            <a:xfrm flipH="1">
              <a:off x="860486" y="200588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5" name="Line 83"/>
            <p:cNvSpPr>
              <a:spLocks noChangeShapeType="1"/>
            </p:cNvSpPr>
            <p:nvPr/>
          </p:nvSpPr>
          <p:spPr bwMode="auto">
            <a:xfrm flipH="1">
              <a:off x="860486" y="221801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6" name="Line 84"/>
            <p:cNvSpPr>
              <a:spLocks noChangeShapeType="1"/>
            </p:cNvSpPr>
            <p:nvPr/>
          </p:nvSpPr>
          <p:spPr bwMode="auto">
            <a:xfrm flipH="1">
              <a:off x="853575" y="2433156"/>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7" name="Line 85"/>
            <p:cNvSpPr>
              <a:spLocks noChangeShapeType="1"/>
            </p:cNvSpPr>
            <p:nvPr/>
          </p:nvSpPr>
          <p:spPr bwMode="auto">
            <a:xfrm flipH="1">
              <a:off x="860486" y="264228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 name="Line 86"/>
            <p:cNvSpPr>
              <a:spLocks noChangeShapeType="1"/>
            </p:cNvSpPr>
            <p:nvPr/>
          </p:nvSpPr>
          <p:spPr bwMode="auto">
            <a:xfrm flipH="1">
              <a:off x="860486" y="2854411"/>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 name="Line 87"/>
            <p:cNvSpPr>
              <a:spLocks noChangeShapeType="1"/>
            </p:cNvSpPr>
            <p:nvPr/>
          </p:nvSpPr>
          <p:spPr bwMode="auto">
            <a:xfrm flipH="1">
              <a:off x="860486" y="3066542"/>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0" name="Line 88"/>
            <p:cNvSpPr>
              <a:spLocks noChangeShapeType="1"/>
            </p:cNvSpPr>
            <p:nvPr/>
          </p:nvSpPr>
          <p:spPr bwMode="auto">
            <a:xfrm flipH="1">
              <a:off x="860486" y="370570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1" name="Rectangle 40"/>
            <p:cNvSpPr>
              <a:spLocks noChangeArrowheads="1"/>
            </p:cNvSpPr>
            <p:nvPr/>
          </p:nvSpPr>
          <p:spPr bwMode="auto">
            <a:xfrm>
              <a:off x="610310" y="3196343"/>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42" name="Line 87"/>
            <p:cNvSpPr>
              <a:spLocks noChangeShapeType="1"/>
            </p:cNvSpPr>
            <p:nvPr/>
          </p:nvSpPr>
          <p:spPr bwMode="auto">
            <a:xfrm flipH="1">
              <a:off x="860486" y="327867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3" name="Rectangle 40"/>
            <p:cNvSpPr>
              <a:spLocks noChangeArrowheads="1"/>
            </p:cNvSpPr>
            <p:nvPr/>
          </p:nvSpPr>
          <p:spPr bwMode="auto">
            <a:xfrm>
              <a:off x="610310" y="3408355"/>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44" name="Line 87"/>
            <p:cNvSpPr>
              <a:spLocks noChangeShapeType="1"/>
            </p:cNvSpPr>
            <p:nvPr/>
          </p:nvSpPr>
          <p:spPr bwMode="auto">
            <a:xfrm flipH="1">
              <a:off x="860486" y="3490804"/>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 name="Rectangle 42"/>
            <p:cNvSpPr>
              <a:spLocks noChangeArrowheads="1"/>
            </p:cNvSpPr>
            <p:nvPr/>
          </p:nvSpPr>
          <p:spPr bwMode="auto">
            <a:xfrm>
              <a:off x="876192" y="3777726"/>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46" name="Line 50"/>
            <p:cNvSpPr>
              <a:spLocks noChangeShapeType="1"/>
            </p:cNvSpPr>
            <p:nvPr/>
          </p:nvSpPr>
          <p:spPr bwMode="auto">
            <a:xfrm>
              <a:off x="1198449"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7" name="Rectangle 42"/>
            <p:cNvSpPr>
              <a:spLocks noChangeArrowheads="1"/>
            </p:cNvSpPr>
            <p:nvPr/>
          </p:nvSpPr>
          <p:spPr bwMode="auto">
            <a:xfrm>
              <a:off x="1157605" y="3777726"/>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a:t>
              </a:r>
              <a:endParaRPr lang="en-US" altLang="en-US" sz="1200" dirty="0"/>
            </a:p>
          </p:txBody>
        </p:sp>
        <p:sp>
          <p:nvSpPr>
            <p:cNvPr id="48" name="Line 50"/>
            <p:cNvSpPr>
              <a:spLocks noChangeShapeType="1"/>
            </p:cNvSpPr>
            <p:nvPr/>
          </p:nvSpPr>
          <p:spPr bwMode="auto">
            <a:xfrm>
              <a:off x="1761197"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9" name="Rectangle 42"/>
            <p:cNvSpPr>
              <a:spLocks noChangeArrowheads="1"/>
            </p:cNvSpPr>
            <p:nvPr/>
          </p:nvSpPr>
          <p:spPr bwMode="auto">
            <a:xfrm>
              <a:off x="1678102"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18</a:t>
              </a:r>
              <a:endParaRPr lang="en-US" altLang="en-US" sz="1200" dirty="0"/>
            </a:p>
          </p:txBody>
        </p:sp>
        <p:sp>
          <p:nvSpPr>
            <p:cNvPr id="50" name="Line 50"/>
            <p:cNvSpPr>
              <a:spLocks noChangeShapeType="1"/>
            </p:cNvSpPr>
            <p:nvPr/>
          </p:nvSpPr>
          <p:spPr bwMode="auto">
            <a:xfrm>
              <a:off x="2042571"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1" name="Rectangle 42"/>
            <p:cNvSpPr>
              <a:spLocks noChangeArrowheads="1"/>
            </p:cNvSpPr>
            <p:nvPr/>
          </p:nvSpPr>
          <p:spPr bwMode="auto">
            <a:xfrm>
              <a:off x="1958750"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24</a:t>
              </a:r>
              <a:endParaRPr lang="en-US" altLang="en-US" sz="1200" dirty="0"/>
            </a:p>
          </p:txBody>
        </p:sp>
        <p:sp>
          <p:nvSpPr>
            <p:cNvPr id="53" name="Rectangle 42"/>
            <p:cNvSpPr>
              <a:spLocks noChangeArrowheads="1"/>
            </p:cNvSpPr>
            <p:nvPr/>
          </p:nvSpPr>
          <p:spPr bwMode="auto">
            <a:xfrm>
              <a:off x="2240571"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a:t>
              </a:r>
              <a:endParaRPr lang="en-US" altLang="en-US" sz="1200" dirty="0"/>
            </a:p>
          </p:txBody>
        </p:sp>
        <p:sp>
          <p:nvSpPr>
            <p:cNvPr id="54" name="Line 50"/>
            <p:cNvSpPr>
              <a:spLocks noChangeShapeType="1"/>
            </p:cNvSpPr>
            <p:nvPr/>
          </p:nvSpPr>
          <p:spPr bwMode="auto">
            <a:xfrm>
              <a:off x="1479823"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5" name="Rectangle 42"/>
            <p:cNvSpPr>
              <a:spLocks noChangeArrowheads="1"/>
            </p:cNvSpPr>
            <p:nvPr/>
          </p:nvSpPr>
          <p:spPr bwMode="auto">
            <a:xfrm>
              <a:off x="1394858"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12</a:t>
              </a:r>
              <a:endParaRPr lang="en-US" altLang="en-US" sz="1200" dirty="0"/>
            </a:p>
          </p:txBody>
        </p:sp>
        <p:sp>
          <p:nvSpPr>
            <p:cNvPr id="56" name="Line 50"/>
            <p:cNvSpPr>
              <a:spLocks noChangeShapeType="1"/>
            </p:cNvSpPr>
            <p:nvPr/>
          </p:nvSpPr>
          <p:spPr bwMode="auto">
            <a:xfrm>
              <a:off x="2323945"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7" name="Rectangle 42"/>
            <p:cNvSpPr>
              <a:spLocks noChangeArrowheads="1"/>
            </p:cNvSpPr>
            <p:nvPr/>
          </p:nvSpPr>
          <p:spPr bwMode="auto">
            <a:xfrm>
              <a:off x="2522443"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36</a:t>
              </a:r>
              <a:endParaRPr lang="en-US" altLang="en-US" sz="1200" dirty="0"/>
            </a:p>
          </p:txBody>
        </p:sp>
        <p:sp>
          <p:nvSpPr>
            <p:cNvPr id="58" name="Line 50"/>
            <p:cNvSpPr>
              <a:spLocks noChangeShapeType="1"/>
            </p:cNvSpPr>
            <p:nvPr/>
          </p:nvSpPr>
          <p:spPr bwMode="auto">
            <a:xfrm>
              <a:off x="2605319"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9" name="Rectangle 42"/>
            <p:cNvSpPr>
              <a:spLocks noChangeArrowheads="1"/>
            </p:cNvSpPr>
            <p:nvPr/>
          </p:nvSpPr>
          <p:spPr bwMode="auto">
            <a:xfrm>
              <a:off x="2802996"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42</a:t>
              </a:r>
              <a:endParaRPr lang="en-US" altLang="en-US" sz="1200" dirty="0"/>
            </a:p>
          </p:txBody>
        </p:sp>
        <p:sp>
          <p:nvSpPr>
            <p:cNvPr id="60" name="Line 50"/>
            <p:cNvSpPr>
              <a:spLocks noChangeShapeType="1"/>
            </p:cNvSpPr>
            <p:nvPr/>
          </p:nvSpPr>
          <p:spPr bwMode="auto">
            <a:xfrm>
              <a:off x="3168067"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1" name="Rectangle 42"/>
            <p:cNvSpPr>
              <a:spLocks noChangeArrowheads="1"/>
            </p:cNvSpPr>
            <p:nvPr/>
          </p:nvSpPr>
          <p:spPr bwMode="auto">
            <a:xfrm>
              <a:off x="3364781"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54</a:t>
              </a:r>
              <a:endParaRPr lang="en-US" altLang="en-US" sz="1200" dirty="0"/>
            </a:p>
          </p:txBody>
        </p:sp>
        <p:sp>
          <p:nvSpPr>
            <p:cNvPr id="62" name="Line 50"/>
            <p:cNvSpPr>
              <a:spLocks noChangeShapeType="1"/>
            </p:cNvSpPr>
            <p:nvPr/>
          </p:nvSpPr>
          <p:spPr bwMode="auto">
            <a:xfrm>
              <a:off x="3449441"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3" name="Rectangle 42"/>
            <p:cNvSpPr>
              <a:spLocks noChangeArrowheads="1"/>
            </p:cNvSpPr>
            <p:nvPr/>
          </p:nvSpPr>
          <p:spPr bwMode="auto">
            <a:xfrm>
              <a:off x="3650523"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60</a:t>
              </a:r>
              <a:endParaRPr lang="en-US" altLang="en-US" sz="1200" dirty="0"/>
            </a:p>
          </p:txBody>
        </p:sp>
        <p:sp>
          <p:nvSpPr>
            <p:cNvPr id="64" name="Line 50"/>
            <p:cNvSpPr>
              <a:spLocks noChangeShapeType="1"/>
            </p:cNvSpPr>
            <p:nvPr/>
          </p:nvSpPr>
          <p:spPr bwMode="auto">
            <a:xfrm>
              <a:off x="3730815"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5" name="Rectangle 42"/>
            <p:cNvSpPr>
              <a:spLocks noChangeArrowheads="1"/>
            </p:cNvSpPr>
            <p:nvPr/>
          </p:nvSpPr>
          <p:spPr bwMode="auto">
            <a:xfrm>
              <a:off x="3933673"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66</a:t>
              </a:r>
              <a:endParaRPr lang="en-US" altLang="en-US" sz="1200" dirty="0"/>
            </a:p>
          </p:txBody>
        </p:sp>
        <p:sp>
          <p:nvSpPr>
            <p:cNvPr id="66" name="Line 50"/>
            <p:cNvSpPr>
              <a:spLocks noChangeShapeType="1"/>
            </p:cNvSpPr>
            <p:nvPr/>
          </p:nvSpPr>
          <p:spPr bwMode="auto">
            <a:xfrm>
              <a:off x="2886693"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7" name="Rectangle 42"/>
            <p:cNvSpPr>
              <a:spLocks noChangeArrowheads="1"/>
            </p:cNvSpPr>
            <p:nvPr/>
          </p:nvSpPr>
          <p:spPr bwMode="auto">
            <a:xfrm>
              <a:off x="3083888" y="3777726"/>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48</a:t>
              </a:r>
              <a:endParaRPr lang="en-US" altLang="en-US" sz="1200" dirty="0"/>
            </a:p>
          </p:txBody>
        </p:sp>
        <p:sp>
          <p:nvSpPr>
            <p:cNvPr id="68" name="Line 50"/>
            <p:cNvSpPr>
              <a:spLocks noChangeShapeType="1"/>
            </p:cNvSpPr>
            <p:nvPr/>
          </p:nvSpPr>
          <p:spPr bwMode="auto">
            <a:xfrm>
              <a:off x="4012190" y="3700448"/>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5" name="Rectangle 59"/>
            <p:cNvSpPr>
              <a:spLocks noChangeArrowheads="1"/>
            </p:cNvSpPr>
            <p:nvPr/>
          </p:nvSpPr>
          <p:spPr bwMode="auto">
            <a:xfrm>
              <a:off x="1057407" y="3988864"/>
              <a:ext cx="2768366" cy="17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Wks Since Start of Treatment</a:t>
              </a:r>
              <a:endParaRPr lang="en-US" altLang="en-US" sz="1200" dirty="0"/>
            </a:p>
          </p:txBody>
        </p:sp>
        <p:sp>
          <p:nvSpPr>
            <p:cNvPr id="7" name="Freeform: Shape 6"/>
            <p:cNvSpPr/>
            <p:nvPr/>
          </p:nvSpPr>
          <p:spPr bwMode="auto">
            <a:xfrm>
              <a:off x="956842" y="2586142"/>
              <a:ext cx="80467" cy="237744"/>
            </a:xfrm>
            <a:custGeom>
              <a:avLst/>
              <a:gdLst>
                <a:gd name="connsiteX0" fmla="*/ 0 w 80467"/>
                <a:gd name="connsiteY0" fmla="*/ 237744 h 237744"/>
                <a:gd name="connsiteX1" fmla="*/ 80467 w 80467"/>
                <a:gd name="connsiteY1" fmla="*/ 0 h 237744"/>
              </a:gdLst>
              <a:ahLst/>
              <a:cxnLst>
                <a:cxn ang="0">
                  <a:pos x="connsiteX0" y="connsiteY0"/>
                </a:cxn>
                <a:cxn ang="0">
                  <a:pos x="connsiteX1" y="connsiteY1"/>
                </a:cxn>
              </a:cxnLst>
              <a:rect l="l" t="t" r="r" b="b"/>
              <a:pathLst>
                <a:path w="80467" h="237744">
                  <a:moveTo>
                    <a:pt x="0" y="237744"/>
                  </a:moveTo>
                  <a:lnTo>
                    <a:pt x="80467"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 name="Freeform: Shape 7"/>
            <p:cNvSpPr/>
            <p:nvPr/>
          </p:nvSpPr>
          <p:spPr bwMode="auto">
            <a:xfrm>
              <a:off x="956554" y="2151093"/>
              <a:ext cx="669875" cy="669876"/>
            </a:xfrm>
            <a:custGeom>
              <a:avLst/>
              <a:gdLst>
                <a:gd name="connsiteX0" fmla="*/ 0 w 669875"/>
                <a:gd name="connsiteY0" fmla="*/ 669876 h 669876"/>
                <a:gd name="connsiteX1" fmla="*/ 0 w 669875"/>
                <a:gd name="connsiteY1" fmla="*/ 669876 h 669876"/>
                <a:gd name="connsiteX2" fmla="*/ 291786 w 669875"/>
                <a:gd name="connsiteY2" fmla="*/ 150003 h 669876"/>
                <a:gd name="connsiteX3" fmla="*/ 669875 w 669875"/>
                <a:gd name="connsiteY3" fmla="*/ 0 h 669876"/>
              </a:gdLst>
              <a:ahLst/>
              <a:cxnLst>
                <a:cxn ang="0">
                  <a:pos x="connsiteX0" y="connsiteY0"/>
                </a:cxn>
                <a:cxn ang="0">
                  <a:pos x="connsiteX1" y="connsiteY1"/>
                </a:cxn>
                <a:cxn ang="0">
                  <a:pos x="connsiteX2" y="connsiteY2"/>
                </a:cxn>
                <a:cxn ang="0">
                  <a:pos x="connsiteX3" y="connsiteY3"/>
                </a:cxn>
              </a:cxnLst>
              <a:rect l="l" t="t" r="r" b="b"/>
              <a:pathLst>
                <a:path w="669875" h="669876">
                  <a:moveTo>
                    <a:pt x="0" y="669876"/>
                  </a:moveTo>
                  <a:lnTo>
                    <a:pt x="0" y="669876"/>
                  </a:lnTo>
                  <a:lnTo>
                    <a:pt x="291786" y="150003"/>
                  </a:lnTo>
                  <a:lnTo>
                    <a:pt x="669875"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9" name="Freeform: Shape 8"/>
            <p:cNvSpPr/>
            <p:nvPr/>
          </p:nvSpPr>
          <p:spPr bwMode="auto">
            <a:xfrm>
              <a:off x="956554" y="2820969"/>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0" name="Freeform: Shape 9"/>
            <p:cNvSpPr/>
            <p:nvPr/>
          </p:nvSpPr>
          <p:spPr bwMode="auto">
            <a:xfrm>
              <a:off x="956554" y="2305206"/>
              <a:ext cx="355486" cy="513708"/>
            </a:xfrm>
            <a:custGeom>
              <a:avLst/>
              <a:gdLst>
                <a:gd name="connsiteX0" fmla="*/ 0 w 355486"/>
                <a:gd name="connsiteY0" fmla="*/ 513708 h 513708"/>
                <a:gd name="connsiteX1" fmla="*/ 355486 w 355486"/>
                <a:gd name="connsiteY1" fmla="*/ 0 h 513708"/>
                <a:gd name="connsiteX2" fmla="*/ 353431 w 355486"/>
                <a:gd name="connsiteY2" fmla="*/ 0 h 513708"/>
              </a:gdLst>
              <a:ahLst/>
              <a:cxnLst>
                <a:cxn ang="0">
                  <a:pos x="connsiteX0" y="connsiteY0"/>
                </a:cxn>
                <a:cxn ang="0">
                  <a:pos x="connsiteX1" y="connsiteY1"/>
                </a:cxn>
                <a:cxn ang="0">
                  <a:pos x="connsiteX2" y="connsiteY2"/>
                </a:cxn>
              </a:cxnLst>
              <a:rect l="l" t="t" r="r" b="b"/>
              <a:pathLst>
                <a:path w="355486" h="513708">
                  <a:moveTo>
                    <a:pt x="0" y="513708"/>
                  </a:moveTo>
                  <a:lnTo>
                    <a:pt x="355486" y="0"/>
                  </a:lnTo>
                  <a:lnTo>
                    <a:pt x="353431"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5" name="Freeform: Shape 14"/>
            <p:cNvSpPr/>
            <p:nvPr/>
          </p:nvSpPr>
          <p:spPr bwMode="auto">
            <a:xfrm>
              <a:off x="952444" y="2383289"/>
              <a:ext cx="349322" cy="433570"/>
            </a:xfrm>
            <a:custGeom>
              <a:avLst/>
              <a:gdLst>
                <a:gd name="connsiteX0" fmla="*/ 0 w 349322"/>
                <a:gd name="connsiteY0" fmla="*/ 433570 h 433570"/>
                <a:gd name="connsiteX1" fmla="*/ 349322 w 349322"/>
                <a:gd name="connsiteY1" fmla="*/ 0 h 433570"/>
              </a:gdLst>
              <a:ahLst/>
              <a:cxnLst>
                <a:cxn ang="0">
                  <a:pos x="connsiteX0" y="connsiteY0"/>
                </a:cxn>
                <a:cxn ang="0">
                  <a:pos x="connsiteX1" y="connsiteY1"/>
                </a:cxn>
              </a:cxnLst>
              <a:rect l="l" t="t" r="r" b="b"/>
              <a:pathLst>
                <a:path w="349322" h="433570">
                  <a:moveTo>
                    <a:pt x="0" y="433570"/>
                  </a:moveTo>
                  <a:lnTo>
                    <a:pt x="349322"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51" name="Freeform: Shape 250"/>
            <p:cNvSpPr/>
            <p:nvPr/>
          </p:nvSpPr>
          <p:spPr bwMode="auto">
            <a:xfrm>
              <a:off x="954499" y="2383289"/>
              <a:ext cx="382199" cy="435625"/>
            </a:xfrm>
            <a:custGeom>
              <a:avLst/>
              <a:gdLst>
                <a:gd name="connsiteX0" fmla="*/ 0 w 382199"/>
                <a:gd name="connsiteY0" fmla="*/ 435625 h 435625"/>
                <a:gd name="connsiteX1" fmla="*/ 382199 w 382199"/>
                <a:gd name="connsiteY1" fmla="*/ 0 h 435625"/>
              </a:gdLst>
              <a:ahLst/>
              <a:cxnLst>
                <a:cxn ang="0">
                  <a:pos x="connsiteX0" y="connsiteY0"/>
                </a:cxn>
                <a:cxn ang="0">
                  <a:pos x="connsiteX1" y="connsiteY1"/>
                </a:cxn>
              </a:cxnLst>
              <a:rect l="l" t="t" r="r" b="b"/>
              <a:pathLst>
                <a:path w="382199" h="435625">
                  <a:moveTo>
                    <a:pt x="0" y="435625"/>
                  </a:moveTo>
                  <a:lnTo>
                    <a:pt x="382199"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52" name="Freeform: Shape 251"/>
            <p:cNvSpPr/>
            <p:nvPr/>
          </p:nvSpPr>
          <p:spPr bwMode="auto">
            <a:xfrm>
              <a:off x="956554" y="2492196"/>
              <a:ext cx="334938" cy="332882"/>
            </a:xfrm>
            <a:custGeom>
              <a:avLst/>
              <a:gdLst>
                <a:gd name="connsiteX0" fmla="*/ 0 w 334938"/>
                <a:gd name="connsiteY0" fmla="*/ 332882 h 332882"/>
                <a:gd name="connsiteX1" fmla="*/ 334938 w 334938"/>
                <a:gd name="connsiteY1" fmla="*/ 0 h 332882"/>
              </a:gdLst>
              <a:ahLst/>
              <a:cxnLst>
                <a:cxn ang="0">
                  <a:pos x="connsiteX0" y="connsiteY0"/>
                </a:cxn>
                <a:cxn ang="0">
                  <a:pos x="connsiteX1" y="connsiteY1"/>
                </a:cxn>
              </a:cxnLst>
              <a:rect l="l" t="t" r="r" b="b"/>
              <a:pathLst>
                <a:path w="334938" h="332882">
                  <a:moveTo>
                    <a:pt x="0" y="332882"/>
                  </a:moveTo>
                  <a:lnTo>
                    <a:pt x="334938"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53" name="Freeform: Shape 252"/>
            <p:cNvSpPr/>
            <p:nvPr/>
          </p:nvSpPr>
          <p:spPr bwMode="auto">
            <a:xfrm>
              <a:off x="952444" y="282507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54" name="Freeform: Shape 253"/>
            <p:cNvSpPr/>
            <p:nvPr/>
          </p:nvSpPr>
          <p:spPr bwMode="auto">
            <a:xfrm>
              <a:off x="952444" y="2490141"/>
              <a:ext cx="357541" cy="339047"/>
            </a:xfrm>
            <a:custGeom>
              <a:avLst/>
              <a:gdLst>
                <a:gd name="connsiteX0" fmla="*/ 0 w 357541"/>
                <a:gd name="connsiteY0" fmla="*/ 339047 h 339047"/>
                <a:gd name="connsiteX1" fmla="*/ 357541 w 357541"/>
                <a:gd name="connsiteY1" fmla="*/ 0 h 339047"/>
              </a:gdLst>
              <a:ahLst/>
              <a:cxnLst>
                <a:cxn ang="0">
                  <a:pos x="connsiteX0" y="connsiteY0"/>
                </a:cxn>
                <a:cxn ang="0">
                  <a:pos x="connsiteX1" y="connsiteY1"/>
                </a:cxn>
              </a:cxnLst>
              <a:rect l="l" t="t" r="r" b="b"/>
              <a:pathLst>
                <a:path w="357541" h="339047">
                  <a:moveTo>
                    <a:pt x="0" y="339047"/>
                  </a:moveTo>
                  <a:lnTo>
                    <a:pt x="357541"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55" name="Freeform: Shape 254"/>
            <p:cNvSpPr/>
            <p:nvPr/>
          </p:nvSpPr>
          <p:spPr bwMode="auto">
            <a:xfrm>
              <a:off x="954499" y="2292877"/>
              <a:ext cx="641108" cy="532201"/>
            </a:xfrm>
            <a:custGeom>
              <a:avLst/>
              <a:gdLst>
                <a:gd name="connsiteX0" fmla="*/ 0 w 641108"/>
                <a:gd name="connsiteY0" fmla="*/ 532201 h 532201"/>
                <a:gd name="connsiteX1" fmla="*/ 384254 w 641108"/>
                <a:gd name="connsiteY1" fmla="*/ 193154 h 532201"/>
                <a:gd name="connsiteX2" fmla="*/ 641108 w 641108"/>
                <a:gd name="connsiteY2" fmla="*/ 0 h 532201"/>
              </a:gdLst>
              <a:ahLst/>
              <a:cxnLst>
                <a:cxn ang="0">
                  <a:pos x="connsiteX0" y="connsiteY0"/>
                </a:cxn>
                <a:cxn ang="0">
                  <a:pos x="connsiteX1" y="connsiteY1"/>
                </a:cxn>
                <a:cxn ang="0">
                  <a:pos x="connsiteX2" y="connsiteY2"/>
                </a:cxn>
              </a:cxnLst>
              <a:rect l="l" t="t" r="r" b="b"/>
              <a:pathLst>
                <a:path w="641108" h="532201">
                  <a:moveTo>
                    <a:pt x="0" y="532201"/>
                  </a:moveTo>
                  <a:lnTo>
                    <a:pt x="384254" y="193154"/>
                  </a:lnTo>
                  <a:lnTo>
                    <a:pt x="641108"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24" name="Freeform: Shape 1023"/>
            <p:cNvSpPr/>
            <p:nvPr/>
          </p:nvSpPr>
          <p:spPr bwMode="auto">
            <a:xfrm>
              <a:off x="950390" y="2401783"/>
              <a:ext cx="569188" cy="429460"/>
            </a:xfrm>
            <a:custGeom>
              <a:avLst/>
              <a:gdLst>
                <a:gd name="connsiteX0" fmla="*/ 0 w 569188"/>
                <a:gd name="connsiteY0" fmla="*/ 429460 h 429460"/>
                <a:gd name="connsiteX1" fmla="*/ 425350 w 569188"/>
                <a:gd name="connsiteY1" fmla="*/ 69864 h 429460"/>
                <a:gd name="connsiteX2" fmla="*/ 569188 w 569188"/>
                <a:gd name="connsiteY2" fmla="*/ 0 h 429460"/>
              </a:gdLst>
              <a:ahLst/>
              <a:cxnLst>
                <a:cxn ang="0">
                  <a:pos x="connsiteX0" y="connsiteY0"/>
                </a:cxn>
                <a:cxn ang="0">
                  <a:pos x="connsiteX1" y="connsiteY1"/>
                </a:cxn>
                <a:cxn ang="0">
                  <a:pos x="connsiteX2" y="connsiteY2"/>
                </a:cxn>
              </a:cxnLst>
              <a:rect l="l" t="t" r="r" b="b"/>
              <a:pathLst>
                <a:path w="569188" h="429460">
                  <a:moveTo>
                    <a:pt x="0" y="429460"/>
                  </a:moveTo>
                  <a:lnTo>
                    <a:pt x="425350" y="69864"/>
                  </a:lnTo>
                  <a:lnTo>
                    <a:pt x="569188"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25" name="Freeform: Shape 1024"/>
            <p:cNvSpPr/>
            <p:nvPr/>
          </p:nvSpPr>
          <p:spPr bwMode="auto">
            <a:xfrm>
              <a:off x="954499" y="2418222"/>
              <a:ext cx="663711" cy="415076"/>
            </a:xfrm>
            <a:custGeom>
              <a:avLst/>
              <a:gdLst>
                <a:gd name="connsiteX0" fmla="*/ 0 w 663711"/>
                <a:gd name="connsiteY0" fmla="*/ 415076 h 415076"/>
                <a:gd name="connsiteX1" fmla="*/ 433570 w 663711"/>
                <a:gd name="connsiteY1" fmla="*/ 65754 h 415076"/>
                <a:gd name="connsiteX2" fmla="*/ 663711 w 663711"/>
                <a:gd name="connsiteY2" fmla="*/ 0 h 415076"/>
              </a:gdLst>
              <a:ahLst/>
              <a:cxnLst>
                <a:cxn ang="0">
                  <a:pos x="connsiteX0" y="connsiteY0"/>
                </a:cxn>
                <a:cxn ang="0">
                  <a:pos x="connsiteX1" y="connsiteY1"/>
                </a:cxn>
                <a:cxn ang="0">
                  <a:pos x="connsiteX2" y="connsiteY2"/>
                </a:cxn>
              </a:cxnLst>
              <a:rect l="l" t="t" r="r" b="b"/>
              <a:pathLst>
                <a:path w="663711" h="415076">
                  <a:moveTo>
                    <a:pt x="0" y="415076"/>
                  </a:moveTo>
                  <a:lnTo>
                    <a:pt x="433570" y="65754"/>
                  </a:lnTo>
                  <a:lnTo>
                    <a:pt x="663711"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29" name="Freeform: Shape 1028"/>
            <p:cNvSpPr/>
            <p:nvPr/>
          </p:nvSpPr>
          <p:spPr bwMode="auto">
            <a:xfrm>
              <a:off x="954499" y="2245616"/>
              <a:ext cx="618505" cy="589736"/>
            </a:xfrm>
            <a:custGeom>
              <a:avLst/>
              <a:gdLst>
                <a:gd name="connsiteX0" fmla="*/ 0 w 618505"/>
                <a:gd name="connsiteY0" fmla="*/ 589736 h 589736"/>
                <a:gd name="connsiteX1" fmla="*/ 386309 w 618505"/>
                <a:gd name="connsiteY1" fmla="*/ 318499 h 589736"/>
                <a:gd name="connsiteX2" fmla="*/ 618505 w 618505"/>
                <a:gd name="connsiteY2" fmla="*/ 0 h 589736"/>
              </a:gdLst>
              <a:ahLst/>
              <a:cxnLst>
                <a:cxn ang="0">
                  <a:pos x="connsiteX0" y="connsiteY0"/>
                </a:cxn>
                <a:cxn ang="0">
                  <a:pos x="connsiteX1" y="connsiteY1"/>
                </a:cxn>
                <a:cxn ang="0">
                  <a:pos x="connsiteX2" y="connsiteY2"/>
                </a:cxn>
              </a:cxnLst>
              <a:rect l="l" t="t" r="r" b="b"/>
              <a:pathLst>
                <a:path w="618505" h="589736">
                  <a:moveTo>
                    <a:pt x="0" y="589736"/>
                  </a:moveTo>
                  <a:lnTo>
                    <a:pt x="386309" y="318499"/>
                  </a:lnTo>
                  <a:lnTo>
                    <a:pt x="618505"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0" name="Freeform: Shape 1029"/>
            <p:cNvSpPr/>
            <p:nvPr/>
          </p:nvSpPr>
          <p:spPr bwMode="auto">
            <a:xfrm>
              <a:off x="956554" y="2311370"/>
              <a:ext cx="649327" cy="519873"/>
            </a:xfrm>
            <a:custGeom>
              <a:avLst/>
              <a:gdLst>
                <a:gd name="connsiteX0" fmla="*/ 0 w 649327"/>
                <a:gd name="connsiteY0" fmla="*/ 519873 h 519873"/>
                <a:gd name="connsiteX1" fmla="*/ 404802 w 649327"/>
                <a:gd name="connsiteY1" fmla="*/ 246580 h 519873"/>
                <a:gd name="connsiteX2" fmla="*/ 649327 w 649327"/>
                <a:gd name="connsiteY2" fmla="*/ 0 h 519873"/>
              </a:gdLst>
              <a:ahLst/>
              <a:cxnLst>
                <a:cxn ang="0">
                  <a:pos x="connsiteX0" y="connsiteY0"/>
                </a:cxn>
                <a:cxn ang="0">
                  <a:pos x="connsiteX1" y="connsiteY1"/>
                </a:cxn>
                <a:cxn ang="0">
                  <a:pos x="connsiteX2" y="connsiteY2"/>
                </a:cxn>
              </a:cxnLst>
              <a:rect l="l" t="t" r="r" b="b"/>
              <a:pathLst>
                <a:path w="649327" h="519873">
                  <a:moveTo>
                    <a:pt x="0" y="519873"/>
                  </a:moveTo>
                  <a:lnTo>
                    <a:pt x="404802" y="246580"/>
                  </a:lnTo>
                  <a:lnTo>
                    <a:pt x="649327"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1" name="Freeform: Shape 1030"/>
            <p:cNvSpPr/>
            <p:nvPr/>
          </p:nvSpPr>
          <p:spPr bwMode="auto">
            <a:xfrm>
              <a:off x="962719" y="2389454"/>
              <a:ext cx="634943" cy="437679"/>
            </a:xfrm>
            <a:custGeom>
              <a:avLst/>
              <a:gdLst>
                <a:gd name="connsiteX0" fmla="*/ 0 w 634943"/>
                <a:gd name="connsiteY0" fmla="*/ 437679 h 437679"/>
                <a:gd name="connsiteX1" fmla="*/ 634943 w 634943"/>
                <a:gd name="connsiteY1" fmla="*/ 0 h 437679"/>
              </a:gdLst>
              <a:ahLst/>
              <a:cxnLst>
                <a:cxn ang="0">
                  <a:pos x="connsiteX0" y="connsiteY0"/>
                </a:cxn>
                <a:cxn ang="0">
                  <a:pos x="connsiteX1" y="connsiteY1"/>
                </a:cxn>
              </a:cxnLst>
              <a:rect l="l" t="t" r="r" b="b"/>
              <a:pathLst>
                <a:path w="634943" h="437679">
                  <a:moveTo>
                    <a:pt x="0" y="437679"/>
                  </a:moveTo>
                  <a:lnTo>
                    <a:pt x="634943"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2" name="Freeform: Shape 1031"/>
            <p:cNvSpPr/>
            <p:nvPr/>
          </p:nvSpPr>
          <p:spPr bwMode="auto">
            <a:xfrm>
              <a:off x="956554" y="2358631"/>
              <a:ext cx="1781539" cy="462338"/>
            </a:xfrm>
            <a:custGeom>
              <a:avLst/>
              <a:gdLst>
                <a:gd name="connsiteX0" fmla="*/ 0 w 1781539"/>
                <a:gd name="connsiteY0" fmla="*/ 462338 h 462338"/>
                <a:gd name="connsiteX1" fmla="*/ 400692 w 1781539"/>
                <a:gd name="connsiteY1" fmla="*/ 230142 h 462338"/>
                <a:gd name="connsiteX2" fmla="*/ 1195912 w 1781539"/>
                <a:gd name="connsiteY2" fmla="*/ 166442 h 462338"/>
                <a:gd name="connsiteX3" fmla="*/ 1510301 w 1781539"/>
                <a:gd name="connsiteY3" fmla="*/ 22604 h 462338"/>
                <a:gd name="connsiteX4" fmla="*/ 1781539 w 1781539"/>
                <a:gd name="connsiteY4" fmla="*/ 0 h 46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539" h="462338">
                  <a:moveTo>
                    <a:pt x="0" y="462338"/>
                  </a:moveTo>
                  <a:lnTo>
                    <a:pt x="400692" y="230142"/>
                  </a:lnTo>
                  <a:lnTo>
                    <a:pt x="1195912" y="166442"/>
                  </a:lnTo>
                  <a:lnTo>
                    <a:pt x="1510301" y="22604"/>
                  </a:lnTo>
                  <a:lnTo>
                    <a:pt x="1781539"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3" name="Freeform: Shape 1032"/>
            <p:cNvSpPr/>
            <p:nvPr/>
          </p:nvSpPr>
          <p:spPr bwMode="auto">
            <a:xfrm>
              <a:off x="954499" y="2568224"/>
              <a:ext cx="686314" cy="256854"/>
            </a:xfrm>
            <a:custGeom>
              <a:avLst/>
              <a:gdLst>
                <a:gd name="connsiteX0" fmla="*/ 0 w 686314"/>
                <a:gd name="connsiteY0" fmla="*/ 256854 h 256854"/>
                <a:gd name="connsiteX1" fmla="*/ 400692 w 686314"/>
                <a:gd name="connsiteY1" fmla="*/ 67810 h 256854"/>
                <a:gd name="connsiteX2" fmla="*/ 686314 w 686314"/>
                <a:gd name="connsiteY2" fmla="*/ 0 h 256854"/>
              </a:gdLst>
              <a:ahLst/>
              <a:cxnLst>
                <a:cxn ang="0">
                  <a:pos x="connsiteX0" y="connsiteY0"/>
                </a:cxn>
                <a:cxn ang="0">
                  <a:pos x="connsiteX1" y="connsiteY1"/>
                </a:cxn>
                <a:cxn ang="0">
                  <a:pos x="connsiteX2" y="connsiteY2"/>
                </a:cxn>
              </a:cxnLst>
              <a:rect l="l" t="t" r="r" b="b"/>
              <a:pathLst>
                <a:path w="686314" h="256854">
                  <a:moveTo>
                    <a:pt x="0" y="256854"/>
                  </a:moveTo>
                  <a:lnTo>
                    <a:pt x="400692" y="67810"/>
                  </a:lnTo>
                  <a:lnTo>
                    <a:pt x="686314"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4" name="Freeform: Shape 1033"/>
            <p:cNvSpPr/>
            <p:nvPr/>
          </p:nvSpPr>
          <p:spPr bwMode="auto">
            <a:xfrm>
              <a:off x="954499" y="2044242"/>
              <a:ext cx="1210296" cy="780836"/>
            </a:xfrm>
            <a:custGeom>
              <a:avLst/>
              <a:gdLst>
                <a:gd name="connsiteX0" fmla="*/ 0 w 1210296"/>
                <a:gd name="connsiteY0" fmla="*/ 780836 h 780836"/>
                <a:gd name="connsiteX1" fmla="*/ 400692 w 1210296"/>
                <a:gd name="connsiteY1" fmla="*/ 587682 h 780836"/>
                <a:gd name="connsiteX2" fmla="*/ 653437 w 1210296"/>
                <a:gd name="connsiteY2" fmla="*/ 634943 h 780836"/>
                <a:gd name="connsiteX3" fmla="*/ 934949 w 1210296"/>
                <a:gd name="connsiteY3" fmla="*/ 43152 h 780836"/>
                <a:gd name="connsiteX4" fmla="*/ 1210296 w 1210296"/>
                <a:gd name="connsiteY4" fmla="*/ 0 h 78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96" h="780836">
                  <a:moveTo>
                    <a:pt x="0" y="780836"/>
                  </a:moveTo>
                  <a:lnTo>
                    <a:pt x="400692" y="587682"/>
                  </a:lnTo>
                  <a:lnTo>
                    <a:pt x="653437" y="634943"/>
                  </a:lnTo>
                  <a:lnTo>
                    <a:pt x="934949" y="43152"/>
                  </a:lnTo>
                  <a:lnTo>
                    <a:pt x="1210296"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5" name="Freeform: Shape 1034"/>
            <p:cNvSpPr/>
            <p:nvPr/>
          </p:nvSpPr>
          <p:spPr bwMode="auto">
            <a:xfrm>
              <a:off x="948335" y="2673021"/>
              <a:ext cx="384253" cy="152057"/>
            </a:xfrm>
            <a:custGeom>
              <a:avLst/>
              <a:gdLst>
                <a:gd name="connsiteX0" fmla="*/ 0 w 384253"/>
                <a:gd name="connsiteY0" fmla="*/ 152057 h 152057"/>
                <a:gd name="connsiteX1" fmla="*/ 384253 w 384253"/>
                <a:gd name="connsiteY1" fmla="*/ 0 h 152057"/>
              </a:gdLst>
              <a:ahLst/>
              <a:cxnLst>
                <a:cxn ang="0">
                  <a:pos x="connsiteX0" y="connsiteY0"/>
                </a:cxn>
                <a:cxn ang="0">
                  <a:pos x="connsiteX1" y="connsiteY1"/>
                </a:cxn>
              </a:cxnLst>
              <a:rect l="l" t="t" r="r" b="b"/>
              <a:pathLst>
                <a:path w="384253" h="152057">
                  <a:moveTo>
                    <a:pt x="0" y="152057"/>
                  </a:moveTo>
                  <a:lnTo>
                    <a:pt x="384253"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6" name="Freeform: Shape 1035"/>
            <p:cNvSpPr/>
            <p:nvPr/>
          </p:nvSpPr>
          <p:spPr bwMode="auto">
            <a:xfrm>
              <a:off x="952444" y="2703843"/>
              <a:ext cx="743849" cy="121235"/>
            </a:xfrm>
            <a:custGeom>
              <a:avLst/>
              <a:gdLst>
                <a:gd name="connsiteX0" fmla="*/ 0 w 743849"/>
                <a:gd name="connsiteY0" fmla="*/ 121235 h 121235"/>
                <a:gd name="connsiteX1" fmla="*/ 386309 w 743849"/>
                <a:gd name="connsiteY1" fmla="*/ 26713 h 121235"/>
                <a:gd name="connsiteX2" fmla="*/ 743849 w 743849"/>
                <a:gd name="connsiteY2" fmla="*/ 0 h 121235"/>
              </a:gdLst>
              <a:ahLst/>
              <a:cxnLst>
                <a:cxn ang="0">
                  <a:pos x="connsiteX0" y="connsiteY0"/>
                </a:cxn>
                <a:cxn ang="0">
                  <a:pos x="connsiteX1" y="connsiteY1"/>
                </a:cxn>
                <a:cxn ang="0">
                  <a:pos x="connsiteX2" y="connsiteY2"/>
                </a:cxn>
              </a:cxnLst>
              <a:rect l="l" t="t" r="r" b="b"/>
              <a:pathLst>
                <a:path w="743849" h="121235">
                  <a:moveTo>
                    <a:pt x="0" y="121235"/>
                  </a:moveTo>
                  <a:lnTo>
                    <a:pt x="386309" y="26713"/>
                  </a:lnTo>
                  <a:lnTo>
                    <a:pt x="743849"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7" name="Freeform: Shape 1036"/>
            <p:cNvSpPr/>
            <p:nvPr/>
          </p:nvSpPr>
          <p:spPr bwMode="auto">
            <a:xfrm>
              <a:off x="958609" y="2724391"/>
              <a:ext cx="887687" cy="102742"/>
            </a:xfrm>
            <a:custGeom>
              <a:avLst/>
              <a:gdLst>
                <a:gd name="connsiteX0" fmla="*/ 0 w 887687"/>
                <a:gd name="connsiteY0" fmla="*/ 102742 h 102742"/>
                <a:gd name="connsiteX1" fmla="*/ 382199 w 887687"/>
                <a:gd name="connsiteY1" fmla="*/ 12329 h 102742"/>
                <a:gd name="connsiteX2" fmla="*/ 887687 w 887687"/>
                <a:gd name="connsiteY2" fmla="*/ 0 h 102742"/>
              </a:gdLst>
              <a:ahLst/>
              <a:cxnLst>
                <a:cxn ang="0">
                  <a:pos x="connsiteX0" y="connsiteY0"/>
                </a:cxn>
                <a:cxn ang="0">
                  <a:pos x="connsiteX1" y="connsiteY1"/>
                </a:cxn>
                <a:cxn ang="0">
                  <a:pos x="connsiteX2" y="connsiteY2"/>
                </a:cxn>
              </a:cxnLst>
              <a:rect l="l" t="t" r="r" b="b"/>
              <a:pathLst>
                <a:path w="887687" h="102742">
                  <a:moveTo>
                    <a:pt x="0" y="102742"/>
                  </a:moveTo>
                  <a:lnTo>
                    <a:pt x="382199" y="12329"/>
                  </a:lnTo>
                  <a:lnTo>
                    <a:pt x="887687"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8" name="Freeform: Shape 1037"/>
            <p:cNvSpPr/>
            <p:nvPr/>
          </p:nvSpPr>
          <p:spPr bwMode="auto">
            <a:xfrm>
              <a:off x="968883" y="2728501"/>
              <a:ext cx="1543179" cy="336992"/>
            </a:xfrm>
            <a:custGeom>
              <a:avLst/>
              <a:gdLst>
                <a:gd name="connsiteX0" fmla="*/ 0 w 1543179"/>
                <a:gd name="connsiteY0" fmla="*/ 100687 h 336992"/>
                <a:gd name="connsiteX1" fmla="*/ 347267 w 1543179"/>
                <a:gd name="connsiteY1" fmla="*/ 137674 h 336992"/>
                <a:gd name="connsiteX2" fmla="*/ 688369 w 1543179"/>
                <a:gd name="connsiteY2" fmla="*/ 336992 h 336992"/>
                <a:gd name="connsiteX3" fmla="*/ 971935 w 1543179"/>
                <a:gd name="connsiteY3" fmla="*/ 127400 h 336992"/>
                <a:gd name="connsiteX4" fmla="*/ 1245228 w 1543179"/>
                <a:gd name="connsiteY4" fmla="*/ 108906 h 336992"/>
                <a:gd name="connsiteX5" fmla="*/ 1543179 w 1543179"/>
                <a:gd name="connsiteY5" fmla="*/ 0 h 33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179" h="336992">
                  <a:moveTo>
                    <a:pt x="0" y="100687"/>
                  </a:moveTo>
                  <a:lnTo>
                    <a:pt x="347267" y="137674"/>
                  </a:lnTo>
                  <a:lnTo>
                    <a:pt x="688369" y="336992"/>
                  </a:lnTo>
                  <a:lnTo>
                    <a:pt x="971935" y="127400"/>
                  </a:lnTo>
                  <a:lnTo>
                    <a:pt x="1245228" y="108906"/>
                  </a:lnTo>
                  <a:lnTo>
                    <a:pt x="1543179"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39" name="Freeform: Shape 1038"/>
            <p:cNvSpPr/>
            <p:nvPr/>
          </p:nvSpPr>
          <p:spPr bwMode="auto">
            <a:xfrm>
              <a:off x="960664" y="2820969"/>
              <a:ext cx="1440437" cy="156167"/>
            </a:xfrm>
            <a:custGeom>
              <a:avLst/>
              <a:gdLst>
                <a:gd name="connsiteX0" fmla="*/ 0 w 1440437"/>
                <a:gd name="connsiteY0" fmla="*/ 0 h 156167"/>
                <a:gd name="connsiteX1" fmla="*/ 493159 w 1440437"/>
                <a:gd name="connsiteY1" fmla="*/ 51370 h 156167"/>
                <a:gd name="connsiteX2" fmla="*/ 653436 w 1440437"/>
                <a:gd name="connsiteY2" fmla="*/ 147947 h 156167"/>
                <a:gd name="connsiteX3" fmla="*/ 867139 w 1440437"/>
                <a:gd name="connsiteY3" fmla="*/ 88357 h 156167"/>
                <a:gd name="connsiteX4" fmla="*/ 1179473 w 1440437"/>
                <a:gd name="connsiteY4" fmla="*/ 156167 h 156167"/>
                <a:gd name="connsiteX5" fmla="*/ 1440437 w 1440437"/>
                <a:gd name="connsiteY5" fmla="*/ 119180 h 1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437" h="156167">
                  <a:moveTo>
                    <a:pt x="0" y="0"/>
                  </a:moveTo>
                  <a:lnTo>
                    <a:pt x="493159" y="51370"/>
                  </a:lnTo>
                  <a:lnTo>
                    <a:pt x="653436" y="147947"/>
                  </a:lnTo>
                  <a:lnTo>
                    <a:pt x="867139" y="88357"/>
                  </a:lnTo>
                  <a:lnTo>
                    <a:pt x="1179473" y="156167"/>
                  </a:lnTo>
                  <a:lnTo>
                    <a:pt x="1440437" y="119180"/>
                  </a:lnTo>
                </a:path>
              </a:pathLst>
            </a:custGeom>
            <a:noFill/>
            <a:ln w="9525">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0" name="Freeform: Shape 1039"/>
            <p:cNvSpPr/>
            <p:nvPr/>
          </p:nvSpPr>
          <p:spPr bwMode="auto">
            <a:xfrm>
              <a:off x="2398130" y="2939594"/>
              <a:ext cx="900016" cy="178770"/>
            </a:xfrm>
            <a:custGeom>
              <a:avLst/>
              <a:gdLst>
                <a:gd name="connsiteX0" fmla="*/ 0 w 900016"/>
                <a:gd name="connsiteY0" fmla="*/ 0 h 178770"/>
                <a:gd name="connsiteX1" fmla="*/ 228086 w 900016"/>
                <a:gd name="connsiteY1" fmla="*/ 10274 h 178770"/>
                <a:gd name="connsiteX2" fmla="*/ 900016 w 900016"/>
                <a:gd name="connsiteY2" fmla="*/ 178770 h 178770"/>
              </a:gdLst>
              <a:ahLst/>
              <a:cxnLst>
                <a:cxn ang="0">
                  <a:pos x="connsiteX0" y="connsiteY0"/>
                </a:cxn>
                <a:cxn ang="0">
                  <a:pos x="connsiteX1" y="connsiteY1"/>
                </a:cxn>
                <a:cxn ang="0">
                  <a:pos x="connsiteX2" y="connsiteY2"/>
                </a:cxn>
              </a:cxnLst>
              <a:rect l="l" t="t" r="r" b="b"/>
              <a:pathLst>
                <a:path w="900016" h="178770">
                  <a:moveTo>
                    <a:pt x="0" y="0"/>
                  </a:moveTo>
                  <a:lnTo>
                    <a:pt x="228086" y="10274"/>
                  </a:lnTo>
                  <a:lnTo>
                    <a:pt x="900016" y="17877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1" name="Freeform: Shape 1040"/>
            <p:cNvSpPr/>
            <p:nvPr/>
          </p:nvSpPr>
          <p:spPr bwMode="auto">
            <a:xfrm>
              <a:off x="1635098" y="3008900"/>
              <a:ext cx="878205" cy="34290"/>
            </a:xfrm>
            <a:custGeom>
              <a:avLst/>
              <a:gdLst>
                <a:gd name="connsiteX0" fmla="*/ 0 w 878205"/>
                <a:gd name="connsiteY0" fmla="*/ 0 h 34290"/>
                <a:gd name="connsiteX1" fmla="*/ 358140 w 878205"/>
                <a:gd name="connsiteY1" fmla="*/ 13335 h 34290"/>
                <a:gd name="connsiteX2" fmla="*/ 527685 w 878205"/>
                <a:gd name="connsiteY2" fmla="*/ 32385 h 34290"/>
                <a:gd name="connsiteX3" fmla="*/ 878205 w 878205"/>
                <a:gd name="connsiteY3" fmla="*/ 34290 h 34290"/>
              </a:gdLst>
              <a:ahLst/>
              <a:cxnLst>
                <a:cxn ang="0">
                  <a:pos x="connsiteX0" y="connsiteY0"/>
                </a:cxn>
                <a:cxn ang="0">
                  <a:pos x="connsiteX1" y="connsiteY1"/>
                </a:cxn>
                <a:cxn ang="0">
                  <a:pos x="connsiteX2" y="connsiteY2"/>
                </a:cxn>
                <a:cxn ang="0">
                  <a:pos x="connsiteX3" y="connsiteY3"/>
                </a:cxn>
              </a:cxnLst>
              <a:rect l="l" t="t" r="r" b="b"/>
              <a:pathLst>
                <a:path w="878205" h="34290">
                  <a:moveTo>
                    <a:pt x="0" y="0"/>
                  </a:moveTo>
                  <a:lnTo>
                    <a:pt x="358140" y="13335"/>
                  </a:lnTo>
                  <a:lnTo>
                    <a:pt x="527685" y="32385"/>
                  </a:lnTo>
                  <a:lnTo>
                    <a:pt x="878205" y="3429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2" name="Freeform: Shape 1041"/>
            <p:cNvSpPr/>
            <p:nvPr/>
          </p:nvSpPr>
          <p:spPr bwMode="auto">
            <a:xfrm>
              <a:off x="1831313" y="2871740"/>
              <a:ext cx="264795" cy="36195"/>
            </a:xfrm>
            <a:custGeom>
              <a:avLst/>
              <a:gdLst>
                <a:gd name="connsiteX0" fmla="*/ 0 w 264795"/>
                <a:gd name="connsiteY0" fmla="*/ 36195 h 36195"/>
                <a:gd name="connsiteX1" fmla="*/ 264795 w 264795"/>
                <a:gd name="connsiteY1" fmla="*/ 0 h 36195"/>
              </a:gdLst>
              <a:ahLst/>
              <a:cxnLst>
                <a:cxn ang="0">
                  <a:pos x="connsiteX0" y="connsiteY0"/>
                </a:cxn>
                <a:cxn ang="0">
                  <a:pos x="connsiteX1" y="connsiteY1"/>
                </a:cxn>
              </a:cxnLst>
              <a:rect l="l" t="t" r="r" b="b"/>
              <a:pathLst>
                <a:path w="264795" h="36195">
                  <a:moveTo>
                    <a:pt x="0" y="36195"/>
                  </a:moveTo>
                  <a:lnTo>
                    <a:pt x="264795" y="0"/>
                  </a:lnTo>
                </a:path>
              </a:pathLst>
            </a:custGeom>
            <a:noFill/>
            <a:ln w="9525">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3" name="Freeform: Shape 1042"/>
            <p:cNvSpPr/>
            <p:nvPr/>
          </p:nvSpPr>
          <p:spPr bwMode="auto">
            <a:xfrm>
              <a:off x="953108" y="2755535"/>
              <a:ext cx="1784985" cy="470535"/>
            </a:xfrm>
            <a:custGeom>
              <a:avLst/>
              <a:gdLst>
                <a:gd name="connsiteX0" fmla="*/ 0 w 1784985"/>
                <a:gd name="connsiteY0" fmla="*/ 74295 h 470535"/>
                <a:gd name="connsiteX1" fmla="*/ 432435 w 1784985"/>
                <a:gd name="connsiteY1" fmla="*/ 0 h 470535"/>
                <a:gd name="connsiteX2" fmla="*/ 742950 w 1784985"/>
                <a:gd name="connsiteY2" fmla="*/ 0 h 470535"/>
                <a:gd name="connsiteX3" fmla="*/ 941070 w 1784985"/>
                <a:gd name="connsiteY3" fmla="*/ 45720 h 470535"/>
                <a:gd name="connsiteX4" fmla="*/ 1343025 w 1784985"/>
                <a:gd name="connsiteY4" fmla="*/ 224790 h 470535"/>
                <a:gd name="connsiteX5" fmla="*/ 1575435 w 1784985"/>
                <a:gd name="connsiteY5" fmla="*/ 337185 h 470535"/>
                <a:gd name="connsiteX6" fmla="*/ 1784985 w 1784985"/>
                <a:gd name="connsiteY6" fmla="*/ 470535 h 470535"/>
                <a:gd name="connsiteX7" fmla="*/ 1781175 w 1784985"/>
                <a:gd name="connsiteY7" fmla="*/ 464820 h 470535"/>
                <a:gd name="connsiteX0" fmla="*/ 0 w 1784985"/>
                <a:gd name="connsiteY0" fmla="*/ 74295 h 470535"/>
                <a:gd name="connsiteX1" fmla="*/ 432435 w 1784985"/>
                <a:gd name="connsiteY1" fmla="*/ 0 h 470535"/>
                <a:gd name="connsiteX2" fmla="*/ 742950 w 1784985"/>
                <a:gd name="connsiteY2" fmla="*/ 0 h 470535"/>
                <a:gd name="connsiteX3" fmla="*/ 941070 w 1784985"/>
                <a:gd name="connsiteY3" fmla="*/ 45720 h 470535"/>
                <a:gd name="connsiteX4" fmla="*/ 1343025 w 1784985"/>
                <a:gd name="connsiteY4" fmla="*/ 224790 h 470535"/>
                <a:gd name="connsiteX5" fmla="*/ 1575435 w 1784985"/>
                <a:gd name="connsiteY5" fmla="*/ 337185 h 470535"/>
                <a:gd name="connsiteX6" fmla="*/ 1784985 w 1784985"/>
                <a:gd name="connsiteY6" fmla="*/ 47053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985" h="470535">
                  <a:moveTo>
                    <a:pt x="0" y="74295"/>
                  </a:moveTo>
                  <a:lnTo>
                    <a:pt x="432435" y="0"/>
                  </a:lnTo>
                  <a:lnTo>
                    <a:pt x="742950" y="0"/>
                  </a:lnTo>
                  <a:lnTo>
                    <a:pt x="941070" y="45720"/>
                  </a:lnTo>
                  <a:lnTo>
                    <a:pt x="1343025" y="224790"/>
                  </a:lnTo>
                  <a:lnTo>
                    <a:pt x="1575435" y="337185"/>
                  </a:lnTo>
                  <a:lnTo>
                    <a:pt x="1784985" y="470535"/>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4" name="Freeform: Shape 1043"/>
            <p:cNvSpPr/>
            <p:nvPr/>
          </p:nvSpPr>
          <p:spPr bwMode="auto">
            <a:xfrm>
              <a:off x="2738093" y="3227975"/>
              <a:ext cx="531495" cy="66675"/>
            </a:xfrm>
            <a:custGeom>
              <a:avLst/>
              <a:gdLst>
                <a:gd name="connsiteX0" fmla="*/ 0 w 531495"/>
                <a:gd name="connsiteY0" fmla="*/ 0 h 66675"/>
                <a:gd name="connsiteX1" fmla="*/ 531495 w 531495"/>
                <a:gd name="connsiteY1" fmla="*/ 66675 h 66675"/>
                <a:gd name="connsiteX2" fmla="*/ 531495 w 531495"/>
                <a:gd name="connsiteY2" fmla="*/ 66675 h 66675"/>
              </a:gdLst>
              <a:ahLst/>
              <a:cxnLst>
                <a:cxn ang="0">
                  <a:pos x="connsiteX0" y="connsiteY0"/>
                </a:cxn>
                <a:cxn ang="0">
                  <a:pos x="connsiteX1" y="connsiteY1"/>
                </a:cxn>
                <a:cxn ang="0">
                  <a:pos x="connsiteX2" y="connsiteY2"/>
                </a:cxn>
              </a:cxnLst>
              <a:rect l="l" t="t" r="r" b="b"/>
              <a:pathLst>
                <a:path w="531495" h="66675">
                  <a:moveTo>
                    <a:pt x="0" y="0"/>
                  </a:moveTo>
                  <a:lnTo>
                    <a:pt x="531495" y="66675"/>
                  </a:lnTo>
                  <a:lnTo>
                    <a:pt x="531495" y="66675"/>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5" name="Freeform: Shape 1044"/>
            <p:cNvSpPr/>
            <p:nvPr/>
          </p:nvSpPr>
          <p:spPr bwMode="auto">
            <a:xfrm>
              <a:off x="955013" y="2826020"/>
              <a:ext cx="1541145" cy="276225"/>
            </a:xfrm>
            <a:custGeom>
              <a:avLst/>
              <a:gdLst>
                <a:gd name="connsiteX0" fmla="*/ 0 w 1541145"/>
                <a:gd name="connsiteY0" fmla="*/ 0 h 276225"/>
                <a:gd name="connsiteX1" fmla="*/ 504825 w 1541145"/>
                <a:gd name="connsiteY1" fmla="*/ 43815 h 276225"/>
                <a:gd name="connsiteX2" fmla="*/ 672465 w 1541145"/>
                <a:gd name="connsiteY2" fmla="*/ 83820 h 276225"/>
                <a:gd name="connsiteX3" fmla="*/ 958215 w 1541145"/>
                <a:gd name="connsiteY3" fmla="*/ 45720 h 276225"/>
                <a:gd name="connsiteX4" fmla="*/ 1272540 w 1541145"/>
                <a:gd name="connsiteY4" fmla="*/ 154305 h 276225"/>
                <a:gd name="connsiteX5" fmla="*/ 1535430 w 1541145"/>
                <a:gd name="connsiteY5" fmla="*/ 276225 h 276225"/>
                <a:gd name="connsiteX6" fmla="*/ 1541145 w 1541145"/>
                <a:gd name="connsiteY6" fmla="*/ 2762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145" h="276225">
                  <a:moveTo>
                    <a:pt x="0" y="0"/>
                  </a:moveTo>
                  <a:lnTo>
                    <a:pt x="504825" y="43815"/>
                  </a:lnTo>
                  <a:lnTo>
                    <a:pt x="672465" y="83820"/>
                  </a:lnTo>
                  <a:lnTo>
                    <a:pt x="958215" y="45720"/>
                  </a:lnTo>
                  <a:lnTo>
                    <a:pt x="1272540" y="154305"/>
                  </a:lnTo>
                  <a:lnTo>
                    <a:pt x="1535430" y="276225"/>
                  </a:lnTo>
                  <a:lnTo>
                    <a:pt x="1541145" y="276225"/>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6" name="Freeform: Shape 1045"/>
            <p:cNvSpPr/>
            <p:nvPr/>
          </p:nvSpPr>
          <p:spPr bwMode="auto">
            <a:xfrm>
              <a:off x="958823" y="2826020"/>
              <a:ext cx="1834515" cy="348615"/>
            </a:xfrm>
            <a:custGeom>
              <a:avLst/>
              <a:gdLst>
                <a:gd name="connsiteX0" fmla="*/ 0 w 1834515"/>
                <a:gd name="connsiteY0" fmla="*/ 0 h 348615"/>
                <a:gd name="connsiteX1" fmla="*/ 415290 w 1834515"/>
                <a:gd name="connsiteY1" fmla="*/ 81915 h 348615"/>
                <a:gd name="connsiteX2" fmla="*/ 622935 w 1834515"/>
                <a:gd name="connsiteY2" fmla="*/ 140970 h 348615"/>
                <a:gd name="connsiteX3" fmla="*/ 769620 w 1834515"/>
                <a:gd name="connsiteY3" fmla="*/ 207645 h 348615"/>
                <a:gd name="connsiteX4" fmla="*/ 931545 w 1834515"/>
                <a:gd name="connsiteY4" fmla="*/ 266700 h 348615"/>
                <a:gd name="connsiteX5" fmla="*/ 1253490 w 1834515"/>
                <a:gd name="connsiteY5" fmla="*/ 348615 h 348615"/>
                <a:gd name="connsiteX6" fmla="*/ 1470660 w 1834515"/>
                <a:gd name="connsiteY6" fmla="*/ 280035 h 348615"/>
                <a:gd name="connsiteX7" fmla="*/ 1544955 w 1834515"/>
                <a:gd name="connsiteY7" fmla="*/ 264795 h 348615"/>
                <a:gd name="connsiteX8" fmla="*/ 1834515 w 1834515"/>
                <a:gd name="connsiteY8" fmla="*/ 26860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15" h="348615">
                  <a:moveTo>
                    <a:pt x="0" y="0"/>
                  </a:moveTo>
                  <a:lnTo>
                    <a:pt x="415290" y="81915"/>
                  </a:lnTo>
                  <a:lnTo>
                    <a:pt x="622935" y="140970"/>
                  </a:lnTo>
                  <a:lnTo>
                    <a:pt x="769620" y="207645"/>
                  </a:lnTo>
                  <a:lnTo>
                    <a:pt x="931545" y="266700"/>
                  </a:lnTo>
                  <a:lnTo>
                    <a:pt x="1253490" y="348615"/>
                  </a:lnTo>
                  <a:lnTo>
                    <a:pt x="1470660" y="280035"/>
                  </a:lnTo>
                  <a:lnTo>
                    <a:pt x="1544955" y="264795"/>
                  </a:lnTo>
                  <a:lnTo>
                    <a:pt x="1834515" y="268605"/>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7" name="Freeform: Shape 1046"/>
            <p:cNvSpPr/>
            <p:nvPr/>
          </p:nvSpPr>
          <p:spPr bwMode="auto">
            <a:xfrm>
              <a:off x="954746" y="2828293"/>
              <a:ext cx="1494589" cy="328863"/>
            </a:xfrm>
            <a:custGeom>
              <a:avLst/>
              <a:gdLst>
                <a:gd name="connsiteX0" fmla="*/ 0 w 1494589"/>
                <a:gd name="connsiteY0" fmla="*/ 0 h 328863"/>
                <a:gd name="connsiteX1" fmla="*/ 342231 w 1494589"/>
                <a:gd name="connsiteY1" fmla="*/ 98926 h 328863"/>
                <a:gd name="connsiteX2" fmla="*/ 625642 w 1494589"/>
                <a:gd name="connsiteY2" fmla="*/ 248652 h 328863"/>
                <a:gd name="connsiteX3" fmla="*/ 941136 w 1494589"/>
                <a:gd name="connsiteY3" fmla="*/ 328863 h 328863"/>
                <a:gd name="connsiteX4" fmla="*/ 1147010 w 1494589"/>
                <a:gd name="connsiteY4" fmla="*/ 195179 h 328863"/>
                <a:gd name="connsiteX5" fmla="*/ 1310105 w 1494589"/>
                <a:gd name="connsiteY5" fmla="*/ 136358 h 328863"/>
                <a:gd name="connsiteX6" fmla="*/ 1494589 w 1494589"/>
                <a:gd name="connsiteY6" fmla="*/ 61494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589" h="328863">
                  <a:moveTo>
                    <a:pt x="0" y="0"/>
                  </a:moveTo>
                  <a:lnTo>
                    <a:pt x="342231" y="98926"/>
                  </a:lnTo>
                  <a:lnTo>
                    <a:pt x="625642" y="248652"/>
                  </a:lnTo>
                  <a:lnTo>
                    <a:pt x="941136" y="328863"/>
                  </a:lnTo>
                  <a:lnTo>
                    <a:pt x="1147010" y="195179"/>
                  </a:lnTo>
                  <a:lnTo>
                    <a:pt x="1310105" y="136358"/>
                  </a:lnTo>
                  <a:lnTo>
                    <a:pt x="1494589" y="61494"/>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8" name="Freeform: Shape 1047"/>
            <p:cNvSpPr/>
            <p:nvPr/>
          </p:nvSpPr>
          <p:spPr bwMode="auto">
            <a:xfrm>
              <a:off x="960093" y="2828293"/>
              <a:ext cx="2275305" cy="526715"/>
            </a:xfrm>
            <a:custGeom>
              <a:avLst/>
              <a:gdLst>
                <a:gd name="connsiteX0" fmla="*/ 0 w 2275305"/>
                <a:gd name="connsiteY0" fmla="*/ 0 h 526715"/>
                <a:gd name="connsiteX1" fmla="*/ 344905 w 2275305"/>
                <a:gd name="connsiteY1" fmla="*/ 114968 h 526715"/>
                <a:gd name="connsiteX2" fmla="*/ 590884 w 2275305"/>
                <a:gd name="connsiteY2" fmla="*/ 248652 h 526715"/>
                <a:gd name="connsiteX3" fmla="*/ 1005305 w 2275305"/>
                <a:gd name="connsiteY3" fmla="*/ 435810 h 526715"/>
                <a:gd name="connsiteX4" fmla="*/ 1208505 w 2275305"/>
                <a:gd name="connsiteY4" fmla="*/ 491958 h 526715"/>
                <a:gd name="connsiteX5" fmla="*/ 1446463 w 2275305"/>
                <a:gd name="connsiteY5" fmla="*/ 524042 h 526715"/>
                <a:gd name="connsiteX6" fmla="*/ 1772653 w 2275305"/>
                <a:gd name="connsiteY6" fmla="*/ 526715 h 526715"/>
                <a:gd name="connsiteX7" fmla="*/ 2021305 w 2275305"/>
                <a:gd name="connsiteY7" fmla="*/ 454526 h 526715"/>
                <a:gd name="connsiteX8" fmla="*/ 2275305 w 2275305"/>
                <a:gd name="connsiteY8" fmla="*/ 483936 h 5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305" h="526715">
                  <a:moveTo>
                    <a:pt x="0" y="0"/>
                  </a:moveTo>
                  <a:lnTo>
                    <a:pt x="344905" y="114968"/>
                  </a:lnTo>
                  <a:lnTo>
                    <a:pt x="590884" y="248652"/>
                  </a:lnTo>
                  <a:lnTo>
                    <a:pt x="1005305" y="435810"/>
                  </a:lnTo>
                  <a:lnTo>
                    <a:pt x="1208505" y="491958"/>
                  </a:lnTo>
                  <a:lnTo>
                    <a:pt x="1446463" y="524042"/>
                  </a:lnTo>
                  <a:lnTo>
                    <a:pt x="1772653" y="526715"/>
                  </a:lnTo>
                  <a:lnTo>
                    <a:pt x="2021305" y="454526"/>
                  </a:lnTo>
                  <a:lnTo>
                    <a:pt x="2275305" y="483936"/>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49" name="Freeform: Shape 1048"/>
            <p:cNvSpPr/>
            <p:nvPr/>
          </p:nvSpPr>
          <p:spPr bwMode="auto">
            <a:xfrm>
              <a:off x="952072" y="2825619"/>
              <a:ext cx="2374232" cy="598905"/>
            </a:xfrm>
            <a:custGeom>
              <a:avLst/>
              <a:gdLst>
                <a:gd name="connsiteX0" fmla="*/ 0 w 2374232"/>
                <a:gd name="connsiteY0" fmla="*/ 0 h 598905"/>
                <a:gd name="connsiteX1" fmla="*/ 387684 w 2374232"/>
                <a:gd name="connsiteY1" fmla="*/ 163095 h 598905"/>
                <a:gd name="connsiteX2" fmla="*/ 660400 w 2374232"/>
                <a:gd name="connsiteY2" fmla="*/ 344905 h 598905"/>
                <a:gd name="connsiteX3" fmla="*/ 748632 w 2374232"/>
                <a:gd name="connsiteY3" fmla="*/ 323516 h 598905"/>
                <a:gd name="connsiteX4" fmla="*/ 909053 w 2374232"/>
                <a:gd name="connsiteY4" fmla="*/ 323516 h 598905"/>
                <a:gd name="connsiteX5" fmla="*/ 1229895 w 2374232"/>
                <a:gd name="connsiteY5" fmla="*/ 446505 h 598905"/>
                <a:gd name="connsiteX6" fmla="*/ 1558758 w 2374232"/>
                <a:gd name="connsiteY6" fmla="*/ 457200 h 598905"/>
                <a:gd name="connsiteX7" fmla="*/ 1794042 w 2374232"/>
                <a:gd name="connsiteY7" fmla="*/ 465221 h 598905"/>
                <a:gd name="connsiteX8" fmla="*/ 2101516 w 2374232"/>
                <a:gd name="connsiteY8" fmla="*/ 529389 h 598905"/>
                <a:gd name="connsiteX9" fmla="*/ 2374232 w 2374232"/>
                <a:gd name="connsiteY9" fmla="*/ 598905 h 59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232" h="598905">
                  <a:moveTo>
                    <a:pt x="0" y="0"/>
                  </a:moveTo>
                  <a:lnTo>
                    <a:pt x="387684" y="163095"/>
                  </a:lnTo>
                  <a:lnTo>
                    <a:pt x="660400" y="344905"/>
                  </a:lnTo>
                  <a:lnTo>
                    <a:pt x="748632" y="323516"/>
                  </a:lnTo>
                  <a:lnTo>
                    <a:pt x="909053" y="323516"/>
                  </a:lnTo>
                  <a:lnTo>
                    <a:pt x="1229895" y="446505"/>
                  </a:lnTo>
                  <a:lnTo>
                    <a:pt x="1558758" y="457200"/>
                  </a:lnTo>
                  <a:lnTo>
                    <a:pt x="1794042" y="465221"/>
                  </a:lnTo>
                  <a:lnTo>
                    <a:pt x="2101516" y="529389"/>
                  </a:lnTo>
                  <a:lnTo>
                    <a:pt x="2374232" y="598905"/>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0" name="Freeform: Shape 1049"/>
            <p:cNvSpPr/>
            <p:nvPr/>
          </p:nvSpPr>
          <p:spPr bwMode="auto">
            <a:xfrm>
              <a:off x="945328" y="2825382"/>
              <a:ext cx="1754477" cy="527019"/>
            </a:xfrm>
            <a:custGeom>
              <a:avLst/>
              <a:gdLst>
                <a:gd name="connsiteX0" fmla="*/ 0 w 1754477"/>
                <a:gd name="connsiteY0" fmla="*/ 0 h 527019"/>
                <a:gd name="connsiteX1" fmla="*/ 400895 w 1754477"/>
                <a:gd name="connsiteY1" fmla="*/ 157655 h 527019"/>
                <a:gd name="connsiteX2" fmla="*/ 635126 w 1754477"/>
                <a:gd name="connsiteY2" fmla="*/ 308554 h 527019"/>
                <a:gd name="connsiteX3" fmla="*/ 686927 w 1754477"/>
                <a:gd name="connsiteY3" fmla="*/ 342337 h 527019"/>
                <a:gd name="connsiteX4" fmla="*/ 840077 w 1754477"/>
                <a:gd name="connsiteY4" fmla="*/ 337832 h 527019"/>
                <a:gd name="connsiteX5" fmla="*/ 1240972 w 1754477"/>
                <a:gd name="connsiteY5" fmla="*/ 405399 h 527019"/>
                <a:gd name="connsiteX6" fmla="*/ 1515742 w 1754477"/>
                <a:gd name="connsiteY6" fmla="*/ 527019 h 527019"/>
                <a:gd name="connsiteX7" fmla="*/ 1754477 w 1754477"/>
                <a:gd name="connsiteY7" fmla="*/ 432425 h 52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477" h="527019">
                  <a:moveTo>
                    <a:pt x="0" y="0"/>
                  </a:moveTo>
                  <a:lnTo>
                    <a:pt x="400895" y="157655"/>
                  </a:lnTo>
                  <a:lnTo>
                    <a:pt x="635126" y="308554"/>
                  </a:lnTo>
                  <a:lnTo>
                    <a:pt x="686927" y="342337"/>
                  </a:lnTo>
                  <a:lnTo>
                    <a:pt x="840077" y="337832"/>
                  </a:lnTo>
                  <a:lnTo>
                    <a:pt x="1240972" y="405399"/>
                  </a:lnTo>
                  <a:lnTo>
                    <a:pt x="1515742" y="527019"/>
                  </a:lnTo>
                  <a:lnTo>
                    <a:pt x="1754477" y="432425"/>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1" name="Freeform: Shape 1050"/>
            <p:cNvSpPr/>
            <p:nvPr/>
          </p:nvSpPr>
          <p:spPr bwMode="auto">
            <a:xfrm>
              <a:off x="945328" y="2825382"/>
              <a:ext cx="1822044" cy="380625"/>
            </a:xfrm>
            <a:custGeom>
              <a:avLst/>
              <a:gdLst>
                <a:gd name="connsiteX0" fmla="*/ 0 w 1822044"/>
                <a:gd name="connsiteY0" fmla="*/ 0 h 380625"/>
                <a:gd name="connsiteX1" fmla="*/ 432426 w 1822044"/>
                <a:gd name="connsiteY1" fmla="*/ 200447 h 380625"/>
                <a:gd name="connsiteX2" fmla="*/ 493236 w 1822044"/>
                <a:gd name="connsiteY2" fmla="*/ 195943 h 380625"/>
                <a:gd name="connsiteX3" fmla="*/ 608099 w 1822044"/>
                <a:gd name="connsiteY3" fmla="*/ 261257 h 380625"/>
                <a:gd name="connsiteX4" fmla="*/ 943679 w 1822044"/>
                <a:gd name="connsiteY4" fmla="*/ 254500 h 380625"/>
                <a:gd name="connsiteX5" fmla="*/ 1313043 w 1822044"/>
                <a:gd name="connsiteY5" fmla="*/ 340085 h 380625"/>
                <a:gd name="connsiteX6" fmla="*/ 1533760 w 1822044"/>
                <a:gd name="connsiteY6" fmla="*/ 380625 h 380625"/>
                <a:gd name="connsiteX7" fmla="*/ 1822044 w 1822044"/>
                <a:gd name="connsiteY7" fmla="*/ 378372 h 38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2044" h="380625">
                  <a:moveTo>
                    <a:pt x="0" y="0"/>
                  </a:moveTo>
                  <a:lnTo>
                    <a:pt x="432426" y="200447"/>
                  </a:lnTo>
                  <a:lnTo>
                    <a:pt x="493236" y="195943"/>
                  </a:lnTo>
                  <a:lnTo>
                    <a:pt x="608099" y="261257"/>
                  </a:lnTo>
                  <a:lnTo>
                    <a:pt x="943679" y="254500"/>
                  </a:lnTo>
                  <a:lnTo>
                    <a:pt x="1313043" y="340085"/>
                  </a:lnTo>
                  <a:lnTo>
                    <a:pt x="1533760" y="380625"/>
                  </a:lnTo>
                  <a:lnTo>
                    <a:pt x="1822044" y="378372"/>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2" name="Freeform: Shape 1051"/>
            <p:cNvSpPr/>
            <p:nvPr/>
          </p:nvSpPr>
          <p:spPr bwMode="auto">
            <a:xfrm>
              <a:off x="945328" y="2832139"/>
              <a:ext cx="2146363" cy="367111"/>
            </a:xfrm>
            <a:custGeom>
              <a:avLst/>
              <a:gdLst>
                <a:gd name="connsiteX0" fmla="*/ 0 w 2146363"/>
                <a:gd name="connsiteY0" fmla="*/ 0 h 367111"/>
                <a:gd name="connsiteX1" fmla="*/ 385130 w 2146363"/>
                <a:gd name="connsiteY1" fmla="*/ 213960 h 367111"/>
                <a:gd name="connsiteX2" fmla="*/ 630621 w 2146363"/>
                <a:gd name="connsiteY2" fmla="*/ 247743 h 367111"/>
                <a:gd name="connsiteX3" fmla="*/ 867104 w 2146363"/>
                <a:gd name="connsiteY3" fmla="*/ 281527 h 367111"/>
                <a:gd name="connsiteX4" fmla="*/ 1826548 w 2146363"/>
                <a:gd name="connsiteY4" fmla="*/ 279274 h 367111"/>
                <a:gd name="connsiteX5" fmla="*/ 2146363 w 2146363"/>
                <a:gd name="connsiteY5" fmla="*/ 367111 h 3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363" h="367111">
                  <a:moveTo>
                    <a:pt x="0" y="0"/>
                  </a:moveTo>
                  <a:lnTo>
                    <a:pt x="385130" y="213960"/>
                  </a:lnTo>
                  <a:lnTo>
                    <a:pt x="630621" y="247743"/>
                  </a:lnTo>
                  <a:lnTo>
                    <a:pt x="867104" y="281527"/>
                  </a:lnTo>
                  <a:lnTo>
                    <a:pt x="1826548" y="279274"/>
                  </a:lnTo>
                  <a:lnTo>
                    <a:pt x="2146363" y="367111"/>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3" name="Freeform: Shape 1052"/>
            <p:cNvSpPr/>
            <p:nvPr/>
          </p:nvSpPr>
          <p:spPr bwMode="auto">
            <a:xfrm>
              <a:off x="949833" y="2834391"/>
              <a:ext cx="1914384" cy="333328"/>
            </a:xfrm>
            <a:custGeom>
              <a:avLst/>
              <a:gdLst>
                <a:gd name="connsiteX0" fmla="*/ 0 w 1914384"/>
                <a:gd name="connsiteY0" fmla="*/ 0 h 333328"/>
                <a:gd name="connsiteX1" fmla="*/ 396390 w 1914384"/>
                <a:gd name="connsiteY1" fmla="*/ 220717 h 333328"/>
                <a:gd name="connsiteX2" fmla="*/ 632873 w 1914384"/>
                <a:gd name="connsiteY2" fmla="*/ 306301 h 333328"/>
                <a:gd name="connsiteX3" fmla="*/ 1211693 w 1914384"/>
                <a:gd name="connsiteY3" fmla="*/ 324319 h 333328"/>
                <a:gd name="connsiteX4" fmla="*/ 1569795 w 1914384"/>
                <a:gd name="connsiteY4" fmla="*/ 295040 h 333328"/>
                <a:gd name="connsiteX5" fmla="*/ 1914384 w 1914384"/>
                <a:gd name="connsiteY5" fmla="*/ 333328 h 3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4384" h="333328">
                  <a:moveTo>
                    <a:pt x="0" y="0"/>
                  </a:moveTo>
                  <a:lnTo>
                    <a:pt x="396390" y="220717"/>
                  </a:lnTo>
                  <a:lnTo>
                    <a:pt x="632873" y="306301"/>
                  </a:lnTo>
                  <a:lnTo>
                    <a:pt x="1211693" y="324319"/>
                  </a:lnTo>
                  <a:lnTo>
                    <a:pt x="1569795" y="295040"/>
                  </a:lnTo>
                  <a:lnTo>
                    <a:pt x="1914384" y="333328"/>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4" name="Freeform: Shape 1053"/>
            <p:cNvSpPr/>
            <p:nvPr/>
          </p:nvSpPr>
          <p:spPr bwMode="auto">
            <a:xfrm>
              <a:off x="947581" y="2834391"/>
              <a:ext cx="2108075" cy="605846"/>
            </a:xfrm>
            <a:custGeom>
              <a:avLst/>
              <a:gdLst>
                <a:gd name="connsiteX0" fmla="*/ 0 w 2108075"/>
                <a:gd name="connsiteY0" fmla="*/ 0 h 605846"/>
                <a:gd name="connsiteX1" fmla="*/ 358102 w 2108075"/>
                <a:gd name="connsiteY1" fmla="*/ 227474 h 605846"/>
                <a:gd name="connsiteX2" fmla="*/ 601342 w 2108075"/>
                <a:gd name="connsiteY2" fmla="*/ 436930 h 605846"/>
                <a:gd name="connsiteX3" fmla="*/ 898634 w 2108075"/>
                <a:gd name="connsiteY3" fmla="*/ 560802 h 605846"/>
                <a:gd name="connsiteX4" fmla="*/ 1267998 w 2108075"/>
                <a:gd name="connsiteY4" fmla="*/ 587828 h 605846"/>
                <a:gd name="connsiteX5" fmla="*/ 1831052 w 2108075"/>
                <a:gd name="connsiteY5" fmla="*/ 605846 h 605846"/>
                <a:gd name="connsiteX6" fmla="*/ 2108075 w 2108075"/>
                <a:gd name="connsiteY6" fmla="*/ 596837 h 60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075" h="605846">
                  <a:moveTo>
                    <a:pt x="0" y="0"/>
                  </a:moveTo>
                  <a:lnTo>
                    <a:pt x="358102" y="227474"/>
                  </a:lnTo>
                  <a:lnTo>
                    <a:pt x="601342" y="436930"/>
                  </a:lnTo>
                  <a:lnTo>
                    <a:pt x="898634" y="560802"/>
                  </a:lnTo>
                  <a:lnTo>
                    <a:pt x="1267998" y="587828"/>
                  </a:lnTo>
                  <a:lnTo>
                    <a:pt x="1831052" y="605846"/>
                  </a:lnTo>
                  <a:lnTo>
                    <a:pt x="2108075" y="596837"/>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5" name="Freeform: Shape 1054"/>
            <p:cNvSpPr/>
            <p:nvPr/>
          </p:nvSpPr>
          <p:spPr bwMode="auto">
            <a:xfrm>
              <a:off x="936320" y="2823130"/>
              <a:ext cx="1824295" cy="518010"/>
            </a:xfrm>
            <a:custGeom>
              <a:avLst/>
              <a:gdLst>
                <a:gd name="connsiteX0" fmla="*/ 0 w 1824295"/>
                <a:gd name="connsiteY0" fmla="*/ 0 h 518010"/>
                <a:gd name="connsiteX1" fmla="*/ 450443 w 1824295"/>
                <a:gd name="connsiteY1" fmla="*/ 304049 h 518010"/>
                <a:gd name="connsiteX2" fmla="*/ 641881 w 1824295"/>
                <a:gd name="connsiteY2" fmla="*/ 322067 h 518010"/>
                <a:gd name="connsiteX3" fmla="*/ 1056289 w 1824295"/>
                <a:gd name="connsiteY3" fmla="*/ 378372 h 518010"/>
                <a:gd name="connsiteX4" fmla="*/ 1247728 w 1824295"/>
                <a:gd name="connsiteY4" fmla="*/ 409903 h 518010"/>
                <a:gd name="connsiteX5" fmla="*/ 1554029 w 1824295"/>
                <a:gd name="connsiteY5" fmla="*/ 493235 h 518010"/>
                <a:gd name="connsiteX6" fmla="*/ 1824295 w 1824295"/>
                <a:gd name="connsiteY6" fmla="*/ 518010 h 51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295" h="518010">
                  <a:moveTo>
                    <a:pt x="0" y="0"/>
                  </a:moveTo>
                  <a:lnTo>
                    <a:pt x="450443" y="304049"/>
                  </a:lnTo>
                  <a:lnTo>
                    <a:pt x="641881" y="322067"/>
                  </a:lnTo>
                  <a:lnTo>
                    <a:pt x="1056289" y="378372"/>
                  </a:lnTo>
                  <a:lnTo>
                    <a:pt x="1247728" y="409903"/>
                  </a:lnTo>
                  <a:lnTo>
                    <a:pt x="1554029" y="493235"/>
                  </a:lnTo>
                  <a:lnTo>
                    <a:pt x="1824295" y="518010"/>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6" name="Freeform: Shape 1055"/>
            <p:cNvSpPr/>
            <p:nvPr/>
          </p:nvSpPr>
          <p:spPr bwMode="auto">
            <a:xfrm>
              <a:off x="941137" y="2820877"/>
              <a:ext cx="2173389" cy="635126"/>
            </a:xfrm>
            <a:custGeom>
              <a:avLst/>
              <a:gdLst>
                <a:gd name="connsiteX0" fmla="*/ 0 w 2173389"/>
                <a:gd name="connsiteY0" fmla="*/ 0 h 635126"/>
                <a:gd name="connsiteX1" fmla="*/ 414408 w 2173389"/>
                <a:gd name="connsiteY1" fmla="*/ 349094 h 635126"/>
                <a:gd name="connsiteX2" fmla="*/ 612603 w 2173389"/>
                <a:gd name="connsiteY2" fmla="*/ 448192 h 635126"/>
                <a:gd name="connsiteX3" fmla="*/ 1114847 w 2173389"/>
                <a:gd name="connsiteY3" fmla="*/ 572063 h 635126"/>
                <a:gd name="connsiteX4" fmla="*/ 1531507 w 2173389"/>
                <a:gd name="connsiteY4" fmla="*/ 538280 h 635126"/>
                <a:gd name="connsiteX5" fmla="*/ 1831052 w 2173389"/>
                <a:gd name="connsiteY5" fmla="*/ 617108 h 635126"/>
                <a:gd name="connsiteX6" fmla="*/ 2173389 w 2173389"/>
                <a:gd name="connsiteY6" fmla="*/ 635126 h 63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3389" h="635126">
                  <a:moveTo>
                    <a:pt x="0" y="0"/>
                  </a:moveTo>
                  <a:lnTo>
                    <a:pt x="414408" y="349094"/>
                  </a:lnTo>
                  <a:lnTo>
                    <a:pt x="612603" y="448192"/>
                  </a:lnTo>
                  <a:lnTo>
                    <a:pt x="1114847" y="572063"/>
                  </a:lnTo>
                  <a:lnTo>
                    <a:pt x="1531507" y="538280"/>
                  </a:lnTo>
                  <a:lnTo>
                    <a:pt x="1831052" y="617108"/>
                  </a:lnTo>
                  <a:lnTo>
                    <a:pt x="2173389" y="635126"/>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7" name="Freeform: Shape 1056"/>
            <p:cNvSpPr/>
            <p:nvPr/>
          </p:nvSpPr>
          <p:spPr bwMode="auto">
            <a:xfrm>
              <a:off x="941137" y="2825382"/>
              <a:ext cx="1817539" cy="499992"/>
            </a:xfrm>
            <a:custGeom>
              <a:avLst/>
              <a:gdLst>
                <a:gd name="connsiteX0" fmla="*/ 0 w 1817539"/>
                <a:gd name="connsiteY0" fmla="*/ 0 h 499992"/>
                <a:gd name="connsiteX1" fmla="*/ 389633 w 1817539"/>
                <a:gd name="connsiteY1" fmla="*/ 360355 h 499992"/>
                <a:gd name="connsiteX2" fmla="*/ 569811 w 1817539"/>
                <a:gd name="connsiteY2" fmla="*/ 376120 h 499992"/>
                <a:gd name="connsiteX3" fmla="*/ 781519 w 1817539"/>
                <a:gd name="connsiteY3" fmla="*/ 461704 h 499992"/>
                <a:gd name="connsiteX4" fmla="*/ 1398627 w 1817539"/>
                <a:gd name="connsiteY4" fmla="*/ 468461 h 499992"/>
                <a:gd name="connsiteX5" fmla="*/ 1540516 w 1817539"/>
                <a:gd name="connsiteY5" fmla="*/ 499992 h 499992"/>
                <a:gd name="connsiteX6" fmla="*/ 1817539 w 1817539"/>
                <a:gd name="connsiteY6" fmla="*/ 463957 h 49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539" h="499992">
                  <a:moveTo>
                    <a:pt x="0" y="0"/>
                  </a:moveTo>
                  <a:lnTo>
                    <a:pt x="389633" y="360355"/>
                  </a:lnTo>
                  <a:lnTo>
                    <a:pt x="569811" y="376120"/>
                  </a:lnTo>
                  <a:lnTo>
                    <a:pt x="781519" y="461704"/>
                  </a:lnTo>
                  <a:lnTo>
                    <a:pt x="1398627" y="468461"/>
                  </a:lnTo>
                  <a:lnTo>
                    <a:pt x="1540516" y="499992"/>
                  </a:lnTo>
                  <a:lnTo>
                    <a:pt x="1817539" y="463957"/>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8" name="Freeform: Shape 1057"/>
            <p:cNvSpPr/>
            <p:nvPr/>
          </p:nvSpPr>
          <p:spPr bwMode="auto">
            <a:xfrm>
              <a:off x="943712" y="2834391"/>
              <a:ext cx="1153135" cy="382877"/>
            </a:xfrm>
            <a:custGeom>
              <a:avLst/>
              <a:gdLst>
                <a:gd name="connsiteX0" fmla="*/ 0 w 1153135"/>
                <a:gd name="connsiteY0" fmla="*/ 0 h 382877"/>
                <a:gd name="connsiteX1" fmla="*/ 479723 w 1153135"/>
                <a:gd name="connsiteY1" fmla="*/ 342337 h 382877"/>
                <a:gd name="connsiteX2" fmla="*/ 1153135 w 1153135"/>
                <a:gd name="connsiteY2" fmla="*/ 382877 h 382877"/>
              </a:gdLst>
              <a:ahLst/>
              <a:cxnLst>
                <a:cxn ang="0">
                  <a:pos x="connsiteX0" y="connsiteY0"/>
                </a:cxn>
                <a:cxn ang="0">
                  <a:pos x="connsiteX1" y="connsiteY1"/>
                </a:cxn>
                <a:cxn ang="0">
                  <a:pos x="connsiteX2" y="connsiteY2"/>
                </a:cxn>
              </a:cxnLst>
              <a:rect l="l" t="t" r="r" b="b"/>
              <a:pathLst>
                <a:path w="1153135" h="382877">
                  <a:moveTo>
                    <a:pt x="0" y="0"/>
                  </a:moveTo>
                  <a:lnTo>
                    <a:pt x="479723" y="342337"/>
                  </a:lnTo>
                  <a:lnTo>
                    <a:pt x="1153135" y="382877"/>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59" name="Freeform: Shape 1058"/>
            <p:cNvSpPr/>
            <p:nvPr/>
          </p:nvSpPr>
          <p:spPr bwMode="auto">
            <a:xfrm>
              <a:off x="1456582" y="3194745"/>
              <a:ext cx="457200" cy="54054"/>
            </a:xfrm>
            <a:custGeom>
              <a:avLst/>
              <a:gdLst>
                <a:gd name="connsiteX0" fmla="*/ 0 w 457200"/>
                <a:gd name="connsiteY0" fmla="*/ 0 h 54054"/>
                <a:gd name="connsiteX1" fmla="*/ 457200 w 457200"/>
                <a:gd name="connsiteY1" fmla="*/ 54054 h 54054"/>
              </a:gdLst>
              <a:ahLst/>
              <a:cxnLst>
                <a:cxn ang="0">
                  <a:pos x="connsiteX0" y="connsiteY0"/>
                </a:cxn>
                <a:cxn ang="0">
                  <a:pos x="connsiteX1" y="connsiteY1"/>
                </a:cxn>
              </a:cxnLst>
              <a:rect l="l" t="t" r="r" b="b"/>
              <a:pathLst>
                <a:path w="457200" h="54054">
                  <a:moveTo>
                    <a:pt x="0" y="0"/>
                  </a:moveTo>
                  <a:lnTo>
                    <a:pt x="457200" y="54054"/>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0" name="Freeform: Shape 1059"/>
            <p:cNvSpPr/>
            <p:nvPr/>
          </p:nvSpPr>
          <p:spPr bwMode="auto">
            <a:xfrm>
              <a:off x="2039906" y="3296095"/>
              <a:ext cx="1051785" cy="58558"/>
            </a:xfrm>
            <a:custGeom>
              <a:avLst/>
              <a:gdLst>
                <a:gd name="connsiteX0" fmla="*/ 0 w 1051785"/>
                <a:gd name="connsiteY0" fmla="*/ 0 h 58558"/>
                <a:gd name="connsiteX1" fmla="*/ 108106 w 1051785"/>
                <a:gd name="connsiteY1" fmla="*/ 51801 h 58558"/>
                <a:gd name="connsiteX2" fmla="*/ 439182 w 1051785"/>
                <a:gd name="connsiteY2" fmla="*/ 58558 h 58558"/>
                <a:gd name="connsiteX3" fmla="*/ 1051785 w 1051785"/>
                <a:gd name="connsiteY3" fmla="*/ 49549 h 58558"/>
              </a:gdLst>
              <a:ahLst/>
              <a:cxnLst>
                <a:cxn ang="0">
                  <a:pos x="connsiteX0" y="connsiteY0"/>
                </a:cxn>
                <a:cxn ang="0">
                  <a:pos x="connsiteX1" y="connsiteY1"/>
                </a:cxn>
                <a:cxn ang="0">
                  <a:pos x="connsiteX2" y="connsiteY2"/>
                </a:cxn>
                <a:cxn ang="0">
                  <a:pos x="connsiteX3" y="connsiteY3"/>
                </a:cxn>
              </a:cxnLst>
              <a:rect l="l" t="t" r="r" b="b"/>
              <a:pathLst>
                <a:path w="1051785" h="58558">
                  <a:moveTo>
                    <a:pt x="0" y="0"/>
                  </a:moveTo>
                  <a:lnTo>
                    <a:pt x="108106" y="51801"/>
                  </a:lnTo>
                  <a:lnTo>
                    <a:pt x="439182" y="58558"/>
                  </a:lnTo>
                  <a:lnTo>
                    <a:pt x="1051785" y="49549"/>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1" name="Freeform: Shape 1060"/>
            <p:cNvSpPr/>
            <p:nvPr/>
          </p:nvSpPr>
          <p:spPr bwMode="auto">
            <a:xfrm>
              <a:off x="943076" y="2825382"/>
              <a:ext cx="2054022" cy="281527"/>
            </a:xfrm>
            <a:custGeom>
              <a:avLst/>
              <a:gdLst>
                <a:gd name="connsiteX0" fmla="*/ 0 w 2054022"/>
                <a:gd name="connsiteY0" fmla="*/ 0 h 281527"/>
                <a:gd name="connsiteX1" fmla="*/ 504497 w 2054022"/>
                <a:gd name="connsiteY1" fmla="*/ 67566 h 281527"/>
                <a:gd name="connsiteX2" fmla="*/ 677917 w 2054022"/>
                <a:gd name="connsiteY2" fmla="*/ 200447 h 281527"/>
                <a:gd name="connsiteX3" fmla="*/ 1083317 w 2054022"/>
                <a:gd name="connsiteY3" fmla="*/ 209456 h 281527"/>
                <a:gd name="connsiteX4" fmla="*/ 1479707 w 2054022"/>
                <a:gd name="connsiteY4" fmla="*/ 281527 h 281527"/>
                <a:gd name="connsiteX5" fmla="*/ 1871592 w 2054022"/>
                <a:gd name="connsiteY5" fmla="*/ 268013 h 281527"/>
                <a:gd name="connsiteX6" fmla="*/ 2054022 w 2054022"/>
                <a:gd name="connsiteY6" fmla="*/ 220717 h 28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4022" h="281527">
                  <a:moveTo>
                    <a:pt x="0" y="0"/>
                  </a:moveTo>
                  <a:lnTo>
                    <a:pt x="504497" y="67566"/>
                  </a:lnTo>
                  <a:lnTo>
                    <a:pt x="677917" y="200447"/>
                  </a:lnTo>
                  <a:lnTo>
                    <a:pt x="1083317" y="209456"/>
                  </a:lnTo>
                  <a:lnTo>
                    <a:pt x="1479707" y="281527"/>
                  </a:lnTo>
                  <a:lnTo>
                    <a:pt x="1871592" y="268013"/>
                  </a:lnTo>
                  <a:lnTo>
                    <a:pt x="2054022" y="220717"/>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2" name="Freeform: Shape 1061"/>
            <p:cNvSpPr/>
            <p:nvPr/>
          </p:nvSpPr>
          <p:spPr bwMode="auto">
            <a:xfrm>
              <a:off x="2859713" y="3165466"/>
              <a:ext cx="1090073" cy="94593"/>
            </a:xfrm>
            <a:custGeom>
              <a:avLst/>
              <a:gdLst>
                <a:gd name="connsiteX0" fmla="*/ 0 w 1090073"/>
                <a:gd name="connsiteY0" fmla="*/ 2252 h 94593"/>
                <a:gd name="connsiteX1" fmla="*/ 290536 w 1090073"/>
                <a:gd name="connsiteY1" fmla="*/ 0 h 94593"/>
                <a:gd name="connsiteX2" fmla="*/ 691430 w 1090073"/>
                <a:gd name="connsiteY2" fmla="*/ 94593 h 94593"/>
                <a:gd name="connsiteX3" fmla="*/ 1090073 w 1090073"/>
                <a:gd name="connsiteY3" fmla="*/ 67567 h 94593"/>
              </a:gdLst>
              <a:ahLst/>
              <a:cxnLst>
                <a:cxn ang="0">
                  <a:pos x="connsiteX0" y="connsiteY0"/>
                </a:cxn>
                <a:cxn ang="0">
                  <a:pos x="connsiteX1" y="connsiteY1"/>
                </a:cxn>
                <a:cxn ang="0">
                  <a:pos x="connsiteX2" y="connsiteY2"/>
                </a:cxn>
                <a:cxn ang="0">
                  <a:pos x="connsiteX3" y="connsiteY3"/>
                </a:cxn>
              </a:cxnLst>
              <a:rect l="l" t="t" r="r" b="b"/>
              <a:pathLst>
                <a:path w="1090073" h="94593">
                  <a:moveTo>
                    <a:pt x="0" y="2252"/>
                  </a:moveTo>
                  <a:lnTo>
                    <a:pt x="290536" y="0"/>
                  </a:lnTo>
                  <a:lnTo>
                    <a:pt x="691430" y="94593"/>
                  </a:lnTo>
                  <a:lnTo>
                    <a:pt x="1090073" y="67567"/>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3" name="Freeform: Shape 1062"/>
            <p:cNvSpPr/>
            <p:nvPr/>
          </p:nvSpPr>
          <p:spPr bwMode="auto">
            <a:xfrm>
              <a:off x="2803408" y="3093396"/>
              <a:ext cx="1155387" cy="117115"/>
            </a:xfrm>
            <a:custGeom>
              <a:avLst/>
              <a:gdLst>
                <a:gd name="connsiteX0" fmla="*/ 0 w 1155387"/>
                <a:gd name="connsiteY0" fmla="*/ 0 h 117115"/>
                <a:gd name="connsiteX1" fmla="*/ 259005 w 1155387"/>
                <a:gd name="connsiteY1" fmla="*/ 2252 h 117115"/>
                <a:gd name="connsiteX2" fmla="*/ 540532 w 1155387"/>
                <a:gd name="connsiteY2" fmla="*/ 117115 h 117115"/>
                <a:gd name="connsiteX3" fmla="*/ 824311 w 1155387"/>
                <a:gd name="connsiteY3" fmla="*/ 110359 h 117115"/>
                <a:gd name="connsiteX4" fmla="*/ 1155387 w 1155387"/>
                <a:gd name="connsiteY4" fmla="*/ 74323 h 11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387" h="117115">
                  <a:moveTo>
                    <a:pt x="0" y="0"/>
                  </a:moveTo>
                  <a:lnTo>
                    <a:pt x="259005" y="2252"/>
                  </a:lnTo>
                  <a:lnTo>
                    <a:pt x="540532" y="117115"/>
                  </a:lnTo>
                  <a:lnTo>
                    <a:pt x="824311" y="110359"/>
                  </a:lnTo>
                  <a:lnTo>
                    <a:pt x="1155387" y="74323"/>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4" name="Freeform: Shape 1063"/>
            <p:cNvSpPr/>
            <p:nvPr/>
          </p:nvSpPr>
          <p:spPr bwMode="auto">
            <a:xfrm>
              <a:off x="2776381" y="3111414"/>
              <a:ext cx="1078812" cy="139637"/>
            </a:xfrm>
            <a:custGeom>
              <a:avLst/>
              <a:gdLst>
                <a:gd name="connsiteX0" fmla="*/ 0 w 1078812"/>
                <a:gd name="connsiteY0" fmla="*/ 0 h 139637"/>
                <a:gd name="connsiteX1" fmla="*/ 283779 w 1078812"/>
                <a:gd name="connsiteY1" fmla="*/ 15766 h 139637"/>
                <a:gd name="connsiteX2" fmla="*/ 585576 w 1078812"/>
                <a:gd name="connsiteY2" fmla="*/ 99098 h 139637"/>
                <a:gd name="connsiteX3" fmla="*/ 844581 w 1078812"/>
                <a:gd name="connsiteY3" fmla="*/ 92341 h 139637"/>
                <a:gd name="connsiteX4" fmla="*/ 1078812 w 1078812"/>
                <a:gd name="connsiteY4" fmla="*/ 139637 h 139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812" h="139637">
                  <a:moveTo>
                    <a:pt x="0" y="0"/>
                  </a:moveTo>
                  <a:lnTo>
                    <a:pt x="283779" y="15766"/>
                  </a:lnTo>
                  <a:lnTo>
                    <a:pt x="585576" y="99098"/>
                  </a:lnTo>
                  <a:lnTo>
                    <a:pt x="844581" y="92341"/>
                  </a:lnTo>
                  <a:lnTo>
                    <a:pt x="1078812" y="139637"/>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5" name="Freeform: Shape 1064"/>
            <p:cNvSpPr/>
            <p:nvPr/>
          </p:nvSpPr>
          <p:spPr bwMode="auto">
            <a:xfrm>
              <a:off x="2765120" y="3203754"/>
              <a:ext cx="853590" cy="29279"/>
            </a:xfrm>
            <a:custGeom>
              <a:avLst/>
              <a:gdLst>
                <a:gd name="connsiteX0" fmla="*/ 0 w 853590"/>
                <a:gd name="connsiteY0" fmla="*/ 0 h 29279"/>
                <a:gd name="connsiteX1" fmla="*/ 355850 w 853590"/>
                <a:gd name="connsiteY1" fmla="*/ 4504 h 29279"/>
                <a:gd name="connsiteX2" fmla="*/ 565306 w 853590"/>
                <a:gd name="connsiteY2" fmla="*/ 29279 h 29279"/>
                <a:gd name="connsiteX3" fmla="*/ 853590 w 853590"/>
                <a:gd name="connsiteY3" fmla="*/ 11261 h 29279"/>
              </a:gdLst>
              <a:ahLst/>
              <a:cxnLst>
                <a:cxn ang="0">
                  <a:pos x="connsiteX0" y="connsiteY0"/>
                </a:cxn>
                <a:cxn ang="0">
                  <a:pos x="connsiteX1" y="connsiteY1"/>
                </a:cxn>
                <a:cxn ang="0">
                  <a:pos x="connsiteX2" y="connsiteY2"/>
                </a:cxn>
                <a:cxn ang="0">
                  <a:pos x="connsiteX3" y="connsiteY3"/>
                </a:cxn>
              </a:cxnLst>
              <a:rect l="l" t="t" r="r" b="b"/>
              <a:pathLst>
                <a:path w="853590" h="29279">
                  <a:moveTo>
                    <a:pt x="0" y="0"/>
                  </a:moveTo>
                  <a:lnTo>
                    <a:pt x="355850" y="4504"/>
                  </a:lnTo>
                  <a:lnTo>
                    <a:pt x="565306" y="29279"/>
                  </a:lnTo>
                  <a:lnTo>
                    <a:pt x="853590" y="11261"/>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6" name="Freeform: Shape 1065"/>
            <p:cNvSpPr/>
            <p:nvPr/>
          </p:nvSpPr>
          <p:spPr bwMode="auto">
            <a:xfrm>
              <a:off x="2735841" y="3266816"/>
              <a:ext cx="295040" cy="22522"/>
            </a:xfrm>
            <a:custGeom>
              <a:avLst/>
              <a:gdLst>
                <a:gd name="connsiteX0" fmla="*/ 0 w 295040"/>
                <a:gd name="connsiteY0" fmla="*/ 22522 h 22522"/>
                <a:gd name="connsiteX1" fmla="*/ 295040 w 295040"/>
                <a:gd name="connsiteY1" fmla="*/ 0 h 22522"/>
              </a:gdLst>
              <a:ahLst/>
              <a:cxnLst>
                <a:cxn ang="0">
                  <a:pos x="connsiteX0" y="connsiteY0"/>
                </a:cxn>
                <a:cxn ang="0">
                  <a:pos x="connsiteX1" y="connsiteY1"/>
                </a:cxn>
              </a:cxnLst>
              <a:rect l="l" t="t" r="r" b="b"/>
              <a:pathLst>
                <a:path w="295040" h="22522">
                  <a:moveTo>
                    <a:pt x="0" y="22522"/>
                  </a:moveTo>
                  <a:lnTo>
                    <a:pt x="295040" y="0"/>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7" name="Freeform: Shape 1066"/>
            <p:cNvSpPr/>
            <p:nvPr/>
          </p:nvSpPr>
          <p:spPr bwMode="auto">
            <a:xfrm>
              <a:off x="2733589" y="3226276"/>
              <a:ext cx="1126108" cy="47297"/>
            </a:xfrm>
            <a:custGeom>
              <a:avLst/>
              <a:gdLst>
                <a:gd name="connsiteX0" fmla="*/ 0 w 1126108"/>
                <a:gd name="connsiteY0" fmla="*/ 0 h 47297"/>
                <a:gd name="connsiteX1" fmla="*/ 0 w 1126108"/>
                <a:gd name="connsiteY1" fmla="*/ 0 h 47297"/>
                <a:gd name="connsiteX2" fmla="*/ 691430 w 1126108"/>
                <a:gd name="connsiteY2" fmla="*/ 47297 h 47297"/>
                <a:gd name="connsiteX3" fmla="*/ 972957 w 1126108"/>
                <a:gd name="connsiteY3" fmla="*/ 27027 h 47297"/>
                <a:gd name="connsiteX4" fmla="*/ 1126108 w 1126108"/>
                <a:gd name="connsiteY4" fmla="*/ 11262 h 47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108" h="47297">
                  <a:moveTo>
                    <a:pt x="0" y="0"/>
                  </a:moveTo>
                  <a:lnTo>
                    <a:pt x="0" y="0"/>
                  </a:lnTo>
                  <a:lnTo>
                    <a:pt x="691430" y="47297"/>
                  </a:lnTo>
                  <a:lnTo>
                    <a:pt x="972957" y="27027"/>
                  </a:lnTo>
                  <a:lnTo>
                    <a:pt x="1126108" y="11262"/>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8" name="Freeform: Shape 1067"/>
            <p:cNvSpPr/>
            <p:nvPr/>
          </p:nvSpPr>
          <p:spPr bwMode="auto">
            <a:xfrm>
              <a:off x="3089439" y="3345644"/>
              <a:ext cx="499992" cy="36035"/>
            </a:xfrm>
            <a:custGeom>
              <a:avLst/>
              <a:gdLst>
                <a:gd name="connsiteX0" fmla="*/ 0 w 499992"/>
                <a:gd name="connsiteY0" fmla="*/ 0 h 36035"/>
                <a:gd name="connsiteX1" fmla="*/ 499992 w 499992"/>
                <a:gd name="connsiteY1" fmla="*/ 36035 h 36035"/>
              </a:gdLst>
              <a:ahLst/>
              <a:cxnLst>
                <a:cxn ang="0">
                  <a:pos x="connsiteX0" y="connsiteY0"/>
                </a:cxn>
                <a:cxn ang="0">
                  <a:pos x="connsiteX1" y="connsiteY1"/>
                </a:cxn>
              </a:cxnLst>
              <a:rect l="l" t="t" r="r" b="b"/>
              <a:pathLst>
                <a:path w="499992" h="36035">
                  <a:moveTo>
                    <a:pt x="0" y="0"/>
                  </a:moveTo>
                  <a:lnTo>
                    <a:pt x="499992" y="36035"/>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69" name="Freeform: Shape 1068"/>
            <p:cNvSpPr/>
            <p:nvPr/>
          </p:nvSpPr>
          <p:spPr bwMode="auto">
            <a:xfrm>
              <a:off x="2629987" y="3397445"/>
              <a:ext cx="752240" cy="74323"/>
            </a:xfrm>
            <a:custGeom>
              <a:avLst/>
              <a:gdLst>
                <a:gd name="connsiteX0" fmla="*/ 0 w 752240"/>
                <a:gd name="connsiteY0" fmla="*/ 9009 h 74323"/>
                <a:gd name="connsiteX1" fmla="*/ 0 w 752240"/>
                <a:gd name="connsiteY1" fmla="*/ 9009 h 74323"/>
                <a:gd name="connsiteX2" fmla="*/ 342337 w 752240"/>
                <a:gd name="connsiteY2" fmla="*/ 0 h 74323"/>
                <a:gd name="connsiteX3" fmla="*/ 689178 w 752240"/>
                <a:gd name="connsiteY3" fmla="*/ 74323 h 74323"/>
                <a:gd name="connsiteX4" fmla="*/ 752240 w 752240"/>
                <a:gd name="connsiteY4" fmla="*/ 67566 h 7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240" h="74323">
                  <a:moveTo>
                    <a:pt x="0" y="9009"/>
                  </a:moveTo>
                  <a:lnTo>
                    <a:pt x="0" y="9009"/>
                  </a:lnTo>
                  <a:lnTo>
                    <a:pt x="342337" y="0"/>
                  </a:lnTo>
                  <a:lnTo>
                    <a:pt x="689178" y="74323"/>
                  </a:lnTo>
                  <a:lnTo>
                    <a:pt x="752240" y="67566"/>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0" name="Freeform: Shape 1069"/>
            <p:cNvSpPr/>
            <p:nvPr/>
          </p:nvSpPr>
          <p:spPr bwMode="auto">
            <a:xfrm>
              <a:off x="3102953" y="3446994"/>
              <a:ext cx="123871" cy="11261"/>
            </a:xfrm>
            <a:custGeom>
              <a:avLst/>
              <a:gdLst>
                <a:gd name="connsiteX0" fmla="*/ 0 w 123871"/>
                <a:gd name="connsiteY0" fmla="*/ 11261 h 11261"/>
                <a:gd name="connsiteX1" fmla="*/ 123871 w 123871"/>
                <a:gd name="connsiteY1" fmla="*/ 0 h 11261"/>
              </a:gdLst>
              <a:ahLst/>
              <a:cxnLst>
                <a:cxn ang="0">
                  <a:pos x="connsiteX0" y="connsiteY0"/>
                </a:cxn>
                <a:cxn ang="0">
                  <a:pos x="connsiteX1" y="connsiteY1"/>
                </a:cxn>
              </a:cxnLst>
              <a:rect l="l" t="t" r="r" b="b"/>
              <a:pathLst>
                <a:path w="123871" h="11261">
                  <a:moveTo>
                    <a:pt x="0" y="11261"/>
                  </a:moveTo>
                  <a:lnTo>
                    <a:pt x="123871" y="0"/>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1" name="Freeform: Shape 1070"/>
            <p:cNvSpPr/>
            <p:nvPr/>
          </p:nvSpPr>
          <p:spPr bwMode="auto">
            <a:xfrm>
              <a:off x="3053403" y="3428976"/>
              <a:ext cx="146394" cy="22522"/>
            </a:xfrm>
            <a:custGeom>
              <a:avLst/>
              <a:gdLst>
                <a:gd name="connsiteX0" fmla="*/ 0 w 146394"/>
                <a:gd name="connsiteY0" fmla="*/ 0 h 22522"/>
                <a:gd name="connsiteX1" fmla="*/ 146394 w 146394"/>
                <a:gd name="connsiteY1" fmla="*/ 22522 h 22522"/>
              </a:gdLst>
              <a:ahLst/>
              <a:cxnLst>
                <a:cxn ang="0">
                  <a:pos x="connsiteX0" y="connsiteY0"/>
                </a:cxn>
                <a:cxn ang="0">
                  <a:pos x="connsiteX1" y="connsiteY1"/>
                </a:cxn>
              </a:cxnLst>
              <a:rect l="l" t="t" r="r" b="b"/>
              <a:pathLst>
                <a:path w="146394" h="22522">
                  <a:moveTo>
                    <a:pt x="0" y="0"/>
                  </a:moveTo>
                  <a:lnTo>
                    <a:pt x="146394" y="22522"/>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2" name="Freeform: Shape 1071"/>
            <p:cNvSpPr/>
            <p:nvPr/>
          </p:nvSpPr>
          <p:spPr bwMode="auto">
            <a:xfrm>
              <a:off x="3319165" y="3329878"/>
              <a:ext cx="551793" cy="114863"/>
            </a:xfrm>
            <a:custGeom>
              <a:avLst/>
              <a:gdLst>
                <a:gd name="connsiteX0" fmla="*/ 0 w 551793"/>
                <a:gd name="connsiteY0" fmla="*/ 92341 h 114863"/>
                <a:gd name="connsiteX1" fmla="*/ 263509 w 551793"/>
                <a:gd name="connsiteY1" fmla="*/ 0 h 114863"/>
                <a:gd name="connsiteX2" fmla="*/ 551793 w 551793"/>
                <a:gd name="connsiteY2" fmla="*/ 114863 h 114863"/>
              </a:gdLst>
              <a:ahLst/>
              <a:cxnLst>
                <a:cxn ang="0">
                  <a:pos x="connsiteX0" y="connsiteY0"/>
                </a:cxn>
                <a:cxn ang="0">
                  <a:pos x="connsiteX1" y="connsiteY1"/>
                </a:cxn>
                <a:cxn ang="0">
                  <a:pos x="connsiteX2" y="connsiteY2"/>
                </a:cxn>
              </a:cxnLst>
              <a:rect l="l" t="t" r="r" b="b"/>
              <a:pathLst>
                <a:path w="551793" h="114863">
                  <a:moveTo>
                    <a:pt x="0" y="92341"/>
                  </a:moveTo>
                  <a:lnTo>
                    <a:pt x="263509" y="0"/>
                  </a:lnTo>
                  <a:lnTo>
                    <a:pt x="551793" y="114863"/>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nvGrpSpPr>
            <p:cNvPr id="1108" name="Group 1107"/>
            <p:cNvGrpSpPr/>
            <p:nvPr/>
          </p:nvGrpSpPr>
          <p:grpSpPr>
            <a:xfrm>
              <a:off x="953835" y="2265729"/>
              <a:ext cx="2715426" cy="1149409"/>
              <a:chOff x="957129" y="2333002"/>
              <a:chExt cx="2715426" cy="1149409"/>
            </a:xfrm>
          </p:grpSpPr>
          <p:sp>
            <p:nvSpPr>
              <p:cNvPr id="1073" name="Freeform: Shape 1072"/>
              <p:cNvSpPr/>
              <p:nvPr/>
            </p:nvSpPr>
            <p:spPr bwMode="auto">
              <a:xfrm>
                <a:off x="959928" y="2694569"/>
                <a:ext cx="2234046" cy="194830"/>
              </a:xfrm>
              <a:custGeom>
                <a:avLst/>
                <a:gdLst>
                  <a:gd name="connsiteX0" fmla="*/ 0 w 2234046"/>
                  <a:gd name="connsiteY0" fmla="*/ 194830 h 194830"/>
                  <a:gd name="connsiteX1" fmla="*/ 397452 w 2234046"/>
                  <a:gd name="connsiteY1" fmla="*/ 54552 h 194830"/>
                  <a:gd name="connsiteX2" fmla="*/ 675409 w 2234046"/>
                  <a:gd name="connsiteY2" fmla="*/ 46759 h 194830"/>
                  <a:gd name="connsiteX3" fmla="*/ 994930 w 2234046"/>
                  <a:gd name="connsiteY3" fmla="*/ 59748 h 194830"/>
                  <a:gd name="connsiteX4" fmla="*/ 1252105 w 2234046"/>
                  <a:gd name="connsiteY4" fmla="*/ 18184 h 194830"/>
                  <a:gd name="connsiteX5" fmla="*/ 1410566 w 2234046"/>
                  <a:gd name="connsiteY5" fmla="*/ 64943 h 194830"/>
                  <a:gd name="connsiteX6" fmla="*/ 1979468 w 2234046"/>
                  <a:gd name="connsiteY6" fmla="*/ 0 h 194830"/>
                  <a:gd name="connsiteX7" fmla="*/ 2234046 w 2234046"/>
                  <a:gd name="connsiteY7" fmla="*/ 36368 h 19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046" h="194830">
                    <a:moveTo>
                      <a:pt x="0" y="194830"/>
                    </a:moveTo>
                    <a:lnTo>
                      <a:pt x="397452" y="54552"/>
                    </a:lnTo>
                    <a:lnTo>
                      <a:pt x="675409" y="46759"/>
                    </a:lnTo>
                    <a:lnTo>
                      <a:pt x="994930" y="59748"/>
                    </a:lnTo>
                    <a:lnTo>
                      <a:pt x="1252105" y="18184"/>
                    </a:lnTo>
                    <a:lnTo>
                      <a:pt x="1410566" y="64943"/>
                    </a:lnTo>
                    <a:lnTo>
                      <a:pt x="1979468" y="0"/>
                    </a:lnTo>
                    <a:lnTo>
                      <a:pt x="2234046" y="36368"/>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4" name="Freeform: Shape 1073"/>
              <p:cNvSpPr/>
              <p:nvPr/>
            </p:nvSpPr>
            <p:spPr bwMode="auto">
              <a:xfrm>
                <a:off x="959928" y="2671190"/>
                <a:ext cx="680605" cy="220806"/>
              </a:xfrm>
              <a:custGeom>
                <a:avLst/>
                <a:gdLst>
                  <a:gd name="connsiteX0" fmla="*/ 0 w 680605"/>
                  <a:gd name="connsiteY0" fmla="*/ 220806 h 220806"/>
                  <a:gd name="connsiteX1" fmla="*/ 680605 w 680605"/>
                  <a:gd name="connsiteY1" fmla="*/ 0 h 220806"/>
                </a:gdLst>
                <a:ahLst/>
                <a:cxnLst>
                  <a:cxn ang="0">
                    <a:pos x="connsiteX0" y="connsiteY0"/>
                  </a:cxn>
                  <a:cxn ang="0">
                    <a:pos x="connsiteX1" y="connsiteY1"/>
                  </a:cxn>
                </a:cxnLst>
                <a:rect l="l" t="t" r="r" b="b"/>
                <a:pathLst>
                  <a:path w="680605" h="220806">
                    <a:moveTo>
                      <a:pt x="0" y="220806"/>
                    </a:moveTo>
                    <a:lnTo>
                      <a:pt x="680605"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5" name="Freeform: Shape 1074"/>
              <p:cNvSpPr/>
              <p:nvPr/>
            </p:nvSpPr>
            <p:spPr bwMode="auto">
              <a:xfrm>
                <a:off x="967721" y="2743926"/>
                <a:ext cx="672812" cy="148070"/>
              </a:xfrm>
              <a:custGeom>
                <a:avLst/>
                <a:gdLst>
                  <a:gd name="connsiteX0" fmla="*/ 0 w 672812"/>
                  <a:gd name="connsiteY0" fmla="*/ 148070 h 148070"/>
                  <a:gd name="connsiteX1" fmla="*/ 415637 w 672812"/>
                  <a:gd name="connsiteY1" fmla="*/ 44161 h 148070"/>
                  <a:gd name="connsiteX2" fmla="*/ 672812 w 672812"/>
                  <a:gd name="connsiteY2" fmla="*/ 0 h 148070"/>
                </a:gdLst>
                <a:ahLst/>
                <a:cxnLst>
                  <a:cxn ang="0">
                    <a:pos x="connsiteX0" y="connsiteY0"/>
                  </a:cxn>
                  <a:cxn ang="0">
                    <a:pos x="connsiteX1" y="connsiteY1"/>
                  </a:cxn>
                  <a:cxn ang="0">
                    <a:pos x="connsiteX2" y="connsiteY2"/>
                  </a:cxn>
                </a:cxnLst>
                <a:rect l="l" t="t" r="r" b="b"/>
                <a:pathLst>
                  <a:path w="672812" h="148070">
                    <a:moveTo>
                      <a:pt x="0" y="148070"/>
                    </a:moveTo>
                    <a:lnTo>
                      <a:pt x="415637" y="44161"/>
                    </a:lnTo>
                    <a:lnTo>
                      <a:pt x="672812"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7" name="Freeform: Shape 1076"/>
              <p:cNvSpPr/>
              <p:nvPr/>
            </p:nvSpPr>
            <p:spPr bwMode="auto">
              <a:xfrm>
                <a:off x="3191221" y="2694190"/>
                <a:ext cx="268778" cy="33251"/>
              </a:xfrm>
              <a:custGeom>
                <a:avLst/>
                <a:gdLst>
                  <a:gd name="connsiteX0" fmla="*/ 0 w 268778"/>
                  <a:gd name="connsiteY0" fmla="*/ 33251 h 33251"/>
                  <a:gd name="connsiteX1" fmla="*/ 266007 w 268778"/>
                  <a:gd name="connsiteY1" fmla="*/ 0 h 33251"/>
                  <a:gd name="connsiteX2" fmla="*/ 268778 w 268778"/>
                  <a:gd name="connsiteY2" fmla="*/ 0 h 33251"/>
                </a:gdLst>
                <a:ahLst/>
                <a:cxnLst>
                  <a:cxn ang="0">
                    <a:pos x="connsiteX0" y="connsiteY0"/>
                  </a:cxn>
                  <a:cxn ang="0">
                    <a:pos x="connsiteX1" y="connsiteY1"/>
                  </a:cxn>
                  <a:cxn ang="0">
                    <a:pos x="connsiteX2" y="connsiteY2"/>
                  </a:cxn>
                </a:cxnLst>
                <a:rect l="l" t="t" r="r" b="b"/>
                <a:pathLst>
                  <a:path w="268778" h="33251">
                    <a:moveTo>
                      <a:pt x="0" y="33251"/>
                    </a:moveTo>
                    <a:lnTo>
                      <a:pt x="266007" y="0"/>
                    </a:lnTo>
                    <a:lnTo>
                      <a:pt x="268778"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8" name="Freeform: Shape 1077"/>
              <p:cNvSpPr/>
              <p:nvPr/>
            </p:nvSpPr>
            <p:spPr bwMode="auto">
              <a:xfrm>
                <a:off x="961402" y="2441961"/>
                <a:ext cx="899445" cy="437972"/>
              </a:xfrm>
              <a:custGeom>
                <a:avLst/>
                <a:gdLst>
                  <a:gd name="connsiteX0" fmla="*/ 0 w 899445"/>
                  <a:gd name="connsiteY0" fmla="*/ 437972 h 437972"/>
                  <a:gd name="connsiteX1" fmla="*/ 254237 w 899445"/>
                  <a:gd name="connsiteY1" fmla="*/ 331149 h 437972"/>
                  <a:gd name="connsiteX2" fmla="*/ 288420 w 899445"/>
                  <a:gd name="connsiteY2" fmla="*/ 326876 h 437972"/>
                  <a:gd name="connsiteX3" fmla="*/ 410198 w 899445"/>
                  <a:gd name="connsiteY3" fmla="*/ 335422 h 437972"/>
                  <a:gd name="connsiteX4" fmla="*/ 668708 w 899445"/>
                  <a:gd name="connsiteY4" fmla="*/ 371742 h 437972"/>
                  <a:gd name="connsiteX5" fmla="*/ 899445 w 899445"/>
                  <a:gd name="connsiteY5" fmla="*/ 0 h 43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5" h="437972">
                    <a:moveTo>
                      <a:pt x="0" y="437972"/>
                    </a:moveTo>
                    <a:lnTo>
                      <a:pt x="254237" y="331149"/>
                    </a:lnTo>
                    <a:lnTo>
                      <a:pt x="288420" y="326876"/>
                    </a:lnTo>
                    <a:lnTo>
                      <a:pt x="410198" y="335422"/>
                    </a:lnTo>
                    <a:lnTo>
                      <a:pt x="668708" y="371742"/>
                    </a:lnTo>
                    <a:lnTo>
                      <a:pt x="899445"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79" name="Freeform: Shape 1078"/>
              <p:cNvSpPr/>
              <p:nvPr/>
            </p:nvSpPr>
            <p:spPr bwMode="auto">
              <a:xfrm>
                <a:off x="959265" y="2756019"/>
                <a:ext cx="668709" cy="128187"/>
              </a:xfrm>
              <a:custGeom>
                <a:avLst/>
                <a:gdLst>
                  <a:gd name="connsiteX0" fmla="*/ 0 w 668709"/>
                  <a:gd name="connsiteY0" fmla="*/ 128187 h 128187"/>
                  <a:gd name="connsiteX1" fmla="*/ 668709 w 668709"/>
                  <a:gd name="connsiteY1" fmla="*/ 0 h 128187"/>
                </a:gdLst>
                <a:ahLst/>
                <a:cxnLst>
                  <a:cxn ang="0">
                    <a:pos x="connsiteX0" y="connsiteY0"/>
                  </a:cxn>
                  <a:cxn ang="0">
                    <a:pos x="connsiteX1" y="connsiteY1"/>
                  </a:cxn>
                </a:cxnLst>
                <a:rect l="l" t="t" r="r" b="b"/>
                <a:pathLst>
                  <a:path w="668709" h="128187">
                    <a:moveTo>
                      <a:pt x="0" y="128187"/>
                    </a:moveTo>
                    <a:lnTo>
                      <a:pt x="668709"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0" name="Freeform: Shape 1079"/>
              <p:cNvSpPr/>
              <p:nvPr/>
            </p:nvSpPr>
            <p:spPr bwMode="auto">
              <a:xfrm>
                <a:off x="963538" y="2777383"/>
                <a:ext cx="1525425" cy="115368"/>
              </a:xfrm>
              <a:custGeom>
                <a:avLst/>
                <a:gdLst>
                  <a:gd name="connsiteX0" fmla="*/ 0 w 1525425"/>
                  <a:gd name="connsiteY0" fmla="*/ 115368 h 115368"/>
                  <a:gd name="connsiteX1" fmla="*/ 435836 w 1525425"/>
                  <a:gd name="connsiteY1" fmla="*/ 38456 h 115368"/>
                  <a:gd name="connsiteX2" fmla="*/ 621707 w 1525425"/>
                  <a:gd name="connsiteY2" fmla="*/ 14955 h 115368"/>
                  <a:gd name="connsiteX3" fmla="*/ 860989 w 1525425"/>
                  <a:gd name="connsiteY3" fmla="*/ 23501 h 115368"/>
                  <a:gd name="connsiteX4" fmla="*/ 965675 w 1525425"/>
                  <a:gd name="connsiteY4" fmla="*/ 34183 h 115368"/>
                  <a:gd name="connsiteX5" fmla="*/ 1217776 w 1525425"/>
                  <a:gd name="connsiteY5" fmla="*/ 0 h 115368"/>
                  <a:gd name="connsiteX6" fmla="*/ 1390828 w 1525425"/>
                  <a:gd name="connsiteY6" fmla="*/ 34183 h 115368"/>
                  <a:gd name="connsiteX7" fmla="*/ 1525425 w 1525425"/>
                  <a:gd name="connsiteY7" fmla="*/ 12819 h 11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5425" h="115368">
                    <a:moveTo>
                      <a:pt x="0" y="115368"/>
                    </a:moveTo>
                    <a:lnTo>
                      <a:pt x="435836" y="38456"/>
                    </a:lnTo>
                    <a:lnTo>
                      <a:pt x="621707" y="14955"/>
                    </a:lnTo>
                    <a:lnTo>
                      <a:pt x="860989" y="23501"/>
                    </a:lnTo>
                    <a:lnTo>
                      <a:pt x="965675" y="34183"/>
                    </a:lnTo>
                    <a:lnTo>
                      <a:pt x="1217776" y="0"/>
                    </a:lnTo>
                    <a:lnTo>
                      <a:pt x="1390828" y="34183"/>
                    </a:lnTo>
                    <a:lnTo>
                      <a:pt x="1525425" y="12819"/>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1" name="Freeform: Shape 1080"/>
              <p:cNvSpPr/>
              <p:nvPr/>
            </p:nvSpPr>
            <p:spPr bwMode="auto">
              <a:xfrm>
                <a:off x="978493" y="2333002"/>
                <a:ext cx="1499787" cy="559749"/>
              </a:xfrm>
              <a:custGeom>
                <a:avLst/>
                <a:gdLst>
                  <a:gd name="connsiteX0" fmla="*/ 0 w 1499787"/>
                  <a:gd name="connsiteY0" fmla="*/ 559749 h 559749"/>
                  <a:gd name="connsiteX1" fmla="*/ 420881 w 1499787"/>
                  <a:gd name="connsiteY1" fmla="*/ 493519 h 559749"/>
                  <a:gd name="connsiteX2" fmla="*/ 666572 w 1499787"/>
                  <a:gd name="connsiteY2" fmla="*/ 557613 h 559749"/>
                  <a:gd name="connsiteX3" fmla="*/ 1078907 w 1499787"/>
                  <a:gd name="connsiteY3" fmla="*/ 343968 h 559749"/>
                  <a:gd name="connsiteX4" fmla="*/ 1217776 w 1499787"/>
                  <a:gd name="connsiteY4" fmla="*/ 25637 h 559749"/>
                  <a:gd name="connsiteX5" fmla="*/ 1499787 w 1499787"/>
                  <a:gd name="connsiteY5" fmla="*/ 0 h 55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9787" h="559749">
                    <a:moveTo>
                      <a:pt x="0" y="559749"/>
                    </a:moveTo>
                    <a:lnTo>
                      <a:pt x="420881" y="493519"/>
                    </a:lnTo>
                    <a:lnTo>
                      <a:pt x="666572" y="557613"/>
                    </a:lnTo>
                    <a:lnTo>
                      <a:pt x="1078907" y="343968"/>
                    </a:lnTo>
                    <a:lnTo>
                      <a:pt x="1217776" y="25637"/>
                    </a:lnTo>
                    <a:lnTo>
                      <a:pt x="1499787"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2" name="Freeform: Shape 1081"/>
              <p:cNvSpPr/>
              <p:nvPr/>
            </p:nvSpPr>
            <p:spPr bwMode="auto">
              <a:xfrm>
                <a:off x="974221" y="2728245"/>
                <a:ext cx="1051132" cy="237146"/>
              </a:xfrm>
              <a:custGeom>
                <a:avLst/>
                <a:gdLst>
                  <a:gd name="connsiteX0" fmla="*/ 0 w 1051132"/>
                  <a:gd name="connsiteY0" fmla="*/ 164506 h 237146"/>
                  <a:gd name="connsiteX1" fmla="*/ 482837 w 1051132"/>
                  <a:gd name="connsiteY1" fmla="*/ 115368 h 237146"/>
                  <a:gd name="connsiteX2" fmla="*/ 621706 w 1051132"/>
                  <a:gd name="connsiteY2" fmla="*/ 237146 h 237146"/>
                  <a:gd name="connsiteX3" fmla="*/ 1051132 w 1051132"/>
                  <a:gd name="connsiteY3" fmla="*/ 0 h 237146"/>
                </a:gdLst>
                <a:ahLst/>
                <a:cxnLst>
                  <a:cxn ang="0">
                    <a:pos x="connsiteX0" y="connsiteY0"/>
                  </a:cxn>
                  <a:cxn ang="0">
                    <a:pos x="connsiteX1" y="connsiteY1"/>
                  </a:cxn>
                  <a:cxn ang="0">
                    <a:pos x="connsiteX2" y="connsiteY2"/>
                  </a:cxn>
                  <a:cxn ang="0">
                    <a:pos x="connsiteX3" y="connsiteY3"/>
                  </a:cxn>
                </a:cxnLst>
                <a:rect l="l" t="t" r="r" b="b"/>
                <a:pathLst>
                  <a:path w="1051132" h="237146">
                    <a:moveTo>
                      <a:pt x="0" y="164506"/>
                    </a:moveTo>
                    <a:lnTo>
                      <a:pt x="482837" y="115368"/>
                    </a:lnTo>
                    <a:lnTo>
                      <a:pt x="621706" y="237146"/>
                    </a:lnTo>
                    <a:lnTo>
                      <a:pt x="1051132"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3" name="Freeform: Shape 1082"/>
              <p:cNvSpPr/>
              <p:nvPr/>
            </p:nvSpPr>
            <p:spPr bwMode="auto">
              <a:xfrm>
                <a:off x="957129" y="2617150"/>
                <a:ext cx="1512606" cy="292693"/>
              </a:xfrm>
              <a:custGeom>
                <a:avLst/>
                <a:gdLst>
                  <a:gd name="connsiteX0" fmla="*/ 0 w 1512606"/>
                  <a:gd name="connsiteY0" fmla="*/ 267056 h 292693"/>
                  <a:gd name="connsiteX1" fmla="*/ 452927 w 1512606"/>
                  <a:gd name="connsiteY1" fmla="*/ 273465 h 292693"/>
                  <a:gd name="connsiteX2" fmla="*/ 888763 w 1512606"/>
                  <a:gd name="connsiteY2" fmla="*/ 292693 h 292693"/>
                  <a:gd name="connsiteX3" fmla="*/ 1192138 w 1512606"/>
                  <a:gd name="connsiteY3" fmla="*/ 202962 h 292693"/>
                  <a:gd name="connsiteX4" fmla="*/ 1512606 w 1512606"/>
                  <a:gd name="connsiteY4" fmla="*/ 0 h 29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606" h="292693">
                    <a:moveTo>
                      <a:pt x="0" y="267056"/>
                    </a:moveTo>
                    <a:lnTo>
                      <a:pt x="452927" y="273465"/>
                    </a:lnTo>
                    <a:lnTo>
                      <a:pt x="888763" y="292693"/>
                    </a:lnTo>
                    <a:lnTo>
                      <a:pt x="1192138" y="202962"/>
                    </a:lnTo>
                    <a:lnTo>
                      <a:pt x="1512606"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4" name="Freeform: Shape 1083"/>
              <p:cNvSpPr/>
              <p:nvPr/>
            </p:nvSpPr>
            <p:spPr bwMode="auto">
              <a:xfrm>
                <a:off x="969948" y="2817976"/>
                <a:ext cx="638798" cy="79048"/>
              </a:xfrm>
              <a:custGeom>
                <a:avLst/>
                <a:gdLst>
                  <a:gd name="connsiteX0" fmla="*/ 0 w 638798"/>
                  <a:gd name="connsiteY0" fmla="*/ 72639 h 79048"/>
                  <a:gd name="connsiteX1" fmla="*/ 418744 w 638798"/>
                  <a:gd name="connsiteY1" fmla="*/ 79048 h 79048"/>
                  <a:gd name="connsiteX2" fmla="*/ 638798 w 638798"/>
                  <a:gd name="connsiteY2" fmla="*/ 0 h 79048"/>
                </a:gdLst>
                <a:ahLst/>
                <a:cxnLst>
                  <a:cxn ang="0">
                    <a:pos x="connsiteX0" y="connsiteY0"/>
                  </a:cxn>
                  <a:cxn ang="0">
                    <a:pos x="connsiteX1" y="connsiteY1"/>
                  </a:cxn>
                  <a:cxn ang="0">
                    <a:pos x="connsiteX2" y="connsiteY2"/>
                  </a:cxn>
                </a:cxnLst>
                <a:rect l="l" t="t" r="r" b="b"/>
                <a:pathLst>
                  <a:path w="638798" h="79048">
                    <a:moveTo>
                      <a:pt x="0" y="72639"/>
                    </a:moveTo>
                    <a:lnTo>
                      <a:pt x="418744" y="79048"/>
                    </a:lnTo>
                    <a:lnTo>
                      <a:pt x="638798"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5" name="Freeform: Shape 1084"/>
              <p:cNvSpPr/>
              <p:nvPr/>
            </p:nvSpPr>
            <p:spPr bwMode="auto">
              <a:xfrm>
                <a:off x="974221" y="2781656"/>
                <a:ext cx="1474149" cy="288421"/>
              </a:xfrm>
              <a:custGeom>
                <a:avLst/>
                <a:gdLst>
                  <a:gd name="connsiteX0" fmla="*/ 0 w 1474149"/>
                  <a:gd name="connsiteY0" fmla="*/ 104686 h 288421"/>
                  <a:gd name="connsiteX1" fmla="*/ 264919 w 1474149"/>
                  <a:gd name="connsiteY1" fmla="*/ 0 h 288421"/>
                  <a:gd name="connsiteX2" fmla="*/ 465745 w 1474149"/>
                  <a:gd name="connsiteY2" fmla="*/ 138869 h 288421"/>
                  <a:gd name="connsiteX3" fmla="*/ 527702 w 1474149"/>
                  <a:gd name="connsiteY3" fmla="*/ 164507 h 288421"/>
                  <a:gd name="connsiteX4" fmla="*/ 619570 w 1474149"/>
                  <a:gd name="connsiteY4" fmla="*/ 243555 h 288421"/>
                  <a:gd name="connsiteX5" fmla="*/ 728529 w 1474149"/>
                  <a:gd name="connsiteY5" fmla="*/ 243555 h 288421"/>
                  <a:gd name="connsiteX6" fmla="*/ 886626 w 1474149"/>
                  <a:gd name="connsiteY6" fmla="*/ 288421 h 288421"/>
                  <a:gd name="connsiteX7" fmla="*/ 1474149 w 1474149"/>
                  <a:gd name="connsiteY7" fmla="*/ 51275 h 28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4149" h="288421">
                    <a:moveTo>
                      <a:pt x="0" y="104686"/>
                    </a:moveTo>
                    <a:lnTo>
                      <a:pt x="264919" y="0"/>
                    </a:lnTo>
                    <a:lnTo>
                      <a:pt x="465745" y="138869"/>
                    </a:lnTo>
                    <a:lnTo>
                      <a:pt x="527702" y="164507"/>
                    </a:lnTo>
                    <a:lnTo>
                      <a:pt x="619570" y="243555"/>
                    </a:lnTo>
                    <a:lnTo>
                      <a:pt x="728529" y="243555"/>
                    </a:lnTo>
                    <a:lnTo>
                      <a:pt x="886626" y="288421"/>
                    </a:lnTo>
                    <a:lnTo>
                      <a:pt x="1474149" y="51275"/>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6" name="Freeform: Shape 1085"/>
              <p:cNvSpPr/>
              <p:nvPr/>
            </p:nvSpPr>
            <p:spPr bwMode="auto">
              <a:xfrm>
                <a:off x="967811" y="2869250"/>
                <a:ext cx="604615" cy="47002"/>
              </a:xfrm>
              <a:custGeom>
                <a:avLst/>
                <a:gdLst>
                  <a:gd name="connsiteX0" fmla="*/ 0 w 604615"/>
                  <a:gd name="connsiteY0" fmla="*/ 25638 h 47002"/>
                  <a:gd name="connsiteX1" fmla="*/ 440109 w 604615"/>
                  <a:gd name="connsiteY1" fmla="*/ 47002 h 47002"/>
                  <a:gd name="connsiteX2" fmla="*/ 557613 w 604615"/>
                  <a:gd name="connsiteY2" fmla="*/ 21365 h 47002"/>
                  <a:gd name="connsiteX3" fmla="*/ 604615 w 604615"/>
                  <a:gd name="connsiteY3" fmla="*/ 0 h 47002"/>
                </a:gdLst>
                <a:ahLst/>
                <a:cxnLst>
                  <a:cxn ang="0">
                    <a:pos x="connsiteX0" y="connsiteY0"/>
                  </a:cxn>
                  <a:cxn ang="0">
                    <a:pos x="connsiteX1" y="connsiteY1"/>
                  </a:cxn>
                  <a:cxn ang="0">
                    <a:pos x="connsiteX2" y="connsiteY2"/>
                  </a:cxn>
                  <a:cxn ang="0">
                    <a:pos x="connsiteX3" y="connsiteY3"/>
                  </a:cxn>
                </a:cxnLst>
                <a:rect l="l" t="t" r="r" b="b"/>
                <a:pathLst>
                  <a:path w="604615" h="47002">
                    <a:moveTo>
                      <a:pt x="0" y="25638"/>
                    </a:moveTo>
                    <a:lnTo>
                      <a:pt x="440109" y="47002"/>
                    </a:lnTo>
                    <a:lnTo>
                      <a:pt x="557613" y="21365"/>
                    </a:lnTo>
                    <a:lnTo>
                      <a:pt x="604615"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7" name="Freeform: Shape 1086"/>
              <p:cNvSpPr/>
              <p:nvPr/>
            </p:nvSpPr>
            <p:spPr bwMode="auto">
              <a:xfrm>
                <a:off x="961402" y="2779520"/>
                <a:ext cx="1078906" cy="108959"/>
              </a:xfrm>
              <a:custGeom>
                <a:avLst/>
                <a:gdLst>
                  <a:gd name="connsiteX0" fmla="*/ 0 w 1078906"/>
                  <a:gd name="connsiteY0" fmla="*/ 108959 h 108959"/>
                  <a:gd name="connsiteX1" fmla="*/ 431562 w 1078906"/>
                  <a:gd name="connsiteY1" fmla="*/ 100413 h 108959"/>
                  <a:gd name="connsiteX2" fmla="*/ 502065 w 1078906"/>
                  <a:gd name="connsiteY2" fmla="*/ 85458 h 108959"/>
                  <a:gd name="connsiteX3" fmla="*/ 576841 w 1078906"/>
                  <a:gd name="connsiteY3" fmla="*/ 85458 h 108959"/>
                  <a:gd name="connsiteX4" fmla="*/ 700755 w 1078906"/>
                  <a:gd name="connsiteY4" fmla="*/ 36319 h 108959"/>
                  <a:gd name="connsiteX5" fmla="*/ 816123 w 1078906"/>
                  <a:gd name="connsiteY5" fmla="*/ 21364 h 108959"/>
                  <a:gd name="connsiteX6" fmla="*/ 922946 w 1078906"/>
                  <a:gd name="connsiteY6" fmla="*/ 6409 h 108959"/>
                  <a:gd name="connsiteX7" fmla="*/ 1078906 w 1078906"/>
                  <a:gd name="connsiteY7" fmla="*/ 0 h 1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906" h="108959">
                    <a:moveTo>
                      <a:pt x="0" y="108959"/>
                    </a:moveTo>
                    <a:lnTo>
                      <a:pt x="431562" y="100413"/>
                    </a:lnTo>
                    <a:lnTo>
                      <a:pt x="502065" y="85458"/>
                    </a:lnTo>
                    <a:lnTo>
                      <a:pt x="576841" y="85458"/>
                    </a:lnTo>
                    <a:lnTo>
                      <a:pt x="700755" y="36319"/>
                    </a:lnTo>
                    <a:lnTo>
                      <a:pt x="816123" y="21364"/>
                    </a:lnTo>
                    <a:lnTo>
                      <a:pt x="922946" y="6409"/>
                    </a:lnTo>
                    <a:lnTo>
                      <a:pt x="1078906"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8" name="Freeform: Shape 1087"/>
              <p:cNvSpPr/>
              <p:nvPr/>
            </p:nvSpPr>
            <p:spPr bwMode="auto">
              <a:xfrm>
                <a:off x="976357" y="2717563"/>
                <a:ext cx="1228458" cy="183734"/>
              </a:xfrm>
              <a:custGeom>
                <a:avLst/>
                <a:gdLst>
                  <a:gd name="connsiteX0" fmla="*/ 0 w 1228458"/>
                  <a:gd name="connsiteY0" fmla="*/ 179461 h 183734"/>
                  <a:gd name="connsiteX1" fmla="*/ 504202 w 1228458"/>
                  <a:gd name="connsiteY1" fmla="*/ 183734 h 183734"/>
                  <a:gd name="connsiteX2" fmla="*/ 604615 w 1228458"/>
                  <a:gd name="connsiteY2" fmla="*/ 177325 h 183734"/>
                  <a:gd name="connsiteX3" fmla="*/ 679391 w 1228458"/>
                  <a:gd name="connsiteY3" fmla="*/ 149551 h 183734"/>
                  <a:gd name="connsiteX4" fmla="*/ 942174 w 1228458"/>
                  <a:gd name="connsiteY4" fmla="*/ 126050 h 183734"/>
                  <a:gd name="connsiteX5" fmla="*/ 1228458 w 1228458"/>
                  <a:gd name="connsiteY5" fmla="*/ 0 h 1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458" h="183734">
                    <a:moveTo>
                      <a:pt x="0" y="179461"/>
                    </a:moveTo>
                    <a:lnTo>
                      <a:pt x="504202" y="183734"/>
                    </a:lnTo>
                    <a:lnTo>
                      <a:pt x="604615" y="177325"/>
                    </a:lnTo>
                    <a:lnTo>
                      <a:pt x="679391" y="149551"/>
                    </a:lnTo>
                    <a:lnTo>
                      <a:pt x="942174" y="126050"/>
                    </a:lnTo>
                    <a:lnTo>
                      <a:pt x="1228458"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89" name="Freeform: Shape 1088"/>
              <p:cNvSpPr/>
              <p:nvPr/>
            </p:nvSpPr>
            <p:spPr bwMode="auto">
              <a:xfrm>
                <a:off x="967811" y="2843613"/>
                <a:ext cx="1484832" cy="85458"/>
              </a:xfrm>
              <a:custGeom>
                <a:avLst/>
                <a:gdLst>
                  <a:gd name="connsiteX0" fmla="*/ 0 w 1484832"/>
                  <a:gd name="connsiteY0" fmla="*/ 51275 h 85458"/>
                  <a:gd name="connsiteX1" fmla="*/ 465746 w 1484832"/>
                  <a:gd name="connsiteY1" fmla="*/ 85458 h 85458"/>
                  <a:gd name="connsiteX2" fmla="*/ 619570 w 1484832"/>
                  <a:gd name="connsiteY2" fmla="*/ 76912 h 85458"/>
                  <a:gd name="connsiteX3" fmla="*/ 717847 w 1484832"/>
                  <a:gd name="connsiteY3" fmla="*/ 68366 h 85458"/>
                  <a:gd name="connsiteX4" fmla="*/ 899445 w 1484832"/>
                  <a:gd name="connsiteY4" fmla="*/ 70503 h 85458"/>
                  <a:gd name="connsiteX5" fmla="*/ 952856 w 1484832"/>
                  <a:gd name="connsiteY5" fmla="*/ 70503 h 85458"/>
                  <a:gd name="connsiteX6" fmla="*/ 1213503 w 1484832"/>
                  <a:gd name="connsiteY6" fmla="*/ 0 h 85458"/>
                  <a:gd name="connsiteX7" fmla="*/ 1484832 w 1484832"/>
                  <a:gd name="connsiteY7" fmla="*/ 61957 h 8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32" h="85458">
                    <a:moveTo>
                      <a:pt x="0" y="51275"/>
                    </a:moveTo>
                    <a:lnTo>
                      <a:pt x="465746" y="85458"/>
                    </a:lnTo>
                    <a:lnTo>
                      <a:pt x="619570" y="76912"/>
                    </a:lnTo>
                    <a:lnTo>
                      <a:pt x="717847" y="68366"/>
                    </a:lnTo>
                    <a:lnTo>
                      <a:pt x="899445" y="70503"/>
                    </a:lnTo>
                    <a:lnTo>
                      <a:pt x="952856" y="70503"/>
                    </a:lnTo>
                    <a:lnTo>
                      <a:pt x="1213503" y="0"/>
                    </a:lnTo>
                    <a:lnTo>
                      <a:pt x="1484832" y="61957"/>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0" name="Freeform: Shape 1089"/>
              <p:cNvSpPr/>
              <p:nvPr/>
            </p:nvSpPr>
            <p:spPr bwMode="auto">
              <a:xfrm>
                <a:off x="961402" y="2879933"/>
                <a:ext cx="869534" cy="183734"/>
              </a:xfrm>
              <a:custGeom>
                <a:avLst/>
                <a:gdLst>
                  <a:gd name="connsiteX0" fmla="*/ 0 w 869534"/>
                  <a:gd name="connsiteY0" fmla="*/ 0 h 183734"/>
                  <a:gd name="connsiteX1" fmla="*/ 446518 w 869534"/>
                  <a:gd name="connsiteY1" fmla="*/ 74775 h 183734"/>
                  <a:gd name="connsiteX2" fmla="*/ 632389 w 869534"/>
                  <a:gd name="connsiteY2" fmla="*/ 136732 h 183734"/>
                  <a:gd name="connsiteX3" fmla="*/ 715710 w 869534"/>
                  <a:gd name="connsiteY3" fmla="*/ 166643 h 183734"/>
                  <a:gd name="connsiteX4" fmla="*/ 869534 w 869534"/>
                  <a:gd name="connsiteY4" fmla="*/ 183734 h 18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534" h="183734">
                    <a:moveTo>
                      <a:pt x="0" y="0"/>
                    </a:moveTo>
                    <a:lnTo>
                      <a:pt x="446518" y="74775"/>
                    </a:lnTo>
                    <a:lnTo>
                      <a:pt x="632389" y="136732"/>
                    </a:lnTo>
                    <a:lnTo>
                      <a:pt x="715710" y="166643"/>
                    </a:lnTo>
                    <a:lnTo>
                      <a:pt x="869534" y="183734"/>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1" name="Freeform: Shape 1090"/>
              <p:cNvSpPr/>
              <p:nvPr/>
            </p:nvSpPr>
            <p:spPr bwMode="auto">
              <a:xfrm>
                <a:off x="963538" y="2897024"/>
                <a:ext cx="1529698" cy="190144"/>
              </a:xfrm>
              <a:custGeom>
                <a:avLst/>
                <a:gdLst>
                  <a:gd name="connsiteX0" fmla="*/ 0 w 1529698"/>
                  <a:gd name="connsiteY0" fmla="*/ 0 h 190144"/>
                  <a:gd name="connsiteX1" fmla="*/ 506339 w 1529698"/>
                  <a:gd name="connsiteY1" fmla="*/ 44866 h 190144"/>
                  <a:gd name="connsiteX2" fmla="*/ 713574 w 1529698"/>
                  <a:gd name="connsiteY2" fmla="*/ 83322 h 190144"/>
                  <a:gd name="connsiteX3" fmla="*/ 931492 w 1529698"/>
                  <a:gd name="connsiteY3" fmla="*/ 111096 h 190144"/>
                  <a:gd name="connsiteX4" fmla="*/ 1224185 w 1529698"/>
                  <a:gd name="connsiteY4" fmla="*/ 190144 h 190144"/>
                  <a:gd name="connsiteX5" fmla="*/ 1529698 w 1529698"/>
                  <a:gd name="connsiteY5" fmla="*/ 185871 h 19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698" h="190144">
                    <a:moveTo>
                      <a:pt x="0" y="0"/>
                    </a:moveTo>
                    <a:lnTo>
                      <a:pt x="506339" y="44866"/>
                    </a:lnTo>
                    <a:lnTo>
                      <a:pt x="713574" y="83322"/>
                    </a:lnTo>
                    <a:lnTo>
                      <a:pt x="931492" y="111096"/>
                    </a:lnTo>
                    <a:lnTo>
                      <a:pt x="1224185" y="190144"/>
                    </a:lnTo>
                    <a:lnTo>
                      <a:pt x="1529698" y="185871"/>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2" name="Freeform: Shape 1091"/>
              <p:cNvSpPr/>
              <p:nvPr/>
            </p:nvSpPr>
            <p:spPr bwMode="auto">
              <a:xfrm>
                <a:off x="1694204" y="2944026"/>
                <a:ext cx="484974" cy="96140"/>
              </a:xfrm>
              <a:custGeom>
                <a:avLst/>
                <a:gdLst>
                  <a:gd name="connsiteX0" fmla="*/ 0 w 484974"/>
                  <a:gd name="connsiteY0" fmla="*/ 36320 h 96140"/>
                  <a:gd name="connsiteX1" fmla="*/ 207235 w 484974"/>
                  <a:gd name="connsiteY1" fmla="*/ 0 h 96140"/>
                  <a:gd name="connsiteX2" fmla="*/ 484974 w 484974"/>
                  <a:gd name="connsiteY2" fmla="*/ 96140 h 96140"/>
                </a:gdLst>
                <a:ahLst/>
                <a:cxnLst>
                  <a:cxn ang="0">
                    <a:pos x="connsiteX0" y="connsiteY0"/>
                  </a:cxn>
                  <a:cxn ang="0">
                    <a:pos x="connsiteX1" y="connsiteY1"/>
                  </a:cxn>
                  <a:cxn ang="0">
                    <a:pos x="connsiteX2" y="connsiteY2"/>
                  </a:cxn>
                </a:cxnLst>
                <a:rect l="l" t="t" r="r" b="b"/>
                <a:pathLst>
                  <a:path w="484974" h="96140">
                    <a:moveTo>
                      <a:pt x="0" y="36320"/>
                    </a:moveTo>
                    <a:lnTo>
                      <a:pt x="207235" y="0"/>
                    </a:lnTo>
                    <a:lnTo>
                      <a:pt x="484974" y="9614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3" name="Freeform: Shape 1092"/>
              <p:cNvSpPr/>
              <p:nvPr/>
            </p:nvSpPr>
            <p:spPr bwMode="auto">
              <a:xfrm>
                <a:off x="961402" y="2890615"/>
                <a:ext cx="542658" cy="98277"/>
              </a:xfrm>
              <a:custGeom>
                <a:avLst/>
                <a:gdLst>
                  <a:gd name="connsiteX0" fmla="*/ 0 w 542658"/>
                  <a:gd name="connsiteY0" fmla="*/ 0 h 98277"/>
                  <a:gd name="connsiteX1" fmla="*/ 384561 w 542658"/>
                  <a:gd name="connsiteY1" fmla="*/ 98277 h 98277"/>
                  <a:gd name="connsiteX2" fmla="*/ 542658 w 542658"/>
                  <a:gd name="connsiteY2" fmla="*/ 8546 h 98277"/>
                </a:gdLst>
                <a:ahLst/>
                <a:cxnLst>
                  <a:cxn ang="0">
                    <a:pos x="connsiteX0" y="connsiteY0"/>
                  </a:cxn>
                  <a:cxn ang="0">
                    <a:pos x="connsiteX1" y="connsiteY1"/>
                  </a:cxn>
                  <a:cxn ang="0">
                    <a:pos x="connsiteX2" y="connsiteY2"/>
                  </a:cxn>
                </a:cxnLst>
                <a:rect l="l" t="t" r="r" b="b"/>
                <a:pathLst>
                  <a:path w="542658" h="98277">
                    <a:moveTo>
                      <a:pt x="0" y="0"/>
                    </a:moveTo>
                    <a:lnTo>
                      <a:pt x="384561" y="98277"/>
                    </a:lnTo>
                    <a:lnTo>
                      <a:pt x="542658" y="8546"/>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4" name="Freeform: Shape 1093"/>
              <p:cNvSpPr/>
              <p:nvPr/>
            </p:nvSpPr>
            <p:spPr bwMode="auto">
              <a:xfrm>
                <a:off x="967811" y="2888479"/>
                <a:ext cx="1542516" cy="232872"/>
              </a:xfrm>
              <a:custGeom>
                <a:avLst/>
                <a:gdLst>
                  <a:gd name="connsiteX0" fmla="*/ 0 w 1542516"/>
                  <a:gd name="connsiteY0" fmla="*/ 0 h 232872"/>
                  <a:gd name="connsiteX1" fmla="*/ 388834 w 1542516"/>
                  <a:gd name="connsiteY1" fmla="*/ 104685 h 232872"/>
                  <a:gd name="connsiteX2" fmla="*/ 628116 w 1542516"/>
                  <a:gd name="connsiteY2" fmla="*/ 232872 h 232872"/>
                  <a:gd name="connsiteX3" fmla="*/ 1542516 w 1542516"/>
                  <a:gd name="connsiteY3" fmla="*/ 224327 h 232872"/>
                </a:gdLst>
                <a:ahLst/>
                <a:cxnLst>
                  <a:cxn ang="0">
                    <a:pos x="connsiteX0" y="connsiteY0"/>
                  </a:cxn>
                  <a:cxn ang="0">
                    <a:pos x="connsiteX1" y="connsiteY1"/>
                  </a:cxn>
                  <a:cxn ang="0">
                    <a:pos x="connsiteX2" y="connsiteY2"/>
                  </a:cxn>
                  <a:cxn ang="0">
                    <a:pos x="connsiteX3" y="connsiteY3"/>
                  </a:cxn>
                </a:cxnLst>
                <a:rect l="l" t="t" r="r" b="b"/>
                <a:pathLst>
                  <a:path w="1542516" h="232872">
                    <a:moveTo>
                      <a:pt x="0" y="0"/>
                    </a:moveTo>
                    <a:lnTo>
                      <a:pt x="388834" y="104685"/>
                    </a:lnTo>
                    <a:lnTo>
                      <a:pt x="628116" y="232872"/>
                    </a:lnTo>
                    <a:lnTo>
                      <a:pt x="1542516" y="224327"/>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5" name="Freeform: Shape 1094"/>
              <p:cNvSpPr/>
              <p:nvPr/>
            </p:nvSpPr>
            <p:spPr bwMode="auto">
              <a:xfrm>
                <a:off x="976357" y="2888479"/>
                <a:ext cx="1521151" cy="177325"/>
              </a:xfrm>
              <a:custGeom>
                <a:avLst/>
                <a:gdLst>
                  <a:gd name="connsiteX0" fmla="*/ 0 w 1521151"/>
                  <a:gd name="connsiteY0" fmla="*/ 0 h 177325"/>
                  <a:gd name="connsiteX1" fmla="*/ 393107 w 1521151"/>
                  <a:gd name="connsiteY1" fmla="*/ 147414 h 177325"/>
                  <a:gd name="connsiteX2" fmla="*/ 613161 w 1521151"/>
                  <a:gd name="connsiteY2" fmla="*/ 138869 h 177325"/>
                  <a:gd name="connsiteX3" fmla="*/ 681527 w 1521151"/>
                  <a:gd name="connsiteY3" fmla="*/ 177325 h 177325"/>
                  <a:gd name="connsiteX4" fmla="*/ 837488 w 1521151"/>
                  <a:gd name="connsiteY4" fmla="*/ 134596 h 177325"/>
                  <a:gd name="connsiteX5" fmla="*/ 1320325 w 1521151"/>
                  <a:gd name="connsiteY5" fmla="*/ 85457 h 177325"/>
                  <a:gd name="connsiteX6" fmla="*/ 1521151 w 1521151"/>
                  <a:gd name="connsiteY6" fmla="*/ 117504 h 1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151" h="177325">
                    <a:moveTo>
                      <a:pt x="0" y="0"/>
                    </a:moveTo>
                    <a:lnTo>
                      <a:pt x="393107" y="147414"/>
                    </a:lnTo>
                    <a:lnTo>
                      <a:pt x="613161" y="138869"/>
                    </a:lnTo>
                    <a:lnTo>
                      <a:pt x="681527" y="177325"/>
                    </a:lnTo>
                    <a:lnTo>
                      <a:pt x="837488" y="134596"/>
                    </a:lnTo>
                    <a:lnTo>
                      <a:pt x="1320325" y="85457"/>
                    </a:lnTo>
                    <a:lnTo>
                      <a:pt x="1521151" y="117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lstStyle/>
              <a:p>
                <a:pPr algn="ctr"/>
                <a:endParaRPr lang="en-US" dirty="0"/>
              </a:p>
            </p:txBody>
          </p:sp>
          <p:sp>
            <p:nvSpPr>
              <p:cNvPr id="1096" name="Freeform: Shape 1095"/>
              <p:cNvSpPr/>
              <p:nvPr/>
            </p:nvSpPr>
            <p:spPr bwMode="auto">
              <a:xfrm>
                <a:off x="969948" y="2888479"/>
                <a:ext cx="1523288" cy="138869"/>
              </a:xfrm>
              <a:custGeom>
                <a:avLst/>
                <a:gdLst>
                  <a:gd name="connsiteX0" fmla="*/ 0 w 1523288"/>
                  <a:gd name="connsiteY0" fmla="*/ 0 h 138869"/>
                  <a:gd name="connsiteX1" fmla="*/ 388833 w 1523288"/>
                  <a:gd name="connsiteY1" fmla="*/ 138869 h 138869"/>
                  <a:gd name="connsiteX2" fmla="*/ 643071 w 1523288"/>
                  <a:gd name="connsiteY2" fmla="*/ 138869 h 138869"/>
                  <a:gd name="connsiteX3" fmla="*/ 961402 w 1523288"/>
                  <a:gd name="connsiteY3" fmla="*/ 134596 h 138869"/>
                  <a:gd name="connsiteX4" fmla="*/ 1301097 w 1523288"/>
                  <a:gd name="connsiteY4" fmla="*/ 89730 h 138869"/>
                  <a:gd name="connsiteX5" fmla="*/ 1523288 w 1523288"/>
                  <a:gd name="connsiteY5" fmla="*/ 115368 h 13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288" h="138869">
                    <a:moveTo>
                      <a:pt x="0" y="0"/>
                    </a:moveTo>
                    <a:lnTo>
                      <a:pt x="388833" y="138869"/>
                    </a:lnTo>
                    <a:lnTo>
                      <a:pt x="643071" y="138869"/>
                    </a:lnTo>
                    <a:lnTo>
                      <a:pt x="961402" y="134596"/>
                    </a:lnTo>
                    <a:lnTo>
                      <a:pt x="1301097" y="89730"/>
                    </a:lnTo>
                    <a:lnTo>
                      <a:pt x="1523288" y="115368"/>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7" name="Freeform: Shape 1096"/>
              <p:cNvSpPr/>
              <p:nvPr/>
            </p:nvSpPr>
            <p:spPr bwMode="auto">
              <a:xfrm>
                <a:off x="976357" y="2894888"/>
                <a:ext cx="764849" cy="181598"/>
              </a:xfrm>
              <a:custGeom>
                <a:avLst/>
                <a:gdLst>
                  <a:gd name="connsiteX0" fmla="*/ 0 w 764849"/>
                  <a:gd name="connsiteY0" fmla="*/ 0 h 181598"/>
                  <a:gd name="connsiteX1" fmla="*/ 343968 w 764849"/>
                  <a:gd name="connsiteY1" fmla="*/ 181598 h 181598"/>
                  <a:gd name="connsiteX2" fmla="*/ 640935 w 764849"/>
                  <a:gd name="connsiteY2" fmla="*/ 168779 h 181598"/>
                  <a:gd name="connsiteX3" fmla="*/ 764849 w 764849"/>
                  <a:gd name="connsiteY3" fmla="*/ 134596 h 181598"/>
                </a:gdLst>
                <a:ahLst/>
                <a:cxnLst>
                  <a:cxn ang="0">
                    <a:pos x="connsiteX0" y="connsiteY0"/>
                  </a:cxn>
                  <a:cxn ang="0">
                    <a:pos x="connsiteX1" y="connsiteY1"/>
                  </a:cxn>
                  <a:cxn ang="0">
                    <a:pos x="connsiteX2" y="connsiteY2"/>
                  </a:cxn>
                  <a:cxn ang="0">
                    <a:pos x="connsiteX3" y="connsiteY3"/>
                  </a:cxn>
                </a:cxnLst>
                <a:rect l="l" t="t" r="r" b="b"/>
                <a:pathLst>
                  <a:path w="764849" h="181598">
                    <a:moveTo>
                      <a:pt x="0" y="0"/>
                    </a:moveTo>
                    <a:lnTo>
                      <a:pt x="343968" y="181598"/>
                    </a:lnTo>
                    <a:lnTo>
                      <a:pt x="640935" y="168779"/>
                    </a:lnTo>
                    <a:lnTo>
                      <a:pt x="764849" y="134596"/>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8" name="Freeform: Shape 1097"/>
              <p:cNvSpPr/>
              <p:nvPr/>
            </p:nvSpPr>
            <p:spPr bwMode="auto">
              <a:xfrm>
                <a:off x="1322462" y="3025211"/>
                <a:ext cx="331149" cy="53411"/>
              </a:xfrm>
              <a:custGeom>
                <a:avLst/>
                <a:gdLst>
                  <a:gd name="connsiteX0" fmla="*/ 0 w 331149"/>
                  <a:gd name="connsiteY0" fmla="*/ 53411 h 53411"/>
                  <a:gd name="connsiteX1" fmla="*/ 331149 w 331149"/>
                  <a:gd name="connsiteY1" fmla="*/ 0 h 53411"/>
                  <a:gd name="connsiteX2" fmla="*/ 331149 w 331149"/>
                  <a:gd name="connsiteY2" fmla="*/ 0 h 53411"/>
                </a:gdLst>
                <a:ahLst/>
                <a:cxnLst>
                  <a:cxn ang="0">
                    <a:pos x="connsiteX0" y="connsiteY0"/>
                  </a:cxn>
                  <a:cxn ang="0">
                    <a:pos x="connsiteX1" y="connsiteY1"/>
                  </a:cxn>
                  <a:cxn ang="0">
                    <a:pos x="connsiteX2" y="connsiteY2"/>
                  </a:cxn>
                </a:cxnLst>
                <a:rect l="l" t="t" r="r" b="b"/>
                <a:pathLst>
                  <a:path w="331149" h="53411">
                    <a:moveTo>
                      <a:pt x="0" y="53411"/>
                    </a:moveTo>
                    <a:lnTo>
                      <a:pt x="331149" y="0"/>
                    </a:lnTo>
                    <a:lnTo>
                      <a:pt x="331149"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99" name="Freeform: Shape 1098"/>
              <p:cNvSpPr/>
              <p:nvPr/>
            </p:nvSpPr>
            <p:spPr bwMode="auto">
              <a:xfrm>
                <a:off x="961402" y="2884206"/>
                <a:ext cx="2001852" cy="589659"/>
              </a:xfrm>
              <a:custGeom>
                <a:avLst/>
                <a:gdLst>
                  <a:gd name="connsiteX0" fmla="*/ 0 w 2001852"/>
                  <a:gd name="connsiteY0" fmla="*/ 0 h 589659"/>
                  <a:gd name="connsiteX1" fmla="*/ 361060 w 2001852"/>
                  <a:gd name="connsiteY1" fmla="*/ 497792 h 589659"/>
                  <a:gd name="connsiteX2" fmla="*/ 1207093 w 2001852"/>
                  <a:gd name="connsiteY2" fmla="*/ 589659 h 589659"/>
                  <a:gd name="connsiteX3" fmla="*/ 1756161 w 2001852"/>
                  <a:gd name="connsiteY3" fmla="*/ 559749 h 589659"/>
                  <a:gd name="connsiteX4" fmla="*/ 2001852 w 2001852"/>
                  <a:gd name="connsiteY4" fmla="*/ 572568 h 58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852" h="589659">
                    <a:moveTo>
                      <a:pt x="0" y="0"/>
                    </a:moveTo>
                    <a:lnTo>
                      <a:pt x="361060" y="497792"/>
                    </a:lnTo>
                    <a:lnTo>
                      <a:pt x="1207093" y="589659"/>
                    </a:lnTo>
                    <a:lnTo>
                      <a:pt x="1756161" y="559749"/>
                    </a:lnTo>
                    <a:lnTo>
                      <a:pt x="2001852" y="572568"/>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0" name="Freeform: Shape 1099"/>
              <p:cNvSpPr/>
              <p:nvPr/>
            </p:nvSpPr>
            <p:spPr bwMode="auto">
              <a:xfrm>
                <a:off x="1927077" y="2884206"/>
                <a:ext cx="1457058" cy="115368"/>
              </a:xfrm>
              <a:custGeom>
                <a:avLst/>
                <a:gdLst>
                  <a:gd name="connsiteX0" fmla="*/ 0 w 1457058"/>
                  <a:gd name="connsiteY0" fmla="*/ 27773 h 115368"/>
                  <a:gd name="connsiteX1" fmla="*/ 288420 w 1457058"/>
                  <a:gd name="connsiteY1" fmla="*/ 0 h 115368"/>
                  <a:gd name="connsiteX2" fmla="*/ 536248 w 1457058"/>
                  <a:gd name="connsiteY2" fmla="*/ 53411 h 115368"/>
                  <a:gd name="connsiteX3" fmla="*/ 813987 w 1457058"/>
                  <a:gd name="connsiteY3" fmla="*/ 61957 h 115368"/>
                  <a:gd name="connsiteX4" fmla="*/ 1147273 w 1457058"/>
                  <a:gd name="connsiteY4" fmla="*/ 115368 h 115368"/>
                  <a:gd name="connsiteX5" fmla="*/ 1457058 w 1457058"/>
                  <a:gd name="connsiteY5" fmla="*/ 102549 h 11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058" h="115368">
                    <a:moveTo>
                      <a:pt x="0" y="27773"/>
                    </a:moveTo>
                    <a:lnTo>
                      <a:pt x="288420" y="0"/>
                    </a:lnTo>
                    <a:lnTo>
                      <a:pt x="536248" y="53411"/>
                    </a:lnTo>
                    <a:lnTo>
                      <a:pt x="813987" y="61957"/>
                    </a:lnTo>
                    <a:lnTo>
                      <a:pt x="1147273" y="115368"/>
                    </a:lnTo>
                    <a:lnTo>
                      <a:pt x="1457058" y="102549"/>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1" name="Freeform: Shape 1100"/>
              <p:cNvSpPr/>
              <p:nvPr/>
            </p:nvSpPr>
            <p:spPr bwMode="auto">
              <a:xfrm>
                <a:off x="2450507" y="2873522"/>
                <a:ext cx="613160" cy="47002"/>
              </a:xfrm>
              <a:custGeom>
                <a:avLst/>
                <a:gdLst>
                  <a:gd name="connsiteX0" fmla="*/ 0 w 613160"/>
                  <a:gd name="connsiteY0" fmla="*/ 32047 h 47002"/>
                  <a:gd name="connsiteX1" fmla="*/ 288420 w 613160"/>
                  <a:gd name="connsiteY1" fmla="*/ 0 h 47002"/>
                  <a:gd name="connsiteX2" fmla="*/ 613160 w 613160"/>
                  <a:gd name="connsiteY2" fmla="*/ 47002 h 47002"/>
                </a:gdLst>
                <a:ahLst/>
                <a:cxnLst>
                  <a:cxn ang="0">
                    <a:pos x="connsiteX0" y="connsiteY0"/>
                  </a:cxn>
                  <a:cxn ang="0">
                    <a:pos x="connsiteX1" y="connsiteY1"/>
                  </a:cxn>
                  <a:cxn ang="0">
                    <a:pos x="connsiteX2" y="connsiteY2"/>
                  </a:cxn>
                </a:cxnLst>
                <a:rect l="l" t="t" r="r" b="b"/>
                <a:pathLst>
                  <a:path w="613160" h="47002">
                    <a:moveTo>
                      <a:pt x="0" y="32047"/>
                    </a:moveTo>
                    <a:lnTo>
                      <a:pt x="288420" y="0"/>
                    </a:lnTo>
                    <a:lnTo>
                      <a:pt x="613160" y="47002"/>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2" name="Freeform: Shape 1101"/>
              <p:cNvSpPr/>
              <p:nvPr/>
            </p:nvSpPr>
            <p:spPr bwMode="auto">
              <a:xfrm>
                <a:off x="2486825" y="2741064"/>
                <a:ext cx="937901" cy="49138"/>
              </a:xfrm>
              <a:custGeom>
                <a:avLst/>
                <a:gdLst>
                  <a:gd name="connsiteX0" fmla="*/ 0 w 952856"/>
                  <a:gd name="connsiteY0" fmla="*/ 49138 h 49138"/>
                  <a:gd name="connsiteX1" fmla="*/ 427290 w 952856"/>
                  <a:gd name="connsiteY1" fmla="*/ 12818 h 49138"/>
                  <a:gd name="connsiteX2" fmla="*/ 681527 w 952856"/>
                  <a:gd name="connsiteY2" fmla="*/ 34183 h 49138"/>
                  <a:gd name="connsiteX3" fmla="*/ 952856 w 952856"/>
                  <a:gd name="connsiteY3" fmla="*/ 0 h 49138"/>
                  <a:gd name="connsiteX4" fmla="*/ 937901 w 952856"/>
                  <a:gd name="connsiteY4" fmla="*/ 0 h 49138"/>
                  <a:gd name="connsiteX5" fmla="*/ 946447 w 952856"/>
                  <a:gd name="connsiteY5" fmla="*/ 4272 h 49138"/>
                  <a:gd name="connsiteX0" fmla="*/ 0 w 946447"/>
                  <a:gd name="connsiteY0" fmla="*/ 49138 h 49138"/>
                  <a:gd name="connsiteX1" fmla="*/ 427290 w 946447"/>
                  <a:gd name="connsiteY1" fmla="*/ 12818 h 49138"/>
                  <a:gd name="connsiteX2" fmla="*/ 681527 w 946447"/>
                  <a:gd name="connsiteY2" fmla="*/ 34183 h 49138"/>
                  <a:gd name="connsiteX3" fmla="*/ 937901 w 946447"/>
                  <a:gd name="connsiteY3" fmla="*/ 0 h 49138"/>
                  <a:gd name="connsiteX4" fmla="*/ 946447 w 946447"/>
                  <a:gd name="connsiteY4" fmla="*/ 4272 h 49138"/>
                  <a:gd name="connsiteX0" fmla="*/ 0 w 937901"/>
                  <a:gd name="connsiteY0" fmla="*/ 49138 h 49138"/>
                  <a:gd name="connsiteX1" fmla="*/ 427290 w 937901"/>
                  <a:gd name="connsiteY1" fmla="*/ 12818 h 49138"/>
                  <a:gd name="connsiteX2" fmla="*/ 681527 w 937901"/>
                  <a:gd name="connsiteY2" fmla="*/ 34183 h 49138"/>
                  <a:gd name="connsiteX3" fmla="*/ 937901 w 937901"/>
                  <a:gd name="connsiteY3" fmla="*/ 0 h 49138"/>
                </a:gdLst>
                <a:ahLst/>
                <a:cxnLst>
                  <a:cxn ang="0">
                    <a:pos x="connsiteX0" y="connsiteY0"/>
                  </a:cxn>
                  <a:cxn ang="0">
                    <a:pos x="connsiteX1" y="connsiteY1"/>
                  </a:cxn>
                  <a:cxn ang="0">
                    <a:pos x="connsiteX2" y="connsiteY2"/>
                  </a:cxn>
                  <a:cxn ang="0">
                    <a:pos x="connsiteX3" y="connsiteY3"/>
                  </a:cxn>
                </a:cxnLst>
                <a:rect l="l" t="t" r="r" b="b"/>
                <a:pathLst>
                  <a:path w="937901" h="49138">
                    <a:moveTo>
                      <a:pt x="0" y="49138"/>
                    </a:moveTo>
                    <a:lnTo>
                      <a:pt x="427290" y="12818"/>
                    </a:lnTo>
                    <a:lnTo>
                      <a:pt x="681527" y="34183"/>
                    </a:lnTo>
                    <a:lnTo>
                      <a:pt x="937901"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3" name="Freeform: Shape 1102"/>
              <p:cNvSpPr/>
              <p:nvPr/>
            </p:nvSpPr>
            <p:spPr bwMode="auto">
              <a:xfrm>
                <a:off x="2471871" y="2935479"/>
                <a:ext cx="1110953" cy="66230"/>
              </a:xfrm>
              <a:custGeom>
                <a:avLst/>
                <a:gdLst>
                  <a:gd name="connsiteX0" fmla="*/ 0 w 1110953"/>
                  <a:gd name="connsiteY0" fmla="*/ 2137 h 66230"/>
                  <a:gd name="connsiteX1" fmla="*/ 326877 w 1110953"/>
                  <a:gd name="connsiteY1" fmla="*/ 0 h 66230"/>
                  <a:gd name="connsiteX2" fmla="*/ 916536 w 1110953"/>
                  <a:gd name="connsiteY2" fmla="*/ 55548 h 66230"/>
                  <a:gd name="connsiteX3" fmla="*/ 1110953 w 1110953"/>
                  <a:gd name="connsiteY3" fmla="*/ 66230 h 66230"/>
                </a:gdLst>
                <a:ahLst/>
                <a:cxnLst>
                  <a:cxn ang="0">
                    <a:pos x="connsiteX0" y="connsiteY0"/>
                  </a:cxn>
                  <a:cxn ang="0">
                    <a:pos x="connsiteX1" y="connsiteY1"/>
                  </a:cxn>
                  <a:cxn ang="0">
                    <a:pos x="connsiteX2" y="connsiteY2"/>
                  </a:cxn>
                  <a:cxn ang="0">
                    <a:pos x="connsiteX3" y="connsiteY3"/>
                  </a:cxn>
                </a:cxnLst>
                <a:rect l="l" t="t" r="r" b="b"/>
                <a:pathLst>
                  <a:path w="1110953" h="66230">
                    <a:moveTo>
                      <a:pt x="0" y="2137"/>
                    </a:moveTo>
                    <a:lnTo>
                      <a:pt x="326877" y="0"/>
                    </a:lnTo>
                    <a:lnTo>
                      <a:pt x="916536" y="55548"/>
                    </a:lnTo>
                    <a:lnTo>
                      <a:pt x="1110953" y="6623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4" name="Freeform: Shape 1103"/>
              <p:cNvSpPr/>
              <p:nvPr/>
            </p:nvSpPr>
            <p:spPr bwMode="auto">
              <a:xfrm>
                <a:off x="2493236" y="3003847"/>
                <a:ext cx="978493" cy="115368"/>
              </a:xfrm>
              <a:custGeom>
                <a:avLst/>
                <a:gdLst>
                  <a:gd name="connsiteX0" fmla="*/ 0 w 978493"/>
                  <a:gd name="connsiteY0" fmla="*/ 0 h 115368"/>
                  <a:gd name="connsiteX1" fmla="*/ 108958 w 978493"/>
                  <a:gd name="connsiteY1" fmla="*/ 12819 h 115368"/>
                  <a:gd name="connsiteX2" fmla="*/ 369605 w 978493"/>
                  <a:gd name="connsiteY2" fmla="*/ 100413 h 115368"/>
                  <a:gd name="connsiteX3" fmla="*/ 728528 w 978493"/>
                  <a:gd name="connsiteY3" fmla="*/ 83322 h 115368"/>
                  <a:gd name="connsiteX4" fmla="*/ 978493 w 978493"/>
                  <a:gd name="connsiteY4" fmla="*/ 115368 h 11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493" h="115368">
                    <a:moveTo>
                      <a:pt x="0" y="0"/>
                    </a:moveTo>
                    <a:lnTo>
                      <a:pt x="108958" y="12819"/>
                    </a:lnTo>
                    <a:lnTo>
                      <a:pt x="369605" y="100413"/>
                    </a:lnTo>
                    <a:lnTo>
                      <a:pt x="728528" y="83322"/>
                    </a:lnTo>
                    <a:lnTo>
                      <a:pt x="978493" y="115368"/>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5" name="Freeform: Shape 1104"/>
              <p:cNvSpPr/>
              <p:nvPr/>
            </p:nvSpPr>
            <p:spPr bwMode="auto">
              <a:xfrm>
                <a:off x="2488963" y="3082895"/>
                <a:ext cx="1108816" cy="70503"/>
              </a:xfrm>
              <a:custGeom>
                <a:avLst/>
                <a:gdLst>
                  <a:gd name="connsiteX0" fmla="*/ 0 w 1108816"/>
                  <a:gd name="connsiteY0" fmla="*/ 0 h 70503"/>
                  <a:gd name="connsiteX1" fmla="*/ 386697 w 1108816"/>
                  <a:gd name="connsiteY1" fmla="*/ 57684 h 70503"/>
                  <a:gd name="connsiteX2" fmla="*/ 591796 w 1108816"/>
                  <a:gd name="connsiteY2" fmla="*/ 70503 h 70503"/>
                  <a:gd name="connsiteX3" fmla="*/ 769121 w 1108816"/>
                  <a:gd name="connsiteY3" fmla="*/ 47002 h 70503"/>
                  <a:gd name="connsiteX4" fmla="*/ 1108816 w 1108816"/>
                  <a:gd name="connsiteY4" fmla="*/ 38456 h 70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816" h="70503">
                    <a:moveTo>
                      <a:pt x="0" y="0"/>
                    </a:moveTo>
                    <a:lnTo>
                      <a:pt x="386697" y="57684"/>
                    </a:lnTo>
                    <a:lnTo>
                      <a:pt x="591796" y="70503"/>
                    </a:lnTo>
                    <a:lnTo>
                      <a:pt x="769121" y="47002"/>
                    </a:lnTo>
                    <a:lnTo>
                      <a:pt x="1108816" y="38456"/>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6" name="Freeform: Shape 1105"/>
              <p:cNvSpPr/>
              <p:nvPr/>
            </p:nvSpPr>
            <p:spPr bwMode="auto">
              <a:xfrm>
                <a:off x="2508191" y="3059394"/>
                <a:ext cx="431562" cy="59821"/>
              </a:xfrm>
              <a:custGeom>
                <a:avLst/>
                <a:gdLst>
                  <a:gd name="connsiteX0" fmla="*/ 0 w 431562"/>
                  <a:gd name="connsiteY0" fmla="*/ 53411 h 59821"/>
                  <a:gd name="connsiteX1" fmla="*/ 170916 w 431562"/>
                  <a:gd name="connsiteY1" fmla="*/ 59821 h 59821"/>
                  <a:gd name="connsiteX2" fmla="*/ 200826 w 431562"/>
                  <a:gd name="connsiteY2" fmla="*/ 53411 h 59821"/>
                  <a:gd name="connsiteX3" fmla="*/ 431562 w 431562"/>
                  <a:gd name="connsiteY3" fmla="*/ 0 h 59821"/>
                </a:gdLst>
                <a:ahLst/>
                <a:cxnLst>
                  <a:cxn ang="0">
                    <a:pos x="connsiteX0" y="connsiteY0"/>
                  </a:cxn>
                  <a:cxn ang="0">
                    <a:pos x="connsiteX1" y="connsiteY1"/>
                  </a:cxn>
                  <a:cxn ang="0">
                    <a:pos x="connsiteX2" y="connsiteY2"/>
                  </a:cxn>
                  <a:cxn ang="0">
                    <a:pos x="connsiteX3" y="connsiteY3"/>
                  </a:cxn>
                </a:cxnLst>
                <a:rect l="l" t="t" r="r" b="b"/>
                <a:pathLst>
                  <a:path w="431562" h="59821">
                    <a:moveTo>
                      <a:pt x="0" y="53411"/>
                    </a:moveTo>
                    <a:lnTo>
                      <a:pt x="170916" y="59821"/>
                    </a:lnTo>
                    <a:cubicBezTo>
                      <a:pt x="193522" y="52285"/>
                      <a:pt x="183388" y="53411"/>
                      <a:pt x="200826" y="53411"/>
                    </a:cubicBezTo>
                    <a:lnTo>
                      <a:pt x="431562"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07" name="Freeform: Shape 1106"/>
              <p:cNvSpPr/>
              <p:nvPr/>
            </p:nvSpPr>
            <p:spPr bwMode="auto">
              <a:xfrm>
                <a:off x="2958981" y="3456774"/>
                <a:ext cx="713574" cy="25637"/>
              </a:xfrm>
              <a:custGeom>
                <a:avLst/>
                <a:gdLst>
                  <a:gd name="connsiteX0" fmla="*/ 0 w 713574"/>
                  <a:gd name="connsiteY0" fmla="*/ 0 h 25637"/>
                  <a:gd name="connsiteX1" fmla="*/ 393107 w 713574"/>
                  <a:gd name="connsiteY1" fmla="*/ 10682 h 25637"/>
                  <a:gd name="connsiteX2" fmla="*/ 713574 w 713574"/>
                  <a:gd name="connsiteY2" fmla="*/ 25637 h 25637"/>
                </a:gdLst>
                <a:ahLst/>
                <a:cxnLst>
                  <a:cxn ang="0">
                    <a:pos x="connsiteX0" y="connsiteY0"/>
                  </a:cxn>
                  <a:cxn ang="0">
                    <a:pos x="connsiteX1" y="connsiteY1"/>
                  </a:cxn>
                  <a:cxn ang="0">
                    <a:pos x="connsiteX2" y="connsiteY2"/>
                  </a:cxn>
                </a:cxnLst>
                <a:rect l="l" t="t" r="r" b="b"/>
                <a:pathLst>
                  <a:path w="713574" h="25637">
                    <a:moveTo>
                      <a:pt x="0" y="0"/>
                    </a:moveTo>
                    <a:lnTo>
                      <a:pt x="393107" y="10682"/>
                    </a:lnTo>
                    <a:lnTo>
                      <a:pt x="713574" y="25637"/>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sp>
          <p:nvSpPr>
            <p:cNvPr id="343" name="Isosceles Triangle 342"/>
            <p:cNvSpPr/>
            <p:nvPr/>
          </p:nvSpPr>
          <p:spPr bwMode="auto">
            <a:xfrm rot="10800000">
              <a:off x="1312693" y="3089334"/>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45" name="Isosceles Triangle 344"/>
            <p:cNvSpPr/>
            <p:nvPr/>
          </p:nvSpPr>
          <p:spPr bwMode="auto">
            <a:xfrm rot="10800000">
              <a:off x="1266897" y="3132854"/>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46" name="Isosceles Triangle 345"/>
            <p:cNvSpPr/>
            <p:nvPr/>
          </p:nvSpPr>
          <p:spPr bwMode="auto">
            <a:xfrm rot="10800000">
              <a:off x="1313486" y="3160321"/>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47" name="Isosceles Triangle 346"/>
            <p:cNvSpPr/>
            <p:nvPr/>
          </p:nvSpPr>
          <p:spPr bwMode="auto">
            <a:xfrm rot="10800000">
              <a:off x="1385301" y="3144597"/>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48" name="Isosceles Triangle 347"/>
            <p:cNvSpPr/>
            <p:nvPr/>
          </p:nvSpPr>
          <p:spPr bwMode="auto">
            <a:xfrm rot="10800000">
              <a:off x="1289295" y="3144597"/>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49" name="Isosceles Triangle 348"/>
            <p:cNvSpPr/>
            <p:nvPr/>
          </p:nvSpPr>
          <p:spPr bwMode="auto">
            <a:xfrm rot="10800000">
              <a:off x="1535798" y="3237239"/>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0" name="Isosceles Triangle 349"/>
            <p:cNvSpPr/>
            <p:nvPr/>
          </p:nvSpPr>
          <p:spPr bwMode="auto">
            <a:xfrm rot="10800000">
              <a:off x="1538852" y="3072136"/>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1" name="Isosceles Triangle 350"/>
            <p:cNvSpPr/>
            <p:nvPr/>
          </p:nvSpPr>
          <p:spPr bwMode="auto">
            <a:xfrm rot="10800000">
              <a:off x="1570303" y="3055558"/>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2" name="Isosceles Triangle 351"/>
            <p:cNvSpPr/>
            <p:nvPr/>
          </p:nvSpPr>
          <p:spPr bwMode="auto">
            <a:xfrm rot="10800000">
              <a:off x="1591700" y="3140729"/>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3" name="Isosceles Triangle 352"/>
            <p:cNvSpPr/>
            <p:nvPr/>
          </p:nvSpPr>
          <p:spPr bwMode="auto">
            <a:xfrm rot="10800000">
              <a:off x="1597547" y="3115916"/>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4" name="Isosceles Triangle 353"/>
            <p:cNvSpPr/>
            <p:nvPr/>
          </p:nvSpPr>
          <p:spPr bwMode="auto">
            <a:xfrm rot="10800000">
              <a:off x="1759228" y="3085434"/>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5" name="Isosceles Triangle 354"/>
            <p:cNvSpPr/>
            <p:nvPr/>
          </p:nvSpPr>
          <p:spPr bwMode="auto">
            <a:xfrm rot="10800000">
              <a:off x="1867546" y="3082413"/>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6" name="Isosceles Triangle 355"/>
            <p:cNvSpPr/>
            <p:nvPr/>
          </p:nvSpPr>
          <p:spPr bwMode="auto">
            <a:xfrm rot="10800000">
              <a:off x="2375985" y="3067958"/>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7" name="Isosceles Triangle 356"/>
            <p:cNvSpPr/>
            <p:nvPr/>
          </p:nvSpPr>
          <p:spPr bwMode="auto">
            <a:xfrm rot="10800000">
              <a:off x="2513109" y="3107226"/>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58" name="Isosceles Triangle 357"/>
            <p:cNvSpPr/>
            <p:nvPr/>
          </p:nvSpPr>
          <p:spPr bwMode="auto">
            <a:xfrm rot="10800000">
              <a:off x="1895434" y="3060953"/>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0" name="Isosceles Triangle 359"/>
            <p:cNvSpPr/>
            <p:nvPr/>
          </p:nvSpPr>
          <p:spPr bwMode="auto">
            <a:xfrm rot="10800000">
              <a:off x="2712723" y="3204119"/>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1" name="Isosceles Triangle 360"/>
            <p:cNvSpPr/>
            <p:nvPr/>
          </p:nvSpPr>
          <p:spPr bwMode="auto">
            <a:xfrm rot="10800000">
              <a:off x="2709413" y="3083302"/>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1110" name="Oval 1109"/>
            <p:cNvSpPr/>
            <p:nvPr/>
          </p:nvSpPr>
          <p:spPr bwMode="auto">
            <a:xfrm>
              <a:off x="3028869" y="2811541"/>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4" name="Oval 363"/>
            <p:cNvSpPr/>
            <p:nvPr/>
          </p:nvSpPr>
          <p:spPr bwMode="auto">
            <a:xfrm>
              <a:off x="3540524" y="3235405"/>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5" name="Oval 364"/>
            <p:cNvSpPr/>
            <p:nvPr/>
          </p:nvSpPr>
          <p:spPr bwMode="auto">
            <a:xfrm>
              <a:off x="3282502" y="2903032"/>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6" name="Oval 365"/>
            <p:cNvSpPr/>
            <p:nvPr/>
          </p:nvSpPr>
          <p:spPr bwMode="auto">
            <a:xfrm>
              <a:off x="3449441" y="3018088"/>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7" name="Oval 366"/>
            <p:cNvSpPr/>
            <p:nvPr/>
          </p:nvSpPr>
          <p:spPr bwMode="auto">
            <a:xfrm>
              <a:off x="3559819" y="2903032"/>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8" name="Oval 367"/>
            <p:cNvSpPr/>
            <p:nvPr/>
          </p:nvSpPr>
          <p:spPr bwMode="auto">
            <a:xfrm>
              <a:off x="3433610" y="2504583"/>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69" name="Oval 368"/>
            <p:cNvSpPr/>
            <p:nvPr/>
          </p:nvSpPr>
          <p:spPr bwMode="auto">
            <a:xfrm>
              <a:off x="2901943" y="2960695"/>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0" name="Oval 369"/>
            <p:cNvSpPr/>
            <p:nvPr/>
          </p:nvSpPr>
          <p:spPr bwMode="auto">
            <a:xfrm>
              <a:off x="3048402" y="3163469"/>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1" name="Oval 370"/>
            <p:cNvSpPr/>
            <p:nvPr/>
          </p:nvSpPr>
          <p:spPr bwMode="auto">
            <a:xfrm>
              <a:off x="3280317" y="3082413"/>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2" name="Oval 371"/>
            <p:cNvSpPr/>
            <p:nvPr/>
          </p:nvSpPr>
          <p:spPr bwMode="auto">
            <a:xfrm>
              <a:off x="3266058" y="3268758"/>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3" name="Oval 372"/>
            <p:cNvSpPr/>
            <p:nvPr/>
          </p:nvSpPr>
          <p:spPr bwMode="auto">
            <a:xfrm>
              <a:off x="3172475" y="3419832"/>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4" name="Oval 373"/>
            <p:cNvSpPr/>
            <p:nvPr/>
          </p:nvSpPr>
          <p:spPr bwMode="auto">
            <a:xfrm>
              <a:off x="3953943" y="3134730"/>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5" name="Oval 374"/>
            <p:cNvSpPr/>
            <p:nvPr/>
          </p:nvSpPr>
          <p:spPr bwMode="auto">
            <a:xfrm>
              <a:off x="3837262" y="3403206"/>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6" name="Oval 375"/>
            <p:cNvSpPr/>
            <p:nvPr/>
          </p:nvSpPr>
          <p:spPr bwMode="auto">
            <a:xfrm>
              <a:off x="3274953" y="3443912"/>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77" name="Oval 376"/>
            <p:cNvSpPr/>
            <p:nvPr/>
          </p:nvSpPr>
          <p:spPr bwMode="auto">
            <a:xfrm>
              <a:off x="3933673" y="3193753"/>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nvGrpSpPr>
            <p:cNvPr id="1112" name="Group 1111"/>
            <p:cNvGrpSpPr/>
            <p:nvPr/>
          </p:nvGrpSpPr>
          <p:grpSpPr>
            <a:xfrm>
              <a:off x="1542412" y="2195319"/>
              <a:ext cx="79050" cy="78027"/>
              <a:chOff x="1276316" y="2219073"/>
              <a:chExt cx="83535" cy="78544"/>
            </a:xfrm>
          </p:grpSpPr>
          <p:sp>
            <p:nvSpPr>
              <p:cNvPr id="379"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0"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385" name="Group 384"/>
            <p:cNvGrpSpPr/>
            <p:nvPr/>
          </p:nvGrpSpPr>
          <p:grpSpPr>
            <a:xfrm>
              <a:off x="1209982" y="2273346"/>
              <a:ext cx="79050" cy="78027"/>
              <a:chOff x="1276316" y="2219073"/>
              <a:chExt cx="83535" cy="78544"/>
            </a:xfrm>
          </p:grpSpPr>
          <p:sp>
            <p:nvSpPr>
              <p:cNvPr id="386"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7"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388" name="Group 387"/>
            <p:cNvGrpSpPr/>
            <p:nvPr/>
          </p:nvGrpSpPr>
          <p:grpSpPr>
            <a:xfrm>
              <a:off x="1292996" y="2246053"/>
              <a:ext cx="79050" cy="78027"/>
              <a:chOff x="1276316" y="2219073"/>
              <a:chExt cx="83535" cy="78544"/>
            </a:xfrm>
          </p:grpSpPr>
          <p:sp>
            <p:nvSpPr>
              <p:cNvPr id="389"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0"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391" name="Group 390"/>
            <p:cNvGrpSpPr/>
            <p:nvPr/>
          </p:nvGrpSpPr>
          <p:grpSpPr>
            <a:xfrm>
              <a:off x="1581660" y="2354019"/>
              <a:ext cx="79050" cy="78027"/>
              <a:chOff x="1276316" y="2219073"/>
              <a:chExt cx="83535" cy="78544"/>
            </a:xfrm>
          </p:grpSpPr>
          <p:sp>
            <p:nvSpPr>
              <p:cNvPr id="392"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3"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394" name="Group 393"/>
            <p:cNvGrpSpPr/>
            <p:nvPr/>
          </p:nvGrpSpPr>
          <p:grpSpPr>
            <a:xfrm>
              <a:off x="1308135" y="2336842"/>
              <a:ext cx="79050" cy="78027"/>
              <a:chOff x="1276316" y="2219073"/>
              <a:chExt cx="83535" cy="78544"/>
            </a:xfrm>
          </p:grpSpPr>
          <p:sp>
            <p:nvSpPr>
              <p:cNvPr id="395"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6"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397" name="Group 396"/>
            <p:cNvGrpSpPr/>
            <p:nvPr/>
          </p:nvGrpSpPr>
          <p:grpSpPr>
            <a:xfrm>
              <a:off x="1259612" y="2340956"/>
              <a:ext cx="79050" cy="78027"/>
              <a:chOff x="1276316" y="2219073"/>
              <a:chExt cx="83535" cy="78544"/>
            </a:xfrm>
          </p:grpSpPr>
          <p:sp>
            <p:nvSpPr>
              <p:cNvPr id="398"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9"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00" name="Group 399"/>
            <p:cNvGrpSpPr/>
            <p:nvPr/>
          </p:nvGrpSpPr>
          <p:grpSpPr>
            <a:xfrm>
              <a:off x="1121035" y="2560307"/>
              <a:ext cx="79050" cy="78027"/>
              <a:chOff x="1276316" y="2219073"/>
              <a:chExt cx="83535" cy="78544"/>
            </a:xfrm>
          </p:grpSpPr>
          <p:sp>
            <p:nvSpPr>
              <p:cNvPr id="401"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02"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03" name="Group 402"/>
            <p:cNvGrpSpPr/>
            <p:nvPr/>
          </p:nvGrpSpPr>
          <p:grpSpPr>
            <a:xfrm>
              <a:off x="1146655" y="2559193"/>
              <a:ext cx="79050" cy="78027"/>
              <a:chOff x="1276316" y="2219073"/>
              <a:chExt cx="83535" cy="78544"/>
            </a:xfrm>
          </p:grpSpPr>
          <p:sp>
            <p:nvSpPr>
              <p:cNvPr id="404"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05"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06" name="Group 405"/>
            <p:cNvGrpSpPr/>
            <p:nvPr/>
          </p:nvGrpSpPr>
          <p:grpSpPr>
            <a:xfrm>
              <a:off x="1097200" y="2631595"/>
              <a:ext cx="79050" cy="78027"/>
              <a:chOff x="1276316" y="2219073"/>
              <a:chExt cx="83535" cy="78544"/>
            </a:xfrm>
          </p:grpSpPr>
          <p:sp>
            <p:nvSpPr>
              <p:cNvPr id="407"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08"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09" name="Group 408"/>
            <p:cNvGrpSpPr/>
            <p:nvPr/>
          </p:nvGrpSpPr>
          <p:grpSpPr>
            <a:xfrm>
              <a:off x="1295399" y="2482478"/>
              <a:ext cx="79050" cy="78027"/>
              <a:chOff x="1276316" y="2219073"/>
              <a:chExt cx="83535" cy="78544"/>
            </a:xfrm>
          </p:grpSpPr>
          <p:sp>
            <p:nvSpPr>
              <p:cNvPr id="410"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11"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12" name="Group 411"/>
            <p:cNvGrpSpPr/>
            <p:nvPr/>
          </p:nvGrpSpPr>
          <p:grpSpPr>
            <a:xfrm>
              <a:off x="1268941" y="2262341"/>
              <a:ext cx="79050" cy="78027"/>
              <a:chOff x="1276316" y="2219073"/>
              <a:chExt cx="83535" cy="78544"/>
            </a:xfrm>
          </p:grpSpPr>
          <p:sp>
            <p:nvSpPr>
              <p:cNvPr id="413"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14"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15" name="Group 414"/>
            <p:cNvGrpSpPr/>
            <p:nvPr/>
          </p:nvGrpSpPr>
          <p:grpSpPr>
            <a:xfrm>
              <a:off x="1277325" y="2577381"/>
              <a:ext cx="79050" cy="78027"/>
              <a:chOff x="1276316" y="2219073"/>
              <a:chExt cx="83535" cy="78544"/>
            </a:xfrm>
          </p:grpSpPr>
          <p:sp>
            <p:nvSpPr>
              <p:cNvPr id="416"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17"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18" name="Group 417"/>
            <p:cNvGrpSpPr/>
            <p:nvPr/>
          </p:nvGrpSpPr>
          <p:grpSpPr>
            <a:xfrm>
              <a:off x="1263874" y="2598175"/>
              <a:ext cx="79050" cy="78027"/>
              <a:chOff x="1276316" y="2219073"/>
              <a:chExt cx="83535" cy="78544"/>
            </a:xfrm>
          </p:grpSpPr>
          <p:sp>
            <p:nvSpPr>
              <p:cNvPr id="419"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20"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21" name="Group 420"/>
            <p:cNvGrpSpPr/>
            <p:nvPr/>
          </p:nvGrpSpPr>
          <p:grpSpPr>
            <a:xfrm>
              <a:off x="1280697" y="2647585"/>
              <a:ext cx="79050" cy="78027"/>
              <a:chOff x="1276316" y="2219073"/>
              <a:chExt cx="83535" cy="78544"/>
            </a:xfrm>
          </p:grpSpPr>
          <p:sp>
            <p:nvSpPr>
              <p:cNvPr id="422"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23"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24" name="Group 423"/>
            <p:cNvGrpSpPr/>
            <p:nvPr/>
          </p:nvGrpSpPr>
          <p:grpSpPr>
            <a:xfrm>
              <a:off x="1305994" y="2651771"/>
              <a:ext cx="79050" cy="78027"/>
              <a:chOff x="1276316" y="2219073"/>
              <a:chExt cx="83535" cy="78544"/>
            </a:xfrm>
          </p:grpSpPr>
          <p:sp>
            <p:nvSpPr>
              <p:cNvPr id="425"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26"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27" name="Group 426"/>
            <p:cNvGrpSpPr/>
            <p:nvPr/>
          </p:nvGrpSpPr>
          <p:grpSpPr>
            <a:xfrm>
              <a:off x="1288234" y="2706105"/>
              <a:ext cx="79050" cy="78027"/>
              <a:chOff x="1276316" y="2219073"/>
              <a:chExt cx="83535" cy="78544"/>
            </a:xfrm>
          </p:grpSpPr>
          <p:sp>
            <p:nvSpPr>
              <p:cNvPr id="428"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29"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30" name="Group 429"/>
            <p:cNvGrpSpPr/>
            <p:nvPr/>
          </p:nvGrpSpPr>
          <p:grpSpPr>
            <a:xfrm>
              <a:off x="1425358" y="2743464"/>
              <a:ext cx="79050" cy="78027"/>
              <a:chOff x="1276316" y="2219073"/>
              <a:chExt cx="83535" cy="78544"/>
            </a:xfrm>
          </p:grpSpPr>
          <p:sp>
            <p:nvSpPr>
              <p:cNvPr id="431"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32"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33" name="Group 432"/>
            <p:cNvGrpSpPr/>
            <p:nvPr/>
          </p:nvGrpSpPr>
          <p:grpSpPr>
            <a:xfrm>
              <a:off x="1288234" y="2797018"/>
              <a:ext cx="79050" cy="78027"/>
              <a:chOff x="1276316" y="2219073"/>
              <a:chExt cx="83535" cy="78544"/>
            </a:xfrm>
          </p:grpSpPr>
          <p:sp>
            <p:nvSpPr>
              <p:cNvPr id="434"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35"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36" name="Group 435"/>
            <p:cNvGrpSpPr/>
            <p:nvPr/>
          </p:nvGrpSpPr>
          <p:grpSpPr>
            <a:xfrm>
              <a:off x="1292995" y="2551519"/>
              <a:ext cx="79050" cy="78027"/>
              <a:chOff x="1276316" y="2219073"/>
              <a:chExt cx="83535" cy="78544"/>
            </a:xfrm>
          </p:grpSpPr>
          <p:sp>
            <p:nvSpPr>
              <p:cNvPr id="437"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38"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39" name="Group 438"/>
            <p:cNvGrpSpPr/>
            <p:nvPr/>
          </p:nvGrpSpPr>
          <p:grpSpPr>
            <a:xfrm>
              <a:off x="1267693" y="2812803"/>
              <a:ext cx="79050" cy="78027"/>
              <a:chOff x="1276316" y="2219073"/>
              <a:chExt cx="83535" cy="78544"/>
            </a:xfrm>
          </p:grpSpPr>
          <p:sp>
            <p:nvSpPr>
              <p:cNvPr id="440"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41"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42" name="Group 441"/>
            <p:cNvGrpSpPr/>
            <p:nvPr/>
          </p:nvGrpSpPr>
          <p:grpSpPr>
            <a:xfrm>
              <a:off x="1564777" y="2970202"/>
              <a:ext cx="79050" cy="78027"/>
              <a:chOff x="1276316" y="2219073"/>
              <a:chExt cx="83535" cy="78544"/>
            </a:xfrm>
          </p:grpSpPr>
          <p:sp>
            <p:nvSpPr>
              <p:cNvPr id="443"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44"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45" name="Group 444"/>
            <p:cNvGrpSpPr/>
            <p:nvPr/>
          </p:nvGrpSpPr>
          <p:grpSpPr>
            <a:xfrm>
              <a:off x="1571870" y="3321772"/>
              <a:ext cx="79050" cy="78027"/>
              <a:chOff x="1276316" y="2219073"/>
              <a:chExt cx="83535" cy="78544"/>
            </a:xfrm>
          </p:grpSpPr>
          <p:sp>
            <p:nvSpPr>
              <p:cNvPr id="446"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47"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48" name="Group 447"/>
            <p:cNvGrpSpPr/>
            <p:nvPr/>
          </p:nvGrpSpPr>
          <p:grpSpPr>
            <a:xfrm>
              <a:off x="2173932" y="2692802"/>
              <a:ext cx="79050" cy="78027"/>
              <a:chOff x="1276316" y="2219073"/>
              <a:chExt cx="83535" cy="78544"/>
            </a:xfrm>
          </p:grpSpPr>
          <p:sp>
            <p:nvSpPr>
              <p:cNvPr id="449"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0"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51" name="Group 450"/>
            <p:cNvGrpSpPr/>
            <p:nvPr/>
          </p:nvGrpSpPr>
          <p:grpSpPr>
            <a:xfrm>
              <a:off x="2134407" y="2713833"/>
              <a:ext cx="79050" cy="78027"/>
              <a:chOff x="1276316" y="2219073"/>
              <a:chExt cx="83535" cy="78544"/>
            </a:xfrm>
          </p:grpSpPr>
          <p:sp>
            <p:nvSpPr>
              <p:cNvPr id="452"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3"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54" name="Group 453"/>
            <p:cNvGrpSpPr/>
            <p:nvPr/>
          </p:nvGrpSpPr>
          <p:grpSpPr>
            <a:xfrm>
              <a:off x="2164747" y="2802914"/>
              <a:ext cx="79050" cy="78027"/>
              <a:chOff x="1276316" y="2219073"/>
              <a:chExt cx="83535" cy="78544"/>
            </a:xfrm>
          </p:grpSpPr>
          <p:sp>
            <p:nvSpPr>
              <p:cNvPr id="455"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6"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57" name="Group 456"/>
            <p:cNvGrpSpPr/>
            <p:nvPr/>
          </p:nvGrpSpPr>
          <p:grpSpPr>
            <a:xfrm>
              <a:off x="2101042" y="2849323"/>
              <a:ext cx="79050" cy="78027"/>
              <a:chOff x="1276316" y="2219073"/>
              <a:chExt cx="83535" cy="78544"/>
            </a:xfrm>
          </p:grpSpPr>
          <p:sp>
            <p:nvSpPr>
              <p:cNvPr id="458"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9"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60" name="Group 459"/>
            <p:cNvGrpSpPr/>
            <p:nvPr/>
          </p:nvGrpSpPr>
          <p:grpSpPr>
            <a:xfrm>
              <a:off x="2249306" y="2886701"/>
              <a:ext cx="79050" cy="78027"/>
              <a:chOff x="1276316" y="2219073"/>
              <a:chExt cx="83535" cy="78544"/>
            </a:xfrm>
          </p:grpSpPr>
          <p:sp>
            <p:nvSpPr>
              <p:cNvPr id="461"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62"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63" name="Group 462"/>
            <p:cNvGrpSpPr/>
            <p:nvPr/>
          </p:nvGrpSpPr>
          <p:grpSpPr>
            <a:xfrm>
              <a:off x="2118345" y="3007010"/>
              <a:ext cx="79050" cy="78027"/>
              <a:chOff x="1276316" y="2219073"/>
              <a:chExt cx="83535" cy="78544"/>
            </a:xfrm>
          </p:grpSpPr>
          <p:sp>
            <p:nvSpPr>
              <p:cNvPr id="464"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65"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66" name="Group 465"/>
            <p:cNvGrpSpPr/>
            <p:nvPr/>
          </p:nvGrpSpPr>
          <p:grpSpPr>
            <a:xfrm>
              <a:off x="2110850" y="3304244"/>
              <a:ext cx="79050" cy="78027"/>
              <a:chOff x="1276316" y="2219073"/>
              <a:chExt cx="83535" cy="78544"/>
            </a:xfrm>
          </p:grpSpPr>
          <p:sp>
            <p:nvSpPr>
              <p:cNvPr id="467"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68"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69" name="Group 468"/>
            <p:cNvGrpSpPr/>
            <p:nvPr/>
          </p:nvGrpSpPr>
          <p:grpSpPr>
            <a:xfrm>
              <a:off x="2110850" y="3360181"/>
              <a:ext cx="79050" cy="78027"/>
              <a:chOff x="1276316" y="2219073"/>
              <a:chExt cx="83535" cy="78544"/>
            </a:xfrm>
          </p:grpSpPr>
          <p:sp>
            <p:nvSpPr>
              <p:cNvPr id="470"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71"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472" name="Group 471"/>
            <p:cNvGrpSpPr/>
            <p:nvPr/>
          </p:nvGrpSpPr>
          <p:grpSpPr>
            <a:xfrm>
              <a:off x="3268341" y="3376839"/>
              <a:ext cx="79050" cy="78027"/>
              <a:chOff x="1276316" y="2219073"/>
              <a:chExt cx="83535" cy="78544"/>
            </a:xfrm>
          </p:grpSpPr>
          <p:sp>
            <p:nvSpPr>
              <p:cNvPr id="473" name="Line 84"/>
              <p:cNvSpPr>
                <a:spLocks noChangeShapeType="1"/>
              </p:cNvSpPr>
              <p:nvPr/>
            </p:nvSpPr>
            <p:spPr bwMode="auto">
              <a:xfrm flipH="1">
                <a:off x="1276316" y="2258345"/>
                <a:ext cx="83535"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74" name="Line 50"/>
              <p:cNvSpPr>
                <a:spLocks noChangeShapeType="1"/>
              </p:cNvSpPr>
              <p:nvPr/>
            </p:nvSpPr>
            <p:spPr bwMode="auto">
              <a:xfrm>
                <a:off x="1318083" y="2219073"/>
                <a:ext cx="0" cy="78544"/>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grpSp>
        <p:nvGrpSpPr>
          <p:cNvPr id="323" name="Group 322"/>
          <p:cNvGrpSpPr/>
          <p:nvPr/>
        </p:nvGrpSpPr>
        <p:grpSpPr>
          <a:xfrm>
            <a:off x="1009739" y="1588110"/>
            <a:ext cx="3824174" cy="542410"/>
            <a:chOff x="1009739" y="1540404"/>
            <a:chExt cx="3824174" cy="542410"/>
          </a:xfrm>
        </p:grpSpPr>
        <p:grpSp>
          <p:nvGrpSpPr>
            <p:cNvPr id="321" name="Group 320"/>
            <p:cNvGrpSpPr/>
            <p:nvPr/>
          </p:nvGrpSpPr>
          <p:grpSpPr>
            <a:xfrm>
              <a:off x="1009739" y="1584216"/>
              <a:ext cx="1256335" cy="498598"/>
              <a:chOff x="1009739" y="1584216"/>
              <a:chExt cx="1256335" cy="498598"/>
            </a:xfrm>
          </p:grpSpPr>
          <p:sp>
            <p:nvSpPr>
              <p:cNvPr id="249" name="Rectangle 46"/>
              <p:cNvSpPr>
                <a:spLocks noChangeArrowheads="1"/>
              </p:cNvSpPr>
              <p:nvPr/>
            </p:nvSpPr>
            <p:spPr bwMode="auto">
              <a:xfrm>
                <a:off x="1200077" y="1584216"/>
                <a:ext cx="106599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First new lesion</a:t>
                </a:r>
              </a:p>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PR</a:t>
                </a:r>
              </a:p>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SD</a:t>
                </a:r>
              </a:p>
            </p:txBody>
          </p:sp>
          <p:grpSp>
            <p:nvGrpSpPr>
              <p:cNvPr id="1118" name="Group 1117"/>
              <p:cNvGrpSpPr/>
              <p:nvPr/>
            </p:nvGrpSpPr>
            <p:grpSpPr>
              <a:xfrm>
                <a:off x="1046580" y="1614835"/>
                <a:ext cx="79050" cy="78027"/>
                <a:chOff x="1058154" y="1630267"/>
                <a:chExt cx="79050" cy="78027"/>
              </a:xfrm>
            </p:grpSpPr>
            <p:sp>
              <p:nvSpPr>
                <p:cNvPr id="383" name="Line 84"/>
                <p:cNvSpPr>
                  <a:spLocks noChangeShapeType="1"/>
                </p:cNvSpPr>
                <p:nvPr/>
              </p:nvSpPr>
              <p:spPr bwMode="auto">
                <a:xfrm flipH="1">
                  <a:off x="1058154" y="1669281"/>
                  <a:ext cx="79050" cy="0"/>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84" name="Line 50"/>
                <p:cNvSpPr>
                  <a:spLocks noChangeShapeType="1"/>
                </p:cNvSpPr>
                <p:nvPr/>
              </p:nvSpPr>
              <p:spPr bwMode="auto">
                <a:xfrm>
                  <a:off x="1097679" y="1630267"/>
                  <a:ext cx="0" cy="78027"/>
                </a:xfrm>
                <a:prstGeom prst="line">
                  <a:avLst/>
                </a:prstGeom>
                <a:noFill/>
                <a:ln w="19050">
                  <a:solidFill>
                    <a:srgbClr val="F6A108"/>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grpSp>
            <p:nvGrpSpPr>
              <p:cNvPr id="1119" name="Group 1118"/>
              <p:cNvGrpSpPr/>
              <p:nvPr/>
            </p:nvGrpSpPr>
            <p:grpSpPr>
              <a:xfrm>
                <a:off x="1009739" y="1787649"/>
                <a:ext cx="160638" cy="67005"/>
                <a:chOff x="1009739" y="1779933"/>
                <a:chExt cx="160638" cy="67005"/>
              </a:xfrm>
            </p:grpSpPr>
            <p:sp>
              <p:nvSpPr>
                <p:cNvPr id="1113" name="Freeform: Shape 1112"/>
                <p:cNvSpPr/>
                <p:nvPr/>
              </p:nvSpPr>
              <p:spPr bwMode="auto">
                <a:xfrm>
                  <a:off x="1009739" y="1809037"/>
                  <a:ext cx="160638" cy="0"/>
                </a:xfrm>
                <a:custGeom>
                  <a:avLst/>
                  <a:gdLst>
                    <a:gd name="connsiteX0" fmla="*/ 0 w 160638"/>
                    <a:gd name="connsiteY0" fmla="*/ 0 h 0"/>
                    <a:gd name="connsiteX1" fmla="*/ 160638 w 160638"/>
                    <a:gd name="connsiteY1" fmla="*/ 0 h 0"/>
                  </a:gdLst>
                  <a:ahLst/>
                  <a:cxnLst>
                    <a:cxn ang="0">
                      <a:pos x="connsiteX0" y="connsiteY0"/>
                    </a:cxn>
                    <a:cxn ang="0">
                      <a:pos x="connsiteX1" y="connsiteY1"/>
                    </a:cxn>
                  </a:cxnLst>
                  <a:rect l="l" t="t" r="r" b="b"/>
                  <a:pathLst>
                    <a:path w="160638">
                      <a:moveTo>
                        <a:pt x="0" y="0"/>
                      </a:moveTo>
                      <a:lnTo>
                        <a:pt x="160638" y="0"/>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44" name="Isosceles Triangle 343"/>
                <p:cNvSpPr/>
                <p:nvPr/>
              </p:nvSpPr>
              <p:spPr bwMode="auto">
                <a:xfrm rot="10800000">
                  <a:off x="1055650" y="1779933"/>
                  <a:ext cx="69010" cy="67005"/>
                </a:xfrm>
                <a:prstGeom prst="triangle">
                  <a:avLst/>
                </a:prstGeom>
                <a:solidFill>
                  <a:srgbClr val="F2F23A"/>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sp>
            <p:nvSpPr>
              <p:cNvPr id="476" name="Freeform: Shape 475"/>
              <p:cNvSpPr/>
              <p:nvPr/>
            </p:nvSpPr>
            <p:spPr bwMode="auto">
              <a:xfrm>
                <a:off x="1009739" y="1983982"/>
                <a:ext cx="160638" cy="0"/>
              </a:xfrm>
              <a:custGeom>
                <a:avLst/>
                <a:gdLst>
                  <a:gd name="connsiteX0" fmla="*/ 0 w 160638"/>
                  <a:gd name="connsiteY0" fmla="*/ 0 h 0"/>
                  <a:gd name="connsiteX1" fmla="*/ 160638 w 160638"/>
                  <a:gd name="connsiteY1" fmla="*/ 0 h 0"/>
                </a:gdLst>
                <a:ahLst/>
                <a:cxnLst>
                  <a:cxn ang="0">
                    <a:pos x="connsiteX0" y="connsiteY0"/>
                  </a:cxn>
                  <a:cxn ang="0">
                    <a:pos x="connsiteX1" y="connsiteY1"/>
                  </a:cxn>
                </a:cxnLst>
                <a:rect l="l" t="t" r="r" b="b"/>
                <a:pathLst>
                  <a:path w="160638">
                    <a:moveTo>
                      <a:pt x="0" y="0"/>
                    </a:moveTo>
                    <a:lnTo>
                      <a:pt x="160638"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grpSp>
          <p:nvGrpSpPr>
            <p:cNvPr id="1116" name="Group 1115"/>
            <p:cNvGrpSpPr/>
            <p:nvPr/>
          </p:nvGrpSpPr>
          <p:grpSpPr>
            <a:xfrm>
              <a:off x="2449045" y="1540404"/>
              <a:ext cx="2384868" cy="441466"/>
              <a:chOff x="2846997" y="1969129"/>
              <a:chExt cx="2384868" cy="424732"/>
            </a:xfrm>
          </p:grpSpPr>
          <p:sp>
            <p:nvSpPr>
              <p:cNvPr id="363" name="Oval 362"/>
              <p:cNvSpPr/>
              <p:nvPr/>
            </p:nvSpPr>
            <p:spPr bwMode="auto">
              <a:xfrm>
                <a:off x="2891926" y="2200287"/>
                <a:ext cx="70972" cy="70972"/>
              </a:xfrm>
              <a:prstGeom prst="ellipse">
                <a:avLst/>
              </a:prstGeom>
              <a:solidFill>
                <a:srgbClr val="FFFFFF"/>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77" name="Freeform: Shape 476"/>
              <p:cNvSpPr/>
              <p:nvPr/>
            </p:nvSpPr>
            <p:spPr bwMode="auto">
              <a:xfrm>
                <a:off x="2846997" y="2088120"/>
                <a:ext cx="160638" cy="0"/>
              </a:xfrm>
              <a:custGeom>
                <a:avLst/>
                <a:gdLst>
                  <a:gd name="connsiteX0" fmla="*/ 0 w 160638"/>
                  <a:gd name="connsiteY0" fmla="*/ 0 h 0"/>
                  <a:gd name="connsiteX1" fmla="*/ 160638 w 160638"/>
                  <a:gd name="connsiteY1" fmla="*/ 0 h 0"/>
                </a:gdLst>
                <a:ahLst/>
                <a:cxnLst>
                  <a:cxn ang="0">
                    <a:pos x="connsiteX0" y="connsiteY0"/>
                  </a:cxn>
                  <a:cxn ang="0">
                    <a:pos x="connsiteX1" y="connsiteY1"/>
                  </a:cxn>
                </a:cxnLst>
                <a:rect l="l" t="t" r="r" b="b"/>
                <a:pathLst>
                  <a:path w="160638">
                    <a:moveTo>
                      <a:pt x="0" y="0"/>
                    </a:moveTo>
                    <a:lnTo>
                      <a:pt x="160638" y="0"/>
                    </a:lnTo>
                  </a:path>
                </a:pathLst>
              </a:custGeom>
              <a:noFill/>
              <a:ln w="9525">
                <a:solidFill>
                  <a:srgbClr val="CDCDCF"/>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114" name="Rectangle 1113"/>
              <p:cNvSpPr/>
              <p:nvPr/>
            </p:nvSpPr>
            <p:spPr>
              <a:xfrm>
                <a:off x="2981714" y="1969129"/>
                <a:ext cx="2250151" cy="424732"/>
              </a:xfrm>
              <a:prstGeom prst="rect">
                <a:avLst/>
              </a:prstGeom>
            </p:spPr>
            <p:txBody>
              <a:bodyPr wrap="square">
                <a:spAutoFit/>
              </a:body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PD or could not be determined</a:t>
                </a:r>
              </a:p>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Pts still on treatment</a:t>
                </a:r>
                <a:endParaRPr lang="en-US" altLang="en-US" sz="1200" dirty="0"/>
              </a:p>
            </p:txBody>
          </p:sp>
        </p:grpSp>
      </p:grpSp>
      <p:sp>
        <p:nvSpPr>
          <p:cNvPr id="489" name="Rectangle 59"/>
          <p:cNvSpPr>
            <a:spLocks noChangeArrowheads="1"/>
          </p:cNvSpPr>
          <p:nvPr/>
        </p:nvSpPr>
        <p:spPr bwMode="auto">
          <a:xfrm>
            <a:off x="5793815" y="4062555"/>
            <a:ext cx="2768366" cy="17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Days</a:t>
            </a:r>
            <a:endParaRPr lang="en-US" altLang="en-US" sz="1200" dirty="0"/>
          </a:p>
        </p:txBody>
      </p:sp>
      <p:sp>
        <p:nvSpPr>
          <p:cNvPr id="490" name="Rectangle 49"/>
          <p:cNvSpPr>
            <a:spLocks noChangeArrowheads="1"/>
          </p:cNvSpPr>
          <p:nvPr/>
        </p:nvSpPr>
        <p:spPr bwMode="auto">
          <a:xfrm rot="16200000">
            <a:off x="3998263" y="2726075"/>
            <a:ext cx="2268113"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ts val="0"/>
              </a:spcBef>
              <a:spcAft>
                <a:spcPts val="0"/>
              </a:spcAft>
              <a:buClr>
                <a:schemeClr val="folHlink"/>
              </a:buClr>
              <a:buFont typeface="Arial" panose="020B0604020202020204" pitchFamily="34" charset="0"/>
              <a:buNone/>
            </a:pPr>
            <a:r>
              <a:rPr lang="en-US" altLang="en-US" sz="1200" dirty="0">
                <a:solidFill>
                  <a:srgbClr val="FFFFFF"/>
                </a:solidFill>
              </a:rPr>
              <a:t>Change in Tumor Marker</a:t>
            </a:r>
          </a:p>
          <a:p>
            <a:pPr algn="ctr" eaLnBrk="1" hangingPunct="1">
              <a:lnSpc>
                <a:spcPct val="90000"/>
              </a:lnSpc>
              <a:spcBef>
                <a:spcPts val="0"/>
              </a:spcBef>
              <a:spcAft>
                <a:spcPts val="0"/>
              </a:spcAft>
              <a:buClr>
                <a:schemeClr val="folHlink"/>
              </a:buClr>
              <a:buFont typeface="Arial" panose="020B0604020202020204" pitchFamily="34" charset="0"/>
              <a:buNone/>
            </a:pPr>
            <a:r>
              <a:rPr lang="en-US" altLang="en-US" sz="1200" dirty="0">
                <a:solidFill>
                  <a:srgbClr val="FFFFFF"/>
                </a:solidFill>
              </a:rPr>
              <a:t>Level (%)</a:t>
            </a:r>
            <a:endParaRPr lang="en-US" altLang="en-US" sz="1200" dirty="0"/>
          </a:p>
        </p:txBody>
      </p:sp>
      <p:sp>
        <p:nvSpPr>
          <p:cNvPr id="494" name="Rectangle 39"/>
          <p:cNvSpPr>
            <a:spLocks noChangeArrowheads="1"/>
          </p:cNvSpPr>
          <p:nvPr/>
        </p:nvSpPr>
        <p:spPr bwMode="auto">
          <a:xfrm>
            <a:off x="5255629" y="3676197"/>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496" name="Rectangle 41"/>
          <p:cNvSpPr>
            <a:spLocks noChangeArrowheads="1"/>
          </p:cNvSpPr>
          <p:nvPr/>
        </p:nvSpPr>
        <p:spPr bwMode="auto">
          <a:xfrm>
            <a:off x="5476843" y="3097224"/>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497" name="Rectangle 42"/>
          <p:cNvSpPr>
            <a:spLocks noChangeArrowheads="1"/>
          </p:cNvSpPr>
          <p:nvPr/>
        </p:nvSpPr>
        <p:spPr bwMode="auto">
          <a:xfrm>
            <a:off x="5306925" y="2512996"/>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500" name="Rectangle 45"/>
          <p:cNvSpPr>
            <a:spLocks noChangeArrowheads="1"/>
          </p:cNvSpPr>
          <p:nvPr/>
        </p:nvSpPr>
        <p:spPr bwMode="auto">
          <a:xfrm>
            <a:off x="5306925" y="1917357"/>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200</a:t>
            </a:r>
            <a:endParaRPr lang="en-US" altLang="en-US" sz="1200" dirty="0"/>
          </a:p>
        </p:txBody>
      </p:sp>
      <p:sp>
        <p:nvSpPr>
          <p:cNvPr id="501" name="Line 50"/>
          <p:cNvSpPr>
            <a:spLocks noChangeShapeType="1"/>
          </p:cNvSpPr>
          <p:nvPr/>
        </p:nvSpPr>
        <p:spPr bwMode="auto">
          <a:xfrm>
            <a:off x="5647353" y="3778692"/>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02" name="Line 82"/>
          <p:cNvSpPr>
            <a:spLocks noChangeShapeType="1"/>
          </p:cNvSpPr>
          <p:nvPr/>
        </p:nvSpPr>
        <p:spPr bwMode="auto">
          <a:xfrm flipH="1">
            <a:off x="5590764" y="199449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05" name="Line 85"/>
          <p:cNvSpPr>
            <a:spLocks noChangeShapeType="1"/>
          </p:cNvSpPr>
          <p:nvPr/>
        </p:nvSpPr>
        <p:spPr bwMode="auto">
          <a:xfrm flipH="1">
            <a:off x="5590764" y="259496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06" name="Line 86"/>
          <p:cNvSpPr>
            <a:spLocks noChangeShapeType="1"/>
          </p:cNvSpPr>
          <p:nvPr/>
        </p:nvSpPr>
        <p:spPr bwMode="auto">
          <a:xfrm flipH="1">
            <a:off x="5590764" y="3179316"/>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08" name="Line 88"/>
          <p:cNvSpPr>
            <a:spLocks noChangeShapeType="1"/>
          </p:cNvSpPr>
          <p:nvPr/>
        </p:nvSpPr>
        <p:spPr bwMode="auto">
          <a:xfrm flipH="1">
            <a:off x="5590764" y="37839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13" name="Rectangle 42"/>
          <p:cNvSpPr>
            <a:spLocks noChangeArrowheads="1"/>
          </p:cNvSpPr>
          <p:nvPr/>
        </p:nvSpPr>
        <p:spPr bwMode="auto">
          <a:xfrm>
            <a:off x="5606470" y="3855970"/>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520" name="Rectangle 42"/>
          <p:cNvSpPr>
            <a:spLocks noChangeArrowheads="1"/>
          </p:cNvSpPr>
          <p:nvPr/>
        </p:nvSpPr>
        <p:spPr bwMode="auto">
          <a:xfrm>
            <a:off x="6858998" y="3855970"/>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200</a:t>
            </a:r>
            <a:endParaRPr lang="en-US" altLang="en-US" sz="1200" dirty="0"/>
          </a:p>
        </p:txBody>
      </p:sp>
      <p:sp>
        <p:nvSpPr>
          <p:cNvPr id="521" name="Line 50"/>
          <p:cNvSpPr>
            <a:spLocks noChangeShapeType="1"/>
          </p:cNvSpPr>
          <p:nvPr/>
        </p:nvSpPr>
        <p:spPr bwMode="auto">
          <a:xfrm>
            <a:off x="6313192" y="3778692"/>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22" name="Rectangle 42"/>
          <p:cNvSpPr>
            <a:spLocks noChangeArrowheads="1"/>
          </p:cNvSpPr>
          <p:nvPr/>
        </p:nvSpPr>
        <p:spPr bwMode="auto">
          <a:xfrm>
            <a:off x="6183608" y="3855970"/>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523" name="Line 50"/>
          <p:cNvSpPr>
            <a:spLocks noChangeShapeType="1"/>
          </p:cNvSpPr>
          <p:nvPr/>
        </p:nvSpPr>
        <p:spPr bwMode="auto">
          <a:xfrm>
            <a:off x="6986988" y="3778692"/>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26" name="Rectangle 42"/>
          <p:cNvSpPr>
            <a:spLocks noChangeArrowheads="1"/>
          </p:cNvSpPr>
          <p:nvPr/>
        </p:nvSpPr>
        <p:spPr bwMode="auto">
          <a:xfrm>
            <a:off x="7528995" y="3855970"/>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300</a:t>
            </a:r>
            <a:endParaRPr lang="en-US" altLang="en-US" sz="1200" dirty="0"/>
          </a:p>
        </p:txBody>
      </p:sp>
      <p:sp>
        <p:nvSpPr>
          <p:cNvPr id="528" name="Rectangle 42"/>
          <p:cNvSpPr>
            <a:spLocks noChangeArrowheads="1"/>
          </p:cNvSpPr>
          <p:nvPr/>
        </p:nvSpPr>
        <p:spPr bwMode="auto">
          <a:xfrm>
            <a:off x="8181830" y="3855970"/>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400</a:t>
            </a:r>
            <a:endParaRPr lang="en-US" altLang="en-US" sz="1200" dirty="0"/>
          </a:p>
        </p:txBody>
      </p:sp>
      <p:sp>
        <p:nvSpPr>
          <p:cNvPr id="529" name="Line 50"/>
          <p:cNvSpPr>
            <a:spLocks noChangeShapeType="1"/>
          </p:cNvSpPr>
          <p:nvPr/>
        </p:nvSpPr>
        <p:spPr bwMode="auto">
          <a:xfrm>
            <a:off x="8315593" y="3778692"/>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33" name="Line 50"/>
          <p:cNvSpPr>
            <a:spLocks noChangeShapeType="1"/>
          </p:cNvSpPr>
          <p:nvPr/>
        </p:nvSpPr>
        <p:spPr bwMode="auto">
          <a:xfrm>
            <a:off x="7657312" y="3778692"/>
            <a:ext cx="0" cy="63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nvGrpSpPr>
          <p:cNvPr id="82" name="Group 81"/>
          <p:cNvGrpSpPr/>
          <p:nvPr/>
        </p:nvGrpSpPr>
        <p:grpSpPr>
          <a:xfrm>
            <a:off x="5640745" y="1993743"/>
            <a:ext cx="1644760" cy="1337224"/>
            <a:chOff x="7264263" y="1591606"/>
            <a:chExt cx="1644760" cy="1337224"/>
          </a:xfrm>
        </p:grpSpPr>
        <p:sp>
          <p:nvSpPr>
            <p:cNvPr id="3" name="Freeform: Shape 2"/>
            <p:cNvSpPr/>
            <p:nvPr/>
          </p:nvSpPr>
          <p:spPr bwMode="auto">
            <a:xfrm>
              <a:off x="7276166" y="1591606"/>
              <a:ext cx="116878" cy="1165344"/>
            </a:xfrm>
            <a:custGeom>
              <a:avLst/>
              <a:gdLst>
                <a:gd name="connsiteX0" fmla="*/ 0 w 116878"/>
                <a:gd name="connsiteY0" fmla="*/ 1165344 h 1165344"/>
                <a:gd name="connsiteX1" fmla="*/ 116878 w 116878"/>
                <a:gd name="connsiteY1" fmla="*/ 0 h 1165344"/>
              </a:gdLst>
              <a:ahLst/>
              <a:cxnLst>
                <a:cxn ang="0">
                  <a:pos x="connsiteX0" y="connsiteY0"/>
                </a:cxn>
                <a:cxn ang="0">
                  <a:pos x="connsiteX1" y="connsiteY1"/>
                </a:cxn>
              </a:cxnLst>
              <a:rect l="l" t="t" r="r" b="b"/>
              <a:pathLst>
                <a:path w="116878" h="1165344">
                  <a:moveTo>
                    <a:pt x="0" y="1165344"/>
                  </a:moveTo>
                  <a:lnTo>
                    <a:pt x="116878"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6" name="Freeform: Shape 5"/>
            <p:cNvSpPr/>
            <p:nvPr/>
          </p:nvSpPr>
          <p:spPr bwMode="auto">
            <a:xfrm>
              <a:off x="7279604" y="1784111"/>
              <a:ext cx="165004" cy="983152"/>
            </a:xfrm>
            <a:custGeom>
              <a:avLst/>
              <a:gdLst>
                <a:gd name="connsiteX0" fmla="*/ 0 w 165004"/>
                <a:gd name="connsiteY0" fmla="*/ 983152 h 983152"/>
                <a:gd name="connsiteX1" fmla="*/ 0 w 165004"/>
                <a:gd name="connsiteY1" fmla="*/ 983152 h 983152"/>
                <a:gd name="connsiteX2" fmla="*/ 165004 w 165004"/>
                <a:gd name="connsiteY2" fmla="*/ 0 h 983152"/>
              </a:gdLst>
              <a:ahLst/>
              <a:cxnLst>
                <a:cxn ang="0">
                  <a:pos x="connsiteX0" y="connsiteY0"/>
                </a:cxn>
                <a:cxn ang="0">
                  <a:pos x="connsiteX1" y="connsiteY1"/>
                </a:cxn>
                <a:cxn ang="0">
                  <a:pos x="connsiteX2" y="connsiteY2"/>
                </a:cxn>
              </a:cxnLst>
              <a:rect l="l" t="t" r="r" b="b"/>
              <a:pathLst>
                <a:path w="165004" h="983152">
                  <a:moveTo>
                    <a:pt x="0" y="983152"/>
                  </a:moveTo>
                  <a:lnTo>
                    <a:pt x="0" y="983152"/>
                  </a:lnTo>
                  <a:lnTo>
                    <a:pt x="165004"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2" name="Freeform: Shape 21"/>
            <p:cNvSpPr/>
            <p:nvPr/>
          </p:nvSpPr>
          <p:spPr bwMode="auto">
            <a:xfrm>
              <a:off x="7264263" y="1601919"/>
              <a:ext cx="244069" cy="1161907"/>
            </a:xfrm>
            <a:custGeom>
              <a:avLst/>
              <a:gdLst>
                <a:gd name="connsiteX0" fmla="*/ 0 w 244069"/>
                <a:gd name="connsiteY0" fmla="*/ 1161907 h 1161907"/>
                <a:gd name="connsiteX1" fmla="*/ 106565 w 244069"/>
                <a:gd name="connsiteY1" fmla="*/ 704707 h 1161907"/>
                <a:gd name="connsiteX2" fmla="*/ 199380 w 244069"/>
                <a:gd name="connsiteY2" fmla="*/ 364385 h 1161907"/>
                <a:gd name="connsiteX3" fmla="*/ 244069 w 244069"/>
                <a:gd name="connsiteY3" fmla="*/ 0 h 1161907"/>
              </a:gdLst>
              <a:ahLst/>
              <a:cxnLst>
                <a:cxn ang="0">
                  <a:pos x="connsiteX0" y="connsiteY0"/>
                </a:cxn>
                <a:cxn ang="0">
                  <a:pos x="connsiteX1" y="connsiteY1"/>
                </a:cxn>
                <a:cxn ang="0">
                  <a:pos x="connsiteX2" y="connsiteY2"/>
                </a:cxn>
                <a:cxn ang="0">
                  <a:pos x="connsiteX3" y="connsiteY3"/>
                </a:cxn>
              </a:cxnLst>
              <a:rect l="l" t="t" r="r" b="b"/>
              <a:pathLst>
                <a:path w="244069" h="1161907">
                  <a:moveTo>
                    <a:pt x="0" y="1161907"/>
                  </a:moveTo>
                  <a:lnTo>
                    <a:pt x="106565" y="704707"/>
                  </a:lnTo>
                  <a:lnTo>
                    <a:pt x="199380" y="364385"/>
                  </a:lnTo>
                  <a:lnTo>
                    <a:pt x="244069"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9" name="Freeform: Shape 28"/>
            <p:cNvSpPr/>
            <p:nvPr/>
          </p:nvSpPr>
          <p:spPr bwMode="auto">
            <a:xfrm>
              <a:off x="7276166" y="277413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 name="Freeform: Shape 29"/>
            <p:cNvSpPr/>
            <p:nvPr/>
          </p:nvSpPr>
          <p:spPr bwMode="auto">
            <a:xfrm>
              <a:off x="7271138" y="1601919"/>
              <a:ext cx="275007" cy="1179095"/>
            </a:xfrm>
            <a:custGeom>
              <a:avLst/>
              <a:gdLst>
                <a:gd name="connsiteX0" fmla="*/ 0 w 275007"/>
                <a:gd name="connsiteY0" fmla="*/ 1179095 h 1179095"/>
                <a:gd name="connsiteX1" fmla="*/ 99690 w 275007"/>
                <a:gd name="connsiteY1" fmla="*/ 904087 h 1179095"/>
                <a:gd name="connsiteX2" fmla="*/ 195943 w 275007"/>
                <a:gd name="connsiteY2" fmla="*/ 543140 h 1179095"/>
                <a:gd name="connsiteX3" fmla="*/ 275007 w 275007"/>
                <a:gd name="connsiteY3" fmla="*/ 0 h 1179095"/>
              </a:gdLst>
              <a:ahLst/>
              <a:cxnLst>
                <a:cxn ang="0">
                  <a:pos x="connsiteX0" y="connsiteY0"/>
                </a:cxn>
                <a:cxn ang="0">
                  <a:pos x="connsiteX1" y="connsiteY1"/>
                </a:cxn>
                <a:cxn ang="0">
                  <a:pos x="connsiteX2" y="connsiteY2"/>
                </a:cxn>
                <a:cxn ang="0">
                  <a:pos x="connsiteX3" y="connsiteY3"/>
                </a:cxn>
              </a:cxnLst>
              <a:rect l="l" t="t" r="r" b="b"/>
              <a:pathLst>
                <a:path w="275007" h="1179095">
                  <a:moveTo>
                    <a:pt x="0" y="1179095"/>
                  </a:moveTo>
                  <a:lnTo>
                    <a:pt x="99690" y="904087"/>
                  </a:lnTo>
                  <a:lnTo>
                    <a:pt x="195943" y="543140"/>
                  </a:lnTo>
                  <a:lnTo>
                    <a:pt x="275007"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2" name="Freeform: Shape 31"/>
            <p:cNvSpPr/>
            <p:nvPr/>
          </p:nvSpPr>
          <p:spPr bwMode="auto">
            <a:xfrm>
              <a:off x="7286479" y="2399441"/>
              <a:ext cx="347197" cy="367822"/>
            </a:xfrm>
            <a:custGeom>
              <a:avLst/>
              <a:gdLst>
                <a:gd name="connsiteX0" fmla="*/ 0 w 347197"/>
                <a:gd name="connsiteY0" fmla="*/ 367822 h 367822"/>
                <a:gd name="connsiteX1" fmla="*/ 92815 w 347197"/>
                <a:gd name="connsiteY1" fmla="*/ 92815 h 367822"/>
                <a:gd name="connsiteX2" fmla="*/ 185630 w 347197"/>
                <a:gd name="connsiteY2" fmla="*/ 6875 h 367822"/>
                <a:gd name="connsiteX3" fmla="*/ 347197 w 347197"/>
                <a:gd name="connsiteY3" fmla="*/ 0 h 367822"/>
              </a:gdLst>
              <a:ahLst/>
              <a:cxnLst>
                <a:cxn ang="0">
                  <a:pos x="connsiteX0" y="connsiteY0"/>
                </a:cxn>
                <a:cxn ang="0">
                  <a:pos x="connsiteX1" y="connsiteY1"/>
                </a:cxn>
                <a:cxn ang="0">
                  <a:pos x="connsiteX2" y="connsiteY2"/>
                </a:cxn>
                <a:cxn ang="0">
                  <a:pos x="connsiteX3" y="connsiteY3"/>
                </a:cxn>
              </a:cxnLst>
              <a:rect l="l" t="t" r="r" b="b"/>
              <a:pathLst>
                <a:path w="347197" h="367822">
                  <a:moveTo>
                    <a:pt x="0" y="367822"/>
                  </a:moveTo>
                  <a:lnTo>
                    <a:pt x="92815" y="92815"/>
                  </a:lnTo>
                  <a:lnTo>
                    <a:pt x="185630" y="6875"/>
                  </a:lnTo>
                  <a:lnTo>
                    <a:pt x="347197"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3" name="Freeform: Shape 32"/>
            <p:cNvSpPr/>
            <p:nvPr/>
          </p:nvSpPr>
          <p:spPr bwMode="auto">
            <a:xfrm>
              <a:off x="7279604" y="2330945"/>
              <a:ext cx="838773" cy="415949"/>
            </a:xfrm>
            <a:custGeom>
              <a:avLst/>
              <a:gdLst>
                <a:gd name="connsiteX0" fmla="*/ 0 w 838773"/>
                <a:gd name="connsiteY0" fmla="*/ 415949 h 415949"/>
                <a:gd name="connsiteX1" fmla="*/ 103128 w 838773"/>
                <a:gd name="connsiteY1" fmla="*/ 192505 h 415949"/>
                <a:gd name="connsiteX2" fmla="*/ 175317 w 838773"/>
                <a:gd name="connsiteY2" fmla="*/ 147816 h 415949"/>
                <a:gd name="connsiteX3" fmla="*/ 302508 w 838773"/>
                <a:gd name="connsiteY3" fmla="*/ 182192 h 415949"/>
                <a:gd name="connsiteX4" fmla="*/ 385010 w 838773"/>
                <a:gd name="connsiteY4" fmla="*/ 85940 h 415949"/>
                <a:gd name="connsiteX5" fmla="*/ 488138 w 838773"/>
                <a:gd name="connsiteY5" fmla="*/ 130628 h 415949"/>
                <a:gd name="connsiteX6" fmla="*/ 563765 w 838773"/>
                <a:gd name="connsiteY6" fmla="*/ 113440 h 415949"/>
                <a:gd name="connsiteX7" fmla="*/ 718457 w 838773"/>
                <a:gd name="connsiteY7" fmla="*/ 13750 h 415949"/>
                <a:gd name="connsiteX8" fmla="*/ 838773 w 838773"/>
                <a:gd name="connsiteY8" fmla="*/ 0 h 41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773" h="415949">
                  <a:moveTo>
                    <a:pt x="0" y="415949"/>
                  </a:moveTo>
                  <a:lnTo>
                    <a:pt x="103128" y="192505"/>
                  </a:lnTo>
                  <a:lnTo>
                    <a:pt x="175317" y="147816"/>
                  </a:lnTo>
                  <a:lnTo>
                    <a:pt x="302508" y="182192"/>
                  </a:lnTo>
                  <a:lnTo>
                    <a:pt x="385010" y="85940"/>
                  </a:lnTo>
                  <a:lnTo>
                    <a:pt x="488138" y="130628"/>
                  </a:lnTo>
                  <a:lnTo>
                    <a:pt x="563765" y="113440"/>
                  </a:lnTo>
                  <a:lnTo>
                    <a:pt x="718457" y="13750"/>
                  </a:lnTo>
                  <a:lnTo>
                    <a:pt x="838773"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2" name="Freeform: Shape 51"/>
            <p:cNvSpPr/>
            <p:nvPr/>
          </p:nvSpPr>
          <p:spPr bwMode="auto">
            <a:xfrm>
              <a:off x="7283041" y="2557570"/>
              <a:ext cx="292196" cy="220006"/>
            </a:xfrm>
            <a:custGeom>
              <a:avLst/>
              <a:gdLst>
                <a:gd name="connsiteX0" fmla="*/ 0 w 292196"/>
                <a:gd name="connsiteY0" fmla="*/ 220006 h 220006"/>
                <a:gd name="connsiteX1" fmla="*/ 99691 w 292196"/>
                <a:gd name="connsiteY1" fmla="*/ 72189 h 220006"/>
                <a:gd name="connsiteX2" fmla="*/ 199381 w 292196"/>
                <a:gd name="connsiteY2" fmla="*/ 20626 h 220006"/>
                <a:gd name="connsiteX3" fmla="*/ 292196 w 292196"/>
                <a:gd name="connsiteY3" fmla="*/ 0 h 220006"/>
              </a:gdLst>
              <a:ahLst/>
              <a:cxnLst>
                <a:cxn ang="0">
                  <a:pos x="connsiteX0" y="connsiteY0"/>
                </a:cxn>
                <a:cxn ang="0">
                  <a:pos x="connsiteX1" y="connsiteY1"/>
                </a:cxn>
                <a:cxn ang="0">
                  <a:pos x="connsiteX2" y="connsiteY2"/>
                </a:cxn>
                <a:cxn ang="0">
                  <a:pos x="connsiteX3" y="connsiteY3"/>
                </a:cxn>
              </a:cxnLst>
              <a:rect l="l" t="t" r="r" b="b"/>
              <a:pathLst>
                <a:path w="292196" h="220006">
                  <a:moveTo>
                    <a:pt x="0" y="220006"/>
                  </a:moveTo>
                  <a:lnTo>
                    <a:pt x="99691" y="72189"/>
                  </a:lnTo>
                  <a:lnTo>
                    <a:pt x="199381" y="20626"/>
                  </a:lnTo>
                  <a:lnTo>
                    <a:pt x="292196"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69" name="Freeform: Shape 68"/>
            <p:cNvSpPr/>
            <p:nvPr/>
          </p:nvSpPr>
          <p:spPr bwMode="auto">
            <a:xfrm>
              <a:off x="7296792" y="2399441"/>
              <a:ext cx="1612231" cy="460637"/>
            </a:xfrm>
            <a:custGeom>
              <a:avLst/>
              <a:gdLst>
                <a:gd name="connsiteX0" fmla="*/ 0 w 1612231"/>
                <a:gd name="connsiteY0" fmla="*/ 371260 h 460637"/>
                <a:gd name="connsiteX1" fmla="*/ 89377 w 1612231"/>
                <a:gd name="connsiteY1" fmla="*/ 326571 h 460637"/>
                <a:gd name="connsiteX2" fmla="*/ 175317 w 1612231"/>
                <a:gd name="connsiteY2" fmla="*/ 110003 h 460637"/>
                <a:gd name="connsiteX3" fmla="*/ 268132 w 1612231"/>
                <a:gd name="connsiteY3" fmla="*/ 61876 h 460637"/>
                <a:gd name="connsiteX4" fmla="*/ 360947 w 1612231"/>
                <a:gd name="connsiteY4" fmla="*/ 233756 h 460637"/>
                <a:gd name="connsiteX5" fmla="*/ 443449 w 1612231"/>
                <a:gd name="connsiteY5" fmla="*/ 409073 h 460637"/>
                <a:gd name="connsiteX6" fmla="*/ 574078 w 1612231"/>
                <a:gd name="connsiteY6" fmla="*/ 460637 h 460637"/>
                <a:gd name="connsiteX7" fmla="*/ 666893 w 1612231"/>
                <a:gd name="connsiteY7" fmla="*/ 357509 h 460637"/>
                <a:gd name="connsiteX8" fmla="*/ 763146 w 1612231"/>
                <a:gd name="connsiteY8" fmla="*/ 299070 h 460637"/>
                <a:gd name="connsiteX9" fmla="*/ 883461 w 1612231"/>
                <a:gd name="connsiteY9" fmla="*/ 220006 h 460637"/>
                <a:gd name="connsiteX10" fmla="*/ 972839 w 1612231"/>
                <a:gd name="connsiteY10" fmla="*/ 158129 h 460637"/>
                <a:gd name="connsiteX11" fmla="*/ 1062216 w 1612231"/>
                <a:gd name="connsiteY11" fmla="*/ 99690 h 460637"/>
                <a:gd name="connsiteX12" fmla="*/ 1185970 w 1612231"/>
                <a:gd name="connsiteY12" fmla="*/ 120315 h 460637"/>
                <a:gd name="connsiteX13" fmla="*/ 1292535 w 1612231"/>
                <a:gd name="connsiteY13" fmla="*/ 0 h 460637"/>
                <a:gd name="connsiteX14" fmla="*/ 1385350 w 1612231"/>
                <a:gd name="connsiteY14" fmla="*/ 0 h 460637"/>
                <a:gd name="connsiteX15" fmla="*/ 1495353 w 1612231"/>
                <a:gd name="connsiteY15" fmla="*/ 113440 h 460637"/>
                <a:gd name="connsiteX16" fmla="*/ 1612231 w 1612231"/>
                <a:gd name="connsiteY16" fmla="*/ 140941 h 4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2231" h="460637">
                  <a:moveTo>
                    <a:pt x="0" y="371260"/>
                  </a:moveTo>
                  <a:lnTo>
                    <a:pt x="89377" y="326571"/>
                  </a:lnTo>
                  <a:lnTo>
                    <a:pt x="175317" y="110003"/>
                  </a:lnTo>
                  <a:lnTo>
                    <a:pt x="268132" y="61876"/>
                  </a:lnTo>
                  <a:lnTo>
                    <a:pt x="360947" y="233756"/>
                  </a:lnTo>
                  <a:lnTo>
                    <a:pt x="443449" y="409073"/>
                  </a:lnTo>
                  <a:lnTo>
                    <a:pt x="574078" y="460637"/>
                  </a:lnTo>
                  <a:lnTo>
                    <a:pt x="666893" y="357509"/>
                  </a:lnTo>
                  <a:lnTo>
                    <a:pt x="763146" y="299070"/>
                  </a:lnTo>
                  <a:lnTo>
                    <a:pt x="883461" y="220006"/>
                  </a:lnTo>
                  <a:lnTo>
                    <a:pt x="972839" y="158129"/>
                  </a:lnTo>
                  <a:lnTo>
                    <a:pt x="1062216" y="99690"/>
                  </a:lnTo>
                  <a:lnTo>
                    <a:pt x="1185970" y="120315"/>
                  </a:lnTo>
                  <a:lnTo>
                    <a:pt x="1292535" y="0"/>
                  </a:lnTo>
                  <a:lnTo>
                    <a:pt x="1385350" y="0"/>
                  </a:lnTo>
                  <a:lnTo>
                    <a:pt x="1495353" y="113440"/>
                  </a:lnTo>
                  <a:lnTo>
                    <a:pt x="1612231" y="140941"/>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0" name="Freeform: Shape 69"/>
            <p:cNvSpPr/>
            <p:nvPr/>
          </p:nvSpPr>
          <p:spPr bwMode="auto">
            <a:xfrm>
              <a:off x="7298638" y="2093495"/>
              <a:ext cx="395324" cy="684081"/>
            </a:xfrm>
            <a:custGeom>
              <a:avLst/>
              <a:gdLst>
                <a:gd name="connsiteX0" fmla="*/ 0 w 395324"/>
                <a:gd name="connsiteY0" fmla="*/ 684081 h 684081"/>
                <a:gd name="connsiteX1" fmla="*/ 110003 w 395324"/>
                <a:gd name="connsiteY1" fmla="*/ 611892 h 684081"/>
                <a:gd name="connsiteX2" fmla="*/ 161567 w 395324"/>
                <a:gd name="connsiteY2" fmla="*/ 484701 h 684081"/>
                <a:gd name="connsiteX3" fmla="*/ 268133 w 395324"/>
                <a:gd name="connsiteY3" fmla="*/ 292195 h 684081"/>
                <a:gd name="connsiteX4" fmla="*/ 360948 w 395324"/>
                <a:gd name="connsiteY4" fmla="*/ 89377 h 684081"/>
                <a:gd name="connsiteX5" fmla="*/ 395324 w 395324"/>
                <a:gd name="connsiteY5" fmla="*/ 0 h 684081"/>
                <a:gd name="connsiteX6" fmla="*/ 395324 w 395324"/>
                <a:gd name="connsiteY6" fmla="*/ 3437 h 684081"/>
                <a:gd name="connsiteX0" fmla="*/ 0 w 395324"/>
                <a:gd name="connsiteY0" fmla="*/ 684081 h 684081"/>
                <a:gd name="connsiteX1" fmla="*/ 110003 w 395324"/>
                <a:gd name="connsiteY1" fmla="*/ 611892 h 684081"/>
                <a:gd name="connsiteX2" fmla="*/ 161567 w 395324"/>
                <a:gd name="connsiteY2" fmla="*/ 484701 h 684081"/>
                <a:gd name="connsiteX3" fmla="*/ 268133 w 395324"/>
                <a:gd name="connsiteY3" fmla="*/ 292195 h 684081"/>
                <a:gd name="connsiteX4" fmla="*/ 360948 w 395324"/>
                <a:gd name="connsiteY4" fmla="*/ 89377 h 684081"/>
                <a:gd name="connsiteX5" fmla="*/ 395324 w 395324"/>
                <a:gd name="connsiteY5" fmla="*/ 0 h 68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24" h="684081">
                  <a:moveTo>
                    <a:pt x="0" y="684081"/>
                  </a:moveTo>
                  <a:lnTo>
                    <a:pt x="110003" y="611892"/>
                  </a:lnTo>
                  <a:lnTo>
                    <a:pt x="161567" y="484701"/>
                  </a:lnTo>
                  <a:lnTo>
                    <a:pt x="268133" y="292195"/>
                  </a:lnTo>
                  <a:lnTo>
                    <a:pt x="360948" y="89377"/>
                  </a:lnTo>
                  <a:lnTo>
                    <a:pt x="395324"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1" name="Freeform: Shape 70"/>
            <p:cNvSpPr/>
            <p:nvPr/>
          </p:nvSpPr>
          <p:spPr bwMode="auto">
            <a:xfrm>
              <a:off x="7296792" y="2451005"/>
              <a:ext cx="553452" cy="330009"/>
            </a:xfrm>
            <a:custGeom>
              <a:avLst/>
              <a:gdLst>
                <a:gd name="connsiteX0" fmla="*/ 0 w 553452"/>
                <a:gd name="connsiteY0" fmla="*/ 326571 h 330009"/>
                <a:gd name="connsiteX1" fmla="*/ 116878 w 553452"/>
                <a:gd name="connsiteY1" fmla="*/ 330009 h 330009"/>
                <a:gd name="connsiteX2" fmla="*/ 371260 w 553452"/>
                <a:gd name="connsiteY2" fmla="*/ 3437 h 330009"/>
                <a:gd name="connsiteX3" fmla="*/ 443449 w 553452"/>
                <a:gd name="connsiteY3" fmla="*/ 72189 h 330009"/>
                <a:gd name="connsiteX4" fmla="*/ 546577 w 553452"/>
                <a:gd name="connsiteY4" fmla="*/ 0 h 330009"/>
                <a:gd name="connsiteX5" fmla="*/ 553452 w 553452"/>
                <a:gd name="connsiteY5" fmla="*/ 0 h 33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452" h="330009">
                  <a:moveTo>
                    <a:pt x="0" y="326571"/>
                  </a:moveTo>
                  <a:lnTo>
                    <a:pt x="116878" y="330009"/>
                  </a:lnTo>
                  <a:lnTo>
                    <a:pt x="371260" y="3437"/>
                  </a:lnTo>
                  <a:lnTo>
                    <a:pt x="443449" y="72189"/>
                  </a:lnTo>
                  <a:lnTo>
                    <a:pt x="546577" y="0"/>
                  </a:lnTo>
                  <a:lnTo>
                    <a:pt x="553452"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2" name="Freeform: Shape 71"/>
            <p:cNvSpPr/>
            <p:nvPr/>
          </p:nvSpPr>
          <p:spPr bwMode="auto">
            <a:xfrm>
              <a:off x="7296792" y="2457880"/>
              <a:ext cx="1051903" cy="330009"/>
            </a:xfrm>
            <a:custGeom>
              <a:avLst/>
              <a:gdLst>
                <a:gd name="connsiteX0" fmla="*/ 0 w 1051903"/>
                <a:gd name="connsiteY0" fmla="*/ 330009 h 330009"/>
                <a:gd name="connsiteX1" fmla="*/ 189067 w 1051903"/>
                <a:gd name="connsiteY1" fmla="*/ 206255 h 330009"/>
                <a:gd name="connsiteX2" fmla="*/ 281882 w 1051903"/>
                <a:gd name="connsiteY2" fmla="*/ 178755 h 330009"/>
                <a:gd name="connsiteX3" fmla="*/ 364385 w 1051903"/>
                <a:gd name="connsiteY3" fmla="*/ 189067 h 330009"/>
                <a:gd name="connsiteX4" fmla="*/ 464075 w 1051903"/>
                <a:gd name="connsiteY4" fmla="*/ 130628 h 330009"/>
                <a:gd name="connsiteX5" fmla="*/ 546577 w 1051903"/>
                <a:gd name="connsiteY5" fmla="*/ 0 h 330009"/>
                <a:gd name="connsiteX6" fmla="*/ 886899 w 1051903"/>
                <a:gd name="connsiteY6" fmla="*/ 89377 h 330009"/>
                <a:gd name="connsiteX7" fmla="*/ 1051903 w 1051903"/>
                <a:gd name="connsiteY7" fmla="*/ 113440 h 33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1903" h="330009">
                  <a:moveTo>
                    <a:pt x="0" y="330009"/>
                  </a:moveTo>
                  <a:lnTo>
                    <a:pt x="189067" y="206255"/>
                  </a:lnTo>
                  <a:lnTo>
                    <a:pt x="281882" y="178755"/>
                  </a:lnTo>
                  <a:lnTo>
                    <a:pt x="364385" y="189067"/>
                  </a:lnTo>
                  <a:lnTo>
                    <a:pt x="464075" y="130628"/>
                  </a:lnTo>
                  <a:lnTo>
                    <a:pt x="546577" y="0"/>
                  </a:lnTo>
                  <a:lnTo>
                    <a:pt x="886899" y="89377"/>
                  </a:lnTo>
                  <a:lnTo>
                    <a:pt x="1051903" y="11344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6" name="Freeform: Shape 75"/>
            <p:cNvSpPr/>
            <p:nvPr/>
          </p:nvSpPr>
          <p:spPr bwMode="auto">
            <a:xfrm>
              <a:off x="7279604" y="2691636"/>
              <a:ext cx="347197" cy="96253"/>
            </a:xfrm>
            <a:custGeom>
              <a:avLst/>
              <a:gdLst>
                <a:gd name="connsiteX0" fmla="*/ 0 w 347197"/>
                <a:gd name="connsiteY0" fmla="*/ 96253 h 96253"/>
                <a:gd name="connsiteX1" fmla="*/ 147816 w 347197"/>
                <a:gd name="connsiteY1" fmla="*/ 37814 h 96253"/>
                <a:gd name="connsiteX2" fmla="*/ 192505 w 347197"/>
                <a:gd name="connsiteY2" fmla="*/ 0 h 96253"/>
                <a:gd name="connsiteX3" fmla="*/ 226881 w 347197"/>
                <a:gd name="connsiteY3" fmla="*/ 92815 h 96253"/>
                <a:gd name="connsiteX4" fmla="*/ 347197 w 347197"/>
                <a:gd name="connsiteY4" fmla="*/ 79065 h 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97" h="96253">
                  <a:moveTo>
                    <a:pt x="0" y="96253"/>
                  </a:moveTo>
                  <a:lnTo>
                    <a:pt x="147816" y="37814"/>
                  </a:lnTo>
                  <a:lnTo>
                    <a:pt x="192505" y="0"/>
                  </a:lnTo>
                  <a:lnTo>
                    <a:pt x="226881" y="92815"/>
                  </a:lnTo>
                  <a:lnTo>
                    <a:pt x="347197" y="79065"/>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7" name="Freeform: Shape 76"/>
            <p:cNvSpPr/>
            <p:nvPr/>
          </p:nvSpPr>
          <p:spPr bwMode="auto">
            <a:xfrm>
              <a:off x="7496172" y="2664135"/>
              <a:ext cx="68752" cy="6876"/>
            </a:xfrm>
            <a:custGeom>
              <a:avLst/>
              <a:gdLst>
                <a:gd name="connsiteX0" fmla="*/ 0 w 68752"/>
                <a:gd name="connsiteY0" fmla="*/ 6876 h 6876"/>
                <a:gd name="connsiteX1" fmla="*/ 68752 w 68752"/>
                <a:gd name="connsiteY1" fmla="*/ 0 h 6876"/>
              </a:gdLst>
              <a:ahLst/>
              <a:cxnLst>
                <a:cxn ang="0">
                  <a:pos x="connsiteX0" y="connsiteY0"/>
                </a:cxn>
                <a:cxn ang="0">
                  <a:pos x="connsiteX1" y="connsiteY1"/>
                </a:cxn>
              </a:cxnLst>
              <a:rect l="l" t="t" r="r" b="b"/>
              <a:pathLst>
                <a:path w="68752" h="6876">
                  <a:moveTo>
                    <a:pt x="0" y="6876"/>
                  </a:moveTo>
                  <a:lnTo>
                    <a:pt x="68752"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8" name="Freeform: Shape 77"/>
            <p:cNvSpPr/>
            <p:nvPr/>
          </p:nvSpPr>
          <p:spPr bwMode="auto">
            <a:xfrm>
              <a:off x="7289917" y="2619447"/>
              <a:ext cx="835335" cy="192505"/>
            </a:xfrm>
            <a:custGeom>
              <a:avLst/>
              <a:gdLst>
                <a:gd name="connsiteX0" fmla="*/ 0 w 835335"/>
                <a:gd name="connsiteY0" fmla="*/ 154691 h 192505"/>
                <a:gd name="connsiteX1" fmla="*/ 285320 w 835335"/>
                <a:gd name="connsiteY1" fmla="*/ 0 h 192505"/>
                <a:gd name="connsiteX2" fmla="*/ 374697 w 835335"/>
                <a:gd name="connsiteY2" fmla="*/ 192505 h 192505"/>
                <a:gd name="connsiteX3" fmla="*/ 470950 w 835335"/>
                <a:gd name="connsiteY3" fmla="*/ 103127 h 192505"/>
                <a:gd name="connsiteX4" fmla="*/ 567203 w 835335"/>
                <a:gd name="connsiteY4" fmla="*/ 113440 h 192505"/>
                <a:gd name="connsiteX5" fmla="*/ 646267 w 835335"/>
                <a:gd name="connsiteY5" fmla="*/ 116878 h 192505"/>
                <a:gd name="connsiteX6" fmla="*/ 763145 w 835335"/>
                <a:gd name="connsiteY6" fmla="*/ 120315 h 192505"/>
                <a:gd name="connsiteX7" fmla="*/ 835335 w 835335"/>
                <a:gd name="connsiteY7" fmla="*/ 103127 h 1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335" h="192505">
                  <a:moveTo>
                    <a:pt x="0" y="154691"/>
                  </a:moveTo>
                  <a:lnTo>
                    <a:pt x="285320" y="0"/>
                  </a:lnTo>
                  <a:lnTo>
                    <a:pt x="374697" y="192505"/>
                  </a:lnTo>
                  <a:lnTo>
                    <a:pt x="470950" y="103127"/>
                  </a:lnTo>
                  <a:lnTo>
                    <a:pt x="567203" y="113440"/>
                  </a:lnTo>
                  <a:lnTo>
                    <a:pt x="646267" y="116878"/>
                  </a:lnTo>
                  <a:lnTo>
                    <a:pt x="763145" y="120315"/>
                  </a:lnTo>
                  <a:lnTo>
                    <a:pt x="835335" y="103127"/>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9" name="Freeform: Shape 78"/>
            <p:cNvSpPr/>
            <p:nvPr/>
          </p:nvSpPr>
          <p:spPr bwMode="auto">
            <a:xfrm>
              <a:off x="7276166" y="2767263"/>
              <a:ext cx="323134" cy="161567"/>
            </a:xfrm>
            <a:custGeom>
              <a:avLst/>
              <a:gdLst>
                <a:gd name="connsiteX0" fmla="*/ 0 w 323134"/>
                <a:gd name="connsiteY0" fmla="*/ 0 h 161567"/>
                <a:gd name="connsiteX1" fmla="*/ 147817 w 323134"/>
                <a:gd name="connsiteY1" fmla="*/ 103128 h 161567"/>
                <a:gd name="connsiteX2" fmla="*/ 226881 w 323134"/>
                <a:gd name="connsiteY2" fmla="*/ 137504 h 161567"/>
                <a:gd name="connsiteX3" fmla="*/ 323134 w 323134"/>
                <a:gd name="connsiteY3" fmla="*/ 161567 h 161567"/>
              </a:gdLst>
              <a:ahLst/>
              <a:cxnLst>
                <a:cxn ang="0">
                  <a:pos x="connsiteX0" y="connsiteY0"/>
                </a:cxn>
                <a:cxn ang="0">
                  <a:pos x="connsiteX1" y="connsiteY1"/>
                </a:cxn>
                <a:cxn ang="0">
                  <a:pos x="connsiteX2" y="connsiteY2"/>
                </a:cxn>
                <a:cxn ang="0">
                  <a:pos x="connsiteX3" y="connsiteY3"/>
                </a:cxn>
              </a:cxnLst>
              <a:rect l="l" t="t" r="r" b="b"/>
              <a:pathLst>
                <a:path w="323134" h="161567">
                  <a:moveTo>
                    <a:pt x="0" y="0"/>
                  </a:moveTo>
                  <a:lnTo>
                    <a:pt x="147817" y="103128"/>
                  </a:lnTo>
                  <a:lnTo>
                    <a:pt x="226881" y="137504"/>
                  </a:lnTo>
                  <a:lnTo>
                    <a:pt x="323134" y="161567"/>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0" name="Freeform: Shape 79"/>
            <p:cNvSpPr/>
            <p:nvPr/>
          </p:nvSpPr>
          <p:spPr bwMode="auto">
            <a:xfrm>
              <a:off x="7276166" y="1605356"/>
              <a:ext cx="512202" cy="1161907"/>
            </a:xfrm>
            <a:custGeom>
              <a:avLst/>
              <a:gdLst>
                <a:gd name="connsiteX0" fmla="*/ 0 w 512202"/>
                <a:gd name="connsiteY0" fmla="*/ 1161907 h 1161907"/>
                <a:gd name="connsiteX1" fmla="*/ 113441 w 512202"/>
                <a:gd name="connsiteY1" fmla="*/ 1106906 h 1161907"/>
                <a:gd name="connsiteX2" fmla="*/ 182193 w 512202"/>
                <a:gd name="connsiteY2" fmla="*/ 876587 h 1161907"/>
                <a:gd name="connsiteX3" fmla="*/ 264695 w 512202"/>
                <a:gd name="connsiteY3" fmla="*/ 515640 h 1161907"/>
                <a:gd name="connsiteX4" fmla="*/ 405636 w 512202"/>
                <a:gd name="connsiteY4" fmla="*/ 41252 h 1161907"/>
                <a:gd name="connsiteX5" fmla="*/ 495014 w 512202"/>
                <a:gd name="connsiteY5" fmla="*/ 161567 h 1161907"/>
                <a:gd name="connsiteX6" fmla="*/ 512202 w 512202"/>
                <a:gd name="connsiteY6" fmla="*/ 0 h 1161907"/>
                <a:gd name="connsiteX0" fmla="*/ 0 w 512202"/>
                <a:gd name="connsiteY0" fmla="*/ 1161907 h 1161907"/>
                <a:gd name="connsiteX1" fmla="*/ 113441 w 512202"/>
                <a:gd name="connsiteY1" fmla="*/ 1106906 h 1161907"/>
                <a:gd name="connsiteX2" fmla="*/ 182193 w 512202"/>
                <a:gd name="connsiteY2" fmla="*/ 876587 h 1161907"/>
                <a:gd name="connsiteX3" fmla="*/ 264695 w 512202"/>
                <a:gd name="connsiteY3" fmla="*/ 515640 h 1161907"/>
                <a:gd name="connsiteX4" fmla="*/ 405636 w 512202"/>
                <a:gd name="connsiteY4" fmla="*/ 41252 h 1161907"/>
                <a:gd name="connsiteX5" fmla="*/ 495014 w 512202"/>
                <a:gd name="connsiteY5" fmla="*/ 133344 h 1161907"/>
                <a:gd name="connsiteX6" fmla="*/ 512202 w 512202"/>
                <a:gd name="connsiteY6" fmla="*/ 0 h 116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202" h="1161907">
                  <a:moveTo>
                    <a:pt x="0" y="1161907"/>
                  </a:moveTo>
                  <a:lnTo>
                    <a:pt x="113441" y="1106906"/>
                  </a:lnTo>
                  <a:lnTo>
                    <a:pt x="182193" y="876587"/>
                  </a:lnTo>
                  <a:lnTo>
                    <a:pt x="264695" y="515640"/>
                  </a:lnTo>
                  <a:lnTo>
                    <a:pt x="405636" y="41252"/>
                  </a:lnTo>
                  <a:lnTo>
                    <a:pt x="495014" y="133344"/>
                  </a:lnTo>
                  <a:lnTo>
                    <a:pt x="512202"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grpSp>
        <p:nvGrpSpPr>
          <p:cNvPr id="93" name="Group 92"/>
          <p:cNvGrpSpPr/>
          <p:nvPr/>
        </p:nvGrpSpPr>
        <p:grpSpPr>
          <a:xfrm>
            <a:off x="5640196" y="2855257"/>
            <a:ext cx="2681323" cy="907525"/>
            <a:chOff x="5634217" y="2777576"/>
            <a:chExt cx="2681323" cy="907525"/>
          </a:xfrm>
        </p:grpSpPr>
        <p:sp>
          <p:nvSpPr>
            <p:cNvPr id="89" name="Freeform: Shape 88"/>
            <p:cNvSpPr/>
            <p:nvPr/>
          </p:nvSpPr>
          <p:spPr bwMode="auto">
            <a:xfrm>
              <a:off x="5634217" y="2963206"/>
              <a:ext cx="1949115" cy="718457"/>
            </a:xfrm>
            <a:custGeom>
              <a:avLst/>
              <a:gdLst>
                <a:gd name="connsiteX0" fmla="*/ 0 w 1949115"/>
                <a:gd name="connsiteY0" fmla="*/ 140941 h 718457"/>
                <a:gd name="connsiteX1" fmla="*/ 120315 w 1949115"/>
                <a:gd name="connsiteY1" fmla="*/ 0 h 718457"/>
                <a:gd name="connsiteX2" fmla="*/ 209693 w 1949115"/>
                <a:gd name="connsiteY2" fmla="*/ 443450 h 718457"/>
                <a:gd name="connsiteX3" fmla="*/ 330009 w 1949115"/>
                <a:gd name="connsiteY3" fmla="*/ 556890 h 718457"/>
                <a:gd name="connsiteX4" fmla="*/ 412511 w 1949115"/>
                <a:gd name="connsiteY4" fmla="*/ 601579 h 718457"/>
                <a:gd name="connsiteX5" fmla="*/ 515639 w 1949115"/>
                <a:gd name="connsiteY5" fmla="*/ 642830 h 718457"/>
                <a:gd name="connsiteX6" fmla="*/ 594703 w 1949115"/>
                <a:gd name="connsiteY6" fmla="*/ 656580 h 718457"/>
                <a:gd name="connsiteX7" fmla="*/ 701269 w 1949115"/>
                <a:gd name="connsiteY7" fmla="*/ 670331 h 718457"/>
                <a:gd name="connsiteX8" fmla="*/ 780333 w 1949115"/>
                <a:gd name="connsiteY8" fmla="*/ 684081 h 718457"/>
                <a:gd name="connsiteX9" fmla="*/ 859398 w 1949115"/>
                <a:gd name="connsiteY9" fmla="*/ 684081 h 718457"/>
                <a:gd name="connsiteX10" fmla="*/ 948775 w 1949115"/>
                <a:gd name="connsiteY10" fmla="*/ 680644 h 718457"/>
                <a:gd name="connsiteX11" fmla="*/ 1027840 w 1949115"/>
                <a:gd name="connsiteY11" fmla="*/ 680644 h 718457"/>
                <a:gd name="connsiteX12" fmla="*/ 1203157 w 1949115"/>
                <a:gd name="connsiteY12" fmla="*/ 697832 h 718457"/>
                <a:gd name="connsiteX13" fmla="*/ 1364724 w 1949115"/>
                <a:gd name="connsiteY13" fmla="*/ 694394 h 718457"/>
                <a:gd name="connsiteX14" fmla="*/ 1615669 w 1949115"/>
                <a:gd name="connsiteY14" fmla="*/ 704707 h 718457"/>
                <a:gd name="connsiteX15" fmla="*/ 1832237 w 1949115"/>
                <a:gd name="connsiteY15" fmla="*/ 708144 h 718457"/>
                <a:gd name="connsiteX16" fmla="*/ 1949115 w 1949115"/>
                <a:gd name="connsiteY16" fmla="*/ 718457 h 718457"/>
                <a:gd name="connsiteX17" fmla="*/ 1925052 w 1949115"/>
                <a:gd name="connsiteY17" fmla="*/ 711582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9115" h="718457">
                  <a:moveTo>
                    <a:pt x="0" y="140941"/>
                  </a:moveTo>
                  <a:lnTo>
                    <a:pt x="120315" y="0"/>
                  </a:lnTo>
                  <a:lnTo>
                    <a:pt x="209693" y="443450"/>
                  </a:lnTo>
                  <a:lnTo>
                    <a:pt x="330009" y="556890"/>
                  </a:lnTo>
                  <a:lnTo>
                    <a:pt x="412511" y="601579"/>
                  </a:lnTo>
                  <a:lnTo>
                    <a:pt x="515639" y="642830"/>
                  </a:lnTo>
                  <a:lnTo>
                    <a:pt x="594703" y="656580"/>
                  </a:lnTo>
                  <a:lnTo>
                    <a:pt x="701269" y="670331"/>
                  </a:lnTo>
                  <a:lnTo>
                    <a:pt x="780333" y="684081"/>
                  </a:lnTo>
                  <a:lnTo>
                    <a:pt x="859398" y="684081"/>
                  </a:lnTo>
                  <a:lnTo>
                    <a:pt x="948775" y="680644"/>
                  </a:lnTo>
                  <a:lnTo>
                    <a:pt x="1027840" y="680644"/>
                  </a:lnTo>
                  <a:lnTo>
                    <a:pt x="1203157" y="697832"/>
                  </a:lnTo>
                  <a:lnTo>
                    <a:pt x="1364724" y="694394"/>
                  </a:lnTo>
                  <a:lnTo>
                    <a:pt x="1615669" y="704707"/>
                  </a:lnTo>
                  <a:lnTo>
                    <a:pt x="1832237" y="708144"/>
                  </a:lnTo>
                  <a:lnTo>
                    <a:pt x="1949115" y="718457"/>
                  </a:lnTo>
                  <a:lnTo>
                    <a:pt x="1925052" y="711582"/>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nvGrpSpPr>
            <p:cNvPr id="92" name="Group 91"/>
            <p:cNvGrpSpPr/>
            <p:nvPr/>
          </p:nvGrpSpPr>
          <p:grpSpPr>
            <a:xfrm>
              <a:off x="5637654" y="2777576"/>
              <a:ext cx="2677886" cy="907525"/>
              <a:chOff x="5637654" y="2777576"/>
              <a:chExt cx="2677886" cy="907525"/>
            </a:xfrm>
          </p:grpSpPr>
          <p:sp>
            <p:nvSpPr>
              <p:cNvPr id="81" name="Freeform: Shape 80"/>
              <p:cNvSpPr/>
              <p:nvPr/>
            </p:nvSpPr>
            <p:spPr bwMode="auto">
              <a:xfrm>
                <a:off x="5637654" y="2777576"/>
                <a:ext cx="807835" cy="429699"/>
              </a:xfrm>
              <a:custGeom>
                <a:avLst/>
                <a:gdLst>
                  <a:gd name="connsiteX0" fmla="*/ 0 w 807835"/>
                  <a:gd name="connsiteY0" fmla="*/ 305946 h 433137"/>
                  <a:gd name="connsiteX1" fmla="*/ 123754 w 807835"/>
                  <a:gd name="connsiteY1" fmla="*/ 206256 h 433137"/>
                  <a:gd name="connsiteX2" fmla="*/ 195943 w 807835"/>
                  <a:gd name="connsiteY2" fmla="*/ 0 h 433137"/>
                  <a:gd name="connsiteX3" fmla="*/ 278445 w 807835"/>
                  <a:gd name="connsiteY3" fmla="*/ 79065 h 433137"/>
                  <a:gd name="connsiteX4" fmla="*/ 371260 w 807835"/>
                  <a:gd name="connsiteY4" fmla="*/ 250944 h 433137"/>
                  <a:gd name="connsiteX5" fmla="*/ 388448 w 807835"/>
                  <a:gd name="connsiteY5" fmla="*/ 268132 h 433137"/>
                  <a:gd name="connsiteX6" fmla="*/ 470951 w 807835"/>
                  <a:gd name="connsiteY6" fmla="*/ 336884 h 433137"/>
                  <a:gd name="connsiteX7" fmla="*/ 539702 w 807835"/>
                  <a:gd name="connsiteY7" fmla="*/ 402198 h 433137"/>
                  <a:gd name="connsiteX8" fmla="*/ 622205 w 807835"/>
                  <a:gd name="connsiteY8" fmla="*/ 433137 h 433137"/>
                  <a:gd name="connsiteX9" fmla="*/ 725332 w 807835"/>
                  <a:gd name="connsiteY9" fmla="*/ 357510 h 433137"/>
                  <a:gd name="connsiteX10" fmla="*/ 807835 w 807835"/>
                  <a:gd name="connsiteY10" fmla="*/ 367822 h 433137"/>
                  <a:gd name="connsiteX0" fmla="*/ 0 w 807835"/>
                  <a:gd name="connsiteY0" fmla="*/ 305946 h 429699"/>
                  <a:gd name="connsiteX1" fmla="*/ 123754 w 807835"/>
                  <a:gd name="connsiteY1" fmla="*/ 206256 h 429699"/>
                  <a:gd name="connsiteX2" fmla="*/ 195943 w 807835"/>
                  <a:gd name="connsiteY2" fmla="*/ 0 h 429699"/>
                  <a:gd name="connsiteX3" fmla="*/ 278445 w 807835"/>
                  <a:gd name="connsiteY3" fmla="*/ 79065 h 429699"/>
                  <a:gd name="connsiteX4" fmla="*/ 371260 w 807835"/>
                  <a:gd name="connsiteY4" fmla="*/ 250944 h 429699"/>
                  <a:gd name="connsiteX5" fmla="*/ 388448 w 807835"/>
                  <a:gd name="connsiteY5" fmla="*/ 268132 h 429699"/>
                  <a:gd name="connsiteX6" fmla="*/ 470951 w 807835"/>
                  <a:gd name="connsiteY6" fmla="*/ 336884 h 429699"/>
                  <a:gd name="connsiteX7" fmla="*/ 539702 w 807835"/>
                  <a:gd name="connsiteY7" fmla="*/ 402198 h 429699"/>
                  <a:gd name="connsiteX8" fmla="*/ 629081 w 807835"/>
                  <a:gd name="connsiteY8" fmla="*/ 429699 h 429699"/>
                  <a:gd name="connsiteX9" fmla="*/ 725332 w 807835"/>
                  <a:gd name="connsiteY9" fmla="*/ 357510 h 429699"/>
                  <a:gd name="connsiteX10" fmla="*/ 807835 w 807835"/>
                  <a:gd name="connsiteY10" fmla="*/ 367822 h 42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835" h="429699">
                    <a:moveTo>
                      <a:pt x="0" y="305946"/>
                    </a:moveTo>
                    <a:lnTo>
                      <a:pt x="123754" y="206256"/>
                    </a:lnTo>
                    <a:lnTo>
                      <a:pt x="195943" y="0"/>
                    </a:lnTo>
                    <a:lnTo>
                      <a:pt x="278445" y="79065"/>
                    </a:lnTo>
                    <a:lnTo>
                      <a:pt x="371260" y="250944"/>
                    </a:lnTo>
                    <a:lnTo>
                      <a:pt x="388448" y="268132"/>
                    </a:lnTo>
                    <a:lnTo>
                      <a:pt x="470951" y="336884"/>
                    </a:lnTo>
                    <a:lnTo>
                      <a:pt x="539702" y="402198"/>
                    </a:lnTo>
                    <a:lnTo>
                      <a:pt x="629081" y="429699"/>
                    </a:lnTo>
                    <a:lnTo>
                      <a:pt x="725332" y="357510"/>
                    </a:lnTo>
                    <a:lnTo>
                      <a:pt x="807835" y="367822"/>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3" name="Freeform: Shape 82"/>
              <p:cNvSpPr/>
              <p:nvPr/>
            </p:nvSpPr>
            <p:spPr bwMode="auto">
              <a:xfrm>
                <a:off x="5644529" y="2983832"/>
                <a:ext cx="842211" cy="161566"/>
              </a:xfrm>
              <a:custGeom>
                <a:avLst/>
                <a:gdLst>
                  <a:gd name="connsiteX0" fmla="*/ 0 w 842211"/>
                  <a:gd name="connsiteY0" fmla="*/ 120315 h 161566"/>
                  <a:gd name="connsiteX1" fmla="*/ 75627 w 842211"/>
                  <a:gd name="connsiteY1" fmla="*/ 161566 h 161566"/>
                  <a:gd name="connsiteX2" fmla="*/ 168442 w 842211"/>
                  <a:gd name="connsiteY2" fmla="*/ 144379 h 161566"/>
                  <a:gd name="connsiteX3" fmla="*/ 278445 w 842211"/>
                  <a:gd name="connsiteY3" fmla="*/ 120315 h 161566"/>
                  <a:gd name="connsiteX4" fmla="*/ 371260 w 842211"/>
                  <a:gd name="connsiteY4" fmla="*/ 20625 h 161566"/>
                  <a:gd name="connsiteX5" fmla="*/ 481263 w 842211"/>
                  <a:gd name="connsiteY5" fmla="*/ 65314 h 161566"/>
                  <a:gd name="connsiteX6" fmla="*/ 556891 w 842211"/>
                  <a:gd name="connsiteY6" fmla="*/ 0 h 161566"/>
                  <a:gd name="connsiteX7" fmla="*/ 639393 w 842211"/>
                  <a:gd name="connsiteY7" fmla="*/ 154691 h 161566"/>
                  <a:gd name="connsiteX8" fmla="*/ 752833 w 842211"/>
                  <a:gd name="connsiteY8" fmla="*/ 144379 h 161566"/>
                  <a:gd name="connsiteX9" fmla="*/ 842211 w 842211"/>
                  <a:gd name="connsiteY9" fmla="*/ 154691 h 161566"/>
                  <a:gd name="connsiteX0" fmla="*/ 0 w 842211"/>
                  <a:gd name="connsiteY0" fmla="*/ 120315 h 161566"/>
                  <a:gd name="connsiteX1" fmla="*/ 75627 w 842211"/>
                  <a:gd name="connsiteY1" fmla="*/ 161566 h 161566"/>
                  <a:gd name="connsiteX2" fmla="*/ 168442 w 842211"/>
                  <a:gd name="connsiteY2" fmla="*/ 144379 h 161566"/>
                  <a:gd name="connsiteX3" fmla="*/ 278445 w 842211"/>
                  <a:gd name="connsiteY3" fmla="*/ 120315 h 161566"/>
                  <a:gd name="connsiteX4" fmla="*/ 371260 w 842211"/>
                  <a:gd name="connsiteY4" fmla="*/ 20625 h 161566"/>
                  <a:gd name="connsiteX5" fmla="*/ 481263 w 842211"/>
                  <a:gd name="connsiteY5" fmla="*/ 65314 h 161566"/>
                  <a:gd name="connsiteX6" fmla="*/ 556891 w 842211"/>
                  <a:gd name="connsiteY6" fmla="*/ 0 h 161566"/>
                  <a:gd name="connsiteX7" fmla="*/ 642831 w 842211"/>
                  <a:gd name="connsiteY7" fmla="*/ 127190 h 161566"/>
                  <a:gd name="connsiteX8" fmla="*/ 752833 w 842211"/>
                  <a:gd name="connsiteY8" fmla="*/ 144379 h 161566"/>
                  <a:gd name="connsiteX9" fmla="*/ 842211 w 842211"/>
                  <a:gd name="connsiteY9" fmla="*/ 154691 h 1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211" h="161566">
                    <a:moveTo>
                      <a:pt x="0" y="120315"/>
                    </a:moveTo>
                    <a:lnTo>
                      <a:pt x="75627" y="161566"/>
                    </a:lnTo>
                    <a:lnTo>
                      <a:pt x="168442" y="144379"/>
                    </a:lnTo>
                    <a:lnTo>
                      <a:pt x="278445" y="120315"/>
                    </a:lnTo>
                    <a:lnTo>
                      <a:pt x="371260" y="20625"/>
                    </a:lnTo>
                    <a:lnTo>
                      <a:pt x="481263" y="65314"/>
                    </a:lnTo>
                    <a:lnTo>
                      <a:pt x="556891" y="0"/>
                    </a:lnTo>
                    <a:lnTo>
                      <a:pt x="642831" y="127190"/>
                    </a:lnTo>
                    <a:lnTo>
                      <a:pt x="752833" y="144379"/>
                    </a:lnTo>
                    <a:lnTo>
                      <a:pt x="842211" y="154691"/>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4" name="Freeform: Shape 83"/>
              <p:cNvSpPr/>
              <p:nvPr/>
            </p:nvSpPr>
            <p:spPr bwMode="auto">
              <a:xfrm>
                <a:off x="6445489" y="2961721"/>
                <a:ext cx="144379" cy="176802"/>
              </a:xfrm>
              <a:custGeom>
                <a:avLst/>
                <a:gdLst>
                  <a:gd name="connsiteX0" fmla="*/ 0 w 144379"/>
                  <a:gd name="connsiteY0" fmla="*/ 199380 h 199380"/>
                  <a:gd name="connsiteX1" fmla="*/ 103128 w 144379"/>
                  <a:gd name="connsiteY1" fmla="*/ 0 h 199380"/>
                  <a:gd name="connsiteX2" fmla="*/ 144379 w 144379"/>
                  <a:gd name="connsiteY2" fmla="*/ 79065 h 199380"/>
                  <a:gd name="connsiteX0" fmla="*/ 0 w 144379"/>
                  <a:gd name="connsiteY0" fmla="*/ 176802 h 176802"/>
                  <a:gd name="connsiteX1" fmla="*/ 91839 w 144379"/>
                  <a:gd name="connsiteY1" fmla="*/ 0 h 176802"/>
                  <a:gd name="connsiteX2" fmla="*/ 144379 w 144379"/>
                  <a:gd name="connsiteY2" fmla="*/ 56487 h 176802"/>
                </a:gdLst>
                <a:ahLst/>
                <a:cxnLst>
                  <a:cxn ang="0">
                    <a:pos x="connsiteX0" y="connsiteY0"/>
                  </a:cxn>
                  <a:cxn ang="0">
                    <a:pos x="connsiteX1" y="connsiteY1"/>
                  </a:cxn>
                  <a:cxn ang="0">
                    <a:pos x="connsiteX2" y="connsiteY2"/>
                  </a:cxn>
                </a:cxnLst>
                <a:rect l="l" t="t" r="r" b="b"/>
                <a:pathLst>
                  <a:path w="144379" h="176802">
                    <a:moveTo>
                      <a:pt x="0" y="176802"/>
                    </a:moveTo>
                    <a:lnTo>
                      <a:pt x="91839" y="0"/>
                    </a:lnTo>
                    <a:lnTo>
                      <a:pt x="144379" y="56487"/>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5" name="Freeform: Shape 84"/>
              <p:cNvSpPr/>
              <p:nvPr/>
            </p:nvSpPr>
            <p:spPr bwMode="auto">
              <a:xfrm>
                <a:off x="5651405" y="3117898"/>
                <a:ext cx="2664135" cy="567203"/>
              </a:xfrm>
              <a:custGeom>
                <a:avLst/>
                <a:gdLst>
                  <a:gd name="connsiteX0" fmla="*/ 0 w 2664135"/>
                  <a:gd name="connsiteY0" fmla="*/ 0 h 567203"/>
                  <a:gd name="connsiteX1" fmla="*/ 92815 w 2664135"/>
                  <a:gd name="connsiteY1" fmla="*/ 72189 h 567203"/>
                  <a:gd name="connsiteX2" fmla="*/ 185630 w 2664135"/>
                  <a:gd name="connsiteY2" fmla="*/ 240631 h 567203"/>
                  <a:gd name="connsiteX3" fmla="*/ 295633 w 2664135"/>
                  <a:gd name="connsiteY3" fmla="*/ 481263 h 567203"/>
                  <a:gd name="connsiteX4" fmla="*/ 371260 w 2664135"/>
                  <a:gd name="connsiteY4" fmla="*/ 505326 h 567203"/>
                  <a:gd name="connsiteX5" fmla="*/ 488138 w 2664135"/>
                  <a:gd name="connsiteY5" fmla="*/ 543140 h 567203"/>
                  <a:gd name="connsiteX6" fmla="*/ 611891 w 2664135"/>
                  <a:gd name="connsiteY6" fmla="*/ 501888 h 567203"/>
                  <a:gd name="connsiteX7" fmla="*/ 670330 w 2664135"/>
                  <a:gd name="connsiteY7" fmla="*/ 563765 h 567203"/>
                  <a:gd name="connsiteX8" fmla="*/ 1904427 w 2664135"/>
                  <a:gd name="connsiteY8" fmla="*/ 567203 h 567203"/>
                  <a:gd name="connsiteX9" fmla="*/ 2093494 w 2664135"/>
                  <a:gd name="connsiteY9" fmla="*/ 563765 h 567203"/>
                  <a:gd name="connsiteX10" fmla="*/ 2303187 w 2664135"/>
                  <a:gd name="connsiteY10" fmla="*/ 563765 h 567203"/>
                  <a:gd name="connsiteX11" fmla="*/ 2574757 w 2664135"/>
                  <a:gd name="connsiteY11" fmla="*/ 563765 h 567203"/>
                  <a:gd name="connsiteX12" fmla="*/ 2664135 w 2664135"/>
                  <a:gd name="connsiteY12" fmla="*/ 563765 h 56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135" h="567203">
                    <a:moveTo>
                      <a:pt x="0" y="0"/>
                    </a:moveTo>
                    <a:lnTo>
                      <a:pt x="92815" y="72189"/>
                    </a:lnTo>
                    <a:lnTo>
                      <a:pt x="185630" y="240631"/>
                    </a:lnTo>
                    <a:lnTo>
                      <a:pt x="295633" y="481263"/>
                    </a:lnTo>
                    <a:lnTo>
                      <a:pt x="371260" y="505326"/>
                    </a:lnTo>
                    <a:lnTo>
                      <a:pt x="488138" y="543140"/>
                    </a:lnTo>
                    <a:lnTo>
                      <a:pt x="611891" y="501888"/>
                    </a:lnTo>
                    <a:lnTo>
                      <a:pt x="670330" y="563765"/>
                    </a:lnTo>
                    <a:lnTo>
                      <a:pt x="1904427" y="567203"/>
                    </a:lnTo>
                    <a:lnTo>
                      <a:pt x="2093494" y="563765"/>
                    </a:lnTo>
                    <a:lnTo>
                      <a:pt x="2303187" y="563765"/>
                    </a:lnTo>
                    <a:lnTo>
                      <a:pt x="2574757" y="563765"/>
                    </a:lnTo>
                    <a:lnTo>
                      <a:pt x="2664135" y="563765"/>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6" name="Freeform: Shape 85"/>
              <p:cNvSpPr/>
              <p:nvPr/>
            </p:nvSpPr>
            <p:spPr bwMode="auto">
              <a:xfrm>
                <a:off x="5658280" y="3124773"/>
                <a:ext cx="501888" cy="354072"/>
              </a:xfrm>
              <a:custGeom>
                <a:avLst/>
                <a:gdLst>
                  <a:gd name="connsiteX0" fmla="*/ 0 w 501888"/>
                  <a:gd name="connsiteY0" fmla="*/ 0 h 354072"/>
                  <a:gd name="connsiteX1" fmla="*/ 106565 w 501888"/>
                  <a:gd name="connsiteY1" fmla="*/ 123753 h 354072"/>
                  <a:gd name="connsiteX2" fmla="*/ 189067 w 501888"/>
                  <a:gd name="connsiteY2" fmla="*/ 220006 h 354072"/>
                  <a:gd name="connsiteX3" fmla="*/ 319696 w 501888"/>
                  <a:gd name="connsiteY3" fmla="*/ 326571 h 354072"/>
                  <a:gd name="connsiteX4" fmla="*/ 426261 w 501888"/>
                  <a:gd name="connsiteY4" fmla="*/ 354072 h 354072"/>
                  <a:gd name="connsiteX5" fmla="*/ 501888 w 501888"/>
                  <a:gd name="connsiteY5" fmla="*/ 336884 h 35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888" h="354072">
                    <a:moveTo>
                      <a:pt x="0" y="0"/>
                    </a:moveTo>
                    <a:lnTo>
                      <a:pt x="106565" y="123753"/>
                    </a:lnTo>
                    <a:lnTo>
                      <a:pt x="189067" y="220006"/>
                    </a:lnTo>
                    <a:lnTo>
                      <a:pt x="319696" y="326571"/>
                    </a:lnTo>
                    <a:lnTo>
                      <a:pt x="426261" y="354072"/>
                    </a:lnTo>
                    <a:lnTo>
                      <a:pt x="501888" y="336884"/>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7" name="Freeform: Shape 86"/>
              <p:cNvSpPr/>
              <p:nvPr/>
            </p:nvSpPr>
            <p:spPr bwMode="auto">
              <a:xfrm>
                <a:off x="5654842" y="3131648"/>
                <a:ext cx="1155032" cy="419387"/>
              </a:xfrm>
              <a:custGeom>
                <a:avLst/>
                <a:gdLst>
                  <a:gd name="connsiteX0" fmla="*/ 0 w 1155032"/>
                  <a:gd name="connsiteY0" fmla="*/ 0 h 419387"/>
                  <a:gd name="connsiteX1" fmla="*/ 147817 w 1155032"/>
                  <a:gd name="connsiteY1" fmla="*/ 206256 h 419387"/>
                  <a:gd name="connsiteX2" fmla="*/ 230319 w 1155032"/>
                  <a:gd name="connsiteY2" fmla="*/ 281883 h 419387"/>
                  <a:gd name="connsiteX3" fmla="*/ 319696 w 1155032"/>
                  <a:gd name="connsiteY3" fmla="*/ 343760 h 419387"/>
                  <a:gd name="connsiteX4" fmla="*/ 426262 w 1155032"/>
                  <a:gd name="connsiteY4" fmla="*/ 357510 h 419387"/>
                  <a:gd name="connsiteX5" fmla="*/ 491576 w 1155032"/>
                  <a:gd name="connsiteY5" fmla="*/ 371260 h 419387"/>
                  <a:gd name="connsiteX6" fmla="*/ 580953 w 1155032"/>
                  <a:gd name="connsiteY6" fmla="*/ 419387 h 419387"/>
                  <a:gd name="connsiteX7" fmla="*/ 656581 w 1155032"/>
                  <a:gd name="connsiteY7" fmla="*/ 412511 h 419387"/>
                  <a:gd name="connsiteX8" fmla="*/ 708144 w 1155032"/>
                  <a:gd name="connsiteY8" fmla="*/ 395323 h 419387"/>
                  <a:gd name="connsiteX9" fmla="*/ 842211 w 1155032"/>
                  <a:gd name="connsiteY9" fmla="*/ 350635 h 419387"/>
                  <a:gd name="connsiteX10" fmla="*/ 914400 w 1155032"/>
                  <a:gd name="connsiteY10" fmla="*/ 316259 h 419387"/>
                  <a:gd name="connsiteX11" fmla="*/ 1051904 w 1155032"/>
                  <a:gd name="connsiteY11" fmla="*/ 364385 h 419387"/>
                  <a:gd name="connsiteX12" fmla="*/ 1155032 w 1155032"/>
                  <a:gd name="connsiteY12" fmla="*/ 319696 h 4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032" h="419387">
                    <a:moveTo>
                      <a:pt x="0" y="0"/>
                    </a:moveTo>
                    <a:lnTo>
                      <a:pt x="147817" y="206256"/>
                    </a:lnTo>
                    <a:lnTo>
                      <a:pt x="230319" y="281883"/>
                    </a:lnTo>
                    <a:lnTo>
                      <a:pt x="319696" y="343760"/>
                    </a:lnTo>
                    <a:lnTo>
                      <a:pt x="426262" y="357510"/>
                    </a:lnTo>
                    <a:lnTo>
                      <a:pt x="491576" y="371260"/>
                    </a:lnTo>
                    <a:lnTo>
                      <a:pt x="580953" y="419387"/>
                    </a:lnTo>
                    <a:lnTo>
                      <a:pt x="656581" y="412511"/>
                    </a:lnTo>
                    <a:lnTo>
                      <a:pt x="708144" y="395323"/>
                    </a:lnTo>
                    <a:lnTo>
                      <a:pt x="842211" y="350635"/>
                    </a:lnTo>
                    <a:lnTo>
                      <a:pt x="914400" y="316259"/>
                    </a:lnTo>
                    <a:lnTo>
                      <a:pt x="1051904" y="364385"/>
                    </a:lnTo>
                    <a:lnTo>
                      <a:pt x="1155032" y="319696"/>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8" name="Freeform: Shape 87"/>
              <p:cNvSpPr/>
              <p:nvPr/>
            </p:nvSpPr>
            <p:spPr bwMode="auto">
              <a:xfrm>
                <a:off x="5654842" y="3128211"/>
                <a:ext cx="1976617" cy="446887"/>
              </a:xfrm>
              <a:custGeom>
                <a:avLst/>
                <a:gdLst>
                  <a:gd name="connsiteX0" fmla="*/ 0 w 1976617"/>
                  <a:gd name="connsiteY0" fmla="*/ 0 h 446887"/>
                  <a:gd name="connsiteX1" fmla="*/ 130629 w 1976617"/>
                  <a:gd name="connsiteY1" fmla="*/ 213130 h 446887"/>
                  <a:gd name="connsiteX2" fmla="*/ 299071 w 1976617"/>
                  <a:gd name="connsiteY2" fmla="*/ 364384 h 446887"/>
                  <a:gd name="connsiteX3" fmla="*/ 402199 w 1976617"/>
                  <a:gd name="connsiteY3" fmla="*/ 378135 h 446887"/>
                  <a:gd name="connsiteX4" fmla="*/ 477826 w 1976617"/>
                  <a:gd name="connsiteY4" fmla="*/ 381572 h 446887"/>
                  <a:gd name="connsiteX5" fmla="*/ 519077 w 1976617"/>
                  <a:gd name="connsiteY5" fmla="*/ 426261 h 446887"/>
                  <a:gd name="connsiteX6" fmla="*/ 584391 w 1976617"/>
                  <a:gd name="connsiteY6" fmla="*/ 446887 h 446887"/>
                  <a:gd name="connsiteX7" fmla="*/ 701269 w 1976617"/>
                  <a:gd name="connsiteY7" fmla="*/ 412511 h 446887"/>
                  <a:gd name="connsiteX8" fmla="*/ 776896 w 1976617"/>
                  <a:gd name="connsiteY8" fmla="*/ 412511 h 446887"/>
                  <a:gd name="connsiteX9" fmla="*/ 866274 w 1976617"/>
                  <a:gd name="connsiteY9" fmla="*/ 412511 h 446887"/>
                  <a:gd name="connsiteX10" fmla="*/ 945338 w 1976617"/>
                  <a:gd name="connsiteY10" fmla="*/ 367822 h 446887"/>
                  <a:gd name="connsiteX11" fmla="*/ 1045029 w 1976617"/>
                  <a:gd name="connsiteY11" fmla="*/ 385010 h 446887"/>
                  <a:gd name="connsiteX12" fmla="*/ 1148156 w 1976617"/>
                  <a:gd name="connsiteY12" fmla="*/ 364384 h 446887"/>
                  <a:gd name="connsiteX13" fmla="*/ 1244409 w 1976617"/>
                  <a:gd name="connsiteY13" fmla="*/ 391885 h 446887"/>
                  <a:gd name="connsiteX14" fmla="*/ 1313161 w 1976617"/>
                  <a:gd name="connsiteY14" fmla="*/ 388448 h 446887"/>
                  <a:gd name="connsiteX15" fmla="*/ 1412851 w 1976617"/>
                  <a:gd name="connsiteY15" fmla="*/ 381572 h 446887"/>
                  <a:gd name="connsiteX16" fmla="*/ 1522854 w 1976617"/>
                  <a:gd name="connsiteY16" fmla="*/ 381572 h 446887"/>
                  <a:gd name="connsiteX17" fmla="*/ 1619107 w 1976617"/>
                  <a:gd name="connsiteY17" fmla="*/ 364384 h 446887"/>
                  <a:gd name="connsiteX18" fmla="*/ 1708484 w 1976617"/>
                  <a:gd name="connsiteY18" fmla="*/ 395323 h 446887"/>
                  <a:gd name="connsiteX19" fmla="*/ 1801299 w 1976617"/>
                  <a:gd name="connsiteY19" fmla="*/ 402198 h 446887"/>
                  <a:gd name="connsiteX20" fmla="*/ 1897552 w 1976617"/>
                  <a:gd name="connsiteY20" fmla="*/ 391885 h 446887"/>
                  <a:gd name="connsiteX21" fmla="*/ 1976617 w 1976617"/>
                  <a:gd name="connsiteY21" fmla="*/ 378135 h 4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6617" h="446887">
                    <a:moveTo>
                      <a:pt x="0" y="0"/>
                    </a:moveTo>
                    <a:lnTo>
                      <a:pt x="130629" y="213130"/>
                    </a:lnTo>
                    <a:lnTo>
                      <a:pt x="299071" y="364384"/>
                    </a:lnTo>
                    <a:lnTo>
                      <a:pt x="402199" y="378135"/>
                    </a:lnTo>
                    <a:lnTo>
                      <a:pt x="477826" y="381572"/>
                    </a:lnTo>
                    <a:lnTo>
                      <a:pt x="519077" y="426261"/>
                    </a:lnTo>
                    <a:lnTo>
                      <a:pt x="584391" y="446887"/>
                    </a:lnTo>
                    <a:lnTo>
                      <a:pt x="701269" y="412511"/>
                    </a:lnTo>
                    <a:lnTo>
                      <a:pt x="776896" y="412511"/>
                    </a:lnTo>
                    <a:lnTo>
                      <a:pt x="866274" y="412511"/>
                    </a:lnTo>
                    <a:lnTo>
                      <a:pt x="945338" y="367822"/>
                    </a:lnTo>
                    <a:lnTo>
                      <a:pt x="1045029" y="385010"/>
                    </a:lnTo>
                    <a:lnTo>
                      <a:pt x="1148156" y="364384"/>
                    </a:lnTo>
                    <a:lnTo>
                      <a:pt x="1244409" y="391885"/>
                    </a:lnTo>
                    <a:lnTo>
                      <a:pt x="1313161" y="388448"/>
                    </a:lnTo>
                    <a:lnTo>
                      <a:pt x="1412851" y="381572"/>
                    </a:lnTo>
                    <a:lnTo>
                      <a:pt x="1522854" y="381572"/>
                    </a:lnTo>
                    <a:lnTo>
                      <a:pt x="1619107" y="364384"/>
                    </a:lnTo>
                    <a:lnTo>
                      <a:pt x="1708484" y="395323"/>
                    </a:lnTo>
                    <a:lnTo>
                      <a:pt x="1801299" y="402198"/>
                    </a:lnTo>
                    <a:lnTo>
                      <a:pt x="1897552" y="391885"/>
                    </a:lnTo>
                    <a:lnTo>
                      <a:pt x="1976617" y="378135"/>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90" name="Freeform: Shape 89"/>
              <p:cNvSpPr/>
              <p:nvPr/>
            </p:nvSpPr>
            <p:spPr bwMode="auto">
              <a:xfrm>
                <a:off x="5672030" y="3128211"/>
                <a:ext cx="660018" cy="550015"/>
              </a:xfrm>
              <a:custGeom>
                <a:avLst/>
                <a:gdLst>
                  <a:gd name="connsiteX0" fmla="*/ 0 w 660018"/>
                  <a:gd name="connsiteY0" fmla="*/ 0 h 550015"/>
                  <a:gd name="connsiteX1" fmla="*/ 103128 w 660018"/>
                  <a:gd name="connsiteY1" fmla="*/ 13750 h 550015"/>
                  <a:gd name="connsiteX2" fmla="*/ 144379 w 660018"/>
                  <a:gd name="connsiteY2" fmla="*/ 460637 h 550015"/>
                  <a:gd name="connsiteX3" fmla="*/ 257820 w 660018"/>
                  <a:gd name="connsiteY3" fmla="*/ 529389 h 550015"/>
                  <a:gd name="connsiteX4" fmla="*/ 343759 w 660018"/>
                  <a:gd name="connsiteY4" fmla="*/ 550015 h 550015"/>
                  <a:gd name="connsiteX5" fmla="*/ 484701 w 660018"/>
                  <a:gd name="connsiteY5" fmla="*/ 543139 h 550015"/>
                  <a:gd name="connsiteX6" fmla="*/ 660018 w 660018"/>
                  <a:gd name="connsiteY6" fmla="*/ 550015 h 55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018" h="550015">
                    <a:moveTo>
                      <a:pt x="0" y="0"/>
                    </a:moveTo>
                    <a:lnTo>
                      <a:pt x="103128" y="13750"/>
                    </a:lnTo>
                    <a:lnTo>
                      <a:pt x="144379" y="460637"/>
                    </a:lnTo>
                    <a:lnTo>
                      <a:pt x="257820" y="529389"/>
                    </a:lnTo>
                    <a:lnTo>
                      <a:pt x="343759" y="550015"/>
                    </a:lnTo>
                    <a:lnTo>
                      <a:pt x="484701" y="543139"/>
                    </a:lnTo>
                    <a:lnTo>
                      <a:pt x="660018" y="550015"/>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91" name="Freeform: Shape 90"/>
              <p:cNvSpPr/>
              <p:nvPr/>
            </p:nvSpPr>
            <p:spPr bwMode="auto">
              <a:xfrm>
                <a:off x="5672030" y="3121335"/>
                <a:ext cx="2378815" cy="532827"/>
              </a:xfrm>
              <a:custGeom>
                <a:avLst/>
                <a:gdLst>
                  <a:gd name="connsiteX0" fmla="*/ 0 w 2378815"/>
                  <a:gd name="connsiteY0" fmla="*/ 0 h 532827"/>
                  <a:gd name="connsiteX1" fmla="*/ 185630 w 2378815"/>
                  <a:gd name="connsiteY1" fmla="*/ 464076 h 532827"/>
                  <a:gd name="connsiteX2" fmla="*/ 281883 w 2378815"/>
                  <a:gd name="connsiteY2" fmla="*/ 515639 h 532827"/>
                  <a:gd name="connsiteX3" fmla="*/ 385011 w 2378815"/>
                  <a:gd name="connsiteY3" fmla="*/ 532827 h 532827"/>
                  <a:gd name="connsiteX4" fmla="*/ 563765 w 2378815"/>
                  <a:gd name="connsiteY4" fmla="*/ 519077 h 532827"/>
                  <a:gd name="connsiteX5" fmla="*/ 897212 w 2378815"/>
                  <a:gd name="connsiteY5" fmla="*/ 532827 h 532827"/>
                  <a:gd name="connsiteX6" fmla="*/ 1282223 w 2378815"/>
                  <a:gd name="connsiteY6" fmla="*/ 525952 h 532827"/>
                  <a:gd name="connsiteX7" fmla="*/ 1636295 w 2378815"/>
                  <a:gd name="connsiteY7" fmla="*/ 529390 h 532827"/>
                  <a:gd name="connsiteX8" fmla="*/ 1897552 w 2378815"/>
                  <a:gd name="connsiteY8" fmla="*/ 532827 h 532827"/>
                  <a:gd name="connsiteX9" fmla="*/ 2244749 w 2378815"/>
                  <a:gd name="connsiteY9" fmla="*/ 529390 h 532827"/>
                  <a:gd name="connsiteX10" fmla="*/ 2378815 w 2378815"/>
                  <a:gd name="connsiteY10" fmla="*/ 525952 h 5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8815" h="532827">
                    <a:moveTo>
                      <a:pt x="0" y="0"/>
                    </a:moveTo>
                    <a:lnTo>
                      <a:pt x="185630" y="464076"/>
                    </a:lnTo>
                    <a:lnTo>
                      <a:pt x="281883" y="515639"/>
                    </a:lnTo>
                    <a:lnTo>
                      <a:pt x="385011" y="532827"/>
                    </a:lnTo>
                    <a:lnTo>
                      <a:pt x="563765" y="519077"/>
                    </a:lnTo>
                    <a:lnTo>
                      <a:pt x="897212" y="532827"/>
                    </a:lnTo>
                    <a:lnTo>
                      <a:pt x="1282223" y="525952"/>
                    </a:lnTo>
                    <a:lnTo>
                      <a:pt x="1636295" y="529390"/>
                    </a:lnTo>
                    <a:lnTo>
                      <a:pt x="1897552" y="532827"/>
                    </a:lnTo>
                    <a:lnTo>
                      <a:pt x="2244749" y="529390"/>
                    </a:lnTo>
                    <a:lnTo>
                      <a:pt x="2378815" y="525952"/>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grpSp>
      <p:grpSp>
        <p:nvGrpSpPr>
          <p:cNvPr id="1028" name="Group 1027"/>
          <p:cNvGrpSpPr/>
          <p:nvPr/>
        </p:nvGrpSpPr>
        <p:grpSpPr>
          <a:xfrm>
            <a:off x="5640722" y="2021216"/>
            <a:ext cx="1761998" cy="1754764"/>
            <a:chOff x="5642939" y="1930337"/>
            <a:chExt cx="1761998" cy="1754764"/>
          </a:xfrm>
        </p:grpSpPr>
        <p:sp>
          <p:nvSpPr>
            <p:cNvPr id="94" name="Freeform: Shape 93"/>
            <p:cNvSpPr/>
            <p:nvPr/>
          </p:nvSpPr>
          <p:spPr bwMode="auto">
            <a:xfrm>
              <a:off x="5642939" y="1930337"/>
              <a:ext cx="360947" cy="1158469"/>
            </a:xfrm>
            <a:custGeom>
              <a:avLst/>
              <a:gdLst>
                <a:gd name="connsiteX0" fmla="*/ 0 w 360947"/>
                <a:gd name="connsiteY0" fmla="*/ 1158469 h 1158469"/>
                <a:gd name="connsiteX1" fmla="*/ 110003 w 360947"/>
                <a:gd name="connsiteY1" fmla="*/ 941901 h 1158469"/>
                <a:gd name="connsiteX2" fmla="*/ 209693 w 360947"/>
                <a:gd name="connsiteY2" fmla="*/ 704707 h 1158469"/>
                <a:gd name="connsiteX3" fmla="*/ 305945 w 360947"/>
                <a:gd name="connsiteY3" fmla="*/ 491576 h 1158469"/>
                <a:gd name="connsiteX4" fmla="*/ 360947 w 360947"/>
                <a:gd name="connsiteY4" fmla="*/ 0 h 115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47" h="1158469">
                  <a:moveTo>
                    <a:pt x="0" y="1158469"/>
                  </a:moveTo>
                  <a:lnTo>
                    <a:pt x="110003" y="941901"/>
                  </a:lnTo>
                  <a:lnTo>
                    <a:pt x="209693" y="704707"/>
                  </a:lnTo>
                  <a:lnTo>
                    <a:pt x="305945" y="491576"/>
                  </a:lnTo>
                  <a:lnTo>
                    <a:pt x="360947" y="0"/>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95" name="Freeform: Shape 94"/>
            <p:cNvSpPr/>
            <p:nvPr/>
          </p:nvSpPr>
          <p:spPr bwMode="auto">
            <a:xfrm>
              <a:off x="5662693" y="3069771"/>
              <a:ext cx="1055341" cy="591267"/>
            </a:xfrm>
            <a:custGeom>
              <a:avLst/>
              <a:gdLst>
                <a:gd name="connsiteX0" fmla="*/ 0 w 1055341"/>
                <a:gd name="connsiteY0" fmla="*/ 48127 h 591267"/>
                <a:gd name="connsiteX1" fmla="*/ 96252 w 1055341"/>
                <a:gd name="connsiteY1" fmla="*/ 0 h 591267"/>
                <a:gd name="connsiteX2" fmla="*/ 189067 w 1055341"/>
                <a:gd name="connsiteY2" fmla="*/ 367823 h 591267"/>
                <a:gd name="connsiteX3" fmla="*/ 288757 w 1055341"/>
                <a:gd name="connsiteY3" fmla="*/ 525952 h 591267"/>
                <a:gd name="connsiteX4" fmla="*/ 395323 w 1055341"/>
                <a:gd name="connsiteY4" fmla="*/ 580954 h 591267"/>
                <a:gd name="connsiteX5" fmla="*/ 508763 w 1055341"/>
                <a:gd name="connsiteY5" fmla="*/ 570641 h 591267"/>
                <a:gd name="connsiteX6" fmla="*/ 584390 w 1055341"/>
                <a:gd name="connsiteY6" fmla="*/ 563766 h 591267"/>
                <a:gd name="connsiteX7" fmla="*/ 711581 w 1055341"/>
                <a:gd name="connsiteY7" fmla="*/ 591267 h 591267"/>
                <a:gd name="connsiteX8" fmla="*/ 797521 w 1055341"/>
                <a:gd name="connsiteY8" fmla="*/ 574079 h 591267"/>
                <a:gd name="connsiteX9" fmla="*/ 869711 w 1055341"/>
                <a:gd name="connsiteY9" fmla="*/ 574079 h 591267"/>
                <a:gd name="connsiteX10" fmla="*/ 965963 w 1055341"/>
                <a:gd name="connsiteY10" fmla="*/ 567203 h 591267"/>
                <a:gd name="connsiteX11" fmla="*/ 1055341 w 1055341"/>
                <a:gd name="connsiteY11" fmla="*/ 577516 h 59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341" h="591267">
                  <a:moveTo>
                    <a:pt x="0" y="48127"/>
                  </a:moveTo>
                  <a:lnTo>
                    <a:pt x="96252" y="0"/>
                  </a:lnTo>
                  <a:lnTo>
                    <a:pt x="189067" y="367823"/>
                  </a:lnTo>
                  <a:lnTo>
                    <a:pt x="288757" y="525952"/>
                  </a:lnTo>
                  <a:lnTo>
                    <a:pt x="395323" y="580954"/>
                  </a:lnTo>
                  <a:lnTo>
                    <a:pt x="508763" y="570641"/>
                  </a:lnTo>
                  <a:lnTo>
                    <a:pt x="584390" y="563766"/>
                  </a:lnTo>
                  <a:lnTo>
                    <a:pt x="711581" y="591267"/>
                  </a:lnTo>
                  <a:lnTo>
                    <a:pt x="797521" y="574079"/>
                  </a:lnTo>
                  <a:lnTo>
                    <a:pt x="869711" y="574079"/>
                  </a:lnTo>
                  <a:lnTo>
                    <a:pt x="965963" y="567203"/>
                  </a:lnTo>
                  <a:lnTo>
                    <a:pt x="1055341" y="577516"/>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26" name="Freeform: Shape 1025"/>
            <p:cNvSpPr/>
            <p:nvPr/>
          </p:nvSpPr>
          <p:spPr bwMode="auto">
            <a:xfrm>
              <a:off x="5662077" y="3107585"/>
              <a:ext cx="1742860" cy="577516"/>
            </a:xfrm>
            <a:custGeom>
              <a:avLst/>
              <a:gdLst>
                <a:gd name="connsiteX0" fmla="*/ 0 w 1742860"/>
                <a:gd name="connsiteY0" fmla="*/ 0 h 577516"/>
                <a:gd name="connsiteX1" fmla="*/ 113441 w 1742860"/>
                <a:gd name="connsiteY1" fmla="*/ 295633 h 577516"/>
                <a:gd name="connsiteX2" fmla="*/ 213131 w 1742860"/>
                <a:gd name="connsiteY2" fmla="*/ 443450 h 577516"/>
                <a:gd name="connsiteX3" fmla="*/ 281883 w 1742860"/>
                <a:gd name="connsiteY3" fmla="*/ 491576 h 577516"/>
                <a:gd name="connsiteX4" fmla="*/ 433137 w 1742860"/>
                <a:gd name="connsiteY4" fmla="*/ 522514 h 577516"/>
                <a:gd name="connsiteX5" fmla="*/ 512201 w 1742860"/>
                <a:gd name="connsiteY5" fmla="*/ 570641 h 577516"/>
                <a:gd name="connsiteX6" fmla="*/ 852523 w 1742860"/>
                <a:gd name="connsiteY6" fmla="*/ 570641 h 577516"/>
                <a:gd name="connsiteX7" fmla="*/ 1450665 w 1742860"/>
                <a:gd name="connsiteY7" fmla="*/ 574078 h 577516"/>
                <a:gd name="connsiteX8" fmla="*/ 1742860 w 1742860"/>
                <a:gd name="connsiteY8" fmla="*/ 577516 h 5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860" h="577516">
                  <a:moveTo>
                    <a:pt x="0" y="0"/>
                  </a:moveTo>
                  <a:lnTo>
                    <a:pt x="113441" y="295633"/>
                  </a:lnTo>
                  <a:lnTo>
                    <a:pt x="213131" y="443450"/>
                  </a:lnTo>
                  <a:lnTo>
                    <a:pt x="281883" y="491576"/>
                  </a:lnTo>
                  <a:lnTo>
                    <a:pt x="433137" y="522514"/>
                  </a:lnTo>
                  <a:lnTo>
                    <a:pt x="512201" y="570641"/>
                  </a:lnTo>
                  <a:lnTo>
                    <a:pt x="852523" y="570641"/>
                  </a:lnTo>
                  <a:lnTo>
                    <a:pt x="1450665" y="574078"/>
                  </a:lnTo>
                  <a:lnTo>
                    <a:pt x="1742860" y="577516"/>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027" name="Freeform: Shape 1026"/>
            <p:cNvSpPr/>
            <p:nvPr/>
          </p:nvSpPr>
          <p:spPr bwMode="auto">
            <a:xfrm>
              <a:off x="5654842" y="3103172"/>
              <a:ext cx="525952" cy="570641"/>
            </a:xfrm>
            <a:custGeom>
              <a:avLst/>
              <a:gdLst>
                <a:gd name="connsiteX0" fmla="*/ 0 w 525952"/>
                <a:gd name="connsiteY0" fmla="*/ 0 h 570641"/>
                <a:gd name="connsiteX1" fmla="*/ 116878 w 525952"/>
                <a:gd name="connsiteY1" fmla="*/ 532827 h 570641"/>
                <a:gd name="connsiteX2" fmla="*/ 220006 w 525952"/>
                <a:gd name="connsiteY2" fmla="*/ 553453 h 570641"/>
                <a:gd name="connsiteX3" fmla="*/ 305946 w 525952"/>
                <a:gd name="connsiteY3" fmla="*/ 563766 h 570641"/>
                <a:gd name="connsiteX4" fmla="*/ 391886 w 525952"/>
                <a:gd name="connsiteY4" fmla="*/ 570641 h 570641"/>
                <a:gd name="connsiteX5" fmla="*/ 525952 w 525952"/>
                <a:gd name="connsiteY5" fmla="*/ 567203 h 57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952" h="570641">
                  <a:moveTo>
                    <a:pt x="0" y="0"/>
                  </a:moveTo>
                  <a:lnTo>
                    <a:pt x="116878" y="532827"/>
                  </a:lnTo>
                  <a:lnTo>
                    <a:pt x="220006" y="553453"/>
                  </a:lnTo>
                  <a:lnTo>
                    <a:pt x="305946" y="563766"/>
                  </a:lnTo>
                  <a:lnTo>
                    <a:pt x="391886" y="570641"/>
                  </a:lnTo>
                  <a:lnTo>
                    <a:pt x="525952" y="567203"/>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grpSp>
      <p:grpSp>
        <p:nvGrpSpPr>
          <p:cNvPr id="231" name="Group 230"/>
          <p:cNvGrpSpPr/>
          <p:nvPr/>
        </p:nvGrpSpPr>
        <p:grpSpPr>
          <a:xfrm>
            <a:off x="6912011" y="1462022"/>
            <a:ext cx="2104237" cy="1243417"/>
            <a:chOff x="6912011" y="1489730"/>
            <a:chExt cx="2104237" cy="1243417"/>
          </a:xfrm>
        </p:grpSpPr>
        <p:grpSp>
          <p:nvGrpSpPr>
            <p:cNvPr id="230" name="Group 229"/>
            <p:cNvGrpSpPr/>
            <p:nvPr/>
          </p:nvGrpSpPr>
          <p:grpSpPr>
            <a:xfrm>
              <a:off x="6913730" y="2402113"/>
              <a:ext cx="130629" cy="45719"/>
              <a:chOff x="6526272" y="2250655"/>
              <a:chExt cx="130629" cy="45719"/>
            </a:xfrm>
          </p:grpSpPr>
          <p:sp>
            <p:nvSpPr>
              <p:cNvPr id="359" name="Freeform: Shape 358"/>
              <p:cNvSpPr/>
              <p:nvPr/>
            </p:nvSpPr>
            <p:spPr bwMode="auto">
              <a:xfrm>
                <a:off x="6526272" y="2270730"/>
                <a:ext cx="130629" cy="0"/>
              </a:xfrm>
              <a:custGeom>
                <a:avLst/>
                <a:gdLst>
                  <a:gd name="connsiteX0" fmla="*/ 0 w 130629"/>
                  <a:gd name="connsiteY0" fmla="*/ 0 h 0"/>
                  <a:gd name="connsiteX1" fmla="*/ 130629 w 130629"/>
                  <a:gd name="connsiteY1" fmla="*/ 0 h 0"/>
                  <a:gd name="connsiteX2" fmla="*/ 130629 w 130629"/>
                  <a:gd name="connsiteY2" fmla="*/ 0 h 0"/>
                </a:gdLst>
                <a:ahLst/>
                <a:cxnLst>
                  <a:cxn ang="0">
                    <a:pos x="connsiteX0" y="connsiteY0"/>
                  </a:cxn>
                  <a:cxn ang="0">
                    <a:pos x="connsiteX1" y="connsiteY1"/>
                  </a:cxn>
                  <a:cxn ang="0">
                    <a:pos x="connsiteX2" y="connsiteY2"/>
                  </a:cxn>
                </a:cxnLst>
                <a:rect l="l" t="t" r="r" b="b"/>
                <a:pathLst>
                  <a:path w="130629">
                    <a:moveTo>
                      <a:pt x="0" y="0"/>
                    </a:moveTo>
                    <a:lnTo>
                      <a:pt x="130629" y="0"/>
                    </a:lnTo>
                    <a:lnTo>
                      <a:pt x="130629" y="0"/>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224" name="Oval 223"/>
              <p:cNvSpPr/>
              <p:nvPr/>
            </p:nvSpPr>
            <p:spPr bwMode="auto">
              <a:xfrm>
                <a:off x="6568727" y="2250655"/>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grpSp>
          <p:nvGrpSpPr>
            <p:cNvPr id="229" name="Group 228"/>
            <p:cNvGrpSpPr/>
            <p:nvPr/>
          </p:nvGrpSpPr>
          <p:grpSpPr>
            <a:xfrm>
              <a:off x="6913730" y="1989561"/>
              <a:ext cx="130629" cy="45719"/>
              <a:chOff x="6526272" y="2091083"/>
              <a:chExt cx="130629" cy="45719"/>
            </a:xfrm>
          </p:grpSpPr>
          <p:sp>
            <p:nvSpPr>
              <p:cNvPr id="1111" name="Freeform: Shape 1110"/>
              <p:cNvSpPr/>
              <p:nvPr/>
            </p:nvSpPr>
            <p:spPr bwMode="auto">
              <a:xfrm>
                <a:off x="6526272" y="2120995"/>
                <a:ext cx="130629" cy="0"/>
              </a:xfrm>
              <a:custGeom>
                <a:avLst/>
                <a:gdLst>
                  <a:gd name="connsiteX0" fmla="*/ 0 w 130629"/>
                  <a:gd name="connsiteY0" fmla="*/ 0 h 0"/>
                  <a:gd name="connsiteX1" fmla="*/ 130629 w 130629"/>
                  <a:gd name="connsiteY1" fmla="*/ 0 h 0"/>
                  <a:gd name="connsiteX2" fmla="*/ 130629 w 130629"/>
                  <a:gd name="connsiteY2" fmla="*/ 0 h 0"/>
                </a:gdLst>
                <a:ahLst/>
                <a:cxnLst>
                  <a:cxn ang="0">
                    <a:pos x="connsiteX0" y="connsiteY0"/>
                  </a:cxn>
                  <a:cxn ang="0">
                    <a:pos x="connsiteX1" y="connsiteY1"/>
                  </a:cxn>
                  <a:cxn ang="0">
                    <a:pos x="connsiteX2" y="connsiteY2"/>
                  </a:cxn>
                </a:cxnLst>
                <a:rect l="l" t="t" r="r" b="b"/>
                <a:pathLst>
                  <a:path w="130629">
                    <a:moveTo>
                      <a:pt x="0" y="0"/>
                    </a:moveTo>
                    <a:lnTo>
                      <a:pt x="130629" y="0"/>
                    </a:lnTo>
                    <a:lnTo>
                      <a:pt x="130629" y="0"/>
                    </a:lnTo>
                  </a:path>
                </a:pathLst>
              </a:custGeom>
              <a:noFill/>
              <a:ln w="9525">
                <a:solidFill>
                  <a:srgbClr val="5AAACE"/>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62" name="Oval 361"/>
              <p:cNvSpPr/>
              <p:nvPr/>
            </p:nvSpPr>
            <p:spPr bwMode="auto">
              <a:xfrm>
                <a:off x="6568727" y="209108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grpSp>
          <p:nvGrpSpPr>
            <p:cNvPr id="228" name="Group 227"/>
            <p:cNvGrpSpPr/>
            <p:nvPr/>
          </p:nvGrpSpPr>
          <p:grpSpPr>
            <a:xfrm>
              <a:off x="6912011" y="1584838"/>
              <a:ext cx="134067" cy="45719"/>
              <a:chOff x="6524553" y="1943444"/>
              <a:chExt cx="134067" cy="45719"/>
            </a:xfrm>
          </p:grpSpPr>
          <p:sp>
            <p:nvSpPr>
              <p:cNvPr id="1109" name="Freeform: Shape 1108"/>
              <p:cNvSpPr/>
              <p:nvPr/>
            </p:nvSpPr>
            <p:spPr bwMode="auto">
              <a:xfrm>
                <a:off x="6524553" y="1966304"/>
                <a:ext cx="134067" cy="0"/>
              </a:xfrm>
              <a:custGeom>
                <a:avLst/>
                <a:gdLst>
                  <a:gd name="connsiteX0" fmla="*/ 0 w 134067"/>
                  <a:gd name="connsiteY0" fmla="*/ 0 h 0"/>
                  <a:gd name="connsiteX1" fmla="*/ 134067 w 134067"/>
                  <a:gd name="connsiteY1" fmla="*/ 0 h 0"/>
                </a:gdLst>
                <a:ahLst/>
                <a:cxnLst>
                  <a:cxn ang="0">
                    <a:pos x="connsiteX0" y="connsiteY0"/>
                  </a:cxn>
                  <a:cxn ang="0">
                    <a:pos x="connsiteX1" y="connsiteY1"/>
                  </a:cxn>
                </a:cxnLst>
                <a:rect l="l" t="t" r="r" b="b"/>
                <a:pathLst>
                  <a:path w="134067">
                    <a:moveTo>
                      <a:pt x="0" y="0"/>
                    </a:moveTo>
                    <a:lnTo>
                      <a:pt x="134067"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378" name="Oval 377"/>
              <p:cNvSpPr/>
              <p:nvPr/>
            </p:nvSpPr>
            <p:spPr bwMode="auto">
              <a:xfrm>
                <a:off x="6568727" y="1943444"/>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sp>
          <p:nvSpPr>
            <p:cNvPr id="382" name="Rectangle 381"/>
            <p:cNvSpPr/>
            <p:nvPr/>
          </p:nvSpPr>
          <p:spPr>
            <a:xfrm>
              <a:off x="6994727" y="1489730"/>
              <a:ext cx="2021521" cy="1243417"/>
            </a:xfrm>
            <a:prstGeom prst="rect">
              <a:avLst/>
            </a:prstGeom>
          </p:spPr>
          <p:txBody>
            <a:bodyPr wrap="square">
              <a:spAutoFit/>
            </a:body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Mismatch repair–proficient colorectal cancer</a:t>
              </a:r>
            </a:p>
            <a:p>
              <a:pPr eaLnBrk="1" hangingPunct="1">
                <a:lnSpc>
                  <a:spcPct val="90000"/>
                </a:lnSpc>
                <a:spcBef>
                  <a:spcPts val="600"/>
                </a:spcBef>
                <a:spcAft>
                  <a:spcPts val="0"/>
                </a:spcAft>
                <a:buClr>
                  <a:schemeClr val="folHlink"/>
                </a:buClr>
              </a:pPr>
              <a:r>
                <a:rPr lang="en-US" altLang="en-US" sz="1200" b="0" dirty="0">
                  <a:solidFill>
                    <a:srgbClr val="FFFFFF"/>
                  </a:solidFill>
                </a:rPr>
                <a:t>Mismatch repair–deficient colorectal cancer</a:t>
              </a:r>
              <a:endParaRPr lang="en-US" altLang="en-US" sz="1200" dirty="0"/>
            </a:p>
            <a:p>
              <a:pPr eaLnBrk="1" hangingPunct="1">
                <a:lnSpc>
                  <a:spcPct val="90000"/>
                </a:lnSpc>
                <a:spcBef>
                  <a:spcPts val="600"/>
                </a:spcBef>
                <a:spcAft>
                  <a:spcPts val="0"/>
                </a:spcAft>
                <a:buClr>
                  <a:schemeClr val="folHlink"/>
                </a:buClr>
              </a:pPr>
              <a:r>
                <a:rPr lang="en-US" altLang="en-US" sz="1200" b="0" dirty="0">
                  <a:solidFill>
                    <a:srgbClr val="FFFFFF"/>
                  </a:solidFill>
                </a:rPr>
                <a:t>Mismatch repair–deficient noncolorectal cancer</a:t>
              </a:r>
              <a:endParaRPr lang="en-US" altLang="en-US" sz="1200" dirty="0"/>
            </a:p>
          </p:txBody>
        </p:sp>
      </p:grpSp>
      <p:grpSp>
        <p:nvGrpSpPr>
          <p:cNvPr id="225" name="Group 224"/>
          <p:cNvGrpSpPr/>
          <p:nvPr/>
        </p:nvGrpSpPr>
        <p:grpSpPr>
          <a:xfrm>
            <a:off x="5690045" y="2849398"/>
            <a:ext cx="2641814" cy="948687"/>
            <a:chOff x="5691430" y="2765074"/>
            <a:chExt cx="2641814" cy="948687"/>
          </a:xfrm>
        </p:grpSpPr>
        <p:sp>
          <p:nvSpPr>
            <p:cNvPr id="479" name="Oval 478"/>
            <p:cNvSpPr/>
            <p:nvPr/>
          </p:nvSpPr>
          <p:spPr bwMode="auto">
            <a:xfrm>
              <a:off x="5718204" y="295347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0" name="Oval 479"/>
            <p:cNvSpPr/>
            <p:nvPr/>
          </p:nvSpPr>
          <p:spPr bwMode="auto">
            <a:xfrm>
              <a:off x="5882293" y="283340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1" name="Oval 480"/>
            <p:cNvSpPr/>
            <p:nvPr/>
          </p:nvSpPr>
          <p:spPr bwMode="auto">
            <a:xfrm>
              <a:off x="5986336" y="299611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2" name="Oval 481"/>
            <p:cNvSpPr/>
            <p:nvPr/>
          </p:nvSpPr>
          <p:spPr bwMode="auto">
            <a:xfrm>
              <a:off x="6424909" y="311208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3" name="Oval 482"/>
            <p:cNvSpPr/>
            <p:nvPr/>
          </p:nvSpPr>
          <p:spPr bwMode="auto">
            <a:xfrm>
              <a:off x="5815412" y="276507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4" name="Oval 483"/>
            <p:cNvSpPr/>
            <p:nvPr/>
          </p:nvSpPr>
          <p:spPr bwMode="auto">
            <a:xfrm>
              <a:off x="6077140" y="302248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5" name="Oval 484"/>
            <p:cNvSpPr/>
            <p:nvPr/>
          </p:nvSpPr>
          <p:spPr bwMode="auto">
            <a:xfrm>
              <a:off x="6265217" y="308376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6" name="Oval 485"/>
            <p:cNvSpPr/>
            <p:nvPr/>
          </p:nvSpPr>
          <p:spPr bwMode="auto">
            <a:xfrm>
              <a:off x="6363265" y="309987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7" name="Oval 486"/>
            <p:cNvSpPr/>
            <p:nvPr/>
          </p:nvSpPr>
          <p:spPr bwMode="auto">
            <a:xfrm>
              <a:off x="6461347" y="310916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88" name="Oval 487"/>
            <p:cNvSpPr/>
            <p:nvPr/>
          </p:nvSpPr>
          <p:spPr bwMode="auto">
            <a:xfrm>
              <a:off x="6174293" y="295629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91" name="Oval 490"/>
            <p:cNvSpPr/>
            <p:nvPr/>
          </p:nvSpPr>
          <p:spPr bwMode="auto">
            <a:xfrm>
              <a:off x="6005525" y="302965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93" name="Oval 492"/>
            <p:cNvSpPr/>
            <p:nvPr/>
          </p:nvSpPr>
          <p:spPr bwMode="auto">
            <a:xfrm>
              <a:off x="6330874" y="312025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95" name="Oval 494"/>
            <p:cNvSpPr/>
            <p:nvPr/>
          </p:nvSpPr>
          <p:spPr bwMode="auto">
            <a:xfrm>
              <a:off x="6240164" y="317409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98" name="Oval 497"/>
            <p:cNvSpPr/>
            <p:nvPr/>
          </p:nvSpPr>
          <p:spPr bwMode="auto">
            <a:xfrm>
              <a:off x="6554449" y="298171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99" name="Oval 498"/>
            <p:cNvSpPr/>
            <p:nvPr/>
          </p:nvSpPr>
          <p:spPr bwMode="auto">
            <a:xfrm>
              <a:off x="6517537" y="292820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03" name="Oval 502"/>
            <p:cNvSpPr/>
            <p:nvPr/>
          </p:nvSpPr>
          <p:spPr bwMode="auto">
            <a:xfrm>
              <a:off x="5888020" y="308585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04" name="Oval 503"/>
            <p:cNvSpPr/>
            <p:nvPr/>
          </p:nvSpPr>
          <p:spPr bwMode="auto">
            <a:xfrm>
              <a:off x="5784216" y="309987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07" name="Oval 506"/>
            <p:cNvSpPr/>
            <p:nvPr/>
          </p:nvSpPr>
          <p:spPr bwMode="auto">
            <a:xfrm>
              <a:off x="5691430" y="310726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09" name="Oval 508"/>
            <p:cNvSpPr/>
            <p:nvPr/>
          </p:nvSpPr>
          <p:spPr bwMode="auto">
            <a:xfrm>
              <a:off x="6139007" y="315574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0" name="Oval 509"/>
            <p:cNvSpPr/>
            <p:nvPr/>
          </p:nvSpPr>
          <p:spPr bwMode="auto">
            <a:xfrm>
              <a:off x="5718203" y="314968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1" name="Oval 510"/>
            <p:cNvSpPr/>
            <p:nvPr/>
          </p:nvSpPr>
          <p:spPr bwMode="auto">
            <a:xfrm>
              <a:off x="5731390" y="321102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2" name="Oval 511"/>
            <p:cNvSpPr/>
            <p:nvPr/>
          </p:nvSpPr>
          <p:spPr bwMode="auto">
            <a:xfrm>
              <a:off x="5723340" y="325000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4" name="Oval 513"/>
            <p:cNvSpPr/>
            <p:nvPr/>
          </p:nvSpPr>
          <p:spPr bwMode="auto">
            <a:xfrm>
              <a:off x="5791353" y="332556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5" name="Oval 514"/>
            <p:cNvSpPr/>
            <p:nvPr/>
          </p:nvSpPr>
          <p:spPr bwMode="auto">
            <a:xfrm>
              <a:off x="5734014" y="335583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6" name="Oval 515"/>
            <p:cNvSpPr/>
            <p:nvPr/>
          </p:nvSpPr>
          <p:spPr bwMode="auto">
            <a:xfrm>
              <a:off x="5744697" y="330796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7" name="Oval 516"/>
            <p:cNvSpPr/>
            <p:nvPr/>
          </p:nvSpPr>
          <p:spPr bwMode="auto">
            <a:xfrm>
              <a:off x="5750225" y="324654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8" name="Oval 517"/>
            <p:cNvSpPr/>
            <p:nvPr/>
          </p:nvSpPr>
          <p:spPr bwMode="auto">
            <a:xfrm>
              <a:off x="5817555" y="332414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19" name="Oval 518"/>
            <p:cNvSpPr/>
            <p:nvPr/>
          </p:nvSpPr>
          <p:spPr bwMode="auto">
            <a:xfrm>
              <a:off x="5793410" y="355168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24" name="Oval 523"/>
            <p:cNvSpPr/>
            <p:nvPr/>
          </p:nvSpPr>
          <p:spPr bwMode="auto">
            <a:xfrm>
              <a:off x="5882293" y="362192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25" name="Oval 524"/>
            <p:cNvSpPr/>
            <p:nvPr/>
          </p:nvSpPr>
          <p:spPr bwMode="auto">
            <a:xfrm>
              <a:off x="5826643" y="354841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27" name="Oval 526"/>
            <p:cNvSpPr/>
            <p:nvPr/>
          </p:nvSpPr>
          <p:spPr bwMode="auto">
            <a:xfrm>
              <a:off x="5849503" y="338836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0" name="Oval 529"/>
            <p:cNvSpPr/>
            <p:nvPr/>
          </p:nvSpPr>
          <p:spPr bwMode="auto">
            <a:xfrm>
              <a:off x="5923716" y="345988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1" name="Oval 530"/>
            <p:cNvSpPr/>
            <p:nvPr/>
          </p:nvSpPr>
          <p:spPr bwMode="auto">
            <a:xfrm>
              <a:off x="5920230" y="349821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2" name="Oval 531"/>
            <p:cNvSpPr/>
            <p:nvPr/>
          </p:nvSpPr>
          <p:spPr bwMode="auto">
            <a:xfrm>
              <a:off x="5946576" y="342944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4" name="Oval 533"/>
            <p:cNvSpPr/>
            <p:nvPr/>
          </p:nvSpPr>
          <p:spPr bwMode="auto">
            <a:xfrm>
              <a:off x="6137889" y="343736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5" name="Oval 534"/>
            <p:cNvSpPr/>
            <p:nvPr/>
          </p:nvSpPr>
          <p:spPr bwMode="auto">
            <a:xfrm>
              <a:off x="6020457" y="348207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6" name="Oval 535"/>
            <p:cNvSpPr/>
            <p:nvPr/>
          </p:nvSpPr>
          <p:spPr bwMode="auto">
            <a:xfrm>
              <a:off x="6013140" y="354841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7" name="Oval 536"/>
            <p:cNvSpPr/>
            <p:nvPr/>
          </p:nvSpPr>
          <p:spPr bwMode="auto">
            <a:xfrm>
              <a:off x="6043317" y="345313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8" name="Oval 537"/>
            <p:cNvSpPr/>
            <p:nvPr/>
          </p:nvSpPr>
          <p:spPr bwMode="auto">
            <a:xfrm>
              <a:off x="5997597" y="360017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39" name="Oval 538"/>
            <p:cNvSpPr/>
            <p:nvPr/>
          </p:nvSpPr>
          <p:spPr bwMode="auto">
            <a:xfrm>
              <a:off x="6114601" y="347863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0" name="Oval 539"/>
            <p:cNvSpPr/>
            <p:nvPr/>
          </p:nvSpPr>
          <p:spPr bwMode="auto">
            <a:xfrm>
              <a:off x="6113463" y="350432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1" name="Oval 540"/>
            <p:cNvSpPr/>
            <p:nvPr/>
          </p:nvSpPr>
          <p:spPr bwMode="auto">
            <a:xfrm>
              <a:off x="5920230" y="360889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2" name="Oval 541"/>
            <p:cNvSpPr/>
            <p:nvPr/>
          </p:nvSpPr>
          <p:spPr bwMode="auto">
            <a:xfrm>
              <a:off x="6190830" y="353229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3" name="Oval 542"/>
            <p:cNvSpPr/>
            <p:nvPr/>
          </p:nvSpPr>
          <p:spPr bwMode="auto">
            <a:xfrm>
              <a:off x="6210676" y="352107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4" name="Oval 543"/>
            <p:cNvSpPr/>
            <p:nvPr/>
          </p:nvSpPr>
          <p:spPr bwMode="auto">
            <a:xfrm>
              <a:off x="6220012" y="354800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5" name="Oval 544"/>
            <p:cNvSpPr/>
            <p:nvPr/>
          </p:nvSpPr>
          <p:spPr bwMode="auto">
            <a:xfrm>
              <a:off x="6147769" y="351875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6" name="Oval 545"/>
            <p:cNvSpPr/>
            <p:nvPr/>
          </p:nvSpPr>
          <p:spPr bwMode="auto">
            <a:xfrm>
              <a:off x="6447768" y="345921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7" name="Oval 546"/>
            <p:cNvSpPr/>
            <p:nvPr/>
          </p:nvSpPr>
          <p:spPr bwMode="auto">
            <a:xfrm>
              <a:off x="6392767" y="352170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8" name="Oval 547"/>
            <p:cNvSpPr/>
            <p:nvPr/>
          </p:nvSpPr>
          <p:spPr bwMode="auto">
            <a:xfrm>
              <a:off x="6333193" y="349884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49" name="Oval 548"/>
            <p:cNvSpPr/>
            <p:nvPr/>
          </p:nvSpPr>
          <p:spPr bwMode="auto">
            <a:xfrm>
              <a:off x="6308014" y="351526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0" name="Oval 549"/>
            <p:cNvSpPr/>
            <p:nvPr/>
          </p:nvSpPr>
          <p:spPr bwMode="auto">
            <a:xfrm>
              <a:off x="6253737" y="352170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1" name="Oval 550"/>
            <p:cNvSpPr/>
            <p:nvPr/>
          </p:nvSpPr>
          <p:spPr bwMode="auto">
            <a:xfrm>
              <a:off x="6542322" y="342692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2" name="Oval 551"/>
            <p:cNvSpPr/>
            <p:nvPr/>
          </p:nvSpPr>
          <p:spPr bwMode="auto">
            <a:xfrm>
              <a:off x="6580683" y="347516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3" name="Oval 552"/>
            <p:cNvSpPr/>
            <p:nvPr/>
          </p:nvSpPr>
          <p:spPr bwMode="auto">
            <a:xfrm>
              <a:off x="6685488" y="346888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4" name="Oval 553"/>
            <p:cNvSpPr/>
            <p:nvPr/>
          </p:nvSpPr>
          <p:spPr bwMode="auto">
            <a:xfrm>
              <a:off x="6677665" y="348936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5" name="Oval 554"/>
            <p:cNvSpPr/>
            <p:nvPr/>
          </p:nvSpPr>
          <p:spPr bwMode="auto">
            <a:xfrm>
              <a:off x="6769741" y="347303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6" name="Oval 555"/>
            <p:cNvSpPr/>
            <p:nvPr/>
          </p:nvSpPr>
          <p:spPr bwMode="auto">
            <a:xfrm>
              <a:off x="6485900" y="351222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7" name="Oval 556"/>
            <p:cNvSpPr/>
            <p:nvPr/>
          </p:nvSpPr>
          <p:spPr bwMode="auto">
            <a:xfrm>
              <a:off x="6781633" y="343037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8" name="Oval 557"/>
            <p:cNvSpPr/>
            <p:nvPr/>
          </p:nvSpPr>
          <p:spPr bwMode="auto">
            <a:xfrm>
              <a:off x="6862750" y="348936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59" name="Oval 558"/>
            <p:cNvSpPr/>
            <p:nvPr/>
          </p:nvSpPr>
          <p:spPr bwMode="auto">
            <a:xfrm>
              <a:off x="6955290" y="349159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0" name="Oval 559"/>
            <p:cNvSpPr/>
            <p:nvPr/>
          </p:nvSpPr>
          <p:spPr bwMode="auto">
            <a:xfrm>
              <a:off x="7052155" y="348525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1" name="Oval 560"/>
            <p:cNvSpPr/>
            <p:nvPr/>
          </p:nvSpPr>
          <p:spPr bwMode="auto">
            <a:xfrm>
              <a:off x="7145588" y="347967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2" name="Oval 561"/>
            <p:cNvSpPr/>
            <p:nvPr/>
          </p:nvSpPr>
          <p:spPr bwMode="auto">
            <a:xfrm>
              <a:off x="7243088" y="347303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3" name="Oval 562"/>
            <p:cNvSpPr/>
            <p:nvPr/>
          </p:nvSpPr>
          <p:spPr bwMode="auto">
            <a:xfrm>
              <a:off x="7327782" y="349727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4" name="Oval 563"/>
            <p:cNvSpPr/>
            <p:nvPr/>
          </p:nvSpPr>
          <p:spPr bwMode="auto">
            <a:xfrm>
              <a:off x="7522029" y="348948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5" name="Oval 564"/>
            <p:cNvSpPr/>
            <p:nvPr/>
          </p:nvSpPr>
          <p:spPr bwMode="auto">
            <a:xfrm>
              <a:off x="7617022" y="347768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6" name="Oval 565"/>
            <p:cNvSpPr/>
            <p:nvPr/>
          </p:nvSpPr>
          <p:spPr bwMode="auto">
            <a:xfrm>
              <a:off x="6111285" y="358303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7" name="Oval 566"/>
            <p:cNvSpPr/>
            <p:nvPr/>
          </p:nvSpPr>
          <p:spPr bwMode="auto">
            <a:xfrm>
              <a:off x="6186266" y="362192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8" name="Oval 567"/>
            <p:cNvSpPr/>
            <p:nvPr/>
          </p:nvSpPr>
          <p:spPr bwMode="auto">
            <a:xfrm>
              <a:off x="7427036" y="350943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69" name="Oval 568"/>
            <p:cNvSpPr/>
            <p:nvPr/>
          </p:nvSpPr>
          <p:spPr bwMode="auto">
            <a:xfrm>
              <a:off x="6232882" y="358434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0" name="Oval 569"/>
            <p:cNvSpPr/>
            <p:nvPr/>
          </p:nvSpPr>
          <p:spPr bwMode="auto">
            <a:xfrm>
              <a:off x="6300735" y="361312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1" name="Oval 570"/>
            <p:cNvSpPr/>
            <p:nvPr/>
          </p:nvSpPr>
          <p:spPr bwMode="auto">
            <a:xfrm>
              <a:off x="6284928" y="362548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2" name="Oval 571"/>
            <p:cNvSpPr/>
            <p:nvPr/>
          </p:nvSpPr>
          <p:spPr bwMode="auto">
            <a:xfrm>
              <a:off x="6374569" y="362629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3" name="Oval 572"/>
            <p:cNvSpPr/>
            <p:nvPr/>
          </p:nvSpPr>
          <p:spPr bwMode="auto">
            <a:xfrm>
              <a:off x="6401742" y="362436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4" name="Oval 573"/>
            <p:cNvSpPr/>
            <p:nvPr/>
          </p:nvSpPr>
          <p:spPr bwMode="auto">
            <a:xfrm>
              <a:off x="6456250" y="362436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5" name="Oval 574"/>
            <p:cNvSpPr/>
            <p:nvPr/>
          </p:nvSpPr>
          <p:spPr bwMode="auto">
            <a:xfrm>
              <a:off x="6203700" y="360049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6" name="Oval 575"/>
            <p:cNvSpPr/>
            <p:nvPr/>
          </p:nvSpPr>
          <p:spPr bwMode="auto">
            <a:xfrm>
              <a:off x="6561371" y="363046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7" name="Oval 576"/>
            <p:cNvSpPr/>
            <p:nvPr/>
          </p:nvSpPr>
          <p:spPr bwMode="auto">
            <a:xfrm>
              <a:off x="6624701" y="362629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8" name="Oval 577"/>
            <p:cNvSpPr/>
            <p:nvPr/>
          </p:nvSpPr>
          <p:spPr bwMode="auto">
            <a:xfrm>
              <a:off x="6664737" y="363141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79" name="Oval 578"/>
            <p:cNvSpPr/>
            <p:nvPr/>
          </p:nvSpPr>
          <p:spPr bwMode="auto">
            <a:xfrm>
              <a:off x="6719184" y="362192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0" name="Oval 579"/>
            <p:cNvSpPr/>
            <p:nvPr/>
          </p:nvSpPr>
          <p:spPr bwMode="auto">
            <a:xfrm>
              <a:off x="6484206" y="361916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1" name="Oval 580"/>
            <p:cNvSpPr/>
            <p:nvPr/>
          </p:nvSpPr>
          <p:spPr bwMode="auto">
            <a:xfrm>
              <a:off x="6848375" y="363305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2" name="Oval 581"/>
            <p:cNvSpPr/>
            <p:nvPr/>
          </p:nvSpPr>
          <p:spPr bwMode="auto">
            <a:xfrm>
              <a:off x="6876455" y="363437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3" name="Oval 582"/>
            <p:cNvSpPr/>
            <p:nvPr/>
          </p:nvSpPr>
          <p:spPr bwMode="auto">
            <a:xfrm>
              <a:off x="6911861" y="363305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4" name="Oval 583"/>
            <p:cNvSpPr/>
            <p:nvPr/>
          </p:nvSpPr>
          <p:spPr bwMode="auto">
            <a:xfrm>
              <a:off x="7003181" y="362754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5" name="Oval 584"/>
            <p:cNvSpPr/>
            <p:nvPr/>
          </p:nvSpPr>
          <p:spPr bwMode="auto">
            <a:xfrm>
              <a:off x="7093287" y="362836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6" name="Oval 585"/>
            <p:cNvSpPr/>
            <p:nvPr/>
          </p:nvSpPr>
          <p:spPr bwMode="auto">
            <a:xfrm>
              <a:off x="6812771" y="362927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7" name="Oval 586"/>
            <p:cNvSpPr/>
            <p:nvPr/>
          </p:nvSpPr>
          <p:spPr bwMode="auto">
            <a:xfrm>
              <a:off x="6746881" y="362875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8" name="Oval 587"/>
            <p:cNvSpPr/>
            <p:nvPr/>
          </p:nvSpPr>
          <p:spPr bwMode="auto">
            <a:xfrm>
              <a:off x="7325460" y="362081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9" name="Oval 588"/>
            <p:cNvSpPr/>
            <p:nvPr/>
          </p:nvSpPr>
          <p:spPr bwMode="auto">
            <a:xfrm>
              <a:off x="7420786" y="363305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0" name="Oval 589"/>
            <p:cNvSpPr/>
            <p:nvPr/>
          </p:nvSpPr>
          <p:spPr bwMode="auto">
            <a:xfrm>
              <a:off x="7511604" y="362754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1" name="Oval 590"/>
            <p:cNvSpPr/>
            <p:nvPr/>
          </p:nvSpPr>
          <p:spPr bwMode="auto">
            <a:xfrm>
              <a:off x="7604265" y="3628548"/>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2" name="Oval 591"/>
            <p:cNvSpPr/>
            <p:nvPr/>
          </p:nvSpPr>
          <p:spPr bwMode="auto">
            <a:xfrm>
              <a:off x="7704713" y="362754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3" name="Oval 592"/>
            <p:cNvSpPr/>
            <p:nvPr/>
          </p:nvSpPr>
          <p:spPr bwMode="auto">
            <a:xfrm>
              <a:off x="7198734" y="362629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4" name="Oval 593"/>
            <p:cNvSpPr/>
            <p:nvPr/>
          </p:nvSpPr>
          <p:spPr bwMode="auto">
            <a:xfrm>
              <a:off x="7899111" y="362352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5" name="Oval 594"/>
            <p:cNvSpPr/>
            <p:nvPr/>
          </p:nvSpPr>
          <p:spPr bwMode="auto">
            <a:xfrm>
              <a:off x="8031373" y="362436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6" name="Oval 595"/>
            <p:cNvSpPr/>
            <p:nvPr/>
          </p:nvSpPr>
          <p:spPr bwMode="auto">
            <a:xfrm>
              <a:off x="7805010" y="362352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7" name="Oval 596"/>
            <p:cNvSpPr/>
            <p:nvPr/>
          </p:nvSpPr>
          <p:spPr bwMode="auto">
            <a:xfrm>
              <a:off x="6694069" y="3667820"/>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8" name="Oval 597"/>
            <p:cNvSpPr/>
            <p:nvPr/>
          </p:nvSpPr>
          <p:spPr bwMode="auto">
            <a:xfrm>
              <a:off x="6760273" y="366339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9" name="Oval 598"/>
            <p:cNvSpPr/>
            <p:nvPr/>
          </p:nvSpPr>
          <p:spPr bwMode="auto">
            <a:xfrm>
              <a:off x="6790225" y="365589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0" name="Oval 599"/>
            <p:cNvSpPr/>
            <p:nvPr/>
          </p:nvSpPr>
          <p:spPr bwMode="auto">
            <a:xfrm>
              <a:off x="6944356" y="365035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1" name="Oval 600"/>
            <p:cNvSpPr/>
            <p:nvPr/>
          </p:nvSpPr>
          <p:spPr bwMode="auto">
            <a:xfrm>
              <a:off x="7038481" y="364938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2" name="Oval 601"/>
            <p:cNvSpPr/>
            <p:nvPr/>
          </p:nvSpPr>
          <p:spPr bwMode="auto">
            <a:xfrm>
              <a:off x="7119851" y="364518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3" name="Oval 602"/>
            <p:cNvSpPr/>
            <p:nvPr/>
          </p:nvSpPr>
          <p:spPr bwMode="auto">
            <a:xfrm>
              <a:off x="7224401" y="365775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4" name="Oval 603"/>
            <p:cNvSpPr/>
            <p:nvPr/>
          </p:nvSpPr>
          <p:spPr bwMode="auto">
            <a:xfrm>
              <a:off x="6870886" y="365658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5" name="Oval 604"/>
            <p:cNvSpPr/>
            <p:nvPr/>
          </p:nvSpPr>
          <p:spPr bwMode="auto">
            <a:xfrm>
              <a:off x="7338046" y="3642023"/>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6" name="Oval 605"/>
            <p:cNvSpPr/>
            <p:nvPr/>
          </p:nvSpPr>
          <p:spPr bwMode="auto">
            <a:xfrm>
              <a:off x="7396683" y="365419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7" name="Oval 606"/>
            <p:cNvSpPr/>
            <p:nvPr/>
          </p:nvSpPr>
          <p:spPr bwMode="auto">
            <a:xfrm>
              <a:off x="7453118" y="365401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8" name="Oval 607"/>
            <p:cNvSpPr/>
            <p:nvPr/>
          </p:nvSpPr>
          <p:spPr bwMode="auto">
            <a:xfrm>
              <a:off x="7502703" y="366339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9" name="Oval 608"/>
            <p:cNvSpPr/>
            <p:nvPr/>
          </p:nvSpPr>
          <p:spPr bwMode="auto">
            <a:xfrm>
              <a:off x="7538934" y="365401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0" name="Oval 609"/>
            <p:cNvSpPr/>
            <p:nvPr/>
          </p:nvSpPr>
          <p:spPr bwMode="auto">
            <a:xfrm>
              <a:off x="7306578" y="364722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1" name="Oval 610"/>
            <p:cNvSpPr/>
            <p:nvPr/>
          </p:nvSpPr>
          <p:spPr bwMode="auto">
            <a:xfrm>
              <a:off x="7258614" y="365129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2" name="Oval 611"/>
            <p:cNvSpPr/>
            <p:nvPr/>
          </p:nvSpPr>
          <p:spPr bwMode="auto">
            <a:xfrm>
              <a:off x="7637924" y="365529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3" name="Oval 612"/>
            <p:cNvSpPr/>
            <p:nvPr/>
          </p:nvSpPr>
          <p:spPr bwMode="auto">
            <a:xfrm>
              <a:off x="7733036" y="3662079"/>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4" name="Oval 613"/>
            <p:cNvSpPr/>
            <p:nvPr/>
          </p:nvSpPr>
          <p:spPr bwMode="auto">
            <a:xfrm>
              <a:off x="7825955" y="365775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5" name="Oval 614"/>
            <p:cNvSpPr/>
            <p:nvPr/>
          </p:nvSpPr>
          <p:spPr bwMode="auto">
            <a:xfrm>
              <a:off x="7919542" y="3656525"/>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6" name="Oval 615"/>
            <p:cNvSpPr/>
            <p:nvPr/>
          </p:nvSpPr>
          <p:spPr bwMode="auto">
            <a:xfrm>
              <a:off x="8022929" y="365331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7" name="Oval 616"/>
            <p:cNvSpPr/>
            <p:nvPr/>
          </p:nvSpPr>
          <p:spPr bwMode="auto">
            <a:xfrm>
              <a:off x="7562102" y="366804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8" name="Oval 617"/>
            <p:cNvSpPr/>
            <p:nvPr/>
          </p:nvSpPr>
          <p:spPr bwMode="auto">
            <a:xfrm>
              <a:off x="8189819" y="365314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19" name="Oval 618"/>
            <p:cNvSpPr/>
            <p:nvPr/>
          </p:nvSpPr>
          <p:spPr bwMode="auto">
            <a:xfrm>
              <a:off x="8287525" y="3654626"/>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0" name="Oval 619"/>
            <p:cNvSpPr/>
            <p:nvPr/>
          </p:nvSpPr>
          <p:spPr bwMode="auto">
            <a:xfrm>
              <a:off x="8108810" y="3656961"/>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1" name="Oval 620"/>
            <p:cNvSpPr/>
            <p:nvPr/>
          </p:nvSpPr>
          <p:spPr bwMode="auto">
            <a:xfrm>
              <a:off x="6016372" y="3637757"/>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2" name="Oval 621"/>
            <p:cNvSpPr/>
            <p:nvPr/>
          </p:nvSpPr>
          <p:spPr bwMode="auto">
            <a:xfrm>
              <a:off x="6201051" y="3665654"/>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3" name="Oval 622"/>
            <p:cNvSpPr/>
            <p:nvPr/>
          </p:nvSpPr>
          <p:spPr bwMode="auto">
            <a:xfrm>
              <a:off x="6561325" y="3661752"/>
              <a:ext cx="45719" cy="45719"/>
            </a:xfrm>
            <a:prstGeom prst="ellipse">
              <a:avLst/>
            </a:prstGeom>
            <a:solidFill>
              <a:srgbClr val="5AAACE"/>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grpSp>
        <p:nvGrpSpPr>
          <p:cNvPr id="226" name="Group 225"/>
          <p:cNvGrpSpPr/>
          <p:nvPr/>
        </p:nvGrpSpPr>
        <p:grpSpPr>
          <a:xfrm>
            <a:off x="5637262" y="2036590"/>
            <a:ext cx="1668768" cy="1316197"/>
            <a:chOff x="5626986" y="1958434"/>
            <a:chExt cx="1668768" cy="1316197"/>
          </a:xfrm>
        </p:grpSpPr>
        <p:sp>
          <p:nvSpPr>
            <p:cNvPr id="475" name="Oval 474"/>
            <p:cNvSpPr/>
            <p:nvPr/>
          </p:nvSpPr>
          <p:spPr bwMode="auto">
            <a:xfrm>
              <a:off x="6117807" y="2045364"/>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4" name="Oval 623"/>
            <p:cNvSpPr/>
            <p:nvPr/>
          </p:nvSpPr>
          <p:spPr bwMode="auto">
            <a:xfrm>
              <a:off x="6019194" y="1958434"/>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5" name="Oval 624"/>
            <p:cNvSpPr/>
            <p:nvPr/>
          </p:nvSpPr>
          <p:spPr bwMode="auto">
            <a:xfrm>
              <a:off x="5784843" y="2074381"/>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6" name="Oval 625"/>
            <p:cNvSpPr/>
            <p:nvPr/>
          </p:nvSpPr>
          <p:spPr bwMode="auto">
            <a:xfrm>
              <a:off x="5807075" y="2264241"/>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7" name="Oval 626"/>
            <p:cNvSpPr/>
            <p:nvPr/>
          </p:nvSpPr>
          <p:spPr bwMode="auto">
            <a:xfrm>
              <a:off x="5807075" y="2446478"/>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8" name="Oval 627"/>
            <p:cNvSpPr/>
            <p:nvPr/>
          </p:nvSpPr>
          <p:spPr bwMode="auto">
            <a:xfrm>
              <a:off x="5711154" y="2587274"/>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29" name="Oval 628"/>
            <p:cNvSpPr/>
            <p:nvPr/>
          </p:nvSpPr>
          <p:spPr bwMode="auto">
            <a:xfrm>
              <a:off x="5626986" y="258008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0" name="Oval 629"/>
            <p:cNvSpPr/>
            <p:nvPr/>
          </p:nvSpPr>
          <p:spPr bwMode="auto">
            <a:xfrm>
              <a:off x="5877997" y="241017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1" name="Oval 630"/>
            <p:cNvSpPr/>
            <p:nvPr/>
          </p:nvSpPr>
          <p:spPr bwMode="auto">
            <a:xfrm>
              <a:off x="6006796" y="2481939"/>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2" name="Oval 631"/>
            <p:cNvSpPr/>
            <p:nvPr/>
          </p:nvSpPr>
          <p:spPr bwMode="auto">
            <a:xfrm>
              <a:off x="5971418" y="2690031"/>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3" name="Oval 632"/>
            <p:cNvSpPr/>
            <p:nvPr/>
          </p:nvSpPr>
          <p:spPr bwMode="auto">
            <a:xfrm>
              <a:off x="5908265" y="2676990"/>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4" name="Oval 633"/>
            <p:cNvSpPr/>
            <p:nvPr/>
          </p:nvSpPr>
          <p:spPr bwMode="auto">
            <a:xfrm>
              <a:off x="5809851" y="2690829"/>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5" name="Oval 634"/>
            <p:cNvSpPr/>
            <p:nvPr/>
          </p:nvSpPr>
          <p:spPr bwMode="auto">
            <a:xfrm>
              <a:off x="6044328" y="238422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6" name="Oval 635"/>
            <p:cNvSpPr/>
            <p:nvPr/>
          </p:nvSpPr>
          <p:spPr bwMode="auto">
            <a:xfrm>
              <a:off x="5708530" y="2785891"/>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7" name="Oval 636"/>
            <p:cNvSpPr/>
            <p:nvPr/>
          </p:nvSpPr>
          <p:spPr bwMode="auto">
            <a:xfrm>
              <a:off x="5779257" y="277857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8" name="Oval 637"/>
            <p:cNvSpPr/>
            <p:nvPr/>
          </p:nvSpPr>
          <p:spPr bwMode="auto">
            <a:xfrm>
              <a:off x="5807074" y="279769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39" name="Oval 638"/>
            <p:cNvSpPr/>
            <p:nvPr/>
          </p:nvSpPr>
          <p:spPr bwMode="auto">
            <a:xfrm>
              <a:off x="5902437" y="2754586"/>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0" name="Oval 639"/>
            <p:cNvSpPr/>
            <p:nvPr/>
          </p:nvSpPr>
          <p:spPr bwMode="auto">
            <a:xfrm>
              <a:off x="6010180" y="272004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1" name="Oval 640"/>
            <p:cNvSpPr/>
            <p:nvPr/>
          </p:nvSpPr>
          <p:spPr bwMode="auto">
            <a:xfrm>
              <a:off x="5991346" y="273534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2" name="Oval 641"/>
            <p:cNvSpPr/>
            <p:nvPr/>
          </p:nvSpPr>
          <p:spPr bwMode="auto">
            <a:xfrm>
              <a:off x="5994277" y="2751976"/>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3" name="Oval 642"/>
            <p:cNvSpPr/>
            <p:nvPr/>
          </p:nvSpPr>
          <p:spPr bwMode="auto">
            <a:xfrm>
              <a:off x="6085824" y="2763031"/>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4" name="Oval 643"/>
            <p:cNvSpPr/>
            <p:nvPr/>
          </p:nvSpPr>
          <p:spPr bwMode="auto">
            <a:xfrm>
              <a:off x="6177371" y="274657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5" name="Oval 644"/>
            <p:cNvSpPr/>
            <p:nvPr/>
          </p:nvSpPr>
          <p:spPr bwMode="auto">
            <a:xfrm>
              <a:off x="6330034" y="2654130"/>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6" name="Oval 645"/>
            <p:cNvSpPr/>
            <p:nvPr/>
          </p:nvSpPr>
          <p:spPr bwMode="auto">
            <a:xfrm>
              <a:off x="6449258" y="2632993"/>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7" name="Oval 646"/>
            <p:cNvSpPr/>
            <p:nvPr/>
          </p:nvSpPr>
          <p:spPr bwMode="auto">
            <a:xfrm>
              <a:off x="6830781" y="2811007"/>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8" name="Oval 647"/>
            <p:cNvSpPr/>
            <p:nvPr/>
          </p:nvSpPr>
          <p:spPr bwMode="auto">
            <a:xfrm>
              <a:off x="5815692" y="287231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49" name="Oval 648"/>
            <p:cNvSpPr/>
            <p:nvPr/>
          </p:nvSpPr>
          <p:spPr bwMode="auto">
            <a:xfrm>
              <a:off x="5715679" y="2926694"/>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0" name="Oval 649"/>
            <p:cNvSpPr/>
            <p:nvPr/>
          </p:nvSpPr>
          <p:spPr bwMode="auto">
            <a:xfrm>
              <a:off x="5912402" y="2814643"/>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1" name="Oval 650"/>
            <p:cNvSpPr/>
            <p:nvPr/>
          </p:nvSpPr>
          <p:spPr bwMode="auto">
            <a:xfrm>
              <a:off x="6498735" y="284232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2" name="Oval 651"/>
            <p:cNvSpPr/>
            <p:nvPr/>
          </p:nvSpPr>
          <p:spPr bwMode="auto">
            <a:xfrm>
              <a:off x="6703878" y="2793788"/>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3" name="Oval 652"/>
            <p:cNvSpPr/>
            <p:nvPr/>
          </p:nvSpPr>
          <p:spPr bwMode="auto">
            <a:xfrm>
              <a:off x="6689307" y="286379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4" name="Oval 653"/>
            <p:cNvSpPr/>
            <p:nvPr/>
          </p:nvSpPr>
          <p:spPr bwMode="auto">
            <a:xfrm>
              <a:off x="6926318" y="2704827"/>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5" name="Oval 654"/>
            <p:cNvSpPr/>
            <p:nvPr/>
          </p:nvSpPr>
          <p:spPr bwMode="auto">
            <a:xfrm>
              <a:off x="6088610" y="2818088"/>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6" name="Oval 655"/>
            <p:cNvSpPr/>
            <p:nvPr/>
          </p:nvSpPr>
          <p:spPr bwMode="auto">
            <a:xfrm>
              <a:off x="7019953" y="2698800"/>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7" name="Oval 656"/>
            <p:cNvSpPr/>
            <p:nvPr/>
          </p:nvSpPr>
          <p:spPr bwMode="auto">
            <a:xfrm>
              <a:off x="7132279" y="2808507"/>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8" name="Oval 657"/>
            <p:cNvSpPr/>
            <p:nvPr/>
          </p:nvSpPr>
          <p:spPr bwMode="auto">
            <a:xfrm>
              <a:off x="7250035" y="2832556"/>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59" name="Oval 658"/>
            <p:cNvSpPr/>
            <p:nvPr/>
          </p:nvSpPr>
          <p:spPr bwMode="auto">
            <a:xfrm>
              <a:off x="6605247" y="2857957"/>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0" name="Oval 659"/>
            <p:cNvSpPr/>
            <p:nvPr/>
          </p:nvSpPr>
          <p:spPr bwMode="auto">
            <a:xfrm>
              <a:off x="6516285" y="2911421"/>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1" name="Oval 660"/>
            <p:cNvSpPr/>
            <p:nvPr/>
          </p:nvSpPr>
          <p:spPr bwMode="auto">
            <a:xfrm>
              <a:off x="6101731" y="288321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2" name="Oval 661"/>
            <p:cNvSpPr/>
            <p:nvPr/>
          </p:nvSpPr>
          <p:spPr bwMode="auto">
            <a:xfrm>
              <a:off x="6000036" y="290749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3" name="Oval 662"/>
            <p:cNvSpPr/>
            <p:nvPr/>
          </p:nvSpPr>
          <p:spPr bwMode="auto">
            <a:xfrm>
              <a:off x="5998077" y="293817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4" name="Oval 663"/>
            <p:cNvSpPr/>
            <p:nvPr/>
          </p:nvSpPr>
          <p:spPr bwMode="auto">
            <a:xfrm>
              <a:off x="5909387" y="2923629"/>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5" name="Oval 664"/>
            <p:cNvSpPr/>
            <p:nvPr/>
          </p:nvSpPr>
          <p:spPr bwMode="auto">
            <a:xfrm>
              <a:off x="5907735" y="295801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6" name="Oval 665"/>
            <p:cNvSpPr/>
            <p:nvPr/>
          </p:nvSpPr>
          <p:spPr bwMode="auto">
            <a:xfrm>
              <a:off x="5843043" y="2957361"/>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7" name="Oval 666"/>
            <p:cNvSpPr/>
            <p:nvPr/>
          </p:nvSpPr>
          <p:spPr bwMode="auto">
            <a:xfrm>
              <a:off x="6398108" y="2984958"/>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8" name="Oval 667"/>
            <p:cNvSpPr/>
            <p:nvPr/>
          </p:nvSpPr>
          <p:spPr bwMode="auto">
            <a:xfrm>
              <a:off x="5806968" y="2953538"/>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69" name="Oval 668"/>
            <p:cNvSpPr/>
            <p:nvPr/>
          </p:nvSpPr>
          <p:spPr bwMode="auto">
            <a:xfrm>
              <a:off x="5779257" y="3005939"/>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0" name="Oval 669"/>
            <p:cNvSpPr/>
            <p:nvPr/>
          </p:nvSpPr>
          <p:spPr bwMode="auto">
            <a:xfrm>
              <a:off x="5709601" y="3015997"/>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1" name="Oval 670"/>
            <p:cNvSpPr/>
            <p:nvPr/>
          </p:nvSpPr>
          <p:spPr bwMode="auto">
            <a:xfrm>
              <a:off x="5776137" y="3118383"/>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2" name="Oval 671"/>
            <p:cNvSpPr/>
            <p:nvPr/>
          </p:nvSpPr>
          <p:spPr bwMode="auto">
            <a:xfrm>
              <a:off x="5855638" y="3081034"/>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3" name="Oval 672"/>
            <p:cNvSpPr/>
            <p:nvPr/>
          </p:nvSpPr>
          <p:spPr bwMode="auto">
            <a:xfrm>
              <a:off x="5954374" y="3069623"/>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4" name="Oval 673"/>
            <p:cNvSpPr/>
            <p:nvPr/>
          </p:nvSpPr>
          <p:spPr bwMode="auto">
            <a:xfrm>
              <a:off x="6010779" y="3102773"/>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5" name="Oval 674"/>
            <p:cNvSpPr/>
            <p:nvPr/>
          </p:nvSpPr>
          <p:spPr bwMode="auto">
            <a:xfrm>
              <a:off x="6092076" y="309293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6" name="Oval 675"/>
            <p:cNvSpPr/>
            <p:nvPr/>
          </p:nvSpPr>
          <p:spPr bwMode="auto">
            <a:xfrm>
              <a:off x="6194537" y="3030420"/>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7" name="Oval 676"/>
            <p:cNvSpPr/>
            <p:nvPr/>
          </p:nvSpPr>
          <p:spPr bwMode="auto">
            <a:xfrm>
              <a:off x="6213215" y="3151517"/>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8" name="Oval 677"/>
            <p:cNvSpPr/>
            <p:nvPr/>
          </p:nvSpPr>
          <p:spPr bwMode="auto">
            <a:xfrm>
              <a:off x="6281890" y="3030420"/>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79" name="Oval 678"/>
            <p:cNvSpPr/>
            <p:nvPr/>
          </p:nvSpPr>
          <p:spPr bwMode="auto">
            <a:xfrm>
              <a:off x="6305554" y="305339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0" name="Oval 679"/>
            <p:cNvSpPr/>
            <p:nvPr/>
          </p:nvSpPr>
          <p:spPr bwMode="auto">
            <a:xfrm>
              <a:off x="6376008" y="3026526"/>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1" name="Oval 680"/>
            <p:cNvSpPr/>
            <p:nvPr/>
          </p:nvSpPr>
          <p:spPr bwMode="auto">
            <a:xfrm>
              <a:off x="5756397" y="3166239"/>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2" name="Oval 681"/>
            <p:cNvSpPr/>
            <p:nvPr/>
          </p:nvSpPr>
          <p:spPr bwMode="auto">
            <a:xfrm>
              <a:off x="5848517" y="3205065"/>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3" name="Oval 682"/>
            <p:cNvSpPr/>
            <p:nvPr/>
          </p:nvSpPr>
          <p:spPr bwMode="auto">
            <a:xfrm>
              <a:off x="5941959" y="322891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4" name="Oval 683"/>
            <p:cNvSpPr/>
            <p:nvPr/>
          </p:nvSpPr>
          <p:spPr bwMode="auto">
            <a:xfrm>
              <a:off x="5705397" y="3116563"/>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6" name="Oval 685"/>
            <p:cNvSpPr/>
            <p:nvPr/>
          </p:nvSpPr>
          <p:spPr bwMode="auto">
            <a:xfrm>
              <a:off x="6479573" y="3012152"/>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sp>
        <p:nvSpPr>
          <p:cNvPr id="702" name="Oval 701"/>
          <p:cNvSpPr/>
          <p:nvPr/>
        </p:nvSpPr>
        <p:spPr bwMode="auto">
          <a:xfrm>
            <a:off x="6119987" y="3746679"/>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8" name="Oval 707"/>
          <p:cNvSpPr/>
          <p:nvPr/>
        </p:nvSpPr>
        <p:spPr bwMode="auto">
          <a:xfrm>
            <a:off x="6311501" y="3748010"/>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0" name="Oval 709"/>
          <p:cNvSpPr/>
          <p:nvPr/>
        </p:nvSpPr>
        <p:spPr bwMode="auto">
          <a:xfrm>
            <a:off x="6422965" y="3748010"/>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1" name="Oval 710"/>
          <p:cNvSpPr/>
          <p:nvPr/>
        </p:nvSpPr>
        <p:spPr bwMode="auto">
          <a:xfrm>
            <a:off x="6523008" y="3748010"/>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3" name="Oval 712"/>
          <p:cNvSpPr/>
          <p:nvPr/>
        </p:nvSpPr>
        <p:spPr bwMode="auto">
          <a:xfrm>
            <a:off x="6641604" y="3748010"/>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6" name="Oval 715"/>
          <p:cNvSpPr/>
          <p:nvPr/>
        </p:nvSpPr>
        <p:spPr bwMode="auto">
          <a:xfrm>
            <a:off x="6716143" y="3748010"/>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nvGrpSpPr>
          <p:cNvPr id="227" name="Group 226"/>
          <p:cNvGrpSpPr/>
          <p:nvPr/>
        </p:nvGrpSpPr>
        <p:grpSpPr>
          <a:xfrm>
            <a:off x="5717492" y="2492290"/>
            <a:ext cx="1696054" cy="1301439"/>
            <a:chOff x="5717492" y="2409166"/>
            <a:chExt cx="1696054" cy="1301439"/>
          </a:xfrm>
        </p:grpSpPr>
        <p:sp>
          <p:nvSpPr>
            <p:cNvPr id="687" name="Oval 686"/>
            <p:cNvSpPr/>
            <p:nvPr/>
          </p:nvSpPr>
          <p:spPr bwMode="auto">
            <a:xfrm>
              <a:off x="5717492" y="3052363"/>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8" name="Oval 687"/>
            <p:cNvSpPr/>
            <p:nvPr/>
          </p:nvSpPr>
          <p:spPr bwMode="auto">
            <a:xfrm>
              <a:off x="5742500" y="2853735"/>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89" name="Oval 688"/>
            <p:cNvSpPr/>
            <p:nvPr/>
          </p:nvSpPr>
          <p:spPr bwMode="auto">
            <a:xfrm>
              <a:off x="5837586" y="2630349"/>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0" name="Oval 689"/>
            <p:cNvSpPr/>
            <p:nvPr/>
          </p:nvSpPr>
          <p:spPr bwMode="auto">
            <a:xfrm>
              <a:off x="5927971" y="240916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1" name="Oval 690"/>
            <p:cNvSpPr/>
            <p:nvPr/>
          </p:nvSpPr>
          <p:spPr bwMode="auto">
            <a:xfrm>
              <a:off x="5812798" y="3406375"/>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2" name="Oval 691"/>
            <p:cNvSpPr/>
            <p:nvPr/>
          </p:nvSpPr>
          <p:spPr bwMode="auto">
            <a:xfrm>
              <a:off x="5846985" y="3527445"/>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3" name="Oval 692"/>
            <p:cNvSpPr/>
            <p:nvPr/>
          </p:nvSpPr>
          <p:spPr bwMode="auto">
            <a:xfrm>
              <a:off x="5751366" y="3618892"/>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4" name="Oval 693"/>
            <p:cNvSpPr/>
            <p:nvPr/>
          </p:nvSpPr>
          <p:spPr bwMode="auto">
            <a:xfrm>
              <a:off x="5844122" y="3642401"/>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5" name="Oval 694"/>
            <p:cNvSpPr/>
            <p:nvPr/>
          </p:nvSpPr>
          <p:spPr bwMode="auto">
            <a:xfrm>
              <a:off x="5898716" y="3575498"/>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6" name="Oval 695"/>
            <p:cNvSpPr/>
            <p:nvPr/>
          </p:nvSpPr>
          <p:spPr bwMode="auto">
            <a:xfrm>
              <a:off x="5938557" y="3579437"/>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7" name="Oval 696"/>
            <p:cNvSpPr/>
            <p:nvPr/>
          </p:nvSpPr>
          <p:spPr bwMode="auto">
            <a:xfrm>
              <a:off x="5911694" y="3655109"/>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8" name="Oval 697"/>
            <p:cNvSpPr/>
            <p:nvPr/>
          </p:nvSpPr>
          <p:spPr bwMode="auto">
            <a:xfrm>
              <a:off x="5734005" y="3377019"/>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99" name="Oval 698"/>
            <p:cNvSpPr/>
            <p:nvPr/>
          </p:nvSpPr>
          <p:spPr bwMode="auto">
            <a:xfrm>
              <a:off x="6034130" y="3605333"/>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0" name="Oval 699"/>
            <p:cNvSpPr/>
            <p:nvPr/>
          </p:nvSpPr>
          <p:spPr bwMode="auto">
            <a:xfrm>
              <a:off x="6017324" y="365510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1" name="Oval 700"/>
            <p:cNvSpPr/>
            <p:nvPr/>
          </p:nvSpPr>
          <p:spPr bwMode="auto">
            <a:xfrm>
              <a:off x="6100798" y="3625365"/>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3" name="Oval 702"/>
            <p:cNvSpPr/>
            <p:nvPr/>
          </p:nvSpPr>
          <p:spPr bwMode="auto">
            <a:xfrm>
              <a:off x="6000347" y="3618892"/>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4" name="Oval 703"/>
            <p:cNvSpPr/>
            <p:nvPr/>
          </p:nvSpPr>
          <p:spPr bwMode="auto">
            <a:xfrm>
              <a:off x="6125837" y="3625643"/>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5" name="Oval 704"/>
            <p:cNvSpPr/>
            <p:nvPr/>
          </p:nvSpPr>
          <p:spPr bwMode="auto">
            <a:xfrm>
              <a:off x="6207246" y="3612625"/>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6" name="Oval 705"/>
            <p:cNvSpPr/>
            <p:nvPr/>
          </p:nvSpPr>
          <p:spPr bwMode="auto">
            <a:xfrm>
              <a:off x="6217974" y="3650729"/>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7" name="Oval 706"/>
            <p:cNvSpPr/>
            <p:nvPr/>
          </p:nvSpPr>
          <p:spPr bwMode="auto">
            <a:xfrm>
              <a:off x="6307867" y="3615365"/>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09" name="Oval 708"/>
            <p:cNvSpPr/>
            <p:nvPr/>
          </p:nvSpPr>
          <p:spPr bwMode="auto">
            <a:xfrm>
              <a:off x="6405028" y="3622483"/>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2" name="Oval 711"/>
            <p:cNvSpPr/>
            <p:nvPr/>
          </p:nvSpPr>
          <p:spPr bwMode="auto">
            <a:xfrm>
              <a:off x="6584652" y="3607302"/>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4" name="Oval 713"/>
            <p:cNvSpPr/>
            <p:nvPr/>
          </p:nvSpPr>
          <p:spPr bwMode="auto">
            <a:xfrm>
              <a:off x="6678239" y="3618721"/>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5" name="Oval 714"/>
            <p:cNvSpPr/>
            <p:nvPr/>
          </p:nvSpPr>
          <p:spPr bwMode="auto">
            <a:xfrm>
              <a:off x="6502991" y="3626849"/>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7" name="Oval 716"/>
            <p:cNvSpPr/>
            <p:nvPr/>
          </p:nvSpPr>
          <p:spPr bwMode="auto">
            <a:xfrm>
              <a:off x="6829047" y="366488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8" name="Oval 717"/>
            <p:cNvSpPr/>
            <p:nvPr/>
          </p:nvSpPr>
          <p:spPr bwMode="auto">
            <a:xfrm>
              <a:off x="6911077" y="366488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19" name="Oval 718"/>
            <p:cNvSpPr/>
            <p:nvPr/>
          </p:nvSpPr>
          <p:spPr bwMode="auto">
            <a:xfrm>
              <a:off x="6999165" y="366488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20" name="Oval 719"/>
            <p:cNvSpPr/>
            <p:nvPr/>
          </p:nvSpPr>
          <p:spPr bwMode="auto">
            <a:xfrm>
              <a:off x="7100817" y="366488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21" name="Oval 720"/>
            <p:cNvSpPr/>
            <p:nvPr/>
          </p:nvSpPr>
          <p:spPr bwMode="auto">
            <a:xfrm>
              <a:off x="7271854" y="366488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22" name="Oval 721"/>
            <p:cNvSpPr/>
            <p:nvPr/>
          </p:nvSpPr>
          <p:spPr bwMode="auto">
            <a:xfrm>
              <a:off x="7367827" y="366488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23" name="Oval 722"/>
            <p:cNvSpPr/>
            <p:nvPr/>
          </p:nvSpPr>
          <p:spPr bwMode="auto">
            <a:xfrm>
              <a:off x="7182767" y="3664886"/>
              <a:ext cx="45719" cy="45719"/>
            </a:xfrm>
            <a:prstGeom prst="ellipse">
              <a:avLst/>
            </a:prstGeom>
            <a:solidFill>
              <a:srgbClr val="12AD2B"/>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sp>
        <p:nvSpPr>
          <p:cNvPr id="492" name="Freeform: Shape 491"/>
          <p:cNvSpPr/>
          <p:nvPr/>
        </p:nvSpPr>
        <p:spPr bwMode="auto">
          <a:xfrm>
            <a:off x="5652632" y="1980106"/>
            <a:ext cx="3038650" cy="1808218"/>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24" name="Oval 723"/>
          <p:cNvSpPr/>
          <p:nvPr/>
        </p:nvSpPr>
        <p:spPr bwMode="auto">
          <a:xfrm>
            <a:off x="5830208" y="3079878"/>
            <a:ext cx="45719" cy="45719"/>
          </a:xfrm>
          <a:prstGeom prst="ellipse">
            <a:avLst/>
          </a:prstGeom>
          <a:solidFill>
            <a:srgbClr val="F6A108"/>
          </a:solidFill>
          <a:ln w="9525">
            <a:noFill/>
            <a:miter lim="800000"/>
            <a:headEnd/>
            <a:tailEnd/>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cxnSp>
        <p:nvCxnSpPr>
          <p:cNvPr id="478" name="Straight Connector 477"/>
          <p:cNvCxnSpPr/>
          <p:nvPr/>
        </p:nvCxnSpPr>
        <p:spPr bwMode="auto">
          <a:xfrm>
            <a:off x="949153" y="3189517"/>
            <a:ext cx="3088204" cy="0"/>
          </a:xfrm>
          <a:prstGeom prst="line">
            <a:avLst/>
          </a:prstGeom>
          <a:noFill/>
          <a:ln w="12700" cap="flat" cmpd="sng" algn="ctr">
            <a:solidFill>
              <a:schemeClr val="tx1"/>
            </a:solidFill>
            <a:prstDash val="sysDot"/>
            <a:round/>
            <a:headEnd type="none" w="med" len="med"/>
            <a:tailEnd type="none" w="med" len="med"/>
          </a:ln>
          <a:effectLst/>
        </p:spPr>
      </p:cxnSp>
      <p:cxnSp>
        <p:nvCxnSpPr>
          <p:cNvPr id="685" name="Straight Connector 684"/>
          <p:cNvCxnSpPr/>
          <p:nvPr/>
        </p:nvCxnSpPr>
        <p:spPr bwMode="auto">
          <a:xfrm>
            <a:off x="5657384" y="3190950"/>
            <a:ext cx="3088204" cy="0"/>
          </a:xfrm>
          <a:prstGeom prst="line">
            <a:avLst/>
          </a:prstGeom>
          <a:noFill/>
          <a:ln w="12700" cap="flat" cmpd="sng" algn="ctr">
            <a:solidFill>
              <a:schemeClr val="tx1"/>
            </a:solidFill>
            <a:prstDash val="sysDot"/>
            <a:round/>
            <a:headEnd type="none" w="med" len="med"/>
            <a:tailEnd type="none" w="med" len="med"/>
          </a:ln>
          <a:effectLst/>
        </p:spPr>
      </p:cxnSp>
      <p:sp>
        <p:nvSpPr>
          <p:cNvPr id="725" name="Rectangle 42"/>
          <p:cNvSpPr>
            <a:spLocks noChangeArrowheads="1"/>
          </p:cNvSpPr>
          <p:nvPr/>
        </p:nvSpPr>
        <p:spPr bwMode="auto">
          <a:xfrm>
            <a:off x="7693139" y="3038710"/>
            <a:ext cx="1082027"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 (no change)</a:t>
            </a:r>
            <a:endParaRPr lang="en-US" altLang="en-US" sz="1200" dirty="0"/>
          </a:p>
        </p:txBody>
      </p:sp>
    </p:spTree>
    <p:extLst>
      <p:ext uri="{BB962C8B-B14F-4D97-AF65-F5344CB8AC3E}">
        <p14:creationId xmlns:p14="http://schemas.microsoft.com/office/powerpoint/2010/main" val="339196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7825" y="238125"/>
            <a:ext cx="8442325" cy="1103313"/>
          </a:xfrm>
        </p:spPr>
        <p:txBody>
          <a:bodyPr/>
          <a:lstStyle/>
          <a:p>
            <a:r>
              <a:rPr lang="en-US" altLang="en-US"/>
              <a:t>Ipilimumab: Phase II/III Pooled Survival Analysis in Advanced Melanoma</a:t>
            </a:r>
          </a:p>
        </p:txBody>
      </p:sp>
      <p:sp>
        <p:nvSpPr>
          <p:cNvPr id="33795" name="Text Box 11"/>
          <p:cNvSpPr txBox="1">
            <a:spLocks noChangeArrowheads="1"/>
          </p:cNvSpPr>
          <p:nvPr/>
        </p:nvSpPr>
        <p:spPr bwMode="auto">
          <a:xfrm>
            <a:off x="285750" y="6357938"/>
            <a:ext cx="600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it-IT" altLang="en-US" sz="1400" b="0">
                <a:solidFill>
                  <a:srgbClr val="CDCDCF"/>
                </a:solidFill>
              </a:rPr>
              <a:t>Schadendorf D, et al. J Clin Oncol. 2015;33:1889-1894.</a:t>
            </a:r>
            <a:endParaRPr lang="en-US" altLang="en-US" sz="1400" b="0">
              <a:solidFill>
                <a:srgbClr val="CDCDCF"/>
              </a:solidFill>
            </a:endParaRPr>
          </a:p>
        </p:txBody>
      </p:sp>
      <p:grpSp>
        <p:nvGrpSpPr>
          <p:cNvPr id="33796" name="Group 1"/>
          <p:cNvGrpSpPr>
            <a:grpSpLocks/>
          </p:cNvGrpSpPr>
          <p:nvPr/>
        </p:nvGrpSpPr>
        <p:grpSpPr bwMode="auto">
          <a:xfrm>
            <a:off x="6294438" y="6210300"/>
            <a:ext cx="2673350" cy="455613"/>
            <a:chOff x="6294438" y="6210300"/>
            <a:chExt cx="2673350" cy="455613"/>
          </a:xfrm>
        </p:grpSpPr>
        <p:sp>
          <p:nvSpPr>
            <p:cNvPr id="34091"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a:solidFill>
                    <a:srgbClr val="CDCDCF"/>
                  </a:solidFill>
                </a:rPr>
                <a:t>Slide credit: </a:t>
              </a:r>
              <a:r>
                <a:rPr lang="en-US" altLang="en-US" sz="1400" b="0">
                  <a:solidFill>
                    <a:srgbClr val="CDCDCF"/>
                  </a:solidFill>
                  <a:hlinkClick r:id="rId2"/>
                </a:rPr>
                <a:t>clinicaloptions.com</a:t>
              </a:r>
              <a:endParaRPr lang="en-US" altLang="en-US" sz="1400" b="0">
                <a:solidFill>
                  <a:srgbClr val="CDCDCF"/>
                </a:solidFill>
              </a:endParaRPr>
            </a:p>
          </p:txBody>
        </p:sp>
        <p:pic>
          <p:nvPicPr>
            <p:cNvPr id="34092" name="Picture 1"/>
            <p:cNvPicPr>
              <a:picLocks noChangeAspect="1"/>
            </p:cNvPicPr>
            <p:nvPr/>
          </p:nvPicPr>
          <p:blipFill>
            <a:blip r:embed="rId3">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797" name="Straight Arrow Connector 4799"/>
          <p:cNvCxnSpPr>
            <a:cxnSpLocks noChangeShapeType="1"/>
          </p:cNvCxnSpPr>
          <p:nvPr/>
        </p:nvCxnSpPr>
        <p:spPr bwMode="auto">
          <a:xfrm flipH="1">
            <a:off x="3729038" y="3097213"/>
            <a:ext cx="3048000" cy="1066800"/>
          </a:xfrm>
          <a:prstGeom prst="straightConnector1">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9" name="Rectangle 14"/>
          <p:cNvSpPr>
            <a:spLocks noChangeArrowheads="1"/>
          </p:cNvSpPr>
          <p:nvPr/>
        </p:nvSpPr>
        <p:spPr bwMode="auto">
          <a:xfrm>
            <a:off x="268288" y="5376863"/>
            <a:ext cx="14747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dirty="0">
                <a:solidFill>
                  <a:srgbClr val="FFFFFF"/>
                </a:solidFill>
                <a:latin typeface="Arial"/>
                <a:cs typeface="Arial" charset="0"/>
              </a:rPr>
              <a:t>Pts at Risk, n</a:t>
            </a:r>
          </a:p>
        </p:txBody>
      </p:sp>
      <p:sp>
        <p:nvSpPr>
          <p:cNvPr id="10" name="Rectangle 15"/>
          <p:cNvSpPr>
            <a:spLocks noChangeArrowheads="1"/>
          </p:cNvSpPr>
          <p:nvPr/>
        </p:nvSpPr>
        <p:spPr bwMode="auto">
          <a:xfrm>
            <a:off x="268288" y="5635625"/>
            <a:ext cx="1174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Ipilimumab</a:t>
            </a:r>
          </a:p>
        </p:txBody>
      </p:sp>
      <p:sp>
        <p:nvSpPr>
          <p:cNvPr id="11" name="Rectangle 16"/>
          <p:cNvSpPr>
            <a:spLocks noChangeArrowheads="1"/>
          </p:cNvSpPr>
          <p:nvPr/>
        </p:nvSpPr>
        <p:spPr bwMode="auto">
          <a:xfrm>
            <a:off x="1366838" y="5635625"/>
            <a:ext cx="6397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1861</a:t>
            </a:r>
          </a:p>
        </p:txBody>
      </p:sp>
      <p:sp>
        <p:nvSpPr>
          <p:cNvPr id="12" name="Rectangle 17"/>
          <p:cNvSpPr>
            <a:spLocks noChangeArrowheads="1"/>
          </p:cNvSpPr>
          <p:nvPr/>
        </p:nvSpPr>
        <p:spPr bwMode="auto">
          <a:xfrm>
            <a:off x="2085975" y="5635625"/>
            <a:ext cx="5254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839</a:t>
            </a:r>
          </a:p>
        </p:txBody>
      </p:sp>
      <p:sp>
        <p:nvSpPr>
          <p:cNvPr id="13" name="Rectangle 18"/>
          <p:cNvSpPr>
            <a:spLocks noChangeArrowheads="1"/>
          </p:cNvSpPr>
          <p:nvPr/>
        </p:nvSpPr>
        <p:spPr bwMode="auto">
          <a:xfrm>
            <a:off x="2752725" y="5635625"/>
            <a:ext cx="5254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370</a:t>
            </a:r>
          </a:p>
        </p:txBody>
      </p:sp>
      <p:sp>
        <p:nvSpPr>
          <p:cNvPr id="14" name="Rectangle 19"/>
          <p:cNvSpPr>
            <a:spLocks noChangeArrowheads="1"/>
          </p:cNvSpPr>
          <p:nvPr/>
        </p:nvSpPr>
        <p:spPr bwMode="auto">
          <a:xfrm>
            <a:off x="3419475" y="5635625"/>
            <a:ext cx="5254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254</a:t>
            </a:r>
          </a:p>
        </p:txBody>
      </p:sp>
      <p:sp>
        <p:nvSpPr>
          <p:cNvPr id="15" name="Rectangle 20"/>
          <p:cNvSpPr>
            <a:spLocks noChangeArrowheads="1"/>
          </p:cNvSpPr>
          <p:nvPr/>
        </p:nvSpPr>
        <p:spPr bwMode="auto">
          <a:xfrm>
            <a:off x="4087813" y="5635625"/>
            <a:ext cx="5254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192</a:t>
            </a:r>
          </a:p>
        </p:txBody>
      </p:sp>
      <p:sp>
        <p:nvSpPr>
          <p:cNvPr id="16" name="Rectangle 21"/>
          <p:cNvSpPr>
            <a:spLocks noChangeArrowheads="1"/>
          </p:cNvSpPr>
          <p:nvPr/>
        </p:nvSpPr>
        <p:spPr bwMode="auto">
          <a:xfrm>
            <a:off x="4752975" y="5635625"/>
            <a:ext cx="5254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170</a:t>
            </a:r>
          </a:p>
        </p:txBody>
      </p:sp>
      <p:sp>
        <p:nvSpPr>
          <p:cNvPr id="17" name="Rectangle 22"/>
          <p:cNvSpPr>
            <a:spLocks noChangeArrowheads="1"/>
          </p:cNvSpPr>
          <p:nvPr/>
        </p:nvSpPr>
        <p:spPr bwMode="auto">
          <a:xfrm>
            <a:off x="5419725" y="5635625"/>
            <a:ext cx="5254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120</a:t>
            </a:r>
          </a:p>
        </p:txBody>
      </p:sp>
      <p:sp>
        <p:nvSpPr>
          <p:cNvPr id="18" name="Rectangle 23"/>
          <p:cNvSpPr>
            <a:spLocks noChangeArrowheads="1"/>
          </p:cNvSpPr>
          <p:nvPr/>
        </p:nvSpPr>
        <p:spPr bwMode="auto">
          <a:xfrm>
            <a:off x="6149975" y="5635625"/>
            <a:ext cx="4127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26</a:t>
            </a:r>
          </a:p>
        </p:txBody>
      </p:sp>
      <p:sp>
        <p:nvSpPr>
          <p:cNvPr id="19" name="Rectangle 24"/>
          <p:cNvSpPr>
            <a:spLocks noChangeArrowheads="1"/>
          </p:cNvSpPr>
          <p:nvPr/>
        </p:nvSpPr>
        <p:spPr bwMode="auto">
          <a:xfrm>
            <a:off x="6815138" y="5635625"/>
            <a:ext cx="4127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15</a:t>
            </a:r>
          </a:p>
        </p:txBody>
      </p:sp>
      <p:sp>
        <p:nvSpPr>
          <p:cNvPr id="20" name="Rectangle 25"/>
          <p:cNvSpPr>
            <a:spLocks noChangeArrowheads="1"/>
          </p:cNvSpPr>
          <p:nvPr/>
        </p:nvSpPr>
        <p:spPr bwMode="auto">
          <a:xfrm>
            <a:off x="7542213" y="5635625"/>
            <a:ext cx="2984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5</a:t>
            </a:r>
          </a:p>
        </p:txBody>
      </p:sp>
      <p:sp>
        <p:nvSpPr>
          <p:cNvPr id="21" name="Rectangle 26"/>
          <p:cNvSpPr>
            <a:spLocks noChangeArrowheads="1"/>
          </p:cNvSpPr>
          <p:nvPr/>
        </p:nvSpPr>
        <p:spPr bwMode="auto">
          <a:xfrm>
            <a:off x="8210550" y="5635625"/>
            <a:ext cx="2984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0</a:t>
            </a:r>
          </a:p>
        </p:txBody>
      </p:sp>
      <p:sp>
        <p:nvSpPr>
          <p:cNvPr id="22" name="Line 27"/>
          <p:cNvSpPr>
            <a:spLocks noChangeShapeType="1"/>
          </p:cNvSpPr>
          <p:nvPr/>
        </p:nvSpPr>
        <p:spPr bwMode="auto">
          <a:xfrm>
            <a:off x="3425825" y="5946775"/>
            <a:ext cx="1588" cy="1588"/>
          </a:xfrm>
          <a:prstGeom prst="line">
            <a:avLst/>
          </a:prstGeom>
          <a:noFill/>
          <a:ln w="1">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b="0" dirty="0">
              <a:solidFill>
                <a:srgbClr val="FFFFFF"/>
              </a:solidFill>
              <a:latin typeface="Arial"/>
            </a:endParaRPr>
          </a:p>
        </p:txBody>
      </p:sp>
      <p:sp>
        <p:nvSpPr>
          <p:cNvPr id="23" name="Rectangle 105"/>
          <p:cNvSpPr>
            <a:spLocks noChangeArrowheads="1"/>
          </p:cNvSpPr>
          <p:nvPr/>
        </p:nvSpPr>
        <p:spPr bwMode="auto">
          <a:xfrm rot="16200000">
            <a:off x="50800" y="3203575"/>
            <a:ext cx="17732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dirty="0">
                <a:solidFill>
                  <a:srgbClr val="FFFFFF"/>
                </a:solidFill>
                <a:latin typeface="Arial"/>
                <a:cs typeface="Arial" charset="0"/>
              </a:rPr>
              <a:t>Proportion Alive</a:t>
            </a:r>
          </a:p>
        </p:txBody>
      </p:sp>
      <p:sp>
        <p:nvSpPr>
          <p:cNvPr id="24" name="Rectangle 106"/>
          <p:cNvSpPr>
            <a:spLocks noChangeArrowheads="1"/>
          </p:cNvSpPr>
          <p:nvPr/>
        </p:nvSpPr>
        <p:spPr bwMode="auto">
          <a:xfrm>
            <a:off x="1296988" y="4730750"/>
            <a:ext cx="2984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0</a:t>
            </a:r>
          </a:p>
        </p:txBody>
      </p:sp>
      <p:sp>
        <p:nvSpPr>
          <p:cNvPr id="25" name="Rectangle 108"/>
          <p:cNvSpPr>
            <a:spLocks noChangeArrowheads="1"/>
          </p:cNvSpPr>
          <p:nvPr/>
        </p:nvSpPr>
        <p:spPr bwMode="auto">
          <a:xfrm>
            <a:off x="1123950" y="4143375"/>
            <a:ext cx="4714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0.2</a:t>
            </a:r>
          </a:p>
        </p:txBody>
      </p:sp>
      <p:sp>
        <p:nvSpPr>
          <p:cNvPr id="26" name="Rectangle 110"/>
          <p:cNvSpPr>
            <a:spLocks noChangeArrowheads="1"/>
          </p:cNvSpPr>
          <p:nvPr/>
        </p:nvSpPr>
        <p:spPr bwMode="auto">
          <a:xfrm>
            <a:off x="1123950" y="3540125"/>
            <a:ext cx="4714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0.4</a:t>
            </a:r>
          </a:p>
        </p:txBody>
      </p:sp>
      <p:sp>
        <p:nvSpPr>
          <p:cNvPr id="27" name="Rectangle 112"/>
          <p:cNvSpPr>
            <a:spLocks noChangeArrowheads="1"/>
          </p:cNvSpPr>
          <p:nvPr/>
        </p:nvSpPr>
        <p:spPr bwMode="auto">
          <a:xfrm>
            <a:off x="1123950" y="2924175"/>
            <a:ext cx="4714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0.6</a:t>
            </a:r>
          </a:p>
        </p:txBody>
      </p:sp>
      <p:sp>
        <p:nvSpPr>
          <p:cNvPr id="28" name="Rectangle 114"/>
          <p:cNvSpPr>
            <a:spLocks noChangeArrowheads="1"/>
          </p:cNvSpPr>
          <p:nvPr/>
        </p:nvSpPr>
        <p:spPr bwMode="auto">
          <a:xfrm>
            <a:off x="1123950" y="2301875"/>
            <a:ext cx="4714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0.8</a:t>
            </a:r>
          </a:p>
        </p:txBody>
      </p:sp>
      <p:sp>
        <p:nvSpPr>
          <p:cNvPr id="29" name="Rectangle 116"/>
          <p:cNvSpPr>
            <a:spLocks noChangeArrowheads="1"/>
          </p:cNvSpPr>
          <p:nvPr/>
        </p:nvSpPr>
        <p:spPr bwMode="auto">
          <a:xfrm>
            <a:off x="1117600" y="1704975"/>
            <a:ext cx="4699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1.0</a:t>
            </a:r>
          </a:p>
        </p:txBody>
      </p:sp>
      <p:sp>
        <p:nvSpPr>
          <p:cNvPr id="30" name="Rectangle 141"/>
          <p:cNvSpPr>
            <a:spLocks noChangeArrowheads="1"/>
          </p:cNvSpPr>
          <p:nvPr/>
        </p:nvSpPr>
        <p:spPr bwMode="auto">
          <a:xfrm>
            <a:off x="4727575" y="5260975"/>
            <a:ext cx="5937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90000"/>
              </a:lnSpc>
              <a:spcBef>
                <a:spcPct val="35000"/>
              </a:spcBef>
              <a:spcAft>
                <a:spcPct val="25000"/>
              </a:spcAft>
              <a:buClr>
                <a:srgbClr val="8B3D9A"/>
              </a:buClr>
              <a:buFont typeface="Arial" charset="0"/>
              <a:buNone/>
              <a:defRPr/>
            </a:pPr>
            <a:r>
              <a:rPr lang="en-US" sz="1600" dirty="0">
                <a:solidFill>
                  <a:srgbClr val="FFFFFF"/>
                </a:solidFill>
                <a:latin typeface="Arial"/>
                <a:cs typeface="Arial" charset="0"/>
              </a:rPr>
              <a:t>Mos</a:t>
            </a:r>
          </a:p>
        </p:txBody>
      </p:sp>
      <p:sp>
        <p:nvSpPr>
          <p:cNvPr id="31" name="Rectangle 142"/>
          <p:cNvSpPr>
            <a:spLocks noChangeArrowheads="1"/>
          </p:cNvSpPr>
          <p:nvPr/>
        </p:nvSpPr>
        <p:spPr bwMode="auto">
          <a:xfrm>
            <a:off x="1489075" y="4967288"/>
            <a:ext cx="2984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0</a:t>
            </a:r>
          </a:p>
        </p:txBody>
      </p:sp>
      <p:sp>
        <p:nvSpPr>
          <p:cNvPr id="32" name="Rectangle 143"/>
          <p:cNvSpPr>
            <a:spLocks noChangeArrowheads="1"/>
          </p:cNvSpPr>
          <p:nvPr/>
        </p:nvSpPr>
        <p:spPr bwMode="auto">
          <a:xfrm>
            <a:off x="2119313"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12</a:t>
            </a:r>
          </a:p>
        </p:txBody>
      </p:sp>
      <p:sp>
        <p:nvSpPr>
          <p:cNvPr id="33" name="Rectangle 144"/>
          <p:cNvSpPr>
            <a:spLocks noChangeArrowheads="1"/>
          </p:cNvSpPr>
          <p:nvPr/>
        </p:nvSpPr>
        <p:spPr bwMode="auto">
          <a:xfrm>
            <a:off x="2786063"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24</a:t>
            </a:r>
          </a:p>
        </p:txBody>
      </p:sp>
      <p:sp>
        <p:nvSpPr>
          <p:cNvPr id="34" name="Rectangle 145"/>
          <p:cNvSpPr>
            <a:spLocks noChangeArrowheads="1"/>
          </p:cNvSpPr>
          <p:nvPr/>
        </p:nvSpPr>
        <p:spPr bwMode="auto">
          <a:xfrm>
            <a:off x="3452813"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36</a:t>
            </a:r>
          </a:p>
        </p:txBody>
      </p:sp>
      <p:sp>
        <p:nvSpPr>
          <p:cNvPr id="35" name="Rectangle 146"/>
          <p:cNvSpPr>
            <a:spLocks noChangeArrowheads="1"/>
          </p:cNvSpPr>
          <p:nvPr/>
        </p:nvSpPr>
        <p:spPr bwMode="auto">
          <a:xfrm>
            <a:off x="4121150"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48</a:t>
            </a:r>
          </a:p>
        </p:txBody>
      </p:sp>
      <p:sp>
        <p:nvSpPr>
          <p:cNvPr id="36" name="Rectangle 147"/>
          <p:cNvSpPr>
            <a:spLocks noChangeArrowheads="1"/>
          </p:cNvSpPr>
          <p:nvPr/>
        </p:nvSpPr>
        <p:spPr bwMode="auto">
          <a:xfrm>
            <a:off x="4786313"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60</a:t>
            </a:r>
          </a:p>
        </p:txBody>
      </p:sp>
      <p:sp>
        <p:nvSpPr>
          <p:cNvPr id="37" name="Rectangle 148"/>
          <p:cNvSpPr>
            <a:spLocks noChangeArrowheads="1"/>
          </p:cNvSpPr>
          <p:nvPr/>
        </p:nvSpPr>
        <p:spPr bwMode="auto">
          <a:xfrm>
            <a:off x="5453063"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72</a:t>
            </a:r>
          </a:p>
        </p:txBody>
      </p:sp>
      <p:sp>
        <p:nvSpPr>
          <p:cNvPr id="38" name="Rectangle 149"/>
          <p:cNvSpPr>
            <a:spLocks noChangeArrowheads="1"/>
          </p:cNvSpPr>
          <p:nvPr/>
        </p:nvSpPr>
        <p:spPr bwMode="auto">
          <a:xfrm>
            <a:off x="6121400"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84</a:t>
            </a:r>
          </a:p>
        </p:txBody>
      </p:sp>
      <p:sp>
        <p:nvSpPr>
          <p:cNvPr id="39" name="Rectangle 150"/>
          <p:cNvSpPr>
            <a:spLocks noChangeArrowheads="1"/>
          </p:cNvSpPr>
          <p:nvPr/>
        </p:nvSpPr>
        <p:spPr bwMode="auto">
          <a:xfrm>
            <a:off x="6786563" y="4967288"/>
            <a:ext cx="412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96</a:t>
            </a:r>
          </a:p>
        </p:txBody>
      </p:sp>
      <p:sp>
        <p:nvSpPr>
          <p:cNvPr id="40" name="Rectangle 151"/>
          <p:cNvSpPr>
            <a:spLocks noChangeArrowheads="1"/>
          </p:cNvSpPr>
          <p:nvPr/>
        </p:nvSpPr>
        <p:spPr bwMode="auto">
          <a:xfrm>
            <a:off x="7415213" y="4967288"/>
            <a:ext cx="5270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108</a:t>
            </a:r>
          </a:p>
        </p:txBody>
      </p:sp>
      <p:sp>
        <p:nvSpPr>
          <p:cNvPr id="41" name="Rectangle 152"/>
          <p:cNvSpPr>
            <a:spLocks noChangeArrowheads="1"/>
          </p:cNvSpPr>
          <p:nvPr/>
        </p:nvSpPr>
        <p:spPr bwMode="auto">
          <a:xfrm>
            <a:off x="8083550" y="4967288"/>
            <a:ext cx="5270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120</a:t>
            </a:r>
          </a:p>
        </p:txBody>
      </p:sp>
      <p:sp>
        <p:nvSpPr>
          <p:cNvPr id="42" name="Line 3064"/>
          <p:cNvSpPr>
            <a:spLocks noChangeShapeType="1"/>
          </p:cNvSpPr>
          <p:nvPr/>
        </p:nvSpPr>
        <p:spPr bwMode="auto">
          <a:xfrm flipH="1">
            <a:off x="1612900" y="1947863"/>
            <a:ext cx="85725" cy="1587"/>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 name="Line 3066"/>
          <p:cNvSpPr>
            <a:spLocks noChangeShapeType="1"/>
          </p:cNvSpPr>
          <p:nvPr/>
        </p:nvSpPr>
        <p:spPr bwMode="auto">
          <a:xfrm flipH="1">
            <a:off x="1612900" y="1947863"/>
            <a:ext cx="85725" cy="1587"/>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 name="Line 3068"/>
          <p:cNvSpPr>
            <a:spLocks noChangeShapeType="1"/>
          </p:cNvSpPr>
          <p:nvPr/>
        </p:nvSpPr>
        <p:spPr bwMode="auto">
          <a:xfrm flipH="1">
            <a:off x="1612900" y="1947863"/>
            <a:ext cx="85725" cy="1587"/>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 name="Line 3070"/>
          <p:cNvSpPr>
            <a:spLocks noChangeShapeType="1"/>
          </p:cNvSpPr>
          <p:nvPr/>
        </p:nvSpPr>
        <p:spPr bwMode="auto">
          <a:xfrm flipH="1">
            <a:off x="1612900" y="1947863"/>
            <a:ext cx="85725" cy="1587"/>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 name="Rectangle 45"/>
          <p:cNvSpPr/>
          <p:nvPr/>
        </p:nvSpPr>
        <p:spPr>
          <a:xfrm>
            <a:off x="1671638" y="4483100"/>
            <a:ext cx="1295400" cy="44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endParaRPr>
          </a:p>
        </p:txBody>
      </p:sp>
      <p:sp>
        <p:nvSpPr>
          <p:cNvPr id="33836" name="TextBox 11574"/>
          <p:cNvSpPr txBox="1">
            <a:spLocks noChangeArrowheads="1"/>
          </p:cNvSpPr>
          <p:nvPr/>
        </p:nvSpPr>
        <p:spPr bwMode="auto">
          <a:xfrm>
            <a:off x="2711450" y="2274888"/>
            <a:ext cx="3987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Median OS: 11.4 mos (95% CI: 10.7-12.1)</a:t>
            </a:r>
          </a:p>
        </p:txBody>
      </p:sp>
      <p:sp>
        <p:nvSpPr>
          <p:cNvPr id="48" name="Rectangle 29"/>
          <p:cNvSpPr>
            <a:spLocks noChangeArrowheads="1"/>
          </p:cNvSpPr>
          <p:nvPr/>
        </p:nvSpPr>
        <p:spPr bwMode="auto">
          <a:xfrm>
            <a:off x="2082800" y="4349750"/>
            <a:ext cx="11763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Ipilimumab</a:t>
            </a:r>
          </a:p>
        </p:txBody>
      </p:sp>
      <p:sp>
        <p:nvSpPr>
          <p:cNvPr id="49" name="Line 30"/>
          <p:cNvSpPr>
            <a:spLocks noChangeShapeType="1"/>
          </p:cNvSpPr>
          <p:nvPr/>
        </p:nvSpPr>
        <p:spPr bwMode="auto">
          <a:xfrm flipH="1">
            <a:off x="1779588" y="4743450"/>
            <a:ext cx="88900"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 name="Line 31"/>
          <p:cNvSpPr>
            <a:spLocks noChangeShapeType="1"/>
          </p:cNvSpPr>
          <p:nvPr/>
        </p:nvSpPr>
        <p:spPr bwMode="auto">
          <a:xfrm>
            <a:off x="1825625" y="4700588"/>
            <a:ext cx="1588" cy="889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 name="Line 32"/>
          <p:cNvSpPr>
            <a:spLocks noChangeShapeType="1"/>
          </p:cNvSpPr>
          <p:nvPr/>
        </p:nvSpPr>
        <p:spPr bwMode="auto">
          <a:xfrm flipH="1">
            <a:off x="1897063" y="4743450"/>
            <a:ext cx="88900"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 name="Line 33"/>
          <p:cNvSpPr>
            <a:spLocks noChangeShapeType="1"/>
          </p:cNvSpPr>
          <p:nvPr/>
        </p:nvSpPr>
        <p:spPr bwMode="auto">
          <a:xfrm>
            <a:off x="1941513" y="4700588"/>
            <a:ext cx="1587" cy="889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 name="Line 34"/>
          <p:cNvSpPr>
            <a:spLocks noChangeShapeType="1"/>
          </p:cNvSpPr>
          <p:nvPr/>
        </p:nvSpPr>
        <p:spPr bwMode="auto">
          <a:xfrm flipH="1">
            <a:off x="2012950" y="4743450"/>
            <a:ext cx="88900"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 name="Line 35"/>
          <p:cNvSpPr>
            <a:spLocks noChangeShapeType="1"/>
          </p:cNvSpPr>
          <p:nvPr/>
        </p:nvSpPr>
        <p:spPr bwMode="auto">
          <a:xfrm>
            <a:off x="2058988" y="4700588"/>
            <a:ext cx="1587" cy="889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 name="Rectangle 36"/>
          <p:cNvSpPr>
            <a:spLocks noChangeArrowheads="1"/>
          </p:cNvSpPr>
          <p:nvPr/>
        </p:nvSpPr>
        <p:spPr bwMode="auto">
          <a:xfrm>
            <a:off x="2082800" y="4610100"/>
            <a:ext cx="10731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35000"/>
              </a:spcBef>
              <a:spcAft>
                <a:spcPct val="25000"/>
              </a:spcAft>
              <a:buClr>
                <a:srgbClr val="8B3D9A"/>
              </a:buClr>
              <a:buFont typeface="Arial" charset="0"/>
              <a:buNone/>
              <a:defRPr/>
            </a:pPr>
            <a:r>
              <a:rPr lang="en-US" sz="1600" b="0" dirty="0">
                <a:solidFill>
                  <a:srgbClr val="FFFFFF"/>
                </a:solidFill>
                <a:latin typeface="Arial"/>
                <a:cs typeface="Arial" charset="0"/>
              </a:rPr>
              <a:t>Censored</a:t>
            </a:r>
          </a:p>
        </p:txBody>
      </p:sp>
      <p:grpSp>
        <p:nvGrpSpPr>
          <p:cNvPr id="33845" name="Group 4827"/>
          <p:cNvGrpSpPr>
            <a:grpSpLocks/>
          </p:cNvGrpSpPr>
          <p:nvPr/>
        </p:nvGrpSpPr>
        <p:grpSpPr bwMode="auto">
          <a:xfrm>
            <a:off x="1622425" y="1903413"/>
            <a:ext cx="6664325" cy="2516187"/>
            <a:chOff x="1550694" y="2159000"/>
            <a:chExt cx="6664619" cy="2516519"/>
          </a:xfrm>
        </p:grpSpPr>
        <p:grpSp>
          <p:nvGrpSpPr>
            <p:cNvPr id="57" name="Group 3622"/>
            <p:cNvGrpSpPr>
              <a:grpSpLocks/>
            </p:cNvGrpSpPr>
            <p:nvPr/>
          </p:nvGrpSpPr>
          <p:grpSpPr bwMode="auto">
            <a:xfrm>
              <a:off x="2570061" y="4078098"/>
              <a:ext cx="1104900" cy="508000"/>
              <a:chOff x="1595" y="2615"/>
              <a:chExt cx="696" cy="320"/>
            </a:xfrm>
            <a:solidFill>
              <a:schemeClr val="tx1"/>
            </a:solidFill>
          </p:grpSpPr>
          <p:sp>
            <p:nvSpPr>
              <p:cNvPr id="879" name="Line 3422"/>
              <p:cNvSpPr>
                <a:spLocks noChangeShapeType="1"/>
              </p:cNvSpPr>
              <p:nvPr/>
            </p:nvSpPr>
            <p:spPr bwMode="auto">
              <a:xfrm flipH="1">
                <a:off x="1595" y="264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0" name="Line 3423"/>
              <p:cNvSpPr>
                <a:spLocks noChangeShapeType="1"/>
              </p:cNvSpPr>
              <p:nvPr/>
            </p:nvSpPr>
            <p:spPr bwMode="auto">
              <a:xfrm>
                <a:off x="1624" y="261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1" name="Line 3424"/>
              <p:cNvSpPr>
                <a:spLocks noChangeShapeType="1"/>
              </p:cNvSpPr>
              <p:nvPr/>
            </p:nvSpPr>
            <p:spPr bwMode="auto">
              <a:xfrm flipH="1">
                <a:off x="1595" y="264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2" name="Line 3425"/>
              <p:cNvSpPr>
                <a:spLocks noChangeShapeType="1"/>
              </p:cNvSpPr>
              <p:nvPr/>
            </p:nvSpPr>
            <p:spPr bwMode="auto">
              <a:xfrm>
                <a:off x="1624" y="261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3" name="Line 3426"/>
              <p:cNvSpPr>
                <a:spLocks noChangeShapeType="1"/>
              </p:cNvSpPr>
              <p:nvPr/>
            </p:nvSpPr>
            <p:spPr bwMode="auto">
              <a:xfrm flipH="1">
                <a:off x="1597" y="264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4" name="Line 3427"/>
              <p:cNvSpPr>
                <a:spLocks noChangeShapeType="1"/>
              </p:cNvSpPr>
              <p:nvPr/>
            </p:nvSpPr>
            <p:spPr bwMode="auto">
              <a:xfrm>
                <a:off x="1625" y="261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5" name="Line 3428"/>
              <p:cNvSpPr>
                <a:spLocks noChangeShapeType="1"/>
              </p:cNvSpPr>
              <p:nvPr/>
            </p:nvSpPr>
            <p:spPr bwMode="auto">
              <a:xfrm flipH="1">
                <a:off x="1598" y="264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6" name="Line 3429"/>
              <p:cNvSpPr>
                <a:spLocks noChangeShapeType="1"/>
              </p:cNvSpPr>
              <p:nvPr/>
            </p:nvSpPr>
            <p:spPr bwMode="auto">
              <a:xfrm>
                <a:off x="1627" y="261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7" name="Line 3430"/>
              <p:cNvSpPr>
                <a:spLocks noChangeShapeType="1"/>
              </p:cNvSpPr>
              <p:nvPr/>
            </p:nvSpPr>
            <p:spPr bwMode="auto">
              <a:xfrm flipH="1">
                <a:off x="1598" y="264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8" name="Line 3431"/>
              <p:cNvSpPr>
                <a:spLocks noChangeShapeType="1"/>
              </p:cNvSpPr>
              <p:nvPr/>
            </p:nvSpPr>
            <p:spPr bwMode="auto">
              <a:xfrm>
                <a:off x="1627" y="261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9" name="Line 3432"/>
              <p:cNvSpPr>
                <a:spLocks noChangeShapeType="1"/>
              </p:cNvSpPr>
              <p:nvPr/>
            </p:nvSpPr>
            <p:spPr bwMode="auto">
              <a:xfrm flipH="1">
                <a:off x="1600" y="2647"/>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0" name="Line 3433"/>
              <p:cNvSpPr>
                <a:spLocks noChangeShapeType="1"/>
              </p:cNvSpPr>
              <p:nvPr/>
            </p:nvSpPr>
            <p:spPr bwMode="auto">
              <a:xfrm>
                <a:off x="1627" y="261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1" name="Line 3434"/>
              <p:cNvSpPr>
                <a:spLocks noChangeShapeType="1"/>
              </p:cNvSpPr>
              <p:nvPr/>
            </p:nvSpPr>
            <p:spPr bwMode="auto">
              <a:xfrm flipH="1">
                <a:off x="1605" y="264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2" name="Line 3435"/>
              <p:cNvSpPr>
                <a:spLocks noChangeShapeType="1"/>
              </p:cNvSpPr>
              <p:nvPr/>
            </p:nvSpPr>
            <p:spPr bwMode="auto">
              <a:xfrm>
                <a:off x="1633" y="262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3" name="Line 3436"/>
              <p:cNvSpPr>
                <a:spLocks noChangeShapeType="1"/>
              </p:cNvSpPr>
              <p:nvPr/>
            </p:nvSpPr>
            <p:spPr bwMode="auto">
              <a:xfrm flipH="1">
                <a:off x="1606" y="264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4" name="Line 3437"/>
              <p:cNvSpPr>
                <a:spLocks noChangeShapeType="1"/>
              </p:cNvSpPr>
              <p:nvPr/>
            </p:nvSpPr>
            <p:spPr bwMode="auto">
              <a:xfrm>
                <a:off x="1633" y="262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5" name="Line 3438"/>
              <p:cNvSpPr>
                <a:spLocks noChangeShapeType="1"/>
              </p:cNvSpPr>
              <p:nvPr/>
            </p:nvSpPr>
            <p:spPr bwMode="auto">
              <a:xfrm flipH="1">
                <a:off x="1608" y="264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6" name="Line 3439"/>
              <p:cNvSpPr>
                <a:spLocks noChangeShapeType="1"/>
              </p:cNvSpPr>
              <p:nvPr/>
            </p:nvSpPr>
            <p:spPr bwMode="auto">
              <a:xfrm>
                <a:off x="1635" y="262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7" name="Line 3440"/>
              <p:cNvSpPr>
                <a:spLocks noChangeShapeType="1"/>
              </p:cNvSpPr>
              <p:nvPr/>
            </p:nvSpPr>
            <p:spPr bwMode="auto">
              <a:xfrm flipH="1">
                <a:off x="1612" y="265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8" name="Line 3441"/>
              <p:cNvSpPr>
                <a:spLocks noChangeShapeType="1"/>
              </p:cNvSpPr>
              <p:nvPr/>
            </p:nvSpPr>
            <p:spPr bwMode="auto">
              <a:xfrm>
                <a:off x="1640" y="262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9" name="Line 3442"/>
              <p:cNvSpPr>
                <a:spLocks noChangeShapeType="1"/>
              </p:cNvSpPr>
              <p:nvPr/>
            </p:nvSpPr>
            <p:spPr bwMode="auto">
              <a:xfrm flipH="1">
                <a:off x="1616" y="265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0" name="Line 3443"/>
              <p:cNvSpPr>
                <a:spLocks noChangeShapeType="1"/>
              </p:cNvSpPr>
              <p:nvPr/>
            </p:nvSpPr>
            <p:spPr bwMode="auto">
              <a:xfrm>
                <a:off x="1643" y="262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1" name="Line 3444"/>
              <p:cNvSpPr>
                <a:spLocks noChangeShapeType="1"/>
              </p:cNvSpPr>
              <p:nvPr/>
            </p:nvSpPr>
            <p:spPr bwMode="auto">
              <a:xfrm flipH="1">
                <a:off x="1616" y="265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2" name="Line 3445"/>
              <p:cNvSpPr>
                <a:spLocks noChangeShapeType="1"/>
              </p:cNvSpPr>
              <p:nvPr/>
            </p:nvSpPr>
            <p:spPr bwMode="auto">
              <a:xfrm>
                <a:off x="1643" y="262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3" name="Line 3446"/>
              <p:cNvSpPr>
                <a:spLocks noChangeShapeType="1"/>
              </p:cNvSpPr>
              <p:nvPr/>
            </p:nvSpPr>
            <p:spPr bwMode="auto">
              <a:xfrm flipH="1">
                <a:off x="1617" y="265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4" name="Line 3447"/>
              <p:cNvSpPr>
                <a:spLocks noChangeShapeType="1"/>
              </p:cNvSpPr>
              <p:nvPr/>
            </p:nvSpPr>
            <p:spPr bwMode="auto">
              <a:xfrm>
                <a:off x="1646" y="263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5" name="Line 3448"/>
              <p:cNvSpPr>
                <a:spLocks noChangeShapeType="1"/>
              </p:cNvSpPr>
              <p:nvPr/>
            </p:nvSpPr>
            <p:spPr bwMode="auto">
              <a:xfrm flipH="1">
                <a:off x="1624" y="266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6" name="Line 3449"/>
              <p:cNvSpPr>
                <a:spLocks noChangeShapeType="1"/>
              </p:cNvSpPr>
              <p:nvPr/>
            </p:nvSpPr>
            <p:spPr bwMode="auto">
              <a:xfrm>
                <a:off x="1651" y="2638"/>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7" name="Line 3450"/>
              <p:cNvSpPr>
                <a:spLocks noChangeShapeType="1"/>
              </p:cNvSpPr>
              <p:nvPr/>
            </p:nvSpPr>
            <p:spPr bwMode="auto">
              <a:xfrm flipH="1">
                <a:off x="1627" y="266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8" name="Line 3451"/>
              <p:cNvSpPr>
                <a:spLocks noChangeShapeType="1"/>
              </p:cNvSpPr>
              <p:nvPr/>
            </p:nvSpPr>
            <p:spPr bwMode="auto">
              <a:xfrm>
                <a:off x="1655" y="2640"/>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9" name="Line 3452"/>
              <p:cNvSpPr>
                <a:spLocks noChangeShapeType="1"/>
              </p:cNvSpPr>
              <p:nvPr/>
            </p:nvSpPr>
            <p:spPr bwMode="auto">
              <a:xfrm flipH="1">
                <a:off x="1627" y="266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0" name="Line 3453"/>
              <p:cNvSpPr>
                <a:spLocks noChangeShapeType="1"/>
              </p:cNvSpPr>
              <p:nvPr/>
            </p:nvSpPr>
            <p:spPr bwMode="auto">
              <a:xfrm>
                <a:off x="1655" y="2640"/>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1" name="Line 3454"/>
              <p:cNvSpPr>
                <a:spLocks noChangeShapeType="1"/>
              </p:cNvSpPr>
              <p:nvPr/>
            </p:nvSpPr>
            <p:spPr bwMode="auto">
              <a:xfrm flipH="1">
                <a:off x="1632" y="26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2" name="Line 3455"/>
              <p:cNvSpPr>
                <a:spLocks noChangeShapeType="1"/>
              </p:cNvSpPr>
              <p:nvPr/>
            </p:nvSpPr>
            <p:spPr bwMode="auto">
              <a:xfrm>
                <a:off x="1661" y="26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3" name="Line 3456"/>
              <p:cNvSpPr>
                <a:spLocks noChangeShapeType="1"/>
              </p:cNvSpPr>
              <p:nvPr/>
            </p:nvSpPr>
            <p:spPr bwMode="auto">
              <a:xfrm flipH="1">
                <a:off x="1633" y="26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4" name="Line 3457"/>
              <p:cNvSpPr>
                <a:spLocks noChangeShapeType="1"/>
              </p:cNvSpPr>
              <p:nvPr/>
            </p:nvSpPr>
            <p:spPr bwMode="auto">
              <a:xfrm>
                <a:off x="1662" y="26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5" name="Line 3458"/>
              <p:cNvSpPr>
                <a:spLocks noChangeShapeType="1"/>
              </p:cNvSpPr>
              <p:nvPr/>
            </p:nvSpPr>
            <p:spPr bwMode="auto">
              <a:xfrm flipH="1">
                <a:off x="1639" y="267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6" name="Line 3459"/>
              <p:cNvSpPr>
                <a:spLocks noChangeShapeType="1"/>
              </p:cNvSpPr>
              <p:nvPr/>
            </p:nvSpPr>
            <p:spPr bwMode="auto">
              <a:xfrm>
                <a:off x="1667" y="265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7" name="Line 3460"/>
              <p:cNvSpPr>
                <a:spLocks noChangeShapeType="1"/>
              </p:cNvSpPr>
              <p:nvPr/>
            </p:nvSpPr>
            <p:spPr bwMode="auto">
              <a:xfrm flipH="1">
                <a:off x="1640" y="267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8" name="Line 3461"/>
              <p:cNvSpPr>
                <a:spLocks noChangeShapeType="1"/>
              </p:cNvSpPr>
              <p:nvPr/>
            </p:nvSpPr>
            <p:spPr bwMode="auto">
              <a:xfrm>
                <a:off x="1669" y="265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9" name="Line 3462"/>
              <p:cNvSpPr>
                <a:spLocks noChangeShapeType="1"/>
              </p:cNvSpPr>
              <p:nvPr/>
            </p:nvSpPr>
            <p:spPr bwMode="auto">
              <a:xfrm flipH="1">
                <a:off x="1642" y="267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0" name="Line 3463"/>
              <p:cNvSpPr>
                <a:spLocks noChangeShapeType="1"/>
              </p:cNvSpPr>
              <p:nvPr/>
            </p:nvSpPr>
            <p:spPr bwMode="auto">
              <a:xfrm>
                <a:off x="1670" y="265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1" name="Line 3464"/>
              <p:cNvSpPr>
                <a:spLocks noChangeShapeType="1"/>
              </p:cNvSpPr>
              <p:nvPr/>
            </p:nvSpPr>
            <p:spPr bwMode="auto">
              <a:xfrm flipH="1">
                <a:off x="1643" y="267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2" name="Line 3465"/>
              <p:cNvSpPr>
                <a:spLocks noChangeShapeType="1"/>
              </p:cNvSpPr>
              <p:nvPr/>
            </p:nvSpPr>
            <p:spPr bwMode="auto">
              <a:xfrm>
                <a:off x="1672" y="2652"/>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3" name="Line 3466"/>
              <p:cNvSpPr>
                <a:spLocks noChangeShapeType="1"/>
              </p:cNvSpPr>
              <p:nvPr/>
            </p:nvSpPr>
            <p:spPr bwMode="auto">
              <a:xfrm flipH="1">
                <a:off x="1644" y="268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4" name="Line 3467"/>
              <p:cNvSpPr>
                <a:spLocks noChangeShapeType="1"/>
              </p:cNvSpPr>
              <p:nvPr/>
            </p:nvSpPr>
            <p:spPr bwMode="auto">
              <a:xfrm>
                <a:off x="1672" y="265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5" name="Line 3468"/>
              <p:cNvSpPr>
                <a:spLocks noChangeShapeType="1"/>
              </p:cNvSpPr>
              <p:nvPr/>
            </p:nvSpPr>
            <p:spPr bwMode="auto">
              <a:xfrm flipH="1">
                <a:off x="1652" y="2689"/>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6" name="Line 3469"/>
              <p:cNvSpPr>
                <a:spLocks noChangeShapeType="1"/>
              </p:cNvSpPr>
              <p:nvPr/>
            </p:nvSpPr>
            <p:spPr bwMode="auto">
              <a:xfrm>
                <a:off x="1680" y="266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7" name="Line 3470"/>
              <p:cNvSpPr>
                <a:spLocks noChangeShapeType="1"/>
              </p:cNvSpPr>
              <p:nvPr/>
            </p:nvSpPr>
            <p:spPr bwMode="auto">
              <a:xfrm flipH="1">
                <a:off x="1652" y="2689"/>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8" name="Line 3471"/>
              <p:cNvSpPr>
                <a:spLocks noChangeShapeType="1"/>
              </p:cNvSpPr>
              <p:nvPr/>
            </p:nvSpPr>
            <p:spPr bwMode="auto">
              <a:xfrm>
                <a:off x="1680" y="266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9" name="Line 3472"/>
              <p:cNvSpPr>
                <a:spLocks noChangeShapeType="1"/>
              </p:cNvSpPr>
              <p:nvPr/>
            </p:nvSpPr>
            <p:spPr bwMode="auto">
              <a:xfrm flipH="1">
                <a:off x="1657" y="2689"/>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0" name="Line 3473"/>
              <p:cNvSpPr>
                <a:spLocks noChangeShapeType="1"/>
              </p:cNvSpPr>
              <p:nvPr/>
            </p:nvSpPr>
            <p:spPr bwMode="auto">
              <a:xfrm>
                <a:off x="1685" y="266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1" name="Line 3474"/>
              <p:cNvSpPr>
                <a:spLocks noChangeShapeType="1"/>
              </p:cNvSpPr>
              <p:nvPr/>
            </p:nvSpPr>
            <p:spPr bwMode="auto">
              <a:xfrm flipH="1">
                <a:off x="1661" y="269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2" name="Line 3475"/>
              <p:cNvSpPr>
                <a:spLocks noChangeShapeType="1"/>
              </p:cNvSpPr>
              <p:nvPr/>
            </p:nvSpPr>
            <p:spPr bwMode="auto">
              <a:xfrm>
                <a:off x="1688" y="266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3" name="Line 3476"/>
              <p:cNvSpPr>
                <a:spLocks noChangeShapeType="1"/>
              </p:cNvSpPr>
              <p:nvPr/>
            </p:nvSpPr>
            <p:spPr bwMode="auto">
              <a:xfrm flipH="1">
                <a:off x="1665" y="269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4" name="Line 3477"/>
              <p:cNvSpPr>
                <a:spLocks noChangeShapeType="1"/>
              </p:cNvSpPr>
              <p:nvPr/>
            </p:nvSpPr>
            <p:spPr bwMode="auto">
              <a:xfrm>
                <a:off x="1693" y="2667"/>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5" name="Line 3478"/>
              <p:cNvSpPr>
                <a:spLocks noChangeShapeType="1"/>
              </p:cNvSpPr>
              <p:nvPr/>
            </p:nvSpPr>
            <p:spPr bwMode="auto">
              <a:xfrm flipH="1">
                <a:off x="1666" y="269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6" name="Line 3479"/>
              <p:cNvSpPr>
                <a:spLocks noChangeShapeType="1"/>
              </p:cNvSpPr>
              <p:nvPr/>
            </p:nvSpPr>
            <p:spPr bwMode="auto">
              <a:xfrm>
                <a:off x="1693" y="2667"/>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7" name="Line 3480"/>
              <p:cNvSpPr>
                <a:spLocks noChangeShapeType="1"/>
              </p:cNvSpPr>
              <p:nvPr/>
            </p:nvSpPr>
            <p:spPr bwMode="auto">
              <a:xfrm flipH="1">
                <a:off x="1667" y="2699"/>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8" name="Line 3481"/>
              <p:cNvSpPr>
                <a:spLocks noChangeShapeType="1"/>
              </p:cNvSpPr>
              <p:nvPr/>
            </p:nvSpPr>
            <p:spPr bwMode="auto">
              <a:xfrm>
                <a:off x="1695" y="267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9" name="Line 3482"/>
              <p:cNvSpPr>
                <a:spLocks noChangeShapeType="1"/>
              </p:cNvSpPr>
              <p:nvPr/>
            </p:nvSpPr>
            <p:spPr bwMode="auto">
              <a:xfrm flipH="1">
                <a:off x="1669" y="270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0" name="Line 3483"/>
              <p:cNvSpPr>
                <a:spLocks noChangeShapeType="1"/>
              </p:cNvSpPr>
              <p:nvPr/>
            </p:nvSpPr>
            <p:spPr bwMode="auto">
              <a:xfrm>
                <a:off x="1697" y="267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1" name="Line 3484"/>
              <p:cNvSpPr>
                <a:spLocks noChangeShapeType="1"/>
              </p:cNvSpPr>
              <p:nvPr/>
            </p:nvSpPr>
            <p:spPr bwMode="auto">
              <a:xfrm flipH="1">
                <a:off x="1670" y="270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2" name="Line 3485"/>
              <p:cNvSpPr>
                <a:spLocks noChangeShapeType="1"/>
              </p:cNvSpPr>
              <p:nvPr/>
            </p:nvSpPr>
            <p:spPr bwMode="auto">
              <a:xfrm>
                <a:off x="1699" y="2679"/>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3" name="Line 3486"/>
              <p:cNvSpPr>
                <a:spLocks noChangeShapeType="1"/>
              </p:cNvSpPr>
              <p:nvPr/>
            </p:nvSpPr>
            <p:spPr bwMode="auto">
              <a:xfrm flipH="1">
                <a:off x="1670" y="270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4" name="Line 3487"/>
              <p:cNvSpPr>
                <a:spLocks noChangeShapeType="1"/>
              </p:cNvSpPr>
              <p:nvPr/>
            </p:nvSpPr>
            <p:spPr bwMode="auto">
              <a:xfrm>
                <a:off x="1699" y="2679"/>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5" name="Line 3488"/>
              <p:cNvSpPr>
                <a:spLocks noChangeShapeType="1"/>
              </p:cNvSpPr>
              <p:nvPr/>
            </p:nvSpPr>
            <p:spPr bwMode="auto">
              <a:xfrm flipH="1">
                <a:off x="1672" y="270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6" name="Line 3489"/>
              <p:cNvSpPr>
                <a:spLocks noChangeShapeType="1"/>
              </p:cNvSpPr>
              <p:nvPr/>
            </p:nvSpPr>
            <p:spPr bwMode="auto">
              <a:xfrm>
                <a:off x="1700" y="2679"/>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7" name="Line 3490"/>
              <p:cNvSpPr>
                <a:spLocks noChangeShapeType="1"/>
              </p:cNvSpPr>
              <p:nvPr/>
            </p:nvSpPr>
            <p:spPr bwMode="auto">
              <a:xfrm flipH="1">
                <a:off x="1672" y="270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8" name="Line 3491"/>
              <p:cNvSpPr>
                <a:spLocks noChangeShapeType="1"/>
              </p:cNvSpPr>
              <p:nvPr/>
            </p:nvSpPr>
            <p:spPr bwMode="auto">
              <a:xfrm>
                <a:off x="1700" y="2679"/>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9" name="Line 3492"/>
              <p:cNvSpPr>
                <a:spLocks noChangeShapeType="1"/>
              </p:cNvSpPr>
              <p:nvPr/>
            </p:nvSpPr>
            <p:spPr bwMode="auto">
              <a:xfrm flipH="1">
                <a:off x="1673" y="270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0" name="Line 3493"/>
              <p:cNvSpPr>
                <a:spLocks noChangeShapeType="1"/>
              </p:cNvSpPr>
              <p:nvPr/>
            </p:nvSpPr>
            <p:spPr bwMode="auto">
              <a:xfrm>
                <a:off x="1700" y="268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1" name="Line 3494"/>
              <p:cNvSpPr>
                <a:spLocks noChangeShapeType="1"/>
              </p:cNvSpPr>
              <p:nvPr/>
            </p:nvSpPr>
            <p:spPr bwMode="auto">
              <a:xfrm flipH="1">
                <a:off x="1673" y="270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2" name="Line 3495"/>
              <p:cNvSpPr>
                <a:spLocks noChangeShapeType="1"/>
              </p:cNvSpPr>
              <p:nvPr/>
            </p:nvSpPr>
            <p:spPr bwMode="auto">
              <a:xfrm>
                <a:off x="1700" y="268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3" name="Line 3496"/>
              <p:cNvSpPr>
                <a:spLocks noChangeShapeType="1"/>
              </p:cNvSpPr>
              <p:nvPr/>
            </p:nvSpPr>
            <p:spPr bwMode="auto">
              <a:xfrm flipH="1">
                <a:off x="1677" y="270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4" name="Line 3497"/>
              <p:cNvSpPr>
                <a:spLocks noChangeShapeType="1"/>
              </p:cNvSpPr>
              <p:nvPr/>
            </p:nvSpPr>
            <p:spPr bwMode="auto">
              <a:xfrm>
                <a:off x="1706" y="268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5" name="Line 3498"/>
              <p:cNvSpPr>
                <a:spLocks noChangeShapeType="1"/>
              </p:cNvSpPr>
              <p:nvPr/>
            </p:nvSpPr>
            <p:spPr bwMode="auto">
              <a:xfrm flipH="1">
                <a:off x="1680" y="270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6" name="Line 3499"/>
              <p:cNvSpPr>
                <a:spLocks noChangeShapeType="1"/>
              </p:cNvSpPr>
              <p:nvPr/>
            </p:nvSpPr>
            <p:spPr bwMode="auto">
              <a:xfrm>
                <a:off x="1708" y="268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7" name="Line 3500"/>
              <p:cNvSpPr>
                <a:spLocks noChangeShapeType="1"/>
              </p:cNvSpPr>
              <p:nvPr/>
            </p:nvSpPr>
            <p:spPr bwMode="auto">
              <a:xfrm flipH="1">
                <a:off x="1684" y="270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8" name="Line 3501"/>
              <p:cNvSpPr>
                <a:spLocks noChangeShapeType="1"/>
              </p:cNvSpPr>
              <p:nvPr/>
            </p:nvSpPr>
            <p:spPr bwMode="auto">
              <a:xfrm>
                <a:off x="1711" y="268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9" name="Line 3502"/>
              <p:cNvSpPr>
                <a:spLocks noChangeShapeType="1"/>
              </p:cNvSpPr>
              <p:nvPr/>
            </p:nvSpPr>
            <p:spPr bwMode="auto">
              <a:xfrm flipH="1">
                <a:off x="1691" y="2715"/>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0" name="Line 3503"/>
              <p:cNvSpPr>
                <a:spLocks noChangeShapeType="1"/>
              </p:cNvSpPr>
              <p:nvPr/>
            </p:nvSpPr>
            <p:spPr bwMode="auto">
              <a:xfrm>
                <a:off x="1718" y="268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1" name="Line 3504"/>
              <p:cNvSpPr>
                <a:spLocks noChangeShapeType="1"/>
              </p:cNvSpPr>
              <p:nvPr/>
            </p:nvSpPr>
            <p:spPr bwMode="auto">
              <a:xfrm flipH="1">
                <a:off x="1699" y="272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2" name="Line 3505"/>
              <p:cNvSpPr>
                <a:spLocks noChangeShapeType="1"/>
              </p:cNvSpPr>
              <p:nvPr/>
            </p:nvSpPr>
            <p:spPr bwMode="auto">
              <a:xfrm>
                <a:off x="1727" y="2693"/>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3" name="Line 3506"/>
              <p:cNvSpPr>
                <a:spLocks noChangeShapeType="1"/>
              </p:cNvSpPr>
              <p:nvPr/>
            </p:nvSpPr>
            <p:spPr bwMode="auto">
              <a:xfrm flipH="1">
                <a:off x="1701" y="272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4" name="Line 3507"/>
              <p:cNvSpPr>
                <a:spLocks noChangeShapeType="1"/>
              </p:cNvSpPr>
              <p:nvPr/>
            </p:nvSpPr>
            <p:spPr bwMode="auto">
              <a:xfrm>
                <a:off x="1730" y="2693"/>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5" name="Line 3508"/>
              <p:cNvSpPr>
                <a:spLocks noChangeShapeType="1"/>
              </p:cNvSpPr>
              <p:nvPr/>
            </p:nvSpPr>
            <p:spPr bwMode="auto">
              <a:xfrm flipH="1">
                <a:off x="1704" y="272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6" name="Line 3509"/>
              <p:cNvSpPr>
                <a:spLocks noChangeShapeType="1"/>
              </p:cNvSpPr>
              <p:nvPr/>
            </p:nvSpPr>
            <p:spPr bwMode="auto">
              <a:xfrm>
                <a:off x="1731" y="269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7" name="Line 3510"/>
              <p:cNvSpPr>
                <a:spLocks noChangeShapeType="1"/>
              </p:cNvSpPr>
              <p:nvPr/>
            </p:nvSpPr>
            <p:spPr bwMode="auto">
              <a:xfrm flipH="1">
                <a:off x="1708" y="272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8" name="Line 3511"/>
              <p:cNvSpPr>
                <a:spLocks noChangeShapeType="1"/>
              </p:cNvSpPr>
              <p:nvPr/>
            </p:nvSpPr>
            <p:spPr bwMode="auto">
              <a:xfrm>
                <a:off x="1737" y="269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9" name="Line 3512"/>
              <p:cNvSpPr>
                <a:spLocks noChangeShapeType="1"/>
              </p:cNvSpPr>
              <p:nvPr/>
            </p:nvSpPr>
            <p:spPr bwMode="auto">
              <a:xfrm flipH="1">
                <a:off x="1710" y="2723"/>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0" name="Line 3513"/>
              <p:cNvSpPr>
                <a:spLocks noChangeShapeType="1"/>
              </p:cNvSpPr>
              <p:nvPr/>
            </p:nvSpPr>
            <p:spPr bwMode="auto">
              <a:xfrm>
                <a:off x="1738" y="269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1" name="Line 3514"/>
              <p:cNvSpPr>
                <a:spLocks noChangeShapeType="1"/>
              </p:cNvSpPr>
              <p:nvPr/>
            </p:nvSpPr>
            <p:spPr bwMode="auto">
              <a:xfrm flipH="1">
                <a:off x="1715" y="272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2" name="Line 3515"/>
              <p:cNvSpPr>
                <a:spLocks noChangeShapeType="1"/>
              </p:cNvSpPr>
              <p:nvPr/>
            </p:nvSpPr>
            <p:spPr bwMode="auto">
              <a:xfrm>
                <a:off x="1744" y="269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3" name="Line 3516"/>
              <p:cNvSpPr>
                <a:spLocks noChangeShapeType="1"/>
              </p:cNvSpPr>
              <p:nvPr/>
            </p:nvSpPr>
            <p:spPr bwMode="auto">
              <a:xfrm flipH="1">
                <a:off x="1716" y="272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4" name="Line 3517"/>
              <p:cNvSpPr>
                <a:spLocks noChangeShapeType="1"/>
              </p:cNvSpPr>
              <p:nvPr/>
            </p:nvSpPr>
            <p:spPr bwMode="auto">
              <a:xfrm>
                <a:off x="1745" y="2698"/>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5" name="Line 3518"/>
              <p:cNvSpPr>
                <a:spLocks noChangeShapeType="1"/>
              </p:cNvSpPr>
              <p:nvPr/>
            </p:nvSpPr>
            <p:spPr bwMode="auto">
              <a:xfrm flipH="1">
                <a:off x="1718" y="2727"/>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6" name="Line 3519"/>
              <p:cNvSpPr>
                <a:spLocks noChangeShapeType="1"/>
              </p:cNvSpPr>
              <p:nvPr/>
            </p:nvSpPr>
            <p:spPr bwMode="auto">
              <a:xfrm>
                <a:off x="1745" y="269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7" name="Line 3520"/>
              <p:cNvSpPr>
                <a:spLocks noChangeShapeType="1"/>
              </p:cNvSpPr>
              <p:nvPr/>
            </p:nvSpPr>
            <p:spPr bwMode="auto">
              <a:xfrm flipH="1">
                <a:off x="1719" y="272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8" name="Line 3521"/>
              <p:cNvSpPr>
                <a:spLocks noChangeShapeType="1"/>
              </p:cNvSpPr>
              <p:nvPr/>
            </p:nvSpPr>
            <p:spPr bwMode="auto">
              <a:xfrm>
                <a:off x="1746" y="269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9" name="Line 3522"/>
              <p:cNvSpPr>
                <a:spLocks noChangeShapeType="1"/>
              </p:cNvSpPr>
              <p:nvPr/>
            </p:nvSpPr>
            <p:spPr bwMode="auto">
              <a:xfrm flipH="1">
                <a:off x="1721" y="272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0" name="Line 3523"/>
              <p:cNvSpPr>
                <a:spLocks noChangeShapeType="1"/>
              </p:cNvSpPr>
              <p:nvPr/>
            </p:nvSpPr>
            <p:spPr bwMode="auto">
              <a:xfrm>
                <a:off x="1749" y="270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1" name="Line 3524"/>
              <p:cNvSpPr>
                <a:spLocks noChangeShapeType="1"/>
              </p:cNvSpPr>
              <p:nvPr/>
            </p:nvSpPr>
            <p:spPr bwMode="auto">
              <a:xfrm flipH="1">
                <a:off x="1727" y="273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2" name="Line 3525"/>
              <p:cNvSpPr>
                <a:spLocks noChangeShapeType="1"/>
              </p:cNvSpPr>
              <p:nvPr/>
            </p:nvSpPr>
            <p:spPr bwMode="auto">
              <a:xfrm>
                <a:off x="1754" y="270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3" name="Line 3526"/>
              <p:cNvSpPr>
                <a:spLocks noChangeShapeType="1"/>
              </p:cNvSpPr>
              <p:nvPr/>
            </p:nvSpPr>
            <p:spPr bwMode="auto">
              <a:xfrm flipH="1">
                <a:off x="1736" y="273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4" name="Line 3527"/>
              <p:cNvSpPr>
                <a:spLocks noChangeShapeType="1"/>
              </p:cNvSpPr>
              <p:nvPr/>
            </p:nvSpPr>
            <p:spPr bwMode="auto">
              <a:xfrm>
                <a:off x="1763" y="270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5" name="Line 3528"/>
              <p:cNvSpPr>
                <a:spLocks noChangeShapeType="1"/>
              </p:cNvSpPr>
              <p:nvPr/>
            </p:nvSpPr>
            <p:spPr bwMode="auto">
              <a:xfrm flipH="1">
                <a:off x="1738" y="27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6" name="Line 3529"/>
              <p:cNvSpPr>
                <a:spLocks noChangeShapeType="1"/>
              </p:cNvSpPr>
              <p:nvPr/>
            </p:nvSpPr>
            <p:spPr bwMode="auto">
              <a:xfrm>
                <a:off x="1767" y="271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7" name="Line 3530"/>
              <p:cNvSpPr>
                <a:spLocks noChangeShapeType="1"/>
              </p:cNvSpPr>
              <p:nvPr/>
            </p:nvSpPr>
            <p:spPr bwMode="auto">
              <a:xfrm flipH="1">
                <a:off x="1739" y="27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8" name="Line 3531"/>
              <p:cNvSpPr>
                <a:spLocks noChangeShapeType="1"/>
              </p:cNvSpPr>
              <p:nvPr/>
            </p:nvSpPr>
            <p:spPr bwMode="auto">
              <a:xfrm>
                <a:off x="1768" y="271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9" name="Line 3532"/>
              <p:cNvSpPr>
                <a:spLocks noChangeShapeType="1"/>
              </p:cNvSpPr>
              <p:nvPr/>
            </p:nvSpPr>
            <p:spPr bwMode="auto">
              <a:xfrm flipH="1">
                <a:off x="1744" y="274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0" name="Line 3533"/>
              <p:cNvSpPr>
                <a:spLocks noChangeShapeType="1"/>
              </p:cNvSpPr>
              <p:nvPr/>
            </p:nvSpPr>
            <p:spPr bwMode="auto">
              <a:xfrm>
                <a:off x="1772" y="271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1" name="Line 3534"/>
              <p:cNvSpPr>
                <a:spLocks noChangeShapeType="1"/>
              </p:cNvSpPr>
              <p:nvPr/>
            </p:nvSpPr>
            <p:spPr bwMode="auto">
              <a:xfrm flipH="1">
                <a:off x="1749" y="2751"/>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2" name="Line 3535"/>
              <p:cNvSpPr>
                <a:spLocks noChangeShapeType="1"/>
              </p:cNvSpPr>
              <p:nvPr/>
            </p:nvSpPr>
            <p:spPr bwMode="auto">
              <a:xfrm>
                <a:off x="1776" y="272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3" name="Line 3536"/>
              <p:cNvSpPr>
                <a:spLocks noChangeShapeType="1"/>
              </p:cNvSpPr>
              <p:nvPr/>
            </p:nvSpPr>
            <p:spPr bwMode="auto">
              <a:xfrm flipH="1">
                <a:off x="1751" y="2751"/>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4" name="Line 3537"/>
              <p:cNvSpPr>
                <a:spLocks noChangeShapeType="1"/>
              </p:cNvSpPr>
              <p:nvPr/>
            </p:nvSpPr>
            <p:spPr bwMode="auto">
              <a:xfrm>
                <a:off x="1778" y="272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5" name="Line 3538"/>
              <p:cNvSpPr>
                <a:spLocks noChangeShapeType="1"/>
              </p:cNvSpPr>
              <p:nvPr/>
            </p:nvSpPr>
            <p:spPr bwMode="auto">
              <a:xfrm flipH="1">
                <a:off x="1753" y="275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6" name="Line 3539"/>
              <p:cNvSpPr>
                <a:spLocks noChangeShapeType="1"/>
              </p:cNvSpPr>
              <p:nvPr/>
            </p:nvSpPr>
            <p:spPr bwMode="auto">
              <a:xfrm>
                <a:off x="1782" y="2725"/>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7" name="Line 3540"/>
              <p:cNvSpPr>
                <a:spLocks noChangeShapeType="1"/>
              </p:cNvSpPr>
              <p:nvPr/>
            </p:nvSpPr>
            <p:spPr bwMode="auto">
              <a:xfrm flipH="1">
                <a:off x="1779" y="276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8" name="Line 3541"/>
              <p:cNvSpPr>
                <a:spLocks noChangeShapeType="1"/>
              </p:cNvSpPr>
              <p:nvPr/>
            </p:nvSpPr>
            <p:spPr bwMode="auto">
              <a:xfrm>
                <a:off x="1806" y="273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9" name="Line 3542"/>
              <p:cNvSpPr>
                <a:spLocks noChangeShapeType="1"/>
              </p:cNvSpPr>
              <p:nvPr/>
            </p:nvSpPr>
            <p:spPr bwMode="auto">
              <a:xfrm flipH="1">
                <a:off x="1779" y="276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0" name="Line 3543"/>
              <p:cNvSpPr>
                <a:spLocks noChangeShapeType="1"/>
              </p:cNvSpPr>
              <p:nvPr/>
            </p:nvSpPr>
            <p:spPr bwMode="auto">
              <a:xfrm>
                <a:off x="1806" y="273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1" name="Line 3544"/>
              <p:cNvSpPr>
                <a:spLocks noChangeShapeType="1"/>
              </p:cNvSpPr>
              <p:nvPr/>
            </p:nvSpPr>
            <p:spPr bwMode="auto">
              <a:xfrm flipH="1">
                <a:off x="1782" y="276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2" name="Line 3545"/>
              <p:cNvSpPr>
                <a:spLocks noChangeShapeType="1"/>
              </p:cNvSpPr>
              <p:nvPr/>
            </p:nvSpPr>
            <p:spPr bwMode="auto">
              <a:xfrm>
                <a:off x="1810" y="274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3" name="Line 3546"/>
              <p:cNvSpPr>
                <a:spLocks noChangeShapeType="1"/>
              </p:cNvSpPr>
              <p:nvPr/>
            </p:nvSpPr>
            <p:spPr bwMode="auto">
              <a:xfrm flipH="1">
                <a:off x="1790" y="277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4" name="Line 3547"/>
              <p:cNvSpPr>
                <a:spLocks noChangeShapeType="1"/>
              </p:cNvSpPr>
              <p:nvPr/>
            </p:nvSpPr>
            <p:spPr bwMode="auto">
              <a:xfrm>
                <a:off x="1818" y="2746"/>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5" name="Line 3548"/>
              <p:cNvSpPr>
                <a:spLocks noChangeShapeType="1"/>
              </p:cNvSpPr>
              <p:nvPr/>
            </p:nvSpPr>
            <p:spPr bwMode="auto">
              <a:xfrm flipH="1">
                <a:off x="1793" y="2774"/>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6" name="Line 3549"/>
              <p:cNvSpPr>
                <a:spLocks noChangeShapeType="1"/>
              </p:cNvSpPr>
              <p:nvPr/>
            </p:nvSpPr>
            <p:spPr bwMode="auto">
              <a:xfrm>
                <a:off x="1820" y="274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7" name="Line 3550"/>
              <p:cNvSpPr>
                <a:spLocks noChangeShapeType="1"/>
              </p:cNvSpPr>
              <p:nvPr/>
            </p:nvSpPr>
            <p:spPr bwMode="auto">
              <a:xfrm flipH="1">
                <a:off x="1812" y="278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8" name="Line 3551"/>
              <p:cNvSpPr>
                <a:spLocks noChangeShapeType="1"/>
              </p:cNvSpPr>
              <p:nvPr/>
            </p:nvSpPr>
            <p:spPr bwMode="auto">
              <a:xfrm>
                <a:off x="1840" y="27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9" name="Line 3552"/>
              <p:cNvSpPr>
                <a:spLocks noChangeShapeType="1"/>
              </p:cNvSpPr>
              <p:nvPr/>
            </p:nvSpPr>
            <p:spPr bwMode="auto">
              <a:xfrm flipH="1">
                <a:off x="1815" y="2787"/>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0" name="Line 3553"/>
              <p:cNvSpPr>
                <a:spLocks noChangeShapeType="1"/>
              </p:cNvSpPr>
              <p:nvPr/>
            </p:nvSpPr>
            <p:spPr bwMode="auto">
              <a:xfrm>
                <a:off x="1842" y="276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1" name="Line 3554"/>
              <p:cNvSpPr>
                <a:spLocks noChangeShapeType="1"/>
              </p:cNvSpPr>
              <p:nvPr/>
            </p:nvSpPr>
            <p:spPr bwMode="auto">
              <a:xfrm flipH="1">
                <a:off x="1825" y="279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2" name="Line 3555"/>
              <p:cNvSpPr>
                <a:spLocks noChangeShapeType="1"/>
              </p:cNvSpPr>
              <p:nvPr/>
            </p:nvSpPr>
            <p:spPr bwMode="auto">
              <a:xfrm>
                <a:off x="1852" y="276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3" name="Line 3556"/>
              <p:cNvSpPr>
                <a:spLocks noChangeShapeType="1"/>
              </p:cNvSpPr>
              <p:nvPr/>
            </p:nvSpPr>
            <p:spPr bwMode="auto">
              <a:xfrm flipH="1">
                <a:off x="1829" y="279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4" name="Line 3557"/>
              <p:cNvSpPr>
                <a:spLocks noChangeShapeType="1"/>
              </p:cNvSpPr>
              <p:nvPr/>
            </p:nvSpPr>
            <p:spPr bwMode="auto">
              <a:xfrm>
                <a:off x="1857" y="276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5" name="Line 3558"/>
              <p:cNvSpPr>
                <a:spLocks noChangeShapeType="1"/>
              </p:cNvSpPr>
              <p:nvPr/>
            </p:nvSpPr>
            <p:spPr bwMode="auto">
              <a:xfrm flipH="1">
                <a:off x="1840" y="2799"/>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6" name="Line 3559"/>
              <p:cNvSpPr>
                <a:spLocks noChangeShapeType="1"/>
              </p:cNvSpPr>
              <p:nvPr/>
            </p:nvSpPr>
            <p:spPr bwMode="auto">
              <a:xfrm>
                <a:off x="1867" y="277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7" name="Line 3560"/>
              <p:cNvSpPr>
                <a:spLocks noChangeShapeType="1"/>
              </p:cNvSpPr>
              <p:nvPr/>
            </p:nvSpPr>
            <p:spPr bwMode="auto">
              <a:xfrm flipH="1">
                <a:off x="1857" y="281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8" name="Line 3561"/>
              <p:cNvSpPr>
                <a:spLocks noChangeShapeType="1"/>
              </p:cNvSpPr>
              <p:nvPr/>
            </p:nvSpPr>
            <p:spPr bwMode="auto">
              <a:xfrm>
                <a:off x="1885" y="2787"/>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9" name="Line 3562"/>
              <p:cNvSpPr>
                <a:spLocks noChangeShapeType="1"/>
              </p:cNvSpPr>
              <p:nvPr/>
            </p:nvSpPr>
            <p:spPr bwMode="auto">
              <a:xfrm flipH="1">
                <a:off x="1880" y="282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0" name="Line 3563"/>
              <p:cNvSpPr>
                <a:spLocks noChangeShapeType="1"/>
              </p:cNvSpPr>
              <p:nvPr/>
            </p:nvSpPr>
            <p:spPr bwMode="auto">
              <a:xfrm>
                <a:off x="1908" y="279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1" name="Line 3564"/>
              <p:cNvSpPr>
                <a:spLocks noChangeShapeType="1"/>
              </p:cNvSpPr>
              <p:nvPr/>
            </p:nvSpPr>
            <p:spPr bwMode="auto">
              <a:xfrm flipH="1">
                <a:off x="1884" y="2823"/>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2" name="Line 3565"/>
              <p:cNvSpPr>
                <a:spLocks noChangeShapeType="1"/>
              </p:cNvSpPr>
              <p:nvPr/>
            </p:nvSpPr>
            <p:spPr bwMode="auto">
              <a:xfrm>
                <a:off x="1911" y="279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3" name="Line 3566"/>
              <p:cNvSpPr>
                <a:spLocks noChangeShapeType="1"/>
              </p:cNvSpPr>
              <p:nvPr/>
            </p:nvSpPr>
            <p:spPr bwMode="auto">
              <a:xfrm flipH="1">
                <a:off x="1885" y="282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4" name="Line 3567"/>
              <p:cNvSpPr>
                <a:spLocks noChangeShapeType="1"/>
              </p:cNvSpPr>
              <p:nvPr/>
            </p:nvSpPr>
            <p:spPr bwMode="auto">
              <a:xfrm>
                <a:off x="1914" y="279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5" name="Line 3568"/>
              <p:cNvSpPr>
                <a:spLocks noChangeShapeType="1"/>
              </p:cNvSpPr>
              <p:nvPr/>
            </p:nvSpPr>
            <p:spPr bwMode="auto">
              <a:xfrm flipH="1">
                <a:off x="1931" y="283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6" name="Line 3569"/>
              <p:cNvSpPr>
                <a:spLocks noChangeShapeType="1"/>
              </p:cNvSpPr>
              <p:nvPr/>
            </p:nvSpPr>
            <p:spPr bwMode="auto">
              <a:xfrm>
                <a:off x="1960" y="281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7" name="Line 3570"/>
              <p:cNvSpPr>
                <a:spLocks noChangeShapeType="1"/>
              </p:cNvSpPr>
              <p:nvPr/>
            </p:nvSpPr>
            <p:spPr bwMode="auto">
              <a:xfrm flipH="1">
                <a:off x="1938" y="283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8" name="Line 3571"/>
              <p:cNvSpPr>
                <a:spLocks noChangeShapeType="1"/>
              </p:cNvSpPr>
              <p:nvPr/>
            </p:nvSpPr>
            <p:spPr bwMode="auto">
              <a:xfrm>
                <a:off x="1967" y="281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9" name="Line 3572"/>
              <p:cNvSpPr>
                <a:spLocks noChangeShapeType="1"/>
              </p:cNvSpPr>
              <p:nvPr/>
            </p:nvSpPr>
            <p:spPr bwMode="auto">
              <a:xfrm flipH="1">
                <a:off x="1944" y="2841"/>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0" name="Line 3573"/>
              <p:cNvSpPr>
                <a:spLocks noChangeShapeType="1"/>
              </p:cNvSpPr>
              <p:nvPr/>
            </p:nvSpPr>
            <p:spPr bwMode="auto">
              <a:xfrm>
                <a:off x="1971" y="281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1" name="Line 3574"/>
              <p:cNvSpPr>
                <a:spLocks noChangeShapeType="1"/>
              </p:cNvSpPr>
              <p:nvPr/>
            </p:nvSpPr>
            <p:spPr bwMode="auto">
              <a:xfrm flipH="1">
                <a:off x="1944" y="284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2" name="Line 3575"/>
              <p:cNvSpPr>
                <a:spLocks noChangeShapeType="1"/>
              </p:cNvSpPr>
              <p:nvPr/>
            </p:nvSpPr>
            <p:spPr bwMode="auto">
              <a:xfrm>
                <a:off x="1972" y="281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3" name="Line 3576"/>
              <p:cNvSpPr>
                <a:spLocks noChangeShapeType="1"/>
              </p:cNvSpPr>
              <p:nvPr/>
            </p:nvSpPr>
            <p:spPr bwMode="auto">
              <a:xfrm flipH="1">
                <a:off x="1944" y="284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4" name="Line 3577"/>
              <p:cNvSpPr>
                <a:spLocks noChangeShapeType="1"/>
              </p:cNvSpPr>
              <p:nvPr/>
            </p:nvSpPr>
            <p:spPr bwMode="auto">
              <a:xfrm>
                <a:off x="1972" y="281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5" name="Line 3578"/>
              <p:cNvSpPr>
                <a:spLocks noChangeShapeType="1"/>
              </p:cNvSpPr>
              <p:nvPr/>
            </p:nvSpPr>
            <p:spPr bwMode="auto">
              <a:xfrm flipH="1">
                <a:off x="1953" y="284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6" name="Line 3579"/>
              <p:cNvSpPr>
                <a:spLocks noChangeShapeType="1"/>
              </p:cNvSpPr>
              <p:nvPr/>
            </p:nvSpPr>
            <p:spPr bwMode="auto">
              <a:xfrm>
                <a:off x="1982" y="2818"/>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7" name="Line 3580"/>
              <p:cNvSpPr>
                <a:spLocks noChangeShapeType="1"/>
              </p:cNvSpPr>
              <p:nvPr/>
            </p:nvSpPr>
            <p:spPr bwMode="auto">
              <a:xfrm flipH="1">
                <a:off x="1953" y="284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8" name="Line 3581"/>
              <p:cNvSpPr>
                <a:spLocks noChangeShapeType="1"/>
              </p:cNvSpPr>
              <p:nvPr/>
            </p:nvSpPr>
            <p:spPr bwMode="auto">
              <a:xfrm>
                <a:off x="1982" y="2818"/>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9" name="Line 3582"/>
              <p:cNvSpPr>
                <a:spLocks noChangeShapeType="1"/>
              </p:cNvSpPr>
              <p:nvPr/>
            </p:nvSpPr>
            <p:spPr bwMode="auto">
              <a:xfrm flipH="1">
                <a:off x="1960" y="284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0" name="Line 3583"/>
              <p:cNvSpPr>
                <a:spLocks noChangeShapeType="1"/>
              </p:cNvSpPr>
              <p:nvPr/>
            </p:nvSpPr>
            <p:spPr bwMode="auto">
              <a:xfrm>
                <a:off x="1989" y="282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1" name="Line 3584"/>
              <p:cNvSpPr>
                <a:spLocks noChangeShapeType="1"/>
              </p:cNvSpPr>
              <p:nvPr/>
            </p:nvSpPr>
            <p:spPr bwMode="auto">
              <a:xfrm flipH="1">
                <a:off x="1974" y="2851"/>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2" name="Line 3585"/>
              <p:cNvSpPr>
                <a:spLocks noChangeShapeType="1"/>
              </p:cNvSpPr>
              <p:nvPr/>
            </p:nvSpPr>
            <p:spPr bwMode="auto">
              <a:xfrm>
                <a:off x="2001" y="282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3" name="Line 3586"/>
              <p:cNvSpPr>
                <a:spLocks noChangeShapeType="1"/>
              </p:cNvSpPr>
              <p:nvPr/>
            </p:nvSpPr>
            <p:spPr bwMode="auto">
              <a:xfrm flipH="1">
                <a:off x="1980" y="285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4" name="Line 3587"/>
              <p:cNvSpPr>
                <a:spLocks noChangeShapeType="1"/>
              </p:cNvSpPr>
              <p:nvPr/>
            </p:nvSpPr>
            <p:spPr bwMode="auto">
              <a:xfrm>
                <a:off x="2008" y="282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5" name="Line 3588"/>
              <p:cNvSpPr>
                <a:spLocks noChangeShapeType="1"/>
              </p:cNvSpPr>
              <p:nvPr/>
            </p:nvSpPr>
            <p:spPr bwMode="auto">
              <a:xfrm flipH="1">
                <a:off x="1997" y="285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6" name="Line 3589"/>
              <p:cNvSpPr>
                <a:spLocks noChangeShapeType="1"/>
              </p:cNvSpPr>
              <p:nvPr/>
            </p:nvSpPr>
            <p:spPr bwMode="auto">
              <a:xfrm>
                <a:off x="2025" y="283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7" name="Line 3590"/>
              <p:cNvSpPr>
                <a:spLocks noChangeShapeType="1"/>
              </p:cNvSpPr>
              <p:nvPr/>
            </p:nvSpPr>
            <p:spPr bwMode="auto">
              <a:xfrm flipH="1">
                <a:off x="2031" y="2861"/>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8" name="Line 3591"/>
              <p:cNvSpPr>
                <a:spLocks noChangeShapeType="1"/>
              </p:cNvSpPr>
              <p:nvPr/>
            </p:nvSpPr>
            <p:spPr bwMode="auto">
              <a:xfrm>
                <a:off x="2058" y="283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9" name="Line 3592"/>
              <p:cNvSpPr>
                <a:spLocks noChangeShapeType="1"/>
              </p:cNvSpPr>
              <p:nvPr/>
            </p:nvSpPr>
            <p:spPr bwMode="auto">
              <a:xfrm flipH="1">
                <a:off x="2033" y="286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0" name="Line 3593"/>
              <p:cNvSpPr>
                <a:spLocks noChangeShapeType="1"/>
              </p:cNvSpPr>
              <p:nvPr/>
            </p:nvSpPr>
            <p:spPr bwMode="auto">
              <a:xfrm>
                <a:off x="2062" y="283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1" name="Line 3594"/>
              <p:cNvSpPr>
                <a:spLocks noChangeShapeType="1"/>
              </p:cNvSpPr>
              <p:nvPr/>
            </p:nvSpPr>
            <p:spPr bwMode="auto">
              <a:xfrm flipH="1">
                <a:off x="2038" y="2867"/>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2" name="Line 3595"/>
              <p:cNvSpPr>
                <a:spLocks noChangeShapeType="1"/>
              </p:cNvSpPr>
              <p:nvPr/>
            </p:nvSpPr>
            <p:spPr bwMode="auto">
              <a:xfrm>
                <a:off x="2065" y="284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3" name="Line 3596"/>
              <p:cNvSpPr>
                <a:spLocks noChangeShapeType="1"/>
              </p:cNvSpPr>
              <p:nvPr/>
            </p:nvSpPr>
            <p:spPr bwMode="auto">
              <a:xfrm flipH="1">
                <a:off x="2040" y="286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4" name="Line 3597"/>
              <p:cNvSpPr>
                <a:spLocks noChangeShapeType="1"/>
              </p:cNvSpPr>
              <p:nvPr/>
            </p:nvSpPr>
            <p:spPr bwMode="auto">
              <a:xfrm>
                <a:off x="2069" y="284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5" name="Line 3598"/>
              <p:cNvSpPr>
                <a:spLocks noChangeShapeType="1"/>
              </p:cNvSpPr>
              <p:nvPr/>
            </p:nvSpPr>
            <p:spPr bwMode="auto">
              <a:xfrm flipH="1">
                <a:off x="2042" y="286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6" name="Line 3599"/>
              <p:cNvSpPr>
                <a:spLocks noChangeShapeType="1"/>
              </p:cNvSpPr>
              <p:nvPr/>
            </p:nvSpPr>
            <p:spPr bwMode="auto">
              <a:xfrm>
                <a:off x="2070" y="284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7" name="Line 3600"/>
              <p:cNvSpPr>
                <a:spLocks noChangeShapeType="1"/>
              </p:cNvSpPr>
              <p:nvPr/>
            </p:nvSpPr>
            <p:spPr bwMode="auto">
              <a:xfrm flipH="1">
                <a:off x="2055" y="287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8" name="Line 3601"/>
              <p:cNvSpPr>
                <a:spLocks noChangeShapeType="1"/>
              </p:cNvSpPr>
              <p:nvPr/>
            </p:nvSpPr>
            <p:spPr bwMode="auto">
              <a:xfrm>
                <a:off x="2084" y="284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9" name="Line 3602"/>
              <p:cNvSpPr>
                <a:spLocks noChangeShapeType="1"/>
              </p:cNvSpPr>
              <p:nvPr/>
            </p:nvSpPr>
            <p:spPr bwMode="auto">
              <a:xfrm flipH="1">
                <a:off x="2057" y="287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0" name="Line 3603"/>
              <p:cNvSpPr>
                <a:spLocks noChangeShapeType="1"/>
              </p:cNvSpPr>
              <p:nvPr/>
            </p:nvSpPr>
            <p:spPr bwMode="auto">
              <a:xfrm>
                <a:off x="2085" y="284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1" name="Line 3604"/>
              <p:cNvSpPr>
                <a:spLocks noChangeShapeType="1"/>
              </p:cNvSpPr>
              <p:nvPr/>
            </p:nvSpPr>
            <p:spPr bwMode="auto">
              <a:xfrm flipH="1">
                <a:off x="2092" y="287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2" name="Line 3605"/>
              <p:cNvSpPr>
                <a:spLocks noChangeShapeType="1"/>
              </p:cNvSpPr>
              <p:nvPr/>
            </p:nvSpPr>
            <p:spPr bwMode="auto">
              <a:xfrm>
                <a:off x="2121" y="284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3" name="Line 3606"/>
              <p:cNvSpPr>
                <a:spLocks noChangeShapeType="1"/>
              </p:cNvSpPr>
              <p:nvPr/>
            </p:nvSpPr>
            <p:spPr bwMode="auto">
              <a:xfrm flipH="1">
                <a:off x="2119" y="288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4" name="Line 3607"/>
              <p:cNvSpPr>
                <a:spLocks noChangeShapeType="1"/>
              </p:cNvSpPr>
              <p:nvPr/>
            </p:nvSpPr>
            <p:spPr bwMode="auto">
              <a:xfrm>
                <a:off x="2146" y="285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5" name="Line 3608"/>
              <p:cNvSpPr>
                <a:spLocks noChangeShapeType="1"/>
              </p:cNvSpPr>
              <p:nvPr/>
            </p:nvSpPr>
            <p:spPr bwMode="auto">
              <a:xfrm flipH="1">
                <a:off x="2176" y="288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6" name="Line 3609"/>
              <p:cNvSpPr>
                <a:spLocks noChangeShapeType="1"/>
              </p:cNvSpPr>
              <p:nvPr/>
            </p:nvSpPr>
            <p:spPr bwMode="auto">
              <a:xfrm>
                <a:off x="2205" y="2860"/>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7" name="Line 3610"/>
              <p:cNvSpPr>
                <a:spLocks noChangeShapeType="1"/>
              </p:cNvSpPr>
              <p:nvPr/>
            </p:nvSpPr>
            <p:spPr bwMode="auto">
              <a:xfrm flipH="1">
                <a:off x="2184" y="289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8" name="Line 3611"/>
              <p:cNvSpPr>
                <a:spLocks noChangeShapeType="1"/>
              </p:cNvSpPr>
              <p:nvPr/>
            </p:nvSpPr>
            <p:spPr bwMode="auto">
              <a:xfrm>
                <a:off x="2213" y="2866"/>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9" name="Line 3612"/>
              <p:cNvSpPr>
                <a:spLocks noChangeShapeType="1"/>
              </p:cNvSpPr>
              <p:nvPr/>
            </p:nvSpPr>
            <p:spPr bwMode="auto">
              <a:xfrm flipH="1">
                <a:off x="2190" y="289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0" name="Line 3613"/>
              <p:cNvSpPr>
                <a:spLocks noChangeShapeType="1"/>
              </p:cNvSpPr>
              <p:nvPr/>
            </p:nvSpPr>
            <p:spPr bwMode="auto">
              <a:xfrm>
                <a:off x="2218" y="2866"/>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1" name="Line 3614"/>
              <p:cNvSpPr>
                <a:spLocks noChangeShapeType="1"/>
              </p:cNvSpPr>
              <p:nvPr/>
            </p:nvSpPr>
            <p:spPr bwMode="auto">
              <a:xfrm flipH="1">
                <a:off x="2200" y="289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2" name="Line 3615"/>
              <p:cNvSpPr>
                <a:spLocks noChangeShapeType="1"/>
              </p:cNvSpPr>
              <p:nvPr/>
            </p:nvSpPr>
            <p:spPr bwMode="auto">
              <a:xfrm>
                <a:off x="2228" y="286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3" name="Line 3616"/>
              <p:cNvSpPr>
                <a:spLocks noChangeShapeType="1"/>
              </p:cNvSpPr>
              <p:nvPr/>
            </p:nvSpPr>
            <p:spPr bwMode="auto">
              <a:xfrm flipH="1">
                <a:off x="2218" y="290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4" name="Line 3617"/>
              <p:cNvSpPr>
                <a:spLocks noChangeShapeType="1"/>
              </p:cNvSpPr>
              <p:nvPr/>
            </p:nvSpPr>
            <p:spPr bwMode="auto">
              <a:xfrm>
                <a:off x="2247" y="2875"/>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5" name="Line 3618"/>
              <p:cNvSpPr>
                <a:spLocks noChangeShapeType="1"/>
              </p:cNvSpPr>
              <p:nvPr/>
            </p:nvSpPr>
            <p:spPr bwMode="auto">
              <a:xfrm flipH="1">
                <a:off x="2227" y="2905"/>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6" name="Line 3619"/>
              <p:cNvSpPr>
                <a:spLocks noChangeShapeType="1"/>
              </p:cNvSpPr>
              <p:nvPr/>
            </p:nvSpPr>
            <p:spPr bwMode="auto">
              <a:xfrm>
                <a:off x="2254" y="287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7" name="Line 3620"/>
              <p:cNvSpPr>
                <a:spLocks noChangeShapeType="1"/>
              </p:cNvSpPr>
              <p:nvPr/>
            </p:nvSpPr>
            <p:spPr bwMode="auto">
              <a:xfrm flipH="1">
                <a:off x="2235" y="290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8" name="Line 3621"/>
              <p:cNvSpPr>
                <a:spLocks noChangeShapeType="1"/>
              </p:cNvSpPr>
              <p:nvPr/>
            </p:nvSpPr>
            <p:spPr bwMode="auto">
              <a:xfrm>
                <a:off x="2263" y="287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grpSp>
        <p:grpSp>
          <p:nvGrpSpPr>
            <p:cNvPr id="58" name="Group 3823"/>
            <p:cNvGrpSpPr>
              <a:grpSpLocks/>
            </p:cNvGrpSpPr>
            <p:nvPr/>
          </p:nvGrpSpPr>
          <p:grpSpPr bwMode="auto">
            <a:xfrm>
              <a:off x="3464370" y="4458211"/>
              <a:ext cx="2215260" cy="206383"/>
              <a:chOff x="2238" y="2882"/>
              <a:chExt cx="1395" cy="130"/>
            </a:xfrm>
            <a:solidFill>
              <a:schemeClr val="tx1"/>
            </a:solidFill>
          </p:grpSpPr>
          <p:sp>
            <p:nvSpPr>
              <p:cNvPr id="679" name="Line 3623"/>
              <p:cNvSpPr>
                <a:spLocks noChangeShapeType="1"/>
              </p:cNvSpPr>
              <p:nvPr/>
            </p:nvSpPr>
            <p:spPr bwMode="auto">
              <a:xfrm flipH="1">
                <a:off x="2238" y="290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0" name="Line 3624"/>
              <p:cNvSpPr>
                <a:spLocks noChangeShapeType="1"/>
              </p:cNvSpPr>
              <p:nvPr/>
            </p:nvSpPr>
            <p:spPr bwMode="auto">
              <a:xfrm>
                <a:off x="2265" y="288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1" name="Line 3625"/>
              <p:cNvSpPr>
                <a:spLocks noChangeShapeType="1"/>
              </p:cNvSpPr>
              <p:nvPr/>
            </p:nvSpPr>
            <p:spPr bwMode="auto">
              <a:xfrm flipH="1">
                <a:off x="2242" y="290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2" name="Line 3626"/>
              <p:cNvSpPr>
                <a:spLocks noChangeShapeType="1"/>
              </p:cNvSpPr>
              <p:nvPr/>
            </p:nvSpPr>
            <p:spPr bwMode="auto">
              <a:xfrm>
                <a:off x="2271" y="288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3" name="Line 3627"/>
              <p:cNvSpPr>
                <a:spLocks noChangeShapeType="1"/>
              </p:cNvSpPr>
              <p:nvPr/>
            </p:nvSpPr>
            <p:spPr bwMode="auto">
              <a:xfrm flipH="1">
                <a:off x="2253" y="291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4" name="Line 3628"/>
              <p:cNvSpPr>
                <a:spLocks noChangeShapeType="1"/>
              </p:cNvSpPr>
              <p:nvPr/>
            </p:nvSpPr>
            <p:spPr bwMode="auto">
              <a:xfrm>
                <a:off x="2280" y="2884"/>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5" name="Line 3629"/>
              <p:cNvSpPr>
                <a:spLocks noChangeShapeType="1"/>
              </p:cNvSpPr>
              <p:nvPr/>
            </p:nvSpPr>
            <p:spPr bwMode="auto">
              <a:xfrm flipH="1">
                <a:off x="2258" y="291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6" name="Line 3630"/>
              <p:cNvSpPr>
                <a:spLocks noChangeShapeType="1"/>
              </p:cNvSpPr>
              <p:nvPr/>
            </p:nvSpPr>
            <p:spPr bwMode="auto">
              <a:xfrm>
                <a:off x="2287" y="2884"/>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7" name="Line 3631"/>
              <p:cNvSpPr>
                <a:spLocks noChangeShapeType="1"/>
              </p:cNvSpPr>
              <p:nvPr/>
            </p:nvSpPr>
            <p:spPr bwMode="auto">
              <a:xfrm flipH="1">
                <a:off x="2261" y="291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8" name="Line 3632"/>
              <p:cNvSpPr>
                <a:spLocks noChangeShapeType="1"/>
              </p:cNvSpPr>
              <p:nvPr/>
            </p:nvSpPr>
            <p:spPr bwMode="auto">
              <a:xfrm>
                <a:off x="2288" y="288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9" name="Line 3633"/>
              <p:cNvSpPr>
                <a:spLocks noChangeShapeType="1"/>
              </p:cNvSpPr>
              <p:nvPr/>
            </p:nvSpPr>
            <p:spPr bwMode="auto">
              <a:xfrm flipH="1">
                <a:off x="2261" y="291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0" name="Line 3634"/>
              <p:cNvSpPr>
                <a:spLocks noChangeShapeType="1"/>
              </p:cNvSpPr>
              <p:nvPr/>
            </p:nvSpPr>
            <p:spPr bwMode="auto">
              <a:xfrm>
                <a:off x="2288" y="288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1" name="Line 3635"/>
              <p:cNvSpPr>
                <a:spLocks noChangeShapeType="1"/>
              </p:cNvSpPr>
              <p:nvPr/>
            </p:nvSpPr>
            <p:spPr bwMode="auto">
              <a:xfrm flipH="1">
                <a:off x="2262" y="291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2" name="Line 3636"/>
              <p:cNvSpPr>
                <a:spLocks noChangeShapeType="1"/>
              </p:cNvSpPr>
              <p:nvPr/>
            </p:nvSpPr>
            <p:spPr bwMode="auto">
              <a:xfrm>
                <a:off x="2290" y="288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3" name="Line 3637"/>
              <p:cNvSpPr>
                <a:spLocks noChangeShapeType="1"/>
              </p:cNvSpPr>
              <p:nvPr/>
            </p:nvSpPr>
            <p:spPr bwMode="auto">
              <a:xfrm flipH="1">
                <a:off x="2264" y="291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4" name="Line 3638"/>
              <p:cNvSpPr>
                <a:spLocks noChangeShapeType="1"/>
              </p:cNvSpPr>
              <p:nvPr/>
            </p:nvSpPr>
            <p:spPr bwMode="auto">
              <a:xfrm>
                <a:off x="2292" y="288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5" name="Line 3639"/>
              <p:cNvSpPr>
                <a:spLocks noChangeShapeType="1"/>
              </p:cNvSpPr>
              <p:nvPr/>
            </p:nvSpPr>
            <p:spPr bwMode="auto">
              <a:xfrm flipH="1">
                <a:off x="2277" y="291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6" name="Line 3640"/>
              <p:cNvSpPr>
                <a:spLocks noChangeShapeType="1"/>
              </p:cNvSpPr>
              <p:nvPr/>
            </p:nvSpPr>
            <p:spPr bwMode="auto">
              <a:xfrm>
                <a:off x="2306" y="288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7" name="Line 3641"/>
              <p:cNvSpPr>
                <a:spLocks noChangeShapeType="1"/>
              </p:cNvSpPr>
              <p:nvPr/>
            </p:nvSpPr>
            <p:spPr bwMode="auto">
              <a:xfrm flipH="1">
                <a:off x="2325" y="2917"/>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8" name="Line 3642"/>
              <p:cNvSpPr>
                <a:spLocks noChangeShapeType="1"/>
              </p:cNvSpPr>
              <p:nvPr/>
            </p:nvSpPr>
            <p:spPr bwMode="auto">
              <a:xfrm>
                <a:off x="2353" y="289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9" name="Line 3643"/>
              <p:cNvSpPr>
                <a:spLocks noChangeShapeType="1"/>
              </p:cNvSpPr>
              <p:nvPr/>
            </p:nvSpPr>
            <p:spPr bwMode="auto">
              <a:xfrm flipH="1">
                <a:off x="2344" y="291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0" name="Line 3644"/>
              <p:cNvSpPr>
                <a:spLocks noChangeShapeType="1"/>
              </p:cNvSpPr>
              <p:nvPr/>
            </p:nvSpPr>
            <p:spPr bwMode="auto">
              <a:xfrm>
                <a:off x="2373" y="289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1" name="Line 3645"/>
              <p:cNvSpPr>
                <a:spLocks noChangeShapeType="1"/>
              </p:cNvSpPr>
              <p:nvPr/>
            </p:nvSpPr>
            <p:spPr bwMode="auto">
              <a:xfrm flipH="1">
                <a:off x="2368" y="292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2" name="Line 3646"/>
              <p:cNvSpPr>
                <a:spLocks noChangeShapeType="1"/>
              </p:cNvSpPr>
              <p:nvPr/>
            </p:nvSpPr>
            <p:spPr bwMode="auto">
              <a:xfrm>
                <a:off x="2397" y="289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3" name="Line 3647"/>
              <p:cNvSpPr>
                <a:spLocks noChangeShapeType="1"/>
              </p:cNvSpPr>
              <p:nvPr/>
            </p:nvSpPr>
            <p:spPr bwMode="auto">
              <a:xfrm flipH="1">
                <a:off x="2389" y="292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4" name="Line 3648"/>
              <p:cNvSpPr>
                <a:spLocks noChangeShapeType="1"/>
              </p:cNvSpPr>
              <p:nvPr/>
            </p:nvSpPr>
            <p:spPr bwMode="auto">
              <a:xfrm>
                <a:off x="2416" y="290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5" name="Line 3649"/>
              <p:cNvSpPr>
                <a:spLocks noChangeShapeType="1"/>
              </p:cNvSpPr>
              <p:nvPr/>
            </p:nvSpPr>
            <p:spPr bwMode="auto">
              <a:xfrm flipH="1">
                <a:off x="2394" y="292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6" name="Line 3650"/>
              <p:cNvSpPr>
                <a:spLocks noChangeShapeType="1"/>
              </p:cNvSpPr>
              <p:nvPr/>
            </p:nvSpPr>
            <p:spPr bwMode="auto">
              <a:xfrm>
                <a:off x="2422" y="290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7" name="Line 3651"/>
              <p:cNvSpPr>
                <a:spLocks noChangeShapeType="1"/>
              </p:cNvSpPr>
              <p:nvPr/>
            </p:nvSpPr>
            <p:spPr bwMode="auto">
              <a:xfrm flipH="1">
                <a:off x="2397" y="292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8" name="Line 3652"/>
              <p:cNvSpPr>
                <a:spLocks noChangeShapeType="1"/>
              </p:cNvSpPr>
              <p:nvPr/>
            </p:nvSpPr>
            <p:spPr bwMode="auto">
              <a:xfrm>
                <a:off x="2426" y="290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9" name="Line 3653"/>
              <p:cNvSpPr>
                <a:spLocks noChangeShapeType="1"/>
              </p:cNvSpPr>
              <p:nvPr/>
            </p:nvSpPr>
            <p:spPr bwMode="auto">
              <a:xfrm flipH="1">
                <a:off x="2404" y="292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0" name="Line 3654"/>
              <p:cNvSpPr>
                <a:spLocks noChangeShapeType="1"/>
              </p:cNvSpPr>
              <p:nvPr/>
            </p:nvSpPr>
            <p:spPr bwMode="auto">
              <a:xfrm>
                <a:off x="2432" y="290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1" name="Line 3655"/>
              <p:cNvSpPr>
                <a:spLocks noChangeShapeType="1"/>
              </p:cNvSpPr>
              <p:nvPr/>
            </p:nvSpPr>
            <p:spPr bwMode="auto">
              <a:xfrm flipH="1">
                <a:off x="2408" y="293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2" name="Line 3656"/>
              <p:cNvSpPr>
                <a:spLocks noChangeShapeType="1"/>
              </p:cNvSpPr>
              <p:nvPr/>
            </p:nvSpPr>
            <p:spPr bwMode="auto">
              <a:xfrm>
                <a:off x="2435" y="2905"/>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3" name="Line 3657"/>
              <p:cNvSpPr>
                <a:spLocks noChangeShapeType="1"/>
              </p:cNvSpPr>
              <p:nvPr/>
            </p:nvSpPr>
            <p:spPr bwMode="auto">
              <a:xfrm flipH="1">
                <a:off x="2417" y="293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4" name="Line 3658"/>
              <p:cNvSpPr>
                <a:spLocks noChangeShapeType="1"/>
              </p:cNvSpPr>
              <p:nvPr/>
            </p:nvSpPr>
            <p:spPr bwMode="auto">
              <a:xfrm>
                <a:off x="2445" y="2905"/>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5" name="Line 3659"/>
              <p:cNvSpPr>
                <a:spLocks noChangeShapeType="1"/>
              </p:cNvSpPr>
              <p:nvPr/>
            </p:nvSpPr>
            <p:spPr bwMode="auto">
              <a:xfrm flipH="1">
                <a:off x="2417" y="293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6" name="Line 3660"/>
              <p:cNvSpPr>
                <a:spLocks noChangeShapeType="1"/>
              </p:cNvSpPr>
              <p:nvPr/>
            </p:nvSpPr>
            <p:spPr bwMode="auto">
              <a:xfrm>
                <a:off x="2446" y="2905"/>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7" name="Line 3661"/>
              <p:cNvSpPr>
                <a:spLocks noChangeShapeType="1"/>
              </p:cNvSpPr>
              <p:nvPr/>
            </p:nvSpPr>
            <p:spPr bwMode="auto">
              <a:xfrm flipH="1">
                <a:off x="2441" y="293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8" name="Line 3662"/>
              <p:cNvSpPr>
                <a:spLocks noChangeShapeType="1"/>
              </p:cNvSpPr>
              <p:nvPr/>
            </p:nvSpPr>
            <p:spPr bwMode="auto">
              <a:xfrm>
                <a:off x="2468" y="290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9" name="Line 3663"/>
              <p:cNvSpPr>
                <a:spLocks noChangeShapeType="1"/>
              </p:cNvSpPr>
              <p:nvPr/>
            </p:nvSpPr>
            <p:spPr bwMode="auto">
              <a:xfrm flipH="1">
                <a:off x="2447" y="293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0" name="Line 3664"/>
              <p:cNvSpPr>
                <a:spLocks noChangeShapeType="1"/>
              </p:cNvSpPr>
              <p:nvPr/>
            </p:nvSpPr>
            <p:spPr bwMode="auto">
              <a:xfrm>
                <a:off x="2476" y="290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1" name="Line 3665"/>
              <p:cNvSpPr>
                <a:spLocks noChangeShapeType="1"/>
              </p:cNvSpPr>
              <p:nvPr/>
            </p:nvSpPr>
            <p:spPr bwMode="auto">
              <a:xfrm flipH="1">
                <a:off x="2452" y="293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2" name="Line 3666"/>
              <p:cNvSpPr>
                <a:spLocks noChangeShapeType="1"/>
              </p:cNvSpPr>
              <p:nvPr/>
            </p:nvSpPr>
            <p:spPr bwMode="auto">
              <a:xfrm>
                <a:off x="2479" y="290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3" name="Line 3667"/>
              <p:cNvSpPr>
                <a:spLocks noChangeShapeType="1"/>
              </p:cNvSpPr>
              <p:nvPr/>
            </p:nvSpPr>
            <p:spPr bwMode="auto">
              <a:xfrm flipH="1">
                <a:off x="2458" y="293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4" name="Line 3668"/>
              <p:cNvSpPr>
                <a:spLocks noChangeShapeType="1"/>
              </p:cNvSpPr>
              <p:nvPr/>
            </p:nvSpPr>
            <p:spPr bwMode="auto">
              <a:xfrm>
                <a:off x="2487" y="290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5" name="Line 3669"/>
              <p:cNvSpPr>
                <a:spLocks noChangeShapeType="1"/>
              </p:cNvSpPr>
              <p:nvPr/>
            </p:nvSpPr>
            <p:spPr bwMode="auto">
              <a:xfrm flipH="1">
                <a:off x="2462" y="293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6" name="Line 3670"/>
              <p:cNvSpPr>
                <a:spLocks noChangeShapeType="1"/>
              </p:cNvSpPr>
              <p:nvPr/>
            </p:nvSpPr>
            <p:spPr bwMode="auto">
              <a:xfrm>
                <a:off x="2490" y="290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7" name="Line 3671"/>
              <p:cNvSpPr>
                <a:spLocks noChangeShapeType="1"/>
              </p:cNvSpPr>
              <p:nvPr/>
            </p:nvSpPr>
            <p:spPr bwMode="auto">
              <a:xfrm flipH="1">
                <a:off x="2490" y="293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8" name="Line 3672"/>
              <p:cNvSpPr>
                <a:spLocks noChangeShapeType="1"/>
              </p:cNvSpPr>
              <p:nvPr/>
            </p:nvSpPr>
            <p:spPr bwMode="auto">
              <a:xfrm>
                <a:off x="2517" y="291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9" name="Line 3673"/>
              <p:cNvSpPr>
                <a:spLocks noChangeShapeType="1"/>
              </p:cNvSpPr>
              <p:nvPr/>
            </p:nvSpPr>
            <p:spPr bwMode="auto">
              <a:xfrm flipH="1">
                <a:off x="2495" y="293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0" name="Line 3674"/>
              <p:cNvSpPr>
                <a:spLocks noChangeShapeType="1"/>
              </p:cNvSpPr>
              <p:nvPr/>
            </p:nvSpPr>
            <p:spPr bwMode="auto">
              <a:xfrm>
                <a:off x="2524" y="291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1" name="Line 3675"/>
              <p:cNvSpPr>
                <a:spLocks noChangeShapeType="1"/>
              </p:cNvSpPr>
              <p:nvPr/>
            </p:nvSpPr>
            <p:spPr bwMode="auto">
              <a:xfrm flipH="1">
                <a:off x="2503" y="293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2" name="Line 3676"/>
              <p:cNvSpPr>
                <a:spLocks noChangeShapeType="1"/>
              </p:cNvSpPr>
              <p:nvPr/>
            </p:nvSpPr>
            <p:spPr bwMode="auto">
              <a:xfrm>
                <a:off x="2532" y="291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3" name="Line 3677"/>
              <p:cNvSpPr>
                <a:spLocks noChangeShapeType="1"/>
              </p:cNvSpPr>
              <p:nvPr/>
            </p:nvSpPr>
            <p:spPr bwMode="auto">
              <a:xfrm flipH="1">
                <a:off x="2514" y="293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4" name="Line 3678"/>
              <p:cNvSpPr>
                <a:spLocks noChangeShapeType="1"/>
              </p:cNvSpPr>
              <p:nvPr/>
            </p:nvSpPr>
            <p:spPr bwMode="auto">
              <a:xfrm>
                <a:off x="2543" y="291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5" name="Line 3679"/>
              <p:cNvSpPr>
                <a:spLocks noChangeShapeType="1"/>
              </p:cNvSpPr>
              <p:nvPr/>
            </p:nvSpPr>
            <p:spPr bwMode="auto">
              <a:xfrm flipH="1">
                <a:off x="2524" y="293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6" name="Line 3680"/>
              <p:cNvSpPr>
                <a:spLocks noChangeShapeType="1"/>
              </p:cNvSpPr>
              <p:nvPr/>
            </p:nvSpPr>
            <p:spPr bwMode="auto">
              <a:xfrm>
                <a:off x="2552" y="291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7" name="Line 3681"/>
              <p:cNvSpPr>
                <a:spLocks noChangeShapeType="1"/>
              </p:cNvSpPr>
              <p:nvPr/>
            </p:nvSpPr>
            <p:spPr bwMode="auto">
              <a:xfrm flipH="1">
                <a:off x="2563" y="2945"/>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8" name="Line 3682"/>
              <p:cNvSpPr>
                <a:spLocks noChangeShapeType="1"/>
              </p:cNvSpPr>
              <p:nvPr/>
            </p:nvSpPr>
            <p:spPr bwMode="auto">
              <a:xfrm>
                <a:off x="2590" y="291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9" name="Line 3683"/>
              <p:cNvSpPr>
                <a:spLocks noChangeShapeType="1"/>
              </p:cNvSpPr>
              <p:nvPr/>
            </p:nvSpPr>
            <p:spPr bwMode="auto">
              <a:xfrm flipH="1">
                <a:off x="2601" y="294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0" name="Line 3684"/>
              <p:cNvSpPr>
                <a:spLocks noChangeShapeType="1"/>
              </p:cNvSpPr>
              <p:nvPr/>
            </p:nvSpPr>
            <p:spPr bwMode="auto">
              <a:xfrm>
                <a:off x="2629" y="2920"/>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1" name="Line 3685"/>
              <p:cNvSpPr>
                <a:spLocks noChangeShapeType="1"/>
              </p:cNvSpPr>
              <p:nvPr/>
            </p:nvSpPr>
            <p:spPr bwMode="auto">
              <a:xfrm flipH="1">
                <a:off x="2620" y="295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2" name="Line 3686"/>
              <p:cNvSpPr>
                <a:spLocks noChangeShapeType="1"/>
              </p:cNvSpPr>
              <p:nvPr/>
            </p:nvSpPr>
            <p:spPr bwMode="auto">
              <a:xfrm>
                <a:off x="2649" y="292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3" name="Line 3687"/>
              <p:cNvSpPr>
                <a:spLocks noChangeShapeType="1"/>
              </p:cNvSpPr>
              <p:nvPr/>
            </p:nvSpPr>
            <p:spPr bwMode="auto">
              <a:xfrm flipH="1">
                <a:off x="2639" y="295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4" name="Line 3688"/>
              <p:cNvSpPr>
                <a:spLocks noChangeShapeType="1"/>
              </p:cNvSpPr>
              <p:nvPr/>
            </p:nvSpPr>
            <p:spPr bwMode="auto">
              <a:xfrm>
                <a:off x="2667" y="292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5" name="Line 3689"/>
              <p:cNvSpPr>
                <a:spLocks noChangeShapeType="1"/>
              </p:cNvSpPr>
              <p:nvPr/>
            </p:nvSpPr>
            <p:spPr bwMode="auto">
              <a:xfrm flipH="1">
                <a:off x="2641" y="295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6" name="Line 3690"/>
              <p:cNvSpPr>
                <a:spLocks noChangeShapeType="1"/>
              </p:cNvSpPr>
              <p:nvPr/>
            </p:nvSpPr>
            <p:spPr bwMode="auto">
              <a:xfrm>
                <a:off x="2668" y="292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7" name="Line 3691"/>
              <p:cNvSpPr>
                <a:spLocks noChangeShapeType="1"/>
              </p:cNvSpPr>
              <p:nvPr/>
            </p:nvSpPr>
            <p:spPr bwMode="auto">
              <a:xfrm flipH="1">
                <a:off x="2641" y="295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8" name="Line 3692"/>
              <p:cNvSpPr>
                <a:spLocks noChangeShapeType="1"/>
              </p:cNvSpPr>
              <p:nvPr/>
            </p:nvSpPr>
            <p:spPr bwMode="auto">
              <a:xfrm>
                <a:off x="2669" y="292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9" name="Line 3693"/>
              <p:cNvSpPr>
                <a:spLocks noChangeShapeType="1"/>
              </p:cNvSpPr>
              <p:nvPr/>
            </p:nvSpPr>
            <p:spPr bwMode="auto">
              <a:xfrm flipH="1">
                <a:off x="2672" y="295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0" name="Line 3694"/>
              <p:cNvSpPr>
                <a:spLocks noChangeShapeType="1"/>
              </p:cNvSpPr>
              <p:nvPr/>
            </p:nvSpPr>
            <p:spPr bwMode="auto">
              <a:xfrm>
                <a:off x="2701" y="292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1" name="Line 3695"/>
              <p:cNvSpPr>
                <a:spLocks noChangeShapeType="1"/>
              </p:cNvSpPr>
              <p:nvPr/>
            </p:nvSpPr>
            <p:spPr bwMode="auto">
              <a:xfrm flipH="1">
                <a:off x="2690" y="2955"/>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2" name="Line 3696"/>
              <p:cNvSpPr>
                <a:spLocks noChangeShapeType="1"/>
              </p:cNvSpPr>
              <p:nvPr/>
            </p:nvSpPr>
            <p:spPr bwMode="auto">
              <a:xfrm>
                <a:off x="2717" y="292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3" name="Line 3697"/>
              <p:cNvSpPr>
                <a:spLocks noChangeShapeType="1"/>
              </p:cNvSpPr>
              <p:nvPr/>
            </p:nvSpPr>
            <p:spPr bwMode="auto">
              <a:xfrm flipH="1">
                <a:off x="2713" y="2955"/>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4" name="Line 3698"/>
              <p:cNvSpPr>
                <a:spLocks noChangeShapeType="1"/>
              </p:cNvSpPr>
              <p:nvPr/>
            </p:nvSpPr>
            <p:spPr bwMode="auto">
              <a:xfrm>
                <a:off x="2740" y="292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5" name="Line 3699"/>
              <p:cNvSpPr>
                <a:spLocks noChangeShapeType="1"/>
              </p:cNvSpPr>
              <p:nvPr/>
            </p:nvSpPr>
            <p:spPr bwMode="auto">
              <a:xfrm flipH="1">
                <a:off x="2803" y="296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6" name="Line 3700"/>
              <p:cNvSpPr>
                <a:spLocks noChangeShapeType="1"/>
              </p:cNvSpPr>
              <p:nvPr/>
            </p:nvSpPr>
            <p:spPr bwMode="auto">
              <a:xfrm>
                <a:off x="2830" y="293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7" name="Line 3701"/>
              <p:cNvSpPr>
                <a:spLocks noChangeShapeType="1"/>
              </p:cNvSpPr>
              <p:nvPr/>
            </p:nvSpPr>
            <p:spPr bwMode="auto">
              <a:xfrm flipH="1">
                <a:off x="2804" y="296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8" name="Line 3702"/>
              <p:cNvSpPr>
                <a:spLocks noChangeShapeType="1"/>
              </p:cNvSpPr>
              <p:nvPr/>
            </p:nvSpPr>
            <p:spPr bwMode="auto">
              <a:xfrm>
                <a:off x="2832" y="293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9" name="Line 3703"/>
              <p:cNvSpPr>
                <a:spLocks noChangeShapeType="1"/>
              </p:cNvSpPr>
              <p:nvPr/>
            </p:nvSpPr>
            <p:spPr bwMode="auto">
              <a:xfrm flipH="1">
                <a:off x="2814" y="296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0" name="Line 3704"/>
              <p:cNvSpPr>
                <a:spLocks noChangeShapeType="1"/>
              </p:cNvSpPr>
              <p:nvPr/>
            </p:nvSpPr>
            <p:spPr bwMode="auto">
              <a:xfrm>
                <a:off x="2842" y="293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1" name="Line 3705"/>
              <p:cNvSpPr>
                <a:spLocks noChangeShapeType="1"/>
              </p:cNvSpPr>
              <p:nvPr/>
            </p:nvSpPr>
            <p:spPr bwMode="auto">
              <a:xfrm flipH="1">
                <a:off x="2819" y="296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2" name="Line 3706"/>
              <p:cNvSpPr>
                <a:spLocks noChangeShapeType="1"/>
              </p:cNvSpPr>
              <p:nvPr/>
            </p:nvSpPr>
            <p:spPr bwMode="auto">
              <a:xfrm>
                <a:off x="2846" y="293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3" name="Line 3707"/>
              <p:cNvSpPr>
                <a:spLocks noChangeShapeType="1"/>
              </p:cNvSpPr>
              <p:nvPr/>
            </p:nvSpPr>
            <p:spPr bwMode="auto">
              <a:xfrm flipH="1">
                <a:off x="2861" y="296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4" name="Line 3708"/>
              <p:cNvSpPr>
                <a:spLocks noChangeShapeType="1"/>
              </p:cNvSpPr>
              <p:nvPr/>
            </p:nvSpPr>
            <p:spPr bwMode="auto">
              <a:xfrm>
                <a:off x="2888" y="293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5" name="Line 3709"/>
              <p:cNvSpPr>
                <a:spLocks noChangeShapeType="1"/>
              </p:cNvSpPr>
              <p:nvPr/>
            </p:nvSpPr>
            <p:spPr bwMode="auto">
              <a:xfrm flipH="1">
                <a:off x="2895" y="296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6" name="Line 3710"/>
              <p:cNvSpPr>
                <a:spLocks noChangeShapeType="1"/>
              </p:cNvSpPr>
              <p:nvPr/>
            </p:nvSpPr>
            <p:spPr bwMode="auto">
              <a:xfrm>
                <a:off x="2924" y="293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7" name="Line 3711"/>
              <p:cNvSpPr>
                <a:spLocks noChangeShapeType="1"/>
              </p:cNvSpPr>
              <p:nvPr/>
            </p:nvSpPr>
            <p:spPr bwMode="auto">
              <a:xfrm flipH="1">
                <a:off x="2916" y="2961"/>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8" name="Line 3712"/>
              <p:cNvSpPr>
                <a:spLocks noChangeShapeType="1"/>
              </p:cNvSpPr>
              <p:nvPr/>
            </p:nvSpPr>
            <p:spPr bwMode="auto">
              <a:xfrm>
                <a:off x="2943" y="293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9" name="Line 3713"/>
              <p:cNvSpPr>
                <a:spLocks noChangeShapeType="1"/>
              </p:cNvSpPr>
              <p:nvPr/>
            </p:nvSpPr>
            <p:spPr bwMode="auto">
              <a:xfrm flipH="1">
                <a:off x="2917" y="296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0" name="Line 3714"/>
              <p:cNvSpPr>
                <a:spLocks noChangeShapeType="1"/>
              </p:cNvSpPr>
              <p:nvPr/>
            </p:nvSpPr>
            <p:spPr bwMode="auto">
              <a:xfrm>
                <a:off x="2945" y="293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1" name="Line 3715"/>
              <p:cNvSpPr>
                <a:spLocks noChangeShapeType="1"/>
              </p:cNvSpPr>
              <p:nvPr/>
            </p:nvSpPr>
            <p:spPr bwMode="auto">
              <a:xfrm flipH="1">
                <a:off x="2950" y="2963"/>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2" name="Line 3716"/>
              <p:cNvSpPr>
                <a:spLocks noChangeShapeType="1"/>
              </p:cNvSpPr>
              <p:nvPr/>
            </p:nvSpPr>
            <p:spPr bwMode="auto">
              <a:xfrm>
                <a:off x="2977" y="293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3" name="Line 3717"/>
              <p:cNvSpPr>
                <a:spLocks noChangeShapeType="1"/>
              </p:cNvSpPr>
              <p:nvPr/>
            </p:nvSpPr>
            <p:spPr bwMode="auto">
              <a:xfrm flipH="1">
                <a:off x="3054" y="295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4" name="Line 3718"/>
              <p:cNvSpPr>
                <a:spLocks noChangeShapeType="1"/>
              </p:cNvSpPr>
              <p:nvPr/>
            </p:nvSpPr>
            <p:spPr bwMode="auto">
              <a:xfrm>
                <a:off x="3082"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5" name="Line 3719"/>
              <p:cNvSpPr>
                <a:spLocks noChangeShapeType="1"/>
              </p:cNvSpPr>
              <p:nvPr/>
            </p:nvSpPr>
            <p:spPr bwMode="auto">
              <a:xfrm flipH="1">
                <a:off x="3071" y="296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6" name="Line 3720"/>
              <p:cNvSpPr>
                <a:spLocks noChangeShapeType="1"/>
              </p:cNvSpPr>
              <p:nvPr/>
            </p:nvSpPr>
            <p:spPr bwMode="auto">
              <a:xfrm>
                <a:off x="3098"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7" name="Line 3721"/>
              <p:cNvSpPr>
                <a:spLocks noChangeShapeType="1"/>
              </p:cNvSpPr>
              <p:nvPr/>
            </p:nvSpPr>
            <p:spPr bwMode="auto">
              <a:xfrm flipH="1">
                <a:off x="3072" y="296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8" name="Line 3722"/>
              <p:cNvSpPr>
                <a:spLocks noChangeShapeType="1"/>
              </p:cNvSpPr>
              <p:nvPr/>
            </p:nvSpPr>
            <p:spPr bwMode="auto">
              <a:xfrm>
                <a:off x="3101"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9" name="Line 3723"/>
              <p:cNvSpPr>
                <a:spLocks noChangeShapeType="1"/>
              </p:cNvSpPr>
              <p:nvPr/>
            </p:nvSpPr>
            <p:spPr bwMode="auto">
              <a:xfrm flipH="1">
                <a:off x="3076" y="296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0" name="Line 3724"/>
              <p:cNvSpPr>
                <a:spLocks noChangeShapeType="1"/>
              </p:cNvSpPr>
              <p:nvPr/>
            </p:nvSpPr>
            <p:spPr bwMode="auto">
              <a:xfrm>
                <a:off x="3103"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1" name="Line 3725"/>
              <p:cNvSpPr>
                <a:spLocks noChangeShapeType="1"/>
              </p:cNvSpPr>
              <p:nvPr/>
            </p:nvSpPr>
            <p:spPr bwMode="auto">
              <a:xfrm flipH="1">
                <a:off x="3077" y="296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2" name="Line 3726"/>
              <p:cNvSpPr>
                <a:spLocks noChangeShapeType="1"/>
              </p:cNvSpPr>
              <p:nvPr/>
            </p:nvSpPr>
            <p:spPr bwMode="auto">
              <a:xfrm>
                <a:off x="3105"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3" name="Line 3727"/>
              <p:cNvSpPr>
                <a:spLocks noChangeShapeType="1"/>
              </p:cNvSpPr>
              <p:nvPr/>
            </p:nvSpPr>
            <p:spPr bwMode="auto">
              <a:xfrm flipH="1">
                <a:off x="3080" y="296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4" name="Line 3728"/>
              <p:cNvSpPr>
                <a:spLocks noChangeShapeType="1"/>
              </p:cNvSpPr>
              <p:nvPr/>
            </p:nvSpPr>
            <p:spPr bwMode="auto">
              <a:xfrm>
                <a:off x="3109"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5" name="Line 3729"/>
              <p:cNvSpPr>
                <a:spLocks noChangeShapeType="1"/>
              </p:cNvSpPr>
              <p:nvPr/>
            </p:nvSpPr>
            <p:spPr bwMode="auto">
              <a:xfrm flipH="1">
                <a:off x="3088" y="296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6" name="Line 3730"/>
              <p:cNvSpPr>
                <a:spLocks noChangeShapeType="1"/>
              </p:cNvSpPr>
              <p:nvPr/>
            </p:nvSpPr>
            <p:spPr bwMode="auto">
              <a:xfrm>
                <a:off x="3117"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7" name="Line 3731"/>
              <p:cNvSpPr>
                <a:spLocks noChangeShapeType="1"/>
              </p:cNvSpPr>
              <p:nvPr/>
            </p:nvSpPr>
            <p:spPr bwMode="auto">
              <a:xfrm flipH="1">
                <a:off x="3090" y="296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8" name="Line 3732"/>
              <p:cNvSpPr>
                <a:spLocks noChangeShapeType="1"/>
              </p:cNvSpPr>
              <p:nvPr/>
            </p:nvSpPr>
            <p:spPr bwMode="auto">
              <a:xfrm>
                <a:off x="3118" y="2940"/>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9" name="Line 3733"/>
              <p:cNvSpPr>
                <a:spLocks noChangeShapeType="1"/>
              </p:cNvSpPr>
              <p:nvPr/>
            </p:nvSpPr>
            <p:spPr bwMode="auto">
              <a:xfrm flipH="1">
                <a:off x="3094" y="296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0" name="Line 3734"/>
              <p:cNvSpPr>
                <a:spLocks noChangeShapeType="1"/>
              </p:cNvSpPr>
              <p:nvPr/>
            </p:nvSpPr>
            <p:spPr bwMode="auto">
              <a:xfrm>
                <a:off x="3121" y="294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1" name="Line 3735"/>
              <p:cNvSpPr>
                <a:spLocks noChangeShapeType="1"/>
              </p:cNvSpPr>
              <p:nvPr/>
            </p:nvSpPr>
            <p:spPr bwMode="auto">
              <a:xfrm flipH="1">
                <a:off x="3094" y="296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2" name="Line 3736"/>
              <p:cNvSpPr>
                <a:spLocks noChangeShapeType="1"/>
              </p:cNvSpPr>
              <p:nvPr/>
            </p:nvSpPr>
            <p:spPr bwMode="auto">
              <a:xfrm>
                <a:off x="3121" y="294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3" name="Line 3737"/>
              <p:cNvSpPr>
                <a:spLocks noChangeShapeType="1"/>
              </p:cNvSpPr>
              <p:nvPr/>
            </p:nvSpPr>
            <p:spPr bwMode="auto">
              <a:xfrm flipH="1">
                <a:off x="3094" y="296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4" name="Line 3738"/>
              <p:cNvSpPr>
                <a:spLocks noChangeShapeType="1"/>
              </p:cNvSpPr>
              <p:nvPr/>
            </p:nvSpPr>
            <p:spPr bwMode="auto">
              <a:xfrm>
                <a:off x="3122" y="294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5" name="Line 3739"/>
              <p:cNvSpPr>
                <a:spLocks noChangeShapeType="1"/>
              </p:cNvSpPr>
              <p:nvPr/>
            </p:nvSpPr>
            <p:spPr bwMode="auto">
              <a:xfrm flipH="1">
                <a:off x="3101" y="296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6" name="Line 3740"/>
              <p:cNvSpPr>
                <a:spLocks noChangeShapeType="1"/>
              </p:cNvSpPr>
              <p:nvPr/>
            </p:nvSpPr>
            <p:spPr bwMode="auto">
              <a:xfrm>
                <a:off x="3128" y="294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7" name="Line 3741"/>
              <p:cNvSpPr>
                <a:spLocks noChangeShapeType="1"/>
              </p:cNvSpPr>
              <p:nvPr/>
            </p:nvSpPr>
            <p:spPr bwMode="auto">
              <a:xfrm flipH="1">
                <a:off x="3116" y="296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8" name="Line 3742"/>
              <p:cNvSpPr>
                <a:spLocks noChangeShapeType="1"/>
              </p:cNvSpPr>
              <p:nvPr/>
            </p:nvSpPr>
            <p:spPr bwMode="auto">
              <a:xfrm>
                <a:off x="3143" y="294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9" name="Line 3743"/>
              <p:cNvSpPr>
                <a:spLocks noChangeShapeType="1"/>
              </p:cNvSpPr>
              <p:nvPr/>
            </p:nvSpPr>
            <p:spPr bwMode="auto">
              <a:xfrm flipH="1">
                <a:off x="3128" y="296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0" name="Line 3744"/>
              <p:cNvSpPr>
                <a:spLocks noChangeShapeType="1"/>
              </p:cNvSpPr>
              <p:nvPr/>
            </p:nvSpPr>
            <p:spPr bwMode="auto">
              <a:xfrm>
                <a:off x="3155" y="294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1" name="Line 3745"/>
              <p:cNvSpPr>
                <a:spLocks noChangeShapeType="1"/>
              </p:cNvSpPr>
              <p:nvPr/>
            </p:nvSpPr>
            <p:spPr bwMode="auto">
              <a:xfrm flipH="1">
                <a:off x="3139"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2" name="Line 3746"/>
              <p:cNvSpPr>
                <a:spLocks noChangeShapeType="1"/>
              </p:cNvSpPr>
              <p:nvPr/>
            </p:nvSpPr>
            <p:spPr bwMode="auto">
              <a:xfrm>
                <a:off x="3167"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3" name="Line 3747"/>
              <p:cNvSpPr>
                <a:spLocks noChangeShapeType="1"/>
              </p:cNvSpPr>
              <p:nvPr/>
            </p:nvSpPr>
            <p:spPr bwMode="auto">
              <a:xfrm flipH="1">
                <a:off x="3143" y="297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4" name="Line 3748"/>
              <p:cNvSpPr>
                <a:spLocks noChangeShapeType="1"/>
              </p:cNvSpPr>
              <p:nvPr/>
            </p:nvSpPr>
            <p:spPr bwMode="auto">
              <a:xfrm>
                <a:off x="3170"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5" name="Line 3749"/>
              <p:cNvSpPr>
                <a:spLocks noChangeShapeType="1"/>
              </p:cNvSpPr>
              <p:nvPr/>
            </p:nvSpPr>
            <p:spPr bwMode="auto">
              <a:xfrm flipH="1">
                <a:off x="3152"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6" name="Line 3750"/>
              <p:cNvSpPr>
                <a:spLocks noChangeShapeType="1"/>
              </p:cNvSpPr>
              <p:nvPr/>
            </p:nvSpPr>
            <p:spPr bwMode="auto">
              <a:xfrm>
                <a:off x="3180"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7" name="Line 3751"/>
              <p:cNvSpPr>
                <a:spLocks noChangeShapeType="1"/>
              </p:cNvSpPr>
              <p:nvPr/>
            </p:nvSpPr>
            <p:spPr bwMode="auto">
              <a:xfrm flipH="1">
                <a:off x="3154" y="297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8" name="Line 3752"/>
              <p:cNvSpPr>
                <a:spLocks noChangeShapeType="1"/>
              </p:cNvSpPr>
              <p:nvPr/>
            </p:nvSpPr>
            <p:spPr bwMode="auto">
              <a:xfrm>
                <a:off x="3181"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9" name="Line 3753"/>
              <p:cNvSpPr>
                <a:spLocks noChangeShapeType="1"/>
              </p:cNvSpPr>
              <p:nvPr/>
            </p:nvSpPr>
            <p:spPr bwMode="auto">
              <a:xfrm flipH="1">
                <a:off x="3163"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0" name="Line 3754"/>
              <p:cNvSpPr>
                <a:spLocks noChangeShapeType="1"/>
              </p:cNvSpPr>
              <p:nvPr/>
            </p:nvSpPr>
            <p:spPr bwMode="auto">
              <a:xfrm>
                <a:off x="3192"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1" name="Line 3755"/>
              <p:cNvSpPr>
                <a:spLocks noChangeShapeType="1"/>
              </p:cNvSpPr>
              <p:nvPr/>
            </p:nvSpPr>
            <p:spPr bwMode="auto">
              <a:xfrm flipH="1">
                <a:off x="3174"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2" name="Line 3756"/>
              <p:cNvSpPr>
                <a:spLocks noChangeShapeType="1"/>
              </p:cNvSpPr>
              <p:nvPr/>
            </p:nvSpPr>
            <p:spPr bwMode="auto">
              <a:xfrm>
                <a:off x="3201"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3" name="Line 3757"/>
              <p:cNvSpPr>
                <a:spLocks noChangeShapeType="1"/>
              </p:cNvSpPr>
              <p:nvPr/>
            </p:nvSpPr>
            <p:spPr bwMode="auto">
              <a:xfrm flipH="1">
                <a:off x="3174"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4" name="Line 3758"/>
              <p:cNvSpPr>
                <a:spLocks noChangeShapeType="1"/>
              </p:cNvSpPr>
              <p:nvPr/>
            </p:nvSpPr>
            <p:spPr bwMode="auto">
              <a:xfrm>
                <a:off x="3201"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5" name="Line 3759"/>
              <p:cNvSpPr>
                <a:spLocks noChangeShapeType="1"/>
              </p:cNvSpPr>
              <p:nvPr/>
            </p:nvSpPr>
            <p:spPr bwMode="auto">
              <a:xfrm flipH="1">
                <a:off x="3175"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6" name="Line 3760"/>
              <p:cNvSpPr>
                <a:spLocks noChangeShapeType="1"/>
              </p:cNvSpPr>
              <p:nvPr/>
            </p:nvSpPr>
            <p:spPr bwMode="auto">
              <a:xfrm>
                <a:off x="3203"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7" name="Line 3761"/>
              <p:cNvSpPr>
                <a:spLocks noChangeShapeType="1"/>
              </p:cNvSpPr>
              <p:nvPr/>
            </p:nvSpPr>
            <p:spPr bwMode="auto">
              <a:xfrm flipH="1">
                <a:off x="3197"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8" name="Line 3762"/>
              <p:cNvSpPr>
                <a:spLocks noChangeShapeType="1"/>
              </p:cNvSpPr>
              <p:nvPr/>
            </p:nvSpPr>
            <p:spPr bwMode="auto">
              <a:xfrm>
                <a:off x="3224"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9" name="Line 3763"/>
              <p:cNvSpPr>
                <a:spLocks noChangeShapeType="1"/>
              </p:cNvSpPr>
              <p:nvPr/>
            </p:nvSpPr>
            <p:spPr bwMode="auto">
              <a:xfrm flipH="1">
                <a:off x="3197"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0" name="Line 3764"/>
              <p:cNvSpPr>
                <a:spLocks noChangeShapeType="1"/>
              </p:cNvSpPr>
              <p:nvPr/>
            </p:nvSpPr>
            <p:spPr bwMode="auto">
              <a:xfrm>
                <a:off x="3226"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1" name="Line 3765"/>
              <p:cNvSpPr>
                <a:spLocks noChangeShapeType="1"/>
              </p:cNvSpPr>
              <p:nvPr/>
            </p:nvSpPr>
            <p:spPr bwMode="auto">
              <a:xfrm flipH="1">
                <a:off x="3219" y="297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2" name="Line 3766"/>
              <p:cNvSpPr>
                <a:spLocks noChangeShapeType="1"/>
              </p:cNvSpPr>
              <p:nvPr/>
            </p:nvSpPr>
            <p:spPr bwMode="auto">
              <a:xfrm>
                <a:off x="3246"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3" name="Line 3767"/>
              <p:cNvSpPr>
                <a:spLocks noChangeShapeType="1"/>
              </p:cNvSpPr>
              <p:nvPr/>
            </p:nvSpPr>
            <p:spPr bwMode="auto">
              <a:xfrm flipH="1">
                <a:off x="3224"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4" name="Line 3768"/>
              <p:cNvSpPr>
                <a:spLocks noChangeShapeType="1"/>
              </p:cNvSpPr>
              <p:nvPr/>
            </p:nvSpPr>
            <p:spPr bwMode="auto">
              <a:xfrm>
                <a:off x="3252"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5" name="Line 3769"/>
              <p:cNvSpPr>
                <a:spLocks noChangeShapeType="1"/>
              </p:cNvSpPr>
              <p:nvPr/>
            </p:nvSpPr>
            <p:spPr bwMode="auto">
              <a:xfrm flipH="1">
                <a:off x="3227"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6" name="Line 3770"/>
              <p:cNvSpPr>
                <a:spLocks noChangeShapeType="1"/>
              </p:cNvSpPr>
              <p:nvPr/>
            </p:nvSpPr>
            <p:spPr bwMode="auto">
              <a:xfrm>
                <a:off x="3254"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7" name="Line 3771"/>
              <p:cNvSpPr>
                <a:spLocks noChangeShapeType="1"/>
              </p:cNvSpPr>
              <p:nvPr/>
            </p:nvSpPr>
            <p:spPr bwMode="auto">
              <a:xfrm flipH="1">
                <a:off x="3231"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8" name="Line 3772"/>
              <p:cNvSpPr>
                <a:spLocks noChangeShapeType="1"/>
              </p:cNvSpPr>
              <p:nvPr/>
            </p:nvSpPr>
            <p:spPr bwMode="auto">
              <a:xfrm>
                <a:off x="3259"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9" name="Line 3773"/>
              <p:cNvSpPr>
                <a:spLocks noChangeShapeType="1"/>
              </p:cNvSpPr>
              <p:nvPr/>
            </p:nvSpPr>
            <p:spPr bwMode="auto">
              <a:xfrm flipH="1">
                <a:off x="3235" y="297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0" name="Line 3774"/>
              <p:cNvSpPr>
                <a:spLocks noChangeShapeType="1"/>
              </p:cNvSpPr>
              <p:nvPr/>
            </p:nvSpPr>
            <p:spPr bwMode="auto">
              <a:xfrm>
                <a:off x="3262"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1" name="Line 3775"/>
              <p:cNvSpPr>
                <a:spLocks noChangeShapeType="1"/>
              </p:cNvSpPr>
              <p:nvPr/>
            </p:nvSpPr>
            <p:spPr bwMode="auto">
              <a:xfrm flipH="1">
                <a:off x="3235"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2" name="Line 3776"/>
              <p:cNvSpPr>
                <a:spLocks noChangeShapeType="1"/>
              </p:cNvSpPr>
              <p:nvPr/>
            </p:nvSpPr>
            <p:spPr bwMode="auto">
              <a:xfrm>
                <a:off x="3264"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3" name="Line 3777"/>
              <p:cNvSpPr>
                <a:spLocks noChangeShapeType="1"/>
              </p:cNvSpPr>
              <p:nvPr/>
            </p:nvSpPr>
            <p:spPr bwMode="auto">
              <a:xfrm flipH="1">
                <a:off x="3241" y="297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4" name="Line 3778"/>
              <p:cNvSpPr>
                <a:spLocks noChangeShapeType="1"/>
              </p:cNvSpPr>
              <p:nvPr/>
            </p:nvSpPr>
            <p:spPr bwMode="auto">
              <a:xfrm>
                <a:off x="3268"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5" name="Line 3779"/>
              <p:cNvSpPr>
                <a:spLocks noChangeShapeType="1"/>
              </p:cNvSpPr>
              <p:nvPr/>
            </p:nvSpPr>
            <p:spPr bwMode="auto">
              <a:xfrm flipH="1">
                <a:off x="3253"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6" name="Line 3780"/>
              <p:cNvSpPr>
                <a:spLocks noChangeShapeType="1"/>
              </p:cNvSpPr>
              <p:nvPr/>
            </p:nvSpPr>
            <p:spPr bwMode="auto">
              <a:xfrm>
                <a:off x="3282"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7" name="Line 3781"/>
              <p:cNvSpPr>
                <a:spLocks noChangeShapeType="1"/>
              </p:cNvSpPr>
              <p:nvPr/>
            </p:nvSpPr>
            <p:spPr bwMode="auto">
              <a:xfrm flipH="1">
                <a:off x="3260"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8" name="Line 3782"/>
              <p:cNvSpPr>
                <a:spLocks noChangeShapeType="1"/>
              </p:cNvSpPr>
              <p:nvPr/>
            </p:nvSpPr>
            <p:spPr bwMode="auto">
              <a:xfrm>
                <a:off x="3288"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9" name="Line 3783"/>
              <p:cNvSpPr>
                <a:spLocks noChangeShapeType="1"/>
              </p:cNvSpPr>
              <p:nvPr/>
            </p:nvSpPr>
            <p:spPr bwMode="auto">
              <a:xfrm flipH="1">
                <a:off x="3264" y="297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0" name="Line 3784"/>
              <p:cNvSpPr>
                <a:spLocks noChangeShapeType="1"/>
              </p:cNvSpPr>
              <p:nvPr/>
            </p:nvSpPr>
            <p:spPr bwMode="auto">
              <a:xfrm>
                <a:off x="3291"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1" name="Line 3785"/>
              <p:cNvSpPr>
                <a:spLocks noChangeShapeType="1"/>
              </p:cNvSpPr>
              <p:nvPr/>
            </p:nvSpPr>
            <p:spPr bwMode="auto">
              <a:xfrm flipH="1">
                <a:off x="3302"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2" name="Line 3786"/>
              <p:cNvSpPr>
                <a:spLocks noChangeShapeType="1"/>
              </p:cNvSpPr>
              <p:nvPr/>
            </p:nvSpPr>
            <p:spPr bwMode="auto">
              <a:xfrm>
                <a:off x="3331"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3" name="Line 3787"/>
              <p:cNvSpPr>
                <a:spLocks noChangeShapeType="1"/>
              </p:cNvSpPr>
              <p:nvPr/>
            </p:nvSpPr>
            <p:spPr bwMode="auto">
              <a:xfrm flipH="1">
                <a:off x="3311" y="297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4" name="Line 3788"/>
              <p:cNvSpPr>
                <a:spLocks noChangeShapeType="1"/>
              </p:cNvSpPr>
              <p:nvPr/>
            </p:nvSpPr>
            <p:spPr bwMode="auto">
              <a:xfrm>
                <a:off x="3340" y="294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5" name="Line 3789"/>
              <p:cNvSpPr>
                <a:spLocks noChangeShapeType="1"/>
              </p:cNvSpPr>
              <p:nvPr/>
            </p:nvSpPr>
            <p:spPr bwMode="auto">
              <a:xfrm flipH="1">
                <a:off x="3313" y="2974"/>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6" name="Line 3790"/>
              <p:cNvSpPr>
                <a:spLocks noChangeShapeType="1"/>
              </p:cNvSpPr>
              <p:nvPr/>
            </p:nvSpPr>
            <p:spPr bwMode="auto">
              <a:xfrm>
                <a:off x="3340" y="294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7" name="Line 3791"/>
              <p:cNvSpPr>
                <a:spLocks noChangeShapeType="1"/>
              </p:cNvSpPr>
              <p:nvPr/>
            </p:nvSpPr>
            <p:spPr bwMode="auto">
              <a:xfrm flipH="1">
                <a:off x="3326" y="297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8" name="Line 3792"/>
              <p:cNvSpPr>
                <a:spLocks noChangeShapeType="1"/>
              </p:cNvSpPr>
              <p:nvPr/>
            </p:nvSpPr>
            <p:spPr bwMode="auto">
              <a:xfrm>
                <a:off x="3355" y="294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9" name="Line 3793"/>
              <p:cNvSpPr>
                <a:spLocks noChangeShapeType="1"/>
              </p:cNvSpPr>
              <p:nvPr/>
            </p:nvSpPr>
            <p:spPr bwMode="auto">
              <a:xfrm flipH="1">
                <a:off x="3350" y="297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0" name="Line 3794"/>
              <p:cNvSpPr>
                <a:spLocks noChangeShapeType="1"/>
              </p:cNvSpPr>
              <p:nvPr/>
            </p:nvSpPr>
            <p:spPr bwMode="auto">
              <a:xfrm>
                <a:off x="3378" y="294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1" name="Line 3795"/>
              <p:cNvSpPr>
                <a:spLocks noChangeShapeType="1"/>
              </p:cNvSpPr>
              <p:nvPr/>
            </p:nvSpPr>
            <p:spPr bwMode="auto">
              <a:xfrm flipH="1">
                <a:off x="3381" y="2977"/>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2" name="Line 3796"/>
              <p:cNvSpPr>
                <a:spLocks noChangeShapeType="1"/>
              </p:cNvSpPr>
              <p:nvPr/>
            </p:nvSpPr>
            <p:spPr bwMode="auto">
              <a:xfrm>
                <a:off x="3408" y="2950"/>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3" name="Line 3797"/>
              <p:cNvSpPr>
                <a:spLocks noChangeShapeType="1"/>
              </p:cNvSpPr>
              <p:nvPr/>
            </p:nvSpPr>
            <p:spPr bwMode="auto">
              <a:xfrm flipH="1">
                <a:off x="3413" y="297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4" name="Line 3798"/>
              <p:cNvSpPr>
                <a:spLocks noChangeShapeType="1"/>
              </p:cNvSpPr>
              <p:nvPr/>
            </p:nvSpPr>
            <p:spPr bwMode="auto">
              <a:xfrm>
                <a:off x="3441" y="295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5" name="Line 3799"/>
              <p:cNvSpPr>
                <a:spLocks noChangeShapeType="1"/>
              </p:cNvSpPr>
              <p:nvPr/>
            </p:nvSpPr>
            <p:spPr bwMode="auto">
              <a:xfrm flipH="1">
                <a:off x="3419" y="297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6" name="Line 3800"/>
              <p:cNvSpPr>
                <a:spLocks noChangeShapeType="1"/>
              </p:cNvSpPr>
              <p:nvPr/>
            </p:nvSpPr>
            <p:spPr bwMode="auto">
              <a:xfrm>
                <a:off x="3446" y="295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7" name="Line 3801"/>
              <p:cNvSpPr>
                <a:spLocks noChangeShapeType="1"/>
              </p:cNvSpPr>
              <p:nvPr/>
            </p:nvSpPr>
            <p:spPr bwMode="auto">
              <a:xfrm flipH="1">
                <a:off x="3433" y="297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8" name="Line 3802"/>
              <p:cNvSpPr>
                <a:spLocks noChangeShapeType="1"/>
              </p:cNvSpPr>
              <p:nvPr/>
            </p:nvSpPr>
            <p:spPr bwMode="auto">
              <a:xfrm>
                <a:off x="3460" y="295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9" name="Line 3803"/>
              <p:cNvSpPr>
                <a:spLocks noChangeShapeType="1"/>
              </p:cNvSpPr>
              <p:nvPr/>
            </p:nvSpPr>
            <p:spPr bwMode="auto">
              <a:xfrm flipH="1">
                <a:off x="3486" y="2984"/>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0" name="Line 3804"/>
              <p:cNvSpPr>
                <a:spLocks noChangeShapeType="1"/>
              </p:cNvSpPr>
              <p:nvPr/>
            </p:nvSpPr>
            <p:spPr bwMode="auto">
              <a:xfrm>
                <a:off x="3513"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1" name="Line 3805"/>
              <p:cNvSpPr>
                <a:spLocks noChangeShapeType="1"/>
              </p:cNvSpPr>
              <p:nvPr/>
            </p:nvSpPr>
            <p:spPr bwMode="auto">
              <a:xfrm flipH="1">
                <a:off x="3488" y="298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2" name="Line 3806"/>
              <p:cNvSpPr>
                <a:spLocks noChangeShapeType="1"/>
              </p:cNvSpPr>
              <p:nvPr/>
            </p:nvSpPr>
            <p:spPr bwMode="auto">
              <a:xfrm>
                <a:off x="3516"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3" name="Line 3807"/>
              <p:cNvSpPr>
                <a:spLocks noChangeShapeType="1"/>
              </p:cNvSpPr>
              <p:nvPr/>
            </p:nvSpPr>
            <p:spPr bwMode="auto">
              <a:xfrm flipH="1">
                <a:off x="3499" y="298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4" name="Line 3808"/>
              <p:cNvSpPr>
                <a:spLocks noChangeShapeType="1"/>
              </p:cNvSpPr>
              <p:nvPr/>
            </p:nvSpPr>
            <p:spPr bwMode="auto">
              <a:xfrm>
                <a:off x="3526"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5" name="Line 3809"/>
              <p:cNvSpPr>
                <a:spLocks noChangeShapeType="1"/>
              </p:cNvSpPr>
              <p:nvPr/>
            </p:nvSpPr>
            <p:spPr bwMode="auto">
              <a:xfrm flipH="1">
                <a:off x="3499" y="298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6" name="Line 3810"/>
              <p:cNvSpPr>
                <a:spLocks noChangeShapeType="1"/>
              </p:cNvSpPr>
              <p:nvPr/>
            </p:nvSpPr>
            <p:spPr bwMode="auto">
              <a:xfrm>
                <a:off x="3526"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7" name="Line 3811"/>
              <p:cNvSpPr>
                <a:spLocks noChangeShapeType="1"/>
              </p:cNvSpPr>
              <p:nvPr/>
            </p:nvSpPr>
            <p:spPr bwMode="auto">
              <a:xfrm flipH="1">
                <a:off x="3499" y="298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8" name="Line 3812"/>
              <p:cNvSpPr>
                <a:spLocks noChangeShapeType="1"/>
              </p:cNvSpPr>
              <p:nvPr/>
            </p:nvSpPr>
            <p:spPr bwMode="auto">
              <a:xfrm>
                <a:off x="3526"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9" name="Line 3813"/>
              <p:cNvSpPr>
                <a:spLocks noChangeShapeType="1"/>
              </p:cNvSpPr>
              <p:nvPr/>
            </p:nvSpPr>
            <p:spPr bwMode="auto">
              <a:xfrm flipH="1">
                <a:off x="3511" y="298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0" name="Line 3814"/>
              <p:cNvSpPr>
                <a:spLocks noChangeShapeType="1"/>
              </p:cNvSpPr>
              <p:nvPr/>
            </p:nvSpPr>
            <p:spPr bwMode="auto">
              <a:xfrm>
                <a:off x="3540"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1" name="Line 3815"/>
              <p:cNvSpPr>
                <a:spLocks noChangeShapeType="1"/>
              </p:cNvSpPr>
              <p:nvPr/>
            </p:nvSpPr>
            <p:spPr bwMode="auto">
              <a:xfrm flipH="1">
                <a:off x="3514" y="298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2" name="Line 3816"/>
              <p:cNvSpPr>
                <a:spLocks noChangeShapeType="1"/>
              </p:cNvSpPr>
              <p:nvPr/>
            </p:nvSpPr>
            <p:spPr bwMode="auto">
              <a:xfrm>
                <a:off x="3541"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3" name="Line 3817"/>
              <p:cNvSpPr>
                <a:spLocks noChangeShapeType="1"/>
              </p:cNvSpPr>
              <p:nvPr/>
            </p:nvSpPr>
            <p:spPr bwMode="auto">
              <a:xfrm flipH="1">
                <a:off x="3541" y="298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4" name="Line 3818"/>
              <p:cNvSpPr>
                <a:spLocks noChangeShapeType="1"/>
              </p:cNvSpPr>
              <p:nvPr/>
            </p:nvSpPr>
            <p:spPr bwMode="auto">
              <a:xfrm>
                <a:off x="3570"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5" name="Line 3819"/>
              <p:cNvSpPr>
                <a:spLocks noChangeShapeType="1"/>
              </p:cNvSpPr>
              <p:nvPr/>
            </p:nvSpPr>
            <p:spPr bwMode="auto">
              <a:xfrm flipH="1">
                <a:off x="3556" y="298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6" name="Line 3820"/>
              <p:cNvSpPr>
                <a:spLocks noChangeShapeType="1"/>
              </p:cNvSpPr>
              <p:nvPr/>
            </p:nvSpPr>
            <p:spPr bwMode="auto">
              <a:xfrm>
                <a:off x="3585"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7" name="Line 3821"/>
              <p:cNvSpPr>
                <a:spLocks noChangeShapeType="1"/>
              </p:cNvSpPr>
              <p:nvPr/>
            </p:nvSpPr>
            <p:spPr bwMode="auto">
              <a:xfrm flipH="1">
                <a:off x="3577" y="298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8" name="Line 3822"/>
              <p:cNvSpPr>
                <a:spLocks noChangeShapeType="1"/>
              </p:cNvSpPr>
              <p:nvPr/>
            </p:nvSpPr>
            <p:spPr bwMode="auto">
              <a:xfrm>
                <a:off x="3606"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grpSp>
        <p:sp>
          <p:nvSpPr>
            <p:cNvPr id="59" name="Line 153"/>
            <p:cNvSpPr>
              <a:spLocks noChangeShapeType="1"/>
            </p:cNvSpPr>
            <p:nvPr/>
          </p:nvSpPr>
          <p:spPr bwMode="auto">
            <a:xfrm>
              <a:off x="1582445" y="2198692"/>
              <a:ext cx="1588"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 name="Freeform 154"/>
            <p:cNvSpPr>
              <a:spLocks/>
            </p:cNvSpPr>
            <p:nvPr/>
          </p:nvSpPr>
          <p:spPr bwMode="auto">
            <a:xfrm>
              <a:off x="1579270" y="2198692"/>
              <a:ext cx="20639" cy="6351"/>
            </a:xfrm>
            <a:custGeom>
              <a:avLst/>
              <a:gdLst>
                <a:gd name="T0" fmla="*/ 2147483647 w 49"/>
                <a:gd name="T1" fmla="*/ 0 h 17"/>
                <a:gd name="T2" fmla="*/ 2147483647 w 49"/>
                <a:gd name="T3" fmla="*/ 0 h 17"/>
                <a:gd name="T4" fmla="*/ 0 w 49"/>
                <a:gd name="T5" fmla="*/ 2147483647 h 17"/>
                <a:gd name="T6" fmla="*/ 0 w 49"/>
                <a:gd name="T7" fmla="*/ 2147483647 h 17"/>
                <a:gd name="T8" fmla="*/ 0 w 49"/>
                <a:gd name="T9" fmla="*/ 2147483647 h 17"/>
                <a:gd name="T10" fmla="*/ 2147483647 w 49"/>
                <a:gd name="T11" fmla="*/ 2147483647 h 17"/>
                <a:gd name="T12" fmla="*/ 2147483647 w 49"/>
                <a:gd name="T13" fmla="*/ 2147483647 h 17"/>
                <a:gd name="T14" fmla="*/ 2147483647 w 49"/>
                <a:gd name="T15" fmla="*/ 2147483647 h 17"/>
                <a:gd name="T16" fmla="*/ 2147483647 w 49"/>
                <a:gd name="T17" fmla="*/ 2147483647 h 17"/>
                <a:gd name="T18" fmla="*/ 2147483647 w 49"/>
                <a:gd name="T19" fmla="*/ 2147483647 h 17"/>
                <a:gd name="T20" fmla="*/ 2147483647 w 49"/>
                <a:gd name="T21" fmla="*/ 2147483647 h 17"/>
                <a:gd name="T22" fmla="*/ 2147483647 w 49"/>
                <a:gd name="T23" fmla="*/ 0 h 17"/>
                <a:gd name="T24" fmla="*/ 2147483647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6" y="0"/>
                  </a:moveTo>
                  <a:lnTo>
                    <a:pt x="6" y="0"/>
                  </a:lnTo>
                  <a:lnTo>
                    <a:pt x="0" y="6"/>
                  </a:lnTo>
                  <a:lnTo>
                    <a:pt x="0" y="11"/>
                  </a:lnTo>
                  <a:lnTo>
                    <a:pt x="6" y="17"/>
                  </a:lnTo>
                  <a:lnTo>
                    <a:pt x="32" y="17"/>
                  </a:lnTo>
                  <a:lnTo>
                    <a:pt x="43" y="11"/>
                  </a:lnTo>
                  <a:lnTo>
                    <a:pt x="49" y="11"/>
                  </a:lnTo>
                  <a:lnTo>
                    <a:pt x="43" y="6"/>
                  </a:lnTo>
                  <a:lnTo>
                    <a:pt x="32" y="0"/>
                  </a:lnTo>
                  <a:lnTo>
                    <a:pt x="6"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 name="Line 155"/>
            <p:cNvSpPr>
              <a:spLocks noChangeShapeType="1"/>
            </p:cNvSpPr>
            <p:nvPr/>
          </p:nvSpPr>
          <p:spPr bwMode="auto">
            <a:xfrm>
              <a:off x="1599909" y="2203456"/>
              <a:ext cx="158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 name="Freeform 156"/>
            <p:cNvSpPr>
              <a:spLocks/>
            </p:cNvSpPr>
            <p:nvPr/>
          </p:nvSpPr>
          <p:spPr bwMode="auto">
            <a:xfrm>
              <a:off x="1591971" y="2198692"/>
              <a:ext cx="7938" cy="11114"/>
            </a:xfrm>
            <a:custGeom>
              <a:avLst/>
              <a:gdLst>
                <a:gd name="T0" fmla="*/ 2147483647 w 17"/>
                <a:gd name="T1" fmla="*/ 2147483647 h 27"/>
                <a:gd name="T2" fmla="*/ 2147483647 w 17"/>
                <a:gd name="T3" fmla="*/ 2147483647 h 27"/>
                <a:gd name="T4" fmla="*/ 2147483647 w 17"/>
                <a:gd name="T5" fmla="*/ 0 h 27"/>
                <a:gd name="T6" fmla="*/ 2147483647 w 17"/>
                <a:gd name="T7" fmla="*/ 0 h 27"/>
                <a:gd name="T8" fmla="*/ 0 w 17"/>
                <a:gd name="T9" fmla="*/ 0 h 27"/>
                <a:gd name="T10" fmla="*/ 0 w 17"/>
                <a:gd name="T11" fmla="*/ 2147483647 h 27"/>
                <a:gd name="T12" fmla="*/ 0 w 17"/>
                <a:gd name="T13" fmla="*/ 2147483647 h 27"/>
                <a:gd name="T14" fmla="*/ 0 w 17"/>
                <a:gd name="T15" fmla="*/ 2147483647 h 27"/>
                <a:gd name="T16" fmla="*/ 0 w 17"/>
                <a:gd name="T17" fmla="*/ 2147483647 h 27"/>
                <a:gd name="T18" fmla="*/ 2147483647 w 17"/>
                <a:gd name="T19" fmla="*/ 2147483647 h 27"/>
                <a:gd name="T20" fmla="*/ 2147483647 w 17"/>
                <a:gd name="T21" fmla="*/ 2147483647 h 27"/>
                <a:gd name="T22" fmla="*/ 2147483647 w 17"/>
                <a:gd name="T23" fmla="*/ 2147483647 h 27"/>
                <a:gd name="T24" fmla="*/ 2147483647 w 17"/>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7"/>
                <a:gd name="T41" fmla="*/ 17 w 1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7">
                  <a:moveTo>
                    <a:pt x="17" y="11"/>
                  </a:moveTo>
                  <a:lnTo>
                    <a:pt x="11" y="6"/>
                  </a:lnTo>
                  <a:lnTo>
                    <a:pt x="11" y="0"/>
                  </a:lnTo>
                  <a:lnTo>
                    <a:pt x="6" y="0"/>
                  </a:lnTo>
                  <a:lnTo>
                    <a:pt x="0" y="0"/>
                  </a:lnTo>
                  <a:lnTo>
                    <a:pt x="0" y="6"/>
                  </a:lnTo>
                  <a:lnTo>
                    <a:pt x="0" y="11"/>
                  </a:lnTo>
                  <a:lnTo>
                    <a:pt x="0" y="27"/>
                  </a:lnTo>
                  <a:lnTo>
                    <a:pt x="6" y="27"/>
                  </a:lnTo>
                  <a:lnTo>
                    <a:pt x="11" y="27"/>
                  </a:lnTo>
                  <a:lnTo>
                    <a:pt x="17" y="27"/>
                  </a:lnTo>
                  <a:lnTo>
                    <a:pt x="17"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 name="Line 157"/>
            <p:cNvSpPr>
              <a:spLocks noChangeShapeType="1"/>
            </p:cNvSpPr>
            <p:nvPr/>
          </p:nvSpPr>
          <p:spPr bwMode="auto">
            <a:xfrm>
              <a:off x="1595146" y="2203456"/>
              <a:ext cx="1588"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 name="Freeform 158"/>
            <p:cNvSpPr>
              <a:spLocks/>
            </p:cNvSpPr>
            <p:nvPr/>
          </p:nvSpPr>
          <p:spPr bwMode="auto">
            <a:xfrm>
              <a:off x="1591971" y="2203456"/>
              <a:ext cx="9525" cy="6351"/>
            </a:xfrm>
            <a:custGeom>
              <a:avLst/>
              <a:gdLst>
                <a:gd name="T0" fmla="*/ 2147483647 w 23"/>
                <a:gd name="T1" fmla="*/ 0 h 16"/>
                <a:gd name="T2" fmla="*/ 0 w 23"/>
                <a:gd name="T3" fmla="*/ 0 h 16"/>
                <a:gd name="T4" fmla="*/ 0 w 23"/>
                <a:gd name="T5" fmla="*/ 2147483647 h 16"/>
                <a:gd name="T6" fmla="*/ 0 w 23"/>
                <a:gd name="T7" fmla="*/ 2147483647 h 16"/>
                <a:gd name="T8" fmla="*/ 0 w 23"/>
                <a:gd name="T9" fmla="*/ 2147483647 h 16"/>
                <a:gd name="T10" fmla="*/ 0 w 23"/>
                <a:gd name="T11" fmla="*/ 2147483647 h 16"/>
                <a:gd name="T12" fmla="*/ 2147483647 w 23"/>
                <a:gd name="T13" fmla="*/ 2147483647 h 16"/>
                <a:gd name="T14" fmla="*/ 2147483647 w 23"/>
                <a:gd name="T15" fmla="*/ 2147483647 h 16"/>
                <a:gd name="T16" fmla="*/ 2147483647 w 23"/>
                <a:gd name="T17" fmla="*/ 2147483647 h 16"/>
                <a:gd name="T18" fmla="*/ 2147483647 w 23"/>
                <a:gd name="T19" fmla="*/ 2147483647 h 16"/>
                <a:gd name="T20" fmla="*/ 2147483647 w 23"/>
                <a:gd name="T21" fmla="*/ 2147483647 h 16"/>
                <a:gd name="T22" fmla="*/ 2147483647 w 23"/>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
                <a:gd name="T38" fmla="*/ 23 w 23"/>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
                  <a:moveTo>
                    <a:pt x="6" y="0"/>
                  </a:moveTo>
                  <a:lnTo>
                    <a:pt x="0" y="0"/>
                  </a:lnTo>
                  <a:lnTo>
                    <a:pt x="0" y="6"/>
                  </a:lnTo>
                  <a:lnTo>
                    <a:pt x="0" y="10"/>
                  </a:lnTo>
                  <a:lnTo>
                    <a:pt x="0" y="16"/>
                  </a:lnTo>
                  <a:lnTo>
                    <a:pt x="6" y="16"/>
                  </a:lnTo>
                  <a:lnTo>
                    <a:pt x="17" y="10"/>
                  </a:lnTo>
                  <a:lnTo>
                    <a:pt x="23" y="10"/>
                  </a:lnTo>
                  <a:lnTo>
                    <a:pt x="17" y="6"/>
                  </a:lnTo>
                  <a:lnTo>
                    <a:pt x="6"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 name="Line 159"/>
            <p:cNvSpPr>
              <a:spLocks noChangeShapeType="1"/>
            </p:cNvSpPr>
            <p:nvPr/>
          </p:nvSpPr>
          <p:spPr bwMode="auto">
            <a:xfrm>
              <a:off x="1601496" y="2206631"/>
              <a:ext cx="1588"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 name="Freeform 160"/>
            <p:cNvSpPr>
              <a:spLocks/>
            </p:cNvSpPr>
            <p:nvPr/>
          </p:nvSpPr>
          <p:spPr bwMode="auto">
            <a:xfrm>
              <a:off x="1595146" y="2203456"/>
              <a:ext cx="6350" cy="7938"/>
            </a:xfrm>
            <a:custGeom>
              <a:avLst/>
              <a:gdLst>
                <a:gd name="T0" fmla="*/ 2147483647 w 17"/>
                <a:gd name="T1" fmla="*/ 2147483647 h 21"/>
                <a:gd name="T2" fmla="*/ 2147483647 w 17"/>
                <a:gd name="T3" fmla="*/ 2147483647 h 21"/>
                <a:gd name="T4" fmla="*/ 2147483647 w 17"/>
                <a:gd name="T5" fmla="*/ 0 h 21"/>
                <a:gd name="T6" fmla="*/ 2147483647 w 17"/>
                <a:gd name="T7" fmla="*/ 0 h 21"/>
                <a:gd name="T8" fmla="*/ 0 w 17"/>
                <a:gd name="T9" fmla="*/ 0 h 21"/>
                <a:gd name="T10" fmla="*/ 0 w 17"/>
                <a:gd name="T11" fmla="*/ 2147483647 h 21"/>
                <a:gd name="T12" fmla="*/ 0 w 17"/>
                <a:gd name="T13" fmla="*/ 2147483647 h 21"/>
                <a:gd name="T14" fmla="*/ 0 w 17"/>
                <a:gd name="T15" fmla="*/ 2147483647 h 21"/>
                <a:gd name="T16" fmla="*/ 0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7" y="10"/>
                  </a:moveTo>
                  <a:lnTo>
                    <a:pt x="11" y="6"/>
                  </a:lnTo>
                  <a:lnTo>
                    <a:pt x="11" y="0"/>
                  </a:lnTo>
                  <a:lnTo>
                    <a:pt x="5" y="0"/>
                  </a:lnTo>
                  <a:lnTo>
                    <a:pt x="0" y="0"/>
                  </a:lnTo>
                  <a:lnTo>
                    <a:pt x="0" y="6"/>
                  </a:lnTo>
                  <a:lnTo>
                    <a:pt x="0" y="10"/>
                  </a:lnTo>
                  <a:lnTo>
                    <a:pt x="0" y="16"/>
                  </a:lnTo>
                  <a:lnTo>
                    <a:pt x="0" y="21"/>
                  </a:lnTo>
                  <a:lnTo>
                    <a:pt x="5" y="21"/>
                  </a:lnTo>
                  <a:lnTo>
                    <a:pt x="11" y="21"/>
                  </a:lnTo>
                  <a:lnTo>
                    <a:pt x="17" y="16"/>
                  </a:lnTo>
                  <a:lnTo>
                    <a:pt x="17" y="1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 name="Line 161"/>
            <p:cNvSpPr>
              <a:spLocks noChangeShapeType="1"/>
            </p:cNvSpPr>
            <p:nvPr/>
          </p:nvSpPr>
          <p:spPr bwMode="auto">
            <a:xfrm>
              <a:off x="1596734" y="2205043"/>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8" name="Freeform 162"/>
            <p:cNvSpPr>
              <a:spLocks/>
            </p:cNvSpPr>
            <p:nvPr/>
          </p:nvSpPr>
          <p:spPr bwMode="auto">
            <a:xfrm>
              <a:off x="1595146" y="2205043"/>
              <a:ext cx="7938" cy="6351"/>
            </a:xfrm>
            <a:custGeom>
              <a:avLst/>
              <a:gdLst>
                <a:gd name="T0" fmla="*/ 2147483647 w 22"/>
                <a:gd name="T1" fmla="*/ 0 h 15"/>
                <a:gd name="T2" fmla="*/ 0 w 22"/>
                <a:gd name="T3" fmla="*/ 0 h 15"/>
                <a:gd name="T4" fmla="*/ 0 w 22"/>
                <a:gd name="T5" fmla="*/ 2147483647 h 15"/>
                <a:gd name="T6" fmla="*/ 0 w 22"/>
                <a:gd name="T7" fmla="*/ 2147483647 h 15"/>
                <a:gd name="T8" fmla="*/ 0 w 22"/>
                <a:gd name="T9" fmla="*/ 2147483647 h 15"/>
                <a:gd name="T10" fmla="*/ 0 w 22"/>
                <a:gd name="T11" fmla="*/ 2147483647 h 15"/>
                <a:gd name="T12" fmla="*/ 2147483647 w 22"/>
                <a:gd name="T13" fmla="*/ 2147483647 h 15"/>
                <a:gd name="T14" fmla="*/ 2147483647 w 22"/>
                <a:gd name="T15" fmla="*/ 2147483647 h 15"/>
                <a:gd name="T16" fmla="*/ 2147483647 w 22"/>
                <a:gd name="T17" fmla="*/ 2147483647 h 15"/>
                <a:gd name="T18" fmla="*/ 2147483647 w 22"/>
                <a:gd name="T19" fmla="*/ 2147483647 h 15"/>
                <a:gd name="T20" fmla="*/ 2147483647 w 22"/>
                <a:gd name="T21" fmla="*/ 2147483647 h 15"/>
                <a:gd name="T22" fmla="*/ 2147483647 w 22"/>
                <a:gd name="T23" fmla="*/ 0 h 15"/>
                <a:gd name="T24" fmla="*/ 2147483647 w 2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5"/>
                <a:gd name="T41" fmla="*/ 22 w 2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5">
                  <a:moveTo>
                    <a:pt x="5" y="0"/>
                  </a:moveTo>
                  <a:lnTo>
                    <a:pt x="0" y="0"/>
                  </a:lnTo>
                  <a:lnTo>
                    <a:pt x="0" y="4"/>
                  </a:lnTo>
                  <a:lnTo>
                    <a:pt x="0" y="10"/>
                  </a:lnTo>
                  <a:lnTo>
                    <a:pt x="0" y="15"/>
                  </a:lnTo>
                  <a:lnTo>
                    <a:pt x="5" y="15"/>
                  </a:lnTo>
                  <a:lnTo>
                    <a:pt x="11" y="15"/>
                  </a:lnTo>
                  <a:lnTo>
                    <a:pt x="22" y="10"/>
                  </a:lnTo>
                  <a:lnTo>
                    <a:pt x="22" y="4"/>
                  </a:lnTo>
                  <a:lnTo>
                    <a:pt x="11" y="0"/>
                  </a:lnTo>
                  <a:lnTo>
                    <a:pt x="5"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9" name="Line 163"/>
            <p:cNvSpPr>
              <a:spLocks noChangeShapeType="1"/>
            </p:cNvSpPr>
            <p:nvPr/>
          </p:nvSpPr>
          <p:spPr bwMode="auto">
            <a:xfrm>
              <a:off x="1603084" y="2206631"/>
              <a:ext cx="158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0" name="Freeform 164"/>
            <p:cNvSpPr>
              <a:spLocks/>
            </p:cNvSpPr>
            <p:nvPr/>
          </p:nvSpPr>
          <p:spPr bwMode="auto">
            <a:xfrm>
              <a:off x="1596734" y="2205043"/>
              <a:ext cx="6350" cy="9526"/>
            </a:xfrm>
            <a:custGeom>
              <a:avLst/>
              <a:gdLst>
                <a:gd name="T0" fmla="*/ 2147483647 w 17"/>
                <a:gd name="T1" fmla="*/ 2147483647 h 21"/>
                <a:gd name="T2" fmla="*/ 2147483647 w 17"/>
                <a:gd name="T3" fmla="*/ 2147483647 h 21"/>
                <a:gd name="T4" fmla="*/ 2147483647 w 17"/>
                <a:gd name="T5" fmla="*/ 0 h 21"/>
                <a:gd name="T6" fmla="*/ 2147483647 w 17"/>
                <a:gd name="T7" fmla="*/ 0 h 21"/>
                <a:gd name="T8" fmla="*/ 2147483647 w 17"/>
                <a:gd name="T9" fmla="*/ 0 h 21"/>
                <a:gd name="T10" fmla="*/ 0 w 17"/>
                <a:gd name="T11" fmla="*/ 2147483647 h 21"/>
                <a:gd name="T12" fmla="*/ 0 w 17"/>
                <a:gd name="T13" fmla="*/ 2147483647 h 21"/>
                <a:gd name="T14" fmla="*/ 0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7" y="4"/>
                  </a:moveTo>
                  <a:lnTo>
                    <a:pt x="17" y="4"/>
                  </a:lnTo>
                  <a:lnTo>
                    <a:pt x="12" y="0"/>
                  </a:lnTo>
                  <a:lnTo>
                    <a:pt x="6" y="0"/>
                  </a:lnTo>
                  <a:lnTo>
                    <a:pt x="0" y="4"/>
                  </a:lnTo>
                  <a:lnTo>
                    <a:pt x="0" y="10"/>
                  </a:lnTo>
                  <a:lnTo>
                    <a:pt x="6" y="15"/>
                  </a:lnTo>
                  <a:lnTo>
                    <a:pt x="12" y="21"/>
                  </a:lnTo>
                  <a:lnTo>
                    <a:pt x="12" y="15"/>
                  </a:lnTo>
                  <a:lnTo>
                    <a:pt x="17" y="10"/>
                  </a:lnTo>
                  <a:lnTo>
                    <a:pt x="17" y="4"/>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1" name="Line 165"/>
            <p:cNvSpPr>
              <a:spLocks noChangeShapeType="1"/>
            </p:cNvSpPr>
            <p:nvPr/>
          </p:nvSpPr>
          <p:spPr bwMode="auto">
            <a:xfrm>
              <a:off x="1601496" y="2206631"/>
              <a:ext cx="1588"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2" name="Freeform 166"/>
            <p:cNvSpPr>
              <a:spLocks/>
            </p:cNvSpPr>
            <p:nvPr/>
          </p:nvSpPr>
          <p:spPr bwMode="auto">
            <a:xfrm>
              <a:off x="1596734" y="2206631"/>
              <a:ext cx="9525" cy="7938"/>
            </a:xfrm>
            <a:custGeom>
              <a:avLst/>
              <a:gdLst>
                <a:gd name="T0" fmla="*/ 2147483647 w 23"/>
                <a:gd name="T1" fmla="*/ 0 h 17"/>
                <a:gd name="T2" fmla="*/ 2147483647 w 23"/>
                <a:gd name="T3" fmla="*/ 0 h 17"/>
                <a:gd name="T4" fmla="*/ 0 w 23"/>
                <a:gd name="T5" fmla="*/ 0 h 17"/>
                <a:gd name="T6" fmla="*/ 0 w 23"/>
                <a:gd name="T7" fmla="*/ 2147483647 h 17"/>
                <a:gd name="T8" fmla="*/ 0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0 h 17"/>
                <a:gd name="T22" fmla="*/ 2147483647 w 23"/>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7"/>
                <a:gd name="T38" fmla="*/ 23 w 2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7">
                  <a:moveTo>
                    <a:pt x="12" y="0"/>
                  </a:moveTo>
                  <a:lnTo>
                    <a:pt x="6" y="0"/>
                  </a:lnTo>
                  <a:lnTo>
                    <a:pt x="0" y="0"/>
                  </a:lnTo>
                  <a:lnTo>
                    <a:pt x="0" y="6"/>
                  </a:lnTo>
                  <a:lnTo>
                    <a:pt x="0" y="11"/>
                  </a:lnTo>
                  <a:lnTo>
                    <a:pt x="6" y="11"/>
                  </a:lnTo>
                  <a:lnTo>
                    <a:pt x="12" y="17"/>
                  </a:lnTo>
                  <a:lnTo>
                    <a:pt x="23" y="11"/>
                  </a:lnTo>
                  <a:lnTo>
                    <a:pt x="23" y="6"/>
                  </a:lnTo>
                  <a:lnTo>
                    <a:pt x="23" y="0"/>
                  </a:lnTo>
                  <a:lnTo>
                    <a:pt x="12"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3" name="Line 167"/>
            <p:cNvSpPr>
              <a:spLocks noChangeShapeType="1"/>
            </p:cNvSpPr>
            <p:nvPr/>
          </p:nvSpPr>
          <p:spPr bwMode="auto">
            <a:xfrm>
              <a:off x="1606259" y="2209807"/>
              <a:ext cx="158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4" name="Freeform 168"/>
            <p:cNvSpPr>
              <a:spLocks/>
            </p:cNvSpPr>
            <p:nvPr/>
          </p:nvSpPr>
          <p:spPr bwMode="auto">
            <a:xfrm>
              <a:off x="1599909" y="2206631"/>
              <a:ext cx="6350" cy="7938"/>
            </a:xfrm>
            <a:custGeom>
              <a:avLst/>
              <a:gdLst>
                <a:gd name="T0" fmla="*/ 2147483647 w 17"/>
                <a:gd name="T1" fmla="*/ 2147483647 h 17"/>
                <a:gd name="T2" fmla="*/ 2147483647 w 17"/>
                <a:gd name="T3" fmla="*/ 0 h 17"/>
                <a:gd name="T4" fmla="*/ 2147483647 w 17"/>
                <a:gd name="T5" fmla="*/ 0 h 17"/>
                <a:gd name="T6" fmla="*/ 2147483647 w 17"/>
                <a:gd name="T7" fmla="*/ 0 h 17"/>
                <a:gd name="T8" fmla="*/ 2147483647 w 17"/>
                <a:gd name="T9" fmla="*/ 0 h 17"/>
                <a:gd name="T10" fmla="*/ 0 w 17"/>
                <a:gd name="T11" fmla="*/ 0 h 17"/>
                <a:gd name="T12" fmla="*/ 0 w 17"/>
                <a:gd name="T13" fmla="*/ 2147483647 h 17"/>
                <a:gd name="T14" fmla="*/ 0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7" y="6"/>
                  </a:moveTo>
                  <a:lnTo>
                    <a:pt x="17" y="0"/>
                  </a:lnTo>
                  <a:lnTo>
                    <a:pt x="11" y="0"/>
                  </a:lnTo>
                  <a:lnTo>
                    <a:pt x="6" y="0"/>
                  </a:lnTo>
                  <a:lnTo>
                    <a:pt x="0" y="0"/>
                  </a:lnTo>
                  <a:lnTo>
                    <a:pt x="0" y="6"/>
                  </a:lnTo>
                  <a:lnTo>
                    <a:pt x="0" y="11"/>
                  </a:lnTo>
                  <a:lnTo>
                    <a:pt x="6" y="17"/>
                  </a:lnTo>
                  <a:lnTo>
                    <a:pt x="11" y="17"/>
                  </a:lnTo>
                  <a:lnTo>
                    <a:pt x="17" y="11"/>
                  </a:lnTo>
                  <a:lnTo>
                    <a:pt x="17" y="6"/>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5" name="Line 169"/>
            <p:cNvSpPr>
              <a:spLocks noChangeShapeType="1"/>
            </p:cNvSpPr>
            <p:nvPr/>
          </p:nvSpPr>
          <p:spPr bwMode="auto">
            <a:xfrm>
              <a:off x="1603084" y="2206631"/>
              <a:ext cx="158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6" name="Freeform 170"/>
            <p:cNvSpPr>
              <a:spLocks/>
            </p:cNvSpPr>
            <p:nvPr/>
          </p:nvSpPr>
          <p:spPr bwMode="auto">
            <a:xfrm>
              <a:off x="1599909" y="2206631"/>
              <a:ext cx="7937" cy="7938"/>
            </a:xfrm>
            <a:custGeom>
              <a:avLst/>
              <a:gdLst>
                <a:gd name="T0" fmla="*/ 2147483647 w 22"/>
                <a:gd name="T1" fmla="*/ 0 h 17"/>
                <a:gd name="T2" fmla="*/ 2147483647 w 22"/>
                <a:gd name="T3" fmla="*/ 2147483647 h 17"/>
                <a:gd name="T4" fmla="*/ 0 w 22"/>
                <a:gd name="T5" fmla="*/ 2147483647 h 17"/>
                <a:gd name="T6" fmla="*/ 0 w 22"/>
                <a:gd name="T7" fmla="*/ 2147483647 h 17"/>
                <a:gd name="T8" fmla="*/ 0 w 22"/>
                <a:gd name="T9" fmla="*/ 2147483647 h 17"/>
                <a:gd name="T10" fmla="*/ 2147483647 w 22"/>
                <a:gd name="T11" fmla="*/ 2147483647 h 17"/>
                <a:gd name="T12" fmla="*/ 2147483647 w 22"/>
                <a:gd name="T13" fmla="*/ 2147483647 h 17"/>
                <a:gd name="T14" fmla="*/ 2147483647 w 22"/>
                <a:gd name="T15" fmla="*/ 2147483647 h 17"/>
                <a:gd name="T16" fmla="*/ 2147483647 w 22"/>
                <a:gd name="T17" fmla="*/ 2147483647 h 17"/>
                <a:gd name="T18" fmla="*/ 2147483647 w 22"/>
                <a:gd name="T19" fmla="*/ 2147483647 h 17"/>
                <a:gd name="T20" fmla="*/ 2147483647 w 22"/>
                <a:gd name="T21" fmla="*/ 2147483647 h 17"/>
                <a:gd name="T22" fmla="*/ 2147483647 w 2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7"/>
                <a:gd name="T38" fmla="*/ 22 w 2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7">
                  <a:moveTo>
                    <a:pt x="11" y="0"/>
                  </a:moveTo>
                  <a:lnTo>
                    <a:pt x="6" y="6"/>
                  </a:lnTo>
                  <a:lnTo>
                    <a:pt x="0" y="6"/>
                  </a:lnTo>
                  <a:lnTo>
                    <a:pt x="0" y="11"/>
                  </a:lnTo>
                  <a:lnTo>
                    <a:pt x="0" y="17"/>
                  </a:lnTo>
                  <a:lnTo>
                    <a:pt x="6" y="17"/>
                  </a:lnTo>
                  <a:lnTo>
                    <a:pt x="11" y="17"/>
                  </a:lnTo>
                  <a:lnTo>
                    <a:pt x="22" y="17"/>
                  </a:lnTo>
                  <a:lnTo>
                    <a:pt x="22" y="11"/>
                  </a:lnTo>
                  <a:lnTo>
                    <a:pt x="22" y="6"/>
                  </a:lnTo>
                  <a:lnTo>
                    <a:pt x="11"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7" name="Line 171"/>
            <p:cNvSpPr>
              <a:spLocks noChangeShapeType="1"/>
            </p:cNvSpPr>
            <p:nvPr/>
          </p:nvSpPr>
          <p:spPr bwMode="auto">
            <a:xfrm>
              <a:off x="1607847" y="2211394"/>
              <a:ext cx="1588"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8" name="Freeform 172"/>
            <p:cNvSpPr>
              <a:spLocks/>
            </p:cNvSpPr>
            <p:nvPr/>
          </p:nvSpPr>
          <p:spPr bwMode="auto">
            <a:xfrm>
              <a:off x="1601496" y="2206631"/>
              <a:ext cx="6350" cy="9526"/>
            </a:xfrm>
            <a:custGeom>
              <a:avLst/>
              <a:gdLst>
                <a:gd name="T0" fmla="*/ 2147483647 w 16"/>
                <a:gd name="T1" fmla="*/ 2147483647 h 23"/>
                <a:gd name="T2" fmla="*/ 2147483647 w 16"/>
                <a:gd name="T3" fmla="*/ 2147483647 h 23"/>
                <a:gd name="T4" fmla="*/ 2147483647 w 16"/>
                <a:gd name="T5" fmla="*/ 2147483647 h 23"/>
                <a:gd name="T6" fmla="*/ 2147483647 w 16"/>
                <a:gd name="T7" fmla="*/ 0 h 23"/>
                <a:gd name="T8" fmla="*/ 2147483647 w 16"/>
                <a:gd name="T9" fmla="*/ 2147483647 h 23"/>
                <a:gd name="T10" fmla="*/ 0 w 16"/>
                <a:gd name="T11" fmla="*/ 2147483647 h 23"/>
                <a:gd name="T12" fmla="*/ 0 w 16"/>
                <a:gd name="T13" fmla="*/ 2147483647 h 23"/>
                <a:gd name="T14" fmla="*/ 0 w 16"/>
                <a:gd name="T15" fmla="*/ 2147483647 h 23"/>
                <a:gd name="T16" fmla="*/ 2147483647 w 16"/>
                <a:gd name="T17" fmla="*/ 2147483647 h 23"/>
                <a:gd name="T18" fmla="*/ 2147483647 w 16"/>
                <a:gd name="T19" fmla="*/ 2147483647 h 23"/>
                <a:gd name="T20" fmla="*/ 2147483647 w 16"/>
                <a:gd name="T21" fmla="*/ 2147483647 h 23"/>
                <a:gd name="T22" fmla="*/ 2147483647 w 16"/>
                <a:gd name="T23" fmla="*/ 2147483647 h 23"/>
                <a:gd name="T24" fmla="*/ 2147483647 w 1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3"/>
                <a:gd name="T41" fmla="*/ 16 w 1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3">
                  <a:moveTo>
                    <a:pt x="16" y="11"/>
                  </a:moveTo>
                  <a:lnTo>
                    <a:pt x="16" y="6"/>
                  </a:lnTo>
                  <a:lnTo>
                    <a:pt x="11" y="6"/>
                  </a:lnTo>
                  <a:lnTo>
                    <a:pt x="5" y="0"/>
                  </a:lnTo>
                  <a:lnTo>
                    <a:pt x="5" y="6"/>
                  </a:lnTo>
                  <a:lnTo>
                    <a:pt x="0" y="6"/>
                  </a:lnTo>
                  <a:lnTo>
                    <a:pt x="0" y="11"/>
                  </a:lnTo>
                  <a:lnTo>
                    <a:pt x="0" y="17"/>
                  </a:lnTo>
                  <a:lnTo>
                    <a:pt x="5" y="23"/>
                  </a:lnTo>
                  <a:lnTo>
                    <a:pt x="11" y="23"/>
                  </a:lnTo>
                  <a:lnTo>
                    <a:pt x="16" y="17"/>
                  </a:lnTo>
                  <a:lnTo>
                    <a:pt x="16"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79" name="Line 173"/>
            <p:cNvSpPr>
              <a:spLocks noChangeShapeType="1"/>
            </p:cNvSpPr>
            <p:nvPr/>
          </p:nvSpPr>
          <p:spPr bwMode="auto">
            <a:xfrm>
              <a:off x="1607847" y="2214569"/>
              <a:ext cx="1588"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0" name="Freeform 174"/>
            <p:cNvSpPr>
              <a:spLocks/>
            </p:cNvSpPr>
            <p:nvPr/>
          </p:nvSpPr>
          <p:spPr bwMode="auto">
            <a:xfrm>
              <a:off x="1601496" y="2209807"/>
              <a:ext cx="6350" cy="11113"/>
            </a:xfrm>
            <a:custGeom>
              <a:avLst/>
              <a:gdLst>
                <a:gd name="T0" fmla="*/ 2147483647 w 16"/>
                <a:gd name="T1" fmla="*/ 2147483647 h 28"/>
                <a:gd name="T2" fmla="*/ 2147483647 w 16"/>
                <a:gd name="T3" fmla="*/ 2147483647 h 28"/>
                <a:gd name="T4" fmla="*/ 2147483647 w 16"/>
                <a:gd name="T5" fmla="*/ 0 h 28"/>
                <a:gd name="T6" fmla="*/ 2147483647 w 16"/>
                <a:gd name="T7" fmla="*/ 0 h 28"/>
                <a:gd name="T8" fmla="*/ 2147483647 w 16"/>
                <a:gd name="T9" fmla="*/ 0 h 28"/>
                <a:gd name="T10" fmla="*/ 0 w 16"/>
                <a:gd name="T11" fmla="*/ 2147483647 h 28"/>
                <a:gd name="T12" fmla="*/ 0 w 16"/>
                <a:gd name="T13" fmla="*/ 2147483647 h 28"/>
                <a:gd name="T14" fmla="*/ 0 w 16"/>
                <a:gd name="T15" fmla="*/ 2147483647 h 28"/>
                <a:gd name="T16" fmla="*/ 2147483647 w 16"/>
                <a:gd name="T17" fmla="*/ 2147483647 h 28"/>
                <a:gd name="T18" fmla="*/ 2147483647 w 16"/>
                <a:gd name="T19" fmla="*/ 2147483647 h 28"/>
                <a:gd name="T20" fmla="*/ 2147483647 w 16"/>
                <a:gd name="T21" fmla="*/ 2147483647 h 28"/>
                <a:gd name="T22" fmla="*/ 2147483647 w 16"/>
                <a:gd name="T23" fmla="*/ 2147483647 h 28"/>
                <a:gd name="T24" fmla="*/ 2147483647 w 16"/>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8"/>
                <a:gd name="T41" fmla="*/ 16 w 1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8">
                  <a:moveTo>
                    <a:pt x="16" y="11"/>
                  </a:moveTo>
                  <a:lnTo>
                    <a:pt x="16" y="5"/>
                  </a:lnTo>
                  <a:lnTo>
                    <a:pt x="11" y="0"/>
                  </a:lnTo>
                  <a:lnTo>
                    <a:pt x="5" y="0"/>
                  </a:lnTo>
                  <a:lnTo>
                    <a:pt x="0" y="5"/>
                  </a:lnTo>
                  <a:lnTo>
                    <a:pt x="0" y="11"/>
                  </a:lnTo>
                  <a:lnTo>
                    <a:pt x="0" y="28"/>
                  </a:lnTo>
                  <a:lnTo>
                    <a:pt x="5" y="28"/>
                  </a:lnTo>
                  <a:lnTo>
                    <a:pt x="11" y="28"/>
                  </a:lnTo>
                  <a:lnTo>
                    <a:pt x="16" y="28"/>
                  </a:lnTo>
                  <a:lnTo>
                    <a:pt x="16"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1" name="Line 175"/>
            <p:cNvSpPr>
              <a:spLocks noChangeShapeType="1"/>
            </p:cNvSpPr>
            <p:nvPr/>
          </p:nvSpPr>
          <p:spPr bwMode="auto">
            <a:xfrm>
              <a:off x="1603084" y="2214569"/>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2" name="Freeform 176"/>
            <p:cNvSpPr>
              <a:spLocks/>
            </p:cNvSpPr>
            <p:nvPr/>
          </p:nvSpPr>
          <p:spPr bwMode="auto">
            <a:xfrm>
              <a:off x="1601496" y="2214569"/>
              <a:ext cx="7938" cy="6351"/>
            </a:xfrm>
            <a:custGeom>
              <a:avLst/>
              <a:gdLst>
                <a:gd name="T0" fmla="*/ 2147483647 w 22"/>
                <a:gd name="T1" fmla="*/ 0 h 17"/>
                <a:gd name="T2" fmla="*/ 2147483647 w 22"/>
                <a:gd name="T3" fmla="*/ 0 h 17"/>
                <a:gd name="T4" fmla="*/ 0 w 22"/>
                <a:gd name="T5" fmla="*/ 2147483647 h 17"/>
                <a:gd name="T6" fmla="*/ 0 w 22"/>
                <a:gd name="T7" fmla="*/ 2147483647 h 17"/>
                <a:gd name="T8" fmla="*/ 0 w 22"/>
                <a:gd name="T9" fmla="*/ 2147483647 h 17"/>
                <a:gd name="T10" fmla="*/ 2147483647 w 22"/>
                <a:gd name="T11" fmla="*/ 2147483647 h 17"/>
                <a:gd name="T12" fmla="*/ 2147483647 w 22"/>
                <a:gd name="T13" fmla="*/ 2147483647 h 17"/>
                <a:gd name="T14" fmla="*/ 2147483647 w 22"/>
                <a:gd name="T15" fmla="*/ 2147483647 h 17"/>
                <a:gd name="T16" fmla="*/ 2147483647 w 22"/>
                <a:gd name="T17" fmla="*/ 2147483647 h 17"/>
                <a:gd name="T18" fmla="*/ 2147483647 w 22"/>
                <a:gd name="T19" fmla="*/ 2147483647 h 17"/>
                <a:gd name="T20" fmla="*/ 2147483647 w 22"/>
                <a:gd name="T21" fmla="*/ 2147483647 h 17"/>
                <a:gd name="T22" fmla="*/ 2147483647 w 2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7"/>
                <a:gd name="T38" fmla="*/ 22 w 2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7">
                  <a:moveTo>
                    <a:pt x="5" y="0"/>
                  </a:moveTo>
                  <a:lnTo>
                    <a:pt x="5" y="0"/>
                  </a:lnTo>
                  <a:lnTo>
                    <a:pt x="0" y="6"/>
                  </a:lnTo>
                  <a:lnTo>
                    <a:pt x="0" y="11"/>
                  </a:lnTo>
                  <a:lnTo>
                    <a:pt x="0" y="17"/>
                  </a:lnTo>
                  <a:lnTo>
                    <a:pt x="5" y="17"/>
                  </a:lnTo>
                  <a:lnTo>
                    <a:pt x="22" y="17"/>
                  </a:lnTo>
                  <a:lnTo>
                    <a:pt x="22" y="11"/>
                  </a:lnTo>
                  <a:lnTo>
                    <a:pt x="22" y="6"/>
                  </a:lnTo>
                  <a:lnTo>
                    <a:pt x="5"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3" name="Line 177"/>
            <p:cNvSpPr>
              <a:spLocks noChangeShapeType="1"/>
            </p:cNvSpPr>
            <p:nvPr/>
          </p:nvSpPr>
          <p:spPr bwMode="auto">
            <a:xfrm>
              <a:off x="1609435" y="2217745"/>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4" name="Freeform 178"/>
            <p:cNvSpPr>
              <a:spLocks/>
            </p:cNvSpPr>
            <p:nvPr/>
          </p:nvSpPr>
          <p:spPr bwMode="auto">
            <a:xfrm>
              <a:off x="1603084" y="2214569"/>
              <a:ext cx="6350" cy="9526"/>
            </a:xfrm>
            <a:custGeom>
              <a:avLst/>
              <a:gdLst>
                <a:gd name="T0" fmla="*/ 2147483647 w 17"/>
                <a:gd name="T1" fmla="*/ 2147483647 h 28"/>
                <a:gd name="T2" fmla="*/ 2147483647 w 17"/>
                <a:gd name="T3" fmla="*/ 2147483647 h 28"/>
                <a:gd name="T4" fmla="*/ 2147483647 w 17"/>
                <a:gd name="T5" fmla="*/ 0 h 28"/>
                <a:gd name="T6" fmla="*/ 2147483647 w 17"/>
                <a:gd name="T7" fmla="*/ 0 h 28"/>
                <a:gd name="T8" fmla="*/ 2147483647 w 17"/>
                <a:gd name="T9" fmla="*/ 0 h 28"/>
                <a:gd name="T10" fmla="*/ 0 w 17"/>
                <a:gd name="T11" fmla="*/ 2147483647 h 28"/>
                <a:gd name="T12" fmla="*/ 0 w 17"/>
                <a:gd name="T13" fmla="*/ 2147483647 h 28"/>
                <a:gd name="T14" fmla="*/ 0 w 17"/>
                <a:gd name="T15" fmla="*/ 2147483647 h 28"/>
                <a:gd name="T16" fmla="*/ 2147483647 w 17"/>
                <a:gd name="T17" fmla="*/ 2147483647 h 28"/>
                <a:gd name="T18" fmla="*/ 2147483647 w 17"/>
                <a:gd name="T19" fmla="*/ 2147483647 h 28"/>
                <a:gd name="T20" fmla="*/ 2147483647 w 17"/>
                <a:gd name="T21" fmla="*/ 2147483647 h 28"/>
                <a:gd name="T22" fmla="*/ 2147483647 w 17"/>
                <a:gd name="T23" fmla="*/ 2147483647 h 28"/>
                <a:gd name="T24" fmla="*/ 2147483647 w 17"/>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17" y="11"/>
                  </a:moveTo>
                  <a:lnTo>
                    <a:pt x="17" y="6"/>
                  </a:lnTo>
                  <a:lnTo>
                    <a:pt x="11" y="0"/>
                  </a:lnTo>
                  <a:lnTo>
                    <a:pt x="6" y="0"/>
                  </a:lnTo>
                  <a:lnTo>
                    <a:pt x="0" y="6"/>
                  </a:lnTo>
                  <a:lnTo>
                    <a:pt x="0" y="11"/>
                  </a:lnTo>
                  <a:lnTo>
                    <a:pt x="0" y="22"/>
                  </a:lnTo>
                  <a:lnTo>
                    <a:pt x="6" y="28"/>
                  </a:lnTo>
                  <a:lnTo>
                    <a:pt x="11" y="28"/>
                  </a:lnTo>
                  <a:lnTo>
                    <a:pt x="17" y="22"/>
                  </a:lnTo>
                  <a:lnTo>
                    <a:pt x="17"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5" name="Line 179"/>
            <p:cNvSpPr>
              <a:spLocks noChangeShapeType="1"/>
            </p:cNvSpPr>
            <p:nvPr/>
          </p:nvSpPr>
          <p:spPr bwMode="auto">
            <a:xfrm>
              <a:off x="1606259" y="2217745"/>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6" name="Freeform 180"/>
            <p:cNvSpPr>
              <a:spLocks/>
            </p:cNvSpPr>
            <p:nvPr/>
          </p:nvSpPr>
          <p:spPr bwMode="auto">
            <a:xfrm>
              <a:off x="1603084" y="2217745"/>
              <a:ext cx="9525" cy="6351"/>
            </a:xfrm>
            <a:custGeom>
              <a:avLst/>
              <a:gdLst>
                <a:gd name="T0" fmla="*/ 2147483647 w 21"/>
                <a:gd name="T1" fmla="*/ 0 h 17"/>
                <a:gd name="T2" fmla="*/ 2147483647 w 21"/>
                <a:gd name="T3" fmla="*/ 0 h 17"/>
                <a:gd name="T4" fmla="*/ 0 w 21"/>
                <a:gd name="T5" fmla="*/ 0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0 h 17"/>
                <a:gd name="T22" fmla="*/ 2147483647 w 21"/>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6" y="0"/>
                  </a:moveTo>
                  <a:lnTo>
                    <a:pt x="6" y="0"/>
                  </a:lnTo>
                  <a:lnTo>
                    <a:pt x="0" y="0"/>
                  </a:lnTo>
                  <a:lnTo>
                    <a:pt x="0" y="6"/>
                  </a:lnTo>
                  <a:lnTo>
                    <a:pt x="0" y="11"/>
                  </a:lnTo>
                  <a:lnTo>
                    <a:pt x="6" y="17"/>
                  </a:lnTo>
                  <a:lnTo>
                    <a:pt x="17" y="11"/>
                  </a:lnTo>
                  <a:lnTo>
                    <a:pt x="21" y="6"/>
                  </a:lnTo>
                  <a:lnTo>
                    <a:pt x="17" y="0"/>
                  </a:lnTo>
                  <a:lnTo>
                    <a:pt x="6"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7" name="Line 181"/>
            <p:cNvSpPr>
              <a:spLocks noChangeShapeType="1"/>
            </p:cNvSpPr>
            <p:nvPr/>
          </p:nvSpPr>
          <p:spPr bwMode="auto">
            <a:xfrm>
              <a:off x="1612610" y="2220920"/>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8" name="Freeform 182"/>
            <p:cNvSpPr>
              <a:spLocks/>
            </p:cNvSpPr>
            <p:nvPr/>
          </p:nvSpPr>
          <p:spPr bwMode="auto">
            <a:xfrm>
              <a:off x="1606259" y="2217745"/>
              <a:ext cx="6350" cy="9526"/>
            </a:xfrm>
            <a:custGeom>
              <a:avLst/>
              <a:gdLst>
                <a:gd name="T0" fmla="*/ 2147483647 w 15"/>
                <a:gd name="T1" fmla="*/ 2147483647 h 21"/>
                <a:gd name="T2" fmla="*/ 2147483647 w 15"/>
                <a:gd name="T3" fmla="*/ 0 h 21"/>
                <a:gd name="T4" fmla="*/ 2147483647 w 15"/>
                <a:gd name="T5" fmla="*/ 0 h 21"/>
                <a:gd name="T6" fmla="*/ 2147483647 w 15"/>
                <a:gd name="T7" fmla="*/ 0 h 21"/>
                <a:gd name="T8" fmla="*/ 0 w 15"/>
                <a:gd name="T9" fmla="*/ 0 h 21"/>
                <a:gd name="T10" fmla="*/ 0 w 15"/>
                <a:gd name="T11" fmla="*/ 0 h 21"/>
                <a:gd name="T12" fmla="*/ 0 w 15"/>
                <a:gd name="T13" fmla="*/ 2147483647 h 21"/>
                <a:gd name="T14" fmla="*/ 0 w 15"/>
                <a:gd name="T15" fmla="*/ 2147483647 h 21"/>
                <a:gd name="T16" fmla="*/ 0 w 15"/>
                <a:gd name="T17" fmla="*/ 2147483647 h 21"/>
                <a:gd name="T18" fmla="*/ 2147483647 w 15"/>
                <a:gd name="T19" fmla="*/ 2147483647 h 21"/>
                <a:gd name="T20" fmla="*/ 2147483647 w 15"/>
                <a:gd name="T21" fmla="*/ 2147483647 h 21"/>
                <a:gd name="T22" fmla="*/ 2147483647 w 15"/>
                <a:gd name="T23" fmla="*/ 2147483647 h 21"/>
                <a:gd name="T24" fmla="*/ 2147483647 w 1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15" y="6"/>
                  </a:moveTo>
                  <a:lnTo>
                    <a:pt x="11" y="0"/>
                  </a:lnTo>
                  <a:lnTo>
                    <a:pt x="5" y="0"/>
                  </a:lnTo>
                  <a:lnTo>
                    <a:pt x="0" y="0"/>
                  </a:lnTo>
                  <a:lnTo>
                    <a:pt x="0" y="6"/>
                  </a:lnTo>
                  <a:lnTo>
                    <a:pt x="0" y="17"/>
                  </a:lnTo>
                  <a:lnTo>
                    <a:pt x="0" y="21"/>
                  </a:lnTo>
                  <a:lnTo>
                    <a:pt x="5" y="21"/>
                  </a:lnTo>
                  <a:lnTo>
                    <a:pt x="11" y="21"/>
                  </a:lnTo>
                  <a:lnTo>
                    <a:pt x="15" y="17"/>
                  </a:lnTo>
                  <a:lnTo>
                    <a:pt x="15" y="6"/>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89" name="Line 183"/>
            <p:cNvSpPr>
              <a:spLocks noChangeShapeType="1"/>
            </p:cNvSpPr>
            <p:nvPr/>
          </p:nvSpPr>
          <p:spPr bwMode="auto">
            <a:xfrm>
              <a:off x="1612610" y="2224096"/>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0" name="Freeform 184"/>
            <p:cNvSpPr>
              <a:spLocks/>
            </p:cNvSpPr>
            <p:nvPr/>
          </p:nvSpPr>
          <p:spPr bwMode="auto">
            <a:xfrm>
              <a:off x="1606259" y="2220920"/>
              <a:ext cx="6350" cy="7939"/>
            </a:xfrm>
            <a:custGeom>
              <a:avLst/>
              <a:gdLst>
                <a:gd name="T0" fmla="*/ 2147483647 w 15"/>
                <a:gd name="T1" fmla="*/ 2147483647 h 21"/>
                <a:gd name="T2" fmla="*/ 2147483647 w 15"/>
                <a:gd name="T3" fmla="*/ 2147483647 h 21"/>
                <a:gd name="T4" fmla="*/ 2147483647 w 15"/>
                <a:gd name="T5" fmla="*/ 0 h 21"/>
                <a:gd name="T6" fmla="*/ 2147483647 w 15"/>
                <a:gd name="T7" fmla="*/ 0 h 21"/>
                <a:gd name="T8" fmla="*/ 0 w 15"/>
                <a:gd name="T9" fmla="*/ 0 h 21"/>
                <a:gd name="T10" fmla="*/ 0 w 15"/>
                <a:gd name="T11" fmla="*/ 2147483647 h 21"/>
                <a:gd name="T12" fmla="*/ 0 w 15"/>
                <a:gd name="T13" fmla="*/ 2147483647 h 21"/>
                <a:gd name="T14" fmla="*/ 0 w 15"/>
                <a:gd name="T15" fmla="*/ 2147483647 h 21"/>
                <a:gd name="T16" fmla="*/ 0 w 15"/>
                <a:gd name="T17" fmla="*/ 2147483647 h 21"/>
                <a:gd name="T18" fmla="*/ 2147483647 w 15"/>
                <a:gd name="T19" fmla="*/ 2147483647 h 21"/>
                <a:gd name="T20" fmla="*/ 2147483647 w 15"/>
                <a:gd name="T21" fmla="*/ 2147483647 h 21"/>
                <a:gd name="T22" fmla="*/ 2147483647 w 15"/>
                <a:gd name="T23" fmla="*/ 2147483647 h 21"/>
                <a:gd name="T24" fmla="*/ 2147483647 w 1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15" y="11"/>
                  </a:moveTo>
                  <a:lnTo>
                    <a:pt x="11" y="5"/>
                  </a:lnTo>
                  <a:lnTo>
                    <a:pt x="11" y="0"/>
                  </a:lnTo>
                  <a:lnTo>
                    <a:pt x="5" y="0"/>
                  </a:lnTo>
                  <a:lnTo>
                    <a:pt x="0" y="0"/>
                  </a:lnTo>
                  <a:lnTo>
                    <a:pt x="0" y="5"/>
                  </a:lnTo>
                  <a:lnTo>
                    <a:pt x="0" y="11"/>
                  </a:lnTo>
                  <a:lnTo>
                    <a:pt x="0" y="15"/>
                  </a:lnTo>
                  <a:lnTo>
                    <a:pt x="0" y="21"/>
                  </a:lnTo>
                  <a:lnTo>
                    <a:pt x="5" y="21"/>
                  </a:lnTo>
                  <a:lnTo>
                    <a:pt x="11" y="21"/>
                  </a:lnTo>
                  <a:lnTo>
                    <a:pt x="15" y="15"/>
                  </a:lnTo>
                  <a:lnTo>
                    <a:pt x="15"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1" name="Line 185"/>
            <p:cNvSpPr>
              <a:spLocks noChangeShapeType="1"/>
            </p:cNvSpPr>
            <p:nvPr/>
          </p:nvSpPr>
          <p:spPr bwMode="auto">
            <a:xfrm>
              <a:off x="1607847" y="2222508"/>
              <a:ext cx="1588"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2" name="Freeform 186"/>
            <p:cNvSpPr>
              <a:spLocks/>
            </p:cNvSpPr>
            <p:nvPr/>
          </p:nvSpPr>
          <p:spPr bwMode="auto">
            <a:xfrm>
              <a:off x="1606259" y="2222508"/>
              <a:ext cx="6350" cy="6351"/>
            </a:xfrm>
            <a:custGeom>
              <a:avLst/>
              <a:gdLst>
                <a:gd name="T0" fmla="*/ 2147483647 w 15"/>
                <a:gd name="T1" fmla="*/ 0 h 16"/>
                <a:gd name="T2" fmla="*/ 0 w 15"/>
                <a:gd name="T3" fmla="*/ 0 h 16"/>
                <a:gd name="T4" fmla="*/ 0 w 15"/>
                <a:gd name="T5" fmla="*/ 2147483647 h 16"/>
                <a:gd name="T6" fmla="*/ 0 w 15"/>
                <a:gd name="T7" fmla="*/ 2147483647 h 16"/>
                <a:gd name="T8" fmla="*/ 0 w 15"/>
                <a:gd name="T9" fmla="*/ 2147483647 h 16"/>
                <a:gd name="T10" fmla="*/ 0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
                <a:gd name="T38" fmla="*/ 15 w 1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
                  <a:moveTo>
                    <a:pt x="5" y="0"/>
                  </a:moveTo>
                  <a:lnTo>
                    <a:pt x="0" y="0"/>
                  </a:lnTo>
                  <a:lnTo>
                    <a:pt x="0" y="6"/>
                  </a:lnTo>
                  <a:lnTo>
                    <a:pt x="0" y="10"/>
                  </a:lnTo>
                  <a:lnTo>
                    <a:pt x="0" y="16"/>
                  </a:lnTo>
                  <a:lnTo>
                    <a:pt x="5" y="16"/>
                  </a:lnTo>
                  <a:lnTo>
                    <a:pt x="15" y="10"/>
                  </a:lnTo>
                  <a:lnTo>
                    <a:pt x="15" y="6"/>
                  </a:lnTo>
                  <a:lnTo>
                    <a:pt x="5"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3" name="Line 187"/>
            <p:cNvSpPr>
              <a:spLocks noChangeShapeType="1"/>
            </p:cNvSpPr>
            <p:nvPr/>
          </p:nvSpPr>
          <p:spPr bwMode="auto">
            <a:xfrm>
              <a:off x="1612610" y="2224096"/>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4" name="Freeform 188"/>
            <p:cNvSpPr>
              <a:spLocks/>
            </p:cNvSpPr>
            <p:nvPr/>
          </p:nvSpPr>
          <p:spPr bwMode="auto">
            <a:xfrm>
              <a:off x="1606259" y="2222508"/>
              <a:ext cx="6350" cy="7938"/>
            </a:xfrm>
            <a:custGeom>
              <a:avLst/>
              <a:gdLst>
                <a:gd name="T0" fmla="*/ 2147483647 w 15"/>
                <a:gd name="T1" fmla="*/ 2147483647 h 21"/>
                <a:gd name="T2" fmla="*/ 2147483647 w 15"/>
                <a:gd name="T3" fmla="*/ 2147483647 h 21"/>
                <a:gd name="T4" fmla="*/ 2147483647 w 15"/>
                <a:gd name="T5" fmla="*/ 0 h 21"/>
                <a:gd name="T6" fmla="*/ 2147483647 w 15"/>
                <a:gd name="T7" fmla="*/ 0 h 21"/>
                <a:gd name="T8" fmla="*/ 2147483647 w 15"/>
                <a:gd name="T9" fmla="*/ 0 h 21"/>
                <a:gd name="T10" fmla="*/ 2147483647 w 15"/>
                <a:gd name="T11" fmla="*/ 2147483647 h 21"/>
                <a:gd name="T12" fmla="*/ 0 w 15"/>
                <a:gd name="T13" fmla="*/ 2147483647 h 21"/>
                <a:gd name="T14" fmla="*/ 0 w 15"/>
                <a:gd name="T15" fmla="*/ 2147483647 h 21"/>
                <a:gd name="T16" fmla="*/ 2147483647 w 15"/>
                <a:gd name="T17" fmla="*/ 2147483647 h 21"/>
                <a:gd name="T18" fmla="*/ 2147483647 w 15"/>
                <a:gd name="T19" fmla="*/ 2147483647 h 21"/>
                <a:gd name="T20" fmla="*/ 2147483647 w 15"/>
                <a:gd name="T21" fmla="*/ 2147483647 h 21"/>
                <a:gd name="T22" fmla="*/ 2147483647 w 15"/>
                <a:gd name="T23" fmla="*/ 2147483647 h 21"/>
                <a:gd name="T24" fmla="*/ 2147483647 w 1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15" y="6"/>
                  </a:moveTo>
                  <a:lnTo>
                    <a:pt x="15" y="6"/>
                  </a:lnTo>
                  <a:lnTo>
                    <a:pt x="15" y="0"/>
                  </a:lnTo>
                  <a:lnTo>
                    <a:pt x="11" y="0"/>
                  </a:lnTo>
                  <a:lnTo>
                    <a:pt x="5" y="0"/>
                  </a:lnTo>
                  <a:lnTo>
                    <a:pt x="5" y="6"/>
                  </a:lnTo>
                  <a:lnTo>
                    <a:pt x="0" y="6"/>
                  </a:lnTo>
                  <a:lnTo>
                    <a:pt x="0" y="10"/>
                  </a:lnTo>
                  <a:lnTo>
                    <a:pt x="5" y="16"/>
                  </a:lnTo>
                  <a:lnTo>
                    <a:pt x="11" y="21"/>
                  </a:lnTo>
                  <a:lnTo>
                    <a:pt x="15" y="16"/>
                  </a:lnTo>
                  <a:lnTo>
                    <a:pt x="15" y="10"/>
                  </a:lnTo>
                  <a:lnTo>
                    <a:pt x="15" y="6"/>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5" name="Line 189"/>
            <p:cNvSpPr>
              <a:spLocks noChangeShapeType="1"/>
            </p:cNvSpPr>
            <p:nvPr/>
          </p:nvSpPr>
          <p:spPr bwMode="auto">
            <a:xfrm>
              <a:off x="1609435" y="2224096"/>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6" name="Freeform 190"/>
            <p:cNvSpPr>
              <a:spLocks/>
            </p:cNvSpPr>
            <p:nvPr/>
          </p:nvSpPr>
          <p:spPr bwMode="auto">
            <a:xfrm>
              <a:off x="1606259" y="2224096"/>
              <a:ext cx="7937" cy="6351"/>
            </a:xfrm>
            <a:custGeom>
              <a:avLst/>
              <a:gdLst>
                <a:gd name="T0" fmla="*/ 2147483647 w 21"/>
                <a:gd name="T1" fmla="*/ 0 h 15"/>
                <a:gd name="T2" fmla="*/ 2147483647 w 21"/>
                <a:gd name="T3" fmla="*/ 0 h 15"/>
                <a:gd name="T4" fmla="*/ 2147483647 w 21"/>
                <a:gd name="T5" fmla="*/ 0 h 15"/>
                <a:gd name="T6" fmla="*/ 0 w 21"/>
                <a:gd name="T7" fmla="*/ 2147483647 h 15"/>
                <a:gd name="T8" fmla="*/ 2147483647 w 21"/>
                <a:gd name="T9" fmla="*/ 2147483647 h 15"/>
                <a:gd name="T10" fmla="*/ 2147483647 w 21"/>
                <a:gd name="T11" fmla="*/ 2147483647 h 15"/>
                <a:gd name="T12" fmla="*/ 2147483647 w 21"/>
                <a:gd name="T13" fmla="*/ 2147483647 h 15"/>
                <a:gd name="T14" fmla="*/ 2147483647 w 21"/>
                <a:gd name="T15" fmla="*/ 2147483647 h 15"/>
                <a:gd name="T16" fmla="*/ 2147483647 w 21"/>
                <a:gd name="T17" fmla="*/ 2147483647 h 15"/>
                <a:gd name="T18" fmla="*/ 2147483647 w 21"/>
                <a:gd name="T19" fmla="*/ 2147483647 h 15"/>
                <a:gd name="T20" fmla="*/ 2147483647 w 21"/>
                <a:gd name="T21" fmla="*/ 0 h 15"/>
                <a:gd name="T22" fmla="*/ 2147483647 w 21"/>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5"/>
                <a:gd name="T38" fmla="*/ 21 w 2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5">
                  <a:moveTo>
                    <a:pt x="11" y="0"/>
                  </a:moveTo>
                  <a:lnTo>
                    <a:pt x="5" y="0"/>
                  </a:lnTo>
                  <a:lnTo>
                    <a:pt x="0" y="4"/>
                  </a:lnTo>
                  <a:lnTo>
                    <a:pt x="5" y="10"/>
                  </a:lnTo>
                  <a:lnTo>
                    <a:pt x="11" y="15"/>
                  </a:lnTo>
                  <a:lnTo>
                    <a:pt x="21" y="10"/>
                  </a:lnTo>
                  <a:lnTo>
                    <a:pt x="21" y="4"/>
                  </a:lnTo>
                  <a:lnTo>
                    <a:pt x="21" y="0"/>
                  </a:lnTo>
                  <a:lnTo>
                    <a:pt x="11"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7" name="Line 191"/>
            <p:cNvSpPr>
              <a:spLocks noChangeShapeType="1"/>
            </p:cNvSpPr>
            <p:nvPr/>
          </p:nvSpPr>
          <p:spPr bwMode="auto">
            <a:xfrm>
              <a:off x="1614197" y="2227271"/>
              <a:ext cx="1588"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8" name="Freeform 192"/>
            <p:cNvSpPr>
              <a:spLocks/>
            </p:cNvSpPr>
            <p:nvPr/>
          </p:nvSpPr>
          <p:spPr bwMode="auto">
            <a:xfrm>
              <a:off x="1607847" y="2224096"/>
              <a:ext cx="6350" cy="12702"/>
            </a:xfrm>
            <a:custGeom>
              <a:avLst/>
              <a:gdLst>
                <a:gd name="T0" fmla="*/ 2147483647 w 16"/>
                <a:gd name="T1" fmla="*/ 2147483647 h 32"/>
                <a:gd name="T2" fmla="*/ 2147483647 w 16"/>
                <a:gd name="T3" fmla="*/ 0 h 32"/>
                <a:gd name="T4" fmla="*/ 2147483647 w 16"/>
                <a:gd name="T5" fmla="*/ 0 h 32"/>
                <a:gd name="T6" fmla="*/ 2147483647 w 16"/>
                <a:gd name="T7" fmla="*/ 0 h 32"/>
                <a:gd name="T8" fmla="*/ 2147483647 w 16"/>
                <a:gd name="T9" fmla="*/ 0 h 32"/>
                <a:gd name="T10" fmla="*/ 0 w 16"/>
                <a:gd name="T11" fmla="*/ 0 h 32"/>
                <a:gd name="T12" fmla="*/ 0 w 16"/>
                <a:gd name="T13" fmla="*/ 2147483647 h 32"/>
                <a:gd name="T14" fmla="*/ 0 w 16"/>
                <a:gd name="T15" fmla="*/ 2147483647 h 32"/>
                <a:gd name="T16" fmla="*/ 2147483647 w 16"/>
                <a:gd name="T17" fmla="*/ 2147483647 h 32"/>
                <a:gd name="T18" fmla="*/ 2147483647 w 16"/>
                <a:gd name="T19" fmla="*/ 2147483647 h 32"/>
                <a:gd name="T20" fmla="*/ 2147483647 w 16"/>
                <a:gd name="T21" fmla="*/ 2147483647 h 32"/>
                <a:gd name="T22" fmla="*/ 2147483647 w 16"/>
                <a:gd name="T23" fmla="*/ 2147483647 h 32"/>
                <a:gd name="T24" fmla="*/ 2147483647 w 1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2"/>
                <a:gd name="T41" fmla="*/ 16 w 1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2">
                  <a:moveTo>
                    <a:pt x="16" y="4"/>
                  </a:moveTo>
                  <a:lnTo>
                    <a:pt x="16" y="0"/>
                  </a:lnTo>
                  <a:lnTo>
                    <a:pt x="10" y="0"/>
                  </a:lnTo>
                  <a:lnTo>
                    <a:pt x="6" y="0"/>
                  </a:lnTo>
                  <a:lnTo>
                    <a:pt x="0" y="0"/>
                  </a:lnTo>
                  <a:lnTo>
                    <a:pt x="0" y="4"/>
                  </a:lnTo>
                  <a:lnTo>
                    <a:pt x="0" y="26"/>
                  </a:lnTo>
                  <a:lnTo>
                    <a:pt x="6" y="32"/>
                  </a:lnTo>
                  <a:lnTo>
                    <a:pt x="10" y="32"/>
                  </a:lnTo>
                  <a:lnTo>
                    <a:pt x="16" y="32"/>
                  </a:lnTo>
                  <a:lnTo>
                    <a:pt x="16" y="26"/>
                  </a:lnTo>
                  <a:lnTo>
                    <a:pt x="16" y="4"/>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99" name="Line 193"/>
            <p:cNvSpPr>
              <a:spLocks noChangeShapeType="1"/>
            </p:cNvSpPr>
            <p:nvPr/>
          </p:nvSpPr>
          <p:spPr bwMode="auto">
            <a:xfrm>
              <a:off x="1612610" y="2230446"/>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0" name="Freeform 194"/>
            <p:cNvSpPr>
              <a:spLocks/>
            </p:cNvSpPr>
            <p:nvPr/>
          </p:nvSpPr>
          <p:spPr bwMode="auto">
            <a:xfrm>
              <a:off x="1607847" y="2230446"/>
              <a:ext cx="7938" cy="6351"/>
            </a:xfrm>
            <a:custGeom>
              <a:avLst/>
              <a:gdLst>
                <a:gd name="T0" fmla="*/ 2147483647 w 21"/>
                <a:gd name="T1" fmla="*/ 0 h 17"/>
                <a:gd name="T2" fmla="*/ 2147483647 w 21"/>
                <a:gd name="T3" fmla="*/ 2147483647 h 17"/>
                <a:gd name="T4" fmla="*/ 0 w 21"/>
                <a:gd name="T5" fmla="*/ 2147483647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10" y="0"/>
                  </a:moveTo>
                  <a:lnTo>
                    <a:pt x="6" y="6"/>
                  </a:lnTo>
                  <a:lnTo>
                    <a:pt x="0" y="6"/>
                  </a:lnTo>
                  <a:lnTo>
                    <a:pt x="0" y="11"/>
                  </a:lnTo>
                  <a:lnTo>
                    <a:pt x="0" y="17"/>
                  </a:lnTo>
                  <a:lnTo>
                    <a:pt x="6" y="17"/>
                  </a:lnTo>
                  <a:lnTo>
                    <a:pt x="10" y="17"/>
                  </a:lnTo>
                  <a:lnTo>
                    <a:pt x="21" y="17"/>
                  </a:lnTo>
                  <a:lnTo>
                    <a:pt x="21" y="11"/>
                  </a:lnTo>
                  <a:lnTo>
                    <a:pt x="21" y="6"/>
                  </a:lnTo>
                  <a:lnTo>
                    <a:pt x="10"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1" name="Line 195"/>
            <p:cNvSpPr>
              <a:spLocks noChangeShapeType="1"/>
            </p:cNvSpPr>
            <p:nvPr/>
          </p:nvSpPr>
          <p:spPr bwMode="auto">
            <a:xfrm>
              <a:off x="1615785" y="2235210"/>
              <a:ext cx="158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2" name="Freeform 196"/>
            <p:cNvSpPr>
              <a:spLocks/>
            </p:cNvSpPr>
            <p:nvPr/>
          </p:nvSpPr>
          <p:spPr bwMode="auto">
            <a:xfrm>
              <a:off x="1609435" y="2230446"/>
              <a:ext cx="6350" cy="9526"/>
            </a:xfrm>
            <a:custGeom>
              <a:avLst/>
              <a:gdLst>
                <a:gd name="T0" fmla="*/ 2147483647 w 15"/>
                <a:gd name="T1" fmla="*/ 2147483647 h 23"/>
                <a:gd name="T2" fmla="*/ 2147483647 w 15"/>
                <a:gd name="T3" fmla="*/ 2147483647 h 23"/>
                <a:gd name="T4" fmla="*/ 2147483647 w 15"/>
                <a:gd name="T5" fmla="*/ 2147483647 h 23"/>
                <a:gd name="T6" fmla="*/ 2147483647 w 15"/>
                <a:gd name="T7" fmla="*/ 0 h 23"/>
                <a:gd name="T8" fmla="*/ 2147483647 w 15"/>
                <a:gd name="T9" fmla="*/ 2147483647 h 23"/>
                <a:gd name="T10" fmla="*/ 0 w 15"/>
                <a:gd name="T11" fmla="*/ 2147483647 h 23"/>
                <a:gd name="T12" fmla="*/ 0 w 15"/>
                <a:gd name="T13" fmla="*/ 2147483647 h 23"/>
                <a:gd name="T14" fmla="*/ 0 w 15"/>
                <a:gd name="T15" fmla="*/ 2147483647 h 23"/>
                <a:gd name="T16" fmla="*/ 2147483647 w 15"/>
                <a:gd name="T17" fmla="*/ 2147483647 h 23"/>
                <a:gd name="T18" fmla="*/ 2147483647 w 15"/>
                <a:gd name="T19" fmla="*/ 2147483647 h 23"/>
                <a:gd name="T20" fmla="*/ 2147483647 w 15"/>
                <a:gd name="T21" fmla="*/ 2147483647 h 23"/>
                <a:gd name="T22" fmla="*/ 2147483647 w 15"/>
                <a:gd name="T23" fmla="*/ 2147483647 h 23"/>
                <a:gd name="T24" fmla="*/ 2147483647 w 15"/>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
                <a:gd name="T41" fmla="*/ 15 w 1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
                  <a:moveTo>
                    <a:pt x="15" y="11"/>
                  </a:moveTo>
                  <a:lnTo>
                    <a:pt x="15" y="6"/>
                  </a:lnTo>
                  <a:lnTo>
                    <a:pt x="10" y="6"/>
                  </a:lnTo>
                  <a:lnTo>
                    <a:pt x="10" y="0"/>
                  </a:lnTo>
                  <a:lnTo>
                    <a:pt x="4" y="6"/>
                  </a:lnTo>
                  <a:lnTo>
                    <a:pt x="0" y="6"/>
                  </a:lnTo>
                  <a:lnTo>
                    <a:pt x="0" y="11"/>
                  </a:lnTo>
                  <a:lnTo>
                    <a:pt x="0" y="17"/>
                  </a:lnTo>
                  <a:lnTo>
                    <a:pt x="4" y="23"/>
                  </a:lnTo>
                  <a:lnTo>
                    <a:pt x="10" y="23"/>
                  </a:lnTo>
                  <a:lnTo>
                    <a:pt x="15" y="17"/>
                  </a:lnTo>
                  <a:lnTo>
                    <a:pt x="15"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3" name="Line 197"/>
            <p:cNvSpPr>
              <a:spLocks noChangeShapeType="1"/>
            </p:cNvSpPr>
            <p:nvPr/>
          </p:nvSpPr>
          <p:spPr bwMode="auto">
            <a:xfrm>
              <a:off x="1614197" y="2233622"/>
              <a:ext cx="1588"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4" name="Freeform 198"/>
            <p:cNvSpPr>
              <a:spLocks/>
            </p:cNvSpPr>
            <p:nvPr/>
          </p:nvSpPr>
          <p:spPr bwMode="auto">
            <a:xfrm>
              <a:off x="1609435" y="2233622"/>
              <a:ext cx="9525" cy="6351"/>
            </a:xfrm>
            <a:custGeom>
              <a:avLst/>
              <a:gdLst>
                <a:gd name="T0" fmla="*/ 2147483647 w 21"/>
                <a:gd name="T1" fmla="*/ 0 h 17"/>
                <a:gd name="T2" fmla="*/ 2147483647 w 21"/>
                <a:gd name="T3" fmla="*/ 0 h 17"/>
                <a:gd name="T4" fmla="*/ 0 w 21"/>
                <a:gd name="T5" fmla="*/ 2147483647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10" y="0"/>
                  </a:moveTo>
                  <a:lnTo>
                    <a:pt x="4" y="0"/>
                  </a:lnTo>
                  <a:lnTo>
                    <a:pt x="0" y="5"/>
                  </a:lnTo>
                  <a:lnTo>
                    <a:pt x="0" y="11"/>
                  </a:lnTo>
                  <a:lnTo>
                    <a:pt x="4" y="17"/>
                  </a:lnTo>
                  <a:lnTo>
                    <a:pt x="10" y="17"/>
                  </a:lnTo>
                  <a:lnTo>
                    <a:pt x="21" y="11"/>
                  </a:lnTo>
                  <a:lnTo>
                    <a:pt x="21" y="5"/>
                  </a:lnTo>
                  <a:lnTo>
                    <a:pt x="10"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5" name="Line 199"/>
            <p:cNvSpPr>
              <a:spLocks noChangeShapeType="1"/>
            </p:cNvSpPr>
            <p:nvPr/>
          </p:nvSpPr>
          <p:spPr bwMode="auto">
            <a:xfrm>
              <a:off x="1618960" y="2236797"/>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6" name="Freeform 200"/>
            <p:cNvSpPr>
              <a:spLocks/>
            </p:cNvSpPr>
            <p:nvPr/>
          </p:nvSpPr>
          <p:spPr bwMode="auto">
            <a:xfrm>
              <a:off x="1612610" y="2233622"/>
              <a:ext cx="6350" cy="11114"/>
            </a:xfrm>
            <a:custGeom>
              <a:avLst/>
              <a:gdLst>
                <a:gd name="T0" fmla="*/ 2147483647 w 17"/>
                <a:gd name="T1" fmla="*/ 2147483647 h 28"/>
                <a:gd name="T2" fmla="*/ 2147483647 w 17"/>
                <a:gd name="T3" fmla="*/ 2147483647 h 28"/>
                <a:gd name="T4" fmla="*/ 2147483647 w 17"/>
                <a:gd name="T5" fmla="*/ 0 h 28"/>
                <a:gd name="T6" fmla="*/ 2147483647 w 17"/>
                <a:gd name="T7" fmla="*/ 0 h 28"/>
                <a:gd name="T8" fmla="*/ 2147483647 w 17"/>
                <a:gd name="T9" fmla="*/ 0 h 28"/>
                <a:gd name="T10" fmla="*/ 0 w 17"/>
                <a:gd name="T11" fmla="*/ 2147483647 h 28"/>
                <a:gd name="T12" fmla="*/ 0 w 17"/>
                <a:gd name="T13" fmla="*/ 2147483647 h 28"/>
                <a:gd name="T14" fmla="*/ 0 w 17"/>
                <a:gd name="T15" fmla="*/ 2147483647 h 28"/>
                <a:gd name="T16" fmla="*/ 2147483647 w 17"/>
                <a:gd name="T17" fmla="*/ 2147483647 h 28"/>
                <a:gd name="T18" fmla="*/ 2147483647 w 17"/>
                <a:gd name="T19" fmla="*/ 2147483647 h 28"/>
                <a:gd name="T20" fmla="*/ 2147483647 w 17"/>
                <a:gd name="T21" fmla="*/ 2147483647 h 28"/>
                <a:gd name="T22" fmla="*/ 2147483647 w 17"/>
                <a:gd name="T23" fmla="*/ 2147483647 h 28"/>
                <a:gd name="T24" fmla="*/ 2147483647 w 17"/>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17" y="11"/>
                  </a:moveTo>
                  <a:lnTo>
                    <a:pt x="17" y="5"/>
                  </a:lnTo>
                  <a:lnTo>
                    <a:pt x="11" y="0"/>
                  </a:lnTo>
                  <a:lnTo>
                    <a:pt x="6" y="0"/>
                  </a:lnTo>
                  <a:lnTo>
                    <a:pt x="0" y="5"/>
                  </a:lnTo>
                  <a:lnTo>
                    <a:pt x="0" y="11"/>
                  </a:lnTo>
                  <a:lnTo>
                    <a:pt x="0" y="28"/>
                  </a:lnTo>
                  <a:lnTo>
                    <a:pt x="6" y="28"/>
                  </a:lnTo>
                  <a:lnTo>
                    <a:pt x="11" y="28"/>
                  </a:lnTo>
                  <a:lnTo>
                    <a:pt x="17" y="28"/>
                  </a:lnTo>
                  <a:lnTo>
                    <a:pt x="17"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7" name="Line 201"/>
            <p:cNvSpPr>
              <a:spLocks noChangeShapeType="1"/>
            </p:cNvSpPr>
            <p:nvPr/>
          </p:nvSpPr>
          <p:spPr bwMode="auto">
            <a:xfrm>
              <a:off x="1614197" y="2236797"/>
              <a:ext cx="1588"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8" name="Freeform 202"/>
            <p:cNvSpPr>
              <a:spLocks/>
            </p:cNvSpPr>
            <p:nvPr/>
          </p:nvSpPr>
          <p:spPr bwMode="auto">
            <a:xfrm>
              <a:off x="1612610" y="2236797"/>
              <a:ext cx="7937" cy="7939"/>
            </a:xfrm>
            <a:custGeom>
              <a:avLst/>
              <a:gdLst>
                <a:gd name="T0" fmla="*/ 2147483647 w 23"/>
                <a:gd name="T1" fmla="*/ 0 h 17"/>
                <a:gd name="T2" fmla="*/ 2147483647 w 23"/>
                <a:gd name="T3" fmla="*/ 0 h 17"/>
                <a:gd name="T4" fmla="*/ 0 w 23"/>
                <a:gd name="T5" fmla="*/ 2147483647 h 17"/>
                <a:gd name="T6" fmla="*/ 0 w 23"/>
                <a:gd name="T7" fmla="*/ 2147483647 h 17"/>
                <a:gd name="T8" fmla="*/ 0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7"/>
                <a:gd name="T38" fmla="*/ 23 w 2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7">
                  <a:moveTo>
                    <a:pt x="6" y="0"/>
                  </a:moveTo>
                  <a:lnTo>
                    <a:pt x="6" y="0"/>
                  </a:lnTo>
                  <a:lnTo>
                    <a:pt x="0" y="6"/>
                  </a:lnTo>
                  <a:lnTo>
                    <a:pt x="0" y="11"/>
                  </a:lnTo>
                  <a:lnTo>
                    <a:pt x="6" y="17"/>
                  </a:lnTo>
                  <a:lnTo>
                    <a:pt x="23" y="11"/>
                  </a:lnTo>
                  <a:lnTo>
                    <a:pt x="23" y="6"/>
                  </a:lnTo>
                  <a:lnTo>
                    <a:pt x="6" y="0"/>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09" name="Line 203"/>
            <p:cNvSpPr>
              <a:spLocks noChangeShapeType="1"/>
            </p:cNvSpPr>
            <p:nvPr/>
          </p:nvSpPr>
          <p:spPr bwMode="auto">
            <a:xfrm>
              <a:off x="1620547" y="2241561"/>
              <a:ext cx="1588"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0" name="Freeform 204"/>
            <p:cNvSpPr>
              <a:spLocks/>
            </p:cNvSpPr>
            <p:nvPr/>
          </p:nvSpPr>
          <p:spPr bwMode="auto">
            <a:xfrm>
              <a:off x="1614197" y="2236797"/>
              <a:ext cx="6350" cy="14290"/>
            </a:xfrm>
            <a:custGeom>
              <a:avLst/>
              <a:gdLst>
                <a:gd name="T0" fmla="*/ 2147483647 w 17"/>
                <a:gd name="T1" fmla="*/ 2147483647 h 32"/>
                <a:gd name="T2" fmla="*/ 2147483647 w 17"/>
                <a:gd name="T3" fmla="*/ 2147483647 h 32"/>
                <a:gd name="T4" fmla="*/ 2147483647 w 17"/>
                <a:gd name="T5" fmla="*/ 0 h 32"/>
                <a:gd name="T6" fmla="*/ 2147483647 w 17"/>
                <a:gd name="T7" fmla="*/ 0 h 32"/>
                <a:gd name="T8" fmla="*/ 2147483647 w 17"/>
                <a:gd name="T9" fmla="*/ 0 h 32"/>
                <a:gd name="T10" fmla="*/ 0 w 17"/>
                <a:gd name="T11" fmla="*/ 2147483647 h 32"/>
                <a:gd name="T12" fmla="*/ 0 w 17"/>
                <a:gd name="T13" fmla="*/ 2147483647 h 32"/>
                <a:gd name="T14" fmla="*/ 0 w 17"/>
                <a:gd name="T15" fmla="*/ 2147483647 h 32"/>
                <a:gd name="T16" fmla="*/ 2147483647 w 17"/>
                <a:gd name="T17" fmla="*/ 2147483647 h 32"/>
                <a:gd name="T18" fmla="*/ 2147483647 w 17"/>
                <a:gd name="T19" fmla="*/ 2147483647 h 32"/>
                <a:gd name="T20" fmla="*/ 2147483647 w 17"/>
                <a:gd name="T21" fmla="*/ 2147483647 h 32"/>
                <a:gd name="T22" fmla="*/ 2147483647 w 17"/>
                <a:gd name="T23" fmla="*/ 2147483647 h 32"/>
                <a:gd name="T24" fmla="*/ 2147483647 w 17"/>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2"/>
                <a:gd name="T41" fmla="*/ 17 w 1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2">
                  <a:moveTo>
                    <a:pt x="17" y="11"/>
                  </a:moveTo>
                  <a:lnTo>
                    <a:pt x="17" y="6"/>
                  </a:lnTo>
                  <a:lnTo>
                    <a:pt x="11" y="0"/>
                  </a:lnTo>
                  <a:lnTo>
                    <a:pt x="5" y="0"/>
                  </a:lnTo>
                  <a:lnTo>
                    <a:pt x="0" y="6"/>
                  </a:lnTo>
                  <a:lnTo>
                    <a:pt x="0" y="11"/>
                  </a:lnTo>
                  <a:lnTo>
                    <a:pt x="0" y="27"/>
                  </a:lnTo>
                  <a:lnTo>
                    <a:pt x="5" y="32"/>
                  </a:lnTo>
                  <a:lnTo>
                    <a:pt x="11" y="32"/>
                  </a:lnTo>
                  <a:lnTo>
                    <a:pt x="17" y="27"/>
                  </a:lnTo>
                  <a:lnTo>
                    <a:pt x="17" y="11"/>
                  </a:lnTo>
                  <a:close/>
                </a:path>
              </a:pathLst>
            </a:custGeom>
            <a:solidFill>
              <a:schemeClr val="tx1"/>
            </a:solidFill>
            <a:ln w="28575">
              <a:solidFill>
                <a:schemeClr val="accent2"/>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1" name="Line 3054"/>
            <p:cNvSpPr>
              <a:spLocks noChangeShapeType="1"/>
            </p:cNvSpPr>
            <p:nvPr/>
          </p:nvSpPr>
          <p:spPr bwMode="auto">
            <a:xfrm>
              <a:off x="5737117" y="4619950"/>
              <a:ext cx="1587"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2" name="Freeform 3055"/>
            <p:cNvSpPr>
              <a:spLocks/>
            </p:cNvSpPr>
            <p:nvPr/>
          </p:nvSpPr>
          <p:spPr bwMode="auto">
            <a:xfrm>
              <a:off x="5732353" y="4618361"/>
              <a:ext cx="4763" cy="9526"/>
            </a:xfrm>
            <a:custGeom>
              <a:avLst/>
              <a:gdLst>
                <a:gd name="T0" fmla="*/ 2147483647 w 16"/>
                <a:gd name="T1" fmla="*/ 2147483647 h 28"/>
                <a:gd name="T2" fmla="*/ 2147483647 w 16"/>
                <a:gd name="T3" fmla="*/ 2147483647 h 28"/>
                <a:gd name="T4" fmla="*/ 2147483647 w 16"/>
                <a:gd name="T5" fmla="*/ 0 h 28"/>
                <a:gd name="T6" fmla="*/ 2147483647 w 16"/>
                <a:gd name="T7" fmla="*/ 0 h 28"/>
                <a:gd name="T8" fmla="*/ 0 w 16"/>
                <a:gd name="T9" fmla="*/ 0 h 28"/>
                <a:gd name="T10" fmla="*/ 0 w 16"/>
                <a:gd name="T11" fmla="*/ 2147483647 h 28"/>
                <a:gd name="T12" fmla="*/ 0 w 16"/>
                <a:gd name="T13" fmla="*/ 2147483647 h 28"/>
                <a:gd name="T14" fmla="*/ 0 w 16"/>
                <a:gd name="T15" fmla="*/ 2147483647 h 28"/>
                <a:gd name="T16" fmla="*/ 0 w 16"/>
                <a:gd name="T17" fmla="*/ 2147483647 h 28"/>
                <a:gd name="T18" fmla="*/ 2147483647 w 16"/>
                <a:gd name="T19" fmla="*/ 2147483647 h 28"/>
                <a:gd name="T20" fmla="*/ 2147483647 w 16"/>
                <a:gd name="T21" fmla="*/ 2147483647 h 28"/>
                <a:gd name="T22" fmla="*/ 2147483647 w 16"/>
                <a:gd name="T23" fmla="*/ 2147483647 h 28"/>
                <a:gd name="T24" fmla="*/ 2147483647 w 16"/>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8"/>
                <a:gd name="T41" fmla="*/ 16 w 1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8">
                  <a:moveTo>
                    <a:pt x="16" y="6"/>
                  </a:moveTo>
                  <a:lnTo>
                    <a:pt x="11" y="6"/>
                  </a:lnTo>
                  <a:lnTo>
                    <a:pt x="11" y="0"/>
                  </a:lnTo>
                  <a:lnTo>
                    <a:pt x="5" y="0"/>
                  </a:lnTo>
                  <a:lnTo>
                    <a:pt x="0" y="0"/>
                  </a:lnTo>
                  <a:lnTo>
                    <a:pt x="0" y="6"/>
                  </a:lnTo>
                  <a:lnTo>
                    <a:pt x="0" y="22"/>
                  </a:lnTo>
                  <a:lnTo>
                    <a:pt x="0" y="28"/>
                  </a:lnTo>
                  <a:lnTo>
                    <a:pt x="5" y="28"/>
                  </a:lnTo>
                  <a:lnTo>
                    <a:pt x="11" y="28"/>
                  </a:lnTo>
                  <a:lnTo>
                    <a:pt x="16" y="22"/>
                  </a:lnTo>
                  <a:lnTo>
                    <a:pt x="16" y="6"/>
                  </a:lnTo>
                  <a:close/>
                </a:path>
              </a:pathLst>
            </a:custGeom>
            <a:solidFill>
              <a:srgbClr val="FFFFFF"/>
            </a:solidFill>
            <a:ln w="28575">
              <a:solidFill>
                <a:schemeClr val="tx1"/>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3" name="Line 3056"/>
            <p:cNvSpPr>
              <a:spLocks noChangeShapeType="1"/>
            </p:cNvSpPr>
            <p:nvPr/>
          </p:nvSpPr>
          <p:spPr bwMode="auto">
            <a:xfrm>
              <a:off x="5733942" y="4621537"/>
              <a:ext cx="1587"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4" name="Freeform 3057"/>
            <p:cNvSpPr>
              <a:spLocks/>
            </p:cNvSpPr>
            <p:nvPr/>
          </p:nvSpPr>
          <p:spPr bwMode="auto">
            <a:xfrm>
              <a:off x="5732353" y="4621537"/>
              <a:ext cx="127006" cy="6351"/>
            </a:xfrm>
            <a:custGeom>
              <a:avLst/>
              <a:gdLst>
                <a:gd name="T0" fmla="*/ 2147483647 w 321"/>
                <a:gd name="T1" fmla="*/ 0 h 17"/>
                <a:gd name="T2" fmla="*/ 0 w 321"/>
                <a:gd name="T3" fmla="*/ 0 h 17"/>
                <a:gd name="T4" fmla="*/ 0 w 321"/>
                <a:gd name="T5" fmla="*/ 2147483647 h 17"/>
                <a:gd name="T6" fmla="*/ 0 w 321"/>
                <a:gd name="T7" fmla="*/ 2147483647 h 17"/>
                <a:gd name="T8" fmla="*/ 0 w 321"/>
                <a:gd name="T9" fmla="*/ 2147483647 h 17"/>
                <a:gd name="T10" fmla="*/ 0 w 321"/>
                <a:gd name="T11" fmla="*/ 2147483647 h 17"/>
                <a:gd name="T12" fmla="*/ 2147483647 w 321"/>
                <a:gd name="T13" fmla="*/ 2147483647 h 17"/>
                <a:gd name="T14" fmla="*/ 2147483647 w 321"/>
                <a:gd name="T15" fmla="*/ 2147483647 h 17"/>
                <a:gd name="T16" fmla="*/ 2147483647 w 321"/>
                <a:gd name="T17" fmla="*/ 2147483647 h 17"/>
                <a:gd name="T18" fmla="*/ 2147483647 w 321"/>
                <a:gd name="T19" fmla="*/ 2147483647 h 17"/>
                <a:gd name="T20" fmla="*/ 2147483647 w 321"/>
                <a:gd name="T21" fmla="*/ 2147483647 h 17"/>
                <a:gd name="T22" fmla="*/ 2147483647 w 321"/>
                <a:gd name="T23" fmla="*/ 0 h 17"/>
                <a:gd name="T24" fmla="*/ 2147483647 w 321"/>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1"/>
                <a:gd name="T40" fmla="*/ 0 h 17"/>
                <a:gd name="T41" fmla="*/ 321 w 32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1" h="17">
                  <a:moveTo>
                    <a:pt x="5" y="0"/>
                  </a:moveTo>
                  <a:lnTo>
                    <a:pt x="0" y="0"/>
                  </a:lnTo>
                  <a:lnTo>
                    <a:pt x="0" y="6"/>
                  </a:lnTo>
                  <a:lnTo>
                    <a:pt x="0" y="11"/>
                  </a:lnTo>
                  <a:lnTo>
                    <a:pt x="0" y="17"/>
                  </a:lnTo>
                  <a:lnTo>
                    <a:pt x="5" y="17"/>
                  </a:lnTo>
                  <a:lnTo>
                    <a:pt x="310" y="17"/>
                  </a:lnTo>
                  <a:lnTo>
                    <a:pt x="321" y="11"/>
                  </a:lnTo>
                  <a:lnTo>
                    <a:pt x="321" y="6"/>
                  </a:lnTo>
                  <a:lnTo>
                    <a:pt x="310" y="0"/>
                  </a:lnTo>
                  <a:lnTo>
                    <a:pt x="5" y="0"/>
                  </a:lnTo>
                  <a:close/>
                </a:path>
              </a:pathLst>
            </a:custGeom>
            <a:solidFill>
              <a:srgbClr val="FFFFFF"/>
            </a:solidFill>
            <a:ln w="28575">
              <a:solidFill>
                <a:schemeClr val="tx1"/>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5" name="Line 3058"/>
            <p:cNvSpPr>
              <a:spLocks noChangeShapeType="1"/>
            </p:cNvSpPr>
            <p:nvPr/>
          </p:nvSpPr>
          <p:spPr bwMode="auto">
            <a:xfrm>
              <a:off x="5859359" y="4626301"/>
              <a:ext cx="158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6" name="Freeform 3059"/>
            <p:cNvSpPr>
              <a:spLocks/>
            </p:cNvSpPr>
            <p:nvPr/>
          </p:nvSpPr>
          <p:spPr bwMode="auto">
            <a:xfrm>
              <a:off x="5853009" y="4621537"/>
              <a:ext cx="6350" cy="12702"/>
            </a:xfrm>
            <a:custGeom>
              <a:avLst/>
              <a:gdLst>
                <a:gd name="T0" fmla="*/ 2147483647 w 16"/>
                <a:gd name="T1" fmla="*/ 2147483647 h 32"/>
                <a:gd name="T2" fmla="*/ 2147483647 w 16"/>
                <a:gd name="T3" fmla="*/ 2147483647 h 32"/>
                <a:gd name="T4" fmla="*/ 2147483647 w 16"/>
                <a:gd name="T5" fmla="*/ 0 h 32"/>
                <a:gd name="T6" fmla="*/ 2147483647 w 16"/>
                <a:gd name="T7" fmla="*/ 0 h 32"/>
                <a:gd name="T8" fmla="*/ 2147483647 w 16"/>
                <a:gd name="T9" fmla="*/ 0 h 32"/>
                <a:gd name="T10" fmla="*/ 0 w 16"/>
                <a:gd name="T11" fmla="*/ 2147483647 h 32"/>
                <a:gd name="T12" fmla="*/ 0 w 16"/>
                <a:gd name="T13" fmla="*/ 2147483647 h 32"/>
                <a:gd name="T14" fmla="*/ 0 w 16"/>
                <a:gd name="T15" fmla="*/ 2147483647 h 32"/>
                <a:gd name="T16" fmla="*/ 2147483647 w 16"/>
                <a:gd name="T17" fmla="*/ 2147483647 h 32"/>
                <a:gd name="T18" fmla="*/ 2147483647 w 16"/>
                <a:gd name="T19" fmla="*/ 2147483647 h 32"/>
                <a:gd name="T20" fmla="*/ 2147483647 w 16"/>
                <a:gd name="T21" fmla="*/ 2147483647 h 32"/>
                <a:gd name="T22" fmla="*/ 2147483647 w 16"/>
                <a:gd name="T23" fmla="*/ 2147483647 h 32"/>
                <a:gd name="T24" fmla="*/ 2147483647 w 1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2"/>
                <a:gd name="T41" fmla="*/ 16 w 1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2">
                  <a:moveTo>
                    <a:pt x="16" y="11"/>
                  </a:moveTo>
                  <a:lnTo>
                    <a:pt x="16" y="6"/>
                  </a:lnTo>
                  <a:lnTo>
                    <a:pt x="11" y="0"/>
                  </a:lnTo>
                  <a:lnTo>
                    <a:pt x="5" y="0"/>
                  </a:lnTo>
                  <a:lnTo>
                    <a:pt x="0" y="6"/>
                  </a:lnTo>
                  <a:lnTo>
                    <a:pt x="0" y="11"/>
                  </a:lnTo>
                  <a:lnTo>
                    <a:pt x="0" y="32"/>
                  </a:lnTo>
                  <a:lnTo>
                    <a:pt x="5" y="32"/>
                  </a:lnTo>
                  <a:lnTo>
                    <a:pt x="11" y="32"/>
                  </a:lnTo>
                  <a:lnTo>
                    <a:pt x="16" y="32"/>
                  </a:lnTo>
                  <a:lnTo>
                    <a:pt x="16" y="11"/>
                  </a:lnTo>
                  <a:close/>
                </a:path>
              </a:pathLst>
            </a:custGeom>
            <a:solidFill>
              <a:srgbClr val="FFFFFF"/>
            </a:solidFill>
            <a:ln w="28575">
              <a:solidFill>
                <a:schemeClr val="tx1"/>
              </a:solidFill>
              <a:prstDash val="solid"/>
              <a:round/>
              <a:headEnd/>
              <a:tailEnd/>
            </a:ln>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7" name="Line 3060"/>
            <p:cNvSpPr>
              <a:spLocks noChangeShapeType="1"/>
            </p:cNvSpPr>
            <p:nvPr/>
          </p:nvSpPr>
          <p:spPr bwMode="auto">
            <a:xfrm>
              <a:off x="5854597" y="4627888"/>
              <a:ext cx="1587"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8" name="Line 3062"/>
            <p:cNvSpPr>
              <a:spLocks noChangeShapeType="1"/>
            </p:cNvSpPr>
            <p:nvPr/>
          </p:nvSpPr>
          <p:spPr bwMode="auto">
            <a:xfrm>
              <a:off x="8172449" y="4627888"/>
              <a:ext cx="158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19" name="Oval 3063"/>
            <p:cNvSpPr>
              <a:spLocks noChangeArrowheads="1"/>
            </p:cNvSpPr>
            <p:nvPr/>
          </p:nvSpPr>
          <p:spPr bwMode="auto">
            <a:xfrm>
              <a:off x="8170861" y="4627888"/>
              <a:ext cx="7938" cy="6351"/>
            </a:xfrm>
            <a:prstGeom prst="ellipse">
              <a:avLst/>
            </a:prstGeom>
            <a:solidFill>
              <a:srgbClr val="FFFFFF"/>
            </a:solidFill>
            <a:ln w="28575">
              <a:solidFill>
                <a:schemeClr val="accent2"/>
              </a:solidFill>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0" name="Line 3065"/>
            <p:cNvSpPr>
              <a:spLocks noChangeShapeType="1"/>
            </p:cNvSpPr>
            <p:nvPr/>
          </p:nvSpPr>
          <p:spPr bwMode="auto">
            <a:xfrm>
              <a:off x="1584033" y="2159000"/>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1" name="Line 3067"/>
            <p:cNvSpPr>
              <a:spLocks noChangeShapeType="1"/>
            </p:cNvSpPr>
            <p:nvPr/>
          </p:nvSpPr>
          <p:spPr bwMode="auto">
            <a:xfrm>
              <a:off x="1584033" y="2159000"/>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2" name="Line 3069"/>
            <p:cNvSpPr>
              <a:spLocks noChangeShapeType="1"/>
            </p:cNvSpPr>
            <p:nvPr/>
          </p:nvSpPr>
          <p:spPr bwMode="auto">
            <a:xfrm>
              <a:off x="1584033" y="2159000"/>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3" name="Line 3071"/>
            <p:cNvSpPr>
              <a:spLocks noChangeShapeType="1"/>
            </p:cNvSpPr>
            <p:nvPr/>
          </p:nvSpPr>
          <p:spPr bwMode="auto">
            <a:xfrm>
              <a:off x="1584033" y="2159000"/>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4" name="Line 3072"/>
            <p:cNvSpPr>
              <a:spLocks noChangeShapeType="1"/>
            </p:cNvSpPr>
            <p:nvPr/>
          </p:nvSpPr>
          <p:spPr bwMode="auto">
            <a:xfrm flipH="1">
              <a:off x="1552282" y="220663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5" name="Line 3073"/>
            <p:cNvSpPr>
              <a:spLocks noChangeShapeType="1"/>
            </p:cNvSpPr>
            <p:nvPr/>
          </p:nvSpPr>
          <p:spPr bwMode="auto">
            <a:xfrm>
              <a:off x="1595146" y="2163763"/>
              <a:ext cx="1588" cy="87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6" name="Line 3074"/>
            <p:cNvSpPr>
              <a:spLocks noChangeShapeType="1"/>
            </p:cNvSpPr>
            <p:nvPr/>
          </p:nvSpPr>
          <p:spPr bwMode="auto">
            <a:xfrm flipH="1">
              <a:off x="1558632" y="2211394"/>
              <a:ext cx="87316"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7" name="Line 3075"/>
            <p:cNvSpPr>
              <a:spLocks noChangeShapeType="1"/>
            </p:cNvSpPr>
            <p:nvPr/>
          </p:nvSpPr>
          <p:spPr bwMode="auto">
            <a:xfrm>
              <a:off x="1603084" y="2168526"/>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8" name="Line 3076"/>
            <p:cNvSpPr>
              <a:spLocks noChangeShapeType="1"/>
            </p:cNvSpPr>
            <p:nvPr/>
          </p:nvSpPr>
          <p:spPr bwMode="auto">
            <a:xfrm flipH="1">
              <a:off x="1568158" y="2236797"/>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29" name="Line 3077"/>
            <p:cNvSpPr>
              <a:spLocks noChangeShapeType="1"/>
            </p:cNvSpPr>
            <p:nvPr/>
          </p:nvSpPr>
          <p:spPr bwMode="auto">
            <a:xfrm>
              <a:off x="1614197" y="2193930"/>
              <a:ext cx="1588"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0" name="Line 3078"/>
            <p:cNvSpPr>
              <a:spLocks noChangeShapeType="1"/>
            </p:cNvSpPr>
            <p:nvPr/>
          </p:nvSpPr>
          <p:spPr bwMode="auto">
            <a:xfrm flipH="1">
              <a:off x="1576095" y="2252674"/>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1" name="Line 3079"/>
            <p:cNvSpPr>
              <a:spLocks noChangeShapeType="1"/>
            </p:cNvSpPr>
            <p:nvPr/>
          </p:nvSpPr>
          <p:spPr bwMode="auto">
            <a:xfrm>
              <a:off x="1618960" y="2209807"/>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2" name="Line 3080"/>
            <p:cNvSpPr>
              <a:spLocks noChangeShapeType="1"/>
            </p:cNvSpPr>
            <p:nvPr/>
          </p:nvSpPr>
          <p:spPr bwMode="auto">
            <a:xfrm flipH="1">
              <a:off x="1590384" y="2289192"/>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3" name="Line 3081"/>
            <p:cNvSpPr>
              <a:spLocks noChangeShapeType="1"/>
            </p:cNvSpPr>
            <p:nvPr/>
          </p:nvSpPr>
          <p:spPr bwMode="auto">
            <a:xfrm>
              <a:off x="1636423" y="2246324"/>
              <a:ext cx="1588"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4" name="Line 3082"/>
            <p:cNvSpPr>
              <a:spLocks noChangeShapeType="1"/>
            </p:cNvSpPr>
            <p:nvPr/>
          </p:nvSpPr>
          <p:spPr bwMode="auto">
            <a:xfrm flipH="1">
              <a:off x="1607847" y="2336823"/>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5" name="Line 3083"/>
            <p:cNvSpPr>
              <a:spLocks noChangeShapeType="1"/>
            </p:cNvSpPr>
            <p:nvPr/>
          </p:nvSpPr>
          <p:spPr bwMode="auto">
            <a:xfrm>
              <a:off x="1650711" y="2293955"/>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6" name="Line 3084"/>
            <p:cNvSpPr>
              <a:spLocks noChangeShapeType="1"/>
            </p:cNvSpPr>
            <p:nvPr/>
          </p:nvSpPr>
          <p:spPr bwMode="auto">
            <a:xfrm flipH="1">
              <a:off x="1612610" y="2352701"/>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7" name="Line 3085"/>
            <p:cNvSpPr>
              <a:spLocks noChangeShapeType="1"/>
            </p:cNvSpPr>
            <p:nvPr/>
          </p:nvSpPr>
          <p:spPr bwMode="auto">
            <a:xfrm>
              <a:off x="1657062" y="2308245"/>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8" name="Line 3086"/>
            <p:cNvSpPr>
              <a:spLocks noChangeShapeType="1"/>
            </p:cNvSpPr>
            <p:nvPr/>
          </p:nvSpPr>
          <p:spPr bwMode="auto">
            <a:xfrm flipH="1">
              <a:off x="1615785" y="2373340"/>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39" name="Line 3087"/>
            <p:cNvSpPr>
              <a:spLocks noChangeShapeType="1"/>
            </p:cNvSpPr>
            <p:nvPr/>
          </p:nvSpPr>
          <p:spPr bwMode="auto">
            <a:xfrm>
              <a:off x="1661824" y="2330473"/>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0" name="Line 3088"/>
            <p:cNvSpPr>
              <a:spLocks noChangeShapeType="1"/>
            </p:cNvSpPr>
            <p:nvPr/>
          </p:nvSpPr>
          <p:spPr bwMode="auto">
            <a:xfrm flipH="1">
              <a:off x="1615785" y="2373340"/>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1" name="Line 3089"/>
            <p:cNvSpPr>
              <a:spLocks noChangeShapeType="1"/>
            </p:cNvSpPr>
            <p:nvPr/>
          </p:nvSpPr>
          <p:spPr bwMode="auto">
            <a:xfrm>
              <a:off x="1661824" y="2330473"/>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2" name="Line 3090"/>
            <p:cNvSpPr>
              <a:spLocks noChangeShapeType="1"/>
            </p:cNvSpPr>
            <p:nvPr/>
          </p:nvSpPr>
          <p:spPr bwMode="auto">
            <a:xfrm flipH="1">
              <a:off x="1622135" y="2397156"/>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3" name="Line 3092"/>
            <p:cNvSpPr>
              <a:spLocks noChangeShapeType="1"/>
            </p:cNvSpPr>
            <p:nvPr/>
          </p:nvSpPr>
          <p:spPr bwMode="auto">
            <a:xfrm flipH="1">
              <a:off x="1636423" y="2443199"/>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4" name="Line 3094"/>
            <p:cNvSpPr>
              <a:spLocks noChangeShapeType="1"/>
            </p:cNvSpPr>
            <p:nvPr/>
          </p:nvSpPr>
          <p:spPr bwMode="auto">
            <a:xfrm flipH="1">
              <a:off x="1657062" y="2503532"/>
              <a:ext cx="87316"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5" name="Line 3095"/>
            <p:cNvSpPr>
              <a:spLocks noChangeShapeType="1"/>
            </p:cNvSpPr>
            <p:nvPr/>
          </p:nvSpPr>
          <p:spPr bwMode="auto">
            <a:xfrm>
              <a:off x="1701514" y="2460665"/>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6" name="Line 3096"/>
            <p:cNvSpPr>
              <a:spLocks noChangeShapeType="1"/>
            </p:cNvSpPr>
            <p:nvPr/>
          </p:nvSpPr>
          <p:spPr bwMode="auto">
            <a:xfrm flipH="1">
              <a:off x="1668174" y="2540050"/>
              <a:ext cx="8731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7" name="Line 3097"/>
            <p:cNvSpPr>
              <a:spLocks noChangeShapeType="1"/>
            </p:cNvSpPr>
            <p:nvPr/>
          </p:nvSpPr>
          <p:spPr bwMode="auto">
            <a:xfrm>
              <a:off x="1711039" y="2497182"/>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8" name="Line 3098"/>
            <p:cNvSpPr>
              <a:spLocks noChangeShapeType="1"/>
            </p:cNvSpPr>
            <p:nvPr/>
          </p:nvSpPr>
          <p:spPr bwMode="auto">
            <a:xfrm flipH="1">
              <a:off x="1674524" y="2563865"/>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49" name="Line 3099"/>
            <p:cNvSpPr>
              <a:spLocks noChangeShapeType="1"/>
            </p:cNvSpPr>
            <p:nvPr/>
          </p:nvSpPr>
          <p:spPr bwMode="auto">
            <a:xfrm>
              <a:off x="1720564" y="2520998"/>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0" name="Line 3100"/>
            <p:cNvSpPr>
              <a:spLocks noChangeShapeType="1"/>
            </p:cNvSpPr>
            <p:nvPr/>
          </p:nvSpPr>
          <p:spPr bwMode="auto">
            <a:xfrm flipH="1">
              <a:off x="1674524" y="2565454"/>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1" name="Line 3101"/>
            <p:cNvSpPr>
              <a:spLocks noChangeShapeType="1"/>
            </p:cNvSpPr>
            <p:nvPr/>
          </p:nvSpPr>
          <p:spPr bwMode="auto">
            <a:xfrm>
              <a:off x="1720564" y="2522585"/>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2" name="Line 3102"/>
            <p:cNvSpPr>
              <a:spLocks noChangeShapeType="1"/>
            </p:cNvSpPr>
            <p:nvPr/>
          </p:nvSpPr>
          <p:spPr bwMode="auto">
            <a:xfrm flipH="1">
              <a:off x="1691988" y="2613085"/>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3" name="Line 3104"/>
            <p:cNvSpPr>
              <a:spLocks noChangeShapeType="1"/>
            </p:cNvSpPr>
            <p:nvPr/>
          </p:nvSpPr>
          <p:spPr bwMode="auto">
            <a:xfrm flipH="1">
              <a:off x="1715801" y="2689295"/>
              <a:ext cx="8731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4" name="Line 3105"/>
            <p:cNvSpPr>
              <a:spLocks noChangeShapeType="1"/>
            </p:cNvSpPr>
            <p:nvPr/>
          </p:nvSpPr>
          <p:spPr bwMode="auto">
            <a:xfrm>
              <a:off x="1758666" y="2646426"/>
              <a:ext cx="1587" cy="87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5" name="Line 3106"/>
            <p:cNvSpPr>
              <a:spLocks noChangeShapeType="1"/>
            </p:cNvSpPr>
            <p:nvPr/>
          </p:nvSpPr>
          <p:spPr bwMode="auto">
            <a:xfrm flipH="1">
              <a:off x="1734852" y="2767092"/>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6" name="Line 3107"/>
            <p:cNvSpPr>
              <a:spLocks noChangeShapeType="1"/>
            </p:cNvSpPr>
            <p:nvPr/>
          </p:nvSpPr>
          <p:spPr bwMode="auto">
            <a:xfrm>
              <a:off x="1780892" y="2724225"/>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7" name="Line 3108"/>
            <p:cNvSpPr>
              <a:spLocks noChangeShapeType="1"/>
            </p:cNvSpPr>
            <p:nvPr/>
          </p:nvSpPr>
          <p:spPr bwMode="auto">
            <a:xfrm flipH="1">
              <a:off x="1755491" y="2816312"/>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8" name="Line 3109"/>
            <p:cNvSpPr>
              <a:spLocks noChangeShapeType="1"/>
            </p:cNvSpPr>
            <p:nvPr/>
          </p:nvSpPr>
          <p:spPr bwMode="auto">
            <a:xfrm>
              <a:off x="1799943" y="2773443"/>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59" name="Line 3110"/>
            <p:cNvSpPr>
              <a:spLocks noChangeShapeType="1"/>
            </p:cNvSpPr>
            <p:nvPr/>
          </p:nvSpPr>
          <p:spPr bwMode="auto">
            <a:xfrm flipH="1">
              <a:off x="1755491" y="2821074"/>
              <a:ext cx="87316"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0" name="Line 3111"/>
            <p:cNvSpPr>
              <a:spLocks noChangeShapeType="1"/>
            </p:cNvSpPr>
            <p:nvPr/>
          </p:nvSpPr>
          <p:spPr bwMode="auto">
            <a:xfrm>
              <a:off x="1799943" y="2778207"/>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1" name="Line 3112"/>
            <p:cNvSpPr>
              <a:spLocks noChangeShapeType="1"/>
            </p:cNvSpPr>
            <p:nvPr/>
          </p:nvSpPr>
          <p:spPr bwMode="auto">
            <a:xfrm flipH="1">
              <a:off x="1758666" y="2822663"/>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2" name="Line 3113"/>
            <p:cNvSpPr>
              <a:spLocks noChangeShapeType="1"/>
            </p:cNvSpPr>
            <p:nvPr/>
          </p:nvSpPr>
          <p:spPr bwMode="auto">
            <a:xfrm>
              <a:off x="1804705" y="2779794"/>
              <a:ext cx="1588"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3" name="Line 3114"/>
            <p:cNvSpPr>
              <a:spLocks noChangeShapeType="1"/>
            </p:cNvSpPr>
            <p:nvPr/>
          </p:nvSpPr>
          <p:spPr bwMode="auto">
            <a:xfrm flipH="1">
              <a:off x="1793593" y="2895697"/>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4" name="Line 3115"/>
            <p:cNvSpPr>
              <a:spLocks noChangeShapeType="1"/>
            </p:cNvSpPr>
            <p:nvPr/>
          </p:nvSpPr>
          <p:spPr bwMode="auto">
            <a:xfrm>
              <a:off x="1839632" y="2852829"/>
              <a:ext cx="1588" cy="87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5" name="Line 3116"/>
            <p:cNvSpPr>
              <a:spLocks noChangeShapeType="1"/>
            </p:cNvSpPr>
            <p:nvPr/>
          </p:nvSpPr>
          <p:spPr bwMode="auto">
            <a:xfrm flipH="1">
              <a:off x="1803118" y="2917925"/>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6" name="Line 3117"/>
            <p:cNvSpPr>
              <a:spLocks noChangeShapeType="1"/>
            </p:cNvSpPr>
            <p:nvPr/>
          </p:nvSpPr>
          <p:spPr bwMode="auto">
            <a:xfrm>
              <a:off x="1847570" y="2875056"/>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7" name="Line 3118"/>
            <p:cNvSpPr>
              <a:spLocks noChangeShapeType="1"/>
            </p:cNvSpPr>
            <p:nvPr/>
          </p:nvSpPr>
          <p:spPr bwMode="auto">
            <a:xfrm flipH="1">
              <a:off x="1803118" y="2917925"/>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8" name="Line 3119"/>
            <p:cNvSpPr>
              <a:spLocks noChangeShapeType="1"/>
            </p:cNvSpPr>
            <p:nvPr/>
          </p:nvSpPr>
          <p:spPr bwMode="auto">
            <a:xfrm>
              <a:off x="1847570" y="2875056"/>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69" name="Line 3120"/>
            <p:cNvSpPr>
              <a:spLocks noChangeShapeType="1"/>
            </p:cNvSpPr>
            <p:nvPr/>
          </p:nvSpPr>
          <p:spPr bwMode="auto">
            <a:xfrm flipH="1">
              <a:off x="1807880" y="2935389"/>
              <a:ext cx="8731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0" name="Line 3121"/>
            <p:cNvSpPr>
              <a:spLocks noChangeShapeType="1"/>
            </p:cNvSpPr>
            <p:nvPr/>
          </p:nvSpPr>
          <p:spPr bwMode="auto">
            <a:xfrm>
              <a:off x="1852332" y="2892522"/>
              <a:ext cx="1588"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1" name="Line 3122"/>
            <p:cNvSpPr>
              <a:spLocks noChangeShapeType="1"/>
            </p:cNvSpPr>
            <p:nvPr/>
          </p:nvSpPr>
          <p:spPr bwMode="auto">
            <a:xfrm flipH="1">
              <a:off x="1822169" y="2973494"/>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2" name="Line 3123"/>
            <p:cNvSpPr>
              <a:spLocks noChangeShapeType="1"/>
            </p:cNvSpPr>
            <p:nvPr/>
          </p:nvSpPr>
          <p:spPr bwMode="auto">
            <a:xfrm>
              <a:off x="1865033" y="2930627"/>
              <a:ext cx="1588"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3" name="Line 3124"/>
            <p:cNvSpPr>
              <a:spLocks noChangeShapeType="1"/>
            </p:cNvSpPr>
            <p:nvPr/>
          </p:nvSpPr>
          <p:spPr bwMode="auto">
            <a:xfrm flipH="1">
              <a:off x="1852332" y="3068757"/>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4" name="Line 3125"/>
            <p:cNvSpPr>
              <a:spLocks noChangeShapeType="1"/>
            </p:cNvSpPr>
            <p:nvPr/>
          </p:nvSpPr>
          <p:spPr bwMode="auto">
            <a:xfrm>
              <a:off x="1896784" y="3025889"/>
              <a:ext cx="1588"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5" name="Line 3126"/>
            <p:cNvSpPr>
              <a:spLocks noChangeShapeType="1"/>
            </p:cNvSpPr>
            <p:nvPr/>
          </p:nvSpPr>
          <p:spPr bwMode="auto">
            <a:xfrm flipH="1">
              <a:off x="1926949" y="3222765"/>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6" name="Line 3127"/>
            <p:cNvSpPr>
              <a:spLocks noChangeShapeType="1"/>
            </p:cNvSpPr>
            <p:nvPr/>
          </p:nvSpPr>
          <p:spPr bwMode="auto">
            <a:xfrm>
              <a:off x="1971401" y="3179897"/>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7" name="Line 3128"/>
            <p:cNvSpPr>
              <a:spLocks noChangeShapeType="1"/>
            </p:cNvSpPr>
            <p:nvPr/>
          </p:nvSpPr>
          <p:spPr bwMode="auto">
            <a:xfrm flipH="1">
              <a:off x="1942824" y="3248169"/>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8" name="Line 3129"/>
            <p:cNvSpPr>
              <a:spLocks noChangeShapeType="1"/>
            </p:cNvSpPr>
            <p:nvPr/>
          </p:nvSpPr>
          <p:spPr bwMode="auto">
            <a:xfrm>
              <a:off x="1987276" y="3205300"/>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79" name="Line 3130"/>
            <p:cNvSpPr>
              <a:spLocks noChangeShapeType="1"/>
            </p:cNvSpPr>
            <p:nvPr/>
          </p:nvSpPr>
          <p:spPr bwMode="auto">
            <a:xfrm flipH="1">
              <a:off x="1949175" y="326722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0" name="Line 3132"/>
            <p:cNvSpPr>
              <a:spLocks noChangeShapeType="1"/>
            </p:cNvSpPr>
            <p:nvPr/>
          </p:nvSpPr>
          <p:spPr bwMode="auto">
            <a:xfrm flipH="1">
              <a:off x="1949175" y="326722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1" name="Line 3133"/>
            <p:cNvSpPr>
              <a:spLocks noChangeShapeType="1"/>
            </p:cNvSpPr>
            <p:nvPr/>
          </p:nvSpPr>
          <p:spPr bwMode="auto">
            <a:xfrm>
              <a:off x="1992038" y="3224353"/>
              <a:ext cx="1588" cy="87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2" name="Line 3134"/>
            <p:cNvSpPr>
              <a:spLocks noChangeShapeType="1"/>
            </p:cNvSpPr>
            <p:nvPr/>
          </p:nvSpPr>
          <p:spPr bwMode="auto">
            <a:xfrm flipH="1">
              <a:off x="1974576" y="3324379"/>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3" name="Line 3135"/>
            <p:cNvSpPr>
              <a:spLocks noChangeShapeType="1"/>
            </p:cNvSpPr>
            <p:nvPr/>
          </p:nvSpPr>
          <p:spPr bwMode="auto">
            <a:xfrm>
              <a:off x="2019028" y="3279923"/>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4" name="Line 3136"/>
            <p:cNvSpPr>
              <a:spLocks noChangeShapeType="1"/>
            </p:cNvSpPr>
            <p:nvPr/>
          </p:nvSpPr>
          <p:spPr bwMode="auto">
            <a:xfrm flipH="1">
              <a:off x="1977751" y="3324379"/>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5" name="Line 3137"/>
            <p:cNvSpPr>
              <a:spLocks noChangeShapeType="1"/>
            </p:cNvSpPr>
            <p:nvPr/>
          </p:nvSpPr>
          <p:spPr bwMode="auto">
            <a:xfrm>
              <a:off x="2020615" y="3279923"/>
              <a:ext cx="1588"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6" name="Line 3138"/>
            <p:cNvSpPr>
              <a:spLocks noChangeShapeType="1"/>
            </p:cNvSpPr>
            <p:nvPr/>
          </p:nvSpPr>
          <p:spPr bwMode="auto">
            <a:xfrm flipH="1">
              <a:off x="1987276" y="3345018"/>
              <a:ext cx="87316"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7" name="Line 3139"/>
            <p:cNvSpPr>
              <a:spLocks noChangeShapeType="1"/>
            </p:cNvSpPr>
            <p:nvPr/>
          </p:nvSpPr>
          <p:spPr bwMode="auto">
            <a:xfrm>
              <a:off x="2031728" y="3302151"/>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8" name="Line 3140"/>
            <p:cNvSpPr>
              <a:spLocks noChangeShapeType="1"/>
            </p:cNvSpPr>
            <p:nvPr/>
          </p:nvSpPr>
          <p:spPr bwMode="auto">
            <a:xfrm flipH="1">
              <a:off x="2014264" y="3408527"/>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89" name="Line 3141"/>
            <p:cNvSpPr>
              <a:spLocks noChangeShapeType="1"/>
            </p:cNvSpPr>
            <p:nvPr/>
          </p:nvSpPr>
          <p:spPr bwMode="auto">
            <a:xfrm>
              <a:off x="2057129" y="3365659"/>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0" name="Line 3142"/>
            <p:cNvSpPr>
              <a:spLocks noChangeShapeType="1"/>
            </p:cNvSpPr>
            <p:nvPr/>
          </p:nvSpPr>
          <p:spPr bwMode="auto">
            <a:xfrm flipH="1">
              <a:off x="2022203" y="3416466"/>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1" name="Line 3143"/>
            <p:cNvSpPr>
              <a:spLocks noChangeShapeType="1"/>
            </p:cNvSpPr>
            <p:nvPr/>
          </p:nvSpPr>
          <p:spPr bwMode="auto">
            <a:xfrm>
              <a:off x="2065067" y="3373597"/>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2" name="Line 3144"/>
            <p:cNvSpPr>
              <a:spLocks noChangeShapeType="1"/>
            </p:cNvSpPr>
            <p:nvPr/>
          </p:nvSpPr>
          <p:spPr bwMode="auto">
            <a:xfrm flipH="1">
              <a:off x="2022203" y="3416466"/>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3" name="Line 3145"/>
            <p:cNvSpPr>
              <a:spLocks noChangeShapeType="1"/>
            </p:cNvSpPr>
            <p:nvPr/>
          </p:nvSpPr>
          <p:spPr bwMode="auto">
            <a:xfrm>
              <a:off x="2065067" y="3373597"/>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4" name="Line 3146"/>
            <p:cNvSpPr>
              <a:spLocks noChangeShapeType="1"/>
            </p:cNvSpPr>
            <p:nvPr/>
          </p:nvSpPr>
          <p:spPr bwMode="auto">
            <a:xfrm flipH="1">
              <a:off x="2025378" y="3421229"/>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5" name="Line 3147"/>
            <p:cNvSpPr>
              <a:spLocks noChangeShapeType="1"/>
            </p:cNvSpPr>
            <p:nvPr/>
          </p:nvSpPr>
          <p:spPr bwMode="auto">
            <a:xfrm>
              <a:off x="2068242" y="3378361"/>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6" name="Line 3148"/>
            <p:cNvSpPr>
              <a:spLocks noChangeShapeType="1"/>
            </p:cNvSpPr>
            <p:nvPr/>
          </p:nvSpPr>
          <p:spPr bwMode="auto">
            <a:xfrm flipH="1">
              <a:off x="2025378" y="3421229"/>
              <a:ext cx="87316"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7" name="Line 3149"/>
            <p:cNvSpPr>
              <a:spLocks noChangeShapeType="1"/>
            </p:cNvSpPr>
            <p:nvPr/>
          </p:nvSpPr>
          <p:spPr bwMode="auto">
            <a:xfrm>
              <a:off x="2069830" y="3378361"/>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8" name="Line 3150"/>
            <p:cNvSpPr>
              <a:spLocks noChangeShapeType="1"/>
            </p:cNvSpPr>
            <p:nvPr/>
          </p:nvSpPr>
          <p:spPr bwMode="auto">
            <a:xfrm flipH="1">
              <a:off x="2042841" y="3456158"/>
              <a:ext cx="8731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199" name="Line 3151"/>
            <p:cNvSpPr>
              <a:spLocks noChangeShapeType="1"/>
            </p:cNvSpPr>
            <p:nvPr/>
          </p:nvSpPr>
          <p:spPr bwMode="auto">
            <a:xfrm>
              <a:off x="2087293" y="3413290"/>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0" name="Line 3152"/>
            <p:cNvSpPr>
              <a:spLocks noChangeShapeType="1"/>
            </p:cNvSpPr>
            <p:nvPr/>
          </p:nvSpPr>
          <p:spPr bwMode="auto">
            <a:xfrm flipH="1">
              <a:off x="2055541" y="3481561"/>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1" name="Line 3153"/>
            <p:cNvSpPr>
              <a:spLocks noChangeShapeType="1"/>
            </p:cNvSpPr>
            <p:nvPr/>
          </p:nvSpPr>
          <p:spPr bwMode="auto">
            <a:xfrm>
              <a:off x="2098406" y="3438694"/>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2" name="Line 3154"/>
            <p:cNvSpPr>
              <a:spLocks noChangeShapeType="1"/>
            </p:cNvSpPr>
            <p:nvPr/>
          </p:nvSpPr>
          <p:spPr bwMode="auto">
            <a:xfrm flipH="1">
              <a:off x="2068242" y="3510140"/>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3" name="Line 3155"/>
            <p:cNvSpPr>
              <a:spLocks noChangeShapeType="1"/>
            </p:cNvSpPr>
            <p:nvPr/>
          </p:nvSpPr>
          <p:spPr bwMode="auto">
            <a:xfrm>
              <a:off x="2111107" y="3465684"/>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4" name="Line 3156"/>
            <p:cNvSpPr>
              <a:spLocks noChangeShapeType="1"/>
            </p:cNvSpPr>
            <p:nvPr/>
          </p:nvSpPr>
          <p:spPr bwMode="auto">
            <a:xfrm flipH="1">
              <a:off x="2073005" y="3516491"/>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5" name="Line 3157"/>
            <p:cNvSpPr>
              <a:spLocks noChangeShapeType="1"/>
            </p:cNvSpPr>
            <p:nvPr/>
          </p:nvSpPr>
          <p:spPr bwMode="auto">
            <a:xfrm>
              <a:off x="2115869" y="3473623"/>
              <a:ext cx="1588"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6" name="Line 3158"/>
            <p:cNvSpPr>
              <a:spLocks noChangeShapeType="1"/>
            </p:cNvSpPr>
            <p:nvPr/>
          </p:nvSpPr>
          <p:spPr bwMode="auto">
            <a:xfrm flipH="1">
              <a:off x="2085706" y="3535544"/>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7" name="Line 3160"/>
            <p:cNvSpPr>
              <a:spLocks noChangeShapeType="1"/>
            </p:cNvSpPr>
            <p:nvPr/>
          </p:nvSpPr>
          <p:spPr bwMode="auto">
            <a:xfrm flipH="1">
              <a:off x="2085706" y="3535544"/>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8" name="Line 3161"/>
            <p:cNvSpPr>
              <a:spLocks noChangeShapeType="1"/>
            </p:cNvSpPr>
            <p:nvPr/>
          </p:nvSpPr>
          <p:spPr bwMode="auto">
            <a:xfrm>
              <a:off x="2130158" y="3492676"/>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09" name="Line 3162"/>
            <p:cNvSpPr>
              <a:spLocks noChangeShapeType="1"/>
            </p:cNvSpPr>
            <p:nvPr/>
          </p:nvSpPr>
          <p:spPr bwMode="auto">
            <a:xfrm flipH="1">
              <a:off x="2088881" y="3540307"/>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0" name="Line 3163"/>
            <p:cNvSpPr>
              <a:spLocks noChangeShapeType="1"/>
            </p:cNvSpPr>
            <p:nvPr/>
          </p:nvSpPr>
          <p:spPr bwMode="auto">
            <a:xfrm>
              <a:off x="2133333" y="3495851"/>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1" name="Line 3164"/>
            <p:cNvSpPr>
              <a:spLocks noChangeShapeType="1"/>
            </p:cNvSpPr>
            <p:nvPr/>
          </p:nvSpPr>
          <p:spPr bwMode="auto">
            <a:xfrm flipH="1">
              <a:off x="2088881" y="3540307"/>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2" name="Line 3165"/>
            <p:cNvSpPr>
              <a:spLocks noChangeShapeType="1"/>
            </p:cNvSpPr>
            <p:nvPr/>
          </p:nvSpPr>
          <p:spPr bwMode="auto">
            <a:xfrm>
              <a:off x="2133333" y="3495851"/>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3" name="Line 3166"/>
            <p:cNvSpPr>
              <a:spLocks noChangeShapeType="1"/>
            </p:cNvSpPr>
            <p:nvPr/>
          </p:nvSpPr>
          <p:spPr bwMode="auto">
            <a:xfrm flipH="1">
              <a:off x="2092056" y="3543483"/>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4" name="Line 3167"/>
            <p:cNvSpPr>
              <a:spLocks noChangeShapeType="1"/>
            </p:cNvSpPr>
            <p:nvPr/>
          </p:nvSpPr>
          <p:spPr bwMode="auto">
            <a:xfrm>
              <a:off x="2134920" y="3500614"/>
              <a:ext cx="1588"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5" name="Line 3168"/>
            <p:cNvSpPr>
              <a:spLocks noChangeShapeType="1"/>
            </p:cNvSpPr>
            <p:nvPr/>
          </p:nvSpPr>
          <p:spPr bwMode="auto">
            <a:xfrm flipH="1">
              <a:off x="2106344" y="3575237"/>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6" name="Line 3169"/>
            <p:cNvSpPr>
              <a:spLocks noChangeShapeType="1"/>
            </p:cNvSpPr>
            <p:nvPr/>
          </p:nvSpPr>
          <p:spPr bwMode="auto">
            <a:xfrm>
              <a:off x="2152384" y="3530781"/>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7" name="Line 3170"/>
            <p:cNvSpPr>
              <a:spLocks noChangeShapeType="1"/>
            </p:cNvSpPr>
            <p:nvPr/>
          </p:nvSpPr>
          <p:spPr bwMode="auto">
            <a:xfrm flipH="1">
              <a:off x="2120632" y="3589526"/>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8" name="Line 3171"/>
            <p:cNvSpPr>
              <a:spLocks noChangeShapeType="1"/>
            </p:cNvSpPr>
            <p:nvPr/>
          </p:nvSpPr>
          <p:spPr bwMode="auto">
            <a:xfrm>
              <a:off x="2163496" y="3546658"/>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19" name="Line 3172"/>
            <p:cNvSpPr>
              <a:spLocks noChangeShapeType="1"/>
            </p:cNvSpPr>
            <p:nvPr/>
          </p:nvSpPr>
          <p:spPr bwMode="auto">
            <a:xfrm flipH="1">
              <a:off x="2125394" y="3594289"/>
              <a:ext cx="8731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0" name="Line 3173"/>
            <p:cNvSpPr>
              <a:spLocks noChangeShapeType="1"/>
            </p:cNvSpPr>
            <p:nvPr/>
          </p:nvSpPr>
          <p:spPr bwMode="auto">
            <a:xfrm>
              <a:off x="2169846" y="3551421"/>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1" name="Line 3174"/>
            <p:cNvSpPr>
              <a:spLocks noChangeShapeType="1"/>
            </p:cNvSpPr>
            <p:nvPr/>
          </p:nvSpPr>
          <p:spPr bwMode="auto">
            <a:xfrm flipH="1">
              <a:off x="2128569" y="3597465"/>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2" name="Line 3175"/>
            <p:cNvSpPr>
              <a:spLocks noChangeShapeType="1"/>
            </p:cNvSpPr>
            <p:nvPr/>
          </p:nvSpPr>
          <p:spPr bwMode="auto">
            <a:xfrm>
              <a:off x="2171434" y="3554596"/>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3" name="Line 3176"/>
            <p:cNvSpPr>
              <a:spLocks noChangeShapeType="1"/>
            </p:cNvSpPr>
            <p:nvPr/>
          </p:nvSpPr>
          <p:spPr bwMode="auto">
            <a:xfrm flipH="1">
              <a:off x="2130158" y="3600640"/>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4" name="Line 3177"/>
            <p:cNvSpPr>
              <a:spLocks noChangeShapeType="1"/>
            </p:cNvSpPr>
            <p:nvPr/>
          </p:nvSpPr>
          <p:spPr bwMode="auto">
            <a:xfrm>
              <a:off x="2174610" y="3557772"/>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5" name="Line 3178"/>
            <p:cNvSpPr>
              <a:spLocks noChangeShapeType="1"/>
            </p:cNvSpPr>
            <p:nvPr/>
          </p:nvSpPr>
          <p:spPr bwMode="auto">
            <a:xfrm flipH="1">
              <a:off x="2142858" y="3621280"/>
              <a:ext cx="87316"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6" name="Line 3179"/>
            <p:cNvSpPr>
              <a:spLocks noChangeShapeType="1"/>
            </p:cNvSpPr>
            <p:nvPr/>
          </p:nvSpPr>
          <p:spPr bwMode="auto">
            <a:xfrm>
              <a:off x="2187310" y="3578412"/>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7" name="Line 3180"/>
            <p:cNvSpPr>
              <a:spLocks noChangeShapeType="1"/>
            </p:cNvSpPr>
            <p:nvPr/>
          </p:nvSpPr>
          <p:spPr bwMode="auto">
            <a:xfrm flipH="1">
              <a:off x="2146033" y="3630806"/>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8" name="Line 3181"/>
            <p:cNvSpPr>
              <a:spLocks noChangeShapeType="1"/>
            </p:cNvSpPr>
            <p:nvPr/>
          </p:nvSpPr>
          <p:spPr bwMode="auto">
            <a:xfrm>
              <a:off x="2190485" y="3587939"/>
              <a:ext cx="1587" cy="873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29" name="Line 3182"/>
            <p:cNvSpPr>
              <a:spLocks noChangeShapeType="1"/>
            </p:cNvSpPr>
            <p:nvPr/>
          </p:nvSpPr>
          <p:spPr bwMode="auto">
            <a:xfrm flipH="1">
              <a:off x="2153971" y="3643508"/>
              <a:ext cx="87317"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0" name="Line 3183"/>
            <p:cNvSpPr>
              <a:spLocks noChangeShapeType="1"/>
            </p:cNvSpPr>
            <p:nvPr/>
          </p:nvSpPr>
          <p:spPr bwMode="auto">
            <a:xfrm>
              <a:off x="2198423" y="3600640"/>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1" name="Line 3184"/>
            <p:cNvSpPr>
              <a:spLocks noChangeShapeType="1"/>
            </p:cNvSpPr>
            <p:nvPr/>
          </p:nvSpPr>
          <p:spPr bwMode="auto">
            <a:xfrm flipH="1">
              <a:off x="2157146" y="3645096"/>
              <a:ext cx="8731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2" name="Line 3185"/>
            <p:cNvSpPr>
              <a:spLocks noChangeShapeType="1"/>
            </p:cNvSpPr>
            <p:nvPr/>
          </p:nvSpPr>
          <p:spPr bwMode="auto">
            <a:xfrm>
              <a:off x="2201598" y="3602227"/>
              <a:ext cx="1588"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3" name="Line 3186"/>
            <p:cNvSpPr>
              <a:spLocks noChangeShapeType="1"/>
            </p:cNvSpPr>
            <p:nvPr/>
          </p:nvSpPr>
          <p:spPr bwMode="auto">
            <a:xfrm flipH="1">
              <a:off x="2165084" y="3657798"/>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4" name="Line 3187"/>
            <p:cNvSpPr>
              <a:spLocks noChangeShapeType="1"/>
            </p:cNvSpPr>
            <p:nvPr/>
          </p:nvSpPr>
          <p:spPr bwMode="auto">
            <a:xfrm>
              <a:off x="2207948" y="3614929"/>
              <a:ext cx="1588" cy="87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5" name="Line 3188"/>
            <p:cNvSpPr>
              <a:spLocks noChangeShapeType="1"/>
            </p:cNvSpPr>
            <p:nvPr/>
          </p:nvSpPr>
          <p:spPr bwMode="auto">
            <a:xfrm flipH="1">
              <a:off x="2165084" y="3667324"/>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6" name="Line 3190"/>
            <p:cNvSpPr>
              <a:spLocks noChangeShapeType="1"/>
            </p:cNvSpPr>
            <p:nvPr/>
          </p:nvSpPr>
          <p:spPr bwMode="auto">
            <a:xfrm flipH="1">
              <a:off x="2166671" y="3667324"/>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7" name="Line 3192"/>
            <p:cNvSpPr>
              <a:spLocks noChangeShapeType="1"/>
            </p:cNvSpPr>
            <p:nvPr/>
          </p:nvSpPr>
          <p:spPr bwMode="auto">
            <a:xfrm flipH="1">
              <a:off x="2166671" y="3667324"/>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8" name="Line 3194"/>
            <p:cNvSpPr>
              <a:spLocks noChangeShapeType="1"/>
            </p:cNvSpPr>
            <p:nvPr/>
          </p:nvSpPr>
          <p:spPr bwMode="auto">
            <a:xfrm flipH="1">
              <a:off x="2166671" y="3667324"/>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39" name="Line 3196"/>
            <p:cNvSpPr>
              <a:spLocks noChangeShapeType="1"/>
            </p:cNvSpPr>
            <p:nvPr/>
          </p:nvSpPr>
          <p:spPr bwMode="auto">
            <a:xfrm flipH="1">
              <a:off x="2176197" y="3684788"/>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0" name="Line 3197"/>
            <p:cNvSpPr>
              <a:spLocks noChangeShapeType="1"/>
            </p:cNvSpPr>
            <p:nvPr/>
          </p:nvSpPr>
          <p:spPr bwMode="auto">
            <a:xfrm>
              <a:off x="2219061" y="3641921"/>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1" name="Line 3198"/>
            <p:cNvSpPr>
              <a:spLocks noChangeShapeType="1"/>
            </p:cNvSpPr>
            <p:nvPr/>
          </p:nvSpPr>
          <p:spPr bwMode="auto">
            <a:xfrm flipH="1">
              <a:off x="2176197" y="3684788"/>
              <a:ext cx="85729"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2" name="Line 3199"/>
            <p:cNvSpPr>
              <a:spLocks noChangeShapeType="1"/>
            </p:cNvSpPr>
            <p:nvPr/>
          </p:nvSpPr>
          <p:spPr bwMode="auto">
            <a:xfrm>
              <a:off x="2219061" y="3641921"/>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3" name="Line 3200"/>
            <p:cNvSpPr>
              <a:spLocks noChangeShapeType="1"/>
            </p:cNvSpPr>
            <p:nvPr/>
          </p:nvSpPr>
          <p:spPr bwMode="auto">
            <a:xfrm flipH="1">
              <a:off x="2177785" y="3689552"/>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4" name="Line 3201"/>
            <p:cNvSpPr>
              <a:spLocks noChangeShapeType="1"/>
            </p:cNvSpPr>
            <p:nvPr/>
          </p:nvSpPr>
          <p:spPr bwMode="auto">
            <a:xfrm>
              <a:off x="2219061" y="3645096"/>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5" name="Line 3202"/>
            <p:cNvSpPr>
              <a:spLocks noChangeShapeType="1"/>
            </p:cNvSpPr>
            <p:nvPr/>
          </p:nvSpPr>
          <p:spPr bwMode="auto">
            <a:xfrm flipH="1">
              <a:off x="2187310" y="3695903"/>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6" name="Line 3203"/>
            <p:cNvSpPr>
              <a:spLocks noChangeShapeType="1"/>
            </p:cNvSpPr>
            <p:nvPr/>
          </p:nvSpPr>
          <p:spPr bwMode="auto">
            <a:xfrm>
              <a:off x="2219061" y="3653034"/>
              <a:ext cx="1587" cy="87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7" name="Line 3204"/>
            <p:cNvSpPr>
              <a:spLocks noChangeShapeType="1"/>
            </p:cNvSpPr>
            <p:nvPr/>
          </p:nvSpPr>
          <p:spPr bwMode="auto">
            <a:xfrm flipH="1">
              <a:off x="2188897" y="3695903"/>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8" name="Line 3205"/>
            <p:cNvSpPr>
              <a:spLocks noChangeShapeType="1"/>
            </p:cNvSpPr>
            <p:nvPr/>
          </p:nvSpPr>
          <p:spPr bwMode="auto">
            <a:xfrm>
              <a:off x="2219061" y="3653034"/>
              <a:ext cx="1587" cy="87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49" name="Line 3206"/>
            <p:cNvSpPr>
              <a:spLocks noChangeShapeType="1"/>
            </p:cNvSpPr>
            <p:nvPr/>
          </p:nvSpPr>
          <p:spPr bwMode="auto">
            <a:xfrm flipH="1">
              <a:off x="2190485" y="3703841"/>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0" name="Line 3207"/>
            <p:cNvSpPr>
              <a:spLocks noChangeShapeType="1"/>
            </p:cNvSpPr>
            <p:nvPr/>
          </p:nvSpPr>
          <p:spPr bwMode="auto">
            <a:xfrm>
              <a:off x="2219061" y="3660973"/>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1" name="Line 3208"/>
            <p:cNvSpPr>
              <a:spLocks noChangeShapeType="1"/>
            </p:cNvSpPr>
            <p:nvPr/>
          </p:nvSpPr>
          <p:spPr bwMode="auto">
            <a:xfrm flipH="1">
              <a:off x="2193660" y="3708604"/>
              <a:ext cx="87316"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2" name="Line 3209"/>
            <p:cNvSpPr>
              <a:spLocks noChangeShapeType="1"/>
            </p:cNvSpPr>
            <p:nvPr/>
          </p:nvSpPr>
          <p:spPr bwMode="auto">
            <a:xfrm>
              <a:off x="2219061" y="3665736"/>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3" name="Line 3210"/>
            <p:cNvSpPr>
              <a:spLocks noChangeShapeType="1"/>
            </p:cNvSpPr>
            <p:nvPr/>
          </p:nvSpPr>
          <p:spPr bwMode="auto">
            <a:xfrm flipH="1">
              <a:off x="2200011" y="3714955"/>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4" name="Line 3211"/>
            <p:cNvSpPr>
              <a:spLocks noChangeShapeType="1"/>
            </p:cNvSpPr>
            <p:nvPr/>
          </p:nvSpPr>
          <p:spPr bwMode="auto">
            <a:xfrm>
              <a:off x="2219061" y="3672087"/>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5" name="Line 3212"/>
            <p:cNvSpPr>
              <a:spLocks noChangeShapeType="1"/>
            </p:cNvSpPr>
            <p:nvPr/>
          </p:nvSpPr>
          <p:spPr bwMode="auto">
            <a:xfrm flipH="1">
              <a:off x="2201598" y="3719718"/>
              <a:ext cx="88904"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6" name="Line 3213"/>
            <p:cNvSpPr>
              <a:spLocks noChangeShapeType="1"/>
            </p:cNvSpPr>
            <p:nvPr/>
          </p:nvSpPr>
          <p:spPr bwMode="auto">
            <a:xfrm>
              <a:off x="2219061" y="3675262"/>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57" name="Line 3215"/>
            <p:cNvSpPr>
              <a:spLocks noChangeShapeType="1"/>
            </p:cNvSpPr>
            <p:nvPr/>
          </p:nvSpPr>
          <p:spPr bwMode="auto">
            <a:xfrm>
              <a:off x="2219061" y="3684788"/>
              <a:ext cx="1587" cy="8891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grpSp>
          <p:nvGrpSpPr>
            <p:cNvPr id="258" name="Group 3421"/>
            <p:cNvGrpSpPr>
              <a:grpSpLocks/>
            </p:cNvGrpSpPr>
            <p:nvPr/>
          </p:nvGrpSpPr>
          <p:grpSpPr bwMode="auto">
            <a:xfrm>
              <a:off x="2240135" y="3718665"/>
              <a:ext cx="400050" cy="420687"/>
              <a:chOff x="1394" y="2402"/>
              <a:chExt cx="252" cy="265"/>
            </a:xfrm>
            <a:solidFill>
              <a:schemeClr val="tx1"/>
            </a:solidFill>
          </p:grpSpPr>
          <p:sp>
            <p:nvSpPr>
              <p:cNvPr id="479" name="Line 3221"/>
              <p:cNvSpPr>
                <a:spLocks noChangeShapeType="1"/>
              </p:cNvSpPr>
              <p:nvPr/>
            </p:nvSpPr>
            <p:spPr bwMode="auto">
              <a:xfrm flipH="1">
                <a:off x="1394" y="242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0" name="Line 3222"/>
              <p:cNvSpPr>
                <a:spLocks noChangeShapeType="1"/>
              </p:cNvSpPr>
              <p:nvPr/>
            </p:nvSpPr>
            <p:spPr bwMode="auto">
              <a:xfrm>
                <a:off x="1423" y="240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1" name="Line 3223"/>
              <p:cNvSpPr>
                <a:spLocks noChangeShapeType="1"/>
              </p:cNvSpPr>
              <p:nvPr/>
            </p:nvSpPr>
            <p:spPr bwMode="auto">
              <a:xfrm flipH="1">
                <a:off x="1401" y="2433"/>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2" name="Line 3224"/>
              <p:cNvSpPr>
                <a:spLocks noChangeShapeType="1"/>
              </p:cNvSpPr>
              <p:nvPr/>
            </p:nvSpPr>
            <p:spPr bwMode="auto">
              <a:xfrm>
                <a:off x="1428" y="2406"/>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3" name="Line 3225"/>
              <p:cNvSpPr>
                <a:spLocks noChangeShapeType="1"/>
              </p:cNvSpPr>
              <p:nvPr/>
            </p:nvSpPr>
            <p:spPr bwMode="auto">
              <a:xfrm flipH="1">
                <a:off x="1403" y="243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4" name="Line 3226"/>
              <p:cNvSpPr>
                <a:spLocks noChangeShapeType="1"/>
              </p:cNvSpPr>
              <p:nvPr/>
            </p:nvSpPr>
            <p:spPr bwMode="auto">
              <a:xfrm>
                <a:off x="1432" y="2409"/>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5" name="Line 3227"/>
              <p:cNvSpPr>
                <a:spLocks noChangeShapeType="1"/>
              </p:cNvSpPr>
              <p:nvPr/>
            </p:nvSpPr>
            <p:spPr bwMode="auto">
              <a:xfrm flipH="1">
                <a:off x="1405" y="24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6" name="Line 3228"/>
              <p:cNvSpPr>
                <a:spLocks noChangeShapeType="1"/>
              </p:cNvSpPr>
              <p:nvPr/>
            </p:nvSpPr>
            <p:spPr bwMode="auto">
              <a:xfrm>
                <a:off x="1433" y="241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7" name="Line 3229"/>
              <p:cNvSpPr>
                <a:spLocks noChangeShapeType="1"/>
              </p:cNvSpPr>
              <p:nvPr/>
            </p:nvSpPr>
            <p:spPr bwMode="auto">
              <a:xfrm flipH="1">
                <a:off x="1405" y="24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8" name="Line 3230"/>
              <p:cNvSpPr>
                <a:spLocks noChangeShapeType="1"/>
              </p:cNvSpPr>
              <p:nvPr/>
            </p:nvSpPr>
            <p:spPr bwMode="auto">
              <a:xfrm>
                <a:off x="1433" y="241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89" name="Line 3231"/>
              <p:cNvSpPr>
                <a:spLocks noChangeShapeType="1"/>
              </p:cNvSpPr>
              <p:nvPr/>
            </p:nvSpPr>
            <p:spPr bwMode="auto">
              <a:xfrm flipH="1">
                <a:off x="1405" y="24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0" name="Line 3232"/>
              <p:cNvSpPr>
                <a:spLocks noChangeShapeType="1"/>
              </p:cNvSpPr>
              <p:nvPr/>
            </p:nvSpPr>
            <p:spPr bwMode="auto">
              <a:xfrm>
                <a:off x="1433" y="241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1" name="Line 3233"/>
              <p:cNvSpPr>
                <a:spLocks noChangeShapeType="1"/>
              </p:cNvSpPr>
              <p:nvPr/>
            </p:nvSpPr>
            <p:spPr bwMode="auto">
              <a:xfrm flipH="1">
                <a:off x="1405" y="24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2" name="Line 3234"/>
              <p:cNvSpPr>
                <a:spLocks noChangeShapeType="1"/>
              </p:cNvSpPr>
              <p:nvPr/>
            </p:nvSpPr>
            <p:spPr bwMode="auto">
              <a:xfrm>
                <a:off x="1433" y="241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3" name="Line 3235"/>
              <p:cNvSpPr>
                <a:spLocks noChangeShapeType="1"/>
              </p:cNvSpPr>
              <p:nvPr/>
            </p:nvSpPr>
            <p:spPr bwMode="auto">
              <a:xfrm flipH="1">
                <a:off x="1406" y="244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4" name="Line 3236"/>
              <p:cNvSpPr>
                <a:spLocks noChangeShapeType="1"/>
              </p:cNvSpPr>
              <p:nvPr/>
            </p:nvSpPr>
            <p:spPr bwMode="auto">
              <a:xfrm>
                <a:off x="1433" y="2413"/>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5" name="Line 3237"/>
              <p:cNvSpPr>
                <a:spLocks noChangeShapeType="1"/>
              </p:cNvSpPr>
              <p:nvPr/>
            </p:nvSpPr>
            <p:spPr bwMode="auto">
              <a:xfrm flipH="1">
                <a:off x="1409" y="244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6" name="Line 3238"/>
              <p:cNvSpPr>
                <a:spLocks noChangeShapeType="1"/>
              </p:cNvSpPr>
              <p:nvPr/>
            </p:nvSpPr>
            <p:spPr bwMode="auto">
              <a:xfrm>
                <a:off x="1436" y="241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7" name="Line 3239"/>
              <p:cNvSpPr>
                <a:spLocks noChangeShapeType="1"/>
              </p:cNvSpPr>
              <p:nvPr/>
            </p:nvSpPr>
            <p:spPr bwMode="auto">
              <a:xfrm flipH="1">
                <a:off x="1409" y="244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8" name="Line 3240"/>
              <p:cNvSpPr>
                <a:spLocks noChangeShapeType="1"/>
              </p:cNvSpPr>
              <p:nvPr/>
            </p:nvSpPr>
            <p:spPr bwMode="auto">
              <a:xfrm>
                <a:off x="1436" y="241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99" name="Line 3241"/>
              <p:cNvSpPr>
                <a:spLocks noChangeShapeType="1"/>
              </p:cNvSpPr>
              <p:nvPr/>
            </p:nvSpPr>
            <p:spPr bwMode="auto">
              <a:xfrm flipH="1">
                <a:off x="1409" y="244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0" name="Line 3242"/>
              <p:cNvSpPr>
                <a:spLocks noChangeShapeType="1"/>
              </p:cNvSpPr>
              <p:nvPr/>
            </p:nvSpPr>
            <p:spPr bwMode="auto">
              <a:xfrm>
                <a:off x="1437" y="241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1" name="Line 3243"/>
              <p:cNvSpPr>
                <a:spLocks noChangeShapeType="1"/>
              </p:cNvSpPr>
              <p:nvPr/>
            </p:nvSpPr>
            <p:spPr bwMode="auto">
              <a:xfrm flipH="1">
                <a:off x="1409" y="244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2" name="Line 3244"/>
              <p:cNvSpPr>
                <a:spLocks noChangeShapeType="1"/>
              </p:cNvSpPr>
              <p:nvPr/>
            </p:nvSpPr>
            <p:spPr bwMode="auto">
              <a:xfrm>
                <a:off x="1437" y="241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3" name="Line 3245"/>
              <p:cNvSpPr>
                <a:spLocks noChangeShapeType="1"/>
              </p:cNvSpPr>
              <p:nvPr/>
            </p:nvSpPr>
            <p:spPr bwMode="auto">
              <a:xfrm flipH="1">
                <a:off x="1410" y="244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4" name="Line 3246"/>
              <p:cNvSpPr>
                <a:spLocks noChangeShapeType="1"/>
              </p:cNvSpPr>
              <p:nvPr/>
            </p:nvSpPr>
            <p:spPr bwMode="auto">
              <a:xfrm>
                <a:off x="1439" y="241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5" name="Line 3247"/>
              <p:cNvSpPr>
                <a:spLocks noChangeShapeType="1"/>
              </p:cNvSpPr>
              <p:nvPr/>
            </p:nvSpPr>
            <p:spPr bwMode="auto">
              <a:xfrm flipH="1">
                <a:off x="1412" y="244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6" name="Line 3248"/>
              <p:cNvSpPr>
                <a:spLocks noChangeShapeType="1"/>
              </p:cNvSpPr>
              <p:nvPr/>
            </p:nvSpPr>
            <p:spPr bwMode="auto">
              <a:xfrm>
                <a:off x="1440" y="242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7" name="Line 3249"/>
              <p:cNvSpPr>
                <a:spLocks noChangeShapeType="1"/>
              </p:cNvSpPr>
              <p:nvPr/>
            </p:nvSpPr>
            <p:spPr bwMode="auto">
              <a:xfrm flipH="1">
                <a:off x="1413" y="2451"/>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8" name="Line 3250"/>
              <p:cNvSpPr>
                <a:spLocks noChangeShapeType="1"/>
              </p:cNvSpPr>
              <p:nvPr/>
            </p:nvSpPr>
            <p:spPr bwMode="auto">
              <a:xfrm>
                <a:off x="1440" y="242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09" name="Line 3251"/>
              <p:cNvSpPr>
                <a:spLocks noChangeShapeType="1"/>
              </p:cNvSpPr>
              <p:nvPr/>
            </p:nvSpPr>
            <p:spPr bwMode="auto">
              <a:xfrm flipH="1">
                <a:off x="1414" y="245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0" name="Line 3252"/>
              <p:cNvSpPr>
                <a:spLocks noChangeShapeType="1"/>
              </p:cNvSpPr>
              <p:nvPr/>
            </p:nvSpPr>
            <p:spPr bwMode="auto">
              <a:xfrm>
                <a:off x="1442" y="2424"/>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1" name="Line 3253"/>
              <p:cNvSpPr>
                <a:spLocks noChangeShapeType="1"/>
              </p:cNvSpPr>
              <p:nvPr/>
            </p:nvSpPr>
            <p:spPr bwMode="auto">
              <a:xfrm flipH="1">
                <a:off x="1417" y="245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2" name="Line 3254"/>
              <p:cNvSpPr>
                <a:spLocks noChangeShapeType="1"/>
              </p:cNvSpPr>
              <p:nvPr/>
            </p:nvSpPr>
            <p:spPr bwMode="auto">
              <a:xfrm>
                <a:off x="1444" y="242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3" name="Line 3255"/>
              <p:cNvSpPr>
                <a:spLocks noChangeShapeType="1"/>
              </p:cNvSpPr>
              <p:nvPr/>
            </p:nvSpPr>
            <p:spPr bwMode="auto">
              <a:xfrm flipH="1">
                <a:off x="1417" y="245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4" name="Line 3256"/>
              <p:cNvSpPr>
                <a:spLocks noChangeShapeType="1"/>
              </p:cNvSpPr>
              <p:nvPr/>
            </p:nvSpPr>
            <p:spPr bwMode="auto">
              <a:xfrm>
                <a:off x="1444" y="242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5" name="Line 3257"/>
              <p:cNvSpPr>
                <a:spLocks noChangeShapeType="1"/>
              </p:cNvSpPr>
              <p:nvPr/>
            </p:nvSpPr>
            <p:spPr bwMode="auto">
              <a:xfrm flipH="1">
                <a:off x="1417" y="245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6" name="Line 3258"/>
              <p:cNvSpPr>
                <a:spLocks noChangeShapeType="1"/>
              </p:cNvSpPr>
              <p:nvPr/>
            </p:nvSpPr>
            <p:spPr bwMode="auto">
              <a:xfrm>
                <a:off x="1446" y="242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7" name="Line 3259"/>
              <p:cNvSpPr>
                <a:spLocks noChangeShapeType="1"/>
              </p:cNvSpPr>
              <p:nvPr/>
            </p:nvSpPr>
            <p:spPr bwMode="auto">
              <a:xfrm flipH="1">
                <a:off x="1420" y="245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8" name="Line 3260"/>
              <p:cNvSpPr>
                <a:spLocks noChangeShapeType="1"/>
              </p:cNvSpPr>
              <p:nvPr/>
            </p:nvSpPr>
            <p:spPr bwMode="auto">
              <a:xfrm>
                <a:off x="1448" y="242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19" name="Line 3261"/>
              <p:cNvSpPr>
                <a:spLocks noChangeShapeType="1"/>
              </p:cNvSpPr>
              <p:nvPr/>
            </p:nvSpPr>
            <p:spPr bwMode="auto">
              <a:xfrm flipH="1">
                <a:off x="1427" y="246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0" name="Line 3262"/>
              <p:cNvSpPr>
                <a:spLocks noChangeShapeType="1"/>
              </p:cNvSpPr>
              <p:nvPr/>
            </p:nvSpPr>
            <p:spPr bwMode="auto">
              <a:xfrm>
                <a:off x="1455" y="243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1" name="Line 3263"/>
              <p:cNvSpPr>
                <a:spLocks noChangeShapeType="1"/>
              </p:cNvSpPr>
              <p:nvPr/>
            </p:nvSpPr>
            <p:spPr bwMode="auto">
              <a:xfrm flipH="1">
                <a:off x="1428" y="246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2" name="Line 3264"/>
              <p:cNvSpPr>
                <a:spLocks noChangeShapeType="1"/>
              </p:cNvSpPr>
              <p:nvPr/>
            </p:nvSpPr>
            <p:spPr bwMode="auto">
              <a:xfrm>
                <a:off x="1455" y="243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3" name="Line 3265"/>
              <p:cNvSpPr>
                <a:spLocks noChangeShapeType="1"/>
              </p:cNvSpPr>
              <p:nvPr/>
            </p:nvSpPr>
            <p:spPr bwMode="auto">
              <a:xfrm flipH="1">
                <a:off x="1432" y="247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4" name="Line 3266"/>
              <p:cNvSpPr>
                <a:spLocks noChangeShapeType="1"/>
              </p:cNvSpPr>
              <p:nvPr/>
            </p:nvSpPr>
            <p:spPr bwMode="auto">
              <a:xfrm>
                <a:off x="1461" y="244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5" name="Line 3267"/>
              <p:cNvSpPr>
                <a:spLocks noChangeShapeType="1"/>
              </p:cNvSpPr>
              <p:nvPr/>
            </p:nvSpPr>
            <p:spPr bwMode="auto">
              <a:xfrm flipH="1">
                <a:off x="1433" y="247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6" name="Line 3268"/>
              <p:cNvSpPr>
                <a:spLocks noChangeShapeType="1"/>
              </p:cNvSpPr>
              <p:nvPr/>
            </p:nvSpPr>
            <p:spPr bwMode="auto">
              <a:xfrm>
                <a:off x="1462" y="244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7" name="Line 3269"/>
              <p:cNvSpPr>
                <a:spLocks noChangeShapeType="1"/>
              </p:cNvSpPr>
              <p:nvPr/>
            </p:nvSpPr>
            <p:spPr bwMode="auto">
              <a:xfrm flipH="1">
                <a:off x="1435" y="247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8" name="Line 3270"/>
              <p:cNvSpPr>
                <a:spLocks noChangeShapeType="1"/>
              </p:cNvSpPr>
              <p:nvPr/>
            </p:nvSpPr>
            <p:spPr bwMode="auto">
              <a:xfrm>
                <a:off x="1464" y="2444"/>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29" name="Line 3271"/>
              <p:cNvSpPr>
                <a:spLocks noChangeShapeType="1"/>
              </p:cNvSpPr>
              <p:nvPr/>
            </p:nvSpPr>
            <p:spPr bwMode="auto">
              <a:xfrm flipH="1">
                <a:off x="1444" y="248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0" name="Line 3272"/>
              <p:cNvSpPr>
                <a:spLocks noChangeShapeType="1"/>
              </p:cNvSpPr>
              <p:nvPr/>
            </p:nvSpPr>
            <p:spPr bwMode="auto">
              <a:xfrm>
                <a:off x="1472" y="24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1" name="Line 3273"/>
              <p:cNvSpPr>
                <a:spLocks noChangeShapeType="1"/>
              </p:cNvSpPr>
              <p:nvPr/>
            </p:nvSpPr>
            <p:spPr bwMode="auto">
              <a:xfrm flipH="1">
                <a:off x="1446" y="249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2" name="Line 3274"/>
              <p:cNvSpPr>
                <a:spLocks noChangeShapeType="1"/>
              </p:cNvSpPr>
              <p:nvPr/>
            </p:nvSpPr>
            <p:spPr bwMode="auto">
              <a:xfrm>
                <a:off x="1473" y="246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3" name="Line 3275"/>
              <p:cNvSpPr>
                <a:spLocks noChangeShapeType="1"/>
              </p:cNvSpPr>
              <p:nvPr/>
            </p:nvSpPr>
            <p:spPr bwMode="auto">
              <a:xfrm flipH="1">
                <a:off x="1446" y="249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4" name="Line 3276"/>
              <p:cNvSpPr>
                <a:spLocks noChangeShapeType="1"/>
              </p:cNvSpPr>
              <p:nvPr/>
            </p:nvSpPr>
            <p:spPr bwMode="auto">
              <a:xfrm>
                <a:off x="1473" y="246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5" name="Line 3277"/>
              <p:cNvSpPr>
                <a:spLocks noChangeShapeType="1"/>
              </p:cNvSpPr>
              <p:nvPr/>
            </p:nvSpPr>
            <p:spPr bwMode="auto">
              <a:xfrm flipH="1">
                <a:off x="1447" y="249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6" name="Line 3278"/>
              <p:cNvSpPr>
                <a:spLocks noChangeShapeType="1"/>
              </p:cNvSpPr>
              <p:nvPr/>
            </p:nvSpPr>
            <p:spPr bwMode="auto">
              <a:xfrm>
                <a:off x="1474" y="246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7" name="Line 3279"/>
              <p:cNvSpPr>
                <a:spLocks noChangeShapeType="1"/>
              </p:cNvSpPr>
              <p:nvPr/>
            </p:nvSpPr>
            <p:spPr bwMode="auto">
              <a:xfrm flipH="1">
                <a:off x="1447" y="249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8" name="Line 3280"/>
              <p:cNvSpPr>
                <a:spLocks noChangeShapeType="1"/>
              </p:cNvSpPr>
              <p:nvPr/>
            </p:nvSpPr>
            <p:spPr bwMode="auto">
              <a:xfrm>
                <a:off x="1474" y="246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39" name="Line 3281"/>
              <p:cNvSpPr>
                <a:spLocks noChangeShapeType="1"/>
              </p:cNvSpPr>
              <p:nvPr/>
            </p:nvSpPr>
            <p:spPr bwMode="auto">
              <a:xfrm flipH="1">
                <a:off x="1447" y="249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0" name="Line 3282"/>
              <p:cNvSpPr>
                <a:spLocks noChangeShapeType="1"/>
              </p:cNvSpPr>
              <p:nvPr/>
            </p:nvSpPr>
            <p:spPr bwMode="auto">
              <a:xfrm>
                <a:off x="1475" y="246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1" name="Line 3283"/>
              <p:cNvSpPr>
                <a:spLocks noChangeShapeType="1"/>
              </p:cNvSpPr>
              <p:nvPr/>
            </p:nvSpPr>
            <p:spPr bwMode="auto">
              <a:xfrm flipH="1">
                <a:off x="1454" y="249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2" name="Line 3284"/>
              <p:cNvSpPr>
                <a:spLocks noChangeShapeType="1"/>
              </p:cNvSpPr>
              <p:nvPr/>
            </p:nvSpPr>
            <p:spPr bwMode="auto">
              <a:xfrm>
                <a:off x="1482" y="247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3" name="Line 3285"/>
              <p:cNvSpPr>
                <a:spLocks noChangeShapeType="1"/>
              </p:cNvSpPr>
              <p:nvPr/>
            </p:nvSpPr>
            <p:spPr bwMode="auto">
              <a:xfrm flipH="1">
                <a:off x="1457" y="2499"/>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4" name="Line 3286"/>
              <p:cNvSpPr>
                <a:spLocks noChangeShapeType="1"/>
              </p:cNvSpPr>
              <p:nvPr/>
            </p:nvSpPr>
            <p:spPr bwMode="auto">
              <a:xfrm>
                <a:off x="1485" y="247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5" name="Line 3287"/>
              <p:cNvSpPr>
                <a:spLocks noChangeShapeType="1"/>
              </p:cNvSpPr>
              <p:nvPr/>
            </p:nvSpPr>
            <p:spPr bwMode="auto">
              <a:xfrm flipH="1">
                <a:off x="1458" y="2504"/>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6" name="Line 3288"/>
              <p:cNvSpPr>
                <a:spLocks noChangeShapeType="1"/>
              </p:cNvSpPr>
              <p:nvPr/>
            </p:nvSpPr>
            <p:spPr bwMode="auto">
              <a:xfrm>
                <a:off x="1485" y="2476"/>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7" name="Line 3289"/>
              <p:cNvSpPr>
                <a:spLocks noChangeShapeType="1"/>
              </p:cNvSpPr>
              <p:nvPr/>
            </p:nvSpPr>
            <p:spPr bwMode="auto">
              <a:xfrm flipH="1">
                <a:off x="1459" y="250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8" name="Line 3290"/>
              <p:cNvSpPr>
                <a:spLocks noChangeShapeType="1"/>
              </p:cNvSpPr>
              <p:nvPr/>
            </p:nvSpPr>
            <p:spPr bwMode="auto">
              <a:xfrm>
                <a:off x="1487" y="2476"/>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49" name="Line 3291"/>
              <p:cNvSpPr>
                <a:spLocks noChangeShapeType="1"/>
              </p:cNvSpPr>
              <p:nvPr/>
            </p:nvSpPr>
            <p:spPr bwMode="auto">
              <a:xfrm flipH="1">
                <a:off x="1462" y="2511"/>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0" name="Line 3292"/>
              <p:cNvSpPr>
                <a:spLocks noChangeShapeType="1"/>
              </p:cNvSpPr>
              <p:nvPr/>
            </p:nvSpPr>
            <p:spPr bwMode="auto">
              <a:xfrm>
                <a:off x="1491" y="248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1" name="Line 3293"/>
              <p:cNvSpPr>
                <a:spLocks noChangeShapeType="1"/>
              </p:cNvSpPr>
              <p:nvPr/>
            </p:nvSpPr>
            <p:spPr bwMode="auto">
              <a:xfrm flipH="1">
                <a:off x="1465" y="251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2" name="Line 3294"/>
              <p:cNvSpPr>
                <a:spLocks noChangeShapeType="1"/>
              </p:cNvSpPr>
              <p:nvPr/>
            </p:nvSpPr>
            <p:spPr bwMode="auto">
              <a:xfrm>
                <a:off x="1493" y="2486"/>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3" name="Line 3295"/>
              <p:cNvSpPr>
                <a:spLocks noChangeShapeType="1"/>
              </p:cNvSpPr>
              <p:nvPr/>
            </p:nvSpPr>
            <p:spPr bwMode="auto">
              <a:xfrm flipH="1">
                <a:off x="1467" y="251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4" name="Line 3296"/>
              <p:cNvSpPr>
                <a:spLocks noChangeShapeType="1"/>
              </p:cNvSpPr>
              <p:nvPr/>
            </p:nvSpPr>
            <p:spPr bwMode="auto">
              <a:xfrm>
                <a:off x="1495" y="248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5" name="Line 3297"/>
              <p:cNvSpPr>
                <a:spLocks noChangeShapeType="1"/>
              </p:cNvSpPr>
              <p:nvPr/>
            </p:nvSpPr>
            <p:spPr bwMode="auto">
              <a:xfrm flipH="1">
                <a:off x="1469" y="251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6" name="Line 3298"/>
              <p:cNvSpPr>
                <a:spLocks noChangeShapeType="1"/>
              </p:cNvSpPr>
              <p:nvPr/>
            </p:nvSpPr>
            <p:spPr bwMode="auto">
              <a:xfrm>
                <a:off x="1496" y="249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7" name="Line 3299"/>
              <p:cNvSpPr>
                <a:spLocks noChangeShapeType="1"/>
              </p:cNvSpPr>
              <p:nvPr/>
            </p:nvSpPr>
            <p:spPr bwMode="auto">
              <a:xfrm flipH="1">
                <a:off x="1469" y="252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8" name="Line 3300"/>
              <p:cNvSpPr>
                <a:spLocks noChangeShapeType="1"/>
              </p:cNvSpPr>
              <p:nvPr/>
            </p:nvSpPr>
            <p:spPr bwMode="auto">
              <a:xfrm>
                <a:off x="1497" y="249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59" name="Line 3301"/>
              <p:cNvSpPr>
                <a:spLocks noChangeShapeType="1"/>
              </p:cNvSpPr>
              <p:nvPr/>
            </p:nvSpPr>
            <p:spPr bwMode="auto">
              <a:xfrm flipH="1">
                <a:off x="1469" y="252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0" name="Line 3302"/>
              <p:cNvSpPr>
                <a:spLocks noChangeShapeType="1"/>
              </p:cNvSpPr>
              <p:nvPr/>
            </p:nvSpPr>
            <p:spPr bwMode="auto">
              <a:xfrm>
                <a:off x="1497" y="2494"/>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1" name="Line 3303"/>
              <p:cNvSpPr>
                <a:spLocks noChangeShapeType="1"/>
              </p:cNvSpPr>
              <p:nvPr/>
            </p:nvSpPr>
            <p:spPr bwMode="auto">
              <a:xfrm flipH="1">
                <a:off x="1470" y="2523"/>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2" name="Line 3304"/>
              <p:cNvSpPr>
                <a:spLocks noChangeShapeType="1"/>
              </p:cNvSpPr>
              <p:nvPr/>
            </p:nvSpPr>
            <p:spPr bwMode="auto">
              <a:xfrm>
                <a:off x="1499" y="249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3" name="Line 3305"/>
              <p:cNvSpPr>
                <a:spLocks noChangeShapeType="1"/>
              </p:cNvSpPr>
              <p:nvPr/>
            </p:nvSpPr>
            <p:spPr bwMode="auto">
              <a:xfrm flipH="1">
                <a:off x="1472" y="252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4" name="Line 3306"/>
              <p:cNvSpPr>
                <a:spLocks noChangeShapeType="1"/>
              </p:cNvSpPr>
              <p:nvPr/>
            </p:nvSpPr>
            <p:spPr bwMode="auto">
              <a:xfrm>
                <a:off x="1500" y="249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5" name="Line 3307"/>
              <p:cNvSpPr>
                <a:spLocks noChangeShapeType="1"/>
              </p:cNvSpPr>
              <p:nvPr/>
            </p:nvSpPr>
            <p:spPr bwMode="auto">
              <a:xfrm flipH="1">
                <a:off x="1474" y="252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6" name="Line 3308"/>
              <p:cNvSpPr>
                <a:spLocks noChangeShapeType="1"/>
              </p:cNvSpPr>
              <p:nvPr/>
            </p:nvSpPr>
            <p:spPr bwMode="auto">
              <a:xfrm>
                <a:off x="1501" y="249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7" name="Line 3309"/>
              <p:cNvSpPr>
                <a:spLocks noChangeShapeType="1"/>
              </p:cNvSpPr>
              <p:nvPr/>
            </p:nvSpPr>
            <p:spPr bwMode="auto">
              <a:xfrm flipH="1">
                <a:off x="1474" y="2527"/>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8" name="Line 3310"/>
              <p:cNvSpPr>
                <a:spLocks noChangeShapeType="1"/>
              </p:cNvSpPr>
              <p:nvPr/>
            </p:nvSpPr>
            <p:spPr bwMode="auto">
              <a:xfrm>
                <a:off x="1501" y="2499"/>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69" name="Line 3311"/>
              <p:cNvSpPr>
                <a:spLocks noChangeShapeType="1"/>
              </p:cNvSpPr>
              <p:nvPr/>
            </p:nvSpPr>
            <p:spPr bwMode="auto">
              <a:xfrm flipH="1">
                <a:off x="1477" y="253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0" name="Line 3312"/>
              <p:cNvSpPr>
                <a:spLocks noChangeShapeType="1"/>
              </p:cNvSpPr>
              <p:nvPr/>
            </p:nvSpPr>
            <p:spPr bwMode="auto">
              <a:xfrm>
                <a:off x="1506" y="2502"/>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1" name="Line 3313"/>
              <p:cNvSpPr>
                <a:spLocks noChangeShapeType="1"/>
              </p:cNvSpPr>
              <p:nvPr/>
            </p:nvSpPr>
            <p:spPr bwMode="auto">
              <a:xfrm flipH="1">
                <a:off x="1477" y="253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2" name="Line 3314"/>
              <p:cNvSpPr>
                <a:spLocks noChangeShapeType="1"/>
              </p:cNvSpPr>
              <p:nvPr/>
            </p:nvSpPr>
            <p:spPr bwMode="auto">
              <a:xfrm>
                <a:off x="1506" y="2502"/>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3" name="Line 3315"/>
              <p:cNvSpPr>
                <a:spLocks noChangeShapeType="1"/>
              </p:cNvSpPr>
              <p:nvPr/>
            </p:nvSpPr>
            <p:spPr bwMode="auto">
              <a:xfrm flipH="1">
                <a:off x="1478" y="253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4" name="Line 3316"/>
              <p:cNvSpPr>
                <a:spLocks noChangeShapeType="1"/>
              </p:cNvSpPr>
              <p:nvPr/>
            </p:nvSpPr>
            <p:spPr bwMode="auto">
              <a:xfrm>
                <a:off x="1507" y="2502"/>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5" name="Line 3317"/>
              <p:cNvSpPr>
                <a:spLocks noChangeShapeType="1"/>
              </p:cNvSpPr>
              <p:nvPr/>
            </p:nvSpPr>
            <p:spPr bwMode="auto">
              <a:xfrm flipH="1">
                <a:off x="1480" y="253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6" name="Line 3318"/>
              <p:cNvSpPr>
                <a:spLocks noChangeShapeType="1"/>
              </p:cNvSpPr>
              <p:nvPr/>
            </p:nvSpPr>
            <p:spPr bwMode="auto">
              <a:xfrm>
                <a:off x="1508" y="250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7" name="Line 3319"/>
              <p:cNvSpPr>
                <a:spLocks noChangeShapeType="1"/>
              </p:cNvSpPr>
              <p:nvPr/>
            </p:nvSpPr>
            <p:spPr bwMode="auto">
              <a:xfrm flipH="1">
                <a:off x="1481" y="253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8" name="Line 3320"/>
              <p:cNvSpPr>
                <a:spLocks noChangeShapeType="1"/>
              </p:cNvSpPr>
              <p:nvPr/>
            </p:nvSpPr>
            <p:spPr bwMode="auto">
              <a:xfrm>
                <a:off x="1508" y="250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79" name="Line 3321"/>
              <p:cNvSpPr>
                <a:spLocks noChangeShapeType="1"/>
              </p:cNvSpPr>
              <p:nvPr/>
            </p:nvSpPr>
            <p:spPr bwMode="auto">
              <a:xfrm flipH="1">
                <a:off x="1481" y="2534"/>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0" name="Line 3322"/>
              <p:cNvSpPr>
                <a:spLocks noChangeShapeType="1"/>
              </p:cNvSpPr>
              <p:nvPr/>
            </p:nvSpPr>
            <p:spPr bwMode="auto">
              <a:xfrm>
                <a:off x="1508" y="2506"/>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1" name="Line 3323"/>
              <p:cNvSpPr>
                <a:spLocks noChangeShapeType="1"/>
              </p:cNvSpPr>
              <p:nvPr/>
            </p:nvSpPr>
            <p:spPr bwMode="auto">
              <a:xfrm flipH="1">
                <a:off x="1485" y="253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2" name="Line 3324"/>
              <p:cNvSpPr>
                <a:spLocks noChangeShapeType="1"/>
              </p:cNvSpPr>
              <p:nvPr/>
            </p:nvSpPr>
            <p:spPr bwMode="auto">
              <a:xfrm>
                <a:off x="1514" y="250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3" name="Line 3325"/>
              <p:cNvSpPr>
                <a:spLocks noChangeShapeType="1"/>
              </p:cNvSpPr>
              <p:nvPr/>
            </p:nvSpPr>
            <p:spPr bwMode="auto">
              <a:xfrm flipH="1">
                <a:off x="1485" y="253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4" name="Line 3326"/>
              <p:cNvSpPr>
                <a:spLocks noChangeShapeType="1"/>
              </p:cNvSpPr>
              <p:nvPr/>
            </p:nvSpPr>
            <p:spPr bwMode="auto">
              <a:xfrm>
                <a:off x="1514" y="250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5" name="Line 3327"/>
              <p:cNvSpPr>
                <a:spLocks noChangeShapeType="1"/>
              </p:cNvSpPr>
              <p:nvPr/>
            </p:nvSpPr>
            <p:spPr bwMode="auto">
              <a:xfrm flipH="1">
                <a:off x="1485" y="253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6" name="Line 3328"/>
              <p:cNvSpPr>
                <a:spLocks noChangeShapeType="1"/>
              </p:cNvSpPr>
              <p:nvPr/>
            </p:nvSpPr>
            <p:spPr bwMode="auto">
              <a:xfrm>
                <a:off x="1514" y="250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7" name="Line 3329"/>
              <p:cNvSpPr>
                <a:spLocks noChangeShapeType="1"/>
              </p:cNvSpPr>
              <p:nvPr/>
            </p:nvSpPr>
            <p:spPr bwMode="auto">
              <a:xfrm flipH="1">
                <a:off x="1487" y="253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8" name="Line 3330"/>
              <p:cNvSpPr>
                <a:spLocks noChangeShapeType="1"/>
              </p:cNvSpPr>
              <p:nvPr/>
            </p:nvSpPr>
            <p:spPr bwMode="auto">
              <a:xfrm>
                <a:off x="1515" y="251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89" name="Line 3331"/>
              <p:cNvSpPr>
                <a:spLocks noChangeShapeType="1"/>
              </p:cNvSpPr>
              <p:nvPr/>
            </p:nvSpPr>
            <p:spPr bwMode="auto">
              <a:xfrm flipH="1">
                <a:off x="1487" y="253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0" name="Line 3332"/>
              <p:cNvSpPr>
                <a:spLocks noChangeShapeType="1"/>
              </p:cNvSpPr>
              <p:nvPr/>
            </p:nvSpPr>
            <p:spPr bwMode="auto">
              <a:xfrm>
                <a:off x="1515" y="251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1" name="Line 3333"/>
              <p:cNvSpPr>
                <a:spLocks noChangeShapeType="1"/>
              </p:cNvSpPr>
              <p:nvPr/>
            </p:nvSpPr>
            <p:spPr bwMode="auto">
              <a:xfrm flipH="1">
                <a:off x="1489" y="254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2" name="Line 3334"/>
              <p:cNvSpPr>
                <a:spLocks noChangeShapeType="1"/>
              </p:cNvSpPr>
              <p:nvPr/>
            </p:nvSpPr>
            <p:spPr bwMode="auto">
              <a:xfrm>
                <a:off x="1516" y="2513"/>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3" name="Line 3335"/>
              <p:cNvSpPr>
                <a:spLocks noChangeShapeType="1"/>
              </p:cNvSpPr>
              <p:nvPr/>
            </p:nvSpPr>
            <p:spPr bwMode="auto">
              <a:xfrm flipH="1">
                <a:off x="1493" y="254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4" name="Line 3336"/>
              <p:cNvSpPr>
                <a:spLocks noChangeShapeType="1"/>
              </p:cNvSpPr>
              <p:nvPr/>
            </p:nvSpPr>
            <p:spPr bwMode="auto">
              <a:xfrm>
                <a:off x="1522" y="251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5" name="Line 3337"/>
              <p:cNvSpPr>
                <a:spLocks noChangeShapeType="1"/>
              </p:cNvSpPr>
              <p:nvPr/>
            </p:nvSpPr>
            <p:spPr bwMode="auto">
              <a:xfrm flipH="1">
                <a:off x="1493" y="2546"/>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6" name="Line 3338"/>
              <p:cNvSpPr>
                <a:spLocks noChangeShapeType="1"/>
              </p:cNvSpPr>
              <p:nvPr/>
            </p:nvSpPr>
            <p:spPr bwMode="auto">
              <a:xfrm>
                <a:off x="1522" y="251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7" name="Line 3339"/>
              <p:cNvSpPr>
                <a:spLocks noChangeShapeType="1"/>
              </p:cNvSpPr>
              <p:nvPr/>
            </p:nvSpPr>
            <p:spPr bwMode="auto">
              <a:xfrm flipH="1">
                <a:off x="1501" y="255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8" name="Line 3340"/>
              <p:cNvSpPr>
                <a:spLocks noChangeShapeType="1"/>
              </p:cNvSpPr>
              <p:nvPr/>
            </p:nvSpPr>
            <p:spPr bwMode="auto">
              <a:xfrm>
                <a:off x="1530" y="2527"/>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599" name="Line 3341"/>
              <p:cNvSpPr>
                <a:spLocks noChangeShapeType="1"/>
              </p:cNvSpPr>
              <p:nvPr/>
            </p:nvSpPr>
            <p:spPr bwMode="auto">
              <a:xfrm flipH="1">
                <a:off x="1503" y="2555"/>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0" name="Line 3342"/>
              <p:cNvSpPr>
                <a:spLocks noChangeShapeType="1"/>
              </p:cNvSpPr>
              <p:nvPr/>
            </p:nvSpPr>
            <p:spPr bwMode="auto">
              <a:xfrm>
                <a:off x="1530" y="252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1" name="Line 3343"/>
              <p:cNvSpPr>
                <a:spLocks noChangeShapeType="1"/>
              </p:cNvSpPr>
              <p:nvPr/>
            </p:nvSpPr>
            <p:spPr bwMode="auto">
              <a:xfrm flipH="1">
                <a:off x="1504" y="255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2" name="Line 3344"/>
              <p:cNvSpPr>
                <a:spLocks noChangeShapeType="1"/>
              </p:cNvSpPr>
              <p:nvPr/>
            </p:nvSpPr>
            <p:spPr bwMode="auto">
              <a:xfrm>
                <a:off x="1531" y="252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3" name="Line 3345"/>
              <p:cNvSpPr>
                <a:spLocks noChangeShapeType="1"/>
              </p:cNvSpPr>
              <p:nvPr/>
            </p:nvSpPr>
            <p:spPr bwMode="auto">
              <a:xfrm flipH="1">
                <a:off x="1506" y="255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4" name="Line 3346"/>
              <p:cNvSpPr>
                <a:spLocks noChangeShapeType="1"/>
              </p:cNvSpPr>
              <p:nvPr/>
            </p:nvSpPr>
            <p:spPr bwMode="auto">
              <a:xfrm>
                <a:off x="1533" y="253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5" name="Line 3347"/>
              <p:cNvSpPr>
                <a:spLocks noChangeShapeType="1"/>
              </p:cNvSpPr>
              <p:nvPr/>
            </p:nvSpPr>
            <p:spPr bwMode="auto">
              <a:xfrm flipH="1">
                <a:off x="1506" y="255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6" name="Line 3348"/>
              <p:cNvSpPr>
                <a:spLocks noChangeShapeType="1"/>
              </p:cNvSpPr>
              <p:nvPr/>
            </p:nvSpPr>
            <p:spPr bwMode="auto">
              <a:xfrm>
                <a:off x="1533" y="253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7" name="Line 3349"/>
              <p:cNvSpPr>
                <a:spLocks noChangeShapeType="1"/>
              </p:cNvSpPr>
              <p:nvPr/>
            </p:nvSpPr>
            <p:spPr bwMode="auto">
              <a:xfrm flipH="1">
                <a:off x="1511" y="2565"/>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8" name="Line 3350"/>
              <p:cNvSpPr>
                <a:spLocks noChangeShapeType="1"/>
              </p:cNvSpPr>
              <p:nvPr/>
            </p:nvSpPr>
            <p:spPr bwMode="auto">
              <a:xfrm>
                <a:off x="1538" y="2538"/>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09" name="Line 3351"/>
              <p:cNvSpPr>
                <a:spLocks noChangeShapeType="1"/>
              </p:cNvSpPr>
              <p:nvPr/>
            </p:nvSpPr>
            <p:spPr bwMode="auto">
              <a:xfrm flipH="1">
                <a:off x="1515" y="257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0" name="Line 3352"/>
              <p:cNvSpPr>
                <a:spLocks noChangeShapeType="1"/>
              </p:cNvSpPr>
              <p:nvPr/>
            </p:nvSpPr>
            <p:spPr bwMode="auto">
              <a:xfrm>
                <a:off x="1544" y="2543"/>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1" name="Line 3353"/>
              <p:cNvSpPr>
                <a:spLocks noChangeShapeType="1"/>
              </p:cNvSpPr>
              <p:nvPr/>
            </p:nvSpPr>
            <p:spPr bwMode="auto">
              <a:xfrm flipH="1">
                <a:off x="1519" y="257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2" name="Line 3354"/>
              <p:cNvSpPr>
                <a:spLocks noChangeShapeType="1"/>
              </p:cNvSpPr>
              <p:nvPr/>
            </p:nvSpPr>
            <p:spPr bwMode="auto">
              <a:xfrm>
                <a:off x="1546" y="254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3" name="Line 3355"/>
              <p:cNvSpPr>
                <a:spLocks noChangeShapeType="1"/>
              </p:cNvSpPr>
              <p:nvPr/>
            </p:nvSpPr>
            <p:spPr bwMode="auto">
              <a:xfrm flipH="1">
                <a:off x="1519" y="257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4" name="Line 3356"/>
              <p:cNvSpPr>
                <a:spLocks noChangeShapeType="1"/>
              </p:cNvSpPr>
              <p:nvPr/>
            </p:nvSpPr>
            <p:spPr bwMode="auto">
              <a:xfrm>
                <a:off x="1546" y="254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5" name="Line 3357"/>
              <p:cNvSpPr>
                <a:spLocks noChangeShapeType="1"/>
              </p:cNvSpPr>
              <p:nvPr/>
            </p:nvSpPr>
            <p:spPr bwMode="auto">
              <a:xfrm flipH="1">
                <a:off x="1519" y="257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6" name="Line 3358"/>
              <p:cNvSpPr>
                <a:spLocks noChangeShapeType="1"/>
              </p:cNvSpPr>
              <p:nvPr/>
            </p:nvSpPr>
            <p:spPr bwMode="auto">
              <a:xfrm>
                <a:off x="1546" y="254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7" name="Line 3359"/>
              <p:cNvSpPr>
                <a:spLocks noChangeShapeType="1"/>
              </p:cNvSpPr>
              <p:nvPr/>
            </p:nvSpPr>
            <p:spPr bwMode="auto">
              <a:xfrm flipH="1">
                <a:off x="1521" y="257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8" name="Line 3360"/>
              <p:cNvSpPr>
                <a:spLocks noChangeShapeType="1"/>
              </p:cNvSpPr>
              <p:nvPr/>
            </p:nvSpPr>
            <p:spPr bwMode="auto">
              <a:xfrm>
                <a:off x="1549" y="2547"/>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19" name="Line 3361"/>
              <p:cNvSpPr>
                <a:spLocks noChangeShapeType="1"/>
              </p:cNvSpPr>
              <p:nvPr/>
            </p:nvSpPr>
            <p:spPr bwMode="auto">
              <a:xfrm flipH="1">
                <a:off x="1523" y="257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0" name="Line 3362"/>
              <p:cNvSpPr>
                <a:spLocks noChangeShapeType="1"/>
              </p:cNvSpPr>
              <p:nvPr/>
            </p:nvSpPr>
            <p:spPr bwMode="auto">
              <a:xfrm>
                <a:off x="1552" y="2551"/>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1" name="Line 3363"/>
              <p:cNvSpPr>
                <a:spLocks noChangeShapeType="1"/>
              </p:cNvSpPr>
              <p:nvPr/>
            </p:nvSpPr>
            <p:spPr bwMode="auto">
              <a:xfrm flipH="1">
                <a:off x="1524" y="258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2" name="Line 3364"/>
              <p:cNvSpPr>
                <a:spLocks noChangeShapeType="1"/>
              </p:cNvSpPr>
              <p:nvPr/>
            </p:nvSpPr>
            <p:spPr bwMode="auto">
              <a:xfrm>
                <a:off x="1552" y="255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3" name="Line 3365"/>
              <p:cNvSpPr>
                <a:spLocks noChangeShapeType="1"/>
              </p:cNvSpPr>
              <p:nvPr/>
            </p:nvSpPr>
            <p:spPr bwMode="auto">
              <a:xfrm flipH="1">
                <a:off x="1524" y="258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4" name="Line 3366"/>
              <p:cNvSpPr>
                <a:spLocks noChangeShapeType="1"/>
              </p:cNvSpPr>
              <p:nvPr/>
            </p:nvSpPr>
            <p:spPr bwMode="auto">
              <a:xfrm>
                <a:off x="1552" y="2553"/>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5" name="Line 3367"/>
              <p:cNvSpPr>
                <a:spLocks noChangeShapeType="1"/>
              </p:cNvSpPr>
              <p:nvPr/>
            </p:nvSpPr>
            <p:spPr bwMode="auto">
              <a:xfrm flipH="1">
                <a:off x="1529" y="258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6" name="Line 3368"/>
              <p:cNvSpPr>
                <a:spLocks noChangeShapeType="1"/>
              </p:cNvSpPr>
              <p:nvPr/>
            </p:nvSpPr>
            <p:spPr bwMode="auto">
              <a:xfrm>
                <a:off x="1557" y="255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7" name="Line 3369"/>
              <p:cNvSpPr>
                <a:spLocks noChangeShapeType="1"/>
              </p:cNvSpPr>
              <p:nvPr/>
            </p:nvSpPr>
            <p:spPr bwMode="auto">
              <a:xfrm flipH="1">
                <a:off x="1530" y="258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8" name="Line 3370"/>
              <p:cNvSpPr>
                <a:spLocks noChangeShapeType="1"/>
              </p:cNvSpPr>
              <p:nvPr/>
            </p:nvSpPr>
            <p:spPr bwMode="auto">
              <a:xfrm>
                <a:off x="1559" y="255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29" name="Line 3371"/>
              <p:cNvSpPr>
                <a:spLocks noChangeShapeType="1"/>
              </p:cNvSpPr>
              <p:nvPr/>
            </p:nvSpPr>
            <p:spPr bwMode="auto">
              <a:xfrm flipH="1">
                <a:off x="1533" y="258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0" name="Line 3372"/>
              <p:cNvSpPr>
                <a:spLocks noChangeShapeType="1"/>
              </p:cNvSpPr>
              <p:nvPr/>
            </p:nvSpPr>
            <p:spPr bwMode="auto">
              <a:xfrm>
                <a:off x="1560" y="2562"/>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1" name="Line 3373"/>
              <p:cNvSpPr>
                <a:spLocks noChangeShapeType="1"/>
              </p:cNvSpPr>
              <p:nvPr/>
            </p:nvSpPr>
            <p:spPr bwMode="auto">
              <a:xfrm flipH="1">
                <a:off x="1534" y="258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2" name="Line 3374"/>
              <p:cNvSpPr>
                <a:spLocks noChangeShapeType="1"/>
              </p:cNvSpPr>
              <p:nvPr/>
            </p:nvSpPr>
            <p:spPr bwMode="auto">
              <a:xfrm>
                <a:off x="1561" y="2562"/>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3" name="Line 3375"/>
              <p:cNvSpPr>
                <a:spLocks noChangeShapeType="1"/>
              </p:cNvSpPr>
              <p:nvPr/>
            </p:nvSpPr>
            <p:spPr bwMode="auto">
              <a:xfrm flipH="1">
                <a:off x="1536" y="2591"/>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4" name="Line 3376"/>
              <p:cNvSpPr>
                <a:spLocks noChangeShapeType="1"/>
              </p:cNvSpPr>
              <p:nvPr/>
            </p:nvSpPr>
            <p:spPr bwMode="auto">
              <a:xfrm>
                <a:off x="1564" y="256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5" name="Line 3377"/>
              <p:cNvSpPr>
                <a:spLocks noChangeShapeType="1"/>
              </p:cNvSpPr>
              <p:nvPr/>
            </p:nvSpPr>
            <p:spPr bwMode="auto">
              <a:xfrm flipH="1">
                <a:off x="1542" y="259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6" name="Line 3378"/>
              <p:cNvSpPr>
                <a:spLocks noChangeShapeType="1"/>
              </p:cNvSpPr>
              <p:nvPr/>
            </p:nvSpPr>
            <p:spPr bwMode="auto">
              <a:xfrm>
                <a:off x="1569" y="2572"/>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7" name="Line 3379"/>
              <p:cNvSpPr>
                <a:spLocks noChangeShapeType="1"/>
              </p:cNvSpPr>
              <p:nvPr/>
            </p:nvSpPr>
            <p:spPr bwMode="auto">
              <a:xfrm flipH="1">
                <a:off x="1544" y="259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8" name="Line 3380"/>
              <p:cNvSpPr>
                <a:spLocks noChangeShapeType="1"/>
              </p:cNvSpPr>
              <p:nvPr/>
            </p:nvSpPr>
            <p:spPr bwMode="auto">
              <a:xfrm>
                <a:off x="1572" y="257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39" name="Line 3381"/>
              <p:cNvSpPr>
                <a:spLocks noChangeShapeType="1"/>
              </p:cNvSpPr>
              <p:nvPr/>
            </p:nvSpPr>
            <p:spPr bwMode="auto">
              <a:xfrm flipH="1">
                <a:off x="1551" y="260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0" name="Line 3382"/>
              <p:cNvSpPr>
                <a:spLocks noChangeShapeType="1"/>
              </p:cNvSpPr>
              <p:nvPr/>
            </p:nvSpPr>
            <p:spPr bwMode="auto">
              <a:xfrm>
                <a:off x="1578" y="257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1" name="Line 3383"/>
              <p:cNvSpPr>
                <a:spLocks noChangeShapeType="1"/>
              </p:cNvSpPr>
              <p:nvPr/>
            </p:nvSpPr>
            <p:spPr bwMode="auto">
              <a:xfrm flipH="1">
                <a:off x="1551" y="260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2" name="Line 3384"/>
              <p:cNvSpPr>
                <a:spLocks noChangeShapeType="1"/>
              </p:cNvSpPr>
              <p:nvPr/>
            </p:nvSpPr>
            <p:spPr bwMode="auto">
              <a:xfrm>
                <a:off x="1578" y="2578"/>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3" name="Line 3385"/>
              <p:cNvSpPr>
                <a:spLocks noChangeShapeType="1"/>
              </p:cNvSpPr>
              <p:nvPr/>
            </p:nvSpPr>
            <p:spPr bwMode="auto">
              <a:xfrm flipH="1">
                <a:off x="1556" y="2609"/>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4" name="Line 3386"/>
              <p:cNvSpPr>
                <a:spLocks noChangeShapeType="1"/>
              </p:cNvSpPr>
              <p:nvPr/>
            </p:nvSpPr>
            <p:spPr bwMode="auto">
              <a:xfrm>
                <a:off x="1583" y="2581"/>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5" name="Line 3387"/>
              <p:cNvSpPr>
                <a:spLocks noChangeShapeType="1"/>
              </p:cNvSpPr>
              <p:nvPr/>
            </p:nvSpPr>
            <p:spPr bwMode="auto">
              <a:xfrm flipH="1">
                <a:off x="1559" y="261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6" name="Line 3388"/>
              <p:cNvSpPr>
                <a:spLocks noChangeShapeType="1"/>
              </p:cNvSpPr>
              <p:nvPr/>
            </p:nvSpPr>
            <p:spPr bwMode="auto">
              <a:xfrm>
                <a:off x="1587" y="258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7" name="Line 3389"/>
              <p:cNvSpPr>
                <a:spLocks noChangeShapeType="1"/>
              </p:cNvSpPr>
              <p:nvPr/>
            </p:nvSpPr>
            <p:spPr bwMode="auto">
              <a:xfrm flipH="1">
                <a:off x="1560" y="261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8" name="Line 3390"/>
              <p:cNvSpPr>
                <a:spLocks noChangeShapeType="1"/>
              </p:cNvSpPr>
              <p:nvPr/>
            </p:nvSpPr>
            <p:spPr bwMode="auto">
              <a:xfrm>
                <a:off x="1588" y="258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49" name="Line 3391"/>
              <p:cNvSpPr>
                <a:spLocks noChangeShapeType="1"/>
              </p:cNvSpPr>
              <p:nvPr/>
            </p:nvSpPr>
            <p:spPr bwMode="auto">
              <a:xfrm flipH="1">
                <a:off x="1560" y="261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0" name="Line 3392"/>
              <p:cNvSpPr>
                <a:spLocks noChangeShapeType="1"/>
              </p:cNvSpPr>
              <p:nvPr/>
            </p:nvSpPr>
            <p:spPr bwMode="auto">
              <a:xfrm>
                <a:off x="1588" y="2585"/>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1" name="Line 3393"/>
              <p:cNvSpPr>
                <a:spLocks noChangeShapeType="1"/>
              </p:cNvSpPr>
              <p:nvPr/>
            </p:nvSpPr>
            <p:spPr bwMode="auto">
              <a:xfrm flipH="1">
                <a:off x="1563" y="2614"/>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2" name="Line 3394"/>
              <p:cNvSpPr>
                <a:spLocks noChangeShapeType="1"/>
              </p:cNvSpPr>
              <p:nvPr/>
            </p:nvSpPr>
            <p:spPr bwMode="auto">
              <a:xfrm>
                <a:off x="1590" y="2587"/>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3" name="Line 3395"/>
              <p:cNvSpPr>
                <a:spLocks noChangeShapeType="1"/>
              </p:cNvSpPr>
              <p:nvPr/>
            </p:nvSpPr>
            <p:spPr bwMode="auto">
              <a:xfrm flipH="1">
                <a:off x="1565" y="261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4" name="Line 3396"/>
              <p:cNvSpPr>
                <a:spLocks noChangeShapeType="1"/>
              </p:cNvSpPr>
              <p:nvPr/>
            </p:nvSpPr>
            <p:spPr bwMode="auto">
              <a:xfrm>
                <a:off x="1593" y="258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5" name="Line 3397"/>
              <p:cNvSpPr>
                <a:spLocks noChangeShapeType="1"/>
              </p:cNvSpPr>
              <p:nvPr/>
            </p:nvSpPr>
            <p:spPr bwMode="auto">
              <a:xfrm flipH="1">
                <a:off x="1565" y="261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6" name="Line 3398"/>
              <p:cNvSpPr>
                <a:spLocks noChangeShapeType="1"/>
              </p:cNvSpPr>
              <p:nvPr/>
            </p:nvSpPr>
            <p:spPr bwMode="auto">
              <a:xfrm>
                <a:off x="1594" y="258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7" name="Line 3399"/>
              <p:cNvSpPr>
                <a:spLocks noChangeShapeType="1"/>
              </p:cNvSpPr>
              <p:nvPr/>
            </p:nvSpPr>
            <p:spPr bwMode="auto">
              <a:xfrm flipH="1">
                <a:off x="1565" y="261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8" name="Line 3400"/>
              <p:cNvSpPr>
                <a:spLocks noChangeShapeType="1"/>
              </p:cNvSpPr>
              <p:nvPr/>
            </p:nvSpPr>
            <p:spPr bwMode="auto">
              <a:xfrm>
                <a:off x="1594" y="258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59" name="Line 3401"/>
              <p:cNvSpPr>
                <a:spLocks noChangeShapeType="1"/>
              </p:cNvSpPr>
              <p:nvPr/>
            </p:nvSpPr>
            <p:spPr bwMode="auto">
              <a:xfrm flipH="1">
                <a:off x="1565" y="2615"/>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0" name="Line 3402"/>
              <p:cNvSpPr>
                <a:spLocks noChangeShapeType="1"/>
              </p:cNvSpPr>
              <p:nvPr/>
            </p:nvSpPr>
            <p:spPr bwMode="auto">
              <a:xfrm>
                <a:off x="1594" y="258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1" name="Line 3403"/>
              <p:cNvSpPr>
                <a:spLocks noChangeShapeType="1"/>
              </p:cNvSpPr>
              <p:nvPr/>
            </p:nvSpPr>
            <p:spPr bwMode="auto">
              <a:xfrm flipH="1">
                <a:off x="1568" y="2619"/>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2" name="Line 3404"/>
              <p:cNvSpPr>
                <a:spLocks noChangeShapeType="1"/>
              </p:cNvSpPr>
              <p:nvPr/>
            </p:nvSpPr>
            <p:spPr bwMode="auto">
              <a:xfrm>
                <a:off x="1597" y="2592"/>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3" name="Line 3405"/>
              <p:cNvSpPr>
                <a:spLocks noChangeShapeType="1"/>
              </p:cNvSpPr>
              <p:nvPr/>
            </p:nvSpPr>
            <p:spPr bwMode="auto">
              <a:xfrm flipH="1">
                <a:off x="1574" y="2625"/>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4" name="Line 3406"/>
              <p:cNvSpPr>
                <a:spLocks noChangeShapeType="1"/>
              </p:cNvSpPr>
              <p:nvPr/>
            </p:nvSpPr>
            <p:spPr bwMode="auto">
              <a:xfrm>
                <a:off x="1602" y="2598"/>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5" name="Line 3407"/>
              <p:cNvSpPr>
                <a:spLocks noChangeShapeType="1"/>
              </p:cNvSpPr>
              <p:nvPr/>
            </p:nvSpPr>
            <p:spPr bwMode="auto">
              <a:xfrm flipH="1">
                <a:off x="1576" y="2626"/>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6" name="Line 3408"/>
              <p:cNvSpPr>
                <a:spLocks noChangeShapeType="1"/>
              </p:cNvSpPr>
              <p:nvPr/>
            </p:nvSpPr>
            <p:spPr bwMode="auto">
              <a:xfrm>
                <a:off x="1603" y="259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7" name="Line 3409"/>
              <p:cNvSpPr>
                <a:spLocks noChangeShapeType="1"/>
              </p:cNvSpPr>
              <p:nvPr/>
            </p:nvSpPr>
            <p:spPr bwMode="auto">
              <a:xfrm flipH="1">
                <a:off x="1578" y="2626"/>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8" name="Line 3410"/>
              <p:cNvSpPr>
                <a:spLocks noChangeShapeType="1"/>
              </p:cNvSpPr>
              <p:nvPr/>
            </p:nvSpPr>
            <p:spPr bwMode="auto">
              <a:xfrm>
                <a:off x="1605" y="2599"/>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69" name="Line 3411"/>
              <p:cNvSpPr>
                <a:spLocks noChangeShapeType="1"/>
              </p:cNvSpPr>
              <p:nvPr/>
            </p:nvSpPr>
            <p:spPr bwMode="auto">
              <a:xfrm flipH="1">
                <a:off x="1582" y="263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0" name="Line 3412"/>
              <p:cNvSpPr>
                <a:spLocks noChangeShapeType="1"/>
              </p:cNvSpPr>
              <p:nvPr/>
            </p:nvSpPr>
            <p:spPr bwMode="auto">
              <a:xfrm>
                <a:off x="1610" y="260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1" name="Line 3413"/>
              <p:cNvSpPr>
                <a:spLocks noChangeShapeType="1"/>
              </p:cNvSpPr>
              <p:nvPr/>
            </p:nvSpPr>
            <p:spPr bwMode="auto">
              <a:xfrm flipH="1">
                <a:off x="1585" y="2630"/>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2" name="Line 3414"/>
              <p:cNvSpPr>
                <a:spLocks noChangeShapeType="1"/>
              </p:cNvSpPr>
              <p:nvPr/>
            </p:nvSpPr>
            <p:spPr bwMode="auto">
              <a:xfrm>
                <a:off x="1612" y="2603"/>
                <a:ext cx="1" cy="56"/>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3" name="Line 3415"/>
              <p:cNvSpPr>
                <a:spLocks noChangeShapeType="1"/>
              </p:cNvSpPr>
              <p:nvPr/>
            </p:nvSpPr>
            <p:spPr bwMode="auto">
              <a:xfrm flipH="1">
                <a:off x="1588" y="26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4" name="Line 3416"/>
              <p:cNvSpPr>
                <a:spLocks noChangeShapeType="1"/>
              </p:cNvSpPr>
              <p:nvPr/>
            </p:nvSpPr>
            <p:spPr bwMode="auto">
              <a:xfrm>
                <a:off x="1617" y="261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5" name="Line 3417"/>
              <p:cNvSpPr>
                <a:spLocks noChangeShapeType="1"/>
              </p:cNvSpPr>
              <p:nvPr/>
            </p:nvSpPr>
            <p:spPr bwMode="auto">
              <a:xfrm flipH="1">
                <a:off x="1590" y="2640"/>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6" name="Line 3418"/>
              <p:cNvSpPr>
                <a:spLocks noChangeShapeType="1"/>
              </p:cNvSpPr>
              <p:nvPr/>
            </p:nvSpPr>
            <p:spPr bwMode="auto">
              <a:xfrm>
                <a:off x="1618" y="261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7" name="Line 3419"/>
              <p:cNvSpPr>
                <a:spLocks noChangeShapeType="1"/>
              </p:cNvSpPr>
              <p:nvPr/>
            </p:nvSpPr>
            <p:spPr bwMode="auto">
              <a:xfrm flipH="1">
                <a:off x="1591" y="2640"/>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678" name="Line 3420"/>
              <p:cNvSpPr>
                <a:spLocks noChangeShapeType="1"/>
              </p:cNvSpPr>
              <p:nvPr/>
            </p:nvSpPr>
            <p:spPr bwMode="auto">
              <a:xfrm>
                <a:off x="1618" y="2612"/>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grpSp>
        <p:grpSp>
          <p:nvGrpSpPr>
            <p:cNvPr id="259" name="Group 4024"/>
            <p:cNvGrpSpPr>
              <a:grpSpLocks/>
            </p:cNvGrpSpPr>
            <p:nvPr/>
          </p:nvGrpSpPr>
          <p:grpSpPr bwMode="auto">
            <a:xfrm>
              <a:off x="5681663" y="4577094"/>
              <a:ext cx="1666875" cy="98425"/>
              <a:chOff x="3579" y="2957"/>
              <a:chExt cx="1050" cy="62"/>
            </a:xfrm>
            <a:solidFill>
              <a:schemeClr val="tx1"/>
            </a:solidFill>
          </p:grpSpPr>
          <p:sp>
            <p:nvSpPr>
              <p:cNvPr id="279" name="Line 3824"/>
              <p:cNvSpPr>
                <a:spLocks noChangeShapeType="1"/>
              </p:cNvSpPr>
              <p:nvPr/>
            </p:nvSpPr>
            <p:spPr bwMode="auto">
              <a:xfrm flipH="1">
                <a:off x="3579" y="2984"/>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0" name="Line 3825"/>
              <p:cNvSpPr>
                <a:spLocks noChangeShapeType="1"/>
              </p:cNvSpPr>
              <p:nvPr/>
            </p:nvSpPr>
            <p:spPr bwMode="auto">
              <a:xfrm>
                <a:off x="3608" y="2957"/>
                <a:ext cx="1" cy="55"/>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1" name="Line 3826"/>
              <p:cNvSpPr>
                <a:spLocks noChangeShapeType="1"/>
              </p:cNvSpPr>
              <p:nvPr/>
            </p:nvSpPr>
            <p:spPr bwMode="auto">
              <a:xfrm flipH="1">
                <a:off x="3585"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2" name="Line 3827"/>
              <p:cNvSpPr>
                <a:spLocks noChangeShapeType="1"/>
              </p:cNvSpPr>
              <p:nvPr/>
            </p:nvSpPr>
            <p:spPr bwMode="auto">
              <a:xfrm>
                <a:off x="361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3" name="Line 3828"/>
              <p:cNvSpPr>
                <a:spLocks noChangeShapeType="1"/>
              </p:cNvSpPr>
              <p:nvPr/>
            </p:nvSpPr>
            <p:spPr bwMode="auto">
              <a:xfrm flipH="1">
                <a:off x="3585"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4" name="Line 3829"/>
              <p:cNvSpPr>
                <a:spLocks noChangeShapeType="1"/>
              </p:cNvSpPr>
              <p:nvPr/>
            </p:nvSpPr>
            <p:spPr bwMode="auto">
              <a:xfrm>
                <a:off x="361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5" name="Line 3830"/>
              <p:cNvSpPr>
                <a:spLocks noChangeShapeType="1"/>
              </p:cNvSpPr>
              <p:nvPr/>
            </p:nvSpPr>
            <p:spPr bwMode="auto">
              <a:xfrm flipH="1">
                <a:off x="3586"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6" name="Line 3831"/>
              <p:cNvSpPr>
                <a:spLocks noChangeShapeType="1"/>
              </p:cNvSpPr>
              <p:nvPr/>
            </p:nvSpPr>
            <p:spPr bwMode="auto">
              <a:xfrm>
                <a:off x="3614"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7" name="Line 3832"/>
              <p:cNvSpPr>
                <a:spLocks noChangeShapeType="1"/>
              </p:cNvSpPr>
              <p:nvPr/>
            </p:nvSpPr>
            <p:spPr bwMode="auto">
              <a:xfrm flipH="1">
                <a:off x="3587"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8" name="Line 3833"/>
              <p:cNvSpPr>
                <a:spLocks noChangeShapeType="1"/>
              </p:cNvSpPr>
              <p:nvPr/>
            </p:nvSpPr>
            <p:spPr bwMode="auto">
              <a:xfrm>
                <a:off x="3616"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89" name="Line 3834"/>
              <p:cNvSpPr>
                <a:spLocks noChangeShapeType="1"/>
              </p:cNvSpPr>
              <p:nvPr/>
            </p:nvSpPr>
            <p:spPr bwMode="auto">
              <a:xfrm flipH="1">
                <a:off x="3587"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0" name="Line 3835"/>
              <p:cNvSpPr>
                <a:spLocks noChangeShapeType="1"/>
              </p:cNvSpPr>
              <p:nvPr/>
            </p:nvSpPr>
            <p:spPr bwMode="auto">
              <a:xfrm>
                <a:off x="3616"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1" name="Line 3836"/>
              <p:cNvSpPr>
                <a:spLocks noChangeShapeType="1"/>
              </p:cNvSpPr>
              <p:nvPr/>
            </p:nvSpPr>
            <p:spPr bwMode="auto">
              <a:xfrm flipH="1">
                <a:off x="3590"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2" name="Line 3837"/>
              <p:cNvSpPr>
                <a:spLocks noChangeShapeType="1"/>
              </p:cNvSpPr>
              <p:nvPr/>
            </p:nvSpPr>
            <p:spPr bwMode="auto">
              <a:xfrm>
                <a:off x="3617"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3" name="Line 3838"/>
              <p:cNvSpPr>
                <a:spLocks noChangeShapeType="1"/>
              </p:cNvSpPr>
              <p:nvPr/>
            </p:nvSpPr>
            <p:spPr bwMode="auto">
              <a:xfrm flipH="1">
                <a:off x="3594"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4" name="Line 3839"/>
              <p:cNvSpPr>
                <a:spLocks noChangeShapeType="1"/>
              </p:cNvSpPr>
              <p:nvPr/>
            </p:nvSpPr>
            <p:spPr bwMode="auto">
              <a:xfrm>
                <a:off x="362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5" name="Line 3840"/>
              <p:cNvSpPr>
                <a:spLocks noChangeShapeType="1"/>
              </p:cNvSpPr>
              <p:nvPr/>
            </p:nvSpPr>
            <p:spPr bwMode="auto">
              <a:xfrm flipH="1">
                <a:off x="3594"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6" name="Line 3841"/>
              <p:cNvSpPr>
                <a:spLocks noChangeShapeType="1"/>
              </p:cNvSpPr>
              <p:nvPr/>
            </p:nvSpPr>
            <p:spPr bwMode="auto">
              <a:xfrm>
                <a:off x="362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7" name="Line 3842"/>
              <p:cNvSpPr>
                <a:spLocks noChangeShapeType="1"/>
              </p:cNvSpPr>
              <p:nvPr/>
            </p:nvSpPr>
            <p:spPr bwMode="auto">
              <a:xfrm flipH="1">
                <a:off x="3598"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8" name="Line 3843"/>
              <p:cNvSpPr>
                <a:spLocks noChangeShapeType="1"/>
              </p:cNvSpPr>
              <p:nvPr/>
            </p:nvSpPr>
            <p:spPr bwMode="auto">
              <a:xfrm>
                <a:off x="3625"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99" name="Line 3844"/>
              <p:cNvSpPr>
                <a:spLocks noChangeShapeType="1"/>
              </p:cNvSpPr>
              <p:nvPr/>
            </p:nvSpPr>
            <p:spPr bwMode="auto">
              <a:xfrm flipH="1">
                <a:off x="3605"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0" name="Line 3845"/>
              <p:cNvSpPr>
                <a:spLocks noChangeShapeType="1"/>
              </p:cNvSpPr>
              <p:nvPr/>
            </p:nvSpPr>
            <p:spPr bwMode="auto">
              <a:xfrm>
                <a:off x="3632"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1" name="Line 3846"/>
              <p:cNvSpPr>
                <a:spLocks noChangeShapeType="1"/>
              </p:cNvSpPr>
              <p:nvPr/>
            </p:nvSpPr>
            <p:spPr bwMode="auto">
              <a:xfrm flipH="1">
                <a:off x="3609"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2" name="Line 3847"/>
              <p:cNvSpPr>
                <a:spLocks noChangeShapeType="1"/>
              </p:cNvSpPr>
              <p:nvPr/>
            </p:nvSpPr>
            <p:spPr bwMode="auto">
              <a:xfrm>
                <a:off x="3638"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3" name="Line 3848"/>
              <p:cNvSpPr>
                <a:spLocks noChangeShapeType="1"/>
              </p:cNvSpPr>
              <p:nvPr/>
            </p:nvSpPr>
            <p:spPr bwMode="auto">
              <a:xfrm flipH="1">
                <a:off x="3612"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4" name="Line 3849"/>
              <p:cNvSpPr>
                <a:spLocks noChangeShapeType="1"/>
              </p:cNvSpPr>
              <p:nvPr/>
            </p:nvSpPr>
            <p:spPr bwMode="auto">
              <a:xfrm>
                <a:off x="3639"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5" name="Line 3850"/>
              <p:cNvSpPr>
                <a:spLocks noChangeShapeType="1"/>
              </p:cNvSpPr>
              <p:nvPr/>
            </p:nvSpPr>
            <p:spPr bwMode="auto">
              <a:xfrm flipH="1">
                <a:off x="3612"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6" name="Line 3851"/>
              <p:cNvSpPr>
                <a:spLocks noChangeShapeType="1"/>
              </p:cNvSpPr>
              <p:nvPr/>
            </p:nvSpPr>
            <p:spPr bwMode="auto">
              <a:xfrm>
                <a:off x="3639"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7" name="Line 3852"/>
              <p:cNvSpPr>
                <a:spLocks noChangeShapeType="1"/>
              </p:cNvSpPr>
              <p:nvPr/>
            </p:nvSpPr>
            <p:spPr bwMode="auto">
              <a:xfrm flipH="1">
                <a:off x="3614"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8" name="Line 3853"/>
              <p:cNvSpPr>
                <a:spLocks noChangeShapeType="1"/>
              </p:cNvSpPr>
              <p:nvPr/>
            </p:nvSpPr>
            <p:spPr bwMode="auto">
              <a:xfrm>
                <a:off x="364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09" name="Line 3854"/>
              <p:cNvSpPr>
                <a:spLocks noChangeShapeType="1"/>
              </p:cNvSpPr>
              <p:nvPr/>
            </p:nvSpPr>
            <p:spPr bwMode="auto">
              <a:xfrm flipH="1">
                <a:off x="3620"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0" name="Line 3855"/>
              <p:cNvSpPr>
                <a:spLocks noChangeShapeType="1"/>
              </p:cNvSpPr>
              <p:nvPr/>
            </p:nvSpPr>
            <p:spPr bwMode="auto">
              <a:xfrm>
                <a:off x="3647"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1" name="Line 3856"/>
              <p:cNvSpPr>
                <a:spLocks noChangeShapeType="1"/>
              </p:cNvSpPr>
              <p:nvPr/>
            </p:nvSpPr>
            <p:spPr bwMode="auto">
              <a:xfrm flipH="1">
                <a:off x="3624"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2" name="Line 3857"/>
              <p:cNvSpPr>
                <a:spLocks noChangeShapeType="1"/>
              </p:cNvSpPr>
              <p:nvPr/>
            </p:nvSpPr>
            <p:spPr bwMode="auto">
              <a:xfrm>
                <a:off x="365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3" name="Line 3858"/>
              <p:cNvSpPr>
                <a:spLocks noChangeShapeType="1"/>
              </p:cNvSpPr>
              <p:nvPr/>
            </p:nvSpPr>
            <p:spPr bwMode="auto">
              <a:xfrm flipH="1">
                <a:off x="3625"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4" name="Line 3859"/>
              <p:cNvSpPr>
                <a:spLocks noChangeShapeType="1"/>
              </p:cNvSpPr>
              <p:nvPr/>
            </p:nvSpPr>
            <p:spPr bwMode="auto">
              <a:xfrm>
                <a:off x="3654"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5" name="Line 3860"/>
              <p:cNvSpPr>
                <a:spLocks noChangeShapeType="1"/>
              </p:cNvSpPr>
              <p:nvPr/>
            </p:nvSpPr>
            <p:spPr bwMode="auto">
              <a:xfrm flipH="1">
                <a:off x="3625"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6" name="Line 3861"/>
              <p:cNvSpPr>
                <a:spLocks noChangeShapeType="1"/>
              </p:cNvSpPr>
              <p:nvPr/>
            </p:nvSpPr>
            <p:spPr bwMode="auto">
              <a:xfrm>
                <a:off x="3654"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7" name="Line 3862"/>
              <p:cNvSpPr>
                <a:spLocks noChangeShapeType="1"/>
              </p:cNvSpPr>
              <p:nvPr/>
            </p:nvSpPr>
            <p:spPr bwMode="auto">
              <a:xfrm flipH="1">
                <a:off x="3629"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8" name="Line 3863"/>
              <p:cNvSpPr>
                <a:spLocks noChangeShapeType="1"/>
              </p:cNvSpPr>
              <p:nvPr/>
            </p:nvSpPr>
            <p:spPr bwMode="auto">
              <a:xfrm>
                <a:off x="3657"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19" name="Line 3864"/>
              <p:cNvSpPr>
                <a:spLocks noChangeShapeType="1"/>
              </p:cNvSpPr>
              <p:nvPr/>
            </p:nvSpPr>
            <p:spPr bwMode="auto">
              <a:xfrm flipH="1">
                <a:off x="3632"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0" name="Line 3865"/>
              <p:cNvSpPr>
                <a:spLocks noChangeShapeType="1"/>
              </p:cNvSpPr>
              <p:nvPr/>
            </p:nvSpPr>
            <p:spPr bwMode="auto">
              <a:xfrm>
                <a:off x="3661"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1" name="Line 3866"/>
              <p:cNvSpPr>
                <a:spLocks noChangeShapeType="1"/>
              </p:cNvSpPr>
              <p:nvPr/>
            </p:nvSpPr>
            <p:spPr bwMode="auto">
              <a:xfrm flipH="1">
                <a:off x="3632"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2" name="Line 3867"/>
              <p:cNvSpPr>
                <a:spLocks noChangeShapeType="1"/>
              </p:cNvSpPr>
              <p:nvPr/>
            </p:nvSpPr>
            <p:spPr bwMode="auto">
              <a:xfrm>
                <a:off x="3661"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3" name="Line 3868"/>
              <p:cNvSpPr>
                <a:spLocks noChangeShapeType="1"/>
              </p:cNvSpPr>
              <p:nvPr/>
            </p:nvSpPr>
            <p:spPr bwMode="auto">
              <a:xfrm flipH="1">
                <a:off x="3634"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4" name="Line 3869"/>
              <p:cNvSpPr>
                <a:spLocks noChangeShapeType="1"/>
              </p:cNvSpPr>
              <p:nvPr/>
            </p:nvSpPr>
            <p:spPr bwMode="auto">
              <a:xfrm>
                <a:off x="3661"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5" name="Line 3870"/>
              <p:cNvSpPr>
                <a:spLocks noChangeShapeType="1"/>
              </p:cNvSpPr>
              <p:nvPr/>
            </p:nvSpPr>
            <p:spPr bwMode="auto">
              <a:xfrm flipH="1">
                <a:off x="3635"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6" name="Line 3871"/>
              <p:cNvSpPr>
                <a:spLocks noChangeShapeType="1"/>
              </p:cNvSpPr>
              <p:nvPr/>
            </p:nvSpPr>
            <p:spPr bwMode="auto">
              <a:xfrm>
                <a:off x="3662"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7" name="Line 3872"/>
              <p:cNvSpPr>
                <a:spLocks noChangeShapeType="1"/>
              </p:cNvSpPr>
              <p:nvPr/>
            </p:nvSpPr>
            <p:spPr bwMode="auto">
              <a:xfrm flipH="1">
                <a:off x="3635"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8" name="Line 3873"/>
              <p:cNvSpPr>
                <a:spLocks noChangeShapeType="1"/>
              </p:cNvSpPr>
              <p:nvPr/>
            </p:nvSpPr>
            <p:spPr bwMode="auto">
              <a:xfrm>
                <a:off x="3662"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29" name="Line 3874"/>
              <p:cNvSpPr>
                <a:spLocks noChangeShapeType="1"/>
              </p:cNvSpPr>
              <p:nvPr/>
            </p:nvSpPr>
            <p:spPr bwMode="auto">
              <a:xfrm flipH="1">
                <a:off x="3640"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0" name="Line 3875"/>
              <p:cNvSpPr>
                <a:spLocks noChangeShapeType="1"/>
              </p:cNvSpPr>
              <p:nvPr/>
            </p:nvSpPr>
            <p:spPr bwMode="auto">
              <a:xfrm>
                <a:off x="3669"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1" name="Line 3876"/>
              <p:cNvSpPr>
                <a:spLocks noChangeShapeType="1"/>
              </p:cNvSpPr>
              <p:nvPr/>
            </p:nvSpPr>
            <p:spPr bwMode="auto">
              <a:xfrm flipH="1">
                <a:off x="3642"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2" name="Line 3877"/>
              <p:cNvSpPr>
                <a:spLocks noChangeShapeType="1"/>
              </p:cNvSpPr>
              <p:nvPr/>
            </p:nvSpPr>
            <p:spPr bwMode="auto">
              <a:xfrm>
                <a:off x="3669"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3" name="Line 3878"/>
              <p:cNvSpPr>
                <a:spLocks noChangeShapeType="1"/>
              </p:cNvSpPr>
              <p:nvPr/>
            </p:nvSpPr>
            <p:spPr bwMode="auto">
              <a:xfrm flipH="1">
                <a:off x="3642"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4" name="Line 3879"/>
              <p:cNvSpPr>
                <a:spLocks noChangeShapeType="1"/>
              </p:cNvSpPr>
              <p:nvPr/>
            </p:nvSpPr>
            <p:spPr bwMode="auto">
              <a:xfrm>
                <a:off x="3669"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5" name="Line 3880"/>
              <p:cNvSpPr>
                <a:spLocks noChangeShapeType="1"/>
              </p:cNvSpPr>
              <p:nvPr/>
            </p:nvSpPr>
            <p:spPr bwMode="auto">
              <a:xfrm flipH="1">
                <a:off x="3645"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6" name="Line 3881"/>
              <p:cNvSpPr>
                <a:spLocks noChangeShapeType="1"/>
              </p:cNvSpPr>
              <p:nvPr/>
            </p:nvSpPr>
            <p:spPr bwMode="auto">
              <a:xfrm>
                <a:off x="3672"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7" name="Line 3882"/>
              <p:cNvSpPr>
                <a:spLocks noChangeShapeType="1"/>
              </p:cNvSpPr>
              <p:nvPr/>
            </p:nvSpPr>
            <p:spPr bwMode="auto">
              <a:xfrm flipH="1">
                <a:off x="3650"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8" name="Line 3883"/>
              <p:cNvSpPr>
                <a:spLocks noChangeShapeType="1"/>
              </p:cNvSpPr>
              <p:nvPr/>
            </p:nvSpPr>
            <p:spPr bwMode="auto">
              <a:xfrm>
                <a:off x="3677"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39" name="Line 3884"/>
              <p:cNvSpPr>
                <a:spLocks noChangeShapeType="1"/>
              </p:cNvSpPr>
              <p:nvPr/>
            </p:nvSpPr>
            <p:spPr bwMode="auto">
              <a:xfrm flipH="1">
                <a:off x="3650" y="2988"/>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0" name="Line 3885"/>
              <p:cNvSpPr>
                <a:spLocks noChangeShapeType="1"/>
              </p:cNvSpPr>
              <p:nvPr/>
            </p:nvSpPr>
            <p:spPr bwMode="auto">
              <a:xfrm>
                <a:off x="3678"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1" name="Line 3886"/>
              <p:cNvSpPr>
                <a:spLocks noChangeShapeType="1"/>
              </p:cNvSpPr>
              <p:nvPr/>
            </p:nvSpPr>
            <p:spPr bwMode="auto">
              <a:xfrm flipH="1">
                <a:off x="3651"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2" name="Line 3887"/>
              <p:cNvSpPr>
                <a:spLocks noChangeShapeType="1"/>
              </p:cNvSpPr>
              <p:nvPr/>
            </p:nvSpPr>
            <p:spPr bwMode="auto">
              <a:xfrm>
                <a:off x="3678"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3" name="Line 3888"/>
              <p:cNvSpPr>
                <a:spLocks noChangeShapeType="1"/>
              </p:cNvSpPr>
              <p:nvPr/>
            </p:nvSpPr>
            <p:spPr bwMode="auto">
              <a:xfrm flipH="1">
                <a:off x="3653"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4" name="Line 3889"/>
              <p:cNvSpPr>
                <a:spLocks noChangeShapeType="1"/>
              </p:cNvSpPr>
              <p:nvPr/>
            </p:nvSpPr>
            <p:spPr bwMode="auto">
              <a:xfrm>
                <a:off x="3681"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5" name="Line 3890"/>
              <p:cNvSpPr>
                <a:spLocks noChangeShapeType="1"/>
              </p:cNvSpPr>
              <p:nvPr/>
            </p:nvSpPr>
            <p:spPr bwMode="auto">
              <a:xfrm flipH="1">
                <a:off x="3655"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6" name="Line 3891"/>
              <p:cNvSpPr>
                <a:spLocks noChangeShapeType="1"/>
              </p:cNvSpPr>
              <p:nvPr/>
            </p:nvSpPr>
            <p:spPr bwMode="auto">
              <a:xfrm>
                <a:off x="368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7" name="Line 3892"/>
              <p:cNvSpPr>
                <a:spLocks noChangeShapeType="1"/>
              </p:cNvSpPr>
              <p:nvPr/>
            </p:nvSpPr>
            <p:spPr bwMode="auto">
              <a:xfrm flipH="1">
                <a:off x="3655" y="2988"/>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8" name="Line 3893"/>
              <p:cNvSpPr>
                <a:spLocks noChangeShapeType="1"/>
              </p:cNvSpPr>
              <p:nvPr/>
            </p:nvSpPr>
            <p:spPr bwMode="auto">
              <a:xfrm>
                <a:off x="3683"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9" name="Line 3894"/>
              <p:cNvSpPr>
                <a:spLocks noChangeShapeType="1"/>
              </p:cNvSpPr>
              <p:nvPr/>
            </p:nvSpPr>
            <p:spPr bwMode="auto">
              <a:xfrm flipH="1">
                <a:off x="3658" y="2988"/>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0" name="Line 3895"/>
              <p:cNvSpPr>
                <a:spLocks noChangeShapeType="1"/>
              </p:cNvSpPr>
              <p:nvPr/>
            </p:nvSpPr>
            <p:spPr bwMode="auto">
              <a:xfrm>
                <a:off x="3685" y="2961"/>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1" name="Line 3896"/>
              <p:cNvSpPr>
                <a:spLocks noChangeShapeType="1"/>
              </p:cNvSpPr>
              <p:nvPr/>
            </p:nvSpPr>
            <p:spPr bwMode="auto">
              <a:xfrm flipH="1">
                <a:off x="3662"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2" name="Line 3897"/>
              <p:cNvSpPr>
                <a:spLocks noChangeShapeType="1"/>
              </p:cNvSpPr>
              <p:nvPr/>
            </p:nvSpPr>
            <p:spPr bwMode="auto">
              <a:xfrm>
                <a:off x="3691"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3" name="Line 3898"/>
              <p:cNvSpPr>
                <a:spLocks noChangeShapeType="1"/>
              </p:cNvSpPr>
              <p:nvPr/>
            </p:nvSpPr>
            <p:spPr bwMode="auto">
              <a:xfrm flipH="1">
                <a:off x="366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4" name="Line 3899"/>
              <p:cNvSpPr>
                <a:spLocks noChangeShapeType="1"/>
              </p:cNvSpPr>
              <p:nvPr/>
            </p:nvSpPr>
            <p:spPr bwMode="auto">
              <a:xfrm>
                <a:off x="369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5" name="Line 3900"/>
              <p:cNvSpPr>
                <a:spLocks noChangeShapeType="1"/>
              </p:cNvSpPr>
              <p:nvPr/>
            </p:nvSpPr>
            <p:spPr bwMode="auto">
              <a:xfrm flipH="1">
                <a:off x="3669"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6" name="Line 3901"/>
              <p:cNvSpPr>
                <a:spLocks noChangeShapeType="1"/>
              </p:cNvSpPr>
              <p:nvPr/>
            </p:nvSpPr>
            <p:spPr bwMode="auto">
              <a:xfrm>
                <a:off x="3698"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7" name="Line 3902"/>
              <p:cNvSpPr>
                <a:spLocks noChangeShapeType="1"/>
              </p:cNvSpPr>
              <p:nvPr/>
            </p:nvSpPr>
            <p:spPr bwMode="auto">
              <a:xfrm flipH="1">
                <a:off x="3673"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8" name="Line 3903"/>
              <p:cNvSpPr>
                <a:spLocks noChangeShapeType="1"/>
              </p:cNvSpPr>
              <p:nvPr/>
            </p:nvSpPr>
            <p:spPr bwMode="auto">
              <a:xfrm>
                <a:off x="3700"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59" name="Line 3904"/>
              <p:cNvSpPr>
                <a:spLocks noChangeShapeType="1"/>
              </p:cNvSpPr>
              <p:nvPr/>
            </p:nvSpPr>
            <p:spPr bwMode="auto">
              <a:xfrm flipH="1">
                <a:off x="3676"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0" name="Line 3905"/>
              <p:cNvSpPr>
                <a:spLocks noChangeShapeType="1"/>
              </p:cNvSpPr>
              <p:nvPr/>
            </p:nvSpPr>
            <p:spPr bwMode="auto">
              <a:xfrm>
                <a:off x="3704"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1" name="Line 3906"/>
              <p:cNvSpPr>
                <a:spLocks noChangeShapeType="1"/>
              </p:cNvSpPr>
              <p:nvPr/>
            </p:nvSpPr>
            <p:spPr bwMode="auto">
              <a:xfrm flipH="1">
                <a:off x="367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2" name="Line 3907"/>
              <p:cNvSpPr>
                <a:spLocks noChangeShapeType="1"/>
              </p:cNvSpPr>
              <p:nvPr/>
            </p:nvSpPr>
            <p:spPr bwMode="auto">
              <a:xfrm>
                <a:off x="370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3" name="Line 3908"/>
              <p:cNvSpPr>
                <a:spLocks noChangeShapeType="1"/>
              </p:cNvSpPr>
              <p:nvPr/>
            </p:nvSpPr>
            <p:spPr bwMode="auto">
              <a:xfrm flipH="1">
                <a:off x="3681"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4" name="Line 3909"/>
              <p:cNvSpPr>
                <a:spLocks noChangeShapeType="1"/>
              </p:cNvSpPr>
              <p:nvPr/>
            </p:nvSpPr>
            <p:spPr bwMode="auto">
              <a:xfrm>
                <a:off x="3710"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5" name="Line 3910"/>
              <p:cNvSpPr>
                <a:spLocks noChangeShapeType="1"/>
              </p:cNvSpPr>
              <p:nvPr/>
            </p:nvSpPr>
            <p:spPr bwMode="auto">
              <a:xfrm flipH="1">
                <a:off x="3689"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6" name="Line 3911"/>
              <p:cNvSpPr>
                <a:spLocks noChangeShapeType="1"/>
              </p:cNvSpPr>
              <p:nvPr/>
            </p:nvSpPr>
            <p:spPr bwMode="auto">
              <a:xfrm>
                <a:off x="3718"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7" name="Line 3912"/>
              <p:cNvSpPr>
                <a:spLocks noChangeShapeType="1"/>
              </p:cNvSpPr>
              <p:nvPr/>
            </p:nvSpPr>
            <p:spPr bwMode="auto">
              <a:xfrm flipH="1">
                <a:off x="3691"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8" name="Line 3913"/>
              <p:cNvSpPr>
                <a:spLocks noChangeShapeType="1"/>
              </p:cNvSpPr>
              <p:nvPr/>
            </p:nvSpPr>
            <p:spPr bwMode="auto">
              <a:xfrm>
                <a:off x="3719"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69" name="Line 3914"/>
              <p:cNvSpPr>
                <a:spLocks noChangeShapeType="1"/>
              </p:cNvSpPr>
              <p:nvPr/>
            </p:nvSpPr>
            <p:spPr bwMode="auto">
              <a:xfrm flipH="1">
                <a:off x="3691"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0" name="Line 3915"/>
              <p:cNvSpPr>
                <a:spLocks noChangeShapeType="1"/>
              </p:cNvSpPr>
              <p:nvPr/>
            </p:nvSpPr>
            <p:spPr bwMode="auto">
              <a:xfrm>
                <a:off x="3719"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1" name="Line 3916"/>
              <p:cNvSpPr>
                <a:spLocks noChangeShapeType="1"/>
              </p:cNvSpPr>
              <p:nvPr/>
            </p:nvSpPr>
            <p:spPr bwMode="auto">
              <a:xfrm flipH="1">
                <a:off x="3692"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2" name="Line 3917"/>
              <p:cNvSpPr>
                <a:spLocks noChangeShapeType="1"/>
              </p:cNvSpPr>
              <p:nvPr/>
            </p:nvSpPr>
            <p:spPr bwMode="auto">
              <a:xfrm>
                <a:off x="3721"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3" name="Line 3918"/>
              <p:cNvSpPr>
                <a:spLocks noChangeShapeType="1"/>
              </p:cNvSpPr>
              <p:nvPr/>
            </p:nvSpPr>
            <p:spPr bwMode="auto">
              <a:xfrm flipH="1">
                <a:off x="3696"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4" name="Line 3919"/>
              <p:cNvSpPr>
                <a:spLocks noChangeShapeType="1"/>
              </p:cNvSpPr>
              <p:nvPr/>
            </p:nvSpPr>
            <p:spPr bwMode="auto">
              <a:xfrm>
                <a:off x="372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5" name="Line 3920"/>
              <p:cNvSpPr>
                <a:spLocks noChangeShapeType="1"/>
              </p:cNvSpPr>
              <p:nvPr/>
            </p:nvSpPr>
            <p:spPr bwMode="auto">
              <a:xfrm flipH="1">
                <a:off x="369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6" name="Line 3921"/>
              <p:cNvSpPr>
                <a:spLocks noChangeShapeType="1"/>
              </p:cNvSpPr>
              <p:nvPr/>
            </p:nvSpPr>
            <p:spPr bwMode="auto">
              <a:xfrm>
                <a:off x="372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7" name="Line 3922"/>
              <p:cNvSpPr>
                <a:spLocks noChangeShapeType="1"/>
              </p:cNvSpPr>
              <p:nvPr/>
            </p:nvSpPr>
            <p:spPr bwMode="auto">
              <a:xfrm flipH="1">
                <a:off x="3700"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8" name="Line 3923"/>
              <p:cNvSpPr>
                <a:spLocks noChangeShapeType="1"/>
              </p:cNvSpPr>
              <p:nvPr/>
            </p:nvSpPr>
            <p:spPr bwMode="auto">
              <a:xfrm>
                <a:off x="372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79" name="Line 3924"/>
              <p:cNvSpPr>
                <a:spLocks noChangeShapeType="1"/>
              </p:cNvSpPr>
              <p:nvPr/>
            </p:nvSpPr>
            <p:spPr bwMode="auto">
              <a:xfrm flipH="1">
                <a:off x="370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0" name="Line 3925"/>
              <p:cNvSpPr>
                <a:spLocks noChangeShapeType="1"/>
              </p:cNvSpPr>
              <p:nvPr/>
            </p:nvSpPr>
            <p:spPr bwMode="auto">
              <a:xfrm>
                <a:off x="373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1" name="Line 3926"/>
              <p:cNvSpPr>
                <a:spLocks noChangeShapeType="1"/>
              </p:cNvSpPr>
              <p:nvPr/>
            </p:nvSpPr>
            <p:spPr bwMode="auto">
              <a:xfrm flipH="1">
                <a:off x="3710"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2" name="Line 3927"/>
              <p:cNvSpPr>
                <a:spLocks noChangeShapeType="1"/>
              </p:cNvSpPr>
              <p:nvPr/>
            </p:nvSpPr>
            <p:spPr bwMode="auto">
              <a:xfrm>
                <a:off x="373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3" name="Line 3928"/>
              <p:cNvSpPr>
                <a:spLocks noChangeShapeType="1"/>
              </p:cNvSpPr>
              <p:nvPr/>
            </p:nvSpPr>
            <p:spPr bwMode="auto">
              <a:xfrm flipH="1">
                <a:off x="3717"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4" name="Line 3929"/>
              <p:cNvSpPr>
                <a:spLocks noChangeShapeType="1"/>
              </p:cNvSpPr>
              <p:nvPr/>
            </p:nvSpPr>
            <p:spPr bwMode="auto">
              <a:xfrm>
                <a:off x="374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5" name="Line 3930"/>
              <p:cNvSpPr>
                <a:spLocks noChangeShapeType="1"/>
              </p:cNvSpPr>
              <p:nvPr/>
            </p:nvSpPr>
            <p:spPr bwMode="auto">
              <a:xfrm flipH="1">
                <a:off x="3725"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6" name="Line 3931"/>
              <p:cNvSpPr>
                <a:spLocks noChangeShapeType="1"/>
              </p:cNvSpPr>
              <p:nvPr/>
            </p:nvSpPr>
            <p:spPr bwMode="auto">
              <a:xfrm>
                <a:off x="3752"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7" name="Line 3932"/>
              <p:cNvSpPr>
                <a:spLocks noChangeShapeType="1"/>
              </p:cNvSpPr>
              <p:nvPr/>
            </p:nvSpPr>
            <p:spPr bwMode="auto">
              <a:xfrm flipH="1">
                <a:off x="3725"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8" name="Line 3933"/>
              <p:cNvSpPr>
                <a:spLocks noChangeShapeType="1"/>
              </p:cNvSpPr>
              <p:nvPr/>
            </p:nvSpPr>
            <p:spPr bwMode="auto">
              <a:xfrm>
                <a:off x="3752"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89" name="Line 3934"/>
              <p:cNvSpPr>
                <a:spLocks noChangeShapeType="1"/>
              </p:cNvSpPr>
              <p:nvPr/>
            </p:nvSpPr>
            <p:spPr bwMode="auto">
              <a:xfrm flipH="1">
                <a:off x="3726"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0" name="Line 3935"/>
              <p:cNvSpPr>
                <a:spLocks noChangeShapeType="1"/>
              </p:cNvSpPr>
              <p:nvPr/>
            </p:nvSpPr>
            <p:spPr bwMode="auto">
              <a:xfrm>
                <a:off x="375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1" name="Line 3936"/>
              <p:cNvSpPr>
                <a:spLocks noChangeShapeType="1"/>
              </p:cNvSpPr>
              <p:nvPr/>
            </p:nvSpPr>
            <p:spPr bwMode="auto">
              <a:xfrm flipH="1">
                <a:off x="3740"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2" name="Line 3937"/>
              <p:cNvSpPr>
                <a:spLocks noChangeShapeType="1"/>
              </p:cNvSpPr>
              <p:nvPr/>
            </p:nvSpPr>
            <p:spPr bwMode="auto">
              <a:xfrm>
                <a:off x="376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3" name="Line 3938"/>
              <p:cNvSpPr>
                <a:spLocks noChangeShapeType="1"/>
              </p:cNvSpPr>
              <p:nvPr/>
            </p:nvSpPr>
            <p:spPr bwMode="auto">
              <a:xfrm flipH="1">
                <a:off x="3740"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4" name="Line 3939"/>
              <p:cNvSpPr>
                <a:spLocks noChangeShapeType="1"/>
              </p:cNvSpPr>
              <p:nvPr/>
            </p:nvSpPr>
            <p:spPr bwMode="auto">
              <a:xfrm>
                <a:off x="376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5" name="Line 3940"/>
              <p:cNvSpPr>
                <a:spLocks noChangeShapeType="1"/>
              </p:cNvSpPr>
              <p:nvPr/>
            </p:nvSpPr>
            <p:spPr bwMode="auto">
              <a:xfrm flipH="1">
                <a:off x="3747"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6" name="Line 3941"/>
              <p:cNvSpPr>
                <a:spLocks noChangeShapeType="1"/>
              </p:cNvSpPr>
              <p:nvPr/>
            </p:nvSpPr>
            <p:spPr bwMode="auto">
              <a:xfrm>
                <a:off x="3774"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7" name="Line 3942"/>
              <p:cNvSpPr>
                <a:spLocks noChangeShapeType="1"/>
              </p:cNvSpPr>
              <p:nvPr/>
            </p:nvSpPr>
            <p:spPr bwMode="auto">
              <a:xfrm flipH="1">
                <a:off x="3748"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8" name="Line 3943"/>
              <p:cNvSpPr>
                <a:spLocks noChangeShapeType="1"/>
              </p:cNvSpPr>
              <p:nvPr/>
            </p:nvSpPr>
            <p:spPr bwMode="auto">
              <a:xfrm>
                <a:off x="377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99" name="Line 3944"/>
              <p:cNvSpPr>
                <a:spLocks noChangeShapeType="1"/>
              </p:cNvSpPr>
              <p:nvPr/>
            </p:nvSpPr>
            <p:spPr bwMode="auto">
              <a:xfrm flipH="1">
                <a:off x="3748"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0" name="Line 3945"/>
              <p:cNvSpPr>
                <a:spLocks noChangeShapeType="1"/>
              </p:cNvSpPr>
              <p:nvPr/>
            </p:nvSpPr>
            <p:spPr bwMode="auto">
              <a:xfrm>
                <a:off x="377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1" name="Line 3946"/>
              <p:cNvSpPr>
                <a:spLocks noChangeShapeType="1"/>
              </p:cNvSpPr>
              <p:nvPr/>
            </p:nvSpPr>
            <p:spPr bwMode="auto">
              <a:xfrm flipH="1">
                <a:off x="3756"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2" name="Line 3947"/>
              <p:cNvSpPr>
                <a:spLocks noChangeShapeType="1"/>
              </p:cNvSpPr>
              <p:nvPr/>
            </p:nvSpPr>
            <p:spPr bwMode="auto">
              <a:xfrm>
                <a:off x="3783"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3" name="Line 3948"/>
              <p:cNvSpPr>
                <a:spLocks noChangeShapeType="1"/>
              </p:cNvSpPr>
              <p:nvPr/>
            </p:nvSpPr>
            <p:spPr bwMode="auto">
              <a:xfrm flipH="1">
                <a:off x="3759"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4" name="Line 3949"/>
              <p:cNvSpPr>
                <a:spLocks noChangeShapeType="1"/>
              </p:cNvSpPr>
              <p:nvPr/>
            </p:nvSpPr>
            <p:spPr bwMode="auto">
              <a:xfrm>
                <a:off x="378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5" name="Line 3950"/>
              <p:cNvSpPr>
                <a:spLocks noChangeShapeType="1"/>
              </p:cNvSpPr>
              <p:nvPr/>
            </p:nvSpPr>
            <p:spPr bwMode="auto">
              <a:xfrm flipH="1">
                <a:off x="3766"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6" name="Line 3951"/>
              <p:cNvSpPr>
                <a:spLocks noChangeShapeType="1"/>
              </p:cNvSpPr>
              <p:nvPr/>
            </p:nvSpPr>
            <p:spPr bwMode="auto">
              <a:xfrm>
                <a:off x="3794"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7" name="Line 3952"/>
              <p:cNvSpPr>
                <a:spLocks noChangeShapeType="1"/>
              </p:cNvSpPr>
              <p:nvPr/>
            </p:nvSpPr>
            <p:spPr bwMode="auto">
              <a:xfrm flipH="1">
                <a:off x="376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8" name="Line 3953"/>
              <p:cNvSpPr>
                <a:spLocks noChangeShapeType="1"/>
              </p:cNvSpPr>
              <p:nvPr/>
            </p:nvSpPr>
            <p:spPr bwMode="auto">
              <a:xfrm>
                <a:off x="379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09" name="Line 3954"/>
              <p:cNvSpPr>
                <a:spLocks noChangeShapeType="1"/>
              </p:cNvSpPr>
              <p:nvPr/>
            </p:nvSpPr>
            <p:spPr bwMode="auto">
              <a:xfrm flipH="1">
                <a:off x="3770"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0" name="Line 3955"/>
              <p:cNvSpPr>
                <a:spLocks noChangeShapeType="1"/>
              </p:cNvSpPr>
              <p:nvPr/>
            </p:nvSpPr>
            <p:spPr bwMode="auto">
              <a:xfrm>
                <a:off x="379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1" name="Line 3956"/>
              <p:cNvSpPr>
                <a:spLocks noChangeShapeType="1"/>
              </p:cNvSpPr>
              <p:nvPr/>
            </p:nvSpPr>
            <p:spPr bwMode="auto">
              <a:xfrm flipH="1">
                <a:off x="3778"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2" name="Line 3957"/>
              <p:cNvSpPr>
                <a:spLocks noChangeShapeType="1"/>
              </p:cNvSpPr>
              <p:nvPr/>
            </p:nvSpPr>
            <p:spPr bwMode="auto">
              <a:xfrm>
                <a:off x="380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3" name="Line 3958"/>
              <p:cNvSpPr>
                <a:spLocks noChangeShapeType="1"/>
              </p:cNvSpPr>
              <p:nvPr/>
            </p:nvSpPr>
            <p:spPr bwMode="auto">
              <a:xfrm flipH="1">
                <a:off x="3778"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4" name="Line 3959"/>
              <p:cNvSpPr>
                <a:spLocks noChangeShapeType="1"/>
              </p:cNvSpPr>
              <p:nvPr/>
            </p:nvSpPr>
            <p:spPr bwMode="auto">
              <a:xfrm>
                <a:off x="380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5" name="Line 3960"/>
              <p:cNvSpPr>
                <a:spLocks noChangeShapeType="1"/>
              </p:cNvSpPr>
              <p:nvPr/>
            </p:nvSpPr>
            <p:spPr bwMode="auto">
              <a:xfrm flipH="1">
                <a:off x="3779"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6" name="Line 3961"/>
              <p:cNvSpPr>
                <a:spLocks noChangeShapeType="1"/>
              </p:cNvSpPr>
              <p:nvPr/>
            </p:nvSpPr>
            <p:spPr bwMode="auto">
              <a:xfrm>
                <a:off x="3808"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7" name="Line 3962"/>
              <p:cNvSpPr>
                <a:spLocks noChangeShapeType="1"/>
              </p:cNvSpPr>
              <p:nvPr/>
            </p:nvSpPr>
            <p:spPr bwMode="auto">
              <a:xfrm flipH="1">
                <a:off x="3786"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8" name="Line 3963"/>
              <p:cNvSpPr>
                <a:spLocks noChangeShapeType="1"/>
              </p:cNvSpPr>
              <p:nvPr/>
            </p:nvSpPr>
            <p:spPr bwMode="auto">
              <a:xfrm>
                <a:off x="3814"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19" name="Line 3964"/>
              <p:cNvSpPr>
                <a:spLocks noChangeShapeType="1"/>
              </p:cNvSpPr>
              <p:nvPr/>
            </p:nvSpPr>
            <p:spPr bwMode="auto">
              <a:xfrm flipH="1">
                <a:off x="3789"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0" name="Line 3965"/>
              <p:cNvSpPr>
                <a:spLocks noChangeShapeType="1"/>
              </p:cNvSpPr>
              <p:nvPr/>
            </p:nvSpPr>
            <p:spPr bwMode="auto">
              <a:xfrm>
                <a:off x="381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1" name="Line 3966"/>
              <p:cNvSpPr>
                <a:spLocks noChangeShapeType="1"/>
              </p:cNvSpPr>
              <p:nvPr/>
            </p:nvSpPr>
            <p:spPr bwMode="auto">
              <a:xfrm flipH="1">
                <a:off x="3804"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2" name="Line 3967"/>
              <p:cNvSpPr>
                <a:spLocks noChangeShapeType="1"/>
              </p:cNvSpPr>
              <p:nvPr/>
            </p:nvSpPr>
            <p:spPr bwMode="auto">
              <a:xfrm>
                <a:off x="3832"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3" name="Line 3968"/>
              <p:cNvSpPr>
                <a:spLocks noChangeShapeType="1"/>
              </p:cNvSpPr>
              <p:nvPr/>
            </p:nvSpPr>
            <p:spPr bwMode="auto">
              <a:xfrm flipH="1">
                <a:off x="3823"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4" name="Line 3969"/>
              <p:cNvSpPr>
                <a:spLocks noChangeShapeType="1"/>
              </p:cNvSpPr>
              <p:nvPr/>
            </p:nvSpPr>
            <p:spPr bwMode="auto">
              <a:xfrm>
                <a:off x="3851"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5" name="Line 3970"/>
              <p:cNvSpPr>
                <a:spLocks noChangeShapeType="1"/>
              </p:cNvSpPr>
              <p:nvPr/>
            </p:nvSpPr>
            <p:spPr bwMode="auto">
              <a:xfrm flipH="1">
                <a:off x="3823"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6" name="Line 3971"/>
              <p:cNvSpPr>
                <a:spLocks noChangeShapeType="1"/>
              </p:cNvSpPr>
              <p:nvPr/>
            </p:nvSpPr>
            <p:spPr bwMode="auto">
              <a:xfrm>
                <a:off x="3851"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7" name="Line 3972"/>
              <p:cNvSpPr>
                <a:spLocks noChangeShapeType="1"/>
              </p:cNvSpPr>
              <p:nvPr/>
            </p:nvSpPr>
            <p:spPr bwMode="auto">
              <a:xfrm flipH="1">
                <a:off x="3836"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8" name="Line 3973"/>
              <p:cNvSpPr>
                <a:spLocks noChangeShapeType="1"/>
              </p:cNvSpPr>
              <p:nvPr/>
            </p:nvSpPr>
            <p:spPr bwMode="auto">
              <a:xfrm>
                <a:off x="3863"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29" name="Line 3974"/>
              <p:cNvSpPr>
                <a:spLocks noChangeShapeType="1"/>
              </p:cNvSpPr>
              <p:nvPr/>
            </p:nvSpPr>
            <p:spPr bwMode="auto">
              <a:xfrm flipH="1">
                <a:off x="383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0" name="Line 3975"/>
              <p:cNvSpPr>
                <a:spLocks noChangeShapeType="1"/>
              </p:cNvSpPr>
              <p:nvPr/>
            </p:nvSpPr>
            <p:spPr bwMode="auto">
              <a:xfrm>
                <a:off x="386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1" name="Line 3976"/>
              <p:cNvSpPr>
                <a:spLocks noChangeShapeType="1"/>
              </p:cNvSpPr>
              <p:nvPr/>
            </p:nvSpPr>
            <p:spPr bwMode="auto">
              <a:xfrm flipH="1">
                <a:off x="3844"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2" name="Line 3977"/>
              <p:cNvSpPr>
                <a:spLocks noChangeShapeType="1"/>
              </p:cNvSpPr>
              <p:nvPr/>
            </p:nvSpPr>
            <p:spPr bwMode="auto">
              <a:xfrm>
                <a:off x="3872"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3" name="Line 3978"/>
              <p:cNvSpPr>
                <a:spLocks noChangeShapeType="1"/>
              </p:cNvSpPr>
              <p:nvPr/>
            </p:nvSpPr>
            <p:spPr bwMode="auto">
              <a:xfrm flipH="1">
                <a:off x="3850"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4" name="Line 3979"/>
              <p:cNvSpPr>
                <a:spLocks noChangeShapeType="1"/>
              </p:cNvSpPr>
              <p:nvPr/>
            </p:nvSpPr>
            <p:spPr bwMode="auto">
              <a:xfrm>
                <a:off x="387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5" name="Line 3980"/>
              <p:cNvSpPr>
                <a:spLocks noChangeShapeType="1"/>
              </p:cNvSpPr>
              <p:nvPr/>
            </p:nvSpPr>
            <p:spPr bwMode="auto">
              <a:xfrm flipH="1">
                <a:off x="3857"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6" name="Line 3981"/>
              <p:cNvSpPr>
                <a:spLocks noChangeShapeType="1"/>
              </p:cNvSpPr>
              <p:nvPr/>
            </p:nvSpPr>
            <p:spPr bwMode="auto">
              <a:xfrm>
                <a:off x="3884"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7" name="Line 3982"/>
              <p:cNvSpPr>
                <a:spLocks noChangeShapeType="1"/>
              </p:cNvSpPr>
              <p:nvPr/>
            </p:nvSpPr>
            <p:spPr bwMode="auto">
              <a:xfrm flipH="1">
                <a:off x="385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8" name="Line 3983"/>
              <p:cNvSpPr>
                <a:spLocks noChangeShapeType="1"/>
              </p:cNvSpPr>
              <p:nvPr/>
            </p:nvSpPr>
            <p:spPr bwMode="auto">
              <a:xfrm>
                <a:off x="388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39" name="Line 3984"/>
              <p:cNvSpPr>
                <a:spLocks noChangeShapeType="1"/>
              </p:cNvSpPr>
              <p:nvPr/>
            </p:nvSpPr>
            <p:spPr bwMode="auto">
              <a:xfrm flipH="1">
                <a:off x="3860"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0" name="Line 3985"/>
              <p:cNvSpPr>
                <a:spLocks noChangeShapeType="1"/>
              </p:cNvSpPr>
              <p:nvPr/>
            </p:nvSpPr>
            <p:spPr bwMode="auto">
              <a:xfrm>
                <a:off x="388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1" name="Line 3986"/>
              <p:cNvSpPr>
                <a:spLocks noChangeShapeType="1"/>
              </p:cNvSpPr>
              <p:nvPr/>
            </p:nvSpPr>
            <p:spPr bwMode="auto">
              <a:xfrm flipH="1">
                <a:off x="3866"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2" name="Line 3987"/>
              <p:cNvSpPr>
                <a:spLocks noChangeShapeType="1"/>
              </p:cNvSpPr>
              <p:nvPr/>
            </p:nvSpPr>
            <p:spPr bwMode="auto">
              <a:xfrm>
                <a:off x="3893"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3" name="Line 3988"/>
              <p:cNvSpPr>
                <a:spLocks noChangeShapeType="1"/>
              </p:cNvSpPr>
              <p:nvPr/>
            </p:nvSpPr>
            <p:spPr bwMode="auto">
              <a:xfrm flipH="1">
                <a:off x="3902"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4" name="Line 3989"/>
              <p:cNvSpPr>
                <a:spLocks noChangeShapeType="1"/>
              </p:cNvSpPr>
              <p:nvPr/>
            </p:nvSpPr>
            <p:spPr bwMode="auto">
              <a:xfrm>
                <a:off x="3929"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5" name="Line 3990"/>
              <p:cNvSpPr>
                <a:spLocks noChangeShapeType="1"/>
              </p:cNvSpPr>
              <p:nvPr/>
            </p:nvSpPr>
            <p:spPr bwMode="auto">
              <a:xfrm flipH="1">
                <a:off x="3919"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6" name="Line 3991"/>
              <p:cNvSpPr>
                <a:spLocks noChangeShapeType="1"/>
              </p:cNvSpPr>
              <p:nvPr/>
            </p:nvSpPr>
            <p:spPr bwMode="auto">
              <a:xfrm>
                <a:off x="394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7" name="Line 3992"/>
              <p:cNvSpPr>
                <a:spLocks noChangeShapeType="1"/>
              </p:cNvSpPr>
              <p:nvPr/>
            </p:nvSpPr>
            <p:spPr bwMode="auto">
              <a:xfrm flipH="1">
                <a:off x="3934"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8" name="Line 3993"/>
              <p:cNvSpPr>
                <a:spLocks noChangeShapeType="1"/>
              </p:cNvSpPr>
              <p:nvPr/>
            </p:nvSpPr>
            <p:spPr bwMode="auto">
              <a:xfrm>
                <a:off x="3962"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49" name="Line 3994"/>
              <p:cNvSpPr>
                <a:spLocks noChangeShapeType="1"/>
              </p:cNvSpPr>
              <p:nvPr/>
            </p:nvSpPr>
            <p:spPr bwMode="auto">
              <a:xfrm flipH="1">
                <a:off x="3968"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0" name="Line 3995"/>
              <p:cNvSpPr>
                <a:spLocks noChangeShapeType="1"/>
              </p:cNvSpPr>
              <p:nvPr/>
            </p:nvSpPr>
            <p:spPr bwMode="auto">
              <a:xfrm>
                <a:off x="399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1" name="Line 3996"/>
              <p:cNvSpPr>
                <a:spLocks noChangeShapeType="1"/>
              </p:cNvSpPr>
              <p:nvPr/>
            </p:nvSpPr>
            <p:spPr bwMode="auto">
              <a:xfrm flipH="1">
                <a:off x="4008"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2" name="Line 3997"/>
              <p:cNvSpPr>
                <a:spLocks noChangeShapeType="1"/>
              </p:cNvSpPr>
              <p:nvPr/>
            </p:nvSpPr>
            <p:spPr bwMode="auto">
              <a:xfrm>
                <a:off x="403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3" name="Line 3998"/>
              <p:cNvSpPr>
                <a:spLocks noChangeShapeType="1"/>
              </p:cNvSpPr>
              <p:nvPr/>
            </p:nvSpPr>
            <p:spPr bwMode="auto">
              <a:xfrm flipH="1">
                <a:off x="402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4" name="Line 3999"/>
              <p:cNvSpPr>
                <a:spLocks noChangeShapeType="1"/>
              </p:cNvSpPr>
              <p:nvPr/>
            </p:nvSpPr>
            <p:spPr bwMode="auto">
              <a:xfrm>
                <a:off x="405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5" name="Line 4000"/>
              <p:cNvSpPr>
                <a:spLocks noChangeShapeType="1"/>
              </p:cNvSpPr>
              <p:nvPr/>
            </p:nvSpPr>
            <p:spPr bwMode="auto">
              <a:xfrm flipH="1">
                <a:off x="4035" y="2992"/>
                <a:ext cx="56"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6" name="Line 4001"/>
              <p:cNvSpPr>
                <a:spLocks noChangeShapeType="1"/>
              </p:cNvSpPr>
              <p:nvPr/>
            </p:nvSpPr>
            <p:spPr bwMode="auto">
              <a:xfrm>
                <a:off x="4063"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7" name="Line 4002"/>
              <p:cNvSpPr>
                <a:spLocks noChangeShapeType="1"/>
              </p:cNvSpPr>
              <p:nvPr/>
            </p:nvSpPr>
            <p:spPr bwMode="auto">
              <a:xfrm flipH="1">
                <a:off x="409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8" name="Line 4003"/>
              <p:cNvSpPr>
                <a:spLocks noChangeShapeType="1"/>
              </p:cNvSpPr>
              <p:nvPr/>
            </p:nvSpPr>
            <p:spPr bwMode="auto">
              <a:xfrm>
                <a:off x="412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59" name="Line 4004"/>
              <p:cNvSpPr>
                <a:spLocks noChangeShapeType="1"/>
              </p:cNvSpPr>
              <p:nvPr/>
            </p:nvSpPr>
            <p:spPr bwMode="auto">
              <a:xfrm flipH="1">
                <a:off x="416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0" name="Line 4005"/>
              <p:cNvSpPr>
                <a:spLocks noChangeShapeType="1"/>
              </p:cNvSpPr>
              <p:nvPr/>
            </p:nvSpPr>
            <p:spPr bwMode="auto">
              <a:xfrm>
                <a:off x="419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1" name="Line 4006"/>
              <p:cNvSpPr>
                <a:spLocks noChangeShapeType="1"/>
              </p:cNvSpPr>
              <p:nvPr/>
            </p:nvSpPr>
            <p:spPr bwMode="auto">
              <a:xfrm flipH="1">
                <a:off x="4238"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2" name="Line 4007"/>
              <p:cNvSpPr>
                <a:spLocks noChangeShapeType="1"/>
              </p:cNvSpPr>
              <p:nvPr/>
            </p:nvSpPr>
            <p:spPr bwMode="auto">
              <a:xfrm>
                <a:off x="426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3" name="Line 4008"/>
              <p:cNvSpPr>
                <a:spLocks noChangeShapeType="1"/>
              </p:cNvSpPr>
              <p:nvPr/>
            </p:nvSpPr>
            <p:spPr bwMode="auto">
              <a:xfrm flipH="1">
                <a:off x="4259"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4" name="Line 4009"/>
              <p:cNvSpPr>
                <a:spLocks noChangeShapeType="1"/>
              </p:cNvSpPr>
              <p:nvPr/>
            </p:nvSpPr>
            <p:spPr bwMode="auto">
              <a:xfrm>
                <a:off x="4287"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5" name="Line 4010"/>
              <p:cNvSpPr>
                <a:spLocks noChangeShapeType="1"/>
              </p:cNvSpPr>
              <p:nvPr/>
            </p:nvSpPr>
            <p:spPr bwMode="auto">
              <a:xfrm flipH="1">
                <a:off x="4291"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6" name="Line 4011"/>
              <p:cNvSpPr>
                <a:spLocks noChangeShapeType="1"/>
              </p:cNvSpPr>
              <p:nvPr/>
            </p:nvSpPr>
            <p:spPr bwMode="auto">
              <a:xfrm>
                <a:off x="4318"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7" name="Line 4012"/>
              <p:cNvSpPr>
                <a:spLocks noChangeShapeType="1"/>
              </p:cNvSpPr>
              <p:nvPr/>
            </p:nvSpPr>
            <p:spPr bwMode="auto">
              <a:xfrm flipH="1">
                <a:off x="4347"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8" name="Line 4013"/>
              <p:cNvSpPr>
                <a:spLocks noChangeShapeType="1"/>
              </p:cNvSpPr>
              <p:nvPr/>
            </p:nvSpPr>
            <p:spPr bwMode="auto">
              <a:xfrm>
                <a:off x="4375"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69" name="Line 4014"/>
              <p:cNvSpPr>
                <a:spLocks noChangeShapeType="1"/>
              </p:cNvSpPr>
              <p:nvPr/>
            </p:nvSpPr>
            <p:spPr bwMode="auto">
              <a:xfrm flipH="1">
                <a:off x="4455"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0" name="Line 4015"/>
              <p:cNvSpPr>
                <a:spLocks noChangeShapeType="1"/>
              </p:cNvSpPr>
              <p:nvPr/>
            </p:nvSpPr>
            <p:spPr bwMode="auto">
              <a:xfrm>
                <a:off x="4483"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1" name="Line 4016"/>
              <p:cNvSpPr>
                <a:spLocks noChangeShapeType="1"/>
              </p:cNvSpPr>
              <p:nvPr/>
            </p:nvSpPr>
            <p:spPr bwMode="auto">
              <a:xfrm flipH="1">
                <a:off x="4483"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2" name="Line 4017"/>
              <p:cNvSpPr>
                <a:spLocks noChangeShapeType="1"/>
              </p:cNvSpPr>
              <p:nvPr/>
            </p:nvSpPr>
            <p:spPr bwMode="auto">
              <a:xfrm>
                <a:off x="4511"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3" name="Line 4018"/>
              <p:cNvSpPr>
                <a:spLocks noChangeShapeType="1"/>
              </p:cNvSpPr>
              <p:nvPr/>
            </p:nvSpPr>
            <p:spPr bwMode="auto">
              <a:xfrm flipH="1">
                <a:off x="4504"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4" name="Line 4019"/>
              <p:cNvSpPr>
                <a:spLocks noChangeShapeType="1"/>
              </p:cNvSpPr>
              <p:nvPr/>
            </p:nvSpPr>
            <p:spPr bwMode="auto">
              <a:xfrm>
                <a:off x="4532"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5" name="Line 4020"/>
              <p:cNvSpPr>
                <a:spLocks noChangeShapeType="1"/>
              </p:cNvSpPr>
              <p:nvPr/>
            </p:nvSpPr>
            <p:spPr bwMode="auto">
              <a:xfrm flipH="1">
                <a:off x="4529" y="2992"/>
                <a:ext cx="54"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6" name="Line 4021"/>
              <p:cNvSpPr>
                <a:spLocks noChangeShapeType="1"/>
              </p:cNvSpPr>
              <p:nvPr/>
            </p:nvSpPr>
            <p:spPr bwMode="auto">
              <a:xfrm>
                <a:off x="4556"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7" name="Line 4022"/>
              <p:cNvSpPr>
                <a:spLocks noChangeShapeType="1"/>
              </p:cNvSpPr>
              <p:nvPr/>
            </p:nvSpPr>
            <p:spPr bwMode="auto">
              <a:xfrm flipH="1">
                <a:off x="4574" y="2992"/>
                <a:ext cx="55" cy="1"/>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478" name="Line 4023"/>
              <p:cNvSpPr>
                <a:spLocks noChangeShapeType="1"/>
              </p:cNvSpPr>
              <p:nvPr/>
            </p:nvSpPr>
            <p:spPr bwMode="auto">
              <a:xfrm>
                <a:off x="4602" y="2965"/>
                <a:ext cx="1" cy="54"/>
              </a:xfrm>
              <a:prstGeom prst="line">
                <a:avLst/>
              </a:prstGeom>
              <a:grpFill/>
              <a:ln w="28575">
                <a:solidFill>
                  <a:schemeClr val="accent2"/>
                </a:solidFill>
                <a:prstDash val="solid"/>
                <a:round/>
                <a:headEnd/>
                <a:tailEnd/>
              </a:ln>
            </p:spPr>
            <p:txBody>
              <a:bodyP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grpSp>
        <p:sp>
          <p:nvSpPr>
            <p:cNvPr id="260" name="Line 4025"/>
            <p:cNvSpPr>
              <a:spLocks noChangeShapeType="1"/>
            </p:cNvSpPr>
            <p:nvPr/>
          </p:nvSpPr>
          <p:spPr bwMode="auto">
            <a:xfrm flipH="1">
              <a:off x="7296110" y="463265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1" name="Line 4026"/>
            <p:cNvSpPr>
              <a:spLocks noChangeShapeType="1"/>
            </p:cNvSpPr>
            <p:nvPr/>
          </p:nvSpPr>
          <p:spPr bwMode="auto">
            <a:xfrm>
              <a:off x="7338974" y="4589783"/>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2" name="Line 4027"/>
            <p:cNvSpPr>
              <a:spLocks noChangeShapeType="1"/>
            </p:cNvSpPr>
            <p:nvPr/>
          </p:nvSpPr>
          <p:spPr bwMode="auto">
            <a:xfrm flipH="1">
              <a:off x="7434229" y="4632651"/>
              <a:ext cx="87317"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3" name="Line 4028"/>
            <p:cNvSpPr>
              <a:spLocks noChangeShapeType="1"/>
            </p:cNvSpPr>
            <p:nvPr/>
          </p:nvSpPr>
          <p:spPr bwMode="auto">
            <a:xfrm>
              <a:off x="7478681" y="4589783"/>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4" name="Line 4029"/>
            <p:cNvSpPr>
              <a:spLocks noChangeShapeType="1"/>
            </p:cNvSpPr>
            <p:nvPr/>
          </p:nvSpPr>
          <p:spPr bwMode="auto">
            <a:xfrm flipH="1">
              <a:off x="7465980" y="4632651"/>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5" name="Line 4030"/>
            <p:cNvSpPr>
              <a:spLocks noChangeShapeType="1"/>
            </p:cNvSpPr>
            <p:nvPr/>
          </p:nvSpPr>
          <p:spPr bwMode="auto">
            <a:xfrm>
              <a:off x="7512020" y="4589783"/>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6" name="Line 4031"/>
            <p:cNvSpPr>
              <a:spLocks noChangeShapeType="1"/>
            </p:cNvSpPr>
            <p:nvPr/>
          </p:nvSpPr>
          <p:spPr bwMode="auto">
            <a:xfrm flipH="1">
              <a:off x="7472330" y="4632651"/>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7" name="Line 4032"/>
            <p:cNvSpPr>
              <a:spLocks noChangeShapeType="1"/>
            </p:cNvSpPr>
            <p:nvPr/>
          </p:nvSpPr>
          <p:spPr bwMode="auto">
            <a:xfrm>
              <a:off x="7518370" y="4589783"/>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8" name="Line 4033"/>
            <p:cNvSpPr>
              <a:spLocks noChangeShapeType="1"/>
            </p:cNvSpPr>
            <p:nvPr/>
          </p:nvSpPr>
          <p:spPr bwMode="auto">
            <a:xfrm flipH="1">
              <a:off x="7543771" y="4632651"/>
              <a:ext cx="88904"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69" name="Line 4034"/>
            <p:cNvSpPr>
              <a:spLocks noChangeShapeType="1"/>
            </p:cNvSpPr>
            <p:nvPr/>
          </p:nvSpPr>
          <p:spPr bwMode="auto">
            <a:xfrm>
              <a:off x="7588223" y="4589783"/>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0" name="Line 4035"/>
            <p:cNvSpPr>
              <a:spLocks noChangeShapeType="1"/>
            </p:cNvSpPr>
            <p:nvPr/>
          </p:nvSpPr>
          <p:spPr bwMode="auto">
            <a:xfrm flipH="1">
              <a:off x="7645376" y="463265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1" name="Line 4036"/>
            <p:cNvSpPr>
              <a:spLocks noChangeShapeType="1"/>
            </p:cNvSpPr>
            <p:nvPr/>
          </p:nvSpPr>
          <p:spPr bwMode="auto">
            <a:xfrm>
              <a:off x="7688240" y="4589783"/>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2" name="Line 4037"/>
            <p:cNvSpPr>
              <a:spLocks noChangeShapeType="1"/>
            </p:cNvSpPr>
            <p:nvPr/>
          </p:nvSpPr>
          <p:spPr bwMode="auto">
            <a:xfrm flipH="1">
              <a:off x="7723166" y="463265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3" name="Line 4038"/>
            <p:cNvSpPr>
              <a:spLocks noChangeShapeType="1"/>
            </p:cNvSpPr>
            <p:nvPr/>
          </p:nvSpPr>
          <p:spPr bwMode="auto">
            <a:xfrm>
              <a:off x="7766031" y="4589783"/>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4" name="Line 4039"/>
            <p:cNvSpPr>
              <a:spLocks noChangeShapeType="1"/>
            </p:cNvSpPr>
            <p:nvPr/>
          </p:nvSpPr>
          <p:spPr bwMode="auto">
            <a:xfrm flipH="1">
              <a:off x="8112121" y="463265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5" name="Line 4040"/>
            <p:cNvSpPr>
              <a:spLocks noChangeShapeType="1"/>
            </p:cNvSpPr>
            <p:nvPr/>
          </p:nvSpPr>
          <p:spPr bwMode="auto">
            <a:xfrm>
              <a:off x="8154985" y="4589783"/>
              <a:ext cx="1588"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6" name="Line 4041"/>
            <p:cNvSpPr>
              <a:spLocks noChangeShapeType="1"/>
            </p:cNvSpPr>
            <p:nvPr/>
          </p:nvSpPr>
          <p:spPr bwMode="auto">
            <a:xfrm flipH="1">
              <a:off x="8129584" y="4632651"/>
              <a:ext cx="85729"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277" name="Line 4042"/>
            <p:cNvSpPr>
              <a:spLocks noChangeShapeType="1"/>
            </p:cNvSpPr>
            <p:nvPr/>
          </p:nvSpPr>
          <p:spPr bwMode="auto">
            <a:xfrm>
              <a:off x="8172449" y="4589783"/>
              <a:ext cx="1587" cy="857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latin typeface="Arial"/>
              </a:endParaRPr>
            </a:p>
          </p:txBody>
        </p:sp>
        <p:sp>
          <p:nvSpPr>
            <p:cNvPr id="34090" name="Freeform 4598"/>
            <p:cNvSpPr>
              <a:spLocks/>
            </p:cNvSpPr>
            <p:nvPr/>
          </p:nvSpPr>
          <p:spPr bwMode="auto">
            <a:xfrm>
              <a:off x="1550694" y="2218099"/>
              <a:ext cx="6631663" cy="2426328"/>
            </a:xfrm>
            <a:custGeom>
              <a:avLst/>
              <a:gdLst>
                <a:gd name="T0" fmla="*/ 4300396 w 6631663"/>
                <a:gd name="T1" fmla="*/ 2426328 h 2426328"/>
                <a:gd name="T2" fmla="*/ 3983524 w 6631663"/>
                <a:gd name="T3" fmla="*/ 2417275 h 2426328"/>
                <a:gd name="T4" fmla="*/ 3816035 w 6631663"/>
                <a:gd name="T5" fmla="*/ 2403695 h 2426328"/>
                <a:gd name="T6" fmla="*/ 3395049 w 6631663"/>
                <a:gd name="T7" fmla="*/ 2394641 h 2426328"/>
                <a:gd name="T8" fmla="*/ 3195873 w 6631663"/>
                <a:gd name="T9" fmla="*/ 2381061 h 2426328"/>
                <a:gd name="T10" fmla="*/ 2747726 w 6631663"/>
                <a:gd name="T11" fmla="*/ 2372007 h 2426328"/>
                <a:gd name="T12" fmla="*/ 2584764 w 6631663"/>
                <a:gd name="T13" fmla="*/ 2358427 h 2426328"/>
                <a:gd name="T14" fmla="*/ 2367481 w 6631663"/>
                <a:gd name="T15" fmla="*/ 2340320 h 2426328"/>
                <a:gd name="T16" fmla="*/ 2308633 w 6631663"/>
                <a:gd name="T17" fmla="*/ 2331267 h 2426328"/>
                <a:gd name="T18" fmla="*/ 2186411 w 6631663"/>
                <a:gd name="T19" fmla="*/ 2317687 h 2426328"/>
                <a:gd name="T20" fmla="*/ 1951021 w 6631663"/>
                <a:gd name="T21" fmla="*/ 2295053 h 2426328"/>
                <a:gd name="T22" fmla="*/ 1883120 w 6631663"/>
                <a:gd name="T23" fmla="*/ 2267893 h 2426328"/>
                <a:gd name="T24" fmla="*/ 1783532 w 6631663"/>
                <a:gd name="T25" fmla="*/ 2249786 h 2426328"/>
                <a:gd name="T26" fmla="*/ 1724685 w 6631663"/>
                <a:gd name="T27" fmla="*/ 2240732 h 2426328"/>
                <a:gd name="T28" fmla="*/ 1652257 w 6631663"/>
                <a:gd name="T29" fmla="*/ 2213572 h 2426328"/>
                <a:gd name="T30" fmla="*/ 1557196 w 6631663"/>
                <a:gd name="T31" fmla="*/ 2204518 h 2426328"/>
                <a:gd name="T32" fmla="*/ 1516455 w 6631663"/>
                <a:gd name="T33" fmla="*/ 2177358 h 2426328"/>
                <a:gd name="T34" fmla="*/ 1444027 w 6631663"/>
                <a:gd name="T35" fmla="*/ 2163778 h 2426328"/>
                <a:gd name="T36" fmla="*/ 1398760 w 6631663"/>
                <a:gd name="T37" fmla="*/ 2127564 h 2426328"/>
                <a:gd name="T38" fmla="*/ 1358019 w 6631663"/>
                <a:gd name="T39" fmla="*/ 2104930 h 2426328"/>
                <a:gd name="T40" fmla="*/ 1312752 w 6631663"/>
                <a:gd name="T41" fmla="*/ 2082297 h 2426328"/>
                <a:gd name="T42" fmla="*/ 1262958 w 6631663"/>
                <a:gd name="T43" fmla="*/ 2059663 h 2426328"/>
                <a:gd name="T44" fmla="*/ 1208637 w 6631663"/>
                <a:gd name="T45" fmla="*/ 2027976 h 2426328"/>
                <a:gd name="T46" fmla="*/ 1163370 w 6631663"/>
                <a:gd name="T47" fmla="*/ 1991762 h 2426328"/>
                <a:gd name="T48" fmla="*/ 1127156 w 6631663"/>
                <a:gd name="T49" fmla="*/ 1960075 h 2426328"/>
                <a:gd name="T50" fmla="*/ 1104522 w 6631663"/>
                <a:gd name="T51" fmla="*/ 1937441 h 2426328"/>
                <a:gd name="T52" fmla="*/ 1050202 w 6631663"/>
                <a:gd name="T53" fmla="*/ 1905754 h 2426328"/>
                <a:gd name="T54" fmla="*/ 1013988 w 6631663"/>
                <a:gd name="T55" fmla="*/ 1874067 h 2426328"/>
                <a:gd name="T56" fmla="*/ 706170 w 6631663"/>
                <a:gd name="T57" fmla="*/ 1539089 h 2426328"/>
                <a:gd name="T58" fmla="*/ 561314 w 6631663"/>
                <a:gd name="T59" fmla="*/ 1262958 h 2426328"/>
                <a:gd name="T60" fmla="*/ 520574 w 6631663"/>
                <a:gd name="T61" fmla="*/ 1172423 h 2426328"/>
                <a:gd name="T62" fmla="*/ 493413 w 6631663"/>
                <a:gd name="T63" fmla="*/ 1109049 h 2426328"/>
                <a:gd name="T64" fmla="*/ 452673 w 6631663"/>
                <a:gd name="T65" fmla="*/ 1036621 h 2426328"/>
                <a:gd name="T66" fmla="*/ 425512 w 6631663"/>
                <a:gd name="T67" fmla="*/ 995881 h 2426328"/>
                <a:gd name="T68" fmla="*/ 398352 w 6631663"/>
                <a:gd name="T69" fmla="*/ 932506 h 2426328"/>
                <a:gd name="T70" fmla="*/ 371192 w 6631663"/>
                <a:gd name="T71" fmla="*/ 846499 h 2426328"/>
                <a:gd name="T72" fmla="*/ 339505 w 6631663"/>
                <a:gd name="T73" fmla="*/ 796704 h 2426328"/>
                <a:gd name="T74" fmla="*/ 316871 w 6631663"/>
                <a:gd name="T75" fmla="*/ 674483 h 2426328"/>
                <a:gd name="T76" fmla="*/ 285184 w 6631663"/>
                <a:gd name="T77" fmla="*/ 647322 h 2426328"/>
                <a:gd name="T78" fmla="*/ 253497 w 6631663"/>
                <a:gd name="T79" fmla="*/ 547734 h 2426328"/>
                <a:gd name="T80" fmla="*/ 212756 w 6631663"/>
                <a:gd name="T81" fmla="*/ 448146 h 2426328"/>
                <a:gd name="T82" fmla="*/ 190122 w 6631663"/>
                <a:gd name="T83" fmla="*/ 362138 h 2426328"/>
                <a:gd name="T84" fmla="*/ 167489 w 6631663"/>
                <a:gd name="T85" fmla="*/ 307817 h 2426328"/>
                <a:gd name="T86" fmla="*/ 140328 w 6631663"/>
                <a:gd name="T87" fmla="*/ 258023 h 2426328"/>
                <a:gd name="T88" fmla="*/ 131275 w 6631663"/>
                <a:gd name="T89" fmla="*/ 149382 h 2426328"/>
                <a:gd name="T90" fmla="*/ 95061 w 6631663"/>
                <a:gd name="T91" fmla="*/ 72427 h 2426328"/>
                <a:gd name="T92" fmla="*/ 72427 w 6631663"/>
                <a:gd name="T93" fmla="*/ 0 h 24263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31663" h="2426328">
                  <a:moveTo>
                    <a:pt x="6631663" y="2421802"/>
                  </a:moveTo>
                  <a:lnTo>
                    <a:pt x="4300396" y="2426328"/>
                  </a:lnTo>
                  <a:lnTo>
                    <a:pt x="4300396" y="2417275"/>
                  </a:lnTo>
                  <a:lnTo>
                    <a:pt x="3983524" y="2417275"/>
                  </a:lnTo>
                  <a:lnTo>
                    <a:pt x="3983524" y="2403695"/>
                  </a:lnTo>
                  <a:lnTo>
                    <a:pt x="3816035" y="2403695"/>
                  </a:lnTo>
                  <a:lnTo>
                    <a:pt x="3816035" y="2394641"/>
                  </a:lnTo>
                  <a:lnTo>
                    <a:pt x="3395049" y="2394641"/>
                  </a:lnTo>
                  <a:lnTo>
                    <a:pt x="3390522" y="2381061"/>
                  </a:lnTo>
                  <a:lnTo>
                    <a:pt x="3195873" y="2381061"/>
                  </a:lnTo>
                  <a:lnTo>
                    <a:pt x="3195873" y="2372007"/>
                  </a:lnTo>
                  <a:lnTo>
                    <a:pt x="2747726" y="2372007"/>
                  </a:lnTo>
                  <a:lnTo>
                    <a:pt x="2747726" y="2358427"/>
                  </a:lnTo>
                  <a:lnTo>
                    <a:pt x="2584764" y="2358427"/>
                  </a:lnTo>
                  <a:lnTo>
                    <a:pt x="2584764" y="2340320"/>
                  </a:lnTo>
                  <a:lnTo>
                    <a:pt x="2367481" y="2340320"/>
                  </a:lnTo>
                  <a:lnTo>
                    <a:pt x="2367481" y="2331267"/>
                  </a:lnTo>
                  <a:lnTo>
                    <a:pt x="2308633" y="2331267"/>
                  </a:lnTo>
                  <a:lnTo>
                    <a:pt x="2304107" y="2317687"/>
                  </a:lnTo>
                  <a:lnTo>
                    <a:pt x="2186411" y="2317687"/>
                  </a:lnTo>
                  <a:lnTo>
                    <a:pt x="2186411" y="2299580"/>
                  </a:lnTo>
                  <a:lnTo>
                    <a:pt x="1951021" y="2295053"/>
                  </a:lnTo>
                  <a:lnTo>
                    <a:pt x="1951021" y="2267893"/>
                  </a:lnTo>
                  <a:lnTo>
                    <a:pt x="1883120" y="2267893"/>
                  </a:lnTo>
                  <a:lnTo>
                    <a:pt x="1878594" y="2249786"/>
                  </a:lnTo>
                  <a:lnTo>
                    <a:pt x="1783532" y="2249786"/>
                  </a:lnTo>
                  <a:lnTo>
                    <a:pt x="1783532" y="2240732"/>
                  </a:lnTo>
                  <a:lnTo>
                    <a:pt x="1724685" y="2240732"/>
                  </a:lnTo>
                  <a:lnTo>
                    <a:pt x="1729211" y="2218099"/>
                  </a:lnTo>
                  <a:lnTo>
                    <a:pt x="1652257" y="2213572"/>
                  </a:lnTo>
                  <a:lnTo>
                    <a:pt x="1652257" y="2204518"/>
                  </a:lnTo>
                  <a:lnTo>
                    <a:pt x="1557196" y="2204518"/>
                  </a:lnTo>
                  <a:lnTo>
                    <a:pt x="1557196" y="2177358"/>
                  </a:lnTo>
                  <a:lnTo>
                    <a:pt x="1516455" y="2177358"/>
                  </a:lnTo>
                  <a:lnTo>
                    <a:pt x="1516455" y="2163778"/>
                  </a:lnTo>
                  <a:lnTo>
                    <a:pt x="1444027" y="2163778"/>
                  </a:lnTo>
                  <a:lnTo>
                    <a:pt x="1444027" y="2132091"/>
                  </a:lnTo>
                  <a:lnTo>
                    <a:pt x="1398760" y="2127564"/>
                  </a:lnTo>
                  <a:lnTo>
                    <a:pt x="1398760" y="2109457"/>
                  </a:lnTo>
                  <a:lnTo>
                    <a:pt x="1358019" y="2104930"/>
                  </a:lnTo>
                  <a:lnTo>
                    <a:pt x="1358019" y="2077770"/>
                  </a:lnTo>
                  <a:lnTo>
                    <a:pt x="1312752" y="2082297"/>
                  </a:lnTo>
                  <a:lnTo>
                    <a:pt x="1312752" y="2059663"/>
                  </a:lnTo>
                  <a:lnTo>
                    <a:pt x="1262958" y="2059663"/>
                  </a:lnTo>
                  <a:lnTo>
                    <a:pt x="1262958" y="2032503"/>
                  </a:lnTo>
                  <a:lnTo>
                    <a:pt x="1208637" y="2027976"/>
                  </a:lnTo>
                  <a:lnTo>
                    <a:pt x="1204110" y="1991762"/>
                  </a:lnTo>
                  <a:lnTo>
                    <a:pt x="1163370" y="1991762"/>
                  </a:lnTo>
                  <a:lnTo>
                    <a:pt x="1158843" y="1960075"/>
                  </a:lnTo>
                  <a:lnTo>
                    <a:pt x="1127156" y="1960075"/>
                  </a:lnTo>
                  <a:lnTo>
                    <a:pt x="1127156" y="1937441"/>
                  </a:lnTo>
                  <a:lnTo>
                    <a:pt x="1104522" y="1937441"/>
                  </a:lnTo>
                  <a:lnTo>
                    <a:pt x="1104522" y="1910281"/>
                  </a:lnTo>
                  <a:lnTo>
                    <a:pt x="1050202" y="1905754"/>
                  </a:lnTo>
                  <a:lnTo>
                    <a:pt x="1045675" y="1878594"/>
                  </a:lnTo>
                  <a:lnTo>
                    <a:pt x="1013988" y="1874067"/>
                  </a:lnTo>
                  <a:lnTo>
                    <a:pt x="837445" y="1692998"/>
                  </a:lnTo>
                  <a:lnTo>
                    <a:pt x="706170" y="1539089"/>
                  </a:lnTo>
                  <a:lnTo>
                    <a:pt x="588475" y="1326332"/>
                  </a:lnTo>
                  <a:lnTo>
                    <a:pt x="561314" y="1262958"/>
                  </a:lnTo>
                  <a:lnTo>
                    <a:pt x="525101" y="1258431"/>
                  </a:lnTo>
                  <a:lnTo>
                    <a:pt x="520574" y="1172423"/>
                  </a:lnTo>
                  <a:lnTo>
                    <a:pt x="493413" y="1172423"/>
                  </a:lnTo>
                  <a:lnTo>
                    <a:pt x="493413" y="1109049"/>
                  </a:lnTo>
                  <a:lnTo>
                    <a:pt x="452673" y="1109049"/>
                  </a:lnTo>
                  <a:lnTo>
                    <a:pt x="452673" y="1036621"/>
                  </a:lnTo>
                  <a:lnTo>
                    <a:pt x="430039" y="1032095"/>
                  </a:lnTo>
                  <a:lnTo>
                    <a:pt x="425512" y="995881"/>
                  </a:lnTo>
                  <a:lnTo>
                    <a:pt x="402879" y="995881"/>
                  </a:lnTo>
                  <a:lnTo>
                    <a:pt x="398352" y="932506"/>
                  </a:lnTo>
                  <a:lnTo>
                    <a:pt x="375718" y="927980"/>
                  </a:lnTo>
                  <a:lnTo>
                    <a:pt x="371192" y="846499"/>
                  </a:lnTo>
                  <a:lnTo>
                    <a:pt x="344031" y="841972"/>
                  </a:lnTo>
                  <a:lnTo>
                    <a:pt x="339505" y="796704"/>
                  </a:lnTo>
                  <a:lnTo>
                    <a:pt x="316871" y="796704"/>
                  </a:lnTo>
                  <a:lnTo>
                    <a:pt x="316871" y="674483"/>
                  </a:lnTo>
                  <a:lnTo>
                    <a:pt x="285184" y="674483"/>
                  </a:lnTo>
                  <a:lnTo>
                    <a:pt x="285184" y="647322"/>
                  </a:lnTo>
                  <a:lnTo>
                    <a:pt x="253497" y="647322"/>
                  </a:lnTo>
                  <a:lnTo>
                    <a:pt x="253497" y="547734"/>
                  </a:lnTo>
                  <a:lnTo>
                    <a:pt x="217283" y="547734"/>
                  </a:lnTo>
                  <a:lnTo>
                    <a:pt x="212756" y="448146"/>
                  </a:lnTo>
                  <a:lnTo>
                    <a:pt x="190122" y="448146"/>
                  </a:lnTo>
                  <a:lnTo>
                    <a:pt x="190122" y="362138"/>
                  </a:lnTo>
                  <a:lnTo>
                    <a:pt x="167489" y="366665"/>
                  </a:lnTo>
                  <a:lnTo>
                    <a:pt x="167489" y="307817"/>
                  </a:lnTo>
                  <a:lnTo>
                    <a:pt x="144855" y="307817"/>
                  </a:lnTo>
                  <a:lnTo>
                    <a:pt x="140328" y="258023"/>
                  </a:lnTo>
                  <a:lnTo>
                    <a:pt x="131275" y="258023"/>
                  </a:lnTo>
                  <a:lnTo>
                    <a:pt x="131275" y="149382"/>
                  </a:lnTo>
                  <a:lnTo>
                    <a:pt x="95061" y="149382"/>
                  </a:lnTo>
                  <a:lnTo>
                    <a:pt x="95061" y="72427"/>
                  </a:lnTo>
                  <a:lnTo>
                    <a:pt x="72427" y="72427"/>
                  </a:lnTo>
                  <a:lnTo>
                    <a:pt x="72427" y="0"/>
                  </a:lnTo>
                  <a:lnTo>
                    <a:pt x="0" y="0"/>
                  </a:lnTo>
                </a:path>
              </a:pathLst>
            </a:custGeom>
            <a:noFill/>
            <a:ln w="28575" cap="flat" cmpd="sng" algn="ctr">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a:solidFill>
                  <a:srgbClr val="FFFFFF"/>
                </a:solidFill>
                <a:latin typeface="Arial" panose="020B0604020202020204" pitchFamily="34" charset="0"/>
              </a:endParaRPr>
            </a:p>
          </p:txBody>
        </p:sp>
      </p:grpSp>
      <p:sp>
        <p:nvSpPr>
          <p:cNvPr id="1079" name="Oval 1078"/>
          <p:cNvSpPr/>
          <p:nvPr/>
        </p:nvSpPr>
        <p:spPr bwMode="auto">
          <a:xfrm>
            <a:off x="3500438" y="4122738"/>
            <a:ext cx="228600" cy="228600"/>
          </a:xfrm>
          <a:prstGeom prst="ellipse">
            <a:avLst/>
          </a:prstGeom>
          <a:solidFill>
            <a:srgbClr val="FF0000"/>
          </a:solidFill>
          <a:ln w="19050" cap="flat" cmpd="sng" algn="ctr">
            <a:noFill/>
            <a:prstDash val="solid"/>
            <a:round/>
            <a:headEnd type="none" w="med" len="med"/>
            <a:tailEnd type="none" w="med" len="med"/>
          </a:ln>
          <a:effectLst/>
        </p:spPr>
        <p:txBody>
          <a:bodyPr wrap="none" anchor="ctr"/>
          <a:lstStyle/>
          <a:p>
            <a:pPr algn="ctr" eaLnBrk="1" hangingPunct="1">
              <a:lnSpc>
                <a:spcPct val="90000"/>
              </a:lnSpc>
              <a:spcBef>
                <a:spcPct val="35000"/>
              </a:spcBef>
              <a:spcAft>
                <a:spcPct val="25000"/>
              </a:spcAft>
              <a:buClr>
                <a:srgbClr val="8B3D9A"/>
              </a:buClr>
              <a:buFont typeface="Arial" charset="0"/>
              <a:buNone/>
              <a:defRPr/>
            </a:pPr>
            <a:endParaRPr lang="en-US" sz="1600" dirty="0">
              <a:solidFill>
                <a:srgbClr val="FFFFFF"/>
              </a:solidFill>
              <a:effectLst>
                <a:outerShdw blurRad="38100" dist="38100" dir="2700000" algn="tl">
                  <a:srgbClr val="000000">
                    <a:alpha val="43137"/>
                  </a:srgbClr>
                </a:outerShdw>
              </a:effectLst>
              <a:latin typeface="Arial"/>
            </a:endParaRPr>
          </a:p>
        </p:txBody>
      </p:sp>
      <p:cxnSp>
        <p:nvCxnSpPr>
          <p:cNvPr id="33847" name="Straight Connector 4800"/>
          <p:cNvCxnSpPr>
            <a:cxnSpLocks noChangeShapeType="1"/>
          </p:cNvCxnSpPr>
          <p:nvPr/>
        </p:nvCxnSpPr>
        <p:spPr bwMode="auto">
          <a:xfrm>
            <a:off x="1544638" y="1857292"/>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48" name="Straight Connector 4802"/>
          <p:cNvCxnSpPr>
            <a:cxnSpLocks noChangeShapeType="1"/>
          </p:cNvCxnSpPr>
          <p:nvPr/>
        </p:nvCxnSpPr>
        <p:spPr bwMode="auto">
          <a:xfrm>
            <a:off x="1544638" y="2465388"/>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49" name="Straight Connector 4804"/>
          <p:cNvCxnSpPr>
            <a:cxnSpLocks noChangeShapeType="1"/>
          </p:cNvCxnSpPr>
          <p:nvPr/>
        </p:nvCxnSpPr>
        <p:spPr bwMode="auto">
          <a:xfrm>
            <a:off x="1544638" y="30734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0" name="Straight Connector 4806"/>
          <p:cNvCxnSpPr>
            <a:cxnSpLocks noChangeShapeType="1"/>
          </p:cNvCxnSpPr>
          <p:nvPr/>
        </p:nvCxnSpPr>
        <p:spPr bwMode="auto">
          <a:xfrm>
            <a:off x="1544638" y="36830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1" name="Straight Connector 4808"/>
          <p:cNvCxnSpPr>
            <a:cxnSpLocks noChangeShapeType="1"/>
          </p:cNvCxnSpPr>
          <p:nvPr/>
        </p:nvCxnSpPr>
        <p:spPr bwMode="auto">
          <a:xfrm>
            <a:off x="1544638" y="42910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2" name="Straight Connector 4810"/>
          <p:cNvCxnSpPr>
            <a:cxnSpLocks noChangeShapeType="1"/>
          </p:cNvCxnSpPr>
          <p:nvPr/>
        </p:nvCxnSpPr>
        <p:spPr bwMode="auto">
          <a:xfrm>
            <a:off x="1544638" y="49006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3" name="Straight Connector 4812"/>
          <p:cNvCxnSpPr>
            <a:cxnSpLocks noChangeShapeType="1"/>
          </p:cNvCxnSpPr>
          <p:nvPr/>
        </p:nvCxnSpPr>
        <p:spPr bwMode="auto">
          <a:xfrm flipH="1">
            <a:off x="1624013" y="1846263"/>
            <a:ext cx="0" cy="30432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4" name="Straight Connector 4814"/>
          <p:cNvCxnSpPr>
            <a:cxnSpLocks noChangeShapeType="1"/>
          </p:cNvCxnSpPr>
          <p:nvPr/>
        </p:nvCxnSpPr>
        <p:spPr bwMode="auto">
          <a:xfrm>
            <a:off x="1598613" y="4902200"/>
            <a:ext cx="67230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5" name="Straight Connector 4815"/>
          <p:cNvCxnSpPr>
            <a:cxnSpLocks noChangeShapeType="1"/>
          </p:cNvCxnSpPr>
          <p:nvPr/>
        </p:nvCxnSpPr>
        <p:spPr bwMode="auto">
          <a:xfrm rot="5400000">
            <a:off x="6299200"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6" name="Straight Connector 4816"/>
          <p:cNvCxnSpPr>
            <a:cxnSpLocks noChangeShapeType="1"/>
          </p:cNvCxnSpPr>
          <p:nvPr/>
        </p:nvCxnSpPr>
        <p:spPr bwMode="auto">
          <a:xfrm rot="5400000">
            <a:off x="5627688"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7" name="Straight Connector 4817"/>
          <p:cNvCxnSpPr>
            <a:cxnSpLocks noChangeShapeType="1"/>
          </p:cNvCxnSpPr>
          <p:nvPr/>
        </p:nvCxnSpPr>
        <p:spPr bwMode="auto">
          <a:xfrm rot="5400000">
            <a:off x="4956175"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8" name="Straight Connector 4818"/>
          <p:cNvCxnSpPr>
            <a:cxnSpLocks noChangeShapeType="1"/>
          </p:cNvCxnSpPr>
          <p:nvPr/>
        </p:nvCxnSpPr>
        <p:spPr bwMode="auto">
          <a:xfrm rot="5400000">
            <a:off x="4284663"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59" name="Straight Connector 4819"/>
          <p:cNvCxnSpPr>
            <a:cxnSpLocks noChangeShapeType="1"/>
          </p:cNvCxnSpPr>
          <p:nvPr/>
        </p:nvCxnSpPr>
        <p:spPr bwMode="auto">
          <a:xfrm rot="5400000">
            <a:off x="3613150"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60" name="Straight Connector 4820"/>
          <p:cNvCxnSpPr>
            <a:cxnSpLocks noChangeShapeType="1"/>
          </p:cNvCxnSpPr>
          <p:nvPr/>
        </p:nvCxnSpPr>
        <p:spPr bwMode="auto">
          <a:xfrm rot="5400000">
            <a:off x="2941638"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61" name="Straight Connector 4821"/>
          <p:cNvCxnSpPr>
            <a:cxnSpLocks noChangeShapeType="1"/>
          </p:cNvCxnSpPr>
          <p:nvPr/>
        </p:nvCxnSpPr>
        <p:spPr bwMode="auto">
          <a:xfrm rot="5400000">
            <a:off x="2270125"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62" name="Straight Connector 4822"/>
          <p:cNvCxnSpPr>
            <a:cxnSpLocks noChangeShapeType="1"/>
          </p:cNvCxnSpPr>
          <p:nvPr/>
        </p:nvCxnSpPr>
        <p:spPr bwMode="auto">
          <a:xfrm rot="5400000">
            <a:off x="1597025" y="494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63" name="Straight Connector 4824"/>
          <p:cNvCxnSpPr>
            <a:cxnSpLocks noChangeShapeType="1"/>
          </p:cNvCxnSpPr>
          <p:nvPr/>
        </p:nvCxnSpPr>
        <p:spPr bwMode="auto">
          <a:xfrm rot="5400000">
            <a:off x="8274050" y="49307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64" name="Straight Connector 4825"/>
          <p:cNvCxnSpPr>
            <a:cxnSpLocks noChangeShapeType="1"/>
          </p:cNvCxnSpPr>
          <p:nvPr/>
        </p:nvCxnSpPr>
        <p:spPr bwMode="auto">
          <a:xfrm rot="5400000">
            <a:off x="7602538" y="49307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65" name="Straight Connector 4826"/>
          <p:cNvCxnSpPr>
            <a:cxnSpLocks noChangeShapeType="1"/>
          </p:cNvCxnSpPr>
          <p:nvPr/>
        </p:nvCxnSpPr>
        <p:spPr bwMode="auto">
          <a:xfrm rot="5400000">
            <a:off x="6931025" y="49307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66" name="Straight Arrow Connector 4799"/>
          <p:cNvCxnSpPr>
            <a:cxnSpLocks noChangeShapeType="1"/>
          </p:cNvCxnSpPr>
          <p:nvPr/>
        </p:nvCxnSpPr>
        <p:spPr bwMode="auto">
          <a:xfrm flipH="1">
            <a:off x="2312988" y="2603500"/>
            <a:ext cx="2393950" cy="736600"/>
          </a:xfrm>
          <a:prstGeom prst="straightConnector1">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33867" name="TextBox 11574"/>
          <p:cNvSpPr txBox="1">
            <a:spLocks noChangeArrowheads="1"/>
          </p:cNvSpPr>
          <p:nvPr/>
        </p:nvSpPr>
        <p:spPr bwMode="auto">
          <a:xfrm>
            <a:off x="5145088" y="2803525"/>
            <a:ext cx="39227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spcBef>
                <a:spcPct val="35000"/>
              </a:spcBef>
              <a:spcAft>
                <a:spcPct val="25000"/>
              </a:spcAft>
              <a:buClr>
                <a:srgbClr val="8B3D9A"/>
              </a:buClr>
              <a:buFont typeface="Arial" panose="020B0604020202020204" pitchFamily="34" charset="0"/>
              <a:buNone/>
            </a:pPr>
            <a:r>
              <a:rPr lang="en-US" altLang="en-US" sz="1600" b="0">
                <a:solidFill>
                  <a:srgbClr val="FFFFFF"/>
                </a:solidFill>
                <a:ea typeface="MS PGothic" panose="020B0600070205080204" pitchFamily="34" charset="-128"/>
              </a:rPr>
              <a:t>3-yr OS rate: 22% (95% CI: 20% to 24%)</a:t>
            </a:r>
          </a:p>
        </p:txBody>
      </p:sp>
      <p:cxnSp>
        <p:nvCxnSpPr>
          <p:cNvPr id="33868" name="Straight Connector 2"/>
          <p:cNvCxnSpPr>
            <a:cxnSpLocks noChangeShapeType="1"/>
          </p:cNvCxnSpPr>
          <p:nvPr/>
        </p:nvCxnSpPr>
        <p:spPr bwMode="auto">
          <a:xfrm>
            <a:off x="1751013" y="4506913"/>
            <a:ext cx="376237"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31250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dirty="0"/>
              <a:t>Rationale for Combining Checkpoint Inhibitors</a:t>
            </a:r>
          </a:p>
        </p:txBody>
      </p:sp>
    </p:spTree>
    <p:extLst>
      <p:ext uri="{BB962C8B-B14F-4D97-AF65-F5344CB8AC3E}">
        <p14:creationId xmlns:p14="http://schemas.microsoft.com/office/powerpoint/2010/main" val="475387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3313" y="1146175"/>
            <a:ext cx="4374328" cy="50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3" name="Title 4"/>
          <p:cNvSpPr>
            <a:spLocks noGrp="1"/>
          </p:cNvSpPr>
          <p:nvPr>
            <p:ph type="title"/>
          </p:nvPr>
        </p:nvSpPr>
        <p:spPr>
          <a:xfrm>
            <a:off x="377825" y="238125"/>
            <a:ext cx="8442325" cy="1103313"/>
          </a:xfrm>
        </p:spPr>
        <p:txBody>
          <a:bodyPr/>
          <a:lstStyle/>
          <a:p>
            <a:pPr eaLnBrk="1" hangingPunct="1"/>
            <a:r>
              <a:rPr lang="en-US" altLang="en-US" dirty="0"/>
              <a:t>Rationale for Combination Immunotherapy</a:t>
            </a:r>
          </a:p>
        </p:txBody>
      </p:sp>
      <p:sp>
        <p:nvSpPr>
          <p:cNvPr id="8" name="Text Box 11"/>
          <p:cNvSpPr txBox="1">
            <a:spLocks noChangeArrowheads="1"/>
          </p:cNvSpPr>
          <p:nvPr/>
        </p:nvSpPr>
        <p:spPr bwMode="auto">
          <a:xfrm>
            <a:off x="285750" y="6152120"/>
            <a:ext cx="6008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fr-FR" altLang="en-US" sz="1400" b="0" dirty="0">
                <a:solidFill>
                  <a:schemeClr val="bg2"/>
                </a:solidFill>
              </a:rPr>
              <a:t>Sharma P, et al. Science. 2015;348:56-61.</a:t>
            </a:r>
          </a:p>
          <a:p>
            <a:pPr eaLnBrk="1" hangingPunct="1">
              <a:lnSpc>
                <a:spcPct val="100000"/>
              </a:lnSpc>
              <a:spcBef>
                <a:spcPct val="0"/>
              </a:spcBef>
              <a:spcAft>
                <a:spcPct val="0"/>
              </a:spcAft>
              <a:buClrTx/>
              <a:buFontTx/>
              <a:buNone/>
            </a:pPr>
            <a:r>
              <a:rPr lang="en-US" altLang="en-US" sz="1400" b="0" dirty="0">
                <a:solidFill>
                  <a:schemeClr val="bg2"/>
                </a:solidFill>
              </a:rPr>
              <a:t>Reprinted with permission from AAAS.</a:t>
            </a:r>
            <a:endParaRPr lang="fr-FR" altLang="en-US" sz="1400" b="0" dirty="0">
              <a:solidFill>
                <a:schemeClr val="bg2"/>
              </a:solidFill>
            </a:endParaRPr>
          </a:p>
        </p:txBody>
      </p:sp>
      <p:grpSp>
        <p:nvGrpSpPr>
          <p:cNvPr id="9" name="Group 1"/>
          <p:cNvGrpSpPr>
            <a:grpSpLocks/>
          </p:cNvGrpSpPr>
          <p:nvPr/>
        </p:nvGrpSpPr>
        <p:grpSpPr bwMode="auto">
          <a:xfrm>
            <a:off x="6294438" y="6210300"/>
            <a:ext cx="2673350" cy="455613"/>
            <a:chOff x="6294438" y="6210300"/>
            <a:chExt cx="2673350" cy="455613"/>
          </a:xfrm>
        </p:grpSpPr>
        <p:sp>
          <p:nvSpPr>
            <p:cNvPr id="1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4"/>
                </a:rPr>
                <a:t>clinicaloptions.com</a:t>
              </a:r>
              <a:endParaRPr lang="en-US" altLang="en-US" sz="1400" b="0" dirty="0">
                <a:solidFill>
                  <a:schemeClr val="bg2"/>
                </a:solidFill>
              </a:endParaRPr>
            </a:p>
          </p:txBody>
        </p:sp>
        <p:pic>
          <p:nvPicPr>
            <p:cNvPr id="11" name="Picture 1"/>
            <p:cNvPicPr>
              <a:picLocks noChangeAspect="1"/>
            </p:cNvPicPr>
            <p:nvPr/>
          </p:nvPicPr>
          <p:blipFill>
            <a:blip r:embed="rId5">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225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Freeform: Shape 877"/>
          <p:cNvSpPr/>
          <p:nvPr/>
        </p:nvSpPr>
        <p:spPr bwMode="auto">
          <a:xfrm>
            <a:off x="1114322" y="4401119"/>
            <a:ext cx="1878790" cy="706109"/>
          </a:xfrm>
          <a:custGeom>
            <a:avLst/>
            <a:gdLst>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62166 w 1878790"/>
              <a:gd name="connsiteY10" fmla="*/ 654035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78850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72661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28940 w 1878790"/>
              <a:gd name="connsiteY37" fmla="*/ 535309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56038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89405 w 1878790"/>
              <a:gd name="connsiteY50" fmla="*/ 481154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78850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72661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28940 w 1878790"/>
              <a:gd name="connsiteY37" fmla="*/ 535309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56038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89405 w 1878790"/>
              <a:gd name="connsiteY50" fmla="*/ 481154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5029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72661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28940 w 1878790"/>
              <a:gd name="connsiteY37" fmla="*/ 535309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56038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89405 w 1878790"/>
              <a:gd name="connsiteY50" fmla="*/ 481154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72661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28940 w 1878790"/>
              <a:gd name="connsiteY37" fmla="*/ 535309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56038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89405 w 1878790"/>
              <a:gd name="connsiteY50" fmla="*/ 481154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84236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28940 w 1878790"/>
              <a:gd name="connsiteY37" fmla="*/ 535309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56038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89405 w 1878790"/>
              <a:gd name="connsiteY50" fmla="*/ 481154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84236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32798 w 1878790"/>
              <a:gd name="connsiteY37" fmla="*/ 537238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56038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89405 w 1878790"/>
              <a:gd name="connsiteY50" fmla="*/ 481154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84236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32798 w 1878790"/>
              <a:gd name="connsiteY37" fmla="*/ 537238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61825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89405 w 1878790"/>
              <a:gd name="connsiteY50" fmla="*/ 481154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84236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32798 w 1878790"/>
              <a:gd name="connsiteY37" fmla="*/ 537238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61825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906767 w 1878790"/>
              <a:gd name="connsiteY50" fmla="*/ 483083 h 706109"/>
              <a:gd name="connsiteX51" fmla="*/ 866493 w 1878790"/>
              <a:gd name="connsiteY51" fmla="*/ 481154 h 706109"/>
              <a:gd name="connsiteX52" fmla="*/ 866493 w 1878790"/>
              <a:gd name="connsiteY52" fmla="*/ 468656 h 706109"/>
              <a:gd name="connsiteX53" fmla="*/ 841498 w 1878790"/>
              <a:gd name="connsiteY53" fmla="*/ 468656 h 706109"/>
              <a:gd name="connsiteX54" fmla="*/ 841498 w 1878790"/>
              <a:gd name="connsiteY54" fmla="*/ 456159 h 706109"/>
              <a:gd name="connsiteX55" fmla="*/ 789425 w 1878790"/>
              <a:gd name="connsiteY55" fmla="*/ 456159 h 706109"/>
              <a:gd name="connsiteX56" fmla="*/ 776927 w 1878790"/>
              <a:gd name="connsiteY56" fmla="*/ 443661 h 706109"/>
              <a:gd name="connsiteX57" fmla="*/ 743601 w 1878790"/>
              <a:gd name="connsiteY57" fmla="*/ 443661 h 706109"/>
              <a:gd name="connsiteX58" fmla="*/ 743601 w 1878790"/>
              <a:gd name="connsiteY58" fmla="*/ 426998 h 706109"/>
              <a:gd name="connsiteX59" fmla="*/ 679030 w 1878790"/>
              <a:gd name="connsiteY59" fmla="*/ 426998 h 706109"/>
              <a:gd name="connsiteX60" fmla="*/ 679030 w 1878790"/>
              <a:gd name="connsiteY60" fmla="*/ 420749 h 706109"/>
              <a:gd name="connsiteX61" fmla="*/ 656118 w 1878790"/>
              <a:gd name="connsiteY61" fmla="*/ 420749 h 706109"/>
              <a:gd name="connsiteX62" fmla="*/ 656118 w 1878790"/>
              <a:gd name="connsiteY62" fmla="*/ 402003 h 706109"/>
              <a:gd name="connsiteX63" fmla="*/ 601962 w 1878790"/>
              <a:gd name="connsiteY63" fmla="*/ 402003 h 706109"/>
              <a:gd name="connsiteX64" fmla="*/ 601962 w 1878790"/>
              <a:gd name="connsiteY64" fmla="*/ 395754 h 706109"/>
              <a:gd name="connsiteX65" fmla="*/ 560304 w 1878790"/>
              <a:gd name="connsiteY65" fmla="*/ 395754 h 706109"/>
              <a:gd name="connsiteX66" fmla="*/ 560304 w 1878790"/>
              <a:gd name="connsiteY66" fmla="*/ 383257 h 706109"/>
              <a:gd name="connsiteX67" fmla="*/ 531143 w 1878790"/>
              <a:gd name="connsiteY67" fmla="*/ 383257 h 706109"/>
              <a:gd name="connsiteX68" fmla="*/ 531143 w 1878790"/>
              <a:gd name="connsiteY68" fmla="*/ 370759 h 706109"/>
              <a:gd name="connsiteX69" fmla="*/ 514480 w 1878790"/>
              <a:gd name="connsiteY69" fmla="*/ 370759 h 706109"/>
              <a:gd name="connsiteX70" fmla="*/ 514480 w 1878790"/>
              <a:gd name="connsiteY70" fmla="*/ 349930 h 706109"/>
              <a:gd name="connsiteX71" fmla="*/ 504065 w 1878790"/>
              <a:gd name="connsiteY71" fmla="*/ 349930 h 706109"/>
              <a:gd name="connsiteX72" fmla="*/ 504065 w 1878790"/>
              <a:gd name="connsiteY72" fmla="*/ 339515 h 706109"/>
              <a:gd name="connsiteX73" fmla="*/ 474905 w 1878790"/>
              <a:gd name="connsiteY73" fmla="*/ 339515 h 706109"/>
              <a:gd name="connsiteX74" fmla="*/ 474905 w 1878790"/>
              <a:gd name="connsiteY74" fmla="*/ 320769 h 706109"/>
              <a:gd name="connsiteX75" fmla="*/ 451992 w 1878790"/>
              <a:gd name="connsiteY75" fmla="*/ 320769 h 706109"/>
              <a:gd name="connsiteX76" fmla="*/ 451992 w 1878790"/>
              <a:gd name="connsiteY76" fmla="*/ 308272 h 706109"/>
              <a:gd name="connsiteX77" fmla="*/ 426997 w 1878790"/>
              <a:gd name="connsiteY77" fmla="*/ 308272 h 706109"/>
              <a:gd name="connsiteX78" fmla="*/ 426997 w 1878790"/>
              <a:gd name="connsiteY78" fmla="*/ 308272 h 706109"/>
              <a:gd name="connsiteX79" fmla="*/ 412416 w 1878790"/>
              <a:gd name="connsiteY79" fmla="*/ 293691 h 706109"/>
              <a:gd name="connsiteX80" fmla="*/ 399920 w 1878790"/>
              <a:gd name="connsiteY80" fmla="*/ 293691 h 706109"/>
              <a:gd name="connsiteX81" fmla="*/ 391588 w 1878790"/>
              <a:gd name="connsiteY81" fmla="*/ 293691 h 706109"/>
              <a:gd name="connsiteX82" fmla="*/ 391588 w 1878790"/>
              <a:gd name="connsiteY82" fmla="*/ 279111 h 706109"/>
              <a:gd name="connsiteX83" fmla="*/ 356178 w 1878790"/>
              <a:gd name="connsiteY83" fmla="*/ 279111 h 706109"/>
              <a:gd name="connsiteX84" fmla="*/ 331183 w 1878790"/>
              <a:gd name="connsiteY84" fmla="*/ 279111 h 706109"/>
              <a:gd name="connsiteX85" fmla="*/ 331183 w 1878790"/>
              <a:gd name="connsiteY85" fmla="*/ 256199 h 706109"/>
              <a:gd name="connsiteX86" fmla="*/ 312437 w 1878790"/>
              <a:gd name="connsiteY86" fmla="*/ 256199 h 706109"/>
              <a:gd name="connsiteX87" fmla="*/ 312437 w 1878790"/>
              <a:gd name="connsiteY87" fmla="*/ 235370 h 706109"/>
              <a:gd name="connsiteX88" fmla="*/ 283276 w 1878790"/>
              <a:gd name="connsiteY88" fmla="*/ 235370 h 706109"/>
              <a:gd name="connsiteX89" fmla="*/ 283276 w 1878790"/>
              <a:gd name="connsiteY89" fmla="*/ 214540 h 706109"/>
              <a:gd name="connsiteX90" fmla="*/ 256198 w 1878790"/>
              <a:gd name="connsiteY90" fmla="*/ 214540 h 706109"/>
              <a:gd name="connsiteX91" fmla="*/ 256198 w 1878790"/>
              <a:gd name="connsiteY91" fmla="*/ 197877 h 706109"/>
              <a:gd name="connsiteX92" fmla="*/ 231203 w 1878790"/>
              <a:gd name="connsiteY92" fmla="*/ 197877 h 706109"/>
              <a:gd name="connsiteX93" fmla="*/ 231203 w 1878790"/>
              <a:gd name="connsiteY93" fmla="*/ 152053 h 706109"/>
              <a:gd name="connsiteX94" fmla="*/ 222872 w 1878790"/>
              <a:gd name="connsiteY94" fmla="*/ 143722 h 706109"/>
              <a:gd name="connsiteX95" fmla="*/ 222872 w 1878790"/>
              <a:gd name="connsiteY95" fmla="*/ 124975 h 706109"/>
              <a:gd name="connsiteX96" fmla="*/ 214540 w 1878790"/>
              <a:gd name="connsiteY96" fmla="*/ 124975 h 706109"/>
              <a:gd name="connsiteX97" fmla="*/ 214540 w 1878790"/>
              <a:gd name="connsiteY97" fmla="*/ 89565 h 706109"/>
              <a:gd name="connsiteX98" fmla="*/ 189545 w 1878790"/>
              <a:gd name="connsiteY98" fmla="*/ 89565 h 706109"/>
              <a:gd name="connsiteX99" fmla="*/ 189545 w 1878790"/>
              <a:gd name="connsiteY99" fmla="*/ 72902 h 706109"/>
              <a:gd name="connsiteX100" fmla="*/ 164550 w 1878790"/>
              <a:gd name="connsiteY100" fmla="*/ 72902 h 706109"/>
              <a:gd name="connsiteX101" fmla="*/ 164550 w 1878790"/>
              <a:gd name="connsiteY101" fmla="*/ 2083 h 706109"/>
              <a:gd name="connsiteX102" fmla="*/ 0 w 1878790"/>
              <a:gd name="connsiteY102"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84236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32798 w 1878790"/>
              <a:gd name="connsiteY37" fmla="*/ 537238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61825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95653 w 1878790"/>
              <a:gd name="connsiteY49" fmla="*/ 487402 h 706109"/>
              <a:gd name="connsiteX50" fmla="*/ 866493 w 1878790"/>
              <a:gd name="connsiteY50" fmla="*/ 481154 h 706109"/>
              <a:gd name="connsiteX51" fmla="*/ 866493 w 1878790"/>
              <a:gd name="connsiteY51" fmla="*/ 468656 h 706109"/>
              <a:gd name="connsiteX52" fmla="*/ 841498 w 1878790"/>
              <a:gd name="connsiteY52" fmla="*/ 468656 h 706109"/>
              <a:gd name="connsiteX53" fmla="*/ 841498 w 1878790"/>
              <a:gd name="connsiteY53" fmla="*/ 456159 h 706109"/>
              <a:gd name="connsiteX54" fmla="*/ 789425 w 1878790"/>
              <a:gd name="connsiteY54" fmla="*/ 456159 h 706109"/>
              <a:gd name="connsiteX55" fmla="*/ 776927 w 1878790"/>
              <a:gd name="connsiteY55" fmla="*/ 443661 h 706109"/>
              <a:gd name="connsiteX56" fmla="*/ 743601 w 1878790"/>
              <a:gd name="connsiteY56" fmla="*/ 443661 h 706109"/>
              <a:gd name="connsiteX57" fmla="*/ 743601 w 1878790"/>
              <a:gd name="connsiteY57" fmla="*/ 426998 h 706109"/>
              <a:gd name="connsiteX58" fmla="*/ 679030 w 1878790"/>
              <a:gd name="connsiteY58" fmla="*/ 426998 h 706109"/>
              <a:gd name="connsiteX59" fmla="*/ 679030 w 1878790"/>
              <a:gd name="connsiteY59" fmla="*/ 420749 h 706109"/>
              <a:gd name="connsiteX60" fmla="*/ 656118 w 1878790"/>
              <a:gd name="connsiteY60" fmla="*/ 420749 h 706109"/>
              <a:gd name="connsiteX61" fmla="*/ 656118 w 1878790"/>
              <a:gd name="connsiteY61" fmla="*/ 402003 h 706109"/>
              <a:gd name="connsiteX62" fmla="*/ 601962 w 1878790"/>
              <a:gd name="connsiteY62" fmla="*/ 402003 h 706109"/>
              <a:gd name="connsiteX63" fmla="*/ 601962 w 1878790"/>
              <a:gd name="connsiteY63" fmla="*/ 395754 h 706109"/>
              <a:gd name="connsiteX64" fmla="*/ 560304 w 1878790"/>
              <a:gd name="connsiteY64" fmla="*/ 395754 h 706109"/>
              <a:gd name="connsiteX65" fmla="*/ 560304 w 1878790"/>
              <a:gd name="connsiteY65" fmla="*/ 383257 h 706109"/>
              <a:gd name="connsiteX66" fmla="*/ 531143 w 1878790"/>
              <a:gd name="connsiteY66" fmla="*/ 383257 h 706109"/>
              <a:gd name="connsiteX67" fmla="*/ 531143 w 1878790"/>
              <a:gd name="connsiteY67" fmla="*/ 370759 h 706109"/>
              <a:gd name="connsiteX68" fmla="*/ 514480 w 1878790"/>
              <a:gd name="connsiteY68" fmla="*/ 370759 h 706109"/>
              <a:gd name="connsiteX69" fmla="*/ 514480 w 1878790"/>
              <a:gd name="connsiteY69" fmla="*/ 349930 h 706109"/>
              <a:gd name="connsiteX70" fmla="*/ 504065 w 1878790"/>
              <a:gd name="connsiteY70" fmla="*/ 349930 h 706109"/>
              <a:gd name="connsiteX71" fmla="*/ 504065 w 1878790"/>
              <a:gd name="connsiteY71" fmla="*/ 339515 h 706109"/>
              <a:gd name="connsiteX72" fmla="*/ 474905 w 1878790"/>
              <a:gd name="connsiteY72" fmla="*/ 339515 h 706109"/>
              <a:gd name="connsiteX73" fmla="*/ 474905 w 1878790"/>
              <a:gd name="connsiteY73" fmla="*/ 320769 h 706109"/>
              <a:gd name="connsiteX74" fmla="*/ 451992 w 1878790"/>
              <a:gd name="connsiteY74" fmla="*/ 320769 h 706109"/>
              <a:gd name="connsiteX75" fmla="*/ 451992 w 1878790"/>
              <a:gd name="connsiteY75" fmla="*/ 308272 h 706109"/>
              <a:gd name="connsiteX76" fmla="*/ 426997 w 1878790"/>
              <a:gd name="connsiteY76" fmla="*/ 308272 h 706109"/>
              <a:gd name="connsiteX77" fmla="*/ 426997 w 1878790"/>
              <a:gd name="connsiteY77" fmla="*/ 308272 h 706109"/>
              <a:gd name="connsiteX78" fmla="*/ 412416 w 1878790"/>
              <a:gd name="connsiteY78" fmla="*/ 293691 h 706109"/>
              <a:gd name="connsiteX79" fmla="*/ 399920 w 1878790"/>
              <a:gd name="connsiteY79" fmla="*/ 293691 h 706109"/>
              <a:gd name="connsiteX80" fmla="*/ 391588 w 1878790"/>
              <a:gd name="connsiteY80" fmla="*/ 293691 h 706109"/>
              <a:gd name="connsiteX81" fmla="*/ 391588 w 1878790"/>
              <a:gd name="connsiteY81" fmla="*/ 279111 h 706109"/>
              <a:gd name="connsiteX82" fmla="*/ 356178 w 1878790"/>
              <a:gd name="connsiteY82" fmla="*/ 279111 h 706109"/>
              <a:gd name="connsiteX83" fmla="*/ 331183 w 1878790"/>
              <a:gd name="connsiteY83" fmla="*/ 279111 h 706109"/>
              <a:gd name="connsiteX84" fmla="*/ 331183 w 1878790"/>
              <a:gd name="connsiteY84" fmla="*/ 256199 h 706109"/>
              <a:gd name="connsiteX85" fmla="*/ 312437 w 1878790"/>
              <a:gd name="connsiteY85" fmla="*/ 256199 h 706109"/>
              <a:gd name="connsiteX86" fmla="*/ 312437 w 1878790"/>
              <a:gd name="connsiteY86" fmla="*/ 235370 h 706109"/>
              <a:gd name="connsiteX87" fmla="*/ 283276 w 1878790"/>
              <a:gd name="connsiteY87" fmla="*/ 235370 h 706109"/>
              <a:gd name="connsiteX88" fmla="*/ 283276 w 1878790"/>
              <a:gd name="connsiteY88" fmla="*/ 214540 h 706109"/>
              <a:gd name="connsiteX89" fmla="*/ 256198 w 1878790"/>
              <a:gd name="connsiteY89" fmla="*/ 214540 h 706109"/>
              <a:gd name="connsiteX90" fmla="*/ 256198 w 1878790"/>
              <a:gd name="connsiteY90" fmla="*/ 197877 h 706109"/>
              <a:gd name="connsiteX91" fmla="*/ 231203 w 1878790"/>
              <a:gd name="connsiteY91" fmla="*/ 197877 h 706109"/>
              <a:gd name="connsiteX92" fmla="*/ 231203 w 1878790"/>
              <a:gd name="connsiteY92" fmla="*/ 152053 h 706109"/>
              <a:gd name="connsiteX93" fmla="*/ 222872 w 1878790"/>
              <a:gd name="connsiteY93" fmla="*/ 143722 h 706109"/>
              <a:gd name="connsiteX94" fmla="*/ 222872 w 1878790"/>
              <a:gd name="connsiteY94" fmla="*/ 124975 h 706109"/>
              <a:gd name="connsiteX95" fmla="*/ 214540 w 1878790"/>
              <a:gd name="connsiteY95" fmla="*/ 124975 h 706109"/>
              <a:gd name="connsiteX96" fmla="*/ 214540 w 1878790"/>
              <a:gd name="connsiteY96" fmla="*/ 89565 h 706109"/>
              <a:gd name="connsiteX97" fmla="*/ 189545 w 1878790"/>
              <a:gd name="connsiteY97" fmla="*/ 89565 h 706109"/>
              <a:gd name="connsiteX98" fmla="*/ 189545 w 1878790"/>
              <a:gd name="connsiteY98" fmla="*/ 72902 h 706109"/>
              <a:gd name="connsiteX99" fmla="*/ 164550 w 1878790"/>
              <a:gd name="connsiteY99" fmla="*/ 72902 h 706109"/>
              <a:gd name="connsiteX100" fmla="*/ 164550 w 1878790"/>
              <a:gd name="connsiteY100" fmla="*/ 2083 h 706109"/>
              <a:gd name="connsiteX101" fmla="*/ 0 w 1878790"/>
              <a:gd name="connsiteY101" fmla="*/ 0 h 706109"/>
              <a:gd name="connsiteX0" fmla="*/ 0 w 1878790"/>
              <a:gd name="connsiteY0" fmla="*/ 0 h 706109"/>
              <a:gd name="connsiteX1" fmla="*/ 0 w 1878790"/>
              <a:gd name="connsiteY1" fmla="*/ 706109 h 706109"/>
              <a:gd name="connsiteX2" fmla="*/ 1878790 w 1878790"/>
              <a:gd name="connsiteY2" fmla="*/ 706109 h 706109"/>
              <a:gd name="connsiteX3" fmla="*/ 1832966 w 1878790"/>
              <a:gd name="connsiteY3" fmla="*/ 706109 h 706109"/>
              <a:gd name="connsiteX4" fmla="*/ 1832966 w 1878790"/>
              <a:gd name="connsiteY4" fmla="*/ 691528 h 706109"/>
              <a:gd name="connsiteX5" fmla="*/ 1791307 w 1878790"/>
              <a:gd name="connsiteY5" fmla="*/ 691528 h 706109"/>
              <a:gd name="connsiteX6" fmla="*/ 1791307 w 1878790"/>
              <a:gd name="connsiteY6" fmla="*/ 670699 h 706109"/>
              <a:gd name="connsiteX7" fmla="*/ 1722571 w 1878790"/>
              <a:gd name="connsiteY7" fmla="*/ 670699 h 706109"/>
              <a:gd name="connsiteX8" fmla="*/ 1722571 w 1878790"/>
              <a:gd name="connsiteY8" fmla="*/ 662367 h 706109"/>
              <a:gd name="connsiteX9" fmla="*/ 1670498 w 1878790"/>
              <a:gd name="connsiteY9" fmla="*/ 662367 h 706109"/>
              <a:gd name="connsiteX10" fmla="*/ 1671812 w 1878790"/>
              <a:gd name="connsiteY10" fmla="*/ 655964 h 706109"/>
              <a:gd name="connsiteX11" fmla="*/ 1616342 w 1878790"/>
              <a:gd name="connsiteY11" fmla="*/ 654035 h 706109"/>
              <a:gd name="connsiteX12" fmla="*/ 1616342 w 1878790"/>
              <a:gd name="connsiteY12" fmla="*/ 637372 h 706109"/>
              <a:gd name="connsiteX13" fmla="*/ 1589264 w 1878790"/>
              <a:gd name="connsiteY13" fmla="*/ 637372 h 706109"/>
              <a:gd name="connsiteX14" fmla="*/ 1590425 w 1878790"/>
              <a:gd name="connsiteY14" fmla="*/ 626958 h 706109"/>
              <a:gd name="connsiteX15" fmla="*/ 1547606 w 1878790"/>
              <a:gd name="connsiteY15" fmla="*/ 626958 h 706109"/>
              <a:gd name="connsiteX16" fmla="*/ 1547606 w 1878790"/>
              <a:gd name="connsiteY16" fmla="*/ 614460 h 706109"/>
              <a:gd name="connsiteX17" fmla="*/ 1522611 w 1878790"/>
              <a:gd name="connsiteY17" fmla="*/ 614460 h 706109"/>
              <a:gd name="connsiteX18" fmla="*/ 1522611 w 1878790"/>
              <a:gd name="connsiteY18" fmla="*/ 612377 h 706109"/>
              <a:gd name="connsiteX19" fmla="*/ 1491367 w 1878790"/>
              <a:gd name="connsiteY19" fmla="*/ 612377 h 706109"/>
              <a:gd name="connsiteX20" fmla="*/ 1491367 w 1878790"/>
              <a:gd name="connsiteY20" fmla="*/ 599880 h 706109"/>
              <a:gd name="connsiteX21" fmla="*/ 1445543 w 1878790"/>
              <a:gd name="connsiteY21" fmla="*/ 599880 h 706109"/>
              <a:gd name="connsiteX22" fmla="*/ 1412217 w 1878790"/>
              <a:gd name="connsiteY22" fmla="*/ 599880 h 706109"/>
              <a:gd name="connsiteX23" fmla="*/ 1412217 w 1878790"/>
              <a:gd name="connsiteY23" fmla="*/ 587382 h 706109"/>
              <a:gd name="connsiteX24" fmla="*/ 1358061 w 1878790"/>
              <a:gd name="connsiteY24" fmla="*/ 587382 h 706109"/>
              <a:gd name="connsiteX25" fmla="*/ 1355978 w 1878790"/>
              <a:gd name="connsiteY25" fmla="*/ 585299 h 706109"/>
              <a:gd name="connsiteX26" fmla="*/ 1283076 w 1878790"/>
              <a:gd name="connsiteY26" fmla="*/ 585299 h 706109"/>
              <a:gd name="connsiteX27" fmla="*/ 1284236 w 1878790"/>
              <a:gd name="connsiteY27" fmla="*/ 574884 h 706109"/>
              <a:gd name="connsiteX28" fmla="*/ 1251832 w 1878790"/>
              <a:gd name="connsiteY28" fmla="*/ 574884 h 706109"/>
              <a:gd name="connsiteX29" fmla="*/ 1251832 w 1878790"/>
              <a:gd name="connsiteY29" fmla="*/ 562387 h 706109"/>
              <a:gd name="connsiteX30" fmla="*/ 1228920 w 1878790"/>
              <a:gd name="connsiteY30" fmla="*/ 562387 h 706109"/>
              <a:gd name="connsiteX31" fmla="*/ 1228920 w 1878790"/>
              <a:gd name="connsiteY31" fmla="*/ 556139 h 706109"/>
              <a:gd name="connsiteX32" fmla="*/ 1199759 w 1878790"/>
              <a:gd name="connsiteY32" fmla="*/ 556139 h 706109"/>
              <a:gd name="connsiteX33" fmla="*/ 1203925 w 1878790"/>
              <a:gd name="connsiteY33" fmla="*/ 556139 h 706109"/>
              <a:gd name="connsiteX34" fmla="*/ 1181013 w 1878790"/>
              <a:gd name="connsiteY34" fmla="*/ 556139 h 706109"/>
              <a:gd name="connsiteX35" fmla="*/ 1181013 w 1878790"/>
              <a:gd name="connsiteY35" fmla="*/ 541558 h 706109"/>
              <a:gd name="connsiteX36" fmla="*/ 1135189 w 1878790"/>
              <a:gd name="connsiteY36" fmla="*/ 541558 h 706109"/>
              <a:gd name="connsiteX37" fmla="*/ 1132798 w 1878790"/>
              <a:gd name="connsiteY37" fmla="*/ 537238 h 706109"/>
              <a:gd name="connsiteX38" fmla="*/ 1093530 w 1878790"/>
              <a:gd name="connsiteY38" fmla="*/ 535309 h 706109"/>
              <a:gd name="connsiteX39" fmla="*/ 1093530 w 1878790"/>
              <a:gd name="connsiteY39" fmla="*/ 524895 h 706109"/>
              <a:gd name="connsiteX40" fmla="*/ 1062287 w 1878790"/>
              <a:gd name="connsiteY40" fmla="*/ 524895 h 706109"/>
              <a:gd name="connsiteX41" fmla="*/ 1061825 w 1878790"/>
              <a:gd name="connsiteY41" fmla="*/ 518646 h 706109"/>
              <a:gd name="connsiteX42" fmla="*/ 1022711 w 1878790"/>
              <a:gd name="connsiteY42" fmla="*/ 518646 h 706109"/>
              <a:gd name="connsiteX43" fmla="*/ 1022711 w 1878790"/>
              <a:gd name="connsiteY43" fmla="*/ 510314 h 706109"/>
              <a:gd name="connsiteX44" fmla="*/ 983136 w 1878790"/>
              <a:gd name="connsiteY44" fmla="*/ 510314 h 706109"/>
              <a:gd name="connsiteX45" fmla="*/ 983136 w 1878790"/>
              <a:gd name="connsiteY45" fmla="*/ 504066 h 706109"/>
              <a:gd name="connsiteX46" fmla="*/ 937312 w 1878790"/>
              <a:gd name="connsiteY46" fmla="*/ 504066 h 706109"/>
              <a:gd name="connsiteX47" fmla="*/ 937312 w 1878790"/>
              <a:gd name="connsiteY47" fmla="*/ 487402 h 706109"/>
              <a:gd name="connsiteX48" fmla="*/ 912317 w 1878790"/>
              <a:gd name="connsiteY48" fmla="*/ 487402 h 706109"/>
              <a:gd name="connsiteX49" fmla="*/ 862858 w 1878790"/>
              <a:gd name="connsiteY49" fmla="*/ 493189 h 706109"/>
              <a:gd name="connsiteX50" fmla="*/ 866493 w 1878790"/>
              <a:gd name="connsiteY50" fmla="*/ 481154 h 706109"/>
              <a:gd name="connsiteX51" fmla="*/ 866493 w 1878790"/>
              <a:gd name="connsiteY51" fmla="*/ 468656 h 706109"/>
              <a:gd name="connsiteX52" fmla="*/ 841498 w 1878790"/>
              <a:gd name="connsiteY52" fmla="*/ 468656 h 706109"/>
              <a:gd name="connsiteX53" fmla="*/ 841498 w 1878790"/>
              <a:gd name="connsiteY53" fmla="*/ 456159 h 706109"/>
              <a:gd name="connsiteX54" fmla="*/ 789425 w 1878790"/>
              <a:gd name="connsiteY54" fmla="*/ 456159 h 706109"/>
              <a:gd name="connsiteX55" fmla="*/ 776927 w 1878790"/>
              <a:gd name="connsiteY55" fmla="*/ 443661 h 706109"/>
              <a:gd name="connsiteX56" fmla="*/ 743601 w 1878790"/>
              <a:gd name="connsiteY56" fmla="*/ 443661 h 706109"/>
              <a:gd name="connsiteX57" fmla="*/ 743601 w 1878790"/>
              <a:gd name="connsiteY57" fmla="*/ 426998 h 706109"/>
              <a:gd name="connsiteX58" fmla="*/ 679030 w 1878790"/>
              <a:gd name="connsiteY58" fmla="*/ 426998 h 706109"/>
              <a:gd name="connsiteX59" fmla="*/ 679030 w 1878790"/>
              <a:gd name="connsiteY59" fmla="*/ 420749 h 706109"/>
              <a:gd name="connsiteX60" fmla="*/ 656118 w 1878790"/>
              <a:gd name="connsiteY60" fmla="*/ 420749 h 706109"/>
              <a:gd name="connsiteX61" fmla="*/ 656118 w 1878790"/>
              <a:gd name="connsiteY61" fmla="*/ 402003 h 706109"/>
              <a:gd name="connsiteX62" fmla="*/ 601962 w 1878790"/>
              <a:gd name="connsiteY62" fmla="*/ 402003 h 706109"/>
              <a:gd name="connsiteX63" fmla="*/ 601962 w 1878790"/>
              <a:gd name="connsiteY63" fmla="*/ 395754 h 706109"/>
              <a:gd name="connsiteX64" fmla="*/ 560304 w 1878790"/>
              <a:gd name="connsiteY64" fmla="*/ 395754 h 706109"/>
              <a:gd name="connsiteX65" fmla="*/ 560304 w 1878790"/>
              <a:gd name="connsiteY65" fmla="*/ 383257 h 706109"/>
              <a:gd name="connsiteX66" fmla="*/ 531143 w 1878790"/>
              <a:gd name="connsiteY66" fmla="*/ 383257 h 706109"/>
              <a:gd name="connsiteX67" fmla="*/ 531143 w 1878790"/>
              <a:gd name="connsiteY67" fmla="*/ 370759 h 706109"/>
              <a:gd name="connsiteX68" fmla="*/ 514480 w 1878790"/>
              <a:gd name="connsiteY68" fmla="*/ 370759 h 706109"/>
              <a:gd name="connsiteX69" fmla="*/ 514480 w 1878790"/>
              <a:gd name="connsiteY69" fmla="*/ 349930 h 706109"/>
              <a:gd name="connsiteX70" fmla="*/ 504065 w 1878790"/>
              <a:gd name="connsiteY70" fmla="*/ 349930 h 706109"/>
              <a:gd name="connsiteX71" fmla="*/ 504065 w 1878790"/>
              <a:gd name="connsiteY71" fmla="*/ 339515 h 706109"/>
              <a:gd name="connsiteX72" fmla="*/ 474905 w 1878790"/>
              <a:gd name="connsiteY72" fmla="*/ 339515 h 706109"/>
              <a:gd name="connsiteX73" fmla="*/ 474905 w 1878790"/>
              <a:gd name="connsiteY73" fmla="*/ 320769 h 706109"/>
              <a:gd name="connsiteX74" fmla="*/ 451992 w 1878790"/>
              <a:gd name="connsiteY74" fmla="*/ 320769 h 706109"/>
              <a:gd name="connsiteX75" fmla="*/ 451992 w 1878790"/>
              <a:gd name="connsiteY75" fmla="*/ 308272 h 706109"/>
              <a:gd name="connsiteX76" fmla="*/ 426997 w 1878790"/>
              <a:gd name="connsiteY76" fmla="*/ 308272 h 706109"/>
              <a:gd name="connsiteX77" fmla="*/ 426997 w 1878790"/>
              <a:gd name="connsiteY77" fmla="*/ 308272 h 706109"/>
              <a:gd name="connsiteX78" fmla="*/ 412416 w 1878790"/>
              <a:gd name="connsiteY78" fmla="*/ 293691 h 706109"/>
              <a:gd name="connsiteX79" fmla="*/ 399920 w 1878790"/>
              <a:gd name="connsiteY79" fmla="*/ 293691 h 706109"/>
              <a:gd name="connsiteX80" fmla="*/ 391588 w 1878790"/>
              <a:gd name="connsiteY80" fmla="*/ 293691 h 706109"/>
              <a:gd name="connsiteX81" fmla="*/ 391588 w 1878790"/>
              <a:gd name="connsiteY81" fmla="*/ 279111 h 706109"/>
              <a:gd name="connsiteX82" fmla="*/ 356178 w 1878790"/>
              <a:gd name="connsiteY82" fmla="*/ 279111 h 706109"/>
              <a:gd name="connsiteX83" fmla="*/ 331183 w 1878790"/>
              <a:gd name="connsiteY83" fmla="*/ 279111 h 706109"/>
              <a:gd name="connsiteX84" fmla="*/ 331183 w 1878790"/>
              <a:gd name="connsiteY84" fmla="*/ 256199 h 706109"/>
              <a:gd name="connsiteX85" fmla="*/ 312437 w 1878790"/>
              <a:gd name="connsiteY85" fmla="*/ 256199 h 706109"/>
              <a:gd name="connsiteX86" fmla="*/ 312437 w 1878790"/>
              <a:gd name="connsiteY86" fmla="*/ 235370 h 706109"/>
              <a:gd name="connsiteX87" fmla="*/ 283276 w 1878790"/>
              <a:gd name="connsiteY87" fmla="*/ 235370 h 706109"/>
              <a:gd name="connsiteX88" fmla="*/ 283276 w 1878790"/>
              <a:gd name="connsiteY88" fmla="*/ 214540 h 706109"/>
              <a:gd name="connsiteX89" fmla="*/ 256198 w 1878790"/>
              <a:gd name="connsiteY89" fmla="*/ 214540 h 706109"/>
              <a:gd name="connsiteX90" fmla="*/ 256198 w 1878790"/>
              <a:gd name="connsiteY90" fmla="*/ 197877 h 706109"/>
              <a:gd name="connsiteX91" fmla="*/ 231203 w 1878790"/>
              <a:gd name="connsiteY91" fmla="*/ 197877 h 706109"/>
              <a:gd name="connsiteX92" fmla="*/ 231203 w 1878790"/>
              <a:gd name="connsiteY92" fmla="*/ 152053 h 706109"/>
              <a:gd name="connsiteX93" fmla="*/ 222872 w 1878790"/>
              <a:gd name="connsiteY93" fmla="*/ 143722 h 706109"/>
              <a:gd name="connsiteX94" fmla="*/ 222872 w 1878790"/>
              <a:gd name="connsiteY94" fmla="*/ 124975 h 706109"/>
              <a:gd name="connsiteX95" fmla="*/ 214540 w 1878790"/>
              <a:gd name="connsiteY95" fmla="*/ 124975 h 706109"/>
              <a:gd name="connsiteX96" fmla="*/ 214540 w 1878790"/>
              <a:gd name="connsiteY96" fmla="*/ 89565 h 706109"/>
              <a:gd name="connsiteX97" fmla="*/ 189545 w 1878790"/>
              <a:gd name="connsiteY97" fmla="*/ 89565 h 706109"/>
              <a:gd name="connsiteX98" fmla="*/ 189545 w 1878790"/>
              <a:gd name="connsiteY98" fmla="*/ 72902 h 706109"/>
              <a:gd name="connsiteX99" fmla="*/ 164550 w 1878790"/>
              <a:gd name="connsiteY99" fmla="*/ 72902 h 706109"/>
              <a:gd name="connsiteX100" fmla="*/ 164550 w 1878790"/>
              <a:gd name="connsiteY100" fmla="*/ 2083 h 706109"/>
              <a:gd name="connsiteX101" fmla="*/ 0 w 1878790"/>
              <a:gd name="connsiteY101" fmla="*/ 0 h 70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878790" h="706109">
                <a:moveTo>
                  <a:pt x="0" y="0"/>
                </a:moveTo>
                <a:lnTo>
                  <a:pt x="0" y="706109"/>
                </a:lnTo>
                <a:lnTo>
                  <a:pt x="1878790" y="706109"/>
                </a:lnTo>
                <a:lnTo>
                  <a:pt x="1832966" y="706109"/>
                </a:lnTo>
                <a:lnTo>
                  <a:pt x="1832966" y="691528"/>
                </a:lnTo>
                <a:lnTo>
                  <a:pt x="1791307" y="691528"/>
                </a:lnTo>
                <a:lnTo>
                  <a:pt x="1791307" y="670699"/>
                </a:lnTo>
                <a:lnTo>
                  <a:pt x="1722571" y="670699"/>
                </a:lnTo>
                <a:lnTo>
                  <a:pt x="1722571" y="662367"/>
                </a:lnTo>
                <a:lnTo>
                  <a:pt x="1670498" y="662367"/>
                </a:lnTo>
                <a:lnTo>
                  <a:pt x="1671812" y="655964"/>
                </a:lnTo>
                <a:lnTo>
                  <a:pt x="1616342" y="654035"/>
                </a:lnTo>
                <a:lnTo>
                  <a:pt x="1616342" y="637372"/>
                </a:lnTo>
                <a:lnTo>
                  <a:pt x="1589264" y="637372"/>
                </a:lnTo>
                <a:lnTo>
                  <a:pt x="1590425" y="626958"/>
                </a:lnTo>
                <a:lnTo>
                  <a:pt x="1547606" y="626958"/>
                </a:lnTo>
                <a:lnTo>
                  <a:pt x="1547606" y="614460"/>
                </a:lnTo>
                <a:lnTo>
                  <a:pt x="1522611" y="614460"/>
                </a:lnTo>
                <a:lnTo>
                  <a:pt x="1522611" y="612377"/>
                </a:lnTo>
                <a:lnTo>
                  <a:pt x="1491367" y="612377"/>
                </a:lnTo>
                <a:lnTo>
                  <a:pt x="1491367" y="599880"/>
                </a:lnTo>
                <a:lnTo>
                  <a:pt x="1445543" y="599880"/>
                </a:lnTo>
                <a:lnTo>
                  <a:pt x="1412217" y="599880"/>
                </a:lnTo>
                <a:lnTo>
                  <a:pt x="1412217" y="587382"/>
                </a:lnTo>
                <a:lnTo>
                  <a:pt x="1358061" y="587382"/>
                </a:lnTo>
                <a:lnTo>
                  <a:pt x="1355978" y="585299"/>
                </a:lnTo>
                <a:lnTo>
                  <a:pt x="1283076" y="585299"/>
                </a:lnTo>
                <a:lnTo>
                  <a:pt x="1284236" y="574884"/>
                </a:lnTo>
                <a:lnTo>
                  <a:pt x="1251832" y="574884"/>
                </a:lnTo>
                <a:lnTo>
                  <a:pt x="1251832" y="562387"/>
                </a:lnTo>
                <a:lnTo>
                  <a:pt x="1228920" y="562387"/>
                </a:lnTo>
                <a:lnTo>
                  <a:pt x="1228920" y="556139"/>
                </a:lnTo>
                <a:lnTo>
                  <a:pt x="1199759" y="556139"/>
                </a:lnTo>
                <a:lnTo>
                  <a:pt x="1203925" y="556139"/>
                </a:lnTo>
                <a:lnTo>
                  <a:pt x="1181013" y="556139"/>
                </a:lnTo>
                <a:lnTo>
                  <a:pt x="1181013" y="541558"/>
                </a:lnTo>
                <a:lnTo>
                  <a:pt x="1135189" y="541558"/>
                </a:lnTo>
                <a:lnTo>
                  <a:pt x="1132798" y="537238"/>
                </a:lnTo>
                <a:lnTo>
                  <a:pt x="1093530" y="535309"/>
                </a:lnTo>
                <a:lnTo>
                  <a:pt x="1093530" y="524895"/>
                </a:lnTo>
                <a:lnTo>
                  <a:pt x="1062287" y="524895"/>
                </a:lnTo>
                <a:lnTo>
                  <a:pt x="1061825" y="518646"/>
                </a:lnTo>
                <a:lnTo>
                  <a:pt x="1022711" y="518646"/>
                </a:lnTo>
                <a:lnTo>
                  <a:pt x="1022711" y="510314"/>
                </a:lnTo>
                <a:lnTo>
                  <a:pt x="983136" y="510314"/>
                </a:lnTo>
                <a:lnTo>
                  <a:pt x="983136" y="504066"/>
                </a:lnTo>
                <a:lnTo>
                  <a:pt x="937312" y="504066"/>
                </a:lnTo>
                <a:lnTo>
                  <a:pt x="937312" y="487402"/>
                </a:lnTo>
                <a:cubicBezTo>
                  <a:pt x="928980" y="487402"/>
                  <a:pt x="924726" y="486438"/>
                  <a:pt x="912317" y="487402"/>
                </a:cubicBezTo>
                <a:cubicBezTo>
                  <a:pt x="899908" y="488367"/>
                  <a:pt x="879344" y="491260"/>
                  <a:pt x="862858" y="493189"/>
                </a:cubicBezTo>
                <a:lnTo>
                  <a:pt x="866493" y="481154"/>
                </a:lnTo>
                <a:lnTo>
                  <a:pt x="866493" y="468656"/>
                </a:lnTo>
                <a:lnTo>
                  <a:pt x="841498" y="468656"/>
                </a:lnTo>
                <a:lnTo>
                  <a:pt x="841498" y="456159"/>
                </a:lnTo>
                <a:lnTo>
                  <a:pt x="789425" y="456159"/>
                </a:lnTo>
                <a:lnTo>
                  <a:pt x="776927" y="443661"/>
                </a:lnTo>
                <a:lnTo>
                  <a:pt x="743601" y="443661"/>
                </a:lnTo>
                <a:lnTo>
                  <a:pt x="743601" y="426998"/>
                </a:lnTo>
                <a:lnTo>
                  <a:pt x="679030" y="426998"/>
                </a:lnTo>
                <a:lnTo>
                  <a:pt x="679030" y="420749"/>
                </a:lnTo>
                <a:lnTo>
                  <a:pt x="656118" y="420749"/>
                </a:lnTo>
                <a:lnTo>
                  <a:pt x="656118" y="402003"/>
                </a:lnTo>
                <a:lnTo>
                  <a:pt x="601962" y="402003"/>
                </a:lnTo>
                <a:lnTo>
                  <a:pt x="601962" y="395754"/>
                </a:lnTo>
                <a:lnTo>
                  <a:pt x="560304" y="395754"/>
                </a:lnTo>
                <a:lnTo>
                  <a:pt x="560304" y="383257"/>
                </a:lnTo>
                <a:lnTo>
                  <a:pt x="531143" y="383257"/>
                </a:lnTo>
                <a:lnTo>
                  <a:pt x="531143" y="370759"/>
                </a:lnTo>
                <a:lnTo>
                  <a:pt x="514480" y="370759"/>
                </a:lnTo>
                <a:lnTo>
                  <a:pt x="514480" y="349930"/>
                </a:lnTo>
                <a:lnTo>
                  <a:pt x="504065" y="349930"/>
                </a:lnTo>
                <a:lnTo>
                  <a:pt x="504065" y="339515"/>
                </a:lnTo>
                <a:lnTo>
                  <a:pt x="474905" y="339515"/>
                </a:lnTo>
                <a:lnTo>
                  <a:pt x="474905" y="320769"/>
                </a:lnTo>
                <a:lnTo>
                  <a:pt x="451992" y="320769"/>
                </a:lnTo>
                <a:lnTo>
                  <a:pt x="451992" y="308272"/>
                </a:lnTo>
                <a:lnTo>
                  <a:pt x="426997" y="308272"/>
                </a:lnTo>
                <a:lnTo>
                  <a:pt x="426997" y="308272"/>
                </a:lnTo>
                <a:lnTo>
                  <a:pt x="412416" y="293691"/>
                </a:lnTo>
                <a:lnTo>
                  <a:pt x="399920" y="293691"/>
                </a:lnTo>
                <a:lnTo>
                  <a:pt x="391588" y="293691"/>
                </a:lnTo>
                <a:lnTo>
                  <a:pt x="391588" y="279111"/>
                </a:lnTo>
                <a:lnTo>
                  <a:pt x="356178" y="279111"/>
                </a:lnTo>
                <a:lnTo>
                  <a:pt x="331183" y="279111"/>
                </a:lnTo>
                <a:lnTo>
                  <a:pt x="331183" y="256199"/>
                </a:lnTo>
                <a:lnTo>
                  <a:pt x="312437" y="256199"/>
                </a:lnTo>
                <a:lnTo>
                  <a:pt x="312437" y="235370"/>
                </a:lnTo>
                <a:lnTo>
                  <a:pt x="283276" y="235370"/>
                </a:lnTo>
                <a:lnTo>
                  <a:pt x="283276" y="214540"/>
                </a:lnTo>
                <a:lnTo>
                  <a:pt x="256198" y="214540"/>
                </a:lnTo>
                <a:lnTo>
                  <a:pt x="256198" y="197877"/>
                </a:lnTo>
                <a:lnTo>
                  <a:pt x="231203" y="197877"/>
                </a:lnTo>
                <a:lnTo>
                  <a:pt x="231203" y="152053"/>
                </a:lnTo>
                <a:lnTo>
                  <a:pt x="222872" y="143722"/>
                </a:lnTo>
                <a:lnTo>
                  <a:pt x="222872" y="124975"/>
                </a:lnTo>
                <a:lnTo>
                  <a:pt x="214540" y="124975"/>
                </a:lnTo>
                <a:lnTo>
                  <a:pt x="214540" y="89565"/>
                </a:lnTo>
                <a:lnTo>
                  <a:pt x="189545" y="89565"/>
                </a:lnTo>
                <a:lnTo>
                  <a:pt x="189545" y="72902"/>
                </a:lnTo>
                <a:lnTo>
                  <a:pt x="164550" y="72902"/>
                </a:lnTo>
                <a:lnTo>
                  <a:pt x="164550" y="2083"/>
                </a:lnTo>
                <a:lnTo>
                  <a:pt x="0" y="0"/>
                </a:lnTo>
                <a:close/>
              </a:path>
            </a:pathLst>
          </a:custGeom>
          <a:solidFill>
            <a:srgbClr val="12AD2B"/>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79" name="Freeform: Shape 878"/>
          <p:cNvSpPr/>
          <p:nvPr/>
        </p:nvSpPr>
        <p:spPr bwMode="auto">
          <a:xfrm>
            <a:off x="3034041" y="5098271"/>
            <a:ext cx="1392555" cy="721995"/>
          </a:xfrm>
          <a:custGeom>
            <a:avLst/>
            <a:gdLst>
              <a:gd name="connsiteX0" fmla="*/ 1266825 w 1392555"/>
              <a:gd name="connsiteY0" fmla="*/ 640080 h 721995"/>
              <a:gd name="connsiteX1" fmla="*/ 1266825 w 1392555"/>
              <a:gd name="connsiteY1" fmla="*/ 721995 h 721995"/>
              <a:gd name="connsiteX2" fmla="*/ 1392555 w 1392555"/>
              <a:gd name="connsiteY2" fmla="*/ 721995 h 721995"/>
              <a:gd name="connsiteX3" fmla="*/ 1392555 w 1392555"/>
              <a:gd name="connsiteY3" fmla="*/ 0 h 721995"/>
              <a:gd name="connsiteX4" fmla="*/ 0 w 1392555"/>
              <a:gd name="connsiteY4" fmla="*/ 0 h 721995"/>
              <a:gd name="connsiteX5" fmla="*/ 0 w 1392555"/>
              <a:gd name="connsiteY5" fmla="*/ 19050 h 721995"/>
              <a:gd name="connsiteX6" fmla="*/ 20955 w 1392555"/>
              <a:gd name="connsiteY6" fmla="*/ 19050 h 721995"/>
              <a:gd name="connsiteX7" fmla="*/ 20955 w 1392555"/>
              <a:gd name="connsiteY7" fmla="*/ 19050 h 721995"/>
              <a:gd name="connsiteX8" fmla="*/ 51435 w 1392555"/>
              <a:gd name="connsiteY8" fmla="*/ 19050 h 721995"/>
              <a:gd name="connsiteX9" fmla="*/ 51435 w 1392555"/>
              <a:gd name="connsiteY9" fmla="*/ 40005 h 721995"/>
              <a:gd name="connsiteX10" fmla="*/ 80010 w 1392555"/>
              <a:gd name="connsiteY10" fmla="*/ 40005 h 721995"/>
              <a:gd name="connsiteX11" fmla="*/ 112395 w 1392555"/>
              <a:gd name="connsiteY11" fmla="*/ 40005 h 721995"/>
              <a:gd name="connsiteX12" fmla="*/ 112395 w 1392555"/>
              <a:gd name="connsiteY12" fmla="*/ 49530 h 721995"/>
              <a:gd name="connsiteX13" fmla="*/ 140970 w 1392555"/>
              <a:gd name="connsiteY13" fmla="*/ 49530 h 721995"/>
              <a:gd name="connsiteX14" fmla="*/ 140970 w 1392555"/>
              <a:gd name="connsiteY14" fmla="*/ 55245 h 721995"/>
              <a:gd name="connsiteX15" fmla="*/ 180975 w 1392555"/>
              <a:gd name="connsiteY15" fmla="*/ 55245 h 721995"/>
              <a:gd name="connsiteX16" fmla="*/ 180975 w 1392555"/>
              <a:gd name="connsiteY16" fmla="*/ 62865 h 721995"/>
              <a:gd name="connsiteX17" fmla="*/ 211455 w 1392555"/>
              <a:gd name="connsiteY17" fmla="*/ 62865 h 721995"/>
              <a:gd name="connsiteX18" fmla="*/ 253365 w 1392555"/>
              <a:gd name="connsiteY18" fmla="*/ 62865 h 721995"/>
              <a:gd name="connsiteX19" fmla="*/ 253365 w 1392555"/>
              <a:gd name="connsiteY19" fmla="*/ 87630 h 721995"/>
              <a:gd name="connsiteX20" fmla="*/ 293370 w 1392555"/>
              <a:gd name="connsiteY20" fmla="*/ 87630 h 721995"/>
              <a:gd name="connsiteX21" fmla="*/ 299085 w 1392555"/>
              <a:gd name="connsiteY21" fmla="*/ 87630 h 721995"/>
              <a:gd name="connsiteX22" fmla="*/ 337185 w 1392555"/>
              <a:gd name="connsiteY22" fmla="*/ 87630 h 721995"/>
              <a:gd name="connsiteX23" fmla="*/ 337185 w 1392555"/>
              <a:gd name="connsiteY23" fmla="*/ 97155 h 721995"/>
              <a:gd name="connsiteX24" fmla="*/ 361950 w 1392555"/>
              <a:gd name="connsiteY24" fmla="*/ 97155 h 721995"/>
              <a:gd name="connsiteX25" fmla="*/ 361950 w 1392555"/>
              <a:gd name="connsiteY25" fmla="*/ 116205 h 721995"/>
              <a:gd name="connsiteX26" fmla="*/ 361950 w 1392555"/>
              <a:gd name="connsiteY26" fmla="*/ 116205 h 721995"/>
              <a:gd name="connsiteX27" fmla="*/ 373380 w 1392555"/>
              <a:gd name="connsiteY27" fmla="*/ 127635 h 721995"/>
              <a:gd name="connsiteX28" fmla="*/ 388620 w 1392555"/>
              <a:gd name="connsiteY28" fmla="*/ 127635 h 721995"/>
              <a:gd name="connsiteX29" fmla="*/ 388620 w 1392555"/>
              <a:gd name="connsiteY29" fmla="*/ 139065 h 721995"/>
              <a:gd name="connsiteX30" fmla="*/ 409575 w 1392555"/>
              <a:gd name="connsiteY30" fmla="*/ 139065 h 721995"/>
              <a:gd name="connsiteX31" fmla="*/ 409575 w 1392555"/>
              <a:gd name="connsiteY31" fmla="*/ 154305 h 721995"/>
              <a:gd name="connsiteX32" fmla="*/ 428625 w 1392555"/>
              <a:gd name="connsiteY32" fmla="*/ 154305 h 721995"/>
              <a:gd name="connsiteX33" fmla="*/ 428625 w 1392555"/>
              <a:gd name="connsiteY33" fmla="*/ 161925 h 721995"/>
              <a:gd name="connsiteX34" fmla="*/ 464820 w 1392555"/>
              <a:gd name="connsiteY34" fmla="*/ 161925 h 721995"/>
              <a:gd name="connsiteX35" fmla="*/ 464820 w 1392555"/>
              <a:gd name="connsiteY35" fmla="*/ 177165 h 721995"/>
              <a:gd name="connsiteX36" fmla="*/ 493395 w 1392555"/>
              <a:gd name="connsiteY36" fmla="*/ 177165 h 721995"/>
              <a:gd name="connsiteX37" fmla="*/ 493395 w 1392555"/>
              <a:gd name="connsiteY37" fmla="*/ 194310 h 721995"/>
              <a:gd name="connsiteX38" fmla="*/ 529590 w 1392555"/>
              <a:gd name="connsiteY38" fmla="*/ 194310 h 721995"/>
              <a:gd name="connsiteX39" fmla="*/ 529590 w 1392555"/>
              <a:gd name="connsiteY39" fmla="*/ 203835 h 721995"/>
              <a:gd name="connsiteX40" fmla="*/ 567690 w 1392555"/>
              <a:gd name="connsiteY40" fmla="*/ 203835 h 721995"/>
              <a:gd name="connsiteX41" fmla="*/ 567690 w 1392555"/>
              <a:gd name="connsiteY41" fmla="*/ 213360 h 721995"/>
              <a:gd name="connsiteX42" fmla="*/ 640080 w 1392555"/>
              <a:gd name="connsiteY42" fmla="*/ 213360 h 721995"/>
              <a:gd name="connsiteX43" fmla="*/ 674370 w 1392555"/>
              <a:gd name="connsiteY43" fmla="*/ 262890 h 721995"/>
              <a:gd name="connsiteX44" fmla="*/ 760095 w 1392555"/>
              <a:gd name="connsiteY44" fmla="*/ 274320 h 721995"/>
              <a:gd name="connsiteX45" fmla="*/ 809625 w 1392555"/>
              <a:gd name="connsiteY45" fmla="*/ 314325 h 721995"/>
              <a:gd name="connsiteX46" fmla="*/ 840105 w 1392555"/>
              <a:gd name="connsiteY46" fmla="*/ 342900 h 721995"/>
              <a:gd name="connsiteX47" fmla="*/ 883920 w 1392555"/>
              <a:gd name="connsiteY47" fmla="*/ 342900 h 721995"/>
              <a:gd name="connsiteX48" fmla="*/ 883920 w 1392555"/>
              <a:gd name="connsiteY48" fmla="*/ 377190 h 721995"/>
              <a:gd name="connsiteX49" fmla="*/ 971550 w 1392555"/>
              <a:gd name="connsiteY49" fmla="*/ 377190 h 721995"/>
              <a:gd name="connsiteX50" fmla="*/ 1007745 w 1392555"/>
              <a:gd name="connsiteY50" fmla="*/ 415290 h 721995"/>
              <a:gd name="connsiteX51" fmla="*/ 1133475 w 1392555"/>
              <a:gd name="connsiteY51" fmla="*/ 466725 h 721995"/>
              <a:gd name="connsiteX52" fmla="*/ 1139190 w 1392555"/>
              <a:gd name="connsiteY52" fmla="*/ 470535 h 721995"/>
              <a:gd name="connsiteX53" fmla="*/ 1139190 w 1392555"/>
              <a:gd name="connsiteY53" fmla="*/ 497205 h 721995"/>
              <a:gd name="connsiteX54" fmla="*/ 1183005 w 1392555"/>
              <a:gd name="connsiteY54" fmla="*/ 516255 h 721995"/>
              <a:gd name="connsiteX55" fmla="*/ 1192530 w 1392555"/>
              <a:gd name="connsiteY55" fmla="*/ 537210 h 721995"/>
              <a:gd name="connsiteX56" fmla="*/ 1192530 w 1392555"/>
              <a:gd name="connsiteY56" fmla="*/ 586740 h 721995"/>
              <a:gd name="connsiteX57" fmla="*/ 1266825 w 1392555"/>
              <a:gd name="connsiteY57" fmla="*/ 640080 h 721995"/>
              <a:gd name="connsiteX0" fmla="*/ 1266825 w 1392555"/>
              <a:gd name="connsiteY0" fmla="*/ 640080 h 721995"/>
              <a:gd name="connsiteX1" fmla="*/ 1266825 w 1392555"/>
              <a:gd name="connsiteY1" fmla="*/ 721995 h 721995"/>
              <a:gd name="connsiteX2" fmla="*/ 1392555 w 1392555"/>
              <a:gd name="connsiteY2" fmla="*/ 721995 h 721995"/>
              <a:gd name="connsiteX3" fmla="*/ 1392555 w 1392555"/>
              <a:gd name="connsiteY3" fmla="*/ 0 h 721995"/>
              <a:gd name="connsiteX4" fmla="*/ 0 w 1392555"/>
              <a:gd name="connsiteY4" fmla="*/ 0 h 721995"/>
              <a:gd name="connsiteX5" fmla="*/ 0 w 1392555"/>
              <a:gd name="connsiteY5" fmla="*/ 19050 h 721995"/>
              <a:gd name="connsiteX6" fmla="*/ 20955 w 1392555"/>
              <a:gd name="connsiteY6" fmla="*/ 19050 h 721995"/>
              <a:gd name="connsiteX7" fmla="*/ 20955 w 1392555"/>
              <a:gd name="connsiteY7" fmla="*/ 19050 h 721995"/>
              <a:gd name="connsiteX8" fmla="*/ 51435 w 1392555"/>
              <a:gd name="connsiteY8" fmla="*/ 19050 h 721995"/>
              <a:gd name="connsiteX9" fmla="*/ 51435 w 1392555"/>
              <a:gd name="connsiteY9" fmla="*/ 40005 h 721995"/>
              <a:gd name="connsiteX10" fmla="*/ 80010 w 1392555"/>
              <a:gd name="connsiteY10" fmla="*/ 40005 h 721995"/>
              <a:gd name="connsiteX11" fmla="*/ 112395 w 1392555"/>
              <a:gd name="connsiteY11" fmla="*/ 40005 h 721995"/>
              <a:gd name="connsiteX12" fmla="*/ 112395 w 1392555"/>
              <a:gd name="connsiteY12" fmla="*/ 49530 h 721995"/>
              <a:gd name="connsiteX13" fmla="*/ 140970 w 1392555"/>
              <a:gd name="connsiteY13" fmla="*/ 49530 h 721995"/>
              <a:gd name="connsiteX14" fmla="*/ 140970 w 1392555"/>
              <a:gd name="connsiteY14" fmla="*/ 55245 h 721995"/>
              <a:gd name="connsiteX15" fmla="*/ 180975 w 1392555"/>
              <a:gd name="connsiteY15" fmla="*/ 55245 h 721995"/>
              <a:gd name="connsiteX16" fmla="*/ 180975 w 1392555"/>
              <a:gd name="connsiteY16" fmla="*/ 62865 h 721995"/>
              <a:gd name="connsiteX17" fmla="*/ 211455 w 1392555"/>
              <a:gd name="connsiteY17" fmla="*/ 62865 h 721995"/>
              <a:gd name="connsiteX18" fmla="*/ 253365 w 1392555"/>
              <a:gd name="connsiteY18" fmla="*/ 62865 h 721995"/>
              <a:gd name="connsiteX19" fmla="*/ 253365 w 1392555"/>
              <a:gd name="connsiteY19" fmla="*/ 87630 h 721995"/>
              <a:gd name="connsiteX20" fmla="*/ 293370 w 1392555"/>
              <a:gd name="connsiteY20" fmla="*/ 87630 h 721995"/>
              <a:gd name="connsiteX21" fmla="*/ 299085 w 1392555"/>
              <a:gd name="connsiteY21" fmla="*/ 87630 h 721995"/>
              <a:gd name="connsiteX22" fmla="*/ 337185 w 1392555"/>
              <a:gd name="connsiteY22" fmla="*/ 87630 h 721995"/>
              <a:gd name="connsiteX23" fmla="*/ 337185 w 1392555"/>
              <a:gd name="connsiteY23" fmla="*/ 97155 h 721995"/>
              <a:gd name="connsiteX24" fmla="*/ 361950 w 1392555"/>
              <a:gd name="connsiteY24" fmla="*/ 97155 h 721995"/>
              <a:gd name="connsiteX25" fmla="*/ 361950 w 1392555"/>
              <a:gd name="connsiteY25" fmla="*/ 116205 h 721995"/>
              <a:gd name="connsiteX26" fmla="*/ 361950 w 1392555"/>
              <a:gd name="connsiteY26" fmla="*/ 116205 h 721995"/>
              <a:gd name="connsiteX27" fmla="*/ 373380 w 1392555"/>
              <a:gd name="connsiteY27" fmla="*/ 127635 h 721995"/>
              <a:gd name="connsiteX28" fmla="*/ 388620 w 1392555"/>
              <a:gd name="connsiteY28" fmla="*/ 127635 h 721995"/>
              <a:gd name="connsiteX29" fmla="*/ 388620 w 1392555"/>
              <a:gd name="connsiteY29" fmla="*/ 139065 h 721995"/>
              <a:gd name="connsiteX30" fmla="*/ 409575 w 1392555"/>
              <a:gd name="connsiteY30" fmla="*/ 139065 h 721995"/>
              <a:gd name="connsiteX31" fmla="*/ 409575 w 1392555"/>
              <a:gd name="connsiteY31" fmla="*/ 154305 h 721995"/>
              <a:gd name="connsiteX32" fmla="*/ 428625 w 1392555"/>
              <a:gd name="connsiteY32" fmla="*/ 154305 h 721995"/>
              <a:gd name="connsiteX33" fmla="*/ 428625 w 1392555"/>
              <a:gd name="connsiteY33" fmla="*/ 161925 h 721995"/>
              <a:gd name="connsiteX34" fmla="*/ 464820 w 1392555"/>
              <a:gd name="connsiteY34" fmla="*/ 161925 h 721995"/>
              <a:gd name="connsiteX35" fmla="*/ 464820 w 1392555"/>
              <a:gd name="connsiteY35" fmla="*/ 177165 h 721995"/>
              <a:gd name="connsiteX36" fmla="*/ 493395 w 1392555"/>
              <a:gd name="connsiteY36" fmla="*/ 177165 h 721995"/>
              <a:gd name="connsiteX37" fmla="*/ 493395 w 1392555"/>
              <a:gd name="connsiteY37" fmla="*/ 194310 h 721995"/>
              <a:gd name="connsiteX38" fmla="*/ 529590 w 1392555"/>
              <a:gd name="connsiteY38" fmla="*/ 194310 h 721995"/>
              <a:gd name="connsiteX39" fmla="*/ 529590 w 1392555"/>
              <a:gd name="connsiteY39" fmla="*/ 203835 h 721995"/>
              <a:gd name="connsiteX40" fmla="*/ 567690 w 1392555"/>
              <a:gd name="connsiteY40" fmla="*/ 203835 h 721995"/>
              <a:gd name="connsiteX41" fmla="*/ 567690 w 1392555"/>
              <a:gd name="connsiteY41" fmla="*/ 213360 h 721995"/>
              <a:gd name="connsiteX42" fmla="*/ 634292 w 1392555"/>
              <a:gd name="connsiteY42" fmla="*/ 240367 h 721995"/>
              <a:gd name="connsiteX43" fmla="*/ 674370 w 1392555"/>
              <a:gd name="connsiteY43" fmla="*/ 262890 h 721995"/>
              <a:gd name="connsiteX44" fmla="*/ 760095 w 1392555"/>
              <a:gd name="connsiteY44" fmla="*/ 274320 h 721995"/>
              <a:gd name="connsiteX45" fmla="*/ 809625 w 1392555"/>
              <a:gd name="connsiteY45" fmla="*/ 314325 h 721995"/>
              <a:gd name="connsiteX46" fmla="*/ 840105 w 1392555"/>
              <a:gd name="connsiteY46" fmla="*/ 342900 h 721995"/>
              <a:gd name="connsiteX47" fmla="*/ 883920 w 1392555"/>
              <a:gd name="connsiteY47" fmla="*/ 342900 h 721995"/>
              <a:gd name="connsiteX48" fmla="*/ 883920 w 1392555"/>
              <a:gd name="connsiteY48" fmla="*/ 377190 h 721995"/>
              <a:gd name="connsiteX49" fmla="*/ 971550 w 1392555"/>
              <a:gd name="connsiteY49" fmla="*/ 377190 h 721995"/>
              <a:gd name="connsiteX50" fmla="*/ 1007745 w 1392555"/>
              <a:gd name="connsiteY50" fmla="*/ 415290 h 721995"/>
              <a:gd name="connsiteX51" fmla="*/ 1133475 w 1392555"/>
              <a:gd name="connsiteY51" fmla="*/ 466725 h 721995"/>
              <a:gd name="connsiteX52" fmla="*/ 1139190 w 1392555"/>
              <a:gd name="connsiteY52" fmla="*/ 470535 h 721995"/>
              <a:gd name="connsiteX53" fmla="*/ 1139190 w 1392555"/>
              <a:gd name="connsiteY53" fmla="*/ 497205 h 721995"/>
              <a:gd name="connsiteX54" fmla="*/ 1183005 w 1392555"/>
              <a:gd name="connsiteY54" fmla="*/ 516255 h 721995"/>
              <a:gd name="connsiteX55" fmla="*/ 1192530 w 1392555"/>
              <a:gd name="connsiteY55" fmla="*/ 537210 h 721995"/>
              <a:gd name="connsiteX56" fmla="*/ 1192530 w 1392555"/>
              <a:gd name="connsiteY56" fmla="*/ 586740 h 721995"/>
              <a:gd name="connsiteX57" fmla="*/ 1266825 w 1392555"/>
              <a:gd name="connsiteY57" fmla="*/ 640080 h 721995"/>
              <a:gd name="connsiteX0" fmla="*/ 1266825 w 1392555"/>
              <a:gd name="connsiteY0" fmla="*/ 640080 h 721995"/>
              <a:gd name="connsiteX1" fmla="*/ 1266825 w 1392555"/>
              <a:gd name="connsiteY1" fmla="*/ 721995 h 721995"/>
              <a:gd name="connsiteX2" fmla="*/ 1392555 w 1392555"/>
              <a:gd name="connsiteY2" fmla="*/ 721995 h 721995"/>
              <a:gd name="connsiteX3" fmla="*/ 1392555 w 1392555"/>
              <a:gd name="connsiteY3" fmla="*/ 0 h 721995"/>
              <a:gd name="connsiteX4" fmla="*/ 0 w 1392555"/>
              <a:gd name="connsiteY4" fmla="*/ 0 h 721995"/>
              <a:gd name="connsiteX5" fmla="*/ 0 w 1392555"/>
              <a:gd name="connsiteY5" fmla="*/ 19050 h 721995"/>
              <a:gd name="connsiteX6" fmla="*/ 20955 w 1392555"/>
              <a:gd name="connsiteY6" fmla="*/ 19050 h 721995"/>
              <a:gd name="connsiteX7" fmla="*/ 20955 w 1392555"/>
              <a:gd name="connsiteY7" fmla="*/ 19050 h 721995"/>
              <a:gd name="connsiteX8" fmla="*/ 51435 w 1392555"/>
              <a:gd name="connsiteY8" fmla="*/ 19050 h 721995"/>
              <a:gd name="connsiteX9" fmla="*/ 51435 w 1392555"/>
              <a:gd name="connsiteY9" fmla="*/ 40005 h 721995"/>
              <a:gd name="connsiteX10" fmla="*/ 80010 w 1392555"/>
              <a:gd name="connsiteY10" fmla="*/ 40005 h 721995"/>
              <a:gd name="connsiteX11" fmla="*/ 112395 w 1392555"/>
              <a:gd name="connsiteY11" fmla="*/ 40005 h 721995"/>
              <a:gd name="connsiteX12" fmla="*/ 112395 w 1392555"/>
              <a:gd name="connsiteY12" fmla="*/ 49530 h 721995"/>
              <a:gd name="connsiteX13" fmla="*/ 140970 w 1392555"/>
              <a:gd name="connsiteY13" fmla="*/ 49530 h 721995"/>
              <a:gd name="connsiteX14" fmla="*/ 140970 w 1392555"/>
              <a:gd name="connsiteY14" fmla="*/ 55245 h 721995"/>
              <a:gd name="connsiteX15" fmla="*/ 180975 w 1392555"/>
              <a:gd name="connsiteY15" fmla="*/ 55245 h 721995"/>
              <a:gd name="connsiteX16" fmla="*/ 180975 w 1392555"/>
              <a:gd name="connsiteY16" fmla="*/ 62865 h 721995"/>
              <a:gd name="connsiteX17" fmla="*/ 211455 w 1392555"/>
              <a:gd name="connsiteY17" fmla="*/ 62865 h 721995"/>
              <a:gd name="connsiteX18" fmla="*/ 253365 w 1392555"/>
              <a:gd name="connsiteY18" fmla="*/ 62865 h 721995"/>
              <a:gd name="connsiteX19" fmla="*/ 253365 w 1392555"/>
              <a:gd name="connsiteY19" fmla="*/ 87630 h 721995"/>
              <a:gd name="connsiteX20" fmla="*/ 293370 w 1392555"/>
              <a:gd name="connsiteY20" fmla="*/ 87630 h 721995"/>
              <a:gd name="connsiteX21" fmla="*/ 299085 w 1392555"/>
              <a:gd name="connsiteY21" fmla="*/ 87630 h 721995"/>
              <a:gd name="connsiteX22" fmla="*/ 337185 w 1392555"/>
              <a:gd name="connsiteY22" fmla="*/ 87630 h 721995"/>
              <a:gd name="connsiteX23" fmla="*/ 337185 w 1392555"/>
              <a:gd name="connsiteY23" fmla="*/ 97155 h 721995"/>
              <a:gd name="connsiteX24" fmla="*/ 361950 w 1392555"/>
              <a:gd name="connsiteY24" fmla="*/ 97155 h 721995"/>
              <a:gd name="connsiteX25" fmla="*/ 361950 w 1392555"/>
              <a:gd name="connsiteY25" fmla="*/ 116205 h 721995"/>
              <a:gd name="connsiteX26" fmla="*/ 361950 w 1392555"/>
              <a:gd name="connsiteY26" fmla="*/ 116205 h 721995"/>
              <a:gd name="connsiteX27" fmla="*/ 359876 w 1392555"/>
              <a:gd name="connsiteY27" fmla="*/ 129564 h 721995"/>
              <a:gd name="connsiteX28" fmla="*/ 388620 w 1392555"/>
              <a:gd name="connsiteY28" fmla="*/ 127635 h 721995"/>
              <a:gd name="connsiteX29" fmla="*/ 388620 w 1392555"/>
              <a:gd name="connsiteY29" fmla="*/ 139065 h 721995"/>
              <a:gd name="connsiteX30" fmla="*/ 409575 w 1392555"/>
              <a:gd name="connsiteY30" fmla="*/ 139065 h 721995"/>
              <a:gd name="connsiteX31" fmla="*/ 409575 w 1392555"/>
              <a:gd name="connsiteY31" fmla="*/ 154305 h 721995"/>
              <a:gd name="connsiteX32" fmla="*/ 428625 w 1392555"/>
              <a:gd name="connsiteY32" fmla="*/ 154305 h 721995"/>
              <a:gd name="connsiteX33" fmla="*/ 428625 w 1392555"/>
              <a:gd name="connsiteY33" fmla="*/ 161925 h 721995"/>
              <a:gd name="connsiteX34" fmla="*/ 464820 w 1392555"/>
              <a:gd name="connsiteY34" fmla="*/ 161925 h 721995"/>
              <a:gd name="connsiteX35" fmla="*/ 464820 w 1392555"/>
              <a:gd name="connsiteY35" fmla="*/ 177165 h 721995"/>
              <a:gd name="connsiteX36" fmla="*/ 493395 w 1392555"/>
              <a:gd name="connsiteY36" fmla="*/ 177165 h 721995"/>
              <a:gd name="connsiteX37" fmla="*/ 493395 w 1392555"/>
              <a:gd name="connsiteY37" fmla="*/ 194310 h 721995"/>
              <a:gd name="connsiteX38" fmla="*/ 529590 w 1392555"/>
              <a:gd name="connsiteY38" fmla="*/ 194310 h 721995"/>
              <a:gd name="connsiteX39" fmla="*/ 529590 w 1392555"/>
              <a:gd name="connsiteY39" fmla="*/ 203835 h 721995"/>
              <a:gd name="connsiteX40" fmla="*/ 567690 w 1392555"/>
              <a:gd name="connsiteY40" fmla="*/ 203835 h 721995"/>
              <a:gd name="connsiteX41" fmla="*/ 567690 w 1392555"/>
              <a:gd name="connsiteY41" fmla="*/ 213360 h 721995"/>
              <a:gd name="connsiteX42" fmla="*/ 634292 w 1392555"/>
              <a:gd name="connsiteY42" fmla="*/ 240367 h 721995"/>
              <a:gd name="connsiteX43" fmla="*/ 674370 w 1392555"/>
              <a:gd name="connsiteY43" fmla="*/ 262890 h 721995"/>
              <a:gd name="connsiteX44" fmla="*/ 760095 w 1392555"/>
              <a:gd name="connsiteY44" fmla="*/ 274320 h 721995"/>
              <a:gd name="connsiteX45" fmla="*/ 809625 w 1392555"/>
              <a:gd name="connsiteY45" fmla="*/ 314325 h 721995"/>
              <a:gd name="connsiteX46" fmla="*/ 840105 w 1392555"/>
              <a:gd name="connsiteY46" fmla="*/ 342900 h 721995"/>
              <a:gd name="connsiteX47" fmla="*/ 883920 w 1392555"/>
              <a:gd name="connsiteY47" fmla="*/ 342900 h 721995"/>
              <a:gd name="connsiteX48" fmla="*/ 883920 w 1392555"/>
              <a:gd name="connsiteY48" fmla="*/ 377190 h 721995"/>
              <a:gd name="connsiteX49" fmla="*/ 971550 w 1392555"/>
              <a:gd name="connsiteY49" fmla="*/ 377190 h 721995"/>
              <a:gd name="connsiteX50" fmla="*/ 1007745 w 1392555"/>
              <a:gd name="connsiteY50" fmla="*/ 415290 h 721995"/>
              <a:gd name="connsiteX51" fmla="*/ 1133475 w 1392555"/>
              <a:gd name="connsiteY51" fmla="*/ 466725 h 721995"/>
              <a:gd name="connsiteX52" fmla="*/ 1139190 w 1392555"/>
              <a:gd name="connsiteY52" fmla="*/ 470535 h 721995"/>
              <a:gd name="connsiteX53" fmla="*/ 1139190 w 1392555"/>
              <a:gd name="connsiteY53" fmla="*/ 497205 h 721995"/>
              <a:gd name="connsiteX54" fmla="*/ 1183005 w 1392555"/>
              <a:gd name="connsiteY54" fmla="*/ 516255 h 721995"/>
              <a:gd name="connsiteX55" fmla="*/ 1192530 w 1392555"/>
              <a:gd name="connsiteY55" fmla="*/ 537210 h 721995"/>
              <a:gd name="connsiteX56" fmla="*/ 1192530 w 1392555"/>
              <a:gd name="connsiteY56" fmla="*/ 586740 h 721995"/>
              <a:gd name="connsiteX57" fmla="*/ 1266825 w 1392555"/>
              <a:gd name="connsiteY57" fmla="*/ 640080 h 721995"/>
              <a:gd name="connsiteX0" fmla="*/ 1266825 w 1392555"/>
              <a:gd name="connsiteY0" fmla="*/ 640080 h 721995"/>
              <a:gd name="connsiteX1" fmla="*/ 1266825 w 1392555"/>
              <a:gd name="connsiteY1" fmla="*/ 721995 h 721995"/>
              <a:gd name="connsiteX2" fmla="*/ 1392555 w 1392555"/>
              <a:gd name="connsiteY2" fmla="*/ 721995 h 721995"/>
              <a:gd name="connsiteX3" fmla="*/ 1392555 w 1392555"/>
              <a:gd name="connsiteY3" fmla="*/ 0 h 721995"/>
              <a:gd name="connsiteX4" fmla="*/ 0 w 1392555"/>
              <a:gd name="connsiteY4" fmla="*/ 0 h 721995"/>
              <a:gd name="connsiteX5" fmla="*/ 0 w 1392555"/>
              <a:gd name="connsiteY5" fmla="*/ 19050 h 721995"/>
              <a:gd name="connsiteX6" fmla="*/ 20955 w 1392555"/>
              <a:gd name="connsiteY6" fmla="*/ 19050 h 721995"/>
              <a:gd name="connsiteX7" fmla="*/ 20955 w 1392555"/>
              <a:gd name="connsiteY7" fmla="*/ 19050 h 721995"/>
              <a:gd name="connsiteX8" fmla="*/ 51435 w 1392555"/>
              <a:gd name="connsiteY8" fmla="*/ 19050 h 721995"/>
              <a:gd name="connsiteX9" fmla="*/ 51435 w 1392555"/>
              <a:gd name="connsiteY9" fmla="*/ 40005 h 721995"/>
              <a:gd name="connsiteX10" fmla="*/ 80010 w 1392555"/>
              <a:gd name="connsiteY10" fmla="*/ 40005 h 721995"/>
              <a:gd name="connsiteX11" fmla="*/ 112395 w 1392555"/>
              <a:gd name="connsiteY11" fmla="*/ 40005 h 721995"/>
              <a:gd name="connsiteX12" fmla="*/ 112395 w 1392555"/>
              <a:gd name="connsiteY12" fmla="*/ 49530 h 721995"/>
              <a:gd name="connsiteX13" fmla="*/ 140970 w 1392555"/>
              <a:gd name="connsiteY13" fmla="*/ 49530 h 721995"/>
              <a:gd name="connsiteX14" fmla="*/ 140970 w 1392555"/>
              <a:gd name="connsiteY14" fmla="*/ 55245 h 721995"/>
              <a:gd name="connsiteX15" fmla="*/ 180975 w 1392555"/>
              <a:gd name="connsiteY15" fmla="*/ 55245 h 721995"/>
              <a:gd name="connsiteX16" fmla="*/ 180975 w 1392555"/>
              <a:gd name="connsiteY16" fmla="*/ 62865 h 721995"/>
              <a:gd name="connsiteX17" fmla="*/ 211455 w 1392555"/>
              <a:gd name="connsiteY17" fmla="*/ 62865 h 721995"/>
              <a:gd name="connsiteX18" fmla="*/ 253365 w 1392555"/>
              <a:gd name="connsiteY18" fmla="*/ 62865 h 721995"/>
              <a:gd name="connsiteX19" fmla="*/ 253365 w 1392555"/>
              <a:gd name="connsiteY19" fmla="*/ 87630 h 721995"/>
              <a:gd name="connsiteX20" fmla="*/ 293370 w 1392555"/>
              <a:gd name="connsiteY20" fmla="*/ 87630 h 721995"/>
              <a:gd name="connsiteX21" fmla="*/ 299085 w 1392555"/>
              <a:gd name="connsiteY21" fmla="*/ 87630 h 721995"/>
              <a:gd name="connsiteX22" fmla="*/ 337185 w 1392555"/>
              <a:gd name="connsiteY22" fmla="*/ 87630 h 721995"/>
              <a:gd name="connsiteX23" fmla="*/ 337185 w 1392555"/>
              <a:gd name="connsiteY23" fmla="*/ 97155 h 721995"/>
              <a:gd name="connsiteX24" fmla="*/ 361950 w 1392555"/>
              <a:gd name="connsiteY24" fmla="*/ 97155 h 721995"/>
              <a:gd name="connsiteX25" fmla="*/ 361950 w 1392555"/>
              <a:gd name="connsiteY25" fmla="*/ 116205 h 721995"/>
              <a:gd name="connsiteX26" fmla="*/ 361950 w 1392555"/>
              <a:gd name="connsiteY26" fmla="*/ 116205 h 721995"/>
              <a:gd name="connsiteX27" fmla="*/ 363734 w 1392555"/>
              <a:gd name="connsiteY27" fmla="*/ 131493 h 721995"/>
              <a:gd name="connsiteX28" fmla="*/ 388620 w 1392555"/>
              <a:gd name="connsiteY28" fmla="*/ 127635 h 721995"/>
              <a:gd name="connsiteX29" fmla="*/ 388620 w 1392555"/>
              <a:gd name="connsiteY29" fmla="*/ 139065 h 721995"/>
              <a:gd name="connsiteX30" fmla="*/ 409575 w 1392555"/>
              <a:gd name="connsiteY30" fmla="*/ 139065 h 721995"/>
              <a:gd name="connsiteX31" fmla="*/ 409575 w 1392555"/>
              <a:gd name="connsiteY31" fmla="*/ 154305 h 721995"/>
              <a:gd name="connsiteX32" fmla="*/ 428625 w 1392555"/>
              <a:gd name="connsiteY32" fmla="*/ 154305 h 721995"/>
              <a:gd name="connsiteX33" fmla="*/ 428625 w 1392555"/>
              <a:gd name="connsiteY33" fmla="*/ 161925 h 721995"/>
              <a:gd name="connsiteX34" fmla="*/ 464820 w 1392555"/>
              <a:gd name="connsiteY34" fmla="*/ 161925 h 721995"/>
              <a:gd name="connsiteX35" fmla="*/ 464820 w 1392555"/>
              <a:gd name="connsiteY35" fmla="*/ 177165 h 721995"/>
              <a:gd name="connsiteX36" fmla="*/ 493395 w 1392555"/>
              <a:gd name="connsiteY36" fmla="*/ 177165 h 721995"/>
              <a:gd name="connsiteX37" fmla="*/ 493395 w 1392555"/>
              <a:gd name="connsiteY37" fmla="*/ 194310 h 721995"/>
              <a:gd name="connsiteX38" fmla="*/ 529590 w 1392555"/>
              <a:gd name="connsiteY38" fmla="*/ 194310 h 721995"/>
              <a:gd name="connsiteX39" fmla="*/ 529590 w 1392555"/>
              <a:gd name="connsiteY39" fmla="*/ 203835 h 721995"/>
              <a:gd name="connsiteX40" fmla="*/ 567690 w 1392555"/>
              <a:gd name="connsiteY40" fmla="*/ 203835 h 721995"/>
              <a:gd name="connsiteX41" fmla="*/ 567690 w 1392555"/>
              <a:gd name="connsiteY41" fmla="*/ 213360 h 721995"/>
              <a:gd name="connsiteX42" fmla="*/ 634292 w 1392555"/>
              <a:gd name="connsiteY42" fmla="*/ 240367 h 721995"/>
              <a:gd name="connsiteX43" fmla="*/ 674370 w 1392555"/>
              <a:gd name="connsiteY43" fmla="*/ 262890 h 721995"/>
              <a:gd name="connsiteX44" fmla="*/ 760095 w 1392555"/>
              <a:gd name="connsiteY44" fmla="*/ 274320 h 721995"/>
              <a:gd name="connsiteX45" fmla="*/ 809625 w 1392555"/>
              <a:gd name="connsiteY45" fmla="*/ 314325 h 721995"/>
              <a:gd name="connsiteX46" fmla="*/ 840105 w 1392555"/>
              <a:gd name="connsiteY46" fmla="*/ 342900 h 721995"/>
              <a:gd name="connsiteX47" fmla="*/ 883920 w 1392555"/>
              <a:gd name="connsiteY47" fmla="*/ 342900 h 721995"/>
              <a:gd name="connsiteX48" fmla="*/ 883920 w 1392555"/>
              <a:gd name="connsiteY48" fmla="*/ 377190 h 721995"/>
              <a:gd name="connsiteX49" fmla="*/ 971550 w 1392555"/>
              <a:gd name="connsiteY49" fmla="*/ 377190 h 721995"/>
              <a:gd name="connsiteX50" fmla="*/ 1007745 w 1392555"/>
              <a:gd name="connsiteY50" fmla="*/ 415290 h 721995"/>
              <a:gd name="connsiteX51" fmla="*/ 1133475 w 1392555"/>
              <a:gd name="connsiteY51" fmla="*/ 466725 h 721995"/>
              <a:gd name="connsiteX52" fmla="*/ 1139190 w 1392555"/>
              <a:gd name="connsiteY52" fmla="*/ 470535 h 721995"/>
              <a:gd name="connsiteX53" fmla="*/ 1139190 w 1392555"/>
              <a:gd name="connsiteY53" fmla="*/ 497205 h 721995"/>
              <a:gd name="connsiteX54" fmla="*/ 1183005 w 1392555"/>
              <a:gd name="connsiteY54" fmla="*/ 516255 h 721995"/>
              <a:gd name="connsiteX55" fmla="*/ 1192530 w 1392555"/>
              <a:gd name="connsiteY55" fmla="*/ 537210 h 721995"/>
              <a:gd name="connsiteX56" fmla="*/ 1192530 w 1392555"/>
              <a:gd name="connsiteY56" fmla="*/ 586740 h 721995"/>
              <a:gd name="connsiteX57" fmla="*/ 1266825 w 1392555"/>
              <a:gd name="connsiteY57" fmla="*/ 640080 h 721995"/>
              <a:gd name="connsiteX0" fmla="*/ 1266825 w 1392555"/>
              <a:gd name="connsiteY0" fmla="*/ 640080 h 721995"/>
              <a:gd name="connsiteX1" fmla="*/ 1266825 w 1392555"/>
              <a:gd name="connsiteY1" fmla="*/ 721995 h 721995"/>
              <a:gd name="connsiteX2" fmla="*/ 1392555 w 1392555"/>
              <a:gd name="connsiteY2" fmla="*/ 721995 h 721995"/>
              <a:gd name="connsiteX3" fmla="*/ 1392555 w 1392555"/>
              <a:gd name="connsiteY3" fmla="*/ 0 h 721995"/>
              <a:gd name="connsiteX4" fmla="*/ 0 w 1392555"/>
              <a:gd name="connsiteY4" fmla="*/ 0 h 721995"/>
              <a:gd name="connsiteX5" fmla="*/ 0 w 1392555"/>
              <a:gd name="connsiteY5" fmla="*/ 19050 h 721995"/>
              <a:gd name="connsiteX6" fmla="*/ 20955 w 1392555"/>
              <a:gd name="connsiteY6" fmla="*/ 19050 h 721995"/>
              <a:gd name="connsiteX7" fmla="*/ 20955 w 1392555"/>
              <a:gd name="connsiteY7" fmla="*/ 19050 h 721995"/>
              <a:gd name="connsiteX8" fmla="*/ 51435 w 1392555"/>
              <a:gd name="connsiteY8" fmla="*/ 19050 h 721995"/>
              <a:gd name="connsiteX9" fmla="*/ 51435 w 1392555"/>
              <a:gd name="connsiteY9" fmla="*/ 40005 h 721995"/>
              <a:gd name="connsiteX10" fmla="*/ 80010 w 1392555"/>
              <a:gd name="connsiteY10" fmla="*/ 40005 h 721995"/>
              <a:gd name="connsiteX11" fmla="*/ 112395 w 1392555"/>
              <a:gd name="connsiteY11" fmla="*/ 40005 h 721995"/>
              <a:gd name="connsiteX12" fmla="*/ 112395 w 1392555"/>
              <a:gd name="connsiteY12" fmla="*/ 49530 h 721995"/>
              <a:gd name="connsiteX13" fmla="*/ 140970 w 1392555"/>
              <a:gd name="connsiteY13" fmla="*/ 49530 h 721995"/>
              <a:gd name="connsiteX14" fmla="*/ 140970 w 1392555"/>
              <a:gd name="connsiteY14" fmla="*/ 55245 h 721995"/>
              <a:gd name="connsiteX15" fmla="*/ 180975 w 1392555"/>
              <a:gd name="connsiteY15" fmla="*/ 55245 h 721995"/>
              <a:gd name="connsiteX16" fmla="*/ 180975 w 1392555"/>
              <a:gd name="connsiteY16" fmla="*/ 62865 h 721995"/>
              <a:gd name="connsiteX17" fmla="*/ 211455 w 1392555"/>
              <a:gd name="connsiteY17" fmla="*/ 62865 h 721995"/>
              <a:gd name="connsiteX18" fmla="*/ 253365 w 1392555"/>
              <a:gd name="connsiteY18" fmla="*/ 62865 h 721995"/>
              <a:gd name="connsiteX19" fmla="*/ 253365 w 1392555"/>
              <a:gd name="connsiteY19" fmla="*/ 87630 h 721995"/>
              <a:gd name="connsiteX20" fmla="*/ 293370 w 1392555"/>
              <a:gd name="connsiteY20" fmla="*/ 87630 h 721995"/>
              <a:gd name="connsiteX21" fmla="*/ 299085 w 1392555"/>
              <a:gd name="connsiteY21" fmla="*/ 87630 h 721995"/>
              <a:gd name="connsiteX22" fmla="*/ 337185 w 1392555"/>
              <a:gd name="connsiteY22" fmla="*/ 87630 h 721995"/>
              <a:gd name="connsiteX23" fmla="*/ 337185 w 1392555"/>
              <a:gd name="connsiteY23" fmla="*/ 97155 h 721995"/>
              <a:gd name="connsiteX24" fmla="*/ 361950 w 1392555"/>
              <a:gd name="connsiteY24" fmla="*/ 97155 h 721995"/>
              <a:gd name="connsiteX25" fmla="*/ 361950 w 1392555"/>
              <a:gd name="connsiteY25" fmla="*/ 116205 h 721995"/>
              <a:gd name="connsiteX26" fmla="*/ 361950 w 1392555"/>
              <a:gd name="connsiteY26" fmla="*/ 116205 h 721995"/>
              <a:gd name="connsiteX27" fmla="*/ 359876 w 1392555"/>
              <a:gd name="connsiteY27" fmla="*/ 127635 h 721995"/>
              <a:gd name="connsiteX28" fmla="*/ 388620 w 1392555"/>
              <a:gd name="connsiteY28" fmla="*/ 127635 h 721995"/>
              <a:gd name="connsiteX29" fmla="*/ 388620 w 1392555"/>
              <a:gd name="connsiteY29" fmla="*/ 139065 h 721995"/>
              <a:gd name="connsiteX30" fmla="*/ 409575 w 1392555"/>
              <a:gd name="connsiteY30" fmla="*/ 139065 h 721995"/>
              <a:gd name="connsiteX31" fmla="*/ 409575 w 1392555"/>
              <a:gd name="connsiteY31" fmla="*/ 154305 h 721995"/>
              <a:gd name="connsiteX32" fmla="*/ 428625 w 1392555"/>
              <a:gd name="connsiteY32" fmla="*/ 154305 h 721995"/>
              <a:gd name="connsiteX33" fmla="*/ 428625 w 1392555"/>
              <a:gd name="connsiteY33" fmla="*/ 161925 h 721995"/>
              <a:gd name="connsiteX34" fmla="*/ 464820 w 1392555"/>
              <a:gd name="connsiteY34" fmla="*/ 161925 h 721995"/>
              <a:gd name="connsiteX35" fmla="*/ 464820 w 1392555"/>
              <a:gd name="connsiteY35" fmla="*/ 177165 h 721995"/>
              <a:gd name="connsiteX36" fmla="*/ 493395 w 1392555"/>
              <a:gd name="connsiteY36" fmla="*/ 177165 h 721995"/>
              <a:gd name="connsiteX37" fmla="*/ 493395 w 1392555"/>
              <a:gd name="connsiteY37" fmla="*/ 194310 h 721995"/>
              <a:gd name="connsiteX38" fmla="*/ 529590 w 1392555"/>
              <a:gd name="connsiteY38" fmla="*/ 194310 h 721995"/>
              <a:gd name="connsiteX39" fmla="*/ 529590 w 1392555"/>
              <a:gd name="connsiteY39" fmla="*/ 203835 h 721995"/>
              <a:gd name="connsiteX40" fmla="*/ 567690 w 1392555"/>
              <a:gd name="connsiteY40" fmla="*/ 203835 h 721995"/>
              <a:gd name="connsiteX41" fmla="*/ 567690 w 1392555"/>
              <a:gd name="connsiteY41" fmla="*/ 213360 h 721995"/>
              <a:gd name="connsiteX42" fmla="*/ 634292 w 1392555"/>
              <a:gd name="connsiteY42" fmla="*/ 240367 h 721995"/>
              <a:gd name="connsiteX43" fmla="*/ 674370 w 1392555"/>
              <a:gd name="connsiteY43" fmla="*/ 262890 h 721995"/>
              <a:gd name="connsiteX44" fmla="*/ 760095 w 1392555"/>
              <a:gd name="connsiteY44" fmla="*/ 274320 h 721995"/>
              <a:gd name="connsiteX45" fmla="*/ 809625 w 1392555"/>
              <a:gd name="connsiteY45" fmla="*/ 314325 h 721995"/>
              <a:gd name="connsiteX46" fmla="*/ 840105 w 1392555"/>
              <a:gd name="connsiteY46" fmla="*/ 342900 h 721995"/>
              <a:gd name="connsiteX47" fmla="*/ 883920 w 1392555"/>
              <a:gd name="connsiteY47" fmla="*/ 342900 h 721995"/>
              <a:gd name="connsiteX48" fmla="*/ 883920 w 1392555"/>
              <a:gd name="connsiteY48" fmla="*/ 377190 h 721995"/>
              <a:gd name="connsiteX49" fmla="*/ 971550 w 1392555"/>
              <a:gd name="connsiteY49" fmla="*/ 377190 h 721995"/>
              <a:gd name="connsiteX50" fmla="*/ 1007745 w 1392555"/>
              <a:gd name="connsiteY50" fmla="*/ 415290 h 721995"/>
              <a:gd name="connsiteX51" fmla="*/ 1133475 w 1392555"/>
              <a:gd name="connsiteY51" fmla="*/ 466725 h 721995"/>
              <a:gd name="connsiteX52" fmla="*/ 1139190 w 1392555"/>
              <a:gd name="connsiteY52" fmla="*/ 470535 h 721995"/>
              <a:gd name="connsiteX53" fmla="*/ 1139190 w 1392555"/>
              <a:gd name="connsiteY53" fmla="*/ 497205 h 721995"/>
              <a:gd name="connsiteX54" fmla="*/ 1183005 w 1392555"/>
              <a:gd name="connsiteY54" fmla="*/ 516255 h 721995"/>
              <a:gd name="connsiteX55" fmla="*/ 1192530 w 1392555"/>
              <a:gd name="connsiteY55" fmla="*/ 537210 h 721995"/>
              <a:gd name="connsiteX56" fmla="*/ 1192530 w 1392555"/>
              <a:gd name="connsiteY56" fmla="*/ 586740 h 721995"/>
              <a:gd name="connsiteX57" fmla="*/ 1266825 w 1392555"/>
              <a:gd name="connsiteY57" fmla="*/ 640080 h 721995"/>
              <a:gd name="connsiteX0" fmla="*/ 1266825 w 1392555"/>
              <a:gd name="connsiteY0" fmla="*/ 640080 h 721995"/>
              <a:gd name="connsiteX1" fmla="*/ 1266825 w 1392555"/>
              <a:gd name="connsiteY1" fmla="*/ 721995 h 721995"/>
              <a:gd name="connsiteX2" fmla="*/ 1392555 w 1392555"/>
              <a:gd name="connsiteY2" fmla="*/ 721995 h 721995"/>
              <a:gd name="connsiteX3" fmla="*/ 1392555 w 1392555"/>
              <a:gd name="connsiteY3" fmla="*/ 0 h 721995"/>
              <a:gd name="connsiteX4" fmla="*/ 0 w 1392555"/>
              <a:gd name="connsiteY4" fmla="*/ 0 h 721995"/>
              <a:gd name="connsiteX5" fmla="*/ 0 w 1392555"/>
              <a:gd name="connsiteY5" fmla="*/ 19050 h 721995"/>
              <a:gd name="connsiteX6" fmla="*/ 20955 w 1392555"/>
              <a:gd name="connsiteY6" fmla="*/ 19050 h 721995"/>
              <a:gd name="connsiteX7" fmla="*/ 20955 w 1392555"/>
              <a:gd name="connsiteY7" fmla="*/ 19050 h 721995"/>
              <a:gd name="connsiteX8" fmla="*/ 51435 w 1392555"/>
              <a:gd name="connsiteY8" fmla="*/ 19050 h 721995"/>
              <a:gd name="connsiteX9" fmla="*/ 51435 w 1392555"/>
              <a:gd name="connsiteY9" fmla="*/ 40005 h 721995"/>
              <a:gd name="connsiteX10" fmla="*/ 80010 w 1392555"/>
              <a:gd name="connsiteY10" fmla="*/ 40005 h 721995"/>
              <a:gd name="connsiteX11" fmla="*/ 112395 w 1392555"/>
              <a:gd name="connsiteY11" fmla="*/ 40005 h 721995"/>
              <a:gd name="connsiteX12" fmla="*/ 112395 w 1392555"/>
              <a:gd name="connsiteY12" fmla="*/ 49530 h 721995"/>
              <a:gd name="connsiteX13" fmla="*/ 140970 w 1392555"/>
              <a:gd name="connsiteY13" fmla="*/ 49530 h 721995"/>
              <a:gd name="connsiteX14" fmla="*/ 140970 w 1392555"/>
              <a:gd name="connsiteY14" fmla="*/ 55245 h 721995"/>
              <a:gd name="connsiteX15" fmla="*/ 180975 w 1392555"/>
              <a:gd name="connsiteY15" fmla="*/ 55245 h 721995"/>
              <a:gd name="connsiteX16" fmla="*/ 180975 w 1392555"/>
              <a:gd name="connsiteY16" fmla="*/ 62865 h 721995"/>
              <a:gd name="connsiteX17" fmla="*/ 211455 w 1392555"/>
              <a:gd name="connsiteY17" fmla="*/ 62865 h 721995"/>
              <a:gd name="connsiteX18" fmla="*/ 253365 w 1392555"/>
              <a:gd name="connsiteY18" fmla="*/ 62865 h 721995"/>
              <a:gd name="connsiteX19" fmla="*/ 253365 w 1392555"/>
              <a:gd name="connsiteY19" fmla="*/ 87630 h 721995"/>
              <a:gd name="connsiteX20" fmla="*/ 293370 w 1392555"/>
              <a:gd name="connsiteY20" fmla="*/ 87630 h 721995"/>
              <a:gd name="connsiteX21" fmla="*/ 299085 w 1392555"/>
              <a:gd name="connsiteY21" fmla="*/ 87630 h 721995"/>
              <a:gd name="connsiteX22" fmla="*/ 337185 w 1392555"/>
              <a:gd name="connsiteY22" fmla="*/ 87630 h 721995"/>
              <a:gd name="connsiteX23" fmla="*/ 337185 w 1392555"/>
              <a:gd name="connsiteY23" fmla="*/ 97155 h 721995"/>
              <a:gd name="connsiteX24" fmla="*/ 361950 w 1392555"/>
              <a:gd name="connsiteY24" fmla="*/ 97155 h 721995"/>
              <a:gd name="connsiteX25" fmla="*/ 361950 w 1392555"/>
              <a:gd name="connsiteY25" fmla="*/ 116205 h 721995"/>
              <a:gd name="connsiteX26" fmla="*/ 361950 w 1392555"/>
              <a:gd name="connsiteY26" fmla="*/ 116205 h 721995"/>
              <a:gd name="connsiteX27" fmla="*/ 361805 w 1392555"/>
              <a:gd name="connsiteY27" fmla="*/ 129564 h 721995"/>
              <a:gd name="connsiteX28" fmla="*/ 388620 w 1392555"/>
              <a:gd name="connsiteY28" fmla="*/ 127635 h 721995"/>
              <a:gd name="connsiteX29" fmla="*/ 388620 w 1392555"/>
              <a:gd name="connsiteY29" fmla="*/ 139065 h 721995"/>
              <a:gd name="connsiteX30" fmla="*/ 409575 w 1392555"/>
              <a:gd name="connsiteY30" fmla="*/ 139065 h 721995"/>
              <a:gd name="connsiteX31" fmla="*/ 409575 w 1392555"/>
              <a:gd name="connsiteY31" fmla="*/ 154305 h 721995"/>
              <a:gd name="connsiteX32" fmla="*/ 428625 w 1392555"/>
              <a:gd name="connsiteY32" fmla="*/ 154305 h 721995"/>
              <a:gd name="connsiteX33" fmla="*/ 428625 w 1392555"/>
              <a:gd name="connsiteY33" fmla="*/ 161925 h 721995"/>
              <a:gd name="connsiteX34" fmla="*/ 464820 w 1392555"/>
              <a:gd name="connsiteY34" fmla="*/ 161925 h 721995"/>
              <a:gd name="connsiteX35" fmla="*/ 464820 w 1392555"/>
              <a:gd name="connsiteY35" fmla="*/ 177165 h 721995"/>
              <a:gd name="connsiteX36" fmla="*/ 493395 w 1392555"/>
              <a:gd name="connsiteY36" fmla="*/ 177165 h 721995"/>
              <a:gd name="connsiteX37" fmla="*/ 493395 w 1392555"/>
              <a:gd name="connsiteY37" fmla="*/ 194310 h 721995"/>
              <a:gd name="connsiteX38" fmla="*/ 529590 w 1392555"/>
              <a:gd name="connsiteY38" fmla="*/ 194310 h 721995"/>
              <a:gd name="connsiteX39" fmla="*/ 529590 w 1392555"/>
              <a:gd name="connsiteY39" fmla="*/ 203835 h 721995"/>
              <a:gd name="connsiteX40" fmla="*/ 567690 w 1392555"/>
              <a:gd name="connsiteY40" fmla="*/ 203835 h 721995"/>
              <a:gd name="connsiteX41" fmla="*/ 567690 w 1392555"/>
              <a:gd name="connsiteY41" fmla="*/ 213360 h 721995"/>
              <a:gd name="connsiteX42" fmla="*/ 634292 w 1392555"/>
              <a:gd name="connsiteY42" fmla="*/ 240367 h 721995"/>
              <a:gd name="connsiteX43" fmla="*/ 674370 w 1392555"/>
              <a:gd name="connsiteY43" fmla="*/ 262890 h 721995"/>
              <a:gd name="connsiteX44" fmla="*/ 760095 w 1392555"/>
              <a:gd name="connsiteY44" fmla="*/ 274320 h 721995"/>
              <a:gd name="connsiteX45" fmla="*/ 809625 w 1392555"/>
              <a:gd name="connsiteY45" fmla="*/ 314325 h 721995"/>
              <a:gd name="connsiteX46" fmla="*/ 840105 w 1392555"/>
              <a:gd name="connsiteY46" fmla="*/ 342900 h 721995"/>
              <a:gd name="connsiteX47" fmla="*/ 883920 w 1392555"/>
              <a:gd name="connsiteY47" fmla="*/ 342900 h 721995"/>
              <a:gd name="connsiteX48" fmla="*/ 883920 w 1392555"/>
              <a:gd name="connsiteY48" fmla="*/ 377190 h 721995"/>
              <a:gd name="connsiteX49" fmla="*/ 971550 w 1392555"/>
              <a:gd name="connsiteY49" fmla="*/ 377190 h 721995"/>
              <a:gd name="connsiteX50" fmla="*/ 1007745 w 1392555"/>
              <a:gd name="connsiteY50" fmla="*/ 415290 h 721995"/>
              <a:gd name="connsiteX51" fmla="*/ 1133475 w 1392555"/>
              <a:gd name="connsiteY51" fmla="*/ 466725 h 721995"/>
              <a:gd name="connsiteX52" fmla="*/ 1139190 w 1392555"/>
              <a:gd name="connsiteY52" fmla="*/ 470535 h 721995"/>
              <a:gd name="connsiteX53" fmla="*/ 1139190 w 1392555"/>
              <a:gd name="connsiteY53" fmla="*/ 497205 h 721995"/>
              <a:gd name="connsiteX54" fmla="*/ 1183005 w 1392555"/>
              <a:gd name="connsiteY54" fmla="*/ 516255 h 721995"/>
              <a:gd name="connsiteX55" fmla="*/ 1192530 w 1392555"/>
              <a:gd name="connsiteY55" fmla="*/ 537210 h 721995"/>
              <a:gd name="connsiteX56" fmla="*/ 1192530 w 1392555"/>
              <a:gd name="connsiteY56" fmla="*/ 586740 h 721995"/>
              <a:gd name="connsiteX57" fmla="*/ 1266825 w 1392555"/>
              <a:gd name="connsiteY57" fmla="*/ 640080 h 721995"/>
              <a:gd name="connsiteX0" fmla="*/ 1266825 w 1392555"/>
              <a:gd name="connsiteY0" fmla="*/ 640080 h 721995"/>
              <a:gd name="connsiteX1" fmla="*/ 1266825 w 1392555"/>
              <a:gd name="connsiteY1" fmla="*/ 721995 h 721995"/>
              <a:gd name="connsiteX2" fmla="*/ 1392555 w 1392555"/>
              <a:gd name="connsiteY2" fmla="*/ 721995 h 721995"/>
              <a:gd name="connsiteX3" fmla="*/ 1392555 w 1392555"/>
              <a:gd name="connsiteY3" fmla="*/ 0 h 721995"/>
              <a:gd name="connsiteX4" fmla="*/ 0 w 1392555"/>
              <a:gd name="connsiteY4" fmla="*/ 0 h 721995"/>
              <a:gd name="connsiteX5" fmla="*/ 0 w 1392555"/>
              <a:gd name="connsiteY5" fmla="*/ 19050 h 721995"/>
              <a:gd name="connsiteX6" fmla="*/ 20955 w 1392555"/>
              <a:gd name="connsiteY6" fmla="*/ 19050 h 721995"/>
              <a:gd name="connsiteX7" fmla="*/ 20955 w 1392555"/>
              <a:gd name="connsiteY7" fmla="*/ 19050 h 721995"/>
              <a:gd name="connsiteX8" fmla="*/ 51435 w 1392555"/>
              <a:gd name="connsiteY8" fmla="*/ 19050 h 721995"/>
              <a:gd name="connsiteX9" fmla="*/ 51435 w 1392555"/>
              <a:gd name="connsiteY9" fmla="*/ 40005 h 721995"/>
              <a:gd name="connsiteX10" fmla="*/ 80010 w 1392555"/>
              <a:gd name="connsiteY10" fmla="*/ 40005 h 721995"/>
              <a:gd name="connsiteX11" fmla="*/ 112395 w 1392555"/>
              <a:gd name="connsiteY11" fmla="*/ 40005 h 721995"/>
              <a:gd name="connsiteX12" fmla="*/ 112395 w 1392555"/>
              <a:gd name="connsiteY12" fmla="*/ 49530 h 721995"/>
              <a:gd name="connsiteX13" fmla="*/ 140970 w 1392555"/>
              <a:gd name="connsiteY13" fmla="*/ 49530 h 721995"/>
              <a:gd name="connsiteX14" fmla="*/ 140970 w 1392555"/>
              <a:gd name="connsiteY14" fmla="*/ 55245 h 721995"/>
              <a:gd name="connsiteX15" fmla="*/ 180975 w 1392555"/>
              <a:gd name="connsiteY15" fmla="*/ 55245 h 721995"/>
              <a:gd name="connsiteX16" fmla="*/ 180975 w 1392555"/>
              <a:gd name="connsiteY16" fmla="*/ 62865 h 721995"/>
              <a:gd name="connsiteX17" fmla="*/ 211455 w 1392555"/>
              <a:gd name="connsiteY17" fmla="*/ 62865 h 721995"/>
              <a:gd name="connsiteX18" fmla="*/ 253365 w 1392555"/>
              <a:gd name="connsiteY18" fmla="*/ 62865 h 721995"/>
              <a:gd name="connsiteX19" fmla="*/ 253365 w 1392555"/>
              <a:gd name="connsiteY19" fmla="*/ 87630 h 721995"/>
              <a:gd name="connsiteX20" fmla="*/ 293370 w 1392555"/>
              <a:gd name="connsiteY20" fmla="*/ 87630 h 721995"/>
              <a:gd name="connsiteX21" fmla="*/ 299085 w 1392555"/>
              <a:gd name="connsiteY21" fmla="*/ 87630 h 721995"/>
              <a:gd name="connsiteX22" fmla="*/ 337185 w 1392555"/>
              <a:gd name="connsiteY22" fmla="*/ 87630 h 721995"/>
              <a:gd name="connsiteX23" fmla="*/ 337185 w 1392555"/>
              <a:gd name="connsiteY23" fmla="*/ 97155 h 721995"/>
              <a:gd name="connsiteX24" fmla="*/ 361950 w 1392555"/>
              <a:gd name="connsiteY24" fmla="*/ 97155 h 721995"/>
              <a:gd name="connsiteX25" fmla="*/ 361950 w 1392555"/>
              <a:gd name="connsiteY25" fmla="*/ 116205 h 721995"/>
              <a:gd name="connsiteX26" fmla="*/ 361950 w 1392555"/>
              <a:gd name="connsiteY26" fmla="*/ 116205 h 721995"/>
              <a:gd name="connsiteX27" fmla="*/ 361805 w 1392555"/>
              <a:gd name="connsiteY27" fmla="*/ 127635 h 721995"/>
              <a:gd name="connsiteX28" fmla="*/ 388620 w 1392555"/>
              <a:gd name="connsiteY28" fmla="*/ 127635 h 721995"/>
              <a:gd name="connsiteX29" fmla="*/ 388620 w 1392555"/>
              <a:gd name="connsiteY29" fmla="*/ 139065 h 721995"/>
              <a:gd name="connsiteX30" fmla="*/ 409575 w 1392555"/>
              <a:gd name="connsiteY30" fmla="*/ 139065 h 721995"/>
              <a:gd name="connsiteX31" fmla="*/ 409575 w 1392555"/>
              <a:gd name="connsiteY31" fmla="*/ 154305 h 721995"/>
              <a:gd name="connsiteX32" fmla="*/ 428625 w 1392555"/>
              <a:gd name="connsiteY32" fmla="*/ 154305 h 721995"/>
              <a:gd name="connsiteX33" fmla="*/ 428625 w 1392555"/>
              <a:gd name="connsiteY33" fmla="*/ 161925 h 721995"/>
              <a:gd name="connsiteX34" fmla="*/ 464820 w 1392555"/>
              <a:gd name="connsiteY34" fmla="*/ 161925 h 721995"/>
              <a:gd name="connsiteX35" fmla="*/ 464820 w 1392555"/>
              <a:gd name="connsiteY35" fmla="*/ 177165 h 721995"/>
              <a:gd name="connsiteX36" fmla="*/ 493395 w 1392555"/>
              <a:gd name="connsiteY36" fmla="*/ 177165 h 721995"/>
              <a:gd name="connsiteX37" fmla="*/ 493395 w 1392555"/>
              <a:gd name="connsiteY37" fmla="*/ 194310 h 721995"/>
              <a:gd name="connsiteX38" fmla="*/ 529590 w 1392555"/>
              <a:gd name="connsiteY38" fmla="*/ 194310 h 721995"/>
              <a:gd name="connsiteX39" fmla="*/ 529590 w 1392555"/>
              <a:gd name="connsiteY39" fmla="*/ 203835 h 721995"/>
              <a:gd name="connsiteX40" fmla="*/ 567690 w 1392555"/>
              <a:gd name="connsiteY40" fmla="*/ 203835 h 721995"/>
              <a:gd name="connsiteX41" fmla="*/ 567690 w 1392555"/>
              <a:gd name="connsiteY41" fmla="*/ 213360 h 721995"/>
              <a:gd name="connsiteX42" fmla="*/ 634292 w 1392555"/>
              <a:gd name="connsiteY42" fmla="*/ 240367 h 721995"/>
              <a:gd name="connsiteX43" fmla="*/ 674370 w 1392555"/>
              <a:gd name="connsiteY43" fmla="*/ 262890 h 721995"/>
              <a:gd name="connsiteX44" fmla="*/ 760095 w 1392555"/>
              <a:gd name="connsiteY44" fmla="*/ 274320 h 721995"/>
              <a:gd name="connsiteX45" fmla="*/ 809625 w 1392555"/>
              <a:gd name="connsiteY45" fmla="*/ 314325 h 721995"/>
              <a:gd name="connsiteX46" fmla="*/ 840105 w 1392555"/>
              <a:gd name="connsiteY46" fmla="*/ 342900 h 721995"/>
              <a:gd name="connsiteX47" fmla="*/ 883920 w 1392555"/>
              <a:gd name="connsiteY47" fmla="*/ 342900 h 721995"/>
              <a:gd name="connsiteX48" fmla="*/ 883920 w 1392555"/>
              <a:gd name="connsiteY48" fmla="*/ 377190 h 721995"/>
              <a:gd name="connsiteX49" fmla="*/ 971550 w 1392555"/>
              <a:gd name="connsiteY49" fmla="*/ 377190 h 721995"/>
              <a:gd name="connsiteX50" fmla="*/ 1007745 w 1392555"/>
              <a:gd name="connsiteY50" fmla="*/ 415290 h 721995"/>
              <a:gd name="connsiteX51" fmla="*/ 1133475 w 1392555"/>
              <a:gd name="connsiteY51" fmla="*/ 466725 h 721995"/>
              <a:gd name="connsiteX52" fmla="*/ 1139190 w 1392555"/>
              <a:gd name="connsiteY52" fmla="*/ 470535 h 721995"/>
              <a:gd name="connsiteX53" fmla="*/ 1139190 w 1392555"/>
              <a:gd name="connsiteY53" fmla="*/ 497205 h 721995"/>
              <a:gd name="connsiteX54" fmla="*/ 1183005 w 1392555"/>
              <a:gd name="connsiteY54" fmla="*/ 516255 h 721995"/>
              <a:gd name="connsiteX55" fmla="*/ 1192530 w 1392555"/>
              <a:gd name="connsiteY55" fmla="*/ 537210 h 721995"/>
              <a:gd name="connsiteX56" fmla="*/ 1192530 w 1392555"/>
              <a:gd name="connsiteY56" fmla="*/ 586740 h 721995"/>
              <a:gd name="connsiteX57" fmla="*/ 1266825 w 1392555"/>
              <a:gd name="connsiteY57" fmla="*/ 640080 h 72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92555" h="721995">
                <a:moveTo>
                  <a:pt x="1266825" y="640080"/>
                </a:moveTo>
                <a:lnTo>
                  <a:pt x="1266825" y="721995"/>
                </a:lnTo>
                <a:lnTo>
                  <a:pt x="1392555" y="721995"/>
                </a:lnTo>
                <a:lnTo>
                  <a:pt x="1392555" y="0"/>
                </a:lnTo>
                <a:lnTo>
                  <a:pt x="0" y="0"/>
                </a:lnTo>
                <a:lnTo>
                  <a:pt x="0" y="19050"/>
                </a:lnTo>
                <a:lnTo>
                  <a:pt x="20955" y="19050"/>
                </a:lnTo>
                <a:lnTo>
                  <a:pt x="20955" y="19050"/>
                </a:lnTo>
                <a:lnTo>
                  <a:pt x="51435" y="19050"/>
                </a:lnTo>
                <a:lnTo>
                  <a:pt x="51435" y="40005"/>
                </a:lnTo>
                <a:lnTo>
                  <a:pt x="80010" y="40005"/>
                </a:lnTo>
                <a:lnTo>
                  <a:pt x="112395" y="40005"/>
                </a:lnTo>
                <a:lnTo>
                  <a:pt x="112395" y="49530"/>
                </a:lnTo>
                <a:lnTo>
                  <a:pt x="140970" y="49530"/>
                </a:lnTo>
                <a:lnTo>
                  <a:pt x="140970" y="55245"/>
                </a:lnTo>
                <a:lnTo>
                  <a:pt x="180975" y="55245"/>
                </a:lnTo>
                <a:lnTo>
                  <a:pt x="180975" y="62865"/>
                </a:lnTo>
                <a:lnTo>
                  <a:pt x="211455" y="62865"/>
                </a:lnTo>
                <a:lnTo>
                  <a:pt x="253365" y="62865"/>
                </a:lnTo>
                <a:lnTo>
                  <a:pt x="253365" y="87630"/>
                </a:lnTo>
                <a:lnTo>
                  <a:pt x="293370" y="87630"/>
                </a:lnTo>
                <a:lnTo>
                  <a:pt x="299085" y="87630"/>
                </a:lnTo>
                <a:lnTo>
                  <a:pt x="337185" y="87630"/>
                </a:lnTo>
                <a:lnTo>
                  <a:pt x="337185" y="97155"/>
                </a:lnTo>
                <a:lnTo>
                  <a:pt x="361950" y="97155"/>
                </a:lnTo>
                <a:lnTo>
                  <a:pt x="361950" y="116205"/>
                </a:lnTo>
                <a:lnTo>
                  <a:pt x="361950" y="116205"/>
                </a:lnTo>
                <a:cubicBezTo>
                  <a:pt x="361926" y="118110"/>
                  <a:pt x="361853" y="123182"/>
                  <a:pt x="361805" y="127635"/>
                </a:cubicBezTo>
                <a:lnTo>
                  <a:pt x="388620" y="127635"/>
                </a:lnTo>
                <a:lnTo>
                  <a:pt x="388620" y="139065"/>
                </a:lnTo>
                <a:lnTo>
                  <a:pt x="409575" y="139065"/>
                </a:lnTo>
                <a:lnTo>
                  <a:pt x="409575" y="154305"/>
                </a:lnTo>
                <a:lnTo>
                  <a:pt x="428625" y="154305"/>
                </a:lnTo>
                <a:lnTo>
                  <a:pt x="428625" y="161925"/>
                </a:lnTo>
                <a:lnTo>
                  <a:pt x="464820" y="161925"/>
                </a:lnTo>
                <a:lnTo>
                  <a:pt x="464820" y="177165"/>
                </a:lnTo>
                <a:lnTo>
                  <a:pt x="493395" y="177165"/>
                </a:lnTo>
                <a:lnTo>
                  <a:pt x="493395" y="194310"/>
                </a:lnTo>
                <a:lnTo>
                  <a:pt x="529590" y="194310"/>
                </a:lnTo>
                <a:lnTo>
                  <a:pt x="529590" y="203835"/>
                </a:lnTo>
                <a:lnTo>
                  <a:pt x="567690" y="203835"/>
                </a:lnTo>
                <a:lnTo>
                  <a:pt x="567690" y="213360"/>
                </a:lnTo>
                <a:lnTo>
                  <a:pt x="634292" y="240367"/>
                </a:lnTo>
                <a:lnTo>
                  <a:pt x="674370" y="262890"/>
                </a:lnTo>
                <a:lnTo>
                  <a:pt x="760095" y="274320"/>
                </a:lnTo>
                <a:lnTo>
                  <a:pt x="809625" y="314325"/>
                </a:lnTo>
                <a:lnTo>
                  <a:pt x="840105" y="342900"/>
                </a:lnTo>
                <a:lnTo>
                  <a:pt x="883920" y="342900"/>
                </a:lnTo>
                <a:lnTo>
                  <a:pt x="883920" y="377190"/>
                </a:lnTo>
                <a:lnTo>
                  <a:pt x="971550" y="377190"/>
                </a:lnTo>
                <a:lnTo>
                  <a:pt x="1007745" y="415290"/>
                </a:lnTo>
                <a:lnTo>
                  <a:pt x="1133475" y="466725"/>
                </a:lnTo>
                <a:lnTo>
                  <a:pt x="1139190" y="470535"/>
                </a:lnTo>
                <a:lnTo>
                  <a:pt x="1139190" y="497205"/>
                </a:lnTo>
                <a:lnTo>
                  <a:pt x="1183005" y="516255"/>
                </a:lnTo>
                <a:lnTo>
                  <a:pt x="1192530" y="537210"/>
                </a:lnTo>
                <a:lnTo>
                  <a:pt x="1192530" y="586740"/>
                </a:lnTo>
                <a:lnTo>
                  <a:pt x="1266825" y="640080"/>
                </a:lnTo>
                <a:close/>
              </a:path>
            </a:pathLst>
          </a:custGeom>
          <a:solidFill>
            <a:srgbClr val="12AD2B"/>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CheckMate 067: Nivolumab + Ipilimumab vs Monotherapy in Metastatic Melanoma </a:t>
            </a:r>
          </a:p>
        </p:txBody>
      </p:sp>
      <p:sp>
        <p:nvSpPr>
          <p:cNvPr id="9" name="Text Box 11"/>
          <p:cNvSpPr txBox="1">
            <a:spLocks noChangeArrowheads="1"/>
          </p:cNvSpPr>
          <p:nvPr/>
        </p:nvSpPr>
        <p:spPr bwMode="auto">
          <a:xfrm>
            <a:off x="285750" y="6367563"/>
            <a:ext cx="6008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da-DK" altLang="en-US" sz="1400" b="0" dirty="0">
                <a:solidFill>
                  <a:schemeClr val="bg2"/>
                </a:solidFill>
              </a:rPr>
              <a:t>Larkin J, et al. N Engl J Med. 2015;373:23-34.</a:t>
            </a:r>
          </a:p>
        </p:txBody>
      </p:sp>
      <p:grpSp>
        <p:nvGrpSpPr>
          <p:cNvPr id="10" name="Group 1"/>
          <p:cNvGrpSpPr>
            <a:grpSpLocks/>
          </p:cNvGrpSpPr>
          <p:nvPr/>
        </p:nvGrpSpPr>
        <p:grpSpPr bwMode="auto">
          <a:xfrm>
            <a:off x="6294438" y="6210300"/>
            <a:ext cx="2673350" cy="455613"/>
            <a:chOff x="6294438" y="6210300"/>
            <a:chExt cx="2673350" cy="455613"/>
          </a:xfrm>
        </p:grpSpPr>
        <p:sp>
          <p:nvSpPr>
            <p:cNvPr id="11"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2"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 name="Content Placeholder 3"/>
          <p:cNvGraphicFramePr>
            <a:graphicFrameLocks noGrp="1"/>
          </p:cNvGraphicFramePr>
          <p:nvPr>
            <p:ph idx="1"/>
            <p:extLst>
              <p:ext uri="{D42A27DB-BD31-4B8C-83A1-F6EECF244321}">
                <p14:modId xmlns:p14="http://schemas.microsoft.com/office/powerpoint/2010/main" val="552309808"/>
              </p:ext>
            </p:extLst>
          </p:nvPr>
        </p:nvGraphicFramePr>
        <p:xfrm>
          <a:off x="4868868" y="4263738"/>
          <a:ext cx="3727965" cy="1600242"/>
        </p:xfrm>
        <a:graphic>
          <a:graphicData uri="http://schemas.openxmlformats.org/drawingml/2006/table">
            <a:tbl>
              <a:tblPr firstRow="1" bandRow="1">
                <a:tableStyleId>{2D5ABB26-0587-4C30-8999-92F81FD0307C}</a:tableStyleId>
              </a:tblPr>
              <a:tblGrid>
                <a:gridCol w="1242655">
                  <a:extLst>
                    <a:ext uri="{9D8B030D-6E8A-4147-A177-3AD203B41FA5}">
                      <a16:colId xmlns="" xmlns:a16="http://schemas.microsoft.com/office/drawing/2014/main" val="20000"/>
                    </a:ext>
                  </a:extLst>
                </a:gridCol>
                <a:gridCol w="1242655">
                  <a:extLst>
                    <a:ext uri="{9D8B030D-6E8A-4147-A177-3AD203B41FA5}">
                      <a16:colId xmlns="" xmlns:a16="http://schemas.microsoft.com/office/drawing/2014/main" val="20001"/>
                    </a:ext>
                  </a:extLst>
                </a:gridCol>
                <a:gridCol w="1242655">
                  <a:extLst>
                    <a:ext uri="{9D8B030D-6E8A-4147-A177-3AD203B41FA5}">
                      <a16:colId xmlns="" xmlns:a16="http://schemas.microsoft.com/office/drawing/2014/main" val="20002"/>
                    </a:ext>
                  </a:extLst>
                </a:gridCol>
              </a:tblGrid>
              <a:tr h="519611">
                <a:tc>
                  <a:txBody>
                    <a:bodyPr/>
                    <a:lstStyle/>
                    <a:p>
                      <a:r>
                        <a:rPr lang="en-US" sz="1600" b="1" dirty="0"/>
                        <a:t>Treatment</a:t>
                      </a:r>
                    </a:p>
                  </a:txBody>
                  <a:tcPr anchor="ctr"/>
                </a:tc>
                <a:tc>
                  <a:txBody>
                    <a:bodyPr/>
                    <a:lstStyle/>
                    <a:p>
                      <a:pPr algn="ctr"/>
                      <a:r>
                        <a:rPr lang="en-US" sz="1600" b="1" dirty="0"/>
                        <a:t>ORR, %</a:t>
                      </a:r>
                    </a:p>
                  </a:txBody>
                  <a:tcPr anchor="ctr"/>
                </a:tc>
                <a:tc>
                  <a:txBody>
                    <a:bodyPr/>
                    <a:lstStyle/>
                    <a:p>
                      <a:pPr algn="ctr"/>
                      <a:r>
                        <a:rPr lang="en-US" sz="1600" b="1" dirty="0"/>
                        <a:t>Grade 3/4 TRAEs, %</a:t>
                      </a:r>
                    </a:p>
                  </a:txBody>
                  <a:tcPr anchor="ctr"/>
                </a:tc>
                <a:extLst>
                  <a:ext uri="{0D108BD9-81ED-4DB2-BD59-A6C34878D82A}">
                    <a16:rowId xmlns="" xmlns:a16="http://schemas.microsoft.com/office/drawing/2014/main" val="10000"/>
                  </a:ext>
                </a:extLst>
              </a:tr>
              <a:tr h="123371">
                <a:tc>
                  <a:txBody>
                    <a:bodyPr/>
                    <a:lstStyle/>
                    <a:p>
                      <a:r>
                        <a:rPr lang="en-US" sz="1600" b="1" dirty="0">
                          <a:solidFill>
                            <a:schemeClr val="accent2"/>
                          </a:solidFill>
                        </a:rPr>
                        <a:t>Nivo</a:t>
                      </a:r>
                    </a:p>
                  </a:txBody>
                  <a:tcPr/>
                </a:tc>
                <a:tc>
                  <a:txBody>
                    <a:bodyPr/>
                    <a:lstStyle/>
                    <a:p>
                      <a:pPr algn="ctr"/>
                      <a:r>
                        <a:rPr lang="en-US" sz="1600" dirty="0">
                          <a:solidFill>
                            <a:schemeClr val="accent2"/>
                          </a:solidFill>
                        </a:rPr>
                        <a:t>43.7</a:t>
                      </a:r>
                    </a:p>
                  </a:txBody>
                  <a:tcPr anchor="ctr"/>
                </a:tc>
                <a:tc>
                  <a:txBody>
                    <a:bodyPr/>
                    <a:lstStyle/>
                    <a:p>
                      <a:pPr algn="ctr"/>
                      <a:r>
                        <a:rPr lang="en-US" sz="1600" dirty="0">
                          <a:solidFill>
                            <a:schemeClr val="accent2"/>
                          </a:solidFill>
                        </a:rPr>
                        <a:t>16.3</a:t>
                      </a:r>
                    </a:p>
                  </a:txBody>
                  <a:tcPr anchor="ctr"/>
                </a:tc>
                <a:extLst>
                  <a:ext uri="{0D108BD9-81ED-4DB2-BD59-A6C34878D82A}">
                    <a16:rowId xmlns="" xmlns:a16="http://schemas.microsoft.com/office/drawing/2014/main" val="10001"/>
                  </a:ext>
                </a:extLst>
              </a:tr>
              <a:tr h="148046">
                <a:tc>
                  <a:txBody>
                    <a:bodyPr/>
                    <a:lstStyle/>
                    <a:p>
                      <a:r>
                        <a:rPr lang="en-US" sz="1600" b="1" dirty="0">
                          <a:solidFill>
                            <a:srgbClr val="FFC000"/>
                          </a:solidFill>
                        </a:rPr>
                        <a:t>Nivo + ipi</a:t>
                      </a:r>
                    </a:p>
                  </a:txBody>
                  <a:tcPr/>
                </a:tc>
                <a:tc>
                  <a:txBody>
                    <a:bodyPr/>
                    <a:lstStyle/>
                    <a:p>
                      <a:pPr algn="ctr"/>
                      <a:r>
                        <a:rPr lang="en-US" sz="1600" dirty="0">
                          <a:solidFill>
                            <a:srgbClr val="FFC000"/>
                          </a:solidFill>
                        </a:rPr>
                        <a:t>57.6</a:t>
                      </a:r>
                    </a:p>
                  </a:txBody>
                  <a:tcPr anchor="ctr"/>
                </a:tc>
                <a:tc>
                  <a:txBody>
                    <a:bodyPr/>
                    <a:lstStyle/>
                    <a:p>
                      <a:pPr algn="ctr"/>
                      <a:r>
                        <a:rPr lang="en-US" sz="1600" dirty="0">
                          <a:solidFill>
                            <a:srgbClr val="FFC000"/>
                          </a:solidFill>
                        </a:rPr>
                        <a:t>55.0</a:t>
                      </a:r>
                    </a:p>
                  </a:txBody>
                  <a:tcPr anchor="ctr"/>
                </a:tc>
                <a:extLst>
                  <a:ext uri="{0D108BD9-81ED-4DB2-BD59-A6C34878D82A}">
                    <a16:rowId xmlns="" xmlns:a16="http://schemas.microsoft.com/office/drawing/2014/main" val="10002"/>
                  </a:ext>
                </a:extLst>
              </a:tr>
              <a:tr h="350562">
                <a:tc>
                  <a:txBody>
                    <a:bodyPr/>
                    <a:lstStyle/>
                    <a:p>
                      <a:r>
                        <a:rPr lang="en-US" sz="1600" b="1" dirty="0">
                          <a:solidFill>
                            <a:schemeClr val="accent1"/>
                          </a:solidFill>
                        </a:rPr>
                        <a:t>Ipi</a:t>
                      </a:r>
                    </a:p>
                  </a:txBody>
                  <a:tcPr/>
                </a:tc>
                <a:tc>
                  <a:txBody>
                    <a:bodyPr/>
                    <a:lstStyle/>
                    <a:p>
                      <a:pPr algn="ctr"/>
                      <a:r>
                        <a:rPr lang="en-US" sz="1600" dirty="0">
                          <a:solidFill>
                            <a:schemeClr val="accent1"/>
                          </a:solidFill>
                        </a:rPr>
                        <a:t>19.0</a:t>
                      </a:r>
                    </a:p>
                  </a:txBody>
                  <a:tcPr anchor="ctr"/>
                </a:tc>
                <a:tc>
                  <a:txBody>
                    <a:bodyPr/>
                    <a:lstStyle/>
                    <a:p>
                      <a:pPr algn="ctr"/>
                      <a:r>
                        <a:rPr lang="en-US" sz="1600" dirty="0">
                          <a:solidFill>
                            <a:schemeClr val="accent1"/>
                          </a:solidFill>
                        </a:rPr>
                        <a:t>27.3</a:t>
                      </a:r>
                    </a:p>
                  </a:txBody>
                  <a:tcPr anchor="ctr"/>
                </a:tc>
                <a:extLst>
                  <a:ext uri="{0D108BD9-81ED-4DB2-BD59-A6C34878D82A}">
                    <a16:rowId xmlns="" xmlns:a16="http://schemas.microsoft.com/office/drawing/2014/main" val="10003"/>
                  </a:ext>
                </a:extLst>
              </a:tr>
            </a:tbl>
          </a:graphicData>
        </a:graphic>
      </p:graphicFrame>
      <p:sp>
        <p:nvSpPr>
          <p:cNvPr id="15" name="Rectangle 49"/>
          <p:cNvSpPr>
            <a:spLocks noChangeArrowheads="1"/>
          </p:cNvSpPr>
          <p:nvPr/>
        </p:nvSpPr>
        <p:spPr bwMode="auto">
          <a:xfrm rot="16200000">
            <a:off x="-475825" y="2391196"/>
            <a:ext cx="185566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ts val="0"/>
              </a:spcBef>
              <a:spcAft>
                <a:spcPts val="0"/>
              </a:spcAft>
              <a:buClr>
                <a:schemeClr val="folHlink"/>
              </a:buClr>
              <a:buFont typeface="Arial" panose="020B0604020202020204" pitchFamily="34" charset="0"/>
              <a:buNone/>
            </a:pPr>
            <a:r>
              <a:rPr lang="en-US" altLang="en-US" sz="1200" dirty="0">
                <a:solidFill>
                  <a:srgbClr val="FFFFFF"/>
                </a:solidFill>
              </a:rPr>
              <a:t>Best Change From Baseline in Target-Lesion Volume (%)</a:t>
            </a:r>
            <a:endParaRPr lang="en-US" altLang="en-US" sz="1200" dirty="0"/>
          </a:p>
        </p:txBody>
      </p:sp>
      <p:sp>
        <p:nvSpPr>
          <p:cNvPr id="17" name="Freeform: Shape 16"/>
          <p:cNvSpPr/>
          <p:nvPr/>
        </p:nvSpPr>
        <p:spPr bwMode="auto">
          <a:xfrm>
            <a:off x="1091415" y="1945580"/>
            <a:ext cx="3469331" cy="1459271"/>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19" name="Rectangle 39"/>
          <p:cNvSpPr>
            <a:spLocks noChangeArrowheads="1"/>
          </p:cNvSpPr>
          <p:nvPr/>
        </p:nvSpPr>
        <p:spPr bwMode="auto">
          <a:xfrm>
            <a:off x="710580" y="3271864"/>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20" name="Rectangle 40"/>
          <p:cNvSpPr>
            <a:spLocks noChangeArrowheads="1"/>
          </p:cNvSpPr>
          <p:nvPr/>
        </p:nvSpPr>
        <p:spPr bwMode="auto">
          <a:xfrm>
            <a:off x="795539" y="2753525"/>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21" name="Rectangle 41"/>
          <p:cNvSpPr>
            <a:spLocks noChangeArrowheads="1"/>
          </p:cNvSpPr>
          <p:nvPr/>
        </p:nvSpPr>
        <p:spPr bwMode="auto">
          <a:xfrm>
            <a:off x="931794" y="2579751"/>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22" name="Rectangle 42"/>
          <p:cNvSpPr>
            <a:spLocks noChangeArrowheads="1"/>
          </p:cNvSpPr>
          <p:nvPr/>
        </p:nvSpPr>
        <p:spPr bwMode="auto">
          <a:xfrm>
            <a:off x="846835" y="240299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23" name="Rectangle 43"/>
          <p:cNvSpPr>
            <a:spLocks noChangeArrowheads="1"/>
          </p:cNvSpPr>
          <p:nvPr/>
        </p:nvSpPr>
        <p:spPr bwMode="auto">
          <a:xfrm>
            <a:off x="846835" y="2229224"/>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24" name="Rectangle 44"/>
          <p:cNvSpPr>
            <a:spLocks noChangeArrowheads="1"/>
          </p:cNvSpPr>
          <p:nvPr/>
        </p:nvSpPr>
        <p:spPr bwMode="auto">
          <a:xfrm>
            <a:off x="846835" y="2055450"/>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25" name="Rectangle 45"/>
          <p:cNvSpPr>
            <a:spLocks noChangeArrowheads="1"/>
          </p:cNvSpPr>
          <p:nvPr/>
        </p:nvSpPr>
        <p:spPr bwMode="auto">
          <a:xfrm>
            <a:off x="761876" y="1881676"/>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27" name="Line 82"/>
          <p:cNvSpPr>
            <a:spLocks noChangeShapeType="1"/>
          </p:cNvSpPr>
          <p:nvPr/>
        </p:nvSpPr>
        <p:spPr bwMode="auto">
          <a:xfrm flipH="1">
            <a:off x="1038748" y="195933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8" name="Line 83"/>
          <p:cNvSpPr>
            <a:spLocks noChangeShapeType="1"/>
          </p:cNvSpPr>
          <p:nvPr/>
        </p:nvSpPr>
        <p:spPr bwMode="auto">
          <a:xfrm flipH="1">
            <a:off x="1040784" y="248085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9" name="Line 84"/>
          <p:cNvSpPr>
            <a:spLocks noChangeShapeType="1"/>
          </p:cNvSpPr>
          <p:nvPr/>
        </p:nvSpPr>
        <p:spPr bwMode="auto">
          <a:xfrm flipH="1">
            <a:off x="1033873" y="213317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0" name="Line 85"/>
          <p:cNvSpPr>
            <a:spLocks noChangeShapeType="1"/>
          </p:cNvSpPr>
          <p:nvPr/>
        </p:nvSpPr>
        <p:spPr bwMode="auto">
          <a:xfrm flipH="1">
            <a:off x="1040784" y="230701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1" name="Line 86"/>
          <p:cNvSpPr>
            <a:spLocks noChangeShapeType="1"/>
          </p:cNvSpPr>
          <p:nvPr/>
        </p:nvSpPr>
        <p:spPr bwMode="auto">
          <a:xfrm flipH="1">
            <a:off x="1040784" y="265469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2" name="Line 87"/>
          <p:cNvSpPr>
            <a:spLocks noChangeShapeType="1"/>
          </p:cNvSpPr>
          <p:nvPr/>
        </p:nvSpPr>
        <p:spPr bwMode="auto">
          <a:xfrm flipH="1">
            <a:off x="1040784" y="282853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3" name="Line 88"/>
          <p:cNvSpPr>
            <a:spLocks noChangeShapeType="1"/>
          </p:cNvSpPr>
          <p:nvPr/>
        </p:nvSpPr>
        <p:spPr bwMode="auto">
          <a:xfrm flipH="1">
            <a:off x="1040784" y="3350061"/>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4" name="Rectangle 33"/>
          <p:cNvSpPr>
            <a:spLocks noChangeArrowheads="1"/>
          </p:cNvSpPr>
          <p:nvPr/>
        </p:nvSpPr>
        <p:spPr bwMode="auto">
          <a:xfrm>
            <a:off x="795539" y="2924320"/>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35" name="Line 87"/>
          <p:cNvSpPr>
            <a:spLocks noChangeShapeType="1"/>
          </p:cNvSpPr>
          <p:nvPr/>
        </p:nvSpPr>
        <p:spPr bwMode="auto">
          <a:xfrm flipH="1">
            <a:off x="1040784" y="300237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6" name="Rectangle 40"/>
          <p:cNvSpPr>
            <a:spLocks noChangeArrowheads="1"/>
          </p:cNvSpPr>
          <p:nvPr/>
        </p:nvSpPr>
        <p:spPr bwMode="auto">
          <a:xfrm>
            <a:off x="795539" y="3098093"/>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37" name="Line 87"/>
          <p:cNvSpPr>
            <a:spLocks noChangeShapeType="1"/>
          </p:cNvSpPr>
          <p:nvPr/>
        </p:nvSpPr>
        <p:spPr bwMode="auto">
          <a:xfrm flipH="1">
            <a:off x="1040784" y="317621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61" name="Rectangle 59"/>
          <p:cNvSpPr>
            <a:spLocks noChangeArrowheads="1"/>
          </p:cNvSpPr>
          <p:nvPr/>
        </p:nvSpPr>
        <p:spPr bwMode="auto">
          <a:xfrm>
            <a:off x="1399606" y="3496201"/>
            <a:ext cx="2768366" cy="17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Pts</a:t>
            </a:r>
            <a:endParaRPr lang="en-US" altLang="en-US" sz="1200" dirty="0"/>
          </a:p>
        </p:txBody>
      </p:sp>
      <p:sp>
        <p:nvSpPr>
          <p:cNvPr id="284" name="Rectangle 46"/>
          <p:cNvSpPr>
            <a:spLocks noChangeArrowheads="1"/>
          </p:cNvSpPr>
          <p:nvPr/>
        </p:nvSpPr>
        <p:spPr bwMode="auto">
          <a:xfrm>
            <a:off x="3032819" y="1883659"/>
            <a:ext cx="161903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Median change: -34.5%</a:t>
            </a:r>
          </a:p>
        </p:txBody>
      </p:sp>
      <p:sp>
        <p:nvSpPr>
          <p:cNvPr id="3" name="Freeform: Shape 2"/>
          <p:cNvSpPr/>
          <p:nvPr/>
        </p:nvSpPr>
        <p:spPr bwMode="auto">
          <a:xfrm>
            <a:off x="1149135" y="1936082"/>
            <a:ext cx="1059180" cy="710565"/>
          </a:xfrm>
          <a:custGeom>
            <a:avLst/>
            <a:gdLst>
              <a:gd name="connsiteX0" fmla="*/ 1059180 w 1059180"/>
              <a:gd name="connsiteY0" fmla="*/ 710565 h 710565"/>
              <a:gd name="connsiteX1" fmla="*/ 0 w 1059180"/>
              <a:gd name="connsiteY1" fmla="*/ 710565 h 710565"/>
              <a:gd name="connsiteX2" fmla="*/ 0 w 1059180"/>
              <a:gd name="connsiteY2" fmla="*/ 0 h 710565"/>
              <a:gd name="connsiteX3" fmla="*/ 93345 w 1059180"/>
              <a:gd name="connsiteY3" fmla="*/ 0 h 710565"/>
              <a:gd name="connsiteX4" fmla="*/ 114300 w 1059180"/>
              <a:gd name="connsiteY4" fmla="*/ 0 h 710565"/>
              <a:gd name="connsiteX5" fmla="*/ 114300 w 1059180"/>
              <a:gd name="connsiteY5" fmla="*/ 55245 h 710565"/>
              <a:gd name="connsiteX6" fmla="*/ 131445 w 1059180"/>
              <a:gd name="connsiteY6" fmla="*/ 55245 h 710565"/>
              <a:gd name="connsiteX7" fmla="*/ 131445 w 1059180"/>
              <a:gd name="connsiteY7" fmla="*/ 85725 h 710565"/>
              <a:gd name="connsiteX8" fmla="*/ 139065 w 1059180"/>
              <a:gd name="connsiteY8" fmla="*/ 85725 h 710565"/>
              <a:gd name="connsiteX9" fmla="*/ 139065 w 1059180"/>
              <a:gd name="connsiteY9" fmla="*/ 129540 h 710565"/>
              <a:gd name="connsiteX10" fmla="*/ 144780 w 1059180"/>
              <a:gd name="connsiteY10" fmla="*/ 135255 h 710565"/>
              <a:gd name="connsiteX11" fmla="*/ 144780 w 1059180"/>
              <a:gd name="connsiteY11" fmla="*/ 156210 h 710565"/>
              <a:gd name="connsiteX12" fmla="*/ 163830 w 1059180"/>
              <a:gd name="connsiteY12" fmla="*/ 156210 h 710565"/>
              <a:gd name="connsiteX13" fmla="*/ 163830 w 1059180"/>
              <a:gd name="connsiteY13" fmla="*/ 186690 h 710565"/>
              <a:gd name="connsiteX14" fmla="*/ 182880 w 1059180"/>
              <a:gd name="connsiteY14" fmla="*/ 186690 h 710565"/>
              <a:gd name="connsiteX15" fmla="*/ 182880 w 1059180"/>
              <a:gd name="connsiteY15" fmla="*/ 190500 h 710565"/>
              <a:gd name="connsiteX16" fmla="*/ 198120 w 1059180"/>
              <a:gd name="connsiteY16" fmla="*/ 190500 h 710565"/>
              <a:gd name="connsiteX17" fmla="*/ 198120 w 1059180"/>
              <a:gd name="connsiteY17" fmla="*/ 215265 h 710565"/>
              <a:gd name="connsiteX18" fmla="*/ 209550 w 1059180"/>
              <a:gd name="connsiteY18" fmla="*/ 215265 h 710565"/>
              <a:gd name="connsiteX19" fmla="*/ 209550 w 1059180"/>
              <a:gd name="connsiteY19" fmla="*/ 234315 h 710565"/>
              <a:gd name="connsiteX20" fmla="*/ 222885 w 1059180"/>
              <a:gd name="connsiteY20" fmla="*/ 234315 h 710565"/>
              <a:gd name="connsiteX21" fmla="*/ 222885 w 1059180"/>
              <a:gd name="connsiteY21" fmla="*/ 253365 h 710565"/>
              <a:gd name="connsiteX22" fmla="*/ 247650 w 1059180"/>
              <a:gd name="connsiteY22" fmla="*/ 253365 h 710565"/>
              <a:gd name="connsiteX23" fmla="*/ 257175 w 1059180"/>
              <a:gd name="connsiteY23" fmla="*/ 253365 h 710565"/>
              <a:gd name="connsiteX24" fmla="*/ 268605 w 1059180"/>
              <a:gd name="connsiteY24" fmla="*/ 253365 h 710565"/>
              <a:gd name="connsiteX25" fmla="*/ 268605 w 1059180"/>
              <a:gd name="connsiteY25" fmla="*/ 285750 h 710565"/>
              <a:gd name="connsiteX26" fmla="*/ 283845 w 1059180"/>
              <a:gd name="connsiteY26" fmla="*/ 285750 h 710565"/>
              <a:gd name="connsiteX27" fmla="*/ 283845 w 1059180"/>
              <a:gd name="connsiteY27" fmla="*/ 320040 h 710565"/>
              <a:gd name="connsiteX28" fmla="*/ 295275 w 1059180"/>
              <a:gd name="connsiteY28" fmla="*/ 320040 h 710565"/>
              <a:gd name="connsiteX29" fmla="*/ 304800 w 1059180"/>
              <a:gd name="connsiteY29" fmla="*/ 320040 h 710565"/>
              <a:gd name="connsiteX30" fmla="*/ 304800 w 1059180"/>
              <a:gd name="connsiteY30" fmla="*/ 352425 h 710565"/>
              <a:gd name="connsiteX31" fmla="*/ 318135 w 1059180"/>
              <a:gd name="connsiteY31" fmla="*/ 352425 h 710565"/>
              <a:gd name="connsiteX32" fmla="*/ 318135 w 1059180"/>
              <a:gd name="connsiteY32" fmla="*/ 365760 h 710565"/>
              <a:gd name="connsiteX33" fmla="*/ 348615 w 1059180"/>
              <a:gd name="connsiteY33" fmla="*/ 365760 h 710565"/>
              <a:gd name="connsiteX34" fmla="*/ 348615 w 1059180"/>
              <a:gd name="connsiteY34" fmla="*/ 375285 h 710565"/>
              <a:gd name="connsiteX35" fmla="*/ 363855 w 1059180"/>
              <a:gd name="connsiteY35" fmla="*/ 375285 h 710565"/>
              <a:gd name="connsiteX36" fmla="*/ 363855 w 1059180"/>
              <a:gd name="connsiteY36" fmla="*/ 388620 h 710565"/>
              <a:gd name="connsiteX37" fmla="*/ 453390 w 1059180"/>
              <a:gd name="connsiteY37" fmla="*/ 388620 h 710565"/>
              <a:gd name="connsiteX38" fmla="*/ 453390 w 1059180"/>
              <a:gd name="connsiteY38" fmla="*/ 403860 h 710565"/>
              <a:gd name="connsiteX39" fmla="*/ 468630 w 1059180"/>
              <a:gd name="connsiteY39" fmla="*/ 403860 h 710565"/>
              <a:gd name="connsiteX40" fmla="*/ 468630 w 1059180"/>
              <a:gd name="connsiteY40" fmla="*/ 417195 h 710565"/>
              <a:gd name="connsiteX41" fmla="*/ 506730 w 1059180"/>
              <a:gd name="connsiteY41" fmla="*/ 417195 h 710565"/>
              <a:gd name="connsiteX42" fmla="*/ 506730 w 1059180"/>
              <a:gd name="connsiteY42" fmla="*/ 426720 h 710565"/>
              <a:gd name="connsiteX43" fmla="*/ 527685 w 1059180"/>
              <a:gd name="connsiteY43" fmla="*/ 426720 h 710565"/>
              <a:gd name="connsiteX44" fmla="*/ 527685 w 1059180"/>
              <a:gd name="connsiteY44" fmla="*/ 438150 h 710565"/>
              <a:gd name="connsiteX45" fmla="*/ 541020 w 1059180"/>
              <a:gd name="connsiteY45" fmla="*/ 438150 h 710565"/>
              <a:gd name="connsiteX46" fmla="*/ 544830 w 1059180"/>
              <a:gd name="connsiteY46" fmla="*/ 441960 h 710565"/>
              <a:gd name="connsiteX47" fmla="*/ 563880 w 1059180"/>
              <a:gd name="connsiteY47" fmla="*/ 441960 h 710565"/>
              <a:gd name="connsiteX48" fmla="*/ 563880 w 1059180"/>
              <a:gd name="connsiteY48" fmla="*/ 447675 h 710565"/>
              <a:gd name="connsiteX49" fmla="*/ 575310 w 1059180"/>
              <a:gd name="connsiteY49" fmla="*/ 447675 h 710565"/>
              <a:gd name="connsiteX50" fmla="*/ 575310 w 1059180"/>
              <a:gd name="connsiteY50" fmla="*/ 447675 h 710565"/>
              <a:gd name="connsiteX51" fmla="*/ 594360 w 1059180"/>
              <a:gd name="connsiteY51" fmla="*/ 447675 h 710565"/>
              <a:gd name="connsiteX52" fmla="*/ 594360 w 1059180"/>
              <a:gd name="connsiteY52" fmla="*/ 464820 h 710565"/>
              <a:gd name="connsiteX53" fmla="*/ 622935 w 1059180"/>
              <a:gd name="connsiteY53" fmla="*/ 464820 h 710565"/>
              <a:gd name="connsiteX54" fmla="*/ 622935 w 1059180"/>
              <a:gd name="connsiteY54" fmla="*/ 495300 h 710565"/>
              <a:gd name="connsiteX55" fmla="*/ 672465 w 1059180"/>
              <a:gd name="connsiteY55" fmla="*/ 495300 h 710565"/>
              <a:gd name="connsiteX56" fmla="*/ 672465 w 1059180"/>
              <a:gd name="connsiteY56" fmla="*/ 495300 h 710565"/>
              <a:gd name="connsiteX57" fmla="*/ 687705 w 1059180"/>
              <a:gd name="connsiteY57" fmla="*/ 510540 h 710565"/>
              <a:gd name="connsiteX58" fmla="*/ 687705 w 1059180"/>
              <a:gd name="connsiteY58" fmla="*/ 525780 h 710565"/>
              <a:gd name="connsiteX59" fmla="*/ 714375 w 1059180"/>
              <a:gd name="connsiteY59" fmla="*/ 525780 h 710565"/>
              <a:gd name="connsiteX60" fmla="*/ 714375 w 1059180"/>
              <a:gd name="connsiteY60" fmla="*/ 529590 h 710565"/>
              <a:gd name="connsiteX61" fmla="*/ 727710 w 1059180"/>
              <a:gd name="connsiteY61" fmla="*/ 529590 h 710565"/>
              <a:gd name="connsiteX62" fmla="*/ 727710 w 1059180"/>
              <a:gd name="connsiteY62" fmla="*/ 546735 h 710565"/>
              <a:gd name="connsiteX63" fmla="*/ 748665 w 1059180"/>
              <a:gd name="connsiteY63" fmla="*/ 546735 h 710565"/>
              <a:gd name="connsiteX64" fmla="*/ 748665 w 1059180"/>
              <a:gd name="connsiteY64" fmla="*/ 546735 h 710565"/>
              <a:gd name="connsiteX65" fmla="*/ 788670 w 1059180"/>
              <a:gd name="connsiteY65" fmla="*/ 546735 h 710565"/>
              <a:gd name="connsiteX66" fmla="*/ 788670 w 1059180"/>
              <a:gd name="connsiteY66" fmla="*/ 582930 h 710565"/>
              <a:gd name="connsiteX67" fmla="*/ 809625 w 1059180"/>
              <a:gd name="connsiteY67" fmla="*/ 582930 h 710565"/>
              <a:gd name="connsiteX68" fmla="*/ 809625 w 1059180"/>
              <a:gd name="connsiteY68" fmla="*/ 596265 h 710565"/>
              <a:gd name="connsiteX69" fmla="*/ 838200 w 1059180"/>
              <a:gd name="connsiteY69" fmla="*/ 596265 h 710565"/>
              <a:gd name="connsiteX70" fmla="*/ 838200 w 1059180"/>
              <a:gd name="connsiteY70" fmla="*/ 609600 h 710565"/>
              <a:gd name="connsiteX71" fmla="*/ 853440 w 1059180"/>
              <a:gd name="connsiteY71" fmla="*/ 609600 h 710565"/>
              <a:gd name="connsiteX72" fmla="*/ 853440 w 1059180"/>
              <a:gd name="connsiteY72" fmla="*/ 619125 h 710565"/>
              <a:gd name="connsiteX73" fmla="*/ 874395 w 1059180"/>
              <a:gd name="connsiteY73" fmla="*/ 619125 h 710565"/>
              <a:gd name="connsiteX74" fmla="*/ 874395 w 1059180"/>
              <a:gd name="connsiteY74" fmla="*/ 630555 h 710565"/>
              <a:gd name="connsiteX75" fmla="*/ 882015 w 1059180"/>
              <a:gd name="connsiteY75" fmla="*/ 630555 h 710565"/>
              <a:gd name="connsiteX76" fmla="*/ 882015 w 1059180"/>
              <a:gd name="connsiteY76" fmla="*/ 643890 h 710565"/>
              <a:gd name="connsiteX77" fmla="*/ 904875 w 1059180"/>
              <a:gd name="connsiteY77" fmla="*/ 643890 h 710565"/>
              <a:gd name="connsiteX78" fmla="*/ 904875 w 1059180"/>
              <a:gd name="connsiteY78" fmla="*/ 661035 h 710565"/>
              <a:gd name="connsiteX79" fmla="*/ 933450 w 1059180"/>
              <a:gd name="connsiteY79" fmla="*/ 661035 h 710565"/>
              <a:gd name="connsiteX80" fmla="*/ 939165 w 1059180"/>
              <a:gd name="connsiteY80" fmla="*/ 661035 h 710565"/>
              <a:gd name="connsiteX81" fmla="*/ 958215 w 1059180"/>
              <a:gd name="connsiteY81" fmla="*/ 661035 h 710565"/>
              <a:gd name="connsiteX82" fmla="*/ 958215 w 1059180"/>
              <a:gd name="connsiteY82" fmla="*/ 668655 h 710565"/>
              <a:gd name="connsiteX83" fmla="*/ 975360 w 1059180"/>
              <a:gd name="connsiteY83" fmla="*/ 668655 h 710565"/>
              <a:gd name="connsiteX84" fmla="*/ 975360 w 1059180"/>
              <a:gd name="connsiteY84" fmla="*/ 668655 h 710565"/>
              <a:gd name="connsiteX85" fmla="*/ 1011555 w 1059180"/>
              <a:gd name="connsiteY85" fmla="*/ 668655 h 710565"/>
              <a:gd name="connsiteX86" fmla="*/ 1011555 w 1059180"/>
              <a:gd name="connsiteY86" fmla="*/ 687705 h 710565"/>
              <a:gd name="connsiteX87" fmla="*/ 1059180 w 1059180"/>
              <a:gd name="connsiteY87" fmla="*/ 710565 h 710565"/>
              <a:gd name="connsiteX0" fmla="*/ 1059180 w 1059180"/>
              <a:gd name="connsiteY0" fmla="*/ 710565 h 710565"/>
              <a:gd name="connsiteX1" fmla="*/ 0 w 1059180"/>
              <a:gd name="connsiteY1" fmla="*/ 710565 h 710565"/>
              <a:gd name="connsiteX2" fmla="*/ 0 w 1059180"/>
              <a:gd name="connsiteY2" fmla="*/ 0 h 710565"/>
              <a:gd name="connsiteX3" fmla="*/ 93345 w 1059180"/>
              <a:gd name="connsiteY3" fmla="*/ 0 h 710565"/>
              <a:gd name="connsiteX4" fmla="*/ 114300 w 1059180"/>
              <a:gd name="connsiteY4" fmla="*/ 0 h 710565"/>
              <a:gd name="connsiteX5" fmla="*/ 114300 w 1059180"/>
              <a:gd name="connsiteY5" fmla="*/ 55245 h 710565"/>
              <a:gd name="connsiteX6" fmla="*/ 131445 w 1059180"/>
              <a:gd name="connsiteY6" fmla="*/ 55245 h 710565"/>
              <a:gd name="connsiteX7" fmla="*/ 131445 w 1059180"/>
              <a:gd name="connsiteY7" fmla="*/ 85725 h 710565"/>
              <a:gd name="connsiteX8" fmla="*/ 139065 w 1059180"/>
              <a:gd name="connsiteY8" fmla="*/ 85725 h 710565"/>
              <a:gd name="connsiteX9" fmla="*/ 139065 w 1059180"/>
              <a:gd name="connsiteY9" fmla="*/ 129540 h 710565"/>
              <a:gd name="connsiteX10" fmla="*/ 144780 w 1059180"/>
              <a:gd name="connsiteY10" fmla="*/ 135255 h 710565"/>
              <a:gd name="connsiteX11" fmla="*/ 144780 w 1059180"/>
              <a:gd name="connsiteY11" fmla="*/ 156210 h 710565"/>
              <a:gd name="connsiteX12" fmla="*/ 163830 w 1059180"/>
              <a:gd name="connsiteY12" fmla="*/ 156210 h 710565"/>
              <a:gd name="connsiteX13" fmla="*/ 163830 w 1059180"/>
              <a:gd name="connsiteY13" fmla="*/ 186690 h 710565"/>
              <a:gd name="connsiteX14" fmla="*/ 182880 w 1059180"/>
              <a:gd name="connsiteY14" fmla="*/ 186690 h 710565"/>
              <a:gd name="connsiteX15" fmla="*/ 182880 w 1059180"/>
              <a:gd name="connsiteY15" fmla="*/ 190500 h 710565"/>
              <a:gd name="connsiteX16" fmla="*/ 198120 w 1059180"/>
              <a:gd name="connsiteY16" fmla="*/ 190500 h 710565"/>
              <a:gd name="connsiteX17" fmla="*/ 198120 w 1059180"/>
              <a:gd name="connsiteY17" fmla="*/ 215265 h 710565"/>
              <a:gd name="connsiteX18" fmla="*/ 209550 w 1059180"/>
              <a:gd name="connsiteY18" fmla="*/ 215265 h 710565"/>
              <a:gd name="connsiteX19" fmla="*/ 209550 w 1059180"/>
              <a:gd name="connsiteY19" fmla="*/ 234315 h 710565"/>
              <a:gd name="connsiteX20" fmla="*/ 222885 w 1059180"/>
              <a:gd name="connsiteY20" fmla="*/ 234315 h 710565"/>
              <a:gd name="connsiteX21" fmla="*/ 222885 w 1059180"/>
              <a:gd name="connsiteY21" fmla="*/ 253365 h 710565"/>
              <a:gd name="connsiteX22" fmla="*/ 247650 w 1059180"/>
              <a:gd name="connsiteY22" fmla="*/ 253365 h 710565"/>
              <a:gd name="connsiteX23" fmla="*/ 257175 w 1059180"/>
              <a:gd name="connsiteY23" fmla="*/ 253365 h 710565"/>
              <a:gd name="connsiteX24" fmla="*/ 268605 w 1059180"/>
              <a:gd name="connsiteY24" fmla="*/ 253365 h 710565"/>
              <a:gd name="connsiteX25" fmla="*/ 268605 w 1059180"/>
              <a:gd name="connsiteY25" fmla="*/ 285750 h 710565"/>
              <a:gd name="connsiteX26" fmla="*/ 283845 w 1059180"/>
              <a:gd name="connsiteY26" fmla="*/ 285750 h 710565"/>
              <a:gd name="connsiteX27" fmla="*/ 283845 w 1059180"/>
              <a:gd name="connsiteY27" fmla="*/ 320040 h 710565"/>
              <a:gd name="connsiteX28" fmla="*/ 295275 w 1059180"/>
              <a:gd name="connsiteY28" fmla="*/ 320040 h 710565"/>
              <a:gd name="connsiteX29" fmla="*/ 304800 w 1059180"/>
              <a:gd name="connsiteY29" fmla="*/ 320040 h 710565"/>
              <a:gd name="connsiteX30" fmla="*/ 304800 w 1059180"/>
              <a:gd name="connsiteY30" fmla="*/ 352425 h 710565"/>
              <a:gd name="connsiteX31" fmla="*/ 318135 w 1059180"/>
              <a:gd name="connsiteY31" fmla="*/ 352425 h 710565"/>
              <a:gd name="connsiteX32" fmla="*/ 318135 w 1059180"/>
              <a:gd name="connsiteY32" fmla="*/ 365760 h 710565"/>
              <a:gd name="connsiteX33" fmla="*/ 348615 w 1059180"/>
              <a:gd name="connsiteY33" fmla="*/ 365760 h 710565"/>
              <a:gd name="connsiteX34" fmla="*/ 348615 w 1059180"/>
              <a:gd name="connsiteY34" fmla="*/ 375285 h 710565"/>
              <a:gd name="connsiteX35" fmla="*/ 363855 w 1059180"/>
              <a:gd name="connsiteY35" fmla="*/ 375285 h 710565"/>
              <a:gd name="connsiteX36" fmla="*/ 363855 w 1059180"/>
              <a:gd name="connsiteY36" fmla="*/ 388620 h 710565"/>
              <a:gd name="connsiteX37" fmla="*/ 453390 w 1059180"/>
              <a:gd name="connsiteY37" fmla="*/ 388620 h 710565"/>
              <a:gd name="connsiteX38" fmla="*/ 453390 w 1059180"/>
              <a:gd name="connsiteY38" fmla="*/ 403860 h 710565"/>
              <a:gd name="connsiteX39" fmla="*/ 468630 w 1059180"/>
              <a:gd name="connsiteY39" fmla="*/ 403860 h 710565"/>
              <a:gd name="connsiteX40" fmla="*/ 468630 w 1059180"/>
              <a:gd name="connsiteY40" fmla="*/ 417195 h 710565"/>
              <a:gd name="connsiteX41" fmla="*/ 506730 w 1059180"/>
              <a:gd name="connsiteY41" fmla="*/ 417195 h 710565"/>
              <a:gd name="connsiteX42" fmla="*/ 506730 w 1059180"/>
              <a:gd name="connsiteY42" fmla="*/ 426720 h 710565"/>
              <a:gd name="connsiteX43" fmla="*/ 527685 w 1059180"/>
              <a:gd name="connsiteY43" fmla="*/ 426720 h 710565"/>
              <a:gd name="connsiteX44" fmla="*/ 527685 w 1059180"/>
              <a:gd name="connsiteY44" fmla="*/ 438150 h 710565"/>
              <a:gd name="connsiteX45" fmla="*/ 541020 w 1059180"/>
              <a:gd name="connsiteY45" fmla="*/ 438150 h 710565"/>
              <a:gd name="connsiteX46" fmla="*/ 544830 w 1059180"/>
              <a:gd name="connsiteY46" fmla="*/ 441960 h 710565"/>
              <a:gd name="connsiteX47" fmla="*/ 563880 w 1059180"/>
              <a:gd name="connsiteY47" fmla="*/ 441960 h 710565"/>
              <a:gd name="connsiteX48" fmla="*/ 563880 w 1059180"/>
              <a:gd name="connsiteY48" fmla="*/ 447675 h 710565"/>
              <a:gd name="connsiteX49" fmla="*/ 575310 w 1059180"/>
              <a:gd name="connsiteY49" fmla="*/ 447675 h 710565"/>
              <a:gd name="connsiteX50" fmla="*/ 575310 w 1059180"/>
              <a:gd name="connsiteY50" fmla="*/ 447675 h 710565"/>
              <a:gd name="connsiteX51" fmla="*/ 594360 w 1059180"/>
              <a:gd name="connsiteY51" fmla="*/ 447675 h 710565"/>
              <a:gd name="connsiteX52" fmla="*/ 594360 w 1059180"/>
              <a:gd name="connsiteY52" fmla="*/ 464820 h 710565"/>
              <a:gd name="connsiteX53" fmla="*/ 622935 w 1059180"/>
              <a:gd name="connsiteY53" fmla="*/ 464820 h 710565"/>
              <a:gd name="connsiteX54" fmla="*/ 622935 w 1059180"/>
              <a:gd name="connsiteY54" fmla="*/ 495300 h 710565"/>
              <a:gd name="connsiteX55" fmla="*/ 672465 w 1059180"/>
              <a:gd name="connsiteY55" fmla="*/ 495300 h 710565"/>
              <a:gd name="connsiteX56" fmla="*/ 672465 w 1059180"/>
              <a:gd name="connsiteY56" fmla="*/ 495300 h 710565"/>
              <a:gd name="connsiteX57" fmla="*/ 687705 w 1059180"/>
              <a:gd name="connsiteY57" fmla="*/ 510540 h 710565"/>
              <a:gd name="connsiteX58" fmla="*/ 687705 w 1059180"/>
              <a:gd name="connsiteY58" fmla="*/ 525780 h 710565"/>
              <a:gd name="connsiteX59" fmla="*/ 714375 w 1059180"/>
              <a:gd name="connsiteY59" fmla="*/ 525780 h 710565"/>
              <a:gd name="connsiteX60" fmla="*/ 714375 w 1059180"/>
              <a:gd name="connsiteY60" fmla="*/ 529590 h 710565"/>
              <a:gd name="connsiteX61" fmla="*/ 727710 w 1059180"/>
              <a:gd name="connsiteY61" fmla="*/ 529590 h 710565"/>
              <a:gd name="connsiteX62" fmla="*/ 727710 w 1059180"/>
              <a:gd name="connsiteY62" fmla="*/ 546735 h 710565"/>
              <a:gd name="connsiteX63" fmla="*/ 748665 w 1059180"/>
              <a:gd name="connsiteY63" fmla="*/ 546735 h 710565"/>
              <a:gd name="connsiteX64" fmla="*/ 748665 w 1059180"/>
              <a:gd name="connsiteY64" fmla="*/ 546735 h 710565"/>
              <a:gd name="connsiteX65" fmla="*/ 788670 w 1059180"/>
              <a:gd name="connsiteY65" fmla="*/ 546735 h 710565"/>
              <a:gd name="connsiteX66" fmla="*/ 788670 w 1059180"/>
              <a:gd name="connsiteY66" fmla="*/ 582930 h 710565"/>
              <a:gd name="connsiteX67" fmla="*/ 809625 w 1059180"/>
              <a:gd name="connsiteY67" fmla="*/ 582930 h 710565"/>
              <a:gd name="connsiteX68" fmla="*/ 809625 w 1059180"/>
              <a:gd name="connsiteY68" fmla="*/ 596265 h 710565"/>
              <a:gd name="connsiteX69" fmla="*/ 838200 w 1059180"/>
              <a:gd name="connsiteY69" fmla="*/ 596265 h 710565"/>
              <a:gd name="connsiteX70" fmla="*/ 838200 w 1059180"/>
              <a:gd name="connsiteY70" fmla="*/ 609600 h 710565"/>
              <a:gd name="connsiteX71" fmla="*/ 853440 w 1059180"/>
              <a:gd name="connsiteY71" fmla="*/ 609600 h 710565"/>
              <a:gd name="connsiteX72" fmla="*/ 853440 w 1059180"/>
              <a:gd name="connsiteY72" fmla="*/ 619125 h 710565"/>
              <a:gd name="connsiteX73" fmla="*/ 874395 w 1059180"/>
              <a:gd name="connsiteY73" fmla="*/ 619125 h 710565"/>
              <a:gd name="connsiteX74" fmla="*/ 874395 w 1059180"/>
              <a:gd name="connsiteY74" fmla="*/ 630555 h 710565"/>
              <a:gd name="connsiteX75" fmla="*/ 882015 w 1059180"/>
              <a:gd name="connsiteY75" fmla="*/ 630555 h 710565"/>
              <a:gd name="connsiteX76" fmla="*/ 882015 w 1059180"/>
              <a:gd name="connsiteY76" fmla="*/ 643890 h 710565"/>
              <a:gd name="connsiteX77" fmla="*/ 904875 w 1059180"/>
              <a:gd name="connsiteY77" fmla="*/ 643890 h 710565"/>
              <a:gd name="connsiteX78" fmla="*/ 904875 w 1059180"/>
              <a:gd name="connsiteY78" fmla="*/ 661035 h 710565"/>
              <a:gd name="connsiteX79" fmla="*/ 918210 w 1059180"/>
              <a:gd name="connsiteY79" fmla="*/ 661035 h 710565"/>
              <a:gd name="connsiteX80" fmla="*/ 933450 w 1059180"/>
              <a:gd name="connsiteY80" fmla="*/ 661035 h 710565"/>
              <a:gd name="connsiteX81" fmla="*/ 939165 w 1059180"/>
              <a:gd name="connsiteY81" fmla="*/ 661035 h 710565"/>
              <a:gd name="connsiteX82" fmla="*/ 958215 w 1059180"/>
              <a:gd name="connsiteY82" fmla="*/ 661035 h 710565"/>
              <a:gd name="connsiteX83" fmla="*/ 958215 w 1059180"/>
              <a:gd name="connsiteY83" fmla="*/ 668655 h 710565"/>
              <a:gd name="connsiteX84" fmla="*/ 975360 w 1059180"/>
              <a:gd name="connsiteY84" fmla="*/ 668655 h 710565"/>
              <a:gd name="connsiteX85" fmla="*/ 975360 w 1059180"/>
              <a:gd name="connsiteY85" fmla="*/ 668655 h 710565"/>
              <a:gd name="connsiteX86" fmla="*/ 1011555 w 1059180"/>
              <a:gd name="connsiteY86" fmla="*/ 668655 h 710565"/>
              <a:gd name="connsiteX87" fmla="*/ 1011555 w 1059180"/>
              <a:gd name="connsiteY87" fmla="*/ 687705 h 710565"/>
              <a:gd name="connsiteX88" fmla="*/ 1059180 w 1059180"/>
              <a:gd name="connsiteY88" fmla="*/ 710565 h 71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59180" h="710565">
                <a:moveTo>
                  <a:pt x="1059180" y="710565"/>
                </a:moveTo>
                <a:lnTo>
                  <a:pt x="0" y="710565"/>
                </a:lnTo>
                <a:lnTo>
                  <a:pt x="0" y="0"/>
                </a:lnTo>
                <a:lnTo>
                  <a:pt x="93345" y="0"/>
                </a:lnTo>
                <a:lnTo>
                  <a:pt x="114300" y="0"/>
                </a:lnTo>
                <a:lnTo>
                  <a:pt x="114300" y="55245"/>
                </a:lnTo>
                <a:lnTo>
                  <a:pt x="131445" y="55245"/>
                </a:lnTo>
                <a:lnTo>
                  <a:pt x="131445" y="85725"/>
                </a:lnTo>
                <a:lnTo>
                  <a:pt x="139065" y="85725"/>
                </a:lnTo>
                <a:lnTo>
                  <a:pt x="139065" y="129540"/>
                </a:lnTo>
                <a:lnTo>
                  <a:pt x="144780" y="135255"/>
                </a:lnTo>
                <a:lnTo>
                  <a:pt x="144780" y="156210"/>
                </a:lnTo>
                <a:lnTo>
                  <a:pt x="163830" y="156210"/>
                </a:lnTo>
                <a:lnTo>
                  <a:pt x="163830" y="186690"/>
                </a:lnTo>
                <a:lnTo>
                  <a:pt x="182880" y="186690"/>
                </a:lnTo>
                <a:lnTo>
                  <a:pt x="182880" y="190500"/>
                </a:lnTo>
                <a:lnTo>
                  <a:pt x="198120" y="190500"/>
                </a:lnTo>
                <a:lnTo>
                  <a:pt x="198120" y="215265"/>
                </a:lnTo>
                <a:lnTo>
                  <a:pt x="209550" y="215265"/>
                </a:lnTo>
                <a:lnTo>
                  <a:pt x="209550" y="234315"/>
                </a:lnTo>
                <a:lnTo>
                  <a:pt x="222885" y="234315"/>
                </a:lnTo>
                <a:lnTo>
                  <a:pt x="222885" y="253365"/>
                </a:lnTo>
                <a:lnTo>
                  <a:pt x="247650" y="253365"/>
                </a:lnTo>
                <a:lnTo>
                  <a:pt x="257175" y="253365"/>
                </a:lnTo>
                <a:lnTo>
                  <a:pt x="268605" y="253365"/>
                </a:lnTo>
                <a:lnTo>
                  <a:pt x="268605" y="285750"/>
                </a:lnTo>
                <a:lnTo>
                  <a:pt x="283845" y="285750"/>
                </a:lnTo>
                <a:lnTo>
                  <a:pt x="283845" y="320040"/>
                </a:lnTo>
                <a:lnTo>
                  <a:pt x="295275" y="320040"/>
                </a:lnTo>
                <a:lnTo>
                  <a:pt x="304800" y="320040"/>
                </a:lnTo>
                <a:lnTo>
                  <a:pt x="304800" y="352425"/>
                </a:lnTo>
                <a:lnTo>
                  <a:pt x="318135" y="352425"/>
                </a:lnTo>
                <a:lnTo>
                  <a:pt x="318135" y="365760"/>
                </a:lnTo>
                <a:lnTo>
                  <a:pt x="348615" y="365760"/>
                </a:lnTo>
                <a:lnTo>
                  <a:pt x="348615" y="375285"/>
                </a:lnTo>
                <a:lnTo>
                  <a:pt x="363855" y="375285"/>
                </a:lnTo>
                <a:lnTo>
                  <a:pt x="363855" y="388620"/>
                </a:lnTo>
                <a:lnTo>
                  <a:pt x="453390" y="388620"/>
                </a:lnTo>
                <a:lnTo>
                  <a:pt x="453390" y="403860"/>
                </a:lnTo>
                <a:lnTo>
                  <a:pt x="468630" y="403860"/>
                </a:lnTo>
                <a:lnTo>
                  <a:pt x="468630" y="417195"/>
                </a:lnTo>
                <a:lnTo>
                  <a:pt x="506730" y="417195"/>
                </a:lnTo>
                <a:lnTo>
                  <a:pt x="506730" y="426720"/>
                </a:lnTo>
                <a:lnTo>
                  <a:pt x="527685" y="426720"/>
                </a:lnTo>
                <a:lnTo>
                  <a:pt x="527685" y="438150"/>
                </a:lnTo>
                <a:lnTo>
                  <a:pt x="541020" y="438150"/>
                </a:lnTo>
                <a:lnTo>
                  <a:pt x="544830" y="441960"/>
                </a:lnTo>
                <a:lnTo>
                  <a:pt x="563880" y="441960"/>
                </a:lnTo>
                <a:lnTo>
                  <a:pt x="563880" y="447675"/>
                </a:lnTo>
                <a:lnTo>
                  <a:pt x="575310" y="447675"/>
                </a:lnTo>
                <a:lnTo>
                  <a:pt x="575310" y="447675"/>
                </a:lnTo>
                <a:lnTo>
                  <a:pt x="594360" y="447675"/>
                </a:lnTo>
                <a:lnTo>
                  <a:pt x="594360" y="464820"/>
                </a:lnTo>
                <a:lnTo>
                  <a:pt x="622935" y="464820"/>
                </a:lnTo>
                <a:lnTo>
                  <a:pt x="622935" y="495300"/>
                </a:lnTo>
                <a:lnTo>
                  <a:pt x="672465" y="495300"/>
                </a:lnTo>
                <a:lnTo>
                  <a:pt x="672465" y="495300"/>
                </a:lnTo>
                <a:lnTo>
                  <a:pt x="687705" y="510540"/>
                </a:lnTo>
                <a:lnTo>
                  <a:pt x="687705" y="525780"/>
                </a:lnTo>
                <a:lnTo>
                  <a:pt x="714375" y="525780"/>
                </a:lnTo>
                <a:lnTo>
                  <a:pt x="714375" y="529590"/>
                </a:lnTo>
                <a:lnTo>
                  <a:pt x="727710" y="529590"/>
                </a:lnTo>
                <a:lnTo>
                  <a:pt x="727710" y="546735"/>
                </a:lnTo>
                <a:lnTo>
                  <a:pt x="748665" y="546735"/>
                </a:lnTo>
                <a:lnTo>
                  <a:pt x="748665" y="546735"/>
                </a:lnTo>
                <a:lnTo>
                  <a:pt x="788670" y="546735"/>
                </a:lnTo>
                <a:lnTo>
                  <a:pt x="788670" y="582930"/>
                </a:lnTo>
                <a:lnTo>
                  <a:pt x="809625" y="582930"/>
                </a:lnTo>
                <a:lnTo>
                  <a:pt x="809625" y="596265"/>
                </a:lnTo>
                <a:lnTo>
                  <a:pt x="838200" y="596265"/>
                </a:lnTo>
                <a:lnTo>
                  <a:pt x="838200" y="609600"/>
                </a:lnTo>
                <a:lnTo>
                  <a:pt x="853440" y="609600"/>
                </a:lnTo>
                <a:lnTo>
                  <a:pt x="853440" y="619125"/>
                </a:lnTo>
                <a:lnTo>
                  <a:pt x="874395" y="619125"/>
                </a:lnTo>
                <a:lnTo>
                  <a:pt x="874395" y="630555"/>
                </a:lnTo>
                <a:lnTo>
                  <a:pt x="882015" y="630555"/>
                </a:lnTo>
                <a:lnTo>
                  <a:pt x="882015" y="643890"/>
                </a:lnTo>
                <a:lnTo>
                  <a:pt x="904875" y="643890"/>
                </a:lnTo>
                <a:lnTo>
                  <a:pt x="904875" y="661035"/>
                </a:lnTo>
                <a:lnTo>
                  <a:pt x="918210" y="661035"/>
                </a:lnTo>
                <a:lnTo>
                  <a:pt x="933450" y="661035"/>
                </a:lnTo>
                <a:lnTo>
                  <a:pt x="939165" y="661035"/>
                </a:lnTo>
                <a:lnTo>
                  <a:pt x="958215" y="661035"/>
                </a:lnTo>
                <a:lnTo>
                  <a:pt x="958215" y="668655"/>
                </a:lnTo>
                <a:lnTo>
                  <a:pt x="975360" y="668655"/>
                </a:lnTo>
                <a:lnTo>
                  <a:pt x="975360" y="668655"/>
                </a:lnTo>
                <a:lnTo>
                  <a:pt x="1011555" y="668655"/>
                </a:lnTo>
                <a:lnTo>
                  <a:pt x="1011555" y="687705"/>
                </a:lnTo>
                <a:lnTo>
                  <a:pt x="1059180" y="710565"/>
                </a:lnTo>
                <a:close/>
              </a:path>
            </a:pathLst>
          </a:cu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4" name="Freeform: Shape 3"/>
          <p:cNvSpPr/>
          <p:nvPr/>
        </p:nvSpPr>
        <p:spPr bwMode="auto">
          <a:xfrm>
            <a:off x="2121394" y="2618504"/>
            <a:ext cx="86921" cy="27432"/>
          </a:xfrm>
          <a:custGeom>
            <a:avLst/>
            <a:gdLst>
              <a:gd name="connsiteX0" fmla="*/ 0 w 47625"/>
              <a:gd name="connsiteY0" fmla="*/ 0 h 30480"/>
              <a:gd name="connsiteX1" fmla="*/ 47625 w 47625"/>
              <a:gd name="connsiteY1" fmla="*/ 0 h 30480"/>
              <a:gd name="connsiteX2" fmla="*/ 47625 w 47625"/>
              <a:gd name="connsiteY2" fmla="*/ 30480 h 30480"/>
              <a:gd name="connsiteX3" fmla="*/ 0 w 47625"/>
              <a:gd name="connsiteY3" fmla="*/ 0 h 30480"/>
            </a:gdLst>
            <a:ahLst/>
            <a:cxnLst>
              <a:cxn ang="0">
                <a:pos x="connsiteX0" y="connsiteY0"/>
              </a:cxn>
              <a:cxn ang="0">
                <a:pos x="connsiteX1" y="connsiteY1"/>
              </a:cxn>
              <a:cxn ang="0">
                <a:pos x="connsiteX2" y="connsiteY2"/>
              </a:cxn>
              <a:cxn ang="0">
                <a:pos x="connsiteX3" y="connsiteY3"/>
              </a:cxn>
            </a:cxnLst>
            <a:rect l="l" t="t" r="r" b="b"/>
            <a:pathLst>
              <a:path w="47625" h="30480">
                <a:moveTo>
                  <a:pt x="0" y="0"/>
                </a:moveTo>
                <a:lnTo>
                  <a:pt x="47625" y="0"/>
                </a:lnTo>
                <a:lnTo>
                  <a:pt x="47625" y="30480"/>
                </a:lnTo>
                <a:lnTo>
                  <a:pt x="0" y="0"/>
                </a:lnTo>
                <a:close/>
              </a:path>
            </a:pathLst>
          </a:custGeom>
          <a:solidFill>
            <a:srgbClr val="5AAACE"/>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 name="Freeform: Shape 4"/>
          <p:cNvSpPr/>
          <p:nvPr/>
        </p:nvSpPr>
        <p:spPr bwMode="auto">
          <a:xfrm>
            <a:off x="1987335" y="2587155"/>
            <a:ext cx="97155" cy="55245"/>
          </a:xfrm>
          <a:custGeom>
            <a:avLst/>
            <a:gdLst>
              <a:gd name="connsiteX0" fmla="*/ 97155 w 97155"/>
              <a:gd name="connsiteY0" fmla="*/ 55245 h 55245"/>
              <a:gd name="connsiteX1" fmla="*/ 95250 w 97155"/>
              <a:gd name="connsiteY1" fmla="*/ 0 h 55245"/>
              <a:gd name="connsiteX2" fmla="*/ 0 w 97155"/>
              <a:gd name="connsiteY2" fmla="*/ 7620 h 55245"/>
              <a:gd name="connsiteX3" fmla="*/ 0 w 97155"/>
              <a:gd name="connsiteY3" fmla="*/ 55245 h 55245"/>
              <a:gd name="connsiteX4" fmla="*/ 97155 w 97155"/>
              <a:gd name="connsiteY4" fmla="*/ 55245 h 5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 h="55245">
                <a:moveTo>
                  <a:pt x="97155" y="55245"/>
                </a:moveTo>
                <a:lnTo>
                  <a:pt x="95250" y="0"/>
                </a:lnTo>
                <a:lnTo>
                  <a:pt x="0" y="7620"/>
                </a:lnTo>
                <a:lnTo>
                  <a:pt x="0" y="55245"/>
                </a:lnTo>
                <a:lnTo>
                  <a:pt x="97155" y="55245"/>
                </a:lnTo>
                <a:close/>
              </a:path>
            </a:pathLst>
          </a:cu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 name="Freeform: Shape 7"/>
          <p:cNvSpPr/>
          <p:nvPr/>
        </p:nvSpPr>
        <p:spPr bwMode="auto">
          <a:xfrm>
            <a:off x="2307375" y="2633828"/>
            <a:ext cx="2204085" cy="721995"/>
          </a:xfrm>
          <a:custGeom>
            <a:avLst/>
            <a:gdLst>
              <a:gd name="connsiteX0" fmla="*/ 0 w 2204085"/>
              <a:gd name="connsiteY0" fmla="*/ 3810 h 721995"/>
              <a:gd name="connsiteX1" fmla="*/ 30480 w 2204085"/>
              <a:gd name="connsiteY1" fmla="*/ 34290 h 721995"/>
              <a:gd name="connsiteX2" fmla="*/ 43815 w 2204085"/>
              <a:gd name="connsiteY2" fmla="*/ 47625 h 721995"/>
              <a:gd name="connsiteX3" fmla="*/ 43815 w 2204085"/>
              <a:gd name="connsiteY3" fmla="*/ 68580 h 721995"/>
              <a:gd name="connsiteX4" fmla="*/ 85725 w 2204085"/>
              <a:gd name="connsiteY4" fmla="*/ 68580 h 721995"/>
              <a:gd name="connsiteX5" fmla="*/ 93345 w 2204085"/>
              <a:gd name="connsiteY5" fmla="*/ 76200 h 721995"/>
              <a:gd name="connsiteX6" fmla="*/ 133350 w 2204085"/>
              <a:gd name="connsiteY6" fmla="*/ 76200 h 721995"/>
              <a:gd name="connsiteX7" fmla="*/ 133350 w 2204085"/>
              <a:gd name="connsiteY7" fmla="*/ 91440 h 721995"/>
              <a:gd name="connsiteX8" fmla="*/ 165735 w 2204085"/>
              <a:gd name="connsiteY8" fmla="*/ 91440 h 721995"/>
              <a:gd name="connsiteX9" fmla="*/ 165735 w 2204085"/>
              <a:gd name="connsiteY9" fmla="*/ 118110 h 721995"/>
              <a:gd name="connsiteX10" fmla="*/ 192405 w 2204085"/>
              <a:gd name="connsiteY10" fmla="*/ 118110 h 721995"/>
              <a:gd name="connsiteX11" fmla="*/ 192405 w 2204085"/>
              <a:gd name="connsiteY11" fmla="*/ 131445 h 721995"/>
              <a:gd name="connsiteX12" fmla="*/ 207645 w 2204085"/>
              <a:gd name="connsiteY12" fmla="*/ 131445 h 721995"/>
              <a:gd name="connsiteX13" fmla="*/ 207645 w 2204085"/>
              <a:gd name="connsiteY13" fmla="*/ 144780 h 721995"/>
              <a:gd name="connsiteX14" fmla="*/ 241935 w 2204085"/>
              <a:gd name="connsiteY14" fmla="*/ 144780 h 721995"/>
              <a:gd name="connsiteX15" fmla="*/ 272415 w 2204085"/>
              <a:gd name="connsiteY15" fmla="*/ 144780 h 721995"/>
              <a:gd name="connsiteX16" fmla="*/ 272415 w 2204085"/>
              <a:gd name="connsiteY16" fmla="*/ 165735 h 721995"/>
              <a:gd name="connsiteX17" fmla="*/ 329565 w 2204085"/>
              <a:gd name="connsiteY17" fmla="*/ 165735 h 721995"/>
              <a:gd name="connsiteX18" fmla="*/ 329565 w 2204085"/>
              <a:gd name="connsiteY18" fmla="*/ 175260 h 721995"/>
              <a:gd name="connsiteX19" fmla="*/ 360045 w 2204085"/>
              <a:gd name="connsiteY19" fmla="*/ 175260 h 721995"/>
              <a:gd name="connsiteX20" fmla="*/ 360045 w 2204085"/>
              <a:gd name="connsiteY20" fmla="*/ 196215 h 721995"/>
              <a:gd name="connsiteX21" fmla="*/ 386715 w 2204085"/>
              <a:gd name="connsiteY21" fmla="*/ 196215 h 721995"/>
              <a:gd name="connsiteX22" fmla="*/ 386715 w 2204085"/>
              <a:gd name="connsiteY22" fmla="*/ 230505 h 721995"/>
              <a:gd name="connsiteX23" fmla="*/ 440055 w 2204085"/>
              <a:gd name="connsiteY23" fmla="*/ 230505 h 721995"/>
              <a:gd name="connsiteX24" fmla="*/ 445770 w 2204085"/>
              <a:gd name="connsiteY24" fmla="*/ 236220 h 721995"/>
              <a:gd name="connsiteX25" fmla="*/ 539115 w 2204085"/>
              <a:gd name="connsiteY25" fmla="*/ 278130 h 721995"/>
              <a:gd name="connsiteX26" fmla="*/ 571500 w 2204085"/>
              <a:gd name="connsiteY26" fmla="*/ 278130 h 721995"/>
              <a:gd name="connsiteX27" fmla="*/ 598170 w 2204085"/>
              <a:gd name="connsiteY27" fmla="*/ 295275 h 721995"/>
              <a:gd name="connsiteX28" fmla="*/ 651510 w 2204085"/>
              <a:gd name="connsiteY28" fmla="*/ 295275 h 721995"/>
              <a:gd name="connsiteX29" fmla="*/ 651510 w 2204085"/>
              <a:gd name="connsiteY29" fmla="*/ 318135 h 721995"/>
              <a:gd name="connsiteX30" fmla="*/ 691515 w 2204085"/>
              <a:gd name="connsiteY30" fmla="*/ 318135 h 721995"/>
              <a:gd name="connsiteX31" fmla="*/ 691515 w 2204085"/>
              <a:gd name="connsiteY31" fmla="*/ 335280 h 721995"/>
              <a:gd name="connsiteX32" fmla="*/ 794385 w 2204085"/>
              <a:gd name="connsiteY32" fmla="*/ 348615 h 721995"/>
              <a:gd name="connsiteX33" fmla="*/ 880110 w 2204085"/>
              <a:gd name="connsiteY33" fmla="*/ 379095 h 721995"/>
              <a:gd name="connsiteX34" fmla="*/ 920115 w 2204085"/>
              <a:gd name="connsiteY34" fmla="*/ 398145 h 721995"/>
              <a:gd name="connsiteX35" fmla="*/ 1007745 w 2204085"/>
              <a:gd name="connsiteY35" fmla="*/ 417195 h 721995"/>
              <a:gd name="connsiteX36" fmla="*/ 1043940 w 2204085"/>
              <a:gd name="connsiteY36" fmla="*/ 449580 h 721995"/>
              <a:gd name="connsiteX37" fmla="*/ 1344930 w 2204085"/>
              <a:gd name="connsiteY37" fmla="*/ 542925 h 721995"/>
              <a:gd name="connsiteX38" fmla="*/ 1383030 w 2204085"/>
              <a:gd name="connsiteY38" fmla="*/ 558165 h 721995"/>
              <a:gd name="connsiteX39" fmla="*/ 1464945 w 2204085"/>
              <a:gd name="connsiteY39" fmla="*/ 573405 h 721995"/>
              <a:gd name="connsiteX40" fmla="*/ 1531620 w 2204085"/>
              <a:gd name="connsiteY40" fmla="*/ 596265 h 721995"/>
              <a:gd name="connsiteX41" fmla="*/ 1583055 w 2204085"/>
              <a:gd name="connsiteY41" fmla="*/ 601980 h 721995"/>
              <a:gd name="connsiteX42" fmla="*/ 1626870 w 2204085"/>
              <a:gd name="connsiteY42" fmla="*/ 626745 h 721995"/>
              <a:gd name="connsiteX43" fmla="*/ 1682115 w 2204085"/>
              <a:gd name="connsiteY43" fmla="*/ 645795 h 721995"/>
              <a:gd name="connsiteX44" fmla="*/ 1767840 w 2204085"/>
              <a:gd name="connsiteY44" fmla="*/ 680085 h 721995"/>
              <a:gd name="connsiteX45" fmla="*/ 1767840 w 2204085"/>
              <a:gd name="connsiteY45" fmla="*/ 721995 h 721995"/>
              <a:gd name="connsiteX46" fmla="*/ 2204085 w 2204085"/>
              <a:gd name="connsiteY46" fmla="*/ 721995 h 721995"/>
              <a:gd name="connsiteX47" fmla="*/ 2204085 w 2204085"/>
              <a:gd name="connsiteY47" fmla="*/ 0 h 721995"/>
              <a:gd name="connsiteX48" fmla="*/ 0 w 2204085"/>
              <a:gd name="connsiteY48" fmla="*/ 3810 h 72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04085" h="721995">
                <a:moveTo>
                  <a:pt x="0" y="3810"/>
                </a:moveTo>
                <a:lnTo>
                  <a:pt x="30480" y="34290"/>
                </a:lnTo>
                <a:lnTo>
                  <a:pt x="43815" y="47625"/>
                </a:lnTo>
                <a:lnTo>
                  <a:pt x="43815" y="68580"/>
                </a:lnTo>
                <a:lnTo>
                  <a:pt x="85725" y="68580"/>
                </a:lnTo>
                <a:lnTo>
                  <a:pt x="93345" y="76200"/>
                </a:lnTo>
                <a:lnTo>
                  <a:pt x="133350" y="76200"/>
                </a:lnTo>
                <a:lnTo>
                  <a:pt x="133350" y="91440"/>
                </a:lnTo>
                <a:lnTo>
                  <a:pt x="165735" y="91440"/>
                </a:lnTo>
                <a:lnTo>
                  <a:pt x="165735" y="118110"/>
                </a:lnTo>
                <a:lnTo>
                  <a:pt x="192405" y="118110"/>
                </a:lnTo>
                <a:lnTo>
                  <a:pt x="192405" y="131445"/>
                </a:lnTo>
                <a:lnTo>
                  <a:pt x="207645" y="131445"/>
                </a:lnTo>
                <a:lnTo>
                  <a:pt x="207645" y="144780"/>
                </a:lnTo>
                <a:lnTo>
                  <a:pt x="241935" y="144780"/>
                </a:lnTo>
                <a:lnTo>
                  <a:pt x="272415" y="144780"/>
                </a:lnTo>
                <a:lnTo>
                  <a:pt x="272415" y="165735"/>
                </a:lnTo>
                <a:lnTo>
                  <a:pt x="329565" y="165735"/>
                </a:lnTo>
                <a:lnTo>
                  <a:pt x="329565" y="175260"/>
                </a:lnTo>
                <a:lnTo>
                  <a:pt x="360045" y="175260"/>
                </a:lnTo>
                <a:lnTo>
                  <a:pt x="360045" y="196215"/>
                </a:lnTo>
                <a:lnTo>
                  <a:pt x="386715" y="196215"/>
                </a:lnTo>
                <a:lnTo>
                  <a:pt x="386715" y="230505"/>
                </a:lnTo>
                <a:lnTo>
                  <a:pt x="440055" y="230505"/>
                </a:lnTo>
                <a:lnTo>
                  <a:pt x="445770" y="236220"/>
                </a:lnTo>
                <a:lnTo>
                  <a:pt x="539115" y="278130"/>
                </a:lnTo>
                <a:lnTo>
                  <a:pt x="571500" y="278130"/>
                </a:lnTo>
                <a:lnTo>
                  <a:pt x="598170" y="295275"/>
                </a:lnTo>
                <a:lnTo>
                  <a:pt x="651510" y="295275"/>
                </a:lnTo>
                <a:lnTo>
                  <a:pt x="651510" y="318135"/>
                </a:lnTo>
                <a:lnTo>
                  <a:pt x="691515" y="318135"/>
                </a:lnTo>
                <a:lnTo>
                  <a:pt x="691515" y="335280"/>
                </a:lnTo>
                <a:lnTo>
                  <a:pt x="794385" y="348615"/>
                </a:lnTo>
                <a:lnTo>
                  <a:pt x="880110" y="379095"/>
                </a:lnTo>
                <a:lnTo>
                  <a:pt x="920115" y="398145"/>
                </a:lnTo>
                <a:lnTo>
                  <a:pt x="1007745" y="417195"/>
                </a:lnTo>
                <a:lnTo>
                  <a:pt x="1043940" y="449580"/>
                </a:lnTo>
                <a:lnTo>
                  <a:pt x="1344930" y="542925"/>
                </a:lnTo>
                <a:lnTo>
                  <a:pt x="1383030" y="558165"/>
                </a:lnTo>
                <a:lnTo>
                  <a:pt x="1464945" y="573405"/>
                </a:lnTo>
                <a:lnTo>
                  <a:pt x="1531620" y="596265"/>
                </a:lnTo>
                <a:lnTo>
                  <a:pt x="1583055" y="601980"/>
                </a:lnTo>
                <a:lnTo>
                  <a:pt x="1626870" y="626745"/>
                </a:lnTo>
                <a:lnTo>
                  <a:pt x="1682115" y="645795"/>
                </a:lnTo>
                <a:lnTo>
                  <a:pt x="1767840" y="680085"/>
                </a:lnTo>
                <a:lnTo>
                  <a:pt x="1767840" y="721995"/>
                </a:lnTo>
                <a:lnTo>
                  <a:pt x="2204085" y="721995"/>
                </a:lnTo>
                <a:lnTo>
                  <a:pt x="2204085" y="0"/>
                </a:lnTo>
                <a:lnTo>
                  <a:pt x="0" y="3810"/>
                </a:lnTo>
                <a:close/>
              </a:path>
            </a:pathLst>
          </a:cu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299" name="Freeform: Shape 298"/>
          <p:cNvSpPr/>
          <p:nvPr/>
        </p:nvSpPr>
        <p:spPr bwMode="auto">
          <a:xfrm>
            <a:off x="2303566" y="2635733"/>
            <a:ext cx="60960" cy="45719"/>
          </a:xfrm>
          <a:custGeom>
            <a:avLst/>
            <a:gdLst>
              <a:gd name="connsiteX0" fmla="*/ 85725 w 85725"/>
              <a:gd name="connsiteY0" fmla="*/ 43815 h 43815"/>
              <a:gd name="connsiteX1" fmla="*/ 30480 w 85725"/>
              <a:gd name="connsiteY1" fmla="*/ 43815 h 43815"/>
              <a:gd name="connsiteX2" fmla="*/ 30480 w 85725"/>
              <a:gd name="connsiteY2" fmla="*/ 17145 h 43815"/>
              <a:gd name="connsiteX3" fmla="*/ 0 w 85725"/>
              <a:gd name="connsiteY3" fmla="*/ 17145 h 43815"/>
              <a:gd name="connsiteX4" fmla="*/ 0 w 85725"/>
              <a:gd name="connsiteY4" fmla="*/ 0 h 43815"/>
              <a:gd name="connsiteX5" fmla="*/ 85725 w 85725"/>
              <a:gd name="connsiteY5" fmla="*/ 43815 h 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43815">
                <a:moveTo>
                  <a:pt x="85725" y="43815"/>
                </a:moveTo>
                <a:lnTo>
                  <a:pt x="30480" y="43815"/>
                </a:lnTo>
                <a:lnTo>
                  <a:pt x="30480" y="17145"/>
                </a:lnTo>
                <a:lnTo>
                  <a:pt x="0" y="17145"/>
                </a:lnTo>
                <a:lnTo>
                  <a:pt x="0" y="0"/>
                </a:lnTo>
                <a:lnTo>
                  <a:pt x="85725" y="43815"/>
                </a:lnTo>
                <a:close/>
              </a:path>
            </a:pathLst>
          </a:custGeom>
          <a:solidFill>
            <a:srgbClr val="5AAACE"/>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0" name="Freeform: Shape 299"/>
          <p:cNvSpPr/>
          <p:nvPr/>
        </p:nvSpPr>
        <p:spPr bwMode="auto">
          <a:xfrm>
            <a:off x="2307375" y="2644305"/>
            <a:ext cx="68580" cy="15240"/>
          </a:xfrm>
          <a:custGeom>
            <a:avLst/>
            <a:gdLst>
              <a:gd name="connsiteX0" fmla="*/ 0 w 68580"/>
              <a:gd name="connsiteY0" fmla="*/ 0 h 15240"/>
              <a:gd name="connsiteX1" fmla="*/ 66675 w 68580"/>
              <a:gd name="connsiteY1" fmla="*/ 3810 h 15240"/>
              <a:gd name="connsiteX2" fmla="*/ 68580 w 68580"/>
              <a:gd name="connsiteY2" fmla="*/ 15240 h 15240"/>
              <a:gd name="connsiteX3" fmla="*/ 0 w 68580"/>
              <a:gd name="connsiteY3" fmla="*/ 0 h 15240"/>
            </a:gdLst>
            <a:ahLst/>
            <a:cxnLst>
              <a:cxn ang="0">
                <a:pos x="connsiteX0" y="connsiteY0"/>
              </a:cxn>
              <a:cxn ang="0">
                <a:pos x="connsiteX1" y="connsiteY1"/>
              </a:cxn>
              <a:cxn ang="0">
                <a:pos x="connsiteX2" y="connsiteY2"/>
              </a:cxn>
              <a:cxn ang="0">
                <a:pos x="connsiteX3" y="connsiteY3"/>
              </a:cxn>
            </a:cxnLst>
            <a:rect l="l" t="t" r="r" b="b"/>
            <a:pathLst>
              <a:path w="68580" h="15240">
                <a:moveTo>
                  <a:pt x="0" y="0"/>
                </a:moveTo>
                <a:lnTo>
                  <a:pt x="66675" y="3810"/>
                </a:lnTo>
                <a:lnTo>
                  <a:pt x="68580" y="15240"/>
                </a:lnTo>
                <a:lnTo>
                  <a:pt x="0" y="0"/>
                </a:lnTo>
                <a:close/>
              </a:path>
            </a:pathLst>
          </a:custGeom>
          <a:solidFill>
            <a:srgbClr val="5AAACE"/>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5" name="Freeform: Shape 304"/>
          <p:cNvSpPr/>
          <p:nvPr/>
        </p:nvSpPr>
        <p:spPr bwMode="auto">
          <a:xfrm>
            <a:off x="2190218" y="2640495"/>
            <a:ext cx="178593" cy="2382"/>
          </a:xfrm>
          <a:custGeom>
            <a:avLst/>
            <a:gdLst>
              <a:gd name="connsiteX0" fmla="*/ 0 w 178593"/>
              <a:gd name="connsiteY0" fmla="*/ 0 h 2382"/>
              <a:gd name="connsiteX1" fmla="*/ 0 w 178593"/>
              <a:gd name="connsiteY1" fmla="*/ 0 h 2382"/>
              <a:gd name="connsiteX2" fmla="*/ 152400 w 178593"/>
              <a:gd name="connsiteY2" fmla="*/ 0 h 2382"/>
              <a:gd name="connsiteX3" fmla="*/ 152400 w 178593"/>
              <a:gd name="connsiteY3" fmla="*/ 0 h 2382"/>
              <a:gd name="connsiteX4" fmla="*/ 178593 w 178593"/>
              <a:gd name="connsiteY4" fmla="*/ 2382 h 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2382">
                <a:moveTo>
                  <a:pt x="0" y="0"/>
                </a:moveTo>
                <a:lnTo>
                  <a:pt x="0" y="0"/>
                </a:lnTo>
                <a:lnTo>
                  <a:pt x="152400" y="0"/>
                </a:lnTo>
                <a:lnTo>
                  <a:pt x="152400" y="0"/>
                </a:lnTo>
                <a:lnTo>
                  <a:pt x="178593" y="2382"/>
                </a:lnTo>
              </a:path>
            </a:pathLst>
          </a:custGeom>
          <a:solidFill>
            <a:srgbClr val="5AAACE"/>
          </a:solidFill>
          <a:ln>
            <a:solidFill>
              <a:srgbClr val="5AAACE"/>
            </a:solidFill>
          </a:ln>
          <a:extLst/>
        </p:spPr>
        <p:txBody>
          <a:bodyPr rtlCol="0" anchor="ctr"/>
          <a:lstStyle/>
          <a:p>
            <a:pPr algn="ctr"/>
            <a:endParaRPr lang="en-US" dirty="0"/>
          </a:p>
        </p:txBody>
      </p:sp>
      <p:sp>
        <p:nvSpPr>
          <p:cNvPr id="306" name="Rectangle 305"/>
          <p:cNvSpPr/>
          <p:nvPr/>
        </p:nvSpPr>
        <p:spPr bwMode="auto">
          <a:xfrm flipH="1" flipV="1">
            <a:off x="1133250"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7" name="Rectangle 306"/>
          <p:cNvSpPr/>
          <p:nvPr/>
        </p:nvSpPr>
        <p:spPr bwMode="auto">
          <a:xfrm flipH="1" flipV="1">
            <a:off x="1163970"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8" name="Rectangle 307"/>
          <p:cNvSpPr/>
          <p:nvPr/>
        </p:nvSpPr>
        <p:spPr bwMode="auto">
          <a:xfrm flipH="1" flipV="1">
            <a:off x="1184721"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09" name="Rectangle 308"/>
          <p:cNvSpPr/>
          <p:nvPr/>
        </p:nvSpPr>
        <p:spPr bwMode="auto">
          <a:xfrm flipH="1" flipV="1">
            <a:off x="1190970"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0" name="Rectangle 309"/>
          <p:cNvSpPr/>
          <p:nvPr/>
        </p:nvSpPr>
        <p:spPr bwMode="auto">
          <a:xfrm flipH="1" flipV="1">
            <a:off x="1201802"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1" name="Rectangle 310"/>
          <p:cNvSpPr/>
          <p:nvPr/>
        </p:nvSpPr>
        <p:spPr bwMode="auto">
          <a:xfrm flipH="1" flipV="1">
            <a:off x="1217725"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2" name="Rectangle 311"/>
          <p:cNvSpPr/>
          <p:nvPr/>
        </p:nvSpPr>
        <p:spPr bwMode="auto">
          <a:xfrm flipH="1" flipV="1">
            <a:off x="1230402"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3" name="Rectangle 312"/>
          <p:cNvSpPr/>
          <p:nvPr/>
        </p:nvSpPr>
        <p:spPr bwMode="auto">
          <a:xfrm flipH="1" flipV="1">
            <a:off x="1143801"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4" name="Rectangle 313"/>
          <p:cNvSpPr/>
          <p:nvPr/>
        </p:nvSpPr>
        <p:spPr bwMode="auto">
          <a:xfrm flipH="1" flipV="1">
            <a:off x="1256844"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5" name="Rectangle 314"/>
          <p:cNvSpPr/>
          <p:nvPr/>
        </p:nvSpPr>
        <p:spPr bwMode="auto">
          <a:xfrm flipH="1" flipV="1">
            <a:off x="1243637" y="192313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316" name="TextBox 315"/>
          <p:cNvSpPr txBox="1"/>
          <p:nvPr/>
        </p:nvSpPr>
        <p:spPr>
          <a:xfrm>
            <a:off x="2362644" y="2658592"/>
            <a:ext cx="224742" cy="215444"/>
          </a:xfrm>
          <a:prstGeom prst="rect">
            <a:avLst/>
          </a:prstGeom>
          <a:noFill/>
        </p:spPr>
        <p:txBody>
          <a:bodyPr wrap="none" rtlCol="0">
            <a:spAutoFit/>
          </a:bodyPr>
          <a:lstStyle/>
          <a:p>
            <a:pPr>
              <a:buNone/>
            </a:pPr>
            <a:r>
              <a:rPr lang="en-US" sz="800" b="0" dirty="0"/>
              <a:t>*</a:t>
            </a:r>
          </a:p>
        </p:txBody>
      </p:sp>
      <p:sp>
        <p:nvSpPr>
          <p:cNvPr id="318" name="TextBox 317"/>
          <p:cNvSpPr txBox="1"/>
          <p:nvPr/>
        </p:nvSpPr>
        <p:spPr>
          <a:xfrm>
            <a:off x="2591511" y="2779381"/>
            <a:ext cx="224742" cy="215444"/>
          </a:xfrm>
          <a:prstGeom prst="rect">
            <a:avLst/>
          </a:prstGeom>
          <a:noFill/>
        </p:spPr>
        <p:txBody>
          <a:bodyPr wrap="none" rtlCol="0">
            <a:spAutoFit/>
          </a:bodyPr>
          <a:lstStyle/>
          <a:p>
            <a:pPr>
              <a:buNone/>
            </a:pPr>
            <a:r>
              <a:rPr lang="en-US" sz="800" b="0" dirty="0"/>
              <a:t>*</a:t>
            </a:r>
          </a:p>
        </p:txBody>
      </p:sp>
      <p:sp>
        <p:nvSpPr>
          <p:cNvPr id="319" name="TextBox 318"/>
          <p:cNvSpPr txBox="1"/>
          <p:nvPr/>
        </p:nvSpPr>
        <p:spPr>
          <a:xfrm>
            <a:off x="2644928" y="2789545"/>
            <a:ext cx="224742" cy="215444"/>
          </a:xfrm>
          <a:prstGeom prst="rect">
            <a:avLst/>
          </a:prstGeom>
          <a:noFill/>
        </p:spPr>
        <p:txBody>
          <a:bodyPr wrap="none" rtlCol="0">
            <a:spAutoFit/>
          </a:bodyPr>
          <a:lstStyle/>
          <a:p>
            <a:pPr>
              <a:buNone/>
            </a:pPr>
            <a:r>
              <a:rPr lang="en-US" sz="800" b="0" dirty="0"/>
              <a:t>*</a:t>
            </a:r>
          </a:p>
        </p:txBody>
      </p:sp>
      <p:sp>
        <p:nvSpPr>
          <p:cNvPr id="320" name="TextBox 319"/>
          <p:cNvSpPr txBox="1"/>
          <p:nvPr/>
        </p:nvSpPr>
        <p:spPr>
          <a:xfrm>
            <a:off x="2622453" y="2788023"/>
            <a:ext cx="224742" cy="215444"/>
          </a:xfrm>
          <a:prstGeom prst="rect">
            <a:avLst/>
          </a:prstGeom>
          <a:noFill/>
        </p:spPr>
        <p:txBody>
          <a:bodyPr wrap="none" rtlCol="0">
            <a:spAutoFit/>
          </a:bodyPr>
          <a:lstStyle/>
          <a:p>
            <a:pPr>
              <a:buNone/>
            </a:pPr>
            <a:r>
              <a:rPr lang="en-US" sz="800" b="0" dirty="0"/>
              <a:t>*</a:t>
            </a:r>
          </a:p>
        </p:txBody>
      </p:sp>
      <p:sp>
        <p:nvSpPr>
          <p:cNvPr id="321" name="TextBox 320"/>
          <p:cNvSpPr txBox="1"/>
          <p:nvPr/>
        </p:nvSpPr>
        <p:spPr>
          <a:xfrm>
            <a:off x="2662047" y="2793704"/>
            <a:ext cx="224742" cy="215444"/>
          </a:xfrm>
          <a:prstGeom prst="rect">
            <a:avLst/>
          </a:prstGeom>
          <a:noFill/>
        </p:spPr>
        <p:txBody>
          <a:bodyPr wrap="none" rtlCol="0">
            <a:spAutoFit/>
          </a:bodyPr>
          <a:lstStyle/>
          <a:p>
            <a:pPr>
              <a:buNone/>
            </a:pPr>
            <a:r>
              <a:rPr lang="en-US" sz="800" b="0" dirty="0"/>
              <a:t>*</a:t>
            </a:r>
          </a:p>
        </p:txBody>
      </p:sp>
      <p:sp>
        <p:nvSpPr>
          <p:cNvPr id="322" name="TextBox 321"/>
          <p:cNvSpPr txBox="1"/>
          <p:nvPr/>
        </p:nvSpPr>
        <p:spPr>
          <a:xfrm>
            <a:off x="2675120" y="2797647"/>
            <a:ext cx="224742" cy="215444"/>
          </a:xfrm>
          <a:prstGeom prst="rect">
            <a:avLst/>
          </a:prstGeom>
          <a:noFill/>
        </p:spPr>
        <p:txBody>
          <a:bodyPr wrap="none" rtlCol="0">
            <a:spAutoFit/>
          </a:bodyPr>
          <a:lstStyle/>
          <a:p>
            <a:pPr>
              <a:buNone/>
            </a:pPr>
            <a:r>
              <a:rPr lang="en-US" sz="800" b="0" dirty="0"/>
              <a:t>*</a:t>
            </a:r>
          </a:p>
        </p:txBody>
      </p:sp>
      <p:sp>
        <p:nvSpPr>
          <p:cNvPr id="323" name="TextBox 322"/>
          <p:cNvSpPr txBox="1"/>
          <p:nvPr/>
        </p:nvSpPr>
        <p:spPr>
          <a:xfrm>
            <a:off x="2602769" y="2783124"/>
            <a:ext cx="224742" cy="215444"/>
          </a:xfrm>
          <a:prstGeom prst="rect">
            <a:avLst/>
          </a:prstGeom>
          <a:noFill/>
        </p:spPr>
        <p:txBody>
          <a:bodyPr wrap="none" rtlCol="0">
            <a:spAutoFit/>
          </a:bodyPr>
          <a:lstStyle/>
          <a:p>
            <a:pPr>
              <a:buNone/>
            </a:pPr>
            <a:r>
              <a:rPr lang="en-US" sz="800" b="0" dirty="0"/>
              <a:t>*</a:t>
            </a:r>
          </a:p>
        </p:txBody>
      </p:sp>
      <p:sp>
        <p:nvSpPr>
          <p:cNvPr id="324" name="TextBox 323"/>
          <p:cNvSpPr txBox="1"/>
          <p:nvPr/>
        </p:nvSpPr>
        <p:spPr>
          <a:xfrm>
            <a:off x="2678869" y="2812002"/>
            <a:ext cx="224742" cy="215444"/>
          </a:xfrm>
          <a:prstGeom prst="rect">
            <a:avLst/>
          </a:prstGeom>
          <a:noFill/>
        </p:spPr>
        <p:txBody>
          <a:bodyPr wrap="none" rtlCol="0">
            <a:spAutoFit/>
          </a:bodyPr>
          <a:lstStyle/>
          <a:p>
            <a:pPr>
              <a:buNone/>
            </a:pPr>
            <a:r>
              <a:rPr lang="en-US" sz="800" b="0" dirty="0"/>
              <a:t>*</a:t>
            </a:r>
          </a:p>
        </p:txBody>
      </p:sp>
      <p:sp>
        <p:nvSpPr>
          <p:cNvPr id="325" name="TextBox 324"/>
          <p:cNvSpPr txBox="1"/>
          <p:nvPr/>
        </p:nvSpPr>
        <p:spPr>
          <a:xfrm>
            <a:off x="2732286" y="2822166"/>
            <a:ext cx="224742" cy="215444"/>
          </a:xfrm>
          <a:prstGeom prst="rect">
            <a:avLst/>
          </a:prstGeom>
          <a:noFill/>
        </p:spPr>
        <p:txBody>
          <a:bodyPr wrap="none" rtlCol="0">
            <a:spAutoFit/>
          </a:bodyPr>
          <a:lstStyle/>
          <a:p>
            <a:pPr>
              <a:buNone/>
            </a:pPr>
            <a:r>
              <a:rPr lang="en-US" sz="800" b="0" dirty="0"/>
              <a:t>*</a:t>
            </a:r>
          </a:p>
        </p:txBody>
      </p:sp>
      <p:sp>
        <p:nvSpPr>
          <p:cNvPr id="326" name="TextBox 325"/>
          <p:cNvSpPr txBox="1"/>
          <p:nvPr/>
        </p:nvSpPr>
        <p:spPr>
          <a:xfrm>
            <a:off x="2709811" y="2820644"/>
            <a:ext cx="224742" cy="215444"/>
          </a:xfrm>
          <a:prstGeom prst="rect">
            <a:avLst/>
          </a:prstGeom>
          <a:noFill/>
        </p:spPr>
        <p:txBody>
          <a:bodyPr wrap="none" rtlCol="0">
            <a:spAutoFit/>
          </a:bodyPr>
          <a:lstStyle/>
          <a:p>
            <a:pPr>
              <a:buNone/>
            </a:pPr>
            <a:r>
              <a:rPr lang="en-US" sz="800" b="0" dirty="0"/>
              <a:t>*</a:t>
            </a:r>
          </a:p>
        </p:txBody>
      </p:sp>
      <p:sp>
        <p:nvSpPr>
          <p:cNvPr id="327" name="TextBox 326"/>
          <p:cNvSpPr txBox="1"/>
          <p:nvPr/>
        </p:nvSpPr>
        <p:spPr>
          <a:xfrm>
            <a:off x="2749405" y="2826325"/>
            <a:ext cx="224742" cy="215444"/>
          </a:xfrm>
          <a:prstGeom prst="rect">
            <a:avLst/>
          </a:prstGeom>
          <a:noFill/>
        </p:spPr>
        <p:txBody>
          <a:bodyPr wrap="none" rtlCol="0">
            <a:spAutoFit/>
          </a:bodyPr>
          <a:lstStyle/>
          <a:p>
            <a:pPr>
              <a:buNone/>
            </a:pPr>
            <a:r>
              <a:rPr lang="en-US" sz="800" b="0" dirty="0"/>
              <a:t>*</a:t>
            </a:r>
          </a:p>
        </p:txBody>
      </p:sp>
      <p:sp>
        <p:nvSpPr>
          <p:cNvPr id="328" name="TextBox 327"/>
          <p:cNvSpPr txBox="1"/>
          <p:nvPr/>
        </p:nvSpPr>
        <p:spPr>
          <a:xfrm>
            <a:off x="2762478" y="2830268"/>
            <a:ext cx="224742" cy="215444"/>
          </a:xfrm>
          <a:prstGeom prst="rect">
            <a:avLst/>
          </a:prstGeom>
          <a:noFill/>
        </p:spPr>
        <p:txBody>
          <a:bodyPr wrap="none" rtlCol="0">
            <a:spAutoFit/>
          </a:bodyPr>
          <a:lstStyle/>
          <a:p>
            <a:pPr>
              <a:buNone/>
            </a:pPr>
            <a:r>
              <a:rPr lang="en-US" sz="800" b="0" dirty="0"/>
              <a:t>*</a:t>
            </a:r>
          </a:p>
        </p:txBody>
      </p:sp>
      <p:sp>
        <p:nvSpPr>
          <p:cNvPr id="329" name="TextBox 328"/>
          <p:cNvSpPr txBox="1"/>
          <p:nvPr/>
        </p:nvSpPr>
        <p:spPr>
          <a:xfrm>
            <a:off x="2690127" y="2815745"/>
            <a:ext cx="224742" cy="215444"/>
          </a:xfrm>
          <a:prstGeom prst="rect">
            <a:avLst/>
          </a:prstGeom>
          <a:noFill/>
        </p:spPr>
        <p:txBody>
          <a:bodyPr wrap="none" rtlCol="0">
            <a:spAutoFit/>
          </a:bodyPr>
          <a:lstStyle/>
          <a:p>
            <a:pPr>
              <a:buNone/>
            </a:pPr>
            <a:r>
              <a:rPr lang="en-US" sz="800" b="0" dirty="0"/>
              <a:t>*</a:t>
            </a:r>
          </a:p>
        </p:txBody>
      </p:sp>
      <p:sp>
        <p:nvSpPr>
          <p:cNvPr id="330" name="TextBox 329"/>
          <p:cNvSpPr txBox="1"/>
          <p:nvPr/>
        </p:nvSpPr>
        <p:spPr>
          <a:xfrm>
            <a:off x="2772053" y="2840665"/>
            <a:ext cx="224742" cy="215444"/>
          </a:xfrm>
          <a:prstGeom prst="rect">
            <a:avLst/>
          </a:prstGeom>
          <a:noFill/>
        </p:spPr>
        <p:txBody>
          <a:bodyPr wrap="none" rtlCol="0">
            <a:spAutoFit/>
          </a:bodyPr>
          <a:lstStyle/>
          <a:p>
            <a:pPr>
              <a:buNone/>
            </a:pPr>
            <a:r>
              <a:rPr lang="en-US" sz="800" b="0" dirty="0"/>
              <a:t>*</a:t>
            </a:r>
          </a:p>
        </p:txBody>
      </p:sp>
      <p:sp>
        <p:nvSpPr>
          <p:cNvPr id="331" name="TextBox 330"/>
          <p:cNvSpPr txBox="1"/>
          <p:nvPr/>
        </p:nvSpPr>
        <p:spPr>
          <a:xfrm>
            <a:off x="2825470" y="2850829"/>
            <a:ext cx="224742" cy="215444"/>
          </a:xfrm>
          <a:prstGeom prst="rect">
            <a:avLst/>
          </a:prstGeom>
          <a:noFill/>
        </p:spPr>
        <p:txBody>
          <a:bodyPr wrap="none" rtlCol="0">
            <a:spAutoFit/>
          </a:bodyPr>
          <a:lstStyle/>
          <a:p>
            <a:pPr>
              <a:buNone/>
            </a:pPr>
            <a:r>
              <a:rPr lang="en-US" sz="800" b="0" dirty="0"/>
              <a:t>*</a:t>
            </a:r>
          </a:p>
        </p:txBody>
      </p:sp>
      <p:sp>
        <p:nvSpPr>
          <p:cNvPr id="332" name="TextBox 331"/>
          <p:cNvSpPr txBox="1"/>
          <p:nvPr/>
        </p:nvSpPr>
        <p:spPr>
          <a:xfrm>
            <a:off x="2802995" y="2849307"/>
            <a:ext cx="224742" cy="215444"/>
          </a:xfrm>
          <a:prstGeom prst="rect">
            <a:avLst/>
          </a:prstGeom>
          <a:noFill/>
        </p:spPr>
        <p:txBody>
          <a:bodyPr wrap="none" rtlCol="0">
            <a:spAutoFit/>
          </a:bodyPr>
          <a:lstStyle/>
          <a:p>
            <a:pPr>
              <a:buNone/>
            </a:pPr>
            <a:r>
              <a:rPr lang="en-US" sz="800" b="0" dirty="0"/>
              <a:t>*</a:t>
            </a:r>
          </a:p>
        </p:txBody>
      </p:sp>
      <p:sp>
        <p:nvSpPr>
          <p:cNvPr id="333" name="TextBox 332"/>
          <p:cNvSpPr txBox="1"/>
          <p:nvPr/>
        </p:nvSpPr>
        <p:spPr>
          <a:xfrm>
            <a:off x="2842589" y="2854988"/>
            <a:ext cx="224742" cy="215444"/>
          </a:xfrm>
          <a:prstGeom prst="rect">
            <a:avLst/>
          </a:prstGeom>
          <a:noFill/>
        </p:spPr>
        <p:txBody>
          <a:bodyPr wrap="none" rtlCol="0">
            <a:spAutoFit/>
          </a:bodyPr>
          <a:lstStyle/>
          <a:p>
            <a:pPr>
              <a:buNone/>
            </a:pPr>
            <a:r>
              <a:rPr lang="en-US" sz="800" b="0" dirty="0"/>
              <a:t>*</a:t>
            </a:r>
          </a:p>
        </p:txBody>
      </p:sp>
      <p:sp>
        <p:nvSpPr>
          <p:cNvPr id="334" name="TextBox 333"/>
          <p:cNvSpPr txBox="1"/>
          <p:nvPr/>
        </p:nvSpPr>
        <p:spPr>
          <a:xfrm>
            <a:off x="2855662" y="2858931"/>
            <a:ext cx="224742" cy="215444"/>
          </a:xfrm>
          <a:prstGeom prst="rect">
            <a:avLst/>
          </a:prstGeom>
          <a:noFill/>
        </p:spPr>
        <p:txBody>
          <a:bodyPr wrap="none" rtlCol="0">
            <a:spAutoFit/>
          </a:bodyPr>
          <a:lstStyle/>
          <a:p>
            <a:pPr>
              <a:buNone/>
            </a:pPr>
            <a:r>
              <a:rPr lang="en-US" sz="800" b="0" dirty="0"/>
              <a:t>*</a:t>
            </a:r>
          </a:p>
        </p:txBody>
      </p:sp>
      <p:sp>
        <p:nvSpPr>
          <p:cNvPr id="335" name="TextBox 334"/>
          <p:cNvSpPr txBox="1"/>
          <p:nvPr/>
        </p:nvSpPr>
        <p:spPr>
          <a:xfrm>
            <a:off x="2783311" y="2844408"/>
            <a:ext cx="224742" cy="215444"/>
          </a:xfrm>
          <a:prstGeom prst="rect">
            <a:avLst/>
          </a:prstGeom>
          <a:noFill/>
        </p:spPr>
        <p:txBody>
          <a:bodyPr wrap="none" rtlCol="0">
            <a:spAutoFit/>
          </a:bodyPr>
          <a:lstStyle/>
          <a:p>
            <a:pPr>
              <a:buNone/>
            </a:pPr>
            <a:r>
              <a:rPr lang="en-US" sz="800" b="0" dirty="0"/>
              <a:t>*</a:t>
            </a:r>
          </a:p>
        </p:txBody>
      </p:sp>
      <p:sp>
        <p:nvSpPr>
          <p:cNvPr id="336" name="TextBox 335"/>
          <p:cNvSpPr txBox="1"/>
          <p:nvPr/>
        </p:nvSpPr>
        <p:spPr>
          <a:xfrm>
            <a:off x="2887307" y="2883160"/>
            <a:ext cx="224742" cy="215444"/>
          </a:xfrm>
          <a:prstGeom prst="rect">
            <a:avLst/>
          </a:prstGeom>
          <a:noFill/>
        </p:spPr>
        <p:txBody>
          <a:bodyPr wrap="none" rtlCol="0">
            <a:spAutoFit/>
          </a:bodyPr>
          <a:lstStyle/>
          <a:p>
            <a:pPr>
              <a:buNone/>
            </a:pPr>
            <a:r>
              <a:rPr lang="en-US" sz="800" b="0" dirty="0"/>
              <a:t>*</a:t>
            </a:r>
          </a:p>
        </p:txBody>
      </p:sp>
      <p:sp>
        <p:nvSpPr>
          <p:cNvPr id="337" name="TextBox 336"/>
          <p:cNvSpPr txBox="1"/>
          <p:nvPr/>
        </p:nvSpPr>
        <p:spPr>
          <a:xfrm>
            <a:off x="2940724" y="2893324"/>
            <a:ext cx="224742" cy="215444"/>
          </a:xfrm>
          <a:prstGeom prst="rect">
            <a:avLst/>
          </a:prstGeom>
          <a:noFill/>
        </p:spPr>
        <p:txBody>
          <a:bodyPr wrap="none" rtlCol="0">
            <a:spAutoFit/>
          </a:bodyPr>
          <a:lstStyle/>
          <a:p>
            <a:pPr>
              <a:buNone/>
            </a:pPr>
            <a:r>
              <a:rPr lang="en-US" sz="800" b="0" dirty="0"/>
              <a:t>*</a:t>
            </a:r>
          </a:p>
        </p:txBody>
      </p:sp>
      <p:sp>
        <p:nvSpPr>
          <p:cNvPr id="338" name="TextBox 337"/>
          <p:cNvSpPr txBox="1"/>
          <p:nvPr/>
        </p:nvSpPr>
        <p:spPr>
          <a:xfrm>
            <a:off x="2918249" y="2891802"/>
            <a:ext cx="224742" cy="215444"/>
          </a:xfrm>
          <a:prstGeom prst="rect">
            <a:avLst/>
          </a:prstGeom>
          <a:noFill/>
        </p:spPr>
        <p:txBody>
          <a:bodyPr wrap="none" rtlCol="0">
            <a:spAutoFit/>
          </a:bodyPr>
          <a:lstStyle/>
          <a:p>
            <a:pPr>
              <a:buNone/>
            </a:pPr>
            <a:r>
              <a:rPr lang="en-US" sz="800" b="0" dirty="0"/>
              <a:t>*</a:t>
            </a:r>
          </a:p>
        </p:txBody>
      </p:sp>
      <p:sp>
        <p:nvSpPr>
          <p:cNvPr id="339" name="TextBox 338"/>
          <p:cNvSpPr txBox="1"/>
          <p:nvPr/>
        </p:nvSpPr>
        <p:spPr>
          <a:xfrm>
            <a:off x="2957843" y="2897483"/>
            <a:ext cx="224742" cy="215444"/>
          </a:xfrm>
          <a:prstGeom prst="rect">
            <a:avLst/>
          </a:prstGeom>
          <a:noFill/>
        </p:spPr>
        <p:txBody>
          <a:bodyPr wrap="none" rtlCol="0">
            <a:spAutoFit/>
          </a:bodyPr>
          <a:lstStyle/>
          <a:p>
            <a:pPr>
              <a:buNone/>
            </a:pPr>
            <a:r>
              <a:rPr lang="en-US" sz="800" b="0" dirty="0"/>
              <a:t>*</a:t>
            </a:r>
          </a:p>
        </p:txBody>
      </p:sp>
      <p:sp>
        <p:nvSpPr>
          <p:cNvPr id="340" name="TextBox 339"/>
          <p:cNvSpPr txBox="1"/>
          <p:nvPr/>
        </p:nvSpPr>
        <p:spPr>
          <a:xfrm>
            <a:off x="2970916" y="2901426"/>
            <a:ext cx="224742" cy="215444"/>
          </a:xfrm>
          <a:prstGeom prst="rect">
            <a:avLst/>
          </a:prstGeom>
          <a:noFill/>
        </p:spPr>
        <p:txBody>
          <a:bodyPr wrap="none" rtlCol="0">
            <a:spAutoFit/>
          </a:bodyPr>
          <a:lstStyle/>
          <a:p>
            <a:pPr>
              <a:buNone/>
            </a:pPr>
            <a:r>
              <a:rPr lang="en-US" sz="800" b="0" dirty="0"/>
              <a:t>*</a:t>
            </a:r>
          </a:p>
        </p:txBody>
      </p:sp>
      <p:sp>
        <p:nvSpPr>
          <p:cNvPr id="341" name="TextBox 340"/>
          <p:cNvSpPr txBox="1"/>
          <p:nvPr/>
        </p:nvSpPr>
        <p:spPr>
          <a:xfrm>
            <a:off x="2898565" y="2886903"/>
            <a:ext cx="224742" cy="215444"/>
          </a:xfrm>
          <a:prstGeom prst="rect">
            <a:avLst/>
          </a:prstGeom>
          <a:noFill/>
        </p:spPr>
        <p:txBody>
          <a:bodyPr wrap="none" rtlCol="0">
            <a:spAutoFit/>
          </a:bodyPr>
          <a:lstStyle/>
          <a:p>
            <a:pPr>
              <a:buNone/>
            </a:pPr>
            <a:r>
              <a:rPr lang="en-US" sz="800" b="0" dirty="0"/>
              <a:t>*</a:t>
            </a:r>
          </a:p>
        </p:txBody>
      </p:sp>
      <p:sp>
        <p:nvSpPr>
          <p:cNvPr id="342" name="TextBox 341"/>
          <p:cNvSpPr txBox="1"/>
          <p:nvPr/>
        </p:nvSpPr>
        <p:spPr>
          <a:xfrm>
            <a:off x="2984957" y="2909560"/>
            <a:ext cx="224742" cy="215444"/>
          </a:xfrm>
          <a:prstGeom prst="rect">
            <a:avLst/>
          </a:prstGeom>
          <a:noFill/>
        </p:spPr>
        <p:txBody>
          <a:bodyPr wrap="none" rtlCol="0">
            <a:spAutoFit/>
          </a:bodyPr>
          <a:lstStyle/>
          <a:p>
            <a:pPr>
              <a:buNone/>
            </a:pPr>
            <a:r>
              <a:rPr lang="en-US" sz="800" b="0" dirty="0"/>
              <a:t>*</a:t>
            </a:r>
          </a:p>
        </p:txBody>
      </p:sp>
      <p:sp>
        <p:nvSpPr>
          <p:cNvPr id="343" name="TextBox 342"/>
          <p:cNvSpPr txBox="1"/>
          <p:nvPr/>
        </p:nvSpPr>
        <p:spPr>
          <a:xfrm>
            <a:off x="3038374" y="2919724"/>
            <a:ext cx="224742" cy="215444"/>
          </a:xfrm>
          <a:prstGeom prst="rect">
            <a:avLst/>
          </a:prstGeom>
          <a:noFill/>
        </p:spPr>
        <p:txBody>
          <a:bodyPr wrap="none" rtlCol="0">
            <a:spAutoFit/>
          </a:bodyPr>
          <a:lstStyle/>
          <a:p>
            <a:pPr>
              <a:buNone/>
            </a:pPr>
            <a:r>
              <a:rPr lang="en-US" sz="800" b="0" dirty="0"/>
              <a:t>*</a:t>
            </a:r>
          </a:p>
        </p:txBody>
      </p:sp>
      <p:sp>
        <p:nvSpPr>
          <p:cNvPr id="344" name="TextBox 343"/>
          <p:cNvSpPr txBox="1"/>
          <p:nvPr/>
        </p:nvSpPr>
        <p:spPr>
          <a:xfrm>
            <a:off x="3015899" y="2918202"/>
            <a:ext cx="224742" cy="215444"/>
          </a:xfrm>
          <a:prstGeom prst="rect">
            <a:avLst/>
          </a:prstGeom>
          <a:noFill/>
        </p:spPr>
        <p:txBody>
          <a:bodyPr wrap="none" rtlCol="0">
            <a:spAutoFit/>
          </a:bodyPr>
          <a:lstStyle/>
          <a:p>
            <a:pPr>
              <a:buNone/>
            </a:pPr>
            <a:r>
              <a:rPr lang="en-US" sz="800" b="0" dirty="0"/>
              <a:t>*</a:t>
            </a:r>
          </a:p>
        </p:txBody>
      </p:sp>
      <p:sp>
        <p:nvSpPr>
          <p:cNvPr id="345" name="TextBox 344"/>
          <p:cNvSpPr txBox="1"/>
          <p:nvPr/>
        </p:nvSpPr>
        <p:spPr>
          <a:xfrm>
            <a:off x="3055493" y="2927741"/>
            <a:ext cx="224742" cy="215444"/>
          </a:xfrm>
          <a:prstGeom prst="rect">
            <a:avLst/>
          </a:prstGeom>
          <a:noFill/>
        </p:spPr>
        <p:txBody>
          <a:bodyPr wrap="none" rtlCol="0">
            <a:spAutoFit/>
          </a:bodyPr>
          <a:lstStyle/>
          <a:p>
            <a:pPr>
              <a:buNone/>
            </a:pPr>
            <a:r>
              <a:rPr lang="en-US" sz="800" b="0" dirty="0"/>
              <a:t>*</a:t>
            </a:r>
          </a:p>
        </p:txBody>
      </p:sp>
      <p:sp>
        <p:nvSpPr>
          <p:cNvPr id="346" name="TextBox 345"/>
          <p:cNvSpPr txBox="1"/>
          <p:nvPr/>
        </p:nvSpPr>
        <p:spPr>
          <a:xfrm>
            <a:off x="3074160" y="2929629"/>
            <a:ext cx="224742" cy="215444"/>
          </a:xfrm>
          <a:prstGeom prst="rect">
            <a:avLst/>
          </a:prstGeom>
          <a:noFill/>
        </p:spPr>
        <p:txBody>
          <a:bodyPr wrap="none" rtlCol="0">
            <a:spAutoFit/>
          </a:bodyPr>
          <a:lstStyle/>
          <a:p>
            <a:pPr>
              <a:buNone/>
            </a:pPr>
            <a:r>
              <a:rPr lang="en-US" sz="800" b="0" dirty="0"/>
              <a:t>*</a:t>
            </a:r>
          </a:p>
        </p:txBody>
      </p:sp>
      <p:sp>
        <p:nvSpPr>
          <p:cNvPr id="347" name="TextBox 346"/>
          <p:cNvSpPr txBox="1"/>
          <p:nvPr/>
        </p:nvSpPr>
        <p:spPr>
          <a:xfrm>
            <a:off x="3007081" y="2905369"/>
            <a:ext cx="224742" cy="215444"/>
          </a:xfrm>
          <a:prstGeom prst="rect">
            <a:avLst/>
          </a:prstGeom>
          <a:noFill/>
        </p:spPr>
        <p:txBody>
          <a:bodyPr wrap="none" rtlCol="0">
            <a:spAutoFit/>
          </a:bodyPr>
          <a:lstStyle/>
          <a:p>
            <a:pPr>
              <a:buNone/>
            </a:pPr>
            <a:r>
              <a:rPr lang="en-US" sz="800" b="0" dirty="0"/>
              <a:t>*</a:t>
            </a:r>
          </a:p>
        </p:txBody>
      </p:sp>
      <p:sp>
        <p:nvSpPr>
          <p:cNvPr id="348" name="TextBox 347"/>
          <p:cNvSpPr txBox="1"/>
          <p:nvPr/>
        </p:nvSpPr>
        <p:spPr>
          <a:xfrm>
            <a:off x="3082603" y="2941267"/>
            <a:ext cx="224742" cy="215444"/>
          </a:xfrm>
          <a:prstGeom prst="rect">
            <a:avLst/>
          </a:prstGeom>
          <a:noFill/>
        </p:spPr>
        <p:txBody>
          <a:bodyPr wrap="none" rtlCol="0">
            <a:spAutoFit/>
          </a:bodyPr>
          <a:lstStyle/>
          <a:p>
            <a:pPr>
              <a:buNone/>
            </a:pPr>
            <a:r>
              <a:rPr lang="en-US" sz="800" b="0" dirty="0"/>
              <a:t>*</a:t>
            </a:r>
          </a:p>
        </p:txBody>
      </p:sp>
      <p:sp>
        <p:nvSpPr>
          <p:cNvPr id="349" name="TextBox 348"/>
          <p:cNvSpPr txBox="1"/>
          <p:nvPr/>
        </p:nvSpPr>
        <p:spPr>
          <a:xfrm>
            <a:off x="3136020" y="2951431"/>
            <a:ext cx="224742" cy="215444"/>
          </a:xfrm>
          <a:prstGeom prst="rect">
            <a:avLst/>
          </a:prstGeom>
          <a:noFill/>
        </p:spPr>
        <p:txBody>
          <a:bodyPr wrap="none" rtlCol="0">
            <a:spAutoFit/>
          </a:bodyPr>
          <a:lstStyle/>
          <a:p>
            <a:pPr>
              <a:buNone/>
            </a:pPr>
            <a:r>
              <a:rPr lang="en-US" sz="800" b="0" dirty="0"/>
              <a:t>*</a:t>
            </a:r>
          </a:p>
        </p:txBody>
      </p:sp>
      <p:sp>
        <p:nvSpPr>
          <p:cNvPr id="350" name="TextBox 349"/>
          <p:cNvSpPr txBox="1"/>
          <p:nvPr/>
        </p:nvSpPr>
        <p:spPr>
          <a:xfrm>
            <a:off x="3113545" y="2949909"/>
            <a:ext cx="224742" cy="215444"/>
          </a:xfrm>
          <a:prstGeom prst="rect">
            <a:avLst/>
          </a:prstGeom>
          <a:noFill/>
        </p:spPr>
        <p:txBody>
          <a:bodyPr wrap="none" rtlCol="0">
            <a:spAutoFit/>
          </a:bodyPr>
          <a:lstStyle/>
          <a:p>
            <a:pPr>
              <a:buNone/>
            </a:pPr>
            <a:r>
              <a:rPr lang="en-US" sz="800" b="0" dirty="0"/>
              <a:t>*</a:t>
            </a:r>
          </a:p>
        </p:txBody>
      </p:sp>
      <p:sp>
        <p:nvSpPr>
          <p:cNvPr id="351" name="TextBox 350"/>
          <p:cNvSpPr txBox="1"/>
          <p:nvPr/>
        </p:nvSpPr>
        <p:spPr>
          <a:xfrm>
            <a:off x="3153139" y="2955590"/>
            <a:ext cx="224742" cy="215444"/>
          </a:xfrm>
          <a:prstGeom prst="rect">
            <a:avLst/>
          </a:prstGeom>
          <a:noFill/>
        </p:spPr>
        <p:txBody>
          <a:bodyPr wrap="none" rtlCol="0">
            <a:spAutoFit/>
          </a:bodyPr>
          <a:lstStyle/>
          <a:p>
            <a:pPr>
              <a:buNone/>
            </a:pPr>
            <a:r>
              <a:rPr lang="en-US" sz="800" b="0" dirty="0"/>
              <a:t>*</a:t>
            </a:r>
          </a:p>
        </p:txBody>
      </p:sp>
      <p:sp>
        <p:nvSpPr>
          <p:cNvPr id="352" name="TextBox 351"/>
          <p:cNvSpPr txBox="1"/>
          <p:nvPr/>
        </p:nvSpPr>
        <p:spPr>
          <a:xfrm>
            <a:off x="3166212" y="2959533"/>
            <a:ext cx="224742" cy="215444"/>
          </a:xfrm>
          <a:prstGeom prst="rect">
            <a:avLst/>
          </a:prstGeom>
          <a:noFill/>
        </p:spPr>
        <p:txBody>
          <a:bodyPr wrap="none" rtlCol="0">
            <a:spAutoFit/>
          </a:bodyPr>
          <a:lstStyle/>
          <a:p>
            <a:pPr>
              <a:buNone/>
            </a:pPr>
            <a:r>
              <a:rPr lang="en-US" sz="800" b="0" dirty="0"/>
              <a:t>*</a:t>
            </a:r>
          </a:p>
        </p:txBody>
      </p:sp>
      <p:sp>
        <p:nvSpPr>
          <p:cNvPr id="353" name="TextBox 352"/>
          <p:cNvSpPr txBox="1"/>
          <p:nvPr/>
        </p:nvSpPr>
        <p:spPr>
          <a:xfrm>
            <a:off x="3093861" y="2945010"/>
            <a:ext cx="224742" cy="215444"/>
          </a:xfrm>
          <a:prstGeom prst="rect">
            <a:avLst/>
          </a:prstGeom>
          <a:noFill/>
        </p:spPr>
        <p:txBody>
          <a:bodyPr wrap="none" rtlCol="0">
            <a:spAutoFit/>
          </a:bodyPr>
          <a:lstStyle/>
          <a:p>
            <a:pPr>
              <a:buNone/>
            </a:pPr>
            <a:r>
              <a:rPr lang="en-US" sz="800" b="0" dirty="0"/>
              <a:t>*</a:t>
            </a:r>
          </a:p>
        </p:txBody>
      </p:sp>
      <p:sp>
        <p:nvSpPr>
          <p:cNvPr id="354" name="TextBox 353"/>
          <p:cNvSpPr txBox="1"/>
          <p:nvPr/>
        </p:nvSpPr>
        <p:spPr>
          <a:xfrm>
            <a:off x="3193304" y="2961547"/>
            <a:ext cx="224742" cy="215444"/>
          </a:xfrm>
          <a:prstGeom prst="rect">
            <a:avLst/>
          </a:prstGeom>
          <a:noFill/>
        </p:spPr>
        <p:txBody>
          <a:bodyPr wrap="none" rtlCol="0">
            <a:spAutoFit/>
          </a:bodyPr>
          <a:lstStyle/>
          <a:p>
            <a:pPr>
              <a:buNone/>
            </a:pPr>
            <a:r>
              <a:rPr lang="en-US" sz="800" b="0" dirty="0"/>
              <a:t>*</a:t>
            </a:r>
          </a:p>
        </p:txBody>
      </p:sp>
      <p:sp>
        <p:nvSpPr>
          <p:cNvPr id="358" name="TextBox 357"/>
          <p:cNvSpPr txBox="1"/>
          <p:nvPr/>
        </p:nvSpPr>
        <p:spPr>
          <a:xfrm>
            <a:off x="3276913" y="3002961"/>
            <a:ext cx="224742" cy="215444"/>
          </a:xfrm>
          <a:prstGeom prst="rect">
            <a:avLst/>
          </a:prstGeom>
          <a:noFill/>
        </p:spPr>
        <p:txBody>
          <a:bodyPr wrap="none" rtlCol="0">
            <a:spAutoFit/>
          </a:bodyPr>
          <a:lstStyle/>
          <a:p>
            <a:pPr>
              <a:buNone/>
            </a:pPr>
            <a:r>
              <a:rPr lang="en-US" sz="800" b="0" dirty="0"/>
              <a:t>*</a:t>
            </a:r>
          </a:p>
        </p:txBody>
      </p:sp>
      <p:sp>
        <p:nvSpPr>
          <p:cNvPr id="359" name="TextBox 358"/>
          <p:cNvSpPr txBox="1"/>
          <p:nvPr/>
        </p:nvSpPr>
        <p:spPr>
          <a:xfrm>
            <a:off x="3211160" y="2976740"/>
            <a:ext cx="224742" cy="215444"/>
          </a:xfrm>
          <a:prstGeom prst="rect">
            <a:avLst/>
          </a:prstGeom>
          <a:noFill/>
        </p:spPr>
        <p:txBody>
          <a:bodyPr wrap="none" rtlCol="0">
            <a:spAutoFit/>
          </a:bodyPr>
          <a:lstStyle/>
          <a:p>
            <a:pPr>
              <a:buNone/>
            </a:pPr>
            <a:r>
              <a:rPr lang="en-US" sz="800" b="0" dirty="0"/>
              <a:t>*</a:t>
            </a:r>
          </a:p>
        </p:txBody>
      </p:sp>
      <p:sp>
        <p:nvSpPr>
          <p:cNvPr id="356" name="TextBox 355"/>
          <p:cNvSpPr txBox="1"/>
          <p:nvPr/>
        </p:nvSpPr>
        <p:spPr>
          <a:xfrm>
            <a:off x="3224246" y="2975976"/>
            <a:ext cx="224742" cy="215444"/>
          </a:xfrm>
          <a:prstGeom prst="rect">
            <a:avLst/>
          </a:prstGeom>
          <a:noFill/>
        </p:spPr>
        <p:txBody>
          <a:bodyPr wrap="none" rtlCol="0">
            <a:spAutoFit/>
          </a:bodyPr>
          <a:lstStyle/>
          <a:p>
            <a:pPr>
              <a:buNone/>
            </a:pPr>
            <a:r>
              <a:rPr lang="en-US" sz="800" b="0" dirty="0"/>
              <a:t>*</a:t>
            </a:r>
          </a:p>
        </p:txBody>
      </p:sp>
      <p:sp>
        <p:nvSpPr>
          <p:cNvPr id="357" name="TextBox 356"/>
          <p:cNvSpPr txBox="1"/>
          <p:nvPr/>
        </p:nvSpPr>
        <p:spPr>
          <a:xfrm>
            <a:off x="3263840" y="3000947"/>
            <a:ext cx="224742" cy="215444"/>
          </a:xfrm>
          <a:prstGeom prst="rect">
            <a:avLst/>
          </a:prstGeom>
          <a:noFill/>
        </p:spPr>
        <p:txBody>
          <a:bodyPr wrap="none" rtlCol="0">
            <a:spAutoFit/>
          </a:bodyPr>
          <a:lstStyle/>
          <a:p>
            <a:pPr>
              <a:buNone/>
            </a:pPr>
            <a:r>
              <a:rPr lang="en-US" sz="800" b="0" dirty="0"/>
              <a:t>*</a:t>
            </a:r>
          </a:p>
        </p:txBody>
      </p:sp>
      <p:sp>
        <p:nvSpPr>
          <p:cNvPr id="355" name="TextBox 354"/>
          <p:cNvSpPr txBox="1"/>
          <p:nvPr/>
        </p:nvSpPr>
        <p:spPr>
          <a:xfrm>
            <a:off x="3242863" y="2992930"/>
            <a:ext cx="224742" cy="215444"/>
          </a:xfrm>
          <a:prstGeom prst="rect">
            <a:avLst/>
          </a:prstGeom>
          <a:noFill/>
        </p:spPr>
        <p:txBody>
          <a:bodyPr wrap="none" rtlCol="0">
            <a:spAutoFit/>
          </a:bodyPr>
          <a:lstStyle/>
          <a:p>
            <a:pPr>
              <a:buNone/>
            </a:pPr>
            <a:r>
              <a:rPr lang="en-US" sz="800" b="0" dirty="0"/>
              <a:t>*</a:t>
            </a:r>
          </a:p>
        </p:txBody>
      </p:sp>
      <p:sp>
        <p:nvSpPr>
          <p:cNvPr id="360" name="TextBox 359"/>
          <p:cNvSpPr txBox="1"/>
          <p:nvPr/>
        </p:nvSpPr>
        <p:spPr>
          <a:xfrm>
            <a:off x="3292958" y="3015120"/>
            <a:ext cx="224742" cy="215444"/>
          </a:xfrm>
          <a:prstGeom prst="rect">
            <a:avLst/>
          </a:prstGeom>
          <a:noFill/>
        </p:spPr>
        <p:txBody>
          <a:bodyPr wrap="none" rtlCol="0">
            <a:spAutoFit/>
          </a:bodyPr>
          <a:lstStyle/>
          <a:p>
            <a:pPr>
              <a:buNone/>
            </a:pPr>
            <a:r>
              <a:rPr lang="en-US" sz="800" dirty="0"/>
              <a:t>*</a:t>
            </a:r>
          </a:p>
        </p:txBody>
      </p:sp>
      <p:sp>
        <p:nvSpPr>
          <p:cNvPr id="361" name="TextBox 360"/>
          <p:cNvSpPr txBox="1"/>
          <p:nvPr/>
        </p:nvSpPr>
        <p:spPr>
          <a:xfrm>
            <a:off x="3346375" y="3025284"/>
            <a:ext cx="224742" cy="215444"/>
          </a:xfrm>
          <a:prstGeom prst="rect">
            <a:avLst/>
          </a:prstGeom>
          <a:noFill/>
        </p:spPr>
        <p:txBody>
          <a:bodyPr wrap="none" rtlCol="0">
            <a:spAutoFit/>
          </a:bodyPr>
          <a:lstStyle/>
          <a:p>
            <a:pPr>
              <a:buNone/>
            </a:pPr>
            <a:r>
              <a:rPr lang="en-US" sz="800" dirty="0"/>
              <a:t>*</a:t>
            </a:r>
          </a:p>
        </p:txBody>
      </p:sp>
      <p:sp>
        <p:nvSpPr>
          <p:cNvPr id="362" name="TextBox 361"/>
          <p:cNvSpPr txBox="1"/>
          <p:nvPr/>
        </p:nvSpPr>
        <p:spPr>
          <a:xfrm>
            <a:off x="3323900" y="3023762"/>
            <a:ext cx="224742" cy="215444"/>
          </a:xfrm>
          <a:prstGeom prst="rect">
            <a:avLst/>
          </a:prstGeom>
          <a:noFill/>
        </p:spPr>
        <p:txBody>
          <a:bodyPr wrap="none" rtlCol="0">
            <a:spAutoFit/>
          </a:bodyPr>
          <a:lstStyle/>
          <a:p>
            <a:pPr>
              <a:buNone/>
            </a:pPr>
            <a:r>
              <a:rPr lang="en-US" sz="800" dirty="0"/>
              <a:t>*</a:t>
            </a:r>
          </a:p>
        </p:txBody>
      </p:sp>
      <p:sp>
        <p:nvSpPr>
          <p:cNvPr id="363" name="TextBox 362"/>
          <p:cNvSpPr txBox="1"/>
          <p:nvPr/>
        </p:nvSpPr>
        <p:spPr>
          <a:xfrm>
            <a:off x="3363494" y="3029443"/>
            <a:ext cx="224742" cy="215444"/>
          </a:xfrm>
          <a:prstGeom prst="rect">
            <a:avLst/>
          </a:prstGeom>
          <a:noFill/>
        </p:spPr>
        <p:txBody>
          <a:bodyPr wrap="none" rtlCol="0">
            <a:spAutoFit/>
          </a:bodyPr>
          <a:lstStyle/>
          <a:p>
            <a:pPr>
              <a:buNone/>
            </a:pPr>
            <a:r>
              <a:rPr lang="en-US" sz="800" dirty="0"/>
              <a:t>*</a:t>
            </a:r>
          </a:p>
        </p:txBody>
      </p:sp>
      <p:sp>
        <p:nvSpPr>
          <p:cNvPr id="364" name="TextBox 363"/>
          <p:cNvSpPr txBox="1"/>
          <p:nvPr/>
        </p:nvSpPr>
        <p:spPr>
          <a:xfrm>
            <a:off x="3376567" y="3033386"/>
            <a:ext cx="224742" cy="215444"/>
          </a:xfrm>
          <a:prstGeom prst="rect">
            <a:avLst/>
          </a:prstGeom>
          <a:noFill/>
        </p:spPr>
        <p:txBody>
          <a:bodyPr wrap="none" rtlCol="0">
            <a:spAutoFit/>
          </a:bodyPr>
          <a:lstStyle/>
          <a:p>
            <a:pPr>
              <a:buNone/>
            </a:pPr>
            <a:r>
              <a:rPr lang="en-US" sz="800" dirty="0"/>
              <a:t>*</a:t>
            </a:r>
          </a:p>
        </p:txBody>
      </p:sp>
      <p:sp>
        <p:nvSpPr>
          <p:cNvPr id="365" name="TextBox 364"/>
          <p:cNvSpPr txBox="1"/>
          <p:nvPr/>
        </p:nvSpPr>
        <p:spPr>
          <a:xfrm>
            <a:off x="3304216" y="3018863"/>
            <a:ext cx="224742" cy="215444"/>
          </a:xfrm>
          <a:prstGeom prst="rect">
            <a:avLst/>
          </a:prstGeom>
          <a:noFill/>
        </p:spPr>
        <p:txBody>
          <a:bodyPr wrap="none" rtlCol="0">
            <a:spAutoFit/>
          </a:bodyPr>
          <a:lstStyle/>
          <a:p>
            <a:pPr>
              <a:buNone/>
            </a:pPr>
            <a:r>
              <a:rPr lang="en-US" sz="800" dirty="0"/>
              <a:t>*</a:t>
            </a:r>
          </a:p>
        </p:txBody>
      </p:sp>
      <p:sp>
        <p:nvSpPr>
          <p:cNvPr id="372" name="TextBox 371"/>
          <p:cNvSpPr txBox="1"/>
          <p:nvPr/>
        </p:nvSpPr>
        <p:spPr>
          <a:xfrm>
            <a:off x="3397286" y="3045863"/>
            <a:ext cx="224742" cy="215444"/>
          </a:xfrm>
          <a:prstGeom prst="rect">
            <a:avLst/>
          </a:prstGeom>
          <a:noFill/>
        </p:spPr>
        <p:txBody>
          <a:bodyPr wrap="none" rtlCol="0">
            <a:spAutoFit/>
          </a:bodyPr>
          <a:lstStyle/>
          <a:p>
            <a:pPr>
              <a:buNone/>
            </a:pPr>
            <a:r>
              <a:rPr lang="en-US" sz="800" b="0" dirty="0"/>
              <a:t>*</a:t>
            </a:r>
          </a:p>
        </p:txBody>
      </p:sp>
      <p:sp>
        <p:nvSpPr>
          <p:cNvPr id="373" name="TextBox 372"/>
          <p:cNvSpPr txBox="1"/>
          <p:nvPr/>
        </p:nvSpPr>
        <p:spPr>
          <a:xfrm>
            <a:off x="3411327" y="3053997"/>
            <a:ext cx="224742" cy="215444"/>
          </a:xfrm>
          <a:prstGeom prst="rect">
            <a:avLst/>
          </a:prstGeom>
          <a:noFill/>
        </p:spPr>
        <p:txBody>
          <a:bodyPr wrap="none" rtlCol="0">
            <a:spAutoFit/>
          </a:bodyPr>
          <a:lstStyle/>
          <a:p>
            <a:pPr>
              <a:buNone/>
            </a:pPr>
            <a:r>
              <a:rPr lang="en-US" sz="800" b="0" dirty="0"/>
              <a:t>*</a:t>
            </a:r>
          </a:p>
        </p:txBody>
      </p:sp>
      <p:sp>
        <p:nvSpPr>
          <p:cNvPr id="374" name="TextBox 373"/>
          <p:cNvSpPr txBox="1"/>
          <p:nvPr/>
        </p:nvSpPr>
        <p:spPr>
          <a:xfrm>
            <a:off x="3464744" y="3064161"/>
            <a:ext cx="224742" cy="215444"/>
          </a:xfrm>
          <a:prstGeom prst="rect">
            <a:avLst/>
          </a:prstGeom>
          <a:noFill/>
        </p:spPr>
        <p:txBody>
          <a:bodyPr wrap="none" rtlCol="0">
            <a:spAutoFit/>
          </a:bodyPr>
          <a:lstStyle/>
          <a:p>
            <a:pPr>
              <a:buNone/>
            </a:pPr>
            <a:r>
              <a:rPr lang="en-US" sz="800" b="0" dirty="0"/>
              <a:t>*</a:t>
            </a:r>
          </a:p>
        </p:txBody>
      </p:sp>
      <p:sp>
        <p:nvSpPr>
          <p:cNvPr id="375" name="TextBox 374"/>
          <p:cNvSpPr txBox="1"/>
          <p:nvPr/>
        </p:nvSpPr>
        <p:spPr>
          <a:xfrm>
            <a:off x="3442269" y="3062639"/>
            <a:ext cx="224742" cy="215444"/>
          </a:xfrm>
          <a:prstGeom prst="rect">
            <a:avLst/>
          </a:prstGeom>
          <a:noFill/>
        </p:spPr>
        <p:txBody>
          <a:bodyPr wrap="none" rtlCol="0">
            <a:spAutoFit/>
          </a:bodyPr>
          <a:lstStyle/>
          <a:p>
            <a:pPr>
              <a:buNone/>
            </a:pPr>
            <a:r>
              <a:rPr lang="en-US" sz="800" b="0" dirty="0"/>
              <a:t>*</a:t>
            </a:r>
          </a:p>
        </p:txBody>
      </p:sp>
      <p:sp>
        <p:nvSpPr>
          <p:cNvPr id="376" name="TextBox 375"/>
          <p:cNvSpPr txBox="1"/>
          <p:nvPr/>
        </p:nvSpPr>
        <p:spPr>
          <a:xfrm>
            <a:off x="3481863" y="3072178"/>
            <a:ext cx="224742" cy="215444"/>
          </a:xfrm>
          <a:prstGeom prst="rect">
            <a:avLst/>
          </a:prstGeom>
          <a:noFill/>
        </p:spPr>
        <p:txBody>
          <a:bodyPr wrap="none" rtlCol="0">
            <a:spAutoFit/>
          </a:bodyPr>
          <a:lstStyle/>
          <a:p>
            <a:pPr>
              <a:buNone/>
            </a:pPr>
            <a:r>
              <a:rPr lang="en-US" sz="800" b="0" dirty="0"/>
              <a:t>*</a:t>
            </a:r>
          </a:p>
        </p:txBody>
      </p:sp>
      <p:sp>
        <p:nvSpPr>
          <p:cNvPr id="377" name="TextBox 376"/>
          <p:cNvSpPr txBox="1"/>
          <p:nvPr/>
        </p:nvSpPr>
        <p:spPr>
          <a:xfrm>
            <a:off x="3500530" y="3074066"/>
            <a:ext cx="224742" cy="215444"/>
          </a:xfrm>
          <a:prstGeom prst="rect">
            <a:avLst/>
          </a:prstGeom>
          <a:noFill/>
        </p:spPr>
        <p:txBody>
          <a:bodyPr wrap="none" rtlCol="0">
            <a:spAutoFit/>
          </a:bodyPr>
          <a:lstStyle/>
          <a:p>
            <a:pPr>
              <a:buNone/>
            </a:pPr>
            <a:r>
              <a:rPr lang="en-US" sz="800" b="0" dirty="0"/>
              <a:t>*</a:t>
            </a:r>
          </a:p>
        </p:txBody>
      </p:sp>
      <p:sp>
        <p:nvSpPr>
          <p:cNvPr id="378" name="TextBox 377"/>
          <p:cNvSpPr txBox="1"/>
          <p:nvPr/>
        </p:nvSpPr>
        <p:spPr>
          <a:xfrm>
            <a:off x="3433451" y="3049806"/>
            <a:ext cx="224742" cy="215444"/>
          </a:xfrm>
          <a:prstGeom prst="rect">
            <a:avLst/>
          </a:prstGeom>
          <a:noFill/>
        </p:spPr>
        <p:txBody>
          <a:bodyPr wrap="none" rtlCol="0">
            <a:spAutoFit/>
          </a:bodyPr>
          <a:lstStyle/>
          <a:p>
            <a:pPr>
              <a:buNone/>
            </a:pPr>
            <a:r>
              <a:rPr lang="en-US" sz="800" b="0" dirty="0"/>
              <a:t>*</a:t>
            </a:r>
          </a:p>
        </p:txBody>
      </p:sp>
      <p:sp>
        <p:nvSpPr>
          <p:cNvPr id="379" name="TextBox 378"/>
          <p:cNvSpPr txBox="1"/>
          <p:nvPr/>
        </p:nvSpPr>
        <p:spPr>
          <a:xfrm>
            <a:off x="3508973" y="3085704"/>
            <a:ext cx="224742" cy="215444"/>
          </a:xfrm>
          <a:prstGeom prst="rect">
            <a:avLst/>
          </a:prstGeom>
          <a:noFill/>
        </p:spPr>
        <p:txBody>
          <a:bodyPr wrap="none" rtlCol="0">
            <a:spAutoFit/>
          </a:bodyPr>
          <a:lstStyle/>
          <a:p>
            <a:pPr>
              <a:buNone/>
            </a:pPr>
            <a:r>
              <a:rPr lang="en-US" sz="800" b="0" dirty="0"/>
              <a:t>*</a:t>
            </a:r>
          </a:p>
        </p:txBody>
      </p:sp>
      <p:sp>
        <p:nvSpPr>
          <p:cNvPr id="380" name="TextBox 379"/>
          <p:cNvSpPr txBox="1"/>
          <p:nvPr/>
        </p:nvSpPr>
        <p:spPr>
          <a:xfrm>
            <a:off x="3562390" y="3095868"/>
            <a:ext cx="224742" cy="215444"/>
          </a:xfrm>
          <a:prstGeom prst="rect">
            <a:avLst/>
          </a:prstGeom>
          <a:noFill/>
        </p:spPr>
        <p:txBody>
          <a:bodyPr wrap="none" rtlCol="0">
            <a:spAutoFit/>
          </a:bodyPr>
          <a:lstStyle/>
          <a:p>
            <a:pPr>
              <a:buNone/>
            </a:pPr>
            <a:r>
              <a:rPr lang="en-US" sz="800" b="0" dirty="0"/>
              <a:t>*</a:t>
            </a:r>
          </a:p>
        </p:txBody>
      </p:sp>
      <p:sp>
        <p:nvSpPr>
          <p:cNvPr id="381" name="TextBox 380"/>
          <p:cNvSpPr txBox="1"/>
          <p:nvPr/>
        </p:nvSpPr>
        <p:spPr>
          <a:xfrm>
            <a:off x="3539915" y="3094346"/>
            <a:ext cx="224742" cy="215444"/>
          </a:xfrm>
          <a:prstGeom prst="rect">
            <a:avLst/>
          </a:prstGeom>
          <a:noFill/>
        </p:spPr>
        <p:txBody>
          <a:bodyPr wrap="none" rtlCol="0">
            <a:spAutoFit/>
          </a:bodyPr>
          <a:lstStyle/>
          <a:p>
            <a:pPr>
              <a:buNone/>
            </a:pPr>
            <a:r>
              <a:rPr lang="en-US" sz="800" b="0" dirty="0"/>
              <a:t>*</a:t>
            </a:r>
          </a:p>
        </p:txBody>
      </p:sp>
      <p:sp>
        <p:nvSpPr>
          <p:cNvPr id="382" name="TextBox 381"/>
          <p:cNvSpPr txBox="1"/>
          <p:nvPr/>
        </p:nvSpPr>
        <p:spPr>
          <a:xfrm>
            <a:off x="3579509" y="3100027"/>
            <a:ext cx="224742" cy="215444"/>
          </a:xfrm>
          <a:prstGeom prst="rect">
            <a:avLst/>
          </a:prstGeom>
          <a:noFill/>
        </p:spPr>
        <p:txBody>
          <a:bodyPr wrap="none" rtlCol="0">
            <a:spAutoFit/>
          </a:bodyPr>
          <a:lstStyle/>
          <a:p>
            <a:pPr>
              <a:buNone/>
            </a:pPr>
            <a:r>
              <a:rPr lang="en-US" sz="800" b="0" dirty="0"/>
              <a:t>*</a:t>
            </a:r>
          </a:p>
        </p:txBody>
      </p:sp>
      <p:sp>
        <p:nvSpPr>
          <p:cNvPr id="383" name="TextBox 382"/>
          <p:cNvSpPr txBox="1"/>
          <p:nvPr/>
        </p:nvSpPr>
        <p:spPr>
          <a:xfrm>
            <a:off x="3592582" y="3103970"/>
            <a:ext cx="224742" cy="215444"/>
          </a:xfrm>
          <a:prstGeom prst="rect">
            <a:avLst/>
          </a:prstGeom>
          <a:noFill/>
        </p:spPr>
        <p:txBody>
          <a:bodyPr wrap="none" rtlCol="0">
            <a:spAutoFit/>
          </a:bodyPr>
          <a:lstStyle/>
          <a:p>
            <a:pPr>
              <a:buNone/>
            </a:pPr>
            <a:r>
              <a:rPr lang="en-US" sz="800" b="0" dirty="0"/>
              <a:t>*</a:t>
            </a:r>
          </a:p>
        </p:txBody>
      </p:sp>
      <p:sp>
        <p:nvSpPr>
          <p:cNvPr id="384" name="TextBox 383"/>
          <p:cNvSpPr txBox="1"/>
          <p:nvPr/>
        </p:nvSpPr>
        <p:spPr>
          <a:xfrm>
            <a:off x="3520231" y="3089447"/>
            <a:ext cx="224742" cy="215444"/>
          </a:xfrm>
          <a:prstGeom prst="rect">
            <a:avLst/>
          </a:prstGeom>
          <a:noFill/>
        </p:spPr>
        <p:txBody>
          <a:bodyPr wrap="none" rtlCol="0">
            <a:spAutoFit/>
          </a:bodyPr>
          <a:lstStyle/>
          <a:p>
            <a:pPr>
              <a:buNone/>
            </a:pPr>
            <a:r>
              <a:rPr lang="en-US" sz="800" b="0" dirty="0"/>
              <a:t>*</a:t>
            </a:r>
          </a:p>
        </p:txBody>
      </p:sp>
      <p:sp>
        <p:nvSpPr>
          <p:cNvPr id="385" name="TextBox 384"/>
          <p:cNvSpPr txBox="1"/>
          <p:nvPr/>
        </p:nvSpPr>
        <p:spPr>
          <a:xfrm>
            <a:off x="3619674" y="3105984"/>
            <a:ext cx="224742" cy="215444"/>
          </a:xfrm>
          <a:prstGeom prst="rect">
            <a:avLst/>
          </a:prstGeom>
          <a:noFill/>
        </p:spPr>
        <p:txBody>
          <a:bodyPr wrap="none" rtlCol="0">
            <a:spAutoFit/>
          </a:bodyPr>
          <a:lstStyle/>
          <a:p>
            <a:pPr>
              <a:buNone/>
            </a:pPr>
            <a:r>
              <a:rPr lang="en-US" sz="800" b="0" dirty="0"/>
              <a:t>*</a:t>
            </a:r>
          </a:p>
        </p:txBody>
      </p:sp>
      <p:sp>
        <p:nvSpPr>
          <p:cNvPr id="386" name="TextBox 385"/>
          <p:cNvSpPr txBox="1"/>
          <p:nvPr/>
        </p:nvSpPr>
        <p:spPr>
          <a:xfrm>
            <a:off x="3703283" y="3137753"/>
            <a:ext cx="224742" cy="215444"/>
          </a:xfrm>
          <a:prstGeom prst="rect">
            <a:avLst/>
          </a:prstGeom>
          <a:noFill/>
        </p:spPr>
        <p:txBody>
          <a:bodyPr wrap="none" rtlCol="0">
            <a:spAutoFit/>
          </a:bodyPr>
          <a:lstStyle/>
          <a:p>
            <a:pPr>
              <a:buNone/>
            </a:pPr>
            <a:r>
              <a:rPr lang="en-US" sz="800" b="0" dirty="0"/>
              <a:t>*</a:t>
            </a:r>
          </a:p>
        </p:txBody>
      </p:sp>
      <p:sp>
        <p:nvSpPr>
          <p:cNvPr id="387" name="TextBox 386"/>
          <p:cNvSpPr txBox="1"/>
          <p:nvPr/>
        </p:nvSpPr>
        <p:spPr>
          <a:xfrm>
            <a:off x="3637530" y="3115390"/>
            <a:ext cx="224742" cy="215444"/>
          </a:xfrm>
          <a:prstGeom prst="rect">
            <a:avLst/>
          </a:prstGeom>
          <a:noFill/>
        </p:spPr>
        <p:txBody>
          <a:bodyPr wrap="none" rtlCol="0">
            <a:spAutoFit/>
          </a:bodyPr>
          <a:lstStyle/>
          <a:p>
            <a:pPr>
              <a:buNone/>
            </a:pPr>
            <a:r>
              <a:rPr lang="en-US" sz="800" b="0" dirty="0"/>
              <a:t>*</a:t>
            </a:r>
          </a:p>
        </p:txBody>
      </p:sp>
      <p:sp>
        <p:nvSpPr>
          <p:cNvPr id="388" name="TextBox 387"/>
          <p:cNvSpPr txBox="1"/>
          <p:nvPr/>
        </p:nvSpPr>
        <p:spPr>
          <a:xfrm>
            <a:off x="3650616" y="3114626"/>
            <a:ext cx="224742" cy="215444"/>
          </a:xfrm>
          <a:prstGeom prst="rect">
            <a:avLst/>
          </a:prstGeom>
          <a:noFill/>
        </p:spPr>
        <p:txBody>
          <a:bodyPr wrap="none" rtlCol="0">
            <a:spAutoFit/>
          </a:bodyPr>
          <a:lstStyle/>
          <a:p>
            <a:pPr>
              <a:buNone/>
            </a:pPr>
            <a:r>
              <a:rPr lang="en-US" sz="800" b="0" dirty="0"/>
              <a:t>*</a:t>
            </a:r>
          </a:p>
        </p:txBody>
      </p:sp>
      <p:sp>
        <p:nvSpPr>
          <p:cNvPr id="389" name="TextBox 388"/>
          <p:cNvSpPr txBox="1"/>
          <p:nvPr/>
        </p:nvSpPr>
        <p:spPr>
          <a:xfrm>
            <a:off x="3690210" y="3135739"/>
            <a:ext cx="224742" cy="215444"/>
          </a:xfrm>
          <a:prstGeom prst="rect">
            <a:avLst/>
          </a:prstGeom>
          <a:noFill/>
        </p:spPr>
        <p:txBody>
          <a:bodyPr wrap="none" rtlCol="0">
            <a:spAutoFit/>
          </a:bodyPr>
          <a:lstStyle/>
          <a:p>
            <a:pPr>
              <a:buNone/>
            </a:pPr>
            <a:r>
              <a:rPr lang="en-US" sz="800" b="0" dirty="0"/>
              <a:t>*</a:t>
            </a:r>
          </a:p>
        </p:txBody>
      </p:sp>
      <p:sp>
        <p:nvSpPr>
          <p:cNvPr id="390" name="TextBox 389"/>
          <p:cNvSpPr txBox="1"/>
          <p:nvPr/>
        </p:nvSpPr>
        <p:spPr>
          <a:xfrm>
            <a:off x="3669233" y="3129651"/>
            <a:ext cx="224742" cy="215444"/>
          </a:xfrm>
          <a:prstGeom prst="rect">
            <a:avLst/>
          </a:prstGeom>
          <a:noFill/>
        </p:spPr>
        <p:txBody>
          <a:bodyPr wrap="none" rtlCol="0">
            <a:spAutoFit/>
          </a:bodyPr>
          <a:lstStyle/>
          <a:p>
            <a:pPr>
              <a:buNone/>
            </a:pPr>
            <a:r>
              <a:rPr lang="en-US" sz="800" b="0" dirty="0"/>
              <a:t>*</a:t>
            </a:r>
          </a:p>
        </p:txBody>
      </p:sp>
      <p:sp>
        <p:nvSpPr>
          <p:cNvPr id="391" name="TextBox 390"/>
          <p:cNvSpPr txBox="1"/>
          <p:nvPr/>
        </p:nvSpPr>
        <p:spPr>
          <a:xfrm>
            <a:off x="3726356" y="3147323"/>
            <a:ext cx="224742" cy="215444"/>
          </a:xfrm>
          <a:prstGeom prst="rect">
            <a:avLst/>
          </a:prstGeom>
          <a:noFill/>
        </p:spPr>
        <p:txBody>
          <a:bodyPr wrap="none" rtlCol="0">
            <a:spAutoFit/>
          </a:bodyPr>
          <a:lstStyle/>
          <a:p>
            <a:pPr>
              <a:buNone/>
            </a:pPr>
            <a:r>
              <a:rPr lang="en-US" sz="800" b="0" dirty="0"/>
              <a:t>*</a:t>
            </a:r>
          </a:p>
        </p:txBody>
      </p:sp>
      <p:sp>
        <p:nvSpPr>
          <p:cNvPr id="392" name="TextBox 391"/>
          <p:cNvSpPr txBox="1"/>
          <p:nvPr/>
        </p:nvSpPr>
        <p:spPr>
          <a:xfrm>
            <a:off x="3811894" y="3173305"/>
            <a:ext cx="224742" cy="215444"/>
          </a:xfrm>
          <a:prstGeom prst="rect">
            <a:avLst/>
          </a:prstGeom>
          <a:noFill/>
        </p:spPr>
        <p:txBody>
          <a:bodyPr wrap="none" rtlCol="0">
            <a:spAutoFit/>
          </a:bodyPr>
          <a:lstStyle/>
          <a:p>
            <a:pPr>
              <a:buNone/>
            </a:pPr>
            <a:r>
              <a:rPr lang="en-US" sz="800" b="0" dirty="0"/>
              <a:t>*</a:t>
            </a:r>
          </a:p>
        </p:txBody>
      </p:sp>
      <p:sp>
        <p:nvSpPr>
          <p:cNvPr id="393" name="TextBox 392"/>
          <p:cNvSpPr txBox="1"/>
          <p:nvPr/>
        </p:nvSpPr>
        <p:spPr>
          <a:xfrm>
            <a:off x="3744212" y="3156729"/>
            <a:ext cx="224742" cy="215444"/>
          </a:xfrm>
          <a:prstGeom prst="rect">
            <a:avLst/>
          </a:prstGeom>
          <a:noFill/>
        </p:spPr>
        <p:txBody>
          <a:bodyPr wrap="none" rtlCol="0">
            <a:spAutoFit/>
          </a:bodyPr>
          <a:lstStyle/>
          <a:p>
            <a:pPr>
              <a:buNone/>
            </a:pPr>
            <a:r>
              <a:rPr lang="en-US" sz="800" b="0" dirty="0"/>
              <a:t>*</a:t>
            </a:r>
          </a:p>
        </p:txBody>
      </p:sp>
      <p:sp>
        <p:nvSpPr>
          <p:cNvPr id="394" name="TextBox 393"/>
          <p:cNvSpPr txBox="1"/>
          <p:nvPr/>
        </p:nvSpPr>
        <p:spPr>
          <a:xfrm>
            <a:off x="3757298" y="3155965"/>
            <a:ext cx="224742" cy="215444"/>
          </a:xfrm>
          <a:prstGeom prst="rect">
            <a:avLst/>
          </a:prstGeom>
          <a:noFill/>
        </p:spPr>
        <p:txBody>
          <a:bodyPr wrap="none" rtlCol="0">
            <a:spAutoFit/>
          </a:bodyPr>
          <a:lstStyle/>
          <a:p>
            <a:pPr>
              <a:buNone/>
            </a:pPr>
            <a:r>
              <a:rPr lang="en-US" sz="800" b="0" dirty="0"/>
              <a:t>*</a:t>
            </a:r>
          </a:p>
        </p:txBody>
      </p:sp>
      <p:sp>
        <p:nvSpPr>
          <p:cNvPr id="395" name="TextBox 394"/>
          <p:cNvSpPr txBox="1"/>
          <p:nvPr/>
        </p:nvSpPr>
        <p:spPr>
          <a:xfrm>
            <a:off x="3796892" y="3165504"/>
            <a:ext cx="224742" cy="215444"/>
          </a:xfrm>
          <a:prstGeom prst="rect">
            <a:avLst/>
          </a:prstGeom>
          <a:noFill/>
        </p:spPr>
        <p:txBody>
          <a:bodyPr wrap="none" rtlCol="0">
            <a:spAutoFit/>
          </a:bodyPr>
          <a:lstStyle/>
          <a:p>
            <a:pPr>
              <a:buNone/>
            </a:pPr>
            <a:r>
              <a:rPr lang="en-US" sz="800" b="0" dirty="0"/>
              <a:t>*</a:t>
            </a:r>
          </a:p>
        </p:txBody>
      </p:sp>
      <p:sp>
        <p:nvSpPr>
          <p:cNvPr id="396" name="TextBox 395"/>
          <p:cNvSpPr txBox="1"/>
          <p:nvPr/>
        </p:nvSpPr>
        <p:spPr>
          <a:xfrm>
            <a:off x="3775915" y="3155558"/>
            <a:ext cx="224742" cy="215444"/>
          </a:xfrm>
          <a:prstGeom prst="rect">
            <a:avLst/>
          </a:prstGeom>
          <a:noFill/>
        </p:spPr>
        <p:txBody>
          <a:bodyPr wrap="none" rtlCol="0">
            <a:spAutoFit/>
          </a:bodyPr>
          <a:lstStyle/>
          <a:p>
            <a:pPr>
              <a:buNone/>
            </a:pPr>
            <a:r>
              <a:rPr lang="en-US" sz="800" b="0" dirty="0"/>
              <a:t>*</a:t>
            </a:r>
          </a:p>
        </p:txBody>
      </p:sp>
      <p:sp>
        <p:nvSpPr>
          <p:cNvPr id="397" name="TextBox 396"/>
          <p:cNvSpPr txBox="1"/>
          <p:nvPr/>
        </p:nvSpPr>
        <p:spPr>
          <a:xfrm>
            <a:off x="3845755" y="3188530"/>
            <a:ext cx="224742" cy="215444"/>
          </a:xfrm>
          <a:prstGeom prst="rect">
            <a:avLst/>
          </a:prstGeom>
          <a:noFill/>
        </p:spPr>
        <p:txBody>
          <a:bodyPr wrap="none" rtlCol="0">
            <a:spAutoFit/>
          </a:bodyPr>
          <a:lstStyle/>
          <a:p>
            <a:pPr>
              <a:buNone/>
            </a:pPr>
            <a:r>
              <a:rPr lang="en-US" sz="800" b="0" dirty="0"/>
              <a:t>*</a:t>
            </a:r>
          </a:p>
        </p:txBody>
      </p:sp>
      <p:sp>
        <p:nvSpPr>
          <p:cNvPr id="398" name="TextBox 397"/>
          <p:cNvSpPr txBox="1"/>
          <p:nvPr/>
        </p:nvSpPr>
        <p:spPr>
          <a:xfrm>
            <a:off x="3830753" y="3180729"/>
            <a:ext cx="224742" cy="215444"/>
          </a:xfrm>
          <a:prstGeom prst="rect">
            <a:avLst/>
          </a:prstGeom>
          <a:noFill/>
        </p:spPr>
        <p:txBody>
          <a:bodyPr wrap="none" rtlCol="0">
            <a:spAutoFit/>
          </a:bodyPr>
          <a:lstStyle/>
          <a:p>
            <a:pPr>
              <a:buNone/>
            </a:pPr>
            <a:r>
              <a:rPr lang="en-US" sz="800" b="0" dirty="0"/>
              <a:t>*</a:t>
            </a:r>
          </a:p>
        </p:txBody>
      </p:sp>
      <p:sp>
        <p:nvSpPr>
          <p:cNvPr id="399" name="TextBox 398"/>
          <p:cNvSpPr txBox="1"/>
          <p:nvPr/>
        </p:nvSpPr>
        <p:spPr>
          <a:xfrm>
            <a:off x="3886555" y="3203668"/>
            <a:ext cx="224742" cy="215444"/>
          </a:xfrm>
          <a:prstGeom prst="rect">
            <a:avLst/>
          </a:prstGeom>
          <a:noFill/>
        </p:spPr>
        <p:txBody>
          <a:bodyPr wrap="none" rtlCol="0">
            <a:spAutoFit/>
          </a:bodyPr>
          <a:lstStyle/>
          <a:p>
            <a:pPr>
              <a:buNone/>
            </a:pPr>
            <a:r>
              <a:rPr lang="en-US" sz="800" b="0" dirty="0"/>
              <a:t>*</a:t>
            </a:r>
          </a:p>
        </p:txBody>
      </p:sp>
      <p:sp>
        <p:nvSpPr>
          <p:cNvPr id="400" name="TextBox 399"/>
          <p:cNvSpPr txBox="1"/>
          <p:nvPr/>
        </p:nvSpPr>
        <p:spPr>
          <a:xfrm>
            <a:off x="3871553" y="3195867"/>
            <a:ext cx="224742" cy="215444"/>
          </a:xfrm>
          <a:prstGeom prst="rect">
            <a:avLst/>
          </a:prstGeom>
          <a:noFill/>
        </p:spPr>
        <p:txBody>
          <a:bodyPr wrap="none" rtlCol="0">
            <a:spAutoFit/>
          </a:bodyPr>
          <a:lstStyle/>
          <a:p>
            <a:pPr>
              <a:buNone/>
            </a:pPr>
            <a:r>
              <a:rPr lang="en-US" sz="800" b="0" dirty="0"/>
              <a:t>*</a:t>
            </a:r>
          </a:p>
        </p:txBody>
      </p:sp>
      <p:sp>
        <p:nvSpPr>
          <p:cNvPr id="401" name="TextBox 400"/>
          <p:cNvSpPr txBox="1"/>
          <p:nvPr/>
        </p:nvSpPr>
        <p:spPr>
          <a:xfrm>
            <a:off x="3922050" y="3214232"/>
            <a:ext cx="224742" cy="215444"/>
          </a:xfrm>
          <a:prstGeom prst="rect">
            <a:avLst/>
          </a:prstGeom>
          <a:noFill/>
        </p:spPr>
        <p:txBody>
          <a:bodyPr wrap="none" rtlCol="0">
            <a:spAutoFit/>
          </a:bodyPr>
          <a:lstStyle/>
          <a:p>
            <a:pPr>
              <a:buNone/>
            </a:pPr>
            <a:r>
              <a:rPr lang="en-US" sz="800" b="0" dirty="0"/>
              <a:t>*</a:t>
            </a:r>
          </a:p>
        </p:txBody>
      </p:sp>
      <p:sp>
        <p:nvSpPr>
          <p:cNvPr id="402" name="TextBox 401"/>
          <p:cNvSpPr txBox="1"/>
          <p:nvPr/>
        </p:nvSpPr>
        <p:spPr>
          <a:xfrm>
            <a:off x="3907048" y="3206431"/>
            <a:ext cx="224742" cy="215444"/>
          </a:xfrm>
          <a:prstGeom prst="rect">
            <a:avLst/>
          </a:prstGeom>
          <a:noFill/>
        </p:spPr>
        <p:txBody>
          <a:bodyPr wrap="none" rtlCol="0">
            <a:spAutoFit/>
          </a:bodyPr>
          <a:lstStyle/>
          <a:p>
            <a:pPr>
              <a:buNone/>
            </a:pPr>
            <a:r>
              <a:rPr lang="en-US" sz="800" b="0" dirty="0"/>
              <a:t>*</a:t>
            </a:r>
          </a:p>
        </p:txBody>
      </p:sp>
      <p:sp>
        <p:nvSpPr>
          <p:cNvPr id="403" name="TextBox 402"/>
          <p:cNvSpPr txBox="1"/>
          <p:nvPr/>
        </p:nvSpPr>
        <p:spPr>
          <a:xfrm>
            <a:off x="3952787" y="3226321"/>
            <a:ext cx="224742" cy="215444"/>
          </a:xfrm>
          <a:prstGeom prst="rect">
            <a:avLst/>
          </a:prstGeom>
          <a:noFill/>
        </p:spPr>
        <p:txBody>
          <a:bodyPr wrap="none" rtlCol="0">
            <a:spAutoFit/>
          </a:bodyPr>
          <a:lstStyle/>
          <a:p>
            <a:pPr>
              <a:buNone/>
            </a:pPr>
            <a:r>
              <a:rPr lang="en-US" sz="800" b="0" dirty="0"/>
              <a:t>*</a:t>
            </a:r>
          </a:p>
        </p:txBody>
      </p:sp>
      <p:sp>
        <p:nvSpPr>
          <p:cNvPr id="404" name="TextBox 403"/>
          <p:cNvSpPr txBox="1"/>
          <p:nvPr/>
        </p:nvSpPr>
        <p:spPr>
          <a:xfrm>
            <a:off x="3937785" y="3218520"/>
            <a:ext cx="224742" cy="215444"/>
          </a:xfrm>
          <a:prstGeom prst="rect">
            <a:avLst/>
          </a:prstGeom>
          <a:noFill/>
        </p:spPr>
        <p:txBody>
          <a:bodyPr wrap="none" rtlCol="0">
            <a:spAutoFit/>
          </a:bodyPr>
          <a:lstStyle/>
          <a:p>
            <a:pPr>
              <a:buNone/>
            </a:pPr>
            <a:r>
              <a:rPr lang="en-US" sz="800" b="0" dirty="0"/>
              <a:t>*</a:t>
            </a:r>
          </a:p>
        </p:txBody>
      </p:sp>
      <p:sp>
        <p:nvSpPr>
          <p:cNvPr id="405" name="TextBox 404"/>
          <p:cNvSpPr txBox="1"/>
          <p:nvPr/>
        </p:nvSpPr>
        <p:spPr>
          <a:xfrm>
            <a:off x="3962557" y="3275961"/>
            <a:ext cx="224742" cy="215444"/>
          </a:xfrm>
          <a:prstGeom prst="rect">
            <a:avLst/>
          </a:prstGeom>
          <a:noFill/>
        </p:spPr>
        <p:txBody>
          <a:bodyPr wrap="none" rtlCol="0">
            <a:spAutoFit/>
          </a:bodyPr>
          <a:lstStyle/>
          <a:p>
            <a:pPr>
              <a:buNone/>
            </a:pPr>
            <a:r>
              <a:rPr lang="en-US" sz="800" b="0" dirty="0"/>
              <a:t>*</a:t>
            </a:r>
          </a:p>
        </p:txBody>
      </p:sp>
      <p:sp>
        <p:nvSpPr>
          <p:cNvPr id="406" name="TextBox 405"/>
          <p:cNvSpPr txBox="1"/>
          <p:nvPr/>
        </p:nvSpPr>
        <p:spPr>
          <a:xfrm>
            <a:off x="3979927" y="3275961"/>
            <a:ext cx="224742" cy="215444"/>
          </a:xfrm>
          <a:prstGeom prst="rect">
            <a:avLst/>
          </a:prstGeom>
          <a:noFill/>
        </p:spPr>
        <p:txBody>
          <a:bodyPr wrap="none" rtlCol="0">
            <a:spAutoFit/>
          </a:bodyPr>
          <a:lstStyle/>
          <a:p>
            <a:pPr>
              <a:buNone/>
            </a:pPr>
            <a:r>
              <a:rPr lang="en-US" sz="800" b="0" dirty="0"/>
              <a:t>*</a:t>
            </a:r>
          </a:p>
        </p:txBody>
      </p:sp>
      <p:sp>
        <p:nvSpPr>
          <p:cNvPr id="407" name="TextBox 406"/>
          <p:cNvSpPr txBox="1"/>
          <p:nvPr/>
        </p:nvSpPr>
        <p:spPr>
          <a:xfrm>
            <a:off x="3997297" y="3275961"/>
            <a:ext cx="224742" cy="215444"/>
          </a:xfrm>
          <a:prstGeom prst="rect">
            <a:avLst/>
          </a:prstGeom>
          <a:noFill/>
        </p:spPr>
        <p:txBody>
          <a:bodyPr wrap="none" rtlCol="0">
            <a:spAutoFit/>
          </a:bodyPr>
          <a:lstStyle/>
          <a:p>
            <a:pPr>
              <a:buNone/>
            </a:pPr>
            <a:r>
              <a:rPr lang="en-US" sz="800" b="0" dirty="0"/>
              <a:t>*</a:t>
            </a:r>
          </a:p>
        </p:txBody>
      </p:sp>
      <p:sp>
        <p:nvSpPr>
          <p:cNvPr id="408" name="TextBox 407"/>
          <p:cNvSpPr txBox="1"/>
          <p:nvPr/>
        </p:nvSpPr>
        <p:spPr>
          <a:xfrm>
            <a:off x="4084147" y="3275961"/>
            <a:ext cx="224742" cy="215444"/>
          </a:xfrm>
          <a:prstGeom prst="rect">
            <a:avLst/>
          </a:prstGeom>
          <a:noFill/>
        </p:spPr>
        <p:txBody>
          <a:bodyPr wrap="none" rtlCol="0">
            <a:spAutoFit/>
          </a:bodyPr>
          <a:lstStyle/>
          <a:p>
            <a:pPr>
              <a:buNone/>
            </a:pPr>
            <a:r>
              <a:rPr lang="en-US" sz="800" b="0" dirty="0"/>
              <a:t>*</a:t>
            </a:r>
          </a:p>
        </p:txBody>
      </p:sp>
      <p:sp>
        <p:nvSpPr>
          <p:cNvPr id="409" name="TextBox 408"/>
          <p:cNvSpPr txBox="1"/>
          <p:nvPr/>
        </p:nvSpPr>
        <p:spPr>
          <a:xfrm>
            <a:off x="4014667" y="3275961"/>
            <a:ext cx="224742" cy="215444"/>
          </a:xfrm>
          <a:prstGeom prst="rect">
            <a:avLst/>
          </a:prstGeom>
          <a:noFill/>
        </p:spPr>
        <p:txBody>
          <a:bodyPr wrap="none" rtlCol="0">
            <a:spAutoFit/>
          </a:bodyPr>
          <a:lstStyle/>
          <a:p>
            <a:pPr>
              <a:buNone/>
            </a:pPr>
            <a:r>
              <a:rPr lang="en-US" sz="800" b="0" dirty="0"/>
              <a:t>*</a:t>
            </a:r>
          </a:p>
        </p:txBody>
      </p:sp>
      <p:sp>
        <p:nvSpPr>
          <p:cNvPr id="410" name="TextBox 409"/>
          <p:cNvSpPr txBox="1"/>
          <p:nvPr/>
        </p:nvSpPr>
        <p:spPr>
          <a:xfrm>
            <a:off x="4032037" y="3275961"/>
            <a:ext cx="224742" cy="215444"/>
          </a:xfrm>
          <a:prstGeom prst="rect">
            <a:avLst/>
          </a:prstGeom>
          <a:noFill/>
        </p:spPr>
        <p:txBody>
          <a:bodyPr wrap="none" rtlCol="0">
            <a:spAutoFit/>
          </a:bodyPr>
          <a:lstStyle/>
          <a:p>
            <a:pPr>
              <a:buNone/>
            </a:pPr>
            <a:r>
              <a:rPr lang="en-US" sz="800" b="0" dirty="0"/>
              <a:t>*</a:t>
            </a:r>
          </a:p>
        </p:txBody>
      </p:sp>
      <p:sp>
        <p:nvSpPr>
          <p:cNvPr id="411" name="TextBox 410"/>
          <p:cNvSpPr txBox="1"/>
          <p:nvPr/>
        </p:nvSpPr>
        <p:spPr>
          <a:xfrm>
            <a:off x="4066777" y="3275961"/>
            <a:ext cx="224742" cy="215444"/>
          </a:xfrm>
          <a:prstGeom prst="rect">
            <a:avLst/>
          </a:prstGeom>
          <a:noFill/>
        </p:spPr>
        <p:txBody>
          <a:bodyPr wrap="none" rtlCol="0">
            <a:spAutoFit/>
          </a:bodyPr>
          <a:lstStyle/>
          <a:p>
            <a:pPr>
              <a:buNone/>
            </a:pPr>
            <a:r>
              <a:rPr lang="en-US" sz="800" b="0" dirty="0"/>
              <a:t>*</a:t>
            </a:r>
          </a:p>
        </p:txBody>
      </p:sp>
      <p:sp>
        <p:nvSpPr>
          <p:cNvPr id="412" name="TextBox 411"/>
          <p:cNvSpPr txBox="1"/>
          <p:nvPr/>
        </p:nvSpPr>
        <p:spPr>
          <a:xfrm>
            <a:off x="4049407" y="3275961"/>
            <a:ext cx="224742" cy="215444"/>
          </a:xfrm>
          <a:prstGeom prst="rect">
            <a:avLst/>
          </a:prstGeom>
          <a:noFill/>
        </p:spPr>
        <p:txBody>
          <a:bodyPr wrap="none" rtlCol="0">
            <a:spAutoFit/>
          </a:bodyPr>
          <a:lstStyle/>
          <a:p>
            <a:pPr>
              <a:buNone/>
            </a:pPr>
            <a:r>
              <a:rPr lang="en-US" sz="800" b="0" dirty="0"/>
              <a:t>*</a:t>
            </a:r>
          </a:p>
        </p:txBody>
      </p:sp>
      <p:sp>
        <p:nvSpPr>
          <p:cNvPr id="413" name="TextBox 412"/>
          <p:cNvSpPr txBox="1"/>
          <p:nvPr/>
        </p:nvSpPr>
        <p:spPr>
          <a:xfrm>
            <a:off x="4101517" y="3275961"/>
            <a:ext cx="224742" cy="215444"/>
          </a:xfrm>
          <a:prstGeom prst="rect">
            <a:avLst/>
          </a:prstGeom>
          <a:noFill/>
        </p:spPr>
        <p:txBody>
          <a:bodyPr wrap="none" rtlCol="0">
            <a:spAutoFit/>
          </a:bodyPr>
          <a:lstStyle/>
          <a:p>
            <a:pPr>
              <a:buNone/>
            </a:pPr>
            <a:r>
              <a:rPr lang="en-US" sz="800" dirty="0"/>
              <a:t>*</a:t>
            </a:r>
          </a:p>
        </p:txBody>
      </p:sp>
      <p:sp>
        <p:nvSpPr>
          <p:cNvPr id="414" name="TextBox 413"/>
          <p:cNvSpPr txBox="1"/>
          <p:nvPr/>
        </p:nvSpPr>
        <p:spPr>
          <a:xfrm>
            <a:off x="4153627" y="3275961"/>
            <a:ext cx="224742" cy="215444"/>
          </a:xfrm>
          <a:prstGeom prst="rect">
            <a:avLst/>
          </a:prstGeom>
          <a:noFill/>
        </p:spPr>
        <p:txBody>
          <a:bodyPr wrap="none" rtlCol="0">
            <a:spAutoFit/>
          </a:bodyPr>
          <a:lstStyle/>
          <a:p>
            <a:pPr>
              <a:buNone/>
            </a:pPr>
            <a:r>
              <a:rPr lang="en-US" sz="800" dirty="0"/>
              <a:t>*</a:t>
            </a:r>
          </a:p>
        </p:txBody>
      </p:sp>
      <p:sp>
        <p:nvSpPr>
          <p:cNvPr id="415" name="TextBox 414"/>
          <p:cNvSpPr txBox="1"/>
          <p:nvPr/>
        </p:nvSpPr>
        <p:spPr>
          <a:xfrm>
            <a:off x="4136257" y="3275961"/>
            <a:ext cx="224742" cy="215444"/>
          </a:xfrm>
          <a:prstGeom prst="rect">
            <a:avLst/>
          </a:prstGeom>
          <a:noFill/>
        </p:spPr>
        <p:txBody>
          <a:bodyPr wrap="none" rtlCol="0">
            <a:spAutoFit/>
          </a:bodyPr>
          <a:lstStyle/>
          <a:p>
            <a:pPr>
              <a:buNone/>
            </a:pPr>
            <a:r>
              <a:rPr lang="en-US" sz="800" dirty="0"/>
              <a:t>*</a:t>
            </a:r>
          </a:p>
        </p:txBody>
      </p:sp>
      <p:sp>
        <p:nvSpPr>
          <p:cNvPr id="416" name="TextBox 415"/>
          <p:cNvSpPr txBox="1"/>
          <p:nvPr/>
        </p:nvSpPr>
        <p:spPr>
          <a:xfrm>
            <a:off x="4170997" y="3275961"/>
            <a:ext cx="224742" cy="215444"/>
          </a:xfrm>
          <a:prstGeom prst="rect">
            <a:avLst/>
          </a:prstGeom>
          <a:noFill/>
        </p:spPr>
        <p:txBody>
          <a:bodyPr wrap="none" rtlCol="0">
            <a:spAutoFit/>
          </a:bodyPr>
          <a:lstStyle/>
          <a:p>
            <a:pPr>
              <a:buNone/>
            </a:pPr>
            <a:r>
              <a:rPr lang="en-US" sz="800" dirty="0"/>
              <a:t>*</a:t>
            </a:r>
          </a:p>
        </p:txBody>
      </p:sp>
      <p:sp>
        <p:nvSpPr>
          <p:cNvPr id="417" name="TextBox 416"/>
          <p:cNvSpPr txBox="1"/>
          <p:nvPr/>
        </p:nvSpPr>
        <p:spPr>
          <a:xfrm>
            <a:off x="4188367" y="3275961"/>
            <a:ext cx="224742" cy="215444"/>
          </a:xfrm>
          <a:prstGeom prst="rect">
            <a:avLst/>
          </a:prstGeom>
          <a:noFill/>
        </p:spPr>
        <p:txBody>
          <a:bodyPr wrap="none" rtlCol="0">
            <a:spAutoFit/>
          </a:bodyPr>
          <a:lstStyle/>
          <a:p>
            <a:pPr>
              <a:buNone/>
            </a:pPr>
            <a:r>
              <a:rPr lang="en-US" sz="800" dirty="0"/>
              <a:t>*</a:t>
            </a:r>
          </a:p>
        </p:txBody>
      </p:sp>
      <p:sp>
        <p:nvSpPr>
          <p:cNvPr id="418" name="TextBox 417"/>
          <p:cNvSpPr txBox="1"/>
          <p:nvPr/>
        </p:nvSpPr>
        <p:spPr>
          <a:xfrm>
            <a:off x="4118887" y="3275961"/>
            <a:ext cx="224742" cy="215444"/>
          </a:xfrm>
          <a:prstGeom prst="rect">
            <a:avLst/>
          </a:prstGeom>
          <a:noFill/>
        </p:spPr>
        <p:txBody>
          <a:bodyPr wrap="none" rtlCol="0">
            <a:spAutoFit/>
          </a:bodyPr>
          <a:lstStyle/>
          <a:p>
            <a:pPr>
              <a:buNone/>
            </a:pPr>
            <a:r>
              <a:rPr lang="en-US" sz="800" dirty="0"/>
              <a:t>*</a:t>
            </a:r>
          </a:p>
        </p:txBody>
      </p:sp>
      <p:sp>
        <p:nvSpPr>
          <p:cNvPr id="419" name="TextBox 418"/>
          <p:cNvSpPr txBox="1"/>
          <p:nvPr/>
        </p:nvSpPr>
        <p:spPr>
          <a:xfrm>
            <a:off x="4205737" y="3275961"/>
            <a:ext cx="224742" cy="215444"/>
          </a:xfrm>
          <a:prstGeom prst="rect">
            <a:avLst/>
          </a:prstGeom>
          <a:noFill/>
        </p:spPr>
        <p:txBody>
          <a:bodyPr wrap="none" rtlCol="0">
            <a:spAutoFit/>
          </a:bodyPr>
          <a:lstStyle/>
          <a:p>
            <a:pPr>
              <a:buNone/>
            </a:pPr>
            <a:r>
              <a:rPr lang="en-US" sz="800" b="0" dirty="0"/>
              <a:t>*</a:t>
            </a:r>
          </a:p>
        </p:txBody>
      </p:sp>
      <p:sp>
        <p:nvSpPr>
          <p:cNvPr id="420" name="TextBox 419"/>
          <p:cNvSpPr txBox="1"/>
          <p:nvPr/>
        </p:nvSpPr>
        <p:spPr>
          <a:xfrm>
            <a:off x="4223107" y="3275961"/>
            <a:ext cx="224742" cy="215444"/>
          </a:xfrm>
          <a:prstGeom prst="rect">
            <a:avLst/>
          </a:prstGeom>
          <a:noFill/>
        </p:spPr>
        <p:txBody>
          <a:bodyPr wrap="none" rtlCol="0">
            <a:spAutoFit/>
          </a:bodyPr>
          <a:lstStyle/>
          <a:p>
            <a:pPr>
              <a:buNone/>
            </a:pPr>
            <a:r>
              <a:rPr lang="en-US" sz="800" b="0" dirty="0"/>
              <a:t>*</a:t>
            </a:r>
          </a:p>
        </p:txBody>
      </p:sp>
      <p:sp>
        <p:nvSpPr>
          <p:cNvPr id="421" name="TextBox 420"/>
          <p:cNvSpPr txBox="1"/>
          <p:nvPr/>
        </p:nvSpPr>
        <p:spPr>
          <a:xfrm>
            <a:off x="4275217" y="3275961"/>
            <a:ext cx="224742" cy="215444"/>
          </a:xfrm>
          <a:prstGeom prst="rect">
            <a:avLst/>
          </a:prstGeom>
          <a:noFill/>
        </p:spPr>
        <p:txBody>
          <a:bodyPr wrap="none" rtlCol="0">
            <a:spAutoFit/>
          </a:bodyPr>
          <a:lstStyle/>
          <a:p>
            <a:pPr>
              <a:buNone/>
            </a:pPr>
            <a:r>
              <a:rPr lang="en-US" sz="800" b="0" dirty="0"/>
              <a:t>*</a:t>
            </a:r>
          </a:p>
        </p:txBody>
      </p:sp>
      <p:sp>
        <p:nvSpPr>
          <p:cNvPr id="422" name="TextBox 421"/>
          <p:cNvSpPr txBox="1"/>
          <p:nvPr/>
        </p:nvSpPr>
        <p:spPr>
          <a:xfrm>
            <a:off x="4257847" y="3275961"/>
            <a:ext cx="224742" cy="215444"/>
          </a:xfrm>
          <a:prstGeom prst="rect">
            <a:avLst/>
          </a:prstGeom>
          <a:noFill/>
        </p:spPr>
        <p:txBody>
          <a:bodyPr wrap="none" rtlCol="0">
            <a:spAutoFit/>
          </a:bodyPr>
          <a:lstStyle/>
          <a:p>
            <a:pPr>
              <a:buNone/>
            </a:pPr>
            <a:r>
              <a:rPr lang="en-US" sz="800" b="0" dirty="0"/>
              <a:t>*</a:t>
            </a:r>
          </a:p>
        </p:txBody>
      </p:sp>
      <p:sp>
        <p:nvSpPr>
          <p:cNvPr id="423" name="TextBox 422"/>
          <p:cNvSpPr txBox="1"/>
          <p:nvPr/>
        </p:nvSpPr>
        <p:spPr>
          <a:xfrm>
            <a:off x="4292587" y="3275961"/>
            <a:ext cx="224742" cy="215444"/>
          </a:xfrm>
          <a:prstGeom prst="rect">
            <a:avLst/>
          </a:prstGeom>
          <a:noFill/>
        </p:spPr>
        <p:txBody>
          <a:bodyPr wrap="none" rtlCol="0">
            <a:spAutoFit/>
          </a:bodyPr>
          <a:lstStyle/>
          <a:p>
            <a:pPr>
              <a:buNone/>
            </a:pPr>
            <a:r>
              <a:rPr lang="en-US" sz="800" b="0" dirty="0"/>
              <a:t>*</a:t>
            </a:r>
          </a:p>
        </p:txBody>
      </p:sp>
      <p:sp>
        <p:nvSpPr>
          <p:cNvPr id="424" name="TextBox 423"/>
          <p:cNvSpPr txBox="1"/>
          <p:nvPr/>
        </p:nvSpPr>
        <p:spPr>
          <a:xfrm>
            <a:off x="4309948" y="3275961"/>
            <a:ext cx="224742" cy="215444"/>
          </a:xfrm>
          <a:prstGeom prst="rect">
            <a:avLst/>
          </a:prstGeom>
          <a:noFill/>
        </p:spPr>
        <p:txBody>
          <a:bodyPr wrap="none" rtlCol="0">
            <a:spAutoFit/>
          </a:bodyPr>
          <a:lstStyle/>
          <a:p>
            <a:pPr>
              <a:buNone/>
            </a:pPr>
            <a:r>
              <a:rPr lang="en-US" sz="800" b="0" dirty="0"/>
              <a:t>*</a:t>
            </a:r>
          </a:p>
        </p:txBody>
      </p:sp>
      <p:sp>
        <p:nvSpPr>
          <p:cNvPr id="425" name="TextBox 424"/>
          <p:cNvSpPr txBox="1"/>
          <p:nvPr/>
        </p:nvSpPr>
        <p:spPr>
          <a:xfrm>
            <a:off x="4240477" y="3275961"/>
            <a:ext cx="224742" cy="215444"/>
          </a:xfrm>
          <a:prstGeom prst="rect">
            <a:avLst/>
          </a:prstGeom>
          <a:noFill/>
        </p:spPr>
        <p:txBody>
          <a:bodyPr wrap="none" rtlCol="0">
            <a:spAutoFit/>
          </a:bodyPr>
          <a:lstStyle/>
          <a:p>
            <a:pPr>
              <a:buNone/>
            </a:pPr>
            <a:r>
              <a:rPr lang="en-US" sz="800" b="0" dirty="0"/>
              <a:t>*</a:t>
            </a:r>
          </a:p>
        </p:txBody>
      </p:sp>
      <p:sp>
        <p:nvSpPr>
          <p:cNvPr id="426" name="TextBox 425"/>
          <p:cNvSpPr txBox="1"/>
          <p:nvPr/>
        </p:nvSpPr>
        <p:spPr>
          <a:xfrm>
            <a:off x="4327068" y="3275961"/>
            <a:ext cx="224742" cy="215444"/>
          </a:xfrm>
          <a:prstGeom prst="rect">
            <a:avLst/>
          </a:prstGeom>
          <a:noFill/>
        </p:spPr>
        <p:txBody>
          <a:bodyPr wrap="none" rtlCol="0">
            <a:spAutoFit/>
          </a:bodyPr>
          <a:lstStyle/>
          <a:p>
            <a:pPr>
              <a:buNone/>
            </a:pPr>
            <a:r>
              <a:rPr lang="en-US" sz="800" dirty="0"/>
              <a:t>*</a:t>
            </a:r>
          </a:p>
        </p:txBody>
      </p:sp>
      <p:sp>
        <p:nvSpPr>
          <p:cNvPr id="427" name="TextBox 426"/>
          <p:cNvSpPr txBox="1"/>
          <p:nvPr/>
        </p:nvSpPr>
        <p:spPr>
          <a:xfrm>
            <a:off x="4344438" y="3275961"/>
            <a:ext cx="224742" cy="215444"/>
          </a:xfrm>
          <a:prstGeom prst="rect">
            <a:avLst/>
          </a:prstGeom>
          <a:noFill/>
        </p:spPr>
        <p:txBody>
          <a:bodyPr wrap="none" rtlCol="0">
            <a:spAutoFit/>
          </a:bodyPr>
          <a:lstStyle/>
          <a:p>
            <a:pPr>
              <a:buNone/>
            </a:pPr>
            <a:r>
              <a:rPr lang="en-US" sz="800" dirty="0"/>
              <a:t>*</a:t>
            </a:r>
          </a:p>
        </p:txBody>
      </p:sp>
      <p:sp>
        <p:nvSpPr>
          <p:cNvPr id="428" name="TextBox 427"/>
          <p:cNvSpPr txBox="1"/>
          <p:nvPr/>
        </p:nvSpPr>
        <p:spPr>
          <a:xfrm>
            <a:off x="4361808" y="3275961"/>
            <a:ext cx="224742" cy="215444"/>
          </a:xfrm>
          <a:prstGeom prst="rect">
            <a:avLst/>
          </a:prstGeom>
          <a:noFill/>
        </p:spPr>
        <p:txBody>
          <a:bodyPr wrap="none" rtlCol="0">
            <a:spAutoFit/>
          </a:bodyPr>
          <a:lstStyle/>
          <a:p>
            <a:pPr>
              <a:buNone/>
            </a:pPr>
            <a:r>
              <a:rPr lang="en-US" sz="800" dirty="0"/>
              <a:t>*</a:t>
            </a:r>
          </a:p>
        </p:txBody>
      </p:sp>
      <p:sp>
        <p:nvSpPr>
          <p:cNvPr id="429" name="TextBox 428"/>
          <p:cNvSpPr txBox="1"/>
          <p:nvPr/>
        </p:nvSpPr>
        <p:spPr>
          <a:xfrm>
            <a:off x="4379178" y="3275961"/>
            <a:ext cx="224742" cy="215444"/>
          </a:xfrm>
          <a:prstGeom prst="rect">
            <a:avLst/>
          </a:prstGeom>
          <a:noFill/>
        </p:spPr>
        <p:txBody>
          <a:bodyPr wrap="none" rtlCol="0">
            <a:spAutoFit/>
          </a:bodyPr>
          <a:lstStyle/>
          <a:p>
            <a:pPr>
              <a:buNone/>
            </a:pPr>
            <a:r>
              <a:rPr lang="en-US" sz="800" b="0" dirty="0"/>
              <a:t>*</a:t>
            </a:r>
          </a:p>
        </p:txBody>
      </p:sp>
      <p:sp>
        <p:nvSpPr>
          <p:cNvPr id="430" name="TextBox 429"/>
          <p:cNvSpPr txBox="1"/>
          <p:nvPr/>
        </p:nvSpPr>
        <p:spPr>
          <a:xfrm>
            <a:off x="4396548" y="3275961"/>
            <a:ext cx="224742" cy="215444"/>
          </a:xfrm>
          <a:prstGeom prst="rect">
            <a:avLst/>
          </a:prstGeom>
          <a:noFill/>
        </p:spPr>
        <p:txBody>
          <a:bodyPr wrap="none" rtlCol="0">
            <a:spAutoFit/>
          </a:bodyPr>
          <a:lstStyle/>
          <a:p>
            <a:pPr>
              <a:buNone/>
            </a:pPr>
            <a:r>
              <a:rPr lang="en-US" sz="800" b="0" dirty="0"/>
              <a:t>*</a:t>
            </a:r>
          </a:p>
        </p:txBody>
      </p:sp>
      <p:sp>
        <p:nvSpPr>
          <p:cNvPr id="436" name="Rectangle 435"/>
          <p:cNvSpPr/>
          <p:nvPr/>
        </p:nvSpPr>
        <p:spPr>
          <a:xfrm>
            <a:off x="5689630" y="1510770"/>
            <a:ext cx="3303893" cy="3139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sz="1600" b="1" kern="0" dirty="0">
                <a:latin typeface="Arial" pitchFamily="34" charset="0"/>
                <a:cs typeface="Arial" pitchFamily="34" charset="0"/>
              </a:rPr>
              <a:t>Nivolumab + Ipilimumab</a:t>
            </a:r>
            <a:endParaRPr lang="en-US" b="1" kern="0" dirty="0">
              <a:latin typeface="Arial" pitchFamily="34" charset="0"/>
              <a:cs typeface="Arial" pitchFamily="34" charset="0"/>
            </a:endParaRPr>
          </a:p>
        </p:txBody>
      </p:sp>
      <p:sp>
        <p:nvSpPr>
          <p:cNvPr id="437" name="Rectangle 436"/>
          <p:cNvSpPr/>
          <p:nvPr/>
        </p:nvSpPr>
        <p:spPr>
          <a:xfrm>
            <a:off x="1466280" y="1509684"/>
            <a:ext cx="2635019" cy="3139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sz="1600" kern="0" dirty="0">
                <a:latin typeface="Arial" pitchFamily="34" charset="0"/>
                <a:cs typeface="Arial" pitchFamily="34" charset="0"/>
              </a:rPr>
              <a:t>Nivolumab</a:t>
            </a:r>
            <a:endParaRPr lang="en-US" sz="1600" b="1" kern="0" dirty="0">
              <a:latin typeface="Arial" pitchFamily="34" charset="0"/>
              <a:cs typeface="Arial" pitchFamily="34" charset="0"/>
            </a:endParaRPr>
          </a:p>
        </p:txBody>
      </p:sp>
      <p:sp>
        <p:nvSpPr>
          <p:cNvPr id="439" name="Rectangle 49"/>
          <p:cNvSpPr>
            <a:spLocks noChangeArrowheads="1"/>
          </p:cNvSpPr>
          <p:nvPr/>
        </p:nvSpPr>
        <p:spPr bwMode="auto">
          <a:xfrm rot="16200000">
            <a:off x="4001309" y="2406146"/>
            <a:ext cx="185566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ts val="0"/>
              </a:spcBef>
              <a:spcAft>
                <a:spcPts val="0"/>
              </a:spcAft>
              <a:buClr>
                <a:schemeClr val="folHlink"/>
              </a:buClr>
              <a:buFont typeface="Arial" panose="020B0604020202020204" pitchFamily="34" charset="0"/>
              <a:buNone/>
            </a:pPr>
            <a:r>
              <a:rPr lang="en-US" altLang="en-US" sz="1200" dirty="0">
                <a:solidFill>
                  <a:srgbClr val="FFFFFF"/>
                </a:solidFill>
              </a:rPr>
              <a:t>Best Change From Baseline in Target-Lesion Volume (%)</a:t>
            </a:r>
            <a:endParaRPr lang="en-US" altLang="en-US" sz="1200" dirty="0"/>
          </a:p>
        </p:txBody>
      </p:sp>
      <p:sp>
        <p:nvSpPr>
          <p:cNvPr id="440" name="Freeform: Shape 439"/>
          <p:cNvSpPr/>
          <p:nvPr/>
        </p:nvSpPr>
        <p:spPr bwMode="auto">
          <a:xfrm>
            <a:off x="5569361" y="1960530"/>
            <a:ext cx="3469331" cy="1459271"/>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41" name="Rectangle 39"/>
          <p:cNvSpPr>
            <a:spLocks noChangeArrowheads="1"/>
          </p:cNvSpPr>
          <p:nvPr/>
        </p:nvSpPr>
        <p:spPr bwMode="auto">
          <a:xfrm>
            <a:off x="5188526" y="3286814"/>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442" name="Rectangle 40"/>
          <p:cNvSpPr>
            <a:spLocks noChangeArrowheads="1"/>
          </p:cNvSpPr>
          <p:nvPr/>
        </p:nvSpPr>
        <p:spPr bwMode="auto">
          <a:xfrm>
            <a:off x="5273485" y="2768475"/>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443" name="Rectangle 41"/>
          <p:cNvSpPr>
            <a:spLocks noChangeArrowheads="1"/>
          </p:cNvSpPr>
          <p:nvPr/>
        </p:nvSpPr>
        <p:spPr bwMode="auto">
          <a:xfrm>
            <a:off x="5409740" y="2594701"/>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444" name="Rectangle 42"/>
          <p:cNvSpPr>
            <a:spLocks noChangeArrowheads="1"/>
          </p:cNvSpPr>
          <p:nvPr/>
        </p:nvSpPr>
        <p:spPr bwMode="auto">
          <a:xfrm>
            <a:off x="5324781" y="241794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445" name="Rectangle 43"/>
          <p:cNvSpPr>
            <a:spLocks noChangeArrowheads="1"/>
          </p:cNvSpPr>
          <p:nvPr/>
        </p:nvSpPr>
        <p:spPr bwMode="auto">
          <a:xfrm>
            <a:off x="5324781" y="2244174"/>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446" name="Rectangle 44"/>
          <p:cNvSpPr>
            <a:spLocks noChangeArrowheads="1"/>
          </p:cNvSpPr>
          <p:nvPr/>
        </p:nvSpPr>
        <p:spPr bwMode="auto">
          <a:xfrm>
            <a:off x="5324781" y="2070400"/>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447" name="Rectangle 45"/>
          <p:cNvSpPr>
            <a:spLocks noChangeArrowheads="1"/>
          </p:cNvSpPr>
          <p:nvPr/>
        </p:nvSpPr>
        <p:spPr bwMode="auto">
          <a:xfrm>
            <a:off x="5239822" y="1896626"/>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448" name="Line 82"/>
          <p:cNvSpPr>
            <a:spLocks noChangeShapeType="1"/>
          </p:cNvSpPr>
          <p:nvPr/>
        </p:nvSpPr>
        <p:spPr bwMode="auto">
          <a:xfrm flipH="1">
            <a:off x="5516694" y="19742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49" name="Line 83"/>
          <p:cNvSpPr>
            <a:spLocks noChangeShapeType="1"/>
          </p:cNvSpPr>
          <p:nvPr/>
        </p:nvSpPr>
        <p:spPr bwMode="auto">
          <a:xfrm flipH="1">
            <a:off x="5518730" y="249580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0" name="Line 84"/>
          <p:cNvSpPr>
            <a:spLocks noChangeShapeType="1"/>
          </p:cNvSpPr>
          <p:nvPr/>
        </p:nvSpPr>
        <p:spPr bwMode="auto">
          <a:xfrm flipH="1">
            <a:off x="5511819" y="214812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1" name="Line 85"/>
          <p:cNvSpPr>
            <a:spLocks noChangeShapeType="1"/>
          </p:cNvSpPr>
          <p:nvPr/>
        </p:nvSpPr>
        <p:spPr bwMode="auto">
          <a:xfrm flipH="1">
            <a:off x="5518730" y="232196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2" name="Line 86"/>
          <p:cNvSpPr>
            <a:spLocks noChangeShapeType="1"/>
          </p:cNvSpPr>
          <p:nvPr/>
        </p:nvSpPr>
        <p:spPr bwMode="auto">
          <a:xfrm flipH="1">
            <a:off x="5518730" y="266964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3" name="Line 87"/>
          <p:cNvSpPr>
            <a:spLocks noChangeShapeType="1"/>
          </p:cNvSpPr>
          <p:nvPr/>
        </p:nvSpPr>
        <p:spPr bwMode="auto">
          <a:xfrm flipH="1">
            <a:off x="5518730" y="28434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4" name="Line 88"/>
          <p:cNvSpPr>
            <a:spLocks noChangeShapeType="1"/>
          </p:cNvSpPr>
          <p:nvPr/>
        </p:nvSpPr>
        <p:spPr bwMode="auto">
          <a:xfrm flipH="1">
            <a:off x="5518730" y="3365011"/>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5" name="Rectangle 454"/>
          <p:cNvSpPr>
            <a:spLocks noChangeArrowheads="1"/>
          </p:cNvSpPr>
          <p:nvPr/>
        </p:nvSpPr>
        <p:spPr bwMode="auto">
          <a:xfrm>
            <a:off x="5273485" y="2939270"/>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456" name="Line 87"/>
          <p:cNvSpPr>
            <a:spLocks noChangeShapeType="1"/>
          </p:cNvSpPr>
          <p:nvPr/>
        </p:nvSpPr>
        <p:spPr bwMode="auto">
          <a:xfrm flipH="1">
            <a:off x="5518730" y="301732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7" name="Rectangle 40"/>
          <p:cNvSpPr>
            <a:spLocks noChangeArrowheads="1"/>
          </p:cNvSpPr>
          <p:nvPr/>
        </p:nvSpPr>
        <p:spPr bwMode="auto">
          <a:xfrm>
            <a:off x="5273485" y="3113043"/>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458" name="Line 87"/>
          <p:cNvSpPr>
            <a:spLocks noChangeShapeType="1"/>
          </p:cNvSpPr>
          <p:nvPr/>
        </p:nvSpPr>
        <p:spPr bwMode="auto">
          <a:xfrm flipH="1">
            <a:off x="5518730" y="319116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9" name="Rectangle 59"/>
          <p:cNvSpPr>
            <a:spLocks noChangeArrowheads="1"/>
          </p:cNvSpPr>
          <p:nvPr/>
        </p:nvSpPr>
        <p:spPr bwMode="auto">
          <a:xfrm>
            <a:off x="5957393" y="3516117"/>
            <a:ext cx="2768366" cy="17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Pts</a:t>
            </a:r>
            <a:endParaRPr lang="en-US" altLang="en-US" sz="1200" dirty="0"/>
          </a:p>
        </p:txBody>
      </p:sp>
      <p:sp>
        <p:nvSpPr>
          <p:cNvPr id="478" name="TextBox 477"/>
          <p:cNvSpPr txBox="1"/>
          <p:nvPr/>
        </p:nvSpPr>
        <p:spPr>
          <a:xfrm>
            <a:off x="7637346" y="3066542"/>
            <a:ext cx="224742" cy="215444"/>
          </a:xfrm>
          <a:prstGeom prst="rect">
            <a:avLst/>
          </a:prstGeom>
          <a:noFill/>
        </p:spPr>
        <p:txBody>
          <a:bodyPr wrap="none" rtlCol="0">
            <a:spAutoFit/>
          </a:bodyPr>
          <a:lstStyle/>
          <a:p>
            <a:pPr>
              <a:buNone/>
            </a:pPr>
            <a:r>
              <a:rPr lang="en-US" sz="800" b="0" dirty="0"/>
              <a:t>*</a:t>
            </a:r>
          </a:p>
        </p:txBody>
      </p:sp>
      <p:sp>
        <p:nvSpPr>
          <p:cNvPr id="479" name="TextBox 478"/>
          <p:cNvSpPr txBox="1"/>
          <p:nvPr/>
        </p:nvSpPr>
        <p:spPr>
          <a:xfrm>
            <a:off x="7690763" y="3076706"/>
            <a:ext cx="224742" cy="215444"/>
          </a:xfrm>
          <a:prstGeom prst="rect">
            <a:avLst/>
          </a:prstGeom>
          <a:noFill/>
        </p:spPr>
        <p:txBody>
          <a:bodyPr wrap="none" rtlCol="0">
            <a:spAutoFit/>
          </a:bodyPr>
          <a:lstStyle/>
          <a:p>
            <a:pPr>
              <a:buNone/>
            </a:pPr>
            <a:r>
              <a:rPr lang="en-US" sz="800" b="0" dirty="0"/>
              <a:t>*</a:t>
            </a:r>
          </a:p>
        </p:txBody>
      </p:sp>
      <p:sp>
        <p:nvSpPr>
          <p:cNvPr id="480" name="TextBox 479"/>
          <p:cNvSpPr txBox="1"/>
          <p:nvPr/>
        </p:nvSpPr>
        <p:spPr>
          <a:xfrm>
            <a:off x="7668288" y="3075184"/>
            <a:ext cx="224742" cy="215444"/>
          </a:xfrm>
          <a:prstGeom prst="rect">
            <a:avLst/>
          </a:prstGeom>
          <a:noFill/>
        </p:spPr>
        <p:txBody>
          <a:bodyPr wrap="none" rtlCol="0">
            <a:spAutoFit/>
          </a:bodyPr>
          <a:lstStyle/>
          <a:p>
            <a:pPr>
              <a:buNone/>
            </a:pPr>
            <a:r>
              <a:rPr lang="en-US" sz="800" b="0" dirty="0"/>
              <a:t>*</a:t>
            </a:r>
          </a:p>
        </p:txBody>
      </p:sp>
      <p:sp>
        <p:nvSpPr>
          <p:cNvPr id="481" name="TextBox 480"/>
          <p:cNvSpPr txBox="1"/>
          <p:nvPr/>
        </p:nvSpPr>
        <p:spPr>
          <a:xfrm>
            <a:off x="7707882" y="3080865"/>
            <a:ext cx="224742" cy="215444"/>
          </a:xfrm>
          <a:prstGeom prst="rect">
            <a:avLst/>
          </a:prstGeom>
          <a:noFill/>
        </p:spPr>
        <p:txBody>
          <a:bodyPr wrap="none" rtlCol="0">
            <a:spAutoFit/>
          </a:bodyPr>
          <a:lstStyle/>
          <a:p>
            <a:pPr>
              <a:buNone/>
            </a:pPr>
            <a:r>
              <a:rPr lang="en-US" sz="800" b="0" dirty="0"/>
              <a:t>*</a:t>
            </a:r>
          </a:p>
        </p:txBody>
      </p:sp>
      <p:sp>
        <p:nvSpPr>
          <p:cNvPr id="482" name="TextBox 481"/>
          <p:cNvSpPr txBox="1"/>
          <p:nvPr/>
        </p:nvSpPr>
        <p:spPr>
          <a:xfrm>
            <a:off x="7720955" y="3084808"/>
            <a:ext cx="224742" cy="215444"/>
          </a:xfrm>
          <a:prstGeom prst="rect">
            <a:avLst/>
          </a:prstGeom>
          <a:noFill/>
        </p:spPr>
        <p:txBody>
          <a:bodyPr wrap="none" rtlCol="0">
            <a:spAutoFit/>
          </a:bodyPr>
          <a:lstStyle/>
          <a:p>
            <a:pPr>
              <a:buNone/>
            </a:pPr>
            <a:r>
              <a:rPr lang="en-US" sz="800" b="0" dirty="0"/>
              <a:t>*</a:t>
            </a:r>
          </a:p>
        </p:txBody>
      </p:sp>
      <p:sp>
        <p:nvSpPr>
          <p:cNvPr id="483" name="TextBox 482"/>
          <p:cNvSpPr txBox="1"/>
          <p:nvPr/>
        </p:nvSpPr>
        <p:spPr>
          <a:xfrm>
            <a:off x="7648604" y="3070285"/>
            <a:ext cx="224742" cy="215444"/>
          </a:xfrm>
          <a:prstGeom prst="rect">
            <a:avLst/>
          </a:prstGeom>
          <a:noFill/>
        </p:spPr>
        <p:txBody>
          <a:bodyPr wrap="none" rtlCol="0">
            <a:spAutoFit/>
          </a:bodyPr>
          <a:lstStyle/>
          <a:p>
            <a:pPr>
              <a:buNone/>
            </a:pPr>
            <a:r>
              <a:rPr lang="en-US" sz="800" b="0" dirty="0"/>
              <a:t>*</a:t>
            </a:r>
          </a:p>
        </p:txBody>
      </p:sp>
      <p:sp>
        <p:nvSpPr>
          <p:cNvPr id="484" name="TextBox 483"/>
          <p:cNvSpPr txBox="1"/>
          <p:nvPr/>
        </p:nvSpPr>
        <p:spPr>
          <a:xfrm>
            <a:off x="7724704" y="3099163"/>
            <a:ext cx="224742" cy="215444"/>
          </a:xfrm>
          <a:prstGeom prst="rect">
            <a:avLst/>
          </a:prstGeom>
          <a:noFill/>
        </p:spPr>
        <p:txBody>
          <a:bodyPr wrap="none" rtlCol="0">
            <a:spAutoFit/>
          </a:bodyPr>
          <a:lstStyle/>
          <a:p>
            <a:pPr>
              <a:buNone/>
            </a:pPr>
            <a:r>
              <a:rPr lang="en-US" sz="800" b="0" dirty="0"/>
              <a:t>*</a:t>
            </a:r>
          </a:p>
        </p:txBody>
      </p:sp>
      <p:sp>
        <p:nvSpPr>
          <p:cNvPr id="489" name="TextBox 488"/>
          <p:cNvSpPr txBox="1"/>
          <p:nvPr/>
        </p:nvSpPr>
        <p:spPr>
          <a:xfrm>
            <a:off x="7735962" y="3093986"/>
            <a:ext cx="224742" cy="215444"/>
          </a:xfrm>
          <a:prstGeom prst="rect">
            <a:avLst/>
          </a:prstGeom>
          <a:noFill/>
        </p:spPr>
        <p:txBody>
          <a:bodyPr wrap="none" rtlCol="0">
            <a:spAutoFit/>
          </a:bodyPr>
          <a:lstStyle/>
          <a:p>
            <a:pPr>
              <a:buNone/>
            </a:pPr>
            <a:r>
              <a:rPr lang="en-US" sz="800" b="0" dirty="0"/>
              <a:t>*</a:t>
            </a:r>
          </a:p>
        </p:txBody>
      </p:sp>
      <p:sp>
        <p:nvSpPr>
          <p:cNvPr id="585" name="Freeform: Shape 584"/>
          <p:cNvSpPr/>
          <p:nvPr/>
        </p:nvSpPr>
        <p:spPr bwMode="auto">
          <a:xfrm>
            <a:off x="5623560" y="1968030"/>
            <a:ext cx="457200" cy="695325"/>
          </a:xfrm>
          <a:custGeom>
            <a:avLst/>
            <a:gdLst>
              <a:gd name="connsiteX0" fmla="*/ 0 w 457200"/>
              <a:gd name="connsiteY0" fmla="*/ 695325 h 695325"/>
              <a:gd name="connsiteX1" fmla="*/ 0 w 457200"/>
              <a:gd name="connsiteY1" fmla="*/ 0 h 695325"/>
              <a:gd name="connsiteX2" fmla="*/ 15240 w 457200"/>
              <a:gd name="connsiteY2" fmla="*/ 0 h 695325"/>
              <a:gd name="connsiteX3" fmla="*/ 15240 w 457200"/>
              <a:gd name="connsiteY3" fmla="*/ 121920 h 695325"/>
              <a:gd name="connsiteX4" fmla="*/ 24765 w 457200"/>
              <a:gd name="connsiteY4" fmla="*/ 121920 h 695325"/>
              <a:gd name="connsiteX5" fmla="*/ 24765 w 457200"/>
              <a:gd name="connsiteY5" fmla="*/ 146685 h 695325"/>
              <a:gd name="connsiteX6" fmla="*/ 49530 w 457200"/>
              <a:gd name="connsiteY6" fmla="*/ 146685 h 695325"/>
              <a:gd name="connsiteX7" fmla="*/ 49530 w 457200"/>
              <a:gd name="connsiteY7" fmla="*/ 224790 h 695325"/>
              <a:gd name="connsiteX8" fmla="*/ 60960 w 457200"/>
              <a:gd name="connsiteY8" fmla="*/ 224790 h 695325"/>
              <a:gd name="connsiteX9" fmla="*/ 60960 w 457200"/>
              <a:gd name="connsiteY9" fmla="*/ 259080 h 695325"/>
              <a:gd name="connsiteX10" fmla="*/ 74295 w 457200"/>
              <a:gd name="connsiteY10" fmla="*/ 259080 h 695325"/>
              <a:gd name="connsiteX11" fmla="*/ 74295 w 457200"/>
              <a:gd name="connsiteY11" fmla="*/ 274320 h 695325"/>
              <a:gd name="connsiteX12" fmla="*/ 91440 w 457200"/>
              <a:gd name="connsiteY12" fmla="*/ 274320 h 695325"/>
              <a:gd name="connsiteX13" fmla="*/ 91440 w 457200"/>
              <a:gd name="connsiteY13" fmla="*/ 285750 h 695325"/>
              <a:gd name="connsiteX14" fmla="*/ 106680 w 457200"/>
              <a:gd name="connsiteY14" fmla="*/ 285750 h 695325"/>
              <a:gd name="connsiteX15" fmla="*/ 106680 w 457200"/>
              <a:gd name="connsiteY15" fmla="*/ 302895 h 695325"/>
              <a:gd name="connsiteX16" fmla="*/ 127635 w 457200"/>
              <a:gd name="connsiteY16" fmla="*/ 302895 h 695325"/>
              <a:gd name="connsiteX17" fmla="*/ 127635 w 457200"/>
              <a:gd name="connsiteY17" fmla="*/ 321945 h 695325"/>
              <a:gd name="connsiteX18" fmla="*/ 140970 w 457200"/>
              <a:gd name="connsiteY18" fmla="*/ 321945 h 695325"/>
              <a:gd name="connsiteX19" fmla="*/ 140970 w 457200"/>
              <a:gd name="connsiteY19" fmla="*/ 337185 h 695325"/>
              <a:gd name="connsiteX20" fmla="*/ 156210 w 457200"/>
              <a:gd name="connsiteY20" fmla="*/ 337185 h 695325"/>
              <a:gd name="connsiteX21" fmla="*/ 156210 w 457200"/>
              <a:gd name="connsiteY21" fmla="*/ 375285 h 695325"/>
              <a:gd name="connsiteX22" fmla="*/ 163830 w 457200"/>
              <a:gd name="connsiteY22" fmla="*/ 375285 h 695325"/>
              <a:gd name="connsiteX23" fmla="*/ 163830 w 457200"/>
              <a:gd name="connsiteY23" fmla="*/ 405765 h 695325"/>
              <a:gd name="connsiteX24" fmla="*/ 179070 w 457200"/>
              <a:gd name="connsiteY24" fmla="*/ 405765 h 695325"/>
              <a:gd name="connsiteX25" fmla="*/ 179070 w 457200"/>
              <a:gd name="connsiteY25" fmla="*/ 436245 h 695325"/>
              <a:gd name="connsiteX26" fmla="*/ 192405 w 457200"/>
              <a:gd name="connsiteY26" fmla="*/ 436245 h 695325"/>
              <a:gd name="connsiteX27" fmla="*/ 192405 w 457200"/>
              <a:gd name="connsiteY27" fmla="*/ 453390 h 695325"/>
              <a:gd name="connsiteX28" fmla="*/ 209550 w 457200"/>
              <a:gd name="connsiteY28" fmla="*/ 453390 h 695325"/>
              <a:gd name="connsiteX29" fmla="*/ 209550 w 457200"/>
              <a:gd name="connsiteY29" fmla="*/ 478155 h 695325"/>
              <a:gd name="connsiteX30" fmla="*/ 224790 w 457200"/>
              <a:gd name="connsiteY30" fmla="*/ 478155 h 695325"/>
              <a:gd name="connsiteX31" fmla="*/ 224790 w 457200"/>
              <a:gd name="connsiteY31" fmla="*/ 491490 h 695325"/>
              <a:gd name="connsiteX32" fmla="*/ 247650 w 457200"/>
              <a:gd name="connsiteY32" fmla="*/ 491490 h 695325"/>
              <a:gd name="connsiteX33" fmla="*/ 247650 w 457200"/>
              <a:gd name="connsiteY33" fmla="*/ 508635 h 695325"/>
              <a:gd name="connsiteX34" fmla="*/ 274320 w 457200"/>
              <a:gd name="connsiteY34" fmla="*/ 508635 h 695325"/>
              <a:gd name="connsiteX35" fmla="*/ 308610 w 457200"/>
              <a:gd name="connsiteY35" fmla="*/ 508635 h 695325"/>
              <a:gd name="connsiteX36" fmla="*/ 308610 w 457200"/>
              <a:gd name="connsiteY36" fmla="*/ 518160 h 695325"/>
              <a:gd name="connsiteX37" fmla="*/ 340995 w 457200"/>
              <a:gd name="connsiteY37" fmla="*/ 518160 h 695325"/>
              <a:gd name="connsiteX38" fmla="*/ 340995 w 457200"/>
              <a:gd name="connsiteY38" fmla="*/ 531495 h 695325"/>
              <a:gd name="connsiteX39" fmla="*/ 369570 w 457200"/>
              <a:gd name="connsiteY39" fmla="*/ 531495 h 695325"/>
              <a:gd name="connsiteX40" fmla="*/ 363855 w 457200"/>
              <a:gd name="connsiteY40" fmla="*/ 537210 h 695325"/>
              <a:gd name="connsiteX41" fmla="*/ 392430 w 457200"/>
              <a:gd name="connsiteY41" fmla="*/ 537210 h 695325"/>
              <a:gd name="connsiteX42" fmla="*/ 392430 w 457200"/>
              <a:gd name="connsiteY42" fmla="*/ 548640 h 695325"/>
              <a:gd name="connsiteX43" fmla="*/ 405765 w 457200"/>
              <a:gd name="connsiteY43" fmla="*/ 548640 h 695325"/>
              <a:gd name="connsiteX44" fmla="*/ 405765 w 457200"/>
              <a:gd name="connsiteY44" fmla="*/ 556260 h 695325"/>
              <a:gd name="connsiteX45" fmla="*/ 417195 w 457200"/>
              <a:gd name="connsiteY45" fmla="*/ 556260 h 695325"/>
              <a:gd name="connsiteX46" fmla="*/ 417195 w 457200"/>
              <a:gd name="connsiteY46" fmla="*/ 573405 h 695325"/>
              <a:gd name="connsiteX47" fmla="*/ 441960 w 457200"/>
              <a:gd name="connsiteY47" fmla="*/ 573405 h 695325"/>
              <a:gd name="connsiteX48" fmla="*/ 441960 w 457200"/>
              <a:gd name="connsiteY48" fmla="*/ 586740 h 695325"/>
              <a:gd name="connsiteX49" fmla="*/ 457200 w 457200"/>
              <a:gd name="connsiteY49" fmla="*/ 58674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7200" h="695325">
                <a:moveTo>
                  <a:pt x="0" y="695325"/>
                </a:moveTo>
                <a:lnTo>
                  <a:pt x="0" y="0"/>
                </a:lnTo>
                <a:lnTo>
                  <a:pt x="15240" y="0"/>
                </a:lnTo>
                <a:lnTo>
                  <a:pt x="15240" y="121920"/>
                </a:lnTo>
                <a:lnTo>
                  <a:pt x="24765" y="121920"/>
                </a:lnTo>
                <a:lnTo>
                  <a:pt x="24765" y="146685"/>
                </a:lnTo>
                <a:lnTo>
                  <a:pt x="49530" y="146685"/>
                </a:lnTo>
                <a:lnTo>
                  <a:pt x="49530" y="224790"/>
                </a:lnTo>
                <a:lnTo>
                  <a:pt x="60960" y="224790"/>
                </a:lnTo>
                <a:lnTo>
                  <a:pt x="60960" y="259080"/>
                </a:lnTo>
                <a:lnTo>
                  <a:pt x="74295" y="259080"/>
                </a:lnTo>
                <a:lnTo>
                  <a:pt x="74295" y="274320"/>
                </a:lnTo>
                <a:lnTo>
                  <a:pt x="91440" y="274320"/>
                </a:lnTo>
                <a:lnTo>
                  <a:pt x="91440" y="285750"/>
                </a:lnTo>
                <a:lnTo>
                  <a:pt x="106680" y="285750"/>
                </a:lnTo>
                <a:lnTo>
                  <a:pt x="106680" y="302895"/>
                </a:lnTo>
                <a:lnTo>
                  <a:pt x="127635" y="302895"/>
                </a:lnTo>
                <a:lnTo>
                  <a:pt x="127635" y="321945"/>
                </a:lnTo>
                <a:lnTo>
                  <a:pt x="140970" y="321945"/>
                </a:lnTo>
                <a:lnTo>
                  <a:pt x="140970" y="337185"/>
                </a:lnTo>
                <a:lnTo>
                  <a:pt x="156210" y="337185"/>
                </a:lnTo>
                <a:lnTo>
                  <a:pt x="156210" y="375285"/>
                </a:lnTo>
                <a:lnTo>
                  <a:pt x="163830" y="375285"/>
                </a:lnTo>
                <a:lnTo>
                  <a:pt x="163830" y="405765"/>
                </a:lnTo>
                <a:lnTo>
                  <a:pt x="179070" y="405765"/>
                </a:lnTo>
                <a:lnTo>
                  <a:pt x="179070" y="436245"/>
                </a:lnTo>
                <a:lnTo>
                  <a:pt x="192405" y="436245"/>
                </a:lnTo>
                <a:lnTo>
                  <a:pt x="192405" y="453390"/>
                </a:lnTo>
                <a:lnTo>
                  <a:pt x="209550" y="453390"/>
                </a:lnTo>
                <a:lnTo>
                  <a:pt x="209550" y="478155"/>
                </a:lnTo>
                <a:lnTo>
                  <a:pt x="224790" y="478155"/>
                </a:lnTo>
                <a:lnTo>
                  <a:pt x="224790" y="491490"/>
                </a:lnTo>
                <a:lnTo>
                  <a:pt x="247650" y="491490"/>
                </a:lnTo>
                <a:lnTo>
                  <a:pt x="247650" y="508635"/>
                </a:lnTo>
                <a:lnTo>
                  <a:pt x="274320" y="508635"/>
                </a:lnTo>
                <a:lnTo>
                  <a:pt x="308610" y="508635"/>
                </a:lnTo>
                <a:lnTo>
                  <a:pt x="308610" y="518160"/>
                </a:lnTo>
                <a:lnTo>
                  <a:pt x="340995" y="518160"/>
                </a:lnTo>
                <a:lnTo>
                  <a:pt x="340995" y="531495"/>
                </a:lnTo>
                <a:lnTo>
                  <a:pt x="369570" y="531495"/>
                </a:lnTo>
                <a:lnTo>
                  <a:pt x="363855" y="537210"/>
                </a:lnTo>
                <a:lnTo>
                  <a:pt x="392430" y="537210"/>
                </a:lnTo>
                <a:lnTo>
                  <a:pt x="392430" y="548640"/>
                </a:lnTo>
                <a:lnTo>
                  <a:pt x="405765" y="548640"/>
                </a:lnTo>
                <a:lnTo>
                  <a:pt x="405765" y="556260"/>
                </a:lnTo>
                <a:lnTo>
                  <a:pt x="417195" y="556260"/>
                </a:lnTo>
                <a:lnTo>
                  <a:pt x="417195" y="573405"/>
                </a:lnTo>
                <a:lnTo>
                  <a:pt x="441960" y="573405"/>
                </a:lnTo>
                <a:lnTo>
                  <a:pt x="441960" y="586740"/>
                </a:lnTo>
                <a:lnTo>
                  <a:pt x="457200" y="586740"/>
                </a:lnTo>
              </a:path>
            </a:pathLst>
          </a:custGeom>
          <a:solidFill>
            <a:srgbClr val="F6A108"/>
          </a:solidFill>
          <a:ln>
            <a:noFill/>
          </a:ln>
          <a:extLst/>
        </p:spPr>
        <p:txBody>
          <a:bodyPr rtlCol="0" anchor="ctr"/>
          <a:lstStyle/>
          <a:p>
            <a:pPr algn="ctr"/>
            <a:endParaRPr lang="en-US" dirty="0"/>
          </a:p>
        </p:txBody>
      </p:sp>
      <p:sp>
        <p:nvSpPr>
          <p:cNvPr id="588" name="Freeform: Shape 587"/>
          <p:cNvSpPr/>
          <p:nvPr/>
        </p:nvSpPr>
        <p:spPr bwMode="auto">
          <a:xfrm>
            <a:off x="5623559" y="2555990"/>
            <a:ext cx="653416" cy="112960"/>
          </a:xfrm>
          <a:custGeom>
            <a:avLst/>
            <a:gdLst>
              <a:gd name="connsiteX0" fmla="*/ 400050 w 624840"/>
              <a:gd name="connsiteY0" fmla="*/ 0 h 102870"/>
              <a:gd name="connsiteX1" fmla="*/ 466725 w 624840"/>
              <a:gd name="connsiteY1" fmla="*/ 0 h 102870"/>
              <a:gd name="connsiteX2" fmla="*/ 466725 w 624840"/>
              <a:gd name="connsiteY2" fmla="*/ 19050 h 102870"/>
              <a:gd name="connsiteX3" fmla="*/ 480060 w 624840"/>
              <a:gd name="connsiteY3" fmla="*/ 19050 h 102870"/>
              <a:gd name="connsiteX4" fmla="*/ 480060 w 624840"/>
              <a:gd name="connsiteY4" fmla="*/ 34290 h 102870"/>
              <a:gd name="connsiteX5" fmla="*/ 527685 w 624840"/>
              <a:gd name="connsiteY5" fmla="*/ 34290 h 102870"/>
              <a:gd name="connsiteX6" fmla="*/ 527685 w 624840"/>
              <a:gd name="connsiteY6" fmla="*/ 41910 h 102870"/>
              <a:gd name="connsiteX7" fmla="*/ 552450 w 624840"/>
              <a:gd name="connsiteY7" fmla="*/ 41910 h 102870"/>
              <a:gd name="connsiteX8" fmla="*/ 552450 w 624840"/>
              <a:gd name="connsiteY8" fmla="*/ 57150 h 102870"/>
              <a:gd name="connsiteX9" fmla="*/ 575310 w 624840"/>
              <a:gd name="connsiteY9" fmla="*/ 57150 h 102870"/>
              <a:gd name="connsiteX10" fmla="*/ 575310 w 624840"/>
              <a:gd name="connsiteY10" fmla="*/ 68580 h 102870"/>
              <a:gd name="connsiteX11" fmla="*/ 588645 w 624840"/>
              <a:gd name="connsiteY11" fmla="*/ 68580 h 102870"/>
              <a:gd name="connsiteX12" fmla="*/ 588645 w 624840"/>
              <a:gd name="connsiteY12" fmla="*/ 83820 h 102870"/>
              <a:gd name="connsiteX13" fmla="*/ 609600 w 624840"/>
              <a:gd name="connsiteY13" fmla="*/ 83820 h 102870"/>
              <a:gd name="connsiteX14" fmla="*/ 609600 w 624840"/>
              <a:gd name="connsiteY14" fmla="*/ 102870 h 102870"/>
              <a:gd name="connsiteX15" fmla="*/ 624840 w 624840"/>
              <a:gd name="connsiteY15" fmla="*/ 102870 h 102870"/>
              <a:gd name="connsiteX16" fmla="*/ 624840 w 624840"/>
              <a:gd name="connsiteY16" fmla="*/ 102870 h 102870"/>
              <a:gd name="connsiteX17" fmla="*/ 0 w 624840"/>
              <a:gd name="connsiteY17" fmla="*/ 102870 h 102870"/>
              <a:gd name="connsiteX18" fmla="*/ 0 w 624840"/>
              <a:gd name="connsiteY18" fmla="*/ 0 h 102870"/>
              <a:gd name="connsiteX19" fmla="*/ 400050 w 624840"/>
              <a:gd name="connsiteY19"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840" h="102870">
                <a:moveTo>
                  <a:pt x="400050" y="0"/>
                </a:moveTo>
                <a:lnTo>
                  <a:pt x="466725" y="0"/>
                </a:lnTo>
                <a:lnTo>
                  <a:pt x="466725" y="19050"/>
                </a:lnTo>
                <a:lnTo>
                  <a:pt x="480060" y="19050"/>
                </a:lnTo>
                <a:lnTo>
                  <a:pt x="480060" y="34290"/>
                </a:lnTo>
                <a:lnTo>
                  <a:pt x="527685" y="34290"/>
                </a:lnTo>
                <a:lnTo>
                  <a:pt x="527685" y="41910"/>
                </a:lnTo>
                <a:lnTo>
                  <a:pt x="552450" y="41910"/>
                </a:lnTo>
                <a:lnTo>
                  <a:pt x="552450" y="57150"/>
                </a:lnTo>
                <a:lnTo>
                  <a:pt x="575310" y="57150"/>
                </a:lnTo>
                <a:lnTo>
                  <a:pt x="575310" y="68580"/>
                </a:lnTo>
                <a:lnTo>
                  <a:pt x="588645" y="68580"/>
                </a:lnTo>
                <a:lnTo>
                  <a:pt x="588645" y="83820"/>
                </a:lnTo>
                <a:lnTo>
                  <a:pt x="609600" y="83820"/>
                </a:lnTo>
                <a:lnTo>
                  <a:pt x="609600" y="102870"/>
                </a:lnTo>
                <a:lnTo>
                  <a:pt x="624840" y="102870"/>
                </a:lnTo>
                <a:lnTo>
                  <a:pt x="624840" y="102870"/>
                </a:lnTo>
                <a:lnTo>
                  <a:pt x="0" y="102870"/>
                </a:lnTo>
                <a:lnTo>
                  <a:pt x="0" y="0"/>
                </a:lnTo>
                <a:lnTo>
                  <a:pt x="400050" y="0"/>
                </a:lnTo>
                <a:close/>
              </a:path>
            </a:pathLst>
          </a:custGeom>
          <a:solidFill>
            <a:srgbClr val="F6A108"/>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89" name="Rectangle 588"/>
          <p:cNvSpPr/>
          <p:nvPr/>
        </p:nvSpPr>
        <p:spPr bwMode="auto">
          <a:xfrm>
            <a:off x="6099810" y="2579751"/>
            <a:ext cx="55611" cy="45719"/>
          </a:xfrm>
          <a:prstGeom prst="rect">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0" name="Freeform: Shape 589"/>
          <p:cNvSpPr/>
          <p:nvPr/>
        </p:nvSpPr>
        <p:spPr bwMode="auto">
          <a:xfrm>
            <a:off x="6238875" y="2665682"/>
            <a:ext cx="80010" cy="0"/>
          </a:xfrm>
          <a:custGeom>
            <a:avLst/>
            <a:gdLst>
              <a:gd name="connsiteX0" fmla="*/ 0 w 80010"/>
              <a:gd name="connsiteY0" fmla="*/ 0 h 0"/>
              <a:gd name="connsiteX1" fmla="*/ 80010 w 80010"/>
              <a:gd name="connsiteY1" fmla="*/ 0 h 0"/>
            </a:gdLst>
            <a:ahLst/>
            <a:cxnLst>
              <a:cxn ang="0">
                <a:pos x="connsiteX0" y="connsiteY0"/>
              </a:cxn>
              <a:cxn ang="0">
                <a:pos x="connsiteX1" y="connsiteY1"/>
              </a:cxn>
            </a:cxnLst>
            <a:rect l="l" t="t" r="r" b="b"/>
            <a:pathLst>
              <a:path w="80010">
                <a:moveTo>
                  <a:pt x="0" y="0"/>
                </a:moveTo>
                <a:lnTo>
                  <a:pt x="80010"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91" name="Freeform: Shape 590"/>
          <p:cNvSpPr/>
          <p:nvPr/>
        </p:nvSpPr>
        <p:spPr bwMode="auto">
          <a:xfrm>
            <a:off x="6302593" y="2660860"/>
            <a:ext cx="2626322" cy="717311"/>
          </a:xfrm>
          <a:custGeom>
            <a:avLst/>
            <a:gdLst>
              <a:gd name="connsiteX0" fmla="*/ 0 w 2626322"/>
              <a:gd name="connsiteY0" fmla="*/ 0 h 717311"/>
              <a:gd name="connsiteX1" fmla="*/ 2626322 w 2626322"/>
              <a:gd name="connsiteY1" fmla="*/ 0 h 717311"/>
              <a:gd name="connsiteX2" fmla="*/ 2626322 w 2626322"/>
              <a:gd name="connsiteY2" fmla="*/ 717311 h 717311"/>
              <a:gd name="connsiteX3" fmla="*/ 2200060 w 2626322"/>
              <a:gd name="connsiteY3" fmla="*/ 717311 h 717311"/>
              <a:gd name="connsiteX4" fmla="*/ 2200060 w 2626322"/>
              <a:gd name="connsiteY4" fmla="*/ 676060 h 717311"/>
              <a:gd name="connsiteX5" fmla="*/ 2138184 w 2626322"/>
              <a:gd name="connsiteY5" fmla="*/ 676060 h 717311"/>
              <a:gd name="connsiteX6" fmla="*/ 1890677 w 2626322"/>
              <a:gd name="connsiteY6" fmla="*/ 566057 h 717311"/>
              <a:gd name="connsiteX7" fmla="*/ 1744006 w 2626322"/>
              <a:gd name="connsiteY7" fmla="*/ 543140 h 717311"/>
              <a:gd name="connsiteX8" fmla="*/ 1597335 w 2626322"/>
              <a:gd name="connsiteY8" fmla="*/ 513347 h 717311"/>
              <a:gd name="connsiteX9" fmla="*/ 1567543 w 2626322"/>
              <a:gd name="connsiteY9" fmla="*/ 513347 h 717311"/>
              <a:gd name="connsiteX10" fmla="*/ 1205450 w 2626322"/>
              <a:gd name="connsiteY10" fmla="*/ 423970 h 717311"/>
              <a:gd name="connsiteX11" fmla="*/ 1148156 w 2626322"/>
              <a:gd name="connsiteY11" fmla="*/ 417095 h 717311"/>
              <a:gd name="connsiteX12" fmla="*/ 1104614 w 2626322"/>
              <a:gd name="connsiteY12" fmla="*/ 403344 h 717311"/>
              <a:gd name="connsiteX13" fmla="*/ 1070238 w 2626322"/>
              <a:gd name="connsiteY13" fmla="*/ 403344 h 717311"/>
              <a:gd name="connsiteX14" fmla="*/ 971693 w 2626322"/>
              <a:gd name="connsiteY14" fmla="*/ 368968 h 717311"/>
              <a:gd name="connsiteX15" fmla="*/ 918984 w 2626322"/>
              <a:gd name="connsiteY15" fmla="*/ 368968 h 717311"/>
              <a:gd name="connsiteX16" fmla="*/ 873149 w 2626322"/>
              <a:gd name="connsiteY16" fmla="*/ 339176 h 717311"/>
              <a:gd name="connsiteX17" fmla="*/ 770021 w 2626322"/>
              <a:gd name="connsiteY17" fmla="*/ 320842 h 717311"/>
              <a:gd name="connsiteX18" fmla="*/ 694394 w 2626322"/>
              <a:gd name="connsiteY18" fmla="*/ 288758 h 717311"/>
              <a:gd name="connsiteX19" fmla="*/ 632517 w 2626322"/>
              <a:gd name="connsiteY19" fmla="*/ 277299 h 717311"/>
              <a:gd name="connsiteX20" fmla="*/ 602725 w 2626322"/>
              <a:gd name="connsiteY20" fmla="*/ 252090 h 717311"/>
              <a:gd name="connsiteX21" fmla="*/ 547723 w 2626322"/>
              <a:gd name="connsiteY21" fmla="*/ 252090 h 717311"/>
              <a:gd name="connsiteX22" fmla="*/ 533973 w 2626322"/>
              <a:gd name="connsiteY22" fmla="*/ 238340 h 717311"/>
              <a:gd name="connsiteX23" fmla="*/ 483555 w 2626322"/>
              <a:gd name="connsiteY23" fmla="*/ 238340 h 717311"/>
              <a:gd name="connsiteX24" fmla="*/ 483555 w 2626322"/>
              <a:gd name="connsiteY24" fmla="*/ 210839 h 717311"/>
              <a:gd name="connsiteX25" fmla="*/ 417095 w 2626322"/>
              <a:gd name="connsiteY25" fmla="*/ 210839 h 717311"/>
              <a:gd name="connsiteX26" fmla="*/ 417095 w 2626322"/>
              <a:gd name="connsiteY26" fmla="*/ 199380 h 717311"/>
              <a:gd name="connsiteX27" fmla="*/ 396469 w 2626322"/>
              <a:gd name="connsiteY27" fmla="*/ 199380 h 717311"/>
              <a:gd name="connsiteX28" fmla="*/ 396469 w 2626322"/>
              <a:gd name="connsiteY28" fmla="*/ 187922 h 717311"/>
              <a:gd name="connsiteX29" fmla="*/ 336884 w 2626322"/>
              <a:gd name="connsiteY29" fmla="*/ 187922 h 717311"/>
              <a:gd name="connsiteX30" fmla="*/ 336884 w 2626322"/>
              <a:gd name="connsiteY30" fmla="*/ 162713 h 717311"/>
              <a:gd name="connsiteX31" fmla="*/ 309384 w 2626322"/>
              <a:gd name="connsiteY31" fmla="*/ 162713 h 717311"/>
              <a:gd name="connsiteX32" fmla="*/ 309384 w 2626322"/>
              <a:gd name="connsiteY32" fmla="*/ 146671 h 717311"/>
              <a:gd name="connsiteX33" fmla="*/ 291050 w 2626322"/>
              <a:gd name="connsiteY33" fmla="*/ 146671 h 717311"/>
              <a:gd name="connsiteX34" fmla="*/ 291050 w 2626322"/>
              <a:gd name="connsiteY34" fmla="*/ 137504 h 717311"/>
              <a:gd name="connsiteX35" fmla="*/ 291050 w 2626322"/>
              <a:gd name="connsiteY35" fmla="*/ 137504 h 717311"/>
              <a:gd name="connsiteX36" fmla="*/ 279591 w 2626322"/>
              <a:gd name="connsiteY36" fmla="*/ 126045 h 717311"/>
              <a:gd name="connsiteX37" fmla="*/ 226881 w 2626322"/>
              <a:gd name="connsiteY37" fmla="*/ 126045 h 717311"/>
              <a:gd name="connsiteX38" fmla="*/ 226881 w 2626322"/>
              <a:gd name="connsiteY38" fmla="*/ 126045 h 717311"/>
              <a:gd name="connsiteX39" fmla="*/ 210839 w 2626322"/>
              <a:gd name="connsiteY39" fmla="*/ 110003 h 717311"/>
              <a:gd name="connsiteX40" fmla="*/ 210839 w 2626322"/>
              <a:gd name="connsiteY40" fmla="*/ 96253 h 717311"/>
              <a:gd name="connsiteX41" fmla="*/ 185630 w 2626322"/>
              <a:gd name="connsiteY41" fmla="*/ 96253 h 717311"/>
              <a:gd name="connsiteX42" fmla="*/ 185630 w 2626322"/>
              <a:gd name="connsiteY42" fmla="*/ 77919 h 717311"/>
              <a:gd name="connsiteX43" fmla="*/ 139796 w 2626322"/>
              <a:gd name="connsiteY43" fmla="*/ 77919 h 717311"/>
              <a:gd name="connsiteX44" fmla="*/ 139796 w 2626322"/>
              <a:gd name="connsiteY44" fmla="*/ 77919 h 717311"/>
              <a:gd name="connsiteX45" fmla="*/ 139796 w 2626322"/>
              <a:gd name="connsiteY45" fmla="*/ 50418 h 717311"/>
              <a:gd name="connsiteX46" fmla="*/ 98544 w 2626322"/>
              <a:gd name="connsiteY46" fmla="*/ 50418 h 717311"/>
              <a:gd name="connsiteX47" fmla="*/ 98544 w 2626322"/>
              <a:gd name="connsiteY47" fmla="*/ 41251 h 717311"/>
              <a:gd name="connsiteX48" fmla="*/ 66460 w 2626322"/>
              <a:gd name="connsiteY48" fmla="*/ 41251 h 717311"/>
              <a:gd name="connsiteX49" fmla="*/ 66460 w 2626322"/>
              <a:gd name="connsiteY49" fmla="*/ 22917 h 717311"/>
              <a:gd name="connsiteX50" fmla="*/ 0 w 2626322"/>
              <a:gd name="connsiteY50" fmla="*/ 0 h 717311"/>
              <a:gd name="connsiteX0" fmla="*/ 0 w 2626322"/>
              <a:gd name="connsiteY0" fmla="*/ 0 h 717311"/>
              <a:gd name="connsiteX1" fmla="*/ 2626322 w 2626322"/>
              <a:gd name="connsiteY1" fmla="*/ 0 h 717311"/>
              <a:gd name="connsiteX2" fmla="*/ 2626322 w 2626322"/>
              <a:gd name="connsiteY2" fmla="*/ 717311 h 717311"/>
              <a:gd name="connsiteX3" fmla="*/ 2200060 w 2626322"/>
              <a:gd name="connsiteY3" fmla="*/ 717311 h 717311"/>
              <a:gd name="connsiteX4" fmla="*/ 2200060 w 2626322"/>
              <a:gd name="connsiteY4" fmla="*/ 676060 h 717311"/>
              <a:gd name="connsiteX5" fmla="*/ 2138184 w 2626322"/>
              <a:gd name="connsiteY5" fmla="*/ 676060 h 717311"/>
              <a:gd name="connsiteX6" fmla="*/ 1890677 w 2626322"/>
              <a:gd name="connsiteY6" fmla="*/ 566057 h 717311"/>
              <a:gd name="connsiteX7" fmla="*/ 1744006 w 2626322"/>
              <a:gd name="connsiteY7" fmla="*/ 543140 h 717311"/>
              <a:gd name="connsiteX8" fmla="*/ 1597335 w 2626322"/>
              <a:gd name="connsiteY8" fmla="*/ 513347 h 717311"/>
              <a:gd name="connsiteX9" fmla="*/ 1567543 w 2626322"/>
              <a:gd name="connsiteY9" fmla="*/ 513347 h 717311"/>
              <a:gd name="connsiteX10" fmla="*/ 1205450 w 2626322"/>
              <a:gd name="connsiteY10" fmla="*/ 423970 h 717311"/>
              <a:gd name="connsiteX11" fmla="*/ 1148156 w 2626322"/>
              <a:gd name="connsiteY11" fmla="*/ 417095 h 717311"/>
              <a:gd name="connsiteX12" fmla="*/ 1104614 w 2626322"/>
              <a:gd name="connsiteY12" fmla="*/ 403344 h 717311"/>
              <a:gd name="connsiteX13" fmla="*/ 1070238 w 2626322"/>
              <a:gd name="connsiteY13" fmla="*/ 403344 h 717311"/>
              <a:gd name="connsiteX14" fmla="*/ 971693 w 2626322"/>
              <a:gd name="connsiteY14" fmla="*/ 368968 h 717311"/>
              <a:gd name="connsiteX15" fmla="*/ 918984 w 2626322"/>
              <a:gd name="connsiteY15" fmla="*/ 368968 h 717311"/>
              <a:gd name="connsiteX16" fmla="*/ 873149 w 2626322"/>
              <a:gd name="connsiteY16" fmla="*/ 339176 h 717311"/>
              <a:gd name="connsiteX17" fmla="*/ 770021 w 2626322"/>
              <a:gd name="connsiteY17" fmla="*/ 320842 h 717311"/>
              <a:gd name="connsiteX18" fmla="*/ 694394 w 2626322"/>
              <a:gd name="connsiteY18" fmla="*/ 288758 h 717311"/>
              <a:gd name="connsiteX19" fmla="*/ 632517 w 2626322"/>
              <a:gd name="connsiteY19" fmla="*/ 277299 h 717311"/>
              <a:gd name="connsiteX20" fmla="*/ 602725 w 2626322"/>
              <a:gd name="connsiteY20" fmla="*/ 252090 h 717311"/>
              <a:gd name="connsiteX21" fmla="*/ 547723 w 2626322"/>
              <a:gd name="connsiteY21" fmla="*/ 252090 h 717311"/>
              <a:gd name="connsiteX22" fmla="*/ 533973 w 2626322"/>
              <a:gd name="connsiteY22" fmla="*/ 238340 h 717311"/>
              <a:gd name="connsiteX23" fmla="*/ 483555 w 2626322"/>
              <a:gd name="connsiteY23" fmla="*/ 238340 h 717311"/>
              <a:gd name="connsiteX24" fmla="*/ 483555 w 2626322"/>
              <a:gd name="connsiteY24" fmla="*/ 210839 h 717311"/>
              <a:gd name="connsiteX25" fmla="*/ 417095 w 2626322"/>
              <a:gd name="connsiteY25" fmla="*/ 210839 h 717311"/>
              <a:gd name="connsiteX26" fmla="*/ 417095 w 2626322"/>
              <a:gd name="connsiteY26" fmla="*/ 199380 h 717311"/>
              <a:gd name="connsiteX27" fmla="*/ 396469 w 2626322"/>
              <a:gd name="connsiteY27" fmla="*/ 199380 h 717311"/>
              <a:gd name="connsiteX28" fmla="*/ 396469 w 2626322"/>
              <a:gd name="connsiteY28" fmla="*/ 187922 h 717311"/>
              <a:gd name="connsiteX29" fmla="*/ 336884 w 2626322"/>
              <a:gd name="connsiteY29" fmla="*/ 187922 h 717311"/>
              <a:gd name="connsiteX30" fmla="*/ 336884 w 2626322"/>
              <a:gd name="connsiteY30" fmla="*/ 162713 h 717311"/>
              <a:gd name="connsiteX31" fmla="*/ 309384 w 2626322"/>
              <a:gd name="connsiteY31" fmla="*/ 162713 h 717311"/>
              <a:gd name="connsiteX32" fmla="*/ 309384 w 2626322"/>
              <a:gd name="connsiteY32" fmla="*/ 146671 h 717311"/>
              <a:gd name="connsiteX33" fmla="*/ 291050 w 2626322"/>
              <a:gd name="connsiteY33" fmla="*/ 146671 h 717311"/>
              <a:gd name="connsiteX34" fmla="*/ 291050 w 2626322"/>
              <a:gd name="connsiteY34" fmla="*/ 137504 h 717311"/>
              <a:gd name="connsiteX35" fmla="*/ 291050 w 2626322"/>
              <a:gd name="connsiteY35" fmla="*/ 137504 h 717311"/>
              <a:gd name="connsiteX36" fmla="*/ 279591 w 2626322"/>
              <a:gd name="connsiteY36" fmla="*/ 126045 h 717311"/>
              <a:gd name="connsiteX37" fmla="*/ 226881 w 2626322"/>
              <a:gd name="connsiteY37" fmla="*/ 126045 h 717311"/>
              <a:gd name="connsiteX38" fmla="*/ 206256 w 2626322"/>
              <a:gd name="connsiteY38" fmla="*/ 128337 h 717311"/>
              <a:gd name="connsiteX39" fmla="*/ 210839 w 2626322"/>
              <a:gd name="connsiteY39" fmla="*/ 110003 h 717311"/>
              <a:gd name="connsiteX40" fmla="*/ 210839 w 2626322"/>
              <a:gd name="connsiteY40" fmla="*/ 96253 h 717311"/>
              <a:gd name="connsiteX41" fmla="*/ 185630 w 2626322"/>
              <a:gd name="connsiteY41" fmla="*/ 96253 h 717311"/>
              <a:gd name="connsiteX42" fmla="*/ 185630 w 2626322"/>
              <a:gd name="connsiteY42" fmla="*/ 77919 h 717311"/>
              <a:gd name="connsiteX43" fmla="*/ 139796 w 2626322"/>
              <a:gd name="connsiteY43" fmla="*/ 77919 h 717311"/>
              <a:gd name="connsiteX44" fmla="*/ 139796 w 2626322"/>
              <a:gd name="connsiteY44" fmla="*/ 77919 h 717311"/>
              <a:gd name="connsiteX45" fmla="*/ 139796 w 2626322"/>
              <a:gd name="connsiteY45" fmla="*/ 50418 h 717311"/>
              <a:gd name="connsiteX46" fmla="*/ 98544 w 2626322"/>
              <a:gd name="connsiteY46" fmla="*/ 50418 h 717311"/>
              <a:gd name="connsiteX47" fmla="*/ 98544 w 2626322"/>
              <a:gd name="connsiteY47" fmla="*/ 41251 h 717311"/>
              <a:gd name="connsiteX48" fmla="*/ 66460 w 2626322"/>
              <a:gd name="connsiteY48" fmla="*/ 41251 h 717311"/>
              <a:gd name="connsiteX49" fmla="*/ 66460 w 2626322"/>
              <a:gd name="connsiteY49" fmla="*/ 22917 h 717311"/>
              <a:gd name="connsiteX50" fmla="*/ 0 w 2626322"/>
              <a:gd name="connsiteY50" fmla="*/ 0 h 717311"/>
              <a:gd name="connsiteX0" fmla="*/ 0 w 2626322"/>
              <a:gd name="connsiteY0" fmla="*/ 0 h 717311"/>
              <a:gd name="connsiteX1" fmla="*/ 2626322 w 2626322"/>
              <a:gd name="connsiteY1" fmla="*/ 0 h 717311"/>
              <a:gd name="connsiteX2" fmla="*/ 2626322 w 2626322"/>
              <a:gd name="connsiteY2" fmla="*/ 717311 h 717311"/>
              <a:gd name="connsiteX3" fmla="*/ 2200060 w 2626322"/>
              <a:gd name="connsiteY3" fmla="*/ 717311 h 717311"/>
              <a:gd name="connsiteX4" fmla="*/ 2200060 w 2626322"/>
              <a:gd name="connsiteY4" fmla="*/ 676060 h 717311"/>
              <a:gd name="connsiteX5" fmla="*/ 2138184 w 2626322"/>
              <a:gd name="connsiteY5" fmla="*/ 676060 h 717311"/>
              <a:gd name="connsiteX6" fmla="*/ 1890677 w 2626322"/>
              <a:gd name="connsiteY6" fmla="*/ 566057 h 717311"/>
              <a:gd name="connsiteX7" fmla="*/ 1744006 w 2626322"/>
              <a:gd name="connsiteY7" fmla="*/ 543140 h 717311"/>
              <a:gd name="connsiteX8" fmla="*/ 1597335 w 2626322"/>
              <a:gd name="connsiteY8" fmla="*/ 513347 h 717311"/>
              <a:gd name="connsiteX9" fmla="*/ 1567543 w 2626322"/>
              <a:gd name="connsiteY9" fmla="*/ 513347 h 717311"/>
              <a:gd name="connsiteX10" fmla="*/ 1205450 w 2626322"/>
              <a:gd name="connsiteY10" fmla="*/ 423970 h 717311"/>
              <a:gd name="connsiteX11" fmla="*/ 1148156 w 2626322"/>
              <a:gd name="connsiteY11" fmla="*/ 417095 h 717311"/>
              <a:gd name="connsiteX12" fmla="*/ 1104614 w 2626322"/>
              <a:gd name="connsiteY12" fmla="*/ 403344 h 717311"/>
              <a:gd name="connsiteX13" fmla="*/ 1070238 w 2626322"/>
              <a:gd name="connsiteY13" fmla="*/ 403344 h 717311"/>
              <a:gd name="connsiteX14" fmla="*/ 971693 w 2626322"/>
              <a:gd name="connsiteY14" fmla="*/ 368968 h 717311"/>
              <a:gd name="connsiteX15" fmla="*/ 918984 w 2626322"/>
              <a:gd name="connsiteY15" fmla="*/ 368968 h 717311"/>
              <a:gd name="connsiteX16" fmla="*/ 873149 w 2626322"/>
              <a:gd name="connsiteY16" fmla="*/ 339176 h 717311"/>
              <a:gd name="connsiteX17" fmla="*/ 770021 w 2626322"/>
              <a:gd name="connsiteY17" fmla="*/ 320842 h 717311"/>
              <a:gd name="connsiteX18" fmla="*/ 694394 w 2626322"/>
              <a:gd name="connsiteY18" fmla="*/ 288758 h 717311"/>
              <a:gd name="connsiteX19" fmla="*/ 632517 w 2626322"/>
              <a:gd name="connsiteY19" fmla="*/ 277299 h 717311"/>
              <a:gd name="connsiteX20" fmla="*/ 602725 w 2626322"/>
              <a:gd name="connsiteY20" fmla="*/ 252090 h 717311"/>
              <a:gd name="connsiteX21" fmla="*/ 547723 w 2626322"/>
              <a:gd name="connsiteY21" fmla="*/ 252090 h 717311"/>
              <a:gd name="connsiteX22" fmla="*/ 533973 w 2626322"/>
              <a:gd name="connsiteY22" fmla="*/ 238340 h 717311"/>
              <a:gd name="connsiteX23" fmla="*/ 483555 w 2626322"/>
              <a:gd name="connsiteY23" fmla="*/ 238340 h 717311"/>
              <a:gd name="connsiteX24" fmla="*/ 483555 w 2626322"/>
              <a:gd name="connsiteY24" fmla="*/ 210839 h 717311"/>
              <a:gd name="connsiteX25" fmla="*/ 417095 w 2626322"/>
              <a:gd name="connsiteY25" fmla="*/ 210839 h 717311"/>
              <a:gd name="connsiteX26" fmla="*/ 417095 w 2626322"/>
              <a:gd name="connsiteY26" fmla="*/ 199380 h 717311"/>
              <a:gd name="connsiteX27" fmla="*/ 396469 w 2626322"/>
              <a:gd name="connsiteY27" fmla="*/ 199380 h 717311"/>
              <a:gd name="connsiteX28" fmla="*/ 396469 w 2626322"/>
              <a:gd name="connsiteY28" fmla="*/ 187922 h 717311"/>
              <a:gd name="connsiteX29" fmla="*/ 336884 w 2626322"/>
              <a:gd name="connsiteY29" fmla="*/ 187922 h 717311"/>
              <a:gd name="connsiteX30" fmla="*/ 336884 w 2626322"/>
              <a:gd name="connsiteY30" fmla="*/ 162713 h 717311"/>
              <a:gd name="connsiteX31" fmla="*/ 309384 w 2626322"/>
              <a:gd name="connsiteY31" fmla="*/ 162713 h 717311"/>
              <a:gd name="connsiteX32" fmla="*/ 309384 w 2626322"/>
              <a:gd name="connsiteY32" fmla="*/ 146671 h 717311"/>
              <a:gd name="connsiteX33" fmla="*/ 291050 w 2626322"/>
              <a:gd name="connsiteY33" fmla="*/ 146671 h 717311"/>
              <a:gd name="connsiteX34" fmla="*/ 291050 w 2626322"/>
              <a:gd name="connsiteY34" fmla="*/ 137504 h 717311"/>
              <a:gd name="connsiteX35" fmla="*/ 291050 w 2626322"/>
              <a:gd name="connsiteY35" fmla="*/ 137504 h 717311"/>
              <a:gd name="connsiteX36" fmla="*/ 279591 w 2626322"/>
              <a:gd name="connsiteY36" fmla="*/ 126045 h 717311"/>
              <a:gd name="connsiteX37" fmla="*/ 226881 w 2626322"/>
              <a:gd name="connsiteY37" fmla="*/ 126045 h 717311"/>
              <a:gd name="connsiteX38" fmla="*/ 210839 w 2626322"/>
              <a:gd name="connsiteY38" fmla="*/ 128337 h 717311"/>
              <a:gd name="connsiteX39" fmla="*/ 210839 w 2626322"/>
              <a:gd name="connsiteY39" fmla="*/ 110003 h 717311"/>
              <a:gd name="connsiteX40" fmla="*/ 210839 w 2626322"/>
              <a:gd name="connsiteY40" fmla="*/ 96253 h 717311"/>
              <a:gd name="connsiteX41" fmla="*/ 185630 w 2626322"/>
              <a:gd name="connsiteY41" fmla="*/ 96253 h 717311"/>
              <a:gd name="connsiteX42" fmla="*/ 185630 w 2626322"/>
              <a:gd name="connsiteY42" fmla="*/ 77919 h 717311"/>
              <a:gd name="connsiteX43" fmla="*/ 139796 w 2626322"/>
              <a:gd name="connsiteY43" fmla="*/ 77919 h 717311"/>
              <a:gd name="connsiteX44" fmla="*/ 139796 w 2626322"/>
              <a:gd name="connsiteY44" fmla="*/ 77919 h 717311"/>
              <a:gd name="connsiteX45" fmla="*/ 139796 w 2626322"/>
              <a:gd name="connsiteY45" fmla="*/ 50418 h 717311"/>
              <a:gd name="connsiteX46" fmla="*/ 98544 w 2626322"/>
              <a:gd name="connsiteY46" fmla="*/ 50418 h 717311"/>
              <a:gd name="connsiteX47" fmla="*/ 98544 w 2626322"/>
              <a:gd name="connsiteY47" fmla="*/ 41251 h 717311"/>
              <a:gd name="connsiteX48" fmla="*/ 66460 w 2626322"/>
              <a:gd name="connsiteY48" fmla="*/ 41251 h 717311"/>
              <a:gd name="connsiteX49" fmla="*/ 66460 w 2626322"/>
              <a:gd name="connsiteY49" fmla="*/ 22917 h 717311"/>
              <a:gd name="connsiteX50" fmla="*/ 0 w 2626322"/>
              <a:gd name="connsiteY50" fmla="*/ 0 h 717311"/>
              <a:gd name="connsiteX0" fmla="*/ 0 w 2626322"/>
              <a:gd name="connsiteY0" fmla="*/ 0 h 717311"/>
              <a:gd name="connsiteX1" fmla="*/ 2626322 w 2626322"/>
              <a:gd name="connsiteY1" fmla="*/ 0 h 717311"/>
              <a:gd name="connsiteX2" fmla="*/ 2626322 w 2626322"/>
              <a:gd name="connsiteY2" fmla="*/ 717311 h 717311"/>
              <a:gd name="connsiteX3" fmla="*/ 2200060 w 2626322"/>
              <a:gd name="connsiteY3" fmla="*/ 717311 h 717311"/>
              <a:gd name="connsiteX4" fmla="*/ 2200060 w 2626322"/>
              <a:gd name="connsiteY4" fmla="*/ 676060 h 717311"/>
              <a:gd name="connsiteX5" fmla="*/ 2138184 w 2626322"/>
              <a:gd name="connsiteY5" fmla="*/ 676060 h 717311"/>
              <a:gd name="connsiteX6" fmla="*/ 1890677 w 2626322"/>
              <a:gd name="connsiteY6" fmla="*/ 566057 h 717311"/>
              <a:gd name="connsiteX7" fmla="*/ 1744006 w 2626322"/>
              <a:gd name="connsiteY7" fmla="*/ 543140 h 717311"/>
              <a:gd name="connsiteX8" fmla="*/ 1597335 w 2626322"/>
              <a:gd name="connsiteY8" fmla="*/ 513347 h 717311"/>
              <a:gd name="connsiteX9" fmla="*/ 1567543 w 2626322"/>
              <a:gd name="connsiteY9" fmla="*/ 513347 h 717311"/>
              <a:gd name="connsiteX10" fmla="*/ 1205450 w 2626322"/>
              <a:gd name="connsiteY10" fmla="*/ 423970 h 717311"/>
              <a:gd name="connsiteX11" fmla="*/ 1148156 w 2626322"/>
              <a:gd name="connsiteY11" fmla="*/ 417095 h 717311"/>
              <a:gd name="connsiteX12" fmla="*/ 1104614 w 2626322"/>
              <a:gd name="connsiteY12" fmla="*/ 403344 h 717311"/>
              <a:gd name="connsiteX13" fmla="*/ 1070238 w 2626322"/>
              <a:gd name="connsiteY13" fmla="*/ 403344 h 717311"/>
              <a:gd name="connsiteX14" fmla="*/ 971693 w 2626322"/>
              <a:gd name="connsiteY14" fmla="*/ 368968 h 717311"/>
              <a:gd name="connsiteX15" fmla="*/ 918984 w 2626322"/>
              <a:gd name="connsiteY15" fmla="*/ 368968 h 717311"/>
              <a:gd name="connsiteX16" fmla="*/ 873149 w 2626322"/>
              <a:gd name="connsiteY16" fmla="*/ 339176 h 717311"/>
              <a:gd name="connsiteX17" fmla="*/ 770021 w 2626322"/>
              <a:gd name="connsiteY17" fmla="*/ 320842 h 717311"/>
              <a:gd name="connsiteX18" fmla="*/ 694394 w 2626322"/>
              <a:gd name="connsiteY18" fmla="*/ 288758 h 717311"/>
              <a:gd name="connsiteX19" fmla="*/ 632517 w 2626322"/>
              <a:gd name="connsiteY19" fmla="*/ 277299 h 717311"/>
              <a:gd name="connsiteX20" fmla="*/ 602725 w 2626322"/>
              <a:gd name="connsiteY20" fmla="*/ 252090 h 717311"/>
              <a:gd name="connsiteX21" fmla="*/ 547723 w 2626322"/>
              <a:gd name="connsiteY21" fmla="*/ 252090 h 717311"/>
              <a:gd name="connsiteX22" fmla="*/ 533973 w 2626322"/>
              <a:gd name="connsiteY22" fmla="*/ 238340 h 717311"/>
              <a:gd name="connsiteX23" fmla="*/ 483555 w 2626322"/>
              <a:gd name="connsiteY23" fmla="*/ 238340 h 717311"/>
              <a:gd name="connsiteX24" fmla="*/ 483555 w 2626322"/>
              <a:gd name="connsiteY24" fmla="*/ 210839 h 717311"/>
              <a:gd name="connsiteX25" fmla="*/ 417095 w 2626322"/>
              <a:gd name="connsiteY25" fmla="*/ 210839 h 717311"/>
              <a:gd name="connsiteX26" fmla="*/ 417095 w 2626322"/>
              <a:gd name="connsiteY26" fmla="*/ 199380 h 717311"/>
              <a:gd name="connsiteX27" fmla="*/ 396469 w 2626322"/>
              <a:gd name="connsiteY27" fmla="*/ 199380 h 717311"/>
              <a:gd name="connsiteX28" fmla="*/ 396469 w 2626322"/>
              <a:gd name="connsiteY28" fmla="*/ 187922 h 717311"/>
              <a:gd name="connsiteX29" fmla="*/ 336884 w 2626322"/>
              <a:gd name="connsiteY29" fmla="*/ 187922 h 717311"/>
              <a:gd name="connsiteX30" fmla="*/ 336884 w 2626322"/>
              <a:gd name="connsiteY30" fmla="*/ 162713 h 717311"/>
              <a:gd name="connsiteX31" fmla="*/ 309384 w 2626322"/>
              <a:gd name="connsiteY31" fmla="*/ 162713 h 717311"/>
              <a:gd name="connsiteX32" fmla="*/ 309384 w 2626322"/>
              <a:gd name="connsiteY32" fmla="*/ 146671 h 717311"/>
              <a:gd name="connsiteX33" fmla="*/ 291050 w 2626322"/>
              <a:gd name="connsiteY33" fmla="*/ 146671 h 717311"/>
              <a:gd name="connsiteX34" fmla="*/ 291050 w 2626322"/>
              <a:gd name="connsiteY34" fmla="*/ 137504 h 717311"/>
              <a:gd name="connsiteX35" fmla="*/ 291050 w 2626322"/>
              <a:gd name="connsiteY35" fmla="*/ 137504 h 717311"/>
              <a:gd name="connsiteX36" fmla="*/ 279591 w 2626322"/>
              <a:gd name="connsiteY36" fmla="*/ 126045 h 717311"/>
              <a:gd name="connsiteX37" fmla="*/ 226881 w 2626322"/>
              <a:gd name="connsiteY37" fmla="*/ 126045 h 717311"/>
              <a:gd name="connsiteX38" fmla="*/ 210839 w 2626322"/>
              <a:gd name="connsiteY38" fmla="*/ 126432 h 717311"/>
              <a:gd name="connsiteX39" fmla="*/ 210839 w 2626322"/>
              <a:gd name="connsiteY39" fmla="*/ 110003 h 717311"/>
              <a:gd name="connsiteX40" fmla="*/ 210839 w 2626322"/>
              <a:gd name="connsiteY40" fmla="*/ 96253 h 717311"/>
              <a:gd name="connsiteX41" fmla="*/ 185630 w 2626322"/>
              <a:gd name="connsiteY41" fmla="*/ 96253 h 717311"/>
              <a:gd name="connsiteX42" fmla="*/ 185630 w 2626322"/>
              <a:gd name="connsiteY42" fmla="*/ 77919 h 717311"/>
              <a:gd name="connsiteX43" fmla="*/ 139796 w 2626322"/>
              <a:gd name="connsiteY43" fmla="*/ 77919 h 717311"/>
              <a:gd name="connsiteX44" fmla="*/ 139796 w 2626322"/>
              <a:gd name="connsiteY44" fmla="*/ 77919 h 717311"/>
              <a:gd name="connsiteX45" fmla="*/ 139796 w 2626322"/>
              <a:gd name="connsiteY45" fmla="*/ 50418 h 717311"/>
              <a:gd name="connsiteX46" fmla="*/ 98544 w 2626322"/>
              <a:gd name="connsiteY46" fmla="*/ 50418 h 717311"/>
              <a:gd name="connsiteX47" fmla="*/ 98544 w 2626322"/>
              <a:gd name="connsiteY47" fmla="*/ 41251 h 717311"/>
              <a:gd name="connsiteX48" fmla="*/ 66460 w 2626322"/>
              <a:gd name="connsiteY48" fmla="*/ 41251 h 717311"/>
              <a:gd name="connsiteX49" fmla="*/ 66460 w 2626322"/>
              <a:gd name="connsiteY49" fmla="*/ 22917 h 717311"/>
              <a:gd name="connsiteX50" fmla="*/ 0 w 2626322"/>
              <a:gd name="connsiteY50" fmla="*/ 0 h 71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26322" h="717311">
                <a:moveTo>
                  <a:pt x="0" y="0"/>
                </a:moveTo>
                <a:lnTo>
                  <a:pt x="2626322" y="0"/>
                </a:lnTo>
                <a:lnTo>
                  <a:pt x="2626322" y="717311"/>
                </a:lnTo>
                <a:lnTo>
                  <a:pt x="2200060" y="717311"/>
                </a:lnTo>
                <a:lnTo>
                  <a:pt x="2200060" y="676060"/>
                </a:lnTo>
                <a:lnTo>
                  <a:pt x="2138184" y="676060"/>
                </a:lnTo>
                <a:lnTo>
                  <a:pt x="1890677" y="566057"/>
                </a:lnTo>
                <a:lnTo>
                  <a:pt x="1744006" y="543140"/>
                </a:lnTo>
                <a:lnTo>
                  <a:pt x="1597335" y="513347"/>
                </a:lnTo>
                <a:lnTo>
                  <a:pt x="1567543" y="513347"/>
                </a:lnTo>
                <a:lnTo>
                  <a:pt x="1205450" y="423970"/>
                </a:lnTo>
                <a:lnTo>
                  <a:pt x="1148156" y="417095"/>
                </a:lnTo>
                <a:lnTo>
                  <a:pt x="1104614" y="403344"/>
                </a:lnTo>
                <a:lnTo>
                  <a:pt x="1070238" y="403344"/>
                </a:lnTo>
                <a:lnTo>
                  <a:pt x="971693" y="368968"/>
                </a:lnTo>
                <a:lnTo>
                  <a:pt x="918984" y="368968"/>
                </a:lnTo>
                <a:lnTo>
                  <a:pt x="873149" y="339176"/>
                </a:lnTo>
                <a:lnTo>
                  <a:pt x="770021" y="320842"/>
                </a:lnTo>
                <a:lnTo>
                  <a:pt x="694394" y="288758"/>
                </a:lnTo>
                <a:lnTo>
                  <a:pt x="632517" y="277299"/>
                </a:lnTo>
                <a:lnTo>
                  <a:pt x="602725" y="252090"/>
                </a:lnTo>
                <a:lnTo>
                  <a:pt x="547723" y="252090"/>
                </a:lnTo>
                <a:lnTo>
                  <a:pt x="533973" y="238340"/>
                </a:lnTo>
                <a:lnTo>
                  <a:pt x="483555" y="238340"/>
                </a:lnTo>
                <a:lnTo>
                  <a:pt x="483555" y="210839"/>
                </a:lnTo>
                <a:lnTo>
                  <a:pt x="417095" y="210839"/>
                </a:lnTo>
                <a:lnTo>
                  <a:pt x="417095" y="199380"/>
                </a:lnTo>
                <a:lnTo>
                  <a:pt x="396469" y="199380"/>
                </a:lnTo>
                <a:lnTo>
                  <a:pt x="396469" y="187922"/>
                </a:lnTo>
                <a:lnTo>
                  <a:pt x="336884" y="187922"/>
                </a:lnTo>
                <a:lnTo>
                  <a:pt x="336884" y="162713"/>
                </a:lnTo>
                <a:lnTo>
                  <a:pt x="309384" y="162713"/>
                </a:lnTo>
                <a:lnTo>
                  <a:pt x="309384" y="146671"/>
                </a:lnTo>
                <a:lnTo>
                  <a:pt x="291050" y="146671"/>
                </a:lnTo>
                <a:lnTo>
                  <a:pt x="291050" y="137504"/>
                </a:lnTo>
                <a:lnTo>
                  <a:pt x="291050" y="137504"/>
                </a:lnTo>
                <a:lnTo>
                  <a:pt x="279591" y="126045"/>
                </a:lnTo>
                <a:lnTo>
                  <a:pt x="226881" y="126045"/>
                </a:lnTo>
                <a:cubicBezTo>
                  <a:pt x="215422" y="126109"/>
                  <a:pt x="217714" y="125668"/>
                  <a:pt x="210839" y="126432"/>
                </a:cubicBezTo>
                <a:lnTo>
                  <a:pt x="210839" y="110003"/>
                </a:lnTo>
                <a:lnTo>
                  <a:pt x="210839" y="96253"/>
                </a:lnTo>
                <a:lnTo>
                  <a:pt x="185630" y="96253"/>
                </a:lnTo>
                <a:lnTo>
                  <a:pt x="185630" y="77919"/>
                </a:lnTo>
                <a:lnTo>
                  <a:pt x="139796" y="77919"/>
                </a:lnTo>
                <a:lnTo>
                  <a:pt x="139796" y="77919"/>
                </a:lnTo>
                <a:lnTo>
                  <a:pt x="139796" y="50418"/>
                </a:lnTo>
                <a:lnTo>
                  <a:pt x="98544" y="50418"/>
                </a:lnTo>
                <a:lnTo>
                  <a:pt x="98544" y="41251"/>
                </a:lnTo>
                <a:lnTo>
                  <a:pt x="66460" y="41251"/>
                </a:lnTo>
                <a:lnTo>
                  <a:pt x="66460" y="22917"/>
                </a:lnTo>
                <a:lnTo>
                  <a:pt x="0" y="0"/>
                </a:lnTo>
                <a:close/>
              </a:path>
            </a:pathLst>
          </a:cu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2" name="Rectangle 591"/>
          <p:cNvSpPr/>
          <p:nvPr/>
        </p:nvSpPr>
        <p:spPr bwMode="auto">
          <a:xfrm>
            <a:off x="6565465" y="2758776"/>
            <a:ext cx="45719" cy="45719"/>
          </a:xfrm>
          <a:prstGeom prst="rect">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4" name="Rectangle 593"/>
          <p:cNvSpPr/>
          <p:nvPr/>
        </p:nvSpPr>
        <p:spPr bwMode="auto">
          <a:xfrm>
            <a:off x="6411990" y="2677800"/>
            <a:ext cx="45719" cy="45719"/>
          </a:xfrm>
          <a:prstGeom prst="rect">
            <a:avLst/>
          </a:prstGeom>
          <a:solidFill>
            <a:srgbClr val="F6A108"/>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596" name="Freeform: Shape 595"/>
          <p:cNvSpPr/>
          <p:nvPr/>
        </p:nvSpPr>
        <p:spPr bwMode="auto">
          <a:xfrm>
            <a:off x="6318885" y="2683792"/>
            <a:ext cx="80010" cy="0"/>
          </a:xfrm>
          <a:custGeom>
            <a:avLst/>
            <a:gdLst>
              <a:gd name="connsiteX0" fmla="*/ 0 w 80010"/>
              <a:gd name="connsiteY0" fmla="*/ 0 h 0"/>
              <a:gd name="connsiteX1" fmla="*/ 80010 w 80010"/>
              <a:gd name="connsiteY1" fmla="*/ 0 h 0"/>
            </a:gdLst>
            <a:ahLst/>
            <a:cxnLst>
              <a:cxn ang="0">
                <a:pos x="connsiteX0" y="connsiteY0"/>
              </a:cxn>
              <a:cxn ang="0">
                <a:pos x="connsiteX1" y="connsiteY1"/>
              </a:cxn>
            </a:cxnLst>
            <a:rect l="l" t="t" r="r" b="b"/>
            <a:pathLst>
              <a:path w="80010">
                <a:moveTo>
                  <a:pt x="0" y="0"/>
                </a:moveTo>
                <a:lnTo>
                  <a:pt x="80010"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97" name="Freeform: Shape 596"/>
          <p:cNvSpPr/>
          <p:nvPr/>
        </p:nvSpPr>
        <p:spPr bwMode="auto">
          <a:xfrm>
            <a:off x="6318885" y="2676729"/>
            <a:ext cx="80010" cy="0"/>
          </a:xfrm>
          <a:custGeom>
            <a:avLst/>
            <a:gdLst>
              <a:gd name="connsiteX0" fmla="*/ 0 w 80010"/>
              <a:gd name="connsiteY0" fmla="*/ 0 h 0"/>
              <a:gd name="connsiteX1" fmla="*/ 80010 w 80010"/>
              <a:gd name="connsiteY1" fmla="*/ 0 h 0"/>
            </a:gdLst>
            <a:ahLst/>
            <a:cxnLst>
              <a:cxn ang="0">
                <a:pos x="connsiteX0" y="connsiteY0"/>
              </a:cxn>
              <a:cxn ang="0">
                <a:pos x="connsiteX1" y="connsiteY1"/>
              </a:cxn>
            </a:cxnLst>
            <a:rect l="l" t="t" r="r" b="b"/>
            <a:pathLst>
              <a:path w="80010">
                <a:moveTo>
                  <a:pt x="0" y="0"/>
                </a:moveTo>
                <a:lnTo>
                  <a:pt x="80010"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598" name="Freeform: Shape 597"/>
          <p:cNvSpPr/>
          <p:nvPr/>
        </p:nvSpPr>
        <p:spPr bwMode="auto">
          <a:xfrm>
            <a:off x="6294438" y="2668888"/>
            <a:ext cx="80010" cy="0"/>
          </a:xfrm>
          <a:custGeom>
            <a:avLst/>
            <a:gdLst>
              <a:gd name="connsiteX0" fmla="*/ 0 w 80010"/>
              <a:gd name="connsiteY0" fmla="*/ 0 h 0"/>
              <a:gd name="connsiteX1" fmla="*/ 80010 w 80010"/>
              <a:gd name="connsiteY1" fmla="*/ 0 h 0"/>
            </a:gdLst>
            <a:ahLst/>
            <a:cxnLst>
              <a:cxn ang="0">
                <a:pos x="connsiteX0" y="connsiteY0"/>
              </a:cxn>
              <a:cxn ang="0">
                <a:pos x="connsiteX1" y="connsiteY1"/>
              </a:cxn>
            </a:cxnLst>
            <a:rect l="l" t="t" r="r" b="b"/>
            <a:pathLst>
              <a:path w="80010">
                <a:moveTo>
                  <a:pt x="0" y="0"/>
                </a:moveTo>
                <a:lnTo>
                  <a:pt x="80010" y="0"/>
                </a:lnTo>
              </a:path>
            </a:pathLst>
          </a:custGeom>
          <a:noFill/>
          <a:ln w="9525">
            <a:solidFill>
              <a:srgbClr val="F6A108"/>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467" name="Rectangle 466"/>
          <p:cNvSpPr/>
          <p:nvPr/>
        </p:nvSpPr>
        <p:spPr bwMode="auto">
          <a:xfrm flipH="1" flipV="1">
            <a:off x="5609266" y="1955443"/>
            <a:ext cx="45720"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600" name="TextBox 599"/>
          <p:cNvSpPr txBox="1"/>
          <p:nvPr/>
        </p:nvSpPr>
        <p:spPr>
          <a:xfrm>
            <a:off x="6600278" y="2778955"/>
            <a:ext cx="224742" cy="215444"/>
          </a:xfrm>
          <a:prstGeom prst="rect">
            <a:avLst/>
          </a:prstGeom>
          <a:noFill/>
        </p:spPr>
        <p:txBody>
          <a:bodyPr wrap="none" rtlCol="0">
            <a:spAutoFit/>
          </a:bodyPr>
          <a:lstStyle/>
          <a:p>
            <a:pPr>
              <a:buNone/>
            </a:pPr>
            <a:r>
              <a:rPr lang="en-US" sz="800" b="0" dirty="0"/>
              <a:t>*</a:t>
            </a:r>
          </a:p>
        </p:txBody>
      </p:sp>
      <p:sp>
        <p:nvSpPr>
          <p:cNvPr id="601" name="TextBox 600"/>
          <p:cNvSpPr txBox="1"/>
          <p:nvPr/>
        </p:nvSpPr>
        <p:spPr>
          <a:xfrm>
            <a:off x="6653695" y="2789119"/>
            <a:ext cx="224742" cy="215444"/>
          </a:xfrm>
          <a:prstGeom prst="rect">
            <a:avLst/>
          </a:prstGeom>
          <a:noFill/>
        </p:spPr>
        <p:txBody>
          <a:bodyPr wrap="none" rtlCol="0">
            <a:spAutoFit/>
          </a:bodyPr>
          <a:lstStyle/>
          <a:p>
            <a:pPr>
              <a:buNone/>
            </a:pPr>
            <a:r>
              <a:rPr lang="en-US" sz="800" b="0" dirty="0"/>
              <a:t>*</a:t>
            </a:r>
          </a:p>
        </p:txBody>
      </p:sp>
      <p:sp>
        <p:nvSpPr>
          <p:cNvPr id="602" name="TextBox 601"/>
          <p:cNvSpPr txBox="1"/>
          <p:nvPr/>
        </p:nvSpPr>
        <p:spPr>
          <a:xfrm>
            <a:off x="6631220" y="2787597"/>
            <a:ext cx="224742" cy="215444"/>
          </a:xfrm>
          <a:prstGeom prst="rect">
            <a:avLst/>
          </a:prstGeom>
          <a:noFill/>
        </p:spPr>
        <p:txBody>
          <a:bodyPr wrap="none" rtlCol="0">
            <a:spAutoFit/>
          </a:bodyPr>
          <a:lstStyle/>
          <a:p>
            <a:pPr>
              <a:buNone/>
            </a:pPr>
            <a:r>
              <a:rPr lang="en-US" sz="800" b="0" dirty="0"/>
              <a:t>*</a:t>
            </a:r>
          </a:p>
        </p:txBody>
      </p:sp>
      <p:sp>
        <p:nvSpPr>
          <p:cNvPr id="603" name="TextBox 602"/>
          <p:cNvSpPr txBox="1"/>
          <p:nvPr/>
        </p:nvSpPr>
        <p:spPr>
          <a:xfrm>
            <a:off x="6670814" y="2793278"/>
            <a:ext cx="224742" cy="215444"/>
          </a:xfrm>
          <a:prstGeom prst="rect">
            <a:avLst/>
          </a:prstGeom>
          <a:noFill/>
        </p:spPr>
        <p:txBody>
          <a:bodyPr wrap="none" rtlCol="0">
            <a:spAutoFit/>
          </a:bodyPr>
          <a:lstStyle/>
          <a:p>
            <a:pPr>
              <a:buNone/>
            </a:pPr>
            <a:r>
              <a:rPr lang="en-US" sz="800" b="0" dirty="0"/>
              <a:t>*</a:t>
            </a:r>
          </a:p>
        </p:txBody>
      </p:sp>
      <p:sp>
        <p:nvSpPr>
          <p:cNvPr id="604" name="TextBox 603"/>
          <p:cNvSpPr txBox="1"/>
          <p:nvPr/>
        </p:nvSpPr>
        <p:spPr>
          <a:xfrm>
            <a:off x="6683887" y="2797221"/>
            <a:ext cx="224742" cy="215444"/>
          </a:xfrm>
          <a:prstGeom prst="rect">
            <a:avLst/>
          </a:prstGeom>
          <a:noFill/>
        </p:spPr>
        <p:txBody>
          <a:bodyPr wrap="none" rtlCol="0">
            <a:spAutoFit/>
          </a:bodyPr>
          <a:lstStyle/>
          <a:p>
            <a:pPr>
              <a:buNone/>
            </a:pPr>
            <a:r>
              <a:rPr lang="en-US" sz="800" b="0" dirty="0"/>
              <a:t>*</a:t>
            </a:r>
          </a:p>
        </p:txBody>
      </p:sp>
      <p:sp>
        <p:nvSpPr>
          <p:cNvPr id="605" name="TextBox 604"/>
          <p:cNvSpPr txBox="1"/>
          <p:nvPr/>
        </p:nvSpPr>
        <p:spPr>
          <a:xfrm>
            <a:off x="6611536" y="2782698"/>
            <a:ext cx="224742" cy="215444"/>
          </a:xfrm>
          <a:prstGeom prst="rect">
            <a:avLst/>
          </a:prstGeom>
          <a:noFill/>
        </p:spPr>
        <p:txBody>
          <a:bodyPr wrap="none" rtlCol="0">
            <a:spAutoFit/>
          </a:bodyPr>
          <a:lstStyle/>
          <a:p>
            <a:pPr>
              <a:buNone/>
            </a:pPr>
            <a:r>
              <a:rPr lang="en-US" sz="800" b="0" dirty="0"/>
              <a:t>*</a:t>
            </a:r>
          </a:p>
        </p:txBody>
      </p:sp>
      <p:sp>
        <p:nvSpPr>
          <p:cNvPr id="606" name="TextBox 605"/>
          <p:cNvSpPr txBox="1"/>
          <p:nvPr/>
        </p:nvSpPr>
        <p:spPr>
          <a:xfrm>
            <a:off x="6687636" y="2811576"/>
            <a:ext cx="224742" cy="215444"/>
          </a:xfrm>
          <a:prstGeom prst="rect">
            <a:avLst/>
          </a:prstGeom>
          <a:noFill/>
        </p:spPr>
        <p:txBody>
          <a:bodyPr wrap="none" rtlCol="0">
            <a:spAutoFit/>
          </a:bodyPr>
          <a:lstStyle/>
          <a:p>
            <a:pPr>
              <a:buNone/>
            </a:pPr>
            <a:r>
              <a:rPr lang="en-US" sz="800" b="0" dirty="0"/>
              <a:t>*</a:t>
            </a:r>
          </a:p>
        </p:txBody>
      </p:sp>
      <p:sp>
        <p:nvSpPr>
          <p:cNvPr id="607" name="TextBox 606"/>
          <p:cNvSpPr txBox="1"/>
          <p:nvPr/>
        </p:nvSpPr>
        <p:spPr>
          <a:xfrm>
            <a:off x="6741053" y="2821740"/>
            <a:ext cx="224742" cy="215444"/>
          </a:xfrm>
          <a:prstGeom prst="rect">
            <a:avLst/>
          </a:prstGeom>
          <a:noFill/>
        </p:spPr>
        <p:txBody>
          <a:bodyPr wrap="none" rtlCol="0">
            <a:spAutoFit/>
          </a:bodyPr>
          <a:lstStyle/>
          <a:p>
            <a:pPr>
              <a:buNone/>
            </a:pPr>
            <a:r>
              <a:rPr lang="en-US" sz="800" b="0" dirty="0"/>
              <a:t>*</a:t>
            </a:r>
          </a:p>
        </p:txBody>
      </p:sp>
      <p:sp>
        <p:nvSpPr>
          <p:cNvPr id="608" name="TextBox 607"/>
          <p:cNvSpPr txBox="1"/>
          <p:nvPr/>
        </p:nvSpPr>
        <p:spPr>
          <a:xfrm>
            <a:off x="6718578" y="2820218"/>
            <a:ext cx="224742" cy="215444"/>
          </a:xfrm>
          <a:prstGeom prst="rect">
            <a:avLst/>
          </a:prstGeom>
          <a:noFill/>
        </p:spPr>
        <p:txBody>
          <a:bodyPr wrap="none" rtlCol="0">
            <a:spAutoFit/>
          </a:bodyPr>
          <a:lstStyle/>
          <a:p>
            <a:pPr>
              <a:buNone/>
            </a:pPr>
            <a:r>
              <a:rPr lang="en-US" sz="800" b="0" dirty="0"/>
              <a:t>*</a:t>
            </a:r>
          </a:p>
        </p:txBody>
      </p:sp>
      <p:sp>
        <p:nvSpPr>
          <p:cNvPr id="609" name="TextBox 608"/>
          <p:cNvSpPr txBox="1"/>
          <p:nvPr/>
        </p:nvSpPr>
        <p:spPr>
          <a:xfrm>
            <a:off x="6758172" y="2825899"/>
            <a:ext cx="224742" cy="215444"/>
          </a:xfrm>
          <a:prstGeom prst="rect">
            <a:avLst/>
          </a:prstGeom>
          <a:noFill/>
        </p:spPr>
        <p:txBody>
          <a:bodyPr wrap="none" rtlCol="0">
            <a:spAutoFit/>
          </a:bodyPr>
          <a:lstStyle/>
          <a:p>
            <a:pPr>
              <a:buNone/>
            </a:pPr>
            <a:r>
              <a:rPr lang="en-US" sz="800" b="0" dirty="0"/>
              <a:t>*</a:t>
            </a:r>
          </a:p>
        </p:txBody>
      </p:sp>
      <p:sp>
        <p:nvSpPr>
          <p:cNvPr id="610" name="TextBox 609"/>
          <p:cNvSpPr txBox="1"/>
          <p:nvPr/>
        </p:nvSpPr>
        <p:spPr>
          <a:xfrm>
            <a:off x="6771245" y="2829842"/>
            <a:ext cx="224742" cy="215444"/>
          </a:xfrm>
          <a:prstGeom prst="rect">
            <a:avLst/>
          </a:prstGeom>
          <a:noFill/>
        </p:spPr>
        <p:txBody>
          <a:bodyPr wrap="none" rtlCol="0">
            <a:spAutoFit/>
          </a:bodyPr>
          <a:lstStyle/>
          <a:p>
            <a:pPr>
              <a:buNone/>
            </a:pPr>
            <a:r>
              <a:rPr lang="en-US" sz="800" b="0" dirty="0"/>
              <a:t>*</a:t>
            </a:r>
          </a:p>
        </p:txBody>
      </p:sp>
      <p:sp>
        <p:nvSpPr>
          <p:cNvPr id="611" name="TextBox 610"/>
          <p:cNvSpPr txBox="1"/>
          <p:nvPr/>
        </p:nvSpPr>
        <p:spPr>
          <a:xfrm>
            <a:off x="6698894" y="2815319"/>
            <a:ext cx="224742" cy="215444"/>
          </a:xfrm>
          <a:prstGeom prst="rect">
            <a:avLst/>
          </a:prstGeom>
          <a:noFill/>
        </p:spPr>
        <p:txBody>
          <a:bodyPr wrap="none" rtlCol="0">
            <a:spAutoFit/>
          </a:bodyPr>
          <a:lstStyle/>
          <a:p>
            <a:pPr>
              <a:buNone/>
            </a:pPr>
            <a:r>
              <a:rPr lang="en-US" sz="800" b="0" dirty="0"/>
              <a:t>*</a:t>
            </a:r>
          </a:p>
        </p:txBody>
      </p:sp>
      <p:sp>
        <p:nvSpPr>
          <p:cNvPr id="612" name="TextBox 611"/>
          <p:cNvSpPr txBox="1"/>
          <p:nvPr/>
        </p:nvSpPr>
        <p:spPr>
          <a:xfrm>
            <a:off x="6780820" y="2840239"/>
            <a:ext cx="224742" cy="215444"/>
          </a:xfrm>
          <a:prstGeom prst="rect">
            <a:avLst/>
          </a:prstGeom>
          <a:noFill/>
        </p:spPr>
        <p:txBody>
          <a:bodyPr wrap="none" rtlCol="0">
            <a:spAutoFit/>
          </a:bodyPr>
          <a:lstStyle/>
          <a:p>
            <a:pPr>
              <a:buNone/>
            </a:pPr>
            <a:r>
              <a:rPr lang="en-US" sz="800" b="0" dirty="0"/>
              <a:t>*</a:t>
            </a:r>
          </a:p>
        </p:txBody>
      </p:sp>
      <p:sp>
        <p:nvSpPr>
          <p:cNvPr id="613" name="TextBox 612"/>
          <p:cNvSpPr txBox="1"/>
          <p:nvPr/>
        </p:nvSpPr>
        <p:spPr>
          <a:xfrm>
            <a:off x="6834237" y="2850403"/>
            <a:ext cx="224742" cy="215444"/>
          </a:xfrm>
          <a:prstGeom prst="rect">
            <a:avLst/>
          </a:prstGeom>
          <a:noFill/>
        </p:spPr>
        <p:txBody>
          <a:bodyPr wrap="none" rtlCol="0">
            <a:spAutoFit/>
          </a:bodyPr>
          <a:lstStyle/>
          <a:p>
            <a:pPr>
              <a:buNone/>
            </a:pPr>
            <a:r>
              <a:rPr lang="en-US" sz="800" b="0" dirty="0"/>
              <a:t>*</a:t>
            </a:r>
          </a:p>
        </p:txBody>
      </p:sp>
      <p:sp>
        <p:nvSpPr>
          <p:cNvPr id="614" name="TextBox 613"/>
          <p:cNvSpPr txBox="1"/>
          <p:nvPr/>
        </p:nvSpPr>
        <p:spPr>
          <a:xfrm>
            <a:off x="6811762" y="2848881"/>
            <a:ext cx="224742" cy="215444"/>
          </a:xfrm>
          <a:prstGeom prst="rect">
            <a:avLst/>
          </a:prstGeom>
          <a:noFill/>
        </p:spPr>
        <p:txBody>
          <a:bodyPr wrap="none" rtlCol="0">
            <a:spAutoFit/>
          </a:bodyPr>
          <a:lstStyle/>
          <a:p>
            <a:pPr>
              <a:buNone/>
            </a:pPr>
            <a:r>
              <a:rPr lang="en-US" sz="800" b="0" dirty="0"/>
              <a:t>*</a:t>
            </a:r>
          </a:p>
        </p:txBody>
      </p:sp>
      <p:sp>
        <p:nvSpPr>
          <p:cNvPr id="615" name="TextBox 614"/>
          <p:cNvSpPr txBox="1"/>
          <p:nvPr/>
        </p:nvSpPr>
        <p:spPr>
          <a:xfrm>
            <a:off x="6851356" y="2854562"/>
            <a:ext cx="224742" cy="215444"/>
          </a:xfrm>
          <a:prstGeom prst="rect">
            <a:avLst/>
          </a:prstGeom>
          <a:noFill/>
        </p:spPr>
        <p:txBody>
          <a:bodyPr wrap="none" rtlCol="0">
            <a:spAutoFit/>
          </a:bodyPr>
          <a:lstStyle/>
          <a:p>
            <a:pPr>
              <a:buNone/>
            </a:pPr>
            <a:r>
              <a:rPr lang="en-US" sz="800" b="0" dirty="0"/>
              <a:t>*</a:t>
            </a:r>
          </a:p>
        </p:txBody>
      </p:sp>
      <p:sp>
        <p:nvSpPr>
          <p:cNvPr id="616" name="TextBox 615"/>
          <p:cNvSpPr txBox="1"/>
          <p:nvPr/>
        </p:nvSpPr>
        <p:spPr>
          <a:xfrm>
            <a:off x="6864429" y="2858505"/>
            <a:ext cx="224742" cy="215444"/>
          </a:xfrm>
          <a:prstGeom prst="rect">
            <a:avLst/>
          </a:prstGeom>
          <a:noFill/>
        </p:spPr>
        <p:txBody>
          <a:bodyPr wrap="none" rtlCol="0">
            <a:spAutoFit/>
          </a:bodyPr>
          <a:lstStyle/>
          <a:p>
            <a:pPr>
              <a:buNone/>
            </a:pPr>
            <a:r>
              <a:rPr lang="en-US" sz="800" b="0" dirty="0"/>
              <a:t>*</a:t>
            </a:r>
          </a:p>
        </p:txBody>
      </p:sp>
      <p:sp>
        <p:nvSpPr>
          <p:cNvPr id="617" name="TextBox 616"/>
          <p:cNvSpPr txBox="1"/>
          <p:nvPr/>
        </p:nvSpPr>
        <p:spPr>
          <a:xfrm>
            <a:off x="6792078" y="2843982"/>
            <a:ext cx="224742" cy="215444"/>
          </a:xfrm>
          <a:prstGeom prst="rect">
            <a:avLst/>
          </a:prstGeom>
          <a:noFill/>
        </p:spPr>
        <p:txBody>
          <a:bodyPr wrap="none" rtlCol="0">
            <a:spAutoFit/>
          </a:bodyPr>
          <a:lstStyle/>
          <a:p>
            <a:pPr>
              <a:buNone/>
            </a:pPr>
            <a:r>
              <a:rPr lang="en-US" sz="800" b="0" dirty="0"/>
              <a:t>*</a:t>
            </a:r>
          </a:p>
        </p:txBody>
      </p:sp>
      <p:sp>
        <p:nvSpPr>
          <p:cNvPr id="618" name="TextBox 617"/>
          <p:cNvSpPr txBox="1"/>
          <p:nvPr/>
        </p:nvSpPr>
        <p:spPr>
          <a:xfrm>
            <a:off x="6896074" y="2882734"/>
            <a:ext cx="224742" cy="215444"/>
          </a:xfrm>
          <a:prstGeom prst="rect">
            <a:avLst/>
          </a:prstGeom>
          <a:noFill/>
        </p:spPr>
        <p:txBody>
          <a:bodyPr wrap="none" rtlCol="0">
            <a:spAutoFit/>
          </a:bodyPr>
          <a:lstStyle/>
          <a:p>
            <a:pPr>
              <a:buNone/>
            </a:pPr>
            <a:r>
              <a:rPr lang="en-US" sz="800" b="0" dirty="0"/>
              <a:t>*</a:t>
            </a:r>
          </a:p>
        </p:txBody>
      </p:sp>
      <p:sp>
        <p:nvSpPr>
          <p:cNvPr id="619" name="TextBox 618"/>
          <p:cNvSpPr txBox="1"/>
          <p:nvPr/>
        </p:nvSpPr>
        <p:spPr>
          <a:xfrm>
            <a:off x="6940067" y="2892421"/>
            <a:ext cx="224742" cy="215444"/>
          </a:xfrm>
          <a:prstGeom prst="rect">
            <a:avLst/>
          </a:prstGeom>
          <a:noFill/>
        </p:spPr>
        <p:txBody>
          <a:bodyPr wrap="none" rtlCol="0">
            <a:spAutoFit/>
          </a:bodyPr>
          <a:lstStyle/>
          <a:p>
            <a:pPr>
              <a:buNone/>
            </a:pPr>
            <a:r>
              <a:rPr lang="en-US" sz="800" b="0" dirty="0"/>
              <a:t>*</a:t>
            </a:r>
          </a:p>
        </p:txBody>
      </p:sp>
      <p:sp>
        <p:nvSpPr>
          <p:cNvPr id="620" name="TextBox 619"/>
          <p:cNvSpPr txBox="1"/>
          <p:nvPr/>
        </p:nvSpPr>
        <p:spPr>
          <a:xfrm>
            <a:off x="6917592" y="2890899"/>
            <a:ext cx="224742" cy="215444"/>
          </a:xfrm>
          <a:prstGeom prst="rect">
            <a:avLst/>
          </a:prstGeom>
          <a:noFill/>
        </p:spPr>
        <p:txBody>
          <a:bodyPr wrap="none" rtlCol="0">
            <a:spAutoFit/>
          </a:bodyPr>
          <a:lstStyle/>
          <a:p>
            <a:pPr>
              <a:buNone/>
            </a:pPr>
            <a:r>
              <a:rPr lang="en-US" sz="800" b="0" dirty="0"/>
              <a:t>*</a:t>
            </a:r>
          </a:p>
        </p:txBody>
      </p:sp>
      <p:sp>
        <p:nvSpPr>
          <p:cNvPr id="621" name="TextBox 620"/>
          <p:cNvSpPr txBox="1"/>
          <p:nvPr/>
        </p:nvSpPr>
        <p:spPr>
          <a:xfrm>
            <a:off x="6957186" y="2896580"/>
            <a:ext cx="224742" cy="215444"/>
          </a:xfrm>
          <a:prstGeom prst="rect">
            <a:avLst/>
          </a:prstGeom>
          <a:noFill/>
        </p:spPr>
        <p:txBody>
          <a:bodyPr wrap="none" rtlCol="0">
            <a:spAutoFit/>
          </a:bodyPr>
          <a:lstStyle/>
          <a:p>
            <a:pPr>
              <a:buNone/>
            </a:pPr>
            <a:r>
              <a:rPr lang="en-US" sz="800" b="0" dirty="0"/>
              <a:t>*</a:t>
            </a:r>
          </a:p>
        </p:txBody>
      </p:sp>
      <p:sp>
        <p:nvSpPr>
          <p:cNvPr id="622" name="TextBox 621"/>
          <p:cNvSpPr txBox="1"/>
          <p:nvPr/>
        </p:nvSpPr>
        <p:spPr>
          <a:xfrm>
            <a:off x="6970259" y="2900523"/>
            <a:ext cx="224742" cy="215444"/>
          </a:xfrm>
          <a:prstGeom prst="rect">
            <a:avLst/>
          </a:prstGeom>
          <a:noFill/>
        </p:spPr>
        <p:txBody>
          <a:bodyPr wrap="none" rtlCol="0">
            <a:spAutoFit/>
          </a:bodyPr>
          <a:lstStyle/>
          <a:p>
            <a:pPr>
              <a:buNone/>
            </a:pPr>
            <a:r>
              <a:rPr lang="en-US" sz="800" b="0" dirty="0"/>
              <a:t>*</a:t>
            </a:r>
          </a:p>
        </p:txBody>
      </p:sp>
      <p:sp>
        <p:nvSpPr>
          <p:cNvPr id="623" name="TextBox 622"/>
          <p:cNvSpPr txBox="1"/>
          <p:nvPr/>
        </p:nvSpPr>
        <p:spPr>
          <a:xfrm>
            <a:off x="6907332" y="2892319"/>
            <a:ext cx="224742" cy="215444"/>
          </a:xfrm>
          <a:prstGeom prst="rect">
            <a:avLst/>
          </a:prstGeom>
          <a:noFill/>
        </p:spPr>
        <p:txBody>
          <a:bodyPr wrap="none" rtlCol="0">
            <a:spAutoFit/>
          </a:bodyPr>
          <a:lstStyle/>
          <a:p>
            <a:pPr>
              <a:buNone/>
            </a:pPr>
            <a:r>
              <a:rPr lang="en-US" sz="800" b="0" dirty="0"/>
              <a:t>*</a:t>
            </a:r>
          </a:p>
        </p:txBody>
      </p:sp>
      <p:sp>
        <p:nvSpPr>
          <p:cNvPr id="624" name="TextBox 623"/>
          <p:cNvSpPr txBox="1"/>
          <p:nvPr/>
        </p:nvSpPr>
        <p:spPr>
          <a:xfrm>
            <a:off x="6984300" y="2908657"/>
            <a:ext cx="224742" cy="215444"/>
          </a:xfrm>
          <a:prstGeom prst="rect">
            <a:avLst/>
          </a:prstGeom>
          <a:noFill/>
        </p:spPr>
        <p:txBody>
          <a:bodyPr wrap="none" rtlCol="0">
            <a:spAutoFit/>
          </a:bodyPr>
          <a:lstStyle/>
          <a:p>
            <a:pPr>
              <a:buNone/>
            </a:pPr>
            <a:r>
              <a:rPr lang="en-US" sz="800" b="0" dirty="0"/>
              <a:t>*</a:t>
            </a:r>
          </a:p>
        </p:txBody>
      </p:sp>
      <p:sp>
        <p:nvSpPr>
          <p:cNvPr id="625" name="TextBox 624"/>
          <p:cNvSpPr txBox="1"/>
          <p:nvPr/>
        </p:nvSpPr>
        <p:spPr>
          <a:xfrm>
            <a:off x="7037717" y="2918821"/>
            <a:ext cx="224742" cy="215444"/>
          </a:xfrm>
          <a:prstGeom prst="rect">
            <a:avLst/>
          </a:prstGeom>
          <a:noFill/>
        </p:spPr>
        <p:txBody>
          <a:bodyPr wrap="none" rtlCol="0">
            <a:spAutoFit/>
          </a:bodyPr>
          <a:lstStyle/>
          <a:p>
            <a:pPr>
              <a:buNone/>
            </a:pPr>
            <a:r>
              <a:rPr lang="en-US" sz="800" b="0" dirty="0"/>
              <a:t>*</a:t>
            </a:r>
          </a:p>
        </p:txBody>
      </p:sp>
      <p:sp>
        <p:nvSpPr>
          <p:cNvPr id="626" name="TextBox 625"/>
          <p:cNvSpPr txBox="1"/>
          <p:nvPr/>
        </p:nvSpPr>
        <p:spPr>
          <a:xfrm>
            <a:off x="7015242" y="2917299"/>
            <a:ext cx="224742" cy="215444"/>
          </a:xfrm>
          <a:prstGeom prst="rect">
            <a:avLst/>
          </a:prstGeom>
          <a:noFill/>
        </p:spPr>
        <p:txBody>
          <a:bodyPr wrap="none" rtlCol="0">
            <a:spAutoFit/>
          </a:bodyPr>
          <a:lstStyle/>
          <a:p>
            <a:pPr>
              <a:buNone/>
            </a:pPr>
            <a:r>
              <a:rPr lang="en-US" sz="800" b="0" dirty="0"/>
              <a:t>*</a:t>
            </a:r>
          </a:p>
        </p:txBody>
      </p:sp>
      <p:sp>
        <p:nvSpPr>
          <p:cNvPr id="627" name="TextBox 626"/>
          <p:cNvSpPr txBox="1"/>
          <p:nvPr/>
        </p:nvSpPr>
        <p:spPr>
          <a:xfrm>
            <a:off x="7054836" y="2926838"/>
            <a:ext cx="224742" cy="215444"/>
          </a:xfrm>
          <a:prstGeom prst="rect">
            <a:avLst/>
          </a:prstGeom>
          <a:noFill/>
        </p:spPr>
        <p:txBody>
          <a:bodyPr wrap="none" rtlCol="0">
            <a:spAutoFit/>
          </a:bodyPr>
          <a:lstStyle/>
          <a:p>
            <a:pPr>
              <a:buNone/>
            </a:pPr>
            <a:r>
              <a:rPr lang="en-US" sz="800" b="0" dirty="0"/>
              <a:t>*</a:t>
            </a:r>
          </a:p>
        </p:txBody>
      </p:sp>
      <p:sp>
        <p:nvSpPr>
          <p:cNvPr id="628" name="TextBox 627"/>
          <p:cNvSpPr txBox="1"/>
          <p:nvPr/>
        </p:nvSpPr>
        <p:spPr>
          <a:xfrm>
            <a:off x="7073503" y="2928726"/>
            <a:ext cx="224742" cy="215444"/>
          </a:xfrm>
          <a:prstGeom prst="rect">
            <a:avLst/>
          </a:prstGeom>
          <a:noFill/>
        </p:spPr>
        <p:txBody>
          <a:bodyPr wrap="none" rtlCol="0">
            <a:spAutoFit/>
          </a:bodyPr>
          <a:lstStyle/>
          <a:p>
            <a:pPr>
              <a:buNone/>
            </a:pPr>
            <a:r>
              <a:rPr lang="en-US" sz="800" b="0" dirty="0"/>
              <a:t>*</a:t>
            </a:r>
          </a:p>
        </p:txBody>
      </p:sp>
      <p:sp>
        <p:nvSpPr>
          <p:cNvPr id="629" name="TextBox 628"/>
          <p:cNvSpPr txBox="1"/>
          <p:nvPr/>
        </p:nvSpPr>
        <p:spPr>
          <a:xfrm>
            <a:off x="7006424" y="2904466"/>
            <a:ext cx="224742" cy="215444"/>
          </a:xfrm>
          <a:prstGeom prst="rect">
            <a:avLst/>
          </a:prstGeom>
          <a:noFill/>
        </p:spPr>
        <p:txBody>
          <a:bodyPr wrap="none" rtlCol="0">
            <a:spAutoFit/>
          </a:bodyPr>
          <a:lstStyle/>
          <a:p>
            <a:pPr>
              <a:buNone/>
            </a:pPr>
            <a:r>
              <a:rPr lang="en-US" sz="800" b="0" dirty="0"/>
              <a:t>*</a:t>
            </a:r>
          </a:p>
        </p:txBody>
      </p:sp>
      <p:sp>
        <p:nvSpPr>
          <p:cNvPr id="630" name="TextBox 629"/>
          <p:cNvSpPr txBox="1"/>
          <p:nvPr/>
        </p:nvSpPr>
        <p:spPr>
          <a:xfrm>
            <a:off x="7081946" y="2940364"/>
            <a:ext cx="224742" cy="215444"/>
          </a:xfrm>
          <a:prstGeom prst="rect">
            <a:avLst/>
          </a:prstGeom>
          <a:noFill/>
        </p:spPr>
        <p:txBody>
          <a:bodyPr wrap="none" rtlCol="0">
            <a:spAutoFit/>
          </a:bodyPr>
          <a:lstStyle/>
          <a:p>
            <a:pPr>
              <a:buNone/>
            </a:pPr>
            <a:r>
              <a:rPr lang="en-US" sz="800" b="0" dirty="0"/>
              <a:t>*</a:t>
            </a:r>
          </a:p>
        </p:txBody>
      </p:sp>
      <p:sp>
        <p:nvSpPr>
          <p:cNvPr id="631" name="TextBox 630"/>
          <p:cNvSpPr txBox="1"/>
          <p:nvPr/>
        </p:nvSpPr>
        <p:spPr>
          <a:xfrm>
            <a:off x="7135363" y="2950528"/>
            <a:ext cx="224742" cy="215444"/>
          </a:xfrm>
          <a:prstGeom prst="rect">
            <a:avLst/>
          </a:prstGeom>
          <a:noFill/>
        </p:spPr>
        <p:txBody>
          <a:bodyPr wrap="none" rtlCol="0">
            <a:spAutoFit/>
          </a:bodyPr>
          <a:lstStyle/>
          <a:p>
            <a:pPr>
              <a:buNone/>
            </a:pPr>
            <a:r>
              <a:rPr lang="en-US" sz="800" b="0" dirty="0"/>
              <a:t>*</a:t>
            </a:r>
          </a:p>
        </p:txBody>
      </p:sp>
      <p:sp>
        <p:nvSpPr>
          <p:cNvPr id="632" name="TextBox 631"/>
          <p:cNvSpPr txBox="1"/>
          <p:nvPr/>
        </p:nvSpPr>
        <p:spPr>
          <a:xfrm>
            <a:off x="7112888" y="2949006"/>
            <a:ext cx="224742" cy="215444"/>
          </a:xfrm>
          <a:prstGeom prst="rect">
            <a:avLst/>
          </a:prstGeom>
          <a:noFill/>
        </p:spPr>
        <p:txBody>
          <a:bodyPr wrap="none" rtlCol="0">
            <a:spAutoFit/>
          </a:bodyPr>
          <a:lstStyle/>
          <a:p>
            <a:pPr>
              <a:buNone/>
            </a:pPr>
            <a:r>
              <a:rPr lang="en-US" sz="800" b="0" dirty="0"/>
              <a:t>*</a:t>
            </a:r>
          </a:p>
        </p:txBody>
      </p:sp>
      <p:sp>
        <p:nvSpPr>
          <p:cNvPr id="633" name="TextBox 632"/>
          <p:cNvSpPr txBox="1"/>
          <p:nvPr/>
        </p:nvSpPr>
        <p:spPr>
          <a:xfrm>
            <a:off x="7152482" y="2954687"/>
            <a:ext cx="224742" cy="215444"/>
          </a:xfrm>
          <a:prstGeom prst="rect">
            <a:avLst/>
          </a:prstGeom>
          <a:noFill/>
        </p:spPr>
        <p:txBody>
          <a:bodyPr wrap="none" rtlCol="0">
            <a:spAutoFit/>
          </a:bodyPr>
          <a:lstStyle/>
          <a:p>
            <a:pPr>
              <a:buNone/>
            </a:pPr>
            <a:r>
              <a:rPr lang="en-US" sz="800" b="0" dirty="0"/>
              <a:t>*</a:t>
            </a:r>
          </a:p>
        </p:txBody>
      </p:sp>
      <p:sp>
        <p:nvSpPr>
          <p:cNvPr id="634" name="TextBox 633"/>
          <p:cNvSpPr txBox="1"/>
          <p:nvPr/>
        </p:nvSpPr>
        <p:spPr>
          <a:xfrm>
            <a:off x="7165555" y="2958630"/>
            <a:ext cx="224742" cy="215444"/>
          </a:xfrm>
          <a:prstGeom prst="rect">
            <a:avLst/>
          </a:prstGeom>
          <a:noFill/>
        </p:spPr>
        <p:txBody>
          <a:bodyPr wrap="none" rtlCol="0">
            <a:spAutoFit/>
          </a:bodyPr>
          <a:lstStyle/>
          <a:p>
            <a:pPr>
              <a:buNone/>
            </a:pPr>
            <a:r>
              <a:rPr lang="en-US" sz="800" b="0" dirty="0"/>
              <a:t>*</a:t>
            </a:r>
          </a:p>
        </p:txBody>
      </p:sp>
      <p:sp>
        <p:nvSpPr>
          <p:cNvPr id="635" name="TextBox 634"/>
          <p:cNvSpPr txBox="1"/>
          <p:nvPr/>
        </p:nvSpPr>
        <p:spPr>
          <a:xfrm>
            <a:off x="7093204" y="2944107"/>
            <a:ext cx="224742" cy="215444"/>
          </a:xfrm>
          <a:prstGeom prst="rect">
            <a:avLst/>
          </a:prstGeom>
          <a:noFill/>
        </p:spPr>
        <p:txBody>
          <a:bodyPr wrap="none" rtlCol="0">
            <a:spAutoFit/>
          </a:bodyPr>
          <a:lstStyle/>
          <a:p>
            <a:pPr>
              <a:buNone/>
            </a:pPr>
            <a:r>
              <a:rPr lang="en-US" sz="800" b="0" dirty="0"/>
              <a:t>*</a:t>
            </a:r>
          </a:p>
        </p:txBody>
      </p:sp>
      <p:sp>
        <p:nvSpPr>
          <p:cNvPr id="636" name="TextBox 635"/>
          <p:cNvSpPr txBox="1"/>
          <p:nvPr/>
        </p:nvSpPr>
        <p:spPr>
          <a:xfrm>
            <a:off x="7192647" y="2960644"/>
            <a:ext cx="224742" cy="215444"/>
          </a:xfrm>
          <a:prstGeom prst="rect">
            <a:avLst/>
          </a:prstGeom>
          <a:noFill/>
        </p:spPr>
        <p:txBody>
          <a:bodyPr wrap="none" rtlCol="0">
            <a:spAutoFit/>
          </a:bodyPr>
          <a:lstStyle/>
          <a:p>
            <a:pPr>
              <a:buNone/>
            </a:pPr>
            <a:r>
              <a:rPr lang="en-US" sz="800" b="0" dirty="0"/>
              <a:t>*</a:t>
            </a:r>
          </a:p>
        </p:txBody>
      </p:sp>
      <p:sp>
        <p:nvSpPr>
          <p:cNvPr id="637" name="TextBox 636"/>
          <p:cNvSpPr txBox="1"/>
          <p:nvPr/>
        </p:nvSpPr>
        <p:spPr>
          <a:xfrm>
            <a:off x="7276256" y="2995368"/>
            <a:ext cx="224742" cy="215444"/>
          </a:xfrm>
          <a:prstGeom prst="rect">
            <a:avLst/>
          </a:prstGeom>
          <a:noFill/>
        </p:spPr>
        <p:txBody>
          <a:bodyPr wrap="none" rtlCol="0">
            <a:spAutoFit/>
          </a:bodyPr>
          <a:lstStyle/>
          <a:p>
            <a:pPr>
              <a:buNone/>
            </a:pPr>
            <a:r>
              <a:rPr lang="en-US" sz="800" b="0" dirty="0"/>
              <a:t>*</a:t>
            </a:r>
          </a:p>
        </p:txBody>
      </p:sp>
      <p:sp>
        <p:nvSpPr>
          <p:cNvPr id="638" name="TextBox 637"/>
          <p:cNvSpPr txBox="1"/>
          <p:nvPr/>
        </p:nvSpPr>
        <p:spPr>
          <a:xfrm>
            <a:off x="7210503" y="2969147"/>
            <a:ext cx="224742" cy="215444"/>
          </a:xfrm>
          <a:prstGeom prst="rect">
            <a:avLst/>
          </a:prstGeom>
          <a:noFill/>
        </p:spPr>
        <p:txBody>
          <a:bodyPr wrap="none" rtlCol="0">
            <a:spAutoFit/>
          </a:bodyPr>
          <a:lstStyle/>
          <a:p>
            <a:pPr>
              <a:buNone/>
            </a:pPr>
            <a:r>
              <a:rPr lang="en-US" sz="800" b="0" dirty="0"/>
              <a:t>*</a:t>
            </a:r>
          </a:p>
        </p:txBody>
      </p:sp>
      <p:sp>
        <p:nvSpPr>
          <p:cNvPr id="639" name="TextBox 638"/>
          <p:cNvSpPr txBox="1"/>
          <p:nvPr/>
        </p:nvSpPr>
        <p:spPr>
          <a:xfrm>
            <a:off x="7223589" y="2968383"/>
            <a:ext cx="224742" cy="215444"/>
          </a:xfrm>
          <a:prstGeom prst="rect">
            <a:avLst/>
          </a:prstGeom>
          <a:noFill/>
        </p:spPr>
        <p:txBody>
          <a:bodyPr wrap="none" rtlCol="0">
            <a:spAutoFit/>
          </a:bodyPr>
          <a:lstStyle/>
          <a:p>
            <a:pPr>
              <a:buNone/>
            </a:pPr>
            <a:r>
              <a:rPr lang="en-US" sz="800" b="0" dirty="0"/>
              <a:t>*</a:t>
            </a:r>
          </a:p>
        </p:txBody>
      </p:sp>
      <p:sp>
        <p:nvSpPr>
          <p:cNvPr id="640" name="TextBox 639"/>
          <p:cNvSpPr txBox="1"/>
          <p:nvPr/>
        </p:nvSpPr>
        <p:spPr>
          <a:xfrm>
            <a:off x="7263183" y="2993354"/>
            <a:ext cx="224742" cy="215444"/>
          </a:xfrm>
          <a:prstGeom prst="rect">
            <a:avLst/>
          </a:prstGeom>
          <a:noFill/>
        </p:spPr>
        <p:txBody>
          <a:bodyPr wrap="none" rtlCol="0">
            <a:spAutoFit/>
          </a:bodyPr>
          <a:lstStyle/>
          <a:p>
            <a:pPr>
              <a:buNone/>
            </a:pPr>
            <a:r>
              <a:rPr lang="en-US" sz="800" b="0" dirty="0"/>
              <a:t>*</a:t>
            </a:r>
          </a:p>
        </p:txBody>
      </p:sp>
      <p:sp>
        <p:nvSpPr>
          <p:cNvPr id="641" name="TextBox 640"/>
          <p:cNvSpPr txBox="1"/>
          <p:nvPr/>
        </p:nvSpPr>
        <p:spPr>
          <a:xfrm>
            <a:off x="7242206" y="2985337"/>
            <a:ext cx="224742" cy="215444"/>
          </a:xfrm>
          <a:prstGeom prst="rect">
            <a:avLst/>
          </a:prstGeom>
          <a:noFill/>
        </p:spPr>
        <p:txBody>
          <a:bodyPr wrap="none" rtlCol="0">
            <a:spAutoFit/>
          </a:bodyPr>
          <a:lstStyle/>
          <a:p>
            <a:pPr>
              <a:buNone/>
            </a:pPr>
            <a:r>
              <a:rPr lang="en-US" sz="800" b="0" dirty="0"/>
              <a:t>*</a:t>
            </a:r>
          </a:p>
        </p:txBody>
      </p:sp>
      <p:sp>
        <p:nvSpPr>
          <p:cNvPr id="642" name="TextBox 641"/>
          <p:cNvSpPr txBox="1"/>
          <p:nvPr/>
        </p:nvSpPr>
        <p:spPr>
          <a:xfrm>
            <a:off x="7292301" y="2991917"/>
            <a:ext cx="224742" cy="215444"/>
          </a:xfrm>
          <a:prstGeom prst="rect">
            <a:avLst/>
          </a:prstGeom>
          <a:noFill/>
        </p:spPr>
        <p:txBody>
          <a:bodyPr wrap="none" rtlCol="0">
            <a:spAutoFit/>
          </a:bodyPr>
          <a:lstStyle/>
          <a:p>
            <a:pPr>
              <a:buNone/>
            </a:pPr>
            <a:r>
              <a:rPr lang="en-US" sz="800" dirty="0"/>
              <a:t>*</a:t>
            </a:r>
          </a:p>
        </p:txBody>
      </p:sp>
      <p:sp>
        <p:nvSpPr>
          <p:cNvPr id="643" name="TextBox 642"/>
          <p:cNvSpPr txBox="1"/>
          <p:nvPr/>
        </p:nvSpPr>
        <p:spPr>
          <a:xfrm>
            <a:off x="7374822" y="3000554"/>
            <a:ext cx="224742" cy="215444"/>
          </a:xfrm>
          <a:prstGeom prst="rect">
            <a:avLst/>
          </a:prstGeom>
          <a:noFill/>
        </p:spPr>
        <p:txBody>
          <a:bodyPr wrap="none" rtlCol="0">
            <a:spAutoFit/>
          </a:bodyPr>
          <a:lstStyle/>
          <a:p>
            <a:pPr>
              <a:buNone/>
            </a:pPr>
            <a:r>
              <a:rPr lang="en-US" sz="800" dirty="0"/>
              <a:t>*</a:t>
            </a:r>
          </a:p>
        </p:txBody>
      </p:sp>
      <p:sp>
        <p:nvSpPr>
          <p:cNvPr id="644" name="TextBox 643"/>
          <p:cNvSpPr txBox="1"/>
          <p:nvPr/>
        </p:nvSpPr>
        <p:spPr>
          <a:xfrm>
            <a:off x="7352347" y="2999032"/>
            <a:ext cx="224742" cy="215444"/>
          </a:xfrm>
          <a:prstGeom prst="rect">
            <a:avLst/>
          </a:prstGeom>
          <a:noFill/>
        </p:spPr>
        <p:txBody>
          <a:bodyPr wrap="none" rtlCol="0">
            <a:spAutoFit/>
          </a:bodyPr>
          <a:lstStyle/>
          <a:p>
            <a:pPr>
              <a:buNone/>
            </a:pPr>
            <a:r>
              <a:rPr lang="en-US" sz="800" dirty="0"/>
              <a:t>*</a:t>
            </a:r>
          </a:p>
        </p:txBody>
      </p:sp>
      <p:sp>
        <p:nvSpPr>
          <p:cNvPr id="645" name="TextBox 644"/>
          <p:cNvSpPr txBox="1"/>
          <p:nvPr/>
        </p:nvSpPr>
        <p:spPr>
          <a:xfrm>
            <a:off x="7391941" y="3002483"/>
            <a:ext cx="224742" cy="215444"/>
          </a:xfrm>
          <a:prstGeom prst="rect">
            <a:avLst/>
          </a:prstGeom>
          <a:noFill/>
        </p:spPr>
        <p:txBody>
          <a:bodyPr wrap="none" rtlCol="0">
            <a:spAutoFit/>
          </a:bodyPr>
          <a:lstStyle/>
          <a:p>
            <a:pPr>
              <a:buNone/>
            </a:pPr>
            <a:r>
              <a:rPr lang="en-US" sz="800" dirty="0"/>
              <a:t>*</a:t>
            </a:r>
          </a:p>
        </p:txBody>
      </p:sp>
      <p:sp>
        <p:nvSpPr>
          <p:cNvPr id="646" name="TextBox 645"/>
          <p:cNvSpPr txBox="1"/>
          <p:nvPr/>
        </p:nvSpPr>
        <p:spPr>
          <a:xfrm>
            <a:off x="7405014" y="3006426"/>
            <a:ext cx="224742" cy="215444"/>
          </a:xfrm>
          <a:prstGeom prst="rect">
            <a:avLst/>
          </a:prstGeom>
          <a:noFill/>
        </p:spPr>
        <p:txBody>
          <a:bodyPr wrap="none" rtlCol="0">
            <a:spAutoFit/>
          </a:bodyPr>
          <a:lstStyle/>
          <a:p>
            <a:pPr>
              <a:buNone/>
            </a:pPr>
            <a:r>
              <a:rPr lang="en-US" sz="800" dirty="0"/>
              <a:t>*</a:t>
            </a:r>
          </a:p>
        </p:txBody>
      </p:sp>
      <p:sp>
        <p:nvSpPr>
          <p:cNvPr id="647" name="TextBox 646"/>
          <p:cNvSpPr txBox="1"/>
          <p:nvPr/>
        </p:nvSpPr>
        <p:spPr>
          <a:xfrm>
            <a:off x="7323743" y="2994133"/>
            <a:ext cx="224742" cy="215444"/>
          </a:xfrm>
          <a:prstGeom prst="rect">
            <a:avLst/>
          </a:prstGeom>
          <a:noFill/>
        </p:spPr>
        <p:txBody>
          <a:bodyPr wrap="none" rtlCol="0">
            <a:spAutoFit/>
          </a:bodyPr>
          <a:lstStyle/>
          <a:p>
            <a:pPr>
              <a:buNone/>
            </a:pPr>
            <a:r>
              <a:rPr lang="en-US" sz="800" dirty="0"/>
              <a:t>*</a:t>
            </a:r>
          </a:p>
        </p:txBody>
      </p:sp>
      <p:sp>
        <p:nvSpPr>
          <p:cNvPr id="648" name="TextBox 647"/>
          <p:cNvSpPr txBox="1"/>
          <p:nvPr/>
        </p:nvSpPr>
        <p:spPr>
          <a:xfrm>
            <a:off x="7425733" y="3018903"/>
            <a:ext cx="224742" cy="215444"/>
          </a:xfrm>
          <a:prstGeom prst="rect">
            <a:avLst/>
          </a:prstGeom>
          <a:noFill/>
        </p:spPr>
        <p:txBody>
          <a:bodyPr wrap="none" rtlCol="0">
            <a:spAutoFit/>
          </a:bodyPr>
          <a:lstStyle/>
          <a:p>
            <a:pPr>
              <a:buNone/>
            </a:pPr>
            <a:r>
              <a:rPr lang="en-US" sz="800" b="0" dirty="0"/>
              <a:t>*</a:t>
            </a:r>
          </a:p>
        </p:txBody>
      </p:sp>
      <p:sp>
        <p:nvSpPr>
          <p:cNvPr id="649" name="TextBox 648"/>
          <p:cNvSpPr txBox="1"/>
          <p:nvPr/>
        </p:nvSpPr>
        <p:spPr>
          <a:xfrm>
            <a:off x="7439774" y="3027037"/>
            <a:ext cx="224742" cy="215444"/>
          </a:xfrm>
          <a:prstGeom prst="rect">
            <a:avLst/>
          </a:prstGeom>
          <a:noFill/>
        </p:spPr>
        <p:txBody>
          <a:bodyPr wrap="none" rtlCol="0">
            <a:spAutoFit/>
          </a:bodyPr>
          <a:lstStyle/>
          <a:p>
            <a:pPr>
              <a:buNone/>
            </a:pPr>
            <a:r>
              <a:rPr lang="en-US" sz="800" b="0" dirty="0"/>
              <a:t>*</a:t>
            </a:r>
          </a:p>
        </p:txBody>
      </p:sp>
      <p:sp>
        <p:nvSpPr>
          <p:cNvPr id="650" name="TextBox 649"/>
          <p:cNvSpPr txBox="1"/>
          <p:nvPr/>
        </p:nvSpPr>
        <p:spPr>
          <a:xfrm>
            <a:off x="7493191" y="3032741"/>
            <a:ext cx="224742" cy="215444"/>
          </a:xfrm>
          <a:prstGeom prst="rect">
            <a:avLst/>
          </a:prstGeom>
          <a:noFill/>
        </p:spPr>
        <p:txBody>
          <a:bodyPr wrap="none" rtlCol="0">
            <a:spAutoFit/>
          </a:bodyPr>
          <a:lstStyle/>
          <a:p>
            <a:pPr>
              <a:buNone/>
            </a:pPr>
            <a:r>
              <a:rPr lang="en-US" sz="800" b="0" dirty="0"/>
              <a:t>*</a:t>
            </a:r>
          </a:p>
        </p:txBody>
      </p:sp>
      <p:sp>
        <p:nvSpPr>
          <p:cNvPr id="651" name="TextBox 650"/>
          <p:cNvSpPr txBox="1"/>
          <p:nvPr/>
        </p:nvSpPr>
        <p:spPr>
          <a:xfrm>
            <a:off x="7470716" y="3031219"/>
            <a:ext cx="224742" cy="215444"/>
          </a:xfrm>
          <a:prstGeom prst="rect">
            <a:avLst/>
          </a:prstGeom>
          <a:noFill/>
        </p:spPr>
        <p:txBody>
          <a:bodyPr wrap="none" rtlCol="0">
            <a:spAutoFit/>
          </a:bodyPr>
          <a:lstStyle/>
          <a:p>
            <a:pPr>
              <a:buNone/>
            </a:pPr>
            <a:r>
              <a:rPr lang="en-US" sz="800" b="0" dirty="0"/>
              <a:t>*</a:t>
            </a:r>
          </a:p>
        </p:txBody>
      </p:sp>
      <p:sp>
        <p:nvSpPr>
          <p:cNvPr id="652" name="TextBox 651"/>
          <p:cNvSpPr txBox="1"/>
          <p:nvPr/>
        </p:nvSpPr>
        <p:spPr>
          <a:xfrm>
            <a:off x="7510310" y="3040758"/>
            <a:ext cx="224742" cy="215444"/>
          </a:xfrm>
          <a:prstGeom prst="rect">
            <a:avLst/>
          </a:prstGeom>
          <a:noFill/>
        </p:spPr>
        <p:txBody>
          <a:bodyPr wrap="none" rtlCol="0">
            <a:spAutoFit/>
          </a:bodyPr>
          <a:lstStyle/>
          <a:p>
            <a:pPr>
              <a:buNone/>
            </a:pPr>
            <a:r>
              <a:rPr lang="en-US" sz="800" b="0" dirty="0"/>
              <a:t>*</a:t>
            </a:r>
          </a:p>
        </p:txBody>
      </p:sp>
      <p:sp>
        <p:nvSpPr>
          <p:cNvPr id="653" name="TextBox 652"/>
          <p:cNvSpPr txBox="1"/>
          <p:nvPr/>
        </p:nvSpPr>
        <p:spPr>
          <a:xfrm>
            <a:off x="7528977" y="3049336"/>
            <a:ext cx="224742" cy="215444"/>
          </a:xfrm>
          <a:prstGeom prst="rect">
            <a:avLst/>
          </a:prstGeom>
          <a:noFill/>
        </p:spPr>
        <p:txBody>
          <a:bodyPr wrap="none" rtlCol="0">
            <a:spAutoFit/>
          </a:bodyPr>
          <a:lstStyle/>
          <a:p>
            <a:pPr>
              <a:buNone/>
            </a:pPr>
            <a:r>
              <a:rPr lang="en-US" sz="800" b="0" dirty="0"/>
              <a:t>*</a:t>
            </a:r>
          </a:p>
        </p:txBody>
      </p:sp>
      <p:sp>
        <p:nvSpPr>
          <p:cNvPr id="654" name="TextBox 653"/>
          <p:cNvSpPr txBox="1"/>
          <p:nvPr/>
        </p:nvSpPr>
        <p:spPr>
          <a:xfrm>
            <a:off x="7461898" y="3018386"/>
            <a:ext cx="224742" cy="215444"/>
          </a:xfrm>
          <a:prstGeom prst="rect">
            <a:avLst/>
          </a:prstGeom>
          <a:noFill/>
        </p:spPr>
        <p:txBody>
          <a:bodyPr wrap="none" rtlCol="0">
            <a:spAutoFit/>
          </a:bodyPr>
          <a:lstStyle/>
          <a:p>
            <a:pPr>
              <a:buNone/>
            </a:pPr>
            <a:r>
              <a:rPr lang="en-US" sz="800" b="0" dirty="0"/>
              <a:t>*</a:t>
            </a:r>
          </a:p>
        </p:txBody>
      </p:sp>
      <p:sp>
        <p:nvSpPr>
          <p:cNvPr id="655" name="TextBox 654"/>
          <p:cNvSpPr txBox="1"/>
          <p:nvPr/>
        </p:nvSpPr>
        <p:spPr>
          <a:xfrm>
            <a:off x="7535488" y="3039261"/>
            <a:ext cx="224742" cy="215444"/>
          </a:xfrm>
          <a:prstGeom prst="rect">
            <a:avLst/>
          </a:prstGeom>
          <a:noFill/>
        </p:spPr>
        <p:txBody>
          <a:bodyPr wrap="none" rtlCol="0">
            <a:spAutoFit/>
          </a:bodyPr>
          <a:lstStyle/>
          <a:p>
            <a:pPr>
              <a:buNone/>
            </a:pPr>
            <a:r>
              <a:rPr lang="en-US" sz="800" b="0" dirty="0"/>
              <a:t>*</a:t>
            </a:r>
          </a:p>
        </p:txBody>
      </p:sp>
      <p:sp>
        <p:nvSpPr>
          <p:cNvPr id="656" name="TextBox 655"/>
          <p:cNvSpPr txBox="1"/>
          <p:nvPr/>
        </p:nvSpPr>
        <p:spPr>
          <a:xfrm>
            <a:off x="7588905" y="3049425"/>
            <a:ext cx="224742" cy="215444"/>
          </a:xfrm>
          <a:prstGeom prst="rect">
            <a:avLst/>
          </a:prstGeom>
          <a:noFill/>
        </p:spPr>
        <p:txBody>
          <a:bodyPr wrap="none" rtlCol="0">
            <a:spAutoFit/>
          </a:bodyPr>
          <a:lstStyle/>
          <a:p>
            <a:pPr>
              <a:buNone/>
            </a:pPr>
            <a:r>
              <a:rPr lang="en-US" sz="800" b="0" dirty="0"/>
              <a:t>*</a:t>
            </a:r>
          </a:p>
        </p:txBody>
      </p:sp>
      <p:sp>
        <p:nvSpPr>
          <p:cNvPr id="657" name="TextBox 656"/>
          <p:cNvSpPr txBox="1"/>
          <p:nvPr/>
        </p:nvSpPr>
        <p:spPr>
          <a:xfrm>
            <a:off x="7566430" y="3047903"/>
            <a:ext cx="224742" cy="215444"/>
          </a:xfrm>
          <a:prstGeom prst="rect">
            <a:avLst/>
          </a:prstGeom>
          <a:noFill/>
        </p:spPr>
        <p:txBody>
          <a:bodyPr wrap="none" rtlCol="0">
            <a:spAutoFit/>
          </a:bodyPr>
          <a:lstStyle/>
          <a:p>
            <a:pPr>
              <a:buNone/>
            </a:pPr>
            <a:r>
              <a:rPr lang="en-US" sz="800" b="0" dirty="0"/>
              <a:t>*</a:t>
            </a:r>
          </a:p>
        </p:txBody>
      </p:sp>
      <p:sp>
        <p:nvSpPr>
          <p:cNvPr id="658" name="TextBox 657"/>
          <p:cNvSpPr txBox="1"/>
          <p:nvPr/>
        </p:nvSpPr>
        <p:spPr>
          <a:xfrm>
            <a:off x="7606024" y="3053584"/>
            <a:ext cx="224742" cy="215444"/>
          </a:xfrm>
          <a:prstGeom prst="rect">
            <a:avLst/>
          </a:prstGeom>
          <a:noFill/>
        </p:spPr>
        <p:txBody>
          <a:bodyPr wrap="none" rtlCol="0">
            <a:spAutoFit/>
          </a:bodyPr>
          <a:lstStyle/>
          <a:p>
            <a:pPr>
              <a:buNone/>
            </a:pPr>
            <a:r>
              <a:rPr lang="en-US" sz="800" b="0" dirty="0"/>
              <a:t>*</a:t>
            </a:r>
          </a:p>
        </p:txBody>
      </p:sp>
      <p:sp>
        <p:nvSpPr>
          <p:cNvPr id="659" name="TextBox 658"/>
          <p:cNvSpPr txBox="1"/>
          <p:nvPr/>
        </p:nvSpPr>
        <p:spPr>
          <a:xfrm>
            <a:off x="7619097" y="3057527"/>
            <a:ext cx="224742" cy="215444"/>
          </a:xfrm>
          <a:prstGeom prst="rect">
            <a:avLst/>
          </a:prstGeom>
          <a:noFill/>
        </p:spPr>
        <p:txBody>
          <a:bodyPr wrap="none" rtlCol="0">
            <a:spAutoFit/>
          </a:bodyPr>
          <a:lstStyle/>
          <a:p>
            <a:pPr>
              <a:buNone/>
            </a:pPr>
            <a:r>
              <a:rPr lang="en-US" sz="800" b="0" dirty="0"/>
              <a:t>*</a:t>
            </a:r>
          </a:p>
        </p:txBody>
      </p:sp>
      <p:sp>
        <p:nvSpPr>
          <p:cNvPr id="662" name="TextBox 661"/>
          <p:cNvSpPr txBox="1"/>
          <p:nvPr/>
        </p:nvSpPr>
        <p:spPr>
          <a:xfrm>
            <a:off x="7759035" y="3089257"/>
            <a:ext cx="224742" cy="215444"/>
          </a:xfrm>
          <a:prstGeom prst="rect">
            <a:avLst/>
          </a:prstGeom>
          <a:noFill/>
        </p:spPr>
        <p:txBody>
          <a:bodyPr wrap="none" rtlCol="0">
            <a:spAutoFit/>
          </a:bodyPr>
          <a:lstStyle/>
          <a:p>
            <a:pPr>
              <a:buNone/>
            </a:pPr>
            <a:r>
              <a:rPr lang="en-US" sz="800" b="0" dirty="0"/>
              <a:t>*</a:t>
            </a:r>
          </a:p>
        </p:txBody>
      </p:sp>
      <p:sp>
        <p:nvSpPr>
          <p:cNvPr id="665" name="TextBox 664"/>
          <p:cNvSpPr txBox="1"/>
          <p:nvPr/>
        </p:nvSpPr>
        <p:spPr>
          <a:xfrm>
            <a:off x="7783729" y="3087650"/>
            <a:ext cx="224742" cy="215444"/>
          </a:xfrm>
          <a:prstGeom prst="rect">
            <a:avLst/>
          </a:prstGeom>
          <a:noFill/>
        </p:spPr>
        <p:txBody>
          <a:bodyPr wrap="none" rtlCol="0">
            <a:spAutoFit/>
          </a:bodyPr>
          <a:lstStyle/>
          <a:p>
            <a:pPr>
              <a:buNone/>
            </a:pPr>
            <a:r>
              <a:rPr lang="en-US" sz="800" b="0" dirty="0"/>
              <a:t>*</a:t>
            </a:r>
          </a:p>
        </p:txBody>
      </p:sp>
      <p:sp>
        <p:nvSpPr>
          <p:cNvPr id="680" name="TextBox 679"/>
          <p:cNvSpPr txBox="1"/>
          <p:nvPr/>
        </p:nvSpPr>
        <p:spPr>
          <a:xfrm>
            <a:off x="6879644" y="2878740"/>
            <a:ext cx="224742" cy="215444"/>
          </a:xfrm>
          <a:prstGeom prst="rect">
            <a:avLst/>
          </a:prstGeom>
          <a:noFill/>
        </p:spPr>
        <p:txBody>
          <a:bodyPr wrap="none" rtlCol="0">
            <a:spAutoFit/>
          </a:bodyPr>
          <a:lstStyle/>
          <a:p>
            <a:pPr>
              <a:buNone/>
            </a:pPr>
            <a:r>
              <a:rPr lang="en-US" sz="800" b="0" dirty="0"/>
              <a:t>*</a:t>
            </a:r>
          </a:p>
        </p:txBody>
      </p:sp>
      <p:sp>
        <p:nvSpPr>
          <p:cNvPr id="567" name="TextBox 566"/>
          <p:cNvSpPr txBox="1"/>
          <p:nvPr/>
        </p:nvSpPr>
        <p:spPr>
          <a:xfrm>
            <a:off x="8579463" y="3290911"/>
            <a:ext cx="224742" cy="215444"/>
          </a:xfrm>
          <a:prstGeom prst="rect">
            <a:avLst/>
          </a:prstGeom>
          <a:noFill/>
        </p:spPr>
        <p:txBody>
          <a:bodyPr wrap="none" rtlCol="0">
            <a:spAutoFit/>
          </a:bodyPr>
          <a:lstStyle/>
          <a:p>
            <a:pPr>
              <a:buNone/>
            </a:pPr>
            <a:r>
              <a:rPr lang="en-US" sz="800" dirty="0"/>
              <a:t>*</a:t>
            </a:r>
          </a:p>
        </p:txBody>
      </p:sp>
      <p:sp>
        <p:nvSpPr>
          <p:cNvPr id="568" name="TextBox 567"/>
          <p:cNvSpPr txBox="1"/>
          <p:nvPr/>
        </p:nvSpPr>
        <p:spPr>
          <a:xfrm>
            <a:off x="8631573" y="3290911"/>
            <a:ext cx="224742" cy="215444"/>
          </a:xfrm>
          <a:prstGeom prst="rect">
            <a:avLst/>
          </a:prstGeom>
          <a:noFill/>
        </p:spPr>
        <p:txBody>
          <a:bodyPr wrap="none" rtlCol="0">
            <a:spAutoFit/>
          </a:bodyPr>
          <a:lstStyle/>
          <a:p>
            <a:pPr>
              <a:buNone/>
            </a:pPr>
            <a:r>
              <a:rPr lang="en-US" sz="800" dirty="0"/>
              <a:t>*</a:t>
            </a:r>
          </a:p>
        </p:txBody>
      </p:sp>
      <p:sp>
        <p:nvSpPr>
          <p:cNvPr id="569" name="TextBox 568"/>
          <p:cNvSpPr txBox="1"/>
          <p:nvPr/>
        </p:nvSpPr>
        <p:spPr>
          <a:xfrm>
            <a:off x="8614203" y="3290911"/>
            <a:ext cx="224742" cy="215444"/>
          </a:xfrm>
          <a:prstGeom prst="rect">
            <a:avLst/>
          </a:prstGeom>
          <a:noFill/>
        </p:spPr>
        <p:txBody>
          <a:bodyPr wrap="none" rtlCol="0">
            <a:spAutoFit/>
          </a:bodyPr>
          <a:lstStyle/>
          <a:p>
            <a:pPr>
              <a:buNone/>
            </a:pPr>
            <a:r>
              <a:rPr lang="en-US" sz="800" dirty="0"/>
              <a:t>*</a:t>
            </a:r>
          </a:p>
        </p:txBody>
      </p:sp>
      <p:sp>
        <p:nvSpPr>
          <p:cNvPr id="570" name="TextBox 569"/>
          <p:cNvSpPr txBox="1"/>
          <p:nvPr/>
        </p:nvSpPr>
        <p:spPr>
          <a:xfrm>
            <a:off x="8648943" y="3290911"/>
            <a:ext cx="224742" cy="215444"/>
          </a:xfrm>
          <a:prstGeom prst="rect">
            <a:avLst/>
          </a:prstGeom>
          <a:noFill/>
        </p:spPr>
        <p:txBody>
          <a:bodyPr wrap="none" rtlCol="0">
            <a:spAutoFit/>
          </a:bodyPr>
          <a:lstStyle/>
          <a:p>
            <a:pPr>
              <a:buNone/>
            </a:pPr>
            <a:r>
              <a:rPr lang="en-US" sz="800" dirty="0"/>
              <a:t>*</a:t>
            </a:r>
          </a:p>
        </p:txBody>
      </p:sp>
      <p:sp>
        <p:nvSpPr>
          <p:cNvPr id="571" name="TextBox 570"/>
          <p:cNvSpPr txBox="1"/>
          <p:nvPr/>
        </p:nvSpPr>
        <p:spPr>
          <a:xfrm>
            <a:off x="8666313" y="3290911"/>
            <a:ext cx="224742" cy="215444"/>
          </a:xfrm>
          <a:prstGeom prst="rect">
            <a:avLst/>
          </a:prstGeom>
          <a:noFill/>
        </p:spPr>
        <p:txBody>
          <a:bodyPr wrap="none" rtlCol="0">
            <a:spAutoFit/>
          </a:bodyPr>
          <a:lstStyle/>
          <a:p>
            <a:pPr>
              <a:buNone/>
            </a:pPr>
            <a:r>
              <a:rPr lang="en-US" sz="800" dirty="0"/>
              <a:t>*</a:t>
            </a:r>
          </a:p>
        </p:txBody>
      </p:sp>
      <p:sp>
        <p:nvSpPr>
          <p:cNvPr id="572" name="TextBox 571"/>
          <p:cNvSpPr txBox="1"/>
          <p:nvPr/>
        </p:nvSpPr>
        <p:spPr>
          <a:xfrm>
            <a:off x="8596833" y="3290911"/>
            <a:ext cx="224742" cy="215444"/>
          </a:xfrm>
          <a:prstGeom prst="rect">
            <a:avLst/>
          </a:prstGeom>
          <a:noFill/>
        </p:spPr>
        <p:txBody>
          <a:bodyPr wrap="none" rtlCol="0">
            <a:spAutoFit/>
          </a:bodyPr>
          <a:lstStyle/>
          <a:p>
            <a:pPr>
              <a:buNone/>
            </a:pPr>
            <a:r>
              <a:rPr lang="en-US" sz="800" dirty="0"/>
              <a:t>*</a:t>
            </a:r>
          </a:p>
        </p:txBody>
      </p:sp>
      <p:sp>
        <p:nvSpPr>
          <p:cNvPr id="573" name="TextBox 572"/>
          <p:cNvSpPr txBox="1"/>
          <p:nvPr/>
        </p:nvSpPr>
        <p:spPr>
          <a:xfrm>
            <a:off x="8683683" y="3290911"/>
            <a:ext cx="224742" cy="215444"/>
          </a:xfrm>
          <a:prstGeom prst="rect">
            <a:avLst/>
          </a:prstGeom>
          <a:noFill/>
        </p:spPr>
        <p:txBody>
          <a:bodyPr wrap="none" rtlCol="0">
            <a:spAutoFit/>
          </a:bodyPr>
          <a:lstStyle/>
          <a:p>
            <a:pPr>
              <a:buNone/>
            </a:pPr>
            <a:r>
              <a:rPr lang="en-US" sz="800" b="0" dirty="0"/>
              <a:t>*</a:t>
            </a:r>
          </a:p>
        </p:txBody>
      </p:sp>
      <p:sp>
        <p:nvSpPr>
          <p:cNvPr id="574" name="TextBox 573"/>
          <p:cNvSpPr txBox="1"/>
          <p:nvPr/>
        </p:nvSpPr>
        <p:spPr>
          <a:xfrm>
            <a:off x="8701053" y="3290911"/>
            <a:ext cx="224742" cy="215444"/>
          </a:xfrm>
          <a:prstGeom prst="rect">
            <a:avLst/>
          </a:prstGeom>
          <a:noFill/>
        </p:spPr>
        <p:txBody>
          <a:bodyPr wrap="none" rtlCol="0">
            <a:spAutoFit/>
          </a:bodyPr>
          <a:lstStyle/>
          <a:p>
            <a:pPr>
              <a:buNone/>
            </a:pPr>
            <a:r>
              <a:rPr lang="en-US" sz="800" b="0" dirty="0"/>
              <a:t>*</a:t>
            </a:r>
          </a:p>
        </p:txBody>
      </p:sp>
      <p:sp>
        <p:nvSpPr>
          <p:cNvPr id="575" name="TextBox 574"/>
          <p:cNvSpPr txBox="1"/>
          <p:nvPr/>
        </p:nvSpPr>
        <p:spPr>
          <a:xfrm>
            <a:off x="8753163" y="3290911"/>
            <a:ext cx="224742" cy="215444"/>
          </a:xfrm>
          <a:prstGeom prst="rect">
            <a:avLst/>
          </a:prstGeom>
          <a:noFill/>
        </p:spPr>
        <p:txBody>
          <a:bodyPr wrap="none" rtlCol="0">
            <a:spAutoFit/>
          </a:bodyPr>
          <a:lstStyle/>
          <a:p>
            <a:pPr>
              <a:buNone/>
            </a:pPr>
            <a:r>
              <a:rPr lang="en-US" sz="800" b="0" dirty="0"/>
              <a:t>*</a:t>
            </a:r>
          </a:p>
        </p:txBody>
      </p:sp>
      <p:sp>
        <p:nvSpPr>
          <p:cNvPr id="576" name="TextBox 575"/>
          <p:cNvSpPr txBox="1"/>
          <p:nvPr/>
        </p:nvSpPr>
        <p:spPr>
          <a:xfrm>
            <a:off x="8735793" y="3290911"/>
            <a:ext cx="224742" cy="215444"/>
          </a:xfrm>
          <a:prstGeom prst="rect">
            <a:avLst/>
          </a:prstGeom>
          <a:noFill/>
        </p:spPr>
        <p:txBody>
          <a:bodyPr wrap="none" rtlCol="0">
            <a:spAutoFit/>
          </a:bodyPr>
          <a:lstStyle/>
          <a:p>
            <a:pPr>
              <a:buNone/>
            </a:pPr>
            <a:r>
              <a:rPr lang="en-US" sz="800" b="0" dirty="0"/>
              <a:t>*</a:t>
            </a:r>
          </a:p>
        </p:txBody>
      </p:sp>
      <p:sp>
        <p:nvSpPr>
          <p:cNvPr id="577" name="TextBox 576"/>
          <p:cNvSpPr txBox="1"/>
          <p:nvPr/>
        </p:nvSpPr>
        <p:spPr>
          <a:xfrm>
            <a:off x="8770533" y="3290911"/>
            <a:ext cx="224742" cy="215444"/>
          </a:xfrm>
          <a:prstGeom prst="rect">
            <a:avLst/>
          </a:prstGeom>
          <a:noFill/>
        </p:spPr>
        <p:txBody>
          <a:bodyPr wrap="none" rtlCol="0">
            <a:spAutoFit/>
          </a:bodyPr>
          <a:lstStyle/>
          <a:p>
            <a:pPr>
              <a:buNone/>
            </a:pPr>
            <a:r>
              <a:rPr lang="en-US" sz="800" b="0" dirty="0"/>
              <a:t>*</a:t>
            </a:r>
          </a:p>
        </p:txBody>
      </p:sp>
      <p:sp>
        <p:nvSpPr>
          <p:cNvPr id="578" name="TextBox 577"/>
          <p:cNvSpPr txBox="1"/>
          <p:nvPr/>
        </p:nvSpPr>
        <p:spPr>
          <a:xfrm>
            <a:off x="8787894" y="3290911"/>
            <a:ext cx="224742" cy="215444"/>
          </a:xfrm>
          <a:prstGeom prst="rect">
            <a:avLst/>
          </a:prstGeom>
          <a:noFill/>
        </p:spPr>
        <p:txBody>
          <a:bodyPr wrap="none" rtlCol="0">
            <a:spAutoFit/>
          </a:bodyPr>
          <a:lstStyle/>
          <a:p>
            <a:pPr>
              <a:buNone/>
            </a:pPr>
            <a:r>
              <a:rPr lang="en-US" sz="800" b="0" dirty="0"/>
              <a:t>*</a:t>
            </a:r>
          </a:p>
        </p:txBody>
      </p:sp>
      <p:sp>
        <p:nvSpPr>
          <p:cNvPr id="579" name="TextBox 578"/>
          <p:cNvSpPr txBox="1"/>
          <p:nvPr/>
        </p:nvSpPr>
        <p:spPr>
          <a:xfrm>
            <a:off x="8718423" y="3290911"/>
            <a:ext cx="224742" cy="215444"/>
          </a:xfrm>
          <a:prstGeom prst="rect">
            <a:avLst/>
          </a:prstGeom>
          <a:noFill/>
        </p:spPr>
        <p:txBody>
          <a:bodyPr wrap="none" rtlCol="0">
            <a:spAutoFit/>
          </a:bodyPr>
          <a:lstStyle/>
          <a:p>
            <a:pPr>
              <a:buNone/>
            </a:pPr>
            <a:r>
              <a:rPr lang="en-US" sz="800" b="0" dirty="0"/>
              <a:t>*</a:t>
            </a:r>
          </a:p>
        </p:txBody>
      </p:sp>
      <p:sp>
        <p:nvSpPr>
          <p:cNvPr id="545" name="TextBox 544"/>
          <p:cNvSpPr txBox="1"/>
          <p:nvPr/>
        </p:nvSpPr>
        <p:spPr>
          <a:xfrm>
            <a:off x="8141710" y="3172993"/>
            <a:ext cx="224742" cy="215444"/>
          </a:xfrm>
          <a:prstGeom prst="rect">
            <a:avLst/>
          </a:prstGeom>
          <a:noFill/>
        </p:spPr>
        <p:txBody>
          <a:bodyPr wrap="none" rtlCol="0">
            <a:spAutoFit/>
          </a:bodyPr>
          <a:lstStyle/>
          <a:p>
            <a:pPr>
              <a:buNone/>
            </a:pPr>
            <a:r>
              <a:rPr lang="en-US" sz="800" b="0" dirty="0"/>
              <a:t>*</a:t>
            </a:r>
          </a:p>
        </p:txBody>
      </p:sp>
      <p:sp>
        <p:nvSpPr>
          <p:cNvPr id="547" name="TextBox 546"/>
          <p:cNvSpPr txBox="1"/>
          <p:nvPr/>
        </p:nvSpPr>
        <p:spPr>
          <a:xfrm>
            <a:off x="8180427" y="3195867"/>
            <a:ext cx="224742" cy="215444"/>
          </a:xfrm>
          <a:prstGeom prst="rect">
            <a:avLst/>
          </a:prstGeom>
          <a:noFill/>
        </p:spPr>
        <p:txBody>
          <a:bodyPr wrap="none" rtlCol="0">
            <a:spAutoFit/>
          </a:bodyPr>
          <a:lstStyle/>
          <a:p>
            <a:pPr>
              <a:buNone/>
            </a:pPr>
            <a:r>
              <a:rPr lang="en-US" sz="800" b="0" dirty="0"/>
              <a:t>*</a:t>
            </a:r>
          </a:p>
        </p:txBody>
      </p:sp>
      <p:sp>
        <p:nvSpPr>
          <p:cNvPr id="548" name="TextBox 547"/>
          <p:cNvSpPr txBox="1"/>
          <p:nvPr/>
        </p:nvSpPr>
        <p:spPr>
          <a:xfrm>
            <a:off x="8161718" y="3182198"/>
            <a:ext cx="224742" cy="215444"/>
          </a:xfrm>
          <a:prstGeom prst="rect">
            <a:avLst/>
          </a:prstGeom>
          <a:noFill/>
        </p:spPr>
        <p:txBody>
          <a:bodyPr wrap="none" rtlCol="0">
            <a:spAutoFit/>
          </a:bodyPr>
          <a:lstStyle/>
          <a:p>
            <a:pPr>
              <a:buNone/>
            </a:pPr>
            <a:r>
              <a:rPr lang="en-US" sz="800" b="0" dirty="0"/>
              <a:t>*</a:t>
            </a:r>
          </a:p>
        </p:txBody>
      </p:sp>
      <p:sp>
        <p:nvSpPr>
          <p:cNvPr id="551" name="TextBox 550"/>
          <p:cNvSpPr txBox="1"/>
          <p:nvPr/>
        </p:nvSpPr>
        <p:spPr>
          <a:xfrm>
            <a:off x="8369663" y="3251952"/>
            <a:ext cx="224742" cy="215444"/>
          </a:xfrm>
          <a:prstGeom prst="rect">
            <a:avLst/>
          </a:prstGeom>
          <a:noFill/>
        </p:spPr>
        <p:txBody>
          <a:bodyPr wrap="none" rtlCol="0">
            <a:spAutoFit/>
          </a:bodyPr>
          <a:lstStyle/>
          <a:p>
            <a:pPr>
              <a:buNone/>
            </a:pPr>
            <a:r>
              <a:rPr lang="en-US" sz="800" b="0" dirty="0"/>
              <a:t>*</a:t>
            </a:r>
          </a:p>
        </p:txBody>
      </p:sp>
      <p:sp>
        <p:nvSpPr>
          <p:cNvPr id="552" name="TextBox 551"/>
          <p:cNvSpPr txBox="1"/>
          <p:nvPr/>
        </p:nvSpPr>
        <p:spPr>
          <a:xfrm>
            <a:off x="8327883" y="3245475"/>
            <a:ext cx="224742" cy="215444"/>
          </a:xfrm>
          <a:prstGeom prst="rect">
            <a:avLst/>
          </a:prstGeom>
          <a:noFill/>
        </p:spPr>
        <p:txBody>
          <a:bodyPr wrap="none" rtlCol="0">
            <a:spAutoFit/>
          </a:bodyPr>
          <a:lstStyle/>
          <a:p>
            <a:pPr>
              <a:buNone/>
            </a:pPr>
            <a:r>
              <a:rPr lang="en-US" sz="800" b="0" dirty="0"/>
              <a:t>*</a:t>
            </a:r>
          </a:p>
        </p:txBody>
      </p:sp>
      <p:sp>
        <p:nvSpPr>
          <p:cNvPr id="554" name="TextBox 553"/>
          <p:cNvSpPr txBox="1"/>
          <p:nvPr/>
        </p:nvSpPr>
        <p:spPr>
          <a:xfrm>
            <a:off x="8315187" y="3238597"/>
            <a:ext cx="224742" cy="215444"/>
          </a:xfrm>
          <a:prstGeom prst="rect">
            <a:avLst/>
          </a:prstGeom>
          <a:noFill/>
        </p:spPr>
        <p:txBody>
          <a:bodyPr wrap="none" rtlCol="0">
            <a:spAutoFit/>
          </a:bodyPr>
          <a:lstStyle/>
          <a:p>
            <a:pPr>
              <a:buNone/>
            </a:pPr>
            <a:r>
              <a:rPr lang="en-US" sz="800" b="0" dirty="0"/>
              <a:t>*</a:t>
            </a:r>
          </a:p>
        </p:txBody>
      </p:sp>
      <p:sp>
        <p:nvSpPr>
          <p:cNvPr id="558" name="TextBox 557"/>
          <p:cNvSpPr txBox="1"/>
          <p:nvPr/>
        </p:nvSpPr>
        <p:spPr>
          <a:xfrm>
            <a:off x="8290233" y="3235287"/>
            <a:ext cx="224742" cy="215444"/>
          </a:xfrm>
          <a:prstGeom prst="rect">
            <a:avLst/>
          </a:prstGeom>
          <a:noFill/>
        </p:spPr>
        <p:txBody>
          <a:bodyPr wrap="none" rtlCol="0">
            <a:spAutoFit/>
          </a:bodyPr>
          <a:lstStyle/>
          <a:p>
            <a:pPr>
              <a:buNone/>
            </a:pPr>
            <a:r>
              <a:rPr lang="en-US" sz="800" b="0" dirty="0"/>
              <a:t>*</a:t>
            </a:r>
          </a:p>
        </p:txBody>
      </p:sp>
      <p:sp>
        <p:nvSpPr>
          <p:cNvPr id="559" name="TextBox 558"/>
          <p:cNvSpPr txBox="1"/>
          <p:nvPr/>
        </p:nvSpPr>
        <p:spPr>
          <a:xfrm>
            <a:off x="8440503" y="3290911"/>
            <a:ext cx="224742" cy="215444"/>
          </a:xfrm>
          <a:prstGeom prst="rect">
            <a:avLst/>
          </a:prstGeom>
          <a:noFill/>
        </p:spPr>
        <p:txBody>
          <a:bodyPr wrap="none" rtlCol="0">
            <a:spAutoFit/>
          </a:bodyPr>
          <a:lstStyle/>
          <a:p>
            <a:pPr>
              <a:buNone/>
            </a:pPr>
            <a:r>
              <a:rPr lang="en-US" sz="800" b="0" dirty="0"/>
              <a:t>*</a:t>
            </a:r>
          </a:p>
        </p:txBody>
      </p:sp>
      <p:sp>
        <p:nvSpPr>
          <p:cNvPr id="560" name="TextBox 559"/>
          <p:cNvSpPr txBox="1"/>
          <p:nvPr/>
        </p:nvSpPr>
        <p:spPr>
          <a:xfrm>
            <a:off x="8457873" y="3290911"/>
            <a:ext cx="224742" cy="215444"/>
          </a:xfrm>
          <a:prstGeom prst="rect">
            <a:avLst/>
          </a:prstGeom>
          <a:noFill/>
        </p:spPr>
        <p:txBody>
          <a:bodyPr wrap="none" rtlCol="0">
            <a:spAutoFit/>
          </a:bodyPr>
          <a:lstStyle/>
          <a:p>
            <a:pPr>
              <a:buNone/>
            </a:pPr>
            <a:r>
              <a:rPr lang="en-US" sz="800" b="0" dirty="0"/>
              <a:t>*</a:t>
            </a:r>
          </a:p>
        </p:txBody>
      </p:sp>
      <p:sp>
        <p:nvSpPr>
          <p:cNvPr id="561" name="TextBox 560"/>
          <p:cNvSpPr txBox="1"/>
          <p:nvPr/>
        </p:nvSpPr>
        <p:spPr>
          <a:xfrm>
            <a:off x="8475243" y="3290911"/>
            <a:ext cx="224742" cy="215444"/>
          </a:xfrm>
          <a:prstGeom prst="rect">
            <a:avLst/>
          </a:prstGeom>
          <a:noFill/>
        </p:spPr>
        <p:txBody>
          <a:bodyPr wrap="none" rtlCol="0">
            <a:spAutoFit/>
          </a:bodyPr>
          <a:lstStyle/>
          <a:p>
            <a:pPr>
              <a:buNone/>
            </a:pPr>
            <a:r>
              <a:rPr lang="en-US" sz="800" b="0" dirty="0"/>
              <a:t>*</a:t>
            </a:r>
          </a:p>
        </p:txBody>
      </p:sp>
      <p:sp>
        <p:nvSpPr>
          <p:cNvPr id="563" name="TextBox 562"/>
          <p:cNvSpPr txBox="1"/>
          <p:nvPr/>
        </p:nvSpPr>
        <p:spPr>
          <a:xfrm>
            <a:off x="8492613" y="3290911"/>
            <a:ext cx="224742" cy="215444"/>
          </a:xfrm>
          <a:prstGeom prst="rect">
            <a:avLst/>
          </a:prstGeom>
          <a:noFill/>
        </p:spPr>
        <p:txBody>
          <a:bodyPr wrap="none" rtlCol="0">
            <a:spAutoFit/>
          </a:bodyPr>
          <a:lstStyle/>
          <a:p>
            <a:pPr>
              <a:buNone/>
            </a:pPr>
            <a:r>
              <a:rPr lang="en-US" sz="800" b="0" dirty="0"/>
              <a:t>*</a:t>
            </a:r>
          </a:p>
        </p:txBody>
      </p:sp>
      <p:sp>
        <p:nvSpPr>
          <p:cNvPr id="599" name="TextBox 598"/>
          <p:cNvSpPr txBox="1"/>
          <p:nvPr/>
        </p:nvSpPr>
        <p:spPr>
          <a:xfrm>
            <a:off x="8421613" y="3289606"/>
            <a:ext cx="224742" cy="215444"/>
          </a:xfrm>
          <a:prstGeom prst="rect">
            <a:avLst/>
          </a:prstGeom>
          <a:noFill/>
        </p:spPr>
        <p:txBody>
          <a:bodyPr wrap="none" rtlCol="0">
            <a:spAutoFit/>
          </a:bodyPr>
          <a:lstStyle/>
          <a:p>
            <a:pPr>
              <a:buNone/>
            </a:pPr>
            <a:r>
              <a:rPr lang="en-US" sz="800" b="0" dirty="0"/>
              <a:t>*</a:t>
            </a:r>
          </a:p>
        </p:txBody>
      </p:sp>
      <p:sp>
        <p:nvSpPr>
          <p:cNvPr id="667" name="TextBox 666"/>
          <p:cNvSpPr txBox="1"/>
          <p:nvPr/>
        </p:nvSpPr>
        <p:spPr>
          <a:xfrm>
            <a:off x="7808785" y="3091487"/>
            <a:ext cx="224742" cy="215444"/>
          </a:xfrm>
          <a:prstGeom prst="rect">
            <a:avLst/>
          </a:prstGeom>
          <a:noFill/>
        </p:spPr>
        <p:txBody>
          <a:bodyPr wrap="none" rtlCol="0">
            <a:spAutoFit/>
          </a:bodyPr>
          <a:lstStyle/>
          <a:p>
            <a:pPr>
              <a:buNone/>
            </a:pPr>
            <a:r>
              <a:rPr lang="en-US" sz="800" b="0" dirty="0"/>
              <a:t>*</a:t>
            </a:r>
          </a:p>
        </p:txBody>
      </p:sp>
      <p:sp>
        <p:nvSpPr>
          <p:cNvPr id="668" name="TextBox 667"/>
          <p:cNvSpPr txBox="1"/>
          <p:nvPr/>
        </p:nvSpPr>
        <p:spPr>
          <a:xfrm>
            <a:off x="7847833" y="3109499"/>
            <a:ext cx="224742" cy="215444"/>
          </a:xfrm>
          <a:prstGeom prst="rect">
            <a:avLst/>
          </a:prstGeom>
          <a:noFill/>
        </p:spPr>
        <p:txBody>
          <a:bodyPr wrap="none" rtlCol="0">
            <a:spAutoFit/>
          </a:bodyPr>
          <a:lstStyle/>
          <a:p>
            <a:pPr>
              <a:buNone/>
            </a:pPr>
            <a:r>
              <a:rPr lang="en-US" sz="800" b="0" dirty="0"/>
              <a:t>*</a:t>
            </a:r>
          </a:p>
        </p:txBody>
      </p:sp>
      <p:sp>
        <p:nvSpPr>
          <p:cNvPr id="671" name="TextBox 670"/>
          <p:cNvSpPr txBox="1"/>
          <p:nvPr/>
        </p:nvSpPr>
        <p:spPr>
          <a:xfrm>
            <a:off x="7832831" y="3101698"/>
            <a:ext cx="224742" cy="215444"/>
          </a:xfrm>
          <a:prstGeom prst="rect">
            <a:avLst/>
          </a:prstGeom>
          <a:noFill/>
        </p:spPr>
        <p:txBody>
          <a:bodyPr wrap="none" rtlCol="0">
            <a:spAutoFit/>
          </a:bodyPr>
          <a:lstStyle/>
          <a:p>
            <a:pPr>
              <a:buNone/>
            </a:pPr>
            <a:r>
              <a:rPr lang="en-US" sz="800" b="0" dirty="0"/>
              <a:t>*</a:t>
            </a:r>
          </a:p>
        </p:txBody>
      </p:sp>
      <p:sp>
        <p:nvSpPr>
          <p:cNvPr id="672" name="TextBox 671"/>
          <p:cNvSpPr txBox="1"/>
          <p:nvPr/>
        </p:nvSpPr>
        <p:spPr>
          <a:xfrm>
            <a:off x="7549726" y="3051924"/>
            <a:ext cx="224742" cy="215444"/>
          </a:xfrm>
          <a:prstGeom prst="rect">
            <a:avLst/>
          </a:prstGeom>
          <a:noFill/>
        </p:spPr>
        <p:txBody>
          <a:bodyPr wrap="none" rtlCol="0">
            <a:spAutoFit/>
          </a:bodyPr>
          <a:lstStyle/>
          <a:p>
            <a:pPr>
              <a:buNone/>
            </a:pPr>
            <a:r>
              <a:rPr lang="en-US" sz="800" b="0" dirty="0"/>
              <a:t>*</a:t>
            </a:r>
          </a:p>
        </p:txBody>
      </p:sp>
      <p:sp>
        <p:nvSpPr>
          <p:cNvPr id="673" name="TextBox 672"/>
          <p:cNvSpPr txBox="1"/>
          <p:nvPr/>
        </p:nvSpPr>
        <p:spPr>
          <a:xfrm>
            <a:off x="7881694" y="3120264"/>
            <a:ext cx="224742" cy="215444"/>
          </a:xfrm>
          <a:prstGeom prst="rect">
            <a:avLst/>
          </a:prstGeom>
          <a:noFill/>
        </p:spPr>
        <p:txBody>
          <a:bodyPr wrap="none" rtlCol="0">
            <a:spAutoFit/>
          </a:bodyPr>
          <a:lstStyle/>
          <a:p>
            <a:pPr>
              <a:buNone/>
            </a:pPr>
            <a:r>
              <a:rPr lang="en-US" sz="800" b="0" dirty="0"/>
              <a:t>*</a:t>
            </a:r>
          </a:p>
        </p:txBody>
      </p:sp>
      <p:sp>
        <p:nvSpPr>
          <p:cNvPr id="674" name="TextBox 673"/>
          <p:cNvSpPr txBox="1"/>
          <p:nvPr/>
        </p:nvSpPr>
        <p:spPr>
          <a:xfrm>
            <a:off x="7866692" y="3110233"/>
            <a:ext cx="224742" cy="215444"/>
          </a:xfrm>
          <a:prstGeom prst="rect">
            <a:avLst/>
          </a:prstGeom>
          <a:noFill/>
        </p:spPr>
        <p:txBody>
          <a:bodyPr wrap="none" rtlCol="0">
            <a:spAutoFit/>
          </a:bodyPr>
          <a:lstStyle/>
          <a:p>
            <a:pPr>
              <a:buNone/>
            </a:pPr>
            <a:r>
              <a:rPr lang="en-US" sz="800" b="0" dirty="0"/>
              <a:t>*</a:t>
            </a:r>
          </a:p>
        </p:txBody>
      </p:sp>
      <p:sp>
        <p:nvSpPr>
          <p:cNvPr id="675" name="TextBox 674"/>
          <p:cNvSpPr txBox="1"/>
          <p:nvPr/>
        </p:nvSpPr>
        <p:spPr>
          <a:xfrm>
            <a:off x="7922494" y="3119792"/>
            <a:ext cx="224742" cy="215444"/>
          </a:xfrm>
          <a:prstGeom prst="rect">
            <a:avLst/>
          </a:prstGeom>
          <a:noFill/>
        </p:spPr>
        <p:txBody>
          <a:bodyPr wrap="none" rtlCol="0">
            <a:spAutoFit/>
          </a:bodyPr>
          <a:lstStyle/>
          <a:p>
            <a:pPr>
              <a:buNone/>
            </a:pPr>
            <a:r>
              <a:rPr lang="en-US" sz="800" b="0" dirty="0"/>
              <a:t>*</a:t>
            </a:r>
          </a:p>
        </p:txBody>
      </p:sp>
      <p:sp>
        <p:nvSpPr>
          <p:cNvPr id="676" name="TextBox 675"/>
          <p:cNvSpPr txBox="1"/>
          <p:nvPr/>
        </p:nvSpPr>
        <p:spPr>
          <a:xfrm>
            <a:off x="7907492" y="3116451"/>
            <a:ext cx="224742" cy="215444"/>
          </a:xfrm>
          <a:prstGeom prst="rect">
            <a:avLst/>
          </a:prstGeom>
          <a:noFill/>
        </p:spPr>
        <p:txBody>
          <a:bodyPr wrap="none" rtlCol="0">
            <a:spAutoFit/>
          </a:bodyPr>
          <a:lstStyle/>
          <a:p>
            <a:pPr>
              <a:buNone/>
            </a:pPr>
            <a:r>
              <a:rPr lang="en-US" sz="800" b="0" dirty="0"/>
              <a:t>*</a:t>
            </a:r>
          </a:p>
        </p:txBody>
      </p:sp>
      <p:sp>
        <p:nvSpPr>
          <p:cNvPr id="677" name="TextBox 676"/>
          <p:cNvSpPr txBox="1"/>
          <p:nvPr/>
        </p:nvSpPr>
        <p:spPr>
          <a:xfrm>
            <a:off x="7957989" y="3130356"/>
            <a:ext cx="224742" cy="215444"/>
          </a:xfrm>
          <a:prstGeom prst="rect">
            <a:avLst/>
          </a:prstGeom>
          <a:noFill/>
        </p:spPr>
        <p:txBody>
          <a:bodyPr wrap="none" rtlCol="0">
            <a:spAutoFit/>
          </a:bodyPr>
          <a:lstStyle/>
          <a:p>
            <a:pPr>
              <a:buNone/>
            </a:pPr>
            <a:r>
              <a:rPr lang="en-US" sz="800" b="0" dirty="0"/>
              <a:t>*</a:t>
            </a:r>
          </a:p>
        </p:txBody>
      </p:sp>
      <p:sp>
        <p:nvSpPr>
          <p:cNvPr id="678" name="TextBox 677"/>
          <p:cNvSpPr txBox="1"/>
          <p:nvPr/>
        </p:nvSpPr>
        <p:spPr>
          <a:xfrm>
            <a:off x="7942987" y="3122555"/>
            <a:ext cx="224742" cy="215444"/>
          </a:xfrm>
          <a:prstGeom prst="rect">
            <a:avLst/>
          </a:prstGeom>
          <a:noFill/>
        </p:spPr>
        <p:txBody>
          <a:bodyPr wrap="none" rtlCol="0">
            <a:spAutoFit/>
          </a:bodyPr>
          <a:lstStyle/>
          <a:p>
            <a:pPr>
              <a:buNone/>
            </a:pPr>
            <a:r>
              <a:rPr lang="en-US" sz="800" b="0" dirty="0"/>
              <a:t>*</a:t>
            </a:r>
          </a:p>
        </p:txBody>
      </p:sp>
      <p:sp>
        <p:nvSpPr>
          <p:cNvPr id="679" name="TextBox 678"/>
          <p:cNvSpPr txBox="1"/>
          <p:nvPr/>
        </p:nvSpPr>
        <p:spPr>
          <a:xfrm>
            <a:off x="7988726" y="3131295"/>
            <a:ext cx="224742" cy="215444"/>
          </a:xfrm>
          <a:prstGeom prst="rect">
            <a:avLst/>
          </a:prstGeom>
          <a:noFill/>
        </p:spPr>
        <p:txBody>
          <a:bodyPr wrap="none" rtlCol="0">
            <a:spAutoFit/>
          </a:bodyPr>
          <a:lstStyle/>
          <a:p>
            <a:pPr>
              <a:buNone/>
            </a:pPr>
            <a:r>
              <a:rPr lang="en-US" sz="800" b="0" dirty="0"/>
              <a:t>*</a:t>
            </a:r>
          </a:p>
        </p:txBody>
      </p:sp>
      <p:sp>
        <p:nvSpPr>
          <p:cNvPr id="681" name="TextBox 680"/>
          <p:cNvSpPr txBox="1"/>
          <p:nvPr/>
        </p:nvSpPr>
        <p:spPr>
          <a:xfrm>
            <a:off x="8385399" y="3257955"/>
            <a:ext cx="224742" cy="215444"/>
          </a:xfrm>
          <a:prstGeom prst="rect">
            <a:avLst/>
          </a:prstGeom>
          <a:noFill/>
        </p:spPr>
        <p:txBody>
          <a:bodyPr wrap="none" rtlCol="0">
            <a:spAutoFit/>
          </a:bodyPr>
          <a:lstStyle/>
          <a:p>
            <a:pPr>
              <a:buNone/>
            </a:pPr>
            <a:r>
              <a:rPr lang="en-US" sz="800" b="0" dirty="0"/>
              <a:t>*</a:t>
            </a:r>
          </a:p>
        </p:txBody>
      </p:sp>
      <p:sp>
        <p:nvSpPr>
          <p:cNvPr id="682" name="TextBox 681"/>
          <p:cNvSpPr txBox="1"/>
          <p:nvPr/>
        </p:nvSpPr>
        <p:spPr>
          <a:xfrm>
            <a:off x="8004707" y="3132573"/>
            <a:ext cx="224742" cy="215444"/>
          </a:xfrm>
          <a:prstGeom prst="rect">
            <a:avLst/>
          </a:prstGeom>
          <a:noFill/>
        </p:spPr>
        <p:txBody>
          <a:bodyPr wrap="none" rtlCol="0">
            <a:spAutoFit/>
          </a:bodyPr>
          <a:lstStyle/>
          <a:p>
            <a:pPr>
              <a:buNone/>
            </a:pPr>
            <a:r>
              <a:rPr lang="en-US" sz="800" b="0" dirty="0"/>
              <a:t>*</a:t>
            </a:r>
          </a:p>
        </p:txBody>
      </p:sp>
      <p:sp>
        <p:nvSpPr>
          <p:cNvPr id="683" name="TextBox 682"/>
          <p:cNvSpPr txBox="1"/>
          <p:nvPr/>
        </p:nvSpPr>
        <p:spPr>
          <a:xfrm>
            <a:off x="8027780" y="3144373"/>
            <a:ext cx="224742" cy="215444"/>
          </a:xfrm>
          <a:prstGeom prst="rect">
            <a:avLst/>
          </a:prstGeom>
          <a:noFill/>
        </p:spPr>
        <p:txBody>
          <a:bodyPr wrap="none" rtlCol="0">
            <a:spAutoFit/>
          </a:bodyPr>
          <a:lstStyle/>
          <a:p>
            <a:pPr>
              <a:buNone/>
            </a:pPr>
            <a:r>
              <a:rPr lang="en-US" sz="800" b="0" dirty="0"/>
              <a:t>*</a:t>
            </a:r>
          </a:p>
        </p:txBody>
      </p:sp>
      <p:sp>
        <p:nvSpPr>
          <p:cNvPr id="684" name="TextBox 683"/>
          <p:cNvSpPr txBox="1"/>
          <p:nvPr/>
        </p:nvSpPr>
        <p:spPr>
          <a:xfrm>
            <a:off x="8122742" y="3166372"/>
            <a:ext cx="224742" cy="215444"/>
          </a:xfrm>
          <a:prstGeom prst="rect">
            <a:avLst/>
          </a:prstGeom>
          <a:noFill/>
        </p:spPr>
        <p:txBody>
          <a:bodyPr wrap="none" rtlCol="0">
            <a:spAutoFit/>
          </a:bodyPr>
          <a:lstStyle/>
          <a:p>
            <a:pPr>
              <a:buNone/>
            </a:pPr>
            <a:r>
              <a:rPr lang="en-US" sz="800" b="0" dirty="0"/>
              <a:t>*</a:t>
            </a:r>
          </a:p>
        </p:txBody>
      </p:sp>
      <p:sp>
        <p:nvSpPr>
          <p:cNvPr id="685" name="TextBox 684"/>
          <p:cNvSpPr txBox="1"/>
          <p:nvPr/>
        </p:nvSpPr>
        <p:spPr>
          <a:xfrm>
            <a:off x="8045636" y="3149319"/>
            <a:ext cx="224742" cy="215444"/>
          </a:xfrm>
          <a:prstGeom prst="rect">
            <a:avLst/>
          </a:prstGeom>
          <a:noFill/>
        </p:spPr>
        <p:txBody>
          <a:bodyPr wrap="none" rtlCol="0">
            <a:spAutoFit/>
          </a:bodyPr>
          <a:lstStyle/>
          <a:p>
            <a:pPr>
              <a:buNone/>
            </a:pPr>
            <a:r>
              <a:rPr lang="en-US" sz="800" b="0" dirty="0"/>
              <a:t>*</a:t>
            </a:r>
          </a:p>
        </p:txBody>
      </p:sp>
      <p:sp>
        <p:nvSpPr>
          <p:cNvPr id="686" name="TextBox 685"/>
          <p:cNvSpPr txBox="1"/>
          <p:nvPr/>
        </p:nvSpPr>
        <p:spPr>
          <a:xfrm>
            <a:off x="8058722" y="3144095"/>
            <a:ext cx="224742" cy="215444"/>
          </a:xfrm>
          <a:prstGeom prst="rect">
            <a:avLst/>
          </a:prstGeom>
          <a:noFill/>
        </p:spPr>
        <p:txBody>
          <a:bodyPr wrap="none" rtlCol="0">
            <a:spAutoFit/>
          </a:bodyPr>
          <a:lstStyle/>
          <a:p>
            <a:pPr>
              <a:buNone/>
            </a:pPr>
            <a:r>
              <a:rPr lang="en-US" sz="800" b="0" dirty="0"/>
              <a:t>*</a:t>
            </a:r>
          </a:p>
        </p:txBody>
      </p:sp>
      <p:sp>
        <p:nvSpPr>
          <p:cNvPr id="687" name="TextBox 686"/>
          <p:cNvSpPr txBox="1"/>
          <p:nvPr/>
        </p:nvSpPr>
        <p:spPr>
          <a:xfrm>
            <a:off x="8107740" y="3154111"/>
            <a:ext cx="224742" cy="215444"/>
          </a:xfrm>
          <a:prstGeom prst="rect">
            <a:avLst/>
          </a:prstGeom>
          <a:noFill/>
        </p:spPr>
        <p:txBody>
          <a:bodyPr wrap="none" rtlCol="0">
            <a:spAutoFit/>
          </a:bodyPr>
          <a:lstStyle/>
          <a:p>
            <a:pPr>
              <a:buNone/>
            </a:pPr>
            <a:r>
              <a:rPr lang="en-US" sz="800" b="0" dirty="0"/>
              <a:t>*</a:t>
            </a:r>
          </a:p>
        </p:txBody>
      </p:sp>
      <p:sp>
        <p:nvSpPr>
          <p:cNvPr id="688" name="TextBox 687"/>
          <p:cNvSpPr txBox="1"/>
          <p:nvPr/>
        </p:nvSpPr>
        <p:spPr>
          <a:xfrm>
            <a:off x="8077339" y="3148148"/>
            <a:ext cx="224742" cy="215444"/>
          </a:xfrm>
          <a:prstGeom prst="rect">
            <a:avLst/>
          </a:prstGeom>
          <a:noFill/>
        </p:spPr>
        <p:txBody>
          <a:bodyPr wrap="none" rtlCol="0">
            <a:spAutoFit/>
          </a:bodyPr>
          <a:lstStyle/>
          <a:p>
            <a:pPr>
              <a:buNone/>
            </a:pPr>
            <a:r>
              <a:rPr lang="en-US" sz="800" b="0" dirty="0"/>
              <a:t>*</a:t>
            </a:r>
          </a:p>
        </p:txBody>
      </p:sp>
      <p:sp>
        <p:nvSpPr>
          <p:cNvPr id="691" name="TextBox 690"/>
          <p:cNvSpPr txBox="1"/>
          <p:nvPr/>
        </p:nvSpPr>
        <p:spPr>
          <a:xfrm>
            <a:off x="8197403" y="3201195"/>
            <a:ext cx="224742" cy="215444"/>
          </a:xfrm>
          <a:prstGeom prst="rect">
            <a:avLst/>
          </a:prstGeom>
          <a:noFill/>
        </p:spPr>
        <p:txBody>
          <a:bodyPr wrap="none" rtlCol="0">
            <a:spAutoFit/>
          </a:bodyPr>
          <a:lstStyle/>
          <a:p>
            <a:pPr>
              <a:buNone/>
            </a:pPr>
            <a:r>
              <a:rPr lang="en-US" sz="800" b="0" dirty="0"/>
              <a:t>*</a:t>
            </a:r>
          </a:p>
        </p:txBody>
      </p:sp>
      <p:sp>
        <p:nvSpPr>
          <p:cNvPr id="692" name="TextBox 691"/>
          <p:cNvSpPr txBox="1"/>
          <p:nvPr/>
        </p:nvSpPr>
        <p:spPr>
          <a:xfrm>
            <a:off x="8217907" y="3206431"/>
            <a:ext cx="224742" cy="215444"/>
          </a:xfrm>
          <a:prstGeom prst="rect">
            <a:avLst/>
          </a:prstGeom>
          <a:noFill/>
        </p:spPr>
        <p:txBody>
          <a:bodyPr wrap="none" rtlCol="0">
            <a:spAutoFit/>
          </a:bodyPr>
          <a:lstStyle/>
          <a:p>
            <a:pPr>
              <a:buNone/>
            </a:pPr>
            <a:r>
              <a:rPr lang="en-US" sz="800" b="0" dirty="0"/>
              <a:t>*</a:t>
            </a:r>
          </a:p>
        </p:txBody>
      </p:sp>
      <p:sp>
        <p:nvSpPr>
          <p:cNvPr id="693" name="TextBox 692"/>
          <p:cNvSpPr txBox="1"/>
          <p:nvPr/>
        </p:nvSpPr>
        <p:spPr>
          <a:xfrm>
            <a:off x="8232898" y="3213989"/>
            <a:ext cx="224742" cy="215444"/>
          </a:xfrm>
          <a:prstGeom prst="rect">
            <a:avLst/>
          </a:prstGeom>
          <a:noFill/>
        </p:spPr>
        <p:txBody>
          <a:bodyPr wrap="none" rtlCol="0">
            <a:spAutoFit/>
          </a:bodyPr>
          <a:lstStyle/>
          <a:p>
            <a:pPr>
              <a:buNone/>
            </a:pPr>
            <a:r>
              <a:rPr lang="en-US" sz="800" b="0" dirty="0"/>
              <a:t>*</a:t>
            </a:r>
          </a:p>
        </p:txBody>
      </p:sp>
      <p:sp>
        <p:nvSpPr>
          <p:cNvPr id="695" name="TextBox 694"/>
          <p:cNvSpPr txBox="1"/>
          <p:nvPr/>
        </p:nvSpPr>
        <p:spPr>
          <a:xfrm>
            <a:off x="8261683" y="3226521"/>
            <a:ext cx="224742" cy="215444"/>
          </a:xfrm>
          <a:prstGeom prst="rect">
            <a:avLst/>
          </a:prstGeom>
          <a:noFill/>
        </p:spPr>
        <p:txBody>
          <a:bodyPr wrap="none" rtlCol="0">
            <a:spAutoFit/>
          </a:bodyPr>
          <a:lstStyle/>
          <a:p>
            <a:pPr>
              <a:buNone/>
            </a:pPr>
            <a:r>
              <a:rPr lang="en-US" sz="800" b="0" dirty="0"/>
              <a:t>*</a:t>
            </a:r>
          </a:p>
        </p:txBody>
      </p:sp>
      <p:sp>
        <p:nvSpPr>
          <p:cNvPr id="698" name="TextBox 697"/>
          <p:cNvSpPr txBox="1"/>
          <p:nvPr/>
        </p:nvSpPr>
        <p:spPr>
          <a:xfrm>
            <a:off x="8346141" y="3257749"/>
            <a:ext cx="224742" cy="215444"/>
          </a:xfrm>
          <a:prstGeom prst="rect">
            <a:avLst/>
          </a:prstGeom>
          <a:noFill/>
        </p:spPr>
        <p:txBody>
          <a:bodyPr wrap="none" rtlCol="0">
            <a:spAutoFit/>
          </a:bodyPr>
          <a:lstStyle/>
          <a:p>
            <a:pPr>
              <a:buNone/>
            </a:pPr>
            <a:r>
              <a:rPr lang="en-US" sz="800" b="0" dirty="0"/>
              <a:t>*</a:t>
            </a:r>
          </a:p>
        </p:txBody>
      </p:sp>
      <p:sp>
        <p:nvSpPr>
          <p:cNvPr id="706" name="TextBox 705"/>
          <p:cNvSpPr txBox="1"/>
          <p:nvPr/>
        </p:nvSpPr>
        <p:spPr>
          <a:xfrm>
            <a:off x="8398564" y="3287788"/>
            <a:ext cx="224742" cy="215444"/>
          </a:xfrm>
          <a:prstGeom prst="rect">
            <a:avLst/>
          </a:prstGeom>
          <a:noFill/>
        </p:spPr>
        <p:txBody>
          <a:bodyPr wrap="none" rtlCol="0">
            <a:spAutoFit/>
          </a:bodyPr>
          <a:lstStyle/>
          <a:p>
            <a:pPr>
              <a:buNone/>
            </a:pPr>
            <a:r>
              <a:rPr lang="en-US" sz="800" b="0" dirty="0"/>
              <a:t>*</a:t>
            </a:r>
          </a:p>
        </p:txBody>
      </p:sp>
      <p:sp>
        <p:nvSpPr>
          <p:cNvPr id="562" name="TextBox 561"/>
          <p:cNvSpPr txBox="1"/>
          <p:nvPr/>
        </p:nvSpPr>
        <p:spPr>
          <a:xfrm>
            <a:off x="8562093" y="3290911"/>
            <a:ext cx="224742" cy="215444"/>
          </a:xfrm>
          <a:prstGeom prst="rect">
            <a:avLst/>
          </a:prstGeom>
          <a:noFill/>
        </p:spPr>
        <p:txBody>
          <a:bodyPr wrap="none" rtlCol="0">
            <a:spAutoFit/>
          </a:bodyPr>
          <a:lstStyle/>
          <a:p>
            <a:pPr>
              <a:buNone/>
            </a:pPr>
            <a:r>
              <a:rPr lang="en-US" sz="800" b="0" dirty="0"/>
              <a:t>*</a:t>
            </a:r>
          </a:p>
        </p:txBody>
      </p:sp>
      <p:sp>
        <p:nvSpPr>
          <p:cNvPr id="564" name="TextBox 563"/>
          <p:cNvSpPr txBox="1"/>
          <p:nvPr/>
        </p:nvSpPr>
        <p:spPr>
          <a:xfrm>
            <a:off x="8509983" y="3290911"/>
            <a:ext cx="224742" cy="215444"/>
          </a:xfrm>
          <a:prstGeom prst="rect">
            <a:avLst/>
          </a:prstGeom>
          <a:noFill/>
        </p:spPr>
        <p:txBody>
          <a:bodyPr wrap="none" rtlCol="0">
            <a:spAutoFit/>
          </a:bodyPr>
          <a:lstStyle/>
          <a:p>
            <a:pPr>
              <a:buNone/>
            </a:pPr>
            <a:r>
              <a:rPr lang="en-US" sz="800" b="0" dirty="0"/>
              <a:t>*</a:t>
            </a:r>
          </a:p>
        </p:txBody>
      </p:sp>
      <p:sp>
        <p:nvSpPr>
          <p:cNvPr id="565" name="TextBox 564"/>
          <p:cNvSpPr txBox="1"/>
          <p:nvPr/>
        </p:nvSpPr>
        <p:spPr>
          <a:xfrm>
            <a:off x="8544723" y="3290911"/>
            <a:ext cx="224742" cy="215444"/>
          </a:xfrm>
          <a:prstGeom prst="rect">
            <a:avLst/>
          </a:prstGeom>
          <a:noFill/>
        </p:spPr>
        <p:txBody>
          <a:bodyPr wrap="none" rtlCol="0">
            <a:spAutoFit/>
          </a:bodyPr>
          <a:lstStyle/>
          <a:p>
            <a:pPr>
              <a:buNone/>
            </a:pPr>
            <a:r>
              <a:rPr lang="en-US" sz="800" b="0" dirty="0"/>
              <a:t>*</a:t>
            </a:r>
          </a:p>
        </p:txBody>
      </p:sp>
      <p:sp>
        <p:nvSpPr>
          <p:cNvPr id="566" name="TextBox 565"/>
          <p:cNvSpPr txBox="1"/>
          <p:nvPr/>
        </p:nvSpPr>
        <p:spPr>
          <a:xfrm>
            <a:off x="8527353" y="3290911"/>
            <a:ext cx="224742" cy="215444"/>
          </a:xfrm>
          <a:prstGeom prst="rect">
            <a:avLst/>
          </a:prstGeom>
          <a:noFill/>
        </p:spPr>
        <p:txBody>
          <a:bodyPr wrap="none" rtlCol="0">
            <a:spAutoFit/>
          </a:bodyPr>
          <a:lstStyle/>
          <a:p>
            <a:pPr>
              <a:buNone/>
            </a:pPr>
            <a:r>
              <a:rPr lang="en-US" sz="800" b="0" dirty="0"/>
              <a:t>*</a:t>
            </a:r>
          </a:p>
        </p:txBody>
      </p:sp>
      <p:sp>
        <p:nvSpPr>
          <p:cNvPr id="709" name="TextBox 708"/>
          <p:cNvSpPr txBox="1"/>
          <p:nvPr/>
        </p:nvSpPr>
        <p:spPr>
          <a:xfrm>
            <a:off x="8805592" y="3289920"/>
            <a:ext cx="224742" cy="215444"/>
          </a:xfrm>
          <a:prstGeom prst="rect">
            <a:avLst/>
          </a:prstGeom>
          <a:noFill/>
        </p:spPr>
        <p:txBody>
          <a:bodyPr wrap="none" rtlCol="0">
            <a:spAutoFit/>
          </a:bodyPr>
          <a:lstStyle/>
          <a:p>
            <a:pPr>
              <a:buNone/>
            </a:pPr>
            <a:r>
              <a:rPr lang="en-US" sz="800" b="0" dirty="0"/>
              <a:t>*</a:t>
            </a:r>
          </a:p>
        </p:txBody>
      </p:sp>
      <p:sp>
        <p:nvSpPr>
          <p:cNvPr id="710" name="TextBox 709"/>
          <p:cNvSpPr txBox="1"/>
          <p:nvPr/>
        </p:nvSpPr>
        <p:spPr>
          <a:xfrm>
            <a:off x="8821823" y="3289606"/>
            <a:ext cx="224742" cy="215444"/>
          </a:xfrm>
          <a:prstGeom prst="rect">
            <a:avLst/>
          </a:prstGeom>
          <a:noFill/>
        </p:spPr>
        <p:txBody>
          <a:bodyPr wrap="none" rtlCol="0">
            <a:spAutoFit/>
          </a:bodyPr>
          <a:lstStyle/>
          <a:p>
            <a:pPr>
              <a:buNone/>
            </a:pPr>
            <a:r>
              <a:rPr lang="en-US" sz="800" b="0" dirty="0"/>
              <a:t>*</a:t>
            </a:r>
          </a:p>
        </p:txBody>
      </p:sp>
      <p:sp>
        <p:nvSpPr>
          <p:cNvPr id="711" name="Rectangle 49"/>
          <p:cNvSpPr>
            <a:spLocks noChangeArrowheads="1"/>
          </p:cNvSpPr>
          <p:nvPr/>
        </p:nvSpPr>
        <p:spPr bwMode="auto">
          <a:xfrm rot="16200000">
            <a:off x="-498911" y="4841707"/>
            <a:ext cx="185566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ts val="0"/>
              </a:spcBef>
              <a:spcAft>
                <a:spcPts val="0"/>
              </a:spcAft>
              <a:buClr>
                <a:schemeClr val="folHlink"/>
              </a:buClr>
              <a:buFont typeface="Arial" panose="020B0604020202020204" pitchFamily="34" charset="0"/>
              <a:buNone/>
            </a:pPr>
            <a:r>
              <a:rPr lang="en-US" altLang="en-US" sz="1200" dirty="0">
                <a:solidFill>
                  <a:srgbClr val="FFFFFF"/>
                </a:solidFill>
              </a:rPr>
              <a:t>Best Change From Baseline in Target-Lesion Volume (%)</a:t>
            </a:r>
            <a:endParaRPr lang="en-US" altLang="en-US" sz="1200" dirty="0"/>
          </a:p>
        </p:txBody>
      </p:sp>
      <p:sp>
        <p:nvSpPr>
          <p:cNvPr id="712" name="Freeform: Shape 711"/>
          <p:cNvSpPr/>
          <p:nvPr/>
        </p:nvSpPr>
        <p:spPr bwMode="auto">
          <a:xfrm>
            <a:off x="1068329" y="4396091"/>
            <a:ext cx="3469331" cy="1459271"/>
          </a:xfrm>
          <a:custGeom>
            <a:avLst/>
            <a:gdLst>
              <a:gd name="connsiteX0" fmla="*/ 0 w 3214348"/>
              <a:gd name="connsiteY0" fmla="*/ 0 h 2058175"/>
              <a:gd name="connsiteX1" fmla="*/ 0 w 3214348"/>
              <a:gd name="connsiteY1" fmla="*/ 2058175 h 2058175"/>
              <a:gd name="connsiteX2" fmla="*/ 3214348 w 3214348"/>
              <a:gd name="connsiteY2" fmla="*/ 2058175 h 2058175"/>
              <a:gd name="connsiteX3" fmla="*/ 3214348 w 3214348"/>
              <a:gd name="connsiteY3" fmla="*/ 2058175 h 2058175"/>
            </a:gdLst>
            <a:ahLst/>
            <a:cxnLst>
              <a:cxn ang="0">
                <a:pos x="connsiteX0" y="connsiteY0"/>
              </a:cxn>
              <a:cxn ang="0">
                <a:pos x="connsiteX1" y="connsiteY1"/>
              </a:cxn>
              <a:cxn ang="0">
                <a:pos x="connsiteX2" y="connsiteY2"/>
              </a:cxn>
              <a:cxn ang="0">
                <a:pos x="connsiteX3" y="connsiteY3"/>
              </a:cxn>
            </a:cxnLst>
            <a:rect l="l" t="t" r="r" b="b"/>
            <a:pathLst>
              <a:path w="3214348" h="2058175">
                <a:moveTo>
                  <a:pt x="0" y="0"/>
                </a:moveTo>
                <a:lnTo>
                  <a:pt x="0" y="2058175"/>
                </a:lnTo>
                <a:lnTo>
                  <a:pt x="3214348" y="2058175"/>
                </a:lnTo>
                <a:lnTo>
                  <a:pt x="3214348" y="2058175"/>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713" name="Rectangle 39"/>
          <p:cNvSpPr>
            <a:spLocks noChangeArrowheads="1"/>
          </p:cNvSpPr>
          <p:nvPr/>
        </p:nvSpPr>
        <p:spPr bwMode="auto">
          <a:xfrm>
            <a:off x="687494" y="5722375"/>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714" name="Rectangle 40"/>
          <p:cNvSpPr>
            <a:spLocks noChangeArrowheads="1"/>
          </p:cNvSpPr>
          <p:nvPr/>
        </p:nvSpPr>
        <p:spPr bwMode="auto">
          <a:xfrm>
            <a:off x="772453" y="5204036"/>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715" name="Rectangle 41"/>
          <p:cNvSpPr>
            <a:spLocks noChangeArrowheads="1"/>
          </p:cNvSpPr>
          <p:nvPr/>
        </p:nvSpPr>
        <p:spPr bwMode="auto">
          <a:xfrm>
            <a:off x="908708" y="5030262"/>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0</a:t>
            </a:r>
            <a:endParaRPr lang="en-US" altLang="en-US" sz="1200" dirty="0"/>
          </a:p>
        </p:txBody>
      </p:sp>
      <p:sp>
        <p:nvSpPr>
          <p:cNvPr id="716" name="Rectangle 42"/>
          <p:cNvSpPr>
            <a:spLocks noChangeArrowheads="1"/>
          </p:cNvSpPr>
          <p:nvPr/>
        </p:nvSpPr>
        <p:spPr bwMode="auto">
          <a:xfrm>
            <a:off x="823749" y="4853509"/>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25</a:t>
            </a:r>
            <a:endParaRPr lang="en-US" altLang="en-US" sz="1200" dirty="0"/>
          </a:p>
        </p:txBody>
      </p:sp>
      <p:sp>
        <p:nvSpPr>
          <p:cNvPr id="717" name="Rectangle 43"/>
          <p:cNvSpPr>
            <a:spLocks noChangeArrowheads="1"/>
          </p:cNvSpPr>
          <p:nvPr/>
        </p:nvSpPr>
        <p:spPr bwMode="auto">
          <a:xfrm>
            <a:off x="823749" y="4679735"/>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718" name="Rectangle 44"/>
          <p:cNvSpPr>
            <a:spLocks noChangeArrowheads="1"/>
          </p:cNvSpPr>
          <p:nvPr/>
        </p:nvSpPr>
        <p:spPr bwMode="auto">
          <a:xfrm>
            <a:off x="823749" y="4505961"/>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719" name="Rectangle 45"/>
          <p:cNvSpPr>
            <a:spLocks noChangeArrowheads="1"/>
          </p:cNvSpPr>
          <p:nvPr/>
        </p:nvSpPr>
        <p:spPr bwMode="auto">
          <a:xfrm>
            <a:off x="738790" y="4332187"/>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100</a:t>
            </a:r>
            <a:endParaRPr lang="en-US" altLang="en-US" sz="1200" dirty="0"/>
          </a:p>
        </p:txBody>
      </p:sp>
      <p:sp>
        <p:nvSpPr>
          <p:cNvPr id="720" name="Line 82"/>
          <p:cNvSpPr>
            <a:spLocks noChangeShapeType="1"/>
          </p:cNvSpPr>
          <p:nvPr/>
        </p:nvSpPr>
        <p:spPr bwMode="auto">
          <a:xfrm flipH="1">
            <a:off x="1015662" y="44098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1" name="Line 83"/>
          <p:cNvSpPr>
            <a:spLocks noChangeShapeType="1"/>
          </p:cNvSpPr>
          <p:nvPr/>
        </p:nvSpPr>
        <p:spPr bwMode="auto">
          <a:xfrm flipH="1">
            <a:off x="1017698" y="493136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2" name="Line 84"/>
          <p:cNvSpPr>
            <a:spLocks noChangeShapeType="1"/>
          </p:cNvSpPr>
          <p:nvPr/>
        </p:nvSpPr>
        <p:spPr bwMode="auto">
          <a:xfrm flipH="1">
            <a:off x="1010787" y="458368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3" name="Line 85"/>
          <p:cNvSpPr>
            <a:spLocks noChangeShapeType="1"/>
          </p:cNvSpPr>
          <p:nvPr/>
        </p:nvSpPr>
        <p:spPr bwMode="auto">
          <a:xfrm flipH="1">
            <a:off x="1017698" y="475752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4" name="Line 86"/>
          <p:cNvSpPr>
            <a:spLocks noChangeShapeType="1"/>
          </p:cNvSpPr>
          <p:nvPr/>
        </p:nvSpPr>
        <p:spPr bwMode="auto">
          <a:xfrm flipH="1">
            <a:off x="1017698" y="510520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5" name="Line 87"/>
          <p:cNvSpPr>
            <a:spLocks noChangeShapeType="1"/>
          </p:cNvSpPr>
          <p:nvPr/>
        </p:nvSpPr>
        <p:spPr bwMode="auto">
          <a:xfrm flipH="1">
            <a:off x="1017698" y="52790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6" name="Line 88"/>
          <p:cNvSpPr>
            <a:spLocks noChangeShapeType="1"/>
          </p:cNvSpPr>
          <p:nvPr/>
        </p:nvSpPr>
        <p:spPr bwMode="auto">
          <a:xfrm flipH="1">
            <a:off x="1017698" y="5800572"/>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7" name="Rectangle 726"/>
          <p:cNvSpPr>
            <a:spLocks noChangeArrowheads="1"/>
          </p:cNvSpPr>
          <p:nvPr/>
        </p:nvSpPr>
        <p:spPr bwMode="auto">
          <a:xfrm>
            <a:off x="772453" y="5374831"/>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-50</a:t>
            </a:r>
            <a:endParaRPr lang="en-US" altLang="en-US" sz="1200" dirty="0"/>
          </a:p>
        </p:txBody>
      </p:sp>
      <p:sp>
        <p:nvSpPr>
          <p:cNvPr id="728" name="Line 87"/>
          <p:cNvSpPr>
            <a:spLocks noChangeShapeType="1"/>
          </p:cNvSpPr>
          <p:nvPr/>
        </p:nvSpPr>
        <p:spPr bwMode="auto">
          <a:xfrm flipH="1">
            <a:off x="1017698" y="545288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29" name="Rectangle 40"/>
          <p:cNvSpPr>
            <a:spLocks noChangeArrowheads="1"/>
          </p:cNvSpPr>
          <p:nvPr/>
        </p:nvSpPr>
        <p:spPr bwMode="auto">
          <a:xfrm>
            <a:off x="772453" y="5548604"/>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b="0" dirty="0">
                <a:solidFill>
                  <a:srgbClr val="FFFFFF"/>
                </a:solidFill>
              </a:rPr>
              <a:t>-75</a:t>
            </a:r>
            <a:endParaRPr lang="en-US" altLang="en-US" sz="1200" dirty="0"/>
          </a:p>
        </p:txBody>
      </p:sp>
      <p:sp>
        <p:nvSpPr>
          <p:cNvPr id="730" name="Line 87"/>
          <p:cNvSpPr>
            <a:spLocks noChangeShapeType="1"/>
          </p:cNvSpPr>
          <p:nvPr/>
        </p:nvSpPr>
        <p:spPr bwMode="auto">
          <a:xfrm flipH="1">
            <a:off x="1017698" y="562672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731" name="Rectangle 59"/>
          <p:cNvSpPr>
            <a:spLocks noChangeArrowheads="1"/>
          </p:cNvSpPr>
          <p:nvPr/>
        </p:nvSpPr>
        <p:spPr bwMode="auto">
          <a:xfrm>
            <a:off x="1399606" y="5946712"/>
            <a:ext cx="2768366" cy="17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dirty="0">
                <a:solidFill>
                  <a:srgbClr val="FFFFFF"/>
                </a:solidFill>
              </a:rPr>
              <a:t>Pts</a:t>
            </a:r>
            <a:endParaRPr lang="en-US" altLang="en-US" sz="1200" dirty="0"/>
          </a:p>
        </p:txBody>
      </p:sp>
      <p:sp>
        <p:nvSpPr>
          <p:cNvPr id="732" name="Rectangle 46"/>
          <p:cNvSpPr>
            <a:spLocks noChangeArrowheads="1"/>
          </p:cNvSpPr>
          <p:nvPr/>
        </p:nvSpPr>
        <p:spPr bwMode="auto">
          <a:xfrm>
            <a:off x="3043429" y="4352844"/>
            <a:ext cx="14827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Median change: 5.9%</a:t>
            </a:r>
          </a:p>
        </p:txBody>
      </p:sp>
      <p:grpSp>
        <p:nvGrpSpPr>
          <p:cNvPr id="859" name="Group 858"/>
          <p:cNvGrpSpPr/>
          <p:nvPr/>
        </p:nvGrpSpPr>
        <p:grpSpPr>
          <a:xfrm>
            <a:off x="1098736" y="4392424"/>
            <a:ext cx="141882" cy="18288"/>
            <a:chOff x="1139363" y="4121693"/>
            <a:chExt cx="141882" cy="18288"/>
          </a:xfrm>
        </p:grpSpPr>
        <p:sp>
          <p:nvSpPr>
            <p:cNvPr id="740" name="Rectangle 739"/>
            <p:cNvSpPr/>
            <p:nvPr/>
          </p:nvSpPr>
          <p:spPr bwMode="auto">
            <a:xfrm flipH="1" flipV="1">
              <a:off x="1139363"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1" name="Rectangle 740"/>
            <p:cNvSpPr/>
            <p:nvPr/>
          </p:nvSpPr>
          <p:spPr bwMode="auto">
            <a:xfrm flipH="1" flipV="1">
              <a:off x="1170083"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2" name="Rectangle 741"/>
            <p:cNvSpPr/>
            <p:nvPr/>
          </p:nvSpPr>
          <p:spPr bwMode="auto">
            <a:xfrm flipH="1" flipV="1">
              <a:off x="1190834"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3" name="Rectangle 742"/>
            <p:cNvSpPr/>
            <p:nvPr/>
          </p:nvSpPr>
          <p:spPr bwMode="auto">
            <a:xfrm flipH="1" flipV="1">
              <a:off x="1197083"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4" name="Rectangle 743"/>
            <p:cNvSpPr/>
            <p:nvPr/>
          </p:nvSpPr>
          <p:spPr bwMode="auto">
            <a:xfrm flipH="1" flipV="1">
              <a:off x="1207915"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5" name="Rectangle 744"/>
            <p:cNvSpPr/>
            <p:nvPr/>
          </p:nvSpPr>
          <p:spPr bwMode="auto">
            <a:xfrm flipH="1" flipV="1">
              <a:off x="1223838"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6" name="Rectangle 745"/>
            <p:cNvSpPr/>
            <p:nvPr/>
          </p:nvSpPr>
          <p:spPr bwMode="auto">
            <a:xfrm flipH="1" flipV="1">
              <a:off x="1236515"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7" name="Rectangle 746"/>
            <p:cNvSpPr/>
            <p:nvPr/>
          </p:nvSpPr>
          <p:spPr bwMode="auto">
            <a:xfrm flipH="1" flipV="1">
              <a:off x="1149914"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8" name="Rectangle 747"/>
            <p:cNvSpPr/>
            <p:nvPr/>
          </p:nvSpPr>
          <p:spPr bwMode="auto">
            <a:xfrm flipH="1" flipV="1">
              <a:off x="1262957"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749" name="Rectangle 748"/>
            <p:cNvSpPr/>
            <p:nvPr/>
          </p:nvSpPr>
          <p:spPr bwMode="auto">
            <a:xfrm flipH="1" flipV="1">
              <a:off x="1249750" y="4121693"/>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grpSp>
      <p:sp>
        <p:nvSpPr>
          <p:cNvPr id="750" name="TextBox 749"/>
          <p:cNvSpPr txBox="1"/>
          <p:nvPr/>
        </p:nvSpPr>
        <p:spPr>
          <a:xfrm>
            <a:off x="3131840" y="5085640"/>
            <a:ext cx="224742" cy="215444"/>
          </a:xfrm>
          <a:prstGeom prst="rect">
            <a:avLst/>
          </a:prstGeom>
          <a:noFill/>
        </p:spPr>
        <p:txBody>
          <a:bodyPr wrap="none" rtlCol="0">
            <a:spAutoFit/>
          </a:bodyPr>
          <a:lstStyle/>
          <a:p>
            <a:pPr>
              <a:buNone/>
            </a:pPr>
            <a:r>
              <a:rPr lang="en-US" sz="800" b="0" dirty="0"/>
              <a:t>*</a:t>
            </a:r>
          </a:p>
        </p:txBody>
      </p:sp>
      <p:sp>
        <p:nvSpPr>
          <p:cNvPr id="788" name="TextBox 787"/>
          <p:cNvSpPr txBox="1"/>
          <p:nvPr/>
        </p:nvSpPr>
        <p:spPr>
          <a:xfrm>
            <a:off x="3552951" y="5245565"/>
            <a:ext cx="224742" cy="215444"/>
          </a:xfrm>
          <a:prstGeom prst="rect">
            <a:avLst/>
          </a:prstGeom>
          <a:noFill/>
        </p:spPr>
        <p:txBody>
          <a:bodyPr wrap="none" rtlCol="0">
            <a:spAutoFit/>
          </a:bodyPr>
          <a:lstStyle/>
          <a:p>
            <a:pPr>
              <a:buNone/>
            </a:pPr>
            <a:r>
              <a:rPr lang="en-US" sz="800" b="0" dirty="0"/>
              <a:t>*</a:t>
            </a:r>
          </a:p>
        </p:txBody>
      </p:sp>
      <p:sp>
        <p:nvSpPr>
          <p:cNvPr id="789" name="TextBox 788"/>
          <p:cNvSpPr txBox="1"/>
          <p:nvPr/>
        </p:nvSpPr>
        <p:spPr>
          <a:xfrm>
            <a:off x="3487198" y="5219344"/>
            <a:ext cx="224742" cy="215444"/>
          </a:xfrm>
          <a:prstGeom prst="rect">
            <a:avLst/>
          </a:prstGeom>
          <a:noFill/>
        </p:spPr>
        <p:txBody>
          <a:bodyPr wrap="none" rtlCol="0">
            <a:spAutoFit/>
          </a:bodyPr>
          <a:lstStyle/>
          <a:p>
            <a:pPr>
              <a:buNone/>
            </a:pPr>
            <a:r>
              <a:rPr lang="en-US" sz="800" b="0" dirty="0"/>
              <a:t>*</a:t>
            </a:r>
          </a:p>
        </p:txBody>
      </p:sp>
      <p:sp>
        <p:nvSpPr>
          <p:cNvPr id="791" name="TextBox 790"/>
          <p:cNvSpPr txBox="1"/>
          <p:nvPr/>
        </p:nvSpPr>
        <p:spPr>
          <a:xfrm>
            <a:off x="3539878" y="5243551"/>
            <a:ext cx="224742" cy="215444"/>
          </a:xfrm>
          <a:prstGeom prst="rect">
            <a:avLst/>
          </a:prstGeom>
          <a:noFill/>
        </p:spPr>
        <p:txBody>
          <a:bodyPr wrap="none" rtlCol="0">
            <a:spAutoFit/>
          </a:bodyPr>
          <a:lstStyle/>
          <a:p>
            <a:pPr>
              <a:buNone/>
            </a:pPr>
            <a:r>
              <a:rPr lang="en-US" sz="800" b="0" dirty="0"/>
              <a:t>*</a:t>
            </a:r>
          </a:p>
        </p:txBody>
      </p:sp>
      <p:sp>
        <p:nvSpPr>
          <p:cNvPr id="792" name="TextBox 791"/>
          <p:cNvSpPr txBox="1"/>
          <p:nvPr/>
        </p:nvSpPr>
        <p:spPr>
          <a:xfrm>
            <a:off x="3518901" y="5235534"/>
            <a:ext cx="224742" cy="215444"/>
          </a:xfrm>
          <a:prstGeom prst="rect">
            <a:avLst/>
          </a:prstGeom>
          <a:noFill/>
        </p:spPr>
        <p:txBody>
          <a:bodyPr wrap="none" rtlCol="0">
            <a:spAutoFit/>
          </a:bodyPr>
          <a:lstStyle/>
          <a:p>
            <a:pPr>
              <a:buNone/>
            </a:pPr>
            <a:r>
              <a:rPr lang="en-US" sz="800" b="0" dirty="0"/>
              <a:t>*</a:t>
            </a:r>
          </a:p>
        </p:txBody>
      </p:sp>
      <p:sp>
        <p:nvSpPr>
          <p:cNvPr id="793" name="TextBox 792"/>
          <p:cNvSpPr txBox="1"/>
          <p:nvPr/>
        </p:nvSpPr>
        <p:spPr>
          <a:xfrm>
            <a:off x="3568996" y="5257724"/>
            <a:ext cx="224742" cy="215444"/>
          </a:xfrm>
          <a:prstGeom prst="rect">
            <a:avLst/>
          </a:prstGeom>
          <a:noFill/>
        </p:spPr>
        <p:txBody>
          <a:bodyPr wrap="none" rtlCol="0">
            <a:spAutoFit/>
          </a:bodyPr>
          <a:lstStyle/>
          <a:p>
            <a:pPr>
              <a:buNone/>
            </a:pPr>
            <a:r>
              <a:rPr lang="en-US" sz="800" dirty="0"/>
              <a:t>*</a:t>
            </a:r>
          </a:p>
        </p:txBody>
      </p:sp>
      <p:sp>
        <p:nvSpPr>
          <p:cNvPr id="794" name="TextBox 793"/>
          <p:cNvSpPr txBox="1"/>
          <p:nvPr/>
        </p:nvSpPr>
        <p:spPr>
          <a:xfrm>
            <a:off x="3622413" y="5267888"/>
            <a:ext cx="224742" cy="215444"/>
          </a:xfrm>
          <a:prstGeom prst="rect">
            <a:avLst/>
          </a:prstGeom>
          <a:noFill/>
        </p:spPr>
        <p:txBody>
          <a:bodyPr wrap="none" rtlCol="0">
            <a:spAutoFit/>
          </a:bodyPr>
          <a:lstStyle/>
          <a:p>
            <a:pPr>
              <a:buNone/>
            </a:pPr>
            <a:r>
              <a:rPr lang="en-US" sz="800" dirty="0"/>
              <a:t>*</a:t>
            </a:r>
          </a:p>
        </p:txBody>
      </p:sp>
      <p:sp>
        <p:nvSpPr>
          <p:cNvPr id="795" name="TextBox 794"/>
          <p:cNvSpPr txBox="1"/>
          <p:nvPr/>
        </p:nvSpPr>
        <p:spPr>
          <a:xfrm>
            <a:off x="3599938" y="5266366"/>
            <a:ext cx="224742" cy="215444"/>
          </a:xfrm>
          <a:prstGeom prst="rect">
            <a:avLst/>
          </a:prstGeom>
          <a:noFill/>
        </p:spPr>
        <p:txBody>
          <a:bodyPr wrap="none" rtlCol="0">
            <a:spAutoFit/>
          </a:bodyPr>
          <a:lstStyle/>
          <a:p>
            <a:pPr>
              <a:buNone/>
            </a:pPr>
            <a:r>
              <a:rPr lang="en-US" sz="800" dirty="0"/>
              <a:t>*</a:t>
            </a:r>
          </a:p>
        </p:txBody>
      </p:sp>
      <p:sp>
        <p:nvSpPr>
          <p:cNvPr id="796" name="TextBox 795"/>
          <p:cNvSpPr txBox="1"/>
          <p:nvPr/>
        </p:nvSpPr>
        <p:spPr>
          <a:xfrm>
            <a:off x="3639532" y="5272047"/>
            <a:ext cx="224742" cy="215444"/>
          </a:xfrm>
          <a:prstGeom prst="rect">
            <a:avLst/>
          </a:prstGeom>
          <a:noFill/>
        </p:spPr>
        <p:txBody>
          <a:bodyPr wrap="none" rtlCol="0">
            <a:spAutoFit/>
          </a:bodyPr>
          <a:lstStyle/>
          <a:p>
            <a:pPr>
              <a:buNone/>
            </a:pPr>
            <a:r>
              <a:rPr lang="en-US" sz="800" dirty="0"/>
              <a:t>*</a:t>
            </a:r>
          </a:p>
        </p:txBody>
      </p:sp>
      <p:sp>
        <p:nvSpPr>
          <p:cNvPr id="797" name="TextBox 796"/>
          <p:cNvSpPr txBox="1"/>
          <p:nvPr/>
        </p:nvSpPr>
        <p:spPr>
          <a:xfrm>
            <a:off x="3666263" y="5281743"/>
            <a:ext cx="224742" cy="215444"/>
          </a:xfrm>
          <a:prstGeom prst="rect">
            <a:avLst/>
          </a:prstGeom>
          <a:noFill/>
        </p:spPr>
        <p:txBody>
          <a:bodyPr wrap="none" rtlCol="0">
            <a:spAutoFit/>
          </a:bodyPr>
          <a:lstStyle/>
          <a:p>
            <a:pPr>
              <a:buNone/>
            </a:pPr>
            <a:r>
              <a:rPr lang="en-US" sz="800" dirty="0"/>
              <a:t>*</a:t>
            </a:r>
          </a:p>
        </p:txBody>
      </p:sp>
      <p:sp>
        <p:nvSpPr>
          <p:cNvPr id="798" name="TextBox 797"/>
          <p:cNvSpPr txBox="1"/>
          <p:nvPr/>
        </p:nvSpPr>
        <p:spPr>
          <a:xfrm>
            <a:off x="3580254" y="5261467"/>
            <a:ext cx="224742" cy="215444"/>
          </a:xfrm>
          <a:prstGeom prst="rect">
            <a:avLst/>
          </a:prstGeom>
          <a:noFill/>
        </p:spPr>
        <p:txBody>
          <a:bodyPr wrap="none" rtlCol="0">
            <a:spAutoFit/>
          </a:bodyPr>
          <a:lstStyle/>
          <a:p>
            <a:pPr>
              <a:buNone/>
            </a:pPr>
            <a:r>
              <a:rPr lang="en-US" sz="800" dirty="0"/>
              <a:t>*</a:t>
            </a:r>
          </a:p>
        </p:txBody>
      </p:sp>
      <p:sp>
        <p:nvSpPr>
          <p:cNvPr id="799" name="TextBox 798"/>
          <p:cNvSpPr txBox="1"/>
          <p:nvPr/>
        </p:nvSpPr>
        <p:spPr>
          <a:xfrm>
            <a:off x="3686982" y="5294220"/>
            <a:ext cx="224742" cy="215444"/>
          </a:xfrm>
          <a:prstGeom prst="rect">
            <a:avLst/>
          </a:prstGeom>
          <a:noFill/>
        </p:spPr>
        <p:txBody>
          <a:bodyPr wrap="none" rtlCol="0">
            <a:spAutoFit/>
          </a:bodyPr>
          <a:lstStyle/>
          <a:p>
            <a:pPr>
              <a:buNone/>
            </a:pPr>
            <a:r>
              <a:rPr lang="en-US" sz="800" b="0" dirty="0"/>
              <a:t>*</a:t>
            </a:r>
          </a:p>
        </p:txBody>
      </p:sp>
      <p:sp>
        <p:nvSpPr>
          <p:cNvPr id="800" name="TextBox 799"/>
          <p:cNvSpPr txBox="1"/>
          <p:nvPr/>
        </p:nvSpPr>
        <p:spPr>
          <a:xfrm>
            <a:off x="3701023" y="5302354"/>
            <a:ext cx="224742" cy="215444"/>
          </a:xfrm>
          <a:prstGeom prst="rect">
            <a:avLst/>
          </a:prstGeom>
          <a:noFill/>
        </p:spPr>
        <p:txBody>
          <a:bodyPr wrap="none" rtlCol="0">
            <a:spAutoFit/>
          </a:bodyPr>
          <a:lstStyle/>
          <a:p>
            <a:pPr>
              <a:buNone/>
            </a:pPr>
            <a:r>
              <a:rPr lang="en-US" sz="800" b="0" dirty="0"/>
              <a:t>*</a:t>
            </a:r>
          </a:p>
        </p:txBody>
      </p:sp>
      <p:sp>
        <p:nvSpPr>
          <p:cNvPr id="801" name="TextBox 800"/>
          <p:cNvSpPr txBox="1"/>
          <p:nvPr/>
        </p:nvSpPr>
        <p:spPr>
          <a:xfrm>
            <a:off x="3814353" y="5372370"/>
            <a:ext cx="224742" cy="215444"/>
          </a:xfrm>
          <a:prstGeom prst="rect">
            <a:avLst/>
          </a:prstGeom>
          <a:noFill/>
        </p:spPr>
        <p:txBody>
          <a:bodyPr wrap="none" rtlCol="0">
            <a:spAutoFit/>
          </a:bodyPr>
          <a:lstStyle/>
          <a:p>
            <a:pPr>
              <a:buNone/>
            </a:pPr>
            <a:r>
              <a:rPr lang="en-US" sz="800" b="0" dirty="0"/>
              <a:t>*</a:t>
            </a:r>
          </a:p>
        </p:txBody>
      </p:sp>
      <p:sp>
        <p:nvSpPr>
          <p:cNvPr id="802" name="TextBox 801"/>
          <p:cNvSpPr txBox="1"/>
          <p:nvPr/>
        </p:nvSpPr>
        <p:spPr>
          <a:xfrm>
            <a:off x="3728109" y="5339817"/>
            <a:ext cx="224742" cy="215444"/>
          </a:xfrm>
          <a:prstGeom prst="rect">
            <a:avLst/>
          </a:prstGeom>
          <a:noFill/>
        </p:spPr>
        <p:txBody>
          <a:bodyPr wrap="none" rtlCol="0">
            <a:spAutoFit/>
          </a:bodyPr>
          <a:lstStyle/>
          <a:p>
            <a:pPr>
              <a:buNone/>
            </a:pPr>
            <a:r>
              <a:rPr lang="en-US" sz="800" b="0" dirty="0"/>
              <a:t>*</a:t>
            </a:r>
          </a:p>
        </p:txBody>
      </p:sp>
      <p:sp>
        <p:nvSpPr>
          <p:cNvPr id="803" name="TextBox 802"/>
          <p:cNvSpPr txBox="1"/>
          <p:nvPr/>
        </p:nvSpPr>
        <p:spPr>
          <a:xfrm>
            <a:off x="3831472" y="5380387"/>
            <a:ext cx="224742" cy="215444"/>
          </a:xfrm>
          <a:prstGeom prst="rect">
            <a:avLst/>
          </a:prstGeom>
          <a:noFill/>
        </p:spPr>
        <p:txBody>
          <a:bodyPr wrap="none" rtlCol="0">
            <a:spAutoFit/>
          </a:bodyPr>
          <a:lstStyle/>
          <a:p>
            <a:pPr>
              <a:buNone/>
            </a:pPr>
            <a:r>
              <a:rPr lang="en-US" sz="800" b="0" dirty="0"/>
              <a:t>*</a:t>
            </a:r>
          </a:p>
        </p:txBody>
      </p:sp>
      <p:sp>
        <p:nvSpPr>
          <p:cNvPr id="804" name="TextBox 803"/>
          <p:cNvSpPr txBox="1"/>
          <p:nvPr/>
        </p:nvSpPr>
        <p:spPr>
          <a:xfrm>
            <a:off x="3850139" y="5382275"/>
            <a:ext cx="224742" cy="215444"/>
          </a:xfrm>
          <a:prstGeom prst="rect">
            <a:avLst/>
          </a:prstGeom>
          <a:noFill/>
        </p:spPr>
        <p:txBody>
          <a:bodyPr wrap="none" rtlCol="0">
            <a:spAutoFit/>
          </a:bodyPr>
          <a:lstStyle/>
          <a:p>
            <a:pPr>
              <a:buNone/>
            </a:pPr>
            <a:r>
              <a:rPr lang="en-US" sz="800" b="0" dirty="0"/>
              <a:t>*</a:t>
            </a:r>
          </a:p>
        </p:txBody>
      </p:sp>
      <p:sp>
        <p:nvSpPr>
          <p:cNvPr id="805" name="TextBox 804"/>
          <p:cNvSpPr txBox="1"/>
          <p:nvPr/>
        </p:nvSpPr>
        <p:spPr>
          <a:xfrm>
            <a:off x="3719291" y="5326984"/>
            <a:ext cx="224742" cy="215444"/>
          </a:xfrm>
          <a:prstGeom prst="rect">
            <a:avLst/>
          </a:prstGeom>
          <a:noFill/>
        </p:spPr>
        <p:txBody>
          <a:bodyPr wrap="none" rtlCol="0">
            <a:spAutoFit/>
          </a:bodyPr>
          <a:lstStyle/>
          <a:p>
            <a:pPr>
              <a:buNone/>
            </a:pPr>
            <a:r>
              <a:rPr lang="en-US" sz="800" b="0" dirty="0"/>
              <a:t>*</a:t>
            </a:r>
          </a:p>
        </p:txBody>
      </p:sp>
      <p:sp>
        <p:nvSpPr>
          <p:cNvPr id="806" name="TextBox 805"/>
          <p:cNvSpPr txBox="1"/>
          <p:nvPr/>
        </p:nvSpPr>
        <p:spPr>
          <a:xfrm>
            <a:off x="3761311" y="5360071"/>
            <a:ext cx="224742" cy="215444"/>
          </a:xfrm>
          <a:prstGeom prst="rect">
            <a:avLst/>
          </a:prstGeom>
          <a:noFill/>
        </p:spPr>
        <p:txBody>
          <a:bodyPr wrap="none" rtlCol="0">
            <a:spAutoFit/>
          </a:bodyPr>
          <a:lstStyle/>
          <a:p>
            <a:pPr>
              <a:buNone/>
            </a:pPr>
            <a:r>
              <a:rPr lang="en-US" sz="800" b="0" dirty="0"/>
              <a:t>*</a:t>
            </a:r>
          </a:p>
        </p:txBody>
      </p:sp>
      <p:sp>
        <p:nvSpPr>
          <p:cNvPr id="807" name="TextBox 806"/>
          <p:cNvSpPr txBox="1"/>
          <p:nvPr/>
        </p:nvSpPr>
        <p:spPr>
          <a:xfrm>
            <a:off x="3901580" y="5408951"/>
            <a:ext cx="224742" cy="215444"/>
          </a:xfrm>
          <a:prstGeom prst="rect">
            <a:avLst/>
          </a:prstGeom>
          <a:noFill/>
        </p:spPr>
        <p:txBody>
          <a:bodyPr wrap="none" rtlCol="0">
            <a:spAutoFit/>
          </a:bodyPr>
          <a:lstStyle/>
          <a:p>
            <a:pPr>
              <a:buNone/>
            </a:pPr>
            <a:r>
              <a:rPr lang="en-US" sz="800" b="0" dirty="0"/>
              <a:t>*</a:t>
            </a:r>
          </a:p>
        </p:txBody>
      </p:sp>
      <p:sp>
        <p:nvSpPr>
          <p:cNvPr id="808" name="TextBox 807"/>
          <p:cNvSpPr txBox="1"/>
          <p:nvPr/>
        </p:nvSpPr>
        <p:spPr>
          <a:xfrm>
            <a:off x="3889524" y="5387974"/>
            <a:ext cx="224742" cy="215444"/>
          </a:xfrm>
          <a:prstGeom prst="rect">
            <a:avLst/>
          </a:prstGeom>
          <a:noFill/>
        </p:spPr>
        <p:txBody>
          <a:bodyPr wrap="none" rtlCol="0">
            <a:spAutoFit/>
          </a:bodyPr>
          <a:lstStyle/>
          <a:p>
            <a:pPr>
              <a:buNone/>
            </a:pPr>
            <a:r>
              <a:rPr lang="en-US" sz="800" b="0" dirty="0"/>
              <a:t>*</a:t>
            </a:r>
          </a:p>
        </p:txBody>
      </p:sp>
      <p:sp>
        <p:nvSpPr>
          <p:cNvPr id="809" name="TextBox 808"/>
          <p:cNvSpPr txBox="1"/>
          <p:nvPr/>
        </p:nvSpPr>
        <p:spPr>
          <a:xfrm>
            <a:off x="3918699" y="5413110"/>
            <a:ext cx="224742" cy="215444"/>
          </a:xfrm>
          <a:prstGeom prst="rect">
            <a:avLst/>
          </a:prstGeom>
          <a:noFill/>
        </p:spPr>
        <p:txBody>
          <a:bodyPr wrap="none" rtlCol="0">
            <a:spAutoFit/>
          </a:bodyPr>
          <a:lstStyle/>
          <a:p>
            <a:pPr>
              <a:buNone/>
            </a:pPr>
            <a:r>
              <a:rPr lang="en-US" sz="800" b="0" dirty="0"/>
              <a:t>*</a:t>
            </a:r>
          </a:p>
        </p:txBody>
      </p:sp>
      <p:sp>
        <p:nvSpPr>
          <p:cNvPr id="810" name="TextBox 809"/>
          <p:cNvSpPr txBox="1"/>
          <p:nvPr/>
        </p:nvSpPr>
        <p:spPr>
          <a:xfrm>
            <a:off x="3931772" y="5417053"/>
            <a:ext cx="224742" cy="215444"/>
          </a:xfrm>
          <a:prstGeom prst="rect">
            <a:avLst/>
          </a:prstGeom>
          <a:noFill/>
        </p:spPr>
        <p:txBody>
          <a:bodyPr wrap="none" rtlCol="0">
            <a:spAutoFit/>
          </a:bodyPr>
          <a:lstStyle/>
          <a:p>
            <a:pPr>
              <a:buNone/>
            </a:pPr>
            <a:r>
              <a:rPr lang="en-US" sz="800" b="0" dirty="0"/>
              <a:t>*</a:t>
            </a:r>
          </a:p>
        </p:txBody>
      </p:sp>
      <p:sp>
        <p:nvSpPr>
          <p:cNvPr id="811" name="TextBox 810"/>
          <p:cNvSpPr txBox="1"/>
          <p:nvPr/>
        </p:nvSpPr>
        <p:spPr>
          <a:xfrm>
            <a:off x="3743866" y="5347132"/>
            <a:ext cx="224742" cy="215444"/>
          </a:xfrm>
          <a:prstGeom prst="rect">
            <a:avLst/>
          </a:prstGeom>
          <a:noFill/>
        </p:spPr>
        <p:txBody>
          <a:bodyPr wrap="none" rtlCol="0">
            <a:spAutoFit/>
          </a:bodyPr>
          <a:lstStyle/>
          <a:p>
            <a:pPr>
              <a:buNone/>
            </a:pPr>
            <a:r>
              <a:rPr lang="en-US" sz="800" b="0" dirty="0"/>
              <a:t>*</a:t>
            </a:r>
          </a:p>
        </p:txBody>
      </p:sp>
      <p:sp>
        <p:nvSpPr>
          <p:cNvPr id="812" name="TextBox 811"/>
          <p:cNvSpPr txBox="1"/>
          <p:nvPr/>
        </p:nvSpPr>
        <p:spPr>
          <a:xfrm>
            <a:off x="3946525" y="5431208"/>
            <a:ext cx="224742" cy="215444"/>
          </a:xfrm>
          <a:prstGeom prst="rect">
            <a:avLst/>
          </a:prstGeom>
          <a:noFill/>
        </p:spPr>
        <p:txBody>
          <a:bodyPr wrap="none" rtlCol="0">
            <a:spAutoFit/>
          </a:bodyPr>
          <a:lstStyle/>
          <a:p>
            <a:pPr>
              <a:buNone/>
            </a:pPr>
            <a:r>
              <a:rPr lang="en-US" sz="800" b="0" dirty="0"/>
              <a:t>*</a:t>
            </a:r>
          </a:p>
        </p:txBody>
      </p:sp>
      <p:sp>
        <p:nvSpPr>
          <p:cNvPr id="813" name="TextBox 812"/>
          <p:cNvSpPr txBox="1"/>
          <p:nvPr/>
        </p:nvSpPr>
        <p:spPr>
          <a:xfrm>
            <a:off x="4030134" y="5471309"/>
            <a:ext cx="224742" cy="215444"/>
          </a:xfrm>
          <a:prstGeom prst="rect">
            <a:avLst/>
          </a:prstGeom>
          <a:noFill/>
        </p:spPr>
        <p:txBody>
          <a:bodyPr wrap="none" rtlCol="0">
            <a:spAutoFit/>
          </a:bodyPr>
          <a:lstStyle/>
          <a:p>
            <a:pPr>
              <a:buNone/>
            </a:pPr>
            <a:r>
              <a:rPr lang="en-US" sz="800" b="0" dirty="0"/>
              <a:t>*</a:t>
            </a:r>
          </a:p>
        </p:txBody>
      </p:sp>
      <p:sp>
        <p:nvSpPr>
          <p:cNvPr id="814" name="TextBox 813"/>
          <p:cNvSpPr txBox="1"/>
          <p:nvPr/>
        </p:nvSpPr>
        <p:spPr>
          <a:xfrm>
            <a:off x="3964381" y="5440614"/>
            <a:ext cx="224742" cy="215444"/>
          </a:xfrm>
          <a:prstGeom prst="rect">
            <a:avLst/>
          </a:prstGeom>
          <a:noFill/>
        </p:spPr>
        <p:txBody>
          <a:bodyPr wrap="none" rtlCol="0">
            <a:spAutoFit/>
          </a:bodyPr>
          <a:lstStyle/>
          <a:p>
            <a:pPr>
              <a:buNone/>
            </a:pPr>
            <a:r>
              <a:rPr lang="en-US" sz="800" b="0" dirty="0"/>
              <a:t>*</a:t>
            </a:r>
          </a:p>
        </p:txBody>
      </p:sp>
      <p:sp>
        <p:nvSpPr>
          <p:cNvPr id="815" name="TextBox 814"/>
          <p:cNvSpPr txBox="1"/>
          <p:nvPr/>
        </p:nvSpPr>
        <p:spPr>
          <a:xfrm>
            <a:off x="3977467" y="5448182"/>
            <a:ext cx="224742" cy="215444"/>
          </a:xfrm>
          <a:prstGeom prst="rect">
            <a:avLst/>
          </a:prstGeom>
          <a:noFill/>
        </p:spPr>
        <p:txBody>
          <a:bodyPr wrap="none" rtlCol="0">
            <a:spAutoFit/>
          </a:bodyPr>
          <a:lstStyle/>
          <a:p>
            <a:pPr>
              <a:buNone/>
            </a:pPr>
            <a:r>
              <a:rPr lang="en-US" sz="800" b="0" dirty="0"/>
              <a:t>*</a:t>
            </a:r>
          </a:p>
        </p:txBody>
      </p:sp>
      <p:sp>
        <p:nvSpPr>
          <p:cNvPr id="816" name="TextBox 815"/>
          <p:cNvSpPr txBox="1"/>
          <p:nvPr/>
        </p:nvSpPr>
        <p:spPr>
          <a:xfrm>
            <a:off x="4017061" y="5469295"/>
            <a:ext cx="224742" cy="215444"/>
          </a:xfrm>
          <a:prstGeom prst="rect">
            <a:avLst/>
          </a:prstGeom>
          <a:noFill/>
        </p:spPr>
        <p:txBody>
          <a:bodyPr wrap="none" rtlCol="0">
            <a:spAutoFit/>
          </a:bodyPr>
          <a:lstStyle/>
          <a:p>
            <a:pPr>
              <a:buNone/>
            </a:pPr>
            <a:r>
              <a:rPr lang="en-US" sz="800" b="0" dirty="0"/>
              <a:t>*</a:t>
            </a:r>
          </a:p>
        </p:txBody>
      </p:sp>
      <p:sp>
        <p:nvSpPr>
          <p:cNvPr id="817" name="TextBox 816"/>
          <p:cNvSpPr txBox="1"/>
          <p:nvPr/>
        </p:nvSpPr>
        <p:spPr>
          <a:xfrm>
            <a:off x="3996084" y="5459041"/>
            <a:ext cx="224742" cy="215444"/>
          </a:xfrm>
          <a:prstGeom prst="rect">
            <a:avLst/>
          </a:prstGeom>
          <a:noFill/>
        </p:spPr>
        <p:txBody>
          <a:bodyPr wrap="none" rtlCol="0">
            <a:spAutoFit/>
          </a:bodyPr>
          <a:lstStyle/>
          <a:p>
            <a:pPr>
              <a:buNone/>
            </a:pPr>
            <a:r>
              <a:rPr lang="en-US" sz="800" b="0" dirty="0"/>
              <a:t>*</a:t>
            </a:r>
          </a:p>
        </p:txBody>
      </p:sp>
      <p:sp>
        <p:nvSpPr>
          <p:cNvPr id="818" name="TextBox 817"/>
          <p:cNvSpPr txBox="1"/>
          <p:nvPr/>
        </p:nvSpPr>
        <p:spPr>
          <a:xfrm>
            <a:off x="4053207" y="5480879"/>
            <a:ext cx="224742" cy="215444"/>
          </a:xfrm>
          <a:prstGeom prst="rect">
            <a:avLst/>
          </a:prstGeom>
          <a:noFill/>
        </p:spPr>
        <p:txBody>
          <a:bodyPr wrap="none" rtlCol="0">
            <a:spAutoFit/>
          </a:bodyPr>
          <a:lstStyle/>
          <a:p>
            <a:pPr>
              <a:buNone/>
            </a:pPr>
            <a:r>
              <a:rPr lang="en-US" sz="800" b="0" dirty="0"/>
              <a:t>*</a:t>
            </a:r>
          </a:p>
        </p:txBody>
      </p:sp>
      <p:sp>
        <p:nvSpPr>
          <p:cNvPr id="819" name="TextBox 818"/>
          <p:cNvSpPr txBox="1"/>
          <p:nvPr/>
        </p:nvSpPr>
        <p:spPr>
          <a:xfrm>
            <a:off x="4070833" y="5511851"/>
            <a:ext cx="224742" cy="215444"/>
          </a:xfrm>
          <a:prstGeom prst="rect">
            <a:avLst/>
          </a:prstGeom>
          <a:noFill/>
        </p:spPr>
        <p:txBody>
          <a:bodyPr wrap="none" rtlCol="0">
            <a:spAutoFit/>
          </a:bodyPr>
          <a:lstStyle/>
          <a:p>
            <a:pPr>
              <a:buNone/>
            </a:pPr>
            <a:r>
              <a:rPr lang="en-US" sz="800" b="0" dirty="0"/>
              <a:t>*</a:t>
            </a:r>
          </a:p>
        </p:txBody>
      </p:sp>
      <p:sp>
        <p:nvSpPr>
          <p:cNvPr id="820" name="TextBox 819"/>
          <p:cNvSpPr txBox="1"/>
          <p:nvPr/>
        </p:nvSpPr>
        <p:spPr>
          <a:xfrm>
            <a:off x="4096983" y="5522479"/>
            <a:ext cx="224742" cy="215444"/>
          </a:xfrm>
          <a:prstGeom prst="rect">
            <a:avLst/>
          </a:prstGeom>
          <a:noFill/>
        </p:spPr>
        <p:txBody>
          <a:bodyPr wrap="none" rtlCol="0">
            <a:spAutoFit/>
          </a:bodyPr>
          <a:lstStyle/>
          <a:p>
            <a:pPr>
              <a:buNone/>
            </a:pPr>
            <a:r>
              <a:rPr lang="en-US" sz="800" b="0" dirty="0"/>
              <a:t>*</a:t>
            </a:r>
          </a:p>
        </p:txBody>
      </p:sp>
      <p:sp>
        <p:nvSpPr>
          <p:cNvPr id="821" name="TextBox 820"/>
          <p:cNvSpPr txBox="1"/>
          <p:nvPr/>
        </p:nvSpPr>
        <p:spPr>
          <a:xfrm>
            <a:off x="4109047" y="5539863"/>
            <a:ext cx="224742" cy="215444"/>
          </a:xfrm>
          <a:prstGeom prst="rect">
            <a:avLst/>
          </a:prstGeom>
          <a:noFill/>
        </p:spPr>
        <p:txBody>
          <a:bodyPr wrap="none" rtlCol="0">
            <a:spAutoFit/>
          </a:bodyPr>
          <a:lstStyle/>
          <a:p>
            <a:pPr>
              <a:buNone/>
            </a:pPr>
            <a:r>
              <a:rPr lang="en-US" sz="800" b="0" dirty="0"/>
              <a:t>*</a:t>
            </a:r>
          </a:p>
        </p:txBody>
      </p:sp>
      <p:sp>
        <p:nvSpPr>
          <p:cNvPr id="822" name="TextBox 821"/>
          <p:cNvSpPr txBox="1"/>
          <p:nvPr/>
        </p:nvSpPr>
        <p:spPr>
          <a:xfrm>
            <a:off x="4113701" y="5587676"/>
            <a:ext cx="224742" cy="215444"/>
          </a:xfrm>
          <a:prstGeom prst="rect">
            <a:avLst/>
          </a:prstGeom>
          <a:noFill/>
        </p:spPr>
        <p:txBody>
          <a:bodyPr wrap="none" rtlCol="0">
            <a:spAutoFit/>
          </a:bodyPr>
          <a:lstStyle/>
          <a:p>
            <a:pPr>
              <a:buNone/>
            </a:pPr>
            <a:r>
              <a:rPr lang="en-US" sz="800" b="0" dirty="0"/>
              <a:t>*</a:t>
            </a:r>
          </a:p>
        </p:txBody>
      </p:sp>
      <p:sp>
        <p:nvSpPr>
          <p:cNvPr id="823" name="TextBox 822"/>
          <p:cNvSpPr txBox="1"/>
          <p:nvPr/>
        </p:nvSpPr>
        <p:spPr>
          <a:xfrm>
            <a:off x="4126417" y="5606476"/>
            <a:ext cx="224742" cy="215444"/>
          </a:xfrm>
          <a:prstGeom prst="rect">
            <a:avLst/>
          </a:prstGeom>
          <a:noFill/>
        </p:spPr>
        <p:txBody>
          <a:bodyPr wrap="none" rtlCol="0">
            <a:spAutoFit/>
          </a:bodyPr>
          <a:lstStyle/>
          <a:p>
            <a:pPr>
              <a:buNone/>
            </a:pPr>
            <a:r>
              <a:rPr lang="en-US" sz="800" b="0" dirty="0"/>
              <a:t>*</a:t>
            </a:r>
          </a:p>
        </p:txBody>
      </p:sp>
      <p:sp>
        <p:nvSpPr>
          <p:cNvPr id="824" name="TextBox 823"/>
          <p:cNvSpPr txBox="1"/>
          <p:nvPr/>
        </p:nvSpPr>
        <p:spPr>
          <a:xfrm>
            <a:off x="4140944" y="5623739"/>
            <a:ext cx="224742" cy="215444"/>
          </a:xfrm>
          <a:prstGeom prst="rect">
            <a:avLst/>
          </a:prstGeom>
          <a:noFill/>
        </p:spPr>
        <p:txBody>
          <a:bodyPr wrap="none" rtlCol="0">
            <a:spAutoFit/>
          </a:bodyPr>
          <a:lstStyle/>
          <a:p>
            <a:pPr>
              <a:buNone/>
            </a:pPr>
            <a:r>
              <a:rPr lang="en-US" sz="800" b="0" dirty="0"/>
              <a:t>*</a:t>
            </a:r>
          </a:p>
        </p:txBody>
      </p:sp>
      <p:sp>
        <p:nvSpPr>
          <p:cNvPr id="825" name="TextBox 824"/>
          <p:cNvSpPr txBox="1"/>
          <p:nvPr/>
        </p:nvSpPr>
        <p:spPr>
          <a:xfrm>
            <a:off x="4163913" y="5636240"/>
            <a:ext cx="224742" cy="215444"/>
          </a:xfrm>
          <a:prstGeom prst="rect">
            <a:avLst/>
          </a:prstGeom>
          <a:noFill/>
        </p:spPr>
        <p:txBody>
          <a:bodyPr wrap="none" rtlCol="0">
            <a:spAutoFit/>
          </a:bodyPr>
          <a:lstStyle/>
          <a:p>
            <a:pPr>
              <a:buNone/>
            </a:pPr>
            <a:r>
              <a:rPr lang="en-US" sz="800" b="0" dirty="0"/>
              <a:t>*</a:t>
            </a:r>
          </a:p>
        </p:txBody>
      </p:sp>
      <p:sp>
        <p:nvSpPr>
          <p:cNvPr id="827" name="TextBox 826"/>
          <p:cNvSpPr txBox="1"/>
          <p:nvPr/>
        </p:nvSpPr>
        <p:spPr>
          <a:xfrm>
            <a:off x="4184345" y="5648536"/>
            <a:ext cx="224742" cy="215444"/>
          </a:xfrm>
          <a:prstGeom prst="rect">
            <a:avLst/>
          </a:prstGeom>
          <a:noFill/>
        </p:spPr>
        <p:txBody>
          <a:bodyPr wrap="none" rtlCol="0">
            <a:spAutoFit/>
          </a:bodyPr>
          <a:lstStyle/>
          <a:p>
            <a:pPr>
              <a:buNone/>
            </a:pPr>
            <a:r>
              <a:rPr lang="en-US" sz="800" b="0" dirty="0"/>
              <a:t>*</a:t>
            </a:r>
          </a:p>
        </p:txBody>
      </p:sp>
      <p:sp>
        <p:nvSpPr>
          <p:cNvPr id="847" name="TextBox 846"/>
          <p:cNvSpPr txBox="1"/>
          <p:nvPr/>
        </p:nvSpPr>
        <p:spPr>
          <a:xfrm>
            <a:off x="4200021" y="5726472"/>
            <a:ext cx="224742" cy="215444"/>
          </a:xfrm>
          <a:prstGeom prst="rect">
            <a:avLst/>
          </a:prstGeom>
          <a:noFill/>
        </p:spPr>
        <p:txBody>
          <a:bodyPr wrap="none" rtlCol="0">
            <a:spAutoFit/>
          </a:bodyPr>
          <a:lstStyle/>
          <a:p>
            <a:pPr>
              <a:buNone/>
            </a:pPr>
            <a:r>
              <a:rPr lang="en-US" sz="800" b="0" dirty="0"/>
              <a:t>*</a:t>
            </a:r>
          </a:p>
        </p:txBody>
      </p:sp>
      <p:sp>
        <p:nvSpPr>
          <p:cNvPr id="848" name="TextBox 847"/>
          <p:cNvSpPr txBox="1"/>
          <p:nvPr/>
        </p:nvSpPr>
        <p:spPr>
          <a:xfrm>
            <a:off x="4252131" y="5726472"/>
            <a:ext cx="224742" cy="215444"/>
          </a:xfrm>
          <a:prstGeom prst="rect">
            <a:avLst/>
          </a:prstGeom>
          <a:noFill/>
        </p:spPr>
        <p:txBody>
          <a:bodyPr wrap="none" rtlCol="0">
            <a:spAutoFit/>
          </a:bodyPr>
          <a:lstStyle/>
          <a:p>
            <a:pPr>
              <a:buNone/>
            </a:pPr>
            <a:r>
              <a:rPr lang="en-US" sz="800" b="0" dirty="0"/>
              <a:t>*</a:t>
            </a:r>
          </a:p>
        </p:txBody>
      </p:sp>
      <p:sp>
        <p:nvSpPr>
          <p:cNvPr id="849" name="TextBox 848"/>
          <p:cNvSpPr txBox="1"/>
          <p:nvPr/>
        </p:nvSpPr>
        <p:spPr>
          <a:xfrm>
            <a:off x="4234761" y="5726472"/>
            <a:ext cx="224742" cy="215444"/>
          </a:xfrm>
          <a:prstGeom prst="rect">
            <a:avLst/>
          </a:prstGeom>
          <a:noFill/>
        </p:spPr>
        <p:txBody>
          <a:bodyPr wrap="none" rtlCol="0">
            <a:spAutoFit/>
          </a:bodyPr>
          <a:lstStyle/>
          <a:p>
            <a:pPr>
              <a:buNone/>
            </a:pPr>
            <a:r>
              <a:rPr lang="en-US" sz="800" b="0" dirty="0"/>
              <a:t>*</a:t>
            </a:r>
          </a:p>
        </p:txBody>
      </p:sp>
      <p:sp>
        <p:nvSpPr>
          <p:cNvPr id="850" name="TextBox 849"/>
          <p:cNvSpPr txBox="1"/>
          <p:nvPr/>
        </p:nvSpPr>
        <p:spPr>
          <a:xfrm>
            <a:off x="4269501" y="5726472"/>
            <a:ext cx="224742" cy="215444"/>
          </a:xfrm>
          <a:prstGeom prst="rect">
            <a:avLst/>
          </a:prstGeom>
          <a:noFill/>
        </p:spPr>
        <p:txBody>
          <a:bodyPr wrap="none" rtlCol="0">
            <a:spAutoFit/>
          </a:bodyPr>
          <a:lstStyle/>
          <a:p>
            <a:pPr>
              <a:buNone/>
            </a:pPr>
            <a:r>
              <a:rPr lang="en-US" sz="800" b="0" dirty="0"/>
              <a:t>*</a:t>
            </a:r>
          </a:p>
        </p:txBody>
      </p:sp>
      <p:sp>
        <p:nvSpPr>
          <p:cNvPr id="851" name="TextBox 850"/>
          <p:cNvSpPr txBox="1"/>
          <p:nvPr/>
        </p:nvSpPr>
        <p:spPr>
          <a:xfrm>
            <a:off x="4286862" y="5726472"/>
            <a:ext cx="224742" cy="215444"/>
          </a:xfrm>
          <a:prstGeom prst="rect">
            <a:avLst/>
          </a:prstGeom>
          <a:noFill/>
        </p:spPr>
        <p:txBody>
          <a:bodyPr wrap="none" rtlCol="0">
            <a:spAutoFit/>
          </a:bodyPr>
          <a:lstStyle/>
          <a:p>
            <a:pPr>
              <a:buNone/>
            </a:pPr>
            <a:r>
              <a:rPr lang="en-US" sz="800" b="0" dirty="0"/>
              <a:t>*</a:t>
            </a:r>
          </a:p>
        </p:txBody>
      </p:sp>
      <p:sp>
        <p:nvSpPr>
          <p:cNvPr id="852" name="TextBox 851"/>
          <p:cNvSpPr txBox="1"/>
          <p:nvPr/>
        </p:nvSpPr>
        <p:spPr>
          <a:xfrm>
            <a:off x="4217391" y="5726472"/>
            <a:ext cx="224742" cy="215444"/>
          </a:xfrm>
          <a:prstGeom prst="rect">
            <a:avLst/>
          </a:prstGeom>
          <a:noFill/>
        </p:spPr>
        <p:txBody>
          <a:bodyPr wrap="none" rtlCol="0">
            <a:spAutoFit/>
          </a:bodyPr>
          <a:lstStyle/>
          <a:p>
            <a:pPr>
              <a:buNone/>
            </a:pPr>
            <a:r>
              <a:rPr lang="en-US" sz="800" b="0" dirty="0"/>
              <a:t>*</a:t>
            </a:r>
          </a:p>
        </p:txBody>
      </p:sp>
      <p:sp>
        <p:nvSpPr>
          <p:cNvPr id="853" name="TextBox 852"/>
          <p:cNvSpPr txBox="1"/>
          <p:nvPr/>
        </p:nvSpPr>
        <p:spPr>
          <a:xfrm>
            <a:off x="4303982" y="5726472"/>
            <a:ext cx="224742" cy="215444"/>
          </a:xfrm>
          <a:prstGeom prst="rect">
            <a:avLst/>
          </a:prstGeom>
          <a:noFill/>
        </p:spPr>
        <p:txBody>
          <a:bodyPr wrap="none" rtlCol="0">
            <a:spAutoFit/>
          </a:bodyPr>
          <a:lstStyle/>
          <a:p>
            <a:pPr>
              <a:buNone/>
            </a:pPr>
            <a:r>
              <a:rPr lang="en-US" sz="800" dirty="0"/>
              <a:t>*</a:t>
            </a:r>
          </a:p>
        </p:txBody>
      </p:sp>
      <p:sp>
        <p:nvSpPr>
          <p:cNvPr id="858" name="Rectangle 857"/>
          <p:cNvSpPr/>
          <p:nvPr/>
        </p:nvSpPr>
        <p:spPr>
          <a:xfrm>
            <a:off x="1466280" y="4009783"/>
            <a:ext cx="2635019" cy="313932"/>
          </a:xfrm>
          <a:prstGeom prst="rect">
            <a:avLst/>
          </a:prstGeom>
        </p:spPr>
        <p:txBody>
          <a:bodyPr wrap="square">
            <a:spAutoFit/>
          </a:bodyPr>
          <a:lstStyle/>
          <a:p>
            <a:pPr marL="342900" lvl="0" indent="-342900" algn="ctr" eaLnBrk="0" fontAlgn="base" hangingPunct="0">
              <a:lnSpc>
                <a:spcPct val="90000"/>
              </a:lnSpc>
              <a:spcBef>
                <a:spcPts val="1000"/>
              </a:spcBef>
              <a:spcAft>
                <a:spcPts val="700"/>
              </a:spcAft>
              <a:buClr>
                <a:srgbClr val="FEFDDE"/>
              </a:buClr>
            </a:pPr>
            <a:r>
              <a:rPr lang="en-US" sz="1600" kern="0" dirty="0">
                <a:latin typeface="Arial" pitchFamily="34" charset="0"/>
                <a:cs typeface="Arial" pitchFamily="34" charset="0"/>
              </a:rPr>
              <a:t>Ipilimumab</a:t>
            </a:r>
            <a:endParaRPr lang="en-US" sz="1600" b="1" kern="0" dirty="0">
              <a:latin typeface="Arial" pitchFamily="34" charset="0"/>
              <a:cs typeface="Arial" pitchFamily="34" charset="0"/>
            </a:endParaRPr>
          </a:p>
        </p:txBody>
      </p:sp>
      <p:sp>
        <p:nvSpPr>
          <p:cNvPr id="861" name="Rectangle 860"/>
          <p:cNvSpPr/>
          <p:nvPr/>
        </p:nvSpPr>
        <p:spPr bwMode="auto">
          <a:xfrm flipH="1" flipV="1">
            <a:off x="1240533" y="4392424"/>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62" name="Rectangle 861"/>
          <p:cNvSpPr/>
          <p:nvPr/>
        </p:nvSpPr>
        <p:spPr bwMode="auto">
          <a:xfrm flipH="1" flipV="1">
            <a:off x="1271253" y="4392424"/>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63" name="Rectangle 862"/>
          <p:cNvSpPr/>
          <p:nvPr/>
        </p:nvSpPr>
        <p:spPr bwMode="auto">
          <a:xfrm flipH="1" flipV="1">
            <a:off x="1283696" y="4392424"/>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68" name="Rectangle 867"/>
          <p:cNvSpPr/>
          <p:nvPr/>
        </p:nvSpPr>
        <p:spPr bwMode="auto">
          <a:xfrm flipH="1" flipV="1">
            <a:off x="1251084" y="4392424"/>
            <a:ext cx="18288" cy="1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82" name="Freeform: Shape 881"/>
          <p:cNvSpPr/>
          <p:nvPr/>
        </p:nvSpPr>
        <p:spPr bwMode="auto">
          <a:xfrm>
            <a:off x="2933920" y="5101743"/>
            <a:ext cx="119605" cy="15433"/>
          </a:xfrm>
          <a:custGeom>
            <a:avLst/>
            <a:gdLst>
              <a:gd name="connsiteX0" fmla="*/ 0 w 119605"/>
              <a:gd name="connsiteY0" fmla="*/ 0 h 15433"/>
              <a:gd name="connsiteX1" fmla="*/ 119605 w 119605"/>
              <a:gd name="connsiteY1" fmla="*/ 0 h 15433"/>
              <a:gd name="connsiteX2" fmla="*/ 119605 w 119605"/>
              <a:gd name="connsiteY2" fmla="*/ 15433 h 15433"/>
            </a:gdLst>
            <a:ahLst/>
            <a:cxnLst>
              <a:cxn ang="0">
                <a:pos x="connsiteX0" y="connsiteY0"/>
              </a:cxn>
              <a:cxn ang="0">
                <a:pos x="connsiteX1" y="connsiteY1"/>
              </a:cxn>
              <a:cxn ang="0">
                <a:pos x="connsiteX2" y="connsiteY2"/>
              </a:cxn>
            </a:cxnLst>
            <a:rect l="l" t="t" r="r" b="b"/>
            <a:pathLst>
              <a:path w="119605" h="15433">
                <a:moveTo>
                  <a:pt x="0" y="0"/>
                </a:moveTo>
                <a:lnTo>
                  <a:pt x="119605" y="0"/>
                </a:lnTo>
                <a:lnTo>
                  <a:pt x="119605" y="15433"/>
                </a:lnTo>
              </a:path>
            </a:pathLst>
          </a:custGeom>
          <a:noFill/>
          <a:ln w="9525">
            <a:solidFill>
              <a:srgbClr val="12AD2B"/>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lang="en-US" dirty="0"/>
          </a:p>
        </p:txBody>
      </p:sp>
      <p:sp>
        <p:nvSpPr>
          <p:cNvPr id="883" name="Rectangle 882"/>
          <p:cNvSpPr/>
          <p:nvPr/>
        </p:nvSpPr>
        <p:spPr bwMode="auto">
          <a:xfrm>
            <a:off x="1969363" y="4881825"/>
            <a:ext cx="45719" cy="45719"/>
          </a:xfrm>
          <a:prstGeom prst="rect">
            <a:avLst/>
          </a:prstGeom>
          <a:solidFill>
            <a:srgbClr val="12AD2B"/>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84" name="Rectangle 883"/>
          <p:cNvSpPr/>
          <p:nvPr/>
        </p:nvSpPr>
        <p:spPr bwMode="auto">
          <a:xfrm>
            <a:off x="1848709" y="4843635"/>
            <a:ext cx="56965" cy="55306"/>
          </a:xfrm>
          <a:prstGeom prst="rect">
            <a:avLst/>
          </a:prstGeom>
          <a:solidFill>
            <a:srgbClr val="12AD2B"/>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85" name="Rectangle 884"/>
          <p:cNvSpPr/>
          <p:nvPr/>
        </p:nvSpPr>
        <p:spPr bwMode="auto">
          <a:xfrm>
            <a:off x="1498659" y="4691293"/>
            <a:ext cx="45719" cy="45719"/>
          </a:xfrm>
          <a:prstGeom prst="rect">
            <a:avLst/>
          </a:prstGeom>
          <a:solidFill>
            <a:srgbClr val="12AD2B"/>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86" name="Rectangle 885"/>
          <p:cNvSpPr/>
          <p:nvPr/>
        </p:nvSpPr>
        <p:spPr bwMode="auto">
          <a:xfrm>
            <a:off x="1300006" y="4545684"/>
            <a:ext cx="45719" cy="45719"/>
          </a:xfrm>
          <a:prstGeom prst="rect">
            <a:avLst/>
          </a:prstGeom>
          <a:solidFill>
            <a:srgbClr val="12AD2B"/>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
        <p:nvSpPr>
          <p:cNvPr id="888" name="Rectangle 46"/>
          <p:cNvSpPr>
            <a:spLocks noChangeArrowheads="1"/>
          </p:cNvSpPr>
          <p:nvPr/>
        </p:nvSpPr>
        <p:spPr bwMode="auto">
          <a:xfrm>
            <a:off x="7415614" y="1874976"/>
            <a:ext cx="1619033"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ts val="0"/>
              </a:spcBef>
              <a:spcAft>
                <a:spcPts val="0"/>
              </a:spcAft>
              <a:buClr>
                <a:schemeClr val="folHlink"/>
              </a:buClr>
              <a:buFont typeface="Arial" panose="020B0604020202020204" pitchFamily="34" charset="0"/>
              <a:buNone/>
            </a:pPr>
            <a:r>
              <a:rPr lang="en-US" altLang="en-US" sz="1200" b="0" dirty="0">
                <a:solidFill>
                  <a:srgbClr val="FFFFFF"/>
                </a:solidFill>
              </a:rPr>
              <a:t>Median change: -51.9%</a:t>
            </a:r>
          </a:p>
        </p:txBody>
      </p:sp>
      <p:cxnSp>
        <p:nvCxnSpPr>
          <p:cNvPr id="7" name="Straight Connector 6"/>
          <p:cNvCxnSpPr/>
          <p:nvPr/>
        </p:nvCxnSpPr>
        <p:spPr bwMode="auto">
          <a:xfrm flipV="1">
            <a:off x="1104284" y="2874534"/>
            <a:ext cx="3407176" cy="0"/>
          </a:xfrm>
          <a:prstGeom prst="line">
            <a:avLst/>
          </a:prstGeom>
          <a:noFill/>
          <a:ln w="28575" cap="flat" cmpd="sng" algn="ctr">
            <a:solidFill>
              <a:schemeClr val="tx1"/>
            </a:solidFill>
            <a:prstDash val="sysDot"/>
            <a:round/>
            <a:headEnd type="none" w="med" len="med"/>
            <a:tailEnd type="none" w="med" len="med"/>
          </a:ln>
          <a:effectLst/>
        </p:spPr>
      </p:cxnSp>
      <p:cxnSp>
        <p:nvCxnSpPr>
          <p:cNvPr id="431" name="Straight Connector 430"/>
          <p:cNvCxnSpPr/>
          <p:nvPr/>
        </p:nvCxnSpPr>
        <p:spPr bwMode="auto">
          <a:xfrm flipV="1">
            <a:off x="5582230" y="2881794"/>
            <a:ext cx="3407176" cy="0"/>
          </a:xfrm>
          <a:prstGeom prst="line">
            <a:avLst/>
          </a:prstGeom>
          <a:noFill/>
          <a:ln w="28575" cap="flat" cmpd="sng" algn="ctr">
            <a:solidFill>
              <a:schemeClr val="tx1"/>
            </a:solidFill>
            <a:prstDash val="sysDot"/>
            <a:round/>
            <a:headEnd type="none" w="med" len="med"/>
            <a:tailEnd type="none" w="med" len="med"/>
          </a:ln>
          <a:effectLst/>
        </p:spPr>
      </p:cxnSp>
      <p:cxnSp>
        <p:nvCxnSpPr>
          <p:cNvPr id="432" name="Straight Connector 431"/>
          <p:cNvCxnSpPr/>
          <p:nvPr/>
        </p:nvCxnSpPr>
        <p:spPr bwMode="auto">
          <a:xfrm flipV="1">
            <a:off x="1084373" y="5310134"/>
            <a:ext cx="3407176" cy="0"/>
          </a:xfrm>
          <a:prstGeom prst="line">
            <a:avLst/>
          </a:prstGeom>
          <a:noFill/>
          <a:ln w="28575" cap="flat" cmpd="sng" algn="ctr">
            <a:solidFill>
              <a:schemeClr val="tx1"/>
            </a:solidFill>
            <a:prstDash val="sysDot"/>
            <a:round/>
            <a:headEnd type="none" w="med" len="med"/>
            <a:tailEnd type="none" w="med" len="med"/>
          </a:ln>
          <a:effectLst/>
        </p:spPr>
      </p:cxnSp>
      <p:cxnSp>
        <p:nvCxnSpPr>
          <p:cNvPr id="14" name="Straight Connector 13"/>
          <p:cNvCxnSpPr/>
          <p:nvPr/>
        </p:nvCxnSpPr>
        <p:spPr bwMode="auto">
          <a:xfrm>
            <a:off x="1772729" y="1914155"/>
            <a:ext cx="0" cy="1497156"/>
          </a:xfrm>
          <a:prstGeom prst="line">
            <a:avLst/>
          </a:prstGeom>
          <a:noFill/>
          <a:ln w="28575" cap="flat" cmpd="sng" algn="ctr">
            <a:solidFill>
              <a:schemeClr val="tx1"/>
            </a:solidFill>
            <a:prstDash val="sysDot"/>
            <a:round/>
            <a:headEnd type="none" w="med" len="med"/>
            <a:tailEnd type="none" w="med" len="med"/>
          </a:ln>
          <a:effectLst/>
        </p:spPr>
      </p:cxnSp>
      <p:cxnSp>
        <p:nvCxnSpPr>
          <p:cNvPr id="434" name="Straight Connector 433"/>
          <p:cNvCxnSpPr/>
          <p:nvPr/>
        </p:nvCxnSpPr>
        <p:spPr bwMode="auto">
          <a:xfrm>
            <a:off x="1759387" y="4356631"/>
            <a:ext cx="0" cy="1497156"/>
          </a:xfrm>
          <a:prstGeom prst="line">
            <a:avLst/>
          </a:prstGeom>
          <a:noFill/>
          <a:ln w="28575" cap="flat" cmpd="sng" algn="ctr">
            <a:solidFill>
              <a:schemeClr val="tx1"/>
            </a:solidFill>
            <a:prstDash val="sysDot"/>
            <a:round/>
            <a:headEnd type="none" w="med" len="med"/>
            <a:tailEnd type="none" w="med" len="med"/>
          </a:ln>
          <a:effectLst/>
        </p:spPr>
      </p:cxnSp>
      <p:cxnSp>
        <p:nvCxnSpPr>
          <p:cNvPr id="435" name="Straight Connector 434"/>
          <p:cNvCxnSpPr/>
          <p:nvPr/>
        </p:nvCxnSpPr>
        <p:spPr bwMode="auto">
          <a:xfrm>
            <a:off x="6287846" y="1929749"/>
            <a:ext cx="0" cy="1497156"/>
          </a:xfrm>
          <a:prstGeom prst="line">
            <a:avLst/>
          </a:prstGeom>
          <a:noFill/>
          <a:ln w="28575" cap="flat" cmpd="sng" algn="ctr">
            <a:solidFill>
              <a:schemeClr val="tx1"/>
            </a:solidFill>
            <a:prstDash val="sysDot"/>
            <a:round/>
            <a:headEnd type="none" w="med" len="med"/>
            <a:tailEnd type="none" w="med" len="med"/>
          </a:ln>
          <a:effectLst/>
        </p:spPr>
      </p:cxnSp>
    </p:spTree>
    <p:extLst>
      <p:ext uri="{BB962C8B-B14F-4D97-AF65-F5344CB8AC3E}">
        <p14:creationId xmlns:p14="http://schemas.microsoft.com/office/powerpoint/2010/main" val="2230101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bwMode="gray">
          <a:xfrm>
            <a:off x="382588" y="239713"/>
            <a:ext cx="8464550" cy="1674812"/>
          </a:xfrm>
          <a:noFill/>
        </p:spPr>
        <p:txBody>
          <a:bodyPr/>
          <a:lstStyle/>
          <a:p>
            <a:pPr eaLnBrk="1" hangingPunct="1"/>
            <a:r>
              <a:rPr lang="en-US" altLang="en-US"/>
              <a:t>Go Online for More CCO </a:t>
            </a:r>
            <a:br>
              <a:rPr lang="en-US" altLang="en-US"/>
            </a:br>
            <a:r>
              <a:rPr lang="en-US" altLang="en-US"/>
              <a:t>Coverage of HCC!</a:t>
            </a:r>
          </a:p>
        </p:txBody>
      </p:sp>
      <p:sp>
        <p:nvSpPr>
          <p:cNvPr id="39940" name="Rectangle 2"/>
          <p:cNvSpPr>
            <a:spLocks noGrp="1" noChangeArrowheads="1"/>
          </p:cNvSpPr>
          <p:nvPr>
            <p:ph sz="quarter" idx="10"/>
          </p:nvPr>
        </p:nvSpPr>
        <p:spPr>
          <a:xfrm>
            <a:off x="385763" y="1914525"/>
            <a:ext cx="8462962" cy="2605088"/>
          </a:xfrm>
        </p:spPr>
        <p:txBody>
          <a:bodyPr rtlCol="0">
            <a:normAutofit/>
          </a:bodyPr>
          <a:lstStyle/>
          <a:p>
            <a:pPr eaLnBrk="1" hangingPunct="1">
              <a:buClr>
                <a:schemeClr val="accent6"/>
              </a:buClr>
              <a:defRPr/>
            </a:pPr>
            <a:r>
              <a:rPr lang="en-US" dirty="0">
                <a:solidFill>
                  <a:schemeClr val="hlink"/>
                </a:solidFill>
              </a:rPr>
              <a:t>More downloadable </a:t>
            </a:r>
            <a:r>
              <a:rPr lang="en-US" dirty="0" err="1">
                <a:solidFill>
                  <a:schemeClr val="hlink"/>
                </a:solidFill>
              </a:rPr>
              <a:t>slidesets</a:t>
            </a:r>
            <a:r>
              <a:rPr lang="en-US" dirty="0">
                <a:solidFill>
                  <a:schemeClr val="hlink"/>
                </a:solidFill>
              </a:rPr>
              <a:t> </a:t>
            </a:r>
            <a:r>
              <a:rPr lang="en-US" b="0" dirty="0">
                <a:solidFill>
                  <a:schemeClr val="tx1"/>
                </a:solidFill>
              </a:rPr>
              <a:t>on the mechanisms of action, efficacy, safety, and clinical integration of checkpoint inhibitors for HCC</a:t>
            </a:r>
          </a:p>
          <a:p>
            <a:pPr eaLnBrk="1" hangingPunct="1">
              <a:buClr>
                <a:schemeClr val="accent6"/>
              </a:buClr>
              <a:defRPr/>
            </a:pPr>
            <a:r>
              <a:rPr lang="en-US" dirty="0"/>
              <a:t>On-demand Webcast </a:t>
            </a:r>
            <a:r>
              <a:rPr lang="en-US" b="0" dirty="0">
                <a:solidFill>
                  <a:schemeClr val="tx1"/>
                </a:solidFill>
              </a:rPr>
              <a:t>from the live symposium</a:t>
            </a:r>
          </a:p>
          <a:p>
            <a:pPr eaLnBrk="1" hangingPunct="1">
              <a:buClr>
                <a:schemeClr val="accent6"/>
              </a:buClr>
              <a:defRPr/>
            </a:pPr>
            <a:r>
              <a:rPr lang="en-US" dirty="0"/>
              <a:t>Algorithm Tool </a:t>
            </a:r>
            <a:r>
              <a:rPr lang="en-US" b="0" dirty="0">
                <a:solidFill>
                  <a:schemeClr val="tx1"/>
                </a:solidFill>
              </a:rPr>
              <a:t>The Clinician’s Guide to</a:t>
            </a:r>
            <a:br>
              <a:rPr lang="en-US" b="0" dirty="0">
                <a:solidFill>
                  <a:schemeClr val="tx1"/>
                </a:solidFill>
              </a:rPr>
            </a:br>
            <a:r>
              <a:rPr lang="en-US" b="0" dirty="0">
                <a:solidFill>
                  <a:schemeClr val="tx1"/>
                </a:solidFill>
              </a:rPr>
              <a:t>Managing Immune-Related Adverse </a:t>
            </a:r>
            <a:br>
              <a:rPr lang="en-US" b="0" dirty="0">
                <a:solidFill>
                  <a:schemeClr val="tx1"/>
                </a:solidFill>
              </a:rPr>
            </a:br>
            <a:r>
              <a:rPr lang="en-US" b="0" dirty="0">
                <a:solidFill>
                  <a:schemeClr val="tx1"/>
                </a:solidFill>
              </a:rPr>
              <a:t>Events</a:t>
            </a:r>
            <a:endParaRPr lang="en-US" dirty="0"/>
          </a:p>
        </p:txBody>
      </p:sp>
      <p:sp>
        <p:nvSpPr>
          <p:cNvPr id="11" name="Content Placeholder 10"/>
          <p:cNvSpPr>
            <a:spLocks noGrp="1"/>
          </p:cNvSpPr>
          <p:nvPr>
            <p:ph sz="quarter" idx="11"/>
          </p:nvPr>
        </p:nvSpPr>
        <p:spPr>
          <a:xfrm>
            <a:off x="385763" y="4856163"/>
            <a:ext cx="8462962" cy="1155700"/>
          </a:xfrm>
        </p:spPr>
        <p:txBody>
          <a:bodyPr rtlCol="0">
            <a:normAutofit/>
          </a:bodyPr>
          <a:lstStyle/>
          <a:p>
            <a:pPr>
              <a:buClr>
                <a:schemeClr val="accent6"/>
              </a:buClr>
              <a:defRPr/>
            </a:pPr>
            <a:r>
              <a:rPr lang="en-US" dirty="0">
                <a:hlinkClick r:id="rId3"/>
              </a:rPr>
              <a:t>clinicaloptions.com/oncology</a:t>
            </a:r>
            <a:endParaRPr lang="en-US" dirty="0"/>
          </a:p>
        </p:txBody>
      </p:sp>
      <p:sp>
        <p:nvSpPr>
          <p:cNvPr id="16389" name="Rectangle 3"/>
          <p:cNvSpPr>
            <a:spLocks noChangeArrowheads="1"/>
          </p:cNvSpPr>
          <p:nvPr/>
        </p:nvSpPr>
        <p:spPr bwMode="auto">
          <a:xfrm>
            <a:off x="5318125" y="6346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endParaRPr lang="en-GB" altLang="en-US" sz="2400" b="0">
              <a:solidFill>
                <a:srgbClr val="FFFFFF"/>
              </a:solidFill>
              <a:latin typeface="Times" panose="02020603050405020304" pitchFamily="18" charset="0"/>
            </a:endParaRPr>
          </a:p>
        </p:txBody>
      </p:sp>
    </p:spTree>
    <p:extLst>
      <p:ext uri="{BB962C8B-B14F-4D97-AF65-F5344CB8AC3E}">
        <p14:creationId xmlns:p14="http://schemas.microsoft.com/office/powerpoint/2010/main" val="125303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7825" y="238125"/>
            <a:ext cx="8442325" cy="1103313"/>
          </a:xfrm>
        </p:spPr>
        <p:txBody>
          <a:bodyPr/>
          <a:lstStyle/>
          <a:p>
            <a:pPr eaLnBrk="1" hangingPunct="1"/>
            <a:r>
              <a:rPr lang="en-US" altLang="en-US"/>
              <a:t>Faculty</a:t>
            </a:r>
          </a:p>
        </p:txBody>
      </p:sp>
      <p:sp>
        <p:nvSpPr>
          <p:cNvPr id="6147" name="Rectangle 3"/>
          <p:cNvSpPr>
            <a:spLocks noGrp="1" noChangeArrowheads="1"/>
          </p:cNvSpPr>
          <p:nvPr>
            <p:ph sz="half" idx="1"/>
          </p:nvPr>
        </p:nvSpPr>
        <p:spPr>
          <a:xfrm>
            <a:off x="374650" y="1511300"/>
            <a:ext cx="4151313" cy="4678363"/>
          </a:xfrm>
        </p:spPr>
        <p:txBody>
          <a:bodyPr/>
          <a:lstStyle/>
          <a:p>
            <a:pPr marL="0" indent="0" eaLnBrk="1" hangingPunct="1">
              <a:lnSpc>
                <a:spcPct val="100000"/>
              </a:lnSpc>
              <a:spcBef>
                <a:spcPct val="0"/>
              </a:spcBef>
              <a:spcAft>
                <a:spcPct val="0"/>
              </a:spcAft>
              <a:buFont typeface="Wingdings" panose="05000000000000000000" pitchFamily="2" charset="2"/>
              <a:buNone/>
            </a:pPr>
            <a:r>
              <a:rPr lang="pt-BR" altLang="en-US" sz="2400" b="1">
                <a:solidFill>
                  <a:schemeClr val="hlink"/>
                </a:solidFill>
              </a:rPr>
              <a:t>Program Director:</a:t>
            </a:r>
          </a:p>
          <a:p>
            <a:pPr marL="0" indent="0" eaLnBrk="1" hangingPunct="1">
              <a:lnSpc>
                <a:spcPct val="100000"/>
              </a:lnSpc>
              <a:spcBef>
                <a:spcPct val="0"/>
              </a:spcBef>
              <a:spcAft>
                <a:spcPct val="0"/>
              </a:spcAft>
              <a:buFont typeface="Wingdings" panose="05000000000000000000" pitchFamily="2" charset="2"/>
              <a:buNone/>
            </a:pPr>
            <a:r>
              <a:rPr lang="pt-BR" altLang="en-US" sz="2000" b="1">
                <a:solidFill>
                  <a:schemeClr val="hlink"/>
                </a:solidFill>
              </a:rPr>
              <a:t>Ghassan K. Abou-Alfa, MD</a:t>
            </a:r>
            <a:r>
              <a:rPr lang="en-US" altLang="en-US" sz="2000" b="1">
                <a:solidFill>
                  <a:schemeClr val="hlink"/>
                </a:solidFill>
              </a:rPr>
              <a:t/>
            </a:r>
            <a:br>
              <a:rPr lang="en-US" altLang="en-US" sz="2000" b="1">
                <a:solidFill>
                  <a:schemeClr val="hlink"/>
                </a:solidFill>
              </a:rPr>
            </a:br>
            <a:r>
              <a:rPr lang="en-US" altLang="en-US" sz="1800" i="1"/>
              <a:t>Attending Physician</a:t>
            </a:r>
            <a:br>
              <a:rPr lang="en-US" altLang="en-US" sz="1800" i="1"/>
            </a:br>
            <a:r>
              <a:rPr lang="en-US" altLang="en-US" sz="1800"/>
              <a:t>Memorial Sloan Kettering Cancer Center</a:t>
            </a:r>
          </a:p>
          <a:p>
            <a:pPr marL="0" indent="0" eaLnBrk="1" hangingPunct="1">
              <a:lnSpc>
                <a:spcPct val="100000"/>
              </a:lnSpc>
              <a:spcBef>
                <a:spcPct val="0"/>
              </a:spcBef>
              <a:spcAft>
                <a:spcPct val="0"/>
              </a:spcAft>
              <a:buFont typeface="Wingdings" panose="05000000000000000000" pitchFamily="2" charset="2"/>
              <a:buNone/>
            </a:pPr>
            <a:r>
              <a:rPr lang="en-US" altLang="en-US" sz="1800"/>
              <a:t>New York, New York</a:t>
            </a:r>
          </a:p>
          <a:p>
            <a:pPr marL="0" indent="0" eaLnBrk="1" hangingPunct="1">
              <a:lnSpc>
                <a:spcPct val="100000"/>
              </a:lnSpc>
              <a:spcBef>
                <a:spcPct val="0"/>
              </a:spcBef>
              <a:spcAft>
                <a:spcPct val="0"/>
              </a:spcAft>
              <a:buFont typeface="Wingdings" panose="05000000000000000000" pitchFamily="2" charset="2"/>
              <a:buNone/>
            </a:pPr>
            <a:endParaRPr lang="en-US" altLang="en-US" sz="1800" b="1">
              <a:solidFill>
                <a:schemeClr val="hlink"/>
              </a:solidFill>
            </a:endParaRPr>
          </a:p>
          <a:p>
            <a:pPr marL="0" indent="0" eaLnBrk="1" hangingPunct="1">
              <a:lnSpc>
                <a:spcPct val="100000"/>
              </a:lnSpc>
              <a:spcBef>
                <a:spcPct val="0"/>
              </a:spcBef>
              <a:spcAft>
                <a:spcPct val="0"/>
              </a:spcAft>
              <a:buFont typeface="Wingdings" panose="05000000000000000000" pitchFamily="2" charset="2"/>
              <a:buNone/>
            </a:pPr>
            <a:r>
              <a:rPr lang="en-US" altLang="en-US" sz="2000" b="1">
                <a:solidFill>
                  <a:schemeClr val="hlink"/>
                </a:solidFill>
              </a:rPr>
              <a:t>Osama E. Rahma, MD</a:t>
            </a:r>
            <a:r>
              <a:rPr lang="en-US" altLang="en-US" sz="1800" b="1">
                <a:solidFill>
                  <a:schemeClr val="hlink"/>
                </a:solidFill>
              </a:rPr>
              <a:t/>
            </a:r>
            <a:br>
              <a:rPr lang="en-US" altLang="en-US" sz="1800" b="1">
                <a:solidFill>
                  <a:schemeClr val="hlink"/>
                </a:solidFill>
              </a:rPr>
            </a:br>
            <a:r>
              <a:rPr lang="en-US" altLang="en-US" sz="1800" i="1"/>
              <a:t>Member of the Faculty of Medicine</a:t>
            </a:r>
          </a:p>
          <a:p>
            <a:pPr marL="0" indent="0" eaLnBrk="1" hangingPunct="1">
              <a:lnSpc>
                <a:spcPct val="100000"/>
              </a:lnSpc>
              <a:spcBef>
                <a:spcPct val="0"/>
              </a:spcBef>
              <a:spcAft>
                <a:spcPct val="0"/>
              </a:spcAft>
              <a:buFont typeface="Wingdings" panose="05000000000000000000" pitchFamily="2" charset="2"/>
              <a:buNone/>
            </a:pPr>
            <a:r>
              <a:rPr lang="en-US" altLang="en-US" sz="1800"/>
              <a:t>Dana-Farber Cancer Institute</a:t>
            </a:r>
          </a:p>
          <a:p>
            <a:pPr marL="0" indent="0" eaLnBrk="1" hangingPunct="1">
              <a:lnSpc>
                <a:spcPct val="100000"/>
              </a:lnSpc>
              <a:spcBef>
                <a:spcPct val="0"/>
              </a:spcBef>
              <a:spcAft>
                <a:spcPct val="0"/>
              </a:spcAft>
              <a:buFont typeface="Wingdings" panose="05000000000000000000" pitchFamily="2" charset="2"/>
              <a:buNone/>
            </a:pPr>
            <a:r>
              <a:rPr lang="en-US" altLang="en-US" sz="1800"/>
              <a:t>Harvard University</a:t>
            </a:r>
          </a:p>
          <a:p>
            <a:pPr marL="0" indent="0" eaLnBrk="1" hangingPunct="1">
              <a:lnSpc>
                <a:spcPct val="100000"/>
              </a:lnSpc>
              <a:spcBef>
                <a:spcPct val="0"/>
              </a:spcBef>
              <a:spcAft>
                <a:spcPct val="0"/>
              </a:spcAft>
              <a:buFont typeface="Wingdings" panose="05000000000000000000" pitchFamily="2" charset="2"/>
              <a:buNone/>
            </a:pPr>
            <a:r>
              <a:rPr lang="en-US" altLang="en-US" sz="1800"/>
              <a:t>Boston, Massachusetts</a:t>
            </a:r>
          </a:p>
        </p:txBody>
      </p:sp>
      <p:sp>
        <p:nvSpPr>
          <p:cNvPr id="6148" name="Content Placeholder 1"/>
          <p:cNvSpPr>
            <a:spLocks noGrp="1"/>
          </p:cNvSpPr>
          <p:nvPr>
            <p:ph sz="half" idx="2"/>
          </p:nvPr>
        </p:nvSpPr>
        <p:spPr>
          <a:xfrm>
            <a:off x="4689475" y="1511300"/>
            <a:ext cx="4151313" cy="4678363"/>
          </a:xfrm>
        </p:spPr>
        <p:txBody>
          <a:bodyPr/>
          <a:lstStyle/>
          <a:p>
            <a:pPr marL="0" indent="0" eaLnBrk="1" hangingPunct="1">
              <a:lnSpc>
                <a:spcPct val="100000"/>
              </a:lnSpc>
              <a:spcBef>
                <a:spcPct val="0"/>
              </a:spcBef>
              <a:spcAft>
                <a:spcPct val="0"/>
              </a:spcAft>
              <a:buFont typeface="Wingdings" panose="05000000000000000000" pitchFamily="2" charset="2"/>
              <a:buNone/>
            </a:pPr>
            <a:r>
              <a:rPr lang="pt-BR" altLang="en-US" sz="2000" b="1">
                <a:solidFill>
                  <a:srgbClr val="F6A108"/>
                </a:solidFill>
              </a:rPr>
              <a:t>Tamar Taddei, MD</a:t>
            </a:r>
            <a:r>
              <a:rPr lang="en-US" altLang="en-US" sz="2000" b="1">
                <a:solidFill>
                  <a:srgbClr val="F6A108"/>
                </a:solidFill>
              </a:rPr>
              <a:t/>
            </a:r>
            <a:br>
              <a:rPr lang="en-US" altLang="en-US" sz="2000" b="1">
                <a:solidFill>
                  <a:srgbClr val="F6A108"/>
                </a:solidFill>
              </a:rPr>
            </a:br>
            <a:r>
              <a:rPr lang="en-US" altLang="en-US" sz="1800" i="1"/>
              <a:t>Associate Professor of Medicine</a:t>
            </a:r>
            <a:r>
              <a:rPr lang="en-US" altLang="en-US" sz="1800"/>
              <a:t> </a:t>
            </a:r>
            <a:br>
              <a:rPr lang="en-US" altLang="en-US" sz="1800"/>
            </a:br>
            <a:r>
              <a:rPr lang="en-US" altLang="en-US" sz="1800"/>
              <a:t>Division of Digestive Diseases</a:t>
            </a:r>
            <a:br>
              <a:rPr lang="en-US" altLang="en-US" sz="1800"/>
            </a:br>
            <a:r>
              <a:rPr lang="en-US" altLang="en-US" sz="1800"/>
              <a:t>Department of Medicine</a:t>
            </a:r>
            <a:br>
              <a:rPr lang="en-US" altLang="en-US" sz="1800"/>
            </a:br>
            <a:r>
              <a:rPr lang="en-US" altLang="en-US" sz="1800"/>
              <a:t>Yale University</a:t>
            </a:r>
            <a:br>
              <a:rPr lang="en-US" altLang="en-US" sz="1800"/>
            </a:br>
            <a:r>
              <a:rPr lang="en-US" altLang="en-US" sz="1800" i="1"/>
              <a:t>Director,</a:t>
            </a:r>
            <a:r>
              <a:rPr lang="en-US" altLang="en-US" sz="1800"/>
              <a:t> Liver Cancer Programs</a:t>
            </a:r>
            <a:br>
              <a:rPr lang="en-US" altLang="en-US" sz="1800"/>
            </a:br>
            <a:r>
              <a:rPr lang="en-US" altLang="en-US" sz="1800"/>
              <a:t>Smilow Cancer Hospital</a:t>
            </a:r>
            <a:br>
              <a:rPr lang="en-US" altLang="en-US" sz="1800"/>
            </a:br>
            <a:r>
              <a:rPr lang="en-US" altLang="en-US" sz="1800"/>
              <a:t>Yale-New Haven Hospital</a:t>
            </a:r>
            <a:br>
              <a:rPr lang="en-US" altLang="en-US" sz="1800"/>
            </a:br>
            <a:r>
              <a:rPr lang="en-US" altLang="en-US" sz="1800"/>
              <a:t>New Haven, Connecticut</a:t>
            </a:r>
          </a:p>
          <a:p>
            <a:pPr marL="0" indent="0" eaLnBrk="1" hangingPunct="1">
              <a:lnSpc>
                <a:spcPct val="100000"/>
              </a:lnSpc>
              <a:spcBef>
                <a:spcPct val="0"/>
              </a:spcBef>
              <a:spcAft>
                <a:spcPct val="0"/>
              </a:spcAft>
              <a:buFont typeface="Wingdings" panose="05000000000000000000" pitchFamily="2" charset="2"/>
              <a:buNone/>
            </a:pPr>
            <a:endParaRPr lang="en-US" altLang="en-US" sz="1800" b="1">
              <a:solidFill>
                <a:srgbClr val="F6A108"/>
              </a:solidFill>
            </a:endParaRPr>
          </a:p>
          <a:p>
            <a:pPr marL="0" indent="0" eaLnBrk="1" hangingPunct="1">
              <a:lnSpc>
                <a:spcPct val="100000"/>
              </a:lnSpc>
              <a:spcBef>
                <a:spcPct val="0"/>
              </a:spcBef>
              <a:spcAft>
                <a:spcPct val="0"/>
              </a:spcAft>
              <a:buFont typeface="Wingdings" panose="05000000000000000000" pitchFamily="2" charset="2"/>
              <a:buNone/>
            </a:pPr>
            <a:r>
              <a:rPr lang="en-US" altLang="en-US" sz="2000" b="1">
                <a:solidFill>
                  <a:srgbClr val="F6A108"/>
                </a:solidFill>
              </a:rPr>
              <a:t>Andrew X. Zhu, MD, PhD, FACP</a:t>
            </a:r>
            <a:r>
              <a:rPr lang="en-US" altLang="en-US" sz="1800" b="1">
                <a:solidFill>
                  <a:srgbClr val="F6A108"/>
                </a:solidFill>
              </a:rPr>
              <a:t/>
            </a:r>
            <a:br>
              <a:rPr lang="en-US" altLang="en-US" sz="1800" b="1">
                <a:solidFill>
                  <a:srgbClr val="F6A108"/>
                </a:solidFill>
              </a:rPr>
            </a:br>
            <a:r>
              <a:rPr lang="en-US" altLang="en-US" sz="1800" i="1"/>
              <a:t>Professor of Medicine</a:t>
            </a:r>
          </a:p>
          <a:p>
            <a:pPr marL="0" indent="0" eaLnBrk="1" hangingPunct="1">
              <a:lnSpc>
                <a:spcPct val="100000"/>
              </a:lnSpc>
              <a:spcBef>
                <a:spcPct val="0"/>
              </a:spcBef>
              <a:spcAft>
                <a:spcPct val="0"/>
              </a:spcAft>
              <a:buFont typeface="Wingdings" panose="05000000000000000000" pitchFamily="2" charset="2"/>
              <a:buNone/>
            </a:pPr>
            <a:r>
              <a:rPr lang="en-US" altLang="en-US" sz="1800"/>
              <a:t>Harvard Medical School</a:t>
            </a:r>
          </a:p>
          <a:p>
            <a:pPr marL="0" indent="0" eaLnBrk="1" hangingPunct="1">
              <a:lnSpc>
                <a:spcPct val="100000"/>
              </a:lnSpc>
              <a:spcBef>
                <a:spcPct val="0"/>
              </a:spcBef>
              <a:spcAft>
                <a:spcPct val="0"/>
              </a:spcAft>
              <a:buFont typeface="Wingdings" panose="05000000000000000000" pitchFamily="2" charset="2"/>
              <a:buNone/>
            </a:pPr>
            <a:r>
              <a:rPr lang="en-US" altLang="en-US" sz="1800" i="1"/>
              <a:t>Director</a:t>
            </a:r>
            <a:r>
              <a:rPr lang="en-US" altLang="en-US" sz="1800"/>
              <a:t>, Liver Cancer Research</a:t>
            </a:r>
          </a:p>
          <a:p>
            <a:pPr marL="0" indent="0" eaLnBrk="1" hangingPunct="1">
              <a:lnSpc>
                <a:spcPct val="100000"/>
              </a:lnSpc>
              <a:spcBef>
                <a:spcPct val="0"/>
              </a:spcBef>
              <a:spcAft>
                <a:spcPct val="0"/>
              </a:spcAft>
              <a:buFont typeface="Wingdings" panose="05000000000000000000" pitchFamily="2" charset="2"/>
              <a:buNone/>
            </a:pPr>
            <a:r>
              <a:rPr lang="en-US" altLang="en-US" sz="1800"/>
              <a:t>Massachusetts General Hospital Cancer Center</a:t>
            </a:r>
          </a:p>
          <a:p>
            <a:pPr marL="0" indent="0" eaLnBrk="1" hangingPunct="1">
              <a:lnSpc>
                <a:spcPct val="100000"/>
              </a:lnSpc>
              <a:spcBef>
                <a:spcPct val="0"/>
              </a:spcBef>
              <a:spcAft>
                <a:spcPct val="0"/>
              </a:spcAft>
              <a:buFont typeface="Wingdings" panose="05000000000000000000" pitchFamily="2" charset="2"/>
              <a:buNone/>
            </a:pPr>
            <a:r>
              <a:rPr lang="en-US" altLang="en-US" sz="1800"/>
              <a:t>Boston, Massachusetts</a:t>
            </a:r>
          </a:p>
        </p:txBody>
      </p:sp>
    </p:spTree>
    <p:extLst>
      <p:ext uri="{BB962C8B-B14F-4D97-AF65-F5344CB8AC3E}">
        <p14:creationId xmlns:p14="http://schemas.microsoft.com/office/powerpoint/2010/main" val="121093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77825" y="238125"/>
            <a:ext cx="8442325" cy="1103313"/>
          </a:xfrm>
        </p:spPr>
        <p:txBody>
          <a:bodyPr/>
          <a:lstStyle/>
          <a:p>
            <a:pPr eaLnBrk="1" hangingPunct="1"/>
            <a:r>
              <a:rPr lang="en-US" altLang="en-US"/>
              <a:t>Faculty Disclosures</a:t>
            </a:r>
          </a:p>
        </p:txBody>
      </p:sp>
      <p:sp>
        <p:nvSpPr>
          <p:cNvPr id="29699" name="Rectangle 3"/>
          <p:cNvSpPr>
            <a:spLocks noGrp="1" noChangeArrowheads="1"/>
          </p:cNvSpPr>
          <p:nvPr>
            <p:ph idx="1"/>
          </p:nvPr>
        </p:nvSpPr>
        <p:spPr>
          <a:xfrm>
            <a:off x="374650" y="1512888"/>
            <a:ext cx="8455025" cy="4651375"/>
          </a:xfrm>
        </p:spPr>
        <p:txBody>
          <a:bodyPr rtlCol="0">
            <a:noAutofit/>
          </a:bodyPr>
          <a:lstStyle/>
          <a:p>
            <a:pPr marL="0" indent="0">
              <a:buFont typeface="Wingdings" panose="05000000000000000000" pitchFamily="2" charset="2"/>
              <a:buNone/>
              <a:defRPr/>
            </a:pPr>
            <a:r>
              <a:rPr lang="en-US" sz="1800" b="1" dirty="0" err="1">
                <a:solidFill>
                  <a:schemeClr val="accent3"/>
                </a:solidFill>
              </a:rPr>
              <a:t>Ghassan</a:t>
            </a:r>
            <a:r>
              <a:rPr lang="en-US" sz="1800" b="1" dirty="0">
                <a:solidFill>
                  <a:schemeClr val="accent3"/>
                </a:solidFill>
              </a:rPr>
              <a:t> K. </a:t>
            </a:r>
            <a:r>
              <a:rPr lang="en-US" sz="1800" b="1" dirty="0" err="1">
                <a:solidFill>
                  <a:schemeClr val="accent3"/>
                </a:solidFill>
              </a:rPr>
              <a:t>Abou</a:t>
            </a:r>
            <a:r>
              <a:rPr lang="en-US" sz="1800" b="1" dirty="0">
                <a:solidFill>
                  <a:schemeClr val="accent3"/>
                </a:solidFill>
              </a:rPr>
              <a:t>-Alfa, MD</a:t>
            </a:r>
            <a:r>
              <a:rPr lang="en-US" sz="1800" dirty="0">
                <a:solidFill>
                  <a:schemeClr val="tx2">
                    <a:lumMod val="20000"/>
                    <a:lumOff val="80000"/>
                  </a:schemeClr>
                </a:solidFill>
              </a:rPr>
              <a:t>, has disclosed that he and/or his spouse have received consulting fees from </a:t>
            </a:r>
            <a:r>
              <a:rPr lang="en-US" sz="1800" dirty="0" err="1">
                <a:solidFill>
                  <a:schemeClr val="tx2">
                    <a:lumMod val="20000"/>
                    <a:lumOff val="80000"/>
                  </a:schemeClr>
                </a:solidFill>
              </a:rPr>
              <a:t>Aduro</a:t>
            </a:r>
            <a:r>
              <a:rPr lang="en-US" sz="1800" dirty="0">
                <a:solidFill>
                  <a:schemeClr val="tx2">
                    <a:lumMod val="20000"/>
                    <a:lumOff val="80000"/>
                  </a:schemeClr>
                </a:solidFill>
              </a:rPr>
              <a:t>, </a:t>
            </a:r>
            <a:r>
              <a:rPr lang="en-US" sz="1800" dirty="0" err="1">
                <a:solidFill>
                  <a:schemeClr val="tx2">
                    <a:lumMod val="20000"/>
                    <a:lumOff val="80000"/>
                  </a:schemeClr>
                </a:solidFill>
              </a:rPr>
              <a:t>Agios</a:t>
            </a:r>
            <a:r>
              <a:rPr lang="en-US" sz="1800" dirty="0">
                <a:solidFill>
                  <a:schemeClr val="tx2">
                    <a:lumMod val="20000"/>
                    <a:lumOff val="80000"/>
                  </a:schemeClr>
                </a:solidFill>
              </a:rPr>
              <a:t>, Array, Aslan, </a:t>
            </a:r>
            <a:r>
              <a:rPr lang="en-US" sz="1800" dirty="0" err="1">
                <a:solidFill>
                  <a:schemeClr val="tx2">
                    <a:lumMod val="20000"/>
                    <a:lumOff val="80000"/>
                  </a:schemeClr>
                </a:solidFill>
              </a:rPr>
              <a:t>Astellas</a:t>
            </a:r>
            <a:r>
              <a:rPr lang="en-US" sz="1800" dirty="0">
                <a:solidFill>
                  <a:schemeClr val="tx2">
                    <a:lumMod val="20000"/>
                    <a:lumOff val="80000"/>
                  </a:schemeClr>
                </a:solidFill>
              </a:rPr>
              <a:t> Pharma US, Bayer, Blueprint Medicines, Boston Scientific, Bristol-Myers Squibb, Celgene, CASI, </a:t>
            </a:r>
            <a:r>
              <a:rPr lang="en-US" sz="1800" dirty="0" err="1">
                <a:solidFill>
                  <a:schemeClr val="tx2">
                    <a:lumMod val="20000"/>
                    <a:lumOff val="80000"/>
                  </a:schemeClr>
                </a:solidFill>
              </a:rPr>
              <a:t>Celsion</a:t>
            </a:r>
            <a:r>
              <a:rPr lang="en-US" sz="1800" dirty="0">
                <a:solidFill>
                  <a:schemeClr val="tx2">
                    <a:lumMod val="20000"/>
                    <a:lumOff val="80000"/>
                  </a:schemeClr>
                </a:solidFill>
              </a:rPr>
              <a:t>, </a:t>
            </a:r>
            <a:r>
              <a:rPr lang="en-US" sz="1800" dirty="0" err="1">
                <a:solidFill>
                  <a:schemeClr val="tx2">
                    <a:lumMod val="20000"/>
                    <a:lumOff val="80000"/>
                  </a:schemeClr>
                </a:solidFill>
              </a:rPr>
              <a:t>Delcath</a:t>
            </a:r>
            <a:r>
              <a:rPr lang="en-US" sz="1800" dirty="0">
                <a:solidFill>
                  <a:schemeClr val="tx2">
                    <a:lumMod val="20000"/>
                    <a:lumOff val="80000"/>
                  </a:schemeClr>
                </a:solidFill>
              </a:rPr>
              <a:t>, Eisai, EMD </a:t>
            </a:r>
            <a:r>
              <a:rPr lang="en-US" sz="1800" dirty="0" err="1">
                <a:solidFill>
                  <a:schemeClr val="tx2">
                    <a:lumMod val="20000"/>
                    <a:lumOff val="80000"/>
                  </a:schemeClr>
                </a:solidFill>
              </a:rPr>
              <a:t>Serono</a:t>
            </a:r>
            <a:r>
              <a:rPr lang="en-US" sz="1800" dirty="0">
                <a:solidFill>
                  <a:schemeClr val="tx2">
                    <a:lumMod val="20000"/>
                    <a:lumOff val="80000"/>
                  </a:schemeClr>
                </a:solidFill>
              </a:rPr>
              <a:t>, Gilead Sciences, </a:t>
            </a:r>
            <a:r>
              <a:rPr lang="en-US" sz="1800" dirty="0" err="1">
                <a:solidFill>
                  <a:schemeClr val="tx2">
                    <a:lumMod val="20000"/>
                    <a:lumOff val="80000"/>
                  </a:schemeClr>
                </a:solidFill>
              </a:rPr>
              <a:t>Halozyme</a:t>
            </a:r>
            <a:r>
              <a:rPr lang="en-US" sz="1800" dirty="0">
                <a:solidFill>
                  <a:schemeClr val="tx2">
                    <a:lumMod val="20000"/>
                    <a:lumOff val="80000"/>
                  </a:schemeClr>
                </a:solidFill>
              </a:rPr>
              <a:t>, </a:t>
            </a:r>
            <a:r>
              <a:rPr lang="en-US" sz="1800" dirty="0" err="1">
                <a:solidFill>
                  <a:schemeClr val="tx2">
                    <a:lumMod val="20000"/>
                    <a:lumOff val="80000"/>
                  </a:schemeClr>
                </a:solidFill>
              </a:rPr>
              <a:t>IntegraGen</a:t>
            </a:r>
            <a:r>
              <a:rPr lang="en-US" sz="1800" dirty="0">
                <a:solidFill>
                  <a:schemeClr val="tx2">
                    <a:lumMod val="20000"/>
                    <a:lumOff val="80000"/>
                  </a:schemeClr>
                </a:solidFill>
              </a:rPr>
              <a:t>, </a:t>
            </a:r>
            <a:r>
              <a:rPr lang="en-US" sz="1800" dirty="0" err="1">
                <a:solidFill>
                  <a:schemeClr val="tx2">
                    <a:lumMod val="20000"/>
                    <a:lumOff val="80000"/>
                  </a:schemeClr>
                </a:solidFill>
              </a:rPr>
              <a:t>Ipsen</a:t>
            </a:r>
            <a:r>
              <a:rPr lang="en-US" sz="1800" dirty="0">
                <a:solidFill>
                  <a:schemeClr val="tx2">
                    <a:lumMod val="20000"/>
                    <a:lumOff val="80000"/>
                  </a:schemeClr>
                </a:solidFill>
              </a:rPr>
              <a:t>, Janssen, Merck, Merrimack, Momenta, New B Innovation, </a:t>
            </a:r>
            <a:r>
              <a:rPr lang="en-US" sz="1800" dirty="0" err="1">
                <a:solidFill>
                  <a:schemeClr val="tx2">
                    <a:lumMod val="20000"/>
                    <a:lumOff val="80000"/>
                  </a:schemeClr>
                </a:solidFill>
              </a:rPr>
              <a:t>NewLink</a:t>
            </a:r>
            <a:r>
              <a:rPr lang="en-US" sz="1800" dirty="0">
                <a:solidFill>
                  <a:schemeClr val="tx2">
                    <a:lumMod val="20000"/>
                    <a:lumOff val="80000"/>
                  </a:schemeClr>
                </a:solidFill>
              </a:rPr>
              <a:t> Genetics, </a:t>
            </a:r>
            <a:r>
              <a:rPr lang="en-US" sz="1800" dirty="0" err="1">
                <a:solidFill>
                  <a:schemeClr val="tx2">
                    <a:lumMod val="20000"/>
                    <a:lumOff val="80000"/>
                  </a:schemeClr>
                </a:solidFill>
              </a:rPr>
              <a:t>Onxeo</a:t>
            </a:r>
            <a:r>
              <a:rPr lang="en-US" sz="1800" dirty="0">
                <a:solidFill>
                  <a:schemeClr val="tx2">
                    <a:lumMod val="20000"/>
                    <a:lumOff val="80000"/>
                  </a:schemeClr>
                </a:solidFill>
              </a:rPr>
              <a:t>, </a:t>
            </a:r>
            <a:r>
              <a:rPr lang="en-US" sz="1800" dirty="0" err="1">
                <a:solidFill>
                  <a:schemeClr val="tx2">
                    <a:lumMod val="20000"/>
                    <a:lumOff val="80000"/>
                  </a:schemeClr>
                </a:solidFill>
              </a:rPr>
              <a:t>Opsona</a:t>
            </a:r>
            <a:r>
              <a:rPr lang="en-US" sz="1800" dirty="0">
                <a:solidFill>
                  <a:schemeClr val="tx2">
                    <a:lumMod val="20000"/>
                    <a:lumOff val="80000"/>
                  </a:schemeClr>
                </a:solidFill>
              </a:rPr>
              <a:t>, Pfizer, Roche, </a:t>
            </a:r>
            <a:r>
              <a:rPr lang="en-US" sz="1800" dirty="0" err="1">
                <a:solidFill>
                  <a:schemeClr val="tx2">
                    <a:lumMod val="20000"/>
                    <a:lumOff val="80000"/>
                  </a:schemeClr>
                </a:solidFill>
              </a:rPr>
              <a:t>sanofi-aventis</a:t>
            </a:r>
            <a:r>
              <a:rPr lang="en-US" sz="1800" dirty="0">
                <a:solidFill>
                  <a:schemeClr val="tx2">
                    <a:lumMod val="20000"/>
                    <a:lumOff val="80000"/>
                  </a:schemeClr>
                </a:solidFill>
              </a:rPr>
              <a:t>, </a:t>
            </a:r>
            <a:r>
              <a:rPr lang="en-US" sz="1800" dirty="0" err="1">
                <a:solidFill>
                  <a:schemeClr val="tx2">
                    <a:lumMod val="20000"/>
                    <a:lumOff val="80000"/>
                  </a:schemeClr>
                </a:solidFill>
              </a:rPr>
              <a:t>Servier</a:t>
            </a:r>
            <a:r>
              <a:rPr lang="en-US" sz="1800" dirty="0">
                <a:solidFill>
                  <a:schemeClr val="tx2">
                    <a:lumMod val="20000"/>
                    <a:lumOff val="80000"/>
                  </a:schemeClr>
                </a:solidFill>
              </a:rPr>
              <a:t>, </a:t>
            </a:r>
            <a:r>
              <a:rPr lang="en-US" sz="1800" dirty="0" err="1">
                <a:solidFill>
                  <a:schemeClr val="tx2">
                    <a:lumMod val="20000"/>
                    <a:lumOff val="80000"/>
                  </a:schemeClr>
                </a:solidFill>
              </a:rPr>
              <a:t>Silenseed</a:t>
            </a:r>
            <a:r>
              <a:rPr lang="en-US" sz="1800" dirty="0">
                <a:solidFill>
                  <a:schemeClr val="tx2">
                    <a:lumMod val="20000"/>
                    <a:lumOff val="80000"/>
                  </a:schemeClr>
                </a:solidFill>
              </a:rPr>
              <a:t>, </a:t>
            </a:r>
            <a:r>
              <a:rPr lang="en-US" sz="1800" dirty="0" err="1">
                <a:solidFill>
                  <a:schemeClr val="tx2">
                    <a:lumMod val="20000"/>
                    <a:lumOff val="80000"/>
                  </a:schemeClr>
                </a:solidFill>
              </a:rPr>
              <a:t>Sillajen</a:t>
            </a:r>
            <a:r>
              <a:rPr lang="en-US" sz="1800" dirty="0">
                <a:solidFill>
                  <a:schemeClr val="tx2">
                    <a:lumMod val="20000"/>
                    <a:lumOff val="80000"/>
                  </a:schemeClr>
                </a:solidFill>
              </a:rPr>
              <a:t>, </a:t>
            </a:r>
            <a:r>
              <a:rPr lang="en-US" sz="1800" dirty="0" err="1">
                <a:solidFill>
                  <a:schemeClr val="tx2">
                    <a:lumMod val="20000"/>
                    <a:lumOff val="80000"/>
                  </a:schemeClr>
                </a:solidFill>
              </a:rPr>
              <a:t>Sirtex</a:t>
            </a:r>
            <a:r>
              <a:rPr lang="en-US" sz="1800" dirty="0">
                <a:solidFill>
                  <a:schemeClr val="tx2">
                    <a:lumMod val="20000"/>
                    <a:lumOff val="80000"/>
                  </a:schemeClr>
                </a:solidFill>
              </a:rPr>
              <a:t>, </a:t>
            </a:r>
            <a:r>
              <a:rPr lang="en-US" sz="1800" dirty="0" err="1">
                <a:solidFill>
                  <a:schemeClr val="tx2">
                    <a:lumMod val="20000"/>
                    <a:lumOff val="80000"/>
                  </a:schemeClr>
                </a:solidFill>
              </a:rPr>
              <a:t>Vaxxim</a:t>
            </a:r>
            <a:r>
              <a:rPr lang="en-US" sz="1800" dirty="0">
                <a:solidFill>
                  <a:schemeClr val="tx2">
                    <a:lumMod val="20000"/>
                    <a:lumOff val="80000"/>
                  </a:schemeClr>
                </a:solidFill>
              </a:rPr>
              <a:t>, Vicus, and </a:t>
            </a:r>
            <a:r>
              <a:rPr lang="en-US" sz="1800" dirty="0" err="1">
                <a:solidFill>
                  <a:schemeClr val="tx2">
                    <a:lumMod val="20000"/>
                    <a:lumOff val="80000"/>
                  </a:schemeClr>
                </a:solidFill>
              </a:rPr>
              <a:t>Westhaven</a:t>
            </a:r>
            <a:r>
              <a:rPr lang="en-US" sz="1800" dirty="0">
                <a:solidFill>
                  <a:schemeClr val="tx2">
                    <a:lumMod val="20000"/>
                    <a:lumOff val="80000"/>
                  </a:schemeClr>
                </a:solidFill>
              </a:rPr>
              <a:t> and funds for research support from Amgen, AstraZeneca, Bayer, Bristol-Myers Squibb, CASI, Celgene, Chugai, </a:t>
            </a:r>
            <a:r>
              <a:rPr lang="en-US" sz="1800" dirty="0" err="1">
                <a:solidFill>
                  <a:schemeClr val="tx2">
                    <a:lumMod val="20000"/>
                    <a:lumOff val="80000"/>
                  </a:schemeClr>
                </a:solidFill>
              </a:rPr>
              <a:t>Exelixis</a:t>
            </a:r>
            <a:r>
              <a:rPr lang="en-US" sz="1800" dirty="0">
                <a:solidFill>
                  <a:schemeClr val="tx2">
                    <a:lumMod val="20000"/>
                    <a:lumOff val="80000"/>
                  </a:schemeClr>
                </a:solidFill>
              </a:rPr>
              <a:t>, Genentech, </a:t>
            </a:r>
            <a:r>
              <a:rPr lang="en-US" sz="1800" dirty="0" err="1">
                <a:solidFill>
                  <a:schemeClr val="tx2">
                    <a:lumMod val="20000"/>
                    <a:lumOff val="80000"/>
                  </a:schemeClr>
                </a:solidFill>
              </a:rPr>
              <a:t>Incyte</a:t>
            </a:r>
            <a:r>
              <a:rPr lang="en-US" sz="1800" dirty="0">
                <a:solidFill>
                  <a:schemeClr val="tx2">
                    <a:lumMod val="20000"/>
                    <a:lumOff val="80000"/>
                  </a:schemeClr>
                </a:solidFill>
              </a:rPr>
              <a:t>, Lilly, </a:t>
            </a:r>
            <a:r>
              <a:rPr lang="en-US" sz="1800" dirty="0" err="1">
                <a:solidFill>
                  <a:schemeClr val="tx2">
                    <a:lumMod val="20000"/>
                    <a:lumOff val="80000"/>
                  </a:schemeClr>
                </a:solidFill>
              </a:rPr>
              <a:t>MabVax</a:t>
            </a:r>
            <a:r>
              <a:rPr lang="en-US" sz="1800" dirty="0">
                <a:solidFill>
                  <a:schemeClr val="tx2">
                    <a:lumMod val="20000"/>
                    <a:lumOff val="80000"/>
                  </a:schemeClr>
                </a:solidFill>
              </a:rPr>
              <a:t>, </a:t>
            </a:r>
            <a:r>
              <a:rPr lang="en-US" sz="1800" dirty="0" err="1">
                <a:solidFill>
                  <a:schemeClr val="tx2">
                    <a:lumMod val="20000"/>
                    <a:lumOff val="80000"/>
                  </a:schemeClr>
                </a:solidFill>
              </a:rPr>
              <a:t>MedImmune</a:t>
            </a:r>
            <a:r>
              <a:rPr lang="en-US" sz="1800" dirty="0">
                <a:solidFill>
                  <a:schemeClr val="tx2">
                    <a:lumMod val="20000"/>
                    <a:lumOff val="80000"/>
                  </a:schemeClr>
                </a:solidFill>
              </a:rPr>
              <a:t>, Momenta, Myriad Genetics, </a:t>
            </a:r>
            <a:r>
              <a:rPr lang="en-US" sz="1800" dirty="0" err="1">
                <a:solidFill>
                  <a:schemeClr val="tx2">
                    <a:lumMod val="20000"/>
                    <a:lumOff val="80000"/>
                  </a:schemeClr>
                </a:solidFill>
              </a:rPr>
              <a:t>OncoMed</a:t>
            </a:r>
            <a:r>
              <a:rPr lang="en-US" sz="1800" dirty="0">
                <a:solidFill>
                  <a:schemeClr val="tx2">
                    <a:lumMod val="20000"/>
                    <a:lumOff val="80000"/>
                  </a:schemeClr>
                </a:solidFill>
              </a:rPr>
              <a:t>, Polaris, Roche, and Vicus.</a:t>
            </a:r>
          </a:p>
          <a:p>
            <a:pPr marL="0" indent="0">
              <a:buFont typeface="Wingdings" panose="05000000000000000000" pitchFamily="2" charset="2"/>
              <a:buNone/>
              <a:defRPr/>
            </a:pPr>
            <a:r>
              <a:rPr lang="en-US" sz="1800" b="1" dirty="0">
                <a:solidFill>
                  <a:schemeClr val="accent3"/>
                </a:solidFill>
              </a:rPr>
              <a:t>Osama E. </a:t>
            </a:r>
            <a:r>
              <a:rPr lang="en-US" sz="1800" b="1" dirty="0" err="1">
                <a:solidFill>
                  <a:schemeClr val="accent3"/>
                </a:solidFill>
              </a:rPr>
              <a:t>Rahma</a:t>
            </a:r>
            <a:r>
              <a:rPr lang="en-US" sz="1800" b="1" dirty="0">
                <a:solidFill>
                  <a:schemeClr val="accent3"/>
                </a:solidFill>
              </a:rPr>
              <a:t>, MD</a:t>
            </a:r>
            <a:r>
              <a:rPr lang="en-US" sz="1800" dirty="0">
                <a:solidFill>
                  <a:schemeClr val="tx2">
                    <a:lumMod val="20000"/>
                    <a:lumOff val="80000"/>
                  </a:schemeClr>
                </a:solidFill>
              </a:rPr>
              <a:t>, has no real or apparent conflicts of interest to report.</a:t>
            </a:r>
          </a:p>
          <a:p>
            <a:pPr marL="0" indent="0">
              <a:buFont typeface="Wingdings" panose="05000000000000000000" pitchFamily="2" charset="2"/>
              <a:buNone/>
              <a:defRPr/>
            </a:pPr>
            <a:r>
              <a:rPr lang="en-US" sz="1800" b="1" dirty="0">
                <a:solidFill>
                  <a:schemeClr val="accent3"/>
                </a:solidFill>
              </a:rPr>
              <a:t>Tamar </a:t>
            </a:r>
            <a:r>
              <a:rPr lang="en-US" sz="1800" b="1" dirty="0" err="1">
                <a:solidFill>
                  <a:schemeClr val="accent3"/>
                </a:solidFill>
              </a:rPr>
              <a:t>Taddei</a:t>
            </a:r>
            <a:r>
              <a:rPr lang="en-US" sz="1800" b="1" dirty="0">
                <a:solidFill>
                  <a:schemeClr val="accent3"/>
                </a:solidFill>
              </a:rPr>
              <a:t>, MD</a:t>
            </a:r>
            <a:r>
              <a:rPr lang="en-US" sz="1800" dirty="0">
                <a:solidFill>
                  <a:schemeClr val="tx2">
                    <a:lumMod val="20000"/>
                    <a:lumOff val="80000"/>
                  </a:schemeClr>
                </a:solidFill>
              </a:rPr>
              <a:t>, has disclosed that she has received consulting fees and funds for research support from Bayer.</a:t>
            </a:r>
          </a:p>
          <a:p>
            <a:pPr marL="0" indent="0">
              <a:buFont typeface="Wingdings" panose="05000000000000000000" pitchFamily="2" charset="2"/>
              <a:buNone/>
              <a:defRPr/>
            </a:pPr>
            <a:r>
              <a:rPr lang="en-US" sz="1800" b="1" dirty="0">
                <a:solidFill>
                  <a:schemeClr val="accent3"/>
                </a:solidFill>
              </a:rPr>
              <a:t>Andrew X. Zhu, MD, PhD, FACP</a:t>
            </a:r>
            <a:r>
              <a:rPr lang="en-US" sz="1800" dirty="0">
                <a:solidFill>
                  <a:schemeClr val="tx2">
                    <a:lumMod val="20000"/>
                    <a:lumOff val="80000"/>
                  </a:schemeClr>
                </a:solidFill>
              </a:rPr>
              <a:t>, has disclosed that he has received consulting fees from Bristol Myers-Squibb, Eisai, Merck, Nimbus, Novartis, </a:t>
            </a:r>
            <a:r>
              <a:rPr lang="en-US" sz="1800" dirty="0" err="1">
                <a:solidFill>
                  <a:schemeClr val="tx2">
                    <a:lumMod val="20000"/>
                    <a:lumOff val="80000"/>
                  </a:schemeClr>
                </a:solidFill>
              </a:rPr>
              <a:t>Onkaido</a:t>
            </a:r>
            <a:r>
              <a:rPr lang="en-US" sz="1800" dirty="0">
                <a:solidFill>
                  <a:schemeClr val="tx2">
                    <a:lumMod val="20000"/>
                    <a:lumOff val="80000"/>
                  </a:schemeClr>
                </a:solidFill>
              </a:rPr>
              <a:t>, </a:t>
            </a:r>
            <a:r>
              <a:rPr lang="en-US" sz="1800" dirty="0" err="1">
                <a:solidFill>
                  <a:schemeClr val="tx2">
                    <a:lumMod val="20000"/>
                    <a:lumOff val="80000"/>
                  </a:schemeClr>
                </a:solidFill>
              </a:rPr>
              <a:t>sanofi-aventis</a:t>
            </a:r>
            <a:r>
              <a:rPr lang="en-US" sz="1800" dirty="0">
                <a:solidFill>
                  <a:schemeClr val="tx2">
                    <a:lumMod val="20000"/>
                    <a:lumOff val="80000"/>
                  </a:schemeClr>
                </a:solidFill>
              </a:rPr>
              <a:t> and funds for research support from Lilly.</a:t>
            </a:r>
          </a:p>
        </p:txBody>
      </p:sp>
    </p:spTree>
    <p:extLst>
      <p:ext uri="{BB962C8B-B14F-4D97-AF65-F5344CB8AC3E}">
        <p14:creationId xmlns:p14="http://schemas.microsoft.com/office/powerpoint/2010/main" val="18796006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History of cancer immunotherapy</a:t>
            </a:r>
          </a:p>
          <a:p>
            <a:r>
              <a:rPr lang="en-US" dirty="0"/>
              <a:t>Tumor immunology</a:t>
            </a:r>
          </a:p>
          <a:p>
            <a:r>
              <a:rPr lang="en-US" dirty="0"/>
              <a:t>Evolution of immune checkpoint inhibition in solid tumors</a:t>
            </a:r>
          </a:p>
          <a:p>
            <a:r>
              <a:rPr lang="en-US" dirty="0"/>
              <a:t>Response kinetics of checkpoint blockade</a:t>
            </a:r>
          </a:p>
          <a:p>
            <a:r>
              <a:rPr lang="en-US" dirty="0"/>
              <a:t>Rationale for combination therapy</a:t>
            </a:r>
          </a:p>
        </p:txBody>
      </p:sp>
    </p:spTree>
    <p:extLst>
      <p:ext uri="{BB962C8B-B14F-4D97-AF65-F5344CB8AC3E}">
        <p14:creationId xmlns:p14="http://schemas.microsoft.com/office/powerpoint/2010/main" val="2459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History of Cancer Immunotherapy</a:t>
            </a:r>
          </a:p>
        </p:txBody>
      </p:sp>
    </p:spTree>
    <p:extLst>
      <p:ext uri="{BB962C8B-B14F-4D97-AF65-F5344CB8AC3E}">
        <p14:creationId xmlns:p14="http://schemas.microsoft.com/office/powerpoint/2010/main" val="289151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a:t>History of Cancer Immunotherapy: </a:t>
            </a:r>
            <a:br>
              <a:rPr lang="en-US" altLang="en-US" dirty="0"/>
            </a:br>
            <a:r>
              <a:rPr lang="en-US" altLang="en-US" dirty="0"/>
              <a:t>Key Milestones</a:t>
            </a:r>
          </a:p>
        </p:txBody>
      </p:sp>
      <p:sp>
        <p:nvSpPr>
          <p:cNvPr id="4" name="Right Arrow 3"/>
          <p:cNvSpPr/>
          <p:nvPr/>
        </p:nvSpPr>
        <p:spPr>
          <a:xfrm>
            <a:off x="259474" y="3230700"/>
            <a:ext cx="8810638" cy="1436593"/>
          </a:xfrm>
          <a:prstGeom prst="rightArrow">
            <a:avLst/>
          </a:prstGeom>
          <a:solidFill>
            <a:srgbClr val="12AD2B"/>
          </a:solidFill>
          <a:effectLst/>
          <a:scene3d>
            <a:camera prst="orthographicFront"/>
            <a:lightRig rig="flat" dir="t"/>
          </a:scene3d>
          <a:sp3d z="-190500" extrusionH="12700" prstMaterial="plastic"/>
        </p:spPr>
        <p:style>
          <a:lnRef idx="0">
            <a:schemeClr val="accent2">
              <a:hueOff val="0"/>
              <a:satOff val="0"/>
              <a:lumOff val="0"/>
              <a:alphaOff val="0"/>
            </a:schemeClr>
          </a:lnRef>
          <a:fillRef idx="3">
            <a:scrgbClr r="0" g="0" b="0"/>
          </a:fillRef>
          <a:effectRef idx="0">
            <a:scrgbClr r="0" g="0" b="0"/>
          </a:effectRef>
          <a:fontRef idx="minor">
            <a:schemeClr val="dk1">
              <a:hueOff val="0"/>
              <a:satOff val="0"/>
              <a:lumOff val="0"/>
              <a:alphaOff val="0"/>
            </a:schemeClr>
          </a:fontRef>
        </p:style>
      </p:sp>
      <p:cxnSp>
        <p:nvCxnSpPr>
          <p:cNvPr id="51206" name="Straight Arrow Connector 25"/>
          <p:cNvCxnSpPr>
            <a:cxnSpLocks noChangeShapeType="1"/>
          </p:cNvCxnSpPr>
          <p:nvPr/>
        </p:nvCxnSpPr>
        <p:spPr bwMode="auto">
          <a:xfrm>
            <a:off x="1958112" y="3411538"/>
            <a:ext cx="0" cy="223837"/>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cxnSp>
        <p:nvCxnSpPr>
          <p:cNvPr id="51207" name="Straight Arrow Connector 25"/>
          <p:cNvCxnSpPr>
            <a:cxnSpLocks noChangeShapeType="1"/>
            <a:stCxn id="51209" idx="2"/>
          </p:cNvCxnSpPr>
          <p:nvPr/>
        </p:nvCxnSpPr>
        <p:spPr bwMode="auto">
          <a:xfrm>
            <a:off x="3213825" y="1865313"/>
            <a:ext cx="1587" cy="1766887"/>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cxnSp>
        <p:nvCxnSpPr>
          <p:cNvPr id="51208" name="Straight Arrow Connector 25"/>
          <p:cNvCxnSpPr>
            <a:cxnSpLocks noChangeShapeType="1"/>
          </p:cNvCxnSpPr>
          <p:nvPr/>
        </p:nvCxnSpPr>
        <p:spPr bwMode="auto">
          <a:xfrm>
            <a:off x="4874350" y="3174251"/>
            <a:ext cx="0" cy="450850"/>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sp>
        <p:nvSpPr>
          <p:cNvPr id="51209" name="TextBox 13"/>
          <p:cNvSpPr txBox="1">
            <a:spLocks noChangeArrowheads="1"/>
          </p:cNvSpPr>
          <p:nvPr/>
        </p:nvSpPr>
        <p:spPr bwMode="auto">
          <a:xfrm>
            <a:off x="2123212" y="1425575"/>
            <a:ext cx="217963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IFN-</a:t>
            </a:r>
            <a:r>
              <a:rPr lang="el-GR" altLang="en-US" sz="1200" dirty="0">
                <a:solidFill>
                  <a:schemeClr val="tx1"/>
                </a:solidFill>
                <a:ea typeface="ＭＳ Ｐゴシック" panose="020B0600070205080204" pitchFamily="34" charset="-128"/>
              </a:rPr>
              <a:t>α</a:t>
            </a:r>
            <a:r>
              <a:rPr lang="en-US" altLang="en-US" sz="1200" dirty="0">
                <a:solidFill>
                  <a:schemeClr val="tx1"/>
                </a:solidFill>
                <a:ea typeface="ＭＳ Ｐゴシック" panose="020B0600070205080204" pitchFamily="34" charset="-128"/>
              </a:rPr>
              <a:t> as adjuvant</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therapy for melanoma</a:t>
            </a:r>
            <a:endParaRPr lang="en-US" altLang="en-US" sz="1200" baseline="30000" dirty="0">
              <a:solidFill>
                <a:schemeClr val="tx1"/>
              </a:solidFill>
              <a:ea typeface="ＭＳ Ｐゴシック" panose="020B0600070205080204" pitchFamily="34" charset="-128"/>
            </a:endParaRPr>
          </a:p>
        </p:txBody>
      </p:sp>
      <p:sp>
        <p:nvSpPr>
          <p:cNvPr id="51210" name="TextBox 8"/>
          <p:cNvSpPr txBox="1">
            <a:spLocks noChangeArrowheads="1"/>
          </p:cNvSpPr>
          <p:nvPr/>
        </p:nvSpPr>
        <p:spPr bwMode="auto">
          <a:xfrm>
            <a:off x="46762" y="4610100"/>
            <a:ext cx="17129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Immune component </a:t>
            </a:r>
          </a:p>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to spontaneous regressions in melanoma </a:t>
            </a:r>
          </a:p>
        </p:txBody>
      </p:sp>
      <p:sp>
        <p:nvSpPr>
          <p:cNvPr id="51211" name="TextBox 11"/>
          <p:cNvSpPr txBox="1">
            <a:spLocks noChangeArrowheads="1"/>
          </p:cNvSpPr>
          <p:nvPr/>
        </p:nvSpPr>
        <p:spPr bwMode="auto">
          <a:xfrm>
            <a:off x="1162775" y="2979738"/>
            <a:ext cx="16049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Adoptive T-cell immunotherapy </a:t>
            </a:r>
          </a:p>
        </p:txBody>
      </p:sp>
      <p:sp>
        <p:nvSpPr>
          <p:cNvPr id="51212" name="TextBox 14"/>
          <p:cNvSpPr txBox="1">
            <a:spLocks noChangeArrowheads="1"/>
          </p:cNvSpPr>
          <p:nvPr/>
        </p:nvSpPr>
        <p:spPr bwMode="auto">
          <a:xfrm>
            <a:off x="2970937" y="4589463"/>
            <a:ext cx="16208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0"/>
              </a:spcBef>
              <a:spcAft>
                <a:spcPct val="0"/>
              </a:spcAft>
              <a:buClrTx/>
              <a:buFontTx/>
              <a:buNone/>
            </a:pPr>
            <a:r>
              <a:rPr lang="en-US" altLang="en-US" sz="1200" dirty="0">
                <a:solidFill>
                  <a:schemeClr val="tx1"/>
                </a:solidFill>
                <a:ea typeface="ＭＳ Ｐゴシック" panose="020B0600070205080204" pitchFamily="34" charset="-128"/>
              </a:rPr>
              <a:t>IL-2 approved</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for RCC and</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melanoma (US)</a:t>
            </a:r>
            <a:endParaRPr lang="en-US" altLang="en-US" sz="1200" baseline="30000" dirty="0">
              <a:solidFill>
                <a:schemeClr val="tx1"/>
              </a:solidFill>
              <a:ea typeface="ＭＳ Ｐゴシック" panose="020B0600070205080204" pitchFamily="34" charset="-128"/>
            </a:endParaRPr>
          </a:p>
        </p:txBody>
      </p:sp>
      <p:sp>
        <p:nvSpPr>
          <p:cNvPr id="51213" name="TextBox 17"/>
          <p:cNvSpPr txBox="1">
            <a:spLocks noChangeArrowheads="1"/>
          </p:cNvSpPr>
          <p:nvPr/>
        </p:nvSpPr>
        <p:spPr bwMode="auto">
          <a:xfrm>
            <a:off x="4691787" y="2615451"/>
            <a:ext cx="19526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0"/>
              </a:spcBef>
              <a:spcAft>
                <a:spcPct val="0"/>
              </a:spcAft>
              <a:buClrTx/>
              <a:buFontTx/>
              <a:buNone/>
            </a:pPr>
            <a:r>
              <a:rPr lang="en-US" altLang="en-US" sz="1200" dirty="0">
                <a:solidFill>
                  <a:schemeClr val="tx1"/>
                </a:solidFill>
                <a:ea typeface="ＭＳ Ｐゴシック" panose="020B0600070205080204" pitchFamily="34" charset="-128"/>
              </a:rPr>
              <a:t>First immunotherapy approved for prostate cancer (sipuleucel-T)</a:t>
            </a:r>
            <a:endParaRPr lang="en-US" altLang="en-US" sz="1200" baseline="30000" dirty="0">
              <a:solidFill>
                <a:schemeClr val="tx1"/>
              </a:solidFill>
              <a:ea typeface="ＭＳ Ｐゴシック" panose="020B0600070205080204" pitchFamily="34" charset="-128"/>
            </a:endParaRPr>
          </a:p>
        </p:txBody>
      </p:sp>
      <p:sp>
        <p:nvSpPr>
          <p:cNvPr id="51214" name="TextBox 18"/>
          <p:cNvSpPr txBox="1">
            <a:spLocks noChangeArrowheads="1"/>
          </p:cNvSpPr>
          <p:nvPr/>
        </p:nvSpPr>
        <p:spPr bwMode="auto">
          <a:xfrm>
            <a:off x="4337775" y="4781550"/>
            <a:ext cx="18224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First checkpoint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inhibitor (ipilimumab)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approved for advanced melanoma</a:t>
            </a:r>
            <a:endParaRPr lang="en-US" altLang="en-US" sz="1200" baseline="30000" dirty="0">
              <a:solidFill>
                <a:schemeClr val="tx1"/>
              </a:solidFill>
              <a:ea typeface="ＭＳ Ｐゴシック" panose="020B0600070205080204" pitchFamily="34" charset="-128"/>
            </a:endParaRPr>
          </a:p>
        </p:txBody>
      </p:sp>
      <p:cxnSp>
        <p:nvCxnSpPr>
          <p:cNvPr id="28702" name="Straight Arrow Connector 27"/>
          <p:cNvCxnSpPr>
            <a:cxnSpLocks noChangeShapeType="1"/>
          </p:cNvCxnSpPr>
          <p:nvPr/>
        </p:nvCxnSpPr>
        <p:spPr bwMode="auto">
          <a:xfrm rot="5400000" flipH="1" flipV="1">
            <a:off x="723037" y="4422775"/>
            <a:ext cx="363538" cy="1588"/>
          </a:xfrm>
          <a:prstGeom prst="straightConnector1">
            <a:avLst/>
          </a:prstGeom>
          <a:noFill/>
          <a:ln w="31750">
            <a:solidFill>
              <a:schemeClr val="accent3"/>
            </a:solidFill>
            <a:miter lim="800000"/>
            <a:headEnd type="none" w="sm" len="sm"/>
            <a:tailEnd type="triangle" w="lg" len="lg"/>
          </a:ln>
          <a:extLst/>
        </p:spPr>
      </p:cxnSp>
      <p:grpSp>
        <p:nvGrpSpPr>
          <p:cNvPr id="51216" name="Group 43"/>
          <p:cNvGrpSpPr>
            <a:grpSpLocks/>
          </p:cNvGrpSpPr>
          <p:nvPr/>
        </p:nvGrpSpPr>
        <p:grpSpPr bwMode="auto">
          <a:xfrm>
            <a:off x="3863112" y="3706813"/>
            <a:ext cx="908050" cy="466725"/>
            <a:chOff x="524326" y="3162998"/>
            <a:chExt cx="1361964" cy="624605"/>
          </a:xfrm>
        </p:grpSpPr>
        <p:sp>
          <p:nvSpPr>
            <p:cNvPr id="45" name="Rounded Rectangle 44"/>
            <p:cNvSpPr>
              <a:spLocks noChangeArrowheads="1"/>
            </p:cNvSpPr>
            <p:nvPr/>
          </p:nvSpPr>
          <p:spPr bwMode="auto">
            <a:xfrm>
              <a:off x="524326" y="3162998"/>
              <a:ext cx="1361964" cy="624605"/>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dirty="0">
                  <a:solidFill>
                    <a:schemeClr val="lt1"/>
                  </a:solidFill>
                  <a:latin typeface="+mn-lt"/>
                </a:rPr>
                <a:t>2000s</a:t>
              </a:r>
            </a:p>
          </p:txBody>
        </p:sp>
        <p:sp>
          <p:nvSpPr>
            <p:cNvPr id="46" name="Rounded Rectangle 45"/>
            <p:cNvSpPr>
              <a:spLocks noChangeArrowheads="1"/>
            </p:cNvSpPr>
            <p:nvPr/>
          </p:nvSpPr>
          <p:spPr bwMode="auto">
            <a:xfrm>
              <a:off x="545756" y="3179994"/>
              <a:ext cx="1321485" cy="380286"/>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cxnSp>
        <p:nvCxnSpPr>
          <p:cNvPr id="55" name="Straight Arrow Connector 27"/>
          <p:cNvCxnSpPr>
            <a:cxnSpLocks noChangeShapeType="1"/>
            <a:stCxn id="51220" idx="0"/>
          </p:cNvCxnSpPr>
          <p:nvPr/>
        </p:nvCxnSpPr>
        <p:spPr bwMode="auto">
          <a:xfrm flipH="1" flipV="1">
            <a:off x="2883625" y="4241800"/>
            <a:ext cx="0" cy="1125538"/>
          </a:xfrm>
          <a:prstGeom prst="straightConnector1">
            <a:avLst/>
          </a:prstGeom>
          <a:noFill/>
          <a:ln w="31750">
            <a:solidFill>
              <a:schemeClr val="accent3"/>
            </a:solidFill>
            <a:miter lim="800000"/>
            <a:headEnd type="none" w="sm" len="sm"/>
            <a:tailEnd type="triangle" w="lg" len="lg"/>
          </a:ln>
          <a:extLst/>
        </p:spPr>
      </p:cxnSp>
      <p:cxnSp>
        <p:nvCxnSpPr>
          <p:cNvPr id="57" name="Straight Arrow Connector 27"/>
          <p:cNvCxnSpPr>
            <a:cxnSpLocks noChangeShapeType="1"/>
          </p:cNvCxnSpPr>
          <p:nvPr/>
        </p:nvCxnSpPr>
        <p:spPr bwMode="auto">
          <a:xfrm rot="5400000" flipH="1" flipV="1">
            <a:off x="4977537" y="4506913"/>
            <a:ext cx="528637" cy="1588"/>
          </a:xfrm>
          <a:prstGeom prst="straightConnector1">
            <a:avLst/>
          </a:prstGeom>
          <a:noFill/>
          <a:ln w="31750">
            <a:solidFill>
              <a:schemeClr val="accent3"/>
            </a:solidFill>
            <a:miter lim="800000"/>
            <a:headEnd type="none" w="sm" len="sm"/>
            <a:tailEnd type="triangle" w="lg" len="lg"/>
          </a:ln>
          <a:extLst/>
        </p:spPr>
      </p:cxnSp>
      <p:cxnSp>
        <p:nvCxnSpPr>
          <p:cNvPr id="60" name="Straight Arrow Connector 27"/>
          <p:cNvCxnSpPr>
            <a:cxnSpLocks noChangeShapeType="1"/>
          </p:cNvCxnSpPr>
          <p:nvPr/>
        </p:nvCxnSpPr>
        <p:spPr bwMode="auto">
          <a:xfrm flipV="1">
            <a:off x="3240812" y="4233863"/>
            <a:ext cx="0" cy="354012"/>
          </a:xfrm>
          <a:prstGeom prst="straightConnector1">
            <a:avLst/>
          </a:prstGeom>
          <a:noFill/>
          <a:ln w="31750">
            <a:solidFill>
              <a:schemeClr val="accent3"/>
            </a:solidFill>
            <a:miter lim="800000"/>
            <a:headEnd type="none" w="sm" len="sm"/>
            <a:tailEnd type="triangle" w="lg" len="lg"/>
          </a:ln>
          <a:extLst/>
        </p:spPr>
      </p:cxnSp>
      <p:sp>
        <p:nvSpPr>
          <p:cNvPr id="51220" name="TextBox 12"/>
          <p:cNvSpPr txBox="1">
            <a:spLocks noChangeArrowheads="1"/>
          </p:cNvSpPr>
          <p:nvPr/>
        </p:nvSpPr>
        <p:spPr bwMode="auto">
          <a:xfrm>
            <a:off x="1756500" y="5367338"/>
            <a:ext cx="22717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First tumor-associated antigen cloned (MAGE-1)</a:t>
            </a:r>
          </a:p>
        </p:txBody>
      </p:sp>
      <p:cxnSp>
        <p:nvCxnSpPr>
          <p:cNvPr id="51221" name="Straight Arrow Connector 25"/>
          <p:cNvCxnSpPr>
            <a:cxnSpLocks noChangeShapeType="1"/>
          </p:cNvCxnSpPr>
          <p:nvPr/>
        </p:nvCxnSpPr>
        <p:spPr bwMode="auto">
          <a:xfrm>
            <a:off x="2832825" y="2736850"/>
            <a:ext cx="0" cy="898525"/>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sp>
        <p:nvSpPr>
          <p:cNvPr id="51222" name="TextBox 11"/>
          <p:cNvSpPr txBox="1">
            <a:spLocks noChangeArrowheads="1"/>
          </p:cNvSpPr>
          <p:nvPr/>
        </p:nvSpPr>
        <p:spPr bwMode="auto">
          <a:xfrm>
            <a:off x="1937475" y="2001838"/>
            <a:ext cx="10763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0"/>
              </a:spcBef>
              <a:spcAft>
                <a:spcPct val="0"/>
              </a:spcAft>
              <a:buClrTx/>
              <a:buFontTx/>
              <a:buNone/>
            </a:pPr>
            <a:r>
              <a:rPr lang="en-US" altLang="en-US" sz="1200" dirty="0">
                <a:solidFill>
                  <a:schemeClr val="tx1"/>
                </a:solidFill>
                <a:ea typeface="ＭＳ Ｐゴシック" panose="020B0600070205080204" pitchFamily="34" charset="-128"/>
              </a:rPr>
              <a:t>BCG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approved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for bladder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cancer</a:t>
            </a:r>
          </a:p>
        </p:txBody>
      </p:sp>
      <p:cxnSp>
        <p:nvCxnSpPr>
          <p:cNvPr id="51223" name="Straight Arrow Connector 25"/>
          <p:cNvCxnSpPr>
            <a:cxnSpLocks noChangeShapeType="1"/>
          </p:cNvCxnSpPr>
          <p:nvPr/>
        </p:nvCxnSpPr>
        <p:spPr bwMode="auto">
          <a:xfrm>
            <a:off x="3493225" y="2511425"/>
            <a:ext cx="0" cy="1123950"/>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sp>
        <p:nvSpPr>
          <p:cNvPr id="51224" name="TextBox 13"/>
          <p:cNvSpPr txBox="1">
            <a:spLocks noChangeArrowheads="1"/>
          </p:cNvSpPr>
          <p:nvPr/>
        </p:nvSpPr>
        <p:spPr bwMode="auto">
          <a:xfrm>
            <a:off x="3374162" y="1965325"/>
            <a:ext cx="195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0"/>
              </a:spcBef>
              <a:spcAft>
                <a:spcPct val="0"/>
              </a:spcAft>
              <a:buClrTx/>
              <a:buFontTx/>
              <a:buNone/>
            </a:pPr>
            <a:r>
              <a:rPr lang="en-GB" altLang="en-US" sz="1200" dirty="0">
                <a:solidFill>
                  <a:schemeClr val="tx1"/>
                </a:solidFill>
                <a:ea typeface="ＭＳ Ｐゴシック" panose="020B0600070205080204" pitchFamily="34" charset="-128"/>
              </a:rPr>
              <a:t>Discovery of checkpoint inhibitors</a:t>
            </a:r>
            <a:endParaRPr lang="en-US" altLang="en-US" sz="1200" baseline="30000" dirty="0">
              <a:solidFill>
                <a:schemeClr val="tx1"/>
              </a:solidFill>
              <a:ea typeface="ＭＳ Ｐゴシック" panose="020B0600070205080204" pitchFamily="34" charset="-128"/>
            </a:endParaRPr>
          </a:p>
        </p:txBody>
      </p:sp>
      <p:sp>
        <p:nvSpPr>
          <p:cNvPr id="51225" name="TextBox 11"/>
          <p:cNvSpPr txBox="1">
            <a:spLocks noChangeArrowheads="1"/>
          </p:cNvSpPr>
          <p:nvPr/>
        </p:nvSpPr>
        <p:spPr bwMode="auto">
          <a:xfrm>
            <a:off x="-11975" y="1589088"/>
            <a:ext cx="12525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Discovery of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dendritic cell</a:t>
            </a:r>
          </a:p>
        </p:txBody>
      </p:sp>
      <p:sp>
        <p:nvSpPr>
          <p:cNvPr id="51226" name="TextBox 11"/>
          <p:cNvSpPr txBox="1">
            <a:spLocks noChangeArrowheads="1"/>
          </p:cNvSpPr>
          <p:nvPr/>
        </p:nvSpPr>
        <p:spPr bwMode="auto">
          <a:xfrm>
            <a:off x="534125" y="2433638"/>
            <a:ext cx="1390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Tumor-specific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monoclonal Abs</a:t>
            </a:r>
          </a:p>
        </p:txBody>
      </p:sp>
      <p:cxnSp>
        <p:nvCxnSpPr>
          <p:cNvPr id="51227" name="Straight Arrow Connector 25"/>
          <p:cNvCxnSpPr>
            <a:cxnSpLocks noChangeShapeType="1"/>
          </p:cNvCxnSpPr>
          <p:nvPr/>
        </p:nvCxnSpPr>
        <p:spPr bwMode="auto">
          <a:xfrm rot="5400000">
            <a:off x="5708581" y="2877344"/>
            <a:ext cx="1514475" cy="1587"/>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sp>
        <p:nvSpPr>
          <p:cNvPr id="51228" name="TextBox 13"/>
          <p:cNvSpPr txBox="1">
            <a:spLocks noChangeArrowheads="1"/>
          </p:cNvSpPr>
          <p:nvPr/>
        </p:nvSpPr>
        <p:spPr bwMode="auto">
          <a:xfrm>
            <a:off x="5534750" y="1363663"/>
            <a:ext cx="183356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Pembrolizumab and nivolumab approved for advanced melanoma</a:t>
            </a:r>
            <a:endParaRPr lang="en-US" altLang="en-US" sz="1200" baseline="30000" dirty="0">
              <a:solidFill>
                <a:schemeClr val="tx1"/>
              </a:solidFill>
              <a:ea typeface="ＭＳ Ｐゴシック" panose="020B0600070205080204" pitchFamily="34" charset="-128"/>
            </a:endParaRPr>
          </a:p>
        </p:txBody>
      </p:sp>
      <p:cxnSp>
        <p:nvCxnSpPr>
          <p:cNvPr id="51229" name="Straight Arrow Connector 25"/>
          <p:cNvCxnSpPr>
            <a:cxnSpLocks noChangeShapeType="1"/>
          </p:cNvCxnSpPr>
          <p:nvPr/>
        </p:nvCxnSpPr>
        <p:spPr bwMode="auto">
          <a:xfrm rot="5400000">
            <a:off x="779393" y="3280569"/>
            <a:ext cx="708025" cy="1588"/>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cxnSp>
        <p:nvCxnSpPr>
          <p:cNvPr id="51230" name="Straight Arrow Connector 25"/>
          <p:cNvCxnSpPr>
            <a:cxnSpLocks noChangeShapeType="1"/>
          </p:cNvCxnSpPr>
          <p:nvPr/>
        </p:nvCxnSpPr>
        <p:spPr bwMode="auto">
          <a:xfrm rot="5400000">
            <a:off x="-245337" y="2832100"/>
            <a:ext cx="1598612" cy="1587"/>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grpSp>
        <p:nvGrpSpPr>
          <p:cNvPr id="51231" name="Group 2"/>
          <p:cNvGrpSpPr>
            <a:grpSpLocks/>
          </p:cNvGrpSpPr>
          <p:nvPr/>
        </p:nvGrpSpPr>
        <p:grpSpPr bwMode="auto">
          <a:xfrm>
            <a:off x="391250" y="3706813"/>
            <a:ext cx="909637" cy="466725"/>
            <a:chOff x="524326" y="3162998"/>
            <a:chExt cx="1361964" cy="624605"/>
          </a:xfrm>
        </p:grpSpPr>
        <p:sp>
          <p:nvSpPr>
            <p:cNvPr id="6" name="Rounded Rectangle 5"/>
            <p:cNvSpPr>
              <a:spLocks noChangeArrowheads="1"/>
            </p:cNvSpPr>
            <p:nvPr/>
          </p:nvSpPr>
          <p:spPr bwMode="auto">
            <a:xfrm>
              <a:off x="524326" y="3162998"/>
              <a:ext cx="1361964" cy="624605"/>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dirty="0">
                  <a:solidFill>
                    <a:schemeClr val="lt1"/>
                  </a:solidFill>
                  <a:latin typeface="+mn-lt"/>
                </a:rPr>
                <a:t>1970s</a:t>
              </a:r>
            </a:p>
          </p:txBody>
        </p:sp>
        <p:sp>
          <p:nvSpPr>
            <p:cNvPr id="37" name="Rounded Rectangle 36"/>
            <p:cNvSpPr>
              <a:spLocks noChangeArrowheads="1"/>
            </p:cNvSpPr>
            <p:nvPr/>
          </p:nvSpPr>
          <p:spPr bwMode="auto">
            <a:xfrm>
              <a:off x="545717" y="3179994"/>
              <a:ext cx="1321557" cy="380286"/>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grpSp>
        <p:nvGrpSpPr>
          <p:cNvPr id="51232" name="Group 37"/>
          <p:cNvGrpSpPr>
            <a:grpSpLocks/>
          </p:cNvGrpSpPr>
          <p:nvPr/>
        </p:nvGrpSpPr>
        <p:grpSpPr bwMode="auto">
          <a:xfrm>
            <a:off x="1523137" y="3706813"/>
            <a:ext cx="909638" cy="466725"/>
            <a:chOff x="524326" y="3162998"/>
            <a:chExt cx="1361964" cy="624605"/>
          </a:xfrm>
        </p:grpSpPr>
        <p:sp>
          <p:nvSpPr>
            <p:cNvPr id="39" name="Rounded Rectangle 38"/>
            <p:cNvSpPr>
              <a:spLocks noChangeArrowheads="1"/>
            </p:cNvSpPr>
            <p:nvPr/>
          </p:nvSpPr>
          <p:spPr bwMode="auto">
            <a:xfrm>
              <a:off x="524326" y="3162998"/>
              <a:ext cx="1361964" cy="624605"/>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dirty="0">
                  <a:solidFill>
                    <a:schemeClr val="lt1"/>
                  </a:solidFill>
                  <a:latin typeface="+mn-lt"/>
                </a:rPr>
                <a:t>1980s</a:t>
              </a:r>
            </a:p>
          </p:txBody>
        </p:sp>
        <p:sp>
          <p:nvSpPr>
            <p:cNvPr id="40" name="Rounded Rectangle 39"/>
            <p:cNvSpPr>
              <a:spLocks noChangeArrowheads="1"/>
            </p:cNvSpPr>
            <p:nvPr/>
          </p:nvSpPr>
          <p:spPr bwMode="auto">
            <a:xfrm>
              <a:off x="545719" y="3179994"/>
              <a:ext cx="1321556" cy="380286"/>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grpSp>
        <p:nvGrpSpPr>
          <p:cNvPr id="51233" name="Group 40"/>
          <p:cNvGrpSpPr>
            <a:grpSpLocks/>
          </p:cNvGrpSpPr>
          <p:nvPr/>
        </p:nvGrpSpPr>
        <p:grpSpPr bwMode="auto">
          <a:xfrm>
            <a:off x="2693125" y="3706813"/>
            <a:ext cx="908050" cy="466725"/>
            <a:chOff x="524326" y="3162998"/>
            <a:chExt cx="1361964" cy="624605"/>
          </a:xfrm>
        </p:grpSpPr>
        <p:sp>
          <p:nvSpPr>
            <p:cNvPr id="42" name="Rounded Rectangle 41"/>
            <p:cNvSpPr>
              <a:spLocks noChangeArrowheads="1"/>
            </p:cNvSpPr>
            <p:nvPr/>
          </p:nvSpPr>
          <p:spPr bwMode="auto">
            <a:xfrm>
              <a:off x="524326" y="3162998"/>
              <a:ext cx="1361964" cy="624605"/>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dirty="0">
                  <a:solidFill>
                    <a:schemeClr val="lt1"/>
                  </a:solidFill>
                  <a:latin typeface="+mn-lt"/>
                </a:rPr>
                <a:t>1990s</a:t>
              </a:r>
            </a:p>
          </p:txBody>
        </p:sp>
        <p:sp>
          <p:nvSpPr>
            <p:cNvPr id="43" name="Rounded Rectangle 42"/>
            <p:cNvSpPr>
              <a:spLocks noChangeArrowheads="1"/>
            </p:cNvSpPr>
            <p:nvPr/>
          </p:nvSpPr>
          <p:spPr bwMode="auto">
            <a:xfrm>
              <a:off x="545755" y="3179994"/>
              <a:ext cx="1321487" cy="380286"/>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grpSp>
        <p:nvGrpSpPr>
          <p:cNvPr id="51234" name="Group 46"/>
          <p:cNvGrpSpPr>
            <a:grpSpLocks/>
          </p:cNvGrpSpPr>
          <p:nvPr/>
        </p:nvGrpSpPr>
        <p:grpSpPr bwMode="auto">
          <a:xfrm>
            <a:off x="4877525" y="3706813"/>
            <a:ext cx="908050" cy="466725"/>
            <a:chOff x="524326" y="3162998"/>
            <a:chExt cx="1361964" cy="624605"/>
          </a:xfrm>
        </p:grpSpPr>
        <p:sp>
          <p:nvSpPr>
            <p:cNvPr id="48" name="Rounded Rectangle 47"/>
            <p:cNvSpPr>
              <a:spLocks noChangeArrowheads="1"/>
            </p:cNvSpPr>
            <p:nvPr/>
          </p:nvSpPr>
          <p:spPr bwMode="auto">
            <a:xfrm>
              <a:off x="524326" y="3162998"/>
              <a:ext cx="1361964" cy="624605"/>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dirty="0">
                  <a:solidFill>
                    <a:schemeClr val="lt1"/>
                  </a:solidFill>
                  <a:latin typeface="+mn-lt"/>
                </a:rPr>
                <a:t>2011</a:t>
              </a:r>
            </a:p>
          </p:txBody>
        </p:sp>
        <p:sp>
          <p:nvSpPr>
            <p:cNvPr id="49" name="Rounded Rectangle 48"/>
            <p:cNvSpPr>
              <a:spLocks noChangeArrowheads="1"/>
            </p:cNvSpPr>
            <p:nvPr/>
          </p:nvSpPr>
          <p:spPr bwMode="auto">
            <a:xfrm>
              <a:off x="545755" y="3179994"/>
              <a:ext cx="1321487" cy="380286"/>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grpSp>
        <p:nvGrpSpPr>
          <p:cNvPr id="51235" name="Group 62"/>
          <p:cNvGrpSpPr>
            <a:grpSpLocks/>
          </p:cNvGrpSpPr>
          <p:nvPr/>
        </p:nvGrpSpPr>
        <p:grpSpPr bwMode="auto">
          <a:xfrm>
            <a:off x="5999887" y="3706813"/>
            <a:ext cx="715963" cy="466725"/>
            <a:chOff x="6901068" y="3708673"/>
            <a:chExt cx="1097280" cy="562718"/>
          </a:xfrm>
        </p:grpSpPr>
        <p:sp>
          <p:nvSpPr>
            <p:cNvPr id="47" name="Rounded Rectangle 46"/>
            <p:cNvSpPr>
              <a:spLocks noChangeArrowheads="1"/>
            </p:cNvSpPr>
            <p:nvPr/>
          </p:nvSpPr>
          <p:spPr bwMode="auto">
            <a:xfrm>
              <a:off x="6901068" y="3708673"/>
              <a:ext cx="1097280" cy="562718"/>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45720" rIns="45720" anchor="ctr"/>
            <a:lstStyle/>
            <a:p>
              <a:pPr algn="ctr">
                <a:defRPr/>
              </a:pPr>
              <a:r>
                <a:rPr lang="en-US" dirty="0">
                  <a:solidFill>
                    <a:schemeClr val="lt1"/>
                  </a:solidFill>
                  <a:latin typeface="+mn-lt"/>
                </a:rPr>
                <a:t>2014</a:t>
              </a:r>
            </a:p>
          </p:txBody>
        </p:sp>
        <p:sp>
          <p:nvSpPr>
            <p:cNvPr id="58" name="Rounded Rectangle 57"/>
            <p:cNvSpPr>
              <a:spLocks noChangeArrowheads="1"/>
            </p:cNvSpPr>
            <p:nvPr/>
          </p:nvSpPr>
          <p:spPr bwMode="auto">
            <a:xfrm>
              <a:off x="6918100" y="3723985"/>
              <a:ext cx="1065650" cy="342607"/>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45720" rIns="45720"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grpSp>
        <p:nvGrpSpPr>
          <p:cNvPr id="51236" name="Group 63"/>
          <p:cNvGrpSpPr>
            <a:grpSpLocks/>
          </p:cNvGrpSpPr>
          <p:nvPr/>
        </p:nvGrpSpPr>
        <p:grpSpPr bwMode="auto">
          <a:xfrm>
            <a:off x="6733312" y="3700463"/>
            <a:ext cx="715963" cy="465137"/>
            <a:chOff x="6901068" y="3708673"/>
            <a:chExt cx="1097280" cy="562718"/>
          </a:xfrm>
        </p:grpSpPr>
        <p:sp>
          <p:nvSpPr>
            <p:cNvPr id="65" name="Rounded Rectangle 64"/>
            <p:cNvSpPr>
              <a:spLocks noChangeArrowheads="1"/>
            </p:cNvSpPr>
            <p:nvPr/>
          </p:nvSpPr>
          <p:spPr bwMode="auto">
            <a:xfrm>
              <a:off x="6901068" y="3708673"/>
              <a:ext cx="1097280" cy="562718"/>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45720" rIns="45720" anchor="ctr"/>
            <a:lstStyle/>
            <a:p>
              <a:pPr algn="ctr">
                <a:defRPr/>
              </a:pPr>
              <a:r>
                <a:rPr lang="en-US" dirty="0">
                  <a:solidFill>
                    <a:schemeClr val="lt1"/>
                  </a:solidFill>
                  <a:latin typeface="+mn-lt"/>
                </a:rPr>
                <a:t>2015</a:t>
              </a:r>
            </a:p>
          </p:txBody>
        </p:sp>
        <p:sp>
          <p:nvSpPr>
            <p:cNvPr id="66" name="Rounded Rectangle 65"/>
            <p:cNvSpPr>
              <a:spLocks noChangeArrowheads="1"/>
            </p:cNvSpPr>
            <p:nvPr/>
          </p:nvSpPr>
          <p:spPr bwMode="auto">
            <a:xfrm>
              <a:off x="6927832" y="3724037"/>
              <a:ext cx="1065650" cy="341856"/>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45720" rIns="45720"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sp>
        <p:nvSpPr>
          <p:cNvPr id="51237" name="TextBox 18"/>
          <p:cNvSpPr txBox="1">
            <a:spLocks noChangeArrowheads="1"/>
          </p:cNvSpPr>
          <p:nvPr/>
        </p:nvSpPr>
        <p:spPr bwMode="auto">
          <a:xfrm>
            <a:off x="6253887" y="4645025"/>
            <a:ext cx="1466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Nivolumab </a:t>
            </a:r>
            <a:br>
              <a:rPr lang="en-US" altLang="en-US" sz="1200" dirty="0">
                <a:solidFill>
                  <a:schemeClr val="tx1"/>
                </a:solidFill>
                <a:ea typeface="ＭＳ Ｐゴシック" panose="020B0600070205080204" pitchFamily="34" charset="-128"/>
              </a:rPr>
            </a:br>
            <a:r>
              <a:rPr lang="en-US" altLang="en-US" sz="1200" dirty="0">
                <a:solidFill>
                  <a:schemeClr val="tx1"/>
                </a:solidFill>
                <a:ea typeface="ＭＳ Ｐゴシック" panose="020B0600070205080204" pitchFamily="34" charset="-128"/>
              </a:rPr>
              <a:t>approved for NSCLC</a:t>
            </a:r>
            <a:endParaRPr lang="en-US" altLang="en-US" sz="1200" baseline="30000" dirty="0">
              <a:solidFill>
                <a:schemeClr val="tx1"/>
              </a:solidFill>
              <a:ea typeface="ＭＳ Ｐゴシック" panose="020B0600070205080204" pitchFamily="34" charset="-128"/>
            </a:endParaRPr>
          </a:p>
          <a:p>
            <a:pPr algn="ctr">
              <a:spcBef>
                <a:spcPct val="0"/>
              </a:spcBef>
              <a:spcAft>
                <a:spcPct val="0"/>
              </a:spcAft>
              <a:buClrTx/>
              <a:buFontTx/>
              <a:buNone/>
            </a:pPr>
            <a:endParaRPr lang="en-US" altLang="en-US" sz="1200" baseline="30000" dirty="0">
              <a:solidFill>
                <a:schemeClr val="tx1"/>
              </a:solidFill>
              <a:ea typeface="ＭＳ Ｐゴシック" panose="020B0600070205080204" pitchFamily="34" charset="-128"/>
            </a:endParaRPr>
          </a:p>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Pembrolizumab approved for</a:t>
            </a:r>
          </a:p>
          <a:p>
            <a:pPr algn="ctr">
              <a:spcBef>
                <a:spcPct val="0"/>
              </a:spcBef>
              <a:spcAft>
                <a:spcPct val="0"/>
              </a:spcAft>
              <a:buClrTx/>
              <a:buFontTx/>
              <a:buNone/>
            </a:pPr>
            <a:r>
              <a:rPr lang="en-US" altLang="en-US" sz="1200" dirty="0">
                <a:solidFill>
                  <a:schemeClr val="tx1"/>
                </a:solidFill>
                <a:ea typeface="ＭＳ Ｐゴシック" panose="020B0600070205080204" pitchFamily="34" charset="-128"/>
              </a:rPr>
              <a:t> PD-L1+ NSCLC</a:t>
            </a:r>
            <a:endParaRPr lang="en-US" altLang="en-US" sz="1200" baseline="30000" dirty="0">
              <a:solidFill>
                <a:schemeClr val="tx1"/>
              </a:solidFill>
              <a:ea typeface="ＭＳ Ｐゴシック" panose="020B0600070205080204" pitchFamily="34" charset="-128"/>
            </a:endParaRPr>
          </a:p>
        </p:txBody>
      </p:sp>
      <p:cxnSp>
        <p:nvCxnSpPr>
          <p:cNvPr id="73" name="Straight Arrow Connector 27"/>
          <p:cNvCxnSpPr>
            <a:cxnSpLocks noChangeShapeType="1"/>
          </p:cNvCxnSpPr>
          <p:nvPr/>
        </p:nvCxnSpPr>
        <p:spPr bwMode="auto">
          <a:xfrm flipV="1">
            <a:off x="7030175" y="4243388"/>
            <a:ext cx="0" cy="354012"/>
          </a:xfrm>
          <a:prstGeom prst="straightConnector1">
            <a:avLst/>
          </a:prstGeom>
          <a:noFill/>
          <a:ln w="31750">
            <a:solidFill>
              <a:schemeClr val="accent3"/>
            </a:solidFill>
            <a:miter lim="800000"/>
            <a:headEnd type="none" w="sm" len="sm"/>
            <a:tailEnd type="triangle" w="lg" len="lg"/>
          </a:ln>
          <a:extLst/>
        </p:spPr>
      </p:cxnSp>
      <p:cxnSp>
        <p:nvCxnSpPr>
          <p:cNvPr id="51239" name="Straight Arrow Connector 25"/>
          <p:cNvCxnSpPr>
            <a:cxnSpLocks noChangeShapeType="1"/>
          </p:cNvCxnSpPr>
          <p:nvPr/>
        </p:nvCxnSpPr>
        <p:spPr bwMode="auto">
          <a:xfrm>
            <a:off x="7136537" y="3186113"/>
            <a:ext cx="0" cy="450850"/>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sp>
        <p:nvSpPr>
          <p:cNvPr id="51240" name="TextBox 17"/>
          <p:cNvSpPr txBox="1">
            <a:spLocks noChangeArrowheads="1"/>
          </p:cNvSpPr>
          <p:nvPr/>
        </p:nvSpPr>
        <p:spPr bwMode="auto">
          <a:xfrm>
            <a:off x="6952387" y="2566988"/>
            <a:ext cx="9794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0"/>
              </a:spcBef>
              <a:spcAft>
                <a:spcPct val="0"/>
              </a:spcAft>
              <a:buClrTx/>
              <a:buFontTx/>
              <a:buNone/>
            </a:pPr>
            <a:r>
              <a:rPr lang="en-US" altLang="en-US" sz="1200" dirty="0">
                <a:solidFill>
                  <a:schemeClr val="tx1"/>
                </a:solidFill>
                <a:ea typeface="ＭＳ Ｐゴシック" panose="020B0600070205080204" pitchFamily="34" charset="-128"/>
              </a:rPr>
              <a:t>Nivolumab approved for RCC</a:t>
            </a:r>
            <a:endParaRPr lang="en-US" altLang="en-US" sz="1200" baseline="30000" dirty="0">
              <a:solidFill>
                <a:schemeClr val="tx1"/>
              </a:solidFill>
              <a:ea typeface="ＭＳ Ｐゴシック" panose="020B0600070205080204" pitchFamily="34" charset="-128"/>
            </a:endParaRPr>
          </a:p>
        </p:txBody>
      </p:sp>
      <p:grpSp>
        <p:nvGrpSpPr>
          <p:cNvPr id="51241" name="Group 1"/>
          <p:cNvGrpSpPr>
            <a:grpSpLocks/>
          </p:cNvGrpSpPr>
          <p:nvPr/>
        </p:nvGrpSpPr>
        <p:grpSpPr bwMode="auto">
          <a:xfrm>
            <a:off x="6294438" y="6210300"/>
            <a:ext cx="2673350" cy="455613"/>
            <a:chOff x="6294438" y="6210300"/>
            <a:chExt cx="2674130" cy="455415"/>
          </a:xfrm>
        </p:grpSpPr>
        <p:sp>
          <p:nvSpPr>
            <p:cNvPr id="51254" name="Rectangle 8"/>
            <p:cNvSpPr>
              <a:spLocks noChangeArrowheads="1"/>
            </p:cNvSpPr>
            <p:nvPr/>
          </p:nvSpPr>
          <p:spPr bwMode="auto">
            <a:xfrm>
              <a:off x="6294438" y="6357938"/>
              <a:ext cx="26741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51255" name="Picture 1"/>
            <p:cNvPicPr>
              <a:picLocks noChangeAspect="1"/>
            </p:cNvPicPr>
            <p:nvPr/>
          </p:nvPicPr>
          <p:blipFill>
            <a:blip r:embed="rId4" cstate="print">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3" name="Text Box 11"/>
          <p:cNvSpPr txBox="1">
            <a:spLocks noChangeArrowheads="1"/>
          </p:cNvSpPr>
          <p:nvPr/>
        </p:nvSpPr>
        <p:spPr bwMode="auto">
          <a:xfrm>
            <a:off x="285750" y="6367365"/>
            <a:ext cx="600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References in slidenotes.</a:t>
            </a:r>
          </a:p>
        </p:txBody>
      </p:sp>
      <p:grpSp>
        <p:nvGrpSpPr>
          <p:cNvPr id="51244" name="Group 63"/>
          <p:cNvGrpSpPr>
            <a:grpSpLocks/>
          </p:cNvGrpSpPr>
          <p:nvPr/>
        </p:nvGrpSpPr>
        <p:grpSpPr bwMode="auto">
          <a:xfrm>
            <a:off x="7477850" y="3687763"/>
            <a:ext cx="715962" cy="465137"/>
            <a:chOff x="6901068" y="3708673"/>
            <a:chExt cx="1097280" cy="562718"/>
          </a:xfrm>
        </p:grpSpPr>
        <p:sp>
          <p:nvSpPr>
            <p:cNvPr id="61" name="Rounded Rectangle 60"/>
            <p:cNvSpPr>
              <a:spLocks noChangeArrowheads="1"/>
            </p:cNvSpPr>
            <p:nvPr/>
          </p:nvSpPr>
          <p:spPr bwMode="auto">
            <a:xfrm>
              <a:off x="6901068" y="3708673"/>
              <a:ext cx="1097280" cy="562718"/>
            </a:xfrm>
            <a:prstGeom prst="roundRect">
              <a:avLst>
                <a:gd name="adj" fmla="val 16667"/>
              </a:avLst>
            </a:prstGeom>
            <a:gradFill rotWithShape="1">
              <a:gsLst>
                <a:gs pos="0">
                  <a:srgbClr val="082231"/>
                </a:gs>
                <a:gs pos="50000">
                  <a:srgbClr val="051B27"/>
                </a:gs>
                <a:gs pos="100000">
                  <a:srgbClr val="020F18"/>
                </a:gs>
              </a:gsLst>
              <a:lin ang="5400000" scaled="1"/>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45720" rIns="45720" anchor="ctr"/>
            <a:lstStyle/>
            <a:p>
              <a:pPr algn="ctr">
                <a:defRPr/>
              </a:pPr>
              <a:r>
                <a:rPr lang="en-US" dirty="0">
                  <a:solidFill>
                    <a:schemeClr val="lt1"/>
                  </a:solidFill>
                  <a:latin typeface="+mn-lt"/>
                </a:rPr>
                <a:t>2016</a:t>
              </a:r>
            </a:p>
          </p:txBody>
        </p:sp>
        <p:sp>
          <p:nvSpPr>
            <p:cNvPr id="62" name="Rounded Rectangle 61"/>
            <p:cNvSpPr>
              <a:spLocks noChangeArrowheads="1"/>
            </p:cNvSpPr>
            <p:nvPr/>
          </p:nvSpPr>
          <p:spPr bwMode="auto">
            <a:xfrm>
              <a:off x="6927830" y="3724037"/>
              <a:ext cx="1065652" cy="341856"/>
            </a:xfrm>
            <a:prstGeom prst="roundRect">
              <a:avLst>
                <a:gd name="adj" fmla="val 24796"/>
              </a:avLst>
            </a:prstGeom>
            <a:gradFill rotWithShape="1">
              <a:gsLst>
                <a:gs pos="0">
                  <a:srgbClr val="20648A">
                    <a:alpha val="54999"/>
                  </a:srgbClr>
                </a:gs>
                <a:gs pos="70000">
                  <a:srgbClr val="16425C">
                    <a:alpha val="16500"/>
                  </a:srgbClr>
                </a:gs>
                <a:gs pos="100000">
                  <a:srgbClr val="16425C">
                    <a:alpha val="0"/>
                  </a:srgb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lIns="45720" rIns="45720"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defRPr/>
              </a:pPr>
              <a:endParaRPr lang="fr-FR" altLang="fr-FR" sz="1800" dirty="0">
                <a:solidFill>
                  <a:srgbClr val="FFFFFF"/>
                </a:solidFill>
              </a:endParaRPr>
            </a:p>
          </p:txBody>
        </p:sp>
      </p:grpSp>
      <p:cxnSp>
        <p:nvCxnSpPr>
          <p:cNvPr id="63" name="Straight Arrow Connector 27"/>
          <p:cNvCxnSpPr>
            <a:cxnSpLocks noChangeShapeType="1"/>
          </p:cNvCxnSpPr>
          <p:nvPr/>
        </p:nvCxnSpPr>
        <p:spPr bwMode="auto">
          <a:xfrm flipV="1">
            <a:off x="7863612" y="4233172"/>
            <a:ext cx="0" cy="354012"/>
          </a:xfrm>
          <a:prstGeom prst="straightConnector1">
            <a:avLst/>
          </a:prstGeom>
          <a:noFill/>
          <a:ln w="31750">
            <a:solidFill>
              <a:schemeClr val="accent3"/>
            </a:solidFill>
            <a:miter lim="800000"/>
            <a:headEnd type="none" w="sm" len="sm"/>
            <a:tailEnd type="triangle" w="lg" len="lg"/>
          </a:ln>
          <a:extLst/>
        </p:spPr>
      </p:cxnSp>
      <p:sp>
        <p:nvSpPr>
          <p:cNvPr id="51246" name="TextBox 18"/>
          <p:cNvSpPr txBox="1">
            <a:spLocks noChangeArrowheads="1"/>
          </p:cNvSpPr>
          <p:nvPr/>
        </p:nvSpPr>
        <p:spPr bwMode="auto">
          <a:xfrm>
            <a:off x="7623003" y="4686369"/>
            <a:ext cx="139541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0"/>
              </a:spcBef>
              <a:spcAft>
                <a:spcPct val="0"/>
              </a:spcAft>
              <a:buClrTx/>
              <a:buFontTx/>
              <a:buNone/>
            </a:pPr>
            <a:r>
              <a:rPr lang="en-US" altLang="en-US" sz="1200" dirty="0">
                <a:solidFill>
                  <a:schemeClr val="tx1"/>
                </a:solidFill>
                <a:ea typeface="ＭＳ Ｐゴシック" panose="020B0600070205080204" pitchFamily="34" charset="-128"/>
              </a:rPr>
              <a:t>Pembrolizumab approved for  </a:t>
            </a:r>
            <a:r>
              <a:rPr lang="en-US" altLang="en-US" sz="1200" dirty="0" err="1">
                <a:solidFill>
                  <a:schemeClr val="tx1"/>
                </a:solidFill>
                <a:ea typeface="ＭＳ Ｐゴシック" panose="020B0600070205080204" pitchFamily="34" charset="-128"/>
              </a:rPr>
              <a:t>HNSCC</a:t>
            </a:r>
            <a:endParaRPr lang="en-US" altLang="en-US" sz="1200" baseline="30000" dirty="0">
              <a:solidFill>
                <a:schemeClr val="tx1"/>
              </a:solidFill>
              <a:ea typeface="ＭＳ Ｐゴシック" panose="020B0600070205080204" pitchFamily="34" charset="-128"/>
            </a:endParaRPr>
          </a:p>
        </p:txBody>
      </p:sp>
      <p:cxnSp>
        <p:nvCxnSpPr>
          <p:cNvPr id="51247" name="Straight Arrow Connector 25"/>
          <p:cNvCxnSpPr>
            <a:cxnSpLocks noChangeShapeType="1"/>
          </p:cNvCxnSpPr>
          <p:nvPr/>
        </p:nvCxnSpPr>
        <p:spPr bwMode="auto">
          <a:xfrm rot="5400000">
            <a:off x="7175431" y="2874169"/>
            <a:ext cx="1514475" cy="1587"/>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sp>
        <p:nvSpPr>
          <p:cNvPr id="51248" name="TextBox 13"/>
          <p:cNvSpPr txBox="1">
            <a:spLocks noChangeArrowheads="1"/>
          </p:cNvSpPr>
          <p:nvPr/>
        </p:nvSpPr>
        <p:spPr bwMode="auto">
          <a:xfrm>
            <a:off x="7331005" y="1295617"/>
            <a:ext cx="171926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0"/>
              </a:spcBef>
              <a:spcAft>
                <a:spcPct val="0"/>
              </a:spcAft>
              <a:buClrTx/>
              <a:buFontTx/>
              <a:buNone/>
            </a:pPr>
            <a:r>
              <a:rPr lang="en-US" altLang="en-US" sz="1200" dirty="0">
                <a:solidFill>
                  <a:schemeClr val="tx1"/>
                </a:solidFill>
                <a:ea typeface="ＭＳ Ｐゴシック" panose="020B0600070205080204" pitchFamily="34" charset="-128"/>
              </a:rPr>
              <a:t>Atezolizumab approved for advanced UC and metastatic NSCLC</a:t>
            </a:r>
            <a:endParaRPr lang="en-US" altLang="en-US" sz="1200" baseline="30000" dirty="0">
              <a:solidFill>
                <a:schemeClr val="tx1"/>
              </a:solidFill>
              <a:ea typeface="ＭＳ Ｐゴシック" panose="020B0600070205080204" pitchFamily="34" charset="-128"/>
            </a:endParaRPr>
          </a:p>
          <a:p>
            <a:pPr algn="ctr">
              <a:spcBef>
                <a:spcPct val="0"/>
              </a:spcBef>
              <a:spcAft>
                <a:spcPct val="0"/>
              </a:spcAft>
              <a:buClrTx/>
              <a:buFontTx/>
              <a:buNone/>
            </a:pPr>
            <a:endParaRPr lang="en-US" altLang="en-US" sz="1200" baseline="30000" dirty="0">
              <a:solidFill>
                <a:schemeClr val="tx1"/>
              </a:solidFill>
              <a:ea typeface="ＭＳ Ｐゴシック" panose="020B0600070205080204" pitchFamily="34" charset="-128"/>
            </a:endParaRPr>
          </a:p>
        </p:txBody>
      </p:sp>
      <p:cxnSp>
        <p:nvCxnSpPr>
          <p:cNvPr id="51249" name="Straight Arrow Connector 25"/>
          <p:cNvCxnSpPr>
            <a:cxnSpLocks noChangeShapeType="1"/>
          </p:cNvCxnSpPr>
          <p:nvPr/>
        </p:nvCxnSpPr>
        <p:spPr bwMode="auto">
          <a:xfrm>
            <a:off x="8008075" y="3182938"/>
            <a:ext cx="0" cy="450850"/>
          </a:xfrm>
          <a:prstGeom prst="straightConnector1">
            <a:avLst/>
          </a:prstGeom>
          <a:noFill/>
          <a:ln w="31750">
            <a:solidFill>
              <a:srgbClr val="F1971D"/>
            </a:solidFill>
            <a:miter lim="800000"/>
            <a:headEnd type="none" w="sm" len="sm"/>
            <a:tailEnd type="triangle" w="lg" len="lg"/>
          </a:ln>
          <a:extLst>
            <a:ext uri="{909E8E84-426E-40DD-AFC4-6F175D3DCCD1}">
              <a14:hiddenFill xmlns:a14="http://schemas.microsoft.com/office/drawing/2010/main">
                <a:noFill/>
              </a14:hiddenFill>
            </a:ext>
          </a:extLst>
        </p:spPr>
      </p:cxnSp>
      <p:sp>
        <p:nvSpPr>
          <p:cNvPr id="51250" name="TextBox 17"/>
          <p:cNvSpPr txBox="1">
            <a:spLocks noChangeArrowheads="1"/>
          </p:cNvSpPr>
          <p:nvPr/>
        </p:nvSpPr>
        <p:spPr bwMode="auto">
          <a:xfrm>
            <a:off x="7922350" y="2563813"/>
            <a:ext cx="9779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0"/>
              </a:spcBef>
              <a:spcAft>
                <a:spcPct val="0"/>
              </a:spcAft>
              <a:buClrTx/>
              <a:buFontTx/>
              <a:buNone/>
            </a:pPr>
            <a:r>
              <a:rPr lang="en-US" altLang="en-US" sz="1200" dirty="0">
                <a:solidFill>
                  <a:schemeClr val="tx1"/>
                </a:solidFill>
                <a:ea typeface="ＭＳ Ｐゴシック" panose="020B0600070205080204" pitchFamily="34" charset="-128"/>
              </a:rPr>
              <a:t>Nivolumab approved for HL</a:t>
            </a:r>
            <a:endParaRPr lang="en-US" altLang="en-US" sz="1200" baseline="30000" dirty="0">
              <a:solidFill>
                <a:schemeClr val="tx1"/>
              </a:solidFill>
              <a:ea typeface="ＭＳ Ｐゴシック" panose="020B0600070205080204" pitchFamily="34" charset="-128"/>
            </a:endParaRPr>
          </a:p>
        </p:txBody>
      </p:sp>
      <p:sp>
        <p:nvSpPr>
          <p:cNvPr id="75" name="Oval 74"/>
          <p:cNvSpPr/>
          <p:nvPr/>
        </p:nvSpPr>
        <p:spPr bwMode="auto">
          <a:xfrm>
            <a:off x="4975190" y="1997765"/>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spTree>
    <p:extLst>
      <p:ext uri="{BB962C8B-B14F-4D97-AF65-F5344CB8AC3E}">
        <p14:creationId xmlns:p14="http://schemas.microsoft.com/office/powerpoint/2010/main" val="3401818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2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2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2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2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3" grpId="0"/>
      <p:bldP spid="51214" grpId="0"/>
      <p:bldP spid="51224" grpId="0"/>
      <p:bldP spid="51228" grpId="0"/>
      <p:bldP spid="51237" grpId="0"/>
      <p:bldP spid="51240" grpId="0"/>
      <p:bldP spid="51246" grpId="0"/>
      <p:bldP spid="51248" grpId="0"/>
      <p:bldP spid="51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Tumor Immunology</a:t>
            </a:r>
          </a:p>
        </p:txBody>
      </p:sp>
    </p:spTree>
    <p:extLst>
      <p:ext uri="{BB962C8B-B14F-4D97-AF65-F5344CB8AC3E}">
        <p14:creationId xmlns:p14="http://schemas.microsoft.com/office/powerpoint/2010/main" val="3770712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8 - &amp;quot;T-Cell Regulation via Multiple Costimulatory and Inhibitory Interactions&amp;quot;&quot;/&gt;&lt;property id=&quot;20307&quot; value=&quot;265&quot;/&gt;&lt;/object&gt;&lt;object type=&quot;3&quot; unique_id=&quot;10005&quot;&gt;&lt;property id=&quot;20148&quot; value=&quot;5&quot;/&gt;&lt;property id=&quot;20300&quot; value=&quot;Slide 8 - &amp;quot;History of Cancer Immunotherapy: &amp;#x0D;&amp;#x0A;Key Milestones&amp;quot;&quot;/&gt;&lt;property id=&quot;20307&quot; value=&quot;257&quot;/&gt;&lt;/object&gt;&lt;object type=&quot;3&quot; unique_id=&quot;10007&quot;&gt;&lt;property id=&quot;20148&quot; value=&quot;5&quot;/&gt;&lt;property id=&quot;20300&quot; value=&quot;Slide 13 - &amp;quot;Tumor Immunology: Overview&amp;quot;&quot;/&gt;&lt;property id=&quot;20307&quot; value=&quot;261&quot;/&gt;&lt;/object&gt;&lt;object type=&quot;3&quot; unique_id=&quot;10008&quot;&gt;&lt;property id=&quot;20148&quot; value=&quot;5&quot;/&gt;&lt;property id=&quot;20300&quot; value=&quot;Slide 10 - &amp;quot;Immune System Function and Immune Response&amp;quot;&quot;/&gt;&lt;property id=&quot;20307&quot; value=&quot;258&quot;/&gt;&lt;/object&gt;&lt;object type=&quot;3&quot; unique_id=&quot;10014&quot;&gt;&lt;property id=&quot;20148&quot; value=&quot;5&quot;/&gt;&lt;property id=&quot;20300&quot; value=&quot;Slide 14 - &amp;quot;T-Cell Response: First Signal&amp;quot;&quot;/&gt;&lt;property id=&quot;20307&quot; value=&quot;262&quot;/&gt;&lt;/object&gt;&lt;object type=&quot;3&quot; unique_id=&quot;10015&quot;&gt;&lt;property id=&quot;20148&quot; value=&quot;5&quot;/&gt;&lt;property id=&quot;20300&quot; value=&quot;Slide 15 - &amp;quot;Multiple Mechanisms of Immune Escape&amp;quot;&quot;/&gt;&lt;property id=&quot;20307&quot; value=&quot;263&quot;/&gt;&lt;/object&gt;&lt;object type=&quot;3&quot; unique_id=&quot;10021&quot;&gt;&lt;property id=&quot;20148&quot; value=&quot;5&quot;/&gt;&lt;property id=&quot;20300&quot; value=&quot;Slide 23 - &amp;quot;Response Rates With Anti–PD-1 Antibodies&amp;quot;&quot;/&gt;&lt;property id=&quot;20307&quot; value=&quot;272&quot;/&gt;&lt;/object&gt;&lt;object type=&quot;3&quot; unique_id=&quot;10022&quot;&gt;&lt;property id=&quot;20148&quot; value=&quot;5&quot;/&gt;&lt;property id=&quot;20300&quot; value=&quot;Slide 35 - &amp;quot;Rationale for Combination Immunotherapy&amp;quot;&quot;/&gt;&lt;property id=&quot;20307&quot; value=&quot;290&quot;/&gt;&lt;/object&gt;&lt;object type=&quot;3&quot; unique_id=&quot;10023&quot;&gt;&lt;property id=&quot;20148&quot; value=&quot;5&quot;/&gt;&lt;property id=&quot;20300&quot; value=&quot;Slide 36 - &amp;quot;CheckMate 067: Nivolumab + Ipilimumab vs Monotherapy in Metastatic Melanoma &amp;quot;&quot;/&gt;&lt;property id=&quot;20307&quot; value=&quot;291&quot;/&gt;&lt;/object&gt;&lt;object type=&quot;3&quot; unique_id=&quot;10024&quot;&gt;&lt;property id=&quot;20148&quot; value=&quot;5&quot;/&gt;&lt;property id=&quot;20300&quot; value=&quot;Slide 24 - &amp;quot;The Expansion of Immunotherapy&amp;quot;&quot;/&gt;&lt;property id=&quot;20307&quot; value=&quot;273&quot;/&gt;&lt;/object&gt;&lt;object type=&quot;3&quot; unique_id=&quot;10039&quot;&gt;&lt;property id=&quot;20148&quot; value=&quot;5&quot;/&gt;&lt;property id=&quot;20300&quot; value=&quot;Slide 1 - &amp;quot;Integrating Immunotherapy Into the Treatment of Hepatocellular Carcinoma: A Multidisciplinary Perspective&amp;quot;&quot;/&gt;&lt;property id=&quot;20307&quot; value=&quot;306&quot;/&gt;&lt;/object&gt;&lt;object type=&quot;3&quot; unique_id=&quot;12122&quot;&gt;&lt;property id=&quot;20148&quot; value=&quot;5&quot;/&gt;&lt;property id=&quot;20300&quot; value=&quot;Slide 2 - &amp;quot;Overview of Immunotherapy for Cancer&amp;quot;&quot;/&gt;&lt;property id=&quot;20307&quot; value=&quot;413&quot;/&gt;&lt;/object&gt;&lt;object type=&quot;3&quot; unique_id=&quot;12123&quot;&gt;&lt;property id=&quot;20148&quot; value=&quot;5&quot;/&gt;&lt;property id=&quot;20300&quot; value=&quot;Slide 3 - &amp;quot;About These Slides&amp;quot;&quot;/&gt;&lt;property id=&quot;20307&quot; value=&quot;415&quot;/&gt;&lt;/object&gt;&lt;object type=&quot;3&quot; unique_id=&quot;12124&quot;&gt;&lt;property id=&quot;20148&quot; value=&quot;5&quot;/&gt;&lt;property id=&quot;20300&quot; value=&quot;Slide 4 - &amp;quot;Faculty&amp;quot;&quot;/&gt;&lt;property id=&quot;20307&quot; value=&quot;416&quot;/&gt;&lt;/object&gt;&lt;object type=&quot;3&quot; unique_id=&quot;12125&quot;&gt;&lt;property id=&quot;20148&quot; value=&quot;5&quot;/&gt;&lt;property id=&quot;20300&quot; value=&quot;Slide 5 - &amp;quot;Faculty Disclosures&amp;quot;&quot;/&gt;&lt;property id=&quot;20307&quot; value=&quot;418&quot;/&gt;&lt;/object&gt;&lt;object type=&quot;3&quot; unique_id=&quot;12126&quot;&gt;&lt;property id=&quot;20148&quot; value=&quot;5&quot;/&gt;&lt;property id=&quot;20300&quot; value=&quot;Slide 6 - &amp;quot;Agenda&amp;quot;&quot;/&gt;&lt;property id=&quot;20307&quot; value=&quot;324&quot;/&gt;&lt;/object&gt;&lt;object type=&quot;3&quot; unique_id=&quot;12127&quot;&gt;&lt;property id=&quot;20148&quot; value=&quot;5&quot;/&gt;&lt;property id=&quot;20300&quot; value=&quot;Slide 7 - &amp;quot;History of Cancer Immunotherapy&amp;quot;&quot;/&gt;&lt;property id=&quot;20307&quot; value=&quot;318&quot;/&gt;&lt;/object&gt;&lt;object type=&quot;3&quot; unique_id=&quot;12128&quot;&gt;&lt;property id=&quot;20148&quot; value=&quot;5&quot;/&gt;&lt;property id=&quot;20300&quot; value=&quot;Slide 9 - &amp;quot;Tumor Immunology&amp;quot;&quot;/&gt;&lt;property id=&quot;20307&quot; value=&quot;325&quot;/&gt;&lt;/object&gt;&lt;object type=&quot;3&quot; unique_id=&quot;12129&quot;&gt;&lt;property id=&quot;20148&quot; value=&quot;5&quot;/&gt;&lt;property id=&quot;20300&quot; value=&quot;Slide 11 - &amp;quot;Adaptive Immune System: T-Cells&amp;quot;&quot;/&gt;&lt;property id=&quot;20307&quot; value=&quot;259&quot;/&gt;&lt;/object&gt;&lt;object type=&quot;3&quot; unique_id=&quot;12130&quot;&gt;&lt;property id=&quot;20148&quot; value=&quot;5&quot;/&gt;&lt;property id=&quot;20300&quot; value=&quot;Slide 12 - &amp;quot;Cytokine-Driven Differentiation of CD4+ &amp;#x0D;&amp;#x0A;T-Cells &amp;quot;&quot;/&gt;&lt;property id=&quot;20307&quot; value=&quot;260&quot;/&gt;&lt;/object&gt;&lt;object type=&quot;3&quot; unique_id=&quot;12131&quot;&gt;&lt;property id=&quot;20148&quot; value=&quot;5&quot;/&gt;&lt;property id=&quot;20300&quot; value=&quot;Slide 16 - &amp;quot;Evolution of Immune Checkpoint Inhibition in Solid Tumors&amp;quot;&quot;/&gt;&lt;property id=&quot;20307&quot; value=&quot;326&quot;/&gt;&lt;/object&gt;&lt;object type=&quot;3&quot; unique_id=&quot;12132&quot;&gt;&lt;property id=&quot;20148&quot; value=&quot;5&quot;/&gt;&lt;property id=&quot;20300&quot; value=&quot;Slide 17 - &amp;quot;Stimulatory and Inhibitory Molecules During Immune Tumor Surveillance&amp;quot;&quot;/&gt;&lt;property id=&quot;20307&quot; value=&quot;264&quot;/&gt;&lt;/object&gt;&lt;object type=&quot;3&quot; unique_id=&quot;12133&quot;&gt;&lt;property id=&quot;20148&quot; value=&quot;5&quot;/&gt;&lt;property id=&quot;20300&quot; value=&quot;Slide 19 - &amp;quot;T-Cell Response: Accelerate or Brake?&amp;quot;&quot;/&gt;&lt;property id=&quot;20307&quot; value=&quot;266&quot;/&gt;&lt;/object&gt;&lt;object type=&quot;3&quot; unique_id=&quot;12134&quot;&gt;&lt;property id=&quot;20148&quot; value=&quot;5&quot;/&gt;&lt;property id=&quot;20300&quot; value=&quot;Slide 20 - &amp;quot;Suppressive Immune Cells&amp;quot;&quot;/&gt;&lt;property id=&quot;20307&quot; value=&quot;268&quot;/&gt;&lt;/object&gt;&lt;object type=&quot;3&quot; unique_id=&quot;12135&quot;&gt;&lt;property id=&quot;20148&quot; value=&quot;5&quot;/&gt;&lt;property id=&quot;20300&quot; value=&quot;Slide 21 - &amp;quot;General Approaches for Cancer Immunotherapy&amp;quot;&quot;/&gt;&lt;property id=&quot;20307&quot; value=&quot;269&quot;/&gt;&lt;/object&gt;&lt;object type=&quot;3&quot; unique_id=&quot;12136&quot;&gt;&lt;property id=&quot;20148&quot; value=&quot;5&quot;/&gt;&lt;property id=&quot;20300&quot; value=&quot;Slide 22 - &amp;quot;Ipilimumab Prolongs Survival in Metastatic Melanoma&amp;quot;&quot;/&gt;&lt;property id=&quot;20307&quot; value=&quot;271&quot;/&gt;&lt;/object&gt;&lt;object type=&quot;3&quot; unique_id=&quot;12137&quot;&gt;&lt;property id=&quot;20148&quot; value=&quot;5&quot;/&gt;&lt;property id=&quot;20300&quot; value=&quot;Slide 25 - &amp;quot;Durvalumab: Antitumor Activity in Multiple Solid Tumors&amp;quot;&quot;/&gt;&lt;property id=&quot;20307&quot; value=&quot;337&quot;/&gt;&lt;/object&gt;&lt;object type=&quot;3&quot; unique_id=&quot;12138&quot;&gt;&lt;property id=&quot;20148&quot; value=&quot;5&quot;/&gt;&lt;property id=&quot;20300&quot; value=&quot;Slide 26 - &amp;quot;Case&amp;quot;&quot;/&gt;&lt;property id=&quot;20307&quot; value=&quot;394&quot;/&gt;&lt;/object&gt;&lt;object type=&quot;3&quot; unique_id=&quot;12139&quot;&gt;&lt;property id=&quot;20148&quot; value=&quot;5&quot;/&gt;&lt;property id=&quot;20300&quot; value=&quot;Slide 27 - &amp;quot;Response Kinetics of &amp;#x0D;&amp;#x0A;Checkpoint Blockade&amp;quot;&quot;/&gt;&lt;property id=&quot;20307&quot; value=&quot;327&quot;/&gt;&lt;/object&gt;&lt;object type=&quot;3&quot; unique_id=&quot;12140&quot;&gt;&lt;property id=&quot;20148&quot; value=&quot;5&quot;/&gt;&lt;property id=&quot;20300&quot; value=&quot;Slide 28 - &amp;quot;CTLA-4–Delayed Response Kinetics&amp;quot;&quot;/&gt;&lt;property id=&quot;20307&quot; value=&quot;328&quot;/&gt;&lt;/object&gt;&lt;object type=&quot;3&quot; unique_id=&quot;12141&quot;&gt;&lt;property id=&quot;20148&quot; value=&quot;5&quot;/&gt;&lt;property id=&quot;20300&quot; value=&quot;Slide 29 - &amp;quot;Nivolumab (10 mg/kg): Response of Metastatic NSCLC &amp;quot;&quot;/&gt;&lt;property id=&quot;20307&quot; value=&quot;329&quot;/&gt;&lt;/object&gt;&lt;object type=&quot;3&quot; unique_id=&quot;12142&quot;&gt;&lt;property id=&quot;20148&quot; value=&quot;5&quot;/&gt;&lt;property id=&quot;20300&quot; value=&quot;Slide 30 - &amp;quot;WHO vs Immune-Related Response Criteria&amp;quot;&quot;/&gt;&lt;property id=&quot;20307&quot; value=&quot;276&quot;/&gt;&lt;/object&gt;&lt;object type=&quot;3&quot; unique_id=&quot;12143&quot;&gt;&lt;property id=&quot;20148&quot; value=&quot;5&quot;/&gt;&lt;property id=&quot;20300&quot; value=&quot;Slide 31 - &amp;quot;PD-1 Blockade Characterized by More Rapid Response Kinetics&amp;quot;&quot;/&gt;&lt;property id=&quot;20307&quot; value=&quot;331&quot;/&gt;&lt;/object&gt;&lt;object type=&quot;3&quot; unique_id=&quot;12144&quot;&gt;&lt;property id=&quot;20148&quot; value=&quot;5&quot;/&gt;&lt;property id=&quot;20300&quot; value=&quot;Slide 32 - &amp;quot;Durable Responses in Phase II Studies&amp;quot;&quot;/&gt;&lt;property id=&quot;20307&quot; value=&quot;274&quot;/&gt;&lt;/object&gt;&lt;object type=&quot;3&quot; unique_id=&quot;12145&quot;&gt;&lt;property id=&quot;20148&quot; value=&quot;5&quot;/&gt;&lt;property id=&quot;20300&quot; value=&quot;Slide 33 - &amp;quot;Ipilimumab: Phase II/III Pooled Survival Analysis in Advanced Melanoma&amp;quot;&quot;/&gt;&lt;property id=&quot;20307&quot; value=&quot;330&quot;/&gt;&lt;/object&gt;&lt;object type=&quot;3&quot; unique_id=&quot;12146&quot;&gt;&lt;property id=&quot;20148&quot; value=&quot;5&quot;/&gt;&lt;property id=&quot;20300&quot; value=&quot;Slide 34 - &amp;quot;Rationale for Combining Checkpoint Inhibitors&amp;quot;&quot;/&gt;&lt;property id=&quot;20307&quot; value=&quot;289&quot;/&gt;&lt;/object&gt;&lt;object type=&quot;3&quot; unique_id=&quot;12147&quot;&gt;&lt;property id=&quot;20148&quot; value=&quot;5&quot;/&gt;&lt;property id=&quot;20300&quot; value=&quot;Slide 37 - &amp;quot;Go Online for More CCO &amp;#x0D;&amp;#x0A;Coverage of HCC!&amp;quot;&quot;/&gt;&lt;property id=&quot;20307&quot; value=&quot;414&quot;/&gt;&lt;/object&gt;&lt;/object&gt;&lt;/object&gt;&lt;/database&gt;"/>
  <p:tag name="SECTOMILLISECCONVERTED" val="1"/>
</p:tagLst>
</file>

<file path=ppt/theme/theme1.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buNone/>
          <a:defRPr sz="1400" b="0" dirty="0" smtClean="0">
            <a:latin typeface="+mj-lt"/>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a:spPr>
      <a:bodyPr rtlCol="0" anchor="ctr"/>
      <a:lstStyle>
        <a:defPPr algn="ctr">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buNone/>
          <a:defRPr sz="1800" b="0" dirty="0" smtClean="0">
            <a:solidFill>
              <a:schemeClr val="accent3"/>
            </a:solidFill>
            <a:latin typeface="+mj-lt"/>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buNone/>
          <a:defRPr sz="1400" b="0" dirty="0" smtClean="0">
            <a:latin typeface="+mj-lt"/>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accent5">
              <a:lumMod val="50000"/>
            </a:schemeClr>
          </a:solidFill>
        </a:ln>
        <a:extLst>
          <a:ext uri="{909E8E84-426E-40DD-AFC4-6F175D3DCCD1}">
            <a14:hiddenFill xmlns:a14="http://schemas.microsoft.com/office/drawing/2010/main">
              <a:solidFill>
                <a:srgbClr val="FFFFFF"/>
              </a:solidFill>
            </a14:hiddenFill>
          </a:ext>
        </a:extLst>
      </a:spPr>
      <a:bodyPr wrap="square" rtlCol="0" anchor="ctr">
        <a:noAutofit/>
      </a:bodyPr>
      <a:lstStyle>
        <a:defPPr algn="ct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7141AE77DF7E4CB91C78492BF4A51C" ma:contentTypeVersion="7" ma:contentTypeDescription="Create a new document." ma:contentTypeScope="" ma:versionID="3c5f856bc5b33af58fc88fa4f6068f9e">
  <xsd:schema xmlns:xsd="http://www.w3.org/2001/XMLSchema" xmlns:xs="http://www.w3.org/2001/XMLSchema" xmlns:p="http://schemas.microsoft.com/office/2006/metadata/properties" xmlns:ns2="8c924336-76f1-4864-804c-6dc476c9b5d4" xmlns:ns3="d54cbe69-32bd-412a-b004-9152f949605e" targetNamespace="http://schemas.microsoft.com/office/2006/metadata/properties" ma:root="true" ma:fieldsID="13796527568a38477138b22175beb62f" ns2:_="" ns3:_="">
    <xsd:import namespace="8c924336-76f1-4864-804c-6dc476c9b5d4"/>
    <xsd:import namespace="d54cbe69-32bd-412a-b004-9152f949605e"/>
    <xsd:element name="properties">
      <xsd:complexType>
        <xsd:sequence>
          <xsd:element name="documentManagement">
            <xsd:complexType>
              <xsd:all>
                <xsd:element ref="ns2:Document_x0020_Categor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24336-76f1-4864-804c-6dc476c9b5d4" elementFormDefault="qualified">
    <xsd:import namespace="http://schemas.microsoft.com/office/2006/documentManagement/types"/>
    <xsd:import namespace="http://schemas.microsoft.com/office/infopath/2007/PartnerControls"/>
    <xsd:element name="Document_x0020_Category" ma:index="4" nillable="true" ma:displayName="Document Category" ma:format="Dropdown" ma:internalName="Document_x0020_Category" ma:readOnly="false">
      <xsd:simpleType>
        <xsd:restriction base="dms:Choice">
          <xsd:enumeration value="Slides"/>
          <xsd:enumeration value="Outcomes - Editorial"/>
          <xsd:enumeration value="Online"/>
          <xsd:enumeration value="Print"/>
          <xsd:enumeration value="Permissions"/>
          <xsd:enumeration value="FinalShowSlides"/>
        </xsd:restriction>
      </xsd:simpleType>
    </xsd:element>
  </xsd:schema>
  <xsd:schema xmlns:xsd="http://www.w3.org/2001/XMLSchema" xmlns:xs="http://www.w3.org/2001/XMLSchema" xmlns:dms="http://schemas.microsoft.com/office/2006/documentManagement/types" xmlns:pc="http://schemas.microsoft.com/office/infopath/2007/PartnerControls" targetNamespace="d54cbe69-32bd-412a-b004-9152f949605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8c924336-76f1-4864-804c-6dc476c9b5d4">Online</Document_x0020_Category>
    <_dlc_DocId xmlns="d54cbe69-32bd-412a-b004-9152f949605e">56M7VY3CDVN5-387792719-11</_dlc_DocId>
    <_dlc_DocIdUrl xmlns="d54cbe69-32bd-412a-b004-9152f949605e">
      <Url>https://intranet.clinicaloptions.com/mews/oncology/AASLD_HCC_Satellite-TU_2016/m_1/_layouts/15/DocIdRedir.aspx?ID=56M7VY3CDVN5-387792719-11</Url>
      <Description>56M7VY3CDVN5-387792719-11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3B22A310-D903-4FDC-896D-DF66DDB2E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24336-76f1-4864-804c-6dc476c9b5d4"/>
    <ds:schemaRef ds:uri="d54cbe69-32bd-412a-b004-9152f9496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47A7EE-2106-44B1-BCD8-60FF567F6A75}">
  <ds:schemaRefs>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d54cbe69-32bd-412a-b004-9152f949605e"/>
    <ds:schemaRef ds:uri="http://www.w3.org/XML/1998/namespace"/>
    <ds:schemaRef ds:uri="http://schemas.openxmlformats.org/package/2006/metadata/core-properties"/>
    <ds:schemaRef ds:uri="8c924336-76f1-4864-804c-6dc476c9b5d4"/>
    <ds:schemaRef ds:uri="http://purl.org/dc/dcmitype/"/>
  </ds:schemaRefs>
</ds:datastoreItem>
</file>

<file path=customXml/itemProps3.xml><?xml version="1.0" encoding="utf-8"?>
<ds:datastoreItem xmlns:ds="http://schemas.openxmlformats.org/officeDocument/2006/customXml" ds:itemID="{993AAAFD-4006-45AC-9CD8-DA16CFBEC225}">
  <ds:schemaRefs>
    <ds:schemaRef ds:uri="http://schemas.microsoft.com/sharepoint/v3/contenttype/forms"/>
  </ds:schemaRefs>
</ds:datastoreItem>
</file>

<file path=customXml/itemProps4.xml><?xml version="1.0" encoding="utf-8"?>
<ds:datastoreItem xmlns:ds="http://schemas.openxmlformats.org/officeDocument/2006/customXml" ds:itemID="{7E843C29-C210-44C1-BA52-A8C784F08E12}">
  <ds:schemaRefs>
    <ds:schemaRef ds:uri="http://schemas.microsoft.com/sharepoint/events"/>
  </ds:schemaRefs>
</ds:datastoreItem>
</file>

<file path=customXml/itemProps5.xml><?xml version="1.0" encoding="utf-8"?>
<ds:datastoreItem xmlns:ds="http://schemas.openxmlformats.org/officeDocument/2006/customXml" ds:itemID="{62DE92FF-9C4B-4EC6-8B8B-60645E71901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8188</TotalTime>
  <Words>3361</Words>
  <Application>Microsoft Office PowerPoint</Application>
  <PresentationFormat>On-screen Show (4:3)</PresentationFormat>
  <Paragraphs>1131</Paragraphs>
  <Slides>37</Slides>
  <Notes>29</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37</vt:i4>
      </vt:variant>
    </vt:vector>
  </HeadingPairs>
  <TitlesOfParts>
    <vt:vector size="54" baseType="lpstr">
      <vt:lpstr>MS PGothic</vt:lpstr>
      <vt:lpstr>MS PGothic</vt:lpstr>
      <vt:lpstr>Arial</vt:lpstr>
      <vt:lpstr>Arial MT</vt:lpstr>
      <vt:lpstr>msgothic</vt:lpstr>
      <vt:lpstr>Times</vt:lpstr>
      <vt:lpstr>Times New Roman</vt:lpstr>
      <vt:lpstr>Wingdings</vt:lpstr>
      <vt:lpstr>Custom Design</vt:lpstr>
      <vt:lpstr>1_Custom Design</vt:lpstr>
      <vt:lpstr>2_Custom Design</vt:lpstr>
      <vt:lpstr>3_Custom Design</vt:lpstr>
      <vt:lpstr>5_Custom Design</vt:lpstr>
      <vt:lpstr>4_Custom Design</vt:lpstr>
      <vt:lpstr>6_Custom Design</vt:lpstr>
      <vt:lpstr>7_Custom Design</vt:lpstr>
      <vt:lpstr>8_Custom Design</vt:lpstr>
      <vt:lpstr>Integrating Immunotherapy Into the Treatment of Hepatocellular Carcinoma: A Multidisciplinary Perspective</vt:lpstr>
      <vt:lpstr>Overview of Immunotherapy for Cancer</vt:lpstr>
      <vt:lpstr>About These Slides</vt:lpstr>
      <vt:lpstr>Faculty</vt:lpstr>
      <vt:lpstr>Faculty Disclosures</vt:lpstr>
      <vt:lpstr>Agenda</vt:lpstr>
      <vt:lpstr>History of Cancer Immunotherapy</vt:lpstr>
      <vt:lpstr>History of Cancer Immunotherapy:  Key Milestones</vt:lpstr>
      <vt:lpstr>Tumor Immunology</vt:lpstr>
      <vt:lpstr>Immune System Function and Immune Response</vt:lpstr>
      <vt:lpstr>Adaptive Immune System: T-Cells</vt:lpstr>
      <vt:lpstr>Cytokine-Driven Differentiation of CD4+  T-Cells </vt:lpstr>
      <vt:lpstr>Tumor Immunology: Overview</vt:lpstr>
      <vt:lpstr>T-Cell Response: First Signal</vt:lpstr>
      <vt:lpstr>Multiple Mechanisms of Immune Escape</vt:lpstr>
      <vt:lpstr>Evolution of Immune Checkpoint Inhibition in Solid Tumors</vt:lpstr>
      <vt:lpstr>Stimulatory and Inhibitory Molecules During Immune Tumor Surveillance</vt:lpstr>
      <vt:lpstr>T-Cell Regulation via Multiple Costimulatory and Inhibitory Interactions</vt:lpstr>
      <vt:lpstr>T-Cell Response: Accelerate or Brake?</vt:lpstr>
      <vt:lpstr>Suppressive Immune Cells</vt:lpstr>
      <vt:lpstr>General Approaches for Cancer Immunotherapy</vt:lpstr>
      <vt:lpstr>Ipilimumab Prolongs Survival in Metastatic Melanoma</vt:lpstr>
      <vt:lpstr>Response Rates With Anti–PD-1 Antibodies</vt:lpstr>
      <vt:lpstr>The Expansion of Immunotherapy</vt:lpstr>
      <vt:lpstr>Durvalumab: Antitumor Activity in Multiple Solid Tumors</vt:lpstr>
      <vt:lpstr>Case</vt:lpstr>
      <vt:lpstr>Response Kinetics of  Checkpoint Blockade</vt:lpstr>
      <vt:lpstr>CTLA-4–Delayed Response Kinetics</vt:lpstr>
      <vt:lpstr>Nivolumab (10 mg/kg): Response of Metastatic NSCLC </vt:lpstr>
      <vt:lpstr>WHO vs Immune-Related Response Criteria</vt:lpstr>
      <vt:lpstr>PD-1 Blockade Characterized by More Rapid Response Kinetics</vt:lpstr>
      <vt:lpstr>Durable Responses in Phase II Studies</vt:lpstr>
      <vt:lpstr>Ipilimumab: Phase II/III Pooled Survival Analysis in Advanced Melanoma</vt:lpstr>
      <vt:lpstr>Rationale for Combining Checkpoint Inhibitors</vt:lpstr>
      <vt:lpstr>Rationale for Combination Immunotherapy</vt:lpstr>
      <vt:lpstr>CheckMate 067: Nivolumab + Ipilimumab vs Monotherapy in Metastatic Melanoma </vt:lpstr>
      <vt:lpstr>Go Online for More CCO  Coverage of HCC!</vt:lpstr>
    </vt:vector>
  </TitlesOfParts>
  <Company>Preferred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Immunotherapy Into the Treatment of Hepatocellular Carcinoma: A Multidisciplinary Perspective</dc:title>
  <dc:creator>Preferred User</dc:creator>
  <cp:lastModifiedBy>Jacqueline Bailey</cp:lastModifiedBy>
  <cp:revision>764</cp:revision>
  <dcterms:created xsi:type="dcterms:W3CDTF">2005-05-27T15:08:01Z</dcterms:created>
  <dcterms:modified xsi:type="dcterms:W3CDTF">2016-11-14T15:07:27Z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Megan Capel</vt:lpwstr>
  </property>
  <property fmtid="{D5CDD505-2E9C-101B-9397-08002B2CF9AE}" pid="4" name="display_urn:schemas-microsoft-com:office:office#Author">
    <vt:lpwstr>Megan Capel</vt:lpwstr>
  </property>
  <property fmtid="{D5CDD505-2E9C-101B-9397-08002B2CF9AE}" pid="5" name="_dlc_DocId">
    <vt:lpwstr>56M7VY3CDVN5-835656929-1</vt:lpwstr>
  </property>
  <property fmtid="{D5CDD505-2E9C-101B-9397-08002B2CF9AE}" pid="6" name="_dlc_DocIdItemGuid">
    <vt:lpwstr>f71d63bc-6331-458b-a849-b3ae97376f92</vt:lpwstr>
  </property>
  <property fmtid="{D5CDD505-2E9C-101B-9397-08002B2CF9AE}" pid="7" name="_dlc_DocIdUrl">
    <vt:lpwstr>https://intranet.clinicaloptions.com/mews/oncology/AASLD_HCC_Satellite-TU_2016/Template/_layouts/15/DocIdRedir.aspx?ID=56M7VY3CDVN5-835656929-1, 56M7VY3CDVN5-835656929-1</vt:lpwstr>
  </property>
  <property fmtid="{D5CDD505-2E9C-101B-9397-08002B2CF9AE}" pid="8" name="ContentTypeId">
    <vt:lpwstr>0x0101006A7141AE77DF7E4CB91C78492BF4A51C</vt:lpwstr>
  </property>
</Properties>
</file>