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6"/>
  </p:sldMasterIdLst>
  <p:notesMasterIdLst>
    <p:notesMasterId r:id="rId57"/>
  </p:notesMasterIdLst>
  <p:handoutMasterIdLst>
    <p:handoutMasterId r:id="rId58"/>
  </p:handoutMasterIdLst>
  <p:sldIdLst>
    <p:sldId id="265" r:id="rId7"/>
    <p:sldId id="308" r:id="rId8"/>
    <p:sldId id="294" r:id="rId9"/>
    <p:sldId id="296" r:id="rId10"/>
    <p:sldId id="261" r:id="rId11"/>
    <p:sldId id="383" r:id="rId12"/>
    <p:sldId id="384" r:id="rId13"/>
    <p:sldId id="338" r:id="rId14"/>
    <p:sldId id="390" r:id="rId15"/>
    <p:sldId id="393" r:id="rId16"/>
    <p:sldId id="340" r:id="rId17"/>
    <p:sldId id="375" r:id="rId18"/>
    <p:sldId id="402" r:id="rId19"/>
    <p:sldId id="342" r:id="rId20"/>
    <p:sldId id="331" r:id="rId21"/>
    <p:sldId id="392" r:id="rId22"/>
    <p:sldId id="385" r:id="rId23"/>
    <p:sldId id="339" r:id="rId24"/>
    <p:sldId id="344" r:id="rId25"/>
    <p:sldId id="357" r:id="rId26"/>
    <p:sldId id="360" r:id="rId27"/>
    <p:sldId id="394" r:id="rId28"/>
    <p:sldId id="362" r:id="rId29"/>
    <p:sldId id="332" r:id="rId30"/>
    <p:sldId id="397" r:id="rId31"/>
    <p:sldId id="368" r:id="rId32"/>
    <p:sldId id="361" r:id="rId33"/>
    <p:sldId id="365" r:id="rId34"/>
    <p:sldId id="334" r:id="rId35"/>
    <p:sldId id="398" r:id="rId36"/>
    <p:sldId id="367" r:id="rId37"/>
    <p:sldId id="372" r:id="rId38"/>
    <p:sldId id="373" r:id="rId39"/>
    <p:sldId id="371" r:id="rId40"/>
    <p:sldId id="325" r:id="rId41"/>
    <p:sldId id="381" r:id="rId42"/>
    <p:sldId id="352" r:id="rId43"/>
    <p:sldId id="328" r:id="rId44"/>
    <p:sldId id="323" r:id="rId45"/>
    <p:sldId id="387" r:id="rId46"/>
    <p:sldId id="327" r:id="rId47"/>
    <p:sldId id="399" r:id="rId48"/>
    <p:sldId id="401" r:id="rId49"/>
    <p:sldId id="388" r:id="rId50"/>
    <p:sldId id="324" r:id="rId51"/>
    <p:sldId id="347" r:id="rId52"/>
    <p:sldId id="400" r:id="rId53"/>
    <p:sldId id="349" r:id="rId54"/>
    <p:sldId id="350" r:id="rId55"/>
    <p:sldId id="336" r:id="rId56"/>
  </p:sldIdLst>
  <p:sldSz cx="9144000" cy="6858000" type="screen4x3"/>
  <p:notesSz cx="6985000" cy="9271000"/>
  <p:custDataLst>
    <p:tags r:id="rId59"/>
  </p:custDataLst>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146">
          <p15:clr>
            <a:srgbClr val="A4A3A4"/>
          </p15:clr>
        </p15:guide>
        <p15:guide id="2" orient="horz" pos="1011">
          <p15:clr>
            <a:srgbClr val="A4A3A4"/>
          </p15:clr>
        </p15:guide>
        <p15:guide id="3" orient="horz" pos="4016">
          <p15:clr>
            <a:srgbClr val="A4A3A4"/>
          </p15:clr>
        </p15:guide>
        <p15:guide id="4" orient="horz" pos="151">
          <p15:clr>
            <a:srgbClr val="A4A3A4"/>
          </p15:clr>
        </p15:guide>
        <p15:guide id="5" orient="horz" pos="258">
          <p15:clr>
            <a:srgbClr val="A4A3A4"/>
          </p15:clr>
        </p15:guide>
        <p15:guide id="6" orient="horz" pos="3888" userDrawn="1">
          <p15:clr>
            <a:srgbClr val="A4A3A4"/>
          </p15:clr>
        </p15:guide>
        <p15:guide id="7" pos="243">
          <p15:clr>
            <a:srgbClr val="A4A3A4"/>
          </p15:clr>
        </p15:guide>
        <p15:guide id="8" pos="5573">
          <p15:clr>
            <a:srgbClr val="A4A3A4"/>
          </p15:clr>
        </p15:guide>
        <p15:guide id="9" pos="2882">
          <p15:clr>
            <a:srgbClr val="A4A3A4"/>
          </p15:clr>
        </p15:guide>
        <p15:guide id="10" pos="307">
          <p15:clr>
            <a:srgbClr val="A4A3A4"/>
          </p15:clr>
        </p15:guide>
        <p15:guide id="11" pos="3864">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anie Couton" initials="MAC" lastIdx="3" clrIdx="0"/>
  <p:cmAuthor id="2" name="Taryn Gross" initials="TG" lastIdx="2" clrIdx="7"/>
  <p:cmAuthor id="3" name=" " initials="MAC" lastIdx="22" clrIdx="1"/>
  <p:cmAuthor id="4" name="Devin Overbey" initials="DO" lastIdx="6" clrIdx="8"/>
  <p:cmAuthor id="5" name="Andrew Bowser" initials="AB" lastIdx="6" clrIdx="2"/>
  <p:cmAuthor id="6" name="agoldman" initials="a" lastIdx="4" clrIdx="9"/>
  <p:cmAuthor id="7" name="mcalloway" initials="mc" lastIdx="1" clrIdx="3"/>
  <p:cmAuthor id="8" name="ralfieri" initials="ra" lastIdx="3" clrIdx="4"/>
  <p:cmAuthor id="9" name="Erik Brady" initials="EB" lastIdx="2" clrIdx="5"/>
  <p:cmAuthor id="10" name="Megan Capel" initials="MC" lastIdx="4" clrIdx="6"/>
  <p:cmAuthor id="11" name="Zachary Schwartz" initials="ZS" lastIdx="51" clrIdx="10"/>
  <p:cmAuthor id="12" name="Ryan Topping" initials="RT" lastIdx="128" clrIdx="11">
    <p:extLst/>
  </p:cmAuthor>
  <p:cmAuthor id="13" name="Jennifer Eimers" initials="JE" lastIdx="18" clrIdx="12"/>
  <p:cmAuthor id="14" name="Jenny Schulz" initials="JS" lastIdx="56" clrIdx="13"/>
  <p:cmAuthor id="15" name="Andrea Boecler" initials="AB" lastIdx="15" clrIdx="1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3A"/>
    <a:srgbClr val="F8F45A"/>
    <a:srgbClr val="F5F024"/>
    <a:srgbClr val="00853F"/>
    <a:srgbClr val="80C31C"/>
    <a:srgbClr val="00004B"/>
    <a:srgbClr val="FFFFFF"/>
    <a:srgbClr val="8181FF"/>
    <a:srgbClr val="BF7E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7884" autoAdjust="0"/>
  </p:normalViewPr>
  <p:slideViewPr>
    <p:cSldViewPr snapToGrid="0">
      <p:cViewPr varScale="1">
        <p:scale>
          <a:sx n="61" d="100"/>
          <a:sy n="61" d="100"/>
        </p:scale>
        <p:origin x="1428" y="72"/>
      </p:cViewPr>
      <p:guideLst>
        <p:guide orient="horz" pos="4146"/>
        <p:guide orient="horz" pos="1011"/>
        <p:guide orient="horz" pos="4016"/>
        <p:guide orient="horz" pos="151"/>
        <p:guide orient="horz" pos="258"/>
        <p:guide orient="horz" pos="3888"/>
        <p:guide pos="243"/>
        <p:guide pos="5573"/>
        <p:guide pos="2882"/>
        <p:guide pos="307"/>
        <p:guide pos="38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2" d="100"/>
          <a:sy n="82" d="100"/>
        </p:scale>
        <p:origin x="-3102" y="-78"/>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notesMaster" Target="notesMasters/notesMaster1.xml"/><Relationship Id="rId61"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eaLnBrk="1" hangingPunct="1">
              <a:lnSpc>
                <a:spcPct val="100000"/>
              </a:lnSpc>
              <a:spcBef>
                <a:spcPct val="0"/>
              </a:spcBef>
              <a:spcAft>
                <a:spcPct val="0"/>
              </a:spcAft>
              <a:buClrTx/>
              <a:buFontTx/>
              <a:buNone/>
              <a:defRPr sz="1200" b="0">
                <a:latin typeface="Arial" charset="0"/>
              </a:defRPr>
            </a:lvl1pPr>
          </a:lstStyle>
          <a:p>
            <a:pPr>
              <a:defRPr/>
            </a:pPr>
            <a:endParaRPr lang="en-US" dirty="0"/>
          </a:p>
        </p:txBody>
      </p:sp>
      <p:sp>
        <p:nvSpPr>
          <p:cNvPr id="54275"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eaLnBrk="1" hangingPunct="1">
              <a:lnSpc>
                <a:spcPct val="100000"/>
              </a:lnSpc>
              <a:spcBef>
                <a:spcPct val="0"/>
              </a:spcBef>
              <a:spcAft>
                <a:spcPct val="0"/>
              </a:spcAft>
              <a:buClrTx/>
              <a:buFontTx/>
              <a:buNone/>
              <a:defRPr sz="1200" b="0">
                <a:latin typeface="Arial" charset="0"/>
              </a:defRPr>
            </a:lvl1pPr>
          </a:lstStyle>
          <a:p>
            <a:pPr>
              <a:defRPr/>
            </a:pPr>
            <a:endParaRPr lang="en-US" dirty="0"/>
          </a:p>
        </p:txBody>
      </p:sp>
      <p:sp>
        <p:nvSpPr>
          <p:cNvPr id="54276" name="Rectangle 4"/>
          <p:cNvSpPr>
            <a:spLocks noGrp="1" noChangeArrowheads="1"/>
          </p:cNvSpPr>
          <p:nvPr>
            <p:ph type="ftr" sz="quarter" idx="2"/>
          </p:nvPr>
        </p:nvSpPr>
        <p:spPr bwMode="auto">
          <a:xfrm>
            <a:off x="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eaLnBrk="1" hangingPunct="1">
              <a:lnSpc>
                <a:spcPct val="100000"/>
              </a:lnSpc>
              <a:spcBef>
                <a:spcPct val="0"/>
              </a:spcBef>
              <a:spcAft>
                <a:spcPct val="0"/>
              </a:spcAft>
              <a:buClrTx/>
              <a:buFontTx/>
              <a:buNone/>
              <a:defRPr sz="1200" b="0">
                <a:latin typeface="Arial" charset="0"/>
              </a:defRPr>
            </a:lvl1pPr>
          </a:lstStyle>
          <a:p>
            <a:pPr>
              <a:defRPr/>
            </a:pPr>
            <a:endParaRPr lang="en-US" dirty="0"/>
          </a:p>
        </p:txBody>
      </p:sp>
      <p:sp>
        <p:nvSpPr>
          <p:cNvPr id="54277" name="Rectangle 5"/>
          <p:cNvSpPr>
            <a:spLocks noGrp="1" noChangeArrowheads="1"/>
          </p:cNvSpPr>
          <p:nvPr>
            <p:ph type="sldNum" sz="quarter" idx="3"/>
          </p:nvPr>
        </p:nvSpPr>
        <p:spPr bwMode="auto">
          <a:xfrm>
            <a:off x="395605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eaLnBrk="1" hangingPunct="1">
              <a:defRPr sz="1200" b="0"/>
            </a:lvl1pPr>
          </a:lstStyle>
          <a:p>
            <a:fld id="{05D1E76C-9769-4321-801A-F16A06E44FE0}" type="slidenum">
              <a:rPr lang="en-US" altLang="en-US"/>
              <a:pPr/>
              <a:t>‹#›</a:t>
            </a:fld>
            <a:endParaRPr lang="en-US" altLang="en-US" dirty="0"/>
          </a:p>
        </p:txBody>
      </p:sp>
    </p:spTree>
    <p:extLst>
      <p:ext uri="{BB962C8B-B14F-4D97-AF65-F5344CB8AC3E}">
        <p14:creationId xmlns:p14="http://schemas.microsoft.com/office/powerpoint/2010/main" val="5928785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eaLnBrk="1" hangingPunct="1">
              <a:lnSpc>
                <a:spcPct val="100000"/>
              </a:lnSpc>
              <a:spcBef>
                <a:spcPct val="0"/>
              </a:spcBef>
              <a:spcAft>
                <a:spcPct val="0"/>
              </a:spcAft>
              <a:buClrTx/>
              <a:buFontTx/>
              <a:buNone/>
              <a:defRPr sz="1200" b="0">
                <a:latin typeface="Arial" charset="0"/>
              </a:defRPr>
            </a:lvl1pPr>
          </a:lstStyle>
          <a:p>
            <a:pPr>
              <a:defRPr/>
            </a:pPr>
            <a:endParaRPr lang="en-US" dirty="0"/>
          </a:p>
        </p:txBody>
      </p:sp>
      <p:sp>
        <p:nvSpPr>
          <p:cNvPr id="40963"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eaLnBrk="1" hangingPunct="1">
              <a:lnSpc>
                <a:spcPct val="100000"/>
              </a:lnSpc>
              <a:spcBef>
                <a:spcPct val="0"/>
              </a:spcBef>
              <a:spcAft>
                <a:spcPct val="0"/>
              </a:spcAft>
              <a:buClrTx/>
              <a:buFontTx/>
              <a:buNone/>
              <a:defRPr sz="1200" b="0">
                <a:latin typeface="Arial" charset="0"/>
              </a:defRPr>
            </a:lvl1pPr>
          </a:lstStyle>
          <a:p>
            <a:pPr>
              <a:defRPr/>
            </a:pPr>
            <a:endParaRPr lang="en-US" dirty="0"/>
          </a:p>
        </p:txBody>
      </p:sp>
      <p:sp>
        <p:nvSpPr>
          <p:cNvPr id="47108"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p:cNvSpPr>
            <a:spLocks noGrp="1" noChangeArrowheads="1"/>
          </p:cNvSpPr>
          <p:nvPr>
            <p:ph type="body" sz="quarter" idx="3"/>
          </p:nvPr>
        </p:nvSpPr>
        <p:spPr bwMode="auto">
          <a:xfrm>
            <a:off x="698500" y="4403725"/>
            <a:ext cx="5588000" cy="41719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966" name="Rectangle 6"/>
          <p:cNvSpPr>
            <a:spLocks noGrp="1" noChangeArrowheads="1"/>
          </p:cNvSpPr>
          <p:nvPr>
            <p:ph type="ftr" sz="quarter" idx="4"/>
          </p:nvPr>
        </p:nvSpPr>
        <p:spPr bwMode="auto">
          <a:xfrm>
            <a:off x="0" y="8805863"/>
            <a:ext cx="33448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eaLnBrk="1" hangingPunct="1">
              <a:lnSpc>
                <a:spcPct val="100000"/>
              </a:lnSpc>
              <a:spcBef>
                <a:spcPct val="0"/>
              </a:spcBef>
              <a:spcAft>
                <a:spcPct val="0"/>
              </a:spcAft>
              <a:buClrTx/>
              <a:buFontTx/>
              <a:buNone/>
              <a:defRPr sz="1000" b="0">
                <a:latin typeface="Arial" charset="0"/>
              </a:defRPr>
            </a:lvl1pPr>
          </a:lstStyle>
          <a:p>
            <a:pPr>
              <a:defRPr/>
            </a:pPr>
            <a:r>
              <a:rPr lang="en-US" dirty="0"/>
              <a:t>©2012 Clinical Care Options, LLC. All rights reserved</a:t>
            </a:r>
          </a:p>
        </p:txBody>
      </p:sp>
      <p:sp>
        <p:nvSpPr>
          <p:cNvPr id="40967" name="Rectangle 7"/>
          <p:cNvSpPr>
            <a:spLocks noGrp="1" noChangeArrowheads="1"/>
          </p:cNvSpPr>
          <p:nvPr>
            <p:ph type="sldNum" sz="quarter" idx="5"/>
          </p:nvPr>
        </p:nvSpPr>
        <p:spPr bwMode="auto">
          <a:xfrm>
            <a:off x="395605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eaLnBrk="1" hangingPunct="1">
              <a:defRPr sz="1200" b="0"/>
            </a:lvl1pPr>
          </a:lstStyle>
          <a:p>
            <a:fld id="{0B01F7A8-86CB-4AAC-BA0E-03BC58B240E3}" type="slidenum">
              <a:rPr lang="en-US" altLang="en-US"/>
              <a:pPr/>
              <a:t>‹#›</a:t>
            </a:fld>
            <a:endParaRPr lang="en-US" altLang="en-US" dirty="0"/>
          </a:p>
        </p:txBody>
      </p:sp>
    </p:spTree>
    <p:extLst>
      <p:ext uri="{BB962C8B-B14F-4D97-AF65-F5344CB8AC3E}">
        <p14:creationId xmlns:p14="http://schemas.microsoft.com/office/powerpoint/2010/main" val="8591841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a:t>
            </a:fld>
            <a:endParaRPr lang="en-US" altLang="en-US" dirty="0"/>
          </a:p>
        </p:txBody>
      </p:sp>
    </p:spTree>
    <p:extLst>
      <p:ext uri="{BB962C8B-B14F-4D97-AF65-F5344CB8AC3E}">
        <p14:creationId xmlns:p14="http://schemas.microsoft.com/office/powerpoint/2010/main" val="495219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GT, genotype; RAV, resistance</a:t>
            </a:r>
            <a:r>
              <a:rPr lang="en-US" sz="1200" i="1" kern="1200" baseline="0" dirty="0">
                <a:solidFill>
                  <a:schemeClr val="tx1"/>
                </a:solidFill>
                <a:effectLst/>
                <a:latin typeface="Arial" charset="0"/>
                <a:ea typeface="+mn-ea"/>
                <a:cs typeface="+mn-cs"/>
              </a:rPr>
              <a:t> associated variant; </a:t>
            </a:r>
            <a:r>
              <a:rPr lang="en-US" sz="1200" i="1" kern="1200" dirty="0">
                <a:solidFill>
                  <a:schemeClr val="tx1"/>
                </a:solidFill>
                <a:effectLst/>
                <a:latin typeface="Arial" charset="0"/>
                <a:ea typeface="+mn-ea"/>
                <a:cs typeface="+mn-cs"/>
              </a:rPr>
              <a:t>SOF, sofosbuvir; SVR, sustained virologic</a:t>
            </a:r>
            <a:r>
              <a:rPr lang="en-US" sz="1200" i="1" kern="1200" baseline="0" dirty="0">
                <a:solidFill>
                  <a:schemeClr val="tx1"/>
                </a:solidFill>
                <a:effectLst/>
                <a:latin typeface="Arial" charset="0"/>
                <a:ea typeface="+mn-ea"/>
                <a:cs typeface="+mn-cs"/>
              </a:rPr>
              <a:t> response; </a:t>
            </a:r>
            <a:r>
              <a:rPr lang="en-US" sz="1200" i="1" kern="1200" dirty="0">
                <a:solidFill>
                  <a:schemeClr val="tx1"/>
                </a:solidFill>
                <a:effectLst/>
                <a:latin typeface="Arial" charset="0"/>
                <a:ea typeface="+mn-ea"/>
                <a:cs typeface="+mn-cs"/>
              </a:rPr>
              <a:t>VEL, velpatasvir; VOX, voxilaprevir.</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10</a:t>
            </a:fld>
            <a:endParaRPr lang="en-US" altLang="en-US" dirty="0"/>
          </a:p>
        </p:txBody>
      </p:sp>
    </p:spTree>
    <p:extLst>
      <p:ext uri="{BB962C8B-B14F-4D97-AF65-F5344CB8AC3E}">
        <p14:creationId xmlns:p14="http://schemas.microsoft.com/office/powerpoint/2010/main" val="3939421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DAA, direct-acting antiviral; GT, genotype; HCV, hepatitis C virus; IFN, interferon; SOF, sofosbuvir; SVR, sustained virologic</a:t>
            </a:r>
            <a:r>
              <a:rPr lang="en-US" sz="1200" i="1" kern="1200" baseline="0" dirty="0">
                <a:solidFill>
                  <a:schemeClr val="tx1"/>
                </a:solidFill>
                <a:effectLst/>
                <a:latin typeface="Arial" charset="0"/>
                <a:ea typeface="+mn-ea"/>
                <a:cs typeface="+mn-cs"/>
              </a:rPr>
              <a:t> response; </a:t>
            </a:r>
            <a:r>
              <a:rPr lang="en-US" sz="1200" i="1" kern="1200" dirty="0">
                <a:solidFill>
                  <a:schemeClr val="tx1"/>
                </a:solidFill>
                <a:effectLst/>
                <a:latin typeface="Arial" charset="0"/>
                <a:ea typeface="+mn-ea"/>
                <a:cs typeface="+mn-cs"/>
              </a:rPr>
              <a:t>VEL, velpatasvir; VOX, voxilaprevir.</a:t>
            </a:r>
            <a:endParaRPr lang="en-US" dirty="0">
              <a:effectLst/>
            </a:endParaRPr>
          </a:p>
          <a:p>
            <a:endParaRPr lang="en-US" dirty="0">
              <a:effectLst/>
            </a:endParaRPr>
          </a:p>
          <a:p>
            <a:r>
              <a:rPr lang="en-US" dirty="0">
                <a:effectLst/>
              </a:rPr>
              <a:t>Cirrhosis determined by any of 3 methods:</a:t>
            </a:r>
          </a:p>
          <a:p>
            <a:pPr marL="171450" indent="-171450">
              <a:buFont typeface="Arial" panose="020B0604020202020204" pitchFamily="34" charset="0"/>
              <a:buChar char="•"/>
            </a:pPr>
            <a:r>
              <a:rPr lang="en-US" dirty="0">
                <a:effectLst/>
              </a:rPr>
              <a:t>Liver biopsy: METAVIR stage 4 or Ishak stage 5 or 6 </a:t>
            </a:r>
          </a:p>
          <a:p>
            <a:pPr marL="171450" indent="-171450">
              <a:buFont typeface="Arial" panose="020B0604020202020204" pitchFamily="34" charset="0"/>
              <a:buChar char="•"/>
            </a:pPr>
            <a:r>
              <a:rPr lang="en-US" dirty="0">
                <a:effectLst/>
              </a:rPr>
              <a:t>Serum markers: combination of</a:t>
            </a:r>
            <a:r>
              <a:rPr lang="en-US" i="1" dirty="0">
                <a:effectLst/>
              </a:rPr>
              <a:t> FibroTest </a:t>
            </a:r>
            <a:r>
              <a:rPr lang="en-US" dirty="0">
                <a:effectLst/>
              </a:rPr>
              <a:t>&gt; 0.75 plus aspartate aminotransferase–to-platelet ratio index &gt; 2 </a:t>
            </a:r>
          </a:p>
          <a:p>
            <a:pPr marL="171450" indent="-171450">
              <a:buFont typeface="Arial" panose="020B0604020202020204" pitchFamily="34" charset="0"/>
              <a:buChar char="•"/>
            </a:pPr>
            <a:r>
              <a:rPr lang="en-US" dirty="0">
                <a:effectLst/>
              </a:rPr>
              <a:t>Transient elastography:</a:t>
            </a:r>
            <a:r>
              <a:rPr lang="en-US" i="1" dirty="0">
                <a:effectLst/>
              </a:rPr>
              <a:t> FibroScan</a:t>
            </a:r>
            <a:r>
              <a:rPr lang="en-US" dirty="0">
                <a:effectLst/>
              </a:rPr>
              <a:t> &gt; 12.5 kPa</a:t>
            </a:r>
          </a:p>
          <a:p>
            <a:endParaRPr lang="en-US" dirty="0"/>
          </a:p>
          <a:p>
            <a:r>
              <a:rPr lang="en-US" altLang="en-US" dirty="0"/>
              <a:t>For more information about this study, go to http://www.clinicaloptions.com/Hepatitis/Conference%20Coverage/Boston%202016/Clinical%20Impact/Capsules/LB12.aspx</a:t>
            </a:r>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11</a:t>
            </a:fld>
            <a:endParaRPr lang="en-US" altLang="en-US" dirty="0"/>
          </a:p>
        </p:txBody>
      </p:sp>
    </p:spTree>
    <p:extLst>
      <p:ext uri="{BB962C8B-B14F-4D97-AF65-F5344CB8AC3E}">
        <p14:creationId xmlns:p14="http://schemas.microsoft.com/office/powerpoint/2010/main" val="2096089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AE,</a:t>
            </a:r>
            <a:r>
              <a:rPr lang="en-US" sz="1200" i="1" kern="1200" baseline="0" dirty="0">
                <a:solidFill>
                  <a:schemeClr val="tx1"/>
                </a:solidFill>
                <a:effectLst/>
                <a:latin typeface="Arial" charset="0"/>
                <a:ea typeface="+mn-ea"/>
                <a:cs typeface="+mn-cs"/>
              </a:rPr>
              <a:t> adverse event; D/c, discontinued; LTFU, lost to follow-up</a:t>
            </a:r>
            <a:r>
              <a:rPr lang="en-US" sz="1200" i="1" kern="1200" dirty="0">
                <a:solidFill>
                  <a:schemeClr val="tx1"/>
                </a:solidFill>
                <a:effectLst/>
                <a:latin typeface="Arial" charset="0"/>
                <a:ea typeface="+mn-ea"/>
                <a:cs typeface="+mn-cs"/>
              </a:rPr>
              <a:t>; SOF, sofosbuvir; SVR, sustained virologic</a:t>
            </a:r>
            <a:r>
              <a:rPr lang="en-US" sz="1200" i="1" kern="1200" baseline="0" dirty="0">
                <a:solidFill>
                  <a:schemeClr val="tx1"/>
                </a:solidFill>
                <a:effectLst/>
                <a:latin typeface="Arial" charset="0"/>
                <a:ea typeface="+mn-ea"/>
                <a:cs typeface="+mn-cs"/>
              </a:rPr>
              <a:t> response; </a:t>
            </a:r>
            <a:r>
              <a:rPr lang="en-US" sz="1200" i="1" kern="1200" dirty="0">
                <a:solidFill>
                  <a:schemeClr val="tx1"/>
                </a:solidFill>
                <a:effectLst/>
                <a:latin typeface="Arial" charset="0"/>
                <a:ea typeface="+mn-ea"/>
                <a:cs typeface="+mn-cs"/>
              </a:rPr>
              <a:t>VEL, velpatasvir; VOX, voxilaprevir.</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12</a:t>
            </a:fld>
            <a:endParaRPr lang="en-US" altLang="en-US" dirty="0"/>
          </a:p>
        </p:txBody>
      </p:sp>
    </p:spTree>
    <p:extLst>
      <p:ext uri="{BB962C8B-B14F-4D97-AF65-F5344CB8AC3E}">
        <p14:creationId xmlns:p14="http://schemas.microsoft.com/office/powerpoint/2010/main" val="1416723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smtClean="0"/>
              <a:t>AE, adverse</a:t>
            </a:r>
            <a:r>
              <a:rPr lang="en-US" i="1" baseline="0" dirty="0" smtClean="0"/>
              <a:t> event; D/c, discontinued; </a:t>
            </a:r>
            <a:r>
              <a:rPr lang="en-US" i="1" dirty="0" smtClean="0"/>
              <a:t>GT, genotype; HCV, hepatitis</a:t>
            </a:r>
            <a:r>
              <a:rPr lang="en-US" i="1" baseline="0" dirty="0" smtClean="0"/>
              <a:t> C virus; LTFU, lost to follow-up; </a:t>
            </a:r>
            <a:r>
              <a:rPr lang="en-US" sz="1200" i="1" kern="1200" dirty="0" smtClean="0">
                <a:solidFill>
                  <a:schemeClr val="tx1"/>
                </a:solidFill>
                <a:effectLst/>
                <a:latin typeface="Arial" charset="0"/>
                <a:ea typeface="+mn-ea"/>
                <a:cs typeface="+mn-cs"/>
              </a:rPr>
              <a:t>SOF, sofosbuvir; SVR, sustained virologic</a:t>
            </a:r>
            <a:r>
              <a:rPr lang="en-US" sz="1200" i="1" kern="1200" baseline="0" dirty="0" smtClean="0">
                <a:solidFill>
                  <a:schemeClr val="tx1"/>
                </a:solidFill>
                <a:effectLst/>
                <a:latin typeface="Arial" charset="0"/>
                <a:ea typeface="+mn-ea"/>
                <a:cs typeface="+mn-cs"/>
              </a:rPr>
              <a:t> response; </a:t>
            </a:r>
            <a:r>
              <a:rPr lang="en-US" sz="1200" i="1" kern="1200" dirty="0" smtClean="0">
                <a:solidFill>
                  <a:schemeClr val="tx1"/>
                </a:solidFill>
                <a:effectLst/>
                <a:latin typeface="Arial" charset="0"/>
                <a:ea typeface="+mn-ea"/>
                <a:cs typeface="+mn-cs"/>
              </a:rPr>
              <a:t>VEL, velpatasvir; VOX, voxilaprevir.</a:t>
            </a:r>
            <a:endParaRPr lang="en-US" i="1" dirty="0" smtClean="0">
              <a:effectLst/>
            </a:endParaRPr>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13</a:t>
            </a:fld>
            <a:endParaRPr lang="en-US" altLang="en-US" dirty="0"/>
          </a:p>
        </p:txBody>
      </p:sp>
    </p:spTree>
    <p:extLst>
      <p:ext uri="{BB962C8B-B14F-4D97-AF65-F5344CB8AC3E}">
        <p14:creationId xmlns:p14="http://schemas.microsoft.com/office/powerpoint/2010/main" val="1413980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DAA,</a:t>
            </a:r>
            <a:r>
              <a:rPr lang="en-US" sz="1200" i="1" kern="1200" baseline="0" dirty="0">
                <a:solidFill>
                  <a:schemeClr val="tx1"/>
                </a:solidFill>
                <a:effectLst/>
                <a:latin typeface="Arial" charset="0"/>
                <a:ea typeface="+mn-ea"/>
                <a:cs typeface="+mn-cs"/>
              </a:rPr>
              <a:t> direct-acting antiviral; GT, genotype; HCV, hepatitis C virus; IFN, interferon; PO, orally; QD, once daily; </a:t>
            </a:r>
            <a:r>
              <a:rPr lang="en-US" sz="1200" i="1" kern="1200" dirty="0">
                <a:solidFill>
                  <a:schemeClr val="tx1"/>
                </a:solidFill>
                <a:effectLst/>
                <a:latin typeface="Arial" charset="0"/>
                <a:ea typeface="+mn-ea"/>
                <a:cs typeface="+mn-cs"/>
              </a:rPr>
              <a:t>SOF, sofosbuvir; SVR, sustained virologic</a:t>
            </a:r>
            <a:r>
              <a:rPr lang="en-US" sz="1200" i="1" kern="1200" baseline="0" dirty="0">
                <a:solidFill>
                  <a:schemeClr val="tx1"/>
                </a:solidFill>
                <a:effectLst/>
                <a:latin typeface="Arial" charset="0"/>
                <a:ea typeface="+mn-ea"/>
                <a:cs typeface="+mn-cs"/>
              </a:rPr>
              <a:t> response; </a:t>
            </a:r>
            <a:r>
              <a:rPr lang="en-US" sz="1200" i="1" kern="1200" dirty="0">
                <a:solidFill>
                  <a:schemeClr val="tx1"/>
                </a:solidFill>
                <a:effectLst/>
                <a:latin typeface="Arial" charset="0"/>
                <a:ea typeface="+mn-ea"/>
                <a:cs typeface="+mn-cs"/>
              </a:rPr>
              <a:t>VEL, velpatasvir; VOX, voxilaprevir.</a:t>
            </a:r>
            <a:endParaRPr lang="en-US" i="1" dirty="0">
              <a:effectLst/>
            </a:endParaRPr>
          </a:p>
          <a:p>
            <a:endParaRPr lang="en-US" dirty="0">
              <a:effectLst/>
            </a:endParaRPr>
          </a:p>
          <a:p>
            <a:endParaRPr lang="en-US" dirty="0">
              <a:effectLst/>
            </a:endParaRPr>
          </a:p>
          <a:p>
            <a:r>
              <a:rPr lang="en-US" dirty="0">
                <a:effectLst/>
              </a:rPr>
              <a:t>Cirrhosis determined by any of 3 methods:</a:t>
            </a:r>
          </a:p>
          <a:p>
            <a:pPr marL="171450" indent="-171450">
              <a:buFont typeface="Arial" panose="020B0604020202020204" pitchFamily="34" charset="0"/>
              <a:buChar char="•"/>
            </a:pPr>
            <a:r>
              <a:rPr lang="en-US" dirty="0">
                <a:effectLst/>
              </a:rPr>
              <a:t>Liver biopsy: METAVIR stage 4 or Ishak stage 5 or 6 </a:t>
            </a:r>
          </a:p>
          <a:p>
            <a:pPr marL="171450" indent="-171450">
              <a:buFont typeface="Arial" panose="020B0604020202020204" pitchFamily="34" charset="0"/>
              <a:buChar char="•"/>
            </a:pPr>
            <a:r>
              <a:rPr lang="en-US" dirty="0">
                <a:effectLst/>
              </a:rPr>
              <a:t>Serum markers: combination of</a:t>
            </a:r>
            <a:r>
              <a:rPr lang="en-US" i="1" dirty="0">
                <a:effectLst/>
              </a:rPr>
              <a:t> FibroTest </a:t>
            </a:r>
            <a:r>
              <a:rPr lang="en-US" dirty="0">
                <a:effectLst/>
              </a:rPr>
              <a:t>&gt; 0.75 plus aspartate aminotransferase–to-platelet ratio index &gt; 2 </a:t>
            </a:r>
          </a:p>
          <a:p>
            <a:pPr marL="171450" indent="-171450">
              <a:buFont typeface="Arial" panose="020B0604020202020204" pitchFamily="34" charset="0"/>
              <a:buChar char="•"/>
            </a:pPr>
            <a:r>
              <a:rPr lang="en-US" dirty="0">
                <a:effectLst/>
              </a:rPr>
              <a:t>Transient elastography:</a:t>
            </a:r>
            <a:r>
              <a:rPr lang="en-US" i="1" dirty="0">
                <a:effectLst/>
              </a:rPr>
              <a:t> FibroScan</a:t>
            </a:r>
            <a:r>
              <a:rPr lang="en-US" dirty="0">
                <a:effectLst/>
              </a:rPr>
              <a:t> &gt; 12.5 kPa</a:t>
            </a:r>
          </a:p>
          <a:p>
            <a:endParaRPr lang="en-US" dirty="0"/>
          </a:p>
          <a:p>
            <a:r>
              <a:rPr lang="en-US" altLang="en-US" dirty="0"/>
              <a:t>For more information about this study, go to http://www.clinicaloptions.com/Hepatitis/Conference%20Coverage/Boston%202016/Clinical%20Impact/Capsules/258.aspx</a:t>
            </a:r>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14</a:t>
            </a:fld>
            <a:endParaRPr lang="en-US" altLang="en-US" dirty="0"/>
          </a:p>
        </p:txBody>
      </p:sp>
    </p:spTree>
    <p:extLst>
      <p:ext uri="{BB962C8B-B14F-4D97-AF65-F5344CB8AC3E}">
        <p14:creationId xmlns:p14="http://schemas.microsoft.com/office/powerpoint/2010/main" val="4138015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charset="0"/>
                <a:ea typeface="+mn-ea"/>
                <a:cs typeface="+mn-cs"/>
              </a:rPr>
              <a:t>BL, baseline; GT, genotype; RAV, resistance associated variant; SOF, sofosbuvir; SVR, sustained virologic</a:t>
            </a:r>
            <a:r>
              <a:rPr lang="en-US" sz="1200" i="1" kern="1200" baseline="0" dirty="0">
                <a:solidFill>
                  <a:schemeClr val="tx1"/>
                </a:solidFill>
                <a:effectLst/>
                <a:latin typeface="Arial" charset="0"/>
                <a:ea typeface="+mn-ea"/>
                <a:cs typeface="+mn-cs"/>
              </a:rPr>
              <a:t> response; </a:t>
            </a:r>
            <a:r>
              <a:rPr lang="en-US" sz="1200" i="1" kern="1200" dirty="0">
                <a:solidFill>
                  <a:schemeClr val="tx1"/>
                </a:solidFill>
                <a:effectLst/>
                <a:latin typeface="Arial" charset="0"/>
                <a:ea typeface="+mn-ea"/>
                <a:cs typeface="+mn-cs"/>
              </a:rPr>
              <a:t>VEL, velpatasvir; </a:t>
            </a:r>
            <a:r>
              <a:rPr lang="en-US" sz="1200" i="1" kern="1200" dirty="0" smtClean="0">
                <a:solidFill>
                  <a:schemeClr val="tx1"/>
                </a:solidFill>
                <a:effectLst/>
                <a:latin typeface="Arial" charset="0"/>
                <a:ea typeface="+mn-ea"/>
                <a:cs typeface="+mn-cs"/>
              </a:rPr>
              <a:t>VF, virologic failure; VOX</a:t>
            </a:r>
            <a:r>
              <a:rPr lang="en-US" sz="1200" i="1" kern="1200" dirty="0">
                <a:solidFill>
                  <a:schemeClr val="tx1"/>
                </a:solidFill>
                <a:effectLst/>
                <a:latin typeface="Arial" charset="0"/>
                <a:ea typeface="+mn-ea"/>
                <a:cs typeface="+mn-cs"/>
              </a:rPr>
              <a:t>, voxilaprevir.</a:t>
            </a:r>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15</a:t>
            </a:fld>
            <a:endParaRPr lang="en-US" altLang="en-US" dirty="0"/>
          </a:p>
        </p:txBody>
      </p:sp>
    </p:spTree>
    <p:extLst>
      <p:ext uri="{BB962C8B-B14F-4D97-AF65-F5344CB8AC3E}">
        <p14:creationId xmlns:p14="http://schemas.microsoft.com/office/powerpoint/2010/main" val="2363996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DAA, direct-acting antiviral; Exp’d, experienced; GT, genotype; HCV, hepatitis C virus; RAV, resistance associated variant; SMV, simeprevir; SOF, sofosbuvir; VEL, velpatasvir; VOX, voxilaprevir.</a:t>
            </a:r>
            <a:endParaRPr lang="en-US" dirty="0"/>
          </a:p>
          <a:p>
            <a:endParaRPr lang="en-US" dirty="0">
              <a:effectLst/>
            </a:endParaRPr>
          </a:p>
          <a:p>
            <a:r>
              <a:rPr lang="en-US" dirty="0">
                <a:effectLst/>
              </a:rPr>
              <a:t>Cirrhosis determined by any of 3 methods:</a:t>
            </a:r>
          </a:p>
          <a:p>
            <a:pPr marL="171450" indent="-171450">
              <a:buFont typeface="Arial" panose="020B0604020202020204" pitchFamily="34" charset="0"/>
              <a:buChar char="•"/>
            </a:pPr>
            <a:r>
              <a:rPr lang="en-US" dirty="0">
                <a:effectLst/>
              </a:rPr>
              <a:t>Liver biopsy: METAVIR stage 4 or Ishak stage 5 or 6 </a:t>
            </a:r>
          </a:p>
          <a:p>
            <a:pPr marL="171450" indent="-171450">
              <a:buFont typeface="Arial" panose="020B0604020202020204" pitchFamily="34" charset="0"/>
              <a:buChar char="•"/>
            </a:pPr>
            <a:r>
              <a:rPr lang="en-US" dirty="0">
                <a:effectLst/>
              </a:rPr>
              <a:t>Serum markers: combination of</a:t>
            </a:r>
            <a:r>
              <a:rPr lang="en-US" i="1" dirty="0">
                <a:effectLst/>
              </a:rPr>
              <a:t> FibroTest </a:t>
            </a:r>
            <a:r>
              <a:rPr lang="en-US" dirty="0">
                <a:effectLst/>
              </a:rPr>
              <a:t>&gt; 0.75 plus aspartate aminotransferase–to-platelet ratio index &gt; 2 </a:t>
            </a:r>
          </a:p>
          <a:p>
            <a:pPr marL="171450" indent="-171450">
              <a:buFont typeface="Arial" panose="020B0604020202020204" pitchFamily="34" charset="0"/>
              <a:buChar char="•"/>
            </a:pPr>
            <a:r>
              <a:rPr lang="en-US" dirty="0">
                <a:effectLst/>
              </a:rPr>
              <a:t>Transient elastography:</a:t>
            </a:r>
            <a:r>
              <a:rPr lang="en-US" i="1" dirty="0">
                <a:effectLst/>
              </a:rPr>
              <a:t> FibroScan</a:t>
            </a:r>
            <a:r>
              <a:rPr lang="en-US" dirty="0">
                <a:effectLst/>
              </a:rPr>
              <a:t> &gt; 12.5 kPa</a:t>
            </a:r>
          </a:p>
          <a:p>
            <a:endParaRPr lang="en-US" dirty="0"/>
          </a:p>
          <a:p>
            <a:r>
              <a:rPr lang="en-US" altLang="en-US" dirty="0"/>
              <a:t>For more information about this study, go to http://www.clinicaloptions.com/Hepatitis/Conference%20Coverage/Boston%202016/Clinical%20Impact/Capsules/109.aspx</a:t>
            </a:r>
            <a:endParaRPr lang="en-US"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16</a:t>
            </a:fld>
            <a:endParaRPr lang="en-US" altLang="en-US" dirty="0"/>
          </a:p>
        </p:txBody>
      </p:sp>
    </p:spTree>
    <p:extLst>
      <p:ext uri="{BB962C8B-B14F-4D97-AF65-F5344CB8AC3E}">
        <p14:creationId xmlns:p14="http://schemas.microsoft.com/office/powerpoint/2010/main" val="3101346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DAA, direct-acting antiviral; Exp’d, experienced; HCV, hepatitis C virus; LTFU, lost to follow-up; RAV, resistance associated variant; SOF, sofosbuvir; SVR, sustained virologic response; VEL, velpatasvir; VOX, voxilaprevir.</a:t>
            </a:r>
            <a:endParaRPr lang="en-US"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17</a:t>
            </a:fld>
            <a:endParaRPr lang="en-US" altLang="en-US" dirty="0"/>
          </a:p>
        </p:txBody>
      </p:sp>
    </p:spTree>
    <p:extLst>
      <p:ext uri="{BB962C8B-B14F-4D97-AF65-F5344CB8AC3E}">
        <p14:creationId xmlns:p14="http://schemas.microsoft.com/office/powerpoint/2010/main" val="11798534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AE, adverse event; D/c, discontinued;</a:t>
            </a:r>
            <a:r>
              <a:rPr lang="en-US" sz="1200" i="1" kern="1200" baseline="0" dirty="0">
                <a:solidFill>
                  <a:schemeClr val="tx1"/>
                </a:solidFill>
                <a:effectLst/>
                <a:latin typeface="Arial" charset="0"/>
                <a:ea typeface="+mn-ea"/>
                <a:cs typeface="+mn-cs"/>
              </a:rPr>
              <a:t> NR, not reported; </a:t>
            </a:r>
            <a:r>
              <a:rPr lang="en-US" sz="1200" i="1" kern="1200" dirty="0">
                <a:solidFill>
                  <a:schemeClr val="tx1"/>
                </a:solidFill>
                <a:effectLst/>
                <a:latin typeface="Arial" charset="0"/>
                <a:ea typeface="+mn-ea"/>
                <a:cs typeface="+mn-cs"/>
              </a:rPr>
              <a:t>PBO, placebo; SOF, sofosbuvir; TRAE, treatment-related</a:t>
            </a:r>
            <a:r>
              <a:rPr lang="en-US" sz="1200" i="1" kern="1200" baseline="0" dirty="0">
                <a:solidFill>
                  <a:schemeClr val="tx1"/>
                </a:solidFill>
                <a:effectLst/>
                <a:latin typeface="Arial" charset="0"/>
                <a:ea typeface="+mn-ea"/>
                <a:cs typeface="+mn-cs"/>
              </a:rPr>
              <a:t> adverse event; </a:t>
            </a:r>
            <a:r>
              <a:rPr lang="en-US" sz="1200" i="1" kern="1200" dirty="0">
                <a:solidFill>
                  <a:schemeClr val="tx1"/>
                </a:solidFill>
                <a:effectLst/>
                <a:latin typeface="Arial" charset="0"/>
                <a:ea typeface="+mn-ea"/>
                <a:cs typeface="+mn-cs"/>
              </a:rPr>
              <a:t>VEL, velpatasvir; VOX, voxilaprevir.</a:t>
            </a:r>
            <a:endParaRPr lang="en-US" dirty="0"/>
          </a:p>
          <a:p>
            <a:endParaRPr lang="en-US" altLang="en-US" b="1" i="0" dirty="0">
              <a:latin typeface="Arial" panose="020B0604020202020204" pitchFamily="34" charset="0"/>
            </a:endParaRPr>
          </a:p>
          <a:p>
            <a:r>
              <a:rPr lang="en-US" altLang="en-US" b="1" i="0" dirty="0">
                <a:latin typeface="Arial" panose="020B0604020202020204" pitchFamily="34" charset="0"/>
              </a:rPr>
              <a:t>References: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nb-NO" altLang="en-US" sz="1200" b="0" dirty="0">
                <a:solidFill>
                  <a:schemeClr val="bg2"/>
                </a:solidFill>
              </a:rPr>
              <a:t>1. Bourlière M, et al. AASLD 2016. Abstract 194.</a:t>
            </a:r>
          </a:p>
          <a:p>
            <a:pPr marL="0" marR="0" lvl="0" indent="0" algn="l" defTabSz="914400" rtl="0" eaLnBrk="0" fontAlgn="base" latinLnBrk="0" hangingPunct="0">
              <a:lnSpc>
                <a:spcPct val="100000"/>
              </a:lnSpc>
              <a:spcBef>
                <a:spcPct val="30000"/>
              </a:spcBef>
              <a:spcAft>
                <a:spcPct val="0"/>
              </a:spcAft>
              <a:buClrTx/>
              <a:buSzTx/>
              <a:buFontTx/>
              <a:buNone/>
              <a:tabLst/>
              <a:defRPr/>
            </a:pPr>
            <a:r>
              <a:rPr lang="nb-NO" altLang="en-US" sz="1200" b="0" dirty="0">
                <a:solidFill>
                  <a:schemeClr val="bg2"/>
                </a:solidFill>
              </a:rPr>
              <a:t>2. Jacobson IM, et al. AASLD 2016. Abstract LB12.</a:t>
            </a:r>
          </a:p>
          <a:p>
            <a:endParaRPr lang="en-US" altLang="en-US" i="1" dirty="0">
              <a:latin typeface="Arial" panose="020B0604020202020204" pitchFamily="34" charset="0"/>
            </a:endParaRPr>
          </a:p>
          <a:p>
            <a:endParaRPr lang="en-US" altLang="en-US" i="1"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18</a:t>
            </a:fld>
            <a:endParaRPr lang="en-US" altLang="en-US" b="0" dirty="0"/>
          </a:p>
        </p:txBody>
      </p:sp>
    </p:spTree>
    <p:extLst>
      <p:ext uri="{BB962C8B-B14F-4D97-AF65-F5344CB8AC3E}">
        <p14:creationId xmlns:p14="http://schemas.microsoft.com/office/powerpoint/2010/main" val="890127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AE, adverse event; D/c, discontinued;</a:t>
            </a:r>
            <a:r>
              <a:rPr lang="en-US" sz="1200" i="1" kern="1200" baseline="0" dirty="0">
                <a:solidFill>
                  <a:schemeClr val="tx1"/>
                </a:solidFill>
                <a:effectLst/>
                <a:latin typeface="Arial" charset="0"/>
                <a:ea typeface="+mn-ea"/>
                <a:cs typeface="+mn-cs"/>
              </a:rPr>
              <a:t> </a:t>
            </a:r>
            <a:r>
              <a:rPr lang="en-US" sz="1200" i="1" kern="1200" dirty="0">
                <a:solidFill>
                  <a:schemeClr val="tx1"/>
                </a:solidFill>
                <a:effectLst/>
                <a:latin typeface="Arial" charset="0"/>
                <a:ea typeface="+mn-ea"/>
                <a:cs typeface="+mn-cs"/>
              </a:rPr>
              <a:t>SOF, sofosbuvir; TRAE, treatment-related</a:t>
            </a:r>
            <a:r>
              <a:rPr lang="en-US" sz="1200" i="1" kern="1200" baseline="0" dirty="0">
                <a:solidFill>
                  <a:schemeClr val="tx1"/>
                </a:solidFill>
                <a:effectLst/>
                <a:latin typeface="Arial" charset="0"/>
                <a:ea typeface="+mn-ea"/>
                <a:cs typeface="+mn-cs"/>
              </a:rPr>
              <a:t> adverse event; </a:t>
            </a:r>
            <a:r>
              <a:rPr lang="en-US" sz="1200" i="1" kern="1200" dirty="0">
                <a:solidFill>
                  <a:schemeClr val="tx1"/>
                </a:solidFill>
                <a:effectLst/>
                <a:latin typeface="Arial" charset="0"/>
                <a:ea typeface="+mn-ea"/>
                <a:cs typeface="+mn-cs"/>
              </a:rPr>
              <a:t>VEL, velpatasvir; VOX, voxilaprevir.</a:t>
            </a:r>
            <a:endParaRPr lang="en-US" dirty="0"/>
          </a:p>
          <a:p>
            <a:endParaRPr lang="en-US" altLang="en-US" i="0" dirty="0">
              <a:latin typeface="Arial" panose="020B0604020202020204" pitchFamily="34" charset="0"/>
            </a:endParaRPr>
          </a:p>
          <a:p>
            <a:r>
              <a:rPr lang="en-US" altLang="en-US" b="1" i="0" dirty="0">
                <a:latin typeface="Arial" panose="020B0604020202020204" pitchFamily="34" charset="0"/>
              </a:rPr>
              <a:t>References:</a:t>
            </a:r>
          </a:p>
          <a:p>
            <a:pPr marL="228600" indent="-228600">
              <a:buAutoNum type="arabicPeriod"/>
            </a:pPr>
            <a:r>
              <a:rPr lang="nb-NO" altLang="en-US" sz="1200" b="0" dirty="0">
                <a:solidFill>
                  <a:schemeClr val="bg2"/>
                </a:solidFill>
              </a:rPr>
              <a:t>Foster GR, et al. AASLD 2016. Abstract 258.</a:t>
            </a:r>
          </a:p>
          <a:p>
            <a:pPr marL="228600" indent="-228600">
              <a:buAutoNum type="arabicPeriod"/>
            </a:pPr>
            <a:r>
              <a:rPr lang="nb-NO" altLang="en-US" sz="1200" b="0" dirty="0">
                <a:solidFill>
                  <a:schemeClr val="bg2"/>
                </a:solidFill>
              </a:rPr>
              <a:t>Zeuzem S, et al. AASLD 2016. Abstract 109.</a:t>
            </a:r>
            <a:endParaRPr lang="en-US" altLang="en-US" i="0"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19</a:t>
            </a:fld>
            <a:endParaRPr lang="en-US" altLang="en-US" b="0" dirty="0"/>
          </a:p>
        </p:txBody>
      </p:sp>
    </p:spTree>
    <p:extLst>
      <p:ext uri="{BB962C8B-B14F-4D97-AF65-F5344CB8AC3E}">
        <p14:creationId xmlns:p14="http://schemas.microsoft.com/office/powerpoint/2010/main" val="3471285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9AA0A800-0590-4998-96C1-B4BF7B01340F}" type="slidenum">
              <a:rPr lang="en-US" altLang="en-US" b="0"/>
              <a:pPr/>
              <a:t>2</a:t>
            </a:fld>
            <a:endParaRPr lang="en-US" altLang="en-US" b="0" dirty="0"/>
          </a:p>
        </p:txBody>
      </p:sp>
      <p:sp>
        <p:nvSpPr>
          <p:cNvPr id="51203" name="Rectangle 2"/>
          <p:cNvSpPr>
            <a:spLocks noGrp="1" noRot="1" noChangeAspect="1" noChangeArrowheads="1" noTextEdit="1"/>
          </p:cNvSpPr>
          <p:nvPr>
            <p:ph type="sldImg"/>
          </p:nvPr>
        </p:nvSpPr>
        <p:spPr>
          <a:xfrm>
            <a:off x="1176338" y="695325"/>
            <a:ext cx="4635500" cy="3476625"/>
          </a:xfrm>
          <a:ln/>
        </p:spPr>
      </p:sp>
      <p:sp>
        <p:nvSpPr>
          <p:cNvPr id="51204" name="Rectangle 3"/>
          <p:cNvSpPr>
            <a:spLocks noGrp="1" noChangeArrowheads="1"/>
          </p:cNvSpPr>
          <p:nvPr>
            <p:ph type="body" idx="1"/>
          </p:nvPr>
        </p:nvSpPr>
        <p:spPr>
          <a:xfrm>
            <a:off x="931863" y="4403725"/>
            <a:ext cx="5121275" cy="4171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solidFill>
                  <a:srgbClr val="FEFDDE"/>
                </a:solidFill>
                <a:latin typeface="Arial" panose="020B0604020202020204" pitchFamily="34" charset="0"/>
              </a:rPr>
              <a:t>Disclaimer: The materials published on the Clinical Care Options Web site reflect the views of the authors of the CCO material, not those of Clinical Care Options, LLC, the CME providers, or the companies providing educational grants. The materials may discuss uses and dosages for therapeutic products that have not been approved by the United States Food and Drug Administration. A qualified healthcare professional should be consulted before using any therapeutic product discussed. Readers should verify all information and data before treating patients or using any therapies described in these materials.</a:t>
            </a:r>
            <a:endParaRPr lang="en-US" altLang="en-US" dirty="0">
              <a:solidFill>
                <a:srgbClr val="FEFDDE"/>
              </a:solidFill>
              <a:latin typeface="Arial" panose="020B0604020202020204" pitchFamily="34" charset="0"/>
            </a:endParaRPr>
          </a:p>
          <a:p>
            <a:endParaRPr lang="en-US" altLang="en-US" dirty="0">
              <a:latin typeface="Arial" panose="020B0604020202020204" pitchFamily="34" charset="0"/>
            </a:endParaRPr>
          </a:p>
        </p:txBody>
      </p:sp>
    </p:spTree>
    <p:extLst>
      <p:ext uri="{BB962C8B-B14F-4D97-AF65-F5344CB8AC3E}">
        <p14:creationId xmlns:p14="http://schemas.microsoft.com/office/powerpoint/2010/main" val="18389885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charset="0"/>
                <a:ea typeface="+mn-ea"/>
                <a:cs typeface="+mn-cs"/>
              </a:rPr>
              <a:t>GLE, glecaprevir; </a:t>
            </a:r>
            <a:r>
              <a:rPr lang="en-US" i="1" dirty="0"/>
              <a:t>GT,</a:t>
            </a:r>
            <a:r>
              <a:rPr lang="en-US" i="1" baseline="0" dirty="0"/>
              <a:t> genotype; HCV, hepatitis C virus; IFN, interferon; </a:t>
            </a:r>
            <a:r>
              <a:rPr lang="en-US" sz="1200" i="1" kern="1200" dirty="0">
                <a:solidFill>
                  <a:schemeClr val="tx1"/>
                </a:solidFill>
                <a:effectLst/>
                <a:latin typeface="Arial" charset="0"/>
                <a:ea typeface="+mn-ea"/>
                <a:cs typeface="+mn-cs"/>
              </a:rPr>
              <a:t>PIB, pibrentasvir; QD, once daily.</a:t>
            </a:r>
            <a:endParaRPr lang="en-US" i="1" dirty="0"/>
          </a:p>
          <a:p>
            <a:endParaRPr lang="en-US" dirty="0"/>
          </a:p>
          <a:p>
            <a:r>
              <a:rPr lang="en-US" dirty="0"/>
              <a:t>Absence of cirrhosis documented by one of the following: </a:t>
            </a:r>
          </a:p>
          <a:p>
            <a:pPr marL="171450" indent="-171450">
              <a:buFont typeface="Arial" panose="020B0604020202020204" pitchFamily="34" charset="0"/>
              <a:buChar char="•"/>
            </a:pPr>
            <a:r>
              <a:rPr lang="en-US" dirty="0"/>
              <a:t>Liver biopsy</a:t>
            </a:r>
          </a:p>
          <a:p>
            <a:pPr marL="171450" indent="-171450">
              <a:buFont typeface="Arial" panose="020B0604020202020204" pitchFamily="34" charset="0"/>
              <a:buChar char="•"/>
            </a:pPr>
            <a:r>
              <a:rPr lang="en-US" dirty="0"/>
              <a:t>Transient elastography: </a:t>
            </a:r>
            <a:r>
              <a:rPr lang="en-US" i="1" dirty="0"/>
              <a:t>FibroScan</a:t>
            </a:r>
            <a:r>
              <a:rPr lang="en-US" dirty="0"/>
              <a:t> &lt; 12.5 kPa</a:t>
            </a:r>
          </a:p>
          <a:p>
            <a:pPr marL="171450" indent="-171450">
              <a:buFont typeface="Arial" panose="020B0604020202020204" pitchFamily="34" charset="0"/>
              <a:buChar char="•"/>
            </a:pPr>
            <a:r>
              <a:rPr lang="en-US" dirty="0"/>
              <a:t>Serum markers: </a:t>
            </a:r>
            <a:r>
              <a:rPr lang="en-US" i="1" dirty="0"/>
              <a:t>FibroTest</a:t>
            </a:r>
            <a:r>
              <a:rPr lang="en-US" dirty="0"/>
              <a:t> ≤ 0.48 plus aspartate aminotransferase–to-platelet ratio index &lt; 1</a:t>
            </a:r>
          </a:p>
          <a:p>
            <a:endParaRPr lang="en-US" dirty="0"/>
          </a:p>
          <a:p>
            <a:r>
              <a:rPr lang="en-US" b="1" dirty="0"/>
              <a:t>References:</a:t>
            </a:r>
          </a:p>
          <a:p>
            <a:r>
              <a:rPr lang="nb-NO" altLang="en-US" sz="1200" b="0" dirty="0">
                <a:solidFill>
                  <a:schemeClr val="bg2"/>
                </a:solidFill>
              </a:rPr>
              <a:t>1. Zeuzem S, et al. AASLD 2016. Abstract 253.</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2. </a:t>
            </a:r>
            <a:r>
              <a:rPr lang="nb-NO" altLang="en-US" sz="1200" b="0" dirty="0">
                <a:solidFill>
                  <a:schemeClr val="bg2"/>
                </a:solidFill>
              </a:rPr>
              <a:t>Kowdley KV, et al. AASLD 2016. Abstract 73.</a:t>
            </a:r>
          </a:p>
          <a:p>
            <a:pPr marL="0" marR="0" lvl="0" indent="0" algn="l" defTabSz="914400" rtl="0" eaLnBrk="0" fontAlgn="base" latinLnBrk="0" hangingPunct="0">
              <a:lnSpc>
                <a:spcPct val="100000"/>
              </a:lnSpc>
              <a:spcBef>
                <a:spcPct val="30000"/>
              </a:spcBef>
              <a:spcAft>
                <a:spcPct val="0"/>
              </a:spcAft>
              <a:buClrTx/>
              <a:buSzTx/>
              <a:buFontTx/>
              <a:buNone/>
              <a:tabLst/>
              <a:defRPr/>
            </a:pPr>
            <a:r>
              <a:rPr lang="nb-NO" altLang="en-US" sz="1200" b="0" dirty="0">
                <a:solidFill>
                  <a:schemeClr val="bg2"/>
                </a:solidFill>
              </a:rPr>
              <a:t>3. Asselah T, et al. AASLD 2016. Abstract 114.</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nb-NO" altLang="en-US" sz="1200" b="0" dirty="0">
              <a:solidFill>
                <a:schemeClr val="bg2"/>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For more information about </a:t>
            </a:r>
            <a:r>
              <a:rPr lang="en-US" altLang="en-US" sz="1200" b="0" dirty="0">
                <a:solidFill>
                  <a:schemeClr val="bg2"/>
                </a:solidFill>
              </a:rPr>
              <a:t>ENDURANCE</a:t>
            </a:r>
            <a:r>
              <a:rPr lang="en-US" altLang="en-US" sz="1200" b="0" baseline="0" dirty="0">
                <a:solidFill>
                  <a:schemeClr val="bg2"/>
                </a:solidFill>
              </a:rPr>
              <a:t>-1</a:t>
            </a:r>
            <a:r>
              <a:rPr lang="en-US" altLang="en-US" dirty="0"/>
              <a:t>, go to:</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b="0" baseline="0" dirty="0">
                <a:solidFill>
                  <a:schemeClr val="bg2"/>
                </a:solidFill>
              </a:rPr>
              <a:t>http://www.clinicaloptions.com/Hepatitis/Conference%20Coverage/Boston%202016/Clinical%20Impact/Capsules/253.aspx</a:t>
            </a:r>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20</a:t>
            </a:fld>
            <a:endParaRPr lang="en-US" altLang="en-US" dirty="0"/>
          </a:p>
        </p:txBody>
      </p:sp>
    </p:spTree>
    <p:extLst>
      <p:ext uri="{BB962C8B-B14F-4D97-AF65-F5344CB8AC3E}">
        <p14:creationId xmlns:p14="http://schemas.microsoft.com/office/powerpoint/2010/main" val="334093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GLE, glecaprevir; IFN, interferon; NA, not applicable; PBO, placebo; pegIFN, peginterferon; PIB, pibrentasvir; RBV, ribavirin; SOF, sofosbuvir.</a:t>
            </a:r>
            <a:endParaRPr lang="en-US" altLang="en-US" i="1" dirty="0">
              <a:latin typeface="Arial" panose="020B0604020202020204" pitchFamily="34" charset="0"/>
            </a:endParaRPr>
          </a:p>
          <a:p>
            <a:endParaRPr lang="en-US" altLang="en-US" i="1"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21</a:t>
            </a:fld>
            <a:endParaRPr lang="en-US" altLang="en-US" b="0" dirty="0"/>
          </a:p>
        </p:txBody>
      </p:sp>
    </p:spTree>
    <p:extLst>
      <p:ext uri="{BB962C8B-B14F-4D97-AF65-F5344CB8AC3E}">
        <p14:creationId xmlns:p14="http://schemas.microsoft.com/office/powerpoint/2010/main" val="1409880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charset="0"/>
                <a:ea typeface="+mn-ea"/>
                <a:cs typeface="+mn-cs"/>
              </a:rPr>
              <a:t>GLE, glecaprevir; </a:t>
            </a:r>
            <a:r>
              <a:rPr lang="en-US" b="0" i="1" dirty="0"/>
              <a:t>GT, genotype;</a:t>
            </a:r>
            <a:r>
              <a:rPr lang="en-US" b="0" i="1" baseline="0" dirty="0"/>
              <a:t> HCV, hepatitis C virus; ITT, intent to treat; </a:t>
            </a:r>
            <a:r>
              <a:rPr lang="en-US" sz="1200" i="1" kern="1200" dirty="0">
                <a:solidFill>
                  <a:schemeClr val="tx1"/>
                </a:solidFill>
                <a:effectLst/>
                <a:latin typeface="Arial" charset="0"/>
                <a:ea typeface="+mn-ea"/>
                <a:cs typeface="+mn-cs"/>
              </a:rPr>
              <a:t>PIB, pibrentasvir;</a:t>
            </a:r>
            <a:r>
              <a:rPr lang="en-US" sz="1200" i="1" kern="1200" baseline="0" dirty="0">
                <a:solidFill>
                  <a:schemeClr val="tx1"/>
                </a:solidFill>
                <a:effectLst/>
                <a:latin typeface="Arial" charset="0"/>
                <a:ea typeface="+mn-ea"/>
                <a:cs typeface="+mn-cs"/>
              </a:rPr>
              <a:t> </a:t>
            </a:r>
            <a:r>
              <a:rPr lang="en-US" sz="1200" i="1" kern="1200" dirty="0">
                <a:solidFill>
                  <a:schemeClr val="tx1"/>
                </a:solidFill>
                <a:effectLst/>
                <a:latin typeface="Arial" charset="0"/>
                <a:ea typeface="+mn-ea"/>
                <a:cs typeface="+mn-cs"/>
              </a:rPr>
              <a:t>SOF, sofosbuvir.</a:t>
            </a:r>
            <a:endParaRPr lang="en-US" b="0" i="1"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22</a:t>
            </a:fld>
            <a:endParaRPr lang="en-US" altLang="en-US" dirty="0"/>
          </a:p>
        </p:txBody>
      </p:sp>
    </p:spTree>
    <p:extLst>
      <p:ext uri="{BB962C8B-B14F-4D97-AF65-F5344CB8AC3E}">
        <p14:creationId xmlns:p14="http://schemas.microsoft.com/office/powerpoint/2010/main" val="27980180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charset="0"/>
                <a:ea typeface="+mn-ea"/>
                <a:cs typeface="+mn-cs"/>
              </a:rPr>
              <a:t>GLE, glecaprevir; </a:t>
            </a:r>
            <a:r>
              <a:rPr lang="en-US" b="0" i="1" dirty="0"/>
              <a:t>GT, genotype;</a:t>
            </a:r>
            <a:r>
              <a:rPr lang="en-US" b="0" i="1" baseline="0" dirty="0"/>
              <a:t> HCV, hepatitis C virus; IFN, interferon; pegIFN, peginterferon; </a:t>
            </a:r>
            <a:r>
              <a:rPr lang="en-US" sz="1200" i="1" kern="1200" dirty="0">
                <a:solidFill>
                  <a:schemeClr val="tx1"/>
                </a:solidFill>
                <a:effectLst/>
                <a:latin typeface="Arial" charset="0"/>
                <a:ea typeface="+mn-ea"/>
                <a:cs typeface="+mn-cs"/>
              </a:rPr>
              <a:t>PIB, pibrentasvir; QD, once</a:t>
            </a:r>
            <a:r>
              <a:rPr lang="en-US" sz="1200" i="1" kern="1200" baseline="0" dirty="0">
                <a:solidFill>
                  <a:schemeClr val="tx1"/>
                </a:solidFill>
                <a:effectLst/>
                <a:latin typeface="Arial" charset="0"/>
                <a:ea typeface="+mn-ea"/>
                <a:cs typeface="+mn-cs"/>
              </a:rPr>
              <a:t> daily; </a:t>
            </a:r>
            <a:r>
              <a:rPr lang="en-US" sz="1200" i="1" kern="1200" dirty="0">
                <a:solidFill>
                  <a:schemeClr val="tx1"/>
                </a:solidFill>
                <a:effectLst/>
                <a:latin typeface="Arial" charset="0"/>
                <a:ea typeface="+mn-ea"/>
                <a:cs typeface="+mn-cs"/>
              </a:rPr>
              <a:t>RBV, ribavirin; SOF, sofosbuvir.</a:t>
            </a:r>
            <a:endParaRPr lang="en-US" b="0" i="1" baseline="0" dirty="0"/>
          </a:p>
          <a:p>
            <a:endParaRPr lang="en-US" altLang="en-US" dirty="0"/>
          </a:p>
          <a:p>
            <a:r>
              <a:rPr lang="en-US" altLang="en-US" dirty="0"/>
              <a:t>For more information about this study, go to http://www.clinicaloptions.com/Hepatitis/Conference%20Coverage/Boston%202016/Clinical%20Impact/Capsules/113.aspx</a:t>
            </a:r>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23</a:t>
            </a:fld>
            <a:endParaRPr lang="en-US" altLang="en-US" dirty="0"/>
          </a:p>
        </p:txBody>
      </p:sp>
    </p:spTree>
    <p:extLst>
      <p:ext uri="{BB962C8B-B14F-4D97-AF65-F5344CB8AC3E}">
        <p14:creationId xmlns:p14="http://schemas.microsoft.com/office/powerpoint/2010/main" val="32989378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GLE, glecaprevir; </a:t>
            </a:r>
            <a:r>
              <a:rPr lang="en-US" b="0" i="1" dirty="0"/>
              <a:t>GT, genotype;</a:t>
            </a:r>
            <a:r>
              <a:rPr lang="en-US" b="0" i="1" baseline="0" dirty="0"/>
              <a:t> HCV, hepatitis C virus; LTFU, lost to follow-up; </a:t>
            </a:r>
            <a:r>
              <a:rPr lang="en-US" sz="1200" i="1" kern="1200" dirty="0">
                <a:solidFill>
                  <a:schemeClr val="tx1"/>
                </a:solidFill>
                <a:effectLst/>
                <a:latin typeface="Arial" charset="0"/>
                <a:ea typeface="+mn-ea"/>
                <a:cs typeface="+mn-cs"/>
              </a:rPr>
              <a:t>PIB, pibrentasvir; </a:t>
            </a:r>
            <a:r>
              <a:rPr lang="en-US" altLang="en-US" i="1" dirty="0">
                <a:latin typeface="Arial" panose="020B0604020202020204" pitchFamily="34" charset="0"/>
              </a:rPr>
              <a:t>SVR, sustained</a:t>
            </a:r>
            <a:r>
              <a:rPr lang="en-US" altLang="en-US" i="1" baseline="0" dirty="0">
                <a:latin typeface="Arial" panose="020B0604020202020204" pitchFamily="34" charset="0"/>
              </a:rPr>
              <a:t> virologic response; Tx, treatment.</a:t>
            </a:r>
            <a:endParaRPr lang="en-US" altLang="en-US" i="1" dirty="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58E54F58-06FE-47AD-A363-721E22AC9FA4}" type="slidenum">
              <a:rPr lang="en-US" altLang="en-US" b="0" smtClean="0"/>
              <a:pPr/>
              <a:t>24</a:t>
            </a:fld>
            <a:endParaRPr lang="en-US" altLang="en-US" b="0" dirty="0"/>
          </a:p>
        </p:txBody>
      </p:sp>
    </p:spTree>
    <p:extLst>
      <p:ext uri="{BB962C8B-B14F-4D97-AF65-F5344CB8AC3E}">
        <p14:creationId xmlns:p14="http://schemas.microsoft.com/office/powerpoint/2010/main" val="19757716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CKD, chronic kidney</a:t>
            </a:r>
            <a:r>
              <a:rPr lang="en-US" sz="1200" i="1" kern="1200" baseline="0" dirty="0">
                <a:solidFill>
                  <a:schemeClr val="tx1"/>
                </a:solidFill>
                <a:effectLst/>
                <a:latin typeface="Arial" charset="0"/>
                <a:ea typeface="+mn-ea"/>
                <a:cs typeface="+mn-cs"/>
              </a:rPr>
              <a:t> disease; </a:t>
            </a:r>
            <a:r>
              <a:rPr lang="en-US" sz="1200" i="1" kern="1200" dirty="0">
                <a:solidFill>
                  <a:schemeClr val="tx1"/>
                </a:solidFill>
                <a:effectLst/>
                <a:latin typeface="Arial" charset="0"/>
                <a:ea typeface="+mn-ea"/>
                <a:cs typeface="+mn-cs"/>
              </a:rPr>
              <a:t>d/c, discontinued; GLE, glecaprevir; </a:t>
            </a:r>
            <a:r>
              <a:rPr lang="en-US" b="0" i="1" dirty="0"/>
              <a:t>GT, genotype;</a:t>
            </a:r>
            <a:r>
              <a:rPr lang="en-US" b="0" i="1" baseline="0" dirty="0"/>
              <a:t> HCV, hepatitis C virus; IFN, interferon; ITT, intent to treat; LTFU, lost to follow-up; pegIFN, peginterferon; </a:t>
            </a:r>
            <a:r>
              <a:rPr lang="en-US" sz="1200" i="1" kern="1200" dirty="0">
                <a:solidFill>
                  <a:schemeClr val="tx1"/>
                </a:solidFill>
                <a:effectLst/>
                <a:latin typeface="Arial" charset="0"/>
                <a:ea typeface="+mn-ea"/>
                <a:cs typeface="+mn-cs"/>
              </a:rPr>
              <a:t>PIB, pibrentasvir; QD, once daily; RBV, ribavirin; SOF, sofosbuvir; SVR, sustained virologic response.</a:t>
            </a:r>
            <a:endParaRPr lang="en-US" altLang="en-US" i="1"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b="0" i="1"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For more information about this study, go to http://www.clinicaloptions.com/Hepatitis/Conference%20Coverage/Boston%202016/Clinical%20Impact/Capsules/LB11.aspx</a:t>
            </a:r>
            <a:endParaRPr lang="en-US" altLang="en-US" i="1"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25</a:t>
            </a:fld>
            <a:endParaRPr lang="en-US" altLang="en-US" dirty="0"/>
          </a:p>
        </p:txBody>
      </p:sp>
    </p:spTree>
    <p:extLst>
      <p:ext uri="{BB962C8B-B14F-4D97-AF65-F5344CB8AC3E}">
        <p14:creationId xmlns:p14="http://schemas.microsoft.com/office/powerpoint/2010/main" val="15981517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AE, adverse event; ALT, alanine</a:t>
            </a:r>
            <a:r>
              <a:rPr lang="en-US" sz="1200" i="1" kern="1200" baseline="0" dirty="0">
                <a:solidFill>
                  <a:schemeClr val="tx1"/>
                </a:solidFill>
                <a:effectLst/>
                <a:latin typeface="Arial" charset="0"/>
                <a:ea typeface="+mn-ea"/>
                <a:cs typeface="+mn-cs"/>
              </a:rPr>
              <a:t> aminotransferase; AST, aspartate aminotransferase; </a:t>
            </a:r>
            <a:r>
              <a:rPr lang="en-US" sz="1200" i="1" kern="1200" dirty="0">
                <a:solidFill>
                  <a:schemeClr val="tx1"/>
                </a:solidFill>
                <a:effectLst/>
                <a:latin typeface="Arial" charset="0"/>
                <a:ea typeface="+mn-ea"/>
                <a:cs typeface="+mn-cs"/>
              </a:rPr>
              <a:t>D/c,</a:t>
            </a:r>
            <a:r>
              <a:rPr lang="en-US" sz="1200" i="1" kern="1200" baseline="0" dirty="0">
                <a:solidFill>
                  <a:schemeClr val="tx1"/>
                </a:solidFill>
                <a:effectLst/>
                <a:latin typeface="Arial" charset="0"/>
                <a:ea typeface="+mn-ea"/>
                <a:cs typeface="+mn-cs"/>
              </a:rPr>
              <a:t> discontinued; </a:t>
            </a:r>
            <a:r>
              <a:rPr lang="en-US" sz="1200" i="1" kern="1200" dirty="0">
                <a:solidFill>
                  <a:schemeClr val="tx1"/>
                </a:solidFill>
                <a:effectLst/>
                <a:latin typeface="Arial" charset="0"/>
                <a:ea typeface="+mn-ea"/>
                <a:cs typeface="+mn-cs"/>
              </a:rPr>
              <a:t>GLE, glecaprevir; PBO, placebo; PIB, pibrentasvir; ULN, upper limit of normal.</a:t>
            </a:r>
            <a:endParaRPr lang="en-US" altLang="en-US" i="1"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26</a:t>
            </a:fld>
            <a:endParaRPr lang="en-US" altLang="en-US" b="0" dirty="0"/>
          </a:p>
        </p:txBody>
      </p:sp>
    </p:spTree>
    <p:extLst>
      <p:ext uri="{BB962C8B-B14F-4D97-AF65-F5344CB8AC3E}">
        <p14:creationId xmlns:p14="http://schemas.microsoft.com/office/powerpoint/2010/main" val="32665021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AE, adverse event; ALT, alanine</a:t>
            </a:r>
            <a:r>
              <a:rPr lang="en-US" sz="1200" i="1" kern="1200" baseline="0" dirty="0">
                <a:solidFill>
                  <a:schemeClr val="tx1"/>
                </a:solidFill>
                <a:effectLst/>
                <a:latin typeface="Arial" charset="0"/>
                <a:ea typeface="+mn-ea"/>
                <a:cs typeface="+mn-cs"/>
              </a:rPr>
              <a:t> aminotransferase; AST, aspartate aminotransferase; </a:t>
            </a:r>
            <a:r>
              <a:rPr lang="en-US" sz="1200" i="1" kern="1200" dirty="0">
                <a:solidFill>
                  <a:schemeClr val="tx1"/>
                </a:solidFill>
                <a:effectLst/>
                <a:latin typeface="Arial" charset="0"/>
                <a:ea typeface="+mn-ea"/>
                <a:cs typeface="+mn-cs"/>
              </a:rPr>
              <a:t>D/c,</a:t>
            </a:r>
            <a:r>
              <a:rPr lang="en-US" sz="1200" i="1" kern="1200" baseline="0" dirty="0">
                <a:solidFill>
                  <a:schemeClr val="tx1"/>
                </a:solidFill>
                <a:effectLst/>
                <a:latin typeface="Arial" charset="0"/>
                <a:ea typeface="+mn-ea"/>
                <a:cs typeface="+mn-cs"/>
              </a:rPr>
              <a:t> discontinued; </a:t>
            </a:r>
            <a:r>
              <a:rPr lang="en-US" sz="1200" i="1" kern="1200" dirty="0">
                <a:solidFill>
                  <a:schemeClr val="tx1"/>
                </a:solidFill>
                <a:effectLst/>
                <a:latin typeface="Arial" charset="0"/>
                <a:ea typeface="+mn-ea"/>
                <a:cs typeface="+mn-cs"/>
              </a:rPr>
              <a:t>GLE/G, glecaprevir; NA, not applicable; Noncirr, noncirrhotic;</a:t>
            </a:r>
            <a:r>
              <a:rPr lang="en-US" sz="1200" i="1" kern="1200" baseline="0" dirty="0">
                <a:solidFill>
                  <a:schemeClr val="tx1"/>
                </a:solidFill>
                <a:effectLst/>
                <a:latin typeface="Arial" charset="0"/>
                <a:ea typeface="+mn-ea"/>
                <a:cs typeface="+mn-cs"/>
              </a:rPr>
              <a:t> </a:t>
            </a:r>
            <a:r>
              <a:rPr lang="en-US" sz="1200" i="1" kern="1200" dirty="0">
                <a:solidFill>
                  <a:schemeClr val="tx1"/>
                </a:solidFill>
                <a:effectLst/>
                <a:latin typeface="Arial" charset="0"/>
                <a:ea typeface="+mn-ea"/>
                <a:cs typeface="+mn-cs"/>
              </a:rPr>
              <a:t>PBO, placebo; PIB/P, pibrentasvir; </a:t>
            </a:r>
            <a:r>
              <a:rPr lang="en-US" sz="1200" i="1" kern="1200" baseline="0" dirty="0">
                <a:solidFill>
                  <a:schemeClr val="tx1"/>
                </a:solidFill>
                <a:effectLst/>
                <a:latin typeface="Arial" charset="0"/>
                <a:ea typeface="+mn-ea"/>
                <a:cs typeface="+mn-cs"/>
              </a:rPr>
              <a:t>Tx, treatment; </a:t>
            </a:r>
            <a:r>
              <a:rPr lang="en-US" sz="1200" i="1" kern="1200" dirty="0">
                <a:solidFill>
                  <a:schemeClr val="tx1"/>
                </a:solidFill>
                <a:effectLst/>
                <a:latin typeface="Arial" charset="0"/>
                <a:ea typeface="+mn-ea"/>
                <a:cs typeface="+mn-cs"/>
              </a:rPr>
              <a:t>ULN, upper limit of normal</a:t>
            </a:r>
            <a:r>
              <a:rPr lang="en-US" sz="1200" i="1" kern="1200" baseline="0" dirty="0">
                <a:solidFill>
                  <a:schemeClr val="tx1"/>
                </a:solidFill>
                <a:effectLst/>
                <a:latin typeface="Arial" charset="0"/>
                <a:ea typeface="+mn-ea"/>
                <a:cs typeface="+mn-cs"/>
              </a:rPr>
              <a:t>.</a:t>
            </a:r>
            <a:endParaRPr lang="en-US" altLang="en-US" i="1" dirty="0">
              <a:latin typeface="Arial" panose="020B0604020202020204" pitchFamily="34" charset="0"/>
            </a:endParaRPr>
          </a:p>
          <a:p>
            <a:endParaRPr lang="en-US" altLang="en-US" i="1" dirty="0">
              <a:latin typeface="Arial" panose="020B0604020202020204" pitchFamily="34" charset="0"/>
            </a:endParaRPr>
          </a:p>
          <a:p>
            <a:endParaRPr lang="en-US" altLang="en-US" i="1"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27</a:t>
            </a:fld>
            <a:endParaRPr lang="en-US" altLang="en-US" b="0" dirty="0"/>
          </a:p>
        </p:txBody>
      </p:sp>
    </p:spTree>
    <p:extLst>
      <p:ext uri="{BB962C8B-B14F-4D97-AF65-F5344CB8AC3E}">
        <p14:creationId xmlns:p14="http://schemas.microsoft.com/office/powerpoint/2010/main" val="2524361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charset="0"/>
                <a:ea typeface="+mn-ea"/>
                <a:cs typeface="+mn-cs"/>
              </a:rPr>
              <a:t>GT, genotype; GZR, grazoprevir; HCV, hepatitis C virus; QD, once daily; pegIFN, peginterferon; RBV, ribavirin; RZR, ruzasvir.</a:t>
            </a:r>
          </a:p>
          <a:p>
            <a:endParaRPr lang="en-US" sz="1200" i="1" kern="1200" dirty="0">
              <a:solidFill>
                <a:schemeClr val="tx1"/>
              </a:solidFill>
              <a:effectLst/>
              <a:latin typeface="Arial" charset="0"/>
              <a:ea typeface="+mn-ea"/>
              <a:cs typeface="+mn-cs"/>
            </a:endParaRPr>
          </a:p>
          <a:p>
            <a:r>
              <a:rPr lang="en-US" dirty="0"/>
              <a:t>Cirrhosis documented by: </a:t>
            </a:r>
          </a:p>
          <a:p>
            <a:pPr marL="171450" indent="-171450">
              <a:buFont typeface="Arial" panose="020B0604020202020204" pitchFamily="34" charset="0"/>
              <a:buChar char="•"/>
            </a:pPr>
            <a:r>
              <a:rPr lang="en-US" dirty="0"/>
              <a:t>Liver biopsy (F4) before Day 1 </a:t>
            </a:r>
          </a:p>
          <a:p>
            <a:pPr marL="171450" indent="-171450">
              <a:buFont typeface="Arial" panose="020B0604020202020204" pitchFamily="34" charset="0"/>
              <a:buChar char="•"/>
            </a:pPr>
            <a:r>
              <a:rPr lang="en-US" dirty="0"/>
              <a:t>Transient elastography within 12 months: </a:t>
            </a:r>
            <a:r>
              <a:rPr lang="en-US" i="1" dirty="0"/>
              <a:t>FibroScan </a:t>
            </a:r>
            <a:r>
              <a:rPr lang="en-US" dirty="0"/>
              <a:t>&gt; 12.5 kPa </a:t>
            </a:r>
          </a:p>
          <a:p>
            <a:pPr marL="171450" indent="-171450">
              <a:buFont typeface="Arial" panose="020B0604020202020204" pitchFamily="34" charset="0"/>
              <a:buChar char="•"/>
            </a:pPr>
            <a:r>
              <a:rPr lang="en-US" dirty="0"/>
              <a:t>Serum markers: </a:t>
            </a:r>
            <a:r>
              <a:rPr lang="en-US" i="1" dirty="0"/>
              <a:t>FibroTest</a:t>
            </a:r>
            <a:r>
              <a:rPr lang="en-US" dirty="0"/>
              <a:t> &gt; 0.75 plus aspartate aminotransferase–to-platelet ratio index &gt; 2</a:t>
            </a:r>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28</a:t>
            </a:fld>
            <a:endParaRPr lang="en-US" altLang="en-US" dirty="0"/>
          </a:p>
        </p:txBody>
      </p:sp>
    </p:spTree>
    <p:extLst>
      <p:ext uri="{BB962C8B-B14F-4D97-AF65-F5344CB8AC3E}">
        <p14:creationId xmlns:p14="http://schemas.microsoft.com/office/powerpoint/2010/main" val="10576215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GT, genotype; GZR, grazoprevir; HCV, hepatitis C virus; RAV, resistance associated</a:t>
            </a:r>
            <a:r>
              <a:rPr lang="en-US" sz="1200" i="1" kern="1200" baseline="0" dirty="0">
                <a:solidFill>
                  <a:schemeClr val="tx1"/>
                </a:solidFill>
                <a:effectLst/>
                <a:latin typeface="Arial" charset="0"/>
                <a:ea typeface="+mn-ea"/>
                <a:cs typeface="+mn-cs"/>
              </a:rPr>
              <a:t> variant</a:t>
            </a:r>
            <a:r>
              <a:rPr lang="en-US" sz="1200" i="1" kern="1200" dirty="0">
                <a:solidFill>
                  <a:schemeClr val="tx1"/>
                </a:solidFill>
                <a:effectLst/>
                <a:latin typeface="Arial" charset="0"/>
                <a:ea typeface="+mn-ea"/>
                <a:cs typeface="+mn-cs"/>
              </a:rPr>
              <a:t>; RBV, ribavirin; RZR, ruzasvir;</a:t>
            </a:r>
            <a:r>
              <a:rPr lang="en-US" sz="1200" i="1" kern="1200" baseline="0" dirty="0">
                <a:solidFill>
                  <a:schemeClr val="tx1"/>
                </a:solidFill>
                <a:effectLst/>
                <a:latin typeface="Arial" charset="0"/>
                <a:ea typeface="+mn-ea"/>
                <a:cs typeface="+mn-cs"/>
              </a:rPr>
              <a:t> SVR, sustained virologic response; tx, treatment.</a:t>
            </a:r>
            <a:endParaRPr lang="en-US" sz="1200" i="1" kern="1200" dirty="0">
              <a:solidFill>
                <a:schemeClr val="tx1"/>
              </a:solidFill>
              <a:effectLst/>
              <a:latin typeface="Arial" charset="0"/>
              <a:ea typeface="+mn-ea"/>
              <a:cs typeface="+mn-cs"/>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908A4DE1-B1D5-40B4-B171-11950C78BC08}" type="slidenum">
              <a:rPr lang="en-US" altLang="en-US" b="0" smtClean="0"/>
              <a:pPr/>
              <a:t>29</a:t>
            </a:fld>
            <a:endParaRPr lang="en-US" altLang="en-US" b="0" dirty="0"/>
          </a:p>
        </p:txBody>
      </p:sp>
    </p:spTree>
    <p:extLst>
      <p:ext uri="{BB962C8B-B14F-4D97-AF65-F5344CB8AC3E}">
        <p14:creationId xmlns:p14="http://schemas.microsoft.com/office/powerpoint/2010/main" val="3653956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745CCC58-E479-44D3-B685-E067C50156C5}" type="slidenum">
              <a:rPr lang="en-US" altLang="en-US" b="0"/>
              <a:pPr/>
              <a:t>3</a:t>
            </a:fld>
            <a:endParaRPr lang="en-US" altLang="en-US" b="0"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 slide lists the faculty who were involved in the production of these slides.</a:t>
            </a:r>
          </a:p>
        </p:txBody>
      </p:sp>
    </p:spTree>
    <p:extLst>
      <p:ext uri="{BB962C8B-B14F-4D97-AF65-F5344CB8AC3E}">
        <p14:creationId xmlns:p14="http://schemas.microsoft.com/office/powerpoint/2010/main" val="8261699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EBR, elbasvir; GT, genotype; GZR, grazoprevir; HCV, hepatitis C virus; RBV, ribavirin; RZR, ruzasvir;</a:t>
            </a:r>
            <a:r>
              <a:rPr lang="en-US" sz="1200" i="1" kern="1200" baseline="0" dirty="0">
                <a:solidFill>
                  <a:schemeClr val="tx1"/>
                </a:solidFill>
                <a:effectLst/>
                <a:latin typeface="Arial" charset="0"/>
                <a:ea typeface="+mn-ea"/>
                <a:cs typeface="+mn-cs"/>
              </a:rPr>
              <a:t> SVR, sustained virologic response.</a:t>
            </a:r>
            <a:endParaRPr lang="en-US"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30</a:t>
            </a:fld>
            <a:endParaRPr lang="en-US" altLang="en-US" dirty="0"/>
          </a:p>
        </p:txBody>
      </p:sp>
    </p:spTree>
    <p:extLst>
      <p:ext uri="{BB962C8B-B14F-4D97-AF65-F5344CB8AC3E}">
        <p14:creationId xmlns:p14="http://schemas.microsoft.com/office/powerpoint/2010/main" val="30045989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DAA, direct-acting antiviral; EBR, elbasvir; GT, genotype; GZR, grazoprevir; HCV, hepatitis C virus; LDV, ledipasvir; RAV, resistance associated</a:t>
            </a:r>
            <a:r>
              <a:rPr lang="en-US" sz="1200" i="1" kern="1200" baseline="0" dirty="0">
                <a:solidFill>
                  <a:schemeClr val="tx1"/>
                </a:solidFill>
                <a:effectLst/>
                <a:latin typeface="Arial" charset="0"/>
                <a:ea typeface="+mn-ea"/>
                <a:cs typeface="+mn-cs"/>
              </a:rPr>
              <a:t> variant; </a:t>
            </a:r>
            <a:r>
              <a:rPr lang="en-US" sz="1200" i="1" kern="1200" dirty="0">
                <a:solidFill>
                  <a:schemeClr val="tx1"/>
                </a:solidFill>
                <a:effectLst/>
                <a:latin typeface="Arial" charset="0"/>
                <a:ea typeface="+mn-ea"/>
                <a:cs typeface="+mn-cs"/>
              </a:rPr>
              <a:t>RBV,</a:t>
            </a:r>
            <a:r>
              <a:rPr lang="en-US" sz="1200" i="1" kern="1200" baseline="0" dirty="0">
                <a:solidFill>
                  <a:schemeClr val="tx1"/>
                </a:solidFill>
                <a:effectLst/>
                <a:latin typeface="Arial" charset="0"/>
                <a:ea typeface="+mn-ea"/>
                <a:cs typeface="+mn-cs"/>
              </a:rPr>
              <a:t> ribavirin; </a:t>
            </a:r>
            <a:r>
              <a:rPr lang="en-US" sz="1200" i="1" kern="1200" dirty="0">
                <a:solidFill>
                  <a:schemeClr val="tx1"/>
                </a:solidFill>
                <a:effectLst/>
                <a:latin typeface="Arial" charset="0"/>
                <a:ea typeface="+mn-ea"/>
                <a:cs typeface="+mn-cs"/>
              </a:rPr>
              <a:t>RZR, ruzasvir; SOF, sofosbuvir.</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i="1" kern="1200" dirty="0">
              <a:solidFill>
                <a:schemeClr val="tx1"/>
              </a:solidFill>
              <a:effectLst/>
              <a:latin typeface="Arial" charset="0"/>
              <a:ea typeface="+mn-ea"/>
              <a:cs typeface="+mn-cs"/>
            </a:endParaRPr>
          </a:p>
          <a:p>
            <a:r>
              <a:rPr lang="en-US" dirty="0"/>
              <a:t>Cirrhosis documented by one of the following: </a:t>
            </a:r>
          </a:p>
          <a:p>
            <a:pPr marL="171450" indent="-171450">
              <a:buFont typeface="Arial" panose="020B0604020202020204" pitchFamily="34" charset="0"/>
              <a:buChar char="•"/>
            </a:pPr>
            <a:r>
              <a:rPr lang="en-US" dirty="0"/>
              <a:t>Liver biopsy at any time</a:t>
            </a:r>
          </a:p>
          <a:p>
            <a:pPr marL="171450" indent="-171450">
              <a:buFont typeface="Arial" panose="020B0604020202020204" pitchFamily="34" charset="0"/>
              <a:buChar char="•"/>
            </a:pPr>
            <a:r>
              <a:rPr lang="en-US" dirty="0"/>
              <a:t>Transient elastography within 12 months of enrollment: </a:t>
            </a:r>
            <a:r>
              <a:rPr lang="en-US" i="1" dirty="0"/>
              <a:t>FibroScan</a:t>
            </a:r>
            <a:r>
              <a:rPr lang="en-US" dirty="0"/>
              <a:t> &gt; 12.5 kPa </a:t>
            </a:r>
          </a:p>
          <a:p>
            <a:pPr marL="171450" indent="-171450">
              <a:buFont typeface="Arial" panose="020B0604020202020204" pitchFamily="34" charset="0"/>
              <a:buChar char="•"/>
            </a:pPr>
            <a:r>
              <a:rPr lang="en-US" dirty="0"/>
              <a:t>Serum markers at enrollment: </a:t>
            </a:r>
            <a:r>
              <a:rPr lang="en-US" i="1" dirty="0"/>
              <a:t>FibroTest</a:t>
            </a:r>
            <a:r>
              <a:rPr lang="en-US" dirty="0"/>
              <a:t> &gt; 0.75 plus aspartate aminotransferase–to-platelet ratio index &gt; 2</a:t>
            </a:r>
          </a:p>
          <a:p>
            <a:endParaRPr lang="en-US" dirty="0"/>
          </a:p>
          <a:p>
            <a:r>
              <a:rPr lang="en-US" dirty="0"/>
              <a:t>Compensated cirrhosis:</a:t>
            </a:r>
            <a:r>
              <a:rPr lang="en-US" baseline="0" dirty="0"/>
              <a:t> p</a:t>
            </a:r>
            <a:r>
              <a:rPr lang="en-US" dirty="0"/>
              <a:t>latelet</a:t>
            </a:r>
            <a:r>
              <a:rPr lang="en-US" baseline="0" dirty="0"/>
              <a:t> cutoff 75,000/uL; excluded CP B and C.</a:t>
            </a:r>
            <a:endParaRPr lang="en-US" dirty="0"/>
          </a:p>
          <a:p>
            <a:endParaRPr lang="en-US" baseline="0" dirty="0"/>
          </a:p>
          <a:p>
            <a:r>
              <a:rPr lang="en-US" altLang="en-US" dirty="0"/>
              <a:t>For more information about this study, go to http://www.clinicaloptions.com/Hepatitis/Conference%20Coverage/Boston%202016/Clinical%20Impact/Capsules/193.aspx</a:t>
            </a:r>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31</a:t>
            </a:fld>
            <a:endParaRPr lang="en-US" altLang="en-US" dirty="0"/>
          </a:p>
        </p:txBody>
      </p:sp>
    </p:spTree>
    <p:extLst>
      <p:ext uri="{BB962C8B-B14F-4D97-AF65-F5344CB8AC3E}">
        <p14:creationId xmlns:p14="http://schemas.microsoft.com/office/powerpoint/2010/main" val="38206107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DAA, direct-acting</a:t>
            </a:r>
            <a:r>
              <a:rPr lang="en-US" i="1" baseline="0" dirty="0"/>
              <a:t> antiviral; </a:t>
            </a:r>
            <a:r>
              <a:rPr lang="en-US" sz="1200" i="1" kern="1200" dirty="0">
                <a:solidFill>
                  <a:schemeClr val="tx1"/>
                </a:solidFill>
                <a:effectLst/>
                <a:latin typeface="Arial" charset="0"/>
                <a:ea typeface="+mn-ea"/>
                <a:cs typeface="+mn-cs"/>
              </a:rPr>
              <a:t>GZR, grazoprevir; RAV, resistance</a:t>
            </a:r>
            <a:r>
              <a:rPr lang="en-US" sz="1200" i="1" kern="1200" baseline="0" dirty="0">
                <a:solidFill>
                  <a:schemeClr val="tx1"/>
                </a:solidFill>
                <a:effectLst/>
                <a:latin typeface="Arial" charset="0"/>
                <a:ea typeface="+mn-ea"/>
                <a:cs typeface="+mn-cs"/>
              </a:rPr>
              <a:t> associated variant; RBV, ribavirin; </a:t>
            </a:r>
            <a:r>
              <a:rPr lang="en-US" sz="1200" i="1" kern="1200" dirty="0">
                <a:solidFill>
                  <a:schemeClr val="tx1"/>
                </a:solidFill>
                <a:effectLst/>
                <a:latin typeface="Arial" charset="0"/>
                <a:ea typeface="+mn-ea"/>
                <a:cs typeface="+mn-cs"/>
              </a:rPr>
              <a:t>RZR, ruzasvir; SVR, sustained</a:t>
            </a:r>
            <a:r>
              <a:rPr lang="en-US" sz="1200" i="1" kern="1200" baseline="0" dirty="0">
                <a:solidFill>
                  <a:schemeClr val="tx1"/>
                </a:solidFill>
                <a:effectLst/>
                <a:latin typeface="Arial" charset="0"/>
                <a:ea typeface="+mn-ea"/>
                <a:cs typeface="+mn-cs"/>
              </a:rPr>
              <a:t> virologic response; TW, treatment week.</a:t>
            </a:r>
            <a:endParaRPr lang="en-US" i="1"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32</a:t>
            </a:fld>
            <a:endParaRPr lang="en-US" altLang="en-US" dirty="0"/>
          </a:p>
        </p:txBody>
      </p:sp>
    </p:spTree>
    <p:extLst>
      <p:ext uri="{BB962C8B-B14F-4D97-AF65-F5344CB8AC3E}">
        <p14:creationId xmlns:p14="http://schemas.microsoft.com/office/powerpoint/2010/main" val="31844966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AE, adverse event; D/c, discontinued; GZR, grazoprevir; NA,</a:t>
            </a:r>
            <a:r>
              <a:rPr lang="en-US" sz="1200" i="1" kern="1200" baseline="0" dirty="0">
                <a:solidFill>
                  <a:schemeClr val="tx1"/>
                </a:solidFill>
                <a:effectLst/>
                <a:latin typeface="Arial" charset="0"/>
                <a:ea typeface="+mn-ea"/>
                <a:cs typeface="+mn-cs"/>
              </a:rPr>
              <a:t> not applicable; RBV, ribavirin; </a:t>
            </a:r>
            <a:r>
              <a:rPr lang="en-US" sz="1200" i="1" kern="1200" dirty="0">
                <a:solidFill>
                  <a:schemeClr val="tx1"/>
                </a:solidFill>
                <a:effectLst/>
                <a:latin typeface="Arial" charset="0"/>
                <a:ea typeface="+mn-ea"/>
                <a:cs typeface="+mn-cs"/>
              </a:rPr>
              <a:t>RZR, ruzasvir.</a:t>
            </a:r>
            <a:endParaRPr lang="en-US" altLang="en-US" i="1"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33</a:t>
            </a:fld>
            <a:endParaRPr lang="en-US" altLang="en-US" b="0" dirty="0"/>
          </a:p>
        </p:txBody>
      </p:sp>
    </p:spTree>
    <p:extLst>
      <p:ext uri="{BB962C8B-B14F-4D97-AF65-F5344CB8AC3E}">
        <p14:creationId xmlns:p14="http://schemas.microsoft.com/office/powerpoint/2010/main" val="31384710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ALT, alanine aminotransferase; AST, aspartate aminotransferase; GZR, grazoprevir; NR,</a:t>
            </a:r>
            <a:r>
              <a:rPr lang="en-US" sz="1200" i="1" kern="1200" baseline="0" dirty="0">
                <a:solidFill>
                  <a:schemeClr val="tx1"/>
                </a:solidFill>
                <a:effectLst/>
                <a:latin typeface="Arial" charset="0"/>
                <a:ea typeface="+mn-ea"/>
                <a:cs typeface="+mn-cs"/>
              </a:rPr>
              <a:t> not reported; RBV, ribavirin; </a:t>
            </a:r>
            <a:r>
              <a:rPr lang="en-US" sz="1200" i="1" kern="1200" dirty="0">
                <a:solidFill>
                  <a:schemeClr val="tx1"/>
                </a:solidFill>
                <a:effectLst/>
                <a:latin typeface="Arial" charset="0"/>
                <a:ea typeface="+mn-ea"/>
                <a:cs typeface="+mn-cs"/>
              </a:rPr>
              <a:t>RZR, ruzasvir; ULN, upper limit of normal.</a:t>
            </a:r>
            <a:endParaRPr lang="en-US" altLang="en-US" i="1"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34</a:t>
            </a:fld>
            <a:endParaRPr lang="en-US" altLang="en-US" b="0" dirty="0"/>
          </a:p>
        </p:txBody>
      </p:sp>
    </p:spTree>
    <p:extLst>
      <p:ext uri="{BB962C8B-B14F-4D97-AF65-F5344CB8AC3E}">
        <p14:creationId xmlns:p14="http://schemas.microsoft.com/office/powerpoint/2010/main" val="9110955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HCV, hepatitis C virus.</a:t>
            </a:r>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35</a:t>
            </a:fld>
            <a:endParaRPr lang="en-US" altLang="en-US" dirty="0"/>
          </a:p>
        </p:txBody>
      </p:sp>
    </p:spTree>
    <p:extLst>
      <p:ext uri="{BB962C8B-B14F-4D97-AF65-F5344CB8AC3E}">
        <p14:creationId xmlns:p14="http://schemas.microsoft.com/office/powerpoint/2010/main" val="34079867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 </a:t>
            </a:r>
            <a:r>
              <a:rPr lang="en-US" sz="1200" i="1" kern="1200" dirty="0">
                <a:solidFill>
                  <a:schemeClr val="tx1"/>
                </a:solidFill>
                <a:effectLst/>
                <a:latin typeface="Arial" charset="0"/>
                <a:ea typeface="+mn-ea"/>
                <a:cs typeface="+mn-cs"/>
              </a:rPr>
              <a:t>dasabuvir; </a:t>
            </a:r>
            <a:r>
              <a:rPr lang="en-US" i="1" dirty="0"/>
              <a:t>DSV, </a:t>
            </a:r>
            <a:r>
              <a:rPr lang="en-US" sz="1200" i="1" kern="1200" dirty="0">
                <a:solidFill>
                  <a:schemeClr val="tx1"/>
                </a:solidFill>
                <a:effectLst/>
                <a:latin typeface="Arial" charset="0"/>
                <a:ea typeface="+mn-ea"/>
                <a:cs typeface="+mn-cs"/>
              </a:rPr>
              <a:t>dasabuvir; </a:t>
            </a:r>
            <a:r>
              <a:rPr lang="en-US" i="1" dirty="0"/>
              <a:t>GT, genotype; HCV, hepatitis</a:t>
            </a:r>
            <a:r>
              <a:rPr lang="en-US" i="1" baseline="0" dirty="0"/>
              <a:t> C virus; LDV, </a:t>
            </a:r>
            <a:r>
              <a:rPr lang="en-US" sz="1200" i="1" kern="1200" dirty="0">
                <a:solidFill>
                  <a:schemeClr val="tx1"/>
                </a:solidFill>
                <a:effectLst/>
                <a:latin typeface="Arial" charset="0"/>
                <a:ea typeface="+mn-ea"/>
                <a:cs typeface="+mn-cs"/>
              </a:rPr>
              <a:t>ledipasvir;</a:t>
            </a:r>
            <a:r>
              <a:rPr lang="en-US" sz="1200" i="1" kern="1200" baseline="0" dirty="0">
                <a:solidFill>
                  <a:schemeClr val="tx1"/>
                </a:solidFill>
                <a:effectLst/>
                <a:latin typeface="Arial" charset="0"/>
                <a:ea typeface="+mn-ea"/>
                <a:cs typeface="+mn-cs"/>
              </a:rPr>
              <a:t> O, ombitasvir; OBV, </a:t>
            </a:r>
            <a:r>
              <a:rPr lang="en-US" sz="1200" i="1" kern="1200" dirty="0">
                <a:solidFill>
                  <a:schemeClr val="tx1"/>
                </a:solidFill>
                <a:effectLst/>
                <a:latin typeface="Arial" charset="0"/>
                <a:ea typeface="+mn-ea"/>
                <a:cs typeface="+mn-cs"/>
              </a:rPr>
              <a:t>ombitasvir; </a:t>
            </a:r>
            <a:r>
              <a:rPr lang="en-US" i="1" baseline="0" dirty="0"/>
              <a:t>pegIFN, peginterferon; P, </a:t>
            </a:r>
            <a:r>
              <a:rPr lang="en-US" sz="1200" i="1" kern="1200" dirty="0">
                <a:solidFill>
                  <a:schemeClr val="tx1"/>
                </a:solidFill>
                <a:effectLst/>
                <a:latin typeface="Arial" charset="0"/>
                <a:ea typeface="+mn-ea"/>
                <a:cs typeface="+mn-cs"/>
              </a:rPr>
              <a:t>paritaprevir; </a:t>
            </a:r>
            <a:r>
              <a:rPr lang="en-US" i="1" baseline="0" dirty="0"/>
              <a:t>PTV, </a:t>
            </a:r>
            <a:r>
              <a:rPr lang="en-US" sz="1200" i="1" kern="1200" dirty="0">
                <a:solidFill>
                  <a:schemeClr val="tx1"/>
                </a:solidFill>
                <a:effectLst/>
                <a:latin typeface="Arial" charset="0"/>
                <a:ea typeface="+mn-ea"/>
                <a:cs typeface="+mn-cs"/>
              </a:rPr>
              <a:t>paritaprevir; </a:t>
            </a:r>
            <a:r>
              <a:rPr lang="en-US" i="1" baseline="0" dirty="0"/>
              <a:t>RBV, ribavirin; R, ritonavir; RTV, ritonavir; SOF, </a:t>
            </a:r>
            <a:r>
              <a:rPr lang="en-US" sz="1200" i="1" kern="1200" dirty="0">
                <a:solidFill>
                  <a:schemeClr val="tx1"/>
                </a:solidFill>
                <a:effectLst/>
                <a:latin typeface="Arial" charset="0"/>
                <a:ea typeface="+mn-ea"/>
                <a:cs typeface="+mn-cs"/>
              </a:rPr>
              <a:t>sofosbuvir;</a:t>
            </a:r>
            <a:r>
              <a:rPr lang="en-US" sz="1200" i="1" kern="1200" baseline="0" dirty="0">
                <a:solidFill>
                  <a:schemeClr val="tx1"/>
                </a:solidFill>
                <a:effectLst/>
                <a:latin typeface="Arial" charset="0"/>
                <a:ea typeface="+mn-ea"/>
                <a:cs typeface="+mn-cs"/>
              </a:rPr>
              <a:t> SVR, sustained virologic response; </a:t>
            </a:r>
            <a:r>
              <a:rPr lang="en-US" i="1" dirty="0"/>
              <a:t>VA,</a:t>
            </a:r>
            <a:r>
              <a:rPr lang="en-US" i="1" baseline="0" dirty="0"/>
              <a:t> Veterans Affairs.</a:t>
            </a:r>
            <a:endParaRPr lang="en-US" i="1"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36</a:t>
            </a:fld>
            <a:endParaRPr lang="en-US" altLang="en-US" dirty="0"/>
          </a:p>
        </p:txBody>
      </p:sp>
    </p:spTree>
    <p:extLst>
      <p:ext uri="{BB962C8B-B14F-4D97-AF65-F5344CB8AC3E}">
        <p14:creationId xmlns:p14="http://schemas.microsoft.com/office/powerpoint/2010/main" val="37029028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DAA, direct-acting</a:t>
            </a:r>
            <a:r>
              <a:rPr lang="en-US" i="1" baseline="0" dirty="0"/>
              <a:t> antiviral; DCV, </a:t>
            </a:r>
            <a:r>
              <a:rPr lang="en-US" sz="1200" i="1" kern="1200" dirty="0">
                <a:solidFill>
                  <a:schemeClr val="tx1"/>
                </a:solidFill>
                <a:effectLst/>
                <a:latin typeface="Arial" charset="0"/>
                <a:ea typeface="+mn-ea"/>
                <a:cs typeface="+mn-cs"/>
              </a:rPr>
              <a:t>daclatasvir; </a:t>
            </a:r>
            <a:r>
              <a:rPr lang="en-US" i="1" dirty="0"/>
              <a:t>DSV, </a:t>
            </a:r>
            <a:r>
              <a:rPr lang="en-US" sz="1200" i="1" kern="1200" dirty="0">
                <a:solidFill>
                  <a:schemeClr val="tx1"/>
                </a:solidFill>
                <a:effectLst/>
                <a:latin typeface="Arial" charset="0"/>
                <a:ea typeface="+mn-ea"/>
                <a:cs typeface="+mn-cs"/>
              </a:rPr>
              <a:t>dasabuvir; </a:t>
            </a:r>
            <a:r>
              <a:rPr lang="en-US" i="1" baseline="0" dirty="0"/>
              <a:t>GT, genotype; HCV, hepatitis C virus; LDV, </a:t>
            </a:r>
            <a:r>
              <a:rPr lang="en-US" sz="1200" i="1" kern="1200" dirty="0">
                <a:solidFill>
                  <a:schemeClr val="tx1"/>
                </a:solidFill>
                <a:effectLst/>
                <a:latin typeface="Arial" charset="0"/>
                <a:ea typeface="+mn-ea"/>
                <a:cs typeface="+mn-cs"/>
              </a:rPr>
              <a:t>ledipasvir;</a:t>
            </a:r>
            <a:r>
              <a:rPr lang="en-US" sz="1200" i="1" kern="1200" baseline="0" dirty="0">
                <a:solidFill>
                  <a:schemeClr val="tx1"/>
                </a:solidFill>
                <a:effectLst/>
                <a:latin typeface="Arial" charset="0"/>
                <a:ea typeface="+mn-ea"/>
                <a:cs typeface="+mn-cs"/>
              </a:rPr>
              <a:t> OBV, </a:t>
            </a:r>
            <a:r>
              <a:rPr lang="en-US" sz="1200" i="1" kern="1200" dirty="0">
                <a:solidFill>
                  <a:schemeClr val="tx1"/>
                </a:solidFill>
                <a:effectLst/>
                <a:latin typeface="Arial" charset="0"/>
                <a:ea typeface="+mn-ea"/>
                <a:cs typeface="+mn-cs"/>
              </a:rPr>
              <a:t>ombitasvir; </a:t>
            </a:r>
            <a:r>
              <a:rPr lang="en-US" i="1" baseline="0" dirty="0"/>
              <a:t>PTV, </a:t>
            </a:r>
            <a:r>
              <a:rPr lang="en-US" sz="1200" i="1" kern="1200" dirty="0">
                <a:solidFill>
                  <a:schemeClr val="tx1"/>
                </a:solidFill>
                <a:effectLst/>
                <a:latin typeface="Arial" charset="0"/>
                <a:ea typeface="+mn-ea"/>
                <a:cs typeface="+mn-cs"/>
              </a:rPr>
              <a:t>paritaprevir; </a:t>
            </a:r>
            <a:r>
              <a:rPr lang="en-US" i="1" baseline="0" dirty="0"/>
              <a:t>RBV, ribavirin; SMV, </a:t>
            </a:r>
            <a:r>
              <a:rPr lang="en-US" sz="1200" i="1" kern="1200" dirty="0">
                <a:solidFill>
                  <a:schemeClr val="tx1"/>
                </a:solidFill>
                <a:effectLst/>
                <a:latin typeface="Arial" charset="0"/>
                <a:ea typeface="+mn-ea"/>
                <a:cs typeface="+mn-cs"/>
              </a:rPr>
              <a:t>simeprevir; SOF, sofosbuvir; SVR, sustained virologic response.</a:t>
            </a:r>
            <a:endParaRPr lang="en-US" i="1"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37</a:t>
            </a:fld>
            <a:endParaRPr lang="en-US" altLang="en-US" dirty="0"/>
          </a:p>
        </p:txBody>
      </p:sp>
    </p:spTree>
    <p:extLst>
      <p:ext uri="{BB962C8B-B14F-4D97-AF65-F5344CB8AC3E}">
        <p14:creationId xmlns:p14="http://schemas.microsoft.com/office/powerpoint/2010/main" val="34664189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GT, genotype; HCV, hepatitis C virus; ITT, intent</a:t>
            </a:r>
            <a:r>
              <a:rPr lang="en-US" i="1" baseline="0" dirty="0"/>
              <a:t> to treat; NP, nurse practitioner; PCP, primary care provider; SVR, sustained virologic response.</a:t>
            </a:r>
            <a:endParaRPr lang="en-US" i="1"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38</a:t>
            </a:fld>
            <a:endParaRPr lang="en-US" altLang="en-US" dirty="0"/>
          </a:p>
        </p:txBody>
      </p:sp>
    </p:spTree>
    <p:extLst>
      <p:ext uri="{BB962C8B-B14F-4D97-AF65-F5344CB8AC3E}">
        <p14:creationId xmlns:p14="http://schemas.microsoft.com/office/powerpoint/2010/main" val="41607900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HBV, hepatitis B virus.</a:t>
            </a:r>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39</a:t>
            </a:fld>
            <a:endParaRPr lang="en-US" altLang="en-US" dirty="0"/>
          </a:p>
        </p:txBody>
      </p:sp>
    </p:spTree>
    <p:extLst>
      <p:ext uri="{BB962C8B-B14F-4D97-AF65-F5344CB8AC3E}">
        <p14:creationId xmlns:p14="http://schemas.microsoft.com/office/powerpoint/2010/main" val="3519836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B5731DF9-8E87-485B-A1BD-12A1C928E87F}" type="slidenum">
              <a:rPr lang="en-US" altLang="en-US" b="0"/>
              <a:pPr/>
              <a:t>4</a:t>
            </a:fld>
            <a:endParaRPr lang="en-US" altLang="en-US" b="0"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 slide lists the disclosure information of the faculty and staff involved in the development of these slides.</a:t>
            </a:r>
          </a:p>
        </p:txBody>
      </p:sp>
    </p:spTree>
    <p:extLst>
      <p:ext uri="{BB962C8B-B14F-4D97-AF65-F5344CB8AC3E}">
        <p14:creationId xmlns:p14="http://schemas.microsoft.com/office/powerpoint/2010/main" val="22671938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DAA, direct-acting antiviral; FDA, US Food and Drug Administration; GT, genotype; HBsAg, hepatitis</a:t>
            </a:r>
            <a:r>
              <a:rPr lang="en-US" i="1" baseline="0" dirty="0"/>
              <a:t> B surface antigen; </a:t>
            </a:r>
            <a:r>
              <a:rPr lang="en-US" i="1" dirty="0"/>
              <a:t>HBV, hepatitis B virus.</a:t>
            </a:r>
          </a:p>
          <a:p>
            <a:endParaRPr lang="en-US" altLang="en-US" dirty="0"/>
          </a:p>
          <a:p>
            <a:r>
              <a:rPr lang="en-US" altLang="en-US" dirty="0"/>
              <a:t>For more information about this study, go to http://www.clinicaloptions.com/Hepatitis/Conference%20Coverage/Boston%202016/Clinical%20Impact/Capsules/LB17.aspx</a:t>
            </a:r>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40</a:t>
            </a:fld>
            <a:endParaRPr lang="en-US" altLang="en-US" dirty="0"/>
          </a:p>
        </p:txBody>
      </p:sp>
    </p:spTree>
    <p:extLst>
      <p:ext uri="{BB962C8B-B14F-4D97-AF65-F5344CB8AC3E}">
        <p14:creationId xmlns:p14="http://schemas.microsoft.com/office/powerpoint/2010/main" val="40062773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AASLD, American Association for the Study of Liver Diseases; DAA, direct-acting</a:t>
            </a:r>
            <a:r>
              <a:rPr lang="en-US" i="1" baseline="0" dirty="0"/>
              <a:t> antiviral; HBc, hepatitis B core antigen; HBsAg, hepatitis B surface antigen; </a:t>
            </a:r>
            <a:r>
              <a:rPr lang="en-US" i="1" dirty="0"/>
              <a:t>HBV, hepatitis B virus;</a:t>
            </a:r>
            <a:r>
              <a:rPr lang="en-US" i="1" baseline="0" dirty="0"/>
              <a:t> IDSA, Infectious Diseases Society of America.</a:t>
            </a:r>
            <a:endParaRPr lang="en-US" i="1"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41</a:t>
            </a:fld>
            <a:endParaRPr lang="en-US" altLang="en-US" dirty="0"/>
          </a:p>
        </p:txBody>
      </p:sp>
    </p:spTree>
    <p:extLst>
      <p:ext uri="{BB962C8B-B14F-4D97-AF65-F5344CB8AC3E}">
        <p14:creationId xmlns:p14="http://schemas.microsoft.com/office/powerpoint/2010/main" val="32914849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ALT, alanine aminotransferase; BMD, bone</a:t>
            </a:r>
            <a:r>
              <a:rPr lang="en-US" i="1" baseline="0" dirty="0"/>
              <a:t> mineral density; HBV, hepatitis B virus; QD, once daily; </a:t>
            </a:r>
            <a:r>
              <a:rPr lang="en-US" sz="1200" i="1" kern="1200" dirty="0">
                <a:solidFill>
                  <a:schemeClr val="tx1"/>
                </a:solidFill>
                <a:effectLst/>
                <a:latin typeface="Arial" charset="0"/>
                <a:ea typeface="+mn-ea"/>
                <a:cs typeface="+mn-cs"/>
              </a:rPr>
              <a:t>TAF, tenofovir alafenamide; TDF, tenofovir disoproxil fumarate.</a:t>
            </a:r>
            <a:endParaRPr lang="en-US" i="1"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42</a:t>
            </a:fld>
            <a:endParaRPr lang="en-US" altLang="en-US" dirty="0"/>
          </a:p>
        </p:txBody>
      </p:sp>
    </p:spTree>
    <p:extLst>
      <p:ext uri="{BB962C8B-B14F-4D97-AF65-F5344CB8AC3E}">
        <p14:creationId xmlns:p14="http://schemas.microsoft.com/office/powerpoint/2010/main" val="9539871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GTD, genotype D;</a:t>
            </a:r>
            <a:r>
              <a:rPr lang="en-US" i="1" baseline="0" dirty="0"/>
              <a:t> HBeAg, hepatitis B e antigen; HBsAg, hepatitis B surface antigen; HBV, hepatitis B virus; IFN, interferon; IL, interleukin; PO, orally; QW, once weekly.</a:t>
            </a:r>
            <a:endParaRPr lang="en-US" i="1"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43</a:t>
            </a:fld>
            <a:endParaRPr lang="en-US" altLang="en-US" dirty="0"/>
          </a:p>
        </p:txBody>
      </p:sp>
    </p:spTree>
    <p:extLst>
      <p:ext uri="{BB962C8B-B14F-4D97-AF65-F5344CB8AC3E}">
        <p14:creationId xmlns:p14="http://schemas.microsoft.com/office/powerpoint/2010/main" val="9633879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baseline="0" dirty="0"/>
              <a:t>HBsAg, hepatitis B surface antigen; HBV, hepatitis B virus; </a:t>
            </a:r>
            <a:r>
              <a:rPr lang="en-US" sz="1200" i="1" kern="1200" dirty="0">
                <a:solidFill>
                  <a:schemeClr val="tx1"/>
                </a:solidFill>
                <a:effectLst/>
                <a:latin typeface="Arial" charset="0"/>
                <a:ea typeface="+mn-ea"/>
                <a:cs typeface="+mn-cs"/>
              </a:rPr>
              <a:t>TDF, tenofovir disoproxil fumarate; </a:t>
            </a:r>
            <a:r>
              <a:rPr lang="en-US" i="1" dirty="0"/>
              <a:t>YU, yeast units.</a:t>
            </a:r>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44</a:t>
            </a:fld>
            <a:endParaRPr lang="en-US" altLang="en-US" dirty="0"/>
          </a:p>
        </p:txBody>
      </p:sp>
    </p:spTree>
    <p:extLst>
      <p:ext uri="{BB962C8B-B14F-4D97-AF65-F5344CB8AC3E}">
        <p14:creationId xmlns:p14="http://schemas.microsoft.com/office/powerpoint/2010/main" val="10653892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NASH, </a:t>
            </a:r>
            <a:r>
              <a:rPr lang="en-US" sz="1200" b="0" i="1" kern="1200" dirty="0">
                <a:solidFill>
                  <a:schemeClr val="tx1"/>
                </a:solidFill>
                <a:effectLst/>
                <a:latin typeface="Arial" charset="0"/>
                <a:ea typeface="+mn-ea"/>
                <a:cs typeface="+mn-cs"/>
              </a:rPr>
              <a:t>nonalcoholic steatohepatitis.</a:t>
            </a:r>
            <a:endParaRPr lang="en-US" i="1"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45</a:t>
            </a:fld>
            <a:endParaRPr lang="en-US" altLang="en-US" dirty="0"/>
          </a:p>
        </p:txBody>
      </p:sp>
    </p:spTree>
    <p:extLst>
      <p:ext uri="{BB962C8B-B14F-4D97-AF65-F5344CB8AC3E}">
        <p14:creationId xmlns:p14="http://schemas.microsoft.com/office/powerpoint/2010/main" val="25801490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ECM, extracellular matrix; NAS, nonalcoholic</a:t>
            </a:r>
            <a:r>
              <a:rPr lang="en-US" i="1" baseline="0" dirty="0"/>
              <a:t> fatty liver disease activity score; </a:t>
            </a:r>
            <a:r>
              <a:rPr lang="en-US" i="1" dirty="0"/>
              <a:t>NASH, </a:t>
            </a:r>
            <a:r>
              <a:rPr lang="en-US" sz="1200" b="0" i="1" kern="1200" dirty="0">
                <a:solidFill>
                  <a:schemeClr val="tx1"/>
                </a:solidFill>
                <a:effectLst/>
                <a:latin typeface="Arial" charset="0"/>
                <a:ea typeface="+mn-ea"/>
                <a:cs typeface="+mn-cs"/>
              </a:rPr>
              <a:t>nonalcoholic steatohepatitis;</a:t>
            </a:r>
            <a:r>
              <a:rPr lang="en-US" sz="1200" b="0" i="1" kern="1200" baseline="0" dirty="0">
                <a:solidFill>
                  <a:schemeClr val="tx1"/>
                </a:solidFill>
                <a:effectLst/>
                <a:latin typeface="Arial" charset="0"/>
                <a:ea typeface="+mn-ea"/>
                <a:cs typeface="+mn-cs"/>
              </a:rPr>
              <a:t> PO, orally, QD, once daily; SC, subcutaneous.</a:t>
            </a:r>
            <a:endParaRPr lang="nb-NO" altLang="en-US" sz="1200" b="0" dirty="0">
              <a:solidFill>
                <a:schemeClr val="bg2"/>
              </a:solidFill>
            </a:endParaRPr>
          </a:p>
          <a:p>
            <a:endParaRPr lang="nb-NO" altLang="en-US" sz="1200" b="1" dirty="0">
              <a:solidFill>
                <a:schemeClr val="bg2"/>
              </a:solidFill>
            </a:endParaRPr>
          </a:p>
          <a:p>
            <a:r>
              <a:rPr lang="nb-NO" altLang="en-US" sz="1200" b="1" dirty="0">
                <a:solidFill>
                  <a:schemeClr val="bg2"/>
                </a:solidFill>
              </a:rPr>
              <a:t>References:</a:t>
            </a:r>
          </a:p>
          <a:p>
            <a:r>
              <a:rPr lang="nb-NO" altLang="en-US" sz="1200" b="0" dirty="0">
                <a:solidFill>
                  <a:schemeClr val="bg2"/>
                </a:solidFill>
              </a:rPr>
              <a:t>1. Loomba R, et al. AASLD 2016. Abstract LB3.</a:t>
            </a:r>
          </a:p>
          <a:p>
            <a:r>
              <a:rPr lang="en-US" dirty="0">
                <a:effectLst/>
              </a:rPr>
              <a:t>2. Huntzicker EG, et al. AASLD 2015. Abstract 2149.</a:t>
            </a:r>
          </a:p>
          <a:p>
            <a:r>
              <a:rPr lang="en-US" dirty="0">
                <a:effectLst/>
              </a:rPr>
              <a:t>3. </a:t>
            </a:r>
            <a:r>
              <a:rPr lang="en-US" dirty="0"/>
              <a:t>Verstovsek S, et al. Blood. 2015;126:2810.</a:t>
            </a:r>
          </a:p>
          <a:p>
            <a:endParaRPr lang="en-US" dirty="0"/>
          </a:p>
          <a:p>
            <a:r>
              <a:rPr lang="en-US" altLang="en-US" dirty="0"/>
              <a:t>For more information about this study, go to http://www.clinicaloptions.com/Hepatitis/Conference%20Coverage/Boston%202016/Clinical%20Impact/Capsules/LB3.aspx</a:t>
            </a:r>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46</a:t>
            </a:fld>
            <a:endParaRPr lang="en-US" altLang="en-US" dirty="0"/>
          </a:p>
        </p:txBody>
      </p:sp>
    </p:spTree>
    <p:extLst>
      <p:ext uri="{BB962C8B-B14F-4D97-AF65-F5344CB8AC3E}">
        <p14:creationId xmlns:p14="http://schemas.microsoft.com/office/powerpoint/2010/main" val="250998994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AE, adverse event; BL, baseline; NAS, nonalcoholic</a:t>
            </a:r>
            <a:r>
              <a:rPr lang="en-US" i="1" baseline="0" dirty="0"/>
              <a:t> fatty liver disease activity score; </a:t>
            </a:r>
            <a:r>
              <a:rPr lang="en-US" i="1" dirty="0"/>
              <a:t>NASH, </a:t>
            </a:r>
            <a:r>
              <a:rPr lang="en-US" sz="1200" b="0" i="1" kern="1200" dirty="0">
                <a:solidFill>
                  <a:schemeClr val="tx1"/>
                </a:solidFill>
                <a:effectLst/>
                <a:latin typeface="Arial" charset="0"/>
                <a:ea typeface="+mn-ea"/>
                <a:cs typeface="+mn-cs"/>
              </a:rPr>
              <a:t>nonalcoholic steatohepatitis;</a:t>
            </a:r>
            <a:r>
              <a:rPr lang="en-US" sz="1200" b="0" i="1" kern="1200" baseline="0" dirty="0">
                <a:solidFill>
                  <a:schemeClr val="tx1"/>
                </a:solidFill>
                <a:effectLst/>
                <a:latin typeface="Arial" charset="0"/>
                <a:ea typeface="+mn-ea"/>
                <a:cs typeface="+mn-cs"/>
              </a:rPr>
              <a:t> SEL, </a:t>
            </a:r>
            <a:r>
              <a:rPr lang="en-US" sz="1200" b="0" i="1" kern="1200" baseline="0" dirty="0">
                <a:solidFill>
                  <a:schemeClr val="bg2">
                    <a:lumMod val="10000"/>
                  </a:schemeClr>
                </a:solidFill>
                <a:effectLst/>
                <a:latin typeface="Arial" charset="0"/>
                <a:ea typeface="ＭＳ Ｐゴシック" charset="0"/>
                <a:cs typeface="+mn-cs"/>
              </a:rPr>
              <a:t>s</a:t>
            </a:r>
            <a:r>
              <a:rPr lang="en-US" sz="1200" b="0" i="1" dirty="0">
                <a:solidFill>
                  <a:schemeClr val="bg2">
                    <a:lumMod val="10000"/>
                  </a:schemeClr>
                </a:solidFill>
                <a:latin typeface="Arial" charset="0"/>
                <a:ea typeface="ＭＳ Ｐゴシック" charset="0"/>
              </a:rPr>
              <a:t>elonsertib;</a:t>
            </a:r>
            <a:r>
              <a:rPr lang="en-US" sz="1200" b="0" i="1" baseline="0" dirty="0">
                <a:solidFill>
                  <a:schemeClr val="bg2">
                    <a:lumMod val="10000"/>
                  </a:schemeClr>
                </a:solidFill>
                <a:latin typeface="Arial" charset="0"/>
                <a:ea typeface="ＭＳ Ｐゴシック" charset="0"/>
              </a:rPr>
              <a:t> SIM, s</a:t>
            </a:r>
            <a:r>
              <a:rPr lang="en-US" sz="1200" b="0" i="1" dirty="0">
                <a:solidFill>
                  <a:schemeClr val="bg2">
                    <a:lumMod val="10000"/>
                  </a:schemeClr>
                </a:solidFill>
                <a:latin typeface="Arial" charset="0"/>
                <a:ea typeface="ＭＳ Ｐゴシック" charset="0"/>
              </a:rPr>
              <a:t>imtuzumab.</a:t>
            </a:r>
            <a:endParaRPr lang="en-US" b="0" i="1"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47</a:t>
            </a:fld>
            <a:endParaRPr lang="en-US" altLang="en-US" dirty="0"/>
          </a:p>
        </p:txBody>
      </p:sp>
    </p:spTree>
    <p:extLst>
      <p:ext uri="{BB962C8B-B14F-4D97-AF65-F5344CB8AC3E}">
        <p14:creationId xmlns:p14="http://schemas.microsoft.com/office/powerpoint/2010/main" val="327006088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NAS, nonalcoholic</a:t>
            </a:r>
            <a:r>
              <a:rPr lang="en-US" i="1" baseline="0" dirty="0"/>
              <a:t> fatty liver disease activity score; </a:t>
            </a:r>
            <a:r>
              <a:rPr lang="en-US" i="1" dirty="0"/>
              <a:t>NASH, </a:t>
            </a:r>
            <a:r>
              <a:rPr lang="en-US" sz="1200" b="0" i="1" kern="1200" dirty="0">
                <a:solidFill>
                  <a:schemeClr val="tx1"/>
                </a:solidFill>
                <a:effectLst/>
                <a:latin typeface="Arial" charset="0"/>
                <a:ea typeface="+mn-ea"/>
                <a:cs typeface="+mn-cs"/>
              </a:rPr>
              <a:t>nonalcoholic steatohepatitis;</a:t>
            </a:r>
            <a:r>
              <a:rPr lang="en-US" sz="1200" b="0" i="1" kern="1200" baseline="0" dirty="0">
                <a:solidFill>
                  <a:schemeClr val="tx1"/>
                </a:solidFill>
                <a:effectLst/>
                <a:latin typeface="Arial" charset="0"/>
                <a:ea typeface="+mn-ea"/>
                <a:cs typeface="+mn-cs"/>
              </a:rPr>
              <a:t> PO, orally; QD, once daily.</a:t>
            </a:r>
          </a:p>
          <a:p>
            <a:endParaRPr lang="en-US" altLang="en-US" sz="1200" b="0" i="1" kern="1200" baseline="0" dirty="0">
              <a:solidFill>
                <a:schemeClr val="tx1"/>
              </a:solidFill>
              <a:effectLst/>
              <a:latin typeface="Arial" charset="0"/>
              <a:ea typeface="+mn-ea"/>
              <a:cs typeface="+mn-cs"/>
            </a:endParaRPr>
          </a:p>
          <a:p>
            <a:r>
              <a:rPr lang="nb-NO" altLang="en-US" sz="1200" b="1" dirty="0">
                <a:solidFill>
                  <a:schemeClr val="bg2"/>
                </a:solidFill>
              </a:rPr>
              <a:t>References:</a:t>
            </a:r>
          </a:p>
          <a:p>
            <a:r>
              <a:rPr lang="nb-NO" altLang="en-US" sz="1200" b="0" dirty="0">
                <a:solidFill>
                  <a:schemeClr val="bg2"/>
                </a:solidFill>
              </a:rPr>
              <a:t>1. Sanyal AJ, et al. AASLD 2016. Abstract LB1.</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effectLst/>
              </a:rPr>
              <a:t>2. Friedman S,</a:t>
            </a:r>
            <a:r>
              <a:rPr lang="en-US" baseline="0" dirty="0">
                <a:effectLst/>
              </a:rPr>
              <a:t> et al. </a:t>
            </a:r>
            <a:r>
              <a:rPr lang="en-US" dirty="0">
                <a:effectLst/>
              </a:rPr>
              <a:t>Contemp Clin Trials. 2016;47:356-365.</a:t>
            </a:r>
          </a:p>
          <a:p>
            <a:r>
              <a:rPr lang="en-US" dirty="0">
                <a:effectLst/>
              </a:rPr>
              <a:t>3. Barmania F,</a:t>
            </a:r>
            <a:r>
              <a:rPr lang="en-US" baseline="0" dirty="0">
                <a:effectLst/>
              </a:rPr>
              <a:t> et al. Applied Translational Genomics. 2013;2:3-16.</a:t>
            </a:r>
            <a:endParaRPr lang="en-US" dirty="0"/>
          </a:p>
          <a:p>
            <a:endParaRPr lang="en-US" dirty="0"/>
          </a:p>
          <a:p>
            <a:r>
              <a:rPr lang="en-US" altLang="en-US" dirty="0"/>
              <a:t>For more information about this study, go to http://www.clinicaloptions.com/Hepatitis/Conference%20Coverage/Boston%202016/Clinical%20Impact/Capsules/LB1.aspx</a:t>
            </a:r>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48</a:t>
            </a:fld>
            <a:endParaRPr lang="en-US" altLang="en-US" dirty="0"/>
          </a:p>
        </p:txBody>
      </p:sp>
    </p:spTree>
    <p:extLst>
      <p:ext uri="{BB962C8B-B14F-4D97-AF65-F5344CB8AC3E}">
        <p14:creationId xmlns:p14="http://schemas.microsoft.com/office/powerpoint/2010/main" val="29854824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i="1" dirty="0"/>
              <a:t>AE, adverse event; d/c,</a:t>
            </a:r>
            <a:r>
              <a:rPr lang="en-US" i="1" baseline="0" dirty="0"/>
              <a:t> discontinuation; </a:t>
            </a:r>
            <a:r>
              <a:rPr lang="en-US" i="1" dirty="0"/>
              <a:t>NAS, nonalcoholic</a:t>
            </a:r>
            <a:r>
              <a:rPr lang="en-US" i="1" baseline="0" dirty="0"/>
              <a:t> fatty liver disease activity score; </a:t>
            </a:r>
            <a:r>
              <a:rPr lang="en-US" i="1" dirty="0"/>
              <a:t>NASH, </a:t>
            </a:r>
            <a:r>
              <a:rPr lang="en-US" sz="1200" b="0" i="1" kern="1200" dirty="0">
                <a:solidFill>
                  <a:schemeClr val="tx1"/>
                </a:solidFill>
                <a:effectLst/>
                <a:latin typeface="Arial" charset="0"/>
                <a:ea typeface="+mn-ea"/>
                <a:cs typeface="+mn-cs"/>
              </a:rPr>
              <a:t>nonalcoholic steatohepatitis;</a:t>
            </a:r>
            <a:r>
              <a:rPr lang="en-US" sz="1200" b="0" i="1" kern="1200" baseline="0" dirty="0">
                <a:solidFill>
                  <a:schemeClr val="tx1"/>
                </a:solidFill>
                <a:effectLst/>
                <a:latin typeface="Arial" charset="0"/>
                <a:ea typeface="+mn-ea"/>
                <a:cs typeface="+mn-cs"/>
              </a:rPr>
              <a:t> NR, not reported.</a:t>
            </a:r>
            <a:endParaRPr lang="en-US" altLang="en-US" i="0"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49</a:t>
            </a:fld>
            <a:endParaRPr lang="en-US" altLang="en-US" b="0" dirty="0"/>
          </a:p>
        </p:txBody>
      </p:sp>
    </p:spTree>
    <p:extLst>
      <p:ext uri="{BB962C8B-B14F-4D97-AF65-F5344CB8AC3E}">
        <p14:creationId xmlns:p14="http://schemas.microsoft.com/office/powerpoint/2010/main" val="3909323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HCV, hepatitis C virus.</a:t>
            </a:r>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5</a:t>
            </a:fld>
            <a:endParaRPr lang="en-US" altLang="en-US" dirty="0"/>
          </a:p>
        </p:txBody>
      </p:sp>
    </p:spTree>
    <p:extLst>
      <p:ext uri="{BB962C8B-B14F-4D97-AF65-F5344CB8AC3E}">
        <p14:creationId xmlns:p14="http://schemas.microsoft.com/office/powerpoint/2010/main" val="7043137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2EB4B70F-6E0B-4741-8C93-1BA0256600BE}" type="slidenum">
              <a:rPr lang="en-US" altLang="en-US" b="0"/>
              <a:pPr/>
              <a:t>50</a:t>
            </a:fld>
            <a:endParaRPr lang="en-US" altLang="en-US" b="0" dirty="0"/>
          </a:p>
        </p:txBody>
      </p:sp>
      <p:sp>
        <p:nvSpPr>
          <p:cNvPr id="113667" name="Rectangle 2"/>
          <p:cNvSpPr>
            <a:spLocks noGrp="1" noRot="1" noChangeAspect="1" noChangeArrowheads="1" noTextEdit="1"/>
          </p:cNvSpPr>
          <p:nvPr>
            <p:ph type="sldImg"/>
          </p:nvPr>
        </p:nvSpPr>
        <p:spPr>
          <a:xfrm>
            <a:off x="1176338" y="695325"/>
            <a:ext cx="4635500" cy="3476625"/>
          </a:xfrm>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Tree>
    <p:extLst>
      <p:ext uri="{BB962C8B-B14F-4D97-AF65-F5344CB8AC3E}">
        <p14:creationId xmlns:p14="http://schemas.microsoft.com/office/powerpoint/2010/main" val="1886598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i="1"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6</a:t>
            </a:fld>
            <a:endParaRPr lang="en-US" altLang="en-US" b="0" dirty="0"/>
          </a:p>
        </p:txBody>
      </p:sp>
    </p:spTree>
    <p:extLst>
      <p:ext uri="{BB962C8B-B14F-4D97-AF65-F5344CB8AC3E}">
        <p14:creationId xmlns:p14="http://schemas.microsoft.com/office/powerpoint/2010/main" val="1778616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i="1"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7</a:t>
            </a:fld>
            <a:endParaRPr lang="en-US" altLang="en-US" b="0" dirty="0"/>
          </a:p>
        </p:txBody>
      </p:sp>
    </p:spTree>
    <p:extLst>
      <p:ext uri="{BB962C8B-B14F-4D97-AF65-F5344CB8AC3E}">
        <p14:creationId xmlns:p14="http://schemas.microsoft.com/office/powerpoint/2010/main" val="2610902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dirty="0">
                <a:latin typeface="Arial" panose="020B0604020202020204" pitchFamily="34" charset="0"/>
              </a:rPr>
              <a:t>CKD, chronic</a:t>
            </a:r>
            <a:r>
              <a:rPr lang="en-US" altLang="en-US" i="1" baseline="0" dirty="0">
                <a:latin typeface="Arial" panose="020B0604020202020204" pitchFamily="34" charset="0"/>
              </a:rPr>
              <a:t> kidney disease; </a:t>
            </a:r>
            <a:r>
              <a:rPr lang="en-US" altLang="en-US" i="1" dirty="0">
                <a:latin typeface="Arial" panose="020B0604020202020204" pitchFamily="34" charset="0"/>
              </a:rPr>
              <a:t>DAA, direct-acting antiviral;</a:t>
            </a:r>
            <a:r>
              <a:rPr lang="en-US" altLang="en-US" i="1" baseline="0" dirty="0">
                <a:latin typeface="Arial" panose="020B0604020202020204" pitchFamily="34" charset="0"/>
              </a:rPr>
              <a:t> EBR, </a:t>
            </a:r>
            <a:r>
              <a:rPr lang="en-US" sz="1200" i="1" kern="1200" dirty="0">
                <a:solidFill>
                  <a:schemeClr val="tx1"/>
                </a:solidFill>
                <a:effectLst/>
                <a:latin typeface="Arial" charset="0"/>
                <a:ea typeface="+mn-ea"/>
                <a:cs typeface="+mn-cs"/>
              </a:rPr>
              <a:t>elbasvir; </a:t>
            </a:r>
            <a:r>
              <a:rPr lang="en-US" altLang="en-US" i="1" baseline="0" dirty="0">
                <a:latin typeface="Arial" panose="020B0604020202020204" pitchFamily="34" charset="0"/>
              </a:rPr>
              <a:t>exp, experienced; GLE, </a:t>
            </a:r>
            <a:r>
              <a:rPr lang="en-US" sz="1200" i="1" kern="1200" dirty="0">
                <a:solidFill>
                  <a:schemeClr val="tx1"/>
                </a:solidFill>
                <a:effectLst/>
                <a:latin typeface="Arial" charset="0"/>
                <a:ea typeface="+mn-ea"/>
                <a:cs typeface="+mn-cs"/>
              </a:rPr>
              <a:t>glecaprevir;</a:t>
            </a:r>
            <a:r>
              <a:rPr lang="en-US" sz="1200" i="1" kern="1200" baseline="0" dirty="0">
                <a:solidFill>
                  <a:schemeClr val="tx1"/>
                </a:solidFill>
                <a:effectLst/>
                <a:latin typeface="Arial" charset="0"/>
                <a:ea typeface="+mn-ea"/>
                <a:cs typeface="+mn-cs"/>
              </a:rPr>
              <a:t> </a:t>
            </a:r>
            <a:r>
              <a:rPr lang="en-US" altLang="en-US" i="1" baseline="0" dirty="0">
                <a:latin typeface="Arial" panose="020B0604020202020204" pitchFamily="34" charset="0"/>
              </a:rPr>
              <a:t>GT, genotype; GZR, </a:t>
            </a:r>
            <a:r>
              <a:rPr lang="en-US" altLang="en-US" sz="1200" i="1" kern="1200" baseline="0" dirty="0">
                <a:solidFill>
                  <a:schemeClr val="tx1"/>
                </a:solidFill>
                <a:effectLst/>
                <a:latin typeface="Arial" charset="0"/>
                <a:ea typeface="+mn-ea"/>
                <a:cs typeface="+mn-cs"/>
              </a:rPr>
              <a:t>g</a:t>
            </a:r>
            <a:r>
              <a:rPr lang="en-US" sz="1200" i="1" kern="1200" dirty="0">
                <a:solidFill>
                  <a:schemeClr val="tx1"/>
                </a:solidFill>
                <a:effectLst/>
                <a:latin typeface="Arial" charset="0"/>
                <a:ea typeface="+mn-ea"/>
                <a:cs typeface="+mn-cs"/>
              </a:rPr>
              <a:t>razoprevir; </a:t>
            </a:r>
            <a:r>
              <a:rPr lang="en-US" altLang="en-US" i="1" baseline="0" dirty="0">
                <a:latin typeface="Arial" panose="020B0604020202020204" pitchFamily="34" charset="0"/>
              </a:rPr>
              <a:t>HCV, hepatitis C virus; PIB, </a:t>
            </a:r>
            <a:r>
              <a:rPr lang="en-US" sz="1200" i="1" kern="1200" dirty="0">
                <a:solidFill>
                  <a:schemeClr val="tx1"/>
                </a:solidFill>
                <a:effectLst/>
                <a:latin typeface="Arial" charset="0"/>
                <a:ea typeface="+mn-ea"/>
                <a:cs typeface="+mn-cs"/>
              </a:rPr>
              <a:t>pibrentasvir;</a:t>
            </a:r>
            <a:r>
              <a:rPr lang="en-US" sz="1200" i="1" kern="1200" baseline="0" dirty="0">
                <a:solidFill>
                  <a:schemeClr val="tx1"/>
                </a:solidFill>
                <a:effectLst/>
                <a:latin typeface="Arial" charset="0"/>
                <a:ea typeface="+mn-ea"/>
                <a:cs typeface="+mn-cs"/>
              </a:rPr>
              <a:t> </a:t>
            </a:r>
            <a:r>
              <a:rPr lang="en-US" altLang="en-US" i="1" baseline="0" dirty="0">
                <a:latin typeface="Arial" panose="020B0604020202020204" pitchFamily="34" charset="0"/>
              </a:rPr>
              <a:t>PBO, placebo; RBV, ribavirin; RZR, </a:t>
            </a:r>
            <a:r>
              <a:rPr lang="en-US" sz="1200" i="1" kern="1200" dirty="0">
                <a:solidFill>
                  <a:schemeClr val="tx1"/>
                </a:solidFill>
                <a:effectLst/>
                <a:latin typeface="Arial" charset="0"/>
                <a:ea typeface="+mn-ea"/>
                <a:cs typeface="+mn-cs"/>
              </a:rPr>
              <a:t>ruzasvir;</a:t>
            </a:r>
            <a:r>
              <a:rPr lang="en-US" sz="1200" i="1" kern="1200" baseline="0" dirty="0">
                <a:solidFill>
                  <a:schemeClr val="tx1"/>
                </a:solidFill>
                <a:effectLst/>
                <a:latin typeface="Arial" charset="0"/>
                <a:ea typeface="+mn-ea"/>
                <a:cs typeface="+mn-cs"/>
              </a:rPr>
              <a:t> </a:t>
            </a:r>
            <a:r>
              <a:rPr lang="en-US" altLang="en-US" i="1" baseline="0" dirty="0">
                <a:latin typeface="Arial" panose="020B0604020202020204" pitchFamily="34" charset="0"/>
              </a:rPr>
              <a:t>SOF, </a:t>
            </a:r>
            <a:r>
              <a:rPr lang="en-US" altLang="en-US" sz="1200" i="1" kern="1200" baseline="0" dirty="0">
                <a:solidFill>
                  <a:schemeClr val="tx1"/>
                </a:solidFill>
                <a:effectLst/>
                <a:latin typeface="Arial" charset="0"/>
                <a:ea typeface="+mn-ea"/>
                <a:cs typeface="+mn-cs"/>
              </a:rPr>
              <a:t>s</a:t>
            </a:r>
            <a:r>
              <a:rPr lang="en-US" sz="1200" i="1" kern="1200" dirty="0">
                <a:solidFill>
                  <a:schemeClr val="tx1"/>
                </a:solidFill>
                <a:effectLst/>
                <a:latin typeface="Arial" charset="0"/>
                <a:ea typeface="+mn-ea"/>
                <a:cs typeface="+mn-cs"/>
              </a:rPr>
              <a:t>ofosbuvir;</a:t>
            </a:r>
            <a:r>
              <a:rPr lang="en-US" sz="1200" i="1" kern="1200" baseline="0" dirty="0">
                <a:solidFill>
                  <a:schemeClr val="tx1"/>
                </a:solidFill>
                <a:effectLst/>
                <a:latin typeface="Arial" charset="0"/>
                <a:ea typeface="+mn-ea"/>
                <a:cs typeface="+mn-cs"/>
              </a:rPr>
              <a:t> tx, treatment; VEL, </a:t>
            </a:r>
            <a:r>
              <a:rPr lang="en-US" sz="1200" i="1" kern="1200" dirty="0">
                <a:solidFill>
                  <a:schemeClr val="tx1"/>
                </a:solidFill>
                <a:effectLst/>
                <a:latin typeface="Arial" charset="0"/>
                <a:ea typeface="+mn-ea"/>
                <a:cs typeface="+mn-cs"/>
              </a:rPr>
              <a:t>velpatasvir;</a:t>
            </a:r>
            <a:r>
              <a:rPr lang="en-US" sz="1200" i="1" kern="1200" baseline="0" dirty="0">
                <a:solidFill>
                  <a:schemeClr val="tx1"/>
                </a:solidFill>
                <a:effectLst/>
                <a:latin typeface="Arial" charset="0"/>
                <a:ea typeface="+mn-ea"/>
                <a:cs typeface="+mn-cs"/>
              </a:rPr>
              <a:t> VOX, </a:t>
            </a:r>
            <a:r>
              <a:rPr lang="en-US" sz="1200" i="1" kern="1200" dirty="0">
                <a:solidFill>
                  <a:schemeClr val="tx1"/>
                </a:solidFill>
                <a:effectLst/>
                <a:latin typeface="Arial" charset="0"/>
                <a:ea typeface="+mn-ea"/>
                <a:cs typeface="+mn-cs"/>
              </a:rPr>
              <a:t>voxilaprevir.</a:t>
            </a:r>
            <a:endParaRPr lang="en-US" altLang="en-US" i="1" dirty="0">
              <a:latin typeface="Arial" panose="020B0604020202020204" pitchFamily="34" charset="0"/>
            </a:endParaRPr>
          </a:p>
          <a:p>
            <a:endParaRPr lang="en-US" altLang="en-US" i="0" dirty="0">
              <a:latin typeface="Arial" panose="020B0604020202020204" pitchFamily="34" charset="0"/>
            </a:endParaRPr>
          </a:p>
          <a:p>
            <a:r>
              <a:rPr lang="en-US" altLang="en-US" b="1" i="0" dirty="0">
                <a:latin typeface="Arial" panose="020B0604020202020204" pitchFamily="34" charset="0"/>
              </a:rPr>
              <a:t>References:</a:t>
            </a:r>
          </a:p>
          <a:p>
            <a:r>
              <a:rPr lang="en-US" sz="1200" kern="1200" dirty="0">
                <a:solidFill>
                  <a:schemeClr val="tx1"/>
                </a:solidFill>
                <a:effectLst/>
                <a:latin typeface="Arial" charset="0"/>
                <a:ea typeface="+mn-ea"/>
                <a:cs typeface="+mn-cs"/>
              </a:rPr>
              <a:t>1. Bourlière M, et al. AASLD 2016. Abstract 194.</a:t>
            </a:r>
          </a:p>
          <a:p>
            <a:r>
              <a:rPr lang="en-US" sz="1200" kern="1200" dirty="0">
                <a:solidFill>
                  <a:schemeClr val="tx1"/>
                </a:solidFill>
                <a:effectLst/>
                <a:latin typeface="Arial" charset="0"/>
                <a:ea typeface="+mn-ea"/>
                <a:cs typeface="+mn-cs"/>
              </a:rPr>
              <a:t>2. Jacobson IM, et al. AASLD 2016. Abstract LB12.</a:t>
            </a:r>
          </a:p>
          <a:p>
            <a:r>
              <a:rPr lang="en-US" sz="1200" kern="1200" dirty="0">
                <a:solidFill>
                  <a:schemeClr val="tx1"/>
                </a:solidFill>
                <a:effectLst/>
                <a:latin typeface="Arial" charset="0"/>
                <a:ea typeface="+mn-ea"/>
                <a:cs typeface="+mn-cs"/>
              </a:rPr>
              <a:t>3. Foster GR, et al. AASLD 2016. Abstract 258.</a:t>
            </a:r>
          </a:p>
          <a:p>
            <a:r>
              <a:rPr lang="en-US" sz="1200" kern="1200" dirty="0">
                <a:solidFill>
                  <a:schemeClr val="tx1"/>
                </a:solidFill>
                <a:effectLst/>
                <a:latin typeface="Arial" charset="0"/>
                <a:ea typeface="+mn-ea"/>
                <a:cs typeface="+mn-cs"/>
              </a:rPr>
              <a:t>4. Zeuzem S, et al. AASLD 2016. Abstract 109.</a:t>
            </a:r>
          </a:p>
          <a:p>
            <a:r>
              <a:rPr lang="en-US" sz="1200" kern="1200" dirty="0">
                <a:solidFill>
                  <a:schemeClr val="tx1"/>
                </a:solidFill>
                <a:effectLst/>
                <a:latin typeface="Arial" charset="0"/>
                <a:ea typeface="+mn-ea"/>
                <a:cs typeface="+mn-cs"/>
              </a:rPr>
              <a:t>5. Zeuzem S, et al. AASLD 2016. Abstract 253.</a:t>
            </a:r>
          </a:p>
          <a:p>
            <a:r>
              <a:rPr lang="en-US" sz="1200" kern="1200" dirty="0">
                <a:solidFill>
                  <a:schemeClr val="tx1"/>
                </a:solidFill>
                <a:effectLst/>
                <a:latin typeface="Arial" charset="0"/>
                <a:ea typeface="+mn-ea"/>
                <a:cs typeface="+mn-cs"/>
              </a:rPr>
              <a:t>6. Kowdley KV, et al. AASLD 2016. Abstract 73.</a:t>
            </a:r>
          </a:p>
          <a:p>
            <a:r>
              <a:rPr lang="en-US" sz="1200" kern="1200" dirty="0">
                <a:solidFill>
                  <a:schemeClr val="tx1"/>
                </a:solidFill>
                <a:effectLst/>
                <a:latin typeface="Arial" charset="0"/>
                <a:ea typeface="+mn-ea"/>
                <a:cs typeface="+mn-cs"/>
              </a:rPr>
              <a:t>7. Asselah T, et al. AASLD 2016. Abstract 114.</a:t>
            </a:r>
          </a:p>
          <a:p>
            <a:r>
              <a:rPr lang="en-US" sz="1200" kern="1200" dirty="0">
                <a:solidFill>
                  <a:schemeClr val="tx1"/>
                </a:solidFill>
                <a:effectLst/>
                <a:latin typeface="Arial" charset="0"/>
                <a:ea typeface="+mn-ea"/>
                <a:cs typeface="+mn-cs"/>
              </a:rPr>
              <a:t>8. Wyles DL, et al. AASLD 2016. Abstract 113. </a:t>
            </a:r>
            <a:br>
              <a:rPr lang="en-US" sz="1200" kern="1200" dirty="0">
                <a:solidFill>
                  <a:schemeClr val="tx1"/>
                </a:solidFill>
                <a:effectLst/>
                <a:latin typeface="Arial" charset="0"/>
                <a:ea typeface="+mn-ea"/>
                <a:cs typeface="+mn-cs"/>
              </a:rPr>
            </a:br>
            <a:r>
              <a:rPr lang="en-US" sz="1200" kern="1200" dirty="0">
                <a:solidFill>
                  <a:schemeClr val="tx1"/>
                </a:solidFill>
                <a:effectLst/>
                <a:latin typeface="Arial" charset="0"/>
                <a:ea typeface="+mn-ea"/>
                <a:cs typeface="+mn-cs"/>
              </a:rPr>
              <a:t>9. Gane EJ, et al. AASLD 2016. Abstract LB11.</a:t>
            </a:r>
          </a:p>
          <a:p>
            <a:r>
              <a:rPr lang="en-US" sz="1200" kern="1200" dirty="0">
                <a:solidFill>
                  <a:schemeClr val="tx1"/>
                </a:solidFill>
                <a:effectLst/>
                <a:latin typeface="Arial" charset="0"/>
                <a:ea typeface="+mn-ea"/>
                <a:cs typeface="+mn-cs"/>
              </a:rPr>
              <a:t>10. Lawitz E, et al. AASLD 2016. Abstract 110. </a:t>
            </a:r>
          </a:p>
          <a:p>
            <a:r>
              <a:rPr lang="en-US" sz="1200" kern="1200" dirty="0">
                <a:solidFill>
                  <a:schemeClr val="tx1"/>
                </a:solidFill>
                <a:effectLst/>
                <a:latin typeface="Arial" charset="0"/>
                <a:ea typeface="+mn-ea"/>
                <a:cs typeface="+mn-cs"/>
              </a:rPr>
              <a:t>11. Serfaty L, et al. AASLD 2016. Abstract 112.</a:t>
            </a:r>
          </a:p>
          <a:p>
            <a:r>
              <a:rPr lang="en-US" sz="1200" kern="1200" dirty="0">
                <a:solidFill>
                  <a:schemeClr val="tx1"/>
                </a:solidFill>
                <a:effectLst/>
                <a:latin typeface="Arial" charset="0"/>
                <a:ea typeface="+mn-ea"/>
                <a:cs typeface="+mn-cs"/>
              </a:rPr>
              <a:t>12. Wyles DL, et al. AASLD 2016. Abstract 193.</a:t>
            </a:r>
          </a:p>
          <a:p>
            <a:endParaRPr lang="en-US" altLang="en-US" i="0" dirty="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5B4B0C7-02B7-4CC2-86CB-E097DB5E4D07}" type="slidenum">
              <a:rPr lang="en-US" altLang="en-US" b="0"/>
              <a:pPr/>
              <a:t>8</a:t>
            </a:fld>
            <a:endParaRPr lang="en-US" altLang="en-US" b="0" dirty="0"/>
          </a:p>
        </p:txBody>
      </p:sp>
    </p:spTree>
    <p:extLst>
      <p:ext uri="{BB962C8B-B14F-4D97-AF65-F5344CB8AC3E}">
        <p14:creationId xmlns:p14="http://schemas.microsoft.com/office/powerpoint/2010/main" val="3813420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APRI, </a:t>
            </a:r>
            <a:r>
              <a:rPr lang="en-US" sz="1200" b="0" i="1" kern="1200" dirty="0">
                <a:solidFill>
                  <a:schemeClr val="tx1"/>
                </a:solidFill>
                <a:effectLst/>
                <a:latin typeface="Arial" charset="0"/>
                <a:ea typeface="+mn-ea"/>
                <a:cs typeface="+mn-cs"/>
              </a:rPr>
              <a:t>aspartate</a:t>
            </a:r>
            <a:r>
              <a:rPr lang="en-US" sz="1200" b="0" i="1" kern="1200" baseline="0" dirty="0">
                <a:solidFill>
                  <a:schemeClr val="tx1"/>
                </a:solidFill>
                <a:effectLst/>
                <a:latin typeface="Arial" charset="0"/>
                <a:ea typeface="+mn-ea"/>
                <a:cs typeface="+mn-cs"/>
              </a:rPr>
              <a:t> aminotransferase </a:t>
            </a:r>
            <a:r>
              <a:rPr lang="en-US" sz="1200" b="0" i="1" kern="1200" dirty="0">
                <a:solidFill>
                  <a:schemeClr val="tx1"/>
                </a:solidFill>
                <a:effectLst/>
                <a:latin typeface="Arial" charset="0"/>
                <a:ea typeface="+mn-ea"/>
                <a:cs typeface="+mn-cs"/>
              </a:rPr>
              <a:t>to platelet patio index; </a:t>
            </a:r>
            <a:r>
              <a:rPr lang="en-US" sz="1200" i="1" kern="1200" dirty="0">
                <a:solidFill>
                  <a:schemeClr val="tx1"/>
                </a:solidFill>
                <a:effectLst/>
                <a:latin typeface="Arial" charset="0"/>
                <a:ea typeface="+mn-ea"/>
                <a:cs typeface="+mn-cs"/>
              </a:rPr>
              <a:t>DAA, direct-acting antiviral; DCV, daclatasvir; GT, genotype; HCV, hepatitis C virus; LDV, ledipasvir; OBV, ombitasvir; PO, orally; QD, once daily; SOF, sofosbuvir; VEL, velpatasvir; VOX, voxilaprevir.</a:t>
            </a:r>
            <a:endParaRPr lang="en-US" dirty="0">
              <a:effectLst/>
            </a:endParaRPr>
          </a:p>
          <a:p>
            <a:endParaRPr lang="en-US" dirty="0">
              <a:effectLst/>
            </a:endParaRPr>
          </a:p>
          <a:p>
            <a:r>
              <a:rPr lang="en-US" dirty="0">
                <a:effectLst/>
              </a:rPr>
              <a:t>Cirrhosis determined by any of 3 methods:</a:t>
            </a:r>
          </a:p>
          <a:p>
            <a:pPr marL="171450" indent="-171450">
              <a:buFont typeface="Arial" panose="020B0604020202020204" pitchFamily="34" charset="0"/>
              <a:buChar char="•"/>
            </a:pPr>
            <a:r>
              <a:rPr lang="en-US" dirty="0">
                <a:effectLst/>
              </a:rPr>
              <a:t>Liver biopsy: METAVIR stage 4 or Ishak stage 5 or 6 </a:t>
            </a:r>
          </a:p>
          <a:p>
            <a:pPr marL="171450" indent="-171450">
              <a:buFont typeface="Arial" panose="020B0604020202020204" pitchFamily="34" charset="0"/>
              <a:buChar char="•"/>
            </a:pPr>
            <a:r>
              <a:rPr lang="en-US" dirty="0">
                <a:effectLst/>
              </a:rPr>
              <a:t>Serum markers: combination of</a:t>
            </a:r>
            <a:r>
              <a:rPr lang="en-US" i="1" dirty="0">
                <a:effectLst/>
              </a:rPr>
              <a:t> FibroTest </a:t>
            </a:r>
            <a:r>
              <a:rPr lang="en-US" dirty="0">
                <a:effectLst/>
              </a:rPr>
              <a:t>&gt; 0.75 plus aspartate aminotransferase–to-platelet ratio index &gt; 2 </a:t>
            </a:r>
          </a:p>
          <a:p>
            <a:pPr marL="171450" indent="-171450">
              <a:buFont typeface="Arial" panose="020B0604020202020204" pitchFamily="34" charset="0"/>
              <a:buChar char="•"/>
            </a:pPr>
            <a:r>
              <a:rPr lang="en-US" dirty="0">
                <a:effectLst/>
              </a:rPr>
              <a:t>Transient elastography:</a:t>
            </a:r>
            <a:r>
              <a:rPr lang="en-US" i="1" dirty="0">
                <a:effectLst/>
              </a:rPr>
              <a:t> FibroScan</a:t>
            </a:r>
            <a:r>
              <a:rPr lang="en-US" dirty="0">
                <a:effectLst/>
              </a:rPr>
              <a:t> &gt; 12.5 kPa</a:t>
            </a:r>
          </a:p>
          <a:p>
            <a:endParaRPr lang="en-US" dirty="0"/>
          </a:p>
          <a:p>
            <a:r>
              <a:rPr lang="en-US" altLang="en-US" dirty="0"/>
              <a:t>For more information about this study, go to http://www.clinicaloptions.com/Hepatitis/Conference%20Coverage/Boston%202016/Clinical%20Impact/Capsules/194.aspx </a:t>
            </a:r>
            <a:endParaRPr lang="en-US"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9</a:t>
            </a:fld>
            <a:endParaRPr lang="en-US" altLang="en-US" dirty="0"/>
          </a:p>
        </p:txBody>
      </p:sp>
    </p:spTree>
    <p:extLst>
      <p:ext uri="{BB962C8B-B14F-4D97-AF65-F5344CB8AC3E}">
        <p14:creationId xmlns:p14="http://schemas.microsoft.com/office/powerpoint/2010/main" val="34424532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pic>
        <p:nvPicPr>
          <p:cNvPr id="3"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13" y="0"/>
            <a:ext cx="9161463"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bwMode="auto">
          <a:xfrm>
            <a:off x="-11113" y="4513263"/>
            <a:ext cx="9161463" cy="0"/>
          </a:xfrm>
          <a:prstGeom prst="line">
            <a:avLst/>
          </a:prstGeom>
          <a:ln w="28575">
            <a:solidFill>
              <a:srgbClr val="00853F"/>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5" name="Picture 9" descr="CCO_HEP_RGB.jpg"/>
          <p:cNvPicPr>
            <a:picLocks noChangeAspect="1"/>
          </p:cNvPicPr>
          <p:nvPr userDrawn="1"/>
        </p:nvPicPr>
        <p:blipFill>
          <a:blip r:embed="rId3">
            <a:extLst>
              <a:ext uri="{28A0092B-C50C-407E-A947-70E740481C1C}">
                <a14:useLocalDpi xmlns:a14="http://schemas.microsoft.com/office/drawing/2010/main" val="0"/>
              </a:ext>
            </a:extLst>
          </a:blip>
          <a:srcRect t="48615"/>
          <a:stretch>
            <a:fillRect/>
          </a:stretch>
        </p:blipFill>
        <p:spPr bwMode="auto">
          <a:xfrm>
            <a:off x="5265738" y="5911850"/>
            <a:ext cx="36861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7"/>
          <p:cNvSpPr>
            <a:spLocks noGrp="1" noChangeArrowheads="1"/>
          </p:cNvSpPr>
          <p:nvPr>
            <p:ph type="ctrTitle"/>
          </p:nvPr>
        </p:nvSpPr>
        <p:spPr bwMode="invGray">
          <a:xfrm>
            <a:off x="457200" y="420624"/>
            <a:ext cx="8318373" cy="2822306"/>
          </a:xfrm>
          <a:prstGeom prst="rect">
            <a:avLst/>
          </a:prstGeom>
        </p:spPr>
        <p:txBody>
          <a:bodyPr>
            <a:normAutofit/>
          </a:bodyPr>
          <a:lstStyle>
            <a:lvl1pPr>
              <a:defRPr sz="4000">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33539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7296" y="238125"/>
            <a:ext cx="8442960" cy="1103313"/>
          </a:xfrm>
          <a:prstGeom prst="rect">
            <a:avLst/>
          </a:prstGeo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374904" y="1513047"/>
            <a:ext cx="8455025" cy="4650686"/>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3181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pic>
        <p:nvPicPr>
          <p:cNvPr id="3"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385763" y="330201"/>
            <a:ext cx="8462962" cy="5250792"/>
          </a:xfrm>
          <a:prstGeom prst="rect">
            <a:avLst/>
          </a:prstGeom>
        </p:spPr>
        <p:txBody>
          <a:bodyPr anchorCtr="1"/>
          <a:lstStyle>
            <a:lvl1pPr algn="ctr">
              <a:defRPr sz="4000" b="1" cap="none">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521147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77296" y="238125"/>
            <a:ext cx="8442960" cy="110331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374904" y="1510730"/>
            <a:ext cx="4151312" cy="4678738"/>
          </a:xfrm>
          <a:prstGeom prst="rect">
            <a:avLst/>
          </a:prstGeo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9475" y="1510730"/>
            <a:ext cx="4151313" cy="4679462"/>
          </a:xfrm>
          <a:prstGeom prst="rect">
            <a:avLst/>
          </a:prstGeo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04947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hart">
    <p:spTree>
      <p:nvGrpSpPr>
        <p:cNvPr id="1" name=""/>
        <p:cNvGrpSpPr/>
        <p:nvPr/>
      </p:nvGrpSpPr>
      <p:grpSpPr>
        <a:xfrm>
          <a:off x="0" y="0"/>
          <a:ext cx="0" cy="0"/>
          <a:chOff x="0" y="0"/>
          <a:chExt cx="0" cy="0"/>
        </a:xfrm>
      </p:grpSpPr>
      <p:sp>
        <p:nvSpPr>
          <p:cNvPr id="9" name="Content Placeholder 3"/>
          <p:cNvSpPr>
            <a:spLocks noGrp="1"/>
          </p:cNvSpPr>
          <p:nvPr>
            <p:ph sz="half" idx="2"/>
          </p:nvPr>
        </p:nvSpPr>
        <p:spPr>
          <a:xfrm>
            <a:off x="4689475" y="1510730"/>
            <a:ext cx="4151313" cy="4665746"/>
          </a:xfrm>
          <a:prstGeom prst="rect">
            <a:avLst/>
          </a:prstGeo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10" name="Title 1"/>
          <p:cNvSpPr>
            <a:spLocks noGrp="1"/>
          </p:cNvSpPr>
          <p:nvPr>
            <p:ph type="title"/>
          </p:nvPr>
        </p:nvSpPr>
        <p:spPr>
          <a:xfrm>
            <a:off x="377296" y="238125"/>
            <a:ext cx="8442960" cy="1103313"/>
          </a:xfrm>
          <a:prstGeom prst="rect">
            <a:avLst/>
          </a:prstGeom>
        </p:spPr>
        <p:txBody>
          <a:bodyPr/>
          <a:lstStyle/>
          <a:p>
            <a:r>
              <a:rPr lang="en-US" dirty="0"/>
              <a:t>Click to edit Master title style</a:t>
            </a:r>
          </a:p>
        </p:txBody>
      </p:sp>
      <p:sp>
        <p:nvSpPr>
          <p:cNvPr id="11" name="Content Placeholder 2"/>
          <p:cNvSpPr>
            <a:spLocks noGrp="1"/>
          </p:cNvSpPr>
          <p:nvPr>
            <p:ph sz="half" idx="1"/>
          </p:nvPr>
        </p:nvSpPr>
        <p:spPr>
          <a:xfrm>
            <a:off x="374904" y="1510730"/>
            <a:ext cx="4151312" cy="4678738"/>
          </a:xfrm>
          <a:prstGeom prst="rect">
            <a:avLst/>
          </a:prstGeo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08715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7296" y="238125"/>
            <a:ext cx="8442960" cy="110331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320404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460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mo Slide">
    <p:bg>
      <p:bgPr>
        <a:solidFill>
          <a:schemeClr val="tx1"/>
        </a:solidFill>
        <a:effectLst/>
      </p:bgPr>
    </p:bg>
    <p:spTree>
      <p:nvGrpSpPr>
        <p:cNvPr id="1" name=""/>
        <p:cNvGrpSpPr/>
        <p:nvPr/>
      </p:nvGrpSpPr>
      <p:grpSpPr>
        <a:xfrm>
          <a:off x="0" y="0"/>
          <a:ext cx="0" cy="0"/>
          <a:chOff x="0" y="0"/>
          <a:chExt cx="0" cy="0"/>
        </a:xfrm>
      </p:grpSpPr>
      <p:pic>
        <p:nvPicPr>
          <p:cNvPr id="5" name="Picture 9" descr="CCO_HEP_RGB.jpg"/>
          <p:cNvPicPr>
            <a:picLocks noChangeAspect="1"/>
          </p:cNvPicPr>
          <p:nvPr userDrawn="1"/>
        </p:nvPicPr>
        <p:blipFill>
          <a:blip r:embed="rId2">
            <a:extLst>
              <a:ext uri="{28A0092B-C50C-407E-A947-70E740481C1C}">
                <a14:useLocalDpi xmlns:a14="http://schemas.microsoft.com/office/drawing/2010/main" val="0"/>
              </a:ext>
            </a:extLst>
          </a:blip>
          <a:srcRect t="48615"/>
          <a:stretch>
            <a:fillRect/>
          </a:stretch>
        </p:blipFill>
        <p:spPr bwMode="auto">
          <a:xfrm>
            <a:off x="5265738" y="5911850"/>
            <a:ext cx="36861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13" y="0"/>
            <a:ext cx="9161463"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bwMode="auto">
          <a:xfrm>
            <a:off x="-11113" y="4513263"/>
            <a:ext cx="9161463" cy="0"/>
          </a:xfrm>
          <a:prstGeom prst="line">
            <a:avLst/>
          </a:prstGeom>
          <a:ln w="28575">
            <a:solidFill>
              <a:srgbClr val="00853F"/>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a:xfrm>
            <a:off x="382588" y="239713"/>
            <a:ext cx="8464550" cy="1674813"/>
          </a:xfrm>
          <a:prstGeom prst="rect">
            <a:avLst/>
          </a:prstGeom>
        </p:spPr>
        <p:txBody>
          <a:bodyPr/>
          <a:lstStyle>
            <a:lvl1pPr algn="ctr">
              <a:defRPr sz="3900">
                <a:solidFill>
                  <a:schemeClr val="tx1"/>
                </a:solidFill>
              </a:defRPr>
            </a:lvl1pPr>
          </a:lstStyle>
          <a:p>
            <a:r>
              <a:rPr lang="en-US" dirty="0"/>
              <a:t>Click to edit Master title style</a:t>
            </a:r>
          </a:p>
        </p:txBody>
      </p:sp>
      <p:sp>
        <p:nvSpPr>
          <p:cNvPr id="8" name="Content Placeholder 7"/>
          <p:cNvSpPr>
            <a:spLocks noGrp="1"/>
          </p:cNvSpPr>
          <p:nvPr>
            <p:ph sz="quarter" idx="10"/>
          </p:nvPr>
        </p:nvSpPr>
        <p:spPr>
          <a:xfrm>
            <a:off x="385763" y="1914525"/>
            <a:ext cx="8462962" cy="2605717"/>
          </a:xfrm>
          <a:prstGeom prst="rect">
            <a:avLst/>
          </a:prstGeom>
        </p:spPr>
        <p:txBody>
          <a:bodyPr/>
          <a:lstStyle>
            <a:lvl1pPr marL="0" indent="0">
              <a:buFontTx/>
              <a:buNone/>
              <a:defRPr sz="2000" b="1">
                <a:solidFill>
                  <a:schemeClr val="accent3"/>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0" name="Content Placeholder 9"/>
          <p:cNvSpPr>
            <a:spLocks noGrp="1"/>
          </p:cNvSpPr>
          <p:nvPr>
            <p:ph sz="quarter" idx="11"/>
          </p:nvPr>
        </p:nvSpPr>
        <p:spPr>
          <a:xfrm>
            <a:off x="385763" y="4856672"/>
            <a:ext cx="8462962" cy="1155939"/>
          </a:xfrm>
          <a:prstGeom prst="rect">
            <a:avLst/>
          </a:prstGeom>
        </p:spPr>
        <p:txBody>
          <a:bodyPr/>
          <a:lstStyle>
            <a:lvl1pPr>
              <a:buFontTx/>
              <a:buNone/>
              <a:defRPr sz="2400" b="1">
                <a:solidFill>
                  <a:schemeClr val="accent4"/>
                </a:solidFill>
              </a:defRPr>
            </a:lvl1pPr>
            <a:lvl2pPr>
              <a:buFontTx/>
              <a:buNone/>
              <a:defRPr sz="2400"/>
            </a:lvl2pPr>
            <a:lvl3pPr>
              <a:buFontTx/>
              <a:buNone/>
              <a:defRPr sz="2400"/>
            </a:lvl3pPr>
            <a:lvl4pPr>
              <a:buFontTx/>
              <a:buNone/>
              <a:defRPr sz="2400"/>
            </a:lvl4pPr>
            <a:lvl5pPr>
              <a:buFontTx/>
              <a:buNone/>
              <a:defRPr sz="2400"/>
            </a:lvl5pPr>
          </a:lstStyle>
          <a:p>
            <a:pPr lvl="0"/>
            <a:r>
              <a:rPr lang="en-US" dirty="0"/>
              <a:t>Click to edit Master text styles</a:t>
            </a:r>
          </a:p>
        </p:txBody>
      </p:sp>
    </p:spTree>
    <p:extLst>
      <p:ext uri="{BB962C8B-B14F-4D97-AF65-F5344CB8AC3E}">
        <p14:creationId xmlns:p14="http://schemas.microsoft.com/office/powerpoint/2010/main" val="3509991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4B"/>
        </a:solidFill>
        <a:effectLst/>
      </p:bgPr>
    </p:bg>
    <p:spTree>
      <p:nvGrpSpPr>
        <p:cNvPr id="1" name=""/>
        <p:cNvGrpSpPr/>
        <p:nvPr/>
      </p:nvGrpSpPr>
      <p:grpSpPr>
        <a:xfrm>
          <a:off x="0" y="0"/>
          <a:ext cx="0" cy="0"/>
          <a:chOff x="0" y="0"/>
          <a:chExt cx="0" cy="0"/>
        </a:xfrm>
      </p:grpSpPr>
      <p:sp>
        <p:nvSpPr>
          <p:cNvPr id="1026" name="Title Placeholder 6"/>
          <p:cNvSpPr>
            <a:spLocks noGrp="1"/>
          </p:cNvSpPr>
          <p:nvPr>
            <p:ph type="title"/>
          </p:nvPr>
        </p:nvSpPr>
        <p:spPr bwMode="auto">
          <a:xfrm>
            <a:off x="374650" y="238125"/>
            <a:ext cx="8440738"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7"/>
          <p:cNvSpPr>
            <a:spLocks noGrp="1"/>
          </p:cNvSpPr>
          <p:nvPr>
            <p:ph type="body" idx="1"/>
          </p:nvPr>
        </p:nvSpPr>
        <p:spPr bwMode="auto">
          <a:xfrm>
            <a:off x="374650" y="1517650"/>
            <a:ext cx="8458200" cy="465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4574" r:id="rId1"/>
    <p:sldLayoutId id="2147484569" r:id="rId2"/>
    <p:sldLayoutId id="2147484575" r:id="rId3"/>
    <p:sldLayoutId id="2147484570" r:id="rId4"/>
    <p:sldLayoutId id="2147484571" r:id="rId5"/>
    <p:sldLayoutId id="2147484572" r:id="rId6"/>
    <p:sldLayoutId id="2147484573" r:id="rId7"/>
    <p:sldLayoutId id="2147484576" r:id="rId8"/>
  </p:sldLayoutIdLst>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500" b="1">
          <a:solidFill>
            <a:schemeClr val="tx2"/>
          </a:solidFill>
          <a:latin typeface="Arial" charset="0"/>
        </a:defRPr>
      </a:lvl6pPr>
      <a:lvl7pPr marL="914400" algn="l" rtl="0" fontAlgn="base">
        <a:spcBef>
          <a:spcPct val="0"/>
        </a:spcBef>
        <a:spcAft>
          <a:spcPct val="0"/>
        </a:spcAft>
        <a:defRPr sz="3500" b="1">
          <a:solidFill>
            <a:schemeClr val="tx2"/>
          </a:solidFill>
          <a:latin typeface="Arial" charset="0"/>
        </a:defRPr>
      </a:lvl7pPr>
      <a:lvl8pPr marL="1371600" algn="l" rtl="0" fontAlgn="base">
        <a:spcBef>
          <a:spcPct val="0"/>
        </a:spcBef>
        <a:spcAft>
          <a:spcPct val="0"/>
        </a:spcAft>
        <a:defRPr sz="3500" b="1">
          <a:solidFill>
            <a:schemeClr val="tx2"/>
          </a:solidFill>
          <a:latin typeface="Arial" charset="0"/>
        </a:defRPr>
      </a:lvl8pPr>
      <a:lvl9pPr marL="1828800" algn="l" rtl="0" fontAlgn="base">
        <a:spcBef>
          <a:spcPct val="0"/>
        </a:spcBef>
        <a:spcAft>
          <a:spcPct val="0"/>
        </a:spcAft>
        <a:defRPr sz="3500" b="1">
          <a:solidFill>
            <a:schemeClr val="tx2"/>
          </a:solidFill>
          <a:latin typeface="Arial" charset="0"/>
        </a:defRPr>
      </a:lvl9pPr>
    </p:titleStyle>
    <p:body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www.clinicaloptions.com/oncology"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www.clinicaloptions.com/oncology"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www.clinicaloptions.com/oncology"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www.clinicaloptions.com/oncolog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permissions@clinicaloption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clinicaloptions.com/oncology" TargetMode="Externa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hyperlink" Target="http://www.clinicaloptions.com/oncology"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4.xml"/><Relationship Id="rId4" Type="http://schemas.openxmlformats.org/officeDocument/2006/relationships/hyperlink" Target="http://www.clinicaloptions.com/oncology"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4.xml"/><Relationship Id="rId4" Type="http://schemas.openxmlformats.org/officeDocument/2006/relationships/hyperlink" Target="http://www.clinicaloptions.com/oncology"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http://www.clinicaloptions.com/Hepatitis/Conference%20Coverage/Boston%202016.aspx" TargetMode="External"/><Relationship Id="rId2" Type="http://schemas.openxmlformats.org/officeDocument/2006/relationships/notesSlide" Target="../notesSlides/notesSlide50.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clinicaloptions.com/oncolog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4"/>
          <p:cNvSpPr txBox="1">
            <a:spLocks noChangeArrowheads="1"/>
          </p:cNvSpPr>
          <p:nvPr/>
        </p:nvSpPr>
        <p:spPr bwMode="invGray">
          <a:xfrm>
            <a:off x="385763" y="3287713"/>
            <a:ext cx="4941887" cy="815975"/>
          </a:xfrm>
          <a:prstGeom prst="rect">
            <a:avLst/>
          </a:prstGeom>
          <a:noFill/>
          <a:ln>
            <a:noFill/>
          </a:ln>
          <a:extLst/>
        </p:spPr>
        <p:txBody>
          <a:bodyPr anchor="ctr"/>
          <a:lstStyle>
            <a:lvl1pPr marL="0" indent="0" algn="l" rtl="0" eaLnBrk="0" fontAlgn="base" hangingPunct="0">
              <a:lnSpc>
                <a:spcPct val="100000"/>
              </a:lnSpc>
              <a:spcBef>
                <a:spcPts val="1000"/>
              </a:spcBef>
              <a:spcAft>
                <a:spcPts val="700"/>
              </a:spcAft>
              <a:buClr>
                <a:srgbClr val="FEFDDE"/>
              </a:buClr>
              <a:buFont typeface="Wingdings" pitchFamily="2" charset="2"/>
              <a:buNone/>
              <a:defRPr sz="1800" b="0">
                <a:solidFill>
                  <a:schemeClr val="tx1"/>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a:defRPr/>
            </a:pPr>
            <a:r>
              <a:rPr lang="en-US" b="1" kern="0" dirty="0">
                <a:ea typeface="+mj-ea"/>
                <a:cs typeface="+mj-cs"/>
              </a:rPr>
              <a:t>CCO Independent Conference Coverage*</a:t>
            </a:r>
            <a:br>
              <a:rPr lang="en-US" b="1" kern="0" dirty="0">
                <a:ea typeface="+mj-ea"/>
                <a:cs typeface="+mj-cs"/>
              </a:rPr>
            </a:br>
            <a:r>
              <a:rPr lang="en-US" sz="1200" kern="0" dirty="0">
                <a:ea typeface="+mj-ea"/>
                <a:cs typeface="+mj-cs"/>
              </a:rPr>
              <a:t>of the </a:t>
            </a:r>
            <a:r>
              <a:rPr lang="en-US" sz="1200" dirty="0"/>
              <a:t>2016 American Association for the Study of Liver Diseases</a:t>
            </a:r>
            <a:br>
              <a:rPr lang="en-US" sz="1200" dirty="0"/>
            </a:br>
            <a:r>
              <a:rPr lang="en-US" sz="1200" dirty="0"/>
              <a:t>November 11-15, 2016; Boston, Massachusetts</a:t>
            </a:r>
            <a:endParaRPr lang="en-US" altLang="en-US" sz="1200" kern="0" dirty="0"/>
          </a:p>
        </p:txBody>
      </p:sp>
      <p:sp>
        <p:nvSpPr>
          <p:cNvPr id="5123" name="Rectangle 15"/>
          <p:cNvSpPr>
            <a:spLocks noGrp="1" noChangeArrowheads="1"/>
          </p:cNvSpPr>
          <p:nvPr>
            <p:ph type="ctrTitle"/>
          </p:nvPr>
        </p:nvSpPr>
        <p:spPr>
          <a:xfrm>
            <a:off x="457200" y="420688"/>
            <a:ext cx="8318500" cy="2822575"/>
          </a:xfrm>
        </p:spPr>
        <p:txBody>
          <a:bodyPr/>
          <a:lstStyle/>
          <a:p>
            <a:r>
              <a:rPr lang="en-US" altLang="en-US" dirty="0">
                <a:solidFill>
                  <a:schemeClr val="tx1"/>
                </a:solidFill>
              </a:rPr>
              <a:t>Clinical Impact of New Data From Boston 2016*</a:t>
            </a:r>
          </a:p>
        </p:txBody>
      </p:sp>
      <p:sp>
        <p:nvSpPr>
          <p:cNvPr id="5124" name="Text Box 10"/>
          <p:cNvSpPr txBox="1">
            <a:spLocks noChangeArrowheads="1"/>
          </p:cNvSpPr>
          <p:nvPr/>
        </p:nvSpPr>
        <p:spPr bwMode="gray">
          <a:xfrm>
            <a:off x="385763" y="4081463"/>
            <a:ext cx="4802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800" b="0" dirty="0"/>
              <a:t>*CCO is an independent medical education company that provides state-of-the-art medical information to healthcare professionals through conference coverage and other educational programs.</a:t>
            </a:r>
          </a:p>
        </p:txBody>
      </p:sp>
      <p:sp>
        <p:nvSpPr>
          <p:cNvPr id="5125" name="Text Box 11"/>
          <p:cNvSpPr txBox="1">
            <a:spLocks noChangeArrowheads="1"/>
          </p:cNvSpPr>
          <p:nvPr/>
        </p:nvSpPr>
        <p:spPr bwMode="auto">
          <a:xfrm>
            <a:off x="280988" y="6248400"/>
            <a:ext cx="4294187" cy="400050"/>
          </a:xfrm>
          <a:prstGeom prst="rect">
            <a:avLst/>
          </a:prstGeom>
          <a:noFill/>
          <a:ln w="9525" algn="ctr">
            <a:noFill/>
            <a:miter lim="800000"/>
            <a:headEnd/>
            <a:tailEnd/>
          </a:ln>
        </p:spPr>
        <p:txBody>
          <a:bodyPr>
            <a:spAutoFit/>
          </a:bodyPr>
          <a:lstStyle/>
          <a:p>
            <a:pPr eaLnBrk="1" hangingPunct="1">
              <a:spcBef>
                <a:spcPct val="50000"/>
              </a:spcBef>
              <a:defRPr/>
            </a:pPr>
            <a:r>
              <a:rPr lang="en-US" sz="1000" b="0" dirty="0">
                <a:solidFill>
                  <a:schemeClr val="bg2">
                    <a:lumMod val="10000"/>
                  </a:schemeClr>
                </a:solidFill>
                <a:latin typeface="Arial" charset="0"/>
              </a:rPr>
              <a:t>This activity is supported by independent educational grants from AbbVie, Gilead Sciences, and Merck</a:t>
            </a:r>
            <a:endParaRPr lang="en-US" altLang="en-US" sz="1000" b="0" dirty="0">
              <a:solidFill>
                <a:schemeClr val="bg2">
                  <a:lumMod val="10000"/>
                </a:schemeClr>
              </a:solidFill>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4" name="Title 1"/>
          <p:cNvSpPr>
            <a:spLocks noGrp="1"/>
          </p:cNvSpPr>
          <p:nvPr>
            <p:ph type="title"/>
          </p:nvPr>
        </p:nvSpPr>
        <p:spPr>
          <a:xfrm>
            <a:off x="377825" y="238125"/>
            <a:ext cx="8442325" cy="1103313"/>
          </a:xfrm>
        </p:spPr>
        <p:txBody>
          <a:bodyPr/>
          <a:lstStyle/>
          <a:p>
            <a:r>
              <a:rPr lang="en-US" altLang="en-US" dirty="0"/>
              <a:t>POLARIS-1: SVR12 Rates With 12-Wk SOF/VEL/VOX in Previous NS5A Failure</a:t>
            </a:r>
          </a:p>
        </p:txBody>
      </p:sp>
      <p:grpSp>
        <p:nvGrpSpPr>
          <p:cNvPr id="61457" name="Group 16"/>
          <p:cNvGrpSpPr>
            <a:grpSpLocks/>
          </p:cNvGrpSpPr>
          <p:nvPr/>
        </p:nvGrpSpPr>
        <p:grpSpPr bwMode="auto">
          <a:xfrm>
            <a:off x="6291263" y="6208713"/>
            <a:ext cx="2673350" cy="450850"/>
            <a:chOff x="9289790" y="4481726"/>
            <a:chExt cx="2673350" cy="450347"/>
          </a:xfrm>
        </p:grpSpPr>
        <p:pic>
          <p:nvPicPr>
            <p:cNvPr id="6159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9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ea typeface="MS PGothic" panose="020B0600070205080204" pitchFamily="34" charset="-128"/>
                </a:rPr>
                <a:t>Slide credit: </a:t>
              </a:r>
              <a:r>
                <a:rPr lang="en-US" altLang="en-US" sz="1400" b="0" dirty="0">
                  <a:solidFill>
                    <a:schemeClr val="bg2"/>
                  </a:solidFill>
                  <a:ea typeface="MS PGothic" panose="020B0600070205080204" pitchFamily="34" charset="-128"/>
                  <a:hlinkClick r:id="rId4"/>
                </a:rPr>
                <a:t>clinicaloptions.com</a:t>
              </a:r>
              <a:endParaRPr lang="en-US" altLang="en-US" sz="1400" b="0" dirty="0">
                <a:solidFill>
                  <a:schemeClr val="bg2"/>
                </a:solidFill>
                <a:ea typeface="MS PGothic" panose="020B0600070205080204" pitchFamily="34" charset="-128"/>
              </a:endParaRPr>
            </a:p>
          </p:txBody>
        </p:sp>
      </p:grpSp>
      <p:sp>
        <p:nvSpPr>
          <p:cNvPr id="61458" name="Text Box 11"/>
          <p:cNvSpPr txBox="1">
            <a:spLocks noChangeArrowheads="1"/>
          </p:cNvSpPr>
          <p:nvPr/>
        </p:nvSpPr>
        <p:spPr bwMode="auto">
          <a:xfrm>
            <a:off x="285750" y="6359144"/>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Bourlière M, et al. AASLD 2016. Abstract 194.</a:t>
            </a:r>
          </a:p>
        </p:txBody>
      </p:sp>
      <p:sp>
        <p:nvSpPr>
          <p:cNvPr id="156" name="Rectangle 3"/>
          <p:cNvSpPr>
            <a:spLocks noGrp="1" noChangeArrowheads="1"/>
          </p:cNvSpPr>
          <p:nvPr>
            <p:ph idx="1"/>
          </p:nvPr>
        </p:nvSpPr>
        <p:spPr>
          <a:xfrm>
            <a:off x="374650" y="5428971"/>
            <a:ext cx="8455025" cy="492124"/>
          </a:xfrm>
        </p:spPr>
        <p:txBody>
          <a:bodyPr/>
          <a:lstStyle/>
          <a:p>
            <a:r>
              <a:rPr lang="en-US" altLang="en-US" sz="1800" dirty="0"/>
              <a:t>7 virologic failures; all cirrhotic pts (GT1a, n = 2; GT3, n = 4; GT4, n = 1)</a:t>
            </a:r>
          </a:p>
        </p:txBody>
      </p:sp>
      <p:graphicFrame>
        <p:nvGraphicFramePr>
          <p:cNvPr id="150" name="Table 149"/>
          <p:cNvGraphicFramePr>
            <a:graphicFrameLocks noGrp="1"/>
          </p:cNvGraphicFramePr>
          <p:nvPr>
            <p:extLst>
              <p:ext uri="{D42A27DB-BD31-4B8C-83A1-F6EECF244321}">
                <p14:modId xmlns:p14="http://schemas.microsoft.com/office/powerpoint/2010/main" val="150548049"/>
              </p:ext>
            </p:extLst>
          </p:nvPr>
        </p:nvGraphicFramePr>
        <p:xfrm>
          <a:off x="391296" y="1610978"/>
          <a:ext cx="4127628" cy="3562512"/>
        </p:xfrm>
        <a:graphic>
          <a:graphicData uri="http://schemas.openxmlformats.org/drawingml/2006/table">
            <a:tbl>
              <a:tblPr/>
              <a:tblGrid>
                <a:gridCol w="2063814">
                  <a:extLst>
                    <a:ext uri="{9D8B030D-6E8A-4147-A177-3AD203B41FA5}">
                      <a16:colId xmlns:a16="http://schemas.microsoft.com/office/drawing/2014/main" xmlns="" val="20000"/>
                    </a:ext>
                  </a:extLst>
                </a:gridCol>
                <a:gridCol w="2063814">
                  <a:extLst>
                    <a:ext uri="{9D8B030D-6E8A-4147-A177-3AD203B41FA5}">
                      <a16:colId xmlns:a16="http://schemas.microsoft.com/office/drawing/2014/main" xmlns="" val="20001"/>
                    </a:ext>
                  </a:extLst>
                </a:gridCol>
              </a:tblGrid>
              <a:tr h="4453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Arial" charset="0"/>
                          <a:ea typeface="ＭＳ Ｐゴシック" charset="-128"/>
                        </a:rPr>
                        <a:t>SVR12, % (n/N)</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Arial" charset="0"/>
                          <a:ea typeface="ＭＳ Ｐゴシック" charset="-128"/>
                        </a:rPr>
                        <a:t>SOF/VEL/VOX</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445314">
                <a:tc>
                  <a:txBody>
                    <a:bodyPr/>
                    <a:lstStyle/>
                    <a:p>
                      <a:pPr marL="0" indent="0" algn="l" rtl="0" fontAlgn="ctr">
                        <a:buFont typeface="Arial" panose="020B0604020202020204" pitchFamily="34" charset="0"/>
                        <a:buNone/>
                      </a:pPr>
                      <a:r>
                        <a:rPr lang="en-US" sz="2000" b="0" i="0" u="none" strike="noStrike" dirty="0">
                          <a:solidFill>
                            <a:schemeClr val="bg2">
                              <a:lumMod val="10000"/>
                            </a:schemeClr>
                          </a:solidFill>
                          <a:effectLst/>
                          <a:latin typeface="+mn-lt"/>
                        </a:rPr>
                        <a:t>Overall</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96 (253/263)</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445314">
                <a:tc>
                  <a:txBody>
                    <a:bodyPr/>
                    <a:lstStyle/>
                    <a:p>
                      <a:pPr marL="0" indent="0" algn="l" rtl="0" fontAlgn="ctr">
                        <a:buFont typeface="Arial" panose="020B0604020202020204" pitchFamily="34" charset="0"/>
                        <a:buNone/>
                      </a:pPr>
                      <a:r>
                        <a:rPr lang="en-US" sz="2000" b="0" i="0" u="none" strike="noStrike" dirty="0">
                          <a:solidFill>
                            <a:schemeClr val="bg2">
                              <a:lumMod val="10000"/>
                            </a:schemeClr>
                          </a:solidFill>
                          <a:effectLst/>
                          <a:latin typeface="+mn-lt"/>
                        </a:rPr>
                        <a:t>Cirrhosis status</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endParaRPr lang="en-US" sz="20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3"/>
                  </a:ext>
                </a:extLst>
              </a:tr>
              <a:tr h="445314">
                <a:tc>
                  <a:txBody>
                    <a:bodyPr/>
                    <a:lstStyle/>
                    <a:p>
                      <a:pPr marL="342900" indent="-223838" algn="l" rtl="0" fontAlgn="ctr">
                        <a:buFont typeface="Wingdings" panose="05000000000000000000" pitchFamily="2" charset="2"/>
                        <a:buChar char="§"/>
                      </a:pPr>
                      <a:r>
                        <a:rPr lang="en-US" sz="2000" b="0" i="0" u="none" strike="noStrike" dirty="0">
                          <a:solidFill>
                            <a:schemeClr val="bg2">
                              <a:lumMod val="10000"/>
                            </a:schemeClr>
                          </a:solidFill>
                          <a:effectLst/>
                          <a:latin typeface="+mn-lt"/>
                        </a:rPr>
                        <a:t>No cirrhosis</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99 (140/142)</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r h="445314">
                <a:tc>
                  <a:txBody>
                    <a:bodyPr/>
                    <a:lstStyle/>
                    <a:p>
                      <a:pPr marL="342900" indent="-223838" algn="l" rtl="0" fontAlgn="ctr">
                        <a:buFont typeface="Wingdings" panose="05000000000000000000" pitchFamily="2" charset="2"/>
                        <a:buChar char="§"/>
                      </a:pPr>
                      <a:r>
                        <a:rPr lang="en-US" sz="2000" b="0" i="0" u="none" strike="noStrike" dirty="0">
                          <a:solidFill>
                            <a:schemeClr val="bg2">
                              <a:lumMod val="10000"/>
                            </a:schemeClr>
                          </a:solidFill>
                          <a:effectLst/>
                          <a:latin typeface="+mn-lt"/>
                        </a:rPr>
                        <a:t>Cirrhosis</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93 (113/121)</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5"/>
                  </a:ext>
                </a:extLst>
              </a:tr>
              <a:tr h="445314">
                <a:tc>
                  <a:txBody>
                    <a:bodyPr/>
                    <a:lstStyle/>
                    <a:p>
                      <a:pPr marL="0" indent="0" algn="l" fontAlgn="b">
                        <a:buFont typeface="Arial" panose="020B0604020202020204" pitchFamily="34" charset="0"/>
                        <a:buNone/>
                      </a:pPr>
                      <a:r>
                        <a:rPr lang="en-US" sz="2000" b="0" i="0" u="none" strike="noStrike" dirty="0">
                          <a:solidFill>
                            <a:schemeClr val="bg2">
                              <a:lumMod val="10000"/>
                            </a:schemeClr>
                          </a:solidFill>
                          <a:effectLst/>
                          <a:latin typeface="+mn-lt"/>
                        </a:rPr>
                        <a:t>Baseline RAVs</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20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445314">
                <a:tc>
                  <a:txBody>
                    <a:bodyPr/>
                    <a:lstStyle/>
                    <a:p>
                      <a:pPr marL="342900" indent="-223838" algn="l" fontAlgn="b">
                        <a:buFont typeface="Wingdings" panose="05000000000000000000" pitchFamily="2" charset="2"/>
                        <a:buChar char="§"/>
                      </a:pPr>
                      <a:r>
                        <a:rPr lang="en-US" sz="2000" b="0" i="0" u="none" strike="noStrike" dirty="0">
                          <a:solidFill>
                            <a:schemeClr val="bg2">
                              <a:lumMod val="10000"/>
                            </a:schemeClr>
                          </a:solidFill>
                          <a:effectLst/>
                          <a:latin typeface="+mn-lt"/>
                        </a:rPr>
                        <a:t>None</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98 (42/43)</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7"/>
                  </a:ext>
                </a:extLst>
              </a:tr>
              <a:tr h="445314">
                <a:tc>
                  <a:txBody>
                    <a:bodyPr/>
                    <a:lstStyle/>
                    <a:p>
                      <a:pPr marL="342900" indent="-223838" algn="l" fontAlgn="b">
                        <a:buFont typeface="Wingdings" panose="05000000000000000000" pitchFamily="2" charset="2"/>
                        <a:buChar char="§"/>
                      </a:pPr>
                      <a:r>
                        <a:rPr lang="en-US" sz="2000" b="0" i="0" u="none" strike="noStrike" dirty="0">
                          <a:solidFill>
                            <a:schemeClr val="bg2">
                              <a:lumMod val="10000"/>
                            </a:schemeClr>
                          </a:solidFill>
                          <a:effectLst/>
                          <a:latin typeface="+mn-lt"/>
                        </a:rPr>
                        <a:t>Any</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96 (199/208)</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8"/>
                  </a:ext>
                </a:extLst>
              </a:tr>
            </a:tbl>
          </a:graphicData>
        </a:graphic>
      </p:graphicFrame>
      <p:graphicFrame>
        <p:nvGraphicFramePr>
          <p:cNvPr id="152" name="Table 151"/>
          <p:cNvGraphicFramePr>
            <a:graphicFrameLocks noGrp="1"/>
          </p:cNvGraphicFramePr>
          <p:nvPr>
            <p:extLst>
              <p:ext uri="{D42A27DB-BD31-4B8C-83A1-F6EECF244321}">
                <p14:modId xmlns:p14="http://schemas.microsoft.com/office/powerpoint/2010/main" val="612640490"/>
              </p:ext>
            </p:extLst>
          </p:nvPr>
        </p:nvGraphicFramePr>
        <p:xfrm>
          <a:off x="4767474" y="1607328"/>
          <a:ext cx="4087512" cy="3566160"/>
        </p:xfrm>
        <a:graphic>
          <a:graphicData uri="http://schemas.openxmlformats.org/drawingml/2006/table">
            <a:tbl>
              <a:tblPr/>
              <a:tblGrid>
                <a:gridCol w="2135726">
                  <a:extLst>
                    <a:ext uri="{9D8B030D-6E8A-4147-A177-3AD203B41FA5}">
                      <a16:colId xmlns:a16="http://schemas.microsoft.com/office/drawing/2014/main" xmlns="" val="20000"/>
                    </a:ext>
                  </a:extLst>
                </a:gridCol>
                <a:gridCol w="1951786">
                  <a:extLst>
                    <a:ext uri="{9D8B030D-6E8A-4147-A177-3AD203B41FA5}">
                      <a16:colId xmlns:a16="http://schemas.microsoft.com/office/drawing/2014/main" xmlns="" val="20001"/>
                    </a:ext>
                  </a:extLst>
                </a:gridCol>
              </a:tblGrid>
              <a:tr h="3962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Arial" charset="0"/>
                          <a:ea typeface="ＭＳ Ｐゴシック" charset="-128"/>
                        </a:rPr>
                        <a:t>SVR12, % (n/N)</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Arial" charset="0"/>
                          <a:ea typeface="ＭＳ Ｐゴシック" charset="-128"/>
                        </a:rPr>
                        <a:t>SOF/VEL/VOX</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9624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2000" b="0" i="0" u="none" strike="noStrike" dirty="0">
                          <a:solidFill>
                            <a:schemeClr val="bg2">
                              <a:lumMod val="10000"/>
                            </a:schemeClr>
                          </a:solidFill>
                          <a:effectLst/>
                          <a:latin typeface="+mn-lt"/>
                        </a:rPr>
                        <a:t>Genotype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endParaRPr lang="en-US" sz="20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396240">
                <a:tc>
                  <a:txBody>
                    <a:bodyPr/>
                    <a:lstStyle/>
                    <a:p>
                      <a:pPr marL="342900" marR="0" lvl="0" indent="-223838" algn="l" defTabSz="914400" rtl="0" eaLnBrk="1" fontAlgn="b" latinLnBrk="0" hangingPunct="1">
                        <a:lnSpc>
                          <a:spcPct val="100000"/>
                        </a:lnSpc>
                        <a:spcBef>
                          <a:spcPts val="0"/>
                        </a:spcBef>
                        <a:spcAft>
                          <a:spcPts val="0"/>
                        </a:spcAft>
                        <a:buClrTx/>
                        <a:buSzTx/>
                        <a:buFont typeface="Wingdings" panose="05000000000000000000" pitchFamily="2" charset="2"/>
                        <a:buChar char="§"/>
                        <a:tabLst/>
                        <a:defRPr/>
                      </a:pPr>
                      <a:r>
                        <a:rPr lang="en-US" sz="2000" b="0" i="0" u="none" strike="noStrike" dirty="0">
                          <a:solidFill>
                            <a:schemeClr val="bg2">
                              <a:lumMod val="10000"/>
                            </a:schemeClr>
                          </a:solidFill>
                          <a:effectLst/>
                          <a:latin typeface="+mn-lt"/>
                        </a:rPr>
                        <a:t>1a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2000" b="0" i="0" u="none" strike="noStrike" dirty="0">
                          <a:solidFill>
                            <a:schemeClr val="bg2">
                              <a:lumMod val="10000"/>
                            </a:schemeClr>
                          </a:solidFill>
                          <a:effectLst/>
                          <a:latin typeface="+mn-lt"/>
                        </a:rPr>
                        <a:t>96 (97/101)</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7"/>
                  </a:ext>
                </a:extLst>
              </a:tr>
              <a:tr h="396240">
                <a:tc>
                  <a:txBody>
                    <a:bodyPr/>
                    <a:lstStyle/>
                    <a:p>
                      <a:pPr marL="342900" indent="-223838" algn="l" fontAlgn="b">
                        <a:buFont typeface="Wingdings" panose="05000000000000000000" pitchFamily="2" charset="2"/>
                        <a:buChar char="§"/>
                      </a:pPr>
                      <a:r>
                        <a:rPr lang="en-US" sz="2000" b="0" i="0" u="none" strike="noStrike" dirty="0">
                          <a:solidFill>
                            <a:schemeClr val="bg2">
                              <a:lumMod val="10000"/>
                            </a:schemeClr>
                          </a:solidFill>
                          <a:effectLst/>
                          <a:latin typeface="+mn-lt"/>
                        </a:rPr>
                        <a:t>1b</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2000" b="0" i="0" u="none" strike="noStrike" dirty="0">
                          <a:solidFill>
                            <a:schemeClr val="bg2">
                              <a:lumMod val="10000"/>
                            </a:schemeClr>
                          </a:solidFill>
                          <a:effectLst/>
                          <a:latin typeface="+mn-lt"/>
                        </a:rPr>
                        <a:t>100 (45/45)</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8"/>
                  </a:ext>
                </a:extLst>
              </a:tr>
              <a:tr h="396240">
                <a:tc>
                  <a:txBody>
                    <a:bodyPr/>
                    <a:lstStyle/>
                    <a:p>
                      <a:pPr marL="342900" indent="-223838" algn="l" fontAlgn="b">
                        <a:buFont typeface="Wingdings" panose="05000000000000000000" pitchFamily="2" charset="2"/>
                        <a:buChar char="§"/>
                      </a:pPr>
                      <a:r>
                        <a:rPr lang="en-US" sz="20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2000" b="0" i="0" u="none" strike="noStrike" dirty="0">
                          <a:solidFill>
                            <a:schemeClr val="bg2">
                              <a:lumMod val="10000"/>
                            </a:schemeClr>
                          </a:solidFill>
                          <a:effectLst/>
                          <a:latin typeface="+mn-lt"/>
                        </a:rPr>
                        <a:t>100 (5/5)</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9"/>
                  </a:ext>
                </a:extLst>
              </a:tr>
              <a:tr h="396240">
                <a:tc>
                  <a:txBody>
                    <a:bodyPr/>
                    <a:lstStyle/>
                    <a:p>
                      <a:pPr marL="342900" indent="-223838" algn="l" fontAlgn="b">
                        <a:buFont typeface="Wingdings" panose="05000000000000000000" pitchFamily="2" charset="2"/>
                        <a:buChar char="§"/>
                      </a:pPr>
                      <a:r>
                        <a:rPr lang="en-US" sz="20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2000" b="0" i="0" u="none" strike="noStrike" dirty="0">
                          <a:solidFill>
                            <a:schemeClr val="bg2">
                              <a:lumMod val="10000"/>
                            </a:schemeClr>
                          </a:solidFill>
                          <a:effectLst/>
                          <a:latin typeface="+mn-lt"/>
                        </a:rPr>
                        <a:t>95 (74/78)</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0"/>
                  </a:ext>
                </a:extLst>
              </a:tr>
              <a:tr h="396240">
                <a:tc>
                  <a:txBody>
                    <a:bodyPr/>
                    <a:lstStyle/>
                    <a:p>
                      <a:pPr marL="342900" indent="-223838" algn="l" fontAlgn="b">
                        <a:buFont typeface="Wingdings" panose="05000000000000000000" pitchFamily="2" charset="2"/>
                        <a:buChar char="§"/>
                      </a:pPr>
                      <a:r>
                        <a:rPr lang="en-US" sz="2000" b="0" i="0" u="none" strike="noStrike" dirty="0">
                          <a:solidFill>
                            <a:schemeClr val="bg2">
                              <a:lumMod val="10000"/>
                            </a:schemeClr>
                          </a:solidFill>
                          <a:effectLst/>
                          <a:latin typeface="+mn-lt"/>
                        </a:rPr>
                        <a:t>4</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91 (20/22)</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1"/>
                  </a:ext>
                </a:extLst>
              </a:tr>
              <a:tr h="396240">
                <a:tc>
                  <a:txBody>
                    <a:bodyPr/>
                    <a:lstStyle/>
                    <a:p>
                      <a:pPr marL="342900" indent="-223838" algn="l" fontAlgn="b">
                        <a:buFont typeface="Wingdings" panose="05000000000000000000" pitchFamily="2" charset="2"/>
                        <a:buChar char="§"/>
                      </a:pPr>
                      <a:r>
                        <a:rPr lang="en-US" sz="20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100 (1/1)</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2"/>
                  </a:ext>
                </a:extLst>
              </a:tr>
              <a:tr h="396240">
                <a:tc>
                  <a:txBody>
                    <a:bodyPr/>
                    <a:lstStyle/>
                    <a:p>
                      <a:pPr marL="342900" indent="-223838" algn="l" fontAlgn="b">
                        <a:buFont typeface="Wingdings" panose="05000000000000000000" pitchFamily="2" charset="2"/>
                        <a:buChar char="§"/>
                      </a:pPr>
                      <a:r>
                        <a:rPr lang="en-US" sz="2000" b="0" i="0" u="none" strike="noStrike" dirty="0">
                          <a:solidFill>
                            <a:schemeClr val="bg2">
                              <a:lumMod val="10000"/>
                            </a:schemeClr>
                          </a:solidFill>
                          <a:effectLst/>
                          <a:latin typeface="+mn-lt"/>
                        </a:rPr>
                        <a:t>6</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100 (6/6)</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139429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POLARIS-2: 8-Wk SOF/VEL/VOX vs 12-Wk SOF/VEL for DAA-Naive GT1-6 Pts</a:t>
            </a:r>
          </a:p>
        </p:txBody>
      </p:sp>
      <p:sp>
        <p:nvSpPr>
          <p:cNvPr id="6148" name="Rectangle 3"/>
          <p:cNvSpPr>
            <a:spLocks noGrp="1" noChangeArrowheads="1"/>
          </p:cNvSpPr>
          <p:nvPr>
            <p:ph idx="1"/>
          </p:nvPr>
        </p:nvSpPr>
        <p:spPr>
          <a:xfrm>
            <a:off x="374650" y="1512889"/>
            <a:ext cx="8455025" cy="868362"/>
          </a:xfrm>
        </p:spPr>
        <p:txBody>
          <a:bodyPr/>
          <a:lstStyle/>
          <a:p>
            <a:r>
              <a:rPr lang="en-US" altLang="en-US" sz="2000" dirty="0"/>
              <a:t>Randomized, open-label, active-controlled phase III trial</a:t>
            </a:r>
          </a:p>
        </p:txBody>
      </p:sp>
      <p:sp>
        <p:nvSpPr>
          <p:cNvPr id="6150" name="Text Box 11"/>
          <p:cNvSpPr txBox="1">
            <a:spLocks noChangeArrowheads="1"/>
          </p:cNvSpPr>
          <p:nvPr/>
        </p:nvSpPr>
        <p:spPr bwMode="auto">
          <a:xfrm>
            <a:off x="285750" y="6357938"/>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Jacobson IM, et al. AASLD 2016. Abstract LB12.</a:t>
            </a:r>
          </a:p>
        </p:txBody>
      </p:sp>
      <p:sp>
        <p:nvSpPr>
          <p:cNvPr id="21" name="Rectangle 6"/>
          <p:cNvSpPr>
            <a:spLocks noChangeArrowheads="1"/>
          </p:cNvSpPr>
          <p:nvPr/>
        </p:nvSpPr>
        <p:spPr bwMode="auto">
          <a:xfrm>
            <a:off x="3021806" y="2763419"/>
            <a:ext cx="4211638" cy="880845"/>
          </a:xfrm>
          <a:prstGeom prst="rect">
            <a:avLst/>
          </a:prstGeom>
          <a:solidFill>
            <a:schemeClr val="accent2"/>
          </a:solidFill>
          <a:ln w="9525">
            <a:noFill/>
            <a:miter lim="800000"/>
            <a:headEnd/>
            <a:tailEnd/>
          </a:ln>
          <a:effectLst/>
          <a:extLst/>
        </p:spPr>
        <p:txBody>
          <a:bodyPr wrap="none" anchor="ctr"/>
          <a:lstStyle/>
          <a:p>
            <a:pPr algn="ctr" eaLnBrk="1" hangingPunct="1">
              <a:spcBef>
                <a:spcPct val="50000"/>
              </a:spcBef>
              <a:defRPr/>
            </a:pPr>
            <a:r>
              <a:rPr lang="en-US" sz="1600" b="1" dirty="0">
                <a:solidFill>
                  <a:schemeClr val="bg2">
                    <a:lumMod val="10000"/>
                  </a:schemeClr>
                </a:solidFill>
                <a:latin typeface="Arial" charset="0"/>
                <a:ea typeface="ＭＳ Ｐゴシック" charset="0"/>
              </a:rPr>
              <a:t>SOF/VEL/VOX</a:t>
            </a:r>
            <a:br>
              <a:rPr lang="en-US" sz="1600" b="1" dirty="0">
                <a:solidFill>
                  <a:schemeClr val="bg2">
                    <a:lumMod val="10000"/>
                  </a:schemeClr>
                </a:solidFill>
                <a:latin typeface="Arial" charset="0"/>
                <a:ea typeface="ＭＳ Ｐゴシック" charset="0"/>
              </a:rPr>
            </a:br>
            <a:r>
              <a:rPr lang="en-US" altLang="en-US" sz="1600" dirty="0">
                <a:solidFill>
                  <a:schemeClr val="bg2">
                    <a:lumMod val="10000"/>
                  </a:schemeClr>
                </a:solidFill>
                <a:ea typeface="ＭＳ Ｐゴシック" panose="020B0600070205080204" pitchFamily="34" charset="-128"/>
              </a:rPr>
              <a:t>400/100/100 mg PO QD</a:t>
            </a:r>
            <a:br>
              <a:rPr lang="en-US" altLang="en-US" sz="1600" dirty="0">
                <a:solidFill>
                  <a:schemeClr val="bg2">
                    <a:lumMod val="10000"/>
                  </a:schemeClr>
                </a:solidFill>
                <a:ea typeface="ＭＳ Ｐゴシック" panose="020B0600070205080204" pitchFamily="34" charset="-128"/>
              </a:rPr>
            </a:br>
            <a:r>
              <a:rPr lang="en-US" sz="1600" b="0" dirty="0">
                <a:solidFill>
                  <a:schemeClr val="bg2">
                    <a:lumMod val="10000"/>
                  </a:schemeClr>
                </a:solidFill>
                <a:latin typeface="Arial" charset="0"/>
                <a:ea typeface="ＭＳ Ｐゴシック" charset="0"/>
              </a:rPr>
              <a:t>(n = 501)</a:t>
            </a:r>
          </a:p>
        </p:txBody>
      </p:sp>
      <p:sp>
        <p:nvSpPr>
          <p:cNvPr id="23" name="Rectangle 7"/>
          <p:cNvSpPr>
            <a:spLocks noChangeArrowheads="1"/>
          </p:cNvSpPr>
          <p:nvPr/>
        </p:nvSpPr>
        <p:spPr bwMode="auto">
          <a:xfrm>
            <a:off x="3021806" y="3751234"/>
            <a:ext cx="5254625" cy="880845"/>
          </a:xfrm>
          <a:prstGeom prst="rect">
            <a:avLst/>
          </a:prstGeom>
          <a:solidFill>
            <a:schemeClr val="accent3"/>
          </a:solidFill>
          <a:ln w="9525">
            <a:noFill/>
            <a:miter lim="800000"/>
            <a:headEnd/>
            <a:tailEnd/>
          </a:ln>
          <a:effectLst/>
          <a:extLst/>
        </p:spPr>
        <p:txBody>
          <a:bodyPr wrap="none" anchor="ctr"/>
          <a:lstStyle/>
          <a:p>
            <a:pPr algn="ctr" eaLnBrk="1" hangingPunct="1">
              <a:spcBef>
                <a:spcPct val="50000"/>
              </a:spcBef>
              <a:defRPr/>
            </a:pPr>
            <a:r>
              <a:rPr lang="en-US" sz="1600" b="1" dirty="0">
                <a:solidFill>
                  <a:schemeClr val="bg2">
                    <a:lumMod val="10000"/>
                  </a:schemeClr>
                </a:solidFill>
                <a:latin typeface="Arial" charset="0"/>
                <a:ea typeface="ＭＳ Ｐゴシック" charset="0"/>
              </a:rPr>
              <a:t>SOF/VEL</a:t>
            </a:r>
            <a:br>
              <a:rPr lang="en-US" sz="1600" b="1" dirty="0">
                <a:solidFill>
                  <a:schemeClr val="bg2">
                    <a:lumMod val="10000"/>
                  </a:schemeClr>
                </a:solidFill>
                <a:latin typeface="Arial" charset="0"/>
                <a:ea typeface="ＭＳ Ｐゴシック" charset="0"/>
              </a:rPr>
            </a:br>
            <a:r>
              <a:rPr lang="en-US" altLang="en-US" sz="1600" dirty="0">
                <a:solidFill>
                  <a:schemeClr val="bg2">
                    <a:lumMod val="10000"/>
                  </a:schemeClr>
                </a:solidFill>
                <a:ea typeface="ＭＳ Ｐゴシック" panose="020B0600070205080204" pitchFamily="34" charset="-128"/>
              </a:rPr>
              <a:t>400/100 mg PO QD</a:t>
            </a:r>
            <a:br>
              <a:rPr lang="en-US" altLang="en-US" sz="1600" dirty="0">
                <a:solidFill>
                  <a:schemeClr val="bg2">
                    <a:lumMod val="10000"/>
                  </a:schemeClr>
                </a:solidFill>
                <a:ea typeface="ＭＳ Ｐゴシック" panose="020B0600070205080204" pitchFamily="34" charset="-128"/>
              </a:rPr>
            </a:br>
            <a:r>
              <a:rPr lang="en-US" sz="1600" b="0" dirty="0">
                <a:solidFill>
                  <a:schemeClr val="bg2">
                    <a:lumMod val="10000"/>
                  </a:schemeClr>
                </a:solidFill>
                <a:latin typeface="Arial" charset="0"/>
                <a:ea typeface="ＭＳ Ｐゴシック" charset="0"/>
              </a:rPr>
              <a:t>(n = 440)</a:t>
            </a:r>
          </a:p>
        </p:txBody>
      </p:sp>
      <p:sp>
        <p:nvSpPr>
          <p:cNvPr id="24" name="Line 12"/>
          <p:cNvSpPr>
            <a:spLocks noChangeShapeType="1"/>
          </p:cNvSpPr>
          <p:nvPr/>
        </p:nvSpPr>
        <p:spPr bwMode="auto">
          <a:xfrm flipV="1">
            <a:off x="2301081" y="3133557"/>
            <a:ext cx="629444" cy="46040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25" name="Line 13"/>
          <p:cNvSpPr>
            <a:spLocks noChangeShapeType="1"/>
          </p:cNvSpPr>
          <p:nvPr/>
        </p:nvSpPr>
        <p:spPr bwMode="auto">
          <a:xfrm>
            <a:off x="2301081" y="3852971"/>
            <a:ext cx="629444" cy="34892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31" name="Text Box 15"/>
          <p:cNvSpPr txBox="1">
            <a:spLocks noChangeArrowheads="1"/>
          </p:cNvSpPr>
          <p:nvPr/>
        </p:nvSpPr>
        <p:spPr bwMode="auto">
          <a:xfrm>
            <a:off x="1022181" y="1986177"/>
            <a:ext cx="2887095" cy="740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en-US" sz="1400" b="0" i="1" dirty="0"/>
              <a:t>Stratified by HCV genotype, cirrhosis (yes vs no), and</a:t>
            </a:r>
            <a:br>
              <a:rPr lang="en-US" sz="1400" b="0" i="1" dirty="0"/>
            </a:br>
            <a:r>
              <a:rPr lang="en-US" sz="1400" b="0" i="1" dirty="0"/>
              <a:t>prior IFN (experienced vs naive)</a:t>
            </a:r>
          </a:p>
        </p:txBody>
      </p:sp>
      <p:sp>
        <p:nvSpPr>
          <p:cNvPr id="32" name="Line 14"/>
          <p:cNvSpPr>
            <a:spLocks noChangeShapeType="1"/>
          </p:cNvSpPr>
          <p:nvPr/>
        </p:nvSpPr>
        <p:spPr bwMode="auto">
          <a:xfrm>
            <a:off x="2445544" y="2714121"/>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35" name="Rectangle 1"/>
          <p:cNvSpPr>
            <a:spLocks noChangeArrowheads="1"/>
          </p:cNvSpPr>
          <p:nvPr/>
        </p:nvSpPr>
        <p:spPr bwMode="auto">
          <a:xfrm>
            <a:off x="319881" y="2895378"/>
            <a:ext cx="2016125"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1600" b="0" dirty="0"/>
              <a:t>DAA-naive pts with GT1-6 HCV with or without compensated cirrhosis and/or IFN experience</a:t>
            </a:r>
          </a:p>
          <a:p>
            <a:pPr algn="ctr" eaLnBrk="1" hangingPunct="1">
              <a:spcBef>
                <a:spcPct val="0"/>
              </a:spcBef>
              <a:buFontTx/>
              <a:buNone/>
            </a:pPr>
            <a:r>
              <a:rPr lang="en-US" altLang="en-US" sz="1600" b="0" dirty="0"/>
              <a:t>(N = 941)</a:t>
            </a:r>
          </a:p>
        </p:txBody>
      </p:sp>
      <p:sp>
        <p:nvSpPr>
          <p:cNvPr id="36" name="TextBox 35"/>
          <p:cNvSpPr txBox="1"/>
          <p:nvPr/>
        </p:nvSpPr>
        <p:spPr>
          <a:xfrm>
            <a:off x="6806440" y="2237324"/>
            <a:ext cx="805317" cy="307777"/>
          </a:xfrm>
          <a:prstGeom prst="rect">
            <a:avLst/>
          </a:prstGeom>
          <a:noFill/>
        </p:spPr>
        <p:txBody>
          <a:bodyPr wrap="square" rtlCol="0">
            <a:spAutoFit/>
          </a:bodyPr>
          <a:lstStyle/>
          <a:p>
            <a:pPr algn="ctr"/>
            <a:r>
              <a:rPr lang="en-US" sz="1400" i="1" dirty="0"/>
              <a:t>Wk 8</a:t>
            </a:r>
          </a:p>
        </p:txBody>
      </p:sp>
      <p:cxnSp>
        <p:nvCxnSpPr>
          <p:cNvPr id="37" name="Straight Arrow Connector 36"/>
          <p:cNvCxnSpPr/>
          <p:nvPr/>
        </p:nvCxnSpPr>
        <p:spPr>
          <a:xfrm>
            <a:off x="7209099" y="2488716"/>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857443" y="2242319"/>
            <a:ext cx="805317" cy="307777"/>
          </a:xfrm>
          <a:prstGeom prst="rect">
            <a:avLst/>
          </a:prstGeom>
          <a:noFill/>
        </p:spPr>
        <p:txBody>
          <a:bodyPr wrap="square" rtlCol="0">
            <a:spAutoFit/>
          </a:bodyPr>
          <a:lstStyle/>
          <a:p>
            <a:pPr algn="ctr"/>
            <a:r>
              <a:rPr lang="en-US" sz="1400" i="1" dirty="0"/>
              <a:t>Wk 12</a:t>
            </a:r>
          </a:p>
        </p:txBody>
      </p:sp>
      <p:cxnSp>
        <p:nvCxnSpPr>
          <p:cNvPr id="39" name="Straight Arrow Connector 38"/>
          <p:cNvCxnSpPr/>
          <p:nvPr/>
        </p:nvCxnSpPr>
        <p:spPr>
          <a:xfrm>
            <a:off x="8260102" y="2493711"/>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
          <p:cNvSpPr txBox="1">
            <a:spLocks noChangeArrowheads="1"/>
          </p:cNvSpPr>
          <p:nvPr/>
        </p:nvSpPr>
        <p:spPr bwMode="auto">
          <a:xfrm>
            <a:off x="538163" y="4818230"/>
            <a:ext cx="84264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400" b="0" dirty="0"/>
              <a:t>*Treatment allocation randomized in pts with GT1-4 HCV; pts with GT5-6 HCV allocated to SOF/VEL/VOX arm; cirrhotic pts with GT3 HCV infection enrolled in POLARIS-3.</a:t>
            </a:r>
          </a:p>
        </p:txBody>
      </p:sp>
    </p:spTree>
    <p:extLst>
      <p:ext uri="{BB962C8B-B14F-4D97-AF65-F5344CB8AC3E}">
        <p14:creationId xmlns:p14="http://schemas.microsoft.com/office/powerpoint/2010/main" val="1853175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4" name="Title 1"/>
          <p:cNvSpPr>
            <a:spLocks noGrp="1"/>
          </p:cNvSpPr>
          <p:nvPr>
            <p:ph type="title"/>
          </p:nvPr>
        </p:nvSpPr>
        <p:spPr>
          <a:xfrm>
            <a:off x="377825" y="238125"/>
            <a:ext cx="8442325" cy="1103313"/>
          </a:xfrm>
        </p:spPr>
        <p:txBody>
          <a:bodyPr/>
          <a:lstStyle/>
          <a:p>
            <a:r>
              <a:rPr lang="en-US" altLang="en-US" dirty="0"/>
              <a:t>POLARIS-2: SVR12 Rates With 8-Wk SOF/VEL/VOX vs 12-Wk SOF/VEL</a:t>
            </a:r>
          </a:p>
        </p:txBody>
      </p:sp>
      <p:grpSp>
        <p:nvGrpSpPr>
          <p:cNvPr id="61457" name="Group 16"/>
          <p:cNvGrpSpPr>
            <a:grpSpLocks/>
          </p:cNvGrpSpPr>
          <p:nvPr/>
        </p:nvGrpSpPr>
        <p:grpSpPr bwMode="auto">
          <a:xfrm>
            <a:off x="6291263" y="6208713"/>
            <a:ext cx="2673350" cy="450850"/>
            <a:chOff x="9289790" y="4481726"/>
            <a:chExt cx="2673350" cy="450347"/>
          </a:xfrm>
        </p:grpSpPr>
        <p:pic>
          <p:nvPicPr>
            <p:cNvPr id="6159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9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ea typeface="MS PGothic" panose="020B0600070205080204" pitchFamily="34" charset="-128"/>
                </a:rPr>
                <a:t>Slide credit: </a:t>
              </a:r>
              <a:r>
                <a:rPr lang="en-US" altLang="en-US" sz="1400" b="0" dirty="0">
                  <a:solidFill>
                    <a:schemeClr val="bg2"/>
                  </a:solidFill>
                  <a:ea typeface="MS PGothic" panose="020B0600070205080204" pitchFamily="34" charset="-128"/>
                  <a:hlinkClick r:id="rId4"/>
                </a:rPr>
                <a:t>clinicaloptions.com</a:t>
              </a:r>
              <a:endParaRPr lang="en-US" altLang="en-US" sz="1400" b="0" dirty="0">
                <a:solidFill>
                  <a:schemeClr val="bg2"/>
                </a:solidFill>
                <a:ea typeface="MS PGothic" panose="020B0600070205080204" pitchFamily="34" charset="-128"/>
              </a:endParaRPr>
            </a:p>
          </p:txBody>
        </p:sp>
      </p:grpSp>
      <p:sp>
        <p:nvSpPr>
          <p:cNvPr id="61458" name="Text Box 11"/>
          <p:cNvSpPr txBox="1">
            <a:spLocks noChangeArrowheads="1"/>
          </p:cNvSpPr>
          <p:nvPr/>
        </p:nvSpPr>
        <p:spPr bwMode="auto">
          <a:xfrm>
            <a:off x="285750" y="6143899"/>
            <a:ext cx="47148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Jacobson IM, et al. AASLD 2016. Abstract LB12. </a:t>
            </a:r>
            <a:r>
              <a:rPr lang="en-US" altLang="en-US" sz="1400" b="0" dirty="0">
                <a:solidFill>
                  <a:srgbClr val="CDCDCF"/>
                </a:solidFill>
                <a:ea typeface="MS PGothic" pitchFamily="34" charset="-128"/>
              </a:rPr>
              <a:t>Reproduced with permission. </a:t>
            </a:r>
            <a:endParaRPr lang="nb-NO" altLang="en-US" sz="1400" b="0" dirty="0">
              <a:solidFill>
                <a:schemeClr val="bg2"/>
              </a:solidFill>
            </a:endParaRPr>
          </a:p>
        </p:txBody>
      </p:sp>
      <p:sp>
        <p:nvSpPr>
          <p:cNvPr id="142" name="Rectangle 3"/>
          <p:cNvSpPr>
            <a:spLocks noGrp="1" noChangeArrowheads="1"/>
          </p:cNvSpPr>
          <p:nvPr>
            <p:ph idx="1"/>
          </p:nvPr>
        </p:nvSpPr>
        <p:spPr>
          <a:xfrm>
            <a:off x="374650" y="1512889"/>
            <a:ext cx="8455025" cy="868362"/>
          </a:xfrm>
        </p:spPr>
        <p:txBody>
          <a:bodyPr/>
          <a:lstStyle/>
          <a:p>
            <a:r>
              <a:rPr lang="en-US" altLang="en-US" sz="2000" dirty="0"/>
              <a:t>8 wks SOF/VEL/VOX </a:t>
            </a:r>
            <a:r>
              <a:rPr lang="en-US" sz="2000" dirty="0"/>
              <a:t>did not meet criteria for noninferiority </a:t>
            </a:r>
            <a:r>
              <a:rPr lang="en-US" altLang="en-US" sz="2000" dirty="0"/>
              <a:t>vs 12 wks SOF/VEL</a:t>
            </a:r>
          </a:p>
          <a:p>
            <a:pPr lvl="1"/>
            <a:r>
              <a:rPr lang="en-US" sz="1800" dirty="0"/>
              <a:t>Treatment difference: -3.4% (95% CI: -6.2% to -0.6%)</a:t>
            </a:r>
            <a:endParaRPr lang="en-US" altLang="en-US" sz="1800" dirty="0"/>
          </a:p>
        </p:txBody>
      </p:sp>
      <p:grpSp>
        <p:nvGrpSpPr>
          <p:cNvPr id="5" name="Group 4"/>
          <p:cNvGrpSpPr/>
          <p:nvPr/>
        </p:nvGrpSpPr>
        <p:grpSpPr>
          <a:xfrm>
            <a:off x="585073" y="2628184"/>
            <a:ext cx="7910857" cy="3456777"/>
            <a:chOff x="148048" y="2562935"/>
            <a:chExt cx="7649543" cy="3754547"/>
          </a:xfrm>
        </p:grpSpPr>
        <p:sp>
          <p:nvSpPr>
            <p:cNvPr id="148" name="TextBox 139"/>
            <p:cNvSpPr txBox="1">
              <a:spLocks noChangeArrowheads="1"/>
            </p:cNvSpPr>
            <p:nvPr/>
          </p:nvSpPr>
          <p:spPr bwMode="auto">
            <a:xfrm>
              <a:off x="668022" y="4775825"/>
              <a:ext cx="7038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n/N =</a:t>
              </a:r>
            </a:p>
          </p:txBody>
        </p:sp>
        <p:sp>
          <p:nvSpPr>
            <p:cNvPr id="149" name="TextBox 139"/>
            <p:cNvSpPr txBox="1">
              <a:spLocks noChangeArrowheads="1"/>
            </p:cNvSpPr>
            <p:nvPr/>
          </p:nvSpPr>
          <p:spPr bwMode="auto">
            <a:xfrm>
              <a:off x="1882304" y="5124040"/>
              <a:ext cx="133898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Overall</a:t>
              </a:r>
            </a:p>
          </p:txBody>
        </p:sp>
        <p:sp>
          <p:nvSpPr>
            <p:cNvPr id="150" name="TextBox 139"/>
            <p:cNvSpPr txBox="1">
              <a:spLocks noChangeArrowheads="1"/>
            </p:cNvSpPr>
            <p:nvPr/>
          </p:nvSpPr>
          <p:spPr bwMode="auto">
            <a:xfrm>
              <a:off x="3901703" y="5124040"/>
              <a:ext cx="15322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Noncirrhotic</a:t>
              </a:r>
            </a:p>
          </p:txBody>
        </p:sp>
        <p:sp>
          <p:nvSpPr>
            <p:cNvPr id="151" name="TextBox 139"/>
            <p:cNvSpPr txBox="1">
              <a:spLocks noChangeArrowheads="1"/>
            </p:cNvSpPr>
            <p:nvPr/>
          </p:nvSpPr>
          <p:spPr bwMode="auto">
            <a:xfrm>
              <a:off x="6000064" y="5124040"/>
              <a:ext cx="15322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Cirrhotic</a:t>
              </a:r>
            </a:p>
          </p:txBody>
        </p:sp>
        <p:sp>
          <p:nvSpPr>
            <p:cNvPr id="152" name="TextBox 139"/>
            <p:cNvSpPr txBox="1">
              <a:spLocks noChangeArrowheads="1"/>
            </p:cNvSpPr>
            <p:nvPr/>
          </p:nvSpPr>
          <p:spPr bwMode="auto">
            <a:xfrm>
              <a:off x="148048" y="5470587"/>
              <a:ext cx="156428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dirty="0">
                  <a:solidFill>
                    <a:schemeClr val="tx1"/>
                  </a:solidFill>
                </a:rPr>
                <a:t>Relapse, n</a:t>
              </a:r>
            </a:p>
            <a:p>
              <a:pPr algn="r">
                <a:lnSpc>
                  <a:spcPct val="100000"/>
                </a:lnSpc>
                <a:spcBef>
                  <a:spcPct val="0"/>
                </a:spcBef>
                <a:spcAft>
                  <a:spcPct val="0"/>
                </a:spcAft>
                <a:buClrTx/>
                <a:buFontTx/>
                <a:buNone/>
              </a:pPr>
              <a:r>
                <a:rPr lang="en-US" altLang="en-US" sz="1600" dirty="0">
                  <a:solidFill>
                    <a:schemeClr val="tx1"/>
                  </a:solidFill>
                </a:rPr>
                <a:t>LTFU, n</a:t>
              </a:r>
            </a:p>
            <a:p>
              <a:pPr algn="r">
                <a:lnSpc>
                  <a:spcPct val="100000"/>
                </a:lnSpc>
                <a:spcBef>
                  <a:spcPct val="0"/>
                </a:spcBef>
                <a:spcAft>
                  <a:spcPct val="0"/>
                </a:spcAft>
                <a:buClrTx/>
                <a:buFontTx/>
                <a:buNone/>
              </a:pPr>
              <a:r>
                <a:rPr lang="en-US" altLang="en-US" sz="1600" dirty="0">
                  <a:solidFill>
                    <a:schemeClr val="tx1"/>
                  </a:solidFill>
                </a:rPr>
                <a:t>D/c for AE, n</a:t>
              </a:r>
            </a:p>
          </p:txBody>
        </p:sp>
        <p:sp>
          <p:nvSpPr>
            <p:cNvPr id="153" name="TextBox 139"/>
            <p:cNvSpPr txBox="1">
              <a:spLocks noChangeArrowheads="1"/>
            </p:cNvSpPr>
            <p:nvPr/>
          </p:nvSpPr>
          <p:spPr bwMode="auto">
            <a:xfrm>
              <a:off x="1760998" y="5470587"/>
              <a:ext cx="75980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0" dirty="0">
                  <a:solidFill>
                    <a:schemeClr val="tx1"/>
                  </a:solidFill>
                </a:rPr>
                <a:t>21</a:t>
              </a:r>
            </a:p>
            <a:p>
              <a:pPr algn="ctr">
                <a:lnSpc>
                  <a:spcPct val="100000"/>
                </a:lnSpc>
                <a:spcBef>
                  <a:spcPct val="0"/>
                </a:spcBef>
                <a:spcAft>
                  <a:spcPct val="0"/>
                </a:spcAft>
                <a:buClrTx/>
                <a:buFontTx/>
                <a:buNone/>
              </a:pPr>
              <a:r>
                <a:rPr lang="en-US" altLang="en-US" sz="1600" b="0" dirty="0">
                  <a:solidFill>
                    <a:schemeClr val="tx1"/>
                  </a:solidFill>
                </a:rPr>
                <a:t>4</a:t>
              </a:r>
            </a:p>
            <a:p>
              <a:pPr algn="ctr">
                <a:lnSpc>
                  <a:spcPct val="100000"/>
                </a:lnSpc>
                <a:spcBef>
                  <a:spcPct val="0"/>
                </a:spcBef>
                <a:spcAft>
                  <a:spcPct val="0"/>
                </a:spcAft>
                <a:buClrTx/>
                <a:buFontTx/>
                <a:buNone/>
              </a:pPr>
              <a:r>
                <a:rPr lang="en-US" altLang="en-US" sz="1600" b="0" dirty="0">
                  <a:solidFill>
                    <a:schemeClr val="tx1"/>
                  </a:solidFill>
                </a:rPr>
                <a:t>0 </a:t>
              </a:r>
            </a:p>
          </p:txBody>
        </p:sp>
        <p:sp>
          <p:nvSpPr>
            <p:cNvPr id="154" name="TextBox 139"/>
            <p:cNvSpPr txBox="1">
              <a:spLocks noChangeArrowheads="1"/>
            </p:cNvSpPr>
            <p:nvPr/>
          </p:nvSpPr>
          <p:spPr bwMode="auto">
            <a:xfrm>
              <a:off x="2640004" y="5485532"/>
              <a:ext cx="6297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0" dirty="0">
                  <a:solidFill>
                    <a:schemeClr val="tx1"/>
                  </a:solidFill>
                </a:rPr>
                <a:t>3</a:t>
              </a:r>
            </a:p>
            <a:p>
              <a:pPr algn="ctr">
                <a:lnSpc>
                  <a:spcPct val="100000"/>
                </a:lnSpc>
                <a:spcBef>
                  <a:spcPct val="0"/>
                </a:spcBef>
                <a:spcAft>
                  <a:spcPct val="0"/>
                </a:spcAft>
                <a:buClrTx/>
                <a:buFontTx/>
                <a:buNone/>
              </a:pPr>
              <a:r>
                <a:rPr lang="en-US" altLang="en-US" sz="1600" b="0" dirty="0">
                  <a:solidFill>
                    <a:schemeClr val="tx1"/>
                  </a:solidFill>
                </a:rPr>
                <a:t>4</a:t>
              </a:r>
            </a:p>
            <a:p>
              <a:pPr algn="ctr">
                <a:lnSpc>
                  <a:spcPct val="100000"/>
                </a:lnSpc>
                <a:spcBef>
                  <a:spcPct val="0"/>
                </a:spcBef>
                <a:spcAft>
                  <a:spcPct val="0"/>
                </a:spcAft>
                <a:buClrTx/>
                <a:buFontTx/>
                <a:buNone/>
              </a:pPr>
              <a:r>
                <a:rPr lang="en-US" altLang="en-US" sz="1600" b="0" dirty="0">
                  <a:solidFill>
                    <a:schemeClr val="tx1"/>
                  </a:solidFill>
                </a:rPr>
                <a:t>1</a:t>
              </a:r>
            </a:p>
          </p:txBody>
        </p:sp>
        <p:sp>
          <p:nvSpPr>
            <p:cNvPr id="155" name="TextBox 139"/>
            <p:cNvSpPr txBox="1">
              <a:spLocks noChangeArrowheads="1"/>
            </p:cNvSpPr>
            <p:nvPr/>
          </p:nvSpPr>
          <p:spPr bwMode="auto">
            <a:xfrm>
              <a:off x="3952755" y="5470587"/>
              <a:ext cx="6297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0" dirty="0">
                  <a:solidFill>
                    <a:schemeClr val="tx1"/>
                  </a:solidFill>
                </a:rPr>
                <a:t>14</a:t>
              </a:r>
            </a:p>
            <a:p>
              <a:pPr algn="ctr">
                <a:lnSpc>
                  <a:spcPct val="100000"/>
                </a:lnSpc>
                <a:spcBef>
                  <a:spcPct val="0"/>
                </a:spcBef>
                <a:spcAft>
                  <a:spcPct val="0"/>
                </a:spcAft>
                <a:buClrTx/>
                <a:buFontTx/>
                <a:buNone/>
              </a:pPr>
              <a:r>
                <a:rPr lang="en-US" altLang="en-US" sz="1600" b="0" dirty="0">
                  <a:solidFill>
                    <a:schemeClr val="tx1"/>
                  </a:solidFill>
                </a:rPr>
                <a:t>3</a:t>
              </a:r>
            </a:p>
            <a:p>
              <a:pPr algn="ctr">
                <a:lnSpc>
                  <a:spcPct val="100000"/>
                </a:lnSpc>
                <a:spcBef>
                  <a:spcPct val="0"/>
                </a:spcBef>
                <a:spcAft>
                  <a:spcPct val="0"/>
                </a:spcAft>
                <a:buClrTx/>
                <a:buFontTx/>
                <a:buNone/>
              </a:pPr>
              <a:r>
                <a:rPr lang="en-US" altLang="en-US" sz="1600" b="0" dirty="0">
                  <a:solidFill>
                    <a:schemeClr val="tx1"/>
                  </a:solidFill>
                </a:rPr>
                <a:t>0</a:t>
              </a:r>
            </a:p>
          </p:txBody>
        </p:sp>
        <p:sp>
          <p:nvSpPr>
            <p:cNvPr id="156" name="TextBox 139"/>
            <p:cNvSpPr txBox="1">
              <a:spLocks noChangeArrowheads="1"/>
            </p:cNvSpPr>
            <p:nvPr/>
          </p:nvSpPr>
          <p:spPr bwMode="auto">
            <a:xfrm>
              <a:off x="4770966" y="5470587"/>
              <a:ext cx="6297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0" dirty="0">
                  <a:solidFill>
                    <a:schemeClr val="tx1"/>
                  </a:solidFill>
                </a:rPr>
                <a:t>2</a:t>
              </a:r>
            </a:p>
            <a:p>
              <a:pPr algn="ctr">
                <a:lnSpc>
                  <a:spcPct val="100000"/>
                </a:lnSpc>
                <a:spcBef>
                  <a:spcPct val="0"/>
                </a:spcBef>
                <a:spcAft>
                  <a:spcPct val="0"/>
                </a:spcAft>
                <a:buClrTx/>
                <a:buFontTx/>
                <a:buNone/>
              </a:pPr>
              <a:r>
                <a:rPr lang="en-US" altLang="en-US" sz="1600" b="0" dirty="0">
                  <a:solidFill>
                    <a:schemeClr val="tx1"/>
                  </a:solidFill>
                </a:rPr>
                <a:t>4</a:t>
              </a:r>
            </a:p>
            <a:p>
              <a:pPr algn="ctr">
                <a:lnSpc>
                  <a:spcPct val="100000"/>
                </a:lnSpc>
                <a:spcBef>
                  <a:spcPct val="0"/>
                </a:spcBef>
                <a:spcAft>
                  <a:spcPct val="0"/>
                </a:spcAft>
                <a:buClrTx/>
                <a:buFontTx/>
                <a:buNone/>
              </a:pPr>
              <a:r>
                <a:rPr lang="en-US" altLang="en-US" sz="1600" b="0" dirty="0">
                  <a:solidFill>
                    <a:schemeClr val="tx1"/>
                  </a:solidFill>
                </a:rPr>
                <a:t>1</a:t>
              </a:r>
            </a:p>
          </p:txBody>
        </p:sp>
        <p:sp>
          <p:nvSpPr>
            <p:cNvPr id="157" name="TextBox 139"/>
            <p:cNvSpPr txBox="1">
              <a:spLocks noChangeArrowheads="1"/>
            </p:cNvSpPr>
            <p:nvPr/>
          </p:nvSpPr>
          <p:spPr bwMode="auto">
            <a:xfrm>
              <a:off x="6071947" y="5486485"/>
              <a:ext cx="6297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0" dirty="0">
                  <a:solidFill>
                    <a:schemeClr val="tx1"/>
                  </a:solidFill>
                </a:rPr>
                <a:t>7</a:t>
              </a:r>
            </a:p>
            <a:p>
              <a:pPr algn="ctr">
                <a:lnSpc>
                  <a:spcPct val="100000"/>
                </a:lnSpc>
                <a:spcBef>
                  <a:spcPct val="0"/>
                </a:spcBef>
                <a:spcAft>
                  <a:spcPct val="0"/>
                </a:spcAft>
                <a:buClrTx/>
                <a:buFontTx/>
                <a:buNone/>
              </a:pPr>
              <a:r>
                <a:rPr lang="en-US" altLang="en-US" sz="1600" b="0" dirty="0">
                  <a:solidFill>
                    <a:schemeClr val="tx1"/>
                  </a:solidFill>
                </a:rPr>
                <a:t>1</a:t>
              </a:r>
            </a:p>
            <a:p>
              <a:pPr algn="ctr">
                <a:lnSpc>
                  <a:spcPct val="100000"/>
                </a:lnSpc>
                <a:spcBef>
                  <a:spcPct val="0"/>
                </a:spcBef>
                <a:spcAft>
                  <a:spcPct val="0"/>
                </a:spcAft>
                <a:buClrTx/>
                <a:buFontTx/>
                <a:buNone/>
              </a:pPr>
              <a:r>
                <a:rPr lang="en-US" altLang="en-US" sz="1600" b="0" dirty="0">
                  <a:solidFill>
                    <a:schemeClr val="tx1"/>
                  </a:solidFill>
                </a:rPr>
                <a:t>0</a:t>
              </a:r>
            </a:p>
          </p:txBody>
        </p:sp>
        <p:sp>
          <p:nvSpPr>
            <p:cNvPr id="158" name="TextBox 139"/>
            <p:cNvSpPr txBox="1">
              <a:spLocks noChangeArrowheads="1"/>
            </p:cNvSpPr>
            <p:nvPr/>
          </p:nvSpPr>
          <p:spPr bwMode="auto">
            <a:xfrm>
              <a:off x="6874245" y="5470587"/>
              <a:ext cx="6297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0" dirty="0">
                  <a:solidFill>
                    <a:schemeClr val="tx1"/>
                  </a:solidFill>
                </a:rPr>
                <a:t>1</a:t>
              </a:r>
            </a:p>
            <a:p>
              <a:pPr algn="ctr">
                <a:lnSpc>
                  <a:spcPct val="100000"/>
                </a:lnSpc>
                <a:spcBef>
                  <a:spcPct val="0"/>
                </a:spcBef>
                <a:spcAft>
                  <a:spcPct val="0"/>
                </a:spcAft>
                <a:buClrTx/>
                <a:buFontTx/>
                <a:buNone/>
              </a:pPr>
              <a:r>
                <a:rPr lang="en-US" altLang="en-US" sz="1600" b="0" dirty="0">
                  <a:solidFill>
                    <a:schemeClr val="tx1"/>
                  </a:solidFill>
                </a:rPr>
                <a:t>0</a:t>
              </a:r>
            </a:p>
            <a:p>
              <a:pPr algn="ctr">
                <a:lnSpc>
                  <a:spcPct val="100000"/>
                </a:lnSpc>
                <a:spcBef>
                  <a:spcPct val="0"/>
                </a:spcBef>
                <a:spcAft>
                  <a:spcPct val="0"/>
                </a:spcAft>
                <a:buClrTx/>
                <a:buFontTx/>
                <a:buNone/>
              </a:pPr>
              <a:r>
                <a:rPr lang="en-US" altLang="en-US" sz="1600" b="0" dirty="0">
                  <a:solidFill>
                    <a:schemeClr val="tx1"/>
                  </a:solidFill>
                </a:rPr>
                <a:t>0</a:t>
              </a:r>
            </a:p>
          </p:txBody>
        </p:sp>
        <p:cxnSp>
          <p:nvCxnSpPr>
            <p:cNvPr id="29" name="Straight Connector 5"/>
            <p:cNvCxnSpPr>
              <a:cxnSpLocks noChangeShapeType="1"/>
            </p:cNvCxnSpPr>
            <p:nvPr/>
          </p:nvCxnSpPr>
          <p:spPr bwMode="auto">
            <a:xfrm>
              <a:off x="3602704" y="5125822"/>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33" name="Rectangle 32"/>
            <p:cNvSpPr/>
            <p:nvPr/>
          </p:nvSpPr>
          <p:spPr bwMode="auto">
            <a:xfrm>
              <a:off x="1719249" y="3043151"/>
              <a:ext cx="825964" cy="2076205"/>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34" name="Rectangle 33"/>
            <p:cNvSpPr/>
            <p:nvPr/>
          </p:nvSpPr>
          <p:spPr bwMode="auto">
            <a:xfrm>
              <a:off x="2533667" y="2939278"/>
              <a:ext cx="827499" cy="2180079"/>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35" name="Rectangle 34"/>
            <p:cNvSpPr/>
            <p:nvPr/>
          </p:nvSpPr>
          <p:spPr bwMode="auto">
            <a:xfrm>
              <a:off x="3830230" y="2983090"/>
              <a:ext cx="827500" cy="2136266"/>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36" name="Rectangle 35"/>
            <p:cNvSpPr/>
            <p:nvPr/>
          </p:nvSpPr>
          <p:spPr bwMode="auto">
            <a:xfrm>
              <a:off x="4665064" y="2939278"/>
              <a:ext cx="825964" cy="2180079"/>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37" name="TextBox 16"/>
            <p:cNvSpPr txBox="1">
              <a:spLocks noChangeArrowheads="1"/>
            </p:cNvSpPr>
            <p:nvPr/>
          </p:nvSpPr>
          <p:spPr bwMode="auto">
            <a:xfrm rot="16200000">
              <a:off x="-332239" y="3909238"/>
              <a:ext cx="2238180" cy="301621"/>
            </a:xfrm>
            <a:prstGeom prst="rect">
              <a:avLst/>
            </a:prstGeom>
            <a:noFill/>
            <a:ln>
              <a:noFill/>
            </a:ln>
            <a:extLst/>
          </p:spPr>
          <p:txBody>
            <a:bodyPr>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dirty="0">
                  <a:solidFill>
                    <a:schemeClr val="tx1"/>
                  </a:solidFill>
                  <a:latin typeface="+mn-lt"/>
                  <a:ea typeface="ヒラギノ角ゴ Pro W3"/>
                  <a:cs typeface="ヒラギノ角ゴ Pro W3"/>
                </a:rPr>
                <a:t>SVR12 (%)</a:t>
              </a:r>
            </a:p>
          </p:txBody>
        </p:sp>
        <p:cxnSp>
          <p:nvCxnSpPr>
            <p:cNvPr id="38" name="Straight Connector 3"/>
            <p:cNvCxnSpPr>
              <a:cxnSpLocks noChangeShapeType="1"/>
            </p:cNvCxnSpPr>
            <p:nvPr/>
          </p:nvCxnSpPr>
          <p:spPr bwMode="auto">
            <a:xfrm>
              <a:off x="1503435" y="2924919"/>
              <a:ext cx="0" cy="219443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9" name="Straight Connector 10"/>
            <p:cNvCxnSpPr>
              <a:cxnSpLocks noChangeShapeType="1"/>
            </p:cNvCxnSpPr>
            <p:nvPr/>
          </p:nvCxnSpPr>
          <p:spPr bwMode="auto">
            <a:xfrm>
              <a:off x="1432814" y="2939500"/>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40" name="Straight Connector 11"/>
            <p:cNvCxnSpPr>
              <a:cxnSpLocks noChangeShapeType="1"/>
            </p:cNvCxnSpPr>
            <p:nvPr/>
          </p:nvCxnSpPr>
          <p:spPr bwMode="auto">
            <a:xfrm>
              <a:off x="1432814" y="3369639"/>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41" name="Straight Connector 12"/>
            <p:cNvCxnSpPr>
              <a:cxnSpLocks noChangeShapeType="1"/>
            </p:cNvCxnSpPr>
            <p:nvPr/>
          </p:nvCxnSpPr>
          <p:spPr bwMode="auto">
            <a:xfrm>
              <a:off x="1432814" y="3805610"/>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13"/>
            <p:cNvCxnSpPr>
              <a:cxnSpLocks noChangeShapeType="1"/>
            </p:cNvCxnSpPr>
            <p:nvPr/>
          </p:nvCxnSpPr>
          <p:spPr bwMode="auto">
            <a:xfrm>
              <a:off x="1432814" y="4243039"/>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43" name="Straight Connector 14"/>
            <p:cNvCxnSpPr>
              <a:cxnSpLocks noChangeShapeType="1"/>
            </p:cNvCxnSpPr>
            <p:nvPr/>
          </p:nvCxnSpPr>
          <p:spPr bwMode="auto">
            <a:xfrm>
              <a:off x="1432814" y="5114982"/>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44" name="Straight Connector 15"/>
            <p:cNvCxnSpPr>
              <a:cxnSpLocks noChangeShapeType="1"/>
            </p:cNvCxnSpPr>
            <p:nvPr/>
          </p:nvCxnSpPr>
          <p:spPr bwMode="auto">
            <a:xfrm>
              <a:off x="1432814" y="4679011"/>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45" name="TextBox 7"/>
            <p:cNvSpPr txBox="1">
              <a:spLocks noChangeArrowheads="1"/>
            </p:cNvSpPr>
            <p:nvPr/>
          </p:nvSpPr>
          <p:spPr bwMode="auto">
            <a:xfrm>
              <a:off x="963027" y="2803897"/>
              <a:ext cx="508167"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100</a:t>
              </a:r>
            </a:p>
          </p:txBody>
        </p:sp>
        <p:sp>
          <p:nvSpPr>
            <p:cNvPr id="46" name="TextBox 18"/>
            <p:cNvSpPr txBox="1">
              <a:spLocks noChangeArrowheads="1"/>
            </p:cNvSpPr>
            <p:nvPr/>
          </p:nvSpPr>
          <p:spPr bwMode="auto">
            <a:xfrm>
              <a:off x="1061283" y="3239868"/>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80</a:t>
              </a:r>
            </a:p>
          </p:txBody>
        </p:sp>
        <p:sp>
          <p:nvSpPr>
            <p:cNvPr id="47" name="TextBox 19"/>
            <p:cNvSpPr txBox="1">
              <a:spLocks noChangeArrowheads="1"/>
            </p:cNvSpPr>
            <p:nvPr/>
          </p:nvSpPr>
          <p:spPr bwMode="auto">
            <a:xfrm>
              <a:off x="1061283" y="3675840"/>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60</a:t>
              </a:r>
            </a:p>
          </p:txBody>
        </p:sp>
        <p:sp>
          <p:nvSpPr>
            <p:cNvPr id="48" name="TextBox 20"/>
            <p:cNvSpPr txBox="1">
              <a:spLocks noChangeArrowheads="1"/>
            </p:cNvSpPr>
            <p:nvPr/>
          </p:nvSpPr>
          <p:spPr bwMode="auto">
            <a:xfrm>
              <a:off x="1061283" y="4111810"/>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40</a:t>
              </a:r>
            </a:p>
          </p:txBody>
        </p:sp>
        <p:sp>
          <p:nvSpPr>
            <p:cNvPr id="49" name="TextBox 21"/>
            <p:cNvSpPr txBox="1">
              <a:spLocks noChangeArrowheads="1"/>
            </p:cNvSpPr>
            <p:nvPr/>
          </p:nvSpPr>
          <p:spPr bwMode="auto">
            <a:xfrm>
              <a:off x="1061283" y="4547782"/>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20</a:t>
              </a:r>
            </a:p>
          </p:txBody>
        </p:sp>
        <p:sp>
          <p:nvSpPr>
            <p:cNvPr id="50" name="TextBox 22"/>
            <p:cNvSpPr txBox="1">
              <a:spLocks noChangeArrowheads="1"/>
            </p:cNvSpPr>
            <p:nvPr/>
          </p:nvSpPr>
          <p:spPr bwMode="auto">
            <a:xfrm>
              <a:off x="1173356" y="4983753"/>
              <a:ext cx="288627"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0</a:t>
              </a:r>
            </a:p>
          </p:txBody>
        </p:sp>
        <p:cxnSp>
          <p:nvCxnSpPr>
            <p:cNvPr id="51" name="Straight Connector 5"/>
            <p:cNvCxnSpPr>
              <a:cxnSpLocks noChangeShapeType="1"/>
            </p:cNvCxnSpPr>
            <p:nvPr/>
          </p:nvCxnSpPr>
          <p:spPr bwMode="auto">
            <a:xfrm>
              <a:off x="1503435" y="5121574"/>
              <a:ext cx="0" cy="568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52" name="TextBox 7"/>
            <p:cNvSpPr txBox="1">
              <a:spLocks noChangeArrowheads="1"/>
            </p:cNvSpPr>
            <p:nvPr/>
          </p:nvSpPr>
          <p:spPr bwMode="auto">
            <a:xfrm>
              <a:off x="1914963" y="2699273"/>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95</a:t>
              </a:r>
            </a:p>
          </p:txBody>
        </p:sp>
        <p:sp>
          <p:nvSpPr>
            <p:cNvPr id="53" name="TextBox 7"/>
            <p:cNvSpPr txBox="1">
              <a:spLocks noChangeArrowheads="1"/>
            </p:cNvSpPr>
            <p:nvPr/>
          </p:nvSpPr>
          <p:spPr bwMode="auto">
            <a:xfrm>
              <a:off x="2739735" y="2603735"/>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98</a:t>
              </a:r>
            </a:p>
          </p:txBody>
        </p:sp>
        <p:sp>
          <p:nvSpPr>
            <p:cNvPr id="54" name="TextBox 7"/>
            <p:cNvSpPr txBox="1">
              <a:spLocks noChangeArrowheads="1"/>
            </p:cNvSpPr>
            <p:nvPr/>
          </p:nvSpPr>
          <p:spPr bwMode="auto">
            <a:xfrm>
              <a:off x="4040493" y="2633262"/>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96</a:t>
              </a:r>
            </a:p>
          </p:txBody>
        </p:sp>
        <p:sp>
          <p:nvSpPr>
            <p:cNvPr id="55" name="TextBox 7"/>
            <p:cNvSpPr txBox="1">
              <a:spLocks noChangeArrowheads="1"/>
            </p:cNvSpPr>
            <p:nvPr/>
          </p:nvSpPr>
          <p:spPr bwMode="auto">
            <a:xfrm>
              <a:off x="4865115" y="2601906"/>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98</a:t>
              </a:r>
            </a:p>
          </p:txBody>
        </p:sp>
        <p:sp>
          <p:nvSpPr>
            <p:cNvPr id="56" name="Rectangle 55"/>
            <p:cNvSpPr/>
            <p:nvPr/>
          </p:nvSpPr>
          <p:spPr bwMode="auto">
            <a:xfrm>
              <a:off x="5928310" y="3117081"/>
              <a:ext cx="825964" cy="2002275"/>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57" name="TextBox 7"/>
            <p:cNvSpPr txBox="1">
              <a:spLocks noChangeArrowheads="1"/>
            </p:cNvSpPr>
            <p:nvPr/>
          </p:nvSpPr>
          <p:spPr bwMode="auto">
            <a:xfrm>
              <a:off x="6128361" y="2702786"/>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91</a:t>
              </a:r>
            </a:p>
          </p:txBody>
        </p:sp>
        <p:sp>
          <p:nvSpPr>
            <p:cNvPr id="58" name="Rectangle 57"/>
            <p:cNvSpPr/>
            <p:nvPr/>
          </p:nvSpPr>
          <p:spPr bwMode="auto">
            <a:xfrm>
              <a:off x="6755363" y="2911253"/>
              <a:ext cx="825964" cy="2208103"/>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59" name="TextBox 7"/>
            <p:cNvSpPr txBox="1">
              <a:spLocks noChangeArrowheads="1"/>
            </p:cNvSpPr>
            <p:nvPr/>
          </p:nvSpPr>
          <p:spPr bwMode="auto">
            <a:xfrm>
              <a:off x="6958941" y="2562935"/>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99</a:t>
              </a:r>
            </a:p>
          </p:txBody>
        </p:sp>
        <p:sp>
          <p:nvSpPr>
            <p:cNvPr id="61" name="Rectangle 13"/>
            <p:cNvSpPr>
              <a:spLocks noChangeArrowheads="1"/>
            </p:cNvSpPr>
            <p:nvPr/>
          </p:nvSpPr>
          <p:spPr bwMode="auto">
            <a:xfrm>
              <a:off x="1709696" y="4750382"/>
              <a:ext cx="845248" cy="307777"/>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476/501</a:t>
              </a:r>
            </a:p>
          </p:txBody>
        </p:sp>
        <p:sp>
          <p:nvSpPr>
            <p:cNvPr id="62" name="Rectangle 13"/>
            <p:cNvSpPr>
              <a:spLocks noChangeArrowheads="1"/>
            </p:cNvSpPr>
            <p:nvPr/>
          </p:nvSpPr>
          <p:spPr bwMode="auto">
            <a:xfrm>
              <a:off x="2556640" y="4746353"/>
              <a:ext cx="823119" cy="307777"/>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432/440</a:t>
              </a:r>
            </a:p>
          </p:txBody>
        </p:sp>
        <p:sp>
          <p:nvSpPr>
            <p:cNvPr id="63" name="Rectangle 13"/>
            <p:cNvSpPr>
              <a:spLocks noChangeArrowheads="1"/>
            </p:cNvSpPr>
            <p:nvPr/>
          </p:nvSpPr>
          <p:spPr bwMode="auto">
            <a:xfrm>
              <a:off x="3827706" y="4740537"/>
              <a:ext cx="827110" cy="307777"/>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394/411</a:t>
              </a:r>
            </a:p>
          </p:txBody>
        </p:sp>
        <p:sp>
          <p:nvSpPr>
            <p:cNvPr id="64" name="Rectangle 13"/>
            <p:cNvSpPr>
              <a:spLocks noChangeArrowheads="1"/>
            </p:cNvSpPr>
            <p:nvPr/>
          </p:nvSpPr>
          <p:spPr bwMode="auto">
            <a:xfrm>
              <a:off x="4668873" y="4742043"/>
              <a:ext cx="834091" cy="307777"/>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349/356</a:t>
              </a:r>
            </a:p>
          </p:txBody>
        </p:sp>
        <p:sp>
          <p:nvSpPr>
            <p:cNvPr id="65" name="Rectangle 13"/>
            <p:cNvSpPr>
              <a:spLocks noChangeArrowheads="1"/>
            </p:cNvSpPr>
            <p:nvPr/>
          </p:nvSpPr>
          <p:spPr bwMode="auto">
            <a:xfrm>
              <a:off x="5956480" y="4727303"/>
              <a:ext cx="769625" cy="307777"/>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82/90</a:t>
              </a:r>
            </a:p>
          </p:txBody>
        </p:sp>
        <p:sp>
          <p:nvSpPr>
            <p:cNvPr id="66" name="Rectangle 13"/>
            <p:cNvSpPr>
              <a:spLocks noChangeArrowheads="1"/>
            </p:cNvSpPr>
            <p:nvPr/>
          </p:nvSpPr>
          <p:spPr bwMode="auto">
            <a:xfrm>
              <a:off x="6783533" y="4727303"/>
              <a:ext cx="769625" cy="307777"/>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83/84</a:t>
              </a:r>
            </a:p>
          </p:txBody>
        </p:sp>
        <p:cxnSp>
          <p:nvCxnSpPr>
            <p:cNvPr id="68" name="Straight Connector 3"/>
            <p:cNvCxnSpPr>
              <a:cxnSpLocks noChangeShapeType="1"/>
            </p:cNvCxnSpPr>
            <p:nvPr/>
          </p:nvCxnSpPr>
          <p:spPr bwMode="auto">
            <a:xfrm>
              <a:off x="1500357" y="5117898"/>
              <a:ext cx="629723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9" name="Straight Connector 5"/>
            <p:cNvCxnSpPr>
              <a:cxnSpLocks noChangeShapeType="1"/>
            </p:cNvCxnSpPr>
            <p:nvPr/>
          </p:nvCxnSpPr>
          <p:spPr bwMode="auto">
            <a:xfrm>
              <a:off x="5716220" y="5114982"/>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0" name="Straight Connector 5"/>
            <p:cNvCxnSpPr>
              <a:cxnSpLocks noChangeShapeType="1"/>
            </p:cNvCxnSpPr>
            <p:nvPr/>
          </p:nvCxnSpPr>
          <p:spPr bwMode="auto">
            <a:xfrm>
              <a:off x="7786017" y="5116586"/>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4" name="Straight Connector 3"/>
            <p:cNvCxnSpPr/>
            <p:nvPr/>
          </p:nvCxnSpPr>
          <p:spPr bwMode="auto">
            <a:xfrm>
              <a:off x="1578487" y="5462594"/>
              <a:ext cx="1876713" cy="0"/>
            </a:xfrm>
            <a:prstGeom prst="line">
              <a:avLst/>
            </a:prstGeom>
            <a:noFill/>
            <a:ln w="28575" cap="flat" cmpd="sng" algn="ctr">
              <a:solidFill>
                <a:schemeClr val="tx1"/>
              </a:solidFill>
              <a:prstDash val="solid"/>
              <a:round/>
              <a:headEnd type="none" w="med" len="med"/>
              <a:tailEnd type="none" w="med" len="med"/>
            </a:ln>
            <a:effectLst/>
          </p:spPr>
        </p:cxnSp>
        <p:cxnSp>
          <p:nvCxnSpPr>
            <p:cNvPr id="74" name="Straight Connector 73"/>
            <p:cNvCxnSpPr/>
            <p:nvPr/>
          </p:nvCxnSpPr>
          <p:spPr bwMode="auto">
            <a:xfrm>
              <a:off x="3742240" y="5462594"/>
              <a:ext cx="1876713" cy="0"/>
            </a:xfrm>
            <a:prstGeom prst="line">
              <a:avLst/>
            </a:prstGeom>
            <a:noFill/>
            <a:ln w="28575" cap="flat" cmpd="sng" algn="ctr">
              <a:solidFill>
                <a:schemeClr val="tx1"/>
              </a:solidFill>
              <a:prstDash val="solid"/>
              <a:round/>
              <a:headEnd type="none" w="med" len="med"/>
              <a:tailEnd type="none" w="med" len="med"/>
            </a:ln>
            <a:effectLst/>
          </p:spPr>
        </p:cxnSp>
        <p:cxnSp>
          <p:nvCxnSpPr>
            <p:cNvPr id="75" name="Straight Connector 74"/>
            <p:cNvCxnSpPr/>
            <p:nvPr/>
          </p:nvCxnSpPr>
          <p:spPr bwMode="auto">
            <a:xfrm>
              <a:off x="5884146" y="5462594"/>
              <a:ext cx="1876713" cy="0"/>
            </a:xfrm>
            <a:prstGeom prst="line">
              <a:avLst/>
            </a:prstGeom>
            <a:noFill/>
            <a:ln w="28575" cap="flat" cmpd="sng" algn="ctr">
              <a:solidFill>
                <a:schemeClr val="tx1"/>
              </a:solidFill>
              <a:prstDash val="solid"/>
              <a:round/>
              <a:headEnd type="none" w="med" len="med"/>
              <a:tailEnd type="none" w="med" len="med"/>
            </a:ln>
            <a:effectLst/>
          </p:spPr>
        </p:cxnSp>
        <p:grpSp>
          <p:nvGrpSpPr>
            <p:cNvPr id="91" name="Group 122"/>
            <p:cNvGrpSpPr>
              <a:grpSpLocks/>
            </p:cNvGrpSpPr>
            <p:nvPr/>
          </p:nvGrpSpPr>
          <p:grpSpPr bwMode="auto">
            <a:xfrm>
              <a:off x="2044011" y="2983967"/>
              <a:ext cx="139316" cy="126749"/>
              <a:chOff x="823913" y="3395663"/>
              <a:chExt cx="91440" cy="147637"/>
            </a:xfrm>
          </p:grpSpPr>
          <p:cxnSp>
            <p:nvCxnSpPr>
              <p:cNvPr id="92" name="Straight Connector 123"/>
              <p:cNvCxnSpPr>
                <a:cxnSpLocks noChangeShapeType="1"/>
              </p:cNvCxnSpPr>
              <p:nvPr/>
            </p:nvCxnSpPr>
            <p:spPr bwMode="auto">
              <a:xfrm flipV="1">
                <a:off x="869633" y="3401551"/>
                <a:ext cx="0" cy="13810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3" name="Straight Connector 124"/>
              <p:cNvCxnSpPr>
                <a:cxnSpLocks noChangeShapeType="1"/>
              </p:cNvCxnSpPr>
              <p:nvPr/>
            </p:nvCxnSpPr>
            <p:spPr bwMode="auto">
              <a:xfrm>
                <a:off x="823913" y="3395663"/>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4" name="Straight Connector 125"/>
              <p:cNvCxnSpPr>
                <a:cxnSpLocks noChangeShapeType="1"/>
              </p:cNvCxnSpPr>
              <p:nvPr/>
            </p:nvCxnSpPr>
            <p:spPr bwMode="auto">
              <a:xfrm>
                <a:off x="823913" y="3543300"/>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99" name="Group 132"/>
            <p:cNvGrpSpPr>
              <a:grpSpLocks/>
            </p:cNvGrpSpPr>
            <p:nvPr/>
          </p:nvGrpSpPr>
          <p:grpSpPr bwMode="auto">
            <a:xfrm>
              <a:off x="6263086" y="3001721"/>
              <a:ext cx="137160" cy="429292"/>
              <a:chOff x="823913" y="3395663"/>
              <a:chExt cx="91440" cy="239246"/>
            </a:xfrm>
          </p:grpSpPr>
          <p:cxnSp>
            <p:nvCxnSpPr>
              <p:cNvPr id="100" name="Straight Connector 133"/>
              <p:cNvCxnSpPr>
                <a:cxnSpLocks noChangeShapeType="1"/>
              </p:cNvCxnSpPr>
              <p:nvPr/>
            </p:nvCxnSpPr>
            <p:spPr bwMode="auto">
              <a:xfrm flipV="1">
                <a:off x="869633" y="3401552"/>
                <a:ext cx="0" cy="23335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1" name="Straight Connector 134"/>
              <p:cNvCxnSpPr>
                <a:cxnSpLocks noChangeShapeType="1"/>
              </p:cNvCxnSpPr>
              <p:nvPr/>
            </p:nvCxnSpPr>
            <p:spPr bwMode="auto">
              <a:xfrm>
                <a:off x="823913" y="3395663"/>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2" name="Straight Connector 135"/>
              <p:cNvCxnSpPr>
                <a:cxnSpLocks noChangeShapeType="1"/>
              </p:cNvCxnSpPr>
              <p:nvPr/>
            </p:nvCxnSpPr>
            <p:spPr bwMode="auto">
              <a:xfrm>
                <a:off x="823913" y="3633788"/>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11" name="Group 152"/>
            <p:cNvGrpSpPr>
              <a:grpSpLocks/>
            </p:cNvGrpSpPr>
            <p:nvPr/>
          </p:nvGrpSpPr>
          <p:grpSpPr bwMode="auto">
            <a:xfrm>
              <a:off x="7099094" y="2859200"/>
              <a:ext cx="134723" cy="245218"/>
              <a:chOff x="823913" y="3403684"/>
              <a:chExt cx="91440" cy="234866"/>
            </a:xfrm>
          </p:grpSpPr>
          <p:cxnSp>
            <p:nvCxnSpPr>
              <p:cNvPr id="112" name="Straight Connector 153"/>
              <p:cNvCxnSpPr>
                <a:cxnSpLocks noChangeShapeType="1"/>
              </p:cNvCxnSpPr>
              <p:nvPr/>
            </p:nvCxnSpPr>
            <p:spPr bwMode="auto">
              <a:xfrm flipV="1">
                <a:off x="869633" y="3405193"/>
                <a:ext cx="0" cy="23335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 name="Straight Connector 154"/>
              <p:cNvCxnSpPr>
                <a:cxnSpLocks noChangeShapeType="1"/>
              </p:cNvCxnSpPr>
              <p:nvPr/>
            </p:nvCxnSpPr>
            <p:spPr bwMode="auto">
              <a:xfrm>
                <a:off x="823913" y="3403684"/>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4" name="Straight Connector 155"/>
              <p:cNvCxnSpPr>
                <a:cxnSpLocks noChangeShapeType="1"/>
              </p:cNvCxnSpPr>
              <p:nvPr/>
            </p:nvCxnSpPr>
            <p:spPr bwMode="auto">
              <a:xfrm>
                <a:off x="823913" y="3633788"/>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15" name="Group 156"/>
            <p:cNvGrpSpPr>
              <a:grpSpLocks/>
            </p:cNvGrpSpPr>
            <p:nvPr/>
          </p:nvGrpSpPr>
          <p:grpSpPr bwMode="auto">
            <a:xfrm>
              <a:off x="4176319" y="2915732"/>
              <a:ext cx="133971" cy="134178"/>
              <a:chOff x="823913" y="3403684"/>
              <a:chExt cx="91440" cy="111042"/>
            </a:xfrm>
          </p:grpSpPr>
          <p:cxnSp>
            <p:nvCxnSpPr>
              <p:cNvPr id="116" name="Straight Connector 157"/>
              <p:cNvCxnSpPr>
                <a:cxnSpLocks noChangeShapeType="1"/>
              </p:cNvCxnSpPr>
              <p:nvPr/>
            </p:nvCxnSpPr>
            <p:spPr bwMode="auto">
              <a:xfrm flipV="1">
                <a:off x="869633" y="3405194"/>
                <a:ext cx="0" cy="10476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7" name="Straight Connector 158"/>
              <p:cNvCxnSpPr>
                <a:cxnSpLocks noChangeShapeType="1"/>
              </p:cNvCxnSpPr>
              <p:nvPr/>
            </p:nvCxnSpPr>
            <p:spPr bwMode="auto">
              <a:xfrm>
                <a:off x="823913" y="3403684"/>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8" name="Straight Connector 159"/>
              <p:cNvCxnSpPr>
                <a:cxnSpLocks noChangeShapeType="1"/>
              </p:cNvCxnSpPr>
              <p:nvPr/>
            </p:nvCxnSpPr>
            <p:spPr bwMode="auto">
              <a:xfrm>
                <a:off x="823913" y="3514726"/>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21" name="Group 122"/>
            <p:cNvGrpSpPr>
              <a:grpSpLocks/>
            </p:cNvGrpSpPr>
            <p:nvPr/>
          </p:nvGrpSpPr>
          <p:grpSpPr bwMode="auto">
            <a:xfrm>
              <a:off x="2887352" y="2889928"/>
              <a:ext cx="136872" cy="99650"/>
              <a:chOff x="823913" y="3395663"/>
              <a:chExt cx="91440" cy="147637"/>
            </a:xfrm>
          </p:grpSpPr>
          <p:cxnSp>
            <p:nvCxnSpPr>
              <p:cNvPr id="122" name="Straight Connector 123"/>
              <p:cNvCxnSpPr>
                <a:cxnSpLocks noChangeShapeType="1"/>
              </p:cNvCxnSpPr>
              <p:nvPr/>
            </p:nvCxnSpPr>
            <p:spPr bwMode="auto">
              <a:xfrm flipV="1">
                <a:off x="869633" y="3401551"/>
                <a:ext cx="0" cy="13810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23" name="Straight Connector 124"/>
              <p:cNvCxnSpPr>
                <a:cxnSpLocks noChangeShapeType="1"/>
              </p:cNvCxnSpPr>
              <p:nvPr/>
            </p:nvCxnSpPr>
            <p:spPr bwMode="auto">
              <a:xfrm>
                <a:off x="823913" y="3395663"/>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24" name="Straight Connector 125"/>
              <p:cNvCxnSpPr>
                <a:cxnSpLocks noChangeShapeType="1"/>
              </p:cNvCxnSpPr>
              <p:nvPr/>
            </p:nvCxnSpPr>
            <p:spPr bwMode="auto">
              <a:xfrm>
                <a:off x="823913" y="3543300"/>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25" name="Group 122"/>
            <p:cNvGrpSpPr>
              <a:grpSpLocks/>
            </p:cNvGrpSpPr>
            <p:nvPr/>
          </p:nvGrpSpPr>
          <p:grpSpPr bwMode="auto">
            <a:xfrm>
              <a:off x="5000606" y="2896677"/>
              <a:ext cx="136872" cy="99650"/>
              <a:chOff x="823913" y="3395663"/>
              <a:chExt cx="91440" cy="147637"/>
            </a:xfrm>
          </p:grpSpPr>
          <p:cxnSp>
            <p:nvCxnSpPr>
              <p:cNvPr id="126" name="Straight Connector 123"/>
              <p:cNvCxnSpPr>
                <a:cxnSpLocks noChangeShapeType="1"/>
              </p:cNvCxnSpPr>
              <p:nvPr/>
            </p:nvCxnSpPr>
            <p:spPr bwMode="auto">
              <a:xfrm flipV="1">
                <a:off x="869633" y="3401551"/>
                <a:ext cx="0" cy="13810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27" name="Straight Connector 124"/>
              <p:cNvCxnSpPr>
                <a:cxnSpLocks noChangeShapeType="1"/>
              </p:cNvCxnSpPr>
              <p:nvPr/>
            </p:nvCxnSpPr>
            <p:spPr bwMode="auto">
              <a:xfrm>
                <a:off x="823913" y="3395663"/>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28" name="Straight Connector 125"/>
              <p:cNvCxnSpPr>
                <a:cxnSpLocks noChangeShapeType="1"/>
              </p:cNvCxnSpPr>
              <p:nvPr/>
            </p:nvCxnSpPr>
            <p:spPr bwMode="auto">
              <a:xfrm>
                <a:off x="823913" y="3543300"/>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sp>
        <p:nvSpPr>
          <p:cNvPr id="129" name="TextBox 3"/>
          <p:cNvSpPr txBox="1">
            <a:spLocks noChangeArrowheads="1"/>
          </p:cNvSpPr>
          <p:nvPr/>
        </p:nvSpPr>
        <p:spPr bwMode="auto">
          <a:xfrm>
            <a:off x="7099094" y="2016724"/>
            <a:ext cx="22002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400" b="0" dirty="0">
                <a:solidFill>
                  <a:schemeClr val="tx1"/>
                </a:solidFill>
              </a:rPr>
              <a:t>SOF/VEL/VOX 8 wks</a:t>
            </a:r>
          </a:p>
          <a:p>
            <a:pPr>
              <a:lnSpc>
                <a:spcPct val="100000"/>
              </a:lnSpc>
              <a:spcBef>
                <a:spcPct val="0"/>
              </a:spcBef>
              <a:spcAft>
                <a:spcPct val="0"/>
              </a:spcAft>
              <a:buClrTx/>
              <a:buFontTx/>
              <a:buNone/>
            </a:pPr>
            <a:r>
              <a:rPr lang="en-US" altLang="en-US" sz="1400" b="0" dirty="0">
                <a:solidFill>
                  <a:schemeClr val="tx1"/>
                </a:solidFill>
              </a:rPr>
              <a:t>SOF/VEL 12 wks</a:t>
            </a:r>
          </a:p>
        </p:txBody>
      </p:sp>
      <p:sp>
        <p:nvSpPr>
          <p:cNvPr id="130" name="Rectangle 4"/>
          <p:cNvSpPr>
            <a:spLocks noChangeArrowheads="1"/>
          </p:cNvSpPr>
          <p:nvPr/>
        </p:nvSpPr>
        <p:spPr bwMode="auto">
          <a:xfrm>
            <a:off x="6937169" y="2098409"/>
            <a:ext cx="146050" cy="146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
        <p:nvSpPr>
          <p:cNvPr id="131" name="Rectangle 30"/>
          <p:cNvSpPr>
            <a:spLocks noChangeArrowheads="1"/>
          </p:cNvSpPr>
          <p:nvPr/>
        </p:nvSpPr>
        <p:spPr bwMode="auto">
          <a:xfrm>
            <a:off x="6937169" y="2313259"/>
            <a:ext cx="146050" cy="147638"/>
          </a:xfrm>
          <a:prstGeom prst="rect">
            <a:avLst/>
          </a:prstGeom>
          <a:solidFill>
            <a:schemeClr val="accent3"/>
          </a:solidFill>
          <a:ln>
            <a:noFill/>
          </a:ln>
          <a:extLst/>
        </p:spPr>
        <p:txBody>
          <a:bodyPr wrap="none"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Tree>
    <p:extLst>
      <p:ext uri="{BB962C8B-B14F-4D97-AF65-F5344CB8AC3E}">
        <p14:creationId xmlns:p14="http://schemas.microsoft.com/office/powerpoint/2010/main" val="814151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Box 64"/>
          <p:cNvSpPr txBox="1">
            <a:spLocks noChangeArrowheads="1"/>
          </p:cNvSpPr>
          <p:nvPr/>
        </p:nvSpPr>
        <p:spPr bwMode="auto">
          <a:xfrm>
            <a:off x="1909232" y="2216764"/>
            <a:ext cx="5944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93</a:t>
            </a:r>
          </a:p>
        </p:txBody>
      </p:sp>
      <p:sp>
        <p:nvSpPr>
          <p:cNvPr id="170" name="Rectangle 169"/>
          <p:cNvSpPr/>
          <p:nvPr/>
        </p:nvSpPr>
        <p:spPr bwMode="auto">
          <a:xfrm>
            <a:off x="2044593" y="2639276"/>
            <a:ext cx="314156" cy="2257851"/>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71" name="Rectangle 170"/>
          <p:cNvSpPr/>
          <p:nvPr/>
        </p:nvSpPr>
        <p:spPr bwMode="auto">
          <a:xfrm>
            <a:off x="2357492" y="2515460"/>
            <a:ext cx="314156" cy="2372685"/>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72" name="TextBox 65"/>
          <p:cNvSpPr txBox="1">
            <a:spLocks noChangeArrowheads="1"/>
          </p:cNvSpPr>
          <p:nvPr/>
        </p:nvSpPr>
        <p:spPr bwMode="auto">
          <a:xfrm>
            <a:off x="2275495" y="2145973"/>
            <a:ext cx="475004" cy="42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grpSp>
        <p:nvGrpSpPr>
          <p:cNvPr id="173" name="Group 84"/>
          <p:cNvGrpSpPr>
            <a:grpSpLocks/>
          </p:cNvGrpSpPr>
          <p:nvPr/>
        </p:nvGrpSpPr>
        <p:grpSpPr bwMode="auto">
          <a:xfrm>
            <a:off x="2140120" y="2529561"/>
            <a:ext cx="132102" cy="238400"/>
            <a:chOff x="1710791" y="3528127"/>
            <a:chExt cx="89013" cy="368147"/>
          </a:xfrm>
        </p:grpSpPr>
        <p:cxnSp>
          <p:nvCxnSpPr>
            <p:cNvPr id="174"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75"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76"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77" name="Group 84"/>
          <p:cNvGrpSpPr>
            <a:grpSpLocks/>
          </p:cNvGrpSpPr>
          <p:nvPr/>
        </p:nvGrpSpPr>
        <p:grpSpPr bwMode="auto">
          <a:xfrm>
            <a:off x="2457484" y="2451824"/>
            <a:ext cx="103983" cy="136440"/>
            <a:chOff x="1710791" y="3528127"/>
            <a:chExt cx="89013" cy="368147"/>
          </a:xfrm>
        </p:grpSpPr>
        <p:cxnSp>
          <p:nvCxnSpPr>
            <p:cNvPr id="178"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79"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80"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61454" name="Title 1"/>
          <p:cNvSpPr>
            <a:spLocks noGrp="1"/>
          </p:cNvSpPr>
          <p:nvPr>
            <p:ph type="title"/>
          </p:nvPr>
        </p:nvSpPr>
        <p:spPr>
          <a:xfrm>
            <a:off x="377825" y="238125"/>
            <a:ext cx="8442325" cy="1103313"/>
          </a:xfrm>
        </p:spPr>
        <p:txBody>
          <a:bodyPr/>
          <a:lstStyle/>
          <a:p>
            <a:r>
              <a:rPr lang="en-US" altLang="en-US" dirty="0"/>
              <a:t>POLARIS-2: Efficacy </a:t>
            </a:r>
            <a:r>
              <a:rPr lang="en-US" altLang="en-US" dirty="0" smtClean="0"/>
              <a:t>by </a:t>
            </a:r>
            <a:r>
              <a:rPr lang="en-US" altLang="en-US" dirty="0"/>
              <a:t>HCV GT With</a:t>
            </a:r>
            <a:br>
              <a:rPr lang="en-US" altLang="en-US" dirty="0"/>
            </a:br>
            <a:r>
              <a:rPr lang="en-US" altLang="en-US" dirty="0" smtClean="0"/>
              <a:t>8-Wk </a:t>
            </a:r>
            <a:r>
              <a:rPr lang="en-US" altLang="en-US" dirty="0"/>
              <a:t>SOF/VEL/VOX vs </a:t>
            </a:r>
            <a:r>
              <a:rPr lang="en-US" altLang="en-US" dirty="0" smtClean="0"/>
              <a:t>12-Wk </a:t>
            </a:r>
            <a:r>
              <a:rPr lang="en-US" altLang="en-US" dirty="0"/>
              <a:t>SOF/VEL</a:t>
            </a:r>
          </a:p>
        </p:txBody>
      </p:sp>
      <p:grpSp>
        <p:nvGrpSpPr>
          <p:cNvPr id="61457" name="Group 16"/>
          <p:cNvGrpSpPr>
            <a:grpSpLocks/>
          </p:cNvGrpSpPr>
          <p:nvPr/>
        </p:nvGrpSpPr>
        <p:grpSpPr bwMode="auto">
          <a:xfrm>
            <a:off x="6291263" y="6208713"/>
            <a:ext cx="2673350" cy="450850"/>
            <a:chOff x="9289790" y="4481726"/>
            <a:chExt cx="2673350" cy="450347"/>
          </a:xfrm>
        </p:grpSpPr>
        <p:pic>
          <p:nvPicPr>
            <p:cNvPr id="6159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9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ea typeface="MS PGothic" panose="020B0600070205080204" pitchFamily="34" charset="-128"/>
                </a:rPr>
                <a:t>Slide credit: </a:t>
              </a:r>
              <a:r>
                <a:rPr lang="en-US" altLang="en-US" sz="1400" b="0" dirty="0">
                  <a:solidFill>
                    <a:schemeClr val="bg2"/>
                  </a:solidFill>
                  <a:ea typeface="MS PGothic" panose="020B0600070205080204" pitchFamily="34" charset="-128"/>
                  <a:hlinkClick r:id="rId4"/>
                </a:rPr>
                <a:t>clinicaloptions.com</a:t>
              </a:r>
              <a:endParaRPr lang="en-US" altLang="en-US" sz="1400" b="0" dirty="0">
                <a:solidFill>
                  <a:schemeClr val="bg2"/>
                </a:solidFill>
                <a:ea typeface="MS PGothic" panose="020B0600070205080204" pitchFamily="34" charset="-128"/>
              </a:endParaRPr>
            </a:p>
          </p:txBody>
        </p:sp>
      </p:grpSp>
      <p:sp>
        <p:nvSpPr>
          <p:cNvPr id="61458" name="Text Box 11"/>
          <p:cNvSpPr txBox="1">
            <a:spLocks noChangeArrowheads="1"/>
          </p:cNvSpPr>
          <p:nvPr/>
        </p:nvSpPr>
        <p:spPr bwMode="auto">
          <a:xfrm>
            <a:off x="285750" y="6126143"/>
            <a:ext cx="46939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Jacobson I, et al. AASLD 2016. Abstract LB12. </a:t>
            </a:r>
            <a:r>
              <a:rPr lang="en-US" altLang="en-US" sz="1400" b="0" dirty="0">
                <a:solidFill>
                  <a:srgbClr val="CDCDCF"/>
                </a:solidFill>
                <a:ea typeface="MS PGothic" pitchFamily="34" charset="-128"/>
              </a:rPr>
              <a:t>Reproduced with permission. </a:t>
            </a:r>
            <a:endParaRPr lang="nb-NO" altLang="en-US" sz="1400" b="0" dirty="0">
              <a:solidFill>
                <a:schemeClr val="bg2"/>
              </a:solidFill>
            </a:endParaRPr>
          </a:p>
        </p:txBody>
      </p:sp>
      <p:sp>
        <p:nvSpPr>
          <p:cNvPr id="9" name="TextBox 139"/>
          <p:cNvSpPr txBox="1">
            <a:spLocks noChangeArrowheads="1"/>
          </p:cNvSpPr>
          <p:nvPr/>
        </p:nvSpPr>
        <p:spPr bwMode="auto">
          <a:xfrm>
            <a:off x="-275200" y="5258115"/>
            <a:ext cx="156428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smtClean="0">
                <a:solidFill>
                  <a:schemeClr val="tx1"/>
                </a:solidFill>
              </a:rPr>
              <a:t>Relapse, n</a:t>
            </a:r>
            <a:endParaRPr lang="en-US" altLang="en-US" sz="1400" b="0" dirty="0">
              <a:solidFill>
                <a:schemeClr val="tx1"/>
              </a:solidFill>
            </a:endParaRPr>
          </a:p>
          <a:p>
            <a:pPr algn="r">
              <a:lnSpc>
                <a:spcPct val="100000"/>
              </a:lnSpc>
              <a:spcBef>
                <a:spcPct val="0"/>
              </a:spcBef>
              <a:spcAft>
                <a:spcPct val="0"/>
              </a:spcAft>
              <a:buClrTx/>
              <a:buFontTx/>
              <a:buNone/>
            </a:pPr>
            <a:r>
              <a:rPr lang="en-US" altLang="en-US" sz="1400" b="0" dirty="0" smtClean="0">
                <a:solidFill>
                  <a:schemeClr val="tx1"/>
                </a:solidFill>
              </a:rPr>
              <a:t>LTFU, n</a:t>
            </a:r>
            <a:endParaRPr lang="en-US" altLang="en-US" sz="1400" b="0" dirty="0">
              <a:solidFill>
                <a:schemeClr val="tx1"/>
              </a:solidFill>
            </a:endParaRPr>
          </a:p>
          <a:p>
            <a:pPr algn="r">
              <a:lnSpc>
                <a:spcPct val="100000"/>
              </a:lnSpc>
              <a:spcBef>
                <a:spcPct val="0"/>
              </a:spcBef>
              <a:spcAft>
                <a:spcPct val="0"/>
              </a:spcAft>
              <a:buClrTx/>
              <a:buFontTx/>
              <a:buNone/>
            </a:pPr>
            <a:r>
              <a:rPr lang="en-US" altLang="en-US" sz="1400" b="0" dirty="0">
                <a:solidFill>
                  <a:schemeClr val="tx1"/>
                </a:solidFill>
              </a:rPr>
              <a:t>D/c for </a:t>
            </a:r>
            <a:r>
              <a:rPr lang="en-US" altLang="en-US" sz="1400" b="0" dirty="0" smtClean="0">
                <a:solidFill>
                  <a:schemeClr val="tx1"/>
                </a:solidFill>
              </a:rPr>
              <a:t>AE, n </a:t>
            </a:r>
            <a:endParaRPr lang="en-US" altLang="en-US" sz="1400" b="0" dirty="0">
              <a:solidFill>
                <a:schemeClr val="tx1"/>
              </a:solidFill>
            </a:endParaRPr>
          </a:p>
        </p:txBody>
      </p:sp>
      <p:sp>
        <p:nvSpPr>
          <p:cNvPr id="10" name="TextBox 139"/>
          <p:cNvSpPr txBox="1">
            <a:spLocks noChangeArrowheads="1"/>
          </p:cNvSpPr>
          <p:nvPr/>
        </p:nvSpPr>
        <p:spPr bwMode="auto">
          <a:xfrm>
            <a:off x="1065339" y="5258115"/>
            <a:ext cx="75980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21</a:t>
            </a:r>
          </a:p>
          <a:p>
            <a:pPr algn="ctr">
              <a:lnSpc>
                <a:spcPct val="100000"/>
              </a:lnSpc>
              <a:spcBef>
                <a:spcPct val="0"/>
              </a:spcBef>
              <a:spcAft>
                <a:spcPct val="0"/>
              </a:spcAft>
              <a:buClrTx/>
              <a:buFontTx/>
              <a:buNone/>
            </a:pPr>
            <a:r>
              <a:rPr lang="en-US" altLang="en-US" sz="1400" b="0" dirty="0">
                <a:solidFill>
                  <a:schemeClr val="tx1"/>
                </a:solidFill>
              </a:rPr>
              <a:t>4</a:t>
            </a:r>
          </a:p>
          <a:p>
            <a:pPr algn="ctr">
              <a:lnSpc>
                <a:spcPct val="100000"/>
              </a:lnSpc>
              <a:spcBef>
                <a:spcPct val="0"/>
              </a:spcBef>
              <a:spcAft>
                <a:spcPct val="0"/>
              </a:spcAft>
              <a:buClrTx/>
              <a:buFontTx/>
              <a:buNone/>
            </a:pPr>
            <a:r>
              <a:rPr lang="en-US" altLang="en-US" sz="1400" b="0" dirty="0">
                <a:solidFill>
                  <a:schemeClr val="tx1"/>
                </a:solidFill>
              </a:rPr>
              <a:t>0 </a:t>
            </a:r>
          </a:p>
        </p:txBody>
      </p:sp>
      <p:sp>
        <p:nvSpPr>
          <p:cNvPr id="11" name="TextBox 139"/>
          <p:cNvSpPr txBox="1">
            <a:spLocks noChangeArrowheads="1"/>
          </p:cNvSpPr>
          <p:nvPr/>
        </p:nvSpPr>
        <p:spPr bwMode="auto">
          <a:xfrm>
            <a:off x="1395684"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3</a:t>
            </a:r>
          </a:p>
          <a:p>
            <a:pPr algn="ctr">
              <a:lnSpc>
                <a:spcPct val="100000"/>
              </a:lnSpc>
              <a:spcBef>
                <a:spcPct val="0"/>
              </a:spcBef>
              <a:spcAft>
                <a:spcPct val="0"/>
              </a:spcAft>
              <a:buClrTx/>
              <a:buFontTx/>
              <a:buNone/>
            </a:pPr>
            <a:r>
              <a:rPr lang="en-US" altLang="en-US" sz="1400" b="0" dirty="0">
                <a:solidFill>
                  <a:schemeClr val="tx1"/>
                </a:solidFill>
              </a:rPr>
              <a:t>4</a:t>
            </a:r>
          </a:p>
          <a:p>
            <a:pPr algn="ctr">
              <a:lnSpc>
                <a:spcPct val="100000"/>
              </a:lnSpc>
              <a:spcBef>
                <a:spcPct val="0"/>
              </a:spcBef>
              <a:spcAft>
                <a:spcPct val="0"/>
              </a:spcAft>
              <a:buClrTx/>
              <a:buFontTx/>
              <a:buNone/>
            </a:pPr>
            <a:r>
              <a:rPr lang="en-US" altLang="en-US" sz="1400" b="0" dirty="0">
                <a:solidFill>
                  <a:schemeClr val="tx1"/>
                </a:solidFill>
              </a:rPr>
              <a:t>1</a:t>
            </a:r>
          </a:p>
        </p:txBody>
      </p:sp>
      <p:sp>
        <p:nvSpPr>
          <p:cNvPr id="19" name="TextBox 139"/>
          <p:cNvSpPr txBox="1">
            <a:spLocks noChangeArrowheads="1"/>
          </p:cNvSpPr>
          <p:nvPr/>
        </p:nvSpPr>
        <p:spPr bwMode="auto">
          <a:xfrm>
            <a:off x="1857360"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16</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0" name="TextBox 139"/>
          <p:cNvSpPr txBox="1">
            <a:spLocks noChangeArrowheads="1"/>
          </p:cNvSpPr>
          <p:nvPr/>
        </p:nvSpPr>
        <p:spPr bwMode="auto">
          <a:xfrm>
            <a:off x="2205238"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2</a:t>
            </a:r>
          </a:p>
          <a:p>
            <a:pPr algn="ctr">
              <a:lnSpc>
                <a:spcPct val="100000"/>
              </a:lnSpc>
              <a:spcBef>
                <a:spcPct val="0"/>
              </a:spcBef>
              <a:spcAft>
                <a:spcPct val="0"/>
              </a:spcAft>
              <a:buClrTx/>
              <a:buFontTx/>
              <a:buNone/>
            </a:pPr>
            <a:r>
              <a:rPr lang="en-US" altLang="en-US" sz="1400" b="0" dirty="0">
                <a:solidFill>
                  <a:schemeClr val="tx1"/>
                </a:solidFill>
              </a:rPr>
              <a:t>2</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1" name="TextBox 139"/>
          <p:cNvSpPr txBox="1">
            <a:spLocks noChangeArrowheads="1"/>
          </p:cNvSpPr>
          <p:nvPr/>
        </p:nvSpPr>
        <p:spPr bwMode="auto">
          <a:xfrm>
            <a:off x="2676434"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14</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2" name="TextBox 139"/>
          <p:cNvSpPr txBox="1">
            <a:spLocks noChangeArrowheads="1"/>
          </p:cNvSpPr>
          <p:nvPr/>
        </p:nvSpPr>
        <p:spPr bwMode="auto">
          <a:xfrm>
            <a:off x="2961248"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1</a:t>
            </a:r>
          </a:p>
          <a:p>
            <a:pPr algn="ctr">
              <a:lnSpc>
                <a:spcPct val="100000"/>
              </a:lnSpc>
              <a:spcBef>
                <a:spcPct val="0"/>
              </a:spcBef>
              <a:spcAft>
                <a:spcPct val="0"/>
              </a:spcAft>
              <a:buClrTx/>
              <a:buFontTx/>
              <a:buNone/>
            </a:pPr>
            <a:r>
              <a:rPr lang="en-US" altLang="en-US" sz="1400" b="0" dirty="0">
                <a:solidFill>
                  <a:schemeClr val="tx1"/>
                </a:solidFill>
              </a:rPr>
              <a:t>1</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3" name="TextBox 139"/>
          <p:cNvSpPr txBox="1">
            <a:spLocks noChangeArrowheads="1"/>
          </p:cNvSpPr>
          <p:nvPr/>
        </p:nvSpPr>
        <p:spPr bwMode="auto">
          <a:xfrm>
            <a:off x="3447542"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2</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4" name="TextBox 139"/>
          <p:cNvSpPr txBox="1">
            <a:spLocks noChangeArrowheads="1"/>
          </p:cNvSpPr>
          <p:nvPr/>
        </p:nvSpPr>
        <p:spPr bwMode="auto">
          <a:xfrm>
            <a:off x="3750407"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1</a:t>
            </a:r>
          </a:p>
          <a:p>
            <a:pPr algn="ctr">
              <a:lnSpc>
                <a:spcPct val="100000"/>
              </a:lnSpc>
              <a:spcBef>
                <a:spcPct val="0"/>
              </a:spcBef>
              <a:spcAft>
                <a:spcPct val="0"/>
              </a:spcAft>
              <a:buClrTx/>
              <a:buFontTx/>
              <a:buNone/>
            </a:pPr>
            <a:r>
              <a:rPr lang="en-US" altLang="en-US" sz="1400" b="0" dirty="0">
                <a:solidFill>
                  <a:schemeClr val="tx1"/>
                </a:solidFill>
              </a:rPr>
              <a:t>1</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5" name="TextBox 139"/>
          <p:cNvSpPr txBox="1">
            <a:spLocks noChangeArrowheads="1"/>
          </p:cNvSpPr>
          <p:nvPr/>
        </p:nvSpPr>
        <p:spPr bwMode="auto">
          <a:xfrm>
            <a:off x="4233692"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2</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6" name="TextBox 139"/>
          <p:cNvSpPr txBox="1">
            <a:spLocks noChangeArrowheads="1"/>
          </p:cNvSpPr>
          <p:nvPr/>
        </p:nvSpPr>
        <p:spPr bwMode="auto">
          <a:xfrm>
            <a:off x="4513099"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7" name="TextBox 139"/>
          <p:cNvSpPr txBox="1">
            <a:spLocks noChangeArrowheads="1"/>
          </p:cNvSpPr>
          <p:nvPr/>
        </p:nvSpPr>
        <p:spPr bwMode="auto">
          <a:xfrm>
            <a:off x="4986561"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1</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28" name="TextBox 139"/>
          <p:cNvSpPr txBox="1">
            <a:spLocks noChangeArrowheads="1"/>
          </p:cNvSpPr>
          <p:nvPr/>
        </p:nvSpPr>
        <p:spPr bwMode="auto">
          <a:xfrm>
            <a:off x="5307136"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2</a:t>
            </a:r>
          </a:p>
          <a:p>
            <a:pPr algn="ctr">
              <a:lnSpc>
                <a:spcPct val="100000"/>
              </a:lnSpc>
              <a:spcBef>
                <a:spcPct val="0"/>
              </a:spcBef>
              <a:spcAft>
                <a:spcPct val="0"/>
              </a:spcAft>
              <a:buClrTx/>
              <a:buFontTx/>
              <a:buNone/>
            </a:pPr>
            <a:r>
              <a:rPr lang="en-US" altLang="en-US" sz="1400" b="0" dirty="0">
                <a:solidFill>
                  <a:schemeClr val="tx1"/>
                </a:solidFill>
              </a:rPr>
              <a:t>1</a:t>
            </a:r>
          </a:p>
        </p:txBody>
      </p:sp>
      <p:sp>
        <p:nvSpPr>
          <p:cNvPr id="30" name="TextBox 139"/>
          <p:cNvSpPr txBox="1">
            <a:spLocks noChangeArrowheads="1"/>
          </p:cNvSpPr>
          <p:nvPr/>
        </p:nvSpPr>
        <p:spPr bwMode="auto">
          <a:xfrm>
            <a:off x="5789640"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2</a:t>
            </a:r>
          </a:p>
          <a:p>
            <a:pPr algn="ctr">
              <a:lnSpc>
                <a:spcPct val="100000"/>
              </a:lnSpc>
              <a:spcBef>
                <a:spcPct val="0"/>
              </a:spcBef>
              <a:spcAft>
                <a:spcPct val="0"/>
              </a:spcAft>
              <a:buClrTx/>
              <a:buFontTx/>
              <a:buNone/>
            </a:pPr>
            <a:r>
              <a:rPr lang="en-US" altLang="en-US" sz="1400" b="0" dirty="0">
                <a:solidFill>
                  <a:schemeClr val="tx1"/>
                </a:solidFill>
              </a:rPr>
              <a:t>3</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31" name="TextBox 139"/>
          <p:cNvSpPr txBox="1">
            <a:spLocks noChangeArrowheads="1"/>
          </p:cNvSpPr>
          <p:nvPr/>
        </p:nvSpPr>
        <p:spPr bwMode="auto">
          <a:xfrm>
            <a:off x="6047986"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1</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32" name="TextBox 139"/>
          <p:cNvSpPr txBox="1">
            <a:spLocks noChangeArrowheads="1"/>
          </p:cNvSpPr>
          <p:nvPr/>
        </p:nvSpPr>
        <p:spPr bwMode="auto">
          <a:xfrm>
            <a:off x="6524088"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1</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39" name="TextBox 139"/>
          <p:cNvSpPr txBox="1">
            <a:spLocks noChangeArrowheads="1"/>
          </p:cNvSpPr>
          <p:nvPr/>
        </p:nvSpPr>
        <p:spPr bwMode="auto">
          <a:xfrm>
            <a:off x="7300080"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40" name="TextBox 139"/>
          <p:cNvSpPr txBox="1">
            <a:spLocks noChangeArrowheads="1"/>
          </p:cNvSpPr>
          <p:nvPr/>
        </p:nvSpPr>
        <p:spPr bwMode="auto">
          <a:xfrm>
            <a:off x="7619906"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41" name="TextBox 139"/>
          <p:cNvSpPr txBox="1">
            <a:spLocks noChangeArrowheads="1"/>
          </p:cNvSpPr>
          <p:nvPr/>
        </p:nvSpPr>
        <p:spPr bwMode="auto">
          <a:xfrm>
            <a:off x="8096540" y="5258115"/>
            <a:ext cx="6297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a:p>
            <a:pPr algn="ctr">
              <a:lnSpc>
                <a:spcPct val="100000"/>
              </a:lnSpc>
              <a:spcBef>
                <a:spcPct val="0"/>
              </a:spcBef>
              <a:spcAft>
                <a:spcPct val="0"/>
              </a:spcAft>
              <a:buClrTx/>
              <a:buFontTx/>
              <a:buNone/>
            </a:pPr>
            <a:r>
              <a:rPr lang="en-US" altLang="en-US" sz="1400" b="0" dirty="0">
                <a:solidFill>
                  <a:schemeClr val="tx1"/>
                </a:solidFill>
              </a:rPr>
              <a:t>0</a:t>
            </a:r>
          </a:p>
        </p:txBody>
      </p:sp>
      <p:sp>
        <p:nvSpPr>
          <p:cNvPr id="72" name="TextBox 38"/>
          <p:cNvSpPr txBox="1">
            <a:spLocks noChangeArrowheads="1"/>
          </p:cNvSpPr>
          <p:nvPr/>
        </p:nvSpPr>
        <p:spPr bwMode="auto">
          <a:xfrm>
            <a:off x="1957656" y="4912532"/>
            <a:ext cx="78323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GT1</a:t>
            </a:r>
          </a:p>
        </p:txBody>
      </p:sp>
      <p:sp>
        <p:nvSpPr>
          <p:cNvPr id="78" name="TextBox 45"/>
          <p:cNvSpPr txBox="1">
            <a:spLocks noChangeArrowheads="1"/>
          </p:cNvSpPr>
          <p:nvPr/>
        </p:nvSpPr>
        <p:spPr bwMode="auto">
          <a:xfrm>
            <a:off x="3519449" y="4912532"/>
            <a:ext cx="7821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GT1b</a:t>
            </a:r>
          </a:p>
        </p:txBody>
      </p:sp>
      <p:sp>
        <p:nvSpPr>
          <p:cNvPr id="79" name="TextBox 46"/>
          <p:cNvSpPr txBox="1">
            <a:spLocks noChangeArrowheads="1"/>
          </p:cNvSpPr>
          <p:nvPr/>
        </p:nvSpPr>
        <p:spPr bwMode="auto">
          <a:xfrm>
            <a:off x="4373673" y="4912532"/>
            <a:ext cx="60602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GT2</a:t>
            </a:r>
          </a:p>
        </p:txBody>
      </p:sp>
      <p:sp>
        <p:nvSpPr>
          <p:cNvPr id="80" name="TextBox 47"/>
          <p:cNvSpPr txBox="1">
            <a:spLocks noChangeArrowheads="1"/>
          </p:cNvSpPr>
          <p:nvPr/>
        </p:nvSpPr>
        <p:spPr bwMode="auto">
          <a:xfrm>
            <a:off x="5947781" y="4912532"/>
            <a:ext cx="5802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GT4</a:t>
            </a:r>
          </a:p>
        </p:txBody>
      </p:sp>
      <p:cxnSp>
        <p:nvCxnSpPr>
          <p:cNvPr id="58" name="Straight Connector 23"/>
          <p:cNvCxnSpPr>
            <a:cxnSpLocks noChangeShapeType="1"/>
          </p:cNvCxnSpPr>
          <p:nvPr/>
        </p:nvCxnSpPr>
        <p:spPr bwMode="auto">
          <a:xfrm flipV="1">
            <a:off x="1100045" y="2431615"/>
            <a:ext cx="0" cy="2471084"/>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9" name="Straight Connector 25"/>
          <p:cNvCxnSpPr>
            <a:cxnSpLocks noChangeShapeType="1"/>
          </p:cNvCxnSpPr>
          <p:nvPr/>
        </p:nvCxnSpPr>
        <p:spPr bwMode="auto">
          <a:xfrm flipH="1">
            <a:off x="1024774" y="2446975"/>
            <a:ext cx="7527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0" name="Straight Connector 26"/>
          <p:cNvCxnSpPr>
            <a:cxnSpLocks noChangeShapeType="1"/>
          </p:cNvCxnSpPr>
          <p:nvPr/>
        </p:nvCxnSpPr>
        <p:spPr bwMode="auto">
          <a:xfrm flipH="1">
            <a:off x="1024774" y="2940723"/>
            <a:ext cx="7527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1" name="Straight Connector 27"/>
          <p:cNvCxnSpPr>
            <a:cxnSpLocks noChangeShapeType="1"/>
          </p:cNvCxnSpPr>
          <p:nvPr/>
        </p:nvCxnSpPr>
        <p:spPr bwMode="auto">
          <a:xfrm flipH="1">
            <a:off x="1024774" y="3427695"/>
            <a:ext cx="7527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 name="Straight Connector 28"/>
          <p:cNvCxnSpPr>
            <a:cxnSpLocks noChangeShapeType="1"/>
          </p:cNvCxnSpPr>
          <p:nvPr/>
        </p:nvCxnSpPr>
        <p:spPr bwMode="auto">
          <a:xfrm flipH="1">
            <a:off x="1024774" y="3916681"/>
            <a:ext cx="7527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3" name="Straight Connector 29"/>
          <p:cNvCxnSpPr>
            <a:cxnSpLocks noChangeShapeType="1"/>
          </p:cNvCxnSpPr>
          <p:nvPr/>
        </p:nvCxnSpPr>
        <p:spPr bwMode="auto">
          <a:xfrm flipH="1">
            <a:off x="1024774" y="4405665"/>
            <a:ext cx="7527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4" name="Straight Connector 30"/>
          <p:cNvCxnSpPr>
            <a:cxnSpLocks noChangeShapeType="1"/>
          </p:cNvCxnSpPr>
          <p:nvPr/>
        </p:nvCxnSpPr>
        <p:spPr bwMode="auto">
          <a:xfrm flipH="1">
            <a:off x="1024774" y="4892637"/>
            <a:ext cx="7527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65" name="TextBox 31"/>
          <p:cNvSpPr txBox="1">
            <a:spLocks noChangeArrowheads="1"/>
          </p:cNvSpPr>
          <p:nvPr/>
        </p:nvSpPr>
        <p:spPr bwMode="auto">
          <a:xfrm>
            <a:off x="395475" y="2272325"/>
            <a:ext cx="692116" cy="42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100</a:t>
            </a:r>
          </a:p>
        </p:txBody>
      </p:sp>
      <p:sp>
        <p:nvSpPr>
          <p:cNvPr id="66" name="TextBox 32"/>
          <p:cNvSpPr txBox="1">
            <a:spLocks noChangeArrowheads="1"/>
          </p:cNvSpPr>
          <p:nvPr/>
        </p:nvSpPr>
        <p:spPr bwMode="auto">
          <a:xfrm>
            <a:off x="395475" y="2759298"/>
            <a:ext cx="692116" cy="42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80</a:t>
            </a:r>
          </a:p>
        </p:txBody>
      </p:sp>
      <p:sp>
        <p:nvSpPr>
          <p:cNvPr id="67" name="TextBox 33"/>
          <p:cNvSpPr txBox="1">
            <a:spLocks noChangeArrowheads="1"/>
          </p:cNvSpPr>
          <p:nvPr/>
        </p:nvSpPr>
        <p:spPr bwMode="auto">
          <a:xfrm>
            <a:off x="395475" y="3244259"/>
            <a:ext cx="692116" cy="42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60</a:t>
            </a:r>
          </a:p>
        </p:txBody>
      </p:sp>
      <p:sp>
        <p:nvSpPr>
          <p:cNvPr id="68" name="TextBox 34"/>
          <p:cNvSpPr txBox="1">
            <a:spLocks noChangeArrowheads="1"/>
          </p:cNvSpPr>
          <p:nvPr/>
        </p:nvSpPr>
        <p:spPr bwMode="auto">
          <a:xfrm>
            <a:off x="395475" y="3731232"/>
            <a:ext cx="692116" cy="42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40</a:t>
            </a:r>
          </a:p>
        </p:txBody>
      </p:sp>
      <p:sp>
        <p:nvSpPr>
          <p:cNvPr id="69" name="TextBox 35"/>
          <p:cNvSpPr txBox="1">
            <a:spLocks noChangeArrowheads="1"/>
          </p:cNvSpPr>
          <p:nvPr/>
        </p:nvSpPr>
        <p:spPr bwMode="auto">
          <a:xfrm>
            <a:off x="395475" y="4218204"/>
            <a:ext cx="692116" cy="42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20</a:t>
            </a:r>
          </a:p>
        </p:txBody>
      </p:sp>
      <p:sp>
        <p:nvSpPr>
          <p:cNvPr id="70" name="TextBox 36"/>
          <p:cNvSpPr txBox="1">
            <a:spLocks noChangeArrowheads="1"/>
          </p:cNvSpPr>
          <p:nvPr/>
        </p:nvSpPr>
        <p:spPr bwMode="auto">
          <a:xfrm>
            <a:off x="395475" y="4705177"/>
            <a:ext cx="692116" cy="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800" b="0" dirty="0">
                <a:solidFill>
                  <a:schemeClr val="tx1"/>
                </a:solidFill>
              </a:rPr>
              <a:t>0</a:t>
            </a:r>
          </a:p>
        </p:txBody>
      </p:sp>
      <p:sp>
        <p:nvSpPr>
          <p:cNvPr id="71" name="TextBox 37"/>
          <p:cNvSpPr txBox="1">
            <a:spLocks noChangeArrowheads="1"/>
          </p:cNvSpPr>
          <p:nvPr/>
        </p:nvSpPr>
        <p:spPr bwMode="auto">
          <a:xfrm rot="16200000">
            <a:off x="-762880" y="3226474"/>
            <a:ext cx="2513342" cy="39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SVR12 (%)</a:t>
            </a:r>
          </a:p>
        </p:txBody>
      </p:sp>
      <p:sp>
        <p:nvSpPr>
          <p:cNvPr id="93" name="TextBox 76"/>
          <p:cNvSpPr txBox="1">
            <a:spLocks noChangeArrowheads="1"/>
          </p:cNvSpPr>
          <p:nvPr/>
        </p:nvSpPr>
        <p:spPr bwMode="auto">
          <a:xfrm>
            <a:off x="213499" y="4463366"/>
            <a:ext cx="815119" cy="39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n/N =</a:t>
            </a:r>
          </a:p>
        </p:txBody>
      </p:sp>
      <p:sp>
        <p:nvSpPr>
          <p:cNvPr id="81" name="TextBox 64"/>
          <p:cNvSpPr txBox="1">
            <a:spLocks noChangeArrowheads="1"/>
          </p:cNvSpPr>
          <p:nvPr/>
        </p:nvSpPr>
        <p:spPr bwMode="auto">
          <a:xfrm>
            <a:off x="1126720" y="2195721"/>
            <a:ext cx="5944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95</a:t>
            </a:r>
          </a:p>
        </p:txBody>
      </p:sp>
      <p:sp>
        <p:nvSpPr>
          <p:cNvPr id="43" name="Rectangle 42"/>
          <p:cNvSpPr/>
          <p:nvPr/>
        </p:nvSpPr>
        <p:spPr bwMode="auto">
          <a:xfrm>
            <a:off x="1262081" y="2562217"/>
            <a:ext cx="314156" cy="2321716"/>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44" name="Rectangle 43"/>
          <p:cNvSpPr/>
          <p:nvPr/>
        </p:nvSpPr>
        <p:spPr bwMode="auto">
          <a:xfrm>
            <a:off x="1574980" y="2512889"/>
            <a:ext cx="314156" cy="2384239"/>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82" name="TextBox 65"/>
          <p:cNvSpPr txBox="1">
            <a:spLocks noChangeArrowheads="1"/>
          </p:cNvSpPr>
          <p:nvPr/>
        </p:nvSpPr>
        <p:spPr bwMode="auto">
          <a:xfrm>
            <a:off x="1492983" y="2143402"/>
            <a:ext cx="475004" cy="42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sp>
        <p:nvSpPr>
          <p:cNvPr id="91" name="TextBox 90"/>
          <p:cNvSpPr txBox="1"/>
          <p:nvPr/>
        </p:nvSpPr>
        <p:spPr>
          <a:xfrm>
            <a:off x="1172090" y="4320219"/>
            <a:ext cx="497228" cy="424732"/>
          </a:xfrm>
          <a:prstGeom prst="rect">
            <a:avLst/>
          </a:prstGeom>
          <a:noFill/>
        </p:spPr>
        <p:txBody>
          <a:bodyPr wrap="square">
            <a:spAutoFit/>
          </a:bodyPr>
          <a:lstStyle/>
          <a:p>
            <a:pPr algn="ctr">
              <a:lnSpc>
                <a:spcPct val="90000"/>
              </a:lnSpc>
              <a:defRPr/>
            </a:pPr>
            <a:r>
              <a:rPr lang="en-US" sz="1200" b="0" dirty="0">
                <a:solidFill>
                  <a:schemeClr val="bg2">
                    <a:lumMod val="10000"/>
                  </a:schemeClr>
                </a:solidFill>
              </a:rPr>
              <a:t>476/</a:t>
            </a:r>
            <a:br>
              <a:rPr lang="en-US" sz="1200" b="0" dirty="0">
                <a:solidFill>
                  <a:schemeClr val="bg2">
                    <a:lumMod val="10000"/>
                  </a:schemeClr>
                </a:solidFill>
              </a:rPr>
            </a:br>
            <a:r>
              <a:rPr lang="en-US" sz="1200" b="0" dirty="0">
                <a:solidFill>
                  <a:schemeClr val="bg2">
                    <a:lumMod val="10000"/>
                  </a:schemeClr>
                </a:solidFill>
              </a:rPr>
              <a:t>501</a:t>
            </a:r>
          </a:p>
        </p:txBody>
      </p:sp>
      <p:sp>
        <p:nvSpPr>
          <p:cNvPr id="92" name="TextBox 91"/>
          <p:cNvSpPr txBox="1"/>
          <p:nvPr/>
        </p:nvSpPr>
        <p:spPr>
          <a:xfrm>
            <a:off x="1503999" y="4320219"/>
            <a:ext cx="482621" cy="424732"/>
          </a:xfrm>
          <a:prstGeom prst="rect">
            <a:avLst/>
          </a:prstGeom>
          <a:noFill/>
        </p:spPr>
        <p:txBody>
          <a:bodyPr wrap="square">
            <a:spAutoFit/>
          </a:bodyPr>
          <a:lstStyle/>
          <a:p>
            <a:pPr algn="ctr">
              <a:lnSpc>
                <a:spcPct val="90000"/>
              </a:lnSpc>
              <a:defRPr/>
            </a:pPr>
            <a:r>
              <a:rPr lang="en-US" sz="1200" b="0" dirty="0">
                <a:solidFill>
                  <a:schemeClr val="bg2">
                    <a:lumMod val="10000"/>
                  </a:schemeClr>
                </a:solidFill>
              </a:rPr>
              <a:t>432/</a:t>
            </a:r>
            <a:br>
              <a:rPr lang="en-US" sz="1200" b="0" dirty="0">
                <a:solidFill>
                  <a:schemeClr val="bg2">
                    <a:lumMod val="10000"/>
                  </a:schemeClr>
                </a:solidFill>
              </a:rPr>
            </a:br>
            <a:r>
              <a:rPr lang="en-US" sz="1200" b="0" dirty="0">
                <a:solidFill>
                  <a:schemeClr val="bg2">
                    <a:lumMod val="10000"/>
                  </a:schemeClr>
                </a:solidFill>
              </a:rPr>
              <a:t>440</a:t>
            </a:r>
          </a:p>
        </p:txBody>
      </p:sp>
      <p:sp>
        <p:nvSpPr>
          <p:cNvPr id="94" name="TextBox 93"/>
          <p:cNvSpPr txBox="1"/>
          <p:nvPr/>
        </p:nvSpPr>
        <p:spPr>
          <a:xfrm>
            <a:off x="1961309" y="4320219"/>
            <a:ext cx="485424" cy="424732"/>
          </a:xfrm>
          <a:prstGeom prst="rect">
            <a:avLst/>
          </a:prstGeom>
          <a:noFill/>
        </p:spPr>
        <p:txBody>
          <a:bodyPr wrap="square">
            <a:spAutoFit/>
          </a:bodyPr>
          <a:lstStyle/>
          <a:p>
            <a:pPr algn="ctr">
              <a:lnSpc>
                <a:spcPct val="90000"/>
              </a:lnSpc>
              <a:defRPr/>
            </a:pPr>
            <a:r>
              <a:rPr lang="en-US" sz="1200" b="0" dirty="0">
                <a:solidFill>
                  <a:schemeClr val="bg2">
                    <a:lumMod val="10000"/>
                  </a:schemeClr>
                </a:solidFill>
              </a:rPr>
              <a:t>217/</a:t>
            </a:r>
            <a:br>
              <a:rPr lang="en-US" sz="1200" b="0" dirty="0">
                <a:solidFill>
                  <a:schemeClr val="bg2">
                    <a:lumMod val="10000"/>
                  </a:schemeClr>
                </a:solidFill>
              </a:rPr>
            </a:br>
            <a:r>
              <a:rPr lang="en-US" sz="1200" b="0" dirty="0">
                <a:solidFill>
                  <a:schemeClr val="bg2">
                    <a:lumMod val="10000"/>
                  </a:schemeClr>
                </a:solidFill>
              </a:rPr>
              <a:t>233</a:t>
            </a:r>
          </a:p>
        </p:txBody>
      </p:sp>
      <p:sp>
        <p:nvSpPr>
          <p:cNvPr id="95" name="TextBox 94"/>
          <p:cNvSpPr txBox="1"/>
          <p:nvPr/>
        </p:nvSpPr>
        <p:spPr>
          <a:xfrm>
            <a:off x="2267427" y="4320219"/>
            <a:ext cx="529028" cy="424732"/>
          </a:xfrm>
          <a:prstGeom prst="rect">
            <a:avLst/>
          </a:prstGeom>
          <a:noFill/>
        </p:spPr>
        <p:txBody>
          <a:bodyPr wrap="square">
            <a:spAutoFit/>
          </a:bodyPr>
          <a:lstStyle/>
          <a:p>
            <a:pPr algn="ctr">
              <a:lnSpc>
                <a:spcPct val="90000"/>
              </a:lnSpc>
              <a:defRPr/>
            </a:pPr>
            <a:r>
              <a:rPr lang="en-US" sz="1200" b="0" dirty="0">
                <a:solidFill>
                  <a:schemeClr val="bg2">
                    <a:lumMod val="10000"/>
                  </a:schemeClr>
                </a:solidFill>
              </a:rPr>
              <a:t>228/</a:t>
            </a:r>
          </a:p>
          <a:p>
            <a:pPr algn="ctr">
              <a:lnSpc>
                <a:spcPct val="90000"/>
              </a:lnSpc>
              <a:defRPr/>
            </a:pPr>
            <a:r>
              <a:rPr lang="en-US" sz="1200" b="0" dirty="0">
                <a:solidFill>
                  <a:schemeClr val="bg2">
                    <a:lumMod val="10000"/>
                  </a:schemeClr>
                </a:solidFill>
              </a:rPr>
              <a:t>232</a:t>
            </a:r>
          </a:p>
        </p:txBody>
      </p:sp>
      <p:grpSp>
        <p:nvGrpSpPr>
          <p:cNvPr id="101" name="Group 84"/>
          <p:cNvGrpSpPr>
            <a:grpSpLocks/>
          </p:cNvGrpSpPr>
          <p:nvPr/>
        </p:nvGrpSpPr>
        <p:grpSpPr bwMode="auto">
          <a:xfrm>
            <a:off x="1380698" y="2503900"/>
            <a:ext cx="103983" cy="136440"/>
            <a:chOff x="1710791" y="3528127"/>
            <a:chExt cx="89013" cy="368147"/>
          </a:xfrm>
        </p:grpSpPr>
        <p:cxnSp>
          <p:nvCxnSpPr>
            <p:cNvPr id="102"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3"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4"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7" name="Group 6"/>
          <p:cNvGrpSpPr/>
          <p:nvPr/>
        </p:nvGrpSpPr>
        <p:grpSpPr>
          <a:xfrm>
            <a:off x="6584934" y="1415442"/>
            <a:ext cx="2376407" cy="523220"/>
            <a:chOff x="8095317" y="1323078"/>
            <a:chExt cx="2376407" cy="523220"/>
          </a:xfrm>
        </p:grpSpPr>
        <p:sp>
          <p:nvSpPr>
            <p:cNvPr id="142" name="Rectangle 141"/>
            <p:cNvSpPr/>
            <p:nvPr/>
          </p:nvSpPr>
          <p:spPr bwMode="auto">
            <a:xfrm>
              <a:off x="8095317" y="1400594"/>
              <a:ext cx="146050" cy="146050"/>
            </a:xfrm>
            <a:prstGeom prst="rect">
              <a:avLst/>
            </a:prstGeom>
            <a:solidFill>
              <a:schemeClr val="accent2"/>
            </a:solidFill>
            <a:ln>
              <a:noFill/>
            </a:ln>
            <a:extLst/>
          </p:spPr>
          <p:txBody>
            <a:bodyPr wrap="none" anchor="ctr">
              <a:spAutoFit/>
            </a:bodyPr>
            <a:lstStyle/>
            <a:p>
              <a:pPr algn="ctr" eaLnBrk="1" hangingPunct="1">
                <a:defRPr/>
              </a:pPr>
              <a:endParaRPr lang="en-US" sz="1400" b="0" dirty="0">
                <a:solidFill>
                  <a:schemeClr val="bg2"/>
                </a:solidFill>
              </a:endParaRPr>
            </a:p>
          </p:txBody>
        </p:sp>
        <p:sp>
          <p:nvSpPr>
            <p:cNvPr id="143" name="Rectangle 142"/>
            <p:cNvSpPr/>
            <p:nvPr/>
          </p:nvSpPr>
          <p:spPr bwMode="auto">
            <a:xfrm>
              <a:off x="8095317" y="1620286"/>
              <a:ext cx="146050" cy="146050"/>
            </a:xfrm>
            <a:prstGeom prst="rect">
              <a:avLst/>
            </a:prstGeom>
            <a:solidFill>
              <a:schemeClr val="accent3"/>
            </a:solidFill>
            <a:ln>
              <a:noFill/>
            </a:ln>
            <a:extLst/>
          </p:spPr>
          <p:txBody>
            <a:bodyPr wrap="none" anchor="ctr">
              <a:spAutoFit/>
            </a:bodyPr>
            <a:lstStyle/>
            <a:p>
              <a:pPr algn="ctr" eaLnBrk="1" hangingPunct="1">
                <a:defRPr/>
              </a:pPr>
              <a:endParaRPr lang="en-US" sz="1400" b="0" dirty="0">
                <a:solidFill>
                  <a:schemeClr val="bg2"/>
                </a:solidFill>
              </a:endParaRPr>
            </a:p>
          </p:txBody>
        </p:sp>
        <p:sp>
          <p:nvSpPr>
            <p:cNvPr id="145" name="TextBox 19"/>
            <p:cNvSpPr txBox="1">
              <a:spLocks noChangeArrowheads="1"/>
            </p:cNvSpPr>
            <p:nvPr/>
          </p:nvSpPr>
          <p:spPr bwMode="auto">
            <a:xfrm>
              <a:off x="8208030" y="1323078"/>
              <a:ext cx="22636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400" b="0" dirty="0">
                  <a:solidFill>
                    <a:schemeClr val="tx1"/>
                  </a:solidFill>
                </a:rPr>
                <a:t>SOF/VEL/VOX 8 wks</a:t>
              </a:r>
            </a:p>
            <a:p>
              <a:pPr>
                <a:lnSpc>
                  <a:spcPct val="100000"/>
                </a:lnSpc>
                <a:spcBef>
                  <a:spcPct val="0"/>
                </a:spcBef>
                <a:spcAft>
                  <a:spcPct val="0"/>
                </a:spcAft>
                <a:buClrTx/>
                <a:buFontTx/>
                <a:buNone/>
              </a:pPr>
              <a:r>
                <a:rPr lang="en-US" altLang="en-US" sz="1400" b="0" dirty="0">
                  <a:solidFill>
                    <a:schemeClr val="tx1"/>
                  </a:solidFill>
                </a:rPr>
                <a:t>SOF/VEL 12 wks</a:t>
              </a:r>
            </a:p>
          </p:txBody>
        </p:sp>
      </p:grpSp>
      <p:grpSp>
        <p:nvGrpSpPr>
          <p:cNvPr id="153" name="Group 84"/>
          <p:cNvGrpSpPr>
            <a:grpSpLocks/>
          </p:cNvGrpSpPr>
          <p:nvPr/>
        </p:nvGrpSpPr>
        <p:grpSpPr bwMode="auto">
          <a:xfrm>
            <a:off x="1674972" y="2449253"/>
            <a:ext cx="103983" cy="136440"/>
            <a:chOff x="1710791" y="3528127"/>
            <a:chExt cx="89013" cy="368147"/>
          </a:xfrm>
        </p:grpSpPr>
        <p:cxnSp>
          <p:nvCxnSpPr>
            <p:cNvPr id="154"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55"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56"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181" name="TextBox 64"/>
          <p:cNvSpPr txBox="1">
            <a:spLocks noChangeArrowheads="1"/>
          </p:cNvSpPr>
          <p:nvPr/>
        </p:nvSpPr>
        <p:spPr bwMode="auto">
          <a:xfrm>
            <a:off x="2699081" y="2216764"/>
            <a:ext cx="5944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92</a:t>
            </a:r>
          </a:p>
        </p:txBody>
      </p:sp>
      <p:sp>
        <p:nvSpPr>
          <p:cNvPr id="182" name="Rectangle 181"/>
          <p:cNvSpPr/>
          <p:nvPr/>
        </p:nvSpPr>
        <p:spPr bwMode="auto">
          <a:xfrm>
            <a:off x="2824282" y="2655873"/>
            <a:ext cx="314156" cy="2231595"/>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83" name="Rectangle 182"/>
          <p:cNvSpPr/>
          <p:nvPr/>
        </p:nvSpPr>
        <p:spPr bwMode="auto">
          <a:xfrm>
            <a:off x="3137181" y="2486612"/>
            <a:ext cx="314156" cy="2403932"/>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84" name="TextBox 65"/>
          <p:cNvSpPr txBox="1">
            <a:spLocks noChangeArrowheads="1"/>
          </p:cNvSpPr>
          <p:nvPr/>
        </p:nvSpPr>
        <p:spPr bwMode="auto">
          <a:xfrm>
            <a:off x="3055184" y="2123941"/>
            <a:ext cx="4750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99</a:t>
            </a:r>
          </a:p>
        </p:txBody>
      </p:sp>
      <p:grpSp>
        <p:nvGrpSpPr>
          <p:cNvPr id="185" name="Group 84"/>
          <p:cNvGrpSpPr>
            <a:grpSpLocks/>
          </p:cNvGrpSpPr>
          <p:nvPr/>
        </p:nvGrpSpPr>
        <p:grpSpPr bwMode="auto">
          <a:xfrm>
            <a:off x="2919809" y="2529561"/>
            <a:ext cx="132102" cy="238400"/>
            <a:chOff x="1710791" y="3528127"/>
            <a:chExt cx="89013" cy="368147"/>
          </a:xfrm>
        </p:grpSpPr>
        <p:cxnSp>
          <p:nvCxnSpPr>
            <p:cNvPr id="186"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87"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88"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89" name="Group 84"/>
          <p:cNvGrpSpPr>
            <a:grpSpLocks/>
          </p:cNvGrpSpPr>
          <p:nvPr/>
        </p:nvGrpSpPr>
        <p:grpSpPr bwMode="auto">
          <a:xfrm>
            <a:off x="3237173" y="2448152"/>
            <a:ext cx="103983" cy="136440"/>
            <a:chOff x="1710791" y="3528127"/>
            <a:chExt cx="89013" cy="368147"/>
          </a:xfrm>
        </p:grpSpPr>
        <p:cxnSp>
          <p:nvCxnSpPr>
            <p:cNvPr id="190"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91"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92"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193" name="TextBox 192"/>
          <p:cNvSpPr txBox="1"/>
          <p:nvPr/>
        </p:nvSpPr>
        <p:spPr>
          <a:xfrm>
            <a:off x="2744194" y="4320219"/>
            <a:ext cx="480213" cy="424732"/>
          </a:xfrm>
          <a:prstGeom prst="rect">
            <a:avLst/>
          </a:prstGeom>
          <a:noFill/>
        </p:spPr>
        <p:txBody>
          <a:bodyPr wrap="square">
            <a:spAutoFit/>
          </a:bodyPr>
          <a:lstStyle/>
          <a:p>
            <a:pPr algn="ctr">
              <a:lnSpc>
                <a:spcPct val="90000"/>
              </a:lnSpc>
              <a:defRPr/>
            </a:pPr>
            <a:r>
              <a:rPr lang="en-US" sz="1200" b="0" dirty="0">
                <a:solidFill>
                  <a:schemeClr val="bg2">
                    <a:lumMod val="10000"/>
                  </a:schemeClr>
                </a:solidFill>
              </a:rPr>
              <a:t>155/</a:t>
            </a:r>
          </a:p>
          <a:p>
            <a:pPr algn="ctr">
              <a:lnSpc>
                <a:spcPct val="90000"/>
              </a:lnSpc>
              <a:defRPr/>
            </a:pPr>
            <a:r>
              <a:rPr lang="en-US" sz="1200" b="0" dirty="0">
                <a:solidFill>
                  <a:schemeClr val="bg2">
                    <a:lumMod val="10000"/>
                  </a:schemeClr>
                </a:solidFill>
              </a:rPr>
              <a:t>169</a:t>
            </a:r>
          </a:p>
        </p:txBody>
      </p:sp>
      <p:sp>
        <p:nvSpPr>
          <p:cNvPr id="194" name="TextBox 193"/>
          <p:cNvSpPr txBox="1"/>
          <p:nvPr/>
        </p:nvSpPr>
        <p:spPr>
          <a:xfrm>
            <a:off x="3055582" y="4320219"/>
            <a:ext cx="509123" cy="424732"/>
          </a:xfrm>
          <a:prstGeom prst="rect">
            <a:avLst/>
          </a:prstGeom>
          <a:noFill/>
        </p:spPr>
        <p:txBody>
          <a:bodyPr wrap="square">
            <a:spAutoFit/>
          </a:bodyPr>
          <a:lstStyle/>
          <a:p>
            <a:pPr algn="ctr">
              <a:lnSpc>
                <a:spcPct val="90000"/>
              </a:lnSpc>
              <a:defRPr/>
            </a:pPr>
            <a:r>
              <a:rPr lang="en-US" sz="1200" b="0" dirty="0">
                <a:solidFill>
                  <a:schemeClr val="bg2">
                    <a:lumMod val="10000"/>
                  </a:schemeClr>
                </a:solidFill>
              </a:rPr>
              <a:t>170/</a:t>
            </a:r>
          </a:p>
          <a:p>
            <a:pPr algn="ctr">
              <a:lnSpc>
                <a:spcPct val="90000"/>
              </a:lnSpc>
              <a:defRPr/>
            </a:pPr>
            <a:r>
              <a:rPr lang="en-US" sz="1200" b="0" dirty="0">
                <a:solidFill>
                  <a:schemeClr val="bg2">
                    <a:lumMod val="10000"/>
                  </a:schemeClr>
                </a:solidFill>
              </a:rPr>
              <a:t>172</a:t>
            </a:r>
          </a:p>
        </p:txBody>
      </p:sp>
      <p:sp>
        <p:nvSpPr>
          <p:cNvPr id="195" name="TextBox 64"/>
          <p:cNvSpPr txBox="1">
            <a:spLocks noChangeArrowheads="1"/>
          </p:cNvSpPr>
          <p:nvPr/>
        </p:nvSpPr>
        <p:spPr bwMode="auto">
          <a:xfrm>
            <a:off x="3472335" y="2120244"/>
            <a:ext cx="5944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97</a:t>
            </a:r>
          </a:p>
        </p:txBody>
      </p:sp>
      <p:sp>
        <p:nvSpPr>
          <p:cNvPr id="196" name="Rectangle 195"/>
          <p:cNvSpPr/>
          <p:nvPr/>
        </p:nvSpPr>
        <p:spPr bwMode="auto">
          <a:xfrm>
            <a:off x="3591794" y="2529561"/>
            <a:ext cx="314156" cy="2373138"/>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97" name="Rectangle 196"/>
          <p:cNvSpPr/>
          <p:nvPr/>
        </p:nvSpPr>
        <p:spPr bwMode="auto">
          <a:xfrm>
            <a:off x="3904693" y="2529560"/>
            <a:ext cx="314156" cy="2367569"/>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98" name="TextBox 65"/>
          <p:cNvSpPr txBox="1">
            <a:spLocks noChangeArrowheads="1"/>
          </p:cNvSpPr>
          <p:nvPr/>
        </p:nvSpPr>
        <p:spPr bwMode="auto">
          <a:xfrm>
            <a:off x="3822696" y="2118861"/>
            <a:ext cx="4750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97</a:t>
            </a:r>
          </a:p>
        </p:txBody>
      </p:sp>
      <p:grpSp>
        <p:nvGrpSpPr>
          <p:cNvPr id="199" name="Group 84"/>
          <p:cNvGrpSpPr>
            <a:grpSpLocks/>
          </p:cNvGrpSpPr>
          <p:nvPr/>
        </p:nvGrpSpPr>
        <p:grpSpPr bwMode="auto">
          <a:xfrm>
            <a:off x="3687321" y="2438121"/>
            <a:ext cx="132102" cy="238400"/>
            <a:chOff x="1710791" y="3528127"/>
            <a:chExt cx="89013" cy="368147"/>
          </a:xfrm>
        </p:grpSpPr>
        <p:cxnSp>
          <p:nvCxnSpPr>
            <p:cNvPr id="200"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1"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2"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07" name="TextBox 206"/>
          <p:cNvSpPr txBox="1"/>
          <p:nvPr/>
        </p:nvSpPr>
        <p:spPr>
          <a:xfrm>
            <a:off x="3508510" y="4320219"/>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61/</a:t>
            </a:r>
          </a:p>
          <a:p>
            <a:pPr algn="ctr">
              <a:lnSpc>
                <a:spcPct val="90000"/>
              </a:lnSpc>
              <a:defRPr/>
            </a:pPr>
            <a:r>
              <a:rPr lang="en-US" sz="1200" b="0" dirty="0">
                <a:solidFill>
                  <a:schemeClr val="bg2">
                    <a:lumMod val="10000"/>
                  </a:schemeClr>
                </a:solidFill>
              </a:rPr>
              <a:t>63</a:t>
            </a:r>
          </a:p>
        </p:txBody>
      </p:sp>
      <p:sp>
        <p:nvSpPr>
          <p:cNvPr id="208" name="TextBox 207"/>
          <p:cNvSpPr txBox="1"/>
          <p:nvPr/>
        </p:nvSpPr>
        <p:spPr>
          <a:xfrm>
            <a:off x="3823095" y="4320219"/>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57/</a:t>
            </a:r>
          </a:p>
          <a:p>
            <a:pPr algn="ctr">
              <a:lnSpc>
                <a:spcPct val="90000"/>
              </a:lnSpc>
              <a:defRPr/>
            </a:pPr>
            <a:r>
              <a:rPr lang="en-US" sz="1200" b="0" dirty="0">
                <a:solidFill>
                  <a:schemeClr val="bg2">
                    <a:lumMod val="10000"/>
                  </a:schemeClr>
                </a:solidFill>
              </a:rPr>
              <a:t>59</a:t>
            </a:r>
          </a:p>
        </p:txBody>
      </p:sp>
      <p:grpSp>
        <p:nvGrpSpPr>
          <p:cNvPr id="210" name="Group 84"/>
          <p:cNvGrpSpPr>
            <a:grpSpLocks/>
          </p:cNvGrpSpPr>
          <p:nvPr/>
        </p:nvGrpSpPr>
        <p:grpSpPr bwMode="auto">
          <a:xfrm>
            <a:off x="3997263" y="2437937"/>
            <a:ext cx="132102" cy="238400"/>
            <a:chOff x="1710791" y="3528127"/>
            <a:chExt cx="89013" cy="368147"/>
          </a:xfrm>
        </p:grpSpPr>
        <p:cxnSp>
          <p:nvCxnSpPr>
            <p:cNvPr id="211"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12"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13"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25" name="Rectangle 224"/>
          <p:cNvSpPr/>
          <p:nvPr/>
        </p:nvSpPr>
        <p:spPr bwMode="auto">
          <a:xfrm>
            <a:off x="4364428" y="2529561"/>
            <a:ext cx="314156" cy="2364986"/>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226" name="Rectangle 225"/>
          <p:cNvSpPr/>
          <p:nvPr/>
        </p:nvSpPr>
        <p:spPr bwMode="auto">
          <a:xfrm>
            <a:off x="4677327" y="2451151"/>
            <a:ext cx="314156" cy="2439393"/>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227" name="TextBox 65"/>
          <p:cNvSpPr txBox="1">
            <a:spLocks noChangeArrowheads="1"/>
          </p:cNvSpPr>
          <p:nvPr/>
        </p:nvSpPr>
        <p:spPr bwMode="auto">
          <a:xfrm>
            <a:off x="4554690" y="2103621"/>
            <a:ext cx="5462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grpSp>
        <p:nvGrpSpPr>
          <p:cNvPr id="228" name="Group 84"/>
          <p:cNvGrpSpPr>
            <a:grpSpLocks/>
          </p:cNvGrpSpPr>
          <p:nvPr/>
        </p:nvGrpSpPr>
        <p:grpSpPr bwMode="auto">
          <a:xfrm>
            <a:off x="4459955" y="2438121"/>
            <a:ext cx="132102" cy="238400"/>
            <a:chOff x="1710791" y="3528127"/>
            <a:chExt cx="89013" cy="368147"/>
          </a:xfrm>
        </p:grpSpPr>
        <p:cxnSp>
          <p:nvCxnSpPr>
            <p:cNvPr id="229"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30"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31"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32" name="TextBox 231"/>
          <p:cNvSpPr txBox="1"/>
          <p:nvPr/>
        </p:nvSpPr>
        <p:spPr>
          <a:xfrm>
            <a:off x="4281144" y="4320219"/>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61/</a:t>
            </a:r>
          </a:p>
          <a:p>
            <a:pPr algn="ctr">
              <a:lnSpc>
                <a:spcPct val="90000"/>
              </a:lnSpc>
              <a:defRPr/>
            </a:pPr>
            <a:r>
              <a:rPr lang="en-US" sz="1200" b="0" dirty="0">
                <a:solidFill>
                  <a:schemeClr val="bg2">
                    <a:lumMod val="10000"/>
                  </a:schemeClr>
                </a:solidFill>
              </a:rPr>
              <a:t>63</a:t>
            </a:r>
          </a:p>
        </p:txBody>
      </p:sp>
      <p:sp>
        <p:nvSpPr>
          <p:cNvPr id="233" name="TextBox 232"/>
          <p:cNvSpPr txBox="1"/>
          <p:nvPr/>
        </p:nvSpPr>
        <p:spPr>
          <a:xfrm>
            <a:off x="4595729" y="4320219"/>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53/</a:t>
            </a:r>
          </a:p>
          <a:p>
            <a:pPr algn="ctr">
              <a:lnSpc>
                <a:spcPct val="90000"/>
              </a:lnSpc>
              <a:defRPr/>
            </a:pPr>
            <a:r>
              <a:rPr lang="en-US" sz="1200" b="0" dirty="0">
                <a:solidFill>
                  <a:schemeClr val="bg2">
                    <a:lumMod val="10000"/>
                  </a:schemeClr>
                </a:solidFill>
              </a:rPr>
              <a:t>53</a:t>
            </a:r>
          </a:p>
        </p:txBody>
      </p:sp>
      <p:grpSp>
        <p:nvGrpSpPr>
          <p:cNvPr id="234" name="Group 84"/>
          <p:cNvGrpSpPr>
            <a:grpSpLocks/>
          </p:cNvGrpSpPr>
          <p:nvPr/>
        </p:nvGrpSpPr>
        <p:grpSpPr bwMode="auto">
          <a:xfrm>
            <a:off x="4769896" y="2437937"/>
            <a:ext cx="133559" cy="201340"/>
            <a:chOff x="1710791" y="3528127"/>
            <a:chExt cx="89013" cy="368147"/>
          </a:xfrm>
        </p:grpSpPr>
        <p:cxnSp>
          <p:nvCxnSpPr>
            <p:cNvPr id="235"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36"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37"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38" name="TextBox 65"/>
          <p:cNvSpPr txBox="1">
            <a:spLocks noChangeArrowheads="1"/>
          </p:cNvSpPr>
          <p:nvPr/>
        </p:nvSpPr>
        <p:spPr bwMode="auto">
          <a:xfrm>
            <a:off x="4284090" y="2124044"/>
            <a:ext cx="4750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97</a:t>
            </a:r>
          </a:p>
        </p:txBody>
      </p:sp>
      <p:sp>
        <p:nvSpPr>
          <p:cNvPr id="239" name="TextBox 64"/>
          <p:cNvSpPr txBox="1">
            <a:spLocks noChangeArrowheads="1"/>
          </p:cNvSpPr>
          <p:nvPr/>
        </p:nvSpPr>
        <p:spPr bwMode="auto">
          <a:xfrm>
            <a:off x="4998528" y="2102433"/>
            <a:ext cx="5944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99</a:t>
            </a:r>
          </a:p>
        </p:txBody>
      </p:sp>
      <p:sp>
        <p:nvSpPr>
          <p:cNvPr id="240" name="Rectangle 239"/>
          <p:cNvSpPr/>
          <p:nvPr/>
        </p:nvSpPr>
        <p:spPr bwMode="auto">
          <a:xfrm>
            <a:off x="5133889" y="2479169"/>
            <a:ext cx="314156" cy="2405188"/>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241" name="Rectangle 240"/>
          <p:cNvSpPr/>
          <p:nvPr/>
        </p:nvSpPr>
        <p:spPr bwMode="auto">
          <a:xfrm>
            <a:off x="5446788" y="2526989"/>
            <a:ext cx="314156" cy="2363077"/>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242" name="TextBox 65"/>
          <p:cNvSpPr txBox="1">
            <a:spLocks noChangeArrowheads="1"/>
          </p:cNvSpPr>
          <p:nvPr/>
        </p:nvSpPr>
        <p:spPr bwMode="auto">
          <a:xfrm>
            <a:off x="5364791" y="2116290"/>
            <a:ext cx="4750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97</a:t>
            </a:r>
          </a:p>
        </p:txBody>
      </p:sp>
      <p:grpSp>
        <p:nvGrpSpPr>
          <p:cNvPr id="243" name="Group 84"/>
          <p:cNvGrpSpPr>
            <a:grpSpLocks/>
          </p:cNvGrpSpPr>
          <p:nvPr/>
        </p:nvGrpSpPr>
        <p:grpSpPr bwMode="auto">
          <a:xfrm>
            <a:off x="5229416" y="2435550"/>
            <a:ext cx="122345" cy="147979"/>
            <a:chOff x="1710791" y="3528127"/>
            <a:chExt cx="89013" cy="368147"/>
          </a:xfrm>
        </p:grpSpPr>
        <p:cxnSp>
          <p:nvCxnSpPr>
            <p:cNvPr id="244"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45"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46"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47" name="TextBox 246"/>
          <p:cNvSpPr txBox="1"/>
          <p:nvPr/>
        </p:nvSpPr>
        <p:spPr>
          <a:xfrm>
            <a:off x="5050605" y="4317648"/>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91/</a:t>
            </a:r>
          </a:p>
          <a:p>
            <a:pPr algn="ctr">
              <a:lnSpc>
                <a:spcPct val="90000"/>
              </a:lnSpc>
              <a:defRPr/>
            </a:pPr>
            <a:r>
              <a:rPr lang="en-US" sz="1200" b="0" dirty="0">
                <a:solidFill>
                  <a:schemeClr val="bg2">
                    <a:lumMod val="10000"/>
                  </a:schemeClr>
                </a:solidFill>
              </a:rPr>
              <a:t>92</a:t>
            </a:r>
          </a:p>
        </p:txBody>
      </p:sp>
      <p:sp>
        <p:nvSpPr>
          <p:cNvPr id="248" name="TextBox 247"/>
          <p:cNvSpPr txBox="1"/>
          <p:nvPr/>
        </p:nvSpPr>
        <p:spPr>
          <a:xfrm>
            <a:off x="5365190" y="4317648"/>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86/</a:t>
            </a:r>
          </a:p>
          <a:p>
            <a:pPr algn="ctr">
              <a:lnSpc>
                <a:spcPct val="90000"/>
              </a:lnSpc>
              <a:defRPr/>
            </a:pPr>
            <a:r>
              <a:rPr lang="en-US" sz="1200" b="0" dirty="0">
                <a:solidFill>
                  <a:schemeClr val="bg2">
                    <a:lumMod val="10000"/>
                  </a:schemeClr>
                </a:solidFill>
              </a:rPr>
              <a:t>89</a:t>
            </a:r>
          </a:p>
        </p:txBody>
      </p:sp>
      <p:grpSp>
        <p:nvGrpSpPr>
          <p:cNvPr id="249" name="Group 84"/>
          <p:cNvGrpSpPr>
            <a:grpSpLocks/>
          </p:cNvGrpSpPr>
          <p:nvPr/>
        </p:nvGrpSpPr>
        <p:grpSpPr bwMode="auto">
          <a:xfrm>
            <a:off x="5539358" y="2435366"/>
            <a:ext cx="132102" cy="238400"/>
            <a:chOff x="1710791" y="3528127"/>
            <a:chExt cx="89013" cy="368147"/>
          </a:xfrm>
        </p:grpSpPr>
        <p:cxnSp>
          <p:nvCxnSpPr>
            <p:cNvPr id="250"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51"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52"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53" name="Rectangle 252"/>
          <p:cNvSpPr/>
          <p:nvPr/>
        </p:nvSpPr>
        <p:spPr bwMode="auto">
          <a:xfrm>
            <a:off x="5910348" y="2657153"/>
            <a:ext cx="314156" cy="2231595"/>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254" name="Rectangle 253"/>
          <p:cNvSpPr/>
          <p:nvPr/>
        </p:nvSpPr>
        <p:spPr bwMode="auto">
          <a:xfrm>
            <a:off x="6223247" y="2512890"/>
            <a:ext cx="314156" cy="2372188"/>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255" name="TextBox 65"/>
          <p:cNvSpPr txBox="1">
            <a:spLocks noChangeArrowheads="1"/>
          </p:cNvSpPr>
          <p:nvPr/>
        </p:nvSpPr>
        <p:spPr bwMode="auto">
          <a:xfrm>
            <a:off x="6141250" y="2129703"/>
            <a:ext cx="4750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grpSp>
        <p:nvGrpSpPr>
          <p:cNvPr id="256" name="Group 84"/>
          <p:cNvGrpSpPr>
            <a:grpSpLocks/>
          </p:cNvGrpSpPr>
          <p:nvPr/>
        </p:nvGrpSpPr>
        <p:grpSpPr bwMode="auto">
          <a:xfrm>
            <a:off x="6005875" y="2469283"/>
            <a:ext cx="146884" cy="485798"/>
            <a:chOff x="1710791" y="3528127"/>
            <a:chExt cx="89013" cy="368147"/>
          </a:xfrm>
        </p:grpSpPr>
        <p:cxnSp>
          <p:nvCxnSpPr>
            <p:cNvPr id="257"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58"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59"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60" name="Group 84"/>
          <p:cNvGrpSpPr>
            <a:grpSpLocks/>
          </p:cNvGrpSpPr>
          <p:nvPr/>
        </p:nvGrpSpPr>
        <p:grpSpPr bwMode="auto">
          <a:xfrm>
            <a:off x="6323239" y="2453913"/>
            <a:ext cx="133072" cy="264753"/>
            <a:chOff x="1710791" y="3528127"/>
            <a:chExt cx="89013" cy="368147"/>
          </a:xfrm>
        </p:grpSpPr>
        <p:cxnSp>
          <p:nvCxnSpPr>
            <p:cNvPr id="261"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62"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63"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64" name="TextBox 263"/>
          <p:cNvSpPr txBox="1"/>
          <p:nvPr/>
        </p:nvSpPr>
        <p:spPr>
          <a:xfrm>
            <a:off x="5837224" y="4325981"/>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58/</a:t>
            </a:r>
          </a:p>
          <a:p>
            <a:pPr algn="ctr">
              <a:lnSpc>
                <a:spcPct val="90000"/>
              </a:lnSpc>
              <a:defRPr/>
            </a:pPr>
            <a:r>
              <a:rPr lang="en-US" sz="1200" b="0" dirty="0">
                <a:solidFill>
                  <a:schemeClr val="bg2">
                    <a:lumMod val="10000"/>
                  </a:schemeClr>
                </a:solidFill>
              </a:rPr>
              <a:t>63</a:t>
            </a:r>
          </a:p>
        </p:txBody>
      </p:sp>
      <p:sp>
        <p:nvSpPr>
          <p:cNvPr id="265" name="TextBox 264"/>
          <p:cNvSpPr txBox="1"/>
          <p:nvPr/>
        </p:nvSpPr>
        <p:spPr>
          <a:xfrm>
            <a:off x="6141649" y="4325981"/>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56/</a:t>
            </a:r>
          </a:p>
          <a:p>
            <a:pPr algn="ctr">
              <a:lnSpc>
                <a:spcPct val="90000"/>
              </a:lnSpc>
              <a:defRPr/>
            </a:pPr>
            <a:r>
              <a:rPr lang="en-US" sz="1200" b="0" dirty="0">
                <a:solidFill>
                  <a:schemeClr val="bg2">
                    <a:lumMod val="10000"/>
                  </a:schemeClr>
                </a:solidFill>
              </a:rPr>
              <a:t>57</a:t>
            </a:r>
          </a:p>
        </p:txBody>
      </p:sp>
      <p:sp>
        <p:nvSpPr>
          <p:cNvPr id="266" name="TextBox 64"/>
          <p:cNvSpPr txBox="1">
            <a:spLocks noChangeArrowheads="1"/>
          </p:cNvSpPr>
          <p:nvPr/>
        </p:nvSpPr>
        <p:spPr bwMode="auto">
          <a:xfrm>
            <a:off x="5768658" y="2150408"/>
            <a:ext cx="5944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92</a:t>
            </a:r>
          </a:p>
        </p:txBody>
      </p:sp>
      <p:sp>
        <p:nvSpPr>
          <p:cNvPr id="267" name="Rectangle 266"/>
          <p:cNvSpPr/>
          <p:nvPr/>
        </p:nvSpPr>
        <p:spPr bwMode="auto">
          <a:xfrm>
            <a:off x="6699800" y="2588664"/>
            <a:ext cx="314156" cy="2302564"/>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grpSp>
        <p:nvGrpSpPr>
          <p:cNvPr id="270" name="Group 84"/>
          <p:cNvGrpSpPr>
            <a:grpSpLocks/>
          </p:cNvGrpSpPr>
          <p:nvPr/>
        </p:nvGrpSpPr>
        <p:grpSpPr bwMode="auto">
          <a:xfrm>
            <a:off x="6795327" y="2406127"/>
            <a:ext cx="137939" cy="813995"/>
            <a:chOff x="1710791" y="3528127"/>
            <a:chExt cx="89013" cy="368147"/>
          </a:xfrm>
        </p:grpSpPr>
        <p:cxnSp>
          <p:nvCxnSpPr>
            <p:cNvPr id="271" name="Straight Connector 85"/>
            <p:cNvCxnSpPr>
              <a:cxnSpLocks noChangeShapeType="1"/>
            </p:cNvCxnSpPr>
            <p:nvPr/>
          </p:nvCxnSpPr>
          <p:spPr bwMode="auto">
            <a:xfrm>
              <a:off x="1710791" y="3530511"/>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72"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73"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78" name="TextBox 277"/>
          <p:cNvSpPr txBox="1"/>
          <p:nvPr/>
        </p:nvSpPr>
        <p:spPr>
          <a:xfrm>
            <a:off x="6626676" y="4328460"/>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17/</a:t>
            </a:r>
          </a:p>
          <a:p>
            <a:pPr algn="ctr">
              <a:lnSpc>
                <a:spcPct val="90000"/>
              </a:lnSpc>
              <a:defRPr/>
            </a:pPr>
            <a:r>
              <a:rPr lang="en-US" sz="1200" b="0" dirty="0">
                <a:solidFill>
                  <a:schemeClr val="bg2">
                    <a:lumMod val="10000"/>
                  </a:schemeClr>
                </a:solidFill>
              </a:rPr>
              <a:t>18</a:t>
            </a:r>
          </a:p>
        </p:txBody>
      </p:sp>
      <p:sp>
        <p:nvSpPr>
          <p:cNvPr id="279" name="TextBox 278"/>
          <p:cNvSpPr txBox="1"/>
          <p:nvPr/>
        </p:nvSpPr>
        <p:spPr>
          <a:xfrm>
            <a:off x="6944908" y="4490065"/>
            <a:ext cx="473746" cy="258532"/>
          </a:xfrm>
          <a:prstGeom prst="rect">
            <a:avLst/>
          </a:prstGeom>
          <a:noFill/>
        </p:spPr>
        <p:txBody>
          <a:bodyPr>
            <a:spAutoFit/>
          </a:bodyPr>
          <a:lstStyle/>
          <a:p>
            <a:pPr algn="ctr">
              <a:lnSpc>
                <a:spcPct val="90000"/>
              </a:lnSpc>
              <a:defRPr/>
            </a:pPr>
            <a:r>
              <a:rPr lang="en-US" sz="1200" b="0" dirty="0"/>
              <a:t>0</a:t>
            </a:r>
          </a:p>
        </p:txBody>
      </p:sp>
      <p:sp>
        <p:nvSpPr>
          <p:cNvPr id="280" name="TextBox 64"/>
          <p:cNvSpPr txBox="1">
            <a:spLocks noChangeArrowheads="1"/>
          </p:cNvSpPr>
          <p:nvPr/>
        </p:nvSpPr>
        <p:spPr bwMode="auto">
          <a:xfrm>
            <a:off x="6558110" y="2127785"/>
            <a:ext cx="5944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94</a:t>
            </a:r>
          </a:p>
        </p:txBody>
      </p:sp>
      <p:sp>
        <p:nvSpPr>
          <p:cNvPr id="281" name="Rectangle 280"/>
          <p:cNvSpPr/>
          <p:nvPr/>
        </p:nvSpPr>
        <p:spPr bwMode="auto">
          <a:xfrm>
            <a:off x="7460239" y="2442175"/>
            <a:ext cx="314156" cy="2442461"/>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282" name="Rectangle 281"/>
          <p:cNvSpPr/>
          <p:nvPr/>
        </p:nvSpPr>
        <p:spPr bwMode="auto">
          <a:xfrm>
            <a:off x="7773138" y="2440606"/>
            <a:ext cx="314156" cy="2440360"/>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283" name="TextBox 65"/>
          <p:cNvSpPr txBox="1">
            <a:spLocks noChangeArrowheads="1"/>
          </p:cNvSpPr>
          <p:nvPr/>
        </p:nvSpPr>
        <p:spPr bwMode="auto">
          <a:xfrm>
            <a:off x="7650501" y="2105271"/>
            <a:ext cx="5462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grpSp>
        <p:nvGrpSpPr>
          <p:cNvPr id="284" name="Group 84"/>
          <p:cNvGrpSpPr>
            <a:grpSpLocks/>
          </p:cNvGrpSpPr>
          <p:nvPr/>
        </p:nvGrpSpPr>
        <p:grpSpPr bwMode="auto">
          <a:xfrm>
            <a:off x="7555766" y="2439771"/>
            <a:ext cx="132102" cy="238400"/>
            <a:chOff x="1710791" y="3528127"/>
            <a:chExt cx="89013" cy="368147"/>
          </a:xfrm>
        </p:grpSpPr>
        <p:cxnSp>
          <p:nvCxnSpPr>
            <p:cNvPr id="285"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86"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87"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88" name="TextBox 287"/>
          <p:cNvSpPr txBox="1"/>
          <p:nvPr/>
        </p:nvSpPr>
        <p:spPr>
          <a:xfrm>
            <a:off x="7376955" y="4321869"/>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30/</a:t>
            </a:r>
          </a:p>
          <a:p>
            <a:pPr algn="ctr">
              <a:lnSpc>
                <a:spcPct val="90000"/>
              </a:lnSpc>
              <a:defRPr/>
            </a:pPr>
            <a:r>
              <a:rPr lang="en-US" sz="1200" b="0" dirty="0">
                <a:solidFill>
                  <a:schemeClr val="bg2">
                    <a:lumMod val="10000"/>
                  </a:schemeClr>
                </a:solidFill>
              </a:rPr>
              <a:t>30</a:t>
            </a:r>
          </a:p>
        </p:txBody>
      </p:sp>
      <p:sp>
        <p:nvSpPr>
          <p:cNvPr id="289" name="TextBox 288"/>
          <p:cNvSpPr txBox="1"/>
          <p:nvPr/>
        </p:nvSpPr>
        <p:spPr>
          <a:xfrm>
            <a:off x="7691540" y="4321869"/>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9/</a:t>
            </a:r>
          </a:p>
          <a:p>
            <a:pPr algn="ctr">
              <a:lnSpc>
                <a:spcPct val="90000"/>
              </a:lnSpc>
              <a:defRPr/>
            </a:pPr>
            <a:r>
              <a:rPr lang="en-US" sz="1200" b="0" dirty="0">
                <a:solidFill>
                  <a:schemeClr val="bg2">
                    <a:lumMod val="10000"/>
                  </a:schemeClr>
                </a:solidFill>
              </a:rPr>
              <a:t>9</a:t>
            </a:r>
          </a:p>
        </p:txBody>
      </p:sp>
      <p:sp>
        <p:nvSpPr>
          <p:cNvPr id="294" name="TextBox 65"/>
          <p:cNvSpPr txBox="1">
            <a:spLocks noChangeArrowheads="1"/>
          </p:cNvSpPr>
          <p:nvPr/>
        </p:nvSpPr>
        <p:spPr bwMode="auto">
          <a:xfrm>
            <a:off x="7265273" y="2105374"/>
            <a:ext cx="5896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grpSp>
        <p:nvGrpSpPr>
          <p:cNvPr id="299" name="Group 84"/>
          <p:cNvGrpSpPr>
            <a:grpSpLocks/>
          </p:cNvGrpSpPr>
          <p:nvPr/>
        </p:nvGrpSpPr>
        <p:grpSpPr bwMode="auto">
          <a:xfrm>
            <a:off x="7862555" y="2437533"/>
            <a:ext cx="137939" cy="1033748"/>
            <a:chOff x="1710791" y="3528127"/>
            <a:chExt cx="89013" cy="368147"/>
          </a:xfrm>
        </p:grpSpPr>
        <p:cxnSp>
          <p:nvCxnSpPr>
            <p:cNvPr id="300" name="Straight Connector 85"/>
            <p:cNvCxnSpPr>
              <a:cxnSpLocks noChangeShapeType="1"/>
            </p:cNvCxnSpPr>
            <p:nvPr/>
          </p:nvCxnSpPr>
          <p:spPr bwMode="auto">
            <a:xfrm>
              <a:off x="1710791" y="3530511"/>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301"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302"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303" name="Rectangle 302"/>
          <p:cNvSpPr/>
          <p:nvPr/>
        </p:nvSpPr>
        <p:spPr bwMode="auto">
          <a:xfrm>
            <a:off x="8228478" y="2445685"/>
            <a:ext cx="314156" cy="2442461"/>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grpSp>
        <p:nvGrpSpPr>
          <p:cNvPr id="306" name="Group 84"/>
          <p:cNvGrpSpPr>
            <a:grpSpLocks/>
          </p:cNvGrpSpPr>
          <p:nvPr/>
        </p:nvGrpSpPr>
        <p:grpSpPr bwMode="auto">
          <a:xfrm>
            <a:off x="8324005" y="2443281"/>
            <a:ext cx="132102" cy="238400"/>
            <a:chOff x="1710791" y="3528127"/>
            <a:chExt cx="89013" cy="368147"/>
          </a:xfrm>
        </p:grpSpPr>
        <p:cxnSp>
          <p:nvCxnSpPr>
            <p:cNvPr id="307"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308"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309"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310" name="TextBox 309"/>
          <p:cNvSpPr txBox="1"/>
          <p:nvPr/>
        </p:nvSpPr>
        <p:spPr>
          <a:xfrm>
            <a:off x="8145194" y="4325379"/>
            <a:ext cx="473746" cy="424732"/>
          </a:xfrm>
          <a:prstGeom prst="rect">
            <a:avLst/>
          </a:prstGeom>
          <a:noFill/>
        </p:spPr>
        <p:txBody>
          <a:bodyPr>
            <a:spAutoFit/>
          </a:bodyPr>
          <a:lstStyle/>
          <a:p>
            <a:pPr algn="ctr">
              <a:lnSpc>
                <a:spcPct val="90000"/>
              </a:lnSpc>
              <a:defRPr/>
            </a:pPr>
            <a:r>
              <a:rPr lang="en-US" sz="1200" b="0" dirty="0">
                <a:solidFill>
                  <a:schemeClr val="bg2">
                    <a:lumMod val="10000"/>
                  </a:schemeClr>
                </a:solidFill>
              </a:rPr>
              <a:t>2/</a:t>
            </a:r>
          </a:p>
          <a:p>
            <a:pPr algn="ctr">
              <a:lnSpc>
                <a:spcPct val="90000"/>
              </a:lnSpc>
              <a:defRPr/>
            </a:pPr>
            <a:r>
              <a:rPr lang="en-US" sz="1200" b="0" dirty="0">
                <a:solidFill>
                  <a:schemeClr val="bg2">
                    <a:lumMod val="10000"/>
                  </a:schemeClr>
                </a:solidFill>
              </a:rPr>
              <a:t>2</a:t>
            </a:r>
          </a:p>
        </p:txBody>
      </p:sp>
      <p:sp>
        <p:nvSpPr>
          <p:cNvPr id="312" name="TextBox 65"/>
          <p:cNvSpPr txBox="1">
            <a:spLocks noChangeArrowheads="1"/>
          </p:cNvSpPr>
          <p:nvPr/>
        </p:nvSpPr>
        <p:spPr bwMode="auto">
          <a:xfrm>
            <a:off x="8033512" y="2108884"/>
            <a:ext cx="5896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sp>
        <p:nvSpPr>
          <p:cNvPr id="318" name="TextBox 317"/>
          <p:cNvSpPr txBox="1"/>
          <p:nvPr/>
        </p:nvSpPr>
        <p:spPr>
          <a:xfrm>
            <a:off x="8458987" y="4497943"/>
            <a:ext cx="473746" cy="258532"/>
          </a:xfrm>
          <a:prstGeom prst="rect">
            <a:avLst/>
          </a:prstGeom>
          <a:noFill/>
        </p:spPr>
        <p:txBody>
          <a:bodyPr>
            <a:spAutoFit/>
          </a:bodyPr>
          <a:lstStyle/>
          <a:p>
            <a:pPr algn="ctr">
              <a:lnSpc>
                <a:spcPct val="90000"/>
              </a:lnSpc>
              <a:defRPr/>
            </a:pPr>
            <a:r>
              <a:rPr lang="en-US" sz="1200" b="0" dirty="0"/>
              <a:t>0</a:t>
            </a:r>
          </a:p>
        </p:txBody>
      </p:sp>
      <p:cxnSp>
        <p:nvCxnSpPr>
          <p:cNvPr id="57" name="Straight Connector 21"/>
          <p:cNvCxnSpPr>
            <a:cxnSpLocks noChangeShapeType="1"/>
          </p:cNvCxnSpPr>
          <p:nvPr/>
        </p:nvCxnSpPr>
        <p:spPr bwMode="auto">
          <a:xfrm>
            <a:off x="1109224" y="4892637"/>
            <a:ext cx="7784195"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nvGrpSpPr>
          <p:cNvPr id="61441" name="Group 61440"/>
          <p:cNvGrpSpPr/>
          <p:nvPr/>
        </p:nvGrpSpPr>
        <p:grpSpPr>
          <a:xfrm>
            <a:off x="1097361" y="4878736"/>
            <a:ext cx="7796058" cy="82503"/>
            <a:chOff x="1097361" y="4880966"/>
            <a:chExt cx="7796058" cy="82503"/>
          </a:xfrm>
        </p:grpSpPr>
        <p:cxnSp>
          <p:nvCxnSpPr>
            <p:cNvPr id="73" name="Straight Connector 40"/>
            <p:cNvCxnSpPr>
              <a:cxnSpLocks noChangeShapeType="1"/>
            </p:cNvCxnSpPr>
            <p:nvPr/>
          </p:nvCxnSpPr>
          <p:spPr bwMode="auto">
            <a:xfrm>
              <a:off x="1097361"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4" name="Straight Connector 41"/>
            <p:cNvCxnSpPr>
              <a:cxnSpLocks noChangeShapeType="1"/>
            </p:cNvCxnSpPr>
            <p:nvPr/>
          </p:nvCxnSpPr>
          <p:spPr bwMode="auto">
            <a:xfrm>
              <a:off x="1969851"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5" name="Straight Connector 42"/>
            <p:cNvCxnSpPr>
              <a:cxnSpLocks noChangeShapeType="1"/>
            </p:cNvCxnSpPr>
            <p:nvPr/>
          </p:nvCxnSpPr>
          <p:spPr bwMode="auto">
            <a:xfrm>
              <a:off x="2748202"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7" name="Straight Connector 44"/>
            <p:cNvCxnSpPr>
              <a:cxnSpLocks noChangeShapeType="1"/>
            </p:cNvCxnSpPr>
            <p:nvPr/>
          </p:nvCxnSpPr>
          <p:spPr bwMode="auto">
            <a:xfrm>
              <a:off x="7391416"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9" name="Straight Connector 41"/>
            <p:cNvCxnSpPr>
              <a:cxnSpLocks noChangeShapeType="1"/>
            </p:cNvCxnSpPr>
            <p:nvPr/>
          </p:nvCxnSpPr>
          <p:spPr bwMode="auto">
            <a:xfrm>
              <a:off x="3522071"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20" name="Straight Connector 42"/>
            <p:cNvCxnSpPr>
              <a:cxnSpLocks noChangeShapeType="1"/>
            </p:cNvCxnSpPr>
            <p:nvPr/>
          </p:nvCxnSpPr>
          <p:spPr bwMode="auto">
            <a:xfrm>
              <a:off x="4295940"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27" name="Straight Connector 42"/>
            <p:cNvCxnSpPr>
              <a:cxnSpLocks noChangeShapeType="1"/>
            </p:cNvCxnSpPr>
            <p:nvPr/>
          </p:nvCxnSpPr>
          <p:spPr bwMode="auto">
            <a:xfrm>
              <a:off x="5069809"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28" name="Straight Connector 41"/>
            <p:cNvCxnSpPr>
              <a:cxnSpLocks noChangeShapeType="1"/>
            </p:cNvCxnSpPr>
            <p:nvPr/>
          </p:nvCxnSpPr>
          <p:spPr bwMode="auto">
            <a:xfrm>
              <a:off x="5843678"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29" name="Straight Connector 42"/>
            <p:cNvCxnSpPr>
              <a:cxnSpLocks noChangeShapeType="1"/>
            </p:cNvCxnSpPr>
            <p:nvPr/>
          </p:nvCxnSpPr>
          <p:spPr bwMode="auto">
            <a:xfrm>
              <a:off x="6617547"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30" name="Straight Connector 44"/>
            <p:cNvCxnSpPr>
              <a:cxnSpLocks noChangeShapeType="1"/>
            </p:cNvCxnSpPr>
            <p:nvPr/>
          </p:nvCxnSpPr>
          <p:spPr bwMode="auto">
            <a:xfrm>
              <a:off x="8893419"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31" name="Straight Connector 44"/>
            <p:cNvCxnSpPr>
              <a:cxnSpLocks noChangeShapeType="1"/>
            </p:cNvCxnSpPr>
            <p:nvPr/>
          </p:nvCxnSpPr>
          <p:spPr bwMode="auto">
            <a:xfrm>
              <a:off x="8165286" y="4880966"/>
              <a:ext cx="0" cy="8250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sp>
        <p:nvSpPr>
          <p:cNvPr id="333" name="TextBox 38"/>
          <p:cNvSpPr txBox="1">
            <a:spLocks noChangeArrowheads="1"/>
          </p:cNvSpPr>
          <p:nvPr/>
        </p:nvSpPr>
        <p:spPr bwMode="auto">
          <a:xfrm>
            <a:off x="939998" y="4912532"/>
            <a:ext cx="1198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Overall</a:t>
            </a:r>
          </a:p>
        </p:txBody>
      </p:sp>
      <p:sp>
        <p:nvSpPr>
          <p:cNvPr id="334" name="TextBox 45"/>
          <p:cNvSpPr txBox="1">
            <a:spLocks noChangeArrowheads="1"/>
          </p:cNvSpPr>
          <p:nvPr/>
        </p:nvSpPr>
        <p:spPr bwMode="auto">
          <a:xfrm>
            <a:off x="2745244" y="4912532"/>
            <a:ext cx="7821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GT1a</a:t>
            </a:r>
          </a:p>
        </p:txBody>
      </p:sp>
      <p:sp>
        <p:nvSpPr>
          <p:cNvPr id="335" name="TextBox 46"/>
          <p:cNvSpPr txBox="1">
            <a:spLocks noChangeArrowheads="1"/>
          </p:cNvSpPr>
          <p:nvPr/>
        </p:nvSpPr>
        <p:spPr bwMode="auto">
          <a:xfrm>
            <a:off x="5158022" y="4912532"/>
            <a:ext cx="60602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GT3</a:t>
            </a:r>
          </a:p>
        </p:txBody>
      </p:sp>
      <p:sp>
        <p:nvSpPr>
          <p:cNvPr id="336" name="TextBox 47"/>
          <p:cNvSpPr txBox="1">
            <a:spLocks noChangeArrowheads="1"/>
          </p:cNvSpPr>
          <p:nvPr/>
        </p:nvSpPr>
        <p:spPr bwMode="auto">
          <a:xfrm>
            <a:off x="6716395" y="4912532"/>
            <a:ext cx="5802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GT5</a:t>
            </a:r>
          </a:p>
        </p:txBody>
      </p:sp>
      <p:sp>
        <p:nvSpPr>
          <p:cNvPr id="337" name="TextBox 47"/>
          <p:cNvSpPr txBox="1">
            <a:spLocks noChangeArrowheads="1"/>
          </p:cNvSpPr>
          <p:nvPr/>
        </p:nvSpPr>
        <p:spPr bwMode="auto">
          <a:xfrm>
            <a:off x="7505765" y="4912532"/>
            <a:ext cx="5802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GT6</a:t>
            </a:r>
          </a:p>
        </p:txBody>
      </p:sp>
      <p:sp>
        <p:nvSpPr>
          <p:cNvPr id="338" name="TextBox 47"/>
          <p:cNvSpPr txBox="1">
            <a:spLocks noChangeArrowheads="1"/>
          </p:cNvSpPr>
          <p:nvPr/>
        </p:nvSpPr>
        <p:spPr bwMode="auto">
          <a:xfrm>
            <a:off x="7971493" y="4912532"/>
            <a:ext cx="11327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Unknown</a:t>
            </a:r>
          </a:p>
        </p:txBody>
      </p:sp>
      <p:cxnSp>
        <p:nvCxnSpPr>
          <p:cNvPr id="203" name="Straight Connector 202"/>
          <p:cNvCxnSpPr/>
          <p:nvPr/>
        </p:nvCxnSpPr>
        <p:spPr bwMode="auto">
          <a:xfrm>
            <a:off x="1262081" y="5258115"/>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a:off x="2025429" y="5258115"/>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a:off x="2796455" y="5258430"/>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a:off x="3564705" y="5258430"/>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a:off x="4359506" y="5258115"/>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a:off x="5141603" y="5258115"/>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a:off x="5910348" y="5258430"/>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a:off x="6716395" y="5258115"/>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a:off x="7458986" y="5258115"/>
            <a:ext cx="627055" cy="0"/>
          </a:xfrm>
          <a:prstGeom prst="line">
            <a:avLst/>
          </a:prstGeom>
          <a:noFill/>
          <a:ln w="2857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a:off x="8249651" y="5258430"/>
            <a:ext cx="627055"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7535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586788" cy="1103313"/>
          </a:xfrm>
        </p:spPr>
        <p:txBody>
          <a:bodyPr/>
          <a:lstStyle/>
          <a:p>
            <a:r>
              <a:rPr lang="en-US" altLang="en-US" dirty="0"/>
              <a:t>POLARIS-3: 8-Wk SOF/VEL/VOX vs 12-Wk SOF/VEL for Cirrhotic, DAA Naive GT3</a:t>
            </a:r>
          </a:p>
        </p:txBody>
      </p:sp>
      <p:sp>
        <p:nvSpPr>
          <p:cNvPr id="6148" name="Rectangle 3"/>
          <p:cNvSpPr>
            <a:spLocks noGrp="1" noChangeArrowheads="1"/>
          </p:cNvSpPr>
          <p:nvPr>
            <p:ph idx="1"/>
          </p:nvPr>
        </p:nvSpPr>
        <p:spPr>
          <a:xfrm>
            <a:off x="374650" y="1512889"/>
            <a:ext cx="8455025" cy="455570"/>
          </a:xfrm>
        </p:spPr>
        <p:txBody>
          <a:bodyPr/>
          <a:lstStyle/>
          <a:p>
            <a:r>
              <a:rPr lang="en-US" altLang="en-US" sz="2000" dirty="0"/>
              <a:t>Randomized, open-label, active-controlled phase III trial</a:t>
            </a:r>
          </a:p>
        </p:txBody>
      </p:sp>
      <p:sp>
        <p:nvSpPr>
          <p:cNvPr id="21" name="Rectangle 6"/>
          <p:cNvSpPr>
            <a:spLocks noChangeArrowheads="1"/>
          </p:cNvSpPr>
          <p:nvPr/>
        </p:nvSpPr>
        <p:spPr bwMode="auto">
          <a:xfrm>
            <a:off x="3021806" y="2887227"/>
            <a:ext cx="4211638" cy="880845"/>
          </a:xfrm>
          <a:prstGeom prst="rect">
            <a:avLst/>
          </a:prstGeom>
          <a:solidFill>
            <a:schemeClr val="accent2"/>
          </a:solidFill>
          <a:ln w="9525">
            <a:noFill/>
            <a:miter lim="800000"/>
            <a:headEnd/>
            <a:tailEnd/>
          </a:ln>
          <a:effectLst/>
          <a:extLst/>
        </p:spPr>
        <p:txBody>
          <a:bodyPr wrap="none" anchor="ctr"/>
          <a:lstStyle/>
          <a:p>
            <a:pPr algn="ctr" eaLnBrk="1" hangingPunct="1">
              <a:spcBef>
                <a:spcPct val="50000"/>
              </a:spcBef>
              <a:defRPr/>
            </a:pPr>
            <a:r>
              <a:rPr lang="en-US" sz="1600" b="1" dirty="0">
                <a:solidFill>
                  <a:schemeClr val="bg2">
                    <a:lumMod val="10000"/>
                  </a:schemeClr>
                </a:solidFill>
                <a:latin typeface="Arial" charset="0"/>
                <a:ea typeface="ＭＳ Ｐゴシック" charset="0"/>
              </a:rPr>
              <a:t>SOF/VEL/VOX</a:t>
            </a:r>
            <a:br>
              <a:rPr lang="en-US" sz="1600" b="1" dirty="0">
                <a:solidFill>
                  <a:schemeClr val="bg2">
                    <a:lumMod val="10000"/>
                  </a:schemeClr>
                </a:solidFill>
                <a:latin typeface="Arial" charset="0"/>
                <a:ea typeface="ＭＳ Ｐゴシック" charset="0"/>
              </a:rPr>
            </a:br>
            <a:r>
              <a:rPr lang="en-US" altLang="en-US" sz="1600" dirty="0">
                <a:solidFill>
                  <a:schemeClr val="bg2">
                    <a:lumMod val="10000"/>
                  </a:schemeClr>
                </a:solidFill>
                <a:ea typeface="ＭＳ Ｐゴシック" panose="020B0600070205080204" pitchFamily="34" charset="-128"/>
              </a:rPr>
              <a:t>400/100/100 mg PO QD</a:t>
            </a:r>
            <a:br>
              <a:rPr lang="en-US" altLang="en-US" sz="1600" dirty="0">
                <a:solidFill>
                  <a:schemeClr val="bg2">
                    <a:lumMod val="10000"/>
                  </a:schemeClr>
                </a:solidFill>
                <a:ea typeface="ＭＳ Ｐゴシック" panose="020B0600070205080204" pitchFamily="34" charset="-128"/>
              </a:rPr>
            </a:br>
            <a:r>
              <a:rPr lang="en-US" sz="1600" b="0" dirty="0">
                <a:solidFill>
                  <a:schemeClr val="bg2">
                    <a:lumMod val="10000"/>
                  </a:schemeClr>
                </a:solidFill>
                <a:latin typeface="Arial" charset="0"/>
                <a:ea typeface="ＭＳ Ｐゴシック" charset="0"/>
              </a:rPr>
              <a:t>(n = 110)</a:t>
            </a:r>
          </a:p>
        </p:txBody>
      </p:sp>
      <p:sp>
        <p:nvSpPr>
          <p:cNvPr id="23" name="Rectangle 7"/>
          <p:cNvSpPr>
            <a:spLocks noChangeArrowheads="1"/>
          </p:cNvSpPr>
          <p:nvPr/>
        </p:nvSpPr>
        <p:spPr bwMode="auto">
          <a:xfrm>
            <a:off x="3021806" y="3875042"/>
            <a:ext cx="5254625" cy="880845"/>
          </a:xfrm>
          <a:prstGeom prst="rect">
            <a:avLst/>
          </a:prstGeom>
          <a:solidFill>
            <a:schemeClr val="accent3"/>
          </a:solidFill>
          <a:ln w="9525">
            <a:noFill/>
            <a:miter lim="800000"/>
            <a:headEnd/>
            <a:tailEnd/>
          </a:ln>
          <a:effectLst/>
          <a:extLst/>
        </p:spPr>
        <p:txBody>
          <a:bodyPr wrap="none" anchor="ctr"/>
          <a:lstStyle/>
          <a:p>
            <a:pPr algn="ctr" eaLnBrk="1" hangingPunct="1">
              <a:spcBef>
                <a:spcPct val="50000"/>
              </a:spcBef>
              <a:defRPr/>
            </a:pPr>
            <a:r>
              <a:rPr lang="en-US" sz="1600" b="1" dirty="0">
                <a:solidFill>
                  <a:schemeClr val="bg2">
                    <a:lumMod val="10000"/>
                  </a:schemeClr>
                </a:solidFill>
                <a:latin typeface="Arial" charset="0"/>
                <a:ea typeface="ＭＳ Ｐゴシック" charset="0"/>
              </a:rPr>
              <a:t>SOF/VEL</a:t>
            </a:r>
            <a:br>
              <a:rPr lang="en-US" sz="1600" b="1" dirty="0">
                <a:solidFill>
                  <a:schemeClr val="bg2">
                    <a:lumMod val="10000"/>
                  </a:schemeClr>
                </a:solidFill>
                <a:latin typeface="Arial" charset="0"/>
                <a:ea typeface="ＭＳ Ｐゴシック" charset="0"/>
              </a:rPr>
            </a:br>
            <a:r>
              <a:rPr lang="en-US" altLang="en-US" sz="1600" dirty="0">
                <a:solidFill>
                  <a:schemeClr val="bg2">
                    <a:lumMod val="10000"/>
                  </a:schemeClr>
                </a:solidFill>
                <a:ea typeface="ＭＳ Ｐゴシック" panose="020B0600070205080204" pitchFamily="34" charset="-128"/>
              </a:rPr>
              <a:t>400/100 mg PO QD</a:t>
            </a:r>
            <a:br>
              <a:rPr lang="en-US" altLang="en-US" sz="1600" dirty="0">
                <a:solidFill>
                  <a:schemeClr val="bg2">
                    <a:lumMod val="10000"/>
                  </a:schemeClr>
                </a:solidFill>
                <a:ea typeface="ＭＳ Ｐゴシック" panose="020B0600070205080204" pitchFamily="34" charset="-128"/>
              </a:rPr>
            </a:br>
            <a:r>
              <a:rPr lang="en-US" sz="1600" b="0" dirty="0">
                <a:solidFill>
                  <a:schemeClr val="bg2">
                    <a:lumMod val="10000"/>
                  </a:schemeClr>
                </a:solidFill>
                <a:latin typeface="Arial" charset="0"/>
                <a:ea typeface="ＭＳ Ｐゴシック" charset="0"/>
              </a:rPr>
              <a:t>(n = 109)</a:t>
            </a:r>
          </a:p>
        </p:txBody>
      </p:sp>
      <p:sp>
        <p:nvSpPr>
          <p:cNvPr id="24" name="Line 12"/>
          <p:cNvSpPr>
            <a:spLocks noChangeShapeType="1"/>
          </p:cNvSpPr>
          <p:nvPr/>
        </p:nvSpPr>
        <p:spPr bwMode="auto">
          <a:xfrm flipV="1">
            <a:off x="2301081" y="3257365"/>
            <a:ext cx="629444" cy="46040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25" name="Line 13"/>
          <p:cNvSpPr>
            <a:spLocks noChangeShapeType="1"/>
          </p:cNvSpPr>
          <p:nvPr/>
        </p:nvSpPr>
        <p:spPr bwMode="auto">
          <a:xfrm>
            <a:off x="2301081" y="3976779"/>
            <a:ext cx="629444" cy="34892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31" name="Text Box 15"/>
          <p:cNvSpPr txBox="1">
            <a:spLocks noChangeArrowheads="1"/>
          </p:cNvSpPr>
          <p:nvPr/>
        </p:nvSpPr>
        <p:spPr bwMode="auto">
          <a:xfrm>
            <a:off x="1191139" y="2260313"/>
            <a:ext cx="2475595"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en-US" sz="1400" b="0" i="1" dirty="0"/>
              <a:t>Stratified by prior IFN (experienced vs naive)</a:t>
            </a:r>
          </a:p>
        </p:txBody>
      </p:sp>
      <p:sp>
        <p:nvSpPr>
          <p:cNvPr id="32" name="Line 14"/>
          <p:cNvSpPr>
            <a:spLocks noChangeShapeType="1"/>
          </p:cNvSpPr>
          <p:nvPr/>
        </p:nvSpPr>
        <p:spPr bwMode="auto">
          <a:xfrm>
            <a:off x="2445544" y="2837929"/>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35" name="Rectangle 1"/>
          <p:cNvSpPr>
            <a:spLocks noChangeArrowheads="1"/>
          </p:cNvSpPr>
          <p:nvPr/>
        </p:nvSpPr>
        <p:spPr bwMode="auto">
          <a:xfrm>
            <a:off x="154983" y="3071797"/>
            <a:ext cx="218102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1600" b="0" dirty="0"/>
              <a:t>Patients with </a:t>
            </a:r>
          </a:p>
          <a:p>
            <a:pPr algn="ctr" eaLnBrk="1" hangingPunct="1">
              <a:spcBef>
                <a:spcPct val="0"/>
              </a:spcBef>
              <a:buFontTx/>
              <a:buNone/>
            </a:pPr>
            <a:r>
              <a:rPr lang="en-US" altLang="en-US" sz="1600" b="0" dirty="0"/>
              <a:t>GT3 HCV infection</a:t>
            </a:r>
          </a:p>
          <a:p>
            <a:pPr algn="ctr" eaLnBrk="1" hangingPunct="1">
              <a:spcBef>
                <a:spcPct val="0"/>
              </a:spcBef>
              <a:buFontTx/>
              <a:buNone/>
            </a:pPr>
            <a:r>
              <a:rPr lang="en-US" altLang="en-US" sz="1600" b="0" dirty="0"/>
              <a:t>and cirrhosis </a:t>
            </a:r>
            <a:br>
              <a:rPr lang="en-US" altLang="en-US" sz="1600" b="0" dirty="0"/>
            </a:br>
            <a:r>
              <a:rPr lang="en-US" altLang="en-US" sz="1600" b="0" dirty="0"/>
              <a:t>with or without prior IFN experience</a:t>
            </a:r>
          </a:p>
          <a:p>
            <a:pPr algn="ctr" eaLnBrk="1" hangingPunct="1">
              <a:spcBef>
                <a:spcPct val="0"/>
              </a:spcBef>
              <a:buFontTx/>
              <a:buNone/>
            </a:pPr>
            <a:r>
              <a:rPr lang="en-US" altLang="en-US" sz="1600" b="0" dirty="0"/>
              <a:t>(N = 219)</a:t>
            </a:r>
          </a:p>
        </p:txBody>
      </p:sp>
      <p:sp>
        <p:nvSpPr>
          <p:cNvPr id="36" name="TextBox 35"/>
          <p:cNvSpPr txBox="1"/>
          <p:nvPr/>
        </p:nvSpPr>
        <p:spPr>
          <a:xfrm>
            <a:off x="6806440" y="2361132"/>
            <a:ext cx="805317" cy="307777"/>
          </a:xfrm>
          <a:prstGeom prst="rect">
            <a:avLst/>
          </a:prstGeom>
          <a:noFill/>
        </p:spPr>
        <p:txBody>
          <a:bodyPr wrap="square" rtlCol="0">
            <a:spAutoFit/>
          </a:bodyPr>
          <a:lstStyle/>
          <a:p>
            <a:pPr algn="ctr"/>
            <a:r>
              <a:rPr lang="en-US" sz="1400" i="1" dirty="0"/>
              <a:t>Wk 8</a:t>
            </a:r>
          </a:p>
        </p:txBody>
      </p:sp>
      <p:cxnSp>
        <p:nvCxnSpPr>
          <p:cNvPr id="37" name="Straight Arrow Connector 36"/>
          <p:cNvCxnSpPr/>
          <p:nvPr/>
        </p:nvCxnSpPr>
        <p:spPr>
          <a:xfrm>
            <a:off x="7209099" y="2612524"/>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857443" y="2366127"/>
            <a:ext cx="805317" cy="307777"/>
          </a:xfrm>
          <a:prstGeom prst="rect">
            <a:avLst/>
          </a:prstGeom>
          <a:noFill/>
        </p:spPr>
        <p:txBody>
          <a:bodyPr wrap="square" rtlCol="0">
            <a:spAutoFit/>
          </a:bodyPr>
          <a:lstStyle/>
          <a:p>
            <a:pPr algn="ctr"/>
            <a:r>
              <a:rPr lang="en-US" sz="1400" i="1" dirty="0"/>
              <a:t>Wk 12</a:t>
            </a:r>
          </a:p>
        </p:txBody>
      </p:sp>
      <p:cxnSp>
        <p:nvCxnSpPr>
          <p:cNvPr id="39" name="Straight Arrow Connector 38"/>
          <p:cNvCxnSpPr/>
          <p:nvPr/>
        </p:nvCxnSpPr>
        <p:spPr>
          <a:xfrm>
            <a:off x="8260102" y="2617519"/>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3"/>
          <p:cNvSpPr txBox="1">
            <a:spLocks noChangeArrowheads="1"/>
          </p:cNvSpPr>
          <p:nvPr/>
        </p:nvSpPr>
        <p:spPr bwMode="auto">
          <a:xfrm>
            <a:off x="374650" y="5540549"/>
            <a:ext cx="8455025" cy="492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altLang="en-US" sz="2000" b="0" kern="0" dirty="0"/>
              <a:t>IFN experience in 29% to 32% of pts</a:t>
            </a:r>
          </a:p>
        </p:txBody>
      </p:sp>
      <p:sp>
        <p:nvSpPr>
          <p:cNvPr id="22" name="Text Box 11"/>
          <p:cNvSpPr txBox="1">
            <a:spLocks noChangeArrowheads="1"/>
          </p:cNvSpPr>
          <p:nvPr/>
        </p:nvSpPr>
        <p:spPr bwMode="auto">
          <a:xfrm>
            <a:off x="285750" y="6350000"/>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Foster GR, et al. AASLD 2016. Abstract 258.</a:t>
            </a:r>
          </a:p>
        </p:txBody>
      </p:sp>
    </p:spTree>
    <p:extLst>
      <p:ext uri="{BB962C8B-B14F-4D97-AF65-F5344CB8AC3E}">
        <p14:creationId xmlns:p14="http://schemas.microsoft.com/office/powerpoint/2010/main" val="2860282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bwMode="auto">
          <a:xfrm>
            <a:off x="7324864" y="2013633"/>
            <a:ext cx="639762" cy="1809750"/>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74" name="Rectangle 73"/>
          <p:cNvSpPr/>
          <p:nvPr/>
        </p:nvSpPr>
        <p:spPr bwMode="auto">
          <a:xfrm>
            <a:off x="7961245" y="2015070"/>
            <a:ext cx="639762" cy="1814513"/>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70" name="Rectangle 69"/>
          <p:cNvSpPr/>
          <p:nvPr/>
        </p:nvSpPr>
        <p:spPr bwMode="auto">
          <a:xfrm>
            <a:off x="5740421" y="2132695"/>
            <a:ext cx="639762" cy="1690688"/>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71" name="Rectangle 70"/>
          <p:cNvSpPr/>
          <p:nvPr/>
        </p:nvSpPr>
        <p:spPr bwMode="auto">
          <a:xfrm>
            <a:off x="6383064" y="2132695"/>
            <a:ext cx="639762" cy="1690688"/>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67" name="Rectangle 66"/>
          <p:cNvSpPr/>
          <p:nvPr/>
        </p:nvSpPr>
        <p:spPr bwMode="auto">
          <a:xfrm>
            <a:off x="4168090" y="2067608"/>
            <a:ext cx="639763" cy="1755775"/>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68" name="Rectangle 67"/>
          <p:cNvSpPr/>
          <p:nvPr/>
        </p:nvSpPr>
        <p:spPr bwMode="auto">
          <a:xfrm>
            <a:off x="4808852" y="2156508"/>
            <a:ext cx="639763" cy="1666875"/>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64" name="Rectangle 63"/>
          <p:cNvSpPr/>
          <p:nvPr/>
        </p:nvSpPr>
        <p:spPr bwMode="auto">
          <a:xfrm>
            <a:off x="2593702" y="2094595"/>
            <a:ext cx="639762" cy="1728788"/>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65" name="Rectangle 64"/>
          <p:cNvSpPr/>
          <p:nvPr/>
        </p:nvSpPr>
        <p:spPr bwMode="auto">
          <a:xfrm>
            <a:off x="3235846" y="2039033"/>
            <a:ext cx="639762" cy="1784350"/>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60" name="Rectangle 59"/>
          <p:cNvSpPr/>
          <p:nvPr/>
        </p:nvSpPr>
        <p:spPr bwMode="auto">
          <a:xfrm>
            <a:off x="1017961" y="2086658"/>
            <a:ext cx="639763" cy="1736725"/>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61" name="Rectangle 60"/>
          <p:cNvSpPr/>
          <p:nvPr/>
        </p:nvSpPr>
        <p:spPr bwMode="auto">
          <a:xfrm>
            <a:off x="1658958" y="2085070"/>
            <a:ext cx="639763" cy="1738313"/>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62471" name="Title 1"/>
          <p:cNvSpPr>
            <a:spLocks noGrp="1"/>
          </p:cNvSpPr>
          <p:nvPr>
            <p:ph type="title"/>
          </p:nvPr>
        </p:nvSpPr>
        <p:spPr>
          <a:xfrm>
            <a:off x="377825" y="238125"/>
            <a:ext cx="8442325" cy="1103313"/>
          </a:xfrm>
        </p:spPr>
        <p:txBody>
          <a:bodyPr/>
          <a:lstStyle/>
          <a:p>
            <a:r>
              <a:rPr lang="en-US" altLang="en-US" dirty="0"/>
              <a:t>POLARIS-3: SVR12 Rates With 8-Wk SOF/VEL/VOX for Cirrhotic GT3 Pts</a:t>
            </a:r>
          </a:p>
        </p:txBody>
      </p:sp>
      <p:sp>
        <p:nvSpPr>
          <p:cNvPr id="62472" name="Content Placeholder 1"/>
          <p:cNvSpPr>
            <a:spLocks noGrp="1"/>
          </p:cNvSpPr>
          <p:nvPr>
            <p:ph idx="1"/>
          </p:nvPr>
        </p:nvSpPr>
        <p:spPr>
          <a:xfrm>
            <a:off x="374650" y="4459671"/>
            <a:ext cx="8455025" cy="792040"/>
          </a:xfrm>
        </p:spPr>
        <p:txBody>
          <a:bodyPr/>
          <a:lstStyle/>
          <a:p>
            <a:r>
              <a:rPr lang="en-US" altLang="en-US" sz="1800" dirty="0"/>
              <a:t>Both regimens: </a:t>
            </a:r>
            <a:r>
              <a:rPr lang="en-US" altLang="en-US" sz="1800" i="1" dirty="0"/>
              <a:t>P</a:t>
            </a:r>
            <a:r>
              <a:rPr lang="en-US" altLang="en-US" sz="1800" dirty="0"/>
              <a:t> &lt; .001 for superiority vs prespecified 83% goal</a:t>
            </a:r>
          </a:p>
          <a:p>
            <a:r>
              <a:rPr lang="en-US" altLang="en-US" sz="1800" dirty="0"/>
              <a:t>Overall VF: SOF/VEL/VOX, n = 2 relapses; SOF/VEL, n = 1 each for relapse and on-treatment failure</a:t>
            </a:r>
          </a:p>
          <a:p>
            <a:r>
              <a:rPr lang="en-US" altLang="en-US" sz="1800" dirty="0"/>
              <a:t>No treatment-emergent RAVs in SOF/VEL/VOX arm; Y93H in both virologic failures in SOF/VEL arm</a:t>
            </a:r>
          </a:p>
        </p:txBody>
      </p:sp>
      <p:grpSp>
        <p:nvGrpSpPr>
          <p:cNvPr id="62473" name="Group 16"/>
          <p:cNvGrpSpPr>
            <a:grpSpLocks/>
          </p:cNvGrpSpPr>
          <p:nvPr/>
        </p:nvGrpSpPr>
        <p:grpSpPr bwMode="auto">
          <a:xfrm>
            <a:off x="6291263" y="6208713"/>
            <a:ext cx="2673350" cy="450850"/>
            <a:chOff x="9289790" y="4481726"/>
            <a:chExt cx="2673350" cy="450347"/>
          </a:xfrm>
        </p:grpSpPr>
        <p:pic>
          <p:nvPicPr>
            <p:cNvPr id="6256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56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ea typeface="MS PGothic" panose="020B0600070205080204" pitchFamily="34" charset="-128"/>
                </a:rPr>
                <a:t>Slide credit: </a:t>
              </a:r>
              <a:r>
                <a:rPr lang="en-US" altLang="en-US" sz="1400" b="0" dirty="0">
                  <a:solidFill>
                    <a:schemeClr val="bg2"/>
                  </a:solidFill>
                  <a:ea typeface="MS PGothic" panose="020B0600070205080204" pitchFamily="34" charset="-128"/>
                  <a:hlinkClick r:id="rId4"/>
                </a:rPr>
                <a:t>clinicaloptions.com</a:t>
              </a:r>
              <a:endParaRPr lang="en-US" altLang="en-US" sz="1400" b="0" dirty="0">
                <a:solidFill>
                  <a:schemeClr val="bg2"/>
                </a:solidFill>
                <a:ea typeface="MS PGothic" panose="020B0600070205080204" pitchFamily="34" charset="-128"/>
              </a:endParaRPr>
            </a:p>
          </p:txBody>
        </p:sp>
      </p:grpSp>
      <p:sp>
        <p:nvSpPr>
          <p:cNvPr id="62474" name="Text Box 11"/>
          <p:cNvSpPr txBox="1">
            <a:spLocks noChangeArrowheads="1"/>
          </p:cNvSpPr>
          <p:nvPr/>
        </p:nvSpPr>
        <p:spPr bwMode="auto">
          <a:xfrm>
            <a:off x="285750" y="6350198"/>
            <a:ext cx="61174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Foster GR, et al. AASLD 2016. Abstract 258. </a:t>
            </a:r>
            <a:r>
              <a:rPr lang="en-US" altLang="en-US" sz="1400" b="0" dirty="0">
                <a:solidFill>
                  <a:srgbClr val="CDCDCF"/>
                </a:solidFill>
                <a:ea typeface="MS PGothic" pitchFamily="34" charset="-128"/>
              </a:rPr>
              <a:t>Reproduced with permission. </a:t>
            </a:r>
            <a:endParaRPr lang="nb-NO" altLang="en-US" sz="1400" b="0" dirty="0">
              <a:solidFill>
                <a:schemeClr val="bg2"/>
              </a:solidFill>
            </a:endParaRPr>
          </a:p>
        </p:txBody>
      </p:sp>
      <p:sp>
        <p:nvSpPr>
          <p:cNvPr id="62475" name="Rectangle 2"/>
          <p:cNvSpPr>
            <a:spLocks noChangeArrowheads="1"/>
          </p:cNvSpPr>
          <p:nvPr/>
        </p:nvSpPr>
        <p:spPr bwMode="auto">
          <a:xfrm>
            <a:off x="2475139" y="3878945"/>
            <a:ext cx="15859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Treatment Naive</a:t>
            </a:r>
          </a:p>
        </p:txBody>
      </p:sp>
      <p:sp>
        <p:nvSpPr>
          <p:cNvPr id="62476" name="Rectangle 15"/>
          <p:cNvSpPr>
            <a:spLocks noChangeArrowheads="1"/>
          </p:cNvSpPr>
          <p:nvPr/>
        </p:nvSpPr>
        <p:spPr bwMode="auto">
          <a:xfrm>
            <a:off x="4045177" y="3878945"/>
            <a:ext cx="1603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Treatment Experienced</a:t>
            </a:r>
          </a:p>
        </p:txBody>
      </p:sp>
      <p:sp>
        <p:nvSpPr>
          <p:cNvPr id="62477" name="Rectangle 20"/>
          <p:cNvSpPr>
            <a:spLocks noChangeArrowheads="1"/>
          </p:cNvSpPr>
          <p:nvPr/>
        </p:nvSpPr>
        <p:spPr bwMode="auto">
          <a:xfrm>
            <a:off x="5642202" y="3878945"/>
            <a:ext cx="15668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No BL RAVs</a:t>
            </a:r>
          </a:p>
        </p:txBody>
      </p:sp>
      <p:sp>
        <p:nvSpPr>
          <p:cNvPr id="62478" name="Rectangle 22"/>
          <p:cNvSpPr>
            <a:spLocks noChangeArrowheads="1"/>
          </p:cNvSpPr>
          <p:nvPr/>
        </p:nvSpPr>
        <p:spPr bwMode="auto">
          <a:xfrm>
            <a:off x="7185252" y="3878945"/>
            <a:ext cx="16176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Any BL RAVs</a:t>
            </a:r>
          </a:p>
        </p:txBody>
      </p:sp>
      <p:sp>
        <p:nvSpPr>
          <p:cNvPr id="62479" name="Rectangle 23"/>
          <p:cNvSpPr>
            <a:spLocks noChangeArrowheads="1"/>
          </p:cNvSpPr>
          <p:nvPr/>
        </p:nvSpPr>
        <p:spPr bwMode="auto">
          <a:xfrm>
            <a:off x="881289" y="3878945"/>
            <a:ext cx="16129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Overall</a:t>
            </a:r>
          </a:p>
        </p:txBody>
      </p:sp>
      <p:cxnSp>
        <p:nvCxnSpPr>
          <p:cNvPr id="62480" name="Straight Connector 24"/>
          <p:cNvCxnSpPr>
            <a:cxnSpLocks noChangeShapeType="1"/>
          </p:cNvCxnSpPr>
          <p:nvPr/>
        </p:nvCxnSpPr>
        <p:spPr bwMode="auto">
          <a:xfrm>
            <a:off x="881289" y="3828145"/>
            <a:ext cx="791686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81" name="Straight Connector 26"/>
          <p:cNvCxnSpPr>
            <a:cxnSpLocks noChangeShapeType="1"/>
          </p:cNvCxnSpPr>
          <p:nvPr/>
        </p:nvCxnSpPr>
        <p:spPr bwMode="auto">
          <a:xfrm flipV="1">
            <a:off x="889227" y="1966008"/>
            <a:ext cx="0" cy="184626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82" name="Straight Connector 29"/>
          <p:cNvCxnSpPr>
            <a:cxnSpLocks noChangeShapeType="1"/>
          </p:cNvCxnSpPr>
          <p:nvPr/>
        </p:nvCxnSpPr>
        <p:spPr bwMode="auto">
          <a:xfrm flipH="1">
            <a:off x="816202" y="1983470"/>
            <a:ext cx="650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83" name="Straight Connector 30"/>
          <p:cNvCxnSpPr>
            <a:cxnSpLocks noChangeShapeType="1"/>
          </p:cNvCxnSpPr>
          <p:nvPr/>
        </p:nvCxnSpPr>
        <p:spPr bwMode="auto">
          <a:xfrm flipH="1">
            <a:off x="816202" y="2351770"/>
            <a:ext cx="650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84" name="Straight Connector 31"/>
          <p:cNvCxnSpPr>
            <a:cxnSpLocks noChangeShapeType="1"/>
          </p:cNvCxnSpPr>
          <p:nvPr/>
        </p:nvCxnSpPr>
        <p:spPr bwMode="auto">
          <a:xfrm flipH="1">
            <a:off x="816202" y="2721658"/>
            <a:ext cx="650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85" name="Straight Connector 32"/>
          <p:cNvCxnSpPr>
            <a:cxnSpLocks noChangeShapeType="1"/>
          </p:cNvCxnSpPr>
          <p:nvPr/>
        </p:nvCxnSpPr>
        <p:spPr bwMode="auto">
          <a:xfrm flipH="1">
            <a:off x="816202" y="3089958"/>
            <a:ext cx="650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86" name="Straight Connector 33"/>
          <p:cNvCxnSpPr>
            <a:cxnSpLocks noChangeShapeType="1"/>
          </p:cNvCxnSpPr>
          <p:nvPr/>
        </p:nvCxnSpPr>
        <p:spPr bwMode="auto">
          <a:xfrm flipH="1">
            <a:off x="816202" y="3458258"/>
            <a:ext cx="650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87" name="Straight Connector 34"/>
          <p:cNvCxnSpPr>
            <a:cxnSpLocks noChangeShapeType="1"/>
          </p:cNvCxnSpPr>
          <p:nvPr/>
        </p:nvCxnSpPr>
        <p:spPr bwMode="auto">
          <a:xfrm flipH="1">
            <a:off x="816202" y="3828145"/>
            <a:ext cx="650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62488" name="TextBox 35"/>
          <p:cNvSpPr txBox="1">
            <a:spLocks noChangeArrowheads="1"/>
          </p:cNvSpPr>
          <p:nvPr/>
        </p:nvSpPr>
        <p:spPr bwMode="auto">
          <a:xfrm>
            <a:off x="185964" y="1799320"/>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100</a:t>
            </a:r>
          </a:p>
        </p:txBody>
      </p:sp>
      <p:sp>
        <p:nvSpPr>
          <p:cNvPr id="62489" name="TextBox 36"/>
          <p:cNvSpPr txBox="1">
            <a:spLocks noChangeArrowheads="1"/>
          </p:cNvSpPr>
          <p:nvPr/>
        </p:nvSpPr>
        <p:spPr bwMode="auto">
          <a:xfrm>
            <a:off x="185964" y="2169208"/>
            <a:ext cx="685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80</a:t>
            </a:r>
          </a:p>
        </p:txBody>
      </p:sp>
      <p:sp>
        <p:nvSpPr>
          <p:cNvPr id="62490" name="TextBox 37"/>
          <p:cNvSpPr txBox="1">
            <a:spLocks noChangeArrowheads="1"/>
          </p:cNvSpPr>
          <p:nvPr/>
        </p:nvSpPr>
        <p:spPr bwMode="auto">
          <a:xfrm>
            <a:off x="185964" y="2539095"/>
            <a:ext cx="685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60</a:t>
            </a:r>
          </a:p>
        </p:txBody>
      </p:sp>
      <p:sp>
        <p:nvSpPr>
          <p:cNvPr id="62491" name="TextBox 38"/>
          <p:cNvSpPr txBox="1">
            <a:spLocks noChangeArrowheads="1"/>
          </p:cNvSpPr>
          <p:nvPr/>
        </p:nvSpPr>
        <p:spPr bwMode="auto">
          <a:xfrm>
            <a:off x="185964" y="2908983"/>
            <a:ext cx="685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40</a:t>
            </a:r>
          </a:p>
        </p:txBody>
      </p:sp>
      <p:sp>
        <p:nvSpPr>
          <p:cNvPr id="62492" name="TextBox 39"/>
          <p:cNvSpPr txBox="1">
            <a:spLocks noChangeArrowheads="1"/>
          </p:cNvSpPr>
          <p:nvPr/>
        </p:nvSpPr>
        <p:spPr bwMode="auto">
          <a:xfrm>
            <a:off x="185964" y="3278870"/>
            <a:ext cx="685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20</a:t>
            </a:r>
          </a:p>
        </p:txBody>
      </p:sp>
      <p:sp>
        <p:nvSpPr>
          <p:cNvPr id="62493" name="TextBox 40"/>
          <p:cNvSpPr txBox="1">
            <a:spLocks noChangeArrowheads="1"/>
          </p:cNvSpPr>
          <p:nvPr/>
        </p:nvSpPr>
        <p:spPr bwMode="auto">
          <a:xfrm>
            <a:off x="185964" y="3647170"/>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0</a:t>
            </a:r>
          </a:p>
        </p:txBody>
      </p:sp>
      <p:sp>
        <p:nvSpPr>
          <p:cNvPr id="62494" name="TextBox 41"/>
          <p:cNvSpPr txBox="1">
            <a:spLocks noChangeArrowheads="1"/>
          </p:cNvSpPr>
          <p:nvPr/>
        </p:nvSpPr>
        <p:spPr bwMode="auto">
          <a:xfrm rot="-5400000">
            <a:off x="-644298" y="2726420"/>
            <a:ext cx="1962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SVR12 (%)</a:t>
            </a:r>
          </a:p>
        </p:txBody>
      </p:sp>
      <p:cxnSp>
        <p:nvCxnSpPr>
          <p:cNvPr id="62495" name="Straight Connector 44"/>
          <p:cNvCxnSpPr>
            <a:cxnSpLocks noChangeShapeType="1"/>
          </p:cNvCxnSpPr>
          <p:nvPr/>
        </p:nvCxnSpPr>
        <p:spPr bwMode="auto">
          <a:xfrm flipH="1" flipV="1">
            <a:off x="889227" y="3824970"/>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96" name="Straight Connector 47"/>
          <p:cNvCxnSpPr>
            <a:cxnSpLocks noChangeShapeType="1"/>
          </p:cNvCxnSpPr>
          <p:nvPr/>
        </p:nvCxnSpPr>
        <p:spPr bwMode="auto">
          <a:xfrm flipH="1" flipV="1">
            <a:off x="2468789" y="3824970"/>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97" name="Straight Connector 49"/>
          <p:cNvCxnSpPr>
            <a:cxnSpLocks noChangeShapeType="1"/>
          </p:cNvCxnSpPr>
          <p:nvPr/>
        </p:nvCxnSpPr>
        <p:spPr bwMode="auto">
          <a:xfrm flipH="1" flipV="1">
            <a:off x="4048352" y="3824970"/>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98" name="Straight Connector 51"/>
          <p:cNvCxnSpPr>
            <a:cxnSpLocks noChangeShapeType="1"/>
          </p:cNvCxnSpPr>
          <p:nvPr/>
        </p:nvCxnSpPr>
        <p:spPr bwMode="auto">
          <a:xfrm flipH="1" flipV="1">
            <a:off x="5626327" y="3824970"/>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499" name="Straight Connector 53"/>
          <p:cNvCxnSpPr>
            <a:cxnSpLocks noChangeShapeType="1"/>
          </p:cNvCxnSpPr>
          <p:nvPr/>
        </p:nvCxnSpPr>
        <p:spPr bwMode="auto">
          <a:xfrm flipH="1" flipV="1">
            <a:off x="7205889" y="3824970"/>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500" name="Straight Connector 55"/>
          <p:cNvCxnSpPr>
            <a:cxnSpLocks noChangeShapeType="1"/>
          </p:cNvCxnSpPr>
          <p:nvPr/>
        </p:nvCxnSpPr>
        <p:spPr bwMode="auto">
          <a:xfrm flipH="1" flipV="1">
            <a:off x="8785452" y="3824970"/>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nvGrpSpPr>
          <p:cNvPr id="2" name="Group 1"/>
          <p:cNvGrpSpPr/>
          <p:nvPr/>
        </p:nvGrpSpPr>
        <p:grpSpPr>
          <a:xfrm>
            <a:off x="2424531" y="1341438"/>
            <a:ext cx="6359525" cy="338554"/>
            <a:chOff x="1990346" y="1760734"/>
            <a:chExt cx="6359525" cy="338554"/>
          </a:xfrm>
        </p:grpSpPr>
        <p:sp>
          <p:nvSpPr>
            <p:cNvPr id="62503" name="TextBox 58"/>
            <p:cNvSpPr txBox="1">
              <a:spLocks noChangeArrowheads="1"/>
            </p:cNvSpPr>
            <p:nvPr/>
          </p:nvSpPr>
          <p:spPr bwMode="auto">
            <a:xfrm>
              <a:off x="2136396" y="1760734"/>
              <a:ext cx="62134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chemeClr val="tx1"/>
                  </a:solidFill>
                </a:rPr>
                <a:t>SOF/VEL/VOX 8 wks             SOF/VEL 12 wks</a:t>
              </a:r>
            </a:p>
          </p:txBody>
        </p:sp>
        <p:sp>
          <p:nvSpPr>
            <p:cNvPr id="57" name="Rectangle 56"/>
            <p:cNvSpPr/>
            <p:nvPr/>
          </p:nvSpPr>
          <p:spPr bwMode="auto">
            <a:xfrm>
              <a:off x="1990346" y="1862953"/>
              <a:ext cx="146050" cy="146050"/>
            </a:xfrm>
            <a:prstGeom prst="rect">
              <a:avLst/>
            </a:prstGeom>
            <a:solidFill>
              <a:schemeClr val="accent2"/>
            </a:solidFill>
            <a:ln>
              <a:solidFill>
                <a:schemeClr val="bg2">
                  <a:lumMod val="10000"/>
                </a:schemeClr>
              </a:solidFill>
            </a:ln>
            <a:extLst/>
          </p:spPr>
          <p:txBody>
            <a:bodyPr wrap="none" anchor="ctr">
              <a:spAutoFit/>
            </a:bodyPr>
            <a:lstStyle/>
            <a:p>
              <a:pPr algn="ctr" eaLnBrk="1" hangingPunct="1">
                <a:defRPr/>
              </a:pPr>
              <a:endParaRPr lang="en-US" sz="1400" b="0" dirty="0">
                <a:solidFill>
                  <a:schemeClr val="bg2"/>
                </a:solidFill>
              </a:endParaRPr>
            </a:p>
          </p:txBody>
        </p:sp>
        <p:sp>
          <p:nvSpPr>
            <p:cNvPr id="58" name="Rectangle 57"/>
            <p:cNvSpPr/>
            <p:nvPr/>
          </p:nvSpPr>
          <p:spPr bwMode="auto">
            <a:xfrm>
              <a:off x="4631326" y="1864819"/>
              <a:ext cx="146050" cy="146050"/>
            </a:xfrm>
            <a:prstGeom prst="rect">
              <a:avLst/>
            </a:prstGeom>
            <a:solidFill>
              <a:schemeClr val="accent3"/>
            </a:solidFill>
            <a:ln>
              <a:solidFill>
                <a:schemeClr val="bg2">
                  <a:lumMod val="10000"/>
                </a:schemeClr>
              </a:solidFill>
            </a:ln>
            <a:extLst/>
          </p:spPr>
          <p:txBody>
            <a:bodyPr wrap="none" anchor="ctr">
              <a:spAutoFit/>
            </a:bodyPr>
            <a:lstStyle/>
            <a:p>
              <a:pPr algn="ctr" eaLnBrk="1" hangingPunct="1">
                <a:defRPr/>
              </a:pPr>
              <a:endParaRPr lang="en-US" sz="1400" b="0" dirty="0">
                <a:solidFill>
                  <a:schemeClr val="bg2"/>
                </a:solidFill>
              </a:endParaRPr>
            </a:p>
          </p:txBody>
        </p:sp>
      </p:grpSp>
      <p:sp>
        <p:nvSpPr>
          <p:cNvPr id="75" name="TextBox 74"/>
          <p:cNvSpPr txBox="1"/>
          <p:nvPr/>
        </p:nvSpPr>
        <p:spPr>
          <a:xfrm>
            <a:off x="994942" y="3272520"/>
            <a:ext cx="685800" cy="584200"/>
          </a:xfrm>
          <a:prstGeom prst="rect">
            <a:avLst/>
          </a:prstGeom>
          <a:noFill/>
        </p:spPr>
        <p:txBody>
          <a:bodyPr>
            <a:spAutoFit/>
          </a:bodyPr>
          <a:lstStyle/>
          <a:p>
            <a:pPr algn="ctr">
              <a:defRPr/>
            </a:pPr>
            <a:r>
              <a:rPr lang="en-US" sz="1600" b="0" dirty="0">
                <a:solidFill>
                  <a:schemeClr val="bg2">
                    <a:lumMod val="10000"/>
                  </a:schemeClr>
                </a:solidFill>
              </a:rPr>
              <a:t>106/</a:t>
            </a:r>
            <a:br>
              <a:rPr lang="en-US" sz="1600" b="0" dirty="0">
                <a:solidFill>
                  <a:schemeClr val="bg2">
                    <a:lumMod val="10000"/>
                  </a:schemeClr>
                </a:solidFill>
              </a:rPr>
            </a:br>
            <a:r>
              <a:rPr lang="en-US" sz="1600" b="0" dirty="0">
                <a:solidFill>
                  <a:schemeClr val="bg2">
                    <a:lumMod val="10000"/>
                  </a:schemeClr>
                </a:solidFill>
              </a:rPr>
              <a:t>110</a:t>
            </a:r>
          </a:p>
        </p:txBody>
      </p:sp>
      <p:sp>
        <p:nvSpPr>
          <p:cNvPr id="76" name="TextBox 75"/>
          <p:cNvSpPr txBox="1"/>
          <p:nvPr/>
        </p:nvSpPr>
        <p:spPr>
          <a:xfrm>
            <a:off x="1635939" y="3272520"/>
            <a:ext cx="685800" cy="584200"/>
          </a:xfrm>
          <a:prstGeom prst="rect">
            <a:avLst/>
          </a:prstGeom>
          <a:noFill/>
        </p:spPr>
        <p:txBody>
          <a:bodyPr>
            <a:spAutoFit/>
          </a:bodyPr>
          <a:lstStyle/>
          <a:p>
            <a:pPr algn="ctr">
              <a:defRPr/>
            </a:pPr>
            <a:r>
              <a:rPr lang="en-US" sz="1600" b="0" dirty="0">
                <a:solidFill>
                  <a:schemeClr val="bg2">
                    <a:lumMod val="10000"/>
                  </a:schemeClr>
                </a:solidFill>
              </a:rPr>
              <a:t>105/</a:t>
            </a:r>
            <a:br>
              <a:rPr lang="en-US" sz="1600" b="0" dirty="0">
                <a:solidFill>
                  <a:schemeClr val="bg2">
                    <a:lumMod val="10000"/>
                  </a:schemeClr>
                </a:solidFill>
              </a:rPr>
            </a:br>
            <a:r>
              <a:rPr lang="en-US" sz="1600" b="0" dirty="0">
                <a:solidFill>
                  <a:schemeClr val="bg2">
                    <a:lumMod val="10000"/>
                  </a:schemeClr>
                </a:solidFill>
              </a:rPr>
              <a:t>109</a:t>
            </a:r>
          </a:p>
        </p:txBody>
      </p:sp>
      <p:sp>
        <p:nvSpPr>
          <p:cNvPr id="77" name="TextBox 76"/>
          <p:cNvSpPr txBox="1"/>
          <p:nvPr/>
        </p:nvSpPr>
        <p:spPr>
          <a:xfrm>
            <a:off x="2570683" y="3272520"/>
            <a:ext cx="685800" cy="584200"/>
          </a:xfrm>
          <a:prstGeom prst="rect">
            <a:avLst/>
          </a:prstGeom>
          <a:noFill/>
        </p:spPr>
        <p:txBody>
          <a:bodyPr>
            <a:spAutoFit/>
          </a:bodyPr>
          <a:lstStyle/>
          <a:p>
            <a:pPr algn="ctr">
              <a:defRPr/>
            </a:pPr>
            <a:r>
              <a:rPr lang="en-US" sz="1600" b="0" dirty="0">
                <a:solidFill>
                  <a:schemeClr val="bg2">
                    <a:lumMod val="10000"/>
                  </a:schemeClr>
                </a:solidFill>
              </a:rPr>
              <a:t>72/</a:t>
            </a:r>
            <a:br>
              <a:rPr lang="en-US" sz="1600" b="0" dirty="0">
                <a:solidFill>
                  <a:schemeClr val="bg2">
                    <a:lumMod val="10000"/>
                  </a:schemeClr>
                </a:solidFill>
              </a:rPr>
            </a:br>
            <a:r>
              <a:rPr lang="en-US" sz="1600" b="0" dirty="0">
                <a:solidFill>
                  <a:schemeClr val="bg2">
                    <a:lumMod val="10000"/>
                  </a:schemeClr>
                </a:solidFill>
              </a:rPr>
              <a:t>75</a:t>
            </a:r>
          </a:p>
        </p:txBody>
      </p:sp>
      <p:sp>
        <p:nvSpPr>
          <p:cNvPr id="78" name="TextBox 77"/>
          <p:cNvSpPr txBox="1"/>
          <p:nvPr/>
        </p:nvSpPr>
        <p:spPr>
          <a:xfrm>
            <a:off x="3212827" y="3272520"/>
            <a:ext cx="685800" cy="584200"/>
          </a:xfrm>
          <a:prstGeom prst="rect">
            <a:avLst/>
          </a:prstGeom>
          <a:noFill/>
        </p:spPr>
        <p:txBody>
          <a:bodyPr>
            <a:spAutoFit/>
          </a:bodyPr>
          <a:lstStyle/>
          <a:p>
            <a:pPr algn="ctr">
              <a:defRPr/>
            </a:pPr>
            <a:r>
              <a:rPr lang="en-US" sz="1600" b="0" dirty="0">
                <a:solidFill>
                  <a:schemeClr val="bg2">
                    <a:lumMod val="10000"/>
                  </a:schemeClr>
                </a:solidFill>
              </a:rPr>
              <a:t>76/</a:t>
            </a:r>
            <a:br>
              <a:rPr lang="en-US" sz="1600" b="0" dirty="0">
                <a:solidFill>
                  <a:schemeClr val="bg2">
                    <a:lumMod val="10000"/>
                  </a:schemeClr>
                </a:solidFill>
              </a:rPr>
            </a:br>
            <a:r>
              <a:rPr lang="en-US" sz="1600" b="0" dirty="0">
                <a:solidFill>
                  <a:schemeClr val="bg2">
                    <a:lumMod val="10000"/>
                  </a:schemeClr>
                </a:solidFill>
              </a:rPr>
              <a:t>77</a:t>
            </a:r>
          </a:p>
        </p:txBody>
      </p:sp>
      <p:sp>
        <p:nvSpPr>
          <p:cNvPr id="79" name="TextBox 78"/>
          <p:cNvSpPr txBox="1"/>
          <p:nvPr/>
        </p:nvSpPr>
        <p:spPr>
          <a:xfrm>
            <a:off x="4145071" y="3272520"/>
            <a:ext cx="685800" cy="584200"/>
          </a:xfrm>
          <a:prstGeom prst="rect">
            <a:avLst/>
          </a:prstGeom>
          <a:noFill/>
        </p:spPr>
        <p:txBody>
          <a:bodyPr>
            <a:spAutoFit/>
          </a:bodyPr>
          <a:lstStyle/>
          <a:p>
            <a:pPr algn="ctr">
              <a:defRPr/>
            </a:pPr>
            <a:r>
              <a:rPr lang="en-US" sz="1600" b="0" dirty="0">
                <a:solidFill>
                  <a:schemeClr val="bg2">
                    <a:lumMod val="10000"/>
                  </a:schemeClr>
                </a:solidFill>
              </a:rPr>
              <a:t>34/</a:t>
            </a:r>
            <a:br>
              <a:rPr lang="en-US" sz="1600" b="0" dirty="0">
                <a:solidFill>
                  <a:schemeClr val="bg2">
                    <a:lumMod val="10000"/>
                  </a:schemeClr>
                </a:solidFill>
              </a:rPr>
            </a:br>
            <a:r>
              <a:rPr lang="en-US" sz="1600" b="0" dirty="0">
                <a:solidFill>
                  <a:schemeClr val="bg2">
                    <a:lumMod val="10000"/>
                  </a:schemeClr>
                </a:solidFill>
              </a:rPr>
              <a:t>35</a:t>
            </a:r>
          </a:p>
        </p:txBody>
      </p:sp>
      <p:sp>
        <p:nvSpPr>
          <p:cNvPr id="80" name="TextBox 79"/>
          <p:cNvSpPr txBox="1"/>
          <p:nvPr/>
        </p:nvSpPr>
        <p:spPr>
          <a:xfrm>
            <a:off x="4785833" y="3272520"/>
            <a:ext cx="685800" cy="584200"/>
          </a:xfrm>
          <a:prstGeom prst="rect">
            <a:avLst/>
          </a:prstGeom>
          <a:noFill/>
        </p:spPr>
        <p:txBody>
          <a:bodyPr>
            <a:spAutoFit/>
          </a:bodyPr>
          <a:lstStyle/>
          <a:p>
            <a:pPr algn="ctr">
              <a:defRPr/>
            </a:pPr>
            <a:r>
              <a:rPr lang="en-US" sz="1600" b="0" dirty="0">
                <a:solidFill>
                  <a:schemeClr val="bg2">
                    <a:lumMod val="10000"/>
                  </a:schemeClr>
                </a:solidFill>
              </a:rPr>
              <a:t>29/</a:t>
            </a:r>
            <a:br>
              <a:rPr lang="en-US" sz="1600" b="0" dirty="0">
                <a:solidFill>
                  <a:schemeClr val="bg2">
                    <a:lumMod val="10000"/>
                  </a:schemeClr>
                </a:solidFill>
              </a:rPr>
            </a:br>
            <a:r>
              <a:rPr lang="en-US" sz="1600" b="0" dirty="0">
                <a:solidFill>
                  <a:schemeClr val="bg2">
                    <a:lumMod val="10000"/>
                  </a:schemeClr>
                </a:solidFill>
              </a:rPr>
              <a:t>32</a:t>
            </a:r>
          </a:p>
        </p:txBody>
      </p:sp>
      <p:sp>
        <p:nvSpPr>
          <p:cNvPr id="81" name="TextBox 80"/>
          <p:cNvSpPr txBox="1"/>
          <p:nvPr/>
        </p:nvSpPr>
        <p:spPr>
          <a:xfrm>
            <a:off x="5717402" y="3272520"/>
            <a:ext cx="685800" cy="584200"/>
          </a:xfrm>
          <a:prstGeom prst="rect">
            <a:avLst/>
          </a:prstGeom>
          <a:noFill/>
        </p:spPr>
        <p:txBody>
          <a:bodyPr>
            <a:spAutoFit/>
          </a:bodyPr>
          <a:lstStyle/>
          <a:p>
            <a:pPr algn="ctr">
              <a:defRPr/>
            </a:pPr>
            <a:r>
              <a:rPr lang="en-US" sz="1600" b="0" dirty="0">
                <a:solidFill>
                  <a:schemeClr val="bg2">
                    <a:lumMod val="10000"/>
                  </a:schemeClr>
                </a:solidFill>
              </a:rPr>
              <a:t>80/</a:t>
            </a:r>
            <a:br>
              <a:rPr lang="en-US" sz="1600" b="0" dirty="0">
                <a:solidFill>
                  <a:schemeClr val="bg2">
                    <a:lumMod val="10000"/>
                  </a:schemeClr>
                </a:solidFill>
              </a:rPr>
            </a:br>
            <a:r>
              <a:rPr lang="en-US" sz="1600" b="0" dirty="0">
                <a:solidFill>
                  <a:schemeClr val="bg2">
                    <a:lumMod val="10000"/>
                  </a:schemeClr>
                </a:solidFill>
              </a:rPr>
              <a:t>84</a:t>
            </a:r>
          </a:p>
        </p:txBody>
      </p:sp>
      <p:sp>
        <p:nvSpPr>
          <p:cNvPr id="82" name="TextBox 81"/>
          <p:cNvSpPr txBox="1"/>
          <p:nvPr/>
        </p:nvSpPr>
        <p:spPr>
          <a:xfrm>
            <a:off x="6360045" y="3272520"/>
            <a:ext cx="685800" cy="584200"/>
          </a:xfrm>
          <a:prstGeom prst="rect">
            <a:avLst/>
          </a:prstGeom>
          <a:noFill/>
        </p:spPr>
        <p:txBody>
          <a:bodyPr>
            <a:spAutoFit/>
          </a:bodyPr>
          <a:lstStyle/>
          <a:p>
            <a:pPr algn="ctr">
              <a:defRPr/>
            </a:pPr>
            <a:r>
              <a:rPr lang="en-US" sz="1600" b="0" dirty="0">
                <a:solidFill>
                  <a:schemeClr val="bg2">
                    <a:lumMod val="10000"/>
                  </a:schemeClr>
                </a:solidFill>
              </a:rPr>
              <a:t>76/</a:t>
            </a:r>
            <a:br>
              <a:rPr lang="en-US" sz="1600" b="0" dirty="0">
                <a:solidFill>
                  <a:schemeClr val="bg2">
                    <a:lumMod val="10000"/>
                  </a:schemeClr>
                </a:solidFill>
              </a:rPr>
            </a:br>
            <a:r>
              <a:rPr lang="en-US" sz="1600" b="0" dirty="0">
                <a:solidFill>
                  <a:schemeClr val="bg2">
                    <a:lumMod val="10000"/>
                  </a:schemeClr>
                </a:solidFill>
              </a:rPr>
              <a:t>80</a:t>
            </a:r>
          </a:p>
        </p:txBody>
      </p:sp>
      <p:sp>
        <p:nvSpPr>
          <p:cNvPr id="83" name="TextBox 82"/>
          <p:cNvSpPr txBox="1"/>
          <p:nvPr/>
        </p:nvSpPr>
        <p:spPr>
          <a:xfrm>
            <a:off x="7301845" y="3272520"/>
            <a:ext cx="685800" cy="584200"/>
          </a:xfrm>
          <a:prstGeom prst="rect">
            <a:avLst/>
          </a:prstGeom>
          <a:noFill/>
        </p:spPr>
        <p:txBody>
          <a:bodyPr>
            <a:spAutoFit/>
          </a:bodyPr>
          <a:lstStyle/>
          <a:p>
            <a:pPr algn="ctr">
              <a:defRPr/>
            </a:pPr>
            <a:r>
              <a:rPr lang="en-US" sz="1600" b="0" dirty="0">
                <a:solidFill>
                  <a:schemeClr val="bg2">
                    <a:lumMod val="10000"/>
                  </a:schemeClr>
                </a:solidFill>
              </a:rPr>
              <a:t>23/</a:t>
            </a:r>
            <a:br>
              <a:rPr lang="en-US" sz="1600" b="0" dirty="0">
                <a:solidFill>
                  <a:schemeClr val="bg2">
                    <a:lumMod val="10000"/>
                  </a:schemeClr>
                </a:solidFill>
              </a:rPr>
            </a:br>
            <a:r>
              <a:rPr lang="en-US" sz="1600" b="0" dirty="0">
                <a:solidFill>
                  <a:schemeClr val="bg2">
                    <a:lumMod val="10000"/>
                  </a:schemeClr>
                </a:solidFill>
              </a:rPr>
              <a:t>23</a:t>
            </a:r>
          </a:p>
        </p:txBody>
      </p:sp>
      <p:sp>
        <p:nvSpPr>
          <p:cNvPr id="84" name="TextBox 83"/>
          <p:cNvSpPr txBox="1"/>
          <p:nvPr/>
        </p:nvSpPr>
        <p:spPr>
          <a:xfrm>
            <a:off x="7938226" y="3272520"/>
            <a:ext cx="685800" cy="584200"/>
          </a:xfrm>
          <a:prstGeom prst="rect">
            <a:avLst/>
          </a:prstGeom>
          <a:noFill/>
        </p:spPr>
        <p:txBody>
          <a:bodyPr>
            <a:spAutoFit/>
          </a:bodyPr>
          <a:lstStyle/>
          <a:p>
            <a:pPr algn="ctr">
              <a:defRPr/>
            </a:pPr>
            <a:r>
              <a:rPr lang="en-US" sz="1600" b="0" dirty="0">
                <a:solidFill>
                  <a:schemeClr val="bg2">
                    <a:lumMod val="10000"/>
                  </a:schemeClr>
                </a:solidFill>
              </a:rPr>
              <a:t>23/</a:t>
            </a:r>
            <a:br>
              <a:rPr lang="en-US" sz="1600" b="0" dirty="0">
                <a:solidFill>
                  <a:schemeClr val="bg2">
                    <a:lumMod val="10000"/>
                  </a:schemeClr>
                </a:solidFill>
              </a:rPr>
            </a:br>
            <a:r>
              <a:rPr lang="en-US" sz="1600" b="0" dirty="0">
                <a:solidFill>
                  <a:schemeClr val="bg2">
                    <a:lumMod val="10000"/>
                  </a:schemeClr>
                </a:solidFill>
              </a:rPr>
              <a:t>23</a:t>
            </a:r>
          </a:p>
        </p:txBody>
      </p:sp>
      <p:grpSp>
        <p:nvGrpSpPr>
          <p:cNvPr id="62514" name="Group 91"/>
          <p:cNvGrpSpPr>
            <a:grpSpLocks/>
          </p:cNvGrpSpPr>
          <p:nvPr/>
        </p:nvGrpSpPr>
        <p:grpSpPr bwMode="auto">
          <a:xfrm>
            <a:off x="1292598" y="1991408"/>
            <a:ext cx="90488" cy="169862"/>
            <a:chOff x="1710791" y="3528127"/>
            <a:chExt cx="89013" cy="169933"/>
          </a:xfrm>
        </p:grpSpPr>
        <p:cxnSp>
          <p:nvCxnSpPr>
            <p:cNvPr id="62562" name="Straight Connector 87"/>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63" name="Straight Connector 89"/>
            <p:cNvCxnSpPr>
              <a:cxnSpLocks noChangeShapeType="1"/>
            </p:cNvCxnSpPr>
            <p:nvPr/>
          </p:nvCxnSpPr>
          <p:spPr bwMode="auto">
            <a:xfrm>
              <a:off x="1755297" y="3528127"/>
              <a:ext cx="0" cy="16993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64" name="Straight Connector 90"/>
            <p:cNvCxnSpPr>
              <a:cxnSpLocks noChangeShapeType="1"/>
            </p:cNvCxnSpPr>
            <p:nvPr/>
          </p:nvCxnSpPr>
          <p:spPr bwMode="auto">
            <a:xfrm>
              <a:off x="1710791" y="36886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62515" name="Group 92"/>
          <p:cNvGrpSpPr>
            <a:grpSpLocks/>
          </p:cNvGrpSpPr>
          <p:nvPr/>
        </p:nvGrpSpPr>
        <p:grpSpPr bwMode="auto">
          <a:xfrm>
            <a:off x="1934389" y="1991408"/>
            <a:ext cx="88900" cy="169862"/>
            <a:chOff x="1710791" y="3528127"/>
            <a:chExt cx="89013" cy="169933"/>
          </a:xfrm>
        </p:grpSpPr>
        <p:cxnSp>
          <p:nvCxnSpPr>
            <p:cNvPr id="62559" name="Straight Connector 93"/>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60" name="Straight Connector 94"/>
            <p:cNvCxnSpPr>
              <a:cxnSpLocks noChangeShapeType="1"/>
            </p:cNvCxnSpPr>
            <p:nvPr/>
          </p:nvCxnSpPr>
          <p:spPr bwMode="auto">
            <a:xfrm>
              <a:off x="1755297" y="3528127"/>
              <a:ext cx="0" cy="16993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61" name="Straight Connector 95"/>
            <p:cNvCxnSpPr>
              <a:cxnSpLocks noChangeShapeType="1"/>
            </p:cNvCxnSpPr>
            <p:nvPr/>
          </p:nvCxnSpPr>
          <p:spPr bwMode="auto">
            <a:xfrm>
              <a:off x="1710791" y="36886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62516" name="TextBox 96"/>
          <p:cNvSpPr txBox="1">
            <a:spLocks noChangeArrowheads="1"/>
          </p:cNvSpPr>
          <p:nvPr/>
        </p:nvSpPr>
        <p:spPr bwMode="auto">
          <a:xfrm>
            <a:off x="994942" y="1689606"/>
            <a:ext cx="685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62517" name="TextBox 97"/>
          <p:cNvSpPr txBox="1">
            <a:spLocks noChangeArrowheads="1"/>
          </p:cNvSpPr>
          <p:nvPr/>
        </p:nvSpPr>
        <p:spPr bwMode="auto">
          <a:xfrm>
            <a:off x="1635939" y="1689606"/>
            <a:ext cx="685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62518" name="TextBox 98"/>
          <p:cNvSpPr txBox="1">
            <a:spLocks noChangeArrowheads="1"/>
          </p:cNvSpPr>
          <p:nvPr/>
        </p:nvSpPr>
        <p:spPr bwMode="auto">
          <a:xfrm>
            <a:off x="2570683" y="1719886"/>
            <a:ext cx="685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62519" name="TextBox 99"/>
          <p:cNvSpPr txBox="1">
            <a:spLocks noChangeArrowheads="1"/>
          </p:cNvSpPr>
          <p:nvPr/>
        </p:nvSpPr>
        <p:spPr bwMode="auto">
          <a:xfrm>
            <a:off x="3212827" y="1701718"/>
            <a:ext cx="685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99</a:t>
            </a:r>
          </a:p>
        </p:txBody>
      </p:sp>
      <p:sp>
        <p:nvSpPr>
          <p:cNvPr id="62520" name="TextBox 100"/>
          <p:cNvSpPr txBox="1">
            <a:spLocks noChangeArrowheads="1"/>
          </p:cNvSpPr>
          <p:nvPr/>
        </p:nvSpPr>
        <p:spPr bwMode="auto">
          <a:xfrm>
            <a:off x="4145071" y="1633044"/>
            <a:ext cx="685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97</a:t>
            </a:r>
          </a:p>
        </p:txBody>
      </p:sp>
      <p:sp>
        <p:nvSpPr>
          <p:cNvPr id="62521" name="TextBox 101"/>
          <p:cNvSpPr txBox="1">
            <a:spLocks noChangeArrowheads="1"/>
          </p:cNvSpPr>
          <p:nvPr/>
        </p:nvSpPr>
        <p:spPr bwMode="auto">
          <a:xfrm>
            <a:off x="4785833" y="1675907"/>
            <a:ext cx="685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91</a:t>
            </a:r>
          </a:p>
        </p:txBody>
      </p:sp>
      <p:sp>
        <p:nvSpPr>
          <p:cNvPr id="62522" name="TextBox 102"/>
          <p:cNvSpPr txBox="1">
            <a:spLocks noChangeArrowheads="1"/>
          </p:cNvSpPr>
          <p:nvPr/>
        </p:nvSpPr>
        <p:spPr bwMode="auto">
          <a:xfrm>
            <a:off x="5717402" y="1682257"/>
            <a:ext cx="685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95</a:t>
            </a:r>
          </a:p>
        </p:txBody>
      </p:sp>
      <p:sp>
        <p:nvSpPr>
          <p:cNvPr id="62523" name="TextBox 103"/>
          <p:cNvSpPr txBox="1">
            <a:spLocks noChangeArrowheads="1"/>
          </p:cNvSpPr>
          <p:nvPr/>
        </p:nvSpPr>
        <p:spPr bwMode="auto">
          <a:xfrm>
            <a:off x="6360045" y="1688019"/>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95</a:t>
            </a:r>
          </a:p>
        </p:txBody>
      </p:sp>
      <p:sp>
        <p:nvSpPr>
          <p:cNvPr id="62524" name="TextBox 104"/>
          <p:cNvSpPr txBox="1">
            <a:spLocks noChangeArrowheads="1"/>
          </p:cNvSpPr>
          <p:nvPr/>
        </p:nvSpPr>
        <p:spPr bwMode="auto">
          <a:xfrm>
            <a:off x="7301845" y="1705658"/>
            <a:ext cx="685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sp>
        <p:nvSpPr>
          <p:cNvPr id="62525" name="TextBox 105"/>
          <p:cNvSpPr txBox="1">
            <a:spLocks noChangeArrowheads="1"/>
          </p:cNvSpPr>
          <p:nvPr/>
        </p:nvSpPr>
        <p:spPr bwMode="auto">
          <a:xfrm>
            <a:off x="7938226" y="1705658"/>
            <a:ext cx="685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grpSp>
        <p:nvGrpSpPr>
          <p:cNvPr id="62526" name="Group 107"/>
          <p:cNvGrpSpPr>
            <a:grpSpLocks/>
          </p:cNvGrpSpPr>
          <p:nvPr/>
        </p:nvGrpSpPr>
        <p:grpSpPr bwMode="auto">
          <a:xfrm>
            <a:off x="2869133" y="2029508"/>
            <a:ext cx="88900" cy="169862"/>
            <a:chOff x="1710791" y="3528127"/>
            <a:chExt cx="89013" cy="169933"/>
          </a:xfrm>
        </p:grpSpPr>
        <p:cxnSp>
          <p:nvCxnSpPr>
            <p:cNvPr id="62556" name="Straight Connector 108"/>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57" name="Straight Connector 109"/>
            <p:cNvCxnSpPr>
              <a:cxnSpLocks noChangeShapeType="1"/>
            </p:cNvCxnSpPr>
            <p:nvPr/>
          </p:nvCxnSpPr>
          <p:spPr bwMode="auto">
            <a:xfrm>
              <a:off x="1755297" y="3528127"/>
              <a:ext cx="0" cy="16993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58" name="Straight Connector 110"/>
            <p:cNvCxnSpPr>
              <a:cxnSpLocks noChangeShapeType="1"/>
            </p:cNvCxnSpPr>
            <p:nvPr/>
          </p:nvCxnSpPr>
          <p:spPr bwMode="auto">
            <a:xfrm>
              <a:off x="1710791" y="36886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62527" name="Group 111"/>
          <p:cNvGrpSpPr>
            <a:grpSpLocks/>
          </p:cNvGrpSpPr>
          <p:nvPr/>
        </p:nvGrpSpPr>
        <p:grpSpPr bwMode="auto">
          <a:xfrm>
            <a:off x="3511277" y="2004108"/>
            <a:ext cx="88900" cy="169862"/>
            <a:chOff x="1710791" y="3528127"/>
            <a:chExt cx="89013" cy="169933"/>
          </a:xfrm>
        </p:grpSpPr>
        <p:cxnSp>
          <p:nvCxnSpPr>
            <p:cNvPr id="62553" name="Straight Connector 112"/>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54" name="Straight Connector 113"/>
            <p:cNvCxnSpPr>
              <a:cxnSpLocks noChangeShapeType="1"/>
            </p:cNvCxnSpPr>
            <p:nvPr/>
          </p:nvCxnSpPr>
          <p:spPr bwMode="auto">
            <a:xfrm>
              <a:off x="1755297" y="3528127"/>
              <a:ext cx="0" cy="16993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55" name="Straight Connector 114"/>
            <p:cNvCxnSpPr>
              <a:cxnSpLocks noChangeShapeType="1"/>
            </p:cNvCxnSpPr>
            <p:nvPr/>
          </p:nvCxnSpPr>
          <p:spPr bwMode="auto">
            <a:xfrm>
              <a:off x="1710791" y="36886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62528" name="Group 115"/>
          <p:cNvGrpSpPr>
            <a:grpSpLocks/>
          </p:cNvGrpSpPr>
          <p:nvPr/>
        </p:nvGrpSpPr>
        <p:grpSpPr bwMode="auto">
          <a:xfrm>
            <a:off x="4443521" y="1939020"/>
            <a:ext cx="88900" cy="276225"/>
            <a:chOff x="1710791" y="3528127"/>
            <a:chExt cx="89013" cy="274792"/>
          </a:xfrm>
        </p:grpSpPr>
        <p:cxnSp>
          <p:nvCxnSpPr>
            <p:cNvPr id="62550" name="Straight Connector 116"/>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51" name="Straight Connector 117"/>
            <p:cNvCxnSpPr>
              <a:cxnSpLocks noChangeShapeType="1"/>
            </p:cNvCxnSpPr>
            <p:nvPr/>
          </p:nvCxnSpPr>
          <p:spPr bwMode="auto">
            <a:xfrm>
              <a:off x="1755297" y="3528127"/>
              <a:ext cx="0" cy="27121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52" name="Straight Connector 118"/>
            <p:cNvCxnSpPr>
              <a:cxnSpLocks noChangeShapeType="1"/>
            </p:cNvCxnSpPr>
            <p:nvPr/>
          </p:nvCxnSpPr>
          <p:spPr bwMode="auto">
            <a:xfrm>
              <a:off x="1710791" y="38029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62529" name="Group 120"/>
          <p:cNvGrpSpPr>
            <a:grpSpLocks/>
          </p:cNvGrpSpPr>
          <p:nvPr/>
        </p:nvGrpSpPr>
        <p:grpSpPr bwMode="auto">
          <a:xfrm>
            <a:off x="5084283" y="1981883"/>
            <a:ext cx="88900" cy="423862"/>
            <a:chOff x="1710791" y="3528127"/>
            <a:chExt cx="89013" cy="423609"/>
          </a:xfrm>
        </p:grpSpPr>
        <p:cxnSp>
          <p:nvCxnSpPr>
            <p:cNvPr id="62547" name="Straight Connector 121"/>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48" name="Straight Connector 122"/>
            <p:cNvCxnSpPr>
              <a:cxnSpLocks noChangeShapeType="1"/>
            </p:cNvCxnSpPr>
            <p:nvPr/>
          </p:nvCxnSpPr>
          <p:spPr bwMode="auto">
            <a:xfrm>
              <a:off x="1755297" y="3528127"/>
              <a:ext cx="0" cy="42360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49" name="Straight Connector 123"/>
            <p:cNvCxnSpPr>
              <a:cxnSpLocks noChangeShapeType="1"/>
            </p:cNvCxnSpPr>
            <p:nvPr/>
          </p:nvCxnSpPr>
          <p:spPr bwMode="auto">
            <a:xfrm>
              <a:off x="1710791" y="395055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62530" name="Group 125"/>
          <p:cNvGrpSpPr>
            <a:grpSpLocks/>
          </p:cNvGrpSpPr>
          <p:nvPr/>
        </p:nvGrpSpPr>
        <p:grpSpPr bwMode="auto">
          <a:xfrm>
            <a:off x="6658495" y="1981883"/>
            <a:ext cx="88900" cy="228600"/>
            <a:chOff x="1710791" y="3528127"/>
            <a:chExt cx="89013" cy="228347"/>
          </a:xfrm>
        </p:grpSpPr>
        <p:cxnSp>
          <p:nvCxnSpPr>
            <p:cNvPr id="62544" name="Straight Connector 126"/>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45" name="Straight Connector 127"/>
            <p:cNvCxnSpPr>
              <a:cxnSpLocks noChangeShapeType="1"/>
            </p:cNvCxnSpPr>
            <p:nvPr/>
          </p:nvCxnSpPr>
          <p:spPr bwMode="auto">
            <a:xfrm>
              <a:off x="1755297" y="3528127"/>
              <a:ext cx="0" cy="2283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46" name="Straight Connector 128"/>
            <p:cNvCxnSpPr>
              <a:cxnSpLocks noChangeShapeType="1"/>
            </p:cNvCxnSpPr>
            <p:nvPr/>
          </p:nvCxnSpPr>
          <p:spPr bwMode="auto">
            <a:xfrm>
              <a:off x="1710791" y="3755293"/>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62531" name="Group 130"/>
          <p:cNvGrpSpPr>
            <a:grpSpLocks/>
          </p:cNvGrpSpPr>
          <p:nvPr/>
        </p:nvGrpSpPr>
        <p:grpSpPr bwMode="auto">
          <a:xfrm>
            <a:off x="6015852" y="1986645"/>
            <a:ext cx="88900" cy="228600"/>
            <a:chOff x="1710791" y="3528127"/>
            <a:chExt cx="89013" cy="228347"/>
          </a:xfrm>
        </p:grpSpPr>
        <p:cxnSp>
          <p:nvCxnSpPr>
            <p:cNvPr id="62541" name="Straight Connector 131"/>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42" name="Straight Connector 132"/>
            <p:cNvCxnSpPr>
              <a:cxnSpLocks noChangeShapeType="1"/>
            </p:cNvCxnSpPr>
            <p:nvPr/>
          </p:nvCxnSpPr>
          <p:spPr bwMode="auto">
            <a:xfrm>
              <a:off x="1755297" y="3528127"/>
              <a:ext cx="0" cy="2283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43" name="Straight Connector 133"/>
            <p:cNvCxnSpPr>
              <a:cxnSpLocks noChangeShapeType="1"/>
            </p:cNvCxnSpPr>
            <p:nvPr/>
          </p:nvCxnSpPr>
          <p:spPr bwMode="auto">
            <a:xfrm>
              <a:off x="1710791" y="3755293"/>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62532" name="Group 134"/>
          <p:cNvGrpSpPr>
            <a:grpSpLocks/>
          </p:cNvGrpSpPr>
          <p:nvPr/>
        </p:nvGrpSpPr>
        <p:grpSpPr bwMode="auto">
          <a:xfrm>
            <a:off x="7600295" y="2010458"/>
            <a:ext cx="88900" cy="228600"/>
            <a:chOff x="1710791" y="3528127"/>
            <a:chExt cx="89013" cy="228347"/>
          </a:xfrm>
        </p:grpSpPr>
        <p:cxnSp>
          <p:nvCxnSpPr>
            <p:cNvPr id="62538" name="Straight Connector 13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39" name="Straight Connector 136"/>
            <p:cNvCxnSpPr>
              <a:cxnSpLocks noChangeShapeType="1"/>
            </p:cNvCxnSpPr>
            <p:nvPr/>
          </p:nvCxnSpPr>
          <p:spPr bwMode="auto">
            <a:xfrm>
              <a:off x="1755297" y="3528127"/>
              <a:ext cx="0" cy="2283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40" name="Straight Connector 137"/>
            <p:cNvCxnSpPr>
              <a:cxnSpLocks noChangeShapeType="1"/>
            </p:cNvCxnSpPr>
            <p:nvPr/>
          </p:nvCxnSpPr>
          <p:spPr bwMode="auto">
            <a:xfrm>
              <a:off x="1710791" y="3755293"/>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62533" name="Group 138"/>
          <p:cNvGrpSpPr>
            <a:grpSpLocks/>
          </p:cNvGrpSpPr>
          <p:nvPr/>
        </p:nvGrpSpPr>
        <p:grpSpPr bwMode="auto">
          <a:xfrm>
            <a:off x="8236676" y="2010458"/>
            <a:ext cx="88900" cy="228600"/>
            <a:chOff x="1710791" y="3528127"/>
            <a:chExt cx="89013" cy="228347"/>
          </a:xfrm>
        </p:grpSpPr>
        <p:cxnSp>
          <p:nvCxnSpPr>
            <p:cNvPr id="62535" name="Straight Connector 139"/>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36" name="Straight Connector 140"/>
            <p:cNvCxnSpPr>
              <a:cxnSpLocks noChangeShapeType="1"/>
            </p:cNvCxnSpPr>
            <p:nvPr/>
          </p:nvCxnSpPr>
          <p:spPr bwMode="auto">
            <a:xfrm>
              <a:off x="1755297" y="3528127"/>
              <a:ext cx="0" cy="2283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2537" name="Straight Connector 141"/>
            <p:cNvCxnSpPr>
              <a:cxnSpLocks noChangeShapeType="1"/>
            </p:cNvCxnSpPr>
            <p:nvPr/>
          </p:nvCxnSpPr>
          <p:spPr bwMode="auto">
            <a:xfrm>
              <a:off x="1710791" y="3755293"/>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112" name="TextBox 16"/>
          <p:cNvSpPr txBox="1">
            <a:spLocks noChangeArrowheads="1"/>
          </p:cNvSpPr>
          <p:nvPr/>
        </p:nvSpPr>
        <p:spPr bwMode="auto">
          <a:xfrm>
            <a:off x="209807" y="3524933"/>
            <a:ext cx="617477" cy="275460"/>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400" b="0" dirty="0">
                <a:solidFill>
                  <a:schemeClr val="tx1"/>
                </a:solidFill>
                <a:latin typeface="+mj-lt"/>
                <a:ea typeface="ヒラギノ角ゴ Pro W3"/>
                <a:cs typeface="ヒラギノ角ゴ Pro W3"/>
              </a:rPr>
              <a:t>n/N =</a:t>
            </a:r>
          </a:p>
        </p:txBody>
      </p:sp>
    </p:spTree>
    <p:extLst>
      <p:ext uri="{BB962C8B-B14F-4D97-AF65-F5344CB8AC3E}">
        <p14:creationId xmlns:p14="http://schemas.microsoft.com/office/powerpoint/2010/main" val="490373452"/>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POLARIS-4: SOF/VEL/VOX for DAA-Exp’d, NS5A Inhibitor-Naive GT1-6 HCV</a:t>
            </a:r>
          </a:p>
        </p:txBody>
      </p:sp>
      <p:sp>
        <p:nvSpPr>
          <p:cNvPr id="6148" name="Rectangle 3"/>
          <p:cNvSpPr>
            <a:spLocks noGrp="1" noChangeArrowheads="1"/>
          </p:cNvSpPr>
          <p:nvPr>
            <p:ph idx="1"/>
          </p:nvPr>
        </p:nvSpPr>
        <p:spPr>
          <a:xfrm>
            <a:off x="374650" y="1512889"/>
            <a:ext cx="8455025" cy="484612"/>
          </a:xfrm>
        </p:spPr>
        <p:txBody>
          <a:bodyPr/>
          <a:lstStyle/>
          <a:p>
            <a:r>
              <a:rPr lang="en-US" altLang="en-US" sz="1800" dirty="0"/>
              <a:t>Randomized, open-label, active-controlled phase III trial</a:t>
            </a:r>
          </a:p>
        </p:txBody>
      </p:sp>
      <p:sp>
        <p:nvSpPr>
          <p:cNvPr id="6150" name="Text Box 11"/>
          <p:cNvSpPr txBox="1">
            <a:spLocks noChangeArrowheads="1"/>
          </p:cNvSpPr>
          <p:nvPr/>
        </p:nvSpPr>
        <p:spPr bwMode="auto">
          <a:xfrm>
            <a:off x="285750" y="6348702"/>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Zeuzem S, et al. AASLD 2016. Abstract 109.</a:t>
            </a:r>
          </a:p>
        </p:txBody>
      </p:sp>
      <p:sp>
        <p:nvSpPr>
          <p:cNvPr id="9" name="Rectangle 6"/>
          <p:cNvSpPr>
            <a:spLocks noChangeArrowheads="1"/>
          </p:cNvSpPr>
          <p:nvPr/>
        </p:nvSpPr>
        <p:spPr bwMode="auto">
          <a:xfrm>
            <a:off x="3532188" y="2453897"/>
            <a:ext cx="3535362" cy="824907"/>
          </a:xfrm>
          <a:prstGeom prst="rect">
            <a:avLst/>
          </a:prstGeom>
          <a:solidFill>
            <a:schemeClr val="accent2"/>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b="1" dirty="0">
                <a:solidFill>
                  <a:schemeClr val="bg2">
                    <a:lumMod val="10000"/>
                  </a:schemeClr>
                </a:solidFill>
                <a:latin typeface="Arial" charset="0"/>
                <a:ea typeface="ＭＳ Ｐゴシック" charset="0"/>
              </a:rPr>
              <a:t>SOF/VEL/VOX</a:t>
            </a:r>
            <a:endParaRPr lang="en-US" sz="1600" b="1" dirty="0">
              <a:solidFill>
                <a:schemeClr val="bg2">
                  <a:lumMod val="10000"/>
                </a:schemeClr>
              </a:solidFill>
            </a:endParaRPr>
          </a:p>
          <a:p>
            <a:pPr algn="ctr" eaLnBrk="1" hangingPunct="1"/>
            <a:r>
              <a:rPr lang="en-US" sz="1600" dirty="0">
                <a:solidFill>
                  <a:schemeClr val="bg2">
                    <a:lumMod val="10000"/>
                  </a:schemeClr>
                </a:solidFill>
              </a:rPr>
              <a:t> 400/100/100 mg PO QD</a:t>
            </a:r>
          </a:p>
          <a:p>
            <a:pPr algn="ctr" eaLnBrk="1" hangingPunct="1"/>
            <a:r>
              <a:rPr lang="en-US" altLang="en-US" sz="1600" b="0" dirty="0">
                <a:solidFill>
                  <a:schemeClr val="bg2">
                    <a:lumMod val="10000"/>
                  </a:schemeClr>
                </a:solidFill>
              </a:rPr>
              <a:t>(n = 182)</a:t>
            </a:r>
          </a:p>
        </p:txBody>
      </p:sp>
      <p:sp>
        <p:nvSpPr>
          <p:cNvPr id="10" name="Rectangle 7"/>
          <p:cNvSpPr>
            <a:spLocks noChangeArrowheads="1"/>
          </p:cNvSpPr>
          <p:nvPr/>
        </p:nvSpPr>
        <p:spPr bwMode="auto">
          <a:xfrm>
            <a:off x="3532188" y="3387549"/>
            <a:ext cx="3535362" cy="836269"/>
          </a:xfrm>
          <a:prstGeom prst="rect">
            <a:avLst/>
          </a:prstGeom>
          <a:solidFill>
            <a:schemeClr val="accent3"/>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dirty="0">
                <a:solidFill>
                  <a:schemeClr val="bg2">
                    <a:lumMod val="10000"/>
                  </a:schemeClr>
                </a:solidFill>
                <a:latin typeface="Arial" charset="0"/>
                <a:ea typeface="ＭＳ Ｐゴシック" charset="0"/>
              </a:rPr>
              <a:t>SOF/VEL</a:t>
            </a:r>
            <a:br>
              <a:rPr lang="en-US" sz="1600" dirty="0">
                <a:solidFill>
                  <a:schemeClr val="bg2">
                    <a:lumMod val="10000"/>
                  </a:schemeClr>
                </a:solidFill>
                <a:latin typeface="Arial" charset="0"/>
                <a:ea typeface="ＭＳ Ｐゴシック" charset="0"/>
              </a:rPr>
            </a:br>
            <a:r>
              <a:rPr lang="en-US" altLang="en-US" sz="1600" dirty="0">
                <a:solidFill>
                  <a:schemeClr val="bg2">
                    <a:lumMod val="10000"/>
                  </a:schemeClr>
                </a:solidFill>
                <a:ea typeface="ＭＳ Ｐゴシック" panose="020B0600070205080204" pitchFamily="34" charset="-128"/>
              </a:rPr>
              <a:t>400/100 mg PO QD</a:t>
            </a:r>
            <a:br>
              <a:rPr lang="en-US" altLang="en-US" sz="1600" dirty="0">
                <a:solidFill>
                  <a:schemeClr val="bg2">
                    <a:lumMod val="10000"/>
                  </a:schemeClr>
                </a:solidFill>
                <a:ea typeface="ＭＳ Ｐゴシック" panose="020B0600070205080204" pitchFamily="34" charset="-128"/>
              </a:rPr>
            </a:br>
            <a:r>
              <a:rPr lang="en-US" altLang="en-US" sz="1600" b="0" dirty="0">
                <a:solidFill>
                  <a:schemeClr val="bg2">
                    <a:lumMod val="10000"/>
                  </a:schemeClr>
                </a:solidFill>
              </a:rPr>
              <a:t>(n = 151)</a:t>
            </a:r>
          </a:p>
        </p:txBody>
      </p:sp>
      <p:sp>
        <p:nvSpPr>
          <p:cNvPr id="11" name="Rectangle 11"/>
          <p:cNvSpPr>
            <a:spLocks noChangeArrowheads="1"/>
          </p:cNvSpPr>
          <p:nvPr/>
        </p:nvSpPr>
        <p:spPr bwMode="auto">
          <a:xfrm>
            <a:off x="756444" y="2650949"/>
            <a:ext cx="2232025" cy="1366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0" dirty="0"/>
              <a:t>DAA-experienced pts</a:t>
            </a:r>
          </a:p>
          <a:p>
            <a:pPr algn="ctr" eaLnBrk="1" hangingPunct="1"/>
            <a:r>
              <a:rPr lang="en-US" altLang="en-US" sz="1600" b="0" dirty="0"/>
              <a:t>with GT1-6 HCV* and </a:t>
            </a:r>
            <a:br>
              <a:rPr lang="en-US" altLang="en-US" sz="1600" b="0" dirty="0"/>
            </a:br>
            <a:r>
              <a:rPr lang="en-US" altLang="en-US" sz="1600" b="0" dirty="0"/>
              <a:t>no NS5A inhibitor</a:t>
            </a:r>
          </a:p>
          <a:p>
            <a:pPr algn="ctr" eaLnBrk="1" hangingPunct="1"/>
            <a:r>
              <a:rPr lang="en-US" altLang="en-US" sz="1600" b="0" dirty="0"/>
              <a:t>experience </a:t>
            </a:r>
            <a:br>
              <a:rPr lang="en-US" altLang="en-US" sz="1600" b="0" dirty="0"/>
            </a:br>
            <a:r>
              <a:rPr lang="en-US" altLang="en-US" sz="1600" b="0" dirty="0"/>
              <a:t>with or without cirrhosis</a:t>
            </a:r>
          </a:p>
          <a:p>
            <a:pPr algn="ctr" eaLnBrk="1" hangingPunct="1"/>
            <a:r>
              <a:rPr lang="en-US" altLang="en-US" sz="1600" b="0" dirty="0"/>
              <a:t>(N = 333)</a:t>
            </a:r>
          </a:p>
        </p:txBody>
      </p:sp>
      <p:sp>
        <p:nvSpPr>
          <p:cNvPr id="12" name="Line 12"/>
          <p:cNvSpPr>
            <a:spLocks noChangeShapeType="1"/>
          </p:cNvSpPr>
          <p:nvPr/>
        </p:nvSpPr>
        <p:spPr bwMode="auto">
          <a:xfrm flipV="1">
            <a:off x="3061493" y="2787829"/>
            <a:ext cx="381001" cy="45525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sz="1400" dirty="0"/>
          </a:p>
        </p:txBody>
      </p:sp>
      <p:sp>
        <p:nvSpPr>
          <p:cNvPr id="13" name="Line 13"/>
          <p:cNvSpPr>
            <a:spLocks noChangeShapeType="1"/>
          </p:cNvSpPr>
          <p:nvPr/>
        </p:nvSpPr>
        <p:spPr bwMode="auto">
          <a:xfrm>
            <a:off x="3061495" y="3387548"/>
            <a:ext cx="380999" cy="443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sz="1400" dirty="0"/>
          </a:p>
        </p:txBody>
      </p:sp>
      <p:sp>
        <p:nvSpPr>
          <p:cNvPr id="16" name="TextBox 15"/>
          <p:cNvSpPr txBox="1"/>
          <p:nvPr/>
        </p:nvSpPr>
        <p:spPr>
          <a:xfrm>
            <a:off x="1912598" y="1839107"/>
            <a:ext cx="2640352" cy="523220"/>
          </a:xfrm>
          <a:prstGeom prst="rect">
            <a:avLst/>
          </a:prstGeom>
          <a:noFill/>
        </p:spPr>
        <p:txBody>
          <a:bodyPr wrap="square" rtlCol="0">
            <a:spAutoFit/>
          </a:bodyPr>
          <a:lstStyle/>
          <a:p>
            <a:pPr algn="ctr"/>
            <a:r>
              <a:rPr lang="en-US" sz="1400" b="0" i="1" dirty="0"/>
              <a:t>Stratified by HCV genotype, cirrhosis (yes vs no)</a:t>
            </a:r>
          </a:p>
        </p:txBody>
      </p:sp>
      <p:cxnSp>
        <p:nvCxnSpPr>
          <p:cNvPr id="17" name="Straight Arrow Connector 16"/>
          <p:cNvCxnSpPr/>
          <p:nvPr/>
        </p:nvCxnSpPr>
        <p:spPr>
          <a:xfrm>
            <a:off x="3243526" y="2453897"/>
            <a:ext cx="0" cy="3339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87363" y="4226304"/>
            <a:ext cx="8356065" cy="307777"/>
          </a:xfrm>
          <a:prstGeom prst="rect">
            <a:avLst/>
          </a:prstGeom>
          <a:noFill/>
        </p:spPr>
        <p:txBody>
          <a:bodyPr wrap="square" rtlCol="0">
            <a:spAutoFit/>
          </a:bodyPr>
          <a:lstStyle/>
          <a:p>
            <a:r>
              <a:rPr lang="en-US" sz="1400" b="0" dirty="0"/>
              <a:t>*Pts with GT1-3 HCV randomized 1:1 between arms. Pts with GT4-6 HCV assigned to SOF/VEL/VOX.</a:t>
            </a:r>
          </a:p>
        </p:txBody>
      </p:sp>
      <p:sp>
        <p:nvSpPr>
          <p:cNvPr id="19" name="TextBox 18"/>
          <p:cNvSpPr txBox="1"/>
          <p:nvPr/>
        </p:nvSpPr>
        <p:spPr>
          <a:xfrm>
            <a:off x="5891892" y="1927354"/>
            <a:ext cx="2351315" cy="307777"/>
          </a:xfrm>
          <a:prstGeom prst="rect">
            <a:avLst/>
          </a:prstGeom>
          <a:noFill/>
        </p:spPr>
        <p:txBody>
          <a:bodyPr wrap="square" rtlCol="0">
            <a:spAutoFit/>
          </a:bodyPr>
          <a:lstStyle/>
          <a:p>
            <a:pPr algn="ctr"/>
            <a:r>
              <a:rPr lang="en-US" sz="1400" i="1" dirty="0"/>
              <a:t>Wk 12</a:t>
            </a:r>
          </a:p>
        </p:txBody>
      </p:sp>
      <p:cxnSp>
        <p:nvCxnSpPr>
          <p:cNvPr id="20" name="Straight Arrow Connector 19"/>
          <p:cNvCxnSpPr/>
          <p:nvPr/>
        </p:nvCxnSpPr>
        <p:spPr>
          <a:xfrm>
            <a:off x="7059534" y="2166650"/>
            <a:ext cx="0" cy="2009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3"/>
          <p:cNvSpPr txBox="1">
            <a:spLocks noChangeArrowheads="1"/>
          </p:cNvSpPr>
          <p:nvPr/>
        </p:nvSpPr>
        <p:spPr bwMode="auto">
          <a:xfrm>
            <a:off x="388403" y="4621250"/>
            <a:ext cx="8455025" cy="12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altLang="en-US" sz="1800" b="0" kern="0" dirty="0"/>
              <a:t>Prior HCV treatment </a:t>
            </a:r>
          </a:p>
          <a:p>
            <a:pPr lvl="1"/>
            <a:r>
              <a:rPr lang="en-US" altLang="en-US" sz="1600" b="0" kern="0" dirty="0"/>
              <a:t>SOF, 69%; other NS5B inhibitor, 4%</a:t>
            </a:r>
          </a:p>
          <a:p>
            <a:pPr lvl="1"/>
            <a:r>
              <a:rPr lang="en-US" altLang="en-US" sz="1600" b="0" kern="0" dirty="0"/>
              <a:t>SOF + SMV, 11%; other NS5B/NS3 inhibitor combinations, 14% </a:t>
            </a:r>
          </a:p>
          <a:p>
            <a:pPr lvl="1"/>
            <a:r>
              <a:rPr lang="en-US" altLang="en-US" sz="1600" b="0" kern="0" dirty="0"/>
              <a:t>Other, 2%</a:t>
            </a:r>
          </a:p>
        </p:txBody>
      </p:sp>
    </p:spTree>
    <p:extLst>
      <p:ext uri="{BB962C8B-B14F-4D97-AF65-F5344CB8AC3E}">
        <p14:creationId xmlns:p14="http://schemas.microsoft.com/office/powerpoint/2010/main" val="195409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120"/>
          <p:cNvSpPr/>
          <p:nvPr/>
        </p:nvSpPr>
        <p:spPr bwMode="auto">
          <a:xfrm>
            <a:off x="7095022" y="2026000"/>
            <a:ext cx="653337" cy="2175634"/>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61454" name="Title 1"/>
          <p:cNvSpPr>
            <a:spLocks noGrp="1"/>
          </p:cNvSpPr>
          <p:nvPr>
            <p:ph type="title"/>
          </p:nvPr>
        </p:nvSpPr>
        <p:spPr>
          <a:xfrm>
            <a:off x="377825" y="238125"/>
            <a:ext cx="8442325" cy="1103313"/>
          </a:xfrm>
        </p:spPr>
        <p:txBody>
          <a:bodyPr/>
          <a:lstStyle/>
          <a:p>
            <a:r>
              <a:rPr lang="en-US" altLang="en-US" dirty="0"/>
              <a:t>POLARIS-4: Efficacy of SOF/VEL/VOX for DAA-Exp’d, NS5A Inhibitor Naive HCV Pts</a:t>
            </a:r>
          </a:p>
        </p:txBody>
      </p:sp>
      <p:grpSp>
        <p:nvGrpSpPr>
          <p:cNvPr id="61457" name="Group 16"/>
          <p:cNvGrpSpPr>
            <a:grpSpLocks/>
          </p:cNvGrpSpPr>
          <p:nvPr/>
        </p:nvGrpSpPr>
        <p:grpSpPr bwMode="auto">
          <a:xfrm>
            <a:off x="6291263" y="6208713"/>
            <a:ext cx="2673350" cy="450850"/>
            <a:chOff x="9289790" y="4481726"/>
            <a:chExt cx="2673350" cy="450347"/>
          </a:xfrm>
        </p:grpSpPr>
        <p:pic>
          <p:nvPicPr>
            <p:cNvPr id="6159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9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ea typeface="MS PGothic" panose="020B0600070205080204" pitchFamily="34" charset="-128"/>
                </a:rPr>
                <a:t>Slide credit: </a:t>
              </a:r>
              <a:r>
                <a:rPr lang="en-US" altLang="en-US" sz="1400" b="0" dirty="0">
                  <a:solidFill>
                    <a:schemeClr val="bg2"/>
                  </a:solidFill>
                  <a:ea typeface="MS PGothic" panose="020B0600070205080204" pitchFamily="34" charset="-128"/>
                  <a:hlinkClick r:id="rId4"/>
                </a:rPr>
                <a:t>clinicaloptions.com</a:t>
              </a:r>
              <a:endParaRPr lang="en-US" altLang="en-US" sz="1400" b="0" dirty="0">
                <a:solidFill>
                  <a:schemeClr val="bg2"/>
                </a:solidFill>
                <a:ea typeface="MS PGothic" panose="020B0600070205080204" pitchFamily="34" charset="-128"/>
              </a:endParaRPr>
            </a:p>
          </p:txBody>
        </p:sp>
      </p:grpSp>
      <p:sp>
        <p:nvSpPr>
          <p:cNvPr id="61458" name="Text Box 11"/>
          <p:cNvSpPr txBox="1">
            <a:spLocks noChangeArrowheads="1"/>
          </p:cNvSpPr>
          <p:nvPr/>
        </p:nvSpPr>
        <p:spPr bwMode="auto">
          <a:xfrm>
            <a:off x="285750" y="6350198"/>
            <a:ext cx="611664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Zeuzem S, et al. AASLD 2016. Abstract 109. </a:t>
            </a:r>
            <a:r>
              <a:rPr lang="en-US" altLang="en-US" sz="1400" b="0" dirty="0">
                <a:solidFill>
                  <a:srgbClr val="CDCDCF"/>
                </a:solidFill>
                <a:ea typeface="MS PGothic" pitchFamily="34" charset="-128"/>
              </a:rPr>
              <a:t>Reproduced with permission. </a:t>
            </a:r>
            <a:endParaRPr lang="nb-NO" altLang="en-US" sz="1400" b="0" dirty="0">
              <a:solidFill>
                <a:schemeClr val="bg2"/>
              </a:solidFill>
            </a:endParaRPr>
          </a:p>
        </p:txBody>
      </p:sp>
      <p:sp>
        <p:nvSpPr>
          <p:cNvPr id="151" name="TextBox 139"/>
          <p:cNvSpPr txBox="1">
            <a:spLocks noChangeArrowheads="1"/>
          </p:cNvSpPr>
          <p:nvPr/>
        </p:nvSpPr>
        <p:spPr bwMode="auto">
          <a:xfrm>
            <a:off x="4055131" y="4204797"/>
            <a:ext cx="15322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Cirrhotic</a:t>
            </a:r>
          </a:p>
        </p:txBody>
      </p:sp>
      <p:sp>
        <p:nvSpPr>
          <p:cNvPr id="27" name="Rectangle 3"/>
          <p:cNvSpPr txBox="1">
            <a:spLocks noChangeArrowheads="1"/>
          </p:cNvSpPr>
          <p:nvPr/>
        </p:nvSpPr>
        <p:spPr bwMode="auto">
          <a:xfrm>
            <a:off x="388403" y="4594030"/>
            <a:ext cx="8455025" cy="148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altLang="en-US" sz="1600" b="0" kern="0" dirty="0"/>
              <a:t>SOF/VEL/VOX: </a:t>
            </a:r>
            <a:r>
              <a:rPr lang="en-US" altLang="en-US" sz="1600" b="0" i="1" kern="0" dirty="0"/>
              <a:t>P</a:t>
            </a:r>
            <a:r>
              <a:rPr lang="en-US" altLang="en-US" sz="1600" b="0" kern="0" dirty="0"/>
              <a:t> &lt; .001 for superiority vs prespecified 85% goal; SOF/VEL: </a:t>
            </a:r>
            <a:r>
              <a:rPr lang="en-US" altLang="en-US" sz="1600" b="0" i="1" kern="0" dirty="0"/>
              <a:t>P </a:t>
            </a:r>
            <a:r>
              <a:rPr lang="en-US" altLang="en-US" sz="1600" b="0" kern="0" dirty="0"/>
              <a:t>= .092</a:t>
            </a:r>
            <a:endParaRPr lang="en-US" altLang="en-US" sz="1800" b="0" kern="0" dirty="0"/>
          </a:p>
          <a:p>
            <a:r>
              <a:rPr lang="en-US" altLang="en-US" sz="1600" b="0" kern="0" dirty="0"/>
              <a:t>Overall, reduced SVR12 rate for SOF/VEL driven by increased number of relapses </a:t>
            </a:r>
          </a:p>
          <a:p>
            <a:pPr lvl="1"/>
            <a:r>
              <a:rPr lang="en-US" altLang="en-US" sz="1400" b="0" kern="0" dirty="0"/>
              <a:t>SOF/VEL/VOX (n = 182): 1 relapse, 1 death, 3 LTFU</a:t>
            </a:r>
          </a:p>
          <a:p>
            <a:pPr lvl="1"/>
            <a:r>
              <a:rPr lang="en-US" altLang="en-US" sz="1400" b="0" kern="0" dirty="0"/>
              <a:t>SOF/VEL (n = 151): 14 relapses, 1 breakthrough</a:t>
            </a:r>
          </a:p>
        </p:txBody>
      </p:sp>
      <p:sp>
        <p:nvSpPr>
          <p:cNvPr id="16" name="TextBox 139"/>
          <p:cNvSpPr txBox="1">
            <a:spLocks noChangeArrowheads="1"/>
          </p:cNvSpPr>
          <p:nvPr/>
        </p:nvSpPr>
        <p:spPr bwMode="auto">
          <a:xfrm>
            <a:off x="247852" y="3861266"/>
            <a:ext cx="7038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n/N =</a:t>
            </a:r>
          </a:p>
        </p:txBody>
      </p:sp>
      <p:sp>
        <p:nvSpPr>
          <p:cNvPr id="17" name="TextBox 139"/>
          <p:cNvSpPr txBox="1">
            <a:spLocks noChangeArrowheads="1"/>
          </p:cNvSpPr>
          <p:nvPr/>
        </p:nvSpPr>
        <p:spPr bwMode="auto">
          <a:xfrm>
            <a:off x="1185659" y="4209481"/>
            <a:ext cx="133898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Overall</a:t>
            </a:r>
          </a:p>
        </p:txBody>
      </p:sp>
      <p:sp>
        <p:nvSpPr>
          <p:cNvPr id="18" name="TextBox 139"/>
          <p:cNvSpPr txBox="1">
            <a:spLocks noChangeArrowheads="1"/>
          </p:cNvSpPr>
          <p:nvPr/>
        </p:nvSpPr>
        <p:spPr bwMode="auto">
          <a:xfrm>
            <a:off x="2603982" y="4209481"/>
            <a:ext cx="15322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Noncirrhotic</a:t>
            </a:r>
          </a:p>
        </p:txBody>
      </p:sp>
      <p:sp>
        <p:nvSpPr>
          <p:cNvPr id="31" name="TextBox 16"/>
          <p:cNvSpPr txBox="1">
            <a:spLocks noChangeArrowheads="1"/>
          </p:cNvSpPr>
          <p:nvPr/>
        </p:nvSpPr>
        <p:spPr bwMode="auto">
          <a:xfrm rot="16200000">
            <a:off x="-752409" y="2994679"/>
            <a:ext cx="2238180" cy="301621"/>
          </a:xfrm>
          <a:prstGeom prst="rect">
            <a:avLst/>
          </a:prstGeom>
          <a:noFill/>
          <a:ln>
            <a:noFill/>
          </a:ln>
          <a:extLst/>
        </p:spPr>
        <p:txBody>
          <a:bodyPr>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dirty="0">
                <a:solidFill>
                  <a:schemeClr val="tx1"/>
                </a:solidFill>
                <a:latin typeface="+mn-lt"/>
                <a:ea typeface="ヒラギノ角ゴ Pro W3"/>
                <a:cs typeface="ヒラギノ角ゴ Pro W3"/>
              </a:rPr>
              <a:t>SVR12 (%)</a:t>
            </a:r>
          </a:p>
        </p:txBody>
      </p:sp>
      <p:cxnSp>
        <p:nvCxnSpPr>
          <p:cNvPr id="32" name="Straight Connector 3"/>
          <p:cNvCxnSpPr>
            <a:cxnSpLocks noChangeShapeType="1"/>
          </p:cNvCxnSpPr>
          <p:nvPr/>
        </p:nvCxnSpPr>
        <p:spPr bwMode="auto">
          <a:xfrm>
            <a:off x="1083265" y="2010360"/>
            <a:ext cx="0" cy="219443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3" name="Straight Connector 10"/>
          <p:cNvCxnSpPr>
            <a:cxnSpLocks noChangeShapeType="1"/>
          </p:cNvCxnSpPr>
          <p:nvPr/>
        </p:nvCxnSpPr>
        <p:spPr bwMode="auto">
          <a:xfrm>
            <a:off x="1012644" y="2024941"/>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4" name="Straight Connector 11"/>
          <p:cNvCxnSpPr>
            <a:cxnSpLocks noChangeShapeType="1"/>
          </p:cNvCxnSpPr>
          <p:nvPr/>
        </p:nvCxnSpPr>
        <p:spPr bwMode="auto">
          <a:xfrm>
            <a:off x="1012644" y="2455080"/>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5" name="Straight Connector 12"/>
          <p:cNvCxnSpPr>
            <a:cxnSpLocks noChangeShapeType="1"/>
          </p:cNvCxnSpPr>
          <p:nvPr/>
        </p:nvCxnSpPr>
        <p:spPr bwMode="auto">
          <a:xfrm>
            <a:off x="1012644" y="2891051"/>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6" name="Straight Connector 13"/>
          <p:cNvCxnSpPr>
            <a:cxnSpLocks noChangeShapeType="1"/>
          </p:cNvCxnSpPr>
          <p:nvPr/>
        </p:nvCxnSpPr>
        <p:spPr bwMode="auto">
          <a:xfrm>
            <a:off x="1012644" y="3328480"/>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7" name="Straight Connector 14"/>
          <p:cNvCxnSpPr>
            <a:cxnSpLocks noChangeShapeType="1"/>
          </p:cNvCxnSpPr>
          <p:nvPr/>
        </p:nvCxnSpPr>
        <p:spPr bwMode="auto">
          <a:xfrm>
            <a:off x="1012644" y="4200423"/>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8" name="Straight Connector 15"/>
          <p:cNvCxnSpPr>
            <a:cxnSpLocks noChangeShapeType="1"/>
          </p:cNvCxnSpPr>
          <p:nvPr/>
        </p:nvCxnSpPr>
        <p:spPr bwMode="auto">
          <a:xfrm>
            <a:off x="1012644" y="3764452"/>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39" name="TextBox 7"/>
          <p:cNvSpPr txBox="1">
            <a:spLocks noChangeArrowheads="1"/>
          </p:cNvSpPr>
          <p:nvPr/>
        </p:nvSpPr>
        <p:spPr bwMode="auto">
          <a:xfrm>
            <a:off x="542857" y="1889338"/>
            <a:ext cx="508167"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100</a:t>
            </a:r>
          </a:p>
        </p:txBody>
      </p:sp>
      <p:sp>
        <p:nvSpPr>
          <p:cNvPr id="40" name="TextBox 18"/>
          <p:cNvSpPr txBox="1">
            <a:spLocks noChangeArrowheads="1"/>
          </p:cNvSpPr>
          <p:nvPr/>
        </p:nvSpPr>
        <p:spPr bwMode="auto">
          <a:xfrm>
            <a:off x="641113" y="2325309"/>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80</a:t>
            </a:r>
          </a:p>
        </p:txBody>
      </p:sp>
      <p:sp>
        <p:nvSpPr>
          <p:cNvPr id="41" name="TextBox 19"/>
          <p:cNvSpPr txBox="1">
            <a:spLocks noChangeArrowheads="1"/>
          </p:cNvSpPr>
          <p:nvPr/>
        </p:nvSpPr>
        <p:spPr bwMode="auto">
          <a:xfrm>
            <a:off x="641113" y="2761281"/>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60</a:t>
            </a:r>
          </a:p>
        </p:txBody>
      </p:sp>
      <p:sp>
        <p:nvSpPr>
          <p:cNvPr id="42" name="TextBox 20"/>
          <p:cNvSpPr txBox="1">
            <a:spLocks noChangeArrowheads="1"/>
          </p:cNvSpPr>
          <p:nvPr/>
        </p:nvSpPr>
        <p:spPr bwMode="auto">
          <a:xfrm>
            <a:off x="641113" y="3197251"/>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40</a:t>
            </a:r>
          </a:p>
        </p:txBody>
      </p:sp>
      <p:sp>
        <p:nvSpPr>
          <p:cNvPr id="43" name="TextBox 21"/>
          <p:cNvSpPr txBox="1">
            <a:spLocks noChangeArrowheads="1"/>
          </p:cNvSpPr>
          <p:nvPr/>
        </p:nvSpPr>
        <p:spPr bwMode="auto">
          <a:xfrm>
            <a:off x="641113" y="3633223"/>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20</a:t>
            </a:r>
          </a:p>
        </p:txBody>
      </p:sp>
      <p:sp>
        <p:nvSpPr>
          <p:cNvPr id="44" name="TextBox 22"/>
          <p:cNvSpPr txBox="1">
            <a:spLocks noChangeArrowheads="1"/>
          </p:cNvSpPr>
          <p:nvPr/>
        </p:nvSpPr>
        <p:spPr bwMode="auto">
          <a:xfrm>
            <a:off x="753186" y="4069194"/>
            <a:ext cx="288627"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0</a:t>
            </a:r>
          </a:p>
        </p:txBody>
      </p:sp>
      <p:cxnSp>
        <p:nvCxnSpPr>
          <p:cNvPr id="45" name="Straight Connector 5"/>
          <p:cNvCxnSpPr>
            <a:cxnSpLocks noChangeShapeType="1"/>
          </p:cNvCxnSpPr>
          <p:nvPr/>
        </p:nvCxnSpPr>
        <p:spPr bwMode="auto">
          <a:xfrm>
            <a:off x="1083265" y="4213546"/>
            <a:ext cx="0" cy="568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99" name="Straight Connector 5"/>
          <p:cNvCxnSpPr>
            <a:cxnSpLocks noChangeShapeType="1"/>
          </p:cNvCxnSpPr>
          <p:nvPr/>
        </p:nvCxnSpPr>
        <p:spPr bwMode="auto">
          <a:xfrm>
            <a:off x="10731931" y="4494094"/>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 name="Straight Connector 5"/>
          <p:cNvCxnSpPr>
            <a:cxnSpLocks noChangeShapeType="1"/>
          </p:cNvCxnSpPr>
          <p:nvPr/>
        </p:nvCxnSpPr>
        <p:spPr bwMode="auto">
          <a:xfrm>
            <a:off x="7019972" y="4202027"/>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5" name="Straight Connector 5"/>
          <p:cNvCxnSpPr>
            <a:cxnSpLocks noChangeShapeType="1"/>
          </p:cNvCxnSpPr>
          <p:nvPr/>
        </p:nvCxnSpPr>
        <p:spPr bwMode="auto">
          <a:xfrm>
            <a:off x="2627043" y="4211263"/>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1" name="Straight Connector 5"/>
          <p:cNvCxnSpPr>
            <a:cxnSpLocks noChangeShapeType="1"/>
          </p:cNvCxnSpPr>
          <p:nvPr/>
        </p:nvCxnSpPr>
        <p:spPr bwMode="auto">
          <a:xfrm>
            <a:off x="4090558" y="4200423"/>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98" name="Straight Connector 5"/>
          <p:cNvCxnSpPr>
            <a:cxnSpLocks noChangeShapeType="1"/>
          </p:cNvCxnSpPr>
          <p:nvPr/>
        </p:nvCxnSpPr>
        <p:spPr bwMode="auto">
          <a:xfrm>
            <a:off x="5553980" y="4196049"/>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0" name="Straight Connector 5"/>
          <p:cNvCxnSpPr>
            <a:cxnSpLocks noChangeShapeType="1"/>
          </p:cNvCxnSpPr>
          <p:nvPr/>
        </p:nvCxnSpPr>
        <p:spPr bwMode="auto">
          <a:xfrm>
            <a:off x="8505661" y="4191128"/>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6" name="Rectangle 25"/>
          <p:cNvSpPr/>
          <p:nvPr/>
        </p:nvSpPr>
        <p:spPr bwMode="auto">
          <a:xfrm>
            <a:off x="1247335" y="2062001"/>
            <a:ext cx="653337" cy="2136266"/>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28" name="Rectangle 27"/>
          <p:cNvSpPr/>
          <p:nvPr/>
        </p:nvSpPr>
        <p:spPr bwMode="auto">
          <a:xfrm>
            <a:off x="1899918" y="2238787"/>
            <a:ext cx="654551" cy="1959480"/>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29" name="Rectangle 28"/>
          <p:cNvSpPr/>
          <p:nvPr/>
        </p:nvSpPr>
        <p:spPr bwMode="auto">
          <a:xfrm>
            <a:off x="2702187" y="2049544"/>
            <a:ext cx="654552" cy="2148722"/>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30" name="Rectangle 29"/>
          <p:cNvSpPr/>
          <p:nvPr/>
        </p:nvSpPr>
        <p:spPr bwMode="auto">
          <a:xfrm>
            <a:off x="3356662" y="2152869"/>
            <a:ext cx="653337" cy="2045398"/>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46" name="TextBox 7"/>
          <p:cNvSpPr txBox="1">
            <a:spLocks noChangeArrowheads="1"/>
          </p:cNvSpPr>
          <p:nvPr/>
        </p:nvSpPr>
        <p:spPr bwMode="auto">
          <a:xfrm>
            <a:off x="1362271" y="1716455"/>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97</a:t>
            </a:r>
          </a:p>
        </p:txBody>
      </p:sp>
      <p:sp>
        <p:nvSpPr>
          <p:cNvPr id="47" name="TextBox 7"/>
          <p:cNvSpPr txBox="1">
            <a:spLocks noChangeArrowheads="1"/>
          </p:cNvSpPr>
          <p:nvPr/>
        </p:nvSpPr>
        <p:spPr bwMode="auto">
          <a:xfrm>
            <a:off x="2010731" y="1856266"/>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90</a:t>
            </a:r>
          </a:p>
        </p:txBody>
      </p:sp>
      <p:sp>
        <p:nvSpPr>
          <p:cNvPr id="48" name="TextBox 7"/>
          <p:cNvSpPr txBox="1">
            <a:spLocks noChangeArrowheads="1"/>
          </p:cNvSpPr>
          <p:nvPr/>
        </p:nvSpPr>
        <p:spPr bwMode="auto">
          <a:xfrm>
            <a:off x="2828633" y="1692882"/>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98</a:t>
            </a:r>
          </a:p>
        </p:txBody>
      </p:sp>
      <p:sp>
        <p:nvSpPr>
          <p:cNvPr id="49" name="TextBox 7"/>
          <p:cNvSpPr txBox="1">
            <a:spLocks noChangeArrowheads="1"/>
          </p:cNvSpPr>
          <p:nvPr/>
        </p:nvSpPr>
        <p:spPr bwMode="auto">
          <a:xfrm>
            <a:off x="3471172" y="1796564"/>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94</a:t>
            </a:r>
          </a:p>
        </p:txBody>
      </p:sp>
      <p:sp>
        <p:nvSpPr>
          <p:cNvPr id="50" name="Rectangle 49"/>
          <p:cNvSpPr/>
          <p:nvPr/>
        </p:nvSpPr>
        <p:spPr bwMode="auto">
          <a:xfrm>
            <a:off x="4170806" y="2085705"/>
            <a:ext cx="653337" cy="2112562"/>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51" name="TextBox 7"/>
          <p:cNvSpPr txBox="1">
            <a:spLocks noChangeArrowheads="1"/>
          </p:cNvSpPr>
          <p:nvPr/>
        </p:nvSpPr>
        <p:spPr bwMode="auto">
          <a:xfrm>
            <a:off x="4297925" y="1727029"/>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96</a:t>
            </a:r>
          </a:p>
        </p:txBody>
      </p:sp>
      <p:sp>
        <p:nvSpPr>
          <p:cNvPr id="52" name="Rectangle 51"/>
          <p:cNvSpPr/>
          <p:nvPr/>
        </p:nvSpPr>
        <p:spPr bwMode="auto">
          <a:xfrm>
            <a:off x="4826696" y="2314561"/>
            <a:ext cx="653337" cy="1883706"/>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53" name="TextBox 7"/>
          <p:cNvSpPr txBox="1">
            <a:spLocks noChangeArrowheads="1"/>
          </p:cNvSpPr>
          <p:nvPr/>
        </p:nvSpPr>
        <p:spPr bwMode="auto">
          <a:xfrm>
            <a:off x="4942681" y="1877195"/>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86</a:t>
            </a:r>
          </a:p>
        </p:txBody>
      </p:sp>
      <p:sp>
        <p:nvSpPr>
          <p:cNvPr id="54" name="Rectangle 13"/>
          <p:cNvSpPr>
            <a:spLocks noChangeArrowheads="1"/>
          </p:cNvSpPr>
          <p:nvPr/>
        </p:nvSpPr>
        <p:spPr bwMode="auto">
          <a:xfrm>
            <a:off x="1145182" y="3635048"/>
            <a:ext cx="858034"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177/</a:t>
            </a:r>
          </a:p>
          <a:p>
            <a:pPr algn="ctr">
              <a:defRPr/>
            </a:pPr>
            <a:r>
              <a:rPr lang="en-US" altLang="en-US" sz="1400" b="0" dirty="0">
                <a:solidFill>
                  <a:schemeClr val="bg2">
                    <a:lumMod val="10000"/>
                  </a:schemeClr>
                </a:solidFill>
              </a:rPr>
              <a:t>182</a:t>
            </a:r>
          </a:p>
        </p:txBody>
      </p:sp>
      <p:sp>
        <p:nvSpPr>
          <p:cNvPr id="55" name="Rectangle 13"/>
          <p:cNvSpPr>
            <a:spLocks noChangeArrowheads="1"/>
          </p:cNvSpPr>
          <p:nvPr/>
        </p:nvSpPr>
        <p:spPr bwMode="auto">
          <a:xfrm>
            <a:off x="1799394" y="3635048"/>
            <a:ext cx="869822"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136/</a:t>
            </a:r>
          </a:p>
          <a:p>
            <a:pPr algn="ctr">
              <a:defRPr/>
            </a:pPr>
            <a:r>
              <a:rPr lang="en-US" altLang="en-US" sz="1400" b="0" dirty="0">
                <a:solidFill>
                  <a:schemeClr val="bg2">
                    <a:lumMod val="10000"/>
                  </a:schemeClr>
                </a:solidFill>
              </a:rPr>
              <a:t>151</a:t>
            </a:r>
          </a:p>
        </p:txBody>
      </p:sp>
      <p:sp>
        <p:nvSpPr>
          <p:cNvPr id="56" name="Rectangle 13"/>
          <p:cNvSpPr>
            <a:spLocks noChangeArrowheads="1"/>
          </p:cNvSpPr>
          <p:nvPr/>
        </p:nvSpPr>
        <p:spPr bwMode="auto">
          <a:xfrm>
            <a:off x="2654588" y="3635048"/>
            <a:ext cx="756351"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96/</a:t>
            </a:r>
          </a:p>
          <a:p>
            <a:pPr algn="ctr">
              <a:defRPr/>
            </a:pPr>
            <a:r>
              <a:rPr lang="en-US" altLang="en-US" sz="1400" b="0" dirty="0">
                <a:solidFill>
                  <a:schemeClr val="bg2">
                    <a:lumMod val="10000"/>
                  </a:schemeClr>
                </a:solidFill>
              </a:rPr>
              <a:t>98</a:t>
            </a:r>
          </a:p>
        </p:txBody>
      </p:sp>
      <p:sp>
        <p:nvSpPr>
          <p:cNvPr id="57" name="Rectangle 13"/>
          <p:cNvSpPr>
            <a:spLocks noChangeArrowheads="1"/>
          </p:cNvSpPr>
          <p:nvPr/>
        </p:nvSpPr>
        <p:spPr bwMode="auto">
          <a:xfrm>
            <a:off x="3280903" y="3635048"/>
            <a:ext cx="798674"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77/</a:t>
            </a:r>
          </a:p>
          <a:p>
            <a:pPr algn="ctr">
              <a:defRPr/>
            </a:pPr>
            <a:r>
              <a:rPr lang="en-US" altLang="en-US" sz="1400" b="0" dirty="0">
                <a:solidFill>
                  <a:schemeClr val="bg2">
                    <a:lumMod val="10000"/>
                  </a:schemeClr>
                </a:solidFill>
              </a:rPr>
              <a:t>82</a:t>
            </a:r>
          </a:p>
        </p:txBody>
      </p:sp>
      <p:sp>
        <p:nvSpPr>
          <p:cNvPr id="58" name="Rectangle 13"/>
          <p:cNvSpPr>
            <a:spLocks noChangeArrowheads="1"/>
          </p:cNvSpPr>
          <p:nvPr/>
        </p:nvSpPr>
        <p:spPr bwMode="auto">
          <a:xfrm>
            <a:off x="4193089" y="3635048"/>
            <a:ext cx="608772"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81/</a:t>
            </a:r>
          </a:p>
          <a:p>
            <a:pPr algn="ctr">
              <a:defRPr/>
            </a:pPr>
            <a:r>
              <a:rPr lang="en-US" altLang="en-US" sz="1400" b="0" dirty="0">
                <a:solidFill>
                  <a:schemeClr val="bg2">
                    <a:lumMod val="10000"/>
                  </a:schemeClr>
                </a:solidFill>
              </a:rPr>
              <a:t>84</a:t>
            </a:r>
          </a:p>
        </p:txBody>
      </p:sp>
      <p:sp>
        <p:nvSpPr>
          <p:cNvPr id="59" name="Rectangle 13"/>
          <p:cNvSpPr>
            <a:spLocks noChangeArrowheads="1"/>
          </p:cNvSpPr>
          <p:nvPr/>
        </p:nvSpPr>
        <p:spPr bwMode="auto">
          <a:xfrm>
            <a:off x="4845120" y="3635048"/>
            <a:ext cx="608772"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59/</a:t>
            </a:r>
          </a:p>
          <a:p>
            <a:pPr algn="ctr">
              <a:defRPr/>
            </a:pPr>
            <a:r>
              <a:rPr lang="en-US" altLang="en-US" sz="1400" b="0" dirty="0">
                <a:solidFill>
                  <a:schemeClr val="bg2">
                    <a:lumMod val="10000"/>
                  </a:schemeClr>
                </a:solidFill>
              </a:rPr>
              <a:t>69</a:t>
            </a:r>
          </a:p>
        </p:txBody>
      </p:sp>
      <p:grpSp>
        <p:nvGrpSpPr>
          <p:cNvPr id="66" name="Group 122"/>
          <p:cNvGrpSpPr>
            <a:grpSpLocks/>
          </p:cNvGrpSpPr>
          <p:nvPr/>
        </p:nvGrpSpPr>
        <p:grpSpPr bwMode="auto">
          <a:xfrm>
            <a:off x="1511938" y="2024297"/>
            <a:ext cx="110199" cy="126749"/>
            <a:chOff x="823913" y="3395663"/>
            <a:chExt cx="91440" cy="147637"/>
          </a:xfrm>
        </p:grpSpPr>
        <p:cxnSp>
          <p:nvCxnSpPr>
            <p:cNvPr id="67" name="Straight Connector 123"/>
            <p:cNvCxnSpPr>
              <a:cxnSpLocks noChangeShapeType="1"/>
            </p:cNvCxnSpPr>
            <p:nvPr/>
          </p:nvCxnSpPr>
          <p:spPr bwMode="auto">
            <a:xfrm flipV="1">
              <a:off x="869633" y="3401551"/>
              <a:ext cx="0" cy="13810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8" name="Straight Connector 124"/>
            <p:cNvCxnSpPr>
              <a:cxnSpLocks noChangeShapeType="1"/>
            </p:cNvCxnSpPr>
            <p:nvPr/>
          </p:nvCxnSpPr>
          <p:spPr bwMode="auto">
            <a:xfrm>
              <a:off x="823913" y="3395663"/>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69" name="Straight Connector 125"/>
            <p:cNvCxnSpPr>
              <a:cxnSpLocks noChangeShapeType="1"/>
            </p:cNvCxnSpPr>
            <p:nvPr/>
          </p:nvCxnSpPr>
          <p:spPr bwMode="auto">
            <a:xfrm>
              <a:off x="823913" y="3543300"/>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78" name="Group 156"/>
          <p:cNvGrpSpPr>
            <a:grpSpLocks/>
          </p:cNvGrpSpPr>
          <p:nvPr/>
        </p:nvGrpSpPr>
        <p:grpSpPr bwMode="auto">
          <a:xfrm>
            <a:off x="2975944" y="1994641"/>
            <a:ext cx="115380" cy="183399"/>
            <a:chOff x="823913" y="3403684"/>
            <a:chExt cx="91440" cy="111042"/>
          </a:xfrm>
        </p:grpSpPr>
        <p:cxnSp>
          <p:nvCxnSpPr>
            <p:cNvPr id="79" name="Straight Connector 157"/>
            <p:cNvCxnSpPr>
              <a:cxnSpLocks noChangeShapeType="1"/>
            </p:cNvCxnSpPr>
            <p:nvPr/>
          </p:nvCxnSpPr>
          <p:spPr bwMode="auto">
            <a:xfrm flipV="1">
              <a:off x="869633" y="3405194"/>
              <a:ext cx="0" cy="10476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80" name="Straight Connector 158"/>
            <p:cNvCxnSpPr>
              <a:cxnSpLocks noChangeShapeType="1"/>
            </p:cNvCxnSpPr>
            <p:nvPr/>
          </p:nvCxnSpPr>
          <p:spPr bwMode="auto">
            <a:xfrm>
              <a:off x="823913" y="3403684"/>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81" name="Straight Connector 159"/>
            <p:cNvCxnSpPr>
              <a:cxnSpLocks noChangeShapeType="1"/>
            </p:cNvCxnSpPr>
            <p:nvPr/>
          </p:nvCxnSpPr>
          <p:spPr bwMode="auto">
            <a:xfrm>
              <a:off x="823913" y="3514726"/>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86" name="Group 122"/>
          <p:cNvGrpSpPr>
            <a:grpSpLocks/>
          </p:cNvGrpSpPr>
          <p:nvPr/>
        </p:nvGrpSpPr>
        <p:grpSpPr bwMode="auto">
          <a:xfrm>
            <a:off x="7357665" y="2028129"/>
            <a:ext cx="108266" cy="99650"/>
            <a:chOff x="823913" y="3395663"/>
            <a:chExt cx="91440" cy="147637"/>
          </a:xfrm>
        </p:grpSpPr>
        <p:cxnSp>
          <p:nvCxnSpPr>
            <p:cNvPr id="87" name="Straight Connector 123"/>
            <p:cNvCxnSpPr>
              <a:cxnSpLocks noChangeShapeType="1"/>
            </p:cNvCxnSpPr>
            <p:nvPr/>
          </p:nvCxnSpPr>
          <p:spPr bwMode="auto">
            <a:xfrm flipV="1">
              <a:off x="869633" y="3401551"/>
              <a:ext cx="0" cy="13810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88" name="Straight Connector 124"/>
            <p:cNvCxnSpPr>
              <a:cxnSpLocks noChangeShapeType="1"/>
            </p:cNvCxnSpPr>
            <p:nvPr/>
          </p:nvCxnSpPr>
          <p:spPr bwMode="auto">
            <a:xfrm>
              <a:off x="823913" y="3395663"/>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89" name="Straight Connector 125"/>
            <p:cNvCxnSpPr>
              <a:cxnSpLocks noChangeShapeType="1"/>
            </p:cNvCxnSpPr>
            <p:nvPr/>
          </p:nvCxnSpPr>
          <p:spPr bwMode="auto">
            <a:xfrm>
              <a:off x="823913" y="3543300"/>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100" name="Rectangle 99"/>
          <p:cNvSpPr/>
          <p:nvPr/>
        </p:nvSpPr>
        <p:spPr bwMode="auto">
          <a:xfrm>
            <a:off x="5633510" y="2156067"/>
            <a:ext cx="653337" cy="2037826"/>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101" name="TextBox 7"/>
          <p:cNvSpPr txBox="1">
            <a:spLocks noChangeArrowheads="1"/>
          </p:cNvSpPr>
          <p:nvPr/>
        </p:nvSpPr>
        <p:spPr bwMode="auto">
          <a:xfrm>
            <a:off x="5755099" y="1780983"/>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94</a:t>
            </a:r>
          </a:p>
        </p:txBody>
      </p:sp>
      <p:sp>
        <p:nvSpPr>
          <p:cNvPr id="102" name="Rectangle 101"/>
          <p:cNvSpPr/>
          <p:nvPr/>
        </p:nvSpPr>
        <p:spPr bwMode="auto">
          <a:xfrm>
            <a:off x="6289407" y="2258347"/>
            <a:ext cx="653337" cy="1935545"/>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103" name="TextBox 7"/>
          <p:cNvSpPr txBox="1">
            <a:spLocks noChangeArrowheads="1"/>
          </p:cNvSpPr>
          <p:nvPr/>
        </p:nvSpPr>
        <p:spPr bwMode="auto">
          <a:xfrm>
            <a:off x="6402395" y="1834549"/>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89</a:t>
            </a:r>
          </a:p>
        </p:txBody>
      </p:sp>
      <p:sp>
        <p:nvSpPr>
          <p:cNvPr id="104" name="Rectangle 13"/>
          <p:cNvSpPr>
            <a:spLocks noChangeArrowheads="1"/>
          </p:cNvSpPr>
          <p:nvPr/>
        </p:nvSpPr>
        <p:spPr bwMode="auto">
          <a:xfrm>
            <a:off x="5655793" y="3635048"/>
            <a:ext cx="608772"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84/</a:t>
            </a:r>
          </a:p>
          <a:p>
            <a:pPr algn="ctr">
              <a:defRPr/>
            </a:pPr>
            <a:r>
              <a:rPr lang="en-US" altLang="en-US" sz="1400" b="0" dirty="0">
                <a:solidFill>
                  <a:schemeClr val="bg2">
                    <a:lumMod val="10000"/>
                  </a:schemeClr>
                </a:solidFill>
              </a:rPr>
              <a:t>89</a:t>
            </a:r>
          </a:p>
        </p:txBody>
      </p:sp>
      <p:sp>
        <p:nvSpPr>
          <p:cNvPr id="105" name="Rectangle 13"/>
          <p:cNvSpPr>
            <a:spLocks noChangeArrowheads="1"/>
          </p:cNvSpPr>
          <p:nvPr/>
        </p:nvSpPr>
        <p:spPr bwMode="auto">
          <a:xfrm>
            <a:off x="6307830" y="3635048"/>
            <a:ext cx="608772"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67/</a:t>
            </a:r>
          </a:p>
          <a:p>
            <a:pPr algn="ctr">
              <a:defRPr/>
            </a:pPr>
            <a:r>
              <a:rPr lang="en-US" altLang="en-US" sz="1400" b="0" dirty="0">
                <a:solidFill>
                  <a:schemeClr val="bg2">
                    <a:lumMod val="10000"/>
                  </a:schemeClr>
                </a:solidFill>
              </a:rPr>
              <a:t>75</a:t>
            </a:r>
          </a:p>
        </p:txBody>
      </p:sp>
      <p:grpSp>
        <p:nvGrpSpPr>
          <p:cNvPr id="106" name="Group 132"/>
          <p:cNvGrpSpPr>
            <a:grpSpLocks/>
          </p:cNvGrpSpPr>
          <p:nvPr/>
        </p:nvGrpSpPr>
        <p:grpSpPr bwMode="auto">
          <a:xfrm>
            <a:off x="5098174" y="2179975"/>
            <a:ext cx="108494" cy="424810"/>
            <a:chOff x="823913" y="3398161"/>
            <a:chExt cx="91440" cy="236748"/>
          </a:xfrm>
        </p:grpSpPr>
        <p:cxnSp>
          <p:nvCxnSpPr>
            <p:cNvPr id="107" name="Straight Connector 133"/>
            <p:cNvCxnSpPr>
              <a:cxnSpLocks noChangeShapeType="1"/>
            </p:cNvCxnSpPr>
            <p:nvPr/>
          </p:nvCxnSpPr>
          <p:spPr bwMode="auto">
            <a:xfrm flipV="1">
              <a:off x="869633" y="3401552"/>
              <a:ext cx="0" cy="23335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8" name="Straight Connector 134"/>
            <p:cNvCxnSpPr>
              <a:cxnSpLocks noChangeShapeType="1"/>
            </p:cNvCxnSpPr>
            <p:nvPr/>
          </p:nvCxnSpPr>
          <p:spPr bwMode="auto">
            <a:xfrm>
              <a:off x="823913" y="3398161"/>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9" name="Straight Connector 135"/>
            <p:cNvCxnSpPr>
              <a:cxnSpLocks noChangeShapeType="1"/>
            </p:cNvCxnSpPr>
            <p:nvPr/>
          </p:nvCxnSpPr>
          <p:spPr bwMode="auto">
            <a:xfrm>
              <a:off x="823913" y="3633788"/>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122" name="TextBox 7"/>
          <p:cNvSpPr txBox="1">
            <a:spLocks noChangeArrowheads="1"/>
          </p:cNvSpPr>
          <p:nvPr/>
        </p:nvSpPr>
        <p:spPr bwMode="auto">
          <a:xfrm>
            <a:off x="7138157" y="1718389"/>
            <a:ext cx="526106"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100</a:t>
            </a:r>
          </a:p>
        </p:txBody>
      </p:sp>
      <p:sp>
        <p:nvSpPr>
          <p:cNvPr id="123" name="Rectangle 122"/>
          <p:cNvSpPr/>
          <p:nvPr/>
        </p:nvSpPr>
        <p:spPr bwMode="auto">
          <a:xfrm>
            <a:off x="7755687" y="2231926"/>
            <a:ext cx="653337" cy="1969707"/>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124" name="TextBox 7"/>
          <p:cNvSpPr txBox="1">
            <a:spLocks noChangeArrowheads="1"/>
          </p:cNvSpPr>
          <p:nvPr/>
        </p:nvSpPr>
        <p:spPr bwMode="auto">
          <a:xfrm>
            <a:off x="7877257" y="1834549"/>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90</a:t>
            </a:r>
          </a:p>
        </p:txBody>
      </p:sp>
      <p:sp>
        <p:nvSpPr>
          <p:cNvPr id="125" name="Rectangle 13"/>
          <p:cNvSpPr>
            <a:spLocks noChangeArrowheads="1"/>
          </p:cNvSpPr>
          <p:nvPr/>
        </p:nvSpPr>
        <p:spPr bwMode="auto">
          <a:xfrm>
            <a:off x="7117305" y="3635048"/>
            <a:ext cx="608772"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83/</a:t>
            </a:r>
          </a:p>
          <a:p>
            <a:pPr algn="ctr">
              <a:defRPr/>
            </a:pPr>
            <a:r>
              <a:rPr lang="en-US" altLang="en-US" sz="1400" b="0" dirty="0">
                <a:solidFill>
                  <a:schemeClr val="bg2">
                    <a:lumMod val="10000"/>
                  </a:schemeClr>
                </a:solidFill>
              </a:rPr>
              <a:t>83</a:t>
            </a:r>
          </a:p>
        </p:txBody>
      </p:sp>
      <p:sp>
        <p:nvSpPr>
          <p:cNvPr id="126" name="Rectangle 13"/>
          <p:cNvSpPr>
            <a:spLocks noChangeArrowheads="1"/>
          </p:cNvSpPr>
          <p:nvPr/>
        </p:nvSpPr>
        <p:spPr bwMode="auto">
          <a:xfrm>
            <a:off x="7769343" y="3635048"/>
            <a:ext cx="608772" cy="523220"/>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63/</a:t>
            </a:r>
          </a:p>
          <a:p>
            <a:pPr algn="ctr">
              <a:defRPr/>
            </a:pPr>
            <a:r>
              <a:rPr lang="en-US" altLang="en-US" sz="1400" b="0" dirty="0">
                <a:solidFill>
                  <a:schemeClr val="bg2">
                    <a:lumMod val="10000"/>
                  </a:schemeClr>
                </a:solidFill>
              </a:rPr>
              <a:t>70</a:t>
            </a:r>
          </a:p>
        </p:txBody>
      </p:sp>
      <p:cxnSp>
        <p:nvCxnSpPr>
          <p:cNvPr id="60" name="Straight Connector 3"/>
          <p:cNvCxnSpPr>
            <a:cxnSpLocks noChangeShapeType="1"/>
          </p:cNvCxnSpPr>
          <p:nvPr/>
        </p:nvCxnSpPr>
        <p:spPr bwMode="auto">
          <a:xfrm>
            <a:off x="1070983" y="4203339"/>
            <a:ext cx="7448455"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36" name="TextBox 139"/>
          <p:cNvSpPr txBox="1">
            <a:spLocks noChangeArrowheads="1"/>
          </p:cNvSpPr>
          <p:nvPr/>
        </p:nvSpPr>
        <p:spPr bwMode="auto">
          <a:xfrm>
            <a:off x="5525118" y="4198199"/>
            <a:ext cx="15322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No RAVs</a:t>
            </a:r>
          </a:p>
        </p:txBody>
      </p:sp>
      <p:sp>
        <p:nvSpPr>
          <p:cNvPr id="137" name="TextBox 139"/>
          <p:cNvSpPr txBox="1">
            <a:spLocks noChangeArrowheads="1"/>
          </p:cNvSpPr>
          <p:nvPr/>
        </p:nvSpPr>
        <p:spPr bwMode="auto">
          <a:xfrm>
            <a:off x="7002611" y="4199846"/>
            <a:ext cx="15322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Any RAVs</a:t>
            </a:r>
          </a:p>
        </p:txBody>
      </p:sp>
      <p:grpSp>
        <p:nvGrpSpPr>
          <p:cNvPr id="142" name="Group 152"/>
          <p:cNvGrpSpPr>
            <a:grpSpLocks/>
          </p:cNvGrpSpPr>
          <p:nvPr/>
        </p:nvGrpSpPr>
        <p:grpSpPr bwMode="auto">
          <a:xfrm>
            <a:off x="2160668" y="2156322"/>
            <a:ext cx="105785" cy="231427"/>
            <a:chOff x="823913" y="3403684"/>
            <a:chExt cx="91440" cy="234866"/>
          </a:xfrm>
        </p:grpSpPr>
        <p:cxnSp>
          <p:nvCxnSpPr>
            <p:cNvPr id="143" name="Straight Connector 153"/>
            <p:cNvCxnSpPr>
              <a:cxnSpLocks noChangeShapeType="1"/>
            </p:cNvCxnSpPr>
            <p:nvPr/>
          </p:nvCxnSpPr>
          <p:spPr bwMode="auto">
            <a:xfrm flipV="1">
              <a:off x="869633" y="3405193"/>
              <a:ext cx="0" cy="23335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44" name="Straight Connector 154"/>
            <p:cNvCxnSpPr>
              <a:cxnSpLocks noChangeShapeType="1"/>
            </p:cNvCxnSpPr>
            <p:nvPr/>
          </p:nvCxnSpPr>
          <p:spPr bwMode="auto">
            <a:xfrm>
              <a:off x="823913" y="3403684"/>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45" name="Straight Connector 155"/>
            <p:cNvCxnSpPr>
              <a:cxnSpLocks noChangeShapeType="1"/>
            </p:cNvCxnSpPr>
            <p:nvPr/>
          </p:nvCxnSpPr>
          <p:spPr bwMode="auto">
            <a:xfrm>
              <a:off x="823913" y="3633788"/>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46" name="Group 152"/>
          <p:cNvGrpSpPr>
            <a:grpSpLocks/>
          </p:cNvGrpSpPr>
          <p:nvPr/>
        </p:nvGrpSpPr>
        <p:grpSpPr bwMode="auto">
          <a:xfrm>
            <a:off x="3621374" y="2085753"/>
            <a:ext cx="105785" cy="231427"/>
            <a:chOff x="823913" y="3403684"/>
            <a:chExt cx="91440" cy="234866"/>
          </a:xfrm>
        </p:grpSpPr>
        <p:cxnSp>
          <p:nvCxnSpPr>
            <p:cNvPr id="147" name="Straight Connector 153"/>
            <p:cNvCxnSpPr>
              <a:cxnSpLocks noChangeShapeType="1"/>
            </p:cNvCxnSpPr>
            <p:nvPr/>
          </p:nvCxnSpPr>
          <p:spPr bwMode="auto">
            <a:xfrm flipV="1">
              <a:off x="869633" y="3405193"/>
              <a:ext cx="0" cy="23335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52" name="Straight Connector 154"/>
            <p:cNvCxnSpPr>
              <a:cxnSpLocks noChangeShapeType="1"/>
            </p:cNvCxnSpPr>
            <p:nvPr/>
          </p:nvCxnSpPr>
          <p:spPr bwMode="auto">
            <a:xfrm>
              <a:off x="823913" y="3403684"/>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53" name="Straight Connector 155"/>
            <p:cNvCxnSpPr>
              <a:cxnSpLocks noChangeShapeType="1"/>
            </p:cNvCxnSpPr>
            <p:nvPr/>
          </p:nvCxnSpPr>
          <p:spPr bwMode="auto">
            <a:xfrm>
              <a:off x="823913" y="3633788"/>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55" name="Group 156"/>
          <p:cNvGrpSpPr>
            <a:grpSpLocks/>
          </p:cNvGrpSpPr>
          <p:nvPr/>
        </p:nvGrpSpPr>
        <p:grpSpPr bwMode="auto">
          <a:xfrm>
            <a:off x="4447722" y="2007843"/>
            <a:ext cx="115380" cy="214196"/>
            <a:chOff x="823913" y="3403684"/>
            <a:chExt cx="91440" cy="111042"/>
          </a:xfrm>
        </p:grpSpPr>
        <p:cxnSp>
          <p:nvCxnSpPr>
            <p:cNvPr id="156" name="Straight Connector 157"/>
            <p:cNvCxnSpPr>
              <a:cxnSpLocks noChangeShapeType="1"/>
            </p:cNvCxnSpPr>
            <p:nvPr/>
          </p:nvCxnSpPr>
          <p:spPr bwMode="auto">
            <a:xfrm flipV="1">
              <a:off x="869633" y="3405194"/>
              <a:ext cx="0" cy="10476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57" name="Straight Connector 158"/>
            <p:cNvCxnSpPr>
              <a:cxnSpLocks noChangeShapeType="1"/>
            </p:cNvCxnSpPr>
            <p:nvPr/>
          </p:nvCxnSpPr>
          <p:spPr bwMode="auto">
            <a:xfrm>
              <a:off x="823913" y="3403684"/>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58" name="Straight Connector 159"/>
            <p:cNvCxnSpPr>
              <a:cxnSpLocks noChangeShapeType="1"/>
            </p:cNvCxnSpPr>
            <p:nvPr/>
          </p:nvCxnSpPr>
          <p:spPr bwMode="auto">
            <a:xfrm>
              <a:off x="823913" y="3514726"/>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59" name="Group 156"/>
          <p:cNvGrpSpPr>
            <a:grpSpLocks/>
          </p:cNvGrpSpPr>
          <p:nvPr/>
        </p:nvGrpSpPr>
        <p:grpSpPr bwMode="auto">
          <a:xfrm>
            <a:off x="5901911" y="2076209"/>
            <a:ext cx="115380" cy="214196"/>
            <a:chOff x="823913" y="3403684"/>
            <a:chExt cx="91440" cy="111042"/>
          </a:xfrm>
        </p:grpSpPr>
        <p:cxnSp>
          <p:nvCxnSpPr>
            <p:cNvPr id="160" name="Straight Connector 157"/>
            <p:cNvCxnSpPr>
              <a:cxnSpLocks noChangeShapeType="1"/>
            </p:cNvCxnSpPr>
            <p:nvPr/>
          </p:nvCxnSpPr>
          <p:spPr bwMode="auto">
            <a:xfrm flipV="1">
              <a:off x="869633" y="3405194"/>
              <a:ext cx="0" cy="104769"/>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61" name="Straight Connector 158"/>
            <p:cNvCxnSpPr>
              <a:cxnSpLocks noChangeShapeType="1"/>
            </p:cNvCxnSpPr>
            <p:nvPr/>
          </p:nvCxnSpPr>
          <p:spPr bwMode="auto">
            <a:xfrm>
              <a:off x="823913" y="3403684"/>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62" name="Straight Connector 159"/>
            <p:cNvCxnSpPr>
              <a:cxnSpLocks noChangeShapeType="1"/>
            </p:cNvCxnSpPr>
            <p:nvPr/>
          </p:nvCxnSpPr>
          <p:spPr bwMode="auto">
            <a:xfrm>
              <a:off x="823913" y="3514726"/>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63" name="Group 132"/>
          <p:cNvGrpSpPr>
            <a:grpSpLocks/>
          </p:cNvGrpSpPr>
          <p:nvPr/>
        </p:nvGrpSpPr>
        <p:grpSpPr bwMode="auto">
          <a:xfrm>
            <a:off x="6560836" y="2131039"/>
            <a:ext cx="104636" cy="376317"/>
            <a:chOff x="823913" y="3395663"/>
            <a:chExt cx="91440" cy="239246"/>
          </a:xfrm>
        </p:grpSpPr>
        <p:cxnSp>
          <p:nvCxnSpPr>
            <p:cNvPr id="164" name="Straight Connector 133"/>
            <p:cNvCxnSpPr>
              <a:cxnSpLocks noChangeShapeType="1"/>
            </p:cNvCxnSpPr>
            <p:nvPr/>
          </p:nvCxnSpPr>
          <p:spPr bwMode="auto">
            <a:xfrm flipV="1">
              <a:off x="869633" y="3401552"/>
              <a:ext cx="0" cy="23335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65" name="Straight Connector 134"/>
            <p:cNvCxnSpPr>
              <a:cxnSpLocks noChangeShapeType="1"/>
            </p:cNvCxnSpPr>
            <p:nvPr/>
          </p:nvCxnSpPr>
          <p:spPr bwMode="auto">
            <a:xfrm>
              <a:off x="823913" y="3395663"/>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66" name="Straight Connector 135"/>
            <p:cNvCxnSpPr>
              <a:cxnSpLocks noChangeShapeType="1"/>
            </p:cNvCxnSpPr>
            <p:nvPr/>
          </p:nvCxnSpPr>
          <p:spPr bwMode="auto">
            <a:xfrm>
              <a:off x="823913" y="3633788"/>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67" name="Group 132"/>
          <p:cNvGrpSpPr>
            <a:grpSpLocks/>
          </p:cNvGrpSpPr>
          <p:nvPr/>
        </p:nvGrpSpPr>
        <p:grpSpPr bwMode="auto">
          <a:xfrm>
            <a:off x="8023836" y="2133265"/>
            <a:ext cx="104636" cy="376317"/>
            <a:chOff x="823913" y="3395663"/>
            <a:chExt cx="91440" cy="239246"/>
          </a:xfrm>
        </p:grpSpPr>
        <p:cxnSp>
          <p:nvCxnSpPr>
            <p:cNvPr id="168" name="Straight Connector 133"/>
            <p:cNvCxnSpPr>
              <a:cxnSpLocks noChangeShapeType="1"/>
            </p:cNvCxnSpPr>
            <p:nvPr/>
          </p:nvCxnSpPr>
          <p:spPr bwMode="auto">
            <a:xfrm flipV="1">
              <a:off x="869633" y="3401552"/>
              <a:ext cx="0" cy="23335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69" name="Straight Connector 134"/>
            <p:cNvCxnSpPr>
              <a:cxnSpLocks noChangeShapeType="1"/>
            </p:cNvCxnSpPr>
            <p:nvPr/>
          </p:nvCxnSpPr>
          <p:spPr bwMode="auto">
            <a:xfrm>
              <a:off x="823913" y="3395663"/>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70" name="Straight Connector 135"/>
            <p:cNvCxnSpPr>
              <a:cxnSpLocks noChangeShapeType="1"/>
            </p:cNvCxnSpPr>
            <p:nvPr/>
          </p:nvCxnSpPr>
          <p:spPr bwMode="auto">
            <a:xfrm>
              <a:off x="823913" y="3633788"/>
              <a:ext cx="9144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2"/>
          <p:cNvGrpSpPr/>
          <p:nvPr/>
        </p:nvGrpSpPr>
        <p:grpSpPr>
          <a:xfrm>
            <a:off x="2558227" y="1382413"/>
            <a:ext cx="6359525" cy="338554"/>
            <a:chOff x="2975944" y="1400666"/>
            <a:chExt cx="6359525" cy="338554"/>
          </a:xfrm>
        </p:grpSpPr>
        <p:sp>
          <p:nvSpPr>
            <p:cNvPr id="111" name="TextBox 58"/>
            <p:cNvSpPr txBox="1">
              <a:spLocks noChangeArrowheads="1"/>
            </p:cNvSpPr>
            <p:nvPr/>
          </p:nvSpPr>
          <p:spPr bwMode="auto">
            <a:xfrm>
              <a:off x="3121994" y="1400666"/>
              <a:ext cx="62134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chemeClr val="tx1"/>
                  </a:solidFill>
                </a:rPr>
                <a:t>SOF/VEL/VOX 12 wks         SOF/VEL 12 wks</a:t>
              </a:r>
            </a:p>
          </p:txBody>
        </p:sp>
        <p:sp>
          <p:nvSpPr>
            <p:cNvPr id="112" name="Rectangle 111"/>
            <p:cNvSpPr/>
            <p:nvPr/>
          </p:nvSpPr>
          <p:spPr bwMode="auto">
            <a:xfrm>
              <a:off x="2975944" y="1502885"/>
              <a:ext cx="146050" cy="146050"/>
            </a:xfrm>
            <a:prstGeom prst="rect">
              <a:avLst/>
            </a:prstGeom>
            <a:solidFill>
              <a:schemeClr val="accent2"/>
            </a:solidFill>
            <a:ln>
              <a:solidFill>
                <a:schemeClr val="bg2">
                  <a:lumMod val="10000"/>
                </a:schemeClr>
              </a:solidFill>
            </a:ln>
            <a:extLst/>
          </p:spPr>
          <p:txBody>
            <a:bodyPr wrap="none" anchor="ctr">
              <a:spAutoFit/>
            </a:bodyPr>
            <a:lstStyle/>
            <a:p>
              <a:pPr algn="ctr" eaLnBrk="1" hangingPunct="1">
                <a:defRPr/>
              </a:pPr>
              <a:endParaRPr lang="en-US" sz="1400" b="0" dirty="0">
                <a:solidFill>
                  <a:schemeClr val="bg2"/>
                </a:solidFill>
              </a:endParaRPr>
            </a:p>
          </p:txBody>
        </p:sp>
        <p:sp>
          <p:nvSpPr>
            <p:cNvPr id="113" name="Rectangle 112"/>
            <p:cNvSpPr/>
            <p:nvPr/>
          </p:nvSpPr>
          <p:spPr bwMode="auto">
            <a:xfrm>
              <a:off x="5514396" y="1506488"/>
              <a:ext cx="146050" cy="146050"/>
            </a:xfrm>
            <a:prstGeom prst="rect">
              <a:avLst/>
            </a:prstGeom>
            <a:solidFill>
              <a:schemeClr val="accent3"/>
            </a:solidFill>
            <a:ln>
              <a:solidFill>
                <a:schemeClr val="bg2">
                  <a:lumMod val="10000"/>
                </a:schemeClr>
              </a:solidFill>
            </a:ln>
            <a:extLst/>
          </p:spPr>
          <p:txBody>
            <a:bodyPr wrap="none" anchor="ctr">
              <a:spAutoFit/>
            </a:bodyPr>
            <a:lstStyle/>
            <a:p>
              <a:pPr algn="ctr" eaLnBrk="1" hangingPunct="1">
                <a:defRPr/>
              </a:pPr>
              <a:endParaRPr lang="en-US" sz="1400" b="0" dirty="0">
                <a:solidFill>
                  <a:schemeClr val="bg2"/>
                </a:solidFill>
              </a:endParaRPr>
            </a:p>
          </p:txBody>
        </p:sp>
      </p:grpSp>
    </p:spTree>
    <p:extLst>
      <p:ext uri="{BB962C8B-B14F-4D97-AF65-F5344CB8AC3E}">
        <p14:creationId xmlns:p14="http://schemas.microsoft.com/office/powerpoint/2010/main" val="378112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ea typeface="MS PGothic" panose="020B0600070205080204" pitchFamily="34" charset="-128"/>
              </a:rPr>
              <a:t>POLARIS Studies: Safety</a:t>
            </a:r>
          </a:p>
        </p:txBody>
      </p:sp>
      <p:graphicFrame>
        <p:nvGraphicFramePr>
          <p:cNvPr id="9" name="Table 8"/>
          <p:cNvGraphicFramePr>
            <a:graphicFrameLocks noGrp="1"/>
          </p:cNvGraphicFramePr>
          <p:nvPr>
            <p:extLst>
              <p:ext uri="{D42A27DB-BD31-4B8C-83A1-F6EECF244321}">
                <p14:modId xmlns:p14="http://schemas.microsoft.com/office/powerpoint/2010/main" val="197640503"/>
              </p:ext>
            </p:extLst>
          </p:nvPr>
        </p:nvGraphicFramePr>
        <p:xfrm>
          <a:off x="387668" y="1443873"/>
          <a:ext cx="8459470" cy="4693920"/>
        </p:xfrm>
        <a:graphic>
          <a:graphicData uri="http://schemas.openxmlformats.org/drawingml/2006/table">
            <a:tbl>
              <a:tblPr/>
              <a:tblGrid>
                <a:gridCol w="1908358">
                  <a:extLst>
                    <a:ext uri="{9D8B030D-6E8A-4147-A177-3AD203B41FA5}">
                      <a16:colId xmlns:a16="http://schemas.microsoft.com/office/drawing/2014/main" xmlns="" val="20000"/>
                    </a:ext>
                  </a:extLst>
                </a:gridCol>
                <a:gridCol w="1637778">
                  <a:extLst>
                    <a:ext uri="{9D8B030D-6E8A-4147-A177-3AD203B41FA5}">
                      <a16:colId xmlns:a16="http://schemas.microsoft.com/office/drawing/2014/main" xmlns="" val="20001"/>
                    </a:ext>
                  </a:extLst>
                </a:gridCol>
                <a:gridCol w="1637778">
                  <a:extLst>
                    <a:ext uri="{9D8B030D-6E8A-4147-A177-3AD203B41FA5}">
                      <a16:colId xmlns:a16="http://schemas.microsoft.com/office/drawing/2014/main" xmlns="" val="20002"/>
                    </a:ext>
                  </a:extLst>
                </a:gridCol>
                <a:gridCol w="1637778">
                  <a:extLst>
                    <a:ext uri="{9D8B030D-6E8A-4147-A177-3AD203B41FA5}">
                      <a16:colId xmlns:a16="http://schemas.microsoft.com/office/drawing/2014/main" xmlns="" val="20003"/>
                    </a:ext>
                  </a:extLst>
                </a:gridCol>
                <a:gridCol w="1637778">
                  <a:extLst>
                    <a:ext uri="{9D8B030D-6E8A-4147-A177-3AD203B41FA5}">
                      <a16:colId xmlns:a16="http://schemas.microsoft.com/office/drawing/2014/main" xmlns="" val="20004"/>
                    </a:ext>
                  </a:extLst>
                </a:gridCol>
              </a:tblGrid>
              <a:tr h="3048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Outcome, %</a:t>
                      </a: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POLARIS-1</a:t>
                      </a:r>
                      <a:r>
                        <a:rPr kumimoji="0" lang="en-US" sz="1400" b="1" i="0" u="none" strike="noStrike" cap="none" normalizeH="0" baseline="30000" dirty="0">
                          <a:ln>
                            <a:noFill/>
                          </a:ln>
                          <a:solidFill>
                            <a:srgbClr val="FFFFFF"/>
                          </a:solidFill>
                          <a:effectLst/>
                          <a:latin typeface="Arial" charset="0"/>
                          <a:ea typeface="ＭＳ Ｐゴシック" charset="-128"/>
                        </a:rPr>
                        <a:t>[1]</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POLARIS-2</a:t>
                      </a:r>
                      <a:r>
                        <a:rPr kumimoji="0" lang="en-US" sz="1400" b="1" i="0" u="none" strike="noStrike" cap="none" normalizeH="0" baseline="30000" dirty="0">
                          <a:ln>
                            <a:noFill/>
                          </a:ln>
                          <a:solidFill>
                            <a:srgbClr val="FFFFFF"/>
                          </a:solidFill>
                          <a:effectLst/>
                          <a:latin typeface="Arial" charset="0"/>
                          <a:ea typeface="ＭＳ Ｐゴシック" charset="-128"/>
                        </a:rPr>
                        <a:t>[2]</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51816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SOF/VEL/VOX</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263)</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PBO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152)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SOF/VEL/VOX</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501)</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SOF/VEL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440)</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04800">
                <a:tc>
                  <a:txBody>
                    <a:bodyPr/>
                    <a:lstStyle/>
                    <a:p>
                      <a:pPr algn="l" rtl="0" fontAlgn="ctr"/>
                      <a:r>
                        <a:rPr lang="en-US" sz="1400" b="0" i="0" u="none" strike="noStrike" dirty="0">
                          <a:solidFill>
                            <a:schemeClr val="bg2">
                              <a:lumMod val="10000"/>
                            </a:schemeClr>
                          </a:solidFill>
                          <a:effectLst/>
                          <a:latin typeface="+mn-lt"/>
                        </a:rPr>
                        <a:t>Any AE</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78</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70</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72</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69</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04800">
                <a:tc>
                  <a:txBody>
                    <a:bodyPr/>
                    <a:lstStyle/>
                    <a:p>
                      <a:pPr algn="l" rtl="0" fontAlgn="ctr"/>
                      <a:r>
                        <a:rPr lang="en-US" sz="1400" b="0" i="0" u="none" strike="noStrike" dirty="0">
                          <a:solidFill>
                            <a:schemeClr val="bg2">
                              <a:lumMod val="10000"/>
                            </a:schemeClr>
                          </a:solidFill>
                          <a:effectLst/>
                          <a:latin typeface="+mn-lt"/>
                        </a:rPr>
                        <a:t>Grade 3/4 AE</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3"/>
                  </a:ext>
                </a:extLst>
              </a:tr>
              <a:tr h="304800">
                <a:tc>
                  <a:txBody>
                    <a:bodyPr/>
                    <a:lstStyle/>
                    <a:p>
                      <a:pPr algn="l" rtl="0" fontAlgn="ctr"/>
                      <a:r>
                        <a:rPr lang="en-US" sz="1400" b="0" i="0" u="none" strike="noStrike" dirty="0">
                          <a:solidFill>
                            <a:schemeClr val="bg2">
                              <a:lumMod val="10000"/>
                            </a:schemeClr>
                          </a:solidFill>
                          <a:effectLst/>
                          <a:latin typeface="+mn-lt"/>
                        </a:rPr>
                        <a:t>Serious AE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r h="304800">
                <a:tc>
                  <a:txBody>
                    <a:bodyPr/>
                    <a:lstStyle/>
                    <a:p>
                      <a:pPr algn="l" fontAlgn="b"/>
                      <a:r>
                        <a:rPr lang="en-US" sz="1400" b="0" i="0" u="none" strike="noStrike" dirty="0">
                          <a:solidFill>
                            <a:schemeClr val="bg2">
                              <a:lumMod val="10000"/>
                            </a:schemeClr>
                          </a:solidFill>
                          <a:effectLst/>
                          <a:latin typeface="+mn-lt"/>
                        </a:rPr>
                        <a:t>Serious TRAE</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5"/>
                  </a:ext>
                </a:extLst>
              </a:tr>
              <a:tr h="304800">
                <a:tc>
                  <a:txBody>
                    <a:bodyPr/>
                    <a:lstStyle/>
                    <a:p>
                      <a:pPr algn="l" fontAlgn="b"/>
                      <a:r>
                        <a:rPr lang="en-US" sz="1400" b="0" i="0" u="none" strike="noStrike" dirty="0">
                          <a:solidFill>
                            <a:schemeClr val="bg2">
                              <a:lumMod val="10000"/>
                            </a:schemeClr>
                          </a:solidFill>
                          <a:effectLst/>
                          <a:latin typeface="+mn-lt"/>
                        </a:rPr>
                        <a:t>D/c for AE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304800">
                <a:tc>
                  <a:txBody>
                    <a:bodyPr/>
                    <a:lstStyle/>
                    <a:p>
                      <a:pPr algn="l" fontAlgn="b"/>
                      <a:r>
                        <a:rPr lang="en-US" sz="1400" b="0" i="0" u="none" strike="noStrike" dirty="0">
                          <a:solidFill>
                            <a:schemeClr val="bg2">
                              <a:lumMod val="10000"/>
                            </a:schemeClr>
                          </a:solidFill>
                          <a:effectLst/>
                          <a:latin typeface="+mn-lt"/>
                        </a:rPr>
                        <a:t>Death</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7"/>
                  </a:ext>
                </a:extLst>
              </a:tr>
              <a:tr h="304800">
                <a:tc>
                  <a:txBody>
                    <a:bodyPr/>
                    <a:lstStyle/>
                    <a:p>
                      <a:pPr algn="l" rtl="0" fontAlgn="ctr"/>
                      <a:r>
                        <a:rPr lang="en-US" sz="1400" b="0" i="0" u="none" strike="noStrike" dirty="0">
                          <a:solidFill>
                            <a:schemeClr val="bg2">
                              <a:lumMod val="10000"/>
                            </a:schemeClr>
                          </a:solidFill>
                          <a:effectLst/>
                          <a:latin typeface="+mn-lt"/>
                        </a:rPr>
                        <a:t>AE in &gt; 10% of pts</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8"/>
                  </a:ext>
                </a:extLst>
              </a:tr>
              <a:tr h="304800">
                <a:tc>
                  <a:txBody>
                    <a:bodyPr/>
                    <a:lstStyle/>
                    <a:p>
                      <a:pPr marL="285750" indent="-166688" algn="l" rtl="0" fontAlgn="ctr">
                        <a:buFont typeface="Wingdings" panose="05000000000000000000" pitchFamily="2" charset="2"/>
                        <a:buChar char="§"/>
                      </a:pPr>
                      <a:r>
                        <a:rPr lang="en-US" sz="1400" b="0" i="0" u="none" strike="noStrike" dirty="0">
                          <a:solidFill>
                            <a:schemeClr val="bg2">
                              <a:lumMod val="10000"/>
                            </a:schemeClr>
                          </a:solidFill>
                          <a:effectLst/>
                          <a:latin typeface="+mn-lt"/>
                        </a:rPr>
                        <a:t>Headache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17</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27</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23</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9"/>
                  </a:ext>
                </a:extLst>
              </a:tr>
              <a:tr h="304800">
                <a:tc>
                  <a:txBody>
                    <a:bodyPr/>
                    <a:lstStyle/>
                    <a:p>
                      <a:pPr marL="285750" indent="-166688" algn="l" rtl="0" fontAlgn="ctr">
                        <a:buFont typeface="Wingdings" panose="05000000000000000000" pitchFamily="2" charset="2"/>
                        <a:buChar char="§"/>
                      </a:pPr>
                      <a:r>
                        <a:rPr lang="en-US" sz="1400" b="0" i="0" u="none" strike="noStrike" dirty="0">
                          <a:solidFill>
                            <a:schemeClr val="bg2">
                              <a:lumMod val="10000"/>
                            </a:schemeClr>
                          </a:solidFill>
                          <a:effectLst/>
                          <a:latin typeface="+mn-lt"/>
                        </a:rPr>
                        <a:t>Fatigue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21</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20</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21</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0"/>
                  </a:ext>
                </a:extLst>
              </a:tr>
              <a:tr h="304800">
                <a:tc>
                  <a:txBody>
                    <a:bodyPr/>
                    <a:lstStyle/>
                    <a:p>
                      <a:pPr marL="285750" marR="0" indent="-16668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lang="en-US" sz="1400" b="0" i="0" u="none" strike="noStrike" dirty="0">
                          <a:solidFill>
                            <a:schemeClr val="bg2">
                              <a:lumMod val="10000"/>
                            </a:schemeClr>
                          </a:solidFill>
                          <a:effectLst/>
                          <a:latin typeface="+mn-lt"/>
                        </a:rPr>
                        <a:t>Diarrhea</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18</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13</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18</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1"/>
                  </a:ext>
                </a:extLst>
              </a:tr>
              <a:tr h="304800">
                <a:tc>
                  <a:txBody>
                    <a:bodyPr/>
                    <a:lstStyle/>
                    <a:p>
                      <a:pPr marL="285750" indent="-166688" algn="l" rtl="0" fontAlgn="ctr">
                        <a:buFont typeface="Wingdings" panose="05000000000000000000" pitchFamily="2" charset="2"/>
                        <a:buChar char="§"/>
                      </a:pPr>
                      <a:r>
                        <a:rPr lang="en-US" sz="1400" b="0" i="0" u="none" strike="noStrike" dirty="0">
                          <a:solidFill>
                            <a:schemeClr val="bg2">
                              <a:lumMod val="10000"/>
                            </a:schemeClr>
                          </a:solidFill>
                          <a:effectLst/>
                          <a:latin typeface="+mn-lt"/>
                        </a:rPr>
                        <a:t>Nausea</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14</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8</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16</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2"/>
                  </a:ext>
                </a:extLst>
              </a:tr>
              <a:tr h="51816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Grade 3/4 lab abnormality</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14</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4</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3"/>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6350000"/>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References in slidenotes.</a:t>
            </a:r>
          </a:p>
        </p:txBody>
      </p:sp>
      <p:cxnSp>
        <p:nvCxnSpPr>
          <p:cNvPr id="8" name="Straight Connector 7"/>
          <p:cNvCxnSpPr/>
          <p:nvPr/>
        </p:nvCxnSpPr>
        <p:spPr bwMode="auto">
          <a:xfrm>
            <a:off x="2603715" y="1749972"/>
            <a:ext cx="2502442" cy="0"/>
          </a:xfrm>
          <a:prstGeom prst="line">
            <a:avLst/>
          </a:prstGeom>
          <a:noFill/>
          <a:ln w="2857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5773989" y="1746052"/>
            <a:ext cx="2502442"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919252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ea typeface="MS PGothic" panose="020B0600070205080204" pitchFamily="34" charset="-128"/>
              </a:rPr>
              <a:t>POLARIS Studies: Safety</a:t>
            </a:r>
          </a:p>
        </p:txBody>
      </p:sp>
      <p:graphicFrame>
        <p:nvGraphicFramePr>
          <p:cNvPr id="9" name="Table 8"/>
          <p:cNvGraphicFramePr>
            <a:graphicFrameLocks noGrp="1"/>
          </p:cNvGraphicFramePr>
          <p:nvPr>
            <p:extLst>
              <p:ext uri="{D42A27DB-BD31-4B8C-83A1-F6EECF244321}">
                <p14:modId xmlns:p14="http://schemas.microsoft.com/office/powerpoint/2010/main" val="1938724978"/>
              </p:ext>
            </p:extLst>
          </p:nvPr>
        </p:nvGraphicFramePr>
        <p:xfrm>
          <a:off x="382588" y="1443873"/>
          <a:ext cx="8464552" cy="4693920"/>
        </p:xfrm>
        <a:graphic>
          <a:graphicData uri="http://schemas.openxmlformats.org/drawingml/2006/table">
            <a:tbl>
              <a:tblPr/>
              <a:tblGrid>
                <a:gridCol w="1909504">
                  <a:extLst>
                    <a:ext uri="{9D8B030D-6E8A-4147-A177-3AD203B41FA5}">
                      <a16:colId xmlns:a16="http://schemas.microsoft.com/office/drawing/2014/main" xmlns="" val="20000"/>
                    </a:ext>
                  </a:extLst>
                </a:gridCol>
                <a:gridCol w="1638762">
                  <a:extLst>
                    <a:ext uri="{9D8B030D-6E8A-4147-A177-3AD203B41FA5}">
                      <a16:colId xmlns:a16="http://schemas.microsoft.com/office/drawing/2014/main" xmlns="" val="20001"/>
                    </a:ext>
                  </a:extLst>
                </a:gridCol>
                <a:gridCol w="1638762">
                  <a:extLst>
                    <a:ext uri="{9D8B030D-6E8A-4147-A177-3AD203B41FA5}">
                      <a16:colId xmlns:a16="http://schemas.microsoft.com/office/drawing/2014/main" xmlns="" val="20002"/>
                    </a:ext>
                  </a:extLst>
                </a:gridCol>
                <a:gridCol w="1638762">
                  <a:extLst>
                    <a:ext uri="{9D8B030D-6E8A-4147-A177-3AD203B41FA5}">
                      <a16:colId xmlns:a16="http://schemas.microsoft.com/office/drawing/2014/main" xmlns="" val="20003"/>
                    </a:ext>
                  </a:extLst>
                </a:gridCol>
                <a:gridCol w="1638762">
                  <a:extLst>
                    <a:ext uri="{9D8B030D-6E8A-4147-A177-3AD203B41FA5}">
                      <a16:colId xmlns:a16="http://schemas.microsoft.com/office/drawing/2014/main" xmlns="" val="20004"/>
                    </a:ext>
                  </a:extLst>
                </a:gridCol>
              </a:tblGrid>
              <a:tr h="3048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Outcome, %</a:t>
                      </a: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POLARIS-3</a:t>
                      </a:r>
                      <a:r>
                        <a:rPr kumimoji="0" lang="en-US" sz="1400" b="1" i="0" u="none" strike="noStrike" cap="none" normalizeH="0" baseline="30000" dirty="0">
                          <a:ln>
                            <a:noFill/>
                          </a:ln>
                          <a:solidFill>
                            <a:srgbClr val="FFFFFF"/>
                          </a:solidFill>
                          <a:effectLst/>
                          <a:latin typeface="Arial" charset="0"/>
                          <a:ea typeface="ＭＳ Ｐゴシック" charset="-128"/>
                        </a:rPr>
                        <a:t>[1]</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POLARIS-4</a:t>
                      </a:r>
                      <a:r>
                        <a:rPr kumimoji="0" lang="en-US" sz="1400" b="1" i="0" u="none" strike="noStrike" cap="none" normalizeH="0" baseline="30000" dirty="0">
                          <a:ln>
                            <a:noFill/>
                          </a:ln>
                          <a:solidFill>
                            <a:srgbClr val="FFFFFF"/>
                          </a:solidFill>
                          <a:effectLst/>
                          <a:latin typeface="Arial" charset="0"/>
                          <a:ea typeface="ＭＳ Ｐゴシック" charset="-128"/>
                        </a:rPr>
                        <a:t>[2]</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51816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SOF/VEL/VOX</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110)</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SOF/VEL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109)</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SOF/VEL/VOX</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182)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SOF/VEL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151)</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04800">
                <a:tc>
                  <a:txBody>
                    <a:bodyPr/>
                    <a:lstStyle/>
                    <a:p>
                      <a:pPr algn="l" rtl="0" fontAlgn="ctr"/>
                      <a:r>
                        <a:rPr lang="en-US" sz="1400" b="0" i="0" u="none" strike="noStrike" dirty="0">
                          <a:solidFill>
                            <a:schemeClr val="bg2">
                              <a:lumMod val="10000"/>
                            </a:schemeClr>
                          </a:solidFill>
                          <a:effectLst/>
                          <a:latin typeface="+mn-lt"/>
                        </a:rPr>
                        <a:t>Any AE</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75</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74</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77</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74</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04800">
                <a:tc>
                  <a:txBody>
                    <a:bodyPr/>
                    <a:lstStyle/>
                    <a:p>
                      <a:pPr algn="l" rtl="0" fontAlgn="ctr"/>
                      <a:r>
                        <a:rPr lang="en-US" sz="1400" b="0" i="0" u="none" strike="noStrike" dirty="0">
                          <a:solidFill>
                            <a:schemeClr val="bg2">
                              <a:lumMod val="10000"/>
                            </a:schemeClr>
                          </a:solidFill>
                          <a:effectLst/>
                          <a:latin typeface="+mn-lt"/>
                        </a:rPr>
                        <a:t>Grade 3/4 AE</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4</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3"/>
                  </a:ext>
                </a:extLst>
              </a:tr>
              <a:tr h="304800">
                <a:tc>
                  <a:txBody>
                    <a:bodyPr/>
                    <a:lstStyle/>
                    <a:p>
                      <a:pPr algn="l" rtl="0" fontAlgn="ctr"/>
                      <a:r>
                        <a:rPr lang="en-US" sz="1400" b="0" i="0" u="none" strike="noStrike" dirty="0">
                          <a:solidFill>
                            <a:schemeClr val="bg2">
                              <a:lumMod val="10000"/>
                            </a:schemeClr>
                          </a:solidFill>
                          <a:effectLst/>
                          <a:latin typeface="+mn-lt"/>
                        </a:rPr>
                        <a:t>Serious AE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r h="304800">
                <a:tc>
                  <a:txBody>
                    <a:bodyPr/>
                    <a:lstStyle/>
                    <a:p>
                      <a:pPr algn="l" fontAlgn="b"/>
                      <a:r>
                        <a:rPr lang="en-US" sz="1400" b="0" i="0" u="none" strike="noStrike" dirty="0">
                          <a:solidFill>
                            <a:schemeClr val="bg2">
                              <a:lumMod val="10000"/>
                            </a:schemeClr>
                          </a:solidFill>
                          <a:effectLst/>
                          <a:latin typeface="+mn-lt"/>
                        </a:rPr>
                        <a:t>Serious TRAE</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5"/>
                  </a:ext>
                </a:extLst>
              </a:tr>
              <a:tr h="304800">
                <a:tc>
                  <a:txBody>
                    <a:bodyPr/>
                    <a:lstStyle/>
                    <a:p>
                      <a:pPr algn="l" fontAlgn="b"/>
                      <a:r>
                        <a:rPr lang="en-US" sz="1400" b="0" i="0" u="none" strike="noStrike" dirty="0">
                          <a:solidFill>
                            <a:schemeClr val="bg2">
                              <a:lumMod val="10000"/>
                            </a:schemeClr>
                          </a:solidFill>
                          <a:effectLst/>
                          <a:latin typeface="+mn-lt"/>
                        </a:rPr>
                        <a:t>D/c for AE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a:t>
                      </a:r>
                      <a:r>
                        <a:rPr lang="en-US" sz="1400" b="0" i="0" u="none" strike="noStrike" baseline="0" dirty="0">
                          <a:solidFill>
                            <a:schemeClr val="bg2">
                              <a:lumMod val="10000"/>
                            </a:schemeClr>
                          </a:solidFill>
                          <a:effectLst/>
                          <a:latin typeface="+mn-lt"/>
                        </a:rPr>
                        <a:t> 1</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304800">
                <a:tc>
                  <a:txBody>
                    <a:bodyPr/>
                    <a:lstStyle/>
                    <a:p>
                      <a:pPr algn="l" fontAlgn="b"/>
                      <a:r>
                        <a:rPr lang="en-US" sz="1400" b="0" i="0" u="none" strike="noStrike" dirty="0">
                          <a:solidFill>
                            <a:schemeClr val="bg2">
                              <a:lumMod val="10000"/>
                            </a:schemeClr>
                          </a:solidFill>
                          <a:effectLst/>
                          <a:latin typeface="+mn-lt"/>
                        </a:rPr>
                        <a:t>Death</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&lt;</a:t>
                      </a:r>
                      <a:r>
                        <a:rPr lang="en-US" sz="1400" b="0" i="0" u="none" strike="noStrike" baseline="0" dirty="0">
                          <a:solidFill>
                            <a:schemeClr val="bg2">
                              <a:lumMod val="10000"/>
                            </a:schemeClr>
                          </a:solidFill>
                          <a:effectLst/>
                          <a:latin typeface="+mn-lt"/>
                        </a:rPr>
                        <a:t> 1*</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r>
                        <a:rPr lang="nb-NO" altLang="en-US" sz="1400" b="0" baseline="30000" dirty="0">
                          <a:solidFill>
                            <a:schemeClr val="bg2">
                              <a:lumMod val="10000"/>
                            </a:schemeClr>
                          </a:solidFill>
                        </a:rPr>
                        <a:t>†</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7"/>
                  </a:ext>
                </a:extLst>
              </a:tr>
              <a:tr h="304800">
                <a:tc>
                  <a:txBody>
                    <a:bodyPr/>
                    <a:lstStyle/>
                    <a:p>
                      <a:pPr algn="l" rtl="0" fontAlgn="ctr"/>
                      <a:r>
                        <a:rPr lang="en-US" sz="1400" b="0" i="0" u="none" strike="noStrike" dirty="0">
                          <a:solidFill>
                            <a:schemeClr val="bg2">
                              <a:lumMod val="10000"/>
                            </a:schemeClr>
                          </a:solidFill>
                          <a:effectLst/>
                          <a:latin typeface="+mn-lt"/>
                        </a:rPr>
                        <a:t>AE in &gt; 10% of pts</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8"/>
                  </a:ext>
                </a:extLst>
              </a:tr>
              <a:tr h="304800">
                <a:tc>
                  <a:txBody>
                    <a:bodyPr/>
                    <a:lstStyle/>
                    <a:p>
                      <a:pPr marL="285750" indent="-166688" algn="l" rtl="0" fontAlgn="ctr">
                        <a:buFont typeface="Wingdings" panose="05000000000000000000" pitchFamily="2" charset="2"/>
                        <a:buChar char="§"/>
                      </a:pPr>
                      <a:r>
                        <a:rPr lang="en-US" sz="1400" b="0" i="0" u="none" strike="noStrike" dirty="0">
                          <a:solidFill>
                            <a:schemeClr val="bg2">
                              <a:lumMod val="10000"/>
                            </a:schemeClr>
                          </a:solidFill>
                          <a:effectLst/>
                          <a:latin typeface="+mn-lt"/>
                        </a:rPr>
                        <a:t>Headache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29</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27</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28</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9"/>
                  </a:ext>
                </a:extLst>
              </a:tr>
              <a:tr h="304800">
                <a:tc>
                  <a:txBody>
                    <a:bodyPr/>
                    <a:lstStyle/>
                    <a:p>
                      <a:pPr marL="285750" indent="-166688" algn="l" rtl="0" fontAlgn="ctr">
                        <a:buFont typeface="Wingdings" panose="05000000000000000000" pitchFamily="2" charset="2"/>
                        <a:buChar char="§"/>
                      </a:pPr>
                      <a:r>
                        <a:rPr lang="en-US" sz="1400" b="0" i="0" u="none" strike="noStrike" dirty="0">
                          <a:solidFill>
                            <a:schemeClr val="bg2">
                              <a:lumMod val="10000"/>
                            </a:schemeClr>
                          </a:solidFill>
                          <a:effectLst/>
                          <a:latin typeface="+mn-lt"/>
                        </a:rPr>
                        <a:t>Fatigue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28</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24</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28</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0"/>
                  </a:ext>
                </a:extLst>
              </a:tr>
              <a:tr h="304800">
                <a:tc>
                  <a:txBody>
                    <a:bodyPr/>
                    <a:lstStyle/>
                    <a:p>
                      <a:pPr marL="285750" marR="0" indent="-16668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lang="en-US" sz="1400" b="0" i="0" u="none" strike="noStrike" dirty="0">
                          <a:solidFill>
                            <a:schemeClr val="bg2">
                              <a:lumMod val="10000"/>
                            </a:schemeClr>
                          </a:solidFill>
                          <a:effectLst/>
                          <a:latin typeface="+mn-lt"/>
                        </a:rPr>
                        <a:t>Diarrhea</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20</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1"/>
                  </a:ext>
                </a:extLst>
              </a:tr>
              <a:tr h="304800">
                <a:tc>
                  <a:txBody>
                    <a:bodyPr/>
                    <a:lstStyle/>
                    <a:p>
                      <a:pPr marL="285750" indent="-166688" algn="l" rtl="0" fontAlgn="ctr">
                        <a:buFont typeface="Wingdings" panose="05000000000000000000" pitchFamily="2" charset="2"/>
                        <a:buChar char="§"/>
                      </a:pPr>
                      <a:r>
                        <a:rPr lang="en-US" sz="1400" b="0" i="0" u="none" strike="noStrike" dirty="0">
                          <a:solidFill>
                            <a:schemeClr val="bg2">
                              <a:lumMod val="10000"/>
                            </a:schemeClr>
                          </a:solidFill>
                          <a:effectLst/>
                          <a:latin typeface="+mn-lt"/>
                        </a:rPr>
                        <a:t>Nausea</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8</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2"/>
                  </a:ext>
                </a:extLst>
              </a:tr>
              <a:tr h="51816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Grade 3/4 lab abnormality</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13</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8</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6</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3"/>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6350198"/>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References in slidenotes.</a:t>
            </a:r>
          </a:p>
        </p:txBody>
      </p:sp>
      <p:sp>
        <p:nvSpPr>
          <p:cNvPr id="8" name="Text Box 11"/>
          <p:cNvSpPr txBox="1">
            <a:spLocks noChangeArrowheads="1"/>
          </p:cNvSpPr>
          <p:nvPr/>
        </p:nvSpPr>
        <p:spPr bwMode="auto">
          <a:xfrm>
            <a:off x="377824" y="6118778"/>
            <a:ext cx="760684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tx1"/>
                </a:solidFill>
              </a:rPr>
              <a:t>*Death from hypertension deemed unrelated to treatment</a:t>
            </a:r>
            <a:r>
              <a:rPr lang="nb-NO" altLang="en-US" sz="1400" b="0" dirty="0">
                <a:solidFill>
                  <a:schemeClr val="tx1"/>
                </a:solidFill>
              </a:rPr>
              <a:t>. </a:t>
            </a:r>
            <a:r>
              <a:rPr lang="nb-NO" altLang="en-US" sz="1400" b="0" baseline="30000" dirty="0">
                <a:solidFill>
                  <a:schemeClr val="tx1"/>
                </a:solidFill>
              </a:rPr>
              <a:t>†</a:t>
            </a:r>
            <a:r>
              <a:rPr lang="nb-NO" altLang="en-US" sz="1400" b="0" dirty="0">
                <a:solidFill>
                  <a:schemeClr val="tx1"/>
                </a:solidFill>
              </a:rPr>
              <a:t>Death from illicit drug overdose.</a:t>
            </a:r>
          </a:p>
        </p:txBody>
      </p:sp>
      <p:cxnSp>
        <p:nvCxnSpPr>
          <p:cNvPr id="10" name="Straight Connector 9"/>
          <p:cNvCxnSpPr/>
          <p:nvPr/>
        </p:nvCxnSpPr>
        <p:spPr bwMode="auto">
          <a:xfrm>
            <a:off x="2603715" y="1749972"/>
            <a:ext cx="2502442" cy="0"/>
          </a:xfrm>
          <a:prstGeom prst="line">
            <a:avLst/>
          </a:prstGeom>
          <a:noFill/>
          <a:ln w="285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5886772" y="1746052"/>
            <a:ext cx="2502442"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89642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77825" y="238125"/>
            <a:ext cx="8442325" cy="1103313"/>
          </a:xfrm>
          <a:noFill/>
        </p:spPr>
        <p:txBody>
          <a:bodyPr/>
          <a:lstStyle/>
          <a:p>
            <a:pPr eaLnBrk="1" hangingPunct="1"/>
            <a:r>
              <a:rPr lang="en-US" altLang="en-US" dirty="0"/>
              <a:t>About These Slides</a:t>
            </a:r>
          </a:p>
        </p:txBody>
      </p:sp>
      <p:sp>
        <p:nvSpPr>
          <p:cNvPr id="26627" name="Rectangle 4"/>
          <p:cNvSpPr>
            <a:spLocks noGrp="1" noChangeArrowheads="1"/>
          </p:cNvSpPr>
          <p:nvPr>
            <p:ph idx="1"/>
          </p:nvPr>
        </p:nvSpPr>
        <p:spPr>
          <a:xfrm>
            <a:off x="374650" y="1512888"/>
            <a:ext cx="8455025" cy="4651375"/>
          </a:xfrm>
        </p:spPr>
        <p:txBody>
          <a:bodyPr/>
          <a:lstStyle/>
          <a:p>
            <a:pPr marL="346075" indent="-346075" eaLnBrk="1" hangingPunct="1">
              <a:buSzPts val="2400"/>
              <a:defRPr/>
            </a:pPr>
            <a:r>
              <a:rPr lang="en-US" altLang="en-US" dirty="0"/>
              <a:t>Please feel free to use, update, and share some or all of these slides in your noncommercial presentations to colleagues or patients</a:t>
            </a:r>
          </a:p>
          <a:p>
            <a:pPr eaLnBrk="1" hangingPunct="1">
              <a:defRPr/>
            </a:pPr>
            <a:r>
              <a:rPr lang="en-US" altLang="en-US" dirty="0"/>
              <a:t>When using our slides, please retain the source attribution:</a:t>
            </a:r>
          </a:p>
          <a:p>
            <a:pPr eaLnBrk="1" hangingPunct="1">
              <a:defRPr/>
            </a:pPr>
            <a:endParaRPr lang="en-US" altLang="en-US" sz="2000" dirty="0"/>
          </a:p>
          <a:p>
            <a:pPr eaLnBrk="1" hangingPunct="1">
              <a:defRPr/>
            </a:pPr>
            <a:r>
              <a:rPr lang="en-GB" dirty="0"/>
              <a:t>These slides may not be published, posted online, or used in commercial presentations without permission. </a:t>
            </a:r>
            <a:r>
              <a:rPr lang="en-US" dirty="0"/>
              <a:t>Please contact </a:t>
            </a:r>
            <a:r>
              <a:rPr lang="en-US" dirty="0">
                <a:hlinkClick r:id="rId3"/>
              </a:rPr>
              <a:t>permissions@clinicaloptions.com</a:t>
            </a:r>
            <a:r>
              <a:rPr lang="en-US" dirty="0"/>
              <a:t> for details</a:t>
            </a:r>
          </a:p>
        </p:txBody>
      </p:sp>
      <p:grpSp>
        <p:nvGrpSpPr>
          <p:cNvPr id="29700" name="Group 6"/>
          <p:cNvGrpSpPr>
            <a:grpSpLocks/>
          </p:cNvGrpSpPr>
          <p:nvPr/>
        </p:nvGrpSpPr>
        <p:grpSpPr bwMode="auto">
          <a:xfrm>
            <a:off x="3238500" y="3482975"/>
            <a:ext cx="2673350" cy="449263"/>
            <a:chOff x="9289790" y="4481726"/>
            <a:chExt cx="2673350" cy="450347"/>
          </a:xfrm>
        </p:grpSpPr>
        <p:pic>
          <p:nvPicPr>
            <p:cNvPr id="2970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970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5"/>
                </a:rPr>
                <a:t>clinicaloptions.com</a:t>
              </a:r>
              <a:endParaRPr lang="en-US" altLang="en-US" sz="1400" b="0" dirty="0">
                <a:solidFill>
                  <a:schemeClr val="bg2"/>
                </a:solidFill>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ENDURANCE-1, 2, 4: GLE/PIB for Treatment of GT1, 2, 4, 5, 6 HCV</a:t>
            </a:r>
          </a:p>
        </p:txBody>
      </p:sp>
      <p:sp>
        <p:nvSpPr>
          <p:cNvPr id="6148" name="Rectangle 3"/>
          <p:cNvSpPr>
            <a:spLocks noGrp="1" noChangeArrowheads="1"/>
          </p:cNvSpPr>
          <p:nvPr>
            <p:ph idx="1"/>
          </p:nvPr>
        </p:nvSpPr>
        <p:spPr>
          <a:xfrm>
            <a:off x="374650" y="1512889"/>
            <a:ext cx="8455025" cy="404373"/>
          </a:xfrm>
        </p:spPr>
        <p:txBody>
          <a:bodyPr/>
          <a:lstStyle/>
          <a:p>
            <a:pPr marL="0" indent="0">
              <a:buNone/>
            </a:pPr>
            <a:r>
              <a:rPr lang="en-US" altLang="en-US" sz="1600" b="1" dirty="0">
                <a:solidFill>
                  <a:schemeClr val="accent3"/>
                </a:solidFill>
              </a:rPr>
              <a:t>ENDURANCE-1: randomized, open-label phase III trial</a:t>
            </a:r>
            <a:r>
              <a:rPr lang="en-US" altLang="en-US" sz="1600" b="1" baseline="30000" dirty="0">
                <a:solidFill>
                  <a:schemeClr val="accent3"/>
                </a:solidFill>
              </a:rPr>
              <a:t>[1]</a:t>
            </a:r>
          </a:p>
        </p:txBody>
      </p:sp>
      <p:sp>
        <p:nvSpPr>
          <p:cNvPr id="6150" name="Text Box 11"/>
          <p:cNvSpPr txBox="1">
            <a:spLocks noChangeArrowheads="1"/>
          </p:cNvSpPr>
          <p:nvPr/>
        </p:nvSpPr>
        <p:spPr bwMode="auto">
          <a:xfrm>
            <a:off x="285750" y="6349258"/>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References in slidenotes.</a:t>
            </a:r>
          </a:p>
        </p:txBody>
      </p:sp>
      <p:sp>
        <p:nvSpPr>
          <p:cNvPr id="21" name="Rectangle 6"/>
          <p:cNvSpPr>
            <a:spLocks noChangeArrowheads="1"/>
          </p:cNvSpPr>
          <p:nvPr/>
        </p:nvSpPr>
        <p:spPr bwMode="auto">
          <a:xfrm>
            <a:off x="3367280" y="1962302"/>
            <a:ext cx="4211638" cy="506830"/>
          </a:xfrm>
          <a:prstGeom prst="rect">
            <a:avLst/>
          </a:prstGeom>
          <a:solidFill>
            <a:schemeClr val="accent2">
              <a:lumMod val="60000"/>
              <a:lumOff val="40000"/>
            </a:schemeClr>
          </a:solidFill>
          <a:ln w="9525">
            <a:noFill/>
            <a:miter lim="800000"/>
            <a:headEnd/>
            <a:tailEnd/>
          </a:ln>
          <a:effectLst/>
          <a:extLst/>
        </p:spPr>
        <p:txBody>
          <a:bodyPr wrap="none" anchor="ctr"/>
          <a:lstStyle/>
          <a:p>
            <a:pPr algn="ctr" eaLnBrk="1" hangingPunct="1">
              <a:spcBef>
                <a:spcPct val="50000"/>
              </a:spcBef>
              <a:defRPr/>
            </a:pPr>
            <a:r>
              <a:rPr lang="pt-BR" sz="1400" dirty="0">
                <a:solidFill>
                  <a:schemeClr val="bg2">
                    <a:lumMod val="10000"/>
                  </a:schemeClr>
                </a:solidFill>
                <a:latin typeface="Arial" charset="0"/>
                <a:ea typeface="ＭＳ Ｐゴシック" charset="0"/>
              </a:rPr>
              <a:t>GLE/PIB* </a:t>
            </a:r>
            <a:br>
              <a:rPr lang="pt-BR" sz="1400" dirty="0">
                <a:solidFill>
                  <a:schemeClr val="bg2">
                    <a:lumMod val="10000"/>
                  </a:schemeClr>
                </a:solidFill>
                <a:latin typeface="Arial" charset="0"/>
                <a:ea typeface="ＭＳ Ｐゴシック" charset="0"/>
              </a:rPr>
            </a:br>
            <a:r>
              <a:rPr lang="pt-BR" sz="1400" b="0" dirty="0">
                <a:solidFill>
                  <a:schemeClr val="bg2">
                    <a:lumMod val="10000"/>
                  </a:schemeClr>
                </a:solidFill>
                <a:latin typeface="Arial" charset="0"/>
                <a:ea typeface="ＭＳ Ｐゴシック" charset="0"/>
              </a:rPr>
              <a:t>(n = 351)</a:t>
            </a:r>
          </a:p>
        </p:txBody>
      </p:sp>
      <p:sp>
        <p:nvSpPr>
          <p:cNvPr id="23" name="Rectangle 7"/>
          <p:cNvSpPr>
            <a:spLocks noChangeArrowheads="1"/>
          </p:cNvSpPr>
          <p:nvPr/>
        </p:nvSpPr>
        <p:spPr bwMode="auto">
          <a:xfrm>
            <a:off x="3367280" y="2514729"/>
            <a:ext cx="5254625" cy="506830"/>
          </a:xfrm>
          <a:prstGeom prst="rect">
            <a:avLst/>
          </a:prstGeom>
          <a:solidFill>
            <a:schemeClr val="accent2"/>
          </a:solidFill>
          <a:ln w="9525">
            <a:noFill/>
            <a:miter lim="800000"/>
            <a:headEnd/>
            <a:tailEnd/>
          </a:ln>
          <a:effectLst/>
          <a:extLst/>
        </p:spPr>
        <p:txBody>
          <a:bodyPr wrap="none" anchor="ctr"/>
          <a:lstStyle/>
          <a:p>
            <a:pPr algn="ctr" eaLnBrk="1" hangingPunct="1">
              <a:spcBef>
                <a:spcPct val="50000"/>
              </a:spcBef>
              <a:defRPr/>
            </a:pPr>
            <a:r>
              <a:rPr lang="pt-BR" sz="1400" dirty="0">
                <a:solidFill>
                  <a:schemeClr val="bg2">
                    <a:lumMod val="10000"/>
                  </a:schemeClr>
                </a:solidFill>
                <a:latin typeface="Arial" charset="0"/>
                <a:ea typeface="ＭＳ Ｐゴシック" charset="0"/>
              </a:rPr>
              <a:t>GLE/PIB* </a:t>
            </a:r>
            <a:br>
              <a:rPr lang="pt-BR" sz="1400" dirty="0">
                <a:solidFill>
                  <a:schemeClr val="bg2">
                    <a:lumMod val="10000"/>
                  </a:schemeClr>
                </a:solidFill>
                <a:latin typeface="Arial" charset="0"/>
                <a:ea typeface="ＭＳ Ｐゴシック" charset="0"/>
              </a:rPr>
            </a:br>
            <a:r>
              <a:rPr lang="pt-BR" sz="1400" b="0" dirty="0">
                <a:solidFill>
                  <a:schemeClr val="bg2">
                    <a:lumMod val="10000"/>
                  </a:schemeClr>
                </a:solidFill>
                <a:latin typeface="Arial" charset="0"/>
                <a:ea typeface="ＭＳ Ｐゴシック" charset="0"/>
              </a:rPr>
              <a:t>(n = 352)</a:t>
            </a:r>
          </a:p>
        </p:txBody>
      </p:sp>
      <p:sp>
        <p:nvSpPr>
          <p:cNvPr id="24" name="Line 12"/>
          <p:cNvSpPr>
            <a:spLocks noChangeShapeType="1"/>
          </p:cNvSpPr>
          <p:nvPr/>
        </p:nvSpPr>
        <p:spPr bwMode="auto">
          <a:xfrm flipV="1">
            <a:off x="2915731" y="2213848"/>
            <a:ext cx="360268" cy="2552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sz="1400" dirty="0">
              <a:latin typeface="Arial" charset="0"/>
              <a:ea typeface="ＭＳ Ｐゴシック" charset="0"/>
            </a:endParaRPr>
          </a:p>
        </p:txBody>
      </p:sp>
      <p:sp>
        <p:nvSpPr>
          <p:cNvPr id="25" name="Line 13"/>
          <p:cNvSpPr>
            <a:spLocks noChangeShapeType="1"/>
          </p:cNvSpPr>
          <p:nvPr/>
        </p:nvSpPr>
        <p:spPr bwMode="auto">
          <a:xfrm>
            <a:off x="2915731" y="2663941"/>
            <a:ext cx="360268" cy="19970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sz="1400" dirty="0">
              <a:latin typeface="Arial" charset="0"/>
              <a:ea typeface="ＭＳ Ｐゴシック" charset="0"/>
            </a:endParaRPr>
          </a:p>
        </p:txBody>
      </p:sp>
      <p:sp>
        <p:nvSpPr>
          <p:cNvPr id="30" name="TextBox 1"/>
          <p:cNvSpPr txBox="1">
            <a:spLocks noChangeArrowheads="1"/>
          </p:cNvSpPr>
          <p:nvPr/>
        </p:nvSpPr>
        <p:spPr bwMode="auto">
          <a:xfrm>
            <a:off x="285750" y="6113438"/>
            <a:ext cx="84264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400" b="0" dirty="0"/>
              <a:t>*Dosing: GLE/PIB given as 3 coformulated 100/40 mg tablets QD for a total dose of 300/120 mg.</a:t>
            </a:r>
          </a:p>
        </p:txBody>
      </p:sp>
      <p:sp>
        <p:nvSpPr>
          <p:cNvPr id="35" name="Rectangle 1"/>
          <p:cNvSpPr>
            <a:spLocks noChangeArrowheads="1"/>
          </p:cNvSpPr>
          <p:nvPr/>
        </p:nvSpPr>
        <p:spPr bwMode="auto">
          <a:xfrm>
            <a:off x="285750" y="1948385"/>
            <a:ext cx="2784971"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1400" b="0" dirty="0"/>
              <a:t>Noncirrhotic pts with GT1 HCV</a:t>
            </a:r>
          </a:p>
          <a:p>
            <a:pPr algn="ctr" eaLnBrk="1" hangingPunct="1">
              <a:spcBef>
                <a:spcPct val="0"/>
              </a:spcBef>
              <a:buFontTx/>
              <a:buNone/>
            </a:pPr>
            <a:r>
              <a:rPr lang="en-US" altLang="en-US" sz="1400" b="0" dirty="0"/>
              <a:t>with or without </a:t>
            </a:r>
          </a:p>
          <a:p>
            <a:pPr algn="ctr" eaLnBrk="1" hangingPunct="1">
              <a:spcBef>
                <a:spcPct val="0"/>
              </a:spcBef>
              <a:buFontTx/>
              <a:buNone/>
            </a:pPr>
            <a:r>
              <a:rPr lang="en-US" altLang="en-US" sz="1400" b="0" dirty="0"/>
              <a:t>IFN experience or </a:t>
            </a:r>
            <a:br>
              <a:rPr lang="en-US" altLang="en-US" sz="1400" b="0" dirty="0"/>
            </a:br>
            <a:r>
              <a:rPr lang="en-US" altLang="en-US" sz="1400" b="0" dirty="0"/>
              <a:t>HIV coinfection</a:t>
            </a:r>
          </a:p>
          <a:p>
            <a:pPr algn="ctr" eaLnBrk="1" hangingPunct="1">
              <a:spcBef>
                <a:spcPct val="0"/>
              </a:spcBef>
              <a:buFontTx/>
              <a:buNone/>
            </a:pPr>
            <a:r>
              <a:rPr lang="en-US" altLang="en-US" sz="1400" b="0" dirty="0"/>
              <a:t>(N = 703)</a:t>
            </a:r>
          </a:p>
        </p:txBody>
      </p:sp>
      <p:sp>
        <p:nvSpPr>
          <p:cNvPr id="36" name="TextBox 35"/>
          <p:cNvSpPr txBox="1"/>
          <p:nvPr/>
        </p:nvSpPr>
        <p:spPr>
          <a:xfrm>
            <a:off x="7151914" y="1436206"/>
            <a:ext cx="805317" cy="307777"/>
          </a:xfrm>
          <a:prstGeom prst="rect">
            <a:avLst/>
          </a:prstGeom>
          <a:noFill/>
        </p:spPr>
        <p:txBody>
          <a:bodyPr wrap="square" rtlCol="0">
            <a:spAutoFit/>
          </a:bodyPr>
          <a:lstStyle/>
          <a:p>
            <a:pPr algn="ctr"/>
            <a:r>
              <a:rPr lang="en-US" sz="1400" i="1" dirty="0"/>
              <a:t>Wk 8</a:t>
            </a:r>
          </a:p>
        </p:txBody>
      </p:sp>
      <p:cxnSp>
        <p:nvCxnSpPr>
          <p:cNvPr id="37" name="Straight Arrow Connector 36"/>
          <p:cNvCxnSpPr/>
          <p:nvPr/>
        </p:nvCxnSpPr>
        <p:spPr>
          <a:xfrm>
            <a:off x="7554573" y="1687598"/>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202917" y="1441201"/>
            <a:ext cx="805317" cy="307777"/>
          </a:xfrm>
          <a:prstGeom prst="rect">
            <a:avLst/>
          </a:prstGeom>
          <a:noFill/>
        </p:spPr>
        <p:txBody>
          <a:bodyPr wrap="square" rtlCol="0">
            <a:spAutoFit/>
          </a:bodyPr>
          <a:lstStyle/>
          <a:p>
            <a:pPr algn="ctr"/>
            <a:r>
              <a:rPr lang="en-US" sz="1400" i="1" dirty="0"/>
              <a:t>Wk 12</a:t>
            </a:r>
          </a:p>
        </p:txBody>
      </p:sp>
      <p:cxnSp>
        <p:nvCxnSpPr>
          <p:cNvPr id="39" name="Straight Arrow Connector 38"/>
          <p:cNvCxnSpPr/>
          <p:nvPr/>
        </p:nvCxnSpPr>
        <p:spPr>
          <a:xfrm>
            <a:off x="8605576" y="1692593"/>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6"/>
          <p:cNvSpPr>
            <a:spLocks noChangeArrowheads="1"/>
          </p:cNvSpPr>
          <p:nvPr/>
        </p:nvSpPr>
        <p:spPr bwMode="auto">
          <a:xfrm>
            <a:off x="3378218" y="3702646"/>
            <a:ext cx="5254625" cy="506830"/>
          </a:xfrm>
          <a:prstGeom prst="rect">
            <a:avLst/>
          </a:prstGeom>
          <a:solidFill>
            <a:schemeClr val="accent2"/>
          </a:solidFill>
          <a:ln w="9525">
            <a:noFill/>
            <a:miter lim="800000"/>
            <a:headEnd/>
            <a:tailEnd/>
          </a:ln>
          <a:effectLst/>
          <a:extLst/>
        </p:spPr>
        <p:txBody>
          <a:bodyPr wrap="none" anchor="ctr"/>
          <a:lstStyle/>
          <a:p>
            <a:pPr algn="ctr" eaLnBrk="1" hangingPunct="1">
              <a:spcBef>
                <a:spcPct val="50000"/>
              </a:spcBef>
              <a:defRPr/>
            </a:pPr>
            <a:r>
              <a:rPr lang="pt-BR" sz="1400" dirty="0">
                <a:solidFill>
                  <a:schemeClr val="bg2">
                    <a:lumMod val="10000"/>
                  </a:schemeClr>
                </a:solidFill>
                <a:latin typeface="Arial" charset="0"/>
                <a:ea typeface="ＭＳ Ｐゴシック" charset="0"/>
              </a:rPr>
              <a:t>GLE/PIB* </a:t>
            </a:r>
            <a:br>
              <a:rPr lang="pt-BR" sz="1400" dirty="0">
                <a:solidFill>
                  <a:schemeClr val="bg2">
                    <a:lumMod val="10000"/>
                  </a:schemeClr>
                </a:solidFill>
                <a:latin typeface="Arial" charset="0"/>
                <a:ea typeface="ＭＳ Ｐゴシック" charset="0"/>
              </a:rPr>
            </a:br>
            <a:r>
              <a:rPr lang="pt-BR" sz="1400" b="0" dirty="0">
                <a:solidFill>
                  <a:schemeClr val="bg2">
                    <a:lumMod val="10000"/>
                  </a:schemeClr>
                </a:solidFill>
                <a:latin typeface="Arial" charset="0"/>
                <a:ea typeface="ＭＳ Ｐゴシック" charset="0"/>
              </a:rPr>
              <a:t>(n = 202)</a:t>
            </a:r>
          </a:p>
        </p:txBody>
      </p:sp>
      <p:sp>
        <p:nvSpPr>
          <p:cNvPr id="22" name="Rectangle 7"/>
          <p:cNvSpPr>
            <a:spLocks noChangeArrowheads="1"/>
          </p:cNvSpPr>
          <p:nvPr/>
        </p:nvSpPr>
        <p:spPr bwMode="auto">
          <a:xfrm>
            <a:off x="3378219" y="4255073"/>
            <a:ext cx="5254625" cy="506830"/>
          </a:xfrm>
          <a:prstGeom prst="rect">
            <a:avLst/>
          </a:prstGeom>
          <a:solidFill>
            <a:schemeClr val="accent3"/>
          </a:solidFill>
          <a:ln w="9525">
            <a:noFill/>
            <a:miter lim="800000"/>
            <a:headEnd/>
            <a:tailEnd/>
          </a:ln>
          <a:effectLst/>
          <a:extLst/>
        </p:spPr>
        <p:txBody>
          <a:bodyPr wrap="none" anchor="ctr"/>
          <a:lstStyle/>
          <a:p>
            <a:pPr algn="ctr" eaLnBrk="1" hangingPunct="1">
              <a:spcBef>
                <a:spcPct val="50000"/>
              </a:spcBef>
              <a:defRPr/>
            </a:pPr>
            <a:r>
              <a:rPr lang="pt-BR" sz="1400" dirty="0">
                <a:solidFill>
                  <a:schemeClr val="bg2">
                    <a:lumMod val="10000"/>
                  </a:schemeClr>
                </a:solidFill>
                <a:latin typeface="Arial" charset="0"/>
                <a:ea typeface="ＭＳ Ｐゴシック" charset="0"/>
              </a:rPr>
              <a:t>Placebo</a:t>
            </a:r>
            <a:br>
              <a:rPr lang="pt-BR" sz="1400" dirty="0">
                <a:solidFill>
                  <a:schemeClr val="bg2">
                    <a:lumMod val="10000"/>
                  </a:schemeClr>
                </a:solidFill>
                <a:latin typeface="Arial" charset="0"/>
                <a:ea typeface="ＭＳ Ｐゴシック" charset="0"/>
              </a:rPr>
            </a:br>
            <a:r>
              <a:rPr lang="pt-BR" sz="1400" b="0" dirty="0">
                <a:solidFill>
                  <a:schemeClr val="bg2">
                    <a:lumMod val="10000"/>
                  </a:schemeClr>
                </a:solidFill>
                <a:latin typeface="Arial" charset="0"/>
                <a:ea typeface="ＭＳ Ｐゴシック" charset="0"/>
              </a:rPr>
              <a:t>(n = 100)</a:t>
            </a:r>
          </a:p>
        </p:txBody>
      </p:sp>
      <p:sp>
        <p:nvSpPr>
          <p:cNvPr id="26" name="Line 12"/>
          <p:cNvSpPr>
            <a:spLocks noChangeShapeType="1"/>
          </p:cNvSpPr>
          <p:nvPr/>
        </p:nvSpPr>
        <p:spPr bwMode="auto">
          <a:xfrm flipV="1">
            <a:off x="2926670" y="3954192"/>
            <a:ext cx="360268" cy="2552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sz="1400" dirty="0">
              <a:latin typeface="Arial" charset="0"/>
              <a:ea typeface="ＭＳ Ｐゴシック" charset="0"/>
            </a:endParaRPr>
          </a:p>
        </p:txBody>
      </p:sp>
      <p:sp>
        <p:nvSpPr>
          <p:cNvPr id="27" name="Line 13"/>
          <p:cNvSpPr>
            <a:spLocks noChangeShapeType="1"/>
          </p:cNvSpPr>
          <p:nvPr/>
        </p:nvSpPr>
        <p:spPr bwMode="auto">
          <a:xfrm>
            <a:off x="2926670" y="4404285"/>
            <a:ext cx="360268" cy="19970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sz="1400" dirty="0">
              <a:latin typeface="Arial" charset="0"/>
              <a:ea typeface="ＭＳ Ｐゴシック" charset="0"/>
            </a:endParaRPr>
          </a:p>
        </p:txBody>
      </p:sp>
      <p:sp>
        <p:nvSpPr>
          <p:cNvPr id="29" name="Rectangle 1"/>
          <p:cNvSpPr>
            <a:spLocks noChangeArrowheads="1"/>
          </p:cNvSpPr>
          <p:nvPr/>
        </p:nvSpPr>
        <p:spPr bwMode="auto">
          <a:xfrm>
            <a:off x="358019" y="3710236"/>
            <a:ext cx="279591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1400" b="0" dirty="0"/>
              <a:t>Noncirrhotic pts with </a:t>
            </a:r>
            <a:br>
              <a:rPr lang="en-US" altLang="en-US" sz="1400" b="0" dirty="0"/>
            </a:br>
            <a:r>
              <a:rPr lang="en-US" altLang="en-US" sz="1400" b="0" dirty="0"/>
              <a:t>GT2 HCV</a:t>
            </a:r>
          </a:p>
          <a:p>
            <a:pPr algn="ctr" eaLnBrk="1" hangingPunct="1">
              <a:spcBef>
                <a:spcPct val="0"/>
              </a:spcBef>
              <a:buFontTx/>
              <a:buNone/>
            </a:pPr>
            <a:r>
              <a:rPr lang="en-US" altLang="en-US" sz="1400" b="0" dirty="0"/>
              <a:t>with or without </a:t>
            </a:r>
          </a:p>
          <a:p>
            <a:pPr algn="ctr" eaLnBrk="1" hangingPunct="1">
              <a:spcBef>
                <a:spcPct val="0"/>
              </a:spcBef>
              <a:buFontTx/>
              <a:buNone/>
            </a:pPr>
            <a:r>
              <a:rPr lang="en-US" altLang="en-US" sz="1400" b="0" dirty="0"/>
              <a:t>IFN experience </a:t>
            </a:r>
          </a:p>
          <a:p>
            <a:pPr algn="ctr" eaLnBrk="1" hangingPunct="1">
              <a:spcBef>
                <a:spcPct val="0"/>
              </a:spcBef>
              <a:buFontTx/>
              <a:buNone/>
            </a:pPr>
            <a:r>
              <a:rPr lang="en-US" altLang="en-US" sz="1400" b="0" dirty="0"/>
              <a:t>(N = 302)</a:t>
            </a:r>
          </a:p>
        </p:txBody>
      </p:sp>
      <p:sp>
        <p:nvSpPr>
          <p:cNvPr id="40" name="Rectangle 3"/>
          <p:cNvSpPr txBox="1">
            <a:spLocks noChangeArrowheads="1"/>
          </p:cNvSpPr>
          <p:nvPr/>
        </p:nvSpPr>
        <p:spPr bwMode="auto">
          <a:xfrm>
            <a:off x="371474" y="3215341"/>
            <a:ext cx="8455025" cy="40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a:buNone/>
            </a:pPr>
            <a:r>
              <a:rPr lang="en-US" altLang="en-US" sz="1600" kern="0" dirty="0">
                <a:solidFill>
                  <a:schemeClr val="accent3"/>
                </a:solidFill>
              </a:rPr>
              <a:t>ENDURANCE-2: randomized, double-blind, placebo-controlled phase III trial</a:t>
            </a:r>
            <a:r>
              <a:rPr lang="en-US" altLang="en-US" sz="1600" kern="0" baseline="30000" dirty="0">
                <a:solidFill>
                  <a:schemeClr val="accent3"/>
                </a:solidFill>
              </a:rPr>
              <a:t>[2]</a:t>
            </a:r>
          </a:p>
        </p:txBody>
      </p:sp>
      <p:sp>
        <p:nvSpPr>
          <p:cNvPr id="41" name="Rectangle 3"/>
          <p:cNvSpPr txBox="1">
            <a:spLocks noChangeArrowheads="1"/>
          </p:cNvSpPr>
          <p:nvPr/>
        </p:nvSpPr>
        <p:spPr bwMode="auto">
          <a:xfrm>
            <a:off x="388403" y="4993163"/>
            <a:ext cx="8455025" cy="40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a:buNone/>
            </a:pPr>
            <a:r>
              <a:rPr lang="en-US" altLang="en-US" sz="1600" kern="0" dirty="0">
                <a:solidFill>
                  <a:schemeClr val="accent3"/>
                </a:solidFill>
              </a:rPr>
              <a:t>ENDURANCE-4: open-label, single-arm phase III trial</a:t>
            </a:r>
            <a:r>
              <a:rPr lang="en-US" altLang="en-US" sz="1600" kern="0" baseline="30000" dirty="0">
                <a:solidFill>
                  <a:schemeClr val="accent3"/>
                </a:solidFill>
              </a:rPr>
              <a:t>[3]</a:t>
            </a:r>
          </a:p>
          <a:p>
            <a:pPr marL="0" indent="0">
              <a:buNone/>
            </a:pPr>
            <a:endParaRPr lang="en-US" altLang="en-US" sz="1600" kern="0" dirty="0">
              <a:solidFill>
                <a:schemeClr val="accent3"/>
              </a:solidFill>
            </a:endParaRPr>
          </a:p>
        </p:txBody>
      </p:sp>
      <p:sp>
        <p:nvSpPr>
          <p:cNvPr id="42" name="Rectangle 6"/>
          <p:cNvSpPr>
            <a:spLocks noChangeArrowheads="1"/>
          </p:cNvSpPr>
          <p:nvPr/>
        </p:nvSpPr>
        <p:spPr bwMode="auto">
          <a:xfrm>
            <a:off x="3284689" y="5456169"/>
            <a:ext cx="5254625" cy="506830"/>
          </a:xfrm>
          <a:prstGeom prst="rect">
            <a:avLst/>
          </a:prstGeom>
          <a:solidFill>
            <a:schemeClr val="accent2"/>
          </a:solidFill>
          <a:ln w="9525">
            <a:noFill/>
            <a:miter lim="800000"/>
            <a:headEnd/>
            <a:tailEnd/>
          </a:ln>
          <a:effectLst/>
          <a:extLst/>
        </p:spPr>
        <p:txBody>
          <a:bodyPr wrap="none" anchor="ctr"/>
          <a:lstStyle/>
          <a:p>
            <a:pPr algn="ctr" eaLnBrk="1" hangingPunct="1">
              <a:spcBef>
                <a:spcPct val="50000"/>
              </a:spcBef>
              <a:defRPr/>
            </a:pPr>
            <a:r>
              <a:rPr lang="pt-BR" sz="1400" dirty="0">
                <a:solidFill>
                  <a:schemeClr val="bg2">
                    <a:lumMod val="10000"/>
                  </a:schemeClr>
                </a:solidFill>
                <a:latin typeface="Arial" charset="0"/>
                <a:ea typeface="ＭＳ Ｐゴシック" charset="0"/>
              </a:rPr>
              <a:t>GLE/PIB* </a:t>
            </a:r>
            <a:br>
              <a:rPr lang="pt-BR" sz="1400" dirty="0">
                <a:solidFill>
                  <a:schemeClr val="bg2">
                    <a:lumMod val="10000"/>
                  </a:schemeClr>
                </a:solidFill>
                <a:latin typeface="Arial" charset="0"/>
                <a:ea typeface="ＭＳ Ｐゴシック" charset="0"/>
              </a:rPr>
            </a:br>
            <a:r>
              <a:rPr lang="pt-BR" sz="1400" b="0" dirty="0">
                <a:solidFill>
                  <a:schemeClr val="bg2">
                    <a:lumMod val="10000"/>
                  </a:schemeClr>
                </a:solidFill>
                <a:latin typeface="Arial" charset="0"/>
                <a:ea typeface="ＭＳ Ｐゴシック" charset="0"/>
              </a:rPr>
              <a:t>(N = 121)</a:t>
            </a:r>
          </a:p>
        </p:txBody>
      </p:sp>
      <p:sp>
        <p:nvSpPr>
          <p:cNvPr id="43" name="Rectangle 1"/>
          <p:cNvSpPr>
            <a:spLocks noChangeArrowheads="1"/>
          </p:cNvSpPr>
          <p:nvPr/>
        </p:nvSpPr>
        <p:spPr bwMode="auto">
          <a:xfrm>
            <a:off x="145549" y="5356544"/>
            <a:ext cx="304607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1400" b="0" dirty="0"/>
              <a:t>Noncirrhotic pts with GT4-6 HCV</a:t>
            </a:r>
          </a:p>
          <a:p>
            <a:pPr algn="ctr" eaLnBrk="1" hangingPunct="1">
              <a:spcBef>
                <a:spcPct val="0"/>
              </a:spcBef>
              <a:buFontTx/>
              <a:buNone/>
            </a:pPr>
            <a:r>
              <a:rPr lang="en-US" altLang="en-US" sz="1400" b="0" dirty="0"/>
              <a:t>with or without IFN experience </a:t>
            </a:r>
          </a:p>
          <a:p>
            <a:pPr algn="ctr" eaLnBrk="1" hangingPunct="1">
              <a:spcBef>
                <a:spcPct val="0"/>
              </a:spcBef>
              <a:buFontTx/>
              <a:buNone/>
            </a:pPr>
            <a:r>
              <a:rPr lang="en-US" altLang="en-US" sz="1400" b="0" dirty="0"/>
              <a:t>(N = 121)</a:t>
            </a:r>
          </a:p>
        </p:txBody>
      </p:sp>
      <p:cxnSp>
        <p:nvCxnSpPr>
          <p:cNvPr id="6" name="Straight Arrow Connector 5"/>
          <p:cNvCxnSpPr/>
          <p:nvPr/>
        </p:nvCxnSpPr>
        <p:spPr bwMode="auto">
          <a:xfrm>
            <a:off x="2999953" y="5714964"/>
            <a:ext cx="258793" cy="0"/>
          </a:xfrm>
          <a:prstGeom prst="straightConnector1">
            <a:avLst/>
          </a:prstGeom>
          <a:noFill/>
          <a:ln w="2857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82309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ea typeface="MS PGothic" panose="020B0600070205080204" pitchFamily="34" charset="-128"/>
              </a:rPr>
              <a:t>ENDURANCE Studies: Key Baseline Demographics</a:t>
            </a:r>
          </a:p>
        </p:txBody>
      </p:sp>
      <p:graphicFrame>
        <p:nvGraphicFramePr>
          <p:cNvPr id="9" name="Table 8"/>
          <p:cNvGraphicFramePr>
            <a:graphicFrameLocks noGrp="1"/>
          </p:cNvGraphicFramePr>
          <p:nvPr>
            <p:extLst>
              <p:ext uri="{D42A27DB-BD31-4B8C-83A1-F6EECF244321}">
                <p14:modId xmlns:p14="http://schemas.microsoft.com/office/powerpoint/2010/main" val="3642562790"/>
              </p:ext>
            </p:extLst>
          </p:nvPr>
        </p:nvGraphicFramePr>
        <p:xfrm>
          <a:off x="391466" y="1615841"/>
          <a:ext cx="8455672" cy="3413760"/>
        </p:xfrm>
        <a:graphic>
          <a:graphicData uri="http://schemas.openxmlformats.org/drawingml/2006/table">
            <a:tbl>
              <a:tblPr/>
              <a:tblGrid>
                <a:gridCol w="1823341">
                  <a:extLst>
                    <a:ext uri="{9D8B030D-6E8A-4147-A177-3AD203B41FA5}">
                      <a16:colId xmlns:a16="http://schemas.microsoft.com/office/drawing/2014/main" xmlns="" val="20000"/>
                    </a:ext>
                  </a:extLst>
                </a:gridCol>
                <a:gridCol w="1327791">
                  <a:extLst>
                    <a:ext uri="{9D8B030D-6E8A-4147-A177-3AD203B41FA5}">
                      <a16:colId xmlns:a16="http://schemas.microsoft.com/office/drawing/2014/main" xmlns="" val="20001"/>
                    </a:ext>
                  </a:extLst>
                </a:gridCol>
                <a:gridCol w="1159479">
                  <a:extLst>
                    <a:ext uri="{9D8B030D-6E8A-4147-A177-3AD203B41FA5}">
                      <a16:colId xmlns:a16="http://schemas.microsoft.com/office/drawing/2014/main" xmlns="" val="20002"/>
                    </a:ext>
                  </a:extLst>
                </a:gridCol>
                <a:gridCol w="1084674">
                  <a:extLst>
                    <a:ext uri="{9D8B030D-6E8A-4147-A177-3AD203B41FA5}">
                      <a16:colId xmlns:a16="http://schemas.microsoft.com/office/drawing/2014/main" xmlns="" val="20003"/>
                    </a:ext>
                  </a:extLst>
                </a:gridCol>
                <a:gridCol w="1140778">
                  <a:extLst>
                    <a:ext uri="{9D8B030D-6E8A-4147-A177-3AD203B41FA5}">
                      <a16:colId xmlns:a16="http://schemas.microsoft.com/office/drawing/2014/main" xmlns="" val="20004"/>
                    </a:ext>
                  </a:extLst>
                </a:gridCol>
                <a:gridCol w="1919609">
                  <a:extLst>
                    <a:ext uri="{9D8B030D-6E8A-4147-A177-3AD203B41FA5}">
                      <a16:colId xmlns:a16="http://schemas.microsoft.com/office/drawing/2014/main" xmlns="" val="20005"/>
                    </a:ext>
                  </a:extLst>
                </a:gridCol>
              </a:tblGrid>
              <a:tr h="33528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Characteristic, %</a:t>
                      </a: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ENDURANCE-1</a:t>
                      </a:r>
                      <a:r>
                        <a:rPr kumimoji="0" lang="en-US" sz="1600" b="1" i="0" u="none" strike="noStrike" cap="none" normalizeH="0" baseline="30000" dirty="0">
                          <a:ln>
                            <a:noFill/>
                          </a:ln>
                          <a:solidFill>
                            <a:srgbClr val="FFFFFF"/>
                          </a:solidFill>
                          <a:effectLst/>
                          <a:latin typeface="Arial" charset="0"/>
                          <a:ea typeface="ＭＳ Ｐゴシック" charset="-128"/>
                        </a:rPr>
                        <a:t>[1]</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rgbClr val="FFFFFF"/>
                          </a:solidFill>
                          <a:effectLst/>
                          <a:latin typeface="Arial" charset="0"/>
                          <a:ea typeface="ＭＳ Ｐゴシック" charset="-128"/>
                        </a:rPr>
                        <a:t>ENDURANCE-2</a:t>
                      </a:r>
                      <a:r>
                        <a:rPr kumimoji="0" lang="en-US" sz="1600" b="1" i="0" u="none" strike="noStrike" cap="none" normalizeH="0" baseline="30000" dirty="0">
                          <a:ln>
                            <a:noFill/>
                          </a:ln>
                          <a:solidFill>
                            <a:srgbClr val="FFFFFF"/>
                          </a:solidFill>
                          <a:effectLst/>
                          <a:latin typeface="Arial" charset="0"/>
                          <a:ea typeface="ＭＳ Ｐゴシック" charset="-128"/>
                        </a:rPr>
                        <a:t>[2]</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rgbClr val="FFFFFF"/>
                          </a:solidFill>
                          <a:effectLst/>
                          <a:latin typeface="Arial" charset="0"/>
                          <a:ea typeface="ＭＳ Ｐゴシック" charset="-128"/>
                        </a:rPr>
                        <a:t>ENDURANCE-4</a:t>
                      </a:r>
                      <a:r>
                        <a:rPr kumimoji="0" lang="en-US" sz="1600" b="1" i="0" u="none" strike="noStrike" cap="none" normalizeH="0" baseline="30000" dirty="0">
                          <a:ln>
                            <a:noFill/>
                          </a:ln>
                          <a:solidFill>
                            <a:srgbClr val="FFFFFF"/>
                          </a:solidFill>
                          <a:effectLst/>
                          <a:latin typeface="Arial" charset="0"/>
                          <a:ea typeface="ＭＳ Ｐゴシック" charset="-128"/>
                        </a:rPr>
                        <a:t>[3]</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82296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GLE/PIB </a:t>
                      </a:r>
                      <a:br>
                        <a:rPr kumimoji="0" lang="en-US" sz="1600" b="1" i="0" u="none" strike="noStrike" cap="none" normalizeH="0" baseline="0" dirty="0">
                          <a:ln>
                            <a:noFill/>
                          </a:ln>
                          <a:solidFill>
                            <a:srgbClr val="FFFFFF"/>
                          </a:solidFill>
                          <a:effectLst/>
                          <a:latin typeface="Arial" charset="0"/>
                          <a:ea typeface="ＭＳ Ｐゴシック" charset="-128"/>
                        </a:rPr>
                      </a:br>
                      <a:r>
                        <a:rPr kumimoji="0" lang="en-US" sz="1600" b="1" i="0" u="none" strike="noStrike" cap="none" normalizeH="0" baseline="0" dirty="0">
                          <a:ln>
                            <a:noFill/>
                          </a:ln>
                          <a:solidFill>
                            <a:srgbClr val="FFFFFF"/>
                          </a:solidFill>
                          <a:effectLst/>
                          <a:latin typeface="Arial" charset="0"/>
                          <a:ea typeface="ＭＳ Ｐゴシック" charset="-128"/>
                        </a:rPr>
                        <a:t>8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(n = 351)</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GLE/PIB </a:t>
                      </a:r>
                      <a:br>
                        <a:rPr kumimoji="0" lang="en-US" sz="1600" b="1" i="0" u="none" strike="noStrike" cap="none" normalizeH="0" baseline="0" dirty="0">
                          <a:ln>
                            <a:noFill/>
                          </a:ln>
                          <a:solidFill>
                            <a:srgbClr val="FFFFFF"/>
                          </a:solidFill>
                          <a:effectLst/>
                          <a:latin typeface="Arial" charset="0"/>
                          <a:ea typeface="ＭＳ Ｐゴシック" charset="-128"/>
                        </a:rPr>
                      </a:br>
                      <a:r>
                        <a:rPr kumimoji="0" lang="en-US" sz="1600" b="1" i="0" u="none" strike="noStrike" cap="none" normalizeH="0" baseline="0" dirty="0">
                          <a:ln>
                            <a:noFill/>
                          </a:ln>
                          <a:solidFill>
                            <a:srgbClr val="FFFFFF"/>
                          </a:solidFill>
                          <a:effectLst/>
                          <a:latin typeface="Arial" charset="0"/>
                          <a:ea typeface="ＭＳ Ｐゴシック" charset="-128"/>
                        </a:rPr>
                        <a:t>12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(n = 352)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GLE/PIB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12 Wks </a:t>
                      </a:r>
                      <a:br>
                        <a:rPr kumimoji="0" lang="en-US" sz="1600" b="1" i="0" u="none" strike="noStrike" cap="none" normalizeH="0" baseline="0" dirty="0">
                          <a:ln>
                            <a:noFill/>
                          </a:ln>
                          <a:solidFill>
                            <a:srgbClr val="FFFFFF"/>
                          </a:solidFill>
                          <a:effectLst/>
                          <a:latin typeface="Arial" charset="0"/>
                          <a:ea typeface="ＭＳ Ｐゴシック" charset="-128"/>
                        </a:rPr>
                      </a:br>
                      <a:r>
                        <a:rPr kumimoji="0" lang="en-US" sz="1600" b="1" i="0" u="none" strike="noStrike" cap="none" normalizeH="0" baseline="0" dirty="0">
                          <a:ln>
                            <a:noFill/>
                          </a:ln>
                          <a:solidFill>
                            <a:srgbClr val="FFFFFF"/>
                          </a:solidFill>
                          <a:effectLst/>
                          <a:latin typeface="Arial" charset="0"/>
                          <a:ea typeface="ＭＳ Ｐゴシック" charset="-128"/>
                        </a:rPr>
                        <a:t>(n = 202)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PBO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12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(n = 100)</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rgbClr val="FFFFFF"/>
                          </a:solidFill>
                          <a:effectLst/>
                          <a:latin typeface="Arial" charset="0"/>
                          <a:ea typeface="ＭＳ Ｐゴシック" charset="-128"/>
                        </a:rPr>
                        <a:t>GLE/PIB</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rgbClr val="FFFFFF"/>
                          </a:solidFill>
                          <a:effectLst/>
                          <a:latin typeface="Arial" charset="0"/>
                          <a:ea typeface="ＭＳ Ｐゴシック" charset="-128"/>
                        </a:rPr>
                        <a:t>12 Wks </a:t>
                      </a:r>
                      <a:br>
                        <a:rPr kumimoji="0" lang="en-US" sz="1600" b="1" i="0" u="none" strike="noStrike" cap="none" normalizeH="0" baseline="0" dirty="0">
                          <a:ln>
                            <a:noFill/>
                          </a:ln>
                          <a:solidFill>
                            <a:srgbClr val="FFFFFF"/>
                          </a:solidFill>
                          <a:effectLst/>
                          <a:latin typeface="Arial" charset="0"/>
                          <a:ea typeface="ＭＳ Ｐゴシック" charset="-128"/>
                        </a:rPr>
                      </a:br>
                      <a:r>
                        <a:rPr kumimoji="0" lang="en-US" sz="1600" b="1" i="0" u="none" strike="noStrike" cap="none" normalizeH="0" baseline="0" dirty="0">
                          <a:ln>
                            <a:noFill/>
                          </a:ln>
                          <a:solidFill>
                            <a:srgbClr val="FFFFFF"/>
                          </a:solidFill>
                          <a:effectLst/>
                          <a:latin typeface="Arial" charset="0"/>
                          <a:ea typeface="ＭＳ Ｐゴシック" charset="-128"/>
                        </a:rPr>
                        <a:t>(N = 121)</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35280">
                <a:tc>
                  <a:txBody>
                    <a:bodyPr/>
                    <a:lstStyle/>
                    <a:p>
                      <a:pPr algn="l" rtl="0" fontAlgn="ctr"/>
                      <a:r>
                        <a:rPr lang="en-US" sz="1600" b="0" i="0" u="none" strike="noStrike" dirty="0">
                          <a:solidFill>
                            <a:schemeClr val="bg2">
                              <a:lumMod val="10000"/>
                            </a:schemeClr>
                          </a:solidFill>
                          <a:effectLst/>
                          <a:latin typeface="+mn-lt"/>
                        </a:rPr>
                        <a:t>Fibrosis stage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35280">
                <a:tc>
                  <a:txBody>
                    <a:bodyPr/>
                    <a:lstStyle/>
                    <a:p>
                      <a:pPr marL="285750" indent="-166688" algn="l" rtl="0" fontAlgn="ctr">
                        <a:buFont typeface="Wingdings" panose="05000000000000000000" pitchFamily="2" charset="2"/>
                        <a:buChar char="§"/>
                      </a:pPr>
                      <a:r>
                        <a:rPr lang="en-US" sz="1600" b="0" i="0" u="none" strike="noStrike" dirty="0">
                          <a:solidFill>
                            <a:schemeClr val="bg2">
                              <a:lumMod val="10000"/>
                            </a:schemeClr>
                          </a:solidFill>
                          <a:effectLst/>
                          <a:latin typeface="+mn-lt"/>
                        </a:rPr>
                        <a:t>F0-F1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85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85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76</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85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86</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3"/>
                  </a:ext>
                </a:extLst>
              </a:tr>
              <a:tr h="335280">
                <a:tc>
                  <a:txBody>
                    <a:bodyPr/>
                    <a:lstStyle/>
                    <a:p>
                      <a:pPr marL="285750" indent="-166688" algn="l" rtl="0" fontAlgn="ctr">
                        <a:buFont typeface="Wingdings" panose="05000000000000000000" pitchFamily="2" charset="2"/>
                        <a:buChar char="§"/>
                      </a:pPr>
                      <a:r>
                        <a:rPr lang="en-US" sz="1600" b="0" i="0" u="none" strike="noStrike" dirty="0">
                          <a:solidFill>
                            <a:schemeClr val="bg2">
                              <a:lumMod val="10000"/>
                            </a:schemeClr>
                          </a:solidFill>
                          <a:effectLst/>
                          <a:latin typeface="+mn-lt"/>
                        </a:rPr>
                        <a:t>F2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6</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r h="335280">
                <a:tc>
                  <a:txBody>
                    <a:bodyPr/>
                    <a:lstStyle/>
                    <a:p>
                      <a:pPr marL="285750" indent="-166688" algn="l" fontAlgn="b">
                        <a:buFont typeface="Wingdings" panose="05000000000000000000" pitchFamily="2" charset="2"/>
                        <a:buChar char="§"/>
                      </a:pPr>
                      <a:r>
                        <a:rPr lang="en-US" sz="1600" b="0" i="0" u="none" strike="noStrike" dirty="0">
                          <a:solidFill>
                            <a:schemeClr val="bg2">
                              <a:lumMod val="10000"/>
                            </a:schemeClr>
                          </a:solidFill>
                          <a:effectLst/>
                          <a:latin typeface="+mn-lt"/>
                        </a:rPr>
                        <a:t>F3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600" b="0" i="0" u="none" strike="noStrike"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8</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15</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6</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5"/>
                  </a:ext>
                </a:extLst>
              </a:tr>
              <a:tr h="579120">
                <a:tc>
                  <a:txBody>
                    <a:bodyPr/>
                    <a:lstStyle/>
                    <a:p>
                      <a:pPr algn="l" fontAlgn="b"/>
                      <a:r>
                        <a:rPr lang="en-US" sz="1600" b="0" i="0" u="none" strike="noStrike" dirty="0">
                          <a:solidFill>
                            <a:schemeClr val="bg2">
                              <a:lumMod val="10000"/>
                            </a:schemeClr>
                          </a:solidFill>
                          <a:effectLst/>
                          <a:latin typeface="+mn-lt"/>
                        </a:rPr>
                        <a:t>Treatment experienced*</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600" b="0" i="0" u="none" strike="noStrike" dirty="0">
                          <a:solidFill>
                            <a:schemeClr val="bg2">
                              <a:lumMod val="10000"/>
                            </a:schemeClr>
                          </a:solidFill>
                          <a:effectLst/>
                          <a:latin typeface="+mn-lt"/>
                        </a:rPr>
                        <a:t>38</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38</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30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29</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32</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6"/>
                  </a:ext>
                </a:extLst>
              </a:tr>
              <a:tr h="335280">
                <a:tc>
                  <a:txBody>
                    <a:bodyPr/>
                    <a:lstStyle/>
                    <a:p>
                      <a:pPr marL="0" indent="0" algn="l" fontAlgn="b">
                        <a:buFont typeface="Arial" panose="020B0604020202020204" pitchFamily="34" charset="0"/>
                        <a:buNone/>
                      </a:pPr>
                      <a:r>
                        <a:rPr lang="en-US" sz="1600" b="0" i="0" u="none" strike="noStrike" dirty="0">
                          <a:solidFill>
                            <a:schemeClr val="bg2">
                              <a:lumMod val="10000"/>
                            </a:schemeClr>
                          </a:solidFill>
                          <a:effectLst/>
                          <a:latin typeface="+mn-lt"/>
                        </a:rPr>
                        <a:t>HIV</a:t>
                      </a:r>
                      <a:r>
                        <a:rPr lang="en-US" sz="1600" b="0" i="0" u="none" strike="noStrike" baseline="0" dirty="0">
                          <a:solidFill>
                            <a:schemeClr val="bg2">
                              <a:lumMod val="10000"/>
                            </a:schemeClr>
                          </a:solidFill>
                          <a:effectLst/>
                          <a:latin typeface="+mn-lt"/>
                        </a:rPr>
                        <a:t> coinfected</a:t>
                      </a: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600" b="0" i="0" u="none" strike="noStrike" dirty="0">
                          <a:solidFill>
                            <a:schemeClr val="bg2">
                              <a:lumMod val="10000"/>
                            </a:schemeClr>
                          </a:solidFill>
                          <a:effectLst/>
                          <a:latin typeface="+mn-lt"/>
                        </a:rPr>
                        <a:t>4</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7"/>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5918900"/>
            <a:ext cx="600868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1. Zeuzem S, et al. AASLD 2016. Abstract 253.</a:t>
            </a:r>
          </a:p>
          <a:p>
            <a:pPr eaLnBrk="1" hangingPunct="1">
              <a:lnSpc>
                <a:spcPct val="100000"/>
              </a:lnSpc>
              <a:spcBef>
                <a:spcPct val="0"/>
              </a:spcBef>
              <a:spcAft>
                <a:spcPct val="0"/>
              </a:spcAft>
              <a:buClrTx/>
              <a:buFontTx/>
              <a:buNone/>
            </a:pPr>
            <a:r>
              <a:rPr lang="nb-NO" altLang="en-US" sz="1400" b="0" dirty="0">
                <a:solidFill>
                  <a:schemeClr val="bg2"/>
                </a:solidFill>
              </a:rPr>
              <a:t>2. Kowdley KV, et al. AASLD 2016. Abstract 73.</a:t>
            </a:r>
          </a:p>
          <a:p>
            <a:pPr eaLnBrk="1" hangingPunct="1">
              <a:lnSpc>
                <a:spcPct val="100000"/>
              </a:lnSpc>
              <a:spcBef>
                <a:spcPct val="0"/>
              </a:spcBef>
              <a:spcAft>
                <a:spcPct val="0"/>
              </a:spcAft>
              <a:buClrTx/>
              <a:buFontTx/>
              <a:buNone/>
            </a:pPr>
            <a:r>
              <a:rPr lang="nb-NO" altLang="en-US" sz="1400" b="0" dirty="0">
                <a:solidFill>
                  <a:schemeClr val="bg2"/>
                </a:solidFill>
              </a:rPr>
              <a:t>3. Asselah T, et al. AASLD 2016. Abstract 114.</a:t>
            </a:r>
          </a:p>
        </p:txBody>
      </p:sp>
      <p:cxnSp>
        <p:nvCxnSpPr>
          <p:cNvPr id="8" name="Straight Connector 7"/>
          <p:cNvCxnSpPr/>
          <p:nvPr/>
        </p:nvCxnSpPr>
        <p:spPr bwMode="auto">
          <a:xfrm>
            <a:off x="2262752" y="1943837"/>
            <a:ext cx="2324746" cy="0"/>
          </a:xfrm>
          <a:prstGeom prst="line">
            <a:avLst/>
          </a:prstGeom>
          <a:noFill/>
          <a:ln w="2857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4708901" y="1943837"/>
            <a:ext cx="2048360" cy="0"/>
          </a:xfrm>
          <a:prstGeom prst="line">
            <a:avLst/>
          </a:prstGeom>
          <a:noFill/>
          <a:ln w="285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6896744" y="1943837"/>
            <a:ext cx="1859797" cy="0"/>
          </a:xfrm>
          <a:prstGeom prst="line">
            <a:avLst/>
          </a:prstGeom>
          <a:noFill/>
          <a:ln w="28575" cap="flat" cmpd="sng" algn="ctr">
            <a:solidFill>
              <a:schemeClr val="tx1"/>
            </a:solidFill>
            <a:prstDash val="solid"/>
            <a:round/>
            <a:headEnd type="none" w="med" len="med"/>
            <a:tailEnd type="none" w="med" len="med"/>
          </a:ln>
          <a:effectLst/>
        </p:spPr>
      </p:cxnSp>
      <p:sp>
        <p:nvSpPr>
          <p:cNvPr id="18" name="Text Box 11"/>
          <p:cNvSpPr txBox="1">
            <a:spLocks noChangeArrowheads="1"/>
          </p:cNvSpPr>
          <p:nvPr/>
        </p:nvSpPr>
        <p:spPr bwMode="auto">
          <a:xfrm>
            <a:off x="377824" y="5047730"/>
            <a:ext cx="84423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tx1"/>
                </a:solidFill>
              </a:rPr>
              <a:t>*Pts could have treatment experience with IFN or pegIFN ± RBV or SOF + RBV ± pegIFN.   </a:t>
            </a:r>
          </a:p>
        </p:txBody>
      </p:sp>
    </p:spTree>
    <p:extLst>
      <p:ext uri="{BB962C8B-B14F-4D97-AF65-F5344CB8AC3E}">
        <p14:creationId xmlns:p14="http://schemas.microsoft.com/office/powerpoint/2010/main" val="168133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ENDURANCE Studies: Efficacy of GLE/PIB for Treating GT1, 2, 4, 5, 6 HCV</a:t>
            </a:r>
          </a:p>
        </p:txBody>
      </p:sp>
      <p:sp>
        <p:nvSpPr>
          <p:cNvPr id="6150" name="Text Box 11"/>
          <p:cNvSpPr txBox="1">
            <a:spLocks noChangeArrowheads="1"/>
          </p:cNvSpPr>
          <p:nvPr/>
        </p:nvSpPr>
        <p:spPr bwMode="auto">
          <a:xfrm>
            <a:off x="285750" y="5917960"/>
            <a:ext cx="600868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nb-NO" altLang="en-US" sz="1400" b="0" dirty="0">
                <a:solidFill>
                  <a:schemeClr val="bg2"/>
                </a:solidFill>
              </a:rPr>
              <a:t>1. Zeuzem S, et al. AASLD 2016. Abstract 253.</a:t>
            </a:r>
            <a:br>
              <a:rPr lang="nb-NO" altLang="en-US" sz="1400" b="0" dirty="0">
                <a:solidFill>
                  <a:schemeClr val="bg2"/>
                </a:solidFill>
              </a:rPr>
            </a:br>
            <a:r>
              <a:rPr lang="en-US" sz="1400" b="0" dirty="0">
                <a:solidFill>
                  <a:schemeClr val="bg2"/>
                </a:solidFill>
              </a:rPr>
              <a:t>2.</a:t>
            </a:r>
            <a:r>
              <a:rPr lang="en-US" sz="1400" dirty="0">
                <a:solidFill>
                  <a:schemeClr val="bg2"/>
                </a:solidFill>
              </a:rPr>
              <a:t> </a:t>
            </a:r>
            <a:r>
              <a:rPr lang="nb-NO" altLang="en-US" sz="1400" b="0" dirty="0">
                <a:solidFill>
                  <a:schemeClr val="bg2"/>
                </a:solidFill>
              </a:rPr>
              <a:t>Kowdley KV, et al. AASLD 2016. Abstract 73.</a:t>
            </a:r>
            <a:br>
              <a:rPr lang="nb-NO" altLang="en-US" sz="1400" b="0" dirty="0">
                <a:solidFill>
                  <a:schemeClr val="bg2"/>
                </a:solidFill>
              </a:rPr>
            </a:br>
            <a:r>
              <a:rPr lang="nb-NO" altLang="en-US" sz="1400" b="0" dirty="0">
                <a:solidFill>
                  <a:schemeClr val="bg2"/>
                </a:solidFill>
              </a:rPr>
              <a:t>3. Asselah T, et al. AASLD 2016. Abstract 114.</a:t>
            </a:r>
          </a:p>
        </p:txBody>
      </p:sp>
      <p:sp>
        <p:nvSpPr>
          <p:cNvPr id="98" name="Text Box 11"/>
          <p:cNvSpPr txBox="1">
            <a:spLocks noChangeArrowheads="1"/>
          </p:cNvSpPr>
          <p:nvPr/>
        </p:nvSpPr>
        <p:spPr bwMode="auto">
          <a:xfrm>
            <a:off x="377825" y="4520315"/>
            <a:ext cx="85344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t>*ITT-PS analysis: included all pts </a:t>
            </a:r>
            <a:r>
              <a:rPr lang="en-US" altLang="en-US" sz="1400" b="0" dirty="0"/>
              <a:t>receiving ≥ 1 dose of study drug; e</a:t>
            </a:r>
            <a:r>
              <a:rPr lang="nb-NO" altLang="en-US" sz="1400" b="0" dirty="0"/>
              <a:t>xcluded pts with HIV coinfection or SOF experience. </a:t>
            </a:r>
            <a:r>
              <a:rPr lang="en-US" altLang="en-US" sz="1400" b="0" baseline="30000" dirty="0"/>
              <a:t>†</a:t>
            </a:r>
            <a:r>
              <a:rPr lang="en-US" altLang="en-US" sz="1400" b="0" dirty="0"/>
              <a:t>ITT </a:t>
            </a:r>
            <a:r>
              <a:rPr lang="nb-NO" altLang="en-US" sz="1400" b="0" dirty="0"/>
              <a:t>analysis</a:t>
            </a:r>
            <a:r>
              <a:rPr lang="en-US" altLang="en-US" sz="1400" b="0" dirty="0"/>
              <a:t>: e</a:t>
            </a:r>
            <a:r>
              <a:rPr lang="nb-NO" altLang="en-US" sz="1400" b="0" dirty="0"/>
              <a:t>xcluded pts with SOF experience. </a:t>
            </a:r>
            <a:r>
              <a:rPr lang="en-US" altLang="en-US" sz="1400" b="0" baseline="30000" dirty="0"/>
              <a:t>‡</a:t>
            </a:r>
            <a:r>
              <a:rPr lang="nb-NO" altLang="en-US" sz="1400" b="0" dirty="0"/>
              <a:t>ITT analysis. </a:t>
            </a:r>
            <a:r>
              <a:rPr lang="nb-NO" altLang="en-US" sz="1400" b="0" baseline="30000" dirty="0"/>
              <a:t>§</a:t>
            </a:r>
            <a:r>
              <a:rPr lang="en-US" altLang="en-US" sz="1400" b="0" dirty="0"/>
              <a:t>On-treatment virologic failure at Day 29 in pt with GT1a HCV.</a:t>
            </a:r>
            <a:endParaRPr lang="nb-NO" altLang="en-US" sz="1400" b="0" dirty="0"/>
          </a:p>
        </p:txBody>
      </p:sp>
      <p:graphicFrame>
        <p:nvGraphicFramePr>
          <p:cNvPr id="55" name="Table 54"/>
          <p:cNvGraphicFramePr>
            <a:graphicFrameLocks noGrp="1"/>
          </p:cNvGraphicFramePr>
          <p:nvPr>
            <p:extLst>
              <p:ext uri="{D42A27DB-BD31-4B8C-83A1-F6EECF244321}">
                <p14:modId xmlns:p14="http://schemas.microsoft.com/office/powerpoint/2010/main" val="3243585996"/>
              </p:ext>
            </p:extLst>
          </p:nvPr>
        </p:nvGraphicFramePr>
        <p:xfrm>
          <a:off x="382587" y="1604963"/>
          <a:ext cx="8464551" cy="2908460"/>
        </p:xfrm>
        <a:graphic>
          <a:graphicData uri="http://schemas.openxmlformats.org/drawingml/2006/table">
            <a:tbl>
              <a:tblPr/>
              <a:tblGrid>
                <a:gridCol w="1819544">
                  <a:extLst>
                    <a:ext uri="{9D8B030D-6E8A-4147-A177-3AD203B41FA5}">
                      <a16:colId xmlns:a16="http://schemas.microsoft.com/office/drawing/2014/main" xmlns="" val="20000"/>
                    </a:ext>
                  </a:extLst>
                </a:gridCol>
                <a:gridCol w="1197148">
                  <a:extLst>
                    <a:ext uri="{9D8B030D-6E8A-4147-A177-3AD203B41FA5}">
                      <a16:colId xmlns:a16="http://schemas.microsoft.com/office/drawing/2014/main" xmlns="" val="20001"/>
                    </a:ext>
                  </a:extLst>
                </a:gridCol>
                <a:gridCol w="1197147">
                  <a:extLst>
                    <a:ext uri="{9D8B030D-6E8A-4147-A177-3AD203B41FA5}">
                      <a16:colId xmlns:a16="http://schemas.microsoft.com/office/drawing/2014/main" xmlns="" val="20002"/>
                    </a:ext>
                  </a:extLst>
                </a:gridCol>
                <a:gridCol w="2125356">
                  <a:extLst>
                    <a:ext uri="{9D8B030D-6E8A-4147-A177-3AD203B41FA5}">
                      <a16:colId xmlns:a16="http://schemas.microsoft.com/office/drawing/2014/main" xmlns="" val="20003"/>
                    </a:ext>
                  </a:extLst>
                </a:gridCol>
                <a:gridCol w="2125356">
                  <a:extLst>
                    <a:ext uri="{9D8B030D-6E8A-4147-A177-3AD203B41FA5}">
                      <a16:colId xmlns:a16="http://schemas.microsoft.com/office/drawing/2014/main" xmlns="" val="20005"/>
                    </a:ext>
                  </a:extLst>
                </a:gridCol>
              </a:tblGrid>
              <a:tr h="64008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Outcome</a:t>
                      </a: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ENDURANCE-1</a:t>
                      </a:r>
                      <a:r>
                        <a:rPr kumimoji="0" lang="en-US" sz="1800" b="1" i="0" u="none" strike="noStrike" cap="none" normalizeH="0" baseline="30000" dirty="0">
                          <a:ln>
                            <a:noFill/>
                          </a:ln>
                          <a:solidFill>
                            <a:srgbClr val="FFFFFF"/>
                          </a:solidFill>
                          <a:effectLst/>
                          <a:latin typeface="Arial" charset="0"/>
                          <a:ea typeface="ＭＳ Ｐゴシック" charset="-128"/>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(GT1)</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rgbClr val="FFFFFF"/>
                          </a:solidFill>
                          <a:effectLst/>
                          <a:latin typeface="Arial" charset="0"/>
                          <a:ea typeface="ＭＳ Ｐゴシック" charset="-128"/>
                        </a:rPr>
                        <a:t>ENDURANCE-2</a:t>
                      </a:r>
                      <a:r>
                        <a:rPr kumimoji="0" lang="en-US" sz="1800" b="1" i="0" u="none" strike="noStrike" cap="none" normalizeH="0" baseline="30000" dirty="0">
                          <a:ln>
                            <a:noFill/>
                          </a:ln>
                          <a:solidFill>
                            <a:srgbClr val="FFFFFF"/>
                          </a:solidFill>
                          <a:effectLst/>
                          <a:latin typeface="Arial" charset="0"/>
                          <a:ea typeface="ＭＳ Ｐゴシック" charset="-128"/>
                        </a:rPr>
                        <a:t>[2]</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rgbClr val="FFFFFF"/>
                          </a:solidFill>
                          <a:effectLst/>
                          <a:latin typeface="Arial" charset="0"/>
                          <a:ea typeface="ＭＳ Ｐゴシック" charset="-128"/>
                        </a:rPr>
                        <a:t>(GT2)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rgbClr val="FFFFFF"/>
                          </a:solidFill>
                          <a:effectLst/>
                          <a:latin typeface="Arial" charset="0"/>
                          <a:ea typeface="ＭＳ Ｐゴシック" charset="-128"/>
                        </a:rPr>
                        <a:t>ENDURANCE-4</a:t>
                      </a:r>
                      <a:r>
                        <a:rPr kumimoji="0" lang="en-US" sz="1800" b="1" i="0" u="none" strike="noStrike" cap="none" normalizeH="0" baseline="30000" dirty="0">
                          <a:ln>
                            <a:noFill/>
                          </a:ln>
                          <a:solidFill>
                            <a:srgbClr val="FFFFFF"/>
                          </a:solidFill>
                          <a:effectLst/>
                          <a:latin typeface="Arial" charset="0"/>
                          <a:ea typeface="ＭＳ Ｐゴシック" charset="-128"/>
                        </a:rPr>
                        <a:t>[3]</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rgbClr val="FFFFFF"/>
                          </a:solidFill>
                          <a:effectLst/>
                          <a:latin typeface="Arial" charset="0"/>
                          <a:ea typeface="ＭＳ Ｐゴシック" charset="-128"/>
                        </a:rPr>
                        <a:t>(GT4-6)</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7139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GLE/PIB </a:t>
                      </a:r>
                      <a:br>
                        <a:rPr kumimoji="0" lang="en-US" sz="1800" b="1" i="0" u="none" strike="noStrike" cap="none" normalizeH="0" baseline="0" dirty="0">
                          <a:ln>
                            <a:noFill/>
                          </a:ln>
                          <a:solidFill>
                            <a:srgbClr val="FFFFFF"/>
                          </a:solidFill>
                          <a:effectLst/>
                          <a:latin typeface="Arial" charset="0"/>
                          <a:ea typeface="ＭＳ Ｐゴシック" charset="-128"/>
                        </a:rPr>
                      </a:br>
                      <a:r>
                        <a:rPr kumimoji="0" lang="en-US" sz="1800" b="1" i="0" u="none" strike="noStrike" cap="none" normalizeH="0" baseline="0" dirty="0">
                          <a:ln>
                            <a:noFill/>
                          </a:ln>
                          <a:solidFill>
                            <a:srgbClr val="FFFFFF"/>
                          </a:solidFill>
                          <a:effectLst/>
                          <a:latin typeface="Arial" charset="0"/>
                          <a:ea typeface="ＭＳ Ｐゴシック" charset="-128"/>
                        </a:rPr>
                        <a:t>8 Wks</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GLE/PIB </a:t>
                      </a:r>
                      <a:br>
                        <a:rPr kumimoji="0" lang="en-US" sz="1800" b="1" i="0" u="none" strike="noStrike" cap="none" normalizeH="0" baseline="0" dirty="0">
                          <a:ln>
                            <a:noFill/>
                          </a:ln>
                          <a:solidFill>
                            <a:srgbClr val="FFFFFF"/>
                          </a:solidFill>
                          <a:effectLst/>
                          <a:latin typeface="Arial" charset="0"/>
                          <a:ea typeface="ＭＳ Ｐゴシック" charset="-128"/>
                        </a:rPr>
                      </a:br>
                      <a:r>
                        <a:rPr kumimoji="0" lang="en-US" sz="1800" b="1" i="0" u="none" strike="noStrike" cap="none" normalizeH="0" baseline="0" dirty="0">
                          <a:ln>
                            <a:noFill/>
                          </a:ln>
                          <a:solidFill>
                            <a:srgbClr val="FFFFFF"/>
                          </a:solidFill>
                          <a:effectLst/>
                          <a:latin typeface="Arial" charset="0"/>
                          <a:ea typeface="ＭＳ Ｐゴシック" charset="-128"/>
                        </a:rPr>
                        <a:t>12 Wks</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GLE/PIB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12 Wks </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rgbClr val="FFFFFF"/>
                          </a:solidFill>
                          <a:effectLst/>
                          <a:latin typeface="Arial" charset="0"/>
                          <a:ea typeface="ＭＳ Ｐゴシック" charset="-128"/>
                        </a:rPr>
                        <a:t>GLE/PIB</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rgbClr val="FFFFFF"/>
                          </a:solidFill>
                          <a:effectLst/>
                          <a:latin typeface="Arial" charset="0"/>
                          <a:ea typeface="ＭＳ Ｐゴシック" charset="-128"/>
                        </a:rPr>
                        <a:t>12 Wks </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640080">
                <a:tc>
                  <a:txBody>
                    <a:bodyPr/>
                    <a:lstStyle/>
                    <a:p>
                      <a:pPr algn="l" rtl="0" fontAlgn="ctr"/>
                      <a:r>
                        <a:rPr lang="en-US" sz="1800" b="0" i="0" u="none" strike="noStrike" dirty="0">
                          <a:solidFill>
                            <a:schemeClr val="bg2">
                              <a:lumMod val="10000"/>
                            </a:schemeClr>
                          </a:solidFill>
                          <a:effectLst/>
                          <a:latin typeface="+mn-lt"/>
                        </a:rPr>
                        <a:t>SVR12, %</a:t>
                      </a:r>
                      <a:r>
                        <a:rPr lang="en-US" sz="1800" b="0" i="0" u="none" strike="noStrike" baseline="0" dirty="0">
                          <a:solidFill>
                            <a:schemeClr val="bg2">
                              <a:lumMod val="10000"/>
                            </a:schemeClr>
                          </a:solidFill>
                          <a:effectLst/>
                          <a:latin typeface="+mn-lt"/>
                        </a:rPr>
                        <a:t> (n/N)</a:t>
                      </a:r>
                      <a:endParaRPr lang="en-US" sz="18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CDCDCF"/>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en-US" sz="1800" b="0" dirty="0">
                          <a:solidFill>
                            <a:schemeClr val="bg2">
                              <a:lumMod val="10000"/>
                            </a:schemeClr>
                          </a:solidFill>
                        </a:rPr>
                        <a:t>99.1* (332/335)</a:t>
                      </a:r>
                      <a:endParaRPr lang="en-US" sz="18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CDCDCF"/>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800" b="0" i="0" u="none" strike="noStrike" dirty="0">
                          <a:solidFill>
                            <a:schemeClr val="bg2">
                              <a:lumMod val="10000"/>
                            </a:schemeClr>
                          </a:solidFill>
                          <a:effectLst/>
                          <a:latin typeface="+mn-lt"/>
                        </a:rPr>
                        <a:t>99.7* (</a:t>
                      </a:r>
                      <a:r>
                        <a:rPr lang="en-US" altLang="en-US" sz="1800" b="0" dirty="0">
                          <a:solidFill>
                            <a:schemeClr val="bg2">
                              <a:lumMod val="10000"/>
                            </a:schemeClr>
                          </a:solidFill>
                        </a:rPr>
                        <a:t>331/332</a:t>
                      </a:r>
                      <a:r>
                        <a:rPr lang="en-US" altLang="en-US" sz="1800" b="0" i="0" u="none" strike="noStrike" dirty="0">
                          <a:solidFill>
                            <a:schemeClr val="bg2">
                              <a:lumMod val="10000"/>
                            </a:schemeClr>
                          </a:solidFill>
                          <a:effectLst/>
                          <a:latin typeface="+mn-lt"/>
                        </a:rPr>
                        <a:t>)</a:t>
                      </a:r>
                      <a:endParaRPr lang="en-US" altLang="en-US" sz="1800" b="0" dirty="0">
                        <a:solidFill>
                          <a:schemeClr val="bg2">
                            <a:lumMod val="10000"/>
                          </a:schemeClr>
                        </a:solidFill>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800" b="0" i="0" u="none" strike="noStrike" dirty="0">
                          <a:solidFill>
                            <a:schemeClr val="bg2">
                              <a:lumMod val="10000"/>
                            </a:schemeClr>
                          </a:solidFill>
                          <a:effectLst/>
                          <a:latin typeface="+mn-lt"/>
                        </a:rPr>
                        <a:t>99</a:t>
                      </a:r>
                      <a:r>
                        <a:rPr lang="en-US" altLang="en-US" sz="1800" b="0" baseline="30000" dirty="0">
                          <a:solidFill>
                            <a:schemeClr val="bg2">
                              <a:lumMod val="10000"/>
                            </a:schemeClr>
                          </a:solidFill>
                        </a:rPr>
                        <a:t>†</a:t>
                      </a:r>
                      <a:r>
                        <a:rPr lang="en-US" sz="1800" b="0" i="0" u="none" strike="noStrike" dirty="0">
                          <a:solidFill>
                            <a:schemeClr val="bg2">
                              <a:lumMod val="10000"/>
                            </a:schemeClr>
                          </a:solidFill>
                          <a:effectLst/>
                          <a:latin typeface="+mn-lt"/>
                        </a:rPr>
                        <a:t> </a:t>
                      </a:r>
                      <a:br>
                        <a:rPr lang="en-US" sz="1800" b="0" i="0" u="none" strike="noStrike" dirty="0">
                          <a:solidFill>
                            <a:schemeClr val="bg2">
                              <a:lumMod val="10000"/>
                            </a:schemeClr>
                          </a:solidFill>
                          <a:effectLst/>
                          <a:latin typeface="+mn-lt"/>
                        </a:rPr>
                      </a:br>
                      <a:r>
                        <a:rPr lang="en-US" sz="1800" b="0" i="0" u="none" strike="noStrike" dirty="0">
                          <a:solidFill>
                            <a:schemeClr val="bg2">
                              <a:lumMod val="10000"/>
                            </a:schemeClr>
                          </a:solidFill>
                          <a:effectLst/>
                          <a:latin typeface="+mn-lt"/>
                        </a:rPr>
                        <a:t>(</a:t>
                      </a:r>
                      <a:r>
                        <a:rPr lang="en-US" altLang="en-US" sz="1800" b="0" dirty="0">
                          <a:solidFill>
                            <a:schemeClr val="bg2">
                              <a:lumMod val="10000"/>
                            </a:schemeClr>
                          </a:solidFill>
                        </a:rPr>
                        <a:t>195/196</a:t>
                      </a:r>
                      <a:r>
                        <a:rPr lang="en-US" altLang="en-US" sz="1800" b="0" i="0" u="none" strike="noStrike" dirty="0">
                          <a:solidFill>
                            <a:schemeClr val="bg2">
                              <a:lumMod val="10000"/>
                            </a:schemeClr>
                          </a:solidFill>
                          <a:effectLst/>
                          <a:latin typeface="+mn-lt"/>
                        </a:rPr>
                        <a:t>)</a:t>
                      </a:r>
                      <a:endParaRPr lang="en-US" altLang="en-US" sz="1800" b="0" dirty="0">
                        <a:solidFill>
                          <a:schemeClr val="bg2">
                            <a:lumMod val="10000"/>
                          </a:schemeClr>
                        </a:solidFill>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800" b="0" i="0" u="none" strike="noStrike" dirty="0">
                          <a:solidFill>
                            <a:schemeClr val="bg2">
                              <a:lumMod val="10000"/>
                            </a:schemeClr>
                          </a:solidFill>
                          <a:effectLst/>
                          <a:latin typeface="+mn-lt"/>
                        </a:rPr>
                        <a:t>99</a:t>
                      </a:r>
                      <a:r>
                        <a:rPr lang="en-US" altLang="en-US" sz="1800" b="0" baseline="30000" dirty="0">
                          <a:solidFill>
                            <a:schemeClr val="bg2">
                              <a:lumMod val="10000"/>
                            </a:schemeClr>
                          </a:solidFill>
                        </a:rPr>
                        <a:t>‡</a:t>
                      </a:r>
                      <a:endParaRPr lang="en-US" sz="1800" b="0" i="0" u="none" strike="noStrike" dirty="0">
                        <a:solidFill>
                          <a:schemeClr val="bg2">
                            <a:lumMod val="10000"/>
                          </a:schemeClr>
                        </a:solidFill>
                        <a:effectLst/>
                        <a:latin typeface="+mn-lt"/>
                      </a:endParaRPr>
                    </a:p>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800" b="0" i="0" u="none" strike="noStrike" dirty="0">
                          <a:solidFill>
                            <a:schemeClr val="bg2">
                              <a:lumMod val="10000"/>
                            </a:schemeClr>
                          </a:solidFill>
                          <a:effectLst/>
                          <a:latin typeface="+mn-lt"/>
                        </a:rPr>
                        <a:t>(120/121)</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914400">
                <a:tc>
                  <a:txBody>
                    <a:bodyPr/>
                    <a:lstStyle/>
                    <a:p>
                      <a:pPr marL="0" indent="0" algn="l" fontAlgn="b">
                        <a:buFont typeface="Arial" panose="020B0604020202020204" pitchFamily="34" charset="0"/>
                        <a:buNone/>
                      </a:pPr>
                      <a:r>
                        <a:rPr lang="en-US" sz="1800" b="0" i="0" u="none" strike="noStrike" dirty="0">
                          <a:solidFill>
                            <a:schemeClr val="bg2">
                              <a:lumMod val="10000"/>
                            </a:schemeClr>
                          </a:solidFill>
                          <a:effectLst/>
                          <a:latin typeface="+mn-lt"/>
                        </a:rPr>
                        <a:t>Relapse/</a:t>
                      </a:r>
                      <a:br>
                        <a:rPr lang="en-US" sz="1800" b="0" i="0" u="none" strike="noStrike" dirty="0">
                          <a:solidFill>
                            <a:schemeClr val="bg2">
                              <a:lumMod val="10000"/>
                            </a:schemeClr>
                          </a:solidFill>
                          <a:effectLst/>
                          <a:latin typeface="+mn-lt"/>
                        </a:rPr>
                      </a:br>
                      <a:r>
                        <a:rPr lang="en-US" sz="1800" b="0" i="0" u="none" strike="noStrike" dirty="0">
                          <a:solidFill>
                            <a:schemeClr val="bg2">
                              <a:lumMod val="10000"/>
                            </a:schemeClr>
                          </a:solidFill>
                          <a:effectLst/>
                          <a:latin typeface="+mn-lt"/>
                        </a:rPr>
                        <a:t>on-treatment </a:t>
                      </a:r>
                      <a:br>
                        <a:rPr lang="en-US" sz="1800" b="0" i="0" u="none" strike="noStrike" dirty="0">
                          <a:solidFill>
                            <a:schemeClr val="bg2">
                              <a:lumMod val="10000"/>
                            </a:schemeClr>
                          </a:solidFill>
                          <a:effectLst/>
                          <a:latin typeface="+mn-lt"/>
                        </a:rPr>
                      </a:br>
                      <a:r>
                        <a:rPr lang="en-US" sz="1800" b="0" i="0" u="none" strike="noStrike" dirty="0">
                          <a:solidFill>
                            <a:schemeClr val="bg2">
                              <a:lumMod val="10000"/>
                            </a:schemeClr>
                          </a:solidFill>
                          <a:effectLst/>
                          <a:latin typeface="+mn-lt"/>
                        </a:rPr>
                        <a:t>failure,</a:t>
                      </a:r>
                      <a:r>
                        <a:rPr lang="en-US" sz="1800" b="0" i="0" u="none" strike="noStrike" baseline="0" dirty="0">
                          <a:solidFill>
                            <a:schemeClr val="bg2">
                              <a:lumMod val="10000"/>
                            </a:schemeClr>
                          </a:solidFill>
                          <a:effectLst/>
                          <a:latin typeface="+mn-lt"/>
                        </a:rPr>
                        <a:t> </a:t>
                      </a:r>
                      <a:r>
                        <a:rPr lang="en-US" sz="1800" b="0" i="0" u="none" strike="noStrike" dirty="0">
                          <a:solidFill>
                            <a:schemeClr val="bg2">
                              <a:lumMod val="10000"/>
                            </a:schemeClr>
                          </a:solidFill>
                          <a:effectLst/>
                          <a:latin typeface="+mn-lt"/>
                        </a:rPr>
                        <a:t>n</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800" b="0" i="0" u="none" strike="noStrike" dirty="0">
                          <a:solidFill>
                            <a:schemeClr val="bg2">
                              <a:lumMod val="10000"/>
                            </a:schemeClr>
                          </a:solidFill>
                          <a:effectLst/>
                          <a:latin typeface="+mn-lt"/>
                        </a:rPr>
                        <a:t>1</a:t>
                      </a:r>
                      <a:r>
                        <a:rPr lang="en-US" sz="1800" b="0" i="0" u="none" strike="noStrike" baseline="30000" dirty="0">
                          <a:solidFill>
                            <a:schemeClr val="bg2">
                              <a:lumMod val="10000"/>
                            </a:schemeClr>
                          </a:solidFill>
                          <a:effectLst/>
                          <a:latin typeface="+mn-lt"/>
                        </a:rPr>
                        <a:t>§</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8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8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8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7"/>
                  </a:ext>
                </a:extLst>
              </a:tr>
            </a:tbl>
          </a:graphicData>
        </a:graphic>
      </p:graphicFrame>
      <p:cxnSp>
        <p:nvCxnSpPr>
          <p:cNvPr id="56" name="Straight Connector 55"/>
          <p:cNvCxnSpPr/>
          <p:nvPr/>
        </p:nvCxnSpPr>
        <p:spPr bwMode="auto">
          <a:xfrm>
            <a:off x="2341403" y="2228671"/>
            <a:ext cx="2117708" cy="0"/>
          </a:xfrm>
          <a:prstGeom prst="line">
            <a:avLst/>
          </a:prstGeom>
          <a:noFill/>
          <a:ln w="28575" cap="flat" cmpd="sng" algn="ctr">
            <a:solidFill>
              <a:schemeClr val="tx1"/>
            </a:solidFill>
            <a:prstDash val="solid"/>
            <a:round/>
            <a:headEnd type="none" w="med" len="med"/>
            <a:tailEnd type="none" w="med" len="med"/>
          </a:ln>
          <a:effectLst/>
        </p:spPr>
      </p:cxnSp>
      <p:cxnSp>
        <p:nvCxnSpPr>
          <p:cNvPr id="105" name="Straight Connector 104"/>
          <p:cNvCxnSpPr/>
          <p:nvPr/>
        </p:nvCxnSpPr>
        <p:spPr bwMode="auto">
          <a:xfrm>
            <a:off x="4593536" y="2228671"/>
            <a:ext cx="2055620" cy="0"/>
          </a:xfrm>
          <a:prstGeom prst="line">
            <a:avLst/>
          </a:prstGeom>
          <a:noFill/>
          <a:ln w="2857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6741952" y="2228671"/>
            <a:ext cx="2055620"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64181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76"/>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SURVEYOR-II, Part 3: GLE/PIB for Pts With GT3 HCV ± Cirrhosis</a:t>
            </a:r>
          </a:p>
        </p:txBody>
      </p:sp>
      <p:sp>
        <p:nvSpPr>
          <p:cNvPr id="6148" name="Rectangle 3"/>
          <p:cNvSpPr>
            <a:spLocks noGrp="1" noChangeArrowheads="1"/>
          </p:cNvSpPr>
          <p:nvPr>
            <p:ph idx="1"/>
          </p:nvPr>
        </p:nvSpPr>
        <p:spPr>
          <a:xfrm>
            <a:off x="374650" y="1512889"/>
            <a:ext cx="8455025" cy="404373"/>
          </a:xfrm>
        </p:spPr>
        <p:txBody>
          <a:bodyPr/>
          <a:lstStyle/>
          <a:p>
            <a:r>
              <a:rPr lang="en-US" altLang="en-US" sz="1800" dirty="0"/>
              <a:t>Partially randomized, open-label phase II trial (N = 131) </a:t>
            </a:r>
            <a:endParaRPr lang="en-US" altLang="en-US" sz="1800" baseline="30000" dirty="0"/>
          </a:p>
        </p:txBody>
      </p:sp>
      <p:sp>
        <p:nvSpPr>
          <p:cNvPr id="6150" name="Text Box 11"/>
          <p:cNvSpPr txBox="1">
            <a:spLocks noChangeArrowheads="1"/>
          </p:cNvSpPr>
          <p:nvPr/>
        </p:nvSpPr>
        <p:spPr bwMode="auto">
          <a:xfrm>
            <a:off x="285750" y="6355080"/>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Wyles DL, et al. AASLD 2016. Abstract 113.</a:t>
            </a:r>
          </a:p>
        </p:txBody>
      </p:sp>
      <p:sp>
        <p:nvSpPr>
          <p:cNvPr id="30" name="TextBox 1"/>
          <p:cNvSpPr txBox="1">
            <a:spLocks noChangeArrowheads="1"/>
          </p:cNvSpPr>
          <p:nvPr/>
        </p:nvSpPr>
        <p:spPr bwMode="auto">
          <a:xfrm>
            <a:off x="285750" y="6074361"/>
            <a:ext cx="84264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400" b="0" dirty="0"/>
              <a:t>*Dosing: GLE/PIB given as 3 coformulated 100/40 mg tablets QD for a total dose of 300/120 mg.</a:t>
            </a:r>
          </a:p>
        </p:txBody>
      </p:sp>
      <p:sp>
        <p:nvSpPr>
          <p:cNvPr id="9" name="Rectangle 6"/>
          <p:cNvSpPr>
            <a:spLocks noChangeArrowheads="1"/>
          </p:cNvSpPr>
          <p:nvPr/>
        </p:nvSpPr>
        <p:spPr bwMode="auto">
          <a:xfrm>
            <a:off x="3788834" y="2301898"/>
            <a:ext cx="3167063" cy="703614"/>
          </a:xfrm>
          <a:prstGeom prst="rect">
            <a:avLst/>
          </a:prstGeom>
          <a:solidFill>
            <a:schemeClr val="accent2"/>
          </a:solidFill>
          <a:ln w="9525">
            <a:noFill/>
            <a:miter lim="800000"/>
            <a:headEnd/>
            <a:tailEnd/>
          </a:ln>
          <a:effectLst/>
          <a:extLst/>
        </p:spPr>
        <p:txBody>
          <a:bodyPr wrap="none" anchor="ctr"/>
          <a:lstStyle/>
          <a:p>
            <a:pPr algn="ctr" eaLnBrk="1" hangingPunct="1">
              <a:spcBef>
                <a:spcPct val="50000"/>
              </a:spcBef>
              <a:defRPr/>
            </a:pPr>
            <a:r>
              <a:rPr lang="en-US" sz="1600" b="1" dirty="0">
                <a:solidFill>
                  <a:schemeClr val="bg2">
                    <a:lumMod val="10000"/>
                  </a:schemeClr>
                </a:solidFill>
                <a:latin typeface="Arial" charset="0"/>
                <a:ea typeface="ＭＳ Ｐゴシック" charset="0"/>
              </a:rPr>
              <a:t>GLE/PIB*</a:t>
            </a:r>
            <a:br>
              <a:rPr lang="en-US" sz="1600" b="1" dirty="0">
                <a:solidFill>
                  <a:schemeClr val="bg2">
                    <a:lumMod val="10000"/>
                  </a:schemeClr>
                </a:solidFill>
                <a:latin typeface="Arial" charset="0"/>
                <a:ea typeface="ＭＳ Ｐゴシック" charset="0"/>
              </a:rPr>
            </a:br>
            <a:r>
              <a:rPr lang="en-US" sz="1600" b="0" dirty="0">
                <a:solidFill>
                  <a:schemeClr val="bg2">
                    <a:lumMod val="10000"/>
                  </a:schemeClr>
                </a:solidFill>
                <a:latin typeface="Arial" charset="0"/>
                <a:ea typeface="ＭＳ Ｐゴシック" charset="0"/>
              </a:rPr>
              <a:t>(n = 22)</a:t>
            </a:r>
          </a:p>
        </p:txBody>
      </p:sp>
      <p:sp>
        <p:nvSpPr>
          <p:cNvPr id="10" name="Rectangle 7"/>
          <p:cNvSpPr>
            <a:spLocks noChangeArrowheads="1"/>
          </p:cNvSpPr>
          <p:nvPr/>
        </p:nvSpPr>
        <p:spPr bwMode="auto">
          <a:xfrm>
            <a:off x="3788834" y="3100640"/>
            <a:ext cx="4248150" cy="703614"/>
          </a:xfrm>
          <a:prstGeom prst="rect">
            <a:avLst/>
          </a:prstGeom>
          <a:solidFill>
            <a:schemeClr val="accent3"/>
          </a:solidFill>
          <a:ln w="9525">
            <a:noFill/>
            <a:miter lim="800000"/>
            <a:headEnd/>
            <a:tailEnd/>
          </a:ln>
          <a:effectLst/>
          <a:extLst/>
        </p:spPr>
        <p:txBody>
          <a:bodyPr wrap="none" anchor="ctr"/>
          <a:lstStyle/>
          <a:p>
            <a:pPr algn="ctr" eaLnBrk="1" hangingPunct="1">
              <a:spcBef>
                <a:spcPct val="50000"/>
              </a:spcBef>
              <a:defRPr/>
            </a:pPr>
            <a:r>
              <a:rPr lang="en-US" sz="1600" dirty="0">
                <a:solidFill>
                  <a:schemeClr val="bg2">
                    <a:lumMod val="10000"/>
                  </a:schemeClr>
                </a:solidFill>
                <a:latin typeface="Arial" charset="0"/>
                <a:ea typeface="ＭＳ Ｐゴシック" charset="0"/>
              </a:rPr>
              <a:t>GLE/PIB*</a:t>
            </a:r>
            <a:br>
              <a:rPr lang="en-US" sz="1600" dirty="0">
                <a:solidFill>
                  <a:schemeClr val="bg2">
                    <a:lumMod val="10000"/>
                  </a:schemeClr>
                </a:solidFill>
                <a:latin typeface="Arial" charset="0"/>
                <a:ea typeface="ＭＳ Ｐゴシック" charset="0"/>
              </a:rPr>
            </a:br>
            <a:r>
              <a:rPr lang="en-US" sz="1600" b="0" dirty="0">
                <a:solidFill>
                  <a:schemeClr val="bg2">
                    <a:lumMod val="10000"/>
                  </a:schemeClr>
                </a:solidFill>
                <a:latin typeface="Arial" charset="0"/>
                <a:ea typeface="ＭＳ Ｐゴシック" charset="0"/>
              </a:rPr>
              <a:t>(n = 22)</a:t>
            </a:r>
          </a:p>
        </p:txBody>
      </p:sp>
      <p:sp>
        <p:nvSpPr>
          <p:cNvPr id="11" name="Rectangle 11"/>
          <p:cNvSpPr>
            <a:spLocks noChangeArrowheads="1"/>
          </p:cNvSpPr>
          <p:nvPr/>
        </p:nvSpPr>
        <p:spPr bwMode="auto">
          <a:xfrm>
            <a:off x="1137709" y="2356734"/>
            <a:ext cx="2232025" cy="1366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lstStyle/>
          <a:p>
            <a:pPr algn="ctr" eaLnBrk="1" hangingPunct="1">
              <a:defRPr/>
            </a:pPr>
            <a:r>
              <a:rPr lang="en-US" sz="1400" b="0" dirty="0">
                <a:latin typeface="Arial" charset="0"/>
                <a:ea typeface="ＭＳ Ｐゴシック" charset="0"/>
              </a:rPr>
              <a:t>Treatment-experienced, noncirrhotic</a:t>
            </a:r>
          </a:p>
          <a:p>
            <a:pPr algn="ctr" eaLnBrk="1" hangingPunct="1">
              <a:defRPr/>
            </a:pPr>
            <a:r>
              <a:rPr lang="en-US" sz="1400" b="0" dirty="0">
                <a:latin typeface="Arial" charset="0"/>
                <a:ea typeface="ＭＳ Ｐゴシック" charset="0"/>
              </a:rPr>
              <a:t>pts with GT3 HCV</a:t>
            </a:r>
          </a:p>
        </p:txBody>
      </p:sp>
      <p:sp>
        <p:nvSpPr>
          <p:cNvPr id="12" name="Line 12"/>
          <p:cNvSpPr>
            <a:spLocks noChangeShapeType="1"/>
          </p:cNvSpPr>
          <p:nvPr/>
        </p:nvSpPr>
        <p:spPr bwMode="auto">
          <a:xfrm flipV="1">
            <a:off x="3330047" y="2660607"/>
            <a:ext cx="431800" cy="33495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13" name="Line 13"/>
          <p:cNvSpPr>
            <a:spLocks noChangeShapeType="1"/>
          </p:cNvSpPr>
          <p:nvPr/>
        </p:nvSpPr>
        <p:spPr bwMode="auto">
          <a:xfrm>
            <a:off x="3330047" y="3209350"/>
            <a:ext cx="431800" cy="339119"/>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14" name="Rectangle 6"/>
          <p:cNvSpPr>
            <a:spLocks noChangeArrowheads="1"/>
          </p:cNvSpPr>
          <p:nvPr/>
        </p:nvSpPr>
        <p:spPr bwMode="auto">
          <a:xfrm>
            <a:off x="3788834" y="3893534"/>
            <a:ext cx="3167063" cy="703614"/>
          </a:xfrm>
          <a:prstGeom prst="rect">
            <a:avLst/>
          </a:prstGeom>
          <a:solidFill>
            <a:schemeClr val="accent1"/>
          </a:solidFill>
          <a:ln w="9525">
            <a:noFill/>
            <a:miter lim="800000"/>
            <a:headEnd/>
            <a:tailEnd/>
          </a:ln>
          <a:effectLst/>
          <a:extLst/>
        </p:spPr>
        <p:txBody>
          <a:bodyPr wrap="none" anchor="ctr"/>
          <a:lstStyle/>
          <a:p>
            <a:pPr algn="ctr" eaLnBrk="1" hangingPunct="1">
              <a:spcBef>
                <a:spcPct val="50000"/>
              </a:spcBef>
              <a:defRPr/>
            </a:pPr>
            <a:r>
              <a:rPr lang="en-US" sz="1600" dirty="0">
                <a:solidFill>
                  <a:schemeClr val="bg2">
                    <a:lumMod val="10000"/>
                  </a:schemeClr>
                </a:solidFill>
                <a:latin typeface="Arial" charset="0"/>
                <a:ea typeface="ＭＳ Ｐゴシック" charset="0"/>
              </a:rPr>
              <a:t>GLE/PIB*</a:t>
            </a:r>
            <a:br>
              <a:rPr lang="en-US" sz="1600" dirty="0">
                <a:solidFill>
                  <a:schemeClr val="bg2">
                    <a:lumMod val="10000"/>
                  </a:schemeClr>
                </a:solidFill>
                <a:latin typeface="Arial" charset="0"/>
                <a:ea typeface="ＭＳ Ｐゴシック" charset="0"/>
              </a:rPr>
            </a:br>
            <a:r>
              <a:rPr lang="en-US" sz="1600" b="0" dirty="0">
                <a:solidFill>
                  <a:schemeClr val="bg2">
                    <a:lumMod val="10000"/>
                  </a:schemeClr>
                </a:solidFill>
                <a:latin typeface="Arial" charset="0"/>
                <a:ea typeface="ＭＳ Ｐゴシック" charset="0"/>
              </a:rPr>
              <a:t>(n = 40)</a:t>
            </a:r>
          </a:p>
        </p:txBody>
      </p:sp>
      <p:sp>
        <p:nvSpPr>
          <p:cNvPr id="15" name="Rectangle 7"/>
          <p:cNvSpPr>
            <a:spLocks noChangeArrowheads="1"/>
          </p:cNvSpPr>
          <p:nvPr/>
        </p:nvSpPr>
        <p:spPr bwMode="auto">
          <a:xfrm>
            <a:off x="3788834" y="4686428"/>
            <a:ext cx="4248150" cy="703614"/>
          </a:xfrm>
          <a:prstGeom prst="rect">
            <a:avLst/>
          </a:prstGeom>
          <a:solidFill>
            <a:srgbClr val="F2F23A"/>
          </a:solidFill>
          <a:ln w="9525">
            <a:noFill/>
            <a:miter lim="800000"/>
            <a:headEnd/>
            <a:tailEnd/>
          </a:ln>
          <a:effectLst/>
          <a:extLst/>
        </p:spPr>
        <p:txBody>
          <a:bodyPr wrap="none" anchor="ctr"/>
          <a:lstStyle/>
          <a:p>
            <a:pPr algn="ctr" eaLnBrk="1" hangingPunct="1">
              <a:spcBef>
                <a:spcPct val="50000"/>
              </a:spcBef>
              <a:defRPr/>
            </a:pPr>
            <a:r>
              <a:rPr lang="en-US" sz="1600" dirty="0">
                <a:solidFill>
                  <a:schemeClr val="bg2">
                    <a:lumMod val="10000"/>
                  </a:schemeClr>
                </a:solidFill>
                <a:latin typeface="Arial" charset="0"/>
                <a:ea typeface="ＭＳ Ｐゴシック" charset="0"/>
              </a:rPr>
              <a:t>GLE/PIB*</a:t>
            </a:r>
            <a:br>
              <a:rPr lang="en-US" sz="1600" dirty="0">
                <a:solidFill>
                  <a:schemeClr val="bg2">
                    <a:lumMod val="10000"/>
                  </a:schemeClr>
                </a:solidFill>
                <a:latin typeface="Arial" charset="0"/>
                <a:ea typeface="ＭＳ Ｐゴシック" charset="0"/>
              </a:rPr>
            </a:br>
            <a:r>
              <a:rPr lang="en-US" sz="1600" b="0" dirty="0">
                <a:solidFill>
                  <a:schemeClr val="bg2">
                    <a:lumMod val="10000"/>
                  </a:schemeClr>
                </a:solidFill>
                <a:latin typeface="Arial" charset="0"/>
                <a:ea typeface="ＭＳ Ｐゴシック" charset="0"/>
              </a:rPr>
              <a:t>(n = 47)</a:t>
            </a:r>
          </a:p>
        </p:txBody>
      </p:sp>
      <p:sp>
        <p:nvSpPr>
          <p:cNvPr id="16" name="Rectangle 11"/>
          <p:cNvSpPr>
            <a:spLocks noChangeArrowheads="1"/>
          </p:cNvSpPr>
          <p:nvPr/>
        </p:nvSpPr>
        <p:spPr bwMode="auto">
          <a:xfrm>
            <a:off x="1071035" y="3861350"/>
            <a:ext cx="2232025" cy="75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lstStyle/>
          <a:p>
            <a:pPr algn="ctr" eaLnBrk="1" hangingPunct="1">
              <a:defRPr/>
            </a:pPr>
            <a:r>
              <a:rPr lang="en-US" sz="1400" b="0" dirty="0" smtClean="0">
                <a:latin typeface="Arial" charset="0"/>
                <a:ea typeface="ＭＳ Ｐゴシック" charset="0"/>
              </a:rPr>
              <a:t>Treatment-naive</a:t>
            </a:r>
          </a:p>
          <a:p>
            <a:pPr algn="ctr" eaLnBrk="1" hangingPunct="1">
              <a:defRPr/>
            </a:pPr>
            <a:r>
              <a:rPr lang="en-US" sz="1400" b="0" dirty="0" smtClean="0">
                <a:latin typeface="Arial" charset="0"/>
                <a:ea typeface="ＭＳ Ｐゴシック" charset="0"/>
              </a:rPr>
              <a:t>pts with GT3 HCV and compensated cirrhosis </a:t>
            </a:r>
            <a:endParaRPr lang="en-US" sz="1400" b="0" dirty="0">
              <a:latin typeface="Arial" charset="0"/>
              <a:ea typeface="ＭＳ Ｐゴシック" charset="0"/>
            </a:endParaRPr>
          </a:p>
        </p:txBody>
      </p:sp>
      <p:sp>
        <p:nvSpPr>
          <p:cNvPr id="17" name="Rectangle 16"/>
          <p:cNvSpPr>
            <a:spLocks noChangeArrowheads="1"/>
          </p:cNvSpPr>
          <p:nvPr/>
        </p:nvSpPr>
        <p:spPr bwMode="auto">
          <a:xfrm>
            <a:off x="1044047" y="4523614"/>
            <a:ext cx="2286000" cy="968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lstStyle/>
          <a:p>
            <a:pPr algn="ctr" eaLnBrk="1" hangingPunct="1">
              <a:defRPr/>
            </a:pPr>
            <a:r>
              <a:rPr lang="en-US" sz="1400" b="0" dirty="0">
                <a:latin typeface="Arial" charset="0"/>
                <a:ea typeface="ＭＳ Ｐゴシック" charset="0"/>
              </a:rPr>
              <a:t>Treatment-experienced</a:t>
            </a:r>
          </a:p>
          <a:p>
            <a:pPr algn="ctr" eaLnBrk="1" hangingPunct="1">
              <a:defRPr/>
            </a:pPr>
            <a:r>
              <a:rPr lang="en-US" sz="1400" b="0" dirty="0">
                <a:latin typeface="Arial" charset="0"/>
                <a:ea typeface="ＭＳ Ｐゴシック" charset="0"/>
              </a:rPr>
              <a:t>pts with GT3 HCV and compensated cirrhosis </a:t>
            </a:r>
          </a:p>
        </p:txBody>
      </p:sp>
      <p:sp>
        <p:nvSpPr>
          <p:cNvPr id="18" name="Line 13"/>
          <p:cNvSpPr>
            <a:spLocks noChangeShapeType="1"/>
          </p:cNvSpPr>
          <p:nvPr/>
        </p:nvSpPr>
        <p:spPr bwMode="auto">
          <a:xfrm>
            <a:off x="3330047" y="4276912"/>
            <a:ext cx="431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24" name="TextBox 23"/>
          <p:cNvSpPr txBox="1"/>
          <p:nvPr/>
        </p:nvSpPr>
        <p:spPr>
          <a:xfrm>
            <a:off x="6553238" y="1763510"/>
            <a:ext cx="805317" cy="307777"/>
          </a:xfrm>
          <a:prstGeom prst="rect">
            <a:avLst/>
          </a:prstGeom>
          <a:noFill/>
        </p:spPr>
        <p:txBody>
          <a:bodyPr wrap="square" rtlCol="0">
            <a:spAutoFit/>
          </a:bodyPr>
          <a:lstStyle/>
          <a:p>
            <a:pPr algn="ctr"/>
            <a:r>
              <a:rPr lang="en-US" sz="1400" i="1" dirty="0"/>
              <a:t>Wk 12</a:t>
            </a:r>
          </a:p>
        </p:txBody>
      </p:sp>
      <p:cxnSp>
        <p:nvCxnSpPr>
          <p:cNvPr id="25" name="Straight Arrow Connector 24"/>
          <p:cNvCxnSpPr/>
          <p:nvPr/>
        </p:nvCxnSpPr>
        <p:spPr>
          <a:xfrm>
            <a:off x="6955897" y="2014902"/>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604241" y="1768505"/>
            <a:ext cx="805317" cy="307777"/>
          </a:xfrm>
          <a:prstGeom prst="rect">
            <a:avLst/>
          </a:prstGeom>
          <a:noFill/>
        </p:spPr>
        <p:txBody>
          <a:bodyPr wrap="square" rtlCol="0">
            <a:spAutoFit/>
          </a:bodyPr>
          <a:lstStyle/>
          <a:p>
            <a:pPr algn="ctr"/>
            <a:r>
              <a:rPr lang="en-US" sz="1400" i="1" dirty="0"/>
              <a:t>Wk 16</a:t>
            </a:r>
          </a:p>
        </p:txBody>
      </p:sp>
      <p:cxnSp>
        <p:nvCxnSpPr>
          <p:cNvPr id="27" name="Straight Arrow Connector 26"/>
          <p:cNvCxnSpPr/>
          <p:nvPr/>
        </p:nvCxnSpPr>
        <p:spPr>
          <a:xfrm>
            <a:off x="8006900" y="2019897"/>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Line 13"/>
          <p:cNvSpPr>
            <a:spLocks noChangeShapeType="1"/>
          </p:cNvSpPr>
          <p:nvPr/>
        </p:nvSpPr>
        <p:spPr bwMode="auto">
          <a:xfrm>
            <a:off x="3303060" y="5010741"/>
            <a:ext cx="431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1" hangingPunct="1">
              <a:defRPr/>
            </a:pPr>
            <a:endParaRPr lang="en-US" dirty="0">
              <a:latin typeface="Arial" charset="0"/>
              <a:ea typeface="ＭＳ Ｐゴシック" charset="0"/>
            </a:endParaRPr>
          </a:p>
        </p:txBody>
      </p:sp>
      <p:sp>
        <p:nvSpPr>
          <p:cNvPr id="29" name="Rectangle 3"/>
          <p:cNvSpPr txBox="1">
            <a:spLocks noChangeArrowheads="1"/>
          </p:cNvSpPr>
          <p:nvPr/>
        </p:nvSpPr>
        <p:spPr bwMode="auto">
          <a:xfrm>
            <a:off x="374650" y="5484407"/>
            <a:ext cx="8455025" cy="685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altLang="en-US" sz="1800" b="0" kern="0" dirty="0"/>
              <a:t>Prior treatment experience consisted of IFN or pegIFN ± RBV or SOF + RBV ± pegIFN</a:t>
            </a:r>
            <a:endParaRPr lang="en-US" altLang="en-US" sz="1800" b="0" kern="0" baseline="30000" dirty="0"/>
          </a:p>
        </p:txBody>
      </p:sp>
    </p:spTree>
    <p:extLst>
      <p:ext uri="{BB962C8B-B14F-4D97-AF65-F5344CB8AC3E}">
        <p14:creationId xmlns:p14="http://schemas.microsoft.com/office/powerpoint/2010/main" val="1572652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Title 1"/>
          <p:cNvSpPr>
            <a:spLocks noGrp="1"/>
          </p:cNvSpPr>
          <p:nvPr>
            <p:ph type="title"/>
          </p:nvPr>
        </p:nvSpPr>
        <p:spPr>
          <a:xfrm>
            <a:off x="377825" y="238125"/>
            <a:ext cx="8442325" cy="1103313"/>
          </a:xfrm>
        </p:spPr>
        <p:txBody>
          <a:bodyPr/>
          <a:lstStyle/>
          <a:p>
            <a:r>
              <a:rPr lang="en-US" altLang="en-US" dirty="0"/>
              <a:t>SURVEYOR-II, Part 3: SVR12 Rates With GLE/PIB for Pts With GT3 HCV ± Cirrhosis</a:t>
            </a:r>
            <a:endParaRPr lang="en-US" altLang="en-US" dirty="0">
              <a:ea typeface="MS PGothic" panose="020B0600070205080204" pitchFamily="34" charset="-128"/>
            </a:endParaRPr>
          </a:p>
        </p:txBody>
      </p:sp>
      <p:grpSp>
        <p:nvGrpSpPr>
          <p:cNvPr id="63495" name="Group 16"/>
          <p:cNvGrpSpPr>
            <a:grpSpLocks/>
          </p:cNvGrpSpPr>
          <p:nvPr/>
        </p:nvGrpSpPr>
        <p:grpSpPr bwMode="auto">
          <a:xfrm>
            <a:off x="6291263" y="6208713"/>
            <a:ext cx="2673350" cy="450850"/>
            <a:chOff x="9289790" y="4481726"/>
            <a:chExt cx="2673350" cy="450347"/>
          </a:xfrm>
        </p:grpSpPr>
        <p:pic>
          <p:nvPicPr>
            <p:cNvPr id="6358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8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ea typeface="MS PGothic" panose="020B0600070205080204" pitchFamily="34" charset="-128"/>
                </a:rPr>
                <a:t>Slide credit: </a:t>
              </a:r>
              <a:r>
                <a:rPr lang="en-US" altLang="en-US" sz="1400" b="0" dirty="0">
                  <a:solidFill>
                    <a:schemeClr val="bg2"/>
                  </a:solidFill>
                  <a:ea typeface="MS PGothic" panose="020B0600070205080204" pitchFamily="34" charset="-128"/>
                  <a:hlinkClick r:id="rId4"/>
                </a:rPr>
                <a:t>clinicaloptions.com</a:t>
              </a:r>
              <a:endParaRPr lang="en-US" altLang="en-US" sz="1400" b="0" dirty="0">
                <a:solidFill>
                  <a:schemeClr val="bg2"/>
                </a:solidFill>
                <a:ea typeface="MS PGothic" panose="020B0600070205080204" pitchFamily="34" charset="-128"/>
              </a:endParaRPr>
            </a:p>
          </p:txBody>
        </p:sp>
      </p:grpSp>
      <p:sp>
        <p:nvSpPr>
          <p:cNvPr id="63496" name="Text Box 11"/>
          <p:cNvSpPr txBox="1">
            <a:spLocks noChangeArrowheads="1"/>
          </p:cNvSpPr>
          <p:nvPr/>
        </p:nvSpPr>
        <p:spPr bwMode="auto">
          <a:xfrm>
            <a:off x="285750" y="6355080"/>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Wyles DL, et al. AASLD 2016. Abstract 113. </a:t>
            </a:r>
            <a:r>
              <a:rPr lang="en-US" altLang="en-US" sz="1400" b="0" dirty="0">
                <a:solidFill>
                  <a:srgbClr val="CDCDCF"/>
                </a:solidFill>
                <a:ea typeface="MS PGothic" pitchFamily="34" charset="-128"/>
              </a:rPr>
              <a:t>Reproduced with permission. </a:t>
            </a:r>
            <a:endParaRPr lang="nb-NO" altLang="en-US" sz="1400" b="0" dirty="0">
              <a:solidFill>
                <a:schemeClr val="bg2"/>
              </a:solidFill>
            </a:endParaRPr>
          </a:p>
        </p:txBody>
      </p:sp>
      <p:sp>
        <p:nvSpPr>
          <p:cNvPr id="62" name="TextBox 82"/>
          <p:cNvSpPr txBox="1">
            <a:spLocks noChangeArrowheads="1"/>
          </p:cNvSpPr>
          <p:nvPr/>
        </p:nvSpPr>
        <p:spPr bwMode="auto">
          <a:xfrm>
            <a:off x="160305" y="4522302"/>
            <a:ext cx="1891447"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spcBef>
                <a:spcPct val="0"/>
              </a:spcBef>
              <a:spcAft>
                <a:spcPct val="0"/>
              </a:spcAft>
              <a:buClrTx/>
              <a:buFontTx/>
              <a:buNone/>
            </a:pPr>
            <a:r>
              <a:rPr lang="en-US" altLang="en-US" sz="1600" b="0" dirty="0">
                <a:solidFill>
                  <a:schemeClr val="tx1"/>
                </a:solidFill>
              </a:rPr>
              <a:t>Tx Wks</a:t>
            </a:r>
            <a:br>
              <a:rPr lang="en-US" altLang="en-US" sz="1600" b="0" dirty="0">
                <a:solidFill>
                  <a:schemeClr val="tx1"/>
                </a:solidFill>
              </a:rPr>
            </a:br>
            <a:r>
              <a:rPr lang="en-US" altLang="en-US" sz="1600" b="0" dirty="0">
                <a:solidFill>
                  <a:schemeClr val="tx1"/>
                </a:solidFill>
              </a:rPr>
              <a:t>Cirrhosis</a:t>
            </a:r>
            <a:br>
              <a:rPr lang="en-US" altLang="en-US" sz="1600" b="0" dirty="0">
                <a:solidFill>
                  <a:schemeClr val="tx1"/>
                </a:solidFill>
              </a:rPr>
            </a:br>
            <a:r>
              <a:rPr lang="en-US" altLang="en-US" sz="1600" b="0" dirty="0">
                <a:solidFill>
                  <a:schemeClr val="tx1"/>
                </a:solidFill>
              </a:rPr>
              <a:t>Tx Experienced</a:t>
            </a:r>
            <a:br>
              <a:rPr lang="en-US" altLang="en-US" sz="1600" b="0" dirty="0">
                <a:solidFill>
                  <a:schemeClr val="tx1"/>
                </a:solidFill>
              </a:rPr>
            </a:br>
            <a:r>
              <a:rPr lang="en-US" altLang="en-US" sz="1600" b="0" dirty="0">
                <a:solidFill>
                  <a:schemeClr val="tx1"/>
                </a:solidFill>
              </a:rPr>
              <a:t/>
            </a:r>
            <a:br>
              <a:rPr lang="en-US" altLang="en-US" sz="1600" b="0" dirty="0">
                <a:solidFill>
                  <a:schemeClr val="tx1"/>
                </a:solidFill>
              </a:rPr>
            </a:br>
            <a:r>
              <a:rPr lang="en-US" altLang="en-US" sz="1600" b="0" dirty="0">
                <a:solidFill>
                  <a:schemeClr val="tx1"/>
                </a:solidFill>
              </a:rPr>
              <a:t>Breakthrough</a:t>
            </a:r>
            <a:br>
              <a:rPr lang="en-US" altLang="en-US" sz="1600" b="0" dirty="0">
                <a:solidFill>
                  <a:schemeClr val="tx1"/>
                </a:solidFill>
              </a:rPr>
            </a:br>
            <a:r>
              <a:rPr lang="en-US" altLang="en-US" sz="1600" b="0" dirty="0">
                <a:solidFill>
                  <a:schemeClr val="tx1"/>
                </a:solidFill>
              </a:rPr>
              <a:t>Relapse</a:t>
            </a:r>
          </a:p>
          <a:p>
            <a:pPr algn="r">
              <a:spcBef>
                <a:spcPct val="0"/>
              </a:spcBef>
              <a:spcAft>
                <a:spcPct val="0"/>
              </a:spcAft>
              <a:buClrTx/>
              <a:buFontTx/>
              <a:buNone/>
            </a:pPr>
            <a:r>
              <a:rPr lang="en-US" altLang="en-US" sz="1600" b="0" dirty="0">
                <a:solidFill>
                  <a:schemeClr val="tx1"/>
                </a:solidFill>
              </a:rPr>
              <a:t>LTFU</a:t>
            </a:r>
          </a:p>
        </p:txBody>
      </p:sp>
      <p:cxnSp>
        <p:nvCxnSpPr>
          <p:cNvPr id="63" name="Straight Connector 16"/>
          <p:cNvCxnSpPr>
            <a:cxnSpLocks noChangeShapeType="1"/>
          </p:cNvCxnSpPr>
          <p:nvPr/>
        </p:nvCxnSpPr>
        <p:spPr bwMode="auto">
          <a:xfrm flipV="1">
            <a:off x="2036976" y="1634077"/>
            <a:ext cx="0" cy="2767296"/>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5" name="Straight Connector 18"/>
          <p:cNvCxnSpPr>
            <a:cxnSpLocks noChangeShapeType="1"/>
          </p:cNvCxnSpPr>
          <p:nvPr/>
        </p:nvCxnSpPr>
        <p:spPr bwMode="auto">
          <a:xfrm flipH="1">
            <a:off x="1972391" y="1646995"/>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6" name="Straight Connector 20"/>
          <p:cNvCxnSpPr>
            <a:cxnSpLocks noChangeShapeType="1"/>
          </p:cNvCxnSpPr>
          <p:nvPr/>
        </p:nvCxnSpPr>
        <p:spPr bwMode="auto">
          <a:xfrm flipH="1">
            <a:off x="1972391" y="2202522"/>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7" name="Straight Connector 22"/>
          <p:cNvCxnSpPr>
            <a:cxnSpLocks noChangeShapeType="1"/>
          </p:cNvCxnSpPr>
          <p:nvPr/>
        </p:nvCxnSpPr>
        <p:spPr bwMode="auto">
          <a:xfrm flipH="1">
            <a:off x="1972391" y="2755465"/>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8" name="Straight Connector 24"/>
          <p:cNvCxnSpPr>
            <a:cxnSpLocks noChangeShapeType="1"/>
          </p:cNvCxnSpPr>
          <p:nvPr/>
        </p:nvCxnSpPr>
        <p:spPr bwMode="auto">
          <a:xfrm flipH="1">
            <a:off x="1972391" y="3308408"/>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9" name="Straight Connector 26"/>
          <p:cNvCxnSpPr>
            <a:cxnSpLocks noChangeShapeType="1"/>
          </p:cNvCxnSpPr>
          <p:nvPr/>
        </p:nvCxnSpPr>
        <p:spPr bwMode="auto">
          <a:xfrm flipH="1">
            <a:off x="1972391" y="3861350"/>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0" name="Straight Connector 28"/>
          <p:cNvCxnSpPr>
            <a:cxnSpLocks noChangeShapeType="1"/>
          </p:cNvCxnSpPr>
          <p:nvPr/>
        </p:nvCxnSpPr>
        <p:spPr bwMode="auto">
          <a:xfrm flipH="1">
            <a:off x="1972391" y="4414293"/>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1" name="Straight Connector 30"/>
          <p:cNvCxnSpPr>
            <a:cxnSpLocks noChangeShapeType="1"/>
          </p:cNvCxnSpPr>
          <p:nvPr/>
        </p:nvCxnSpPr>
        <p:spPr bwMode="auto">
          <a:xfrm>
            <a:off x="2033876" y="4414293"/>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72" name="TextBox 35"/>
          <p:cNvSpPr txBox="1">
            <a:spLocks noChangeArrowheads="1"/>
          </p:cNvSpPr>
          <p:nvPr/>
        </p:nvSpPr>
        <p:spPr bwMode="auto">
          <a:xfrm>
            <a:off x="1443892" y="1478700"/>
            <a:ext cx="6007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100</a:t>
            </a:r>
          </a:p>
        </p:txBody>
      </p:sp>
      <p:sp>
        <p:nvSpPr>
          <p:cNvPr id="73" name="TextBox 37"/>
          <p:cNvSpPr txBox="1">
            <a:spLocks noChangeArrowheads="1"/>
          </p:cNvSpPr>
          <p:nvPr/>
        </p:nvSpPr>
        <p:spPr bwMode="auto">
          <a:xfrm>
            <a:off x="1443892" y="2023752"/>
            <a:ext cx="6007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80</a:t>
            </a:r>
          </a:p>
        </p:txBody>
      </p:sp>
      <p:sp>
        <p:nvSpPr>
          <p:cNvPr id="74" name="TextBox 39"/>
          <p:cNvSpPr txBox="1">
            <a:spLocks noChangeArrowheads="1"/>
          </p:cNvSpPr>
          <p:nvPr/>
        </p:nvSpPr>
        <p:spPr bwMode="auto">
          <a:xfrm>
            <a:off x="1443892" y="2574110"/>
            <a:ext cx="6007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60</a:t>
            </a:r>
          </a:p>
        </p:txBody>
      </p:sp>
      <p:sp>
        <p:nvSpPr>
          <p:cNvPr id="75" name="TextBox 41"/>
          <p:cNvSpPr txBox="1">
            <a:spLocks noChangeArrowheads="1"/>
          </p:cNvSpPr>
          <p:nvPr/>
        </p:nvSpPr>
        <p:spPr bwMode="auto">
          <a:xfrm>
            <a:off x="1443892" y="3127052"/>
            <a:ext cx="6007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40</a:t>
            </a:r>
          </a:p>
        </p:txBody>
      </p:sp>
      <p:sp>
        <p:nvSpPr>
          <p:cNvPr id="76" name="TextBox 43"/>
          <p:cNvSpPr txBox="1">
            <a:spLocks noChangeArrowheads="1"/>
          </p:cNvSpPr>
          <p:nvPr/>
        </p:nvSpPr>
        <p:spPr bwMode="auto">
          <a:xfrm>
            <a:off x="1443892" y="3677412"/>
            <a:ext cx="6007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20</a:t>
            </a:r>
          </a:p>
        </p:txBody>
      </p:sp>
      <p:sp>
        <p:nvSpPr>
          <p:cNvPr id="77" name="TextBox 45"/>
          <p:cNvSpPr txBox="1">
            <a:spLocks noChangeArrowheads="1"/>
          </p:cNvSpPr>
          <p:nvPr/>
        </p:nvSpPr>
        <p:spPr bwMode="auto">
          <a:xfrm>
            <a:off x="1443892" y="4230355"/>
            <a:ext cx="6007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0</a:t>
            </a:r>
          </a:p>
        </p:txBody>
      </p:sp>
      <p:sp>
        <p:nvSpPr>
          <p:cNvPr id="78" name="TextBox 46"/>
          <p:cNvSpPr txBox="1">
            <a:spLocks noChangeArrowheads="1"/>
          </p:cNvSpPr>
          <p:nvPr/>
        </p:nvSpPr>
        <p:spPr bwMode="auto">
          <a:xfrm rot="16200000">
            <a:off x="-256202" y="2957775"/>
            <a:ext cx="31677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SVR12 (%)</a:t>
            </a:r>
          </a:p>
        </p:txBody>
      </p:sp>
      <p:sp>
        <p:nvSpPr>
          <p:cNvPr id="79" name="Rectangle 78"/>
          <p:cNvSpPr/>
          <p:nvPr/>
        </p:nvSpPr>
        <p:spPr bwMode="auto">
          <a:xfrm>
            <a:off x="2437901" y="1930247"/>
            <a:ext cx="861655" cy="2477907"/>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80" name="Rectangle 79"/>
          <p:cNvSpPr/>
          <p:nvPr/>
        </p:nvSpPr>
        <p:spPr bwMode="auto">
          <a:xfrm>
            <a:off x="4017813" y="1826893"/>
            <a:ext cx="861655" cy="2581261"/>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cxnSp>
        <p:nvCxnSpPr>
          <p:cNvPr id="81" name="Straight Connector 31"/>
          <p:cNvCxnSpPr>
            <a:cxnSpLocks noChangeShapeType="1"/>
          </p:cNvCxnSpPr>
          <p:nvPr/>
        </p:nvCxnSpPr>
        <p:spPr bwMode="auto">
          <a:xfrm>
            <a:off x="3624796" y="4425115"/>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2" name="Straight Connector 32"/>
          <p:cNvCxnSpPr>
            <a:cxnSpLocks noChangeShapeType="1"/>
          </p:cNvCxnSpPr>
          <p:nvPr/>
        </p:nvCxnSpPr>
        <p:spPr bwMode="auto">
          <a:xfrm>
            <a:off x="5200093" y="4425115"/>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3" name="Straight Connector 33"/>
          <p:cNvCxnSpPr>
            <a:cxnSpLocks noChangeShapeType="1"/>
          </p:cNvCxnSpPr>
          <p:nvPr/>
        </p:nvCxnSpPr>
        <p:spPr bwMode="auto">
          <a:xfrm>
            <a:off x="6775389" y="4425115"/>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4" name="Straight Connector 34"/>
          <p:cNvCxnSpPr>
            <a:cxnSpLocks noChangeShapeType="1"/>
          </p:cNvCxnSpPr>
          <p:nvPr/>
        </p:nvCxnSpPr>
        <p:spPr bwMode="auto">
          <a:xfrm>
            <a:off x="8346532" y="4425115"/>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85" name="TextBox 47"/>
          <p:cNvSpPr txBox="1">
            <a:spLocks noChangeArrowheads="1"/>
          </p:cNvSpPr>
          <p:nvPr/>
        </p:nvSpPr>
        <p:spPr bwMode="auto">
          <a:xfrm>
            <a:off x="2292614" y="1460131"/>
            <a:ext cx="11441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91</a:t>
            </a:r>
          </a:p>
        </p:txBody>
      </p:sp>
      <p:sp>
        <p:nvSpPr>
          <p:cNvPr id="86" name="TextBox 48"/>
          <p:cNvSpPr txBox="1">
            <a:spLocks noChangeArrowheads="1"/>
          </p:cNvSpPr>
          <p:nvPr/>
        </p:nvSpPr>
        <p:spPr bwMode="auto">
          <a:xfrm>
            <a:off x="3875488" y="1375146"/>
            <a:ext cx="11441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87" name="TextBox 49"/>
          <p:cNvSpPr txBox="1">
            <a:spLocks noChangeArrowheads="1"/>
          </p:cNvSpPr>
          <p:nvPr/>
        </p:nvSpPr>
        <p:spPr bwMode="auto">
          <a:xfrm>
            <a:off x="5434725" y="1357042"/>
            <a:ext cx="114095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sp>
        <p:nvSpPr>
          <p:cNvPr id="88" name="TextBox 50"/>
          <p:cNvSpPr txBox="1">
            <a:spLocks noChangeArrowheads="1"/>
          </p:cNvSpPr>
          <p:nvPr/>
        </p:nvSpPr>
        <p:spPr bwMode="auto">
          <a:xfrm>
            <a:off x="7012428" y="1423189"/>
            <a:ext cx="114419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89" name="Rectangle 88"/>
          <p:cNvSpPr/>
          <p:nvPr/>
        </p:nvSpPr>
        <p:spPr bwMode="auto">
          <a:xfrm>
            <a:off x="5571354" y="1772633"/>
            <a:ext cx="861655" cy="2635521"/>
          </a:xfrm>
          <a:prstGeom prst="rect">
            <a:avLst/>
          </a:prstGeom>
          <a:solidFill>
            <a:schemeClr val="accent1"/>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90" name="Rectangle 89"/>
          <p:cNvSpPr/>
          <p:nvPr/>
        </p:nvSpPr>
        <p:spPr bwMode="auto">
          <a:xfrm>
            <a:off x="7151268" y="1813975"/>
            <a:ext cx="861655" cy="2594180"/>
          </a:xfrm>
          <a:prstGeom prst="rect">
            <a:avLst/>
          </a:prstGeom>
          <a:solidFill>
            <a:srgbClr val="F2F23A"/>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grpSp>
        <p:nvGrpSpPr>
          <p:cNvPr id="91" name="Group 90"/>
          <p:cNvGrpSpPr/>
          <p:nvPr/>
        </p:nvGrpSpPr>
        <p:grpSpPr>
          <a:xfrm>
            <a:off x="2836724" y="1759713"/>
            <a:ext cx="64008" cy="697638"/>
            <a:chOff x="2594557" y="1856976"/>
            <a:chExt cx="365760" cy="697638"/>
          </a:xfrm>
        </p:grpSpPr>
        <p:cxnSp>
          <p:nvCxnSpPr>
            <p:cNvPr id="92" name="Straight Connector 62"/>
            <p:cNvCxnSpPr>
              <a:cxnSpLocks noChangeShapeType="1"/>
            </p:cNvCxnSpPr>
            <p:nvPr/>
          </p:nvCxnSpPr>
          <p:spPr bwMode="auto">
            <a:xfrm>
              <a:off x="2594557" y="185697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3" name="Straight Connector 64"/>
            <p:cNvCxnSpPr>
              <a:cxnSpLocks noChangeShapeType="1"/>
            </p:cNvCxnSpPr>
            <p:nvPr/>
          </p:nvCxnSpPr>
          <p:spPr bwMode="auto">
            <a:xfrm>
              <a:off x="2777437" y="1856976"/>
              <a:ext cx="0" cy="69763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4" name="Straight Connector 66"/>
            <p:cNvCxnSpPr>
              <a:cxnSpLocks noChangeShapeType="1"/>
            </p:cNvCxnSpPr>
            <p:nvPr/>
          </p:nvCxnSpPr>
          <p:spPr bwMode="auto">
            <a:xfrm>
              <a:off x="2594557" y="2548795"/>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95" name="Group 94"/>
          <p:cNvGrpSpPr/>
          <p:nvPr/>
        </p:nvGrpSpPr>
        <p:grpSpPr>
          <a:xfrm>
            <a:off x="4416636" y="1692533"/>
            <a:ext cx="64008" cy="610876"/>
            <a:chOff x="4259404" y="1789796"/>
            <a:chExt cx="365760" cy="610876"/>
          </a:xfrm>
        </p:grpSpPr>
        <p:cxnSp>
          <p:nvCxnSpPr>
            <p:cNvPr id="96" name="Straight Connector 69"/>
            <p:cNvCxnSpPr>
              <a:cxnSpLocks noChangeShapeType="1"/>
            </p:cNvCxnSpPr>
            <p:nvPr/>
          </p:nvCxnSpPr>
          <p:spPr bwMode="auto">
            <a:xfrm>
              <a:off x="4259404" y="178979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7" name="Straight Connector 70"/>
            <p:cNvCxnSpPr>
              <a:cxnSpLocks noChangeShapeType="1"/>
            </p:cNvCxnSpPr>
            <p:nvPr/>
          </p:nvCxnSpPr>
          <p:spPr bwMode="auto">
            <a:xfrm>
              <a:off x="4442284" y="1789796"/>
              <a:ext cx="0" cy="607204"/>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8" name="Straight Connector 71"/>
            <p:cNvCxnSpPr>
              <a:cxnSpLocks noChangeShapeType="1"/>
            </p:cNvCxnSpPr>
            <p:nvPr/>
          </p:nvCxnSpPr>
          <p:spPr bwMode="auto">
            <a:xfrm>
              <a:off x="4259404" y="2400672"/>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99" name="Group 73"/>
          <p:cNvGrpSpPr>
            <a:grpSpLocks/>
          </p:cNvGrpSpPr>
          <p:nvPr/>
        </p:nvGrpSpPr>
        <p:grpSpPr bwMode="auto">
          <a:xfrm>
            <a:off x="5970177" y="1677030"/>
            <a:ext cx="64008" cy="372074"/>
            <a:chOff x="1675051" y="3552404"/>
            <a:chExt cx="299406" cy="229273"/>
          </a:xfrm>
        </p:grpSpPr>
        <p:cxnSp>
          <p:nvCxnSpPr>
            <p:cNvPr id="100" name="Straight Connector 74"/>
            <p:cNvCxnSpPr>
              <a:cxnSpLocks noChangeShapeType="1"/>
            </p:cNvCxnSpPr>
            <p:nvPr/>
          </p:nvCxnSpPr>
          <p:spPr bwMode="auto">
            <a:xfrm>
              <a:off x="1675051" y="3552404"/>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1" name="Straight Connector 75"/>
            <p:cNvCxnSpPr>
              <a:cxnSpLocks noChangeShapeType="1"/>
            </p:cNvCxnSpPr>
            <p:nvPr/>
          </p:nvCxnSpPr>
          <p:spPr bwMode="auto">
            <a:xfrm>
              <a:off x="1824754" y="3552404"/>
              <a:ext cx="0" cy="22927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2" name="Straight Connector 76"/>
            <p:cNvCxnSpPr>
              <a:cxnSpLocks noChangeShapeType="1"/>
            </p:cNvCxnSpPr>
            <p:nvPr/>
          </p:nvCxnSpPr>
          <p:spPr bwMode="auto">
            <a:xfrm>
              <a:off x="1675051" y="3775414"/>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03" name="Group 78"/>
          <p:cNvGrpSpPr>
            <a:grpSpLocks/>
          </p:cNvGrpSpPr>
          <p:nvPr/>
        </p:nvGrpSpPr>
        <p:grpSpPr bwMode="auto">
          <a:xfrm>
            <a:off x="7550091" y="1726124"/>
            <a:ext cx="64008" cy="374657"/>
            <a:chOff x="1675048" y="3552404"/>
            <a:chExt cx="299409" cy="229273"/>
          </a:xfrm>
        </p:grpSpPr>
        <p:cxnSp>
          <p:nvCxnSpPr>
            <p:cNvPr id="104" name="Straight Connector 79"/>
            <p:cNvCxnSpPr>
              <a:cxnSpLocks noChangeShapeType="1"/>
            </p:cNvCxnSpPr>
            <p:nvPr/>
          </p:nvCxnSpPr>
          <p:spPr bwMode="auto">
            <a:xfrm>
              <a:off x="1675048" y="3552404"/>
              <a:ext cx="299405"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5" name="Straight Connector 80"/>
            <p:cNvCxnSpPr>
              <a:cxnSpLocks noChangeShapeType="1"/>
            </p:cNvCxnSpPr>
            <p:nvPr/>
          </p:nvCxnSpPr>
          <p:spPr bwMode="auto">
            <a:xfrm>
              <a:off x="1824754" y="3552404"/>
              <a:ext cx="0" cy="22927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6" name="Straight Connector 81"/>
            <p:cNvCxnSpPr>
              <a:cxnSpLocks noChangeShapeType="1"/>
            </p:cNvCxnSpPr>
            <p:nvPr/>
          </p:nvCxnSpPr>
          <p:spPr bwMode="auto">
            <a:xfrm>
              <a:off x="1675051" y="3779876"/>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107" name="TextBox 86"/>
          <p:cNvSpPr txBox="1">
            <a:spLocks noChangeArrowheads="1"/>
          </p:cNvSpPr>
          <p:nvPr/>
        </p:nvSpPr>
        <p:spPr bwMode="auto">
          <a:xfrm>
            <a:off x="2486138" y="4533125"/>
            <a:ext cx="782970"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12</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2</a:t>
            </a:r>
          </a:p>
          <a:p>
            <a:pPr algn="ctr">
              <a:spcBef>
                <a:spcPct val="0"/>
              </a:spcBef>
              <a:spcAft>
                <a:spcPct val="0"/>
              </a:spcAft>
              <a:buClrTx/>
              <a:buFontTx/>
              <a:buNone/>
            </a:pPr>
            <a:r>
              <a:rPr lang="en-US" altLang="en-US" sz="1600" b="0" dirty="0">
                <a:solidFill>
                  <a:schemeClr val="tx1"/>
                </a:solidFill>
              </a:rPr>
              <a:t>0</a:t>
            </a:r>
          </a:p>
        </p:txBody>
      </p:sp>
      <p:sp>
        <p:nvSpPr>
          <p:cNvPr id="108" name="TextBox 87"/>
          <p:cNvSpPr txBox="1">
            <a:spLocks noChangeArrowheads="1"/>
          </p:cNvSpPr>
          <p:nvPr/>
        </p:nvSpPr>
        <p:spPr bwMode="auto">
          <a:xfrm>
            <a:off x="3737756" y="4533125"/>
            <a:ext cx="1414633"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16</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0</a:t>
            </a:r>
          </a:p>
        </p:txBody>
      </p:sp>
      <p:sp>
        <p:nvSpPr>
          <p:cNvPr id="109" name="TextBox 88"/>
          <p:cNvSpPr txBox="1">
            <a:spLocks noChangeArrowheads="1"/>
          </p:cNvSpPr>
          <p:nvPr/>
        </p:nvSpPr>
        <p:spPr bwMode="auto">
          <a:xfrm>
            <a:off x="5293157" y="4533125"/>
            <a:ext cx="1414633"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12</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1</a:t>
            </a:r>
          </a:p>
        </p:txBody>
      </p:sp>
      <p:sp>
        <p:nvSpPr>
          <p:cNvPr id="110" name="TextBox 89"/>
          <p:cNvSpPr txBox="1">
            <a:spLocks noChangeArrowheads="1"/>
          </p:cNvSpPr>
          <p:nvPr/>
        </p:nvSpPr>
        <p:spPr bwMode="auto">
          <a:xfrm>
            <a:off x="6869386" y="4533125"/>
            <a:ext cx="1414633"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16</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0</a:t>
            </a:r>
          </a:p>
        </p:txBody>
      </p:sp>
      <p:sp>
        <p:nvSpPr>
          <p:cNvPr id="111" name="TextBox 110"/>
          <p:cNvSpPr txBox="1"/>
          <p:nvPr/>
        </p:nvSpPr>
        <p:spPr>
          <a:xfrm>
            <a:off x="2311162" y="4005395"/>
            <a:ext cx="1144196" cy="313932"/>
          </a:xfrm>
          <a:prstGeom prst="rect">
            <a:avLst/>
          </a:prstGeom>
          <a:noFill/>
        </p:spPr>
        <p:txBody>
          <a:bodyPr>
            <a:spAutoFit/>
          </a:bodyPr>
          <a:lstStyle/>
          <a:p>
            <a:pPr algn="ctr">
              <a:lnSpc>
                <a:spcPct val="90000"/>
              </a:lnSpc>
              <a:defRPr/>
            </a:pPr>
            <a:r>
              <a:rPr lang="en-US" sz="1600" b="0" dirty="0">
                <a:solidFill>
                  <a:schemeClr val="bg2">
                    <a:lumMod val="10000"/>
                  </a:schemeClr>
                </a:solidFill>
              </a:rPr>
              <a:t>20/22</a:t>
            </a:r>
          </a:p>
        </p:txBody>
      </p:sp>
      <p:sp>
        <p:nvSpPr>
          <p:cNvPr id="112" name="TextBox 111"/>
          <p:cNvSpPr txBox="1"/>
          <p:nvPr/>
        </p:nvSpPr>
        <p:spPr>
          <a:xfrm>
            <a:off x="3890587" y="4005395"/>
            <a:ext cx="1144196" cy="313932"/>
          </a:xfrm>
          <a:prstGeom prst="rect">
            <a:avLst/>
          </a:prstGeom>
          <a:noFill/>
        </p:spPr>
        <p:txBody>
          <a:bodyPr>
            <a:spAutoFit/>
          </a:bodyPr>
          <a:lstStyle/>
          <a:p>
            <a:pPr algn="ctr">
              <a:lnSpc>
                <a:spcPct val="90000"/>
              </a:lnSpc>
              <a:defRPr/>
            </a:pPr>
            <a:r>
              <a:rPr lang="en-US" sz="1600" b="0" dirty="0">
                <a:solidFill>
                  <a:schemeClr val="bg2">
                    <a:lumMod val="10000"/>
                  </a:schemeClr>
                </a:solidFill>
              </a:rPr>
              <a:t>21/22</a:t>
            </a:r>
          </a:p>
        </p:txBody>
      </p:sp>
      <p:sp>
        <p:nvSpPr>
          <p:cNvPr id="113" name="TextBox 112"/>
          <p:cNvSpPr txBox="1"/>
          <p:nvPr/>
        </p:nvSpPr>
        <p:spPr>
          <a:xfrm>
            <a:off x="5443193" y="4005395"/>
            <a:ext cx="1144198" cy="313932"/>
          </a:xfrm>
          <a:prstGeom prst="rect">
            <a:avLst/>
          </a:prstGeom>
          <a:noFill/>
        </p:spPr>
        <p:txBody>
          <a:bodyPr>
            <a:spAutoFit/>
          </a:bodyPr>
          <a:lstStyle/>
          <a:p>
            <a:pPr algn="ctr">
              <a:lnSpc>
                <a:spcPct val="90000"/>
              </a:lnSpc>
              <a:defRPr/>
            </a:pPr>
            <a:r>
              <a:rPr lang="en-US" sz="1600" b="0" dirty="0">
                <a:solidFill>
                  <a:schemeClr val="bg2">
                    <a:lumMod val="10000"/>
                  </a:schemeClr>
                </a:solidFill>
              </a:rPr>
              <a:t>39/40</a:t>
            </a:r>
          </a:p>
        </p:txBody>
      </p:sp>
      <p:sp>
        <p:nvSpPr>
          <p:cNvPr id="114" name="TextBox 113"/>
          <p:cNvSpPr txBox="1"/>
          <p:nvPr/>
        </p:nvSpPr>
        <p:spPr>
          <a:xfrm>
            <a:off x="7010144" y="4005395"/>
            <a:ext cx="1144198" cy="313932"/>
          </a:xfrm>
          <a:prstGeom prst="rect">
            <a:avLst/>
          </a:prstGeom>
          <a:noFill/>
        </p:spPr>
        <p:txBody>
          <a:bodyPr>
            <a:spAutoFit/>
          </a:bodyPr>
          <a:lstStyle/>
          <a:p>
            <a:pPr algn="ctr">
              <a:lnSpc>
                <a:spcPct val="90000"/>
              </a:lnSpc>
              <a:defRPr/>
            </a:pPr>
            <a:r>
              <a:rPr lang="en-US" sz="1600" b="0" dirty="0">
                <a:solidFill>
                  <a:schemeClr val="bg2">
                    <a:lumMod val="10000"/>
                  </a:schemeClr>
                </a:solidFill>
              </a:rPr>
              <a:t>45/47</a:t>
            </a:r>
          </a:p>
        </p:txBody>
      </p:sp>
      <p:sp>
        <p:nvSpPr>
          <p:cNvPr id="115" name="TextBox 16"/>
          <p:cNvSpPr txBox="1">
            <a:spLocks noChangeArrowheads="1"/>
          </p:cNvSpPr>
          <p:nvPr/>
        </p:nvSpPr>
        <p:spPr bwMode="auto">
          <a:xfrm>
            <a:off x="1337616" y="4011128"/>
            <a:ext cx="681597" cy="301621"/>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cxnSp>
        <p:nvCxnSpPr>
          <p:cNvPr id="116" name="Straight Connector 84"/>
          <p:cNvCxnSpPr>
            <a:cxnSpLocks noChangeShapeType="1"/>
          </p:cNvCxnSpPr>
          <p:nvPr/>
        </p:nvCxnSpPr>
        <p:spPr bwMode="auto">
          <a:xfrm>
            <a:off x="587396" y="5330532"/>
            <a:ext cx="777536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17" name="Straight Connector 14"/>
          <p:cNvCxnSpPr>
            <a:cxnSpLocks noChangeShapeType="1"/>
          </p:cNvCxnSpPr>
          <p:nvPr/>
        </p:nvCxnSpPr>
        <p:spPr bwMode="auto">
          <a:xfrm>
            <a:off x="1999479" y="4414293"/>
            <a:ext cx="6363286"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42156269"/>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EXPEDITION-IV: GLE/PIB for Pts With </a:t>
            </a:r>
            <a:br>
              <a:rPr lang="en-US" altLang="en-US" dirty="0"/>
            </a:br>
            <a:r>
              <a:rPr lang="en-US" altLang="en-US" dirty="0"/>
              <a:t>GT1-6 HCV and Renal Impairment</a:t>
            </a:r>
          </a:p>
        </p:txBody>
      </p:sp>
      <p:sp>
        <p:nvSpPr>
          <p:cNvPr id="6" name="Text Box 11"/>
          <p:cNvSpPr txBox="1">
            <a:spLocks noChangeArrowheads="1"/>
          </p:cNvSpPr>
          <p:nvPr/>
        </p:nvSpPr>
        <p:spPr bwMode="auto">
          <a:xfrm>
            <a:off x="285750" y="6349669"/>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Gane EJ, et al. AASLD 2016. Abstract LB11.</a:t>
            </a:r>
          </a:p>
        </p:txBody>
      </p:sp>
      <p:sp>
        <p:nvSpPr>
          <p:cNvPr id="7" name="TextBox 1"/>
          <p:cNvSpPr txBox="1">
            <a:spLocks noChangeArrowheads="1"/>
          </p:cNvSpPr>
          <p:nvPr/>
        </p:nvSpPr>
        <p:spPr bwMode="auto">
          <a:xfrm>
            <a:off x="388937" y="5329569"/>
            <a:ext cx="84264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400" b="0" dirty="0"/>
              <a:t>*Dosing: GLE/PIB given as 3 coformulated 100/40-mg tablets QD for a total dose of 300/120 mg.</a:t>
            </a:r>
          </a:p>
          <a:p>
            <a:pPr eaLnBrk="1" hangingPunct="1">
              <a:spcBef>
                <a:spcPct val="0"/>
              </a:spcBef>
              <a:buNone/>
            </a:pPr>
            <a:r>
              <a:rPr lang="en-US" altLang="en-US" sz="1400" b="0" baseline="30000" dirty="0"/>
              <a:t>†</a:t>
            </a:r>
            <a:r>
              <a:rPr lang="en-US" altLang="en-US" sz="1400" b="0" kern="0" dirty="0"/>
              <a:t>Prior treatment experience consisted of IFN or pegIFN ± RBV or SOF + RBV ± pegIFN.</a:t>
            </a:r>
            <a:endParaRPr lang="en-US" altLang="en-US" sz="1400" b="0" kern="0" baseline="30000" dirty="0"/>
          </a:p>
          <a:p>
            <a:pPr eaLnBrk="1" hangingPunct="1">
              <a:spcBef>
                <a:spcPct val="0"/>
              </a:spcBef>
              <a:buFontTx/>
              <a:buNone/>
            </a:pPr>
            <a:r>
              <a:rPr lang="en-US" altLang="en-US" sz="1400" b="0" baseline="30000" dirty="0"/>
              <a:t>‡</a:t>
            </a:r>
            <a:r>
              <a:rPr lang="en-US" altLang="en-US" sz="1400" b="0" dirty="0"/>
              <a:t>1 pt d/c, 1 pt LTFU in ITT analysis of SVR12.</a:t>
            </a:r>
          </a:p>
        </p:txBody>
      </p:sp>
      <p:sp>
        <p:nvSpPr>
          <p:cNvPr id="8" name="Rectangle 3"/>
          <p:cNvSpPr>
            <a:spLocks noGrp="1" noChangeArrowheads="1"/>
          </p:cNvSpPr>
          <p:nvPr>
            <p:ph idx="1"/>
          </p:nvPr>
        </p:nvSpPr>
        <p:spPr>
          <a:xfrm>
            <a:off x="374650" y="3958551"/>
            <a:ext cx="8455025" cy="1489955"/>
          </a:xfrm>
        </p:spPr>
        <p:txBody>
          <a:bodyPr/>
          <a:lstStyle/>
          <a:p>
            <a:r>
              <a:rPr lang="en-US" sz="2400" dirty="0"/>
              <a:t>At baseline, 82% on hemodialysis; 19% cirrhotic; </a:t>
            </a:r>
            <a:br>
              <a:rPr lang="en-US" sz="2400" dirty="0"/>
            </a:br>
            <a:r>
              <a:rPr lang="en-US" sz="2400" dirty="0"/>
              <a:t>42% treatment experienced</a:t>
            </a:r>
            <a:endParaRPr lang="en-US" altLang="en-US" sz="2400" baseline="30000" dirty="0"/>
          </a:p>
          <a:p>
            <a:r>
              <a:rPr lang="en-US" altLang="en-US" sz="2400" dirty="0"/>
              <a:t>SVR12 rate of </a:t>
            </a:r>
            <a:r>
              <a:rPr lang="en-US" altLang="en-US" sz="2400" dirty="0">
                <a:solidFill>
                  <a:schemeClr val="accent2"/>
                </a:solidFill>
              </a:rPr>
              <a:t>98%</a:t>
            </a:r>
            <a:r>
              <a:rPr lang="en-US" altLang="en-US" sz="2400" dirty="0"/>
              <a:t> (ITT; n/N = 102</a:t>
            </a:r>
            <a:r>
              <a:rPr lang="en-US" altLang="en-US" sz="2400" baseline="30000" dirty="0"/>
              <a:t>‡</a:t>
            </a:r>
            <a:r>
              <a:rPr lang="en-US" altLang="en-US" sz="2400" dirty="0"/>
              <a:t>/104)</a:t>
            </a:r>
            <a:endParaRPr lang="en-US" altLang="en-US" sz="2400" baseline="30000" dirty="0"/>
          </a:p>
        </p:txBody>
      </p:sp>
      <p:sp>
        <p:nvSpPr>
          <p:cNvPr id="10" name="Rectangle 3"/>
          <p:cNvSpPr txBox="1">
            <a:spLocks noChangeArrowheads="1"/>
          </p:cNvSpPr>
          <p:nvPr/>
        </p:nvSpPr>
        <p:spPr bwMode="auto">
          <a:xfrm>
            <a:off x="374650" y="1512889"/>
            <a:ext cx="8455025" cy="40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sz="2400" b="0" kern="0" dirty="0"/>
              <a:t>Open-label, single-arm phase III trial</a:t>
            </a:r>
            <a:endParaRPr lang="en-US" altLang="en-US" sz="2400" b="0" kern="0" baseline="30000" dirty="0"/>
          </a:p>
        </p:txBody>
      </p:sp>
      <p:sp>
        <p:nvSpPr>
          <p:cNvPr id="11" name="Rectangle 7"/>
          <p:cNvSpPr>
            <a:spLocks noChangeArrowheads="1"/>
          </p:cNvSpPr>
          <p:nvPr/>
        </p:nvSpPr>
        <p:spPr bwMode="auto">
          <a:xfrm>
            <a:off x="4192620" y="2463058"/>
            <a:ext cx="3681153" cy="784789"/>
          </a:xfrm>
          <a:prstGeom prst="rect">
            <a:avLst/>
          </a:prstGeom>
          <a:solidFill>
            <a:schemeClr val="accent2"/>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endParaRPr lang="en-US" sz="1600" b="1" dirty="0">
              <a:solidFill>
                <a:schemeClr val="bg2">
                  <a:lumMod val="10000"/>
                </a:schemeClr>
              </a:solidFill>
            </a:endParaRPr>
          </a:p>
          <a:p>
            <a:pPr algn="ctr" eaLnBrk="1" hangingPunct="1">
              <a:spcBef>
                <a:spcPct val="50000"/>
              </a:spcBef>
            </a:pPr>
            <a:r>
              <a:rPr lang="en-US" sz="1600" b="1" dirty="0">
                <a:solidFill>
                  <a:schemeClr val="bg2">
                    <a:lumMod val="10000"/>
                  </a:schemeClr>
                </a:solidFill>
              </a:rPr>
              <a:t>GLE/PIB*</a:t>
            </a:r>
            <a:br>
              <a:rPr lang="en-US" sz="1600" b="1" dirty="0">
                <a:solidFill>
                  <a:schemeClr val="bg2">
                    <a:lumMod val="10000"/>
                  </a:schemeClr>
                </a:solidFill>
              </a:rPr>
            </a:br>
            <a:r>
              <a:rPr lang="en-US" altLang="en-US" sz="1600" b="0" dirty="0">
                <a:solidFill>
                  <a:schemeClr val="bg2">
                    <a:lumMod val="10000"/>
                  </a:schemeClr>
                </a:solidFill>
              </a:rPr>
              <a:t>(N = 104)</a:t>
            </a:r>
          </a:p>
          <a:p>
            <a:pPr algn="ctr" eaLnBrk="1" hangingPunct="1">
              <a:spcBef>
                <a:spcPct val="50000"/>
              </a:spcBef>
            </a:pPr>
            <a:r>
              <a:rPr lang="en-US" sz="1600" dirty="0">
                <a:solidFill>
                  <a:schemeClr val="bg2">
                    <a:lumMod val="10000"/>
                  </a:schemeClr>
                </a:solidFill>
              </a:rPr>
              <a:t> </a:t>
            </a:r>
            <a:endParaRPr lang="en-US" altLang="en-US" sz="1600" dirty="0">
              <a:solidFill>
                <a:schemeClr val="bg2">
                  <a:lumMod val="10000"/>
                </a:schemeClr>
              </a:solidFill>
            </a:endParaRPr>
          </a:p>
        </p:txBody>
      </p:sp>
      <p:sp>
        <p:nvSpPr>
          <p:cNvPr id="12" name="Line 13"/>
          <p:cNvSpPr>
            <a:spLocks noChangeShapeType="1"/>
          </p:cNvSpPr>
          <p:nvPr/>
        </p:nvSpPr>
        <p:spPr bwMode="auto">
          <a:xfrm rot="-360000">
            <a:off x="3201021" y="2810607"/>
            <a:ext cx="855629" cy="896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dirty="0"/>
          </a:p>
        </p:txBody>
      </p:sp>
      <p:sp>
        <p:nvSpPr>
          <p:cNvPr id="13" name="Rectangle 11"/>
          <p:cNvSpPr>
            <a:spLocks noChangeArrowheads="1"/>
          </p:cNvSpPr>
          <p:nvPr/>
        </p:nvSpPr>
        <p:spPr bwMode="auto">
          <a:xfrm>
            <a:off x="269306" y="2244719"/>
            <a:ext cx="2929371" cy="1366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0" dirty="0"/>
              <a:t>GT1-6 HCV pts </a:t>
            </a:r>
          </a:p>
          <a:p>
            <a:pPr algn="ctr" eaLnBrk="1" hangingPunct="1"/>
            <a:r>
              <a:rPr lang="en-US" altLang="en-US" sz="1600" b="0" dirty="0"/>
              <a:t>with stage 4 or 5 CKD</a:t>
            </a:r>
          </a:p>
          <a:p>
            <a:pPr algn="ctr" eaLnBrk="1" hangingPunct="1"/>
            <a:r>
              <a:rPr lang="en-US" altLang="en-US" sz="1600" b="0" dirty="0"/>
              <a:t>with compensated cirrhosis</a:t>
            </a:r>
            <a:br>
              <a:rPr lang="en-US" altLang="en-US" sz="1600" b="0" dirty="0"/>
            </a:br>
            <a:r>
              <a:rPr lang="en-US" altLang="en-US" sz="1600" b="0" dirty="0"/>
              <a:t>or without cirrhosis </a:t>
            </a:r>
          </a:p>
          <a:p>
            <a:pPr algn="ctr" eaLnBrk="1" hangingPunct="1"/>
            <a:r>
              <a:rPr lang="en-US" altLang="en-US" sz="1600" b="0" dirty="0"/>
              <a:t>and </a:t>
            </a:r>
            <a:r>
              <a:rPr lang="en-US" sz="1600" b="0" dirty="0"/>
              <a:t>with or without </a:t>
            </a:r>
            <a:br>
              <a:rPr lang="en-US" sz="1600" b="0" dirty="0"/>
            </a:br>
            <a:r>
              <a:rPr lang="en-US" sz="1600" b="0" dirty="0"/>
              <a:t>treatment experience</a:t>
            </a:r>
            <a:r>
              <a:rPr lang="en-US" altLang="en-US" sz="1600" b="0" baseline="30000" dirty="0"/>
              <a:t>† </a:t>
            </a:r>
            <a:endParaRPr lang="en-US" altLang="en-US" sz="1600" b="0" dirty="0"/>
          </a:p>
          <a:p>
            <a:pPr algn="ctr" eaLnBrk="1" hangingPunct="1"/>
            <a:r>
              <a:rPr lang="en-US" altLang="en-US" sz="1600" b="0" dirty="0"/>
              <a:t>(N = 104)</a:t>
            </a:r>
          </a:p>
        </p:txBody>
      </p:sp>
      <p:sp>
        <p:nvSpPr>
          <p:cNvPr id="14" name="TextBox 13"/>
          <p:cNvSpPr txBox="1"/>
          <p:nvPr/>
        </p:nvSpPr>
        <p:spPr>
          <a:xfrm>
            <a:off x="7471114" y="1916191"/>
            <a:ext cx="805317" cy="307777"/>
          </a:xfrm>
          <a:prstGeom prst="rect">
            <a:avLst/>
          </a:prstGeom>
          <a:noFill/>
        </p:spPr>
        <p:txBody>
          <a:bodyPr wrap="square" rtlCol="0">
            <a:spAutoFit/>
          </a:bodyPr>
          <a:lstStyle/>
          <a:p>
            <a:pPr algn="ctr"/>
            <a:r>
              <a:rPr lang="en-US" sz="1400" i="1" dirty="0"/>
              <a:t>Wk 12</a:t>
            </a:r>
          </a:p>
        </p:txBody>
      </p:sp>
      <p:cxnSp>
        <p:nvCxnSpPr>
          <p:cNvPr id="15" name="Straight Arrow Connector 14"/>
          <p:cNvCxnSpPr/>
          <p:nvPr/>
        </p:nvCxnSpPr>
        <p:spPr>
          <a:xfrm>
            <a:off x="7873773" y="2167583"/>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689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ea typeface="MS PGothic" panose="020B0600070205080204" pitchFamily="34" charset="-128"/>
              </a:rPr>
              <a:t>GLE/PIB Studies: Safety</a:t>
            </a:r>
          </a:p>
        </p:txBody>
      </p:sp>
      <p:graphicFrame>
        <p:nvGraphicFramePr>
          <p:cNvPr id="9" name="Table 8"/>
          <p:cNvGraphicFramePr>
            <a:graphicFrameLocks noGrp="1"/>
          </p:cNvGraphicFramePr>
          <p:nvPr>
            <p:extLst>
              <p:ext uri="{D42A27DB-BD31-4B8C-83A1-F6EECF244321}">
                <p14:modId xmlns:p14="http://schemas.microsoft.com/office/powerpoint/2010/main" val="1054000876"/>
              </p:ext>
            </p:extLst>
          </p:nvPr>
        </p:nvGraphicFramePr>
        <p:xfrm>
          <a:off x="382588" y="1483971"/>
          <a:ext cx="8464551" cy="4119269"/>
        </p:xfrm>
        <a:graphic>
          <a:graphicData uri="http://schemas.openxmlformats.org/drawingml/2006/table">
            <a:tbl>
              <a:tblPr/>
              <a:tblGrid>
                <a:gridCol w="2330721">
                  <a:extLst>
                    <a:ext uri="{9D8B030D-6E8A-4147-A177-3AD203B41FA5}">
                      <a16:colId xmlns:a16="http://schemas.microsoft.com/office/drawing/2014/main" xmlns="" val="20000"/>
                    </a:ext>
                  </a:extLst>
                </a:gridCol>
                <a:gridCol w="1104534">
                  <a:extLst>
                    <a:ext uri="{9D8B030D-6E8A-4147-A177-3AD203B41FA5}">
                      <a16:colId xmlns:a16="http://schemas.microsoft.com/office/drawing/2014/main" xmlns="" val="20001"/>
                    </a:ext>
                  </a:extLst>
                </a:gridCol>
                <a:gridCol w="1104534">
                  <a:extLst>
                    <a:ext uri="{9D8B030D-6E8A-4147-A177-3AD203B41FA5}">
                      <a16:colId xmlns:a16="http://schemas.microsoft.com/office/drawing/2014/main" xmlns="" val="20002"/>
                    </a:ext>
                  </a:extLst>
                </a:gridCol>
                <a:gridCol w="1104534">
                  <a:extLst>
                    <a:ext uri="{9D8B030D-6E8A-4147-A177-3AD203B41FA5}">
                      <a16:colId xmlns:a16="http://schemas.microsoft.com/office/drawing/2014/main" xmlns="" val="20003"/>
                    </a:ext>
                  </a:extLst>
                </a:gridCol>
                <a:gridCol w="1104534">
                  <a:extLst>
                    <a:ext uri="{9D8B030D-6E8A-4147-A177-3AD203B41FA5}">
                      <a16:colId xmlns:a16="http://schemas.microsoft.com/office/drawing/2014/main" xmlns="" val="20004"/>
                    </a:ext>
                  </a:extLst>
                </a:gridCol>
                <a:gridCol w="1715694">
                  <a:extLst>
                    <a:ext uri="{9D8B030D-6E8A-4147-A177-3AD203B41FA5}">
                      <a16:colId xmlns:a16="http://schemas.microsoft.com/office/drawing/2014/main" xmlns="" val="20005"/>
                    </a:ext>
                  </a:extLst>
                </a:gridCol>
              </a:tblGrid>
              <a:tr h="3048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Outcome, %</a:t>
                      </a: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ENDURANCE-1</a:t>
                      </a:r>
                      <a:r>
                        <a:rPr kumimoji="0" lang="en-US" sz="1400" b="1" i="0" u="none" strike="noStrike" cap="none" normalizeH="0" baseline="30000" dirty="0">
                          <a:ln>
                            <a:noFill/>
                          </a:ln>
                          <a:solidFill>
                            <a:srgbClr val="FFFFFF"/>
                          </a:solidFill>
                          <a:effectLst/>
                          <a:latin typeface="Arial" charset="0"/>
                          <a:ea typeface="ＭＳ Ｐゴシック" charset="-128"/>
                        </a:rPr>
                        <a:t>[1]</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ENDURANCE-2</a:t>
                      </a:r>
                      <a:r>
                        <a:rPr kumimoji="0" lang="en-US" sz="1400" b="1" i="0" u="none" strike="noStrike" cap="none" normalizeH="0" baseline="30000" dirty="0">
                          <a:ln>
                            <a:noFill/>
                          </a:ln>
                          <a:solidFill>
                            <a:srgbClr val="FFFFFF"/>
                          </a:solidFill>
                          <a:effectLst/>
                          <a:latin typeface="Arial" charset="0"/>
                          <a:ea typeface="ＭＳ Ｐゴシック" charset="-128"/>
                        </a:rPr>
                        <a:t>[2]</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ENDURANCE-4</a:t>
                      </a:r>
                      <a:r>
                        <a:rPr kumimoji="0" lang="en-US" sz="1400" b="1" i="0" u="none" strike="noStrike" cap="none" normalizeH="0" baseline="30000" dirty="0">
                          <a:ln>
                            <a:noFill/>
                          </a:ln>
                          <a:solidFill>
                            <a:srgbClr val="FFFFFF"/>
                          </a:solidFill>
                          <a:effectLst/>
                          <a:latin typeface="Arial" charset="0"/>
                          <a:ea typeface="ＭＳ Ｐゴシック" charset="-128"/>
                        </a:rPr>
                        <a:t>[3]</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73152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GLE/PIB </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8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351)</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GLE/PIB </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12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352)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GLE/PIB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12 Wks</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(n = 202)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PBO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12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100)</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GLE/PIB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12 Wks</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(n = 121)</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Any AE</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62</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66</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65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58</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69</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D/c for AE</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3"/>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Serious AE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Death</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5"/>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AE in ≥ 10% of pts</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Fatigue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17</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7"/>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Headache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19</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18</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21</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8"/>
                  </a:ext>
                </a:extLst>
              </a:tr>
              <a:tr h="304800">
                <a:tc>
                  <a:txBody>
                    <a:bodyPr/>
                    <a:lstStyle/>
                    <a:p>
                      <a:pPr marL="0" indent="0" algn="l" fontAlgn="b">
                        <a:buFont typeface="Arial" panose="020B0604020202020204" pitchFamily="34" charset="0"/>
                        <a:buNone/>
                      </a:pPr>
                      <a:r>
                        <a:rPr lang="en-US" sz="1400" b="0" i="0" u="none" strike="noStrike" dirty="0">
                          <a:solidFill>
                            <a:schemeClr val="bg2">
                              <a:lumMod val="10000"/>
                            </a:schemeClr>
                          </a:solidFill>
                          <a:effectLst/>
                          <a:latin typeface="+mn-lt"/>
                        </a:rPr>
                        <a:t>AST grade ≥ 3*</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9"/>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ALT grade ≥ 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0"/>
                  </a:ext>
                </a:extLst>
              </a:tr>
              <a:tr h="339749">
                <a:tc>
                  <a:txBody>
                    <a:bodyPr/>
                    <a:lstStyle/>
                    <a:p>
                      <a:pPr marL="0" indent="0" algn="l" fontAlgn="b">
                        <a:buFont typeface="Arial" panose="020B0604020202020204" pitchFamily="34" charset="0"/>
                        <a:buNone/>
                      </a:pPr>
                      <a:r>
                        <a:rPr lang="en-US" sz="1400" b="0" i="0" u="none" strike="noStrike" dirty="0">
                          <a:solidFill>
                            <a:schemeClr val="bg2">
                              <a:lumMod val="10000"/>
                            </a:schemeClr>
                          </a:solidFill>
                          <a:effectLst/>
                          <a:latin typeface="+mn-lt"/>
                        </a:rPr>
                        <a:t>Total bilirubin grade 3</a:t>
                      </a:r>
                      <a:r>
                        <a:rPr lang="en-US" sz="1400" b="0" i="0" u="none" strike="noStrike" baseline="30000" dirty="0">
                          <a:solidFill>
                            <a:schemeClr val="bg2">
                              <a:lumMod val="10000"/>
                            </a:schemeClr>
                          </a:solidFill>
                          <a:effectLst/>
                          <a:latin typeface="+mn-lt"/>
                        </a:rPr>
                        <a:t>†</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1"/>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5918900"/>
            <a:ext cx="600868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1. Zeuzem S, et al. AASLD 2016. Abstract 253. </a:t>
            </a:r>
            <a:br>
              <a:rPr lang="nb-NO" altLang="en-US" sz="1400" b="0" dirty="0">
                <a:solidFill>
                  <a:schemeClr val="bg2"/>
                </a:solidFill>
              </a:rPr>
            </a:br>
            <a:r>
              <a:rPr lang="nb-NO" altLang="en-US" sz="1400" b="0" dirty="0">
                <a:solidFill>
                  <a:schemeClr val="bg2"/>
                </a:solidFill>
              </a:rPr>
              <a:t>2. Kowdley KV, et al. AASLD 2016. Abstract 73. </a:t>
            </a:r>
            <a:br>
              <a:rPr lang="nb-NO" altLang="en-US" sz="1400" b="0" dirty="0">
                <a:solidFill>
                  <a:schemeClr val="bg2"/>
                </a:solidFill>
              </a:rPr>
            </a:br>
            <a:r>
              <a:rPr lang="nb-NO" altLang="en-US" sz="1400" b="0" dirty="0">
                <a:solidFill>
                  <a:schemeClr val="bg2"/>
                </a:solidFill>
              </a:rPr>
              <a:t>3. Asselah T, et al. AASLD 2016. Abstract 114.</a:t>
            </a:r>
          </a:p>
        </p:txBody>
      </p:sp>
      <p:sp>
        <p:nvSpPr>
          <p:cNvPr id="8" name="Text Box 11"/>
          <p:cNvSpPr txBox="1">
            <a:spLocks noChangeArrowheads="1"/>
          </p:cNvSpPr>
          <p:nvPr/>
        </p:nvSpPr>
        <p:spPr bwMode="auto">
          <a:xfrm>
            <a:off x="377825" y="5610543"/>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tx1"/>
                </a:solidFill>
              </a:rPr>
              <a:t>*&gt; 5 times ULN. </a:t>
            </a:r>
            <a:r>
              <a:rPr lang="en-US" sz="1400" b="0" baseline="30000" dirty="0">
                <a:solidFill>
                  <a:schemeClr val="tx1"/>
                </a:solidFill>
              </a:rPr>
              <a:t>†</a:t>
            </a:r>
            <a:r>
              <a:rPr lang="nb-NO" altLang="en-US" sz="1400" b="0" dirty="0">
                <a:solidFill>
                  <a:schemeClr val="tx1"/>
                </a:solidFill>
              </a:rPr>
              <a:t>3-10 times ULN.</a:t>
            </a:r>
          </a:p>
        </p:txBody>
      </p:sp>
      <p:cxnSp>
        <p:nvCxnSpPr>
          <p:cNvPr id="10" name="Straight Connector 9"/>
          <p:cNvCxnSpPr/>
          <p:nvPr/>
        </p:nvCxnSpPr>
        <p:spPr bwMode="auto">
          <a:xfrm>
            <a:off x="2867186" y="1780968"/>
            <a:ext cx="1952787" cy="0"/>
          </a:xfrm>
          <a:prstGeom prst="line">
            <a:avLst/>
          </a:prstGeom>
          <a:noFill/>
          <a:ln w="285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4987871" y="1780968"/>
            <a:ext cx="1952787" cy="0"/>
          </a:xfrm>
          <a:prstGeom prst="line">
            <a:avLst/>
          </a:prstGeom>
          <a:noFill/>
          <a:ln w="285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7144719" y="1780968"/>
            <a:ext cx="1644435"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852880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ea typeface="MS PGothic" panose="020B0600070205080204" pitchFamily="34" charset="-128"/>
              </a:rPr>
              <a:t>GLE/PIB Studies: Safety</a:t>
            </a:r>
          </a:p>
        </p:txBody>
      </p:sp>
      <p:graphicFrame>
        <p:nvGraphicFramePr>
          <p:cNvPr id="9" name="Table 8"/>
          <p:cNvGraphicFramePr>
            <a:graphicFrameLocks noGrp="1"/>
          </p:cNvGraphicFramePr>
          <p:nvPr>
            <p:extLst>
              <p:ext uri="{D42A27DB-BD31-4B8C-83A1-F6EECF244321}">
                <p14:modId xmlns:p14="http://schemas.microsoft.com/office/powerpoint/2010/main" val="845102832"/>
              </p:ext>
            </p:extLst>
          </p:nvPr>
        </p:nvGraphicFramePr>
        <p:xfrm>
          <a:off x="382588" y="1312889"/>
          <a:ext cx="8464551" cy="4602480"/>
        </p:xfrm>
        <a:graphic>
          <a:graphicData uri="http://schemas.openxmlformats.org/drawingml/2006/table">
            <a:tbl>
              <a:tblPr/>
              <a:tblGrid>
                <a:gridCol w="2119945">
                  <a:extLst>
                    <a:ext uri="{9D8B030D-6E8A-4147-A177-3AD203B41FA5}">
                      <a16:colId xmlns:a16="http://schemas.microsoft.com/office/drawing/2014/main" xmlns="" val="20000"/>
                    </a:ext>
                  </a:extLst>
                </a:gridCol>
                <a:gridCol w="1157228">
                  <a:extLst>
                    <a:ext uri="{9D8B030D-6E8A-4147-A177-3AD203B41FA5}">
                      <a16:colId xmlns:a16="http://schemas.microsoft.com/office/drawing/2014/main" xmlns="" val="20001"/>
                    </a:ext>
                  </a:extLst>
                </a:gridCol>
                <a:gridCol w="1157228">
                  <a:extLst>
                    <a:ext uri="{9D8B030D-6E8A-4147-A177-3AD203B41FA5}">
                      <a16:colId xmlns:a16="http://schemas.microsoft.com/office/drawing/2014/main" xmlns="" val="20002"/>
                    </a:ext>
                  </a:extLst>
                </a:gridCol>
                <a:gridCol w="1157228">
                  <a:extLst>
                    <a:ext uri="{9D8B030D-6E8A-4147-A177-3AD203B41FA5}">
                      <a16:colId xmlns:a16="http://schemas.microsoft.com/office/drawing/2014/main" xmlns="" val="20003"/>
                    </a:ext>
                  </a:extLst>
                </a:gridCol>
                <a:gridCol w="1157228">
                  <a:extLst>
                    <a:ext uri="{9D8B030D-6E8A-4147-A177-3AD203B41FA5}">
                      <a16:colId xmlns:a16="http://schemas.microsoft.com/office/drawing/2014/main" xmlns="" val="20004"/>
                    </a:ext>
                  </a:extLst>
                </a:gridCol>
                <a:gridCol w="1715694">
                  <a:extLst>
                    <a:ext uri="{9D8B030D-6E8A-4147-A177-3AD203B41FA5}">
                      <a16:colId xmlns:a16="http://schemas.microsoft.com/office/drawing/2014/main" xmlns="" val="20005"/>
                    </a:ext>
                  </a:extLst>
                </a:gridCol>
              </a:tblGrid>
              <a:tr h="3048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Outcome, %</a:t>
                      </a:r>
                    </a:p>
                  </a:txBody>
                  <a:tcPr marL="91447" marR="91447" anchor="ctr" horzOverflow="overflow">
                    <a:lnL>
                      <a:noFill/>
                    </a:lnL>
                    <a:lnR>
                      <a:noFill/>
                    </a:lnR>
                    <a:lnT>
                      <a:noFill/>
                    </a:lnT>
                    <a:lnB>
                      <a:noFill/>
                    </a:lnB>
                    <a:lnTlToBr>
                      <a:noFill/>
                    </a:lnTlToBr>
                    <a:lnBlToTr>
                      <a:noFill/>
                    </a:lnBlToTr>
                    <a:solidFill>
                      <a:schemeClr val="accent1"/>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SURVEYOR-II, Part 3</a:t>
                      </a:r>
                      <a:r>
                        <a:rPr kumimoji="0" lang="en-US" sz="1400" b="1" i="0" u="none" strike="noStrike" cap="none" normalizeH="0" baseline="30000" dirty="0">
                          <a:ln>
                            <a:noFill/>
                          </a:ln>
                          <a:solidFill>
                            <a:srgbClr val="FFFFFF"/>
                          </a:solidFill>
                          <a:effectLst/>
                          <a:latin typeface="Arial" charset="0"/>
                          <a:ea typeface="ＭＳ Ｐゴシック" charset="-128"/>
                        </a:rPr>
                        <a:t>[1]</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cap="none" normalizeH="0" baseline="3000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EXPEDITION-IV</a:t>
                      </a:r>
                      <a:r>
                        <a:rPr kumimoji="0" lang="en-US" sz="1400" b="1" i="0" u="none" strike="noStrike" cap="none" normalizeH="0" baseline="30000" dirty="0">
                          <a:ln>
                            <a:noFill/>
                          </a:ln>
                          <a:solidFill>
                            <a:srgbClr val="FFFFFF"/>
                          </a:solidFill>
                          <a:effectLst/>
                          <a:latin typeface="Arial" charset="0"/>
                          <a:ea typeface="ＭＳ Ｐゴシック" charset="-128"/>
                        </a:rPr>
                        <a:t>[2]</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94488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Tx-Exp </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Noncirr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G/P 12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22)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Tx-Exp </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Noncirr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G/P 16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22)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Tx-Naive</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Cirrhotic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G/P 12 Wks</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(n = 40)</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Tx-Exp </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Cirrhotic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G/P 16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47)</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Pts With Renal Impairment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G/P 12 Wks</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(n = 104)</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Any AE</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55</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77</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80</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72</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71</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D/c for AE</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4</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3"/>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Serious AE</a:t>
                      </a:r>
                      <a:r>
                        <a:rPr lang="en-US" sz="1400" b="0" i="0" u="none" strike="noStrike" baseline="30000" dirty="0">
                          <a:solidFill>
                            <a:schemeClr val="bg2">
                              <a:lumMod val="10000"/>
                            </a:schemeClr>
                          </a:solidFill>
                          <a:effectLst/>
                          <a:latin typeface="+mn-lt"/>
                        </a:rPr>
                        <a:t>‡</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24</a:t>
                      </a:r>
                      <a:endParaRPr lang="en-US" sz="1400" b="0" i="0" u="none" strike="noStrike" baseline="30000"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Death</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5"/>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AE in ≥ 10% of pts</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Fatigue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18</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18</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34</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14</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7"/>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Headache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23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18</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25</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12</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8"/>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Pruritus</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9"/>
                  </a:ext>
                </a:extLst>
              </a:tr>
              <a:tr h="304800">
                <a:tc>
                  <a:txBody>
                    <a:bodyPr/>
                    <a:lstStyle/>
                    <a:p>
                      <a:pPr marL="0" indent="0" algn="l" fontAlgn="b">
                        <a:buFont typeface="Arial" panose="020B0604020202020204" pitchFamily="34" charset="0"/>
                        <a:buNone/>
                      </a:pPr>
                      <a:r>
                        <a:rPr lang="en-US" sz="1400" b="0" i="0" u="none" strike="noStrike" dirty="0">
                          <a:solidFill>
                            <a:schemeClr val="bg2">
                              <a:lumMod val="10000"/>
                            </a:schemeClr>
                          </a:solidFill>
                          <a:effectLst/>
                          <a:latin typeface="+mn-lt"/>
                        </a:rPr>
                        <a:t>AST grade ≥ 3*</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0"/>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ALT grade ≥ 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1"/>
                  </a:ext>
                </a:extLst>
              </a:tr>
              <a:tr h="304800">
                <a:tc>
                  <a:txBody>
                    <a:bodyPr/>
                    <a:lstStyle/>
                    <a:p>
                      <a:pPr marL="0" indent="0" algn="l" fontAlgn="b">
                        <a:buFont typeface="Arial" panose="020B0604020202020204" pitchFamily="34" charset="0"/>
                        <a:buNone/>
                      </a:pPr>
                      <a:r>
                        <a:rPr lang="en-US" sz="1400" b="0" i="0" u="none" strike="noStrike" dirty="0">
                          <a:solidFill>
                            <a:schemeClr val="bg2">
                              <a:lumMod val="10000"/>
                            </a:schemeClr>
                          </a:solidFill>
                          <a:effectLst/>
                          <a:latin typeface="+mn-lt"/>
                        </a:rPr>
                        <a:t>Total bilirubin grade ≥ 3</a:t>
                      </a:r>
                      <a:r>
                        <a:rPr lang="en-US" sz="1400" b="0" i="0" u="none" strike="noStrike" baseline="30000" dirty="0">
                          <a:solidFill>
                            <a:schemeClr val="bg2">
                              <a:lumMod val="10000"/>
                            </a:schemeClr>
                          </a:solidFill>
                          <a:effectLst/>
                          <a:latin typeface="+mn-lt"/>
                        </a:rPr>
                        <a:t>†</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2"/>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6187843"/>
            <a:ext cx="6008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200" b="0" dirty="0">
                <a:solidFill>
                  <a:schemeClr val="bg2"/>
                </a:solidFill>
              </a:rPr>
              <a:t>1. Wyles DL, et al. AASLD 2016. Abstract 113. </a:t>
            </a:r>
            <a:br>
              <a:rPr lang="nb-NO" altLang="en-US" sz="1200" b="0" dirty="0">
                <a:solidFill>
                  <a:schemeClr val="bg2"/>
                </a:solidFill>
              </a:rPr>
            </a:br>
            <a:r>
              <a:rPr lang="nb-NO" altLang="en-US" sz="1200" b="0" dirty="0">
                <a:solidFill>
                  <a:schemeClr val="bg2"/>
                </a:solidFill>
              </a:rPr>
              <a:t>2. Gane EJ, et al. AASLD 2016. Abstract LB11.</a:t>
            </a:r>
          </a:p>
        </p:txBody>
      </p:sp>
      <p:sp>
        <p:nvSpPr>
          <p:cNvPr id="8" name="Text Box 11"/>
          <p:cNvSpPr txBox="1">
            <a:spLocks noChangeArrowheads="1"/>
          </p:cNvSpPr>
          <p:nvPr/>
        </p:nvSpPr>
        <p:spPr bwMode="auto">
          <a:xfrm>
            <a:off x="387354" y="5879200"/>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tx1"/>
                </a:solidFill>
              </a:rPr>
              <a:t>*&gt; 5-20 times ULN. </a:t>
            </a:r>
            <a:r>
              <a:rPr lang="en-US" sz="1400" b="0" baseline="30000" dirty="0">
                <a:solidFill>
                  <a:schemeClr val="tx1"/>
                </a:solidFill>
              </a:rPr>
              <a:t>†</a:t>
            </a:r>
            <a:r>
              <a:rPr lang="nb-NO" sz="1400" b="0" dirty="0">
                <a:solidFill>
                  <a:schemeClr val="tx1"/>
                </a:solidFill>
              </a:rPr>
              <a:t>&gt; 3</a:t>
            </a:r>
            <a:r>
              <a:rPr lang="nb-NO" altLang="en-US" sz="1400" b="0" dirty="0">
                <a:solidFill>
                  <a:schemeClr val="tx1"/>
                </a:solidFill>
              </a:rPr>
              <a:t>-10 times ULN. </a:t>
            </a:r>
            <a:r>
              <a:rPr lang="nb-NO" altLang="en-US" sz="1400" b="0" baseline="30000" dirty="0">
                <a:solidFill>
                  <a:schemeClr val="tx1"/>
                </a:solidFill>
              </a:rPr>
              <a:t>‡</a:t>
            </a:r>
            <a:r>
              <a:rPr lang="nb-NO" altLang="en-US" sz="1400" b="0" dirty="0">
                <a:solidFill>
                  <a:schemeClr val="tx1"/>
                </a:solidFill>
              </a:rPr>
              <a:t>No serious drug-related AEs.</a:t>
            </a:r>
          </a:p>
        </p:txBody>
      </p:sp>
      <p:cxnSp>
        <p:nvCxnSpPr>
          <p:cNvPr id="10" name="Straight Connector 9"/>
          <p:cNvCxnSpPr/>
          <p:nvPr/>
        </p:nvCxnSpPr>
        <p:spPr bwMode="auto">
          <a:xfrm>
            <a:off x="2601157" y="1610487"/>
            <a:ext cx="4465468" cy="0"/>
          </a:xfrm>
          <a:prstGeom prst="line">
            <a:avLst/>
          </a:prstGeom>
          <a:noFill/>
          <a:ln w="285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7130499" y="1610487"/>
            <a:ext cx="1716639"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253283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C-CREST 1 &amp; 2: MK-3682/GZR/RZR ± RBV for Treating Pts With GT1-3 HCV</a:t>
            </a:r>
          </a:p>
        </p:txBody>
      </p:sp>
      <p:sp>
        <p:nvSpPr>
          <p:cNvPr id="6" name="Rectangle 3"/>
          <p:cNvSpPr>
            <a:spLocks noChangeArrowheads="1"/>
          </p:cNvSpPr>
          <p:nvPr/>
        </p:nvSpPr>
        <p:spPr bwMode="auto">
          <a:xfrm>
            <a:off x="2794422" y="2017116"/>
            <a:ext cx="4145021" cy="495089"/>
          </a:xfrm>
          <a:prstGeom prst="rect">
            <a:avLst/>
          </a:prstGeom>
          <a:solidFill>
            <a:schemeClr val="accent2"/>
          </a:solidFill>
          <a:ln w="9525">
            <a:noFill/>
            <a:miter lim="800000"/>
            <a:headEnd/>
            <a:tailEnd/>
          </a:ln>
          <a:effectLst/>
          <a:extLst/>
        </p:spPr>
        <p:txBody>
          <a:bodyPr wrap="squar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dirty="0">
                <a:solidFill>
                  <a:schemeClr val="bg2">
                    <a:lumMod val="10000"/>
                  </a:schemeClr>
                </a:solidFill>
                <a:cs typeface="Arial" panose="020B0604020202020204" pitchFamily="34" charset="0"/>
              </a:rPr>
              <a:t>MK-3682/GZR/RZR</a:t>
            </a:r>
            <a:endParaRPr lang="en-US" sz="1400" dirty="0">
              <a:solidFill>
                <a:schemeClr val="bg2">
                  <a:lumMod val="10000"/>
                </a:schemeClr>
              </a:solidFill>
              <a:cs typeface="Arial" panose="020B0604020202020204" pitchFamily="34" charset="0"/>
            </a:endParaRPr>
          </a:p>
          <a:p>
            <a:pPr algn="ctr" eaLnBrk="1" hangingPunct="1"/>
            <a:r>
              <a:rPr lang="en-GB" altLang="en-US" sz="1400" b="0" dirty="0">
                <a:solidFill>
                  <a:schemeClr val="bg2">
                    <a:lumMod val="10000"/>
                  </a:schemeClr>
                </a:solidFill>
                <a:cs typeface="Arial" panose="020B0604020202020204" pitchFamily="34" charset="0"/>
              </a:rPr>
              <a:t>(n = 173: GT1, n = 88; GT2, n = 32; GT3, n = 53)</a:t>
            </a:r>
            <a:endParaRPr lang="en-US" altLang="en-US" sz="1400" b="0" dirty="0">
              <a:solidFill>
                <a:schemeClr val="bg2">
                  <a:lumMod val="10000"/>
                </a:schemeClr>
              </a:solidFill>
              <a:cs typeface="Arial" panose="020B0604020202020204" pitchFamily="34" charset="0"/>
            </a:endParaRPr>
          </a:p>
        </p:txBody>
      </p:sp>
      <p:sp>
        <p:nvSpPr>
          <p:cNvPr id="7" name="Rectangle 4"/>
          <p:cNvSpPr>
            <a:spLocks noChangeArrowheads="1"/>
          </p:cNvSpPr>
          <p:nvPr/>
        </p:nvSpPr>
        <p:spPr bwMode="auto">
          <a:xfrm>
            <a:off x="2794423" y="2572986"/>
            <a:ext cx="4145020" cy="495089"/>
          </a:xfrm>
          <a:prstGeom prst="rect">
            <a:avLst/>
          </a:prstGeom>
          <a:solidFill>
            <a:schemeClr val="accent2">
              <a:lumMod val="40000"/>
              <a:lumOff val="60000"/>
            </a:schemeClr>
          </a:solidFill>
          <a:ln w="9525">
            <a:noFill/>
            <a:miter lim="800000"/>
            <a:headEnd/>
            <a:tailEnd/>
          </a:ln>
          <a:effectLst/>
          <a:extLst/>
        </p:spPr>
        <p:txBody>
          <a:bodyPr wrap="squar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dirty="0">
                <a:solidFill>
                  <a:schemeClr val="bg2">
                    <a:lumMod val="10000"/>
                  </a:schemeClr>
                </a:solidFill>
                <a:cs typeface="Arial" panose="020B0604020202020204" pitchFamily="34" charset="0"/>
              </a:rPr>
              <a:t>MK-3682/GZR/RZR + RBV</a:t>
            </a:r>
          </a:p>
          <a:p>
            <a:pPr algn="ctr" eaLnBrk="1" hangingPunct="1"/>
            <a:r>
              <a:rPr lang="en-GB" altLang="en-US" sz="1400" b="0" dirty="0">
                <a:solidFill>
                  <a:schemeClr val="bg2">
                    <a:lumMod val="10000"/>
                  </a:schemeClr>
                </a:solidFill>
                <a:cs typeface="Arial" panose="020B0604020202020204" pitchFamily="34" charset="0"/>
              </a:rPr>
              <a:t>(n = 81: GT2, n = 31; GT3, n = 50)</a:t>
            </a:r>
            <a:endParaRPr lang="en-US" altLang="en-US" sz="1400" b="0" dirty="0">
              <a:solidFill>
                <a:schemeClr val="bg2">
                  <a:lumMod val="10000"/>
                </a:schemeClr>
              </a:solidFill>
              <a:cs typeface="Arial" panose="020B0604020202020204" pitchFamily="34" charset="0"/>
            </a:endParaRPr>
          </a:p>
        </p:txBody>
      </p:sp>
      <p:sp>
        <p:nvSpPr>
          <p:cNvPr id="8" name="Rectangle 5"/>
          <p:cNvSpPr>
            <a:spLocks noChangeArrowheads="1"/>
          </p:cNvSpPr>
          <p:nvPr/>
        </p:nvSpPr>
        <p:spPr bwMode="auto">
          <a:xfrm>
            <a:off x="2794423" y="3125431"/>
            <a:ext cx="4871113" cy="495089"/>
          </a:xfrm>
          <a:prstGeom prst="rect">
            <a:avLst/>
          </a:prstGeom>
          <a:solidFill>
            <a:schemeClr val="accent3"/>
          </a:solidFill>
          <a:ln w="9525">
            <a:noFill/>
            <a:miter lim="800000"/>
            <a:headEnd/>
            <a:tailEnd/>
          </a:ln>
          <a:effectLst/>
          <a:extLst/>
        </p:spPr>
        <p:txBody>
          <a:bodyPr wrap="squar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dirty="0">
                <a:solidFill>
                  <a:schemeClr val="bg2">
                    <a:lumMod val="10000"/>
                  </a:schemeClr>
                </a:solidFill>
                <a:cs typeface="Arial" panose="020B0604020202020204" pitchFamily="34" charset="0"/>
              </a:rPr>
              <a:t>MK-3682/GZR/RZR </a:t>
            </a:r>
          </a:p>
          <a:p>
            <a:pPr algn="ctr" eaLnBrk="1" hangingPunct="1"/>
            <a:r>
              <a:rPr lang="en-GB" altLang="en-US" sz="1400" b="0" dirty="0">
                <a:solidFill>
                  <a:schemeClr val="bg2">
                    <a:lumMod val="10000"/>
                  </a:schemeClr>
                </a:solidFill>
                <a:cs typeface="Arial" panose="020B0604020202020204" pitchFamily="34" charset="0"/>
              </a:rPr>
              <a:t>(n = 213: GT1, n = 88; GT2, n = 46; GT3, n = 79)</a:t>
            </a:r>
            <a:endParaRPr lang="en-US" altLang="en-US" sz="1400" b="0" dirty="0">
              <a:solidFill>
                <a:schemeClr val="bg2">
                  <a:lumMod val="10000"/>
                </a:schemeClr>
              </a:solidFill>
              <a:cs typeface="Arial" panose="020B0604020202020204" pitchFamily="34" charset="0"/>
            </a:endParaRPr>
          </a:p>
        </p:txBody>
      </p:sp>
      <p:sp>
        <p:nvSpPr>
          <p:cNvPr id="9" name="Rectangle 4"/>
          <p:cNvSpPr>
            <a:spLocks noChangeArrowheads="1"/>
          </p:cNvSpPr>
          <p:nvPr/>
        </p:nvSpPr>
        <p:spPr bwMode="auto">
          <a:xfrm>
            <a:off x="2794423" y="3691761"/>
            <a:ext cx="4871113" cy="495089"/>
          </a:xfrm>
          <a:prstGeom prst="rect">
            <a:avLst/>
          </a:prstGeom>
          <a:solidFill>
            <a:schemeClr val="accent3">
              <a:lumMod val="60000"/>
              <a:lumOff val="40000"/>
            </a:schemeClr>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dirty="0">
                <a:solidFill>
                  <a:schemeClr val="bg2">
                    <a:lumMod val="10000"/>
                  </a:schemeClr>
                </a:solidFill>
                <a:cs typeface="Arial" panose="020B0604020202020204" pitchFamily="34" charset="0"/>
              </a:rPr>
              <a:t>MK-3682/GZR/RZR + RBV</a:t>
            </a:r>
          </a:p>
          <a:p>
            <a:pPr algn="ctr" eaLnBrk="1" hangingPunct="1"/>
            <a:r>
              <a:rPr lang="en-GB" altLang="en-US" sz="1400" b="0" dirty="0">
                <a:solidFill>
                  <a:schemeClr val="bg2">
                    <a:lumMod val="10000"/>
                  </a:schemeClr>
                </a:solidFill>
                <a:cs typeface="Arial" panose="020B0604020202020204" pitchFamily="34" charset="0"/>
              </a:rPr>
              <a:t>(n = 96: GT2, n = 16; GT3, n = 80)</a:t>
            </a:r>
            <a:endParaRPr lang="en-US" altLang="en-US" sz="1400" b="0" dirty="0">
              <a:solidFill>
                <a:schemeClr val="bg2">
                  <a:lumMod val="10000"/>
                </a:schemeClr>
              </a:solidFill>
              <a:cs typeface="Arial" panose="020B0604020202020204" pitchFamily="34" charset="0"/>
            </a:endParaRPr>
          </a:p>
        </p:txBody>
      </p:sp>
      <p:sp>
        <p:nvSpPr>
          <p:cNvPr id="10" name="Rectangle 5"/>
          <p:cNvSpPr>
            <a:spLocks noChangeArrowheads="1"/>
          </p:cNvSpPr>
          <p:nvPr/>
        </p:nvSpPr>
        <p:spPr bwMode="auto">
          <a:xfrm>
            <a:off x="2794423" y="4242256"/>
            <a:ext cx="5592983" cy="495089"/>
          </a:xfrm>
          <a:prstGeom prst="rect">
            <a:avLst/>
          </a:prstGeom>
          <a:solidFill>
            <a:schemeClr val="accent1"/>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dirty="0">
                <a:solidFill>
                  <a:schemeClr val="bg2">
                    <a:lumMod val="10000"/>
                  </a:schemeClr>
                </a:solidFill>
                <a:cs typeface="Arial" panose="020B0604020202020204" pitchFamily="34" charset="0"/>
              </a:rPr>
              <a:t>MK-3682/GZR/RZR</a:t>
            </a:r>
          </a:p>
          <a:p>
            <a:pPr algn="ctr" eaLnBrk="1" hangingPunct="1"/>
            <a:r>
              <a:rPr lang="en-GB" altLang="en-US" sz="1400" b="0" dirty="0">
                <a:solidFill>
                  <a:schemeClr val="bg2">
                    <a:lumMod val="10000"/>
                  </a:schemeClr>
                </a:solidFill>
                <a:cs typeface="Arial" panose="020B0604020202020204" pitchFamily="34" charset="0"/>
              </a:rPr>
              <a:t>(n = 76: GT2, n = 26; GT3, n = 50)</a:t>
            </a:r>
            <a:endParaRPr lang="en-US" altLang="en-US" sz="1400" b="0" dirty="0">
              <a:solidFill>
                <a:schemeClr val="bg2">
                  <a:lumMod val="10000"/>
                </a:schemeClr>
              </a:solidFill>
              <a:cs typeface="Arial" panose="020B0604020202020204" pitchFamily="34" charset="0"/>
            </a:endParaRPr>
          </a:p>
        </p:txBody>
      </p:sp>
      <p:sp>
        <p:nvSpPr>
          <p:cNvPr id="11" name="Rectangle 5"/>
          <p:cNvSpPr>
            <a:spLocks noChangeArrowheads="1"/>
          </p:cNvSpPr>
          <p:nvPr/>
        </p:nvSpPr>
        <p:spPr bwMode="auto">
          <a:xfrm>
            <a:off x="2799737" y="4798126"/>
            <a:ext cx="5592983" cy="495089"/>
          </a:xfrm>
          <a:prstGeom prst="rect">
            <a:avLst/>
          </a:prstGeom>
          <a:solidFill>
            <a:schemeClr val="accent1">
              <a:lumMod val="40000"/>
              <a:lumOff val="60000"/>
            </a:schemeClr>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dirty="0">
                <a:solidFill>
                  <a:schemeClr val="bg2">
                    <a:lumMod val="10000"/>
                  </a:schemeClr>
                </a:solidFill>
                <a:cs typeface="Arial" panose="020B0604020202020204" pitchFamily="34" charset="0"/>
              </a:rPr>
              <a:t>MK-3682/GZR/RZR + RBV</a:t>
            </a:r>
          </a:p>
          <a:p>
            <a:pPr algn="ctr" eaLnBrk="1" hangingPunct="1"/>
            <a:r>
              <a:rPr lang="en-GB" altLang="en-US" sz="1400" b="0" dirty="0">
                <a:solidFill>
                  <a:schemeClr val="bg2">
                    <a:lumMod val="10000"/>
                  </a:schemeClr>
                </a:solidFill>
                <a:cs typeface="Arial" panose="020B0604020202020204" pitchFamily="34" charset="0"/>
              </a:rPr>
              <a:t>(GT3, n = 25)</a:t>
            </a:r>
            <a:endParaRPr lang="en-US" altLang="en-US" sz="1400" b="0" dirty="0">
              <a:solidFill>
                <a:schemeClr val="bg2">
                  <a:lumMod val="10000"/>
                </a:schemeClr>
              </a:solidFill>
              <a:cs typeface="Arial" panose="020B0604020202020204" pitchFamily="34" charset="0"/>
            </a:endParaRPr>
          </a:p>
        </p:txBody>
      </p:sp>
      <p:sp>
        <p:nvSpPr>
          <p:cNvPr id="19" name="TextBox 18"/>
          <p:cNvSpPr txBox="1"/>
          <p:nvPr/>
        </p:nvSpPr>
        <p:spPr>
          <a:xfrm>
            <a:off x="487362" y="5303849"/>
            <a:ext cx="8332787" cy="523220"/>
          </a:xfrm>
          <a:prstGeom prst="rect">
            <a:avLst/>
          </a:prstGeom>
          <a:noFill/>
        </p:spPr>
        <p:txBody>
          <a:bodyPr wrap="square" rtlCol="0">
            <a:spAutoFit/>
          </a:bodyPr>
          <a:lstStyle/>
          <a:p>
            <a:r>
              <a:rPr lang="en-US" sz="1400" b="0" dirty="0">
                <a:cs typeface="Arial" panose="020B0604020202020204" pitchFamily="34" charset="0"/>
              </a:rPr>
              <a:t>Dosing: MK-3682/GZR/RZR dosed as two 225/50/30-mg tablets QD. Pts with GT3 HCV could be treatment naive or have failed on pegIFN/RBV; all others treatment naive. Cirrhosis definition in notes.</a:t>
            </a:r>
          </a:p>
        </p:txBody>
      </p:sp>
      <p:sp>
        <p:nvSpPr>
          <p:cNvPr id="20" name="Rectangle 11"/>
          <p:cNvSpPr>
            <a:spLocks noChangeArrowheads="1"/>
          </p:cNvSpPr>
          <p:nvPr/>
        </p:nvSpPr>
        <p:spPr bwMode="auto">
          <a:xfrm>
            <a:off x="417151" y="2978190"/>
            <a:ext cx="1812704" cy="1366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0" dirty="0">
                <a:cs typeface="Arial" panose="020B0604020202020204" pitchFamily="34" charset="0"/>
              </a:rPr>
              <a:t>Patients with </a:t>
            </a:r>
            <a:br>
              <a:rPr lang="en-US" altLang="en-US" sz="1600" b="0" dirty="0">
                <a:cs typeface="Arial" panose="020B0604020202020204" pitchFamily="34" charset="0"/>
              </a:rPr>
            </a:br>
            <a:r>
              <a:rPr lang="en-US" altLang="en-US" sz="1600" b="0" dirty="0">
                <a:cs typeface="Arial" panose="020B0604020202020204" pitchFamily="34" charset="0"/>
              </a:rPr>
              <a:t>GT1-3 HCV, </a:t>
            </a:r>
          </a:p>
          <a:p>
            <a:pPr algn="ctr" eaLnBrk="1" hangingPunct="1"/>
            <a:r>
              <a:rPr lang="en-US" altLang="en-US" sz="1600" b="0" dirty="0">
                <a:cs typeface="Arial" panose="020B0604020202020204" pitchFamily="34" charset="0"/>
              </a:rPr>
              <a:t>HCV RNA </a:t>
            </a:r>
            <a:br>
              <a:rPr lang="en-US" altLang="en-US" sz="1600" b="0" dirty="0">
                <a:cs typeface="Arial" panose="020B0604020202020204" pitchFamily="34" charset="0"/>
              </a:rPr>
            </a:br>
            <a:r>
              <a:rPr lang="en-US" altLang="en-US" sz="1600" b="0" dirty="0">
                <a:cs typeface="Arial" panose="020B0604020202020204" pitchFamily="34" charset="0"/>
              </a:rPr>
              <a:t>≥ 10,000 IU/mL,</a:t>
            </a:r>
          </a:p>
          <a:p>
            <a:pPr algn="ctr" eaLnBrk="1" hangingPunct="1"/>
            <a:r>
              <a:rPr lang="en-US" altLang="en-US" sz="1600" b="0" dirty="0">
                <a:cs typeface="Arial" panose="020B0604020202020204" pitchFamily="34" charset="0"/>
              </a:rPr>
              <a:t>with or without </a:t>
            </a:r>
            <a:br>
              <a:rPr lang="en-US" altLang="en-US" sz="1600" b="0" dirty="0">
                <a:cs typeface="Arial" panose="020B0604020202020204" pitchFamily="34" charset="0"/>
              </a:rPr>
            </a:br>
            <a:r>
              <a:rPr lang="en-US" altLang="en-US" sz="1600" b="0" dirty="0">
                <a:cs typeface="Arial" panose="020B0604020202020204" pitchFamily="34" charset="0"/>
              </a:rPr>
              <a:t>compensated </a:t>
            </a:r>
          </a:p>
          <a:p>
            <a:pPr algn="ctr" eaLnBrk="1" hangingPunct="1"/>
            <a:r>
              <a:rPr lang="en-US" altLang="en-US" sz="1600" b="0" dirty="0">
                <a:cs typeface="Arial" panose="020B0604020202020204" pitchFamily="34" charset="0"/>
              </a:rPr>
              <a:t>cirrhosis </a:t>
            </a:r>
          </a:p>
          <a:p>
            <a:pPr algn="ctr" eaLnBrk="1" hangingPunct="1"/>
            <a:r>
              <a:rPr lang="en-US" altLang="en-US" sz="1600" b="0" dirty="0">
                <a:cs typeface="Arial" panose="020B0604020202020204" pitchFamily="34" charset="0"/>
              </a:rPr>
              <a:t>(N = 664)</a:t>
            </a:r>
          </a:p>
        </p:txBody>
      </p:sp>
      <p:sp>
        <p:nvSpPr>
          <p:cNvPr id="21" name="Line 8"/>
          <p:cNvSpPr>
            <a:spLocks noChangeShapeType="1"/>
          </p:cNvSpPr>
          <p:nvPr/>
        </p:nvSpPr>
        <p:spPr bwMode="auto">
          <a:xfrm>
            <a:off x="2252485" y="3794794"/>
            <a:ext cx="509917" cy="78775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panose="020B0604020202020204" pitchFamily="34" charset="0"/>
              <a:ea typeface="ＭＳ Ｐゴシック" charset="0"/>
              <a:cs typeface="Arial" panose="020B0604020202020204" pitchFamily="34" charset="0"/>
            </a:endParaRPr>
          </a:p>
        </p:txBody>
      </p:sp>
      <p:sp>
        <p:nvSpPr>
          <p:cNvPr id="22" name="Line 9"/>
          <p:cNvSpPr>
            <a:spLocks noChangeShapeType="1"/>
          </p:cNvSpPr>
          <p:nvPr/>
        </p:nvSpPr>
        <p:spPr bwMode="auto">
          <a:xfrm flipV="1">
            <a:off x="2252485" y="2843021"/>
            <a:ext cx="509917" cy="59140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panose="020B0604020202020204" pitchFamily="34" charset="0"/>
              <a:ea typeface="ＭＳ Ｐゴシック" charset="0"/>
              <a:cs typeface="Arial" panose="020B0604020202020204" pitchFamily="34" charset="0"/>
            </a:endParaRPr>
          </a:p>
        </p:txBody>
      </p:sp>
      <p:sp>
        <p:nvSpPr>
          <p:cNvPr id="23" name="Line 10"/>
          <p:cNvSpPr>
            <a:spLocks noChangeShapeType="1"/>
          </p:cNvSpPr>
          <p:nvPr/>
        </p:nvSpPr>
        <p:spPr bwMode="auto">
          <a:xfrm flipV="1">
            <a:off x="2252485" y="3372976"/>
            <a:ext cx="509918" cy="20591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panose="020B0604020202020204" pitchFamily="34" charset="0"/>
              <a:ea typeface="ＭＳ Ｐゴシック" charset="0"/>
              <a:cs typeface="Arial" panose="020B0604020202020204" pitchFamily="34" charset="0"/>
            </a:endParaRPr>
          </a:p>
        </p:txBody>
      </p:sp>
      <p:sp>
        <p:nvSpPr>
          <p:cNvPr id="24" name="Line 9"/>
          <p:cNvSpPr>
            <a:spLocks noChangeShapeType="1"/>
          </p:cNvSpPr>
          <p:nvPr/>
        </p:nvSpPr>
        <p:spPr bwMode="auto">
          <a:xfrm flipV="1">
            <a:off x="2252485" y="2275988"/>
            <a:ext cx="509917" cy="798079"/>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panose="020B0604020202020204" pitchFamily="34" charset="0"/>
              <a:ea typeface="ＭＳ Ｐゴシック" charset="0"/>
              <a:cs typeface="Arial" panose="020B0604020202020204" pitchFamily="34" charset="0"/>
            </a:endParaRPr>
          </a:p>
        </p:txBody>
      </p:sp>
      <p:sp>
        <p:nvSpPr>
          <p:cNvPr id="25" name="Line 8"/>
          <p:cNvSpPr>
            <a:spLocks noChangeShapeType="1"/>
          </p:cNvSpPr>
          <p:nvPr/>
        </p:nvSpPr>
        <p:spPr bwMode="auto">
          <a:xfrm>
            <a:off x="2252485" y="4010694"/>
            <a:ext cx="509917" cy="10840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panose="020B0604020202020204" pitchFamily="34" charset="0"/>
              <a:ea typeface="ＭＳ Ｐゴシック" charset="0"/>
              <a:cs typeface="Arial" panose="020B0604020202020204" pitchFamily="34" charset="0"/>
            </a:endParaRPr>
          </a:p>
        </p:txBody>
      </p:sp>
      <p:sp>
        <p:nvSpPr>
          <p:cNvPr id="26" name="Line 10"/>
          <p:cNvSpPr>
            <a:spLocks noChangeShapeType="1"/>
          </p:cNvSpPr>
          <p:nvPr/>
        </p:nvSpPr>
        <p:spPr bwMode="auto">
          <a:xfrm>
            <a:off x="2245865" y="3691538"/>
            <a:ext cx="516537" cy="31915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panose="020B0604020202020204" pitchFamily="34" charset="0"/>
              <a:ea typeface="ＭＳ Ｐゴシック" charset="0"/>
              <a:cs typeface="Arial" panose="020B0604020202020204" pitchFamily="34" charset="0"/>
            </a:endParaRPr>
          </a:p>
        </p:txBody>
      </p:sp>
      <p:sp>
        <p:nvSpPr>
          <p:cNvPr id="27" name="TextBox 26"/>
          <p:cNvSpPr txBox="1"/>
          <p:nvPr/>
        </p:nvSpPr>
        <p:spPr>
          <a:xfrm>
            <a:off x="6532863" y="1515422"/>
            <a:ext cx="805317" cy="307777"/>
          </a:xfrm>
          <a:prstGeom prst="rect">
            <a:avLst/>
          </a:prstGeom>
          <a:noFill/>
        </p:spPr>
        <p:txBody>
          <a:bodyPr wrap="square" rtlCol="0">
            <a:spAutoFit/>
          </a:bodyPr>
          <a:lstStyle/>
          <a:p>
            <a:pPr algn="ctr"/>
            <a:r>
              <a:rPr lang="en-US" sz="1400" i="1" dirty="0"/>
              <a:t>Wk 8</a:t>
            </a:r>
          </a:p>
        </p:txBody>
      </p:sp>
      <p:cxnSp>
        <p:nvCxnSpPr>
          <p:cNvPr id="28" name="Straight Arrow Connector 27"/>
          <p:cNvCxnSpPr/>
          <p:nvPr/>
        </p:nvCxnSpPr>
        <p:spPr>
          <a:xfrm>
            <a:off x="6935522" y="1766814"/>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262877" y="1515422"/>
            <a:ext cx="805317" cy="307777"/>
          </a:xfrm>
          <a:prstGeom prst="rect">
            <a:avLst/>
          </a:prstGeom>
          <a:noFill/>
        </p:spPr>
        <p:txBody>
          <a:bodyPr wrap="square" rtlCol="0">
            <a:spAutoFit/>
          </a:bodyPr>
          <a:lstStyle/>
          <a:p>
            <a:pPr algn="ctr"/>
            <a:r>
              <a:rPr lang="en-US" sz="1400" i="1" dirty="0"/>
              <a:t>Wk 12</a:t>
            </a:r>
          </a:p>
        </p:txBody>
      </p:sp>
      <p:cxnSp>
        <p:nvCxnSpPr>
          <p:cNvPr id="31" name="Straight Arrow Connector 30"/>
          <p:cNvCxnSpPr/>
          <p:nvPr/>
        </p:nvCxnSpPr>
        <p:spPr>
          <a:xfrm>
            <a:off x="7665536" y="1766814"/>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014833" y="1515422"/>
            <a:ext cx="805317" cy="307777"/>
          </a:xfrm>
          <a:prstGeom prst="rect">
            <a:avLst/>
          </a:prstGeom>
          <a:noFill/>
        </p:spPr>
        <p:txBody>
          <a:bodyPr wrap="square" rtlCol="0">
            <a:spAutoFit/>
          </a:bodyPr>
          <a:lstStyle/>
          <a:p>
            <a:pPr algn="ctr"/>
            <a:r>
              <a:rPr lang="en-US" sz="1400" i="1" dirty="0"/>
              <a:t>Wk 16</a:t>
            </a:r>
          </a:p>
        </p:txBody>
      </p:sp>
      <p:cxnSp>
        <p:nvCxnSpPr>
          <p:cNvPr id="33" name="Straight Arrow Connector 32"/>
          <p:cNvCxnSpPr/>
          <p:nvPr/>
        </p:nvCxnSpPr>
        <p:spPr>
          <a:xfrm>
            <a:off x="8417492" y="1766814"/>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Rectangle 3"/>
          <p:cNvSpPr>
            <a:spLocks noGrp="1" noChangeArrowheads="1"/>
          </p:cNvSpPr>
          <p:nvPr>
            <p:ph idx="1"/>
          </p:nvPr>
        </p:nvSpPr>
        <p:spPr>
          <a:xfrm>
            <a:off x="374650" y="1512889"/>
            <a:ext cx="8455025" cy="404373"/>
          </a:xfrm>
        </p:spPr>
        <p:txBody>
          <a:bodyPr/>
          <a:lstStyle/>
          <a:p>
            <a:r>
              <a:rPr lang="en-US" sz="2000" dirty="0"/>
              <a:t>Part B: randomized, open-label phase II trials</a:t>
            </a:r>
            <a:endParaRPr lang="en-US" altLang="en-US" sz="2000" baseline="30000" dirty="0"/>
          </a:p>
        </p:txBody>
      </p:sp>
      <p:sp>
        <p:nvSpPr>
          <p:cNvPr id="35" name="Text Box 11"/>
          <p:cNvSpPr txBox="1">
            <a:spLocks noChangeArrowheads="1"/>
          </p:cNvSpPr>
          <p:nvPr/>
        </p:nvSpPr>
        <p:spPr bwMode="auto">
          <a:xfrm>
            <a:off x="285750" y="6349669"/>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Lawitz E, et al. AASLD 2016. Abstract 110.</a:t>
            </a:r>
          </a:p>
        </p:txBody>
      </p:sp>
      <p:sp>
        <p:nvSpPr>
          <p:cNvPr id="36" name="Rectangle 3"/>
          <p:cNvSpPr txBox="1">
            <a:spLocks noChangeArrowheads="1"/>
          </p:cNvSpPr>
          <p:nvPr/>
        </p:nvSpPr>
        <p:spPr bwMode="auto">
          <a:xfrm>
            <a:off x="388403" y="5843457"/>
            <a:ext cx="8455025" cy="40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sz="2000" b="0" kern="0" dirty="0"/>
              <a:t>Baseline: 35% to 43% cirrhotic; 44% of GT3 pts had prior </a:t>
            </a:r>
            <a:r>
              <a:rPr lang="en-US" sz="2000" b="0" dirty="0">
                <a:cs typeface="Arial" panose="020B0604020202020204" pitchFamily="34" charset="0"/>
              </a:rPr>
              <a:t>pegIFN/RBV</a:t>
            </a:r>
            <a:endParaRPr lang="en-US" altLang="en-US" sz="2000" b="0" kern="0" baseline="30000" dirty="0"/>
          </a:p>
        </p:txBody>
      </p:sp>
    </p:spTree>
    <p:extLst>
      <p:ext uri="{BB962C8B-B14F-4D97-AF65-F5344CB8AC3E}">
        <p14:creationId xmlns:p14="http://schemas.microsoft.com/office/powerpoint/2010/main" val="24820841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0" name="Title 1"/>
          <p:cNvSpPr>
            <a:spLocks noGrp="1"/>
          </p:cNvSpPr>
          <p:nvPr>
            <p:ph type="title"/>
          </p:nvPr>
        </p:nvSpPr>
        <p:spPr>
          <a:xfrm>
            <a:off x="377825" y="238125"/>
            <a:ext cx="8442325" cy="1103313"/>
          </a:xfrm>
        </p:spPr>
        <p:txBody>
          <a:bodyPr/>
          <a:lstStyle/>
          <a:p>
            <a:r>
              <a:rPr lang="en-US" altLang="en-US" dirty="0"/>
              <a:t>C-CREST 1 &amp; 2: Efficacy of MK-3682/</a:t>
            </a:r>
            <a:br>
              <a:rPr lang="en-US" altLang="en-US" dirty="0"/>
            </a:br>
            <a:r>
              <a:rPr lang="en-US" altLang="en-US" dirty="0"/>
              <a:t>GZR/RZR ± RBV for Pts With GT1-3 HCV</a:t>
            </a:r>
          </a:p>
        </p:txBody>
      </p:sp>
      <p:grpSp>
        <p:nvGrpSpPr>
          <p:cNvPr id="67592" name="Group 16"/>
          <p:cNvGrpSpPr>
            <a:grpSpLocks/>
          </p:cNvGrpSpPr>
          <p:nvPr/>
        </p:nvGrpSpPr>
        <p:grpSpPr bwMode="auto">
          <a:xfrm>
            <a:off x="6291263" y="6208713"/>
            <a:ext cx="2673350" cy="450850"/>
            <a:chOff x="9289790" y="4481726"/>
            <a:chExt cx="2673350" cy="450347"/>
          </a:xfrm>
        </p:grpSpPr>
        <p:pic>
          <p:nvPicPr>
            <p:cNvPr id="6768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68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ea typeface="MS PGothic" panose="020B0600070205080204" pitchFamily="34" charset="-128"/>
                </a:rPr>
                <a:t>Slide credit: </a:t>
              </a:r>
              <a:r>
                <a:rPr lang="en-US" altLang="en-US" sz="1400" b="0" dirty="0">
                  <a:solidFill>
                    <a:schemeClr val="bg2"/>
                  </a:solidFill>
                  <a:ea typeface="MS PGothic" panose="020B0600070205080204" pitchFamily="34" charset="-128"/>
                  <a:hlinkClick r:id="rId4"/>
                </a:rPr>
                <a:t>clinicaloptions.com</a:t>
              </a:r>
              <a:endParaRPr lang="en-US" altLang="en-US" sz="1400" b="0" dirty="0">
                <a:solidFill>
                  <a:schemeClr val="bg2"/>
                </a:solidFill>
                <a:ea typeface="MS PGothic" panose="020B0600070205080204" pitchFamily="34" charset="-128"/>
              </a:endParaRPr>
            </a:p>
          </p:txBody>
        </p:sp>
      </p:grpSp>
      <p:sp>
        <p:nvSpPr>
          <p:cNvPr id="67593" name="Text Box 11"/>
          <p:cNvSpPr txBox="1">
            <a:spLocks noChangeArrowheads="1"/>
          </p:cNvSpPr>
          <p:nvPr/>
        </p:nvSpPr>
        <p:spPr bwMode="auto">
          <a:xfrm>
            <a:off x="285750" y="6350000"/>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Lawitz E, et al. AASLD 2016. Abstract 110. </a:t>
            </a:r>
            <a:r>
              <a:rPr lang="en-US" altLang="en-US" sz="1400" b="0" dirty="0">
                <a:solidFill>
                  <a:srgbClr val="CDCDCF"/>
                </a:solidFill>
                <a:ea typeface="MS PGothic" pitchFamily="34" charset="-128"/>
              </a:rPr>
              <a:t>Reproduced with permission. </a:t>
            </a:r>
            <a:endParaRPr lang="nb-NO" altLang="en-US" sz="1400" b="0" dirty="0">
              <a:solidFill>
                <a:schemeClr val="bg2"/>
              </a:solidFill>
            </a:endParaRPr>
          </a:p>
        </p:txBody>
      </p:sp>
      <p:grpSp>
        <p:nvGrpSpPr>
          <p:cNvPr id="128" name="Group 56"/>
          <p:cNvGrpSpPr>
            <a:grpSpLocks/>
          </p:cNvGrpSpPr>
          <p:nvPr/>
        </p:nvGrpSpPr>
        <p:grpSpPr bwMode="auto">
          <a:xfrm>
            <a:off x="4543681" y="2104148"/>
            <a:ext cx="1187450" cy="1914525"/>
            <a:chOff x="1487586" y="3758750"/>
            <a:chExt cx="1188181" cy="1913767"/>
          </a:xfrm>
        </p:grpSpPr>
        <p:sp>
          <p:nvSpPr>
            <p:cNvPr id="129" name="Rectangle 128"/>
            <p:cNvSpPr/>
            <p:nvPr/>
          </p:nvSpPr>
          <p:spPr bwMode="auto">
            <a:xfrm>
              <a:off x="1487586" y="4025344"/>
              <a:ext cx="397119" cy="1647173"/>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30" name="Rectangle 129"/>
            <p:cNvSpPr/>
            <p:nvPr/>
          </p:nvSpPr>
          <p:spPr bwMode="auto">
            <a:xfrm>
              <a:off x="1883117" y="3807944"/>
              <a:ext cx="397119" cy="1864573"/>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31" name="Rectangle 130"/>
            <p:cNvSpPr/>
            <p:nvPr/>
          </p:nvSpPr>
          <p:spPr bwMode="auto">
            <a:xfrm>
              <a:off x="2278648" y="3758750"/>
              <a:ext cx="397119" cy="1913767"/>
            </a:xfrm>
            <a:prstGeom prst="rect">
              <a:avLst/>
            </a:prstGeom>
            <a:solidFill>
              <a:schemeClr val="accent1"/>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grpSp>
      <p:grpSp>
        <p:nvGrpSpPr>
          <p:cNvPr id="132" name="Group 51"/>
          <p:cNvGrpSpPr>
            <a:grpSpLocks/>
          </p:cNvGrpSpPr>
          <p:nvPr/>
        </p:nvGrpSpPr>
        <p:grpSpPr bwMode="auto">
          <a:xfrm>
            <a:off x="2007472" y="2135898"/>
            <a:ext cx="792163" cy="1882775"/>
            <a:chOff x="1487586" y="3791118"/>
            <a:chExt cx="793019" cy="1881399"/>
          </a:xfrm>
        </p:grpSpPr>
        <p:sp>
          <p:nvSpPr>
            <p:cNvPr id="134" name="Rectangle 133"/>
            <p:cNvSpPr/>
            <p:nvPr/>
          </p:nvSpPr>
          <p:spPr bwMode="auto">
            <a:xfrm>
              <a:off x="1487586" y="3903749"/>
              <a:ext cx="397304" cy="1768768"/>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35" name="Rectangle 134"/>
            <p:cNvSpPr/>
            <p:nvPr/>
          </p:nvSpPr>
          <p:spPr bwMode="auto">
            <a:xfrm>
              <a:off x="1883301" y="3791118"/>
              <a:ext cx="397304" cy="1881399"/>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grpSp>
      <p:grpSp>
        <p:nvGrpSpPr>
          <p:cNvPr id="136" name="Group 52"/>
          <p:cNvGrpSpPr>
            <a:grpSpLocks/>
          </p:cNvGrpSpPr>
          <p:nvPr/>
        </p:nvGrpSpPr>
        <p:grpSpPr bwMode="auto">
          <a:xfrm>
            <a:off x="3287612" y="2104148"/>
            <a:ext cx="792163" cy="1914525"/>
            <a:chOff x="1487586" y="3758750"/>
            <a:chExt cx="793019" cy="1913767"/>
          </a:xfrm>
        </p:grpSpPr>
        <p:sp>
          <p:nvSpPr>
            <p:cNvPr id="137" name="Rectangle 136"/>
            <p:cNvSpPr/>
            <p:nvPr/>
          </p:nvSpPr>
          <p:spPr bwMode="auto">
            <a:xfrm>
              <a:off x="1487586" y="3807944"/>
              <a:ext cx="397304" cy="1864573"/>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38" name="Rectangle 137"/>
            <p:cNvSpPr/>
            <p:nvPr/>
          </p:nvSpPr>
          <p:spPr bwMode="auto">
            <a:xfrm>
              <a:off x="1883301" y="3758750"/>
              <a:ext cx="397304" cy="1913767"/>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grpSp>
      <p:grpSp>
        <p:nvGrpSpPr>
          <p:cNvPr id="139" name="Group 60"/>
          <p:cNvGrpSpPr>
            <a:grpSpLocks/>
          </p:cNvGrpSpPr>
          <p:nvPr/>
        </p:nvGrpSpPr>
        <p:grpSpPr bwMode="auto">
          <a:xfrm>
            <a:off x="6139119" y="2161298"/>
            <a:ext cx="1187450" cy="1857375"/>
            <a:chOff x="1487586" y="3815395"/>
            <a:chExt cx="1188181" cy="1857122"/>
          </a:xfrm>
        </p:grpSpPr>
        <p:sp>
          <p:nvSpPr>
            <p:cNvPr id="140" name="Rectangle 139"/>
            <p:cNvSpPr/>
            <p:nvPr/>
          </p:nvSpPr>
          <p:spPr bwMode="auto">
            <a:xfrm>
              <a:off x="1487586" y="3855078"/>
              <a:ext cx="397119" cy="1817439"/>
            </a:xfrm>
            <a:prstGeom prst="rect">
              <a:avLst/>
            </a:prstGeom>
            <a:solidFill>
              <a:schemeClr val="accent2"/>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41" name="Rectangle 140"/>
            <p:cNvSpPr/>
            <p:nvPr/>
          </p:nvSpPr>
          <p:spPr bwMode="auto">
            <a:xfrm>
              <a:off x="1883116" y="3815395"/>
              <a:ext cx="397119" cy="1857122"/>
            </a:xfrm>
            <a:prstGeom prst="rect">
              <a:avLst/>
            </a:prstGeom>
            <a:solidFill>
              <a:schemeClr val="accent3"/>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sp>
          <p:nvSpPr>
            <p:cNvPr id="142" name="Rectangle 141"/>
            <p:cNvSpPr/>
            <p:nvPr/>
          </p:nvSpPr>
          <p:spPr bwMode="auto">
            <a:xfrm>
              <a:off x="2278648" y="3831268"/>
              <a:ext cx="397119" cy="1841249"/>
            </a:xfrm>
            <a:prstGeom prst="rect">
              <a:avLst/>
            </a:prstGeom>
            <a:solidFill>
              <a:schemeClr val="accent1"/>
            </a:solidFill>
            <a:ln>
              <a:solidFill>
                <a:schemeClr val="bg2">
                  <a:lumMod val="10000"/>
                </a:schemeClr>
              </a:solidFill>
            </a:ln>
            <a:extLst/>
          </p:spPr>
          <p:txBody>
            <a:bodyPr anchor="ctr"/>
            <a:lstStyle/>
            <a:p>
              <a:pPr algn="ctr" eaLnBrk="1" hangingPunct="1">
                <a:defRPr/>
              </a:pPr>
              <a:endParaRPr lang="en-US" sz="1400" b="0" dirty="0">
                <a:solidFill>
                  <a:schemeClr val="bg2"/>
                </a:solidFill>
              </a:endParaRPr>
            </a:p>
          </p:txBody>
        </p:sp>
      </p:grpSp>
      <p:sp>
        <p:nvSpPr>
          <p:cNvPr id="143" name="Content Placeholder 1"/>
          <p:cNvSpPr>
            <a:spLocks noGrp="1"/>
          </p:cNvSpPr>
          <p:nvPr>
            <p:ph idx="1"/>
          </p:nvPr>
        </p:nvSpPr>
        <p:spPr>
          <a:xfrm>
            <a:off x="386339" y="4606924"/>
            <a:ext cx="8455025" cy="350738"/>
          </a:xfrm>
        </p:spPr>
        <p:txBody>
          <a:bodyPr/>
          <a:lstStyle/>
          <a:p>
            <a:pPr>
              <a:spcAft>
                <a:spcPct val="0"/>
              </a:spcAft>
            </a:pPr>
            <a:r>
              <a:rPr lang="en-US" altLang="en-US" sz="1600" dirty="0"/>
              <a:t>Presence of cirrhosis, use of ribavirin, prior tx experience did not impact SVR12 rates</a:t>
            </a:r>
          </a:p>
        </p:txBody>
      </p:sp>
      <p:sp>
        <p:nvSpPr>
          <p:cNvPr id="144" name="TextBox 9"/>
          <p:cNvSpPr txBox="1">
            <a:spLocks noChangeArrowheads="1"/>
          </p:cNvSpPr>
          <p:nvPr/>
        </p:nvSpPr>
        <p:spPr bwMode="auto">
          <a:xfrm>
            <a:off x="1445572" y="1368857"/>
            <a:ext cx="61007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Full Analysis Set</a:t>
            </a:r>
          </a:p>
        </p:txBody>
      </p:sp>
      <p:sp>
        <p:nvSpPr>
          <p:cNvPr id="145" name="Rectangle 144"/>
          <p:cNvSpPr/>
          <p:nvPr/>
        </p:nvSpPr>
        <p:spPr bwMode="auto">
          <a:xfrm>
            <a:off x="7591681" y="1763605"/>
            <a:ext cx="146050" cy="146050"/>
          </a:xfrm>
          <a:prstGeom prst="rect">
            <a:avLst/>
          </a:prstGeom>
          <a:solidFill>
            <a:schemeClr val="accent2"/>
          </a:solidFill>
          <a:ln>
            <a:noFill/>
          </a:ln>
          <a:extLst/>
        </p:spPr>
        <p:txBody>
          <a:bodyPr wrap="none" anchor="ctr">
            <a:spAutoFit/>
          </a:bodyPr>
          <a:lstStyle/>
          <a:p>
            <a:pPr algn="ctr" eaLnBrk="1" hangingPunct="1">
              <a:defRPr/>
            </a:pPr>
            <a:endParaRPr lang="en-US" sz="1400" b="0" dirty="0">
              <a:solidFill>
                <a:schemeClr val="bg2"/>
              </a:solidFill>
            </a:endParaRPr>
          </a:p>
        </p:txBody>
      </p:sp>
      <p:sp>
        <p:nvSpPr>
          <p:cNvPr id="146" name="Rectangle 145"/>
          <p:cNvSpPr/>
          <p:nvPr/>
        </p:nvSpPr>
        <p:spPr bwMode="auto">
          <a:xfrm>
            <a:off x="7591681" y="2010193"/>
            <a:ext cx="146050" cy="146050"/>
          </a:xfrm>
          <a:prstGeom prst="rect">
            <a:avLst/>
          </a:prstGeom>
          <a:solidFill>
            <a:schemeClr val="accent3"/>
          </a:solidFill>
          <a:ln>
            <a:noFill/>
          </a:ln>
          <a:extLst/>
        </p:spPr>
        <p:txBody>
          <a:bodyPr wrap="none" anchor="ctr">
            <a:spAutoFit/>
          </a:bodyPr>
          <a:lstStyle/>
          <a:p>
            <a:pPr algn="ctr" eaLnBrk="1" hangingPunct="1">
              <a:defRPr/>
            </a:pPr>
            <a:endParaRPr lang="en-US" sz="1400" b="0" dirty="0">
              <a:solidFill>
                <a:schemeClr val="bg2"/>
              </a:solidFill>
            </a:endParaRPr>
          </a:p>
        </p:txBody>
      </p:sp>
      <p:sp>
        <p:nvSpPr>
          <p:cNvPr id="147" name="Rectangle 146"/>
          <p:cNvSpPr/>
          <p:nvPr/>
        </p:nvSpPr>
        <p:spPr bwMode="auto">
          <a:xfrm>
            <a:off x="7591681" y="2255193"/>
            <a:ext cx="146050" cy="146050"/>
          </a:xfrm>
          <a:prstGeom prst="rect">
            <a:avLst/>
          </a:prstGeom>
          <a:solidFill>
            <a:schemeClr val="accent1"/>
          </a:solidFill>
          <a:ln>
            <a:noFill/>
          </a:ln>
          <a:extLst/>
        </p:spPr>
        <p:txBody>
          <a:bodyPr wrap="none" anchor="ctr">
            <a:spAutoFit/>
          </a:bodyPr>
          <a:lstStyle/>
          <a:p>
            <a:pPr algn="ctr" eaLnBrk="1" hangingPunct="1">
              <a:defRPr/>
            </a:pPr>
            <a:endParaRPr lang="en-US" sz="1400" b="0" dirty="0">
              <a:solidFill>
                <a:schemeClr val="bg2"/>
              </a:solidFill>
            </a:endParaRPr>
          </a:p>
        </p:txBody>
      </p:sp>
      <p:sp>
        <p:nvSpPr>
          <p:cNvPr id="148" name="TextBox 19"/>
          <p:cNvSpPr txBox="1">
            <a:spLocks noChangeArrowheads="1"/>
          </p:cNvSpPr>
          <p:nvPr/>
        </p:nvSpPr>
        <p:spPr bwMode="auto">
          <a:xfrm>
            <a:off x="7704394" y="1662113"/>
            <a:ext cx="12223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chemeClr val="tx1"/>
                </a:solidFill>
              </a:rPr>
              <a:t>8 wks</a:t>
            </a:r>
          </a:p>
          <a:p>
            <a:pPr>
              <a:lnSpc>
                <a:spcPct val="100000"/>
              </a:lnSpc>
              <a:spcBef>
                <a:spcPct val="0"/>
              </a:spcBef>
              <a:spcAft>
                <a:spcPct val="0"/>
              </a:spcAft>
              <a:buClrTx/>
              <a:buFontTx/>
              <a:buNone/>
            </a:pPr>
            <a:r>
              <a:rPr lang="en-US" altLang="en-US" sz="1600" b="0" dirty="0">
                <a:solidFill>
                  <a:schemeClr val="tx1"/>
                </a:solidFill>
              </a:rPr>
              <a:t>12 wks</a:t>
            </a:r>
          </a:p>
          <a:p>
            <a:pPr>
              <a:lnSpc>
                <a:spcPct val="100000"/>
              </a:lnSpc>
              <a:spcBef>
                <a:spcPct val="0"/>
              </a:spcBef>
              <a:spcAft>
                <a:spcPct val="0"/>
              </a:spcAft>
              <a:buClrTx/>
              <a:buFontTx/>
              <a:buNone/>
            </a:pPr>
            <a:r>
              <a:rPr lang="en-US" altLang="en-US" sz="1600" b="0" dirty="0">
                <a:solidFill>
                  <a:schemeClr val="tx1"/>
                </a:solidFill>
              </a:rPr>
              <a:t>16 wks</a:t>
            </a:r>
          </a:p>
        </p:txBody>
      </p:sp>
      <p:cxnSp>
        <p:nvCxnSpPr>
          <p:cNvPr id="149" name="Straight Connector 21"/>
          <p:cNvCxnSpPr>
            <a:cxnSpLocks noChangeShapeType="1"/>
          </p:cNvCxnSpPr>
          <p:nvPr/>
        </p:nvCxnSpPr>
        <p:spPr bwMode="auto">
          <a:xfrm>
            <a:off x="1718272" y="4025900"/>
            <a:ext cx="578133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0" name="Straight Connector 23"/>
          <p:cNvCxnSpPr>
            <a:cxnSpLocks noChangeShapeType="1"/>
          </p:cNvCxnSpPr>
          <p:nvPr/>
        </p:nvCxnSpPr>
        <p:spPr bwMode="auto">
          <a:xfrm flipV="1">
            <a:off x="1710335" y="2084388"/>
            <a:ext cx="0" cy="194945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1" name="Straight Connector 25"/>
          <p:cNvCxnSpPr>
            <a:cxnSpLocks noChangeShapeType="1"/>
          </p:cNvCxnSpPr>
          <p:nvPr/>
        </p:nvCxnSpPr>
        <p:spPr bwMode="auto">
          <a:xfrm flipH="1">
            <a:off x="1645247" y="2100263"/>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2" name="Straight Connector 26"/>
          <p:cNvCxnSpPr>
            <a:cxnSpLocks noChangeShapeType="1"/>
          </p:cNvCxnSpPr>
          <p:nvPr/>
        </p:nvCxnSpPr>
        <p:spPr bwMode="auto">
          <a:xfrm flipH="1">
            <a:off x="1645247" y="2486025"/>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3" name="Straight Connector 27"/>
          <p:cNvCxnSpPr>
            <a:cxnSpLocks noChangeShapeType="1"/>
          </p:cNvCxnSpPr>
          <p:nvPr/>
        </p:nvCxnSpPr>
        <p:spPr bwMode="auto">
          <a:xfrm flipH="1">
            <a:off x="1645247" y="2870200"/>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4" name="Straight Connector 28"/>
          <p:cNvCxnSpPr>
            <a:cxnSpLocks noChangeShapeType="1"/>
          </p:cNvCxnSpPr>
          <p:nvPr/>
        </p:nvCxnSpPr>
        <p:spPr bwMode="auto">
          <a:xfrm flipH="1">
            <a:off x="1645247" y="3255963"/>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5" name="Straight Connector 29"/>
          <p:cNvCxnSpPr>
            <a:cxnSpLocks noChangeShapeType="1"/>
          </p:cNvCxnSpPr>
          <p:nvPr/>
        </p:nvCxnSpPr>
        <p:spPr bwMode="auto">
          <a:xfrm flipH="1">
            <a:off x="1645247" y="3641725"/>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6" name="Straight Connector 30"/>
          <p:cNvCxnSpPr>
            <a:cxnSpLocks noChangeShapeType="1"/>
          </p:cNvCxnSpPr>
          <p:nvPr/>
        </p:nvCxnSpPr>
        <p:spPr bwMode="auto">
          <a:xfrm flipH="1">
            <a:off x="1645247" y="4025900"/>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57" name="TextBox 31"/>
          <p:cNvSpPr txBox="1">
            <a:spLocks noChangeArrowheads="1"/>
          </p:cNvSpPr>
          <p:nvPr/>
        </p:nvSpPr>
        <p:spPr bwMode="auto">
          <a:xfrm>
            <a:off x="1113435" y="1914525"/>
            <a:ext cx="5984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100</a:t>
            </a:r>
          </a:p>
        </p:txBody>
      </p:sp>
      <p:sp>
        <p:nvSpPr>
          <p:cNvPr id="158" name="TextBox 32"/>
          <p:cNvSpPr txBox="1">
            <a:spLocks noChangeArrowheads="1"/>
          </p:cNvSpPr>
          <p:nvPr/>
        </p:nvSpPr>
        <p:spPr bwMode="auto">
          <a:xfrm>
            <a:off x="1113435" y="2298700"/>
            <a:ext cx="5984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80</a:t>
            </a:r>
          </a:p>
        </p:txBody>
      </p:sp>
      <p:sp>
        <p:nvSpPr>
          <p:cNvPr id="159" name="TextBox 33"/>
          <p:cNvSpPr txBox="1">
            <a:spLocks noChangeArrowheads="1"/>
          </p:cNvSpPr>
          <p:nvPr/>
        </p:nvSpPr>
        <p:spPr bwMode="auto">
          <a:xfrm>
            <a:off x="1113435" y="2681288"/>
            <a:ext cx="5984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60</a:t>
            </a:r>
          </a:p>
        </p:txBody>
      </p:sp>
      <p:sp>
        <p:nvSpPr>
          <p:cNvPr id="160" name="TextBox 34"/>
          <p:cNvSpPr txBox="1">
            <a:spLocks noChangeArrowheads="1"/>
          </p:cNvSpPr>
          <p:nvPr/>
        </p:nvSpPr>
        <p:spPr bwMode="auto">
          <a:xfrm>
            <a:off x="1113435" y="3065463"/>
            <a:ext cx="5984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40</a:t>
            </a:r>
          </a:p>
        </p:txBody>
      </p:sp>
      <p:sp>
        <p:nvSpPr>
          <p:cNvPr id="161" name="TextBox 35"/>
          <p:cNvSpPr txBox="1">
            <a:spLocks noChangeArrowheads="1"/>
          </p:cNvSpPr>
          <p:nvPr/>
        </p:nvSpPr>
        <p:spPr bwMode="auto">
          <a:xfrm>
            <a:off x="1113435" y="3449638"/>
            <a:ext cx="5984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20</a:t>
            </a:r>
          </a:p>
        </p:txBody>
      </p:sp>
      <p:sp>
        <p:nvSpPr>
          <p:cNvPr id="162" name="TextBox 36"/>
          <p:cNvSpPr txBox="1">
            <a:spLocks noChangeArrowheads="1"/>
          </p:cNvSpPr>
          <p:nvPr/>
        </p:nvSpPr>
        <p:spPr bwMode="auto">
          <a:xfrm>
            <a:off x="1113435" y="3833813"/>
            <a:ext cx="5984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800" b="0" dirty="0">
                <a:solidFill>
                  <a:schemeClr val="tx1"/>
                </a:solidFill>
              </a:rPr>
              <a:t>0</a:t>
            </a:r>
          </a:p>
        </p:txBody>
      </p:sp>
      <p:sp>
        <p:nvSpPr>
          <p:cNvPr id="163" name="TextBox 37"/>
          <p:cNvSpPr txBox="1">
            <a:spLocks noChangeArrowheads="1"/>
          </p:cNvSpPr>
          <p:nvPr/>
        </p:nvSpPr>
        <p:spPr bwMode="auto">
          <a:xfrm rot="-5400000">
            <a:off x="43460" y="2857926"/>
            <a:ext cx="19827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SVR12 (%)</a:t>
            </a:r>
          </a:p>
        </p:txBody>
      </p:sp>
      <p:sp>
        <p:nvSpPr>
          <p:cNvPr id="164" name="TextBox 38"/>
          <p:cNvSpPr txBox="1">
            <a:spLocks noChangeArrowheads="1"/>
          </p:cNvSpPr>
          <p:nvPr/>
        </p:nvSpPr>
        <p:spPr bwMode="auto">
          <a:xfrm>
            <a:off x="1990632" y="4036454"/>
            <a:ext cx="10367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GT1a</a:t>
            </a:r>
          </a:p>
        </p:txBody>
      </p:sp>
      <p:cxnSp>
        <p:nvCxnSpPr>
          <p:cNvPr id="165" name="Straight Connector 40"/>
          <p:cNvCxnSpPr>
            <a:cxnSpLocks noChangeShapeType="1"/>
          </p:cNvCxnSpPr>
          <p:nvPr/>
        </p:nvCxnSpPr>
        <p:spPr bwMode="auto">
          <a:xfrm>
            <a:off x="1708014" y="4031884"/>
            <a:ext cx="0" cy="6508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66" name="Straight Connector 41"/>
          <p:cNvCxnSpPr>
            <a:cxnSpLocks noChangeShapeType="1"/>
          </p:cNvCxnSpPr>
          <p:nvPr/>
        </p:nvCxnSpPr>
        <p:spPr bwMode="auto">
          <a:xfrm>
            <a:off x="3041515" y="4035445"/>
            <a:ext cx="0" cy="6508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67" name="Straight Connector 42"/>
          <p:cNvCxnSpPr>
            <a:cxnSpLocks noChangeShapeType="1"/>
          </p:cNvCxnSpPr>
          <p:nvPr/>
        </p:nvCxnSpPr>
        <p:spPr bwMode="auto">
          <a:xfrm>
            <a:off x="4320969" y="4035445"/>
            <a:ext cx="0" cy="6508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68" name="Straight Connector 43"/>
          <p:cNvCxnSpPr>
            <a:cxnSpLocks noChangeShapeType="1"/>
          </p:cNvCxnSpPr>
          <p:nvPr/>
        </p:nvCxnSpPr>
        <p:spPr bwMode="auto">
          <a:xfrm>
            <a:off x="5942386" y="4035445"/>
            <a:ext cx="0" cy="6508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69" name="Straight Connector 44"/>
          <p:cNvCxnSpPr>
            <a:cxnSpLocks noChangeShapeType="1"/>
          </p:cNvCxnSpPr>
          <p:nvPr/>
        </p:nvCxnSpPr>
        <p:spPr bwMode="auto">
          <a:xfrm>
            <a:off x="7485751" y="4035445"/>
            <a:ext cx="0" cy="6508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70" name="TextBox 45"/>
          <p:cNvSpPr txBox="1">
            <a:spLocks noChangeArrowheads="1"/>
          </p:cNvSpPr>
          <p:nvPr/>
        </p:nvSpPr>
        <p:spPr bwMode="auto">
          <a:xfrm>
            <a:off x="3195243" y="4036454"/>
            <a:ext cx="105130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GT1b</a:t>
            </a:r>
          </a:p>
        </p:txBody>
      </p:sp>
      <p:sp>
        <p:nvSpPr>
          <p:cNvPr id="171" name="TextBox 46"/>
          <p:cNvSpPr txBox="1">
            <a:spLocks noChangeArrowheads="1"/>
          </p:cNvSpPr>
          <p:nvPr/>
        </p:nvSpPr>
        <p:spPr bwMode="auto">
          <a:xfrm>
            <a:off x="4591760" y="4036454"/>
            <a:ext cx="10952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GT2</a:t>
            </a:r>
          </a:p>
        </p:txBody>
      </p:sp>
      <p:sp>
        <p:nvSpPr>
          <p:cNvPr id="172" name="TextBox 47"/>
          <p:cNvSpPr txBox="1">
            <a:spLocks noChangeArrowheads="1"/>
          </p:cNvSpPr>
          <p:nvPr/>
        </p:nvSpPr>
        <p:spPr bwMode="auto">
          <a:xfrm>
            <a:off x="6100145" y="4036454"/>
            <a:ext cx="12659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GT3</a:t>
            </a:r>
          </a:p>
        </p:txBody>
      </p:sp>
      <p:sp>
        <p:nvSpPr>
          <p:cNvPr id="173" name="TextBox 64"/>
          <p:cNvSpPr txBox="1">
            <a:spLocks noChangeArrowheads="1"/>
          </p:cNvSpPr>
          <p:nvPr/>
        </p:nvSpPr>
        <p:spPr bwMode="auto">
          <a:xfrm>
            <a:off x="1916054" y="1815598"/>
            <a:ext cx="5984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93</a:t>
            </a:r>
          </a:p>
        </p:txBody>
      </p:sp>
      <p:sp>
        <p:nvSpPr>
          <p:cNvPr id="174" name="TextBox 65"/>
          <p:cNvSpPr txBox="1">
            <a:spLocks noChangeArrowheads="1"/>
          </p:cNvSpPr>
          <p:nvPr/>
        </p:nvSpPr>
        <p:spPr bwMode="auto">
          <a:xfrm>
            <a:off x="2307325" y="1794643"/>
            <a:ext cx="600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sp>
        <p:nvSpPr>
          <p:cNvPr id="175" name="TextBox 66"/>
          <p:cNvSpPr txBox="1">
            <a:spLocks noChangeArrowheads="1"/>
          </p:cNvSpPr>
          <p:nvPr/>
        </p:nvSpPr>
        <p:spPr bwMode="auto">
          <a:xfrm>
            <a:off x="3204877" y="1788611"/>
            <a:ext cx="598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sp>
        <p:nvSpPr>
          <p:cNvPr id="176" name="TextBox 67"/>
          <p:cNvSpPr txBox="1">
            <a:spLocks noChangeArrowheads="1"/>
          </p:cNvSpPr>
          <p:nvPr/>
        </p:nvSpPr>
        <p:spPr bwMode="auto">
          <a:xfrm>
            <a:off x="3587745" y="1763211"/>
            <a:ext cx="598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sp>
        <p:nvSpPr>
          <p:cNvPr id="177" name="TextBox 68"/>
          <p:cNvSpPr txBox="1">
            <a:spLocks noChangeArrowheads="1"/>
          </p:cNvSpPr>
          <p:nvPr/>
        </p:nvSpPr>
        <p:spPr bwMode="auto">
          <a:xfrm>
            <a:off x="4442269" y="1899101"/>
            <a:ext cx="598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86</a:t>
            </a:r>
          </a:p>
        </p:txBody>
      </p:sp>
      <p:sp>
        <p:nvSpPr>
          <p:cNvPr id="178" name="TextBox 69"/>
          <p:cNvSpPr txBox="1">
            <a:spLocks noChangeArrowheads="1"/>
          </p:cNvSpPr>
          <p:nvPr/>
        </p:nvSpPr>
        <p:spPr bwMode="auto">
          <a:xfrm>
            <a:off x="4849603" y="1793373"/>
            <a:ext cx="598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97</a:t>
            </a:r>
          </a:p>
        </p:txBody>
      </p:sp>
      <p:sp>
        <p:nvSpPr>
          <p:cNvPr id="179" name="TextBox 70"/>
          <p:cNvSpPr txBox="1">
            <a:spLocks noChangeArrowheads="1"/>
          </p:cNvSpPr>
          <p:nvPr/>
        </p:nvSpPr>
        <p:spPr bwMode="auto">
          <a:xfrm>
            <a:off x="5233963" y="1773053"/>
            <a:ext cx="600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sp>
        <p:nvSpPr>
          <p:cNvPr id="180" name="TextBox 71"/>
          <p:cNvSpPr txBox="1">
            <a:spLocks noChangeArrowheads="1"/>
          </p:cNvSpPr>
          <p:nvPr/>
        </p:nvSpPr>
        <p:spPr bwMode="auto">
          <a:xfrm>
            <a:off x="6043142" y="1816868"/>
            <a:ext cx="598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95</a:t>
            </a:r>
          </a:p>
        </p:txBody>
      </p:sp>
      <p:sp>
        <p:nvSpPr>
          <p:cNvPr id="181" name="TextBox 72"/>
          <p:cNvSpPr txBox="1">
            <a:spLocks noChangeArrowheads="1"/>
          </p:cNvSpPr>
          <p:nvPr/>
        </p:nvSpPr>
        <p:spPr bwMode="auto">
          <a:xfrm>
            <a:off x="6447189" y="1806708"/>
            <a:ext cx="598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97</a:t>
            </a:r>
          </a:p>
        </p:txBody>
      </p:sp>
      <p:sp>
        <p:nvSpPr>
          <p:cNvPr id="182" name="TextBox 73"/>
          <p:cNvSpPr txBox="1">
            <a:spLocks noChangeArrowheads="1"/>
          </p:cNvSpPr>
          <p:nvPr/>
        </p:nvSpPr>
        <p:spPr bwMode="auto">
          <a:xfrm>
            <a:off x="6840513" y="1847031"/>
            <a:ext cx="598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183" name="TextBox 182"/>
          <p:cNvSpPr txBox="1"/>
          <p:nvPr/>
        </p:nvSpPr>
        <p:spPr>
          <a:xfrm>
            <a:off x="1918572" y="3574316"/>
            <a:ext cx="598488"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39/</a:t>
            </a:r>
            <a:br>
              <a:rPr lang="en-US" sz="1400" b="0" dirty="0">
                <a:solidFill>
                  <a:schemeClr val="bg2">
                    <a:lumMod val="10000"/>
                  </a:schemeClr>
                </a:solidFill>
              </a:rPr>
            </a:br>
            <a:r>
              <a:rPr lang="en-US" sz="1400" b="0" dirty="0">
                <a:solidFill>
                  <a:schemeClr val="bg2">
                    <a:lumMod val="10000"/>
                  </a:schemeClr>
                </a:solidFill>
              </a:rPr>
              <a:t>42</a:t>
            </a:r>
          </a:p>
        </p:txBody>
      </p:sp>
      <p:sp>
        <p:nvSpPr>
          <p:cNvPr id="184" name="TextBox 183"/>
          <p:cNvSpPr txBox="1"/>
          <p:nvPr/>
        </p:nvSpPr>
        <p:spPr>
          <a:xfrm>
            <a:off x="2312272" y="3574316"/>
            <a:ext cx="600075"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47/</a:t>
            </a:r>
            <a:br>
              <a:rPr lang="en-US" sz="1400" b="0" dirty="0">
                <a:solidFill>
                  <a:schemeClr val="bg2">
                    <a:lumMod val="10000"/>
                  </a:schemeClr>
                </a:solidFill>
              </a:rPr>
            </a:br>
            <a:r>
              <a:rPr lang="en-US" sz="1400" b="0" dirty="0">
                <a:solidFill>
                  <a:schemeClr val="bg2">
                    <a:lumMod val="10000"/>
                  </a:schemeClr>
                </a:solidFill>
              </a:rPr>
              <a:t>48</a:t>
            </a:r>
          </a:p>
        </p:txBody>
      </p:sp>
      <p:sp>
        <p:nvSpPr>
          <p:cNvPr id="185" name="TextBox 76"/>
          <p:cNvSpPr txBox="1">
            <a:spLocks noChangeArrowheads="1"/>
          </p:cNvSpPr>
          <p:nvPr/>
        </p:nvSpPr>
        <p:spPr bwMode="auto">
          <a:xfrm>
            <a:off x="759105" y="3703575"/>
            <a:ext cx="704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n/N =</a:t>
            </a:r>
          </a:p>
        </p:txBody>
      </p:sp>
      <p:sp>
        <p:nvSpPr>
          <p:cNvPr id="186" name="TextBox 185"/>
          <p:cNvSpPr txBox="1"/>
          <p:nvPr/>
        </p:nvSpPr>
        <p:spPr>
          <a:xfrm>
            <a:off x="3178075" y="3574316"/>
            <a:ext cx="598487"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45/</a:t>
            </a:r>
            <a:br>
              <a:rPr lang="en-US" sz="1400" b="0" dirty="0">
                <a:solidFill>
                  <a:schemeClr val="bg2">
                    <a:lumMod val="10000"/>
                  </a:schemeClr>
                </a:solidFill>
              </a:rPr>
            </a:br>
            <a:r>
              <a:rPr lang="en-US" sz="1400" b="0" dirty="0">
                <a:solidFill>
                  <a:schemeClr val="bg2">
                    <a:lumMod val="10000"/>
                  </a:schemeClr>
                </a:solidFill>
              </a:rPr>
              <a:t>46</a:t>
            </a:r>
          </a:p>
        </p:txBody>
      </p:sp>
      <p:sp>
        <p:nvSpPr>
          <p:cNvPr id="187" name="TextBox 186"/>
          <p:cNvSpPr txBox="1"/>
          <p:nvPr/>
        </p:nvSpPr>
        <p:spPr>
          <a:xfrm>
            <a:off x="3581300" y="3574316"/>
            <a:ext cx="598487"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40/</a:t>
            </a:r>
            <a:br>
              <a:rPr lang="en-US" sz="1400" b="0" dirty="0">
                <a:solidFill>
                  <a:schemeClr val="bg2">
                    <a:lumMod val="10000"/>
                  </a:schemeClr>
                </a:solidFill>
              </a:rPr>
            </a:br>
            <a:r>
              <a:rPr lang="en-US" sz="1400" b="0" dirty="0">
                <a:solidFill>
                  <a:schemeClr val="bg2">
                    <a:lumMod val="10000"/>
                  </a:schemeClr>
                </a:solidFill>
              </a:rPr>
              <a:t>40</a:t>
            </a:r>
          </a:p>
        </p:txBody>
      </p:sp>
      <p:sp>
        <p:nvSpPr>
          <p:cNvPr id="188" name="TextBox 187"/>
          <p:cNvSpPr txBox="1"/>
          <p:nvPr/>
        </p:nvSpPr>
        <p:spPr>
          <a:xfrm>
            <a:off x="4430969" y="3574316"/>
            <a:ext cx="600075"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54/</a:t>
            </a:r>
            <a:r>
              <a:rPr lang="en-US" sz="1400" b="0" u="sng" dirty="0">
                <a:solidFill>
                  <a:schemeClr val="bg2">
                    <a:lumMod val="10000"/>
                  </a:schemeClr>
                </a:solidFill>
              </a:rPr>
              <a:t/>
            </a:r>
            <a:br>
              <a:rPr lang="en-US" sz="1400" b="0" u="sng" dirty="0">
                <a:solidFill>
                  <a:schemeClr val="bg2">
                    <a:lumMod val="10000"/>
                  </a:schemeClr>
                </a:solidFill>
              </a:rPr>
            </a:br>
            <a:r>
              <a:rPr lang="en-US" sz="1400" b="0" dirty="0">
                <a:solidFill>
                  <a:schemeClr val="bg2">
                    <a:lumMod val="10000"/>
                  </a:schemeClr>
                </a:solidFill>
              </a:rPr>
              <a:t>63</a:t>
            </a:r>
          </a:p>
        </p:txBody>
      </p:sp>
      <p:sp>
        <p:nvSpPr>
          <p:cNvPr id="189" name="TextBox 188"/>
          <p:cNvSpPr txBox="1"/>
          <p:nvPr/>
        </p:nvSpPr>
        <p:spPr>
          <a:xfrm>
            <a:off x="4834194" y="3574316"/>
            <a:ext cx="600075"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60/</a:t>
            </a:r>
            <a:r>
              <a:rPr lang="en-US" sz="1400" b="0" u="sng" dirty="0">
                <a:solidFill>
                  <a:schemeClr val="bg2">
                    <a:lumMod val="10000"/>
                  </a:schemeClr>
                </a:solidFill>
              </a:rPr>
              <a:t/>
            </a:r>
            <a:br>
              <a:rPr lang="en-US" sz="1400" b="0" u="sng" dirty="0">
                <a:solidFill>
                  <a:schemeClr val="bg2">
                    <a:lumMod val="10000"/>
                  </a:schemeClr>
                </a:solidFill>
              </a:rPr>
            </a:br>
            <a:r>
              <a:rPr lang="en-US" sz="1400" b="0" dirty="0">
                <a:solidFill>
                  <a:schemeClr val="bg2">
                    <a:lumMod val="10000"/>
                  </a:schemeClr>
                </a:solidFill>
              </a:rPr>
              <a:t>62</a:t>
            </a:r>
          </a:p>
        </p:txBody>
      </p:sp>
      <p:sp>
        <p:nvSpPr>
          <p:cNvPr id="190" name="TextBox 189"/>
          <p:cNvSpPr txBox="1"/>
          <p:nvPr/>
        </p:nvSpPr>
        <p:spPr>
          <a:xfrm>
            <a:off x="5237419" y="3574316"/>
            <a:ext cx="600075"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26/</a:t>
            </a:r>
            <a:r>
              <a:rPr lang="en-US" sz="1400" b="0" u="sng" dirty="0">
                <a:solidFill>
                  <a:schemeClr val="bg2">
                    <a:lumMod val="10000"/>
                  </a:schemeClr>
                </a:solidFill>
              </a:rPr>
              <a:t/>
            </a:r>
            <a:br>
              <a:rPr lang="en-US" sz="1400" b="0" u="sng" dirty="0">
                <a:solidFill>
                  <a:schemeClr val="bg2">
                    <a:lumMod val="10000"/>
                  </a:schemeClr>
                </a:solidFill>
              </a:rPr>
            </a:br>
            <a:r>
              <a:rPr lang="en-US" sz="1400" b="0" dirty="0">
                <a:solidFill>
                  <a:schemeClr val="bg2">
                    <a:lumMod val="10000"/>
                  </a:schemeClr>
                </a:solidFill>
              </a:rPr>
              <a:t>26</a:t>
            </a:r>
          </a:p>
        </p:txBody>
      </p:sp>
      <p:sp>
        <p:nvSpPr>
          <p:cNvPr id="191" name="TextBox 190"/>
          <p:cNvSpPr txBox="1"/>
          <p:nvPr/>
        </p:nvSpPr>
        <p:spPr>
          <a:xfrm>
            <a:off x="6045456" y="3574316"/>
            <a:ext cx="600075"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98/</a:t>
            </a:r>
            <a:r>
              <a:rPr lang="en-US" sz="1400" b="0" u="sng" dirty="0">
                <a:solidFill>
                  <a:schemeClr val="bg2">
                    <a:lumMod val="10000"/>
                  </a:schemeClr>
                </a:solidFill>
              </a:rPr>
              <a:t/>
            </a:r>
            <a:br>
              <a:rPr lang="en-US" sz="1400" b="0" u="sng" dirty="0">
                <a:solidFill>
                  <a:schemeClr val="bg2">
                    <a:lumMod val="10000"/>
                  </a:schemeClr>
                </a:solidFill>
              </a:rPr>
            </a:br>
            <a:r>
              <a:rPr lang="en-US" sz="1400" b="0" dirty="0">
                <a:solidFill>
                  <a:schemeClr val="bg2">
                    <a:lumMod val="10000"/>
                  </a:schemeClr>
                </a:solidFill>
              </a:rPr>
              <a:t>103</a:t>
            </a:r>
          </a:p>
        </p:txBody>
      </p:sp>
      <p:sp>
        <p:nvSpPr>
          <p:cNvPr id="192" name="TextBox 191"/>
          <p:cNvSpPr txBox="1"/>
          <p:nvPr/>
        </p:nvSpPr>
        <p:spPr>
          <a:xfrm>
            <a:off x="6424869" y="3574316"/>
            <a:ext cx="598487"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155/</a:t>
            </a:r>
            <a:r>
              <a:rPr lang="en-US" sz="1400" b="0" u="sng" dirty="0">
                <a:solidFill>
                  <a:schemeClr val="bg2">
                    <a:lumMod val="10000"/>
                  </a:schemeClr>
                </a:solidFill>
              </a:rPr>
              <a:t/>
            </a:r>
            <a:br>
              <a:rPr lang="en-US" sz="1400" b="0" u="sng" dirty="0">
                <a:solidFill>
                  <a:schemeClr val="bg2">
                    <a:lumMod val="10000"/>
                  </a:schemeClr>
                </a:solidFill>
              </a:rPr>
            </a:br>
            <a:r>
              <a:rPr lang="en-US" sz="1400" b="0" dirty="0">
                <a:solidFill>
                  <a:schemeClr val="bg2">
                    <a:lumMod val="10000"/>
                  </a:schemeClr>
                </a:solidFill>
              </a:rPr>
              <a:t>159</a:t>
            </a:r>
          </a:p>
        </p:txBody>
      </p:sp>
      <p:grpSp>
        <p:nvGrpSpPr>
          <p:cNvPr id="193" name="Group 84"/>
          <p:cNvGrpSpPr>
            <a:grpSpLocks/>
          </p:cNvGrpSpPr>
          <p:nvPr/>
        </p:nvGrpSpPr>
        <p:grpSpPr bwMode="auto">
          <a:xfrm>
            <a:off x="2165476" y="2123198"/>
            <a:ext cx="88900" cy="368300"/>
            <a:chOff x="1710791" y="3528127"/>
            <a:chExt cx="89013" cy="368147"/>
          </a:xfrm>
        </p:grpSpPr>
        <p:cxnSp>
          <p:nvCxnSpPr>
            <p:cNvPr id="194" name="Straight Connector 8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95" name="Straight Connector 86"/>
            <p:cNvCxnSpPr>
              <a:cxnSpLocks noChangeShapeType="1"/>
            </p:cNvCxnSpPr>
            <p:nvPr/>
          </p:nvCxnSpPr>
          <p:spPr bwMode="auto">
            <a:xfrm>
              <a:off x="1755297" y="3528127"/>
              <a:ext cx="0" cy="36814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96" name="Straight Connector 87"/>
            <p:cNvCxnSpPr>
              <a:cxnSpLocks noChangeShapeType="1"/>
            </p:cNvCxnSpPr>
            <p:nvPr/>
          </p:nvCxnSpPr>
          <p:spPr bwMode="auto">
            <a:xfrm>
              <a:off x="1710791" y="389340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97" name="Group 89"/>
          <p:cNvGrpSpPr>
            <a:grpSpLocks/>
          </p:cNvGrpSpPr>
          <p:nvPr/>
        </p:nvGrpSpPr>
        <p:grpSpPr bwMode="auto">
          <a:xfrm>
            <a:off x="2550397" y="2104148"/>
            <a:ext cx="88900" cy="234950"/>
            <a:chOff x="1710791" y="3528127"/>
            <a:chExt cx="89013" cy="234797"/>
          </a:xfrm>
        </p:grpSpPr>
        <p:cxnSp>
          <p:nvCxnSpPr>
            <p:cNvPr id="198" name="Straight Connector 90"/>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99" name="Straight Connector 91"/>
            <p:cNvCxnSpPr>
              <a:cxnSpLocks noChangeShapeType="1"/>
            </p:cNvCxnSpPr>
            <p:nvPr/>
          </p:nvCxnSpPr>
          <p:spPr bwMode="auto">
            <a:xfrm>
              <a:off x="1755297" y="3528127"/>
              <a:ext cx="0" cy="23479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0" name="Straight Connector 92"/>
            <p:cNvCxnSpPr>
              <a:cxnSpLocks noChangeShapeType="1"/>
            </p:cNvCxnSpPr>
            <p:nvPr/>
          </p:nvCxnSpPr>
          <p:spPr bwMode="auto">
            <a:xfrm>
              <a:off x="1710791" y="376005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01" name="Group 94"/>
          <p:cNvGrpSpPr>
            <a:grpSpLocks/>
          </p:cNvGrpSpPr>
          <p:nvPr/>
        </p:nvGrpSpPr>
        <p:grpSpPr bwMode="auto">
          <a:xfrm>
            <a:off x="3455702" y="2104148"/>
            <a:ext cx="88900" cy="234950"/>
            <a:chOff x="1710791" y="3528127"/>
            <a:chExt cx="89013" cy="234797"/>
          </a:xfrm>
        </p:grpSpPr>
        <p:cxnSp>
          <p:nvCxnSpPr>
            <p:cNvPr id="202" name="Straight Connector 95"/>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3" name="Straight Connector 96"/>
            <p:cNvCxnSpPr>
              <a:cxnSpLocks noChangeShapeType="1"/>
            </p:cNvCxnSpPr>
            <p:nvPr/>
          </p:nvCxnSpPr>
          <p:spPr bwMode="auto">
            <a:xfrm>
              <a:off x="1755297" y="3528127"/>
              <a:ext cx="0" cy="23479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4" name="Straight Connector 97"/>
            <p:cNvCxnSpPr>
              <a:cxnSpLocks noChangeShapeType="1"/>
            </p:cNvCxnSpPr>
            <p:nvPr/>
          </p:nvCxnSpPr>
          <p:spPr bwMode="auto">
            <a:xfrm>
              <a:off x="1710791" y="376005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05" name="Group 98"/>
          <p:cNvGrpSpPr>
            <a:grpSpLocks/>
          </p:cNvGrpSpPr>
          <p:nvPr/>
        </p:nvGrpSpPr>
        <p:grpSpPr bwMode="auto">
          <a:xfrm>
            <a:off x="3840343" y="2080336"/>
            <a:ext cx="88900" cy="234950"/>
            <a:chOff x="1710791" y="3528127"/>
            <a:chExt cx="89013" cy="234797"/>
          </a:xfrm>
        </p:grpSpPr>
        <p:cxnSp>
          <p:nvCxnSpPr>
            <p:cNvPr id="206" name="Straight Connector 99"/>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7" name="Straight Connector 100"/>
            <p:cNvCxnSpPr>
              <a:cxnSpLocks noChangeShapeType="1"/>
            </p:cNvCxnSpPr>
            <p:nvPr/>
          </p:nvCxnSpPr>
          <p:spPr bwMode="auto">
            <a:xfrm>
              <a:off x="1755297" y="3528127"/>
              <a:ext cx="0" cy="23479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8" name="Straight Connector 101"/>
            <p:cNvCxnSpPr>
              <a:cxnSpLocks noChangeShapeType="1"/>
            </p:cNvCxnSpPr>
            <p:nvPr/>
          </p:nvCxnSpPr>
          <p:spPr bwMode="auto">
            <a:xfrm>
              <a:off x="1710791" y="376005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09" name="Group 102"/>
          <p:cNvGrpSpPr>
            <a:grpSpLocks/>
          </p:cNvGrpSpPr>
          <p:nvPr/>
        </p:nvGrpSpPr>
        <p:grpSpPr bwMode="auto">
          <a:xfrm>
            <a:off x="4699444" y="2213686"/>
            <a:ext cx="88900" cy="384175"/>
            <a:chOff x="1710791" y="3528127"/>
            <a:chExt cx="89013" cy="384329"/>
          </a:xfrm>
        </p:grpSpPr>
        <p:cxnSp>
          <p:nvCxnSpPr>
            <p:cNvPr id="210" name="Straight Connector 103"/>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11" name="Straight Connector 104"/>
            <p:cNvCxnSpPr>
              <a:cxnSpLocks noChangeShapeType="1"/>
            </p:cNvCxnSpPr>
            <p:nvPr/>
          </p:nvCxnSpPr>
          <p:spPr bwMode="auto">
            <a:xfrm>
              <a:off x="1755297" y="3528127"/>
              <a:ext cx="0" cy="37767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12" name="Straight Connector 105"/>
            <p:cNvCxnSpPr>
              <a:cxnSpLocks noChangeShapeType="1"/>
            </p:cNvCxnSpPr>
            <p:nvPr/>
          </p:nvCxnSpPr>
          <p:spPr bwMode="auto">
            <a:xfrm>
              <a:off x="1710791" y="391245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13" name="Group 107"/>
          <p:cNvGrpSpPr>
            <a:grpSpLocks/>
          </p:cNvGrpSpPr>
          <p:nvPr/>
        </p:nvGrpSpPr>
        <p:grpSpPr bwMode="auto">
          <a:xfrm>
            <a:off x="5087728" y="2113673"/>
            <a:ext cx="88900" cy="234950"/>
            <a:chOff x="1710791" y="3528127"/>
            <a:chExt cx="89013" cy="234797"/>
          </a:xfrm>
        </p:grpSpPr>
        <p:cxnSp>
          <p:nvCxnSpPr>
            <p:cNvPr id="214" name="Straight Connector 108"/>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15" name="Straight Connector 109"/>
            <p:cNvCxnSpPr>
              <a:cxnSpLocks noChangeShapeType="1"/>
            </p:cNvCxnSpPr>
            <p:nvPr/>
          </p:nvCxnSpPr>
          <p:spPr bwMode="auto">
            <a:xfrm>
              <a:off x="1755297" y="3528127"/>
              <a:ext cx="0" cy="23479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16" name="Straight Connector 110"/>
            <p:cNvCxnSpPr>
              <a:cxnSpLocks noChangeShapeType="1"/>
            </p:cNvCxnSpPr>
            <p:nvPr/>
          </p:nvCxnSpPr>
          <p:spPr bwMode="auto">
            <a:xfrm>
              <a:off x="1710791" y="3760056"/>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17" name="Group 111"/>
          <p:cNvGrpSpPr>
            <a:grpSpLocks/>
          </p:cNvGrpSpPr>
          <p:nvPr/>
        </p:nvGrpSpPr>
        <p:grpSpPr bwMode="auto">
          <a:xfrm>
            <a:off x="5485254" y="2099386"/>
            <a:ext cx="88900" cy="265112"/>
            <a:chOff x="1710791" y="3528127"/>
            <a:chExt cx="89013" cy="265270"/>
          </a:xfrm>
        </p:grpSpPr>
        <p:cxnSp>
          <p:nvCxnSpPr>
            <p:cNvPr id="218" name="Straight Connector 112"/>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19" name="Straight Connector 113"/>
            <p:cNvCxnSpPr>
              <a:cxnSpLocks noChangeShapeType="1"/>
            </p:cNvCxnSpPr>
            <p:nvPr/>
          </p:nvCxnSpPr>
          <p:spPr bwMode="auto">
            <a:xfrm>
              <a:off x="1755297" y="3528127"/>
              <a:ext cx="0" cy="26337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20" name="Straight Connector 114"/>
            <p:cNvCxnSpPr>
              <a:cxnSpLocks noChangeShapeType="1"/>
            </p:cNvCxnSpPr>
            <p:nvPr/>
          </p:nvCxnSpPr>
          <p:spPr bwMode="auto">
            <a:xfrm>
              <a:off x="1710791" y="3793397"/>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21" name="Group 116"/>
          <p:cNvGrpSpPr>
            <a:grpSpLocks/>
          </p:cNvGrpSpPr>
          <p:nvPr/>
        </p:nvGrpSpPr>
        <p:grpSpPr bwMode="auto">
          <a:xfrm>
            <a:off x="6299365" y="2123198"/>
            <a:ext cx="88900" cy="211138"/>
            <a:chOff x="1710791" y="3528127"/>
            <a:chExt cx="89013" cy="210986"/>
          </a:xfrm>
        </p:grpSpPr>
        <p:cxnSp>
          <p:nvCxnSpPr>
            <p:cNvPr id="222" name="Straight Connector 117"/>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23" name="Straight Connector 118"/>
            <p:cNvCxnSpPr>
              <a:cxnSpLocks noChangeShapeType="1"/>
            </p:cNvCxnSpPr>
            <p:nvPr/>
          </p:nvCxnSpPr>
          <p:spPr bwMode="auto">
            <a:xfrm>
              <a:off x="1755297" y="3528127"/>
              <a:ext cx="0" cy="210986"/>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24" name="Straight Connector 119"/>
            <p:cNvCxnSpPr>
              <a:cxnSpLocks noChangeShapeType="1"/>
            </p:cNvCxnSpPr>
            <p:nvPr/>
          </p:nvCxnSpPr>
          <p:spPr bwMode="auto">
            <a:xfrm>
              <a:off x="1710791" y="3736247"/>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25" name="Group 121"/>
          <p:cNvGrpSpPr>
            <a:grpSpLocks/>
          </p:cNvGrpSpPr>
          <p:nvPr/>
        </p:nvGrpSpPr>
        <p:grpSpPr bwMode="auto">
          <a:xfrm>
            <a:off x="7090216" y="2156526"/>
            <a:ext cx="88900" cy="311542"/>
            <a:chOff x="1710791" y="3528127"/>
            <a:chExt cx="89013" cy="311697"/>
          </a:xfrm>
        </p:grpSpPr>
        <p:cxnSp>
          <p:nvCxnSpPr>
            <p:cNvPr id="226" name="Straight Connector 122"/>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27" name="Straight Connector 123"/>
            <p:cNvCxnSpPr>
              <a:cxnSpLocks noChangeShapeType="1"/>
            </p:cNvCxnSpPr>
            <p:nvPr/>
          </p:nvCxnSpPr>
          <p:spPr bwMode="auto">
            <a:xfrm>
              <a:off x="1755297" y="3528127"/>
              <a:ext cx="0" cy="306236"/>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28" name="Straight Connector 124"/>
            <p:cNvCxnSpPr>
              <a:cxnSpLocks noChangeShapeType="1"/>
            </p:cNvCxnSpPr>
            <p:nvPr/>
          </p:nvCxnSpPr>
          <p:spPr bwMode="auto">
            <a:xfrm>
              <a:off x="1710791" y="3839824"/>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229" name="Group 126"/>
          <p:cNvGrpSpPr>
            <a:grpSpLocks/>
          </p:cNvGrpSpPr>
          <p:nvPr/>
        </p:nvGrpSpPr>
        <p:grpSpPr bwMode="auto">
          <a:xfrm>
            <a:off x="6698014" y="2123198"/>
            <a:ext cx="88900" cy="122238"/>
            <a:chOff x="1710791" y="3528127"/>
            <a:chExt cx="89013" cy="122395"/>
          </a:xfrm>
        </p:grpSpPr>
        <p:cxnSp>
          <p:nvCxnSpPr>
            <p:cNvPr id="230" name="Straight Connector 127"/>
            <p:cNvCxnSpPr>
              <a:cxnSpLocks noChangeShapeType="1"/>
            </p:cNvCxnSpPr>
            <p:nvPr/>
          </p:nvCxnSpPr>
          <p:spPr bwMode="auto">
            <a:xfrm>
              <a:off x="1710791" y="3536219"/>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31" name="Straight Connector 128"/>
            <p:cNvCxnSpPr>
              <a:cxnSpLocks noChangeShapeType="1"/>
            </p:cNvCxnSpPr>
            <p:nvPr/>
          </p:nvCxnSpPr>
          <p:spPr bwMode="auto">
            <a:xfrm>
              <a:off x="1755297" y="3528127"/>
              <a:ext cx="0" cy="12049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32" name="Straight Connector 129"/>
            <p:cNvCxnSpPr>
              <a:cxnSpLocks noChangeShapeType="1"/>
            </p:cNvCxnSpPr>
            <p:nvPr/>
          </p:nvCxnSpPr>
          <p:spPr bwMode="auto">
            <a:xfrm>
              <a:off x="1710791" y="3650522"/>
              <a:ext cx="8901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233" name="TextBox 232"/>
          <p:cNvSpPr txBox="1"/>
          <p:nvPr/>
        </p:nvSpPr>
        <p:spPr>
          <a:xfrm>
            <a:off x="6820156" y="3574316"/>
            <a:ext cx="598488" cy="480131"/>
          </a:xfrm>
          <a:prstGeom prst="rect">
            <a:avLst/>
          </a:prstGeom>
          <a:noFill/>
        </p:spPr>
        <p:txBody>
          <a:bodyPr>
            <a:spAutoFit/>
          </a:bodyPr>
          <a:lstStyle/>
          <a:p>
            <a:pPr algn="ctr">
              <a:lnSpc>
                <a:spcPct val="90000"/>
              </a:lnSpc>
              <a:defRPr/>
            </a:pPr>
            <a:r>
              <a:rPr lang="en-US" sz="1400" b="0" dirty="0">
                <a:solidFill>
                  <a:schemeClr val="bg2">
                    <a:lumMod val="10000"/>
                  </a:schemeClr>
                </a:solidFill>
              </a:rPr>
              <a:t>72/</a:t>
            </a:r>
            <a:r>
              <a:rPr lang="en-US" sz="1400" b="0" u="sng" dirty="0">
                <a:solidFill>
                  <a:schemeClr val="bg2">
                    <a:lumMod val="10000"/>
                  </a:schemeClr>
                </a:solidFill>
              </a:rPr>
              <a:t/>
            </a:r>
            <a:br>
              <a:rPr lang="en-US" sz="1400" b="0" u="sng" dirty="0">
                <a:solidFill>
                  <a:schemeClr val="bg2">
                    <a:lumMod val="10000"/>
                  </a:schemeClr>
                </a:solidFill>
              </a:rPr>
            </a:br>
            <a:r>
              <a:rPr lang="en-US" sz="1400" b="0" dirty="0">
                <a:solidFill>
                  <a:schemeClr val="bg2">
                    <a:lumMod val="10000"/>
                  </a:schemeClr>
                </a:solidFill>
              </a:rPr>
              <a:t>75</a:t>
            </a:r>
          </a:p>
        </p:txBody>
      </p:sp>
      <p:graphicFrame>
        <p:nvGraphicFramePr>
          <p:cNvPr id="234" name="Table 233"/>
          <p:cNvGraphicFramePr>
            <a:graphicFrameLocks noGrp="1"/>
          </p:cNvGraphicFramePr>
          <p:nvPr>
            <p:extLst>
              <p:ext uri="{D42A27DB-BD31-4B8C-83A1-F6EECF244321}">
                <p14:modId xmlns:p14="http://schemas.microsoft.com/office/powerpoint/2010/main" val="1313149129"/>
              </p:ext>
            </p:extLst>
          </p:nvPr>
        </p:nvGraphicFramePr>
        <p:xfrm>
          <a:off x="386341" y="4904023"/>
          <a:ext cx="8460797" cy="1219200"/>
        </p:xfrm>
        <a:graphic>
          <a:graphicData uri="http://schemas.openxmlformats.org/drawingml/2006/table">
            <a:tbl>
              <a:tblPr/>
              <a:tblGrid>
                <a:gridCol w="2921941">
                  <a:extLst>
                    <a:ext uri="{9D8B030D-6E8A-4147-A177-3AD203B41FA5}">
                      <a16:colId xmlns:a16="http://schemas.microsoft.com/office/drawing/2014/main" xmlns="" val="20000"/>
                    </a:ext>
                  </a:extLst>
                </a:gridCol>
                <a:gridCol w="1384714">
                  <a:extLst>
                    <a:ext uri="{9D8B030D-6E8A-4147-A177-3AD203B41FA5}">
                      <a16:colId xmlns:a16="http://schemas.microsoft.com/office/drawing/2014/main" xmlns="" val="20001"/>
                    </a:ext>
                  </a:extLst>
                </a:gridCol>
                <a:gridCol w="1384714">
                  <a:extLst>
                    <a:ext uri="{9D8B030D-6E8A-4147-A177-3AD203B41FA5}">
                      <a16:colId xmlns:a16="http://schemas.microsoft.com/office/drawing/2014/main" xmlns="" val="20002"/>
                    </a:ext>
                  </a:extLst>
                </a:gridCol>
                <a:gridCol w="1384714">
                  <a:extLst>
                    <a:ext uri="{9D8B030D-6E8A-4147-A177-3AD203B41FA5}">
                      <a16:colId xmlns:a16="http://schemas.microsoft.com/office/drawing/2014/main" xmlns="" val="20003"/>
                    </a:ext>
                  </a:extLst>
                </a:gridCol>
                <a:gridCol w="1384714">
                  <a:extLst>
                    <a:ext uri="{9D8B030D-6E8A-4147-A177-3AD203B41FA5}">
                      <a16:colId xmlns:a16="http://schemas.microsoft.com/office/drawing/2014/main" xmlns="" val="20004"/>
                    </a:ext>
                  </a:extLst>
                </a:gridCol>
              </a:tblGrid>
              <a:tr h="3048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SVR12 by Baseline RAV Presence, % (n/N)</a:t>
                      </a: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GT2 HCV</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GT3 HCV</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3048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No L31M</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L31M</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No Y93H</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Y93H</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8 wks</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94 (31/33)</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80 (20/25)</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98 (95/97)</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50 (2/4)</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12 wks</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100 (23/23)</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100 (28/28)</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99 (147/148)</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71 (5/7)</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3"/>
                  </a:ext>
                </a:extLst>
              </a:tr>
            </a:tbl>
          </a:graphicData>
        </a:graphic>
      </p:graphicFrame>
      <p:sp>
        <p:nvSpPr>
          <p:cNvPr id="235" name="Text Box 11"/>
          <p:cNvSpPr txBox="1">
            <a:spLocks noChangeArrowheads="1"/>
          </p:cNvSpPr>
          <p:nvPr/>
        </p:nvSpPr>
        <p:spPr bwMode="auto">
          <a:xfrm>
            <a:off x="841050" y="4268052"/>
            <a:ext cx="21676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600" b="0" dirty="0"/>
              <a:t>Relapse (n)</a:t>
            </a:r>
            <a:endParaRPr lang="nb-NO" altLang="en-US" sz="1600" b="0" dirty="0"/>
          </a:p>
        </p:txBody>
      </p:sp>
      <p:sp>
        <p:nvSpPr>
          <p:cNvPr id="236" name="TextBox 235"/>
          <p:cNvSpPr txBox="1"/>
          <p:nvPr/>
        </p:nvSpPr>
        <p:spPr>
          <a:xfrm>
            <a:off x="2166020" y="4268052"/>
            <a:ext cx="298480" cy="338554"/>
          </a:xfrm>
          <a:prstGeom prst="rect">
            <a:avLst/>
          </a:prstGeom>
          <a:noFill/>
        </p:spPr>
        <p:txBody>
          <a:bodyPr wrap="none" rtlCol="0">
            <a:spAutoFit/>
          </a:bodyPr>
          <a:lstStyle/>
          <a:p>
            <a:pPr>
              <a:buNone/>
            </a:pPr>
            <a:r>
              <a:rPr lang="en-US" sz="1600" b="0" dirty="0"/>
              <a:t>2</a:t>
            </a:r>
          </a:p>
        </p:txBody>
      </p:sp>
      <p:sp>
        <p:nvSpPr>
          <p:cNvPr id="237" name="TextBox 236"/>
          <p:cNvSpPr txBox="1"/>
          <p:nvPr/>
        </p:nvSpPr>
        <p:spPr>
          <a:xfrm>
            <a:off x="2557321" y="4268052"/>
            <a:ext cx="298480" cy="338554"/>
          </a:xfrm>
          <a:prstGeom prst="rect">
            <a:avLst/>
          </a:prstGeom>
          <a:noFill/>
        </p:spPr>
        <p:txBody>
          <a:bodyPr wrap="none" rtlCol="0">
            <a:spAutoFit/>
          </a:bodyPr>
          <a:lstStyle/>
          <a:p>
            <a:pPr>
              <a:buNone/>
            </a:pPr>
            <a:r>
              <a:rPr lang="en-US" sz="1600" b="0" dirty="0"/>
              <a:t>0</a:t>
            </a:r>
          </a:p>
        </p:txBody>
      </p:sp>
      <p:sp>
        <p:nvSpPr>
          <p:cNvPr id="238" name="TextBox 237"/>
          <p:cNvSpPr txBox="1"/>
          <p:nvPr/>
        </p:nvSpPr>
        <p:spPr>
          <a:xfrm>
            <a:off x="3389280" y="4268052"/>
            <a:ext cx="298480" cy="338554"/>
          </a:xfrm>
          <a:prstGeom prst="rect">
            <a:avLst/>
          </a:prstGeom>
          <a:noFill/>
        </p:spPr>
        <p:txBody>
          <a:bodyPr wrap="none" rtlCol="0">
            <a:spAutoFit/>
          </a:bodyPr>
          <a:lstStyle/>
          <a:p>
            <a:pPr>
              <a:buNone/>
            </a:pPr>
            <a:r>
              <a:rPr lang="en-US" sz="1600" b="0" dirty="0"/>
              <a:t>1</a:t>
            </a:r>
          </a:p>
        </p:txBody>
      </p:sp>
      <p:sp>
        <p:nvSpPr>
          <p:cNvPr id="239" name="TextBox 238"/>
          <p:cNvSpPr txBox="1"/>
          <p:nvPr/>
        </p:nvSpPr>
        <p:spPr>
          <a:xfrm>
            <a:off x="3773086" y="4268052"/>
            <a:ext cx="298480" cy="338554"/>
          </a:xfrm>
          <a:prstGeom prst="rect">
            <a:avLst/>
          </a:prstGeom>
          <a:noFill/>
        </p:spPr>
        <p:txBody>
          <a:bodyPr wrap="none" rtlCol="0">
            <a:spAutoFit/>
          </a:bodyPr>
          <a:lstStyle/>
          <a:p>
            <a:pPr>
              <a:buNone/>
            </a:pPr>
            <a:r>
              <a:rPr lang="en-US" sz="1600" b="0" dirty="0"/>
              <a:t>0</a:t>
            </a:r>
          </a:p>
        </p:txBody>
      </p:sp>
      <p:sp>
        <p:nvSpPr>
          <p:cNvPr id="240" name="TextBox 239"/>
          <p:cNvSpPr txBox="1"/>
          <p:nvPr/>
        </p:nvSpPr>
        <p:spPr>
          <a:xfrm>
            <a:off x="4583874" y="4268052"/>
            <a:ext cx="298480" cy="338554"/>
          </a:xfrm>
          <a:prstGeom prst="rect">
            <a:avLst/>
          </a:prstGeom>
          <a:noFill/>
        </p:spPr>
        <p:txBody>
          <a:bodyPr wrap="none" rtlCol="0">
            <a:spAutoFit/>
          </a:bodyPr>
          <a:lstStyle/>
          <a:p>
            <a:pPr>
              <a:buNone/>
            </a:pPr>
            <a:r>
              <a:rPr lang="en-US" sz="1600" b="0" dirty="0"/>
              <a:t>7</a:t>
            </a:r>
          </a:p>
        </p:txBody>
      </p:sp>
      <p:sp>
        <p:nvSpPr>
          <p:cNvPr id="241" name="TextBox 240"/>
          <p:cNvSpPr txBox="1"/>
          <p:nvPr/>
        </p:nvSpPr>
        <p:spPr>
          <a:xfrm>
            <a:off x="4995958" y="4268052"/>
            <a:ext cx="298480" cy="338554"/>
          </a:xfrm>
          <a:prstGeom prst="rect">
            <a:avLst/>
          </a:prstGeom>
          <a:noFill/>
        </p:spPr>
        <p:txBody>
          <a:bodyPr wrap="none" rtlCol="0">
            <a:spAutoFit/>
          </a:bodyPr>
          <a:lstStyle/>
          <a:p>
            <a:pPr>
              <a:buNone/>
            </a:pPr>
            <a:r>
              <a:rPr lang="en-US" sz="1600" b="0" dirty="0"/>
              <a:t>0</a:t>
            </a:r>
          </a:p>
        </p:txBody>
      </p:sp>
      <p:sp>
        <p:nvSpPr>
          <p:cNvPr id="242" name="TextBox 241"/>
          <p:cNvSpPr txBox="1"/>
          <p:nvPr/>
        </p:nvSpPr>
        <p:spPr>
          <a:xfrm>
            <a:off x="6206643" y="4268052"/>
            <a:ext cx="298480" cy="338554"/>
          </a:xfrm>
          <a:prstGeom prst="rect">
            <a:avLst/>
          </a:prstGeom>
          <a:noFill/>
        </p:spPr>
        <p:txBody>
          <a:bodyPr wrap="none" rtlCol="0">
            <a:spAutoFit/>
          </a:bodyPr>
          <a:lstStyle/>
          <a:p>
            <a:pPr>
              <a:buNone/>
            </a:pPr>
            <a:r>
              <a:rPr lang="en-US" sz="1600" b="0" dirty="0"/>
              <a:t>4</a:t>
            </a:r>
          </a:p>
        </p:txBody>
      </p:sp>
      <p:sp>
        <p:nvSpPr>
          <p:cNvPr id="243" name="TextBox 242"/>
          <p:cNvSpPr txBox="1"/>
          <p:nvPr/>
        </p:nvSpPr>
        <p:spPr>
          <a:xfrm>
            <a:off x="6590449" y="4268052"/>
            <a:ext cx="298480" cy="338554"/>
          </a:xfrm>
          <a:prstGeom prst="rect">
            <a:avLst/>
          </a:prstGeom>
          <a:noFill/>
        </p:spPr>
        <p:txBody>
          <a:bodyPr wrap="none" rtlCol="0">
            <a:spAutoFit/>
          </a:bodyPr>
          <a:lstStyle/>
          <a:p>
            <a:pPr>
              <a:buNone/>
            </a:pPr>
            <a:r>
              <a:rPr lang="en-US" sz="1600" b="0" dirty="0"/>
              <a:t>3</a:t>
            </a:r>
          </a:p>
        </p:txBody>
      </p:sp>
      <p:sp>
        <p:nvSpPr>
          <p:cNvPr id="244" name="TextBox 243"/>
          <p:cNvSpPr txBox="1"/>
          <p:nvPr/>
        </p:nvSpPr>
        <p:spPr>
          <a:xfrm>
            <a:off x="6990317" y="4268052"/>
            <a:ext cx="298480" cy="338554"/>
          </a:xfrm>
          <a:prstGeom prst="rect">
            <a:avLst/>
          </a:prstGeom>
          <a:noFill/>
        </p:spPr>
        <p:txBody>
          <a:bodyPr wrap="none" rtlCol="0">
            <a:spAutoFit/>
          </a:bodyPr>
          <a:lstStyle/>
          <a:p>
            <a:pPr>
              <a:buNone/>
            </a:pPr>
            <a:r>
              <a:rPr lang="en-US" sz="1600" b="0" dirty="0"/>
              <a:t>2</a:t>
            </a:r>
          </a:p>
        </p:txBody>
      </p:sp>
      <p:sp>
        <p:nvSpPr>
          <p:cNvPr id="245" name="TextBox 244"/>
          <p:cNvSpPr txBox="1"/>
          <p:nvPr/>
        </p:nvSpPr>
        <p:spPr>
          <a:xfrm>
            <a:off x="5397872" y="4268052"/>
            <a:ext cx="298480" cy="338554"/>
          </a:xfrm>
          <a:prstGeom prst="rect">
            <a:avLst/>
          </a:prstGeom>
          <a:noFill/>
        </p:spPr>
        <p:txBody>
          <a:bodyPr wrap="none" rtlCol="0">
            <a:spAutoFit/>
          </a:bodyPr>
          <a:lstStyle/>
          <a:p>
            <a:pPr>
              <a:buNone/>
            </a:pPr>
            <a:r>
              <a:rPr lang="en-US" sz="1600" b="0" dirty="0"/>
              <a:t>0</a:t>
            </a:r>
          </a:p>
        </p:txBody>
      </p:sp>
      <p:cxnSp>
        <p:nvCxnSpPr>
          <p:cNvPr id="126" name="Straight Connector 125"/>
          <p:cNvCxnSpPr/>
          <p:nvPr/>
        </p:nvCxnSpPr>
        <p:spPr bwMode="auto">
          <a:xfrm>
            <a:off x="3624320" y="5201896"/>
            <a:ext cx="1949834" cy="0"/>
          </a:xfrm>
          <a:prstGeom prst="line">
            <a:avLst/>
          </a:prstGeom>
          <a:noFill/>
          <a:ln w="28575" cap="flat" cmpd="sng" algn="ctr">
            <a:solidFill>
              <a:schemeClr val="tx1"/>
            </a:solidFill>
            <a:prstDash val="solid"/>
            <a:round/>
            <a:headEnd type="none" w="med" len="med"/>
            <a:tailEnd type="none" w="med" len="med"/>
          </a:ln>
          <a:effectLst/>
        </p:spPr>
      </p:cxnSp>
      <p:cxnSp>
        <p:nvCxnSpPr>
          <p:cNvPr id="246" name="Straight Connector 245"/>
          <p:cNvCxnSpPr/>
          <p:nvPr/>
        </p:nvCxnSpPr>
        <p:spPr bwMode="auto">
          <a:xfrm>
            <a:off x="6415509" y="5209277"/>
            <a:ext cx="1949834"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0771540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77825" y="238125"/>
            <a:ext cx="8442325" cy="1103313"/>
          </a:xfrm>
        </p:spPr>
        <p:txBody>
          <a:bodyPr/>
          <a:lstStyle/>
          <a:p>
            <a:pPr eaLnBrk="1" hangingPunct="1"/>
            <a:r>
              <a:rPr lang="en-US" altLang="en-US" dirty="0"/>
              <a:t>Faculty</a:t>
            </a:r>
          </a:p>
        </p:txBody>
      </p:sp>
      <p:sp>
        <p:nvSpPr>
          <p:cNvPr id="30723" name="Rectangle 3"/>
          <p:cNvSpPr>
            <a:spLocks noGrp="1" noChangeArrowheads="1"/>
          </p:cNvSpPr>
          <p:nvPr>
            <p:ph idx="1"/>
          </p:nvPr>
        </p:nvSpPr>
        <p:spPr>
          <a:xfrm>
            <a:off x="374650" y="1512888"/>
            <a:ext cx="8455025" cy="4651375"/>
          </a:xfrm>
        </p:spPr>
        <p:txBody>
          <a:bodyPr/>
          <a:lstStyle/>
          <a:p>
            <a:pPr marL="0" indent="0" eaLnBrk="1" hangingPunct="1">
              <a:buNone/>
            </a:pPr>
            <a:r>
              <a:rPr lang="en-US" altLang="en-US" b="1" dirty="0">
                <a:solidFill>
                  <a:schemeClr val="hlink"/>
                </a:solidFill>
              </a:rPr>
              <a:t>Ira M. Jacobson, MD</a:t>
            </a:r>
            <a:br>
              <a:rPr lang="en-US" altLang="en-US" b="1" dirty="0">
                <a:solidFill>
                  <a:schemeClr val="hlink"/>
                </a:solidFill>
              </a:rPr>
            </a:br>
            <a:r>
              <a:rPr lang="en-US" sz="2400" i="1" dirty="0"/>
              <a:t>Chair, </a:t>
            </a:r>
            <a:r>
              <a:rPr lang="en-US" sz="2400" dirty="0"/>
              <a:t>Department of Medicine</a:t>
            </a:r>
            <a:br>
              <a:rPr lang="en-US" sz="2400" dirty="0"/>
            </a:br>
            <a:r>
              <a:rPr lang="en-US" sz="2400" dirty="0"/>
              <a:t>Mount Sinai Beth Israel</a:t>
            </a:r>
            <a:br>
              <a:rPr lang="en-US" sz="2400" dirty="0"/>
            </a:br>
            <a:r>
              <a:rPr lang="en-US" sz="2400" i="1" dirty="0"/>
              <a:t>Professor of Medicine and Vice-Chair</a:t>
            </a:r>
            <a:br>
              <a:rPr lang="en-US" sz="2400" i="1" dirty="0"/>
            </a:br>
            <a:r>
              <a:rPr lang="en-US" sz="2400" dirty="0"/>
              <a:t>Department of Medicine</a:t>
            </a:r>
            <a:br>
              <a:rPr lang="en-US" sz="2400" dirty="0"/>
            </a:br>
            <a:r>
              <a:rPr lang="en-US" sz="2400" dirty="0"/>
              <a:t>Icahn School of Medicine at Mount Sinai</a:t>
            </a:r>
            <a:br>
              <a:rPr lang="en-US" sz="2400" dirty="0"/>
            </a:br>
            <a:r>
              <a:rPr lang="en-US" sz="2400" dirty="0"/>
              <a:t>New York, New York</a:t>
            </a:r>
          </a:p>
          <a:p>
            <a:pPr marL="0" indent="0" eaLnBrk="1" hangingPunct="1">
              <a:buNone/>
            </a:pPr>
            <a:r>
              <a:rPr lang="en-US" altLang="en-US" b="1" dirty="0">
                <a:solidFill>
                  <a:schemeClr val="hlink"/>
                </a:solidFill>
              </a:rPr>
              <a:t>Stefan Zeuzem, MD</a:t>
            </a:r>
            <a:br>
              <a:rPr lang="en-US" altLang="en-US" b="1" dirty="0">
                <a:solidFill>
                  <a:schemeClr val="hlink"/>
                </a:solidFill>
              </a:rPr>
            </a:br>
            <a:r>
              <a:rPr lang="en-US" sz="2400" i="1" dirty="0"/>
              <a:t>Professor of Medicine</a:t>
            </a:r>
            <a:r>
              <a:rPr lang="en-US" sz="2400" dirty="0"/>
              <a:t> </a:t>
            </a:r>
            <a:br>
              <a:rPr lang="en-US" sz="2400" dirty="0"/>
            </a:br>
            <a:r>
              <a:rPr lang="en-US" sz="2400" i="1" dirty="0"/>
              <a:t>Chief</a:t>
            </a:r>
            <a:r>
              <a:rPr lang="en-US" sz="2400" dirty="0"/>
              <a:t>, Department of Medicine I </a:t>
            </a:r>
            <a:br>
              <a:rPr lang="en-US" sz="2400" dirty="0"/>
            </a:br>
            <a:r>
              <a:rPr lang="en-US" sz="2400" dirty="0"/>
              <a:t>JW Goethe University Hospital </a:t>
            </a:r>
            <a:br>
              <a:rPr lang="en-US" sz="2400" dirty="0"/>
            </a:br>
            <a:r>
              <a:rPr lang="en-US" sz="2400" dirty="0"/>
              <a:t>Frankfurt, Germany</a:t>
            </a:r>
            <a:endParaRPr lang="en-US" alt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C-CREST 1 &amp; 2: Retreatment With </a:t>
            </a:r>
            <a:br>
              <a:rPr lang="en-US" altLang="en-US" dirty="0"/>
            </a:br>
            <a:r>
              <a:rPr lang="en-US" altLang="en-US" dirty="0"/>
              <a:t>MK-3682/GZR/RZR for 8-Wk Failures</a:t>
            </a:r>
          </a:p>
        </p:txBody>
      </p:sp>
      <p:sp>
        <p:nvSpPr>
          <p:cNvPr id="6" name="Rectangle 3"/>
          <p:cNvSpPr>
            <a:spLocks noGrp="1" noChangeArrowheads="1"/>
          </p:cNvSpPr>
          <p:nvPr>
            <p:ph idx="1"/>
          </p:nvPr>
        </p:nvSpPr>
        <p:spPr>
          <a:xfrm>
            <a:off x="374650" y="1512889"/>
            <a:ext cx="8455025" cy="1062360"/>
          </a:xfrm>
        </p:spPr>
        <p:txBody>
          <a:bodyPr/>
          <a:lstStyle/>
          <a:p>
            <a:r>
              <a:rPr lang="en-US" sz="2400" dirty="0"/>
              <a:t>Part C: open-label phase II trial retreating pts with GT1-3 HCV who failed 8 wks of treatment with </a:t>
            </a:r>
            <a:r>
              <a:rPr lang="en-US" altLang="en-US" sz="2400" dirty="0"/>
              <a:t>MK-3682/</a:t>
            </a:r>
            <a:br>
              <a:rPr lang="en-US" altLang="en-US" sz="2400" dirty="0"/>
            </a:br>
            <a:r>
              <a:rPr lang="en-US" altLang="en-US" sz="2400" dirty="0"/>
              <a:t>GZR/RZR </a:t>
            </a:r>
            <a:r>
              <a:rPr lang="en-US" altLang="en-US" sz="2400" i="1" dirty="0"/>
              <a:t>or</a:t>
            </a:r>
            <a:r>
              <a:rPr lang="en-US" altLang="en-US" sz="2400" dirty="0"/>
              <a:t> MK-3682/GZR/EBR during Part A of </a:t>
            </a:r>
            <a:br>
              <a:rPr lang="en-US" altLang="en-US" sz="2400" dirty="0"/>
            </a:br>
            <a:r>
              <a:rPr lang="en-US" sz="2400" dirty="0"/>
              <a:t>C-CREST 1 &amp; 2 </a:t>
            </a:r>
            <a:r>
              <a:rPr lang="en-US" altLang="en-US" sz="2400" dirty="0"/>
              <a:t>(n = </a:t>
            </a:r>
            <a:r>
              <a:rPr lang="en-US" altLang="en-US" sz="2400" dirty="0" smtClean="0"/>
              <a:t>24)</a:t>
            </a:r>
            <a:endParaRPr lang="en-US" altLang="en-US" sz="2400" dirty="0"/>
          </a:p>
          <a:p>
            <a:pPr lvl="1"/>
            <a:r>
              <a:rPr lang="en-US" altLang="en-US" sz="2200" dirty="0"/>
              <a:t>Pts retreated with </a:t>
            </a:r>
            <a:r>
              <a:rPr lang="en-US" altLang="en-US" sz="2200" dirty="0">
                <a:solidFill>
                  <a:schemeClr val="accent2"/>
                </a:solidFill>
              </a:rPr>
              <a:t>MK-3682/GZR/RZR + RBV for 16 wks</a:t>
            </a:r>
          </a:p>
          <a:p>
            <a:pPr lvl="1"/>
            <a:endParaRPr lang="en-US" altLang="en-US" sz="2000" baseline="30000" dirty="0"/>
          </a:p>
        </p:txBody>
      </p:sp>
      <p:sp>
        <p:nvSpPr>
          <p:cNvPr id="14" name="Text Box 11"/>
          <p:cNvSpPr txBox="1">
            <a:spLocks noChangeArrowheads="1"/>
          </p:cNvSpPr>
          <p:nvPr/>
        </p:nvSpPr>
        <p:spPr bwMode="auto">
          <a:xfrm>
            <a:off x="285750" y="6358136"/>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Serfaty L, et al. AASLD 2016. Abstract 112. </a:t>
            </a:r>
          </a:p>
        </p:txBody>
      </p:sp>
      <p:graphicFrame>
        <p:nvGraphicFramePr>
          <p:cNvPr id="57" name="Table 56"/>
          <p:cNvGraphicFramePr>
            <a:graphicFrameLocks noGrp="1"/>
          </p:cNvGraphicFramePr>
          <p:nvPr>
            <p:extLst>
              <p:ext uri="{D42A27DB-BD31-4B8C-83A1-F6EECF244321}">
                <p14:modId xmlns:p14="http://schemas.microsoft.com/office/powerpoint/2010/main" val="1372709158"/>
              </p:ext>
            </p:extLst>
          </p:nvPr>
        </p:nvGraphicFramePr>
        <p:xfrm>
          <a:off x="393124" y="3539365"/>
          <a:ext cx="8468777" cy="1584960"/>
        </p:xfrm>
        <a:graphic>
          <a:graphicData uri="http://schemas.openxmlformats.org/drawingml/2006/table">
            <a:tbl>
              <a:tblPr/>
              <a:tblGrid>
                <a:gridCol w="2763659">
                  <a:extLst>
                    <a:ext uri="{9D8B030D-6E8A-4147-A177-3AD203B41FA5}">
                      <a16:colId xmlns:a16="http://schemas.microsoft.com/office/drawing/2014/main" xmlns="" val="20000"/>
                    </a:ext>
                  </a:extLst>
                </a:gridCol>
                <a:gridCol w="1901706">
                  <a:extLst>
                    <a:ext uri="{9D8B030D-6E8A-4147-A177-3AD203B41FA5}">
                      <a16:colId xmlns:a16="http://schemas.microsoft.com/office/drawing/2014/main" xmlns="" val="20002"/>
                    </a:ext>
                  </a:extLst>
                </a:gridCol>
                <a:gridCol w="1901706">
                  <a:extLst>
                    <a:ext uri="{9D8B030D-6E8A-4147-A177-3AD203B41FA5}">
                      <a16:colId xmlns:a16="http://schemas.microsoft.com/office/drawing/2014/main" xmlns="" val="20001"/>
                    </a:ext>
                  </a:extLst>
                </a:gridCol>
                <a:gridCol w="1901706">
                  <a:extLst>
                    <a:ext uri="{9D8B030D-6E8A-4147-A177-3AD203B41FA5}">
                      <a16:colId xmlns:a16="http://schemas.microsoft.com/office/drawing/2014/main" xmlns="" val="20003"/>
                    </a:ext>
                  </a:extLst>
                </a:gridCol>
              </a:tblGrid>
              <a:tr h="3962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Arial" charset="0"/>
                          <a:ea typeface="ＭＳ Ｐゴシック" charset="-128"/>
                        </a:rPr>
                        <a:t>Outcome</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Arial" charset="0"/>
                          <a:ea typeface="ＭＳ Ｐゴシック" charset="-128"/>
                        </a:rPr>
                        <a:t>GT1 HCV</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Arial" charset="0"/>
                          <a:ea typeface="ＭＳ Ｐゴシック" charset="-128"/>
                        </a:rPr>
                        <a:t>GT2 HCV</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cap="none" normalizeH="0" baseline="0" dirty="0">
                          <a:ln>
                            <a:noFill/>
                          </a:ln>
                          <a:solidFill>
                            <a:srgbClr val="FFFFFF"/>
                          </a:solidFill>
                          <a:effectLst/>
                          <a:latin typeface="Arial" charset="0"/>
                          <a:ea typeface="ＭＳ Ｐゴシック" charset="-128"/>
                        </a:rPr>
                        <a:t>GT3 HCV</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396240">
                <a:tc>
                  <a:txBody>
                    <a:bodyPr/>
                    <a:lstStyle/>
                    <a:p>
                      <a:pPr algn="l" rtl="0" fontAlgn="ctr"/>
                      <a:r>
                        <a:rPr lang="en-US" sz="2000" b="0" i="0" u="none" strike="noStrike" dirty="0">
                          <a:solidFill>
                            <a:schemeClr val="bg2">
                              <a:lumMod val="10000"/>
                            </a:schemeClr>
                          </a:solidFill>
                          <a:effectLst/>
                          <a:latin typeface="+mn-lt"/>
                        </a:rPr>
                        <a:t>SVR12, %</a:t>
                      </a:r>
                      <a:r>
                        <a:rPr lang="en-US" sz="2000" b="0" i="0" u="none" strike="noStrike" baseline="0" dirty="0">
                          <a:solidFill>
                            <a:schemeClr val="bg2">
                              <a:lumMod val="10000"/>
                            </a:schemeClr>
                          </a:solidFill>
                          <a:effectLst/>
                          <a:latin typeface="+mn-lt"/>
                        </a:rPr>
                        <a:t> (n/N)</a:t>
                      </a:r>
                      <a:endParaRPr lang="en-US" sz="20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100 (2/2)</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93 (13/14)</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2000" b="0" i="0" u="none" strike="noStrike" dirty="0">
                          <a:solidFill>
                            <a:schemeClr val="bg2">
                              <a:lumMod val="10000"/>
                            </a:schemeClr>
                          </a:solidFill>
                          <a:effectLst/>
                          <a:latin typeface="+mn-lt"/>
                        </a:rPr>
                        <a:t>100 (8/8)</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96240">
                <a:tc>
                  <a:txBody>
                    <a:bodyPr/>
                    <a:lstStyle/>
                    <a:p>
                      <a:pPr marL="0" indent="0" algn="l" fontAlgn="b">
                        <a:buFont typeface="Arial" panose="020B0604020202020204" pitchFamily="34" charset="0"/>
                        <a:buNone/>
                      </a:pPr>
                      <a:r>
                        <a:rPr lang="en-US" sz="2000" b="0" i="0" u="none" strike="noStrike" dirty="0">
                          <a:solidFill>
                            <a:schemeClr val="bg2">
                              <a:lumMod val="10000"/>
                            </a:schemeClr>
                          </a:solidFill>
                          <a:effectLst/>
                          <a:latin typeface="+mn-lt"/>
                        </a:rPr>
                        <a:t>Relapsed, n</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3"/>
                  </a:ext>
                </a:extLst>
              </a:tr>
              <a:tr h="396240">
                <a:tc>
                  <a:txBody>
                    <a:bodyPr/>
                    <a:lstStyle/>
                    <a:p>
                      <a:pPr marL="0" indent="0" algn="l" fontAlgn="b">
                        <a:buFont typeface="Arial" panose="020B0604020202020204" pitchFamily="34" charset="0"/>
                        <a:buNone/>
                      </a:pPr>
                      <a:r>
                        <a:rPr lang="en-US" sz="2000" b="0" i="0" u="none" strike="noStrike" dirty="0">
                          <a:solidFill>
                            <a:schemeClr val="bg2">
                              <a:lumMod val="10000"/>
                            </a:schemeClr>
                          </a:solidFill>
                          <a:effectLst/>
                          <a:latin typeface="+mn-lt"/>
                        </a:rPr>
                        <a:t>Discontinued, n</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20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41725767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C-SURGE: MK-3682/GZR/RZR for GT1 HCV Pts Who Relapsed on DAA Therapy </a:t>
            </a:r>
          </a:p>
        </p:txBody>
      </p:sp>
      <p:sp>
        <p:nvSpPr>
          <p:cNvPr id="6" name="Rectangle 3"/>
          <p:cNvSpPr>
            <a:spLocks noGrp="1" noChangeArrowheads="1"/>
          </p:cNvSpPr>
          <p:nvPr>
            <p:ph idx="1"/>
          </p:nvPr>
        </p:nvSpPr>
        <p:spPr>
          <a:xfrm>
            <a:off x="374650" y="1512889"/>
            <a:ext cx="8455025" cy="1062360"/>
          </a:xfrm>
        </p:spPr>
        <p:txBody>
          <a:bodyPr/>
          <a:lstStyle/>
          <a:p>
            <a:r>
              <a:rPr lang="en-US" sz="2000" dirty="0"/>
              <a:t>Randomized, open-label phase II trial (interim analysis)</a:t>
            </a:r>
            <a:endParaRPr lang="en-US" altLang="en-US" sz="1800" baseline="30000" dirty="0"/>
          </a:p>
        </p:txBody>
      </p:sp>
      <p:sp>
        <p:nvSpPr>
          <p:cNvPr id="7" name="Rectangle 7"/>
          <p:cNvSpPr>
            <a:spLocks noChangeArrowheads="1"/>
          </p:cNvSpPr>
          <p:nvPr/>
        </p:nvSpPr>
        <p:spPr bwMode="auto">
          <a:xfrm>
            <a:off x="3650847" y="2499777"/>
            <a:ext cx="3108267" cy="832586"/>
          </a:xfrm>
          <a:prstGeom prst="rect">
            <a:avLst/>
          </a:prstGeom>
          <a:solidFill>
            <a:schemeClr val="accent2"/>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b="1" dirty="0">
                <a:solidFill>
                  <a:schemeClr val="bg2">
                    <a:lumMod val="10000"/>
                  </a:schemeClr>
                </a:solidFill>
                <a:cs typeface="Arial" panose="020B0604020202020204" pitchFamily="34" charset="0"/>
              </a:rPr>
              <a:t>MK-3682/GZR/RZR + RBV</a:t>
            </a:r>
          </a:p>
          <a:p>
            <a:pPr algn="ctr" eaLnBrk="1" hangingPunct="1"/>
            <a:r>
              <a:rPr lang="en-GB" altLang="en-US" sz="1600" b="0" dirty="0">
                <a:solidFill>
                  <a:schemeClr val="bg2">
                    <a:lumMod val="10000"/>
                  </a:schemeClr>
                </a:solidFill>
                <a:cs typeface="Arial" panose="020B0604020202020204" pitchFamily="34" charset="0"/>
              </a:rPr>
              <a:t>(n = 45)</a:t>
            </a:r>
            <a:endParaRPr lang="en-US" altLang="en-US" sz="1600" b="0" dirty="0">
              <a:solidFill>
                <a:schemeClr val="bg2">
                  <a:lumMod val="10000"/>
                </a:schemeClr>
              </a:solidFill>
              <a:cs typeface="Arial" panose="020B0604020202020204" pitchFamily="34" charset="0"/>
            </a:endParaRPr>
          </a:p>
        </p:txBody>
      </p:sp>
      <p:sp>
        <p:nvSpPr>
          <p:cNvPr id="8" name="Line 13"/>
          <p:cNvSpPr>
            <a:spLocks noChangeShapeType="1"/>
          </p:cNvSpPr>
          <p:nvPr/>
        </p:nvSpPr>
        <p:spPr bwMode="auto">
          <a:xfrm rot="-360000" flipV="1">
            <a:off x="2818473" y="2943090"/>
            <a:ext cx="815387" cy="36774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dirty="0">
              <a:latin typeface="Arial" panose="020B0604020202020204" pitchFamily="34" charset="0"/>
              <a:cs typeface="Arial" panose="020B0604020202020204" pitchFamily="34" charset="0"/>
            </a:endParaRPr>
          </a:p>
        </p:txBody>
      </p:sp>
      <p:sp>
        <p:nvSpPr>
          <p:cNvPr id="13" name="Rectangle 7"/>
          <p:cNvSpPr>
            <a:spLocks noChangeArrowheads="1"/>
          </p:cNvSpPr>
          <p:nvPr/>
        </p:nvSpPr>
        <p:spPr bwMode="auto">
          <a:xfrm>
            <a:off x="3650848" y="3445561"/>
            <a:ext cx="4504005" cy="832586"/>
          </a:xfrm>
          <a:prstGeom prst="rect">
            <a:avLst/>
          </a:prstGeom>
          <a:solidFill>
            <a:schemeClr val="accent3"/>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b="1" dirty="0">
                <a:solidFill>
                  <a:schemeClr val="bg2">
                    <a:lumMod val="10000"/>
                  </a:schemeClr>
                </a:solidFill>
                <a:cs typeface="Arial" panose="020B0604020202020204" pitchFamily="34" charset="0"/>
              </a:rPr>
              <a:t>MK-3682/GZR/RZR</a:t>
            </a:r>
          </a:p>
          <a:p>
            <a:pPr algn="ctr" eaLnBrk="1" hangingPunct="1"/>
            <a:r>
              <a:rPr lang="en-GB" altLang="en-US" sz="1600" b="0" dirty="0">
                <a:solidFill>
                  <a:schemeClr val="bg2">
                    <a:lumMod val="10000"/>
                  </a:schemeClr>
                </a:solidFill>
                <a:cs typeface="Arial" panose="020B0604020202020204" pitchFamily="34" charset="0"/>
              </a:rPr>
              <a:t>(n = 49)</a:t>
            </a:r>
            <a:endParaRPr lang="en-US" altLang="en-US" sz="1600" b="0" dirty="0">
              <a:solidFill>
                <a:schemeClr val="bg2">
                  <a:lumMod val="10000"/>
                </a:schemeClr>
              </a:solidFill>
              <a:cs typeface="Arial" panose="020B0604020202020204" pitchFamily="34" charset="0"/>
            </a:endParaRPr>
          </a:p>
        </p:txBody>
      </p:sp>
      <p:sp>
        <p:nvSpPr>
          <p:cNvPr id="16" name="Line 13"/>
          <p:cNvSpPr>
            <a:spLocks noChangeShapeType="1"/>
          </p:cNvSpPr>
          <p:nvPr/>
        </p:nvSpPr>
        <p:spPr bwMode="auto">
          <a:xfrm rot="-360000">
            <a:off x="2886591" y="3489296"/>
            <a:ext cx="672881" cy="53196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dirty="0">
              <a:latin typeface="Arial" panose="020B0604020202020204" pitchFamily="34" charset="0"/>
              <a:cs typeface="Arial" panose="020B0604020202020204" pitchFamily="34" charset="0"/>
            </a:endParaRPr>
          </a:p>
        </p:txBody>
      </p:sp>
      <p:sp>
        <p:nvSpPr>
          <p:cNvPr id="17" name="TextBox 16"/>
          <p:cNvSpPr txBox="1"/>
          <p:nvPr/>
        </p:nvSpPr>
        <p:spPr>
          <a:xfrm>
            <a:off x="324845" y="5811625"/>
            <a:ext cx="8521885" cy="523220"/>
          </a:xfrm>
          <a:prstGeom prst="rect">
            <a:avLst/>
          </a:prstGeom>
          <a:noFill/>
        </p:spPr>
        <p:txBody>
          <a:bodyPr wrap="none" rtlCol="0">
            <a:spAutoFit/>
          </a:bodyPr>
          <a:lstStyle/>
          <a:p>
            <a:r>
              <a:rPr lang="en-US" sz="1400" b="0" dirty="0">
                <a:latin typeface="Arial" panose="020B0604020202020204" pitchFamily="34" charset="0"/>
                <a:cs typeface="Arial" panose="020B0604020202020204" pitchFamily="34" charset="0"/>
              </a:rPr>
              <a:t>Dosing: MK-3682/GZR/RZR two 225/50/30-mg tablets once daily; weight-based RBV (800-1400 mg/day).</a:t>
            </a:r>
          </a:p>
          <a:p>
            <a:r>
              <a:rPr lang="en-US" sz="1400" b="0" dirty="0">
                <a:cs typeface="Arial" panose="020B0604020202020204" pitchFamily="34" charset="0"/>
              </a:rPr>
              <a:t>Trial included compensated cirrhotic and noncirrhotic pts; cirrhosis definition in slidenotes.</a:t>
            </a:r>
            <a:endParaRPr lang="en-US" sz="1400" b="0" dirty="0">
              <a:latin typeface="Arial" panose="020B0604020202020204" pitchFamily="34" charset="0"/>
              <a:cs typeface="Arial" panose="020B0604020202020204" pitchFamily="34" charset="0"/>
            </a:endParaRPr>
          </a:p>
        </p:txBody>
      </p:sp>
      <p:sp>
        <p:nvSpPr>
          <p:cNvPr id="18" name="TextBox 17"/>
          <p:cNvSpPr txBox="1"/>
          <p:nvPr/>
        </p:nvSpPr>
        <p:spPr>
          <a:xfrm>
            <a:off x="1737439" y="1956476"/>
            <a:ext cx="3167118" cy="523220"/>
          </a:xfrm>
          <a:prstGeom prst="rect">
            <a:avLst/>
          </a:prstGeom>
          <a:noFill/>
        </p:spPr>
        <p:txBody>
          <a:bodyPr wrap="square" rtlCol="0">
            <a:spAutoFit/>
          </a:bodyPr>
          <a:lstStyle/>
          <a:p>
            <a:pPr algn="ctr"/>
            <a:r>
              <a:rPr lang="en-US" sz="1400" b="0" i="1" dirty="0">
                <a:latin typeface="Arial" panose="020B0604020202020204" pitchFamily="34" charset="0"/>
                <a:cs typeface="Arial" panose="020B0604020202020204" pitchFamily="34" charset="0"/>
              </a:rPr>
              <a:t>Stratified by GT1 subtype (1a vs 1b) and cirrhosis (yes vs no)</a:t>
            </a:r>
          </a:p>
        </p:txBody>
      </p:sp>
      <p:sp>
        <p:nvSpPr>
          <p:cNvPr id="20" name="Rectangle 19"/>
          <p:cNvSpPr/>
          <p:nvPr/>
        </p:nvSpPr>
        <p:spPr>
          <a:xfrm>
            <a:off x="79273" y="2593855"/>
            <a:ext cx="3146894" cy="1569660"/>
          </a:xfrm>
          <a:prstGeom prst="rect">
            <a:avLst/>
          </a:prstGeom>
        </p:spPr>
        <p:txBody>
          <a:bodyPr wrap="square">
            <a:spAutoFit/>
          </a:bodyPr>
          <a:lstStyle/>
          <a:p>
            <a:pPr algn="ctr"/>
            <a:r>
              <a:rPr lang="en-US" altLang="en-US" sz="1600" b="0" dirty="0">
                <a:latin typeface="Arial" panose="020B0604020202020204" pitchFamily="34" charset="0"/>
                <a:cs typeface="Arial" panose="020B0604020202020204" pitchFamily="34" charset="0"/>
              </a:rPr>
              <a:t>Pts with GT1 HCV </a:t>
            </a:r>
            <a:br>
              <a:rPr lang="en-US" altLang="en-US" sz="1600" b="0" dirty="0">
                <a:latin typeface="Arial" panose="020B0604020202020204" pitchFamily="34" charset="0"/>
                <a:cs typeface="Arial" panose="020B0604020202020204" pitchFamily="34" charset="0"/>
              </a:rPr>
            </a:br>
            <a:r>
              <a:rPr lang="en-US" altLang="en-US" sz="1600" b="0" dirty="0">
                <a:latin typeface="Arial" panose="020B0604020202020204" pitchFamily="34" charset="0"/>
                <a:cs typeface="Arial" panose="020B0604020202020204" pitchFamily="34" charset="0"/>
              </a:rPr>
              <a:t>(HCV RNA ≥ 10,000 IU/mL) </a:t>
            </a:r>
            <a:br>
              <a:rPr lang="en-US" altLang="en-US" sz="1600" b="0" dirty="0">
                <a:latin typeface="Arial" panose="020B0604020202020204" pitchFamily="34" charset="0"/>
                <a:cs typeface="Arial" panose="020B0604020202020204" pitchFamily="34" charset="0"/>
              </a:rPr>
            </a:br>
            <a:r>
              <a:rPr lang="en-US" altLang="en-US" sz="1600" b="0" dirty="0">
                <a:latin typeface="Arial" panose="020B0604020202020204" pitchFamily="34" charset="0"/>
                <a:cs typeface="Arial" panose="020B0604020202020204" pitchFamily="34" charset="0"/>
              </a:rPr>
              <a:t>and relapse after</a:t>
            </a:r>
            <a:br>
              <a:rPr lang="en-US" altLang="en-US" sz="1600" b="0" dirty="0">
                <a:latin typeface="Arial" panose="020B0604020202020204" pitchFamily="34" charset="0"/>
                <a:cs typeface="Arial" panose="020B0604020202020204" pitchFamily="34" charset="0"/>
              </a:rPr>
            </a:br>
            <a:r>
              <a:rPr lang="en-US" altLang="en-US" sz="1600" b="0" dirty="0">
                <a:latin typeface="Arial" panose="020B0604020202020204" pitchFamily="34" charset="0"/>
                <a:cs typeface="Arial" panose="020B0604020202020204" pitchFamily="34" charset="0"/>
              </a:rPr>
              <a:t>SOF/LDV ± RBV or </a:t>
            </a:r>
            <a:br>
              <a:rPr lang="en-US" altLang="en-US" sz="1600" b="0" dirty="0">
                <a:latin typeface="Arial" panose="020B0604020202020204" pitchFamily="34" charset="0"/>
                <a:cs typeface="Arial" panose="020B0604020202020204" pitchFamily="34" charset="0"/>
              </a:rPr>
            </a:br>
            <a:r>
              <a:rPr lang="en-US" altLang="en-US" sz="1600" b="0" dirty="0">
                <a:latin typeface="Arial" panose="020B0604020202020204" pitchFamily="34" charset="0"/>
                <a:cs typeface="Arial" panose="020B0604020202020204" pitchFamily="34" charset="0"/>
              </a:rPr>
              <a:t>GZR/EBR ± RBV</a:t>
            </a:r>
          </a:p>
          <a:p>
            <a:pPr algn="ctr"/>
            <a:r>
              <a:rPr lang="en-US" altLang="en-US" sz="1600" b="0" dirty="0">
                <a:latin typeface="Arial" panose="020B0604020202020204" pitchFamily="34" charset="0"/>
                <a:cs typeface="Arial" panose="020B0604020202020204" pitchFamily="34" charset="0"/>
              </a:rPr>
              <a:t>(N = 94)</a:t>
            </a:r>
          </a:p>
        </p:txBody>
      </p:sp>
      <p:sp>
        <p:nvSpPr>
          <p:cNvPr id="21" name="TextBox 20"/>
          <p:cNvSpPr txBox="1"/>
          <p:nvPr/>
        </p:nvSpPr>
        <p:spPr>
          <a:xfrm>
            <a:off x="6356455" y="1981513"/>
            <a:ext cx="805317" cy="307777"/>
          </a:xfrm>
          <a:prstGeom prst="rect">
            <a:avLst/>
          </a:prstGeom>
          <a:noFill/>
        </p:spPr>
        <p:txBody>
          <a:bodyPr wrap="square" rtlCol="0">
            <a:spAutoFit/>
          </a:bodyPr>
          <a:lstStyle/>
          <a:p>
            <a:pPr algn="ctr"/>
            <a:r>
              <a:rPr lang="en-US" sz="1400" i="1" dirty="0"/>
              <a:t>Wk 16</a:t>
            </a:r>
          </a:p>
        </p:txBody>
      </p:sp>
      <p:cxnSp>
        <p:nvCxnSpPr>
          <p:cNvPr id="22" name="Straight Arrow Connector 21"/>
          <p:cNvCxnSpPr/>
          <p:nvPr/>
        </p:nvCxnSpPr>
        <p:spPr>
          <a:xfrm>
            <a:off x="6759114" y="2232905"/>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703769" y="1987878"/>
            <a:ext cx="805317" cy="307777"/>
          </a:xfrm>
          <a:prstGeom prst="rect">
            <a:avLst/>
          </a:prstGeom>
          <a:noFill/>
        </p:spPr>
        <p:txBody>
          <a:bodyPr wrap="square" rtlCol="0">
            <a:spAutoFit/>
          </a:bodyPr>
          <a:lstStyle/>
          <a:p>
            <a:pPr algn="ctr"/>
            <a:r>
              <a:rPr lang="en-US" sz="1400" i="1" dirty="0"/>
              <a:t>Wk 24</a:t>
            </a:r>
          </a:p>
        </p:txBody>
      </p:sp>
      <p:cxnSp>
        <p:nvCxnSpPr>
          <p:cNvPr id="24" name="Straight Arrow Connector 23"/>
          <p:cNvCxnSpPr/>
          <p:nvPr/>
        </p:nvCxnSpPr>
        <p:spPr>
          <a:xfrm>
            <a:off x="8106428" y="2239270"/>
            <a:ext cx="0" cy="238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286772" y="2454998"/>
            <a:ext cx="0" cy="46107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3"/>
          <p:cNvSpPr txBox="1">
            <a:spLocks noChangeArrowheads="1"/>
          </p:cNvSpPr>
          <p:nvPr/>
        </p:nvSpPr>
        <p:spPr bwMode="auto">
          <a:xfrm>
            <a:off x="388403" y="4297922"/>
            <a:ext cx="8455025" cy="106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sz="2000" b="0" kern="0" dirty="0"/>
              <a:t>Baseline characteristics:</a:t>
            </a:r>
          </a:p>
          <a:p>
            <a:pPr lvl="1"/>
            <a:r>
              <a:rPr lang="en-US" altLang="en-US" sz="1800" b="0" kern="0" dirty="0"/>
              <a:t>Previous failing regimen: LDV/SOF 12-24 wks, 61%; LDV/SOF 8 wks, 15%; GZR/EBR 12 wks, 24% </a:t>
            </a:r>
          </a:p>
          <a:p>
            <a:pPr lvl="1"/>
            <a:r>
              <a:rPr lang="en-US" altLang="en-US" sz="1800" b="0" kern="0" dirty="0"/>
              <a:t>NS5A RAVs, 84%; NS3 RAVs, 65%</a:t>
            </a:r>
          </a:p>
          <a:p>
            <a:pPr lvl="1"/>
            <a:endParaRPr lang="en-US" altLang="en-US" sz="1800" b="0" kern="0" dirty="0"/>
          </a:p>
        </p:txBody>
      </p:sp>
      <p:sp>
        <p:nvSpPr>
          <p:cNvPr id="29" name="Text Box 11"/>
          <p:cNvSpPr txBox="1">
            <a:spLocks noChangeArrowheads="1"/>
          </p:cNvSpPr>
          <p:nvPr/>
        </p:nvSpPr>
        <p:spPr bwMode="auto">
          <a:xfrm>
            <a:off x="285750" y="6350000"/>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Wyles DL, et al. AASLD 2016. Abstract 193.</a:t>
            </a:r>
          </a:p>
        </p:txBody>
      </p:sp>
    </p:spTree>
    <p:extLst>
      <p:ext uri="{BB962C8B-B14F-4D97-AF65-F5344CB8AC3E}">
        <p14:creationId xmlns:p14="http://schemas.microsoft.com/office/powerpoint/2010/main" val="2852079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C-SURGE: SVR8 Rates With </a:t>
            </a:r>
            <a:br>
              <a:rPr lang="en-US" altLang="en-US" dirty="0"/>
            </a:br>
            <a:r>
              <a:rPr lang="en-US" altLang="en-US" dirty="0"/>
              <a:t>MK-3682/GZR/RZR for DAA Relapses</a:t>
            </a:r>
          </a:p>
        </p:txBody>
      </p:sp>
      <p:sp>
        <p:nvSpPr>
          <p:cNvPr id="29" name="Text Box 11"/>
          <p:cNvSpPr txBox="1">
            <a:spLocks noChangeArrowheads="1"/>
          </p:cNvSpPr>
          <p:nvPr/>
        </p:nvSpPr>
        <p:spPr bwMode="auto">
          <a:xfrm>
            <a:off x="285750" y="6350000"/>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Wyles DL, et al. AASLD 2016. Abstract 193. </a:t>
            </a:r>
            <a:r>
              <a:rPr lang="en-US" altLang="en-US" sz="1400" b="0" dirty="0">
                <a:solidFill>
                  <a:srgbClr val="CDCDCF"/>
                </a:solidFill>
                <a:ea typeface="MS PGothic" pitchFamily="34" charset="-128"/>
              </a:rPr>
              <a:t>Reproduced with permission. </a:t>
            </a:r>
            <a:endParaRPr lang="nb-NO" altLang="en-US" sz="1400" b="0" dirty="0">
              <a:solidFill>
                <a:schemeClr val="bg2"/>
              </a:solidFill>
            </a:endParaRPr>
          </a:p>
        </p:txBody>
      </p:sp>
      <p:sp>
        <p:nvSpPr>
          <p:cNvPr id="10" name="TextBox 35"/>
          <p:cNvSpPr txBox="1">
            <a:spLocks noChangeArrowheads="1"/>
          </p:cNvSpPr>
          <p:nvPr/>
        </p:nvSpPr>
        <p:spPr bwMode="auto">
          <a:xfrm>
            <a:off x="540595" y="1616726"/>
            <a:ext cx="697094" cy="369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100</a:t>
            </a:r>
          </a:p>
        </p:txBody>
      </p:sp>
      <p:sp>
        <p:nvSpPr>
          <p:cNvPr id="11" name="TextBox 37"/>
          <p:cNvSpPr txBox="1">
            <a:spLocks noChangeArrowheads="1"/>
          </p:cNvSpPr>
          <p:nvPr/>
        </p:nvSpPr>
        <p:spPr bwMode="auto">
          <a:xfrm>
            <a:off x="540595" y="2211506"/>
            <a:ext cx="697094" cy="369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80</a:t>
            </a:r>
          </a:p>
        </p:txBody>
      </p:sp>
      <p:sp>
        <p:nvSpPr>
          <p:cNvPr id="12" name="TextBox 39"/>
          <p:cNvSpPr txBox="1">
            <a:spLocks noChangeArrowheads="1"/>
          </p:cNvSpPr>
          <p:nvPr/>
        </p:nvSpPr>
        <p:spPr bwMode="auto">
          <a:xfrm>
            <a:off x="540595" y="2812075"/>
            <a:ext cx="697094" cy="369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60</a:t>
            </a:r>
          </a:p>
        </p:txBody>
      </p:sp>
      <p:sp>
        <p:nvSpPr>
          <p:cNvPr id="13" name="TextBox 41"/>
          <p:cNvSpPr txBox="1">
            <a:spLocks noChangeArrowheads="1"/>
          </p:cNvSpPr>
          <p:nvPr/>
        </p:nvSpPr>
        <p:spPr bwMode="auto">
          <a:xfrm>
            <a:off x="540595" y="3415464"/>
            <a:ext cx="697094" cy="369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40</a:t>
            </a:r>
          </a:p>
        </p:txBody>
      </p:sp>
      <p:sp>
        <p:nvSpPr>
          <p:cNvPr id="14" name="TextBox 43"/>
          <p:cNvSpPr txBox="1">
            <a:spLocks noChangeArrowheads="1"/>
          </p:cNvSpPr>
          <p:nvPr/>
        </p:nvSpPr>
        <p:spPr bwMode="auto">
          <a:xfrm>
            <a:off x="540595" y="4016036"/>
            <a:ext cx="697094" cy="369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20</a:t>
            </a:r>
          </a:p>
        </p:txBody>
      </p:sp>
      <p:sp>
        <p:nvSpPr>
          <p:cNvPr id="15" name="TextBox 45"/>
          <p:cNvSpPr txBox="1">
            <a:spLocks noChangeArrowheads="1"/>
          </p:cNvSpPr>
          <p:nvPr/>
        </p:nvSpPr>
        <p:spPr bwMode="auto">
          <a:xfrm>
            <a:off x="540595" y="4619426"/>
            <a:ext cx="697094" cy="369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0</a:t>
            </a:r>
          </a:p>
        </p:txBody>
      </p:sp>
      <p:sp>
        <p:nvSpPr>
          <p:cNvPr id="16" name="TextBox 46"/>
          <p:cNvSpPr txBox="1">
            <a:spLocks noChangeArrowheads="1"/>
          </p:cNvSpPr>
          <p:nvPr/>
        </p:nvSpPr>
        <p:spPr bwMode="auto">
          <a:xfrm rot="16200000">
            <a:off x="-1232742" y="3024243"/>
            <a:ext cx="361211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Percent of Pts With HCV RNA</a:t>
            </a:r>
          </a:p>
          <a:p>
            <a:pPr algn="ctr">
              <a:lnSpc>
                <a:spcPct val="100000"/>
              </a:lnSpc>
              <a:spcBef>
                <a:spcPct val="0"/>
              </a:spcBef>
              <a:spcAft>
                <a:spcPct val="0"/>
              </a:spcAft>
              <a:buClrTx/>
              <a:buFontTx/>
              <a:buNone/>
            </a:pPr>
            <a:r>
              <a:rPr lang="en-US" altLang="en-US" sz="1600" dirty="0">
                <a:solidFill>
                  <a:schemeClr val="tx1"/>
                </a:solidFill>
              </a:rPr>
              <a:t>&lt; 15 IU/mL</a:t>
            </a:r>
          </a:p>
        </p:txBody>
      </p:sp>
      <p:sp>
        <p:nvSpPr>
          <p:cNvPr id="17" name="TextBox 16"/>
          <p:cNvSpPr txBox="1">
            <a:spLocks noChangeArrowheads="1"/>
          </p:cNvSpPr>
          <p:nvPr/>
        </p:nvSpPr>
        <p:spPr bwMode="auto">
          <a:xfrm>
            <a:off x="584406" y="4380198"/>
            <a:ext cx="790854" cy="329139"/>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grpSp>
        <p:nvGrpSpPr>
          <p:cNvPr id="18" name="Group 17"/>
          <p:cNvGrpSpPr/>
          <p:nvPr/>
        </p:nvGrpSpPr>
        <p:grpSpPr>
          <a:xfrm>
            <a:off x="7381771" y="1481459"/>
            <a:ext cx="1636109" cy="830997"/>
            <a:chOff x="7607518" y="1481459"/>
            <a:chExt cx="1636109" cy="830997"/>
          </a:xfrm>
        </p:grpSpPr>
        <p:sp>
          <p:nvSpPr>
            <p:cNvPr id="19" name="Rectangle 18"/>
            <p:cNvSpPr/>
            <p:nvPr/>
          </p:nvSpPr>
          <p:spPr bwMode="auto">
            <a:xfrm>
              <a:off x="7607518" y="1582951"/>
              <a:ext cx="146050" cy="146050"/>
            </a:xfrm>
            <a:prstGeom prst="rect">
              <a:avLst/>
            </a:prstGeom>
            <a:solidFill>
              <a:schemeClr val="accent2"/>
            </a:solidFill>
            <a:ln>
              <a:noFill/>
            </a:ln>
            <a:extLst/>
          </p:spPr>
          <p:txBody>
            <a:bodyPr wrap="none" anchor="ctr">
              <a:spAutoFit/>
            </a:bodyPr>
            <a:lstStyle/>
            <a:p>
              <a:pPr algn="ctr" eaLnBrk="1" hangingPunct="1">
                <a:defRPr/>
              </a:pPr>
              <a:endParaRPr lang="en-US" sz="1400" b="0" dirty="0">
                <a:solidFill>
                  <a:schemeClr val="bg2"/>
                </a:solidFill>
              </a:endParaRPr>
            </a:p>
          </p:txBody>
        </p:sp>
        <p:sp>
          <p:nvSpPr>
            <p:cNvPr id="20" name="Rectangle 19"/>
            <p:cNvSpPr/>
            <p:nvPr/>
          </p:nvSpPr>
          <p:spPr bwMode="auto">
            <a:xfrm>
              <a:off x="7607518" y="1829539"/>
              <a:ext cx="146050" cy="146050"/>
            </a:xfrm>
            <a:prstGeom prst="rect">
              <a:avLst/>
            </a:prstGeom>
            <a:solidFill>
              <a:schemeClr val="accent3"/>
            </a:solidFill>
            <a:ln>
              <a:noFill/>
            </a:ln>
            <a:extLst/>
          </p:spPr>
          <p:txBody>
            <a:bodyPr wrap="none" anchor="ctr">
              <a:spAutoFit/>
            </a:bodyPr>
            <a:lstStyle/>
            <a:p>
              <a:pPr algn="ctr" eaLnBrk="1" hangingPunct="1">
                <a:defRPr/>
              </a:pPr>
              <a:endParaRPr lang="en-US" sz="1400" b="0" dirty="0">
                <a:solidFill>
                  <a:schemeClr val="bg2"/>
                </a:solidFill>
              </a:endParaRPr>
            </a:p>
          </p:txBody>
        </p:sp>
        <p:sp>
          <p:nvSpPr>
            <p:cNvPr id="21" name="TextBox 19"/>
            <p:cNvSpPr txBox="1">
              <a:spLocks noChangeArrowheads="1"/>
            </p:cNvSpPr>
            <p:nvPr/>
          </p:nvSpPr>
          <p:spPr bwMode="auto">
            <a:xfrm>
              <a:off x="7720231" y="1481459"/>
              <a:ext cx="152339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chemeClr val="tx1"/>
                  </a:solidFill>
                </a:rPr>
                <a:t>16 wks + RBV</a:t>
              </a:r>
            </a:p>
            <a:p>
              <a:pPr>
                <a:lnSpc>
                  <a:spcPct val="100000"/>
                </a:lnSpc>
                <a:spcBef>
                  <a:spcPct val="0"/>
                </a:spcBef>
                <a:spcAft>
                  <a:spcPct val="0"/>
                </a:spcAft>
                <a:buClrTx/>
                <a:buFontTx/>
                <a:buNone/>
              </a:pPr>
              <a:r>
                <a:rPr lang="en-US" altLang="en-US" sz="1600" b="0" dirty="0">
                  <a:solidFill>
                    <a:schemeClr val="tx1"/>
                  </a:solidFill>
                </a:rPr>
                <a:t>24 wks without RBV</a:t>
              </a:r>
            </a:p>
          </p:txBody>
        </p:sp>
      </p:grpSp>
      <p:sp>
        <p:nvSpPr>
          <p:cNvPr id="22" name="Rectangle 21"/>
          <p:cNvSpPr/>
          <p:nvPr/>
        </p:nvSpPr>
        <p:spPr bwMode="auto">
          <a:xfrm>
            <a:off x="5693353" y="1850574"/>
            <a:ext cx="754448" cy="2973650"/>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23" name="Rectangle 22"/>
          <p:cNvSpPr/>
          <p:nvPr/>
        </p:nvSpPr>
        <p:spPr bwMode="auto">
          <a:xfrm>
            <a:off x="6443356" y="1805152"/>
            <a:ext cx="754448" cy="3007616"/>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24" name="TextBox 47"/>
          <p:cNvSpPr txBox="1">
            <a:spLocks noChangeArrowheads="1"/>
          </p:cNvSpPr>
          <p:nvPr/>
        </p:nvSpPr>
        <p:spPr bwMode="auto">
          <a:xfrm>
            <a:off x="5581656" y="1399746"/>
            <a:ext cx="10018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sp>
        <p:nvSpPr>
          <p:cNvPr id="25" name="TextBox 48"/>
          <p:cNvSpPr txBox="1">
            <a:spLocks noChangeArrowheads="1"/>
          </p:cNvSpPr>
          <p:nvPr/>
        </p:nvSpPr>
        <p:spPr bwMode="auto">
          <a:xfrm>
            <a:off x="6312650" y="1392388"/>
            <a:ext cx="10018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grpSp>
        <p:nvGrpSpPr>
          <p:cNvPr id="26" name="Group 25"/>
          <p:cNvGrpSpPr/>
          <p:nvPr/>
        </p:nvGrpSpPr>
        <p:grpSpPr>
          <a:xfrm>
            <a:off x="6038573" y="1716029"/>
            <a:ext cx="64008" cy="384559"/>
            <a:chOff x="2594557" y="1856976"/>
            <a:chExt cx="365760" cy="697638"/>
          </a:xfrm>
        </p:grpSpPr>
        <p:cxnSp>
          <p:nvCxnSpPr>
            <p:cNvPr id="27" name="Straight Connector 62"/>
            <p:cNvCxnSpPr>
              <a:cxnSpLocks noChangeShapeType="1"/>
            </p:cNvCxnSpPr>
            <p:nvPr/>
          </p:nvCxnSpPr>
          <p:spPr bwMode="auto">
            <a:xfrm>
              <a:off x="2594557" y="185697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30" name="Straight Connector 64"/>
            <p:cNvCxnSpPr>
              <a:cxnSpLocks noChangeShapeType="1"/>
            </p:cNvCxnSpPr>
            <p:nvPr/>
          </p:nvCxnSpPr>
          <p:spPr bwMode="auto">
            <a:xfrm>
              <a:off x="2777437" y="1856976"/>
              <a:ext cx="0" cy="69763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31" name="Straight Connector 66"/>
            <p:cNvCxnSpPr>
              <a:cxnSpLocks noChangeShapeType="1"/>
            </p:cNvCxnSpPr>
            <p:nvPr/>
          </p:nvCxnSpPr>
          <p:spPr bwMode="auto">
            <a:xfrm>
              <a:off x="2594557" y="2548795"/>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32" name="Group 31"/>
          <p:cNvGrpSpPr/>
          <p:nvPr/>
        </p:nvGrpSpPr>
        <p:grpSpPr>
          <a:xfrm>
            <a:off x="6788576" y="1709917"/>
            <a:ext cx="64008" cy="309163"/>
            <a:chOff x="4259404" y="1789796"/>
            <a:chExt cx="365760" cy="610876"/>
          </a:xfrm>
        </p:grpSpPr>
        <p:cxnSp>
          <p:nvCxnSpPr>
            <p:cNvPr id="33" name="Straight Connector 69"/>
            <p:cNvCxnSpPr>
              <a:cxnSpLocks noChangeShapeType="1"/>
            </p:cNvCxnSpPr>
            <p:nvPr/>
          </p:nvCxnSpPr>
          <p:spPr bwMode="auto">
            <a:xfrm>
              <a:off x="4259404" y="178979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34" name="Straight Connector 70"/>
            <p:cNvCxnSpPr>
              <a:cxnSpLocks noChangeShapeType="1"/>
            </p:cNvCxnSpPr>
            <p:nvPr/>
          </p:nvCxnSpPr>
          <p:spPr bwMode="auto">
            <a:xfrm>
              <a:off x="4442284" y="1789796"/>
              <a:ext cx="0" cy="607204"/>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35" name="Straight Connector 71"/>
            <p:cNvCxnSpPr>
              <a:cxnSpLocks noChangeShapeType="1"/>
            </p:cNvCxnSpPr>
            <p:nvPr/>
          </p:nvCxnSpPr>
          <p:spPr bwMode="auto">
            <a:xfrm>
              <a:off x="4259404" y="2400672"/>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36" name="TextBox 35"/>
          <p:cNvSpPr txBox="1"/>
          <p:nvPr/>
        </p:nvSpPr>
        <p:spPr>
          <a:xfrm>
            <a:off x="5709395" y="4367440"/>
            <a:ext cx="746427" cy="313932"/>
          </a:xfrm>
          <a:prstGeom prst="rect">
            <a:avLst/>
          </a:prstGeom>
          <a:noFill/>
        </p:spPr>
        <p:txBody>
          <a:bodyPr wrap="square">
            <a:spAutoFit/>
          </a:bodyPr>
          <a:lstStyle/>
          <a:p>
            <a:pPr algn="ctr">
              <a:lnSpc>
                <a:spcPct val="90000"/>
              </a:lnSpc>
              <a:defRPr/>
            </a:pPr>
            <a:r>
              <a:rPr lang="en-US" sz="1600" b="0" dirty="0">
                <a:solidFill>
                  <a:schemeClr val="bg2">
                    <a:lumMod val="10000"/>
                  </a:schemeClr>
                </a:solidFill>
              </a:rPr>
              <a:t>43/44</a:t>
            </a:r>
          </a:p>
        </p:txBody>
      </p:sp>
      <p:sp>
        <p:nvSpPr>
          <p:cNvPr id="37" name="TextBox 36"/>
          <p:cNvSpPr txBox="1"/>
          <p:nvPr/>
        </p:nvSpPr>
        <p:spPr>
          <a:xfrm>
            <a:off x="6317654" y="4367440"/>
            <a:ext cx="1001836" cy="313932"/>
          </a:xfrm>
          <a:prstGeom prst="rect">
            <a:avLst/>
          </a:prstGeom>
          <a:noFill/>
        </p:spPr>
        <p:txBody>
          <a:bodyPr>
            <a:spAutoFit/>
          </a:bodyPr>
          <a:lstStyle/>
          <a:p>
            <a:pPr algn="ctr">
              <a:lnSpc>
                <a:spcPct val="90000"/>
              </a:lnSpc>
              <a:defRPr/>
            </a:pPr>
            <a:r>
              <a:rPr lang="en-US" sz="1600" b="0" dirty="0">
                <a:solidFill>
                  <a:schemeClr val="bg2">
                    <a:lumMod val="10000"/>
                  </a:schemeClr>
                </a:solidFill>
              </a:rPr>
              <a:t>30/30</a:t>
            </a:r>
          </a:p>
        </p:txBody>
      </p:sp>
      <p:sp>
        <p:nvSpPr>
          <p:cNvPr id="38" name="Rectangle 37"/>
          <p:cNvSpPr/>
          <p:nvPr/>
        </p:nvSpPr>
        <p:spPr bwMode="auto">
          <a:xfrm>
            <a:off x="3647361" y="1855198"/>
            <a:ext cx="754448" cy="2973650"/>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39" name="Rectangle 38"/>
          <p:cNvSpPr/>
          <p:nvPr/>
        </p:nvSpPr>
        <p:spPr bwMode="auto">
          <a:xfrm>
            <a:off x="4402906" y="1809776"/>
            <a:ext cx="754448" cy="3007616"/>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40" name="TextBox 47"/>
          <p:cNvSpPr txBox="1">
            <a:spLocks noChangeArrowheads="1"/>
          </p:cNvSpPr>
          <p:nvPr/>
        </p:nvSpPr>
        <p:spPr bwMode="auto">
          <a:xfrm>
            <a:off x="3535663" y="1404370"/>
            <a:ext cx="10018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sp>
        <p:nvSpPr>
          <p:cNvPr id="41" name="TextBox 48"/>
          <p:cNvSpPr txBox="1">
            <a:spLocks noChangeArrowheads="1"/>
          </p:cNvSpPr>
          <p:nvPr/>
        </p:nvSpPr>
        <p:spPr bwMode="auto">
          <a:xfrm>
            <a:off x="4281501" y="1406248"/>
            <a:ext cx="10018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100</a:t>
            </a:r>
          </a:p>
        </p:txBody>
      </p:sp>
      <p:grpSp>
        <p:nvGrpSpPr>
          <p:cNvPr id="42" name="Group 41"/>
          <p:cNvGrpSpPr/>
          <p:nvPr/>
        </p:nvGrpSpPr>
        <p:grpSpPr>
          <a:xfrm>
            <a:off x="3992581" y="1720653"/>
            <a:ext cx="64008" cy="384559"/>
            <a:chOff x="2594557" y="1856976"/>
            <a:chExt cx="365760" cy="697638"/>
          </a:xfrm>
        </p:grpSpPr>
        <p:cxnSp>
          <p:nvCxnSpPr>
            <p:cNvPr id="43" name="Straight Connector 62"/>
            <p:cNvCxnSpPr>
              <a:cxnSpLocks noChangeShapeType="1"/>
            </p:cNvCxnSpPr>
            <p:nvPr/>
          </p:nvCxnSpPr>
          <p:spPr bwMode="auto">
            <a:xfrm>
              <a:off x="2594557" y="185697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4" name="Straight Connector 64"/>
            <p:cNvCxnSpPr>
              <a:cxnSpLocks noChangeShapeType="1"/>
            </p:cNvCxnSpPr>
            <p:nvPr/>
          </p:nvCxnSpPr>
          <p:spPr bwMode="auto">
            <a:xfrm>
              <a:off x="2777437" y="1856976"/>
              <a:ext cx="0" cy="69763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5" name="Straight Connector 66"/>
            <p:cNvCxnSpPr>
              <a:cxnSpLocks noChangeShapeType="1"/>
            </p:cNvCxnSpPr>
            <p:nvPr/>
          </p:nvCxnSpPr>
          <p:spPr bwMode="auto">
            <a:xfrm>
              <a:off x="2594557" y="2548795"/>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46" name="Group 45"/>
          <p:cNvGrpSpPr/>
          <p:nvPr/>
        </p:nvGrpSpPr>
        <p:grpSpPr>
          <a:xfrm>
            <a:off x="4748126" y="1714541"/>
            <a:ext cx="64008" cy="309163"/>
            <a:chOff x="4259404" y="1789796"/>
            <a:chExt cx="365760" cy="610876"/>
          </a:xfrm>
        </p:grpSpPr>
        <p:cxnSp>
          <p:nvCxnSpPr>
            <p:cNvPr id="47" name="Straight Connector 69"/>
            <p:cNvCxnSpPr>
              <a:cxnSpLocks noChangeShapeType="1"/>
            </p:cNvCxnSpPr>
            <p:nvPr/>
          </p:nvCxnSpPr>
          <p:spPr bwMode="auto">
            <a:xfrm>
              <a:off x="4259404" y="178979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70"/>
            <p:cNvCxnSpPr>
              <a:cxnSpLocks noChangeShapeType="1"/>
            </p:cNvCxnSpPr>
            <p:nvPr/>
          </p:nvCxnSpPr>
          <p:spPr bwMode="auto">
            <a:xfrm>
              <a:off x="4442284" y="1789796"/>
              <a:ext cx="0" cy="607204"/>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9" name="Straight Connector 71"/>
            <p:cNvCxnSpPr>
              <a:cxnSpLocks noChangeShapeType="1"/>
            </p:cNvCxnSpPr>
            <p:nvPr/>
          </p:nvCxnSpPr>
          <p:spPr bwMode="auto">
            <a:xfrm>
              <a:off x="4259404" y="2400672"/>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50" name="TextBox 49"/>
          <p:cNvSpPr txBox="1"/>
          <p:nvPr/>
        </p:nvSpPr>
        <p:spPr>
          <a:xfrm>
            <a:off x="3661386" y="4372064"/>
            <a:ext cx="748444" cy="313932"/>
          </a:xfrm>
          <a:prstGeom prst="rect">
            <a:avLst/>
          </a:prstGeom>
          <a:noFill/>
        </p:spPr>
        <p:txBody>
          <a:bodyPr wrap="square">
            <a:spAutoFit/>
          </a:bodyPr>
          <a:lstStyle/>
          <a:p>
            <a:pPr algn="ctr">
              <a:lnSpc>
                <a:spcPct val="90000"/>
              </a:lnSpc>
              <a:defRPr/>
            </a:pPr>
            <a:r>
              <a:rPr lang="en-US" sz="1600" b="0" dirty="0">
                <a:solidFill>
                  <a:schemeClr val="bg2">
                    <a:lumMod val="10000"/>
                  </a:schemeClr>
                </a:solidFill>
              </a:rPr>
              <a:t>43/44</a:t>
            </a:r>
          </a:p>
        </p:txBody>
      </p:sp>
      <p:sp>
        <p:nvSpPr>
          <p:cNvPr id="51" name="TextBox 50"/>
          <p:cNvSpPr txBox="1"/>
          <p:nvPr/>
        </p:nvSpPr>
        <p:spPr>
          <a:xfrm>
            <a:off x="4272873" y="4372064"/>
            <a:ext cx="1001836" cy="313932"/>
          </a:xfrm>
          <a:prstGeom prst="rect">
            <a:avLst/>
          </a:prstGeom>
          <a:noFill/>
        </p:spPr>
        <p:txBody>
          <a:bodyPr>
            <a:spAutoFit/>
          </a:bodyPr>
          <a:lstStyle/>
          <a:p>
            <a:pPr algn="ctr">
              <a:lnSpc>
                <a:spcPct val="90000"/>
              </a:lnSpc>
              <a:defRPr/>
            </a:pPr>
            <a:r>
              <a:rPr lang="en-US" sz="1600" b="0" dirty="0">
                <a:solidFill>
                  <a:schemeClr val="bg2">
                    <a:lumMod val="10000"/>
                  </a:schemeClr>
                </a:solidFill>
              </a:rPr>
              <a:t>38/38</a:t>
            </a:r>
          </a:p>
        </p:txBody>
      </p:sp>
      <p:cxnSp>
        <p:nvCxnSpPr>
          <p:cNvPr id="52" name="Straight Connector 16"/>
          <p:cNvCxnSpPr>
            <a:cxnSpLocks noChangeShapeType="1"/>
          </p:cNvCxnSpPr>
          <p:nvPr/>
        </p:nvCxnSpPr>
        <p:spPr bwMode="auto">
          <a:xfrm flipV="1">
            <a:off x="1300028" y="1786279"/>
            <a:ext cx="562" cy="3032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3" name="Straight Connector 18"/>
          <p:cNvCxnSpPr>
            <a:cxnSpLocks noChangeShapeType="1"/>
          </p:cNvCxnSpPr>
          <p:nvPr/>
        </p:nvCxnSpPr>
        <p:spPr bwMode="auto">
          <a:xfrm flipH="1">
            <a:off x="1238403" y="1800407"/>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 name="Straight Connector 20"/>
          <p:cNvCxnSpPr>
            <a:cxnSpLocks noChangeShapeType="1"/>
          </p:cNvCxnSpPr>
          <p:nvPr/>
        </p:nvCxnSpPr>
        <p:spPr bwMode="auto">
          <a:xfrm flipH="1">
            <a:off x="1238403" y="240658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6" name="Straight Connector 22"/>
          <p:cNvCxnSpPr>
            <a:cxnSpLocks noChangeShapeType="1"/>
          </p:cNvCxnSpPr>
          <p:nvPr/>
        </p:nvCxnSpPr>
        <p:spPr bwMode="auto">
          <a:xfrm flipH="1">
            <a:off x="1238403" y="300997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7" name="Straight Connector 24"/>
          <p:cNvCxnSpPr>
            <a:cxnSpLocks noChangeShapeType="1"/>
          </p:cNvCxnSpPr>
          <p:nvPr/>
        </p:nvCxnSpPr>
        <p:spPr bwMode="auto">
          <a:xfrm flipH="1">
            <a:off x="1238403" y="361336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8" name="Straight Connector 26"/>
          <p:cNvCxnSpPr>
            <a:cxnSpLocks noChangeShapeType="1"/>
          </p:cNvCxnSpPr>
          <p:nvPr/>
        </p:nvCxnSpPr>
        <p:spPr bwMode="auto">
          <a:xfrm flipH="1">
            <a:off x="1238403" y="421675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9" name="Straight Connector 28"/>
          <p:cNvCxnSpPr>
            <a:cxnSpLocks noChangeShapeType="1"/>
          </p:cNvCxnSpPr>
          <p:nvPr/>
        </p:nvCxnSpPr>
        <p:spPr bwMode="auto">
          <a:xfrm flipH="1">
            <a:off x="1238403" y="482014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0" name="Straight Connector 30"/>
          <p:cNvCxnSpPr>
            <a:cxnSpLocks noChangeShapeType="1"/>
          </p:cNvCxnSpPr>
          <p:nvPr/>
        </p:nvCxnSpPr>
        <p:spPr bwMode="auto">
          <a:xfrm>
            <a:off x="1300028" y="4820146"/>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1" name="Straight Connector 31"/>
          <p:cNvCxnSpPr>
            <a:cxnSpLocks noChangeShapeType="1"/>
          </p:cNvCxnSpPr>
          <p:nvPr/>
        </p:nvCxnSpPr>
        <p:spPr bwMode="auto">
          <a:xfrm>
            <a:off x="3359074" y="4831955"/>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2" name="Straight Connector 33"/>
          <p:cNvCxnSpPr>
            <a:cxnSpLocks noChangeShapeType="1"/>
          </p:cNvCxnSpPr>
          <p:nvPr/>
        </p:nvCxnSpPr>
        <p:spPr bwMode="auto">
          <a:xfrm>
            <a:off x="5423562" y="4831955"/>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3" name="Straight Connector 34"/>
          <p:cNvCxnSpPr>
            <a:cxnSpLocks noChangeShapeType="1"/>
          </p:cNvCxnSpPr>
          <p:nvPr/>
        </p:nvCxnSpPr>
        <p:spPr bwMode="auto">
          <a:xfrm>
            <a:off x="7487268" y="4831955"/>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64" name="Rectangle 63"/>
          <p:cNvSpPr/>
          <p:nvPr/>
        </p:nvSpPr>
        <p:spPr bwMode="auto">
          <a:xfrm>
            <a:off x="1566011" y="2058033"/>
            <a:ext cx="754448" cy="2766550"/>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65" name="Rectangle 64"/>
          <p:cNvSpPr/>
          <p:nvPr/>
        </p:nvSpPr>
        <p:spPr bwMode="auto">
          <a:xfrm>
            <a:off x="2320460" y="2023704"/>
            <a:ext cx="754448" cy="2795566"/>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66" name="TextBox 47"/>
          <p:cNvSpPr txBox="1">
            <a:spLocks noChangeArrowheads="1"/>
          </p:cNvSpPr>
          <p:nvPr/>
        </p:nvSpPr>
        <p:spPr bwMode="auto">
          <a:xfrm>
            <a:off x="1462805" y="1536909"/>
            <a:ext cx="1001836" cy="369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91</a:t>
            </a:r>
          </a:p>
        </p:txBody>
      </p:sp>
      <p:sp>
        <p:nvSpPr>
          <p:cNvPr id="67" name="TextBox 48"/>
          <p:cNvSpPr txBox="1">
            <a:spLocks noChangeArrowheads="1"/>
          </p:cNvSpPr>
          <p:nvPr/>
        </p:nvSpPr>
        <p:spPr bwMode="auto">
          <a:xfrm>
            <a:off x="2212884" y="1531749"/>
            <a:ext cx="10018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92</a:t>
            </a:r>
          </a:p>
        </p:txBody>
      </p:sp>
      <p:grpSp>
        <p:nvGrpSpPr>
          <p:cNvPr id="68" name="Group 67"/>
          <p:cNvGrpSpPr/>
          <p:nvPr/>
        </p:nvGrpSpPr>
        <p:grpSpPr>
          <a:xfrm>
            <a:off x="1911231" y="1850069"/>
            <a:ext cx="64008" cy="602346"/>
            <a:chOff x="2594557" y="1856976"/>
            <a:chExt cx="365760" cy="697638"/>
          </a:xfrm>
        </p:grpSpPr>
        <p:cxnSp>
          <p:nvCxnSpPr>
            <p:cNvPr id="69" name="Straight Connector 62"/>
            <p:cNvCxnSpPr>
              <a:cxnSpLocks noChangeShapeType="1"/>
            </p:cNvCxnSpPr>
            <p:nvPr/>
          </p:nvCxnSpPr>
          <p:spPr bwMode="auto">
            <a:xfrm>
              <a:off x="2594557" y="185697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70" name="Straight Connector 64"/>
            <p:cNvCxnSpPr>
              <a:cxnSpLocks noChangeShapeType="1"/>
            </p:cNvCxnSpPr>
            <p:nvPr/>
          </p:nvCxnSpPr>
          <p:spPr bwMode="auto">
            <a:xfrm>
              <a:off x="2777437" y="1856976"/>
              <a:ext cx="0" cy="69763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71" name="Straight Connector 66"/>
            <p:cNvCxnSpPr>
              <a:cxnSpLocks noChangeShapeType="1"/>
            </p:cNvCxnSpPr>
            <p:nvPr/>
          </p:nvCxnSpPr>
          <p:spPr bwMode="auto">
            <a:xfrm>
              <a:off x="2594557" y="2548795"/>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72" name="Group 71"/>
          <p:cNvGrpSpPr/>
          <p:nvPr/>
        </p:nvGrpSpPr>
        <p:grpSpPr>
          <a:xfrm>
            <a:off x="2665680" y="1857076"/>
            <a:ext cx="64008" cy="521765"/>
            <a:chOff x="4259404" y="1789796"/>
            <a:chExt cx="365760" cy="610876"/>
          </a:xfrm>
        </p:grpSpPr>
        <p:cxnSp>
          <p:nvCxnSpPr>
            <p:cNvPr id="73" name="Straight Connector 69"/>
            <p:cNvCxnSpPr>
              <a:cxnSpLocks noChangeShapeType="1"/>
            </p:cNvCxnSpPr>
            <p:nvPr/>
          </p:nvCxnSpPr>
          <p:spPr bwMode="auto">
            <a:xfrm>
              <a:off x="4259404" y="178979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74" name="Straight Connector 70"/>
            <p:cNvCxnSpPr>
              <a:cxnSpLocks noChangeShapeType="1"/>
            </p:cNvCxnSpPr>
            <p:nvPr/>
          </p:nvCxnSpPr>
          <p:spPr bwMode="auto">
            <a:xfrm>
              <a:off x="4442284" y="1789796"/>
              <a:ext cx="0" cy="607204"/>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75" name="Straight Connector 71"/>
            <p:cNvCxnSpPr>
              <a:cxnSpLocks noChangeShapeType="1"/>
            </p:cNvCxnSpPr>
            <p:nvPr/>
          </p:nvCxnSpPr>
          <p:spPr bwMode="auto">
            <a:xfrm>
              <a:off x="4259404" y="2400672"/>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76" name="TextBox 75"/>
          <p:cNvSpPr txBox="1"/>
          <p:nvPr/>
        </p:nvSpPr>
        <p:spPr>
          <a:xfrm>
            <a:off x="1459555" y="4373942"/>
            <a:ext cx="1001836" cy="313932"/>
          </a:xfrm>
          <a:prstGeom prst="rect">
            <a:avLst/>
          </a:prstGeom>
          <a:noFill/>
        </p:spPr>
        <p:txBody>
          <a:bodyPr>
            <a:spAutoFit/>
          </a:bodyPr>
          <a:lstStyle/>
          <a:p>
            <a:pPr algn="ctr">
              <a:lnSpc>
                <a:spcPct val="90000"/>
              </a:lnSpc>
              <a:defRPr/>
            </a:pPr>
            <a:r>
              <a:rPr lang="en-US" sz="1600" b="0" dirty="0">
                <a:solidFill>
                  <a:schemeClr val="bg2">
                    <a:lumMod val="10000"/>
                  </a:schemeClr>
                </a:solidFill>
              </a:rPr>
              <a:t>40/44</a:t>
            </a:r>
          </a:p>
        </p:txBody>
      </p:sp>
      <p:sp>
        <p:nvSpPr>
          <p:cNvPr id="77" name="TextBox 76"/>
          <p:cNvSpPr txBox="1"/>
          <p:nvPr/>
        </p:nvSpPr>
        <p:spPr>
          <a:xfrm>
            <a:off x="2312437" y="4373942"/>
            <a:ext cx="765233" cy="313932"/>
          </a:xfrm>
          <a:prstGeom prst="rect">
            <a:avLst/>
          </a:prstGeom>
          <a:noFill/>
        </p:spPr>
        <p:txBody>
          <a:bodyPr wrap="square">
            <a:spAutoFit/>
          </a:bodyPr>
          <a:lstStyle/>
          <a:p>
            <a:pPr algn="ctr">
              <a:lnSpc>
                <a:spcPct val="90000"/>
              </a:lnSpc>
              <a:defRPr/>
            </a:pPr>
            <a:r>
              <a:rPr lang="en-US" sz="1600" b="0" dirty="0">
                <a:solidFill>
                  <a:schemeClr val="bg2">
                    <a:lumMod val="10000"/>
                  </a:schemeClr>
                </a:solidFill>
              </a:rPr>
              <a:t>45/49</a:t>
            </a:r>
          </a:p>
        </p:txBody>
      </p:sp>
      <p:cxnSp>
        <p:nvCxnSpPr>
          <p:cNvPr id="78" name="Straight Connector 14"/>
          <p:cNvCxnSpPr>
            <a:cxnSpLocks noChangeShapeType="1"/>
          </p:cNvCxnSpPr>
          <p:nvPr/>
        </p:nvCxnSpPr>
        <p:spPr bwMode="auto">
          <a:xfrm>
            <a:off x="1260838" y="4820146"/>
            <a:ext cx="62431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79" name="TextBox 38"/>
          <p:cNvSpPr txBox="1">
            <a:spLocks noChangeArrowheads="1"/>
          </p:cNvSpPr>
          <p:nvPr/>
        </p:nvSpPr>
        <p:spPr bwMode="auto">
          <a:xfrm>
            <a:off x="1911914" y="4862814"/>
            <a:ext cx="8766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TW4</a:t>
            </a:r>
          </a:p>
        </p:txBody>
      </p:sp>
      <p:sp>
        <p:nvSpPr>
          <p:cNvPr id="80" name="TextBox 45"/>
          <p:cNvSpPr txBox="1">
            <a:spLocks noChangeArrowheads="1"/>
          </p:cNvSpPr>
          <p:nvPr/>
        </p:nvSpPr>
        <p:spPr bwMode="auto">
          <a:xfrm>
            <a:off x="3961698" y="4862814"/>
            <a:ext cx="8889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SVR4</a:t>
            </a:r>
          </a:p>
        </p:txBody>
      </p:sp>
      <p:sp>
        <p:nvSpPr>
          <p:cNvPr id="81" name="TextBox 46"/>
          <p:cNvSpPr txBox="1">
            <a:spLocks noChangeArrowheads="1"/>
          </p:cNvSpPr>
          <p:nvPr/>
        </p:nvSpPr>
        <p:spPr bwMode="auto">
          <a:xfrm>
            <a:off x="5929583" y="4862814"/>
            <a:ext cx="9260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SVR8</a:t>
            </a:r>
          </a:p>
        </p:txBody>
      </p:sp>
      <p:sp>
        <p:nvSpPr>
          <p:cNvPr id="82" name="Rectangle 3"/>
          <p:cNvSpPr txBox="1">
            <a:spLocks noChangeArrowheads="1"/>
          </p:cNvSpPr>
          <p:nvPr/>
        </p:nvSpPr>
        <p:spPr bwMode="auto">
          <a:xfrm>
            <a:off x="388403" y="5323955"/>
            <a:ext cx="8455025" cy="106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sz="2000" b="0" kern="0" dirty="0"/>
              <a:t>No impact of NS5A or NS3 RAVs on SVR4, including Y93 RAVs</a:t>
            </a:r>
            <a:endParaRPr lang="en-US" sz="2400" b="0" kern="0" dirty="0"/>
          </a:p>
          <a:p>
            <a:pPr lvl="1"/>
            <a:r>
              <a:rPr lang="en-US" altLang="en-US" sz="1800" b="0" kern="0" dirty="0"/>
              <a:t>4% of pts had ≥ 3 NS5A RAVs; 55% had dual NS5A and NS3 RAVs</a:t>
            </a:r>
            <a:endParaRPr lang="en-US" altLang="en-US" sz="2000" b="0" kern="0" dirty="0"/>
          </a:p>
        </p:txBody>
      </p:sp>
    </p:spTree>
    <p:extLst>
      <p:ext uri="{BB962C8B-B14F-4D97-AF65-F5344CB8AC3E}">
        <p14:creationId xmlns:p14="http://schemas.microsoft.com/office/powerpoint/2010/main" val="433816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t>MK-3682/GZR/RZR</a:t>
            </a:r>
            <a:r>
              <a:rPr lang="en-US" altLang="en-US" dirty="0">
                <a:ea typeface="MS PGothic" panose="020B0600070205080204" pitchFamily="34" charset="-128"/>
              </a:rPr>
              <a:t> Studies: Safety</a:t>
            </a:r>
          </a:p>
        </p:txBody>
      </p:sp>
      <p:graphicFrame>
        <p:nvGraphicFramePr>
          <p:cNvPr id="9" name="Table 8"/>
          <p:cNvGraphicFramePr>
            <a:graphicFrameLocks noGrp="1"/>
          </p:cNvGraphicFramePr>
          <p:nvPr>
            <p:extLst>
              <p:ext uri="{D42A27DB-BD31-4B8C-83A1-F6EECF244321}">
                <p14:modId xmlns:p14="http://schemas.microsoft.com/office/powerpoint/2010/main" val="4085953037"/>
              </p:ext>
            </p:extLst>
          </p:nvPr>
        </p:nvGraphicFramePr>
        <p:xfrm>
          <a:off x="391824" y="1206884"/>
          <a:ext cx="8455313" cy="4693920"/>
        </p:xfrm>
        <a:graphic>
          <a:graphicData uri="http://schemas.openxmlformats.org/drawingml/2006/table">
            <a:tbl>
              <a:tblPr/>
              <a:tblGrid>
                <a:gridCol w="2920048">
                  <a:extLst>
                    <a:ext uri="{9D8B030D-6E8A-4147-A177-3AD203B41FA5}">
                      <a16:colId xmlns:a16="http://schemas.microsoft.com/office/drawing/2014/main" xmlns="" val="20000"/>
                    </a:ext>
                  </a:extLst>
                </a:gridCol>
                <a:gridCol w="1383816">
                  <a:extLst>
                    <a:ext uri="{9D8B030D-6E8A-4147-A177-3AD203B41FA5}">
                      <a16:colId xmlns:a16="http://schemas.microsoft.com/office/drawing/2014/main" xmlns="" val="20001"/>
                    </a:ext>
                  </a:extLst>
                </a:gridCol>
                <a:gridCol w="1383816">
                  <a:extLst>
                    <a:ext uri="{9D8B030D-6E8A-4147-A177-3AD203B41FA5}">
                      <a16:colId xmlns:a16="http://schemas.microsoft.com/office/drawing/2014/main" xmlns="" val="20002"/>
                    </a:ext>
                  </a:extLst>
                </a:gridCol>
                <a:gridCol w="1465222">
                  <a:extLst>
                    <a:ext uri="{9D8B030D-6E8A-4147-A177-3AD203B41FA5}">
                      <a16:colId xmlns:a16="http://schemas.microsoft.com/office/drawing/2014/main" xmlns="" val="20003"/>
                    </a:ext>
                  </a:extLst>
                </a:gridCol>
                <a:gridCol w="1302411">
                  <a:extLst>
                    <a:ext uri="{9D8B030D-6E8A-4147-A177-3AD203B41FA5}">
                      <a16:colId xmlns:a16="http://schemas.microsoft.com/office/drawing/2014/main" xmlns="" val="20004"/>
                    </a:ext>
                  </a:extLst>
                </a:gridCol>
              </a:tblGrid>
              <a:tr h="51816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Outcome, %</a:t>
                      </a: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C-CREST 1 &amp; 2 Part B</a:t>
                      </a:r>
                      <a:r>
                        <a:rPr kumimoji="0" lang="en-US" sz="1400" b="1" i="0" u="none" strike="noStrike" cap="none" normalizeH="0" baseline="30000" dirty="0">
                          <a:ln>
                            <a:noFill/>
                          </a:ln>
                          <a:solidFill>
                            <a:srgbClr val="FFFFFF"/>
                          </a:solidFill>
                          <a:effectLst/>
                          <a:latin typeface="Arial" charset="0"/>
                          <a:ea typeface="ＭＳ Ｐゴシック" charset="-128"/>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MK-3682/GZR/RZR</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C-SURGE</a:t>
                      </a:r>
                      <a:r>
                        <a:rPr kumimoji="0" lang="en-US" sz="1400" b="1" i="0" u="none" strike="noStrike" cap="none" normalizeH="0" baseline="30000" dirty="0">
                          <a:ln>
                            <a:noFill/>
                          </a:ln>
                          <a:solidFill>
                            <a:srgbClr val="FFFFFF"/>
                          </a:solidFill>
                          <a:effectLst/>
                          <a:latin typeface="Arial" charset="0"/>
                          <a:ea typeface="ＭＳ Ｐゴシック" charset="-128"/>
                        </a:rPr>
                        <a:t>[2]</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MK-3682/GZR/RZR</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51816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No RBV</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462)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 RBV</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202)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 RBV, 16 Wks</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(n = 44)</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24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49)</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Any AE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69</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86</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91</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80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Drug-related AE</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36</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67</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75</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47</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3"/>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D/c for AE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r h="304800">
                <a:tc>
                  <a:txBody>
                    <a:bodyPr/>
                    <a:lstStyle/>
                    <a:p>
                      <a:pPr marL="0" indent="0" algn="l" rtl="0" fontAlgn="ctr">
                        <a:buFont typeface="Arial" panose="020B0604020202020204" pitchFamily="34" charset="0"/>
                        <a:buNone/>
                      </a:pPr>
                      <a:r>
                        <a:rPr lang="en-US" sz="1400" b="0" i="0" u="none" strike="noStrike" dirty="0">
                          <a:solidFill>
                            <a:schemeClr val="bg2">
                              <a:lumMod val="10000"/>
                            </a:schemeClr>
                          </a:solidFill>
                          <a:effectLst/>
                          <a:latin typeface="+mn-lt"/>
                        </a:rPr>
                        <a:t>Serious AE</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8</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5"/>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Death</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AE in &gt; 10% of pts</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7"/>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Fatigue</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15</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29</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48</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24</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8"/>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Headache</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19</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27</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14</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12</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9"/>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Nausea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11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15</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0"/>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Diarrhea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1"/>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Pruritus</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2"/>
                  </a:ext>
                </a:extLst>
              </a:tr>
              <a:tr h="304800">
                <a:tc>
                  <a:txBody>
                    <a:bodyPr/>
                    <a:lstStyle/>
                    <a:p>
                      <a:pPr marL="285750" indent="-166688" algn="l" fontAlgn="b">
                        <a:buFont typeface="Wingdings" panose="05000000000000000000" pitchFamily="2" charset="2"/>
                        <a:buChar char="§"/>
                      </a:pPr>
                      <a:r>
                        <a:rPr lang="en-US" sz="1400" b="0" i="0" u="none" strike="noStrike" dirty="0">
                          <a:solidFill>
                            <a:schemeClr val="bg2">
                              <a:lumMod val="10000"/>
                            </a:schemeClr>
                          </a:solidFill>
                          <a:effectLst/>
                          <a:latin typeface="+mn-lt"/>
                        </a:rPr>
                        <a:t>Rash</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NA</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14</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4</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3"/>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6196310"/>
            <a:ext cx="6008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200" b="0" dirty="0">
                <a:solidFill>
                  <a:schemeClr val="bg2"/>
                </a:solidFill>
              </a:rPr>
              <a:t>1. Lawitz E, et al. AASLD 2016. Abstract 110. </a:t>
            </a:r>
          </a:p>
          <a:p>
            <a:pPr eaLnBrk="1" hangingPunct="1">
              <a:lnSpc>
                <a:spcPct val="100000"/>
              </a:lnSpc>
              <a:spcBef>
                <a:spcPct val="0"/>
              </a:spcBef>
              <a:spcAft>
                <a:spcPct val="0"/>
              </a:spcAft>
              <a:buClrTx/>
              <a:buFontTx/>
              <a:buNone/>
            </a:pPr>
            <a:r>
              <a:rPr lang="nb-NO" altLang="en-US" sz="1200" b="0" dirty="0">
                <a:solidFill>
                  <a:schemeClr val="bg2"/>
                </a:solidFill>
              </a:rPr>
              <a:t>2. Wyles DL, et al. AASLD 2016. Abstract 193.</a:t>
            </a:r>
          </a:p>
        </p:txBody>
      </p:sp>
      <p:sp>
        <p:nvSpPr>
          <p:cNvPr id="10" name="Text Box 11"/>
          <p:cNvSpPr txBox="1">
            <a:spLocks noChangeArrowheads="1"/>
          </p:cNvSpPr>
          <p:nvPr/>
        </p:nvSpPr>
        <p:spPr bwMode="auto">
          <a:xfrm>
            <a:off x="3475588" y="5941866"/>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tx1"/>
                </a:solidFill>
              </a:rPr>
              <a:t>*</a:t>
            </a:r>
            <a:r>
              <a:rPr lang="en-US" altLang="en-US" sz="1400" b="0" dirty="0">
                <a:solidFill>
                  <a:schemeClr val="tx1"/>
                </a:solidFill>
              </a:rPr>
              <a:t>Deemed unrelated to study drug</a:t>
            </a:r>
            <a:r>
              <a:rPr lang="nb-NO" altLang="en-US" sz="1400" b="0" dirty="0">
                <a:solidFill>
                  <a:schemeClr val="tx1"/>
                </a:solidFill>
              </a:rPr>
              <a:t>.</a:t>
            </a:r>
          </a:p>
        </p:txBody>
      </p:sp>
      <p:cxnSp>
        <p:nvCxnSpPr>
          <p:cNvPr id="11" name="Straight Connector 10"/>
          <p:cNvCxnSpPr/>
          <p:nvPr/>
        </p:nvCxnSpPr>
        <p:spPr bwMode="auto">
          <a:xfrm>
            <a:off x="3611105" y="1985939"/>
            <a:ext cx="2107770" cy="0"/>
          </a:xfrm>
          <a:prstGeom prst="line">
            <a:avLst/>
          </a:prstGeom>
          <a:noFill/>
          <a:ln w="285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6152826" y="1989377"/>
            <a:ext cx="2479730"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18333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t>MK-3682/GZR/RZR</a:t>
            </a:r>
            <a:r>
              <a:rPr lang="en-US" altLang="en-US" dirty="0">
                <a:ea typeface="MS PGothic" panose="020B0600070205080204" pitchFamily="34" charset="-128"/>
              </a:rPr>
              <a:t> Studies: Safety</a:t>
            </a:r>
          </a:p>
        </p:txBody>
      </p:sp>
      <p:graphicFrame>
        <p:nvGraphicFramePr>
          <p:cNvPr id="9" name="Table 8"/>
          <p:cNvGraphicFramePr>
            <a:graphicFrameLocks noGrp="1"/>
          </p:cNvGraphicFramePr>
          <p:nvPr>
            <p:extLst>
              <p:ext uri="{D42A27DB-BD31-4B8C-83A1-F6EECF244321}">
                <p14:modId xmlns:p14="http://schemas.microsoft.com/office/powerpoint/2010/main" val="3209881060"/>
              </p:ext>
            </p:extLst>
          </p:nvPr>
        </p:nvGraphicFramePr>
        <p:xfrm>
          <a:off x="382588" y="1604963"/>
          <a:ext cx="8464549" cy="2560320"/>
        </p:xfrm>
        <a:graphic>
          <a:graphicData uri="http://schemas.openxmlformats.org/drawingml/2006/table">
            <a:tbl>
              <a:tblPr/>
              <a:tblGrid>
                <a:gridCol w="2923237">
                  <a:extLst>
                    <a:ext uri="{9D8B030D-6E8A-4147-A177-3AD203B41FA5}">
                      <a16:colId xmlns:a16="http://schemas.microsoft.com/office/drawing/2014/main" xmlns="" val="20000"/>
                    </a:ext>
                  </a:extLst>
                </a:gridCol>
                <a:gridCol w="1385328">
                  <a:extLst>
                    <a:ext uri="{9D8B030D-6E8A-4147-A177-3AD203B41FA5}">
                      <a16:colId xmlns:a16="http://schemas.microsoft.com/office/drawing/2014/main" xmlns="" val="20001"/>
                    </a:ext>
                  </a:extLst>
                </a:gridCol>
                <a:gridCol w="1385328">
                  <a:extLst>
                    <a:ext uri="{9D8B030D-6E8A-4147-A177-3AD203B41FA5}">
                      <a16:colId xmlns:a16="http://schemas.microsoft.com/office/drawing/2014/main" xmlns="" val="20002"/>
                    </a:ext>
                  </a:extLst>
                </a:gridCol>
                <a:gridCol w="1466823">
                  <a:extLst>
                    <a:ext uri="{9D8B030D-6E8A-4147-A177-3AD203B41FA5}">
                      <a16:colId xmlns:a16="http://schemas.microsoft.com/office/drawing/2014/main" xmlns="" val="20003"/>
                    </a:ext>
                  </a:extLst>
                </a:gridCol>
                <a:gridCol w="1303833">
                  <a:extLst>
                    <a:ext uri="{9D8B030D-6E8A-4147-A177-3AD203B41FA5}">
                      <a16:colId xmlns:a16="http://schemas.microsoft.com/office/drawing/2014/main" xmlns="" val="20004"/>
                    </a:ext>
                  </a:extLst>
                </a:gridCol>
              </a:tblGrid>
              <a:tr h="51816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Outcome, %</a:t>
                      </a:r>
                    </a:p>
                  </a:txBody>
                  <a:tcPr marL="91447" marR="91447" anchor="ctr"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C-CREST 1 &amp; 2 Part B</a:t>
                      </a:r>
                      <a:r>
                        <a:rPr kumimoji="0" lang="en-US" sz="1400" b="1" i="0" u="none" strike="noStrike" cap="none" normalizeH="0" baseline="30000" dirty="0">
                          <a:ln>
                            <a:noFill/>
                          </a:ln>
                          <a:solidFill>
                            <a:srgbClr val="FFFFFF"/>
                          </a:solidFill>
                          <a:effectLst/>
                          <a:latin typeface="Arial" charset="0"/>
                          <a:ea typeface="ＭＳ Ｐゴシック" charset="-128"/>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MK-3682/GZR/RZR</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C-SURGE</a:t>
                      </a:r>
                      <a:r>
                        <a:rPr kumimoji="0" lang="en-US" sz="1400" b="1" i="0" u="none" strike="noStrike" cap="none" normalizeH="0" baseline="30000" dirty="0">
                          <a:ln>
                            <a:noFill/>
                          </a:ln>
                          <a:solidFill>
                            <a:srgbClr val="FFFFFF"/>
                          </a:solidFill>
                          <a:effectLst/>
                          <a:latin typeface="Arial" charset="0"/>
                          <a:ea typeface="ＭＳ Ｐゴシック" charset="-128"/>
                        </a:rPr>
                        <a:t>[2]</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FFFFFF"/>
                          </a:solidFill>
                          <a:effectLst/>
                          <a:latin typeface="Arial" charset="0"/>
                          <a:ea typeface="ＭＳ Ｐゴシック" charset="-128"/>
                        </a:rPr>
                        <a:t>MK-3682/GZR/RZR</a:t>
                      </a:r>
                    </a:p>
                  </a:txBody>
                  <a:tcPr marL="91447" marR="91447" anchor="ctr" horzOverflow="overflow">
                    <a:lnL>
                      <a:noFill/>
                    </a:lnL>
                    <a:lnR>
                      <a:noFill/>
                    </a:lnR>
                    <a:lnT>
                      <a:noFill/>
                    </a:lnT>
                    <a:lnB>
                      <a:noFill/>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51816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Arial" charset="0"/>
                        <a:ea typeface="ＭＳ Ｐゴシック" charset="-128"/>
                      </a:endParaRP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No RBV</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462)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 RBV</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202)</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 RBV, 16 Wks</a:t>
                      </a:r>
                      <a:br>
                        <a:rPr kumimoji="0" lang="en-US" sz="1400" b="1" i="0" u="none" strike="noStrike" cap="none" normalizeH="0" baseline="0" dirty="0">
                          <a:ln>
                            <a:noFill/>
                          </a:ln>
                          <a:solidFill>
                            <a:srgbClr val="FFFFFF"/>
                          </a:solidFill>
                          <a:effectLst/>
                          <a:latin typeface="Arial" charset="0"/>
                          <a:ea typeface="ＭＳ Ｐゴシック" charset="-128"/>
                        </a:rPr>
                      </a:br>
                      <a:r>
                        <a:rPr kumimoji="0" lang="en-US" sz="1400" b="1" i="0" u="none" strike="noStrike" cap="none" normalizeH="0" baseline="0" dirty="0">
                          <a:ln>
                            <a:noFill/>
                          </a:ln>
                          <a:solidFill>
                            <a:srgbClr val="FFFFFF"/>
                          </a:solidFill>
                          <a:effectLst/>
                          <a:latin typeface="Arial" charset="0"/>
                          <a:ea typeface="ＭＳ Ｐゴシック" charset="-128"/>
                        </a:rPr>
                        <a:t>(n = 44)</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24 Wks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(n = 49)</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1"/>
                  </a:ext>
                </a:extLst>
              </a:tr>
              <a:tr h="304800">
                <a:tc>
                  <a:txBody>
                    <a:bodyPr/>
                    <a:lstStyle/>
                    <a:p>
                      <a:pPr marL="0" indent="0" algn="l" fontAlgn="b">
                        <a:buFont typeface="Arial" panose="020B0604020202020204" pitchFamily="34" charset="0"/>
                        <a:buNone/>
                      </a:pPr>
                      <a:r>
                        <a:rPr lang="en-US" sz="1400" b="0" i="0" u="none" strike="noStrike" baseline="0" dirty="0">
                          <a:solidFill>
                            <a:schemeClr val="bg2">
                              <a:lumMod val="10000"/>
                            </a:schemeClr>
                          </a:solidFill>
                          <a:effectLst/>
                          <a:latin typeface="+mn-lt"/>
                        </a:rPr>
                        <a:t>Hemoglobin &lt; 10 g/dL</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baseline="0" dirty="0">
                          <a:solidFill>
                            <a:schemeClr val="bg2">
                              <a:lumMod val="10000"/>
                            </a:schemeClr>
                          </a:solidFill>
                          <a:effectLst/>
                          <a:latin typeface="+mn-lt"/>
                        </a:rPr>
                        <a:t>Total bilirubin &gt; 5 x baseline</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r>
                        <a:rPr lang="en-US" sz="1400" b="0" i="0" u="none" strike="noStrike" baseline="30000" dirty="0">
                          <a:solidFill>
                            <a:schemeClr val="bg2">
                              <a:lumMod val="10000"/>
                            </a:schemeClr>
                          </a:solidFill>
                          <a:effectLst/>
                          <a:latin typeface="+mn-lt"/>
                        </a:rPr>
                        <a:t>†</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r>
                        <a:rPr lang="en-US" sz="1400" b="0" i="0" u="none" strike="noStrike" baseline="30000" dirty="0">
                          <a:solidFill>
                            <a:schemeClr val="bg2">
                              <a:lumMod val="10000"/>
                            </a:schemeClr>
                          </a:solidFill>
                          <a:effectLst/>
                          <a:latin typeface="+mn-lt"/>
                        </a:rPr>
                        <a:t>†</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3"/>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baseline="0" dirty="0">
                          <a:solidFill>
                            <a:schemeClr val="bg2">
                              <a:lumMod val="10000"/>
                            </a:schemeClr>
                          </a:solidFill>
                          <a:effectLst/>
                          <a:latin typeface="+mn-lt"/>
                        </a:rPr>
                        <a:t>Late ALT/AST &gt; 5 x ULN</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it-IT" sz="1400" b="0" i="0" u="none" strike="noStrike" baseline="0" dirty="0">
                          <a:solidFill>
                            <a:schemeClr val="bg2">
                              <a:lumMod val="10000"/>
                            </a:schemeClr>
                          </a:solidFill>
                          <a:effectLst/>
                          <a:latin typeface="+mn-lt"/>
                        </a:rPr>
                        <a:t>Creatinine grade 1 (1.1-1.3 x ULN)</a:t>
                      </a:r>
                      <a:endParaRPr lang="en-US" sz="1400" b="0" i="0" u="none" strike="noStrike" baseline="0"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5"/>
                  </a:ext>
                </a:extLst>
              </a:tr>
              <a:tr h="30480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it-IT" sz="1400" b="0" i="0" u="none" strike="noStrike" baseline="0" dirty="0">
                          <a:solidFill>
                            <a:schemeClr val="bg2">
                              <a:lumMod val="10000"/>
                            </a:schemeClr>
                          </a:solidFill>
                          <a:effectLst/>
                          <a:latin typeface="+mn-lt"/>
                        </a:rPr>
                        <a:t>Creatinine grade 2 (1.4-1.8 x ULN)</a:t>
                      </a:r>
                      <a:endParaRPr lang="en-US" sz="1400" b="0" i="0" u="none" strike="noStrike" baseline="0"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400" b="0" i="0" u="none" strike="noStrike" dirty="0">
                          <a:solidFill>
                            <a:schemeClr val="bg2">
                              <a:lumMod val="10000"/>
                            </a:schemeClr>
                          </a:solidFill>
                          <a:effectLst/>
                          <a:latin typeface="+mn-lt"/>
                        </a:rPr>
                        <a:t>&lt; 1</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6134755"/>
            <a:ext cx="6008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1. Lawitz E, et al. AASLD 2016. Abstract 110. </a:t>
            </a:r>
          </a:p>
          <a:p>
            <a:pPr eaLnBrk="1" hangingPunct="1">
              <a:lnSpc>
                <a:spcPct val="100000"/>
              </a:lnSpc>
              <a:spcBef>
                <a:spcPct val="0"/>
              </a:spcBef>
              <a:spcAft>
                <a:spcPct val="0"/>
              </a:spcAft>
              <a:buClrTx/>
              <a:buFontTx/>
              <a:buNone/>
            </a:pPr>
            <a:r>
              <a:rPr lang="nb-NO" altLang="en-US" sz="1400" b="0" dirty="0">
                <a:solidFill>
                  <a:schemeClr val="bg2"/>
                </a:solidFill>
              </a:rPr>
              <a:t>2. Wyles DL, et al. AASLD 2016. Abstract 193.</a:t>
            </a:r>
          </a:p>
        </p:txBody>
      </p:sp>
      <p:cxnSp>
        <p:nvCxnSpPr>
          <p:cNvPr id="8" name="Straight Connector 7"/>
          <p:cNvCxnSpPr/>
          <p:nvPr/>
        </p:nvCxnSpPr>
        <p:spPr bwMode="auto">
          <a:xfrm>
            <a:off x="3630698" y="2134435"/>
            <a:ext cx="2107770" cy="0"/>
          </a:xfrm>
          <a:prstGeom prst="line">
            <a:avLst/>
          </a:prstGeom>
          <a:noFill/>
          <a:ln w="2857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6192012" y="2134435"/>
            <a:ext cx="2586227" cy="0"/>
          </a:xfrm>
          <a:prstGeom prst="line">
            <a:avLst/>
          </a:prstGeom>
          <a:noFill/>
          <a:ln w="28575" cap="flat" cmpd="sng" algn="ctr">
            <a:solidFill>
              <a:schemeClr val="tx1"/>
            </a:solidFill>
            <a:prstDash val="solid"/>
            <a:round/>
            <a:headEnd type="none" w="med" len="med"/>
            <a:tailEnd type="none" w="med" len="med"/>
          </a:ln>
          <a:effectLst/>
        </p:spPr>
      </p:cxnSp>
      <p:sp>
        <p:nvSpPr>
          <p:cNvPr id="11" name="Text Box 11"/>
          <p:cNvSpPr txBox="1">
            <a:spLocks noChangeArrowheads="1"/>
          </p:cNvSpPr>
          <p:nvPr/>
        </p:nvSpPr>
        <p:spPr bwMode="auto">
          <a:xfrm>
            <a:off x="377825" y="4167046"/>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tx1"/>
                </a:solidFill>
              </a:rPr>
              <a:t>*</a:t>
            </a:r>
            <a:r>
              <a:rPr lang="en-US" altLang="en-US" sz="1400" b="0" dirty="0">
                <a:solidFill>
                  <a:schemeClr val="tx1"/>
                </a:solidFill>
              </a:rPr>
              <a:t>Total bilirubin. </a:t>
            </a:r>
            <a:r>
              <a:rPr lang="en-US" altLang="en-US" sz="1400" b="0" baseline="30000" dirty="0">
                <a:solidFill>
                  <a:schemeClr val="tx1"/>
                </a:solidFill>
              </a:rPr>
              <a:t>†</a:t>
            </a:r>
            <a:r>
              <a:rPr lang="en-US" altLang="en-US" sz="1400" b="0" dirty="0">
                <a:solidFill>
                  <a:schemeClr val="tx1"/>
                </a:solidFill>
              </a:rPr>
              <a:t>Direct bilirubin.</a:t>
            </a:r>
            <a:endParaRPr lang="nb-NO" altLang="en-US" sz="1400" b="0" dirty="0">
              <a:solidFill>
                <a:schemeClr val="tx1"/>
              </a:solidFill>
            </a:endParaRPr>
          </a:p>
        </p:txBody>
      </p:sp>
    </p:spTree>
    <p:extLst>
      <p:ext uri="{BB962C8B-B14F-4D97-AF65-F5344CB8AC3E}">
        <p14:creationId xmlns:p14="http://schemas.microsoft.com/office/powerpoint/2010/main" val="32807318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a:xfrm>
            <a:off x="385763" y="330200"/>
            <a:ext cx="8462962" cy="5251450"/>
          </a:xfrm>
        </p:spPr>
        <p:txBody>
          <a:bodyPr/>
          <a:lstStyle/>
          <a:p>
            <a:r>
              <a:rPr lang="en-US" altLang="en-US" dirty="0"/>
              <a:t>HCV Treatment:</a:t>
            </a:r>
            <a:br>
              <a:rPr lang="en-US" altLang="en-US" dirty="0"/>
            </a:br>
            <a:r>
              <a:rPr lang="en-US" altLang="en-US" dirty="0"/>
              <a:t>Real-World Studies With Approved Therapies</a:t>
            </a:r>
          </a:p>
        </p:txBody>
      </p:sp>
    </p:spTree>
    <p:extLst>
      <p:ext uri="{BB962C8B-B14F-4D97-AF65-F5344CB8AC3E}">
        <p14:creationId xmlns:p14="http://schemas.microsoft.com/office/powerpoint/2010/main" val="3730857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p:nvPr/>
        </p:nvSpPr>
        <p:spPr bwMode="auto">
          <a:xfrm>
            <a:off x="4993458" y="2372917"/>
            <a:ext cx="825964" cy="2029917"/>
          </a:xfrm>
          <a:prstGeom prst="rect">
            <a:avLst/>
          </a:prstGeom>
          <a:solidFill>
            <a:schemeClr val="accent1"/>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72" name="Rectangle 71"/>
          <p:cNvSpPr/>
          <p:nvPr/>
        </p:nvSpPr>
        <p:spPr bwMode="auto">
          <a:xfrm>
            <a:off x="6109895" y="2294985"/>
            <a:ext cx="825964" cy="2107850"/>
          </a:xfrm>
          <a:prstGeom prst="rect">
            <a:avLst/>
          </a:prstGeom>
          <a:solidFill>
            <a:schemeClr val="accent1">
              <a:lumMod val="60000"/>
              <a:lumOff val="40000"/>
            </a:schemeClr>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37" name="TextBox 7"/>
          <p:cNvSpPr txBox="1">
            <a:spLocks noChangeArrowheads="1"/>
          </p:cNvSpPr>
          <p:nvPr/>
        </p:nvSpPr>
        <p:spPr bwMode="auto">
          <a:xfrm>
            <a:off x="1329323" y="4410877"/>
            <a:ext cx="1430853" cy="313932"/>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GT1</a:t>
            </a:r>
          </a:p>
        </p:txBody>
      </p:sp>
      <p:sp>
        <p:nvSpPr>
          <p:cNvPr id="44" name="TextBox 7"/>
          <p:cNvSpPr txBox="1">
            <a:spLocks noChangeArrowheads="1"/>
          </p:cNvSpPr>
          <p:nvPr/>
        </p:nvSpPr>
        <p:spPr bwMode="auto">
          <a:xfrm>
            <a:off x="6869073" y="4410877"/>
            <a:ext cx="1447740" cy="313932"/>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GT4</a:t>
            </a:r>
          </a:p>
        </p:txBody>
      </p:sp>
      <p:sp>
        <p:nvSpPr>
          <p:cNvPr id="52" name="TextBox 7"/>
          <p:cNvSpPr txBox="1">
            <a:spLocks noChangeArrowheads="1"/>
          </p:cNvSpPr>
          <p:nvPr/>
        </p:nvSpPr>
        <p:spPr bwMode="auto">
          <a:xfrm>
            <a:off x="2444984" y="4410140"/>
            <a:ext cx="1430853" cy="313932"/>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8 wks</a:t>
            </a:r>
          </a:p>
        </p:txBody>
      </p:sp>
      <p:sp>
        <p:nvSpPr>
          <p:cNvPr id="55" name="TextBox 7"/>
          <p:cNvSpPr txBox="1">
            <a:spLocks noChangeArrowheads="1"/>
          </p:cNvSpPr>
          <p:nvPr/>
        </p:nvSpPr>
        <p:spPr bwMode="auto">
          <a:xfrm>
            <a:off x="3554624" y="4409404"/>
            <a:ext cx="1430853" cy="313932"/>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12 wks</a:t>
            </a:r>
          </a:p>
        </p:txBody>
      </p:sp>
      <p:sp>
        <p:nvSpPr>
          <p:cNvPr id="58" name="Content Placeholder 2"/>
          <p:cNvSpPr txBox="1">
            <a:spLocks/>
          </p:cNvSpPr>
          <p:nvPr/>
        </p:nvSpPr>
        <p:spPr bwMode="auto">
          <a:xfrm>
            <a:off x="374650" y="5052413"/>
            <a:ext cx="8455025" cy="1291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a:spcAft>
                <a:spcPct val="0"/>
              </a:spcAft>
            </a:pPr>
            <a:r>
              <a:rPr lang="en-US" altLang="en-US" sz="1600" b="0" kern="0" dirty="0"/>
              <a:t>Analysis of HCV treatment in VA healthcare system (N = 107,079)</a:t>
            </a:r>
            <a:r>
              <a:rPr lang="en-US" altLang="en-US" sz="1600" b="0" kern="0" baseline="30000" dirty="0"/>
              <a:t>[2] </a:t>
            </a:r>
          </a:p>
          <a:p>
            <a:pPr lvl="1">
              <a:spcAft>
                <a:spcPct val="0"/>
              </a:spcAft>
            </a:pPr>
            <a:r>
              <a:rPr lang="en-US" altLang="en-US" sz="1400" b="0" kern="0" dirty="0"/>
              <a:t>Dramatic increases in HCV treatment in 2014-2015 vs 1999-2013 (1999-2011, </a:t>
            </a:r>
            <a:r>
              <a:rPr lang="en-US" altLang="en-US" sz="1400" kern="0" dirty="0"/>
              <a:t>1989 to 7196 treatments/yr</a:t>
            </a:r>
            <a:r>
              <a:rPr lang="en-US" altLang="en-US" sz="1400" b="0" kern="0" dirty="0"/>
              <a:t>; 2014, </a:t>
            </a:r>
            <a:r>
              <a:rPr lang="en-US" altLang="en-US" sz="1400" kern="0" dirty="0"/>
              <a:t>9180 treatments</a:t>
            </a:r>
            <a:r>
              <a:rPr lang="en-US" altLang="en-US" sz="1400" b="0" kern="0" dirty="0"/>
              <a:t>; 2015, </a:t>
            </a:r>
            <a:r>
              <a:rPr lang="en-US" altLang="en-US" sz="1400" kern="0" dirty="0"/>
              <a:t>31,028 treatments</a:t>
            </a:r>
            <a:r>
              <a:rPr lang="en-US" altLang="en-US" sz="1400" b="0" kern="0" dirty="0"/>
              <a:t>)</a:t>
            </a:r>
          </a:p>
          <a:p>
            <a:pPr lvl="1">
              <a:spcAft>
                <a:spcPct val="0"/>
              </a:spcAft>
            </a:pPr>
            <a:r>
              <a:rPr lang="en-US" altLang="en-US" sz="1400" b="0" kern="0" dirty="0"/>
              <a:t>Related to improved antiviral efficacy and availability of funding</a:t>
            </a:r>
          </a:p>
        </p:txBody>
      </p:sp>
      <p:sp>
        <p:nvSpPr>
          <p:cNvPr id="55302" name="Title 1"/>
          <p:cNvSpPr>
            <a:spLocks noGrp="1"/>
          </p:cNvSpPr>
          <p:nvPr>
            <p:ph type="title"/>
          </p:nvPr>
        </p:nvSpPr>
        <p:spPr>
          <a:xfrm>
            <a:off x="377825" y="238125"/>
            <a:ext cx="8442325" cy="1103313"/>
          </a:xfrm>
        </p:spPr>
        <p:txBody>
          <a:bodyPr/>
          <a:lstStyle/>
          <a:p>
            <a:r>
              <a:rPr lang="en-US" altLang="en-US" dirty="0"/>
              <a:t>Real-World HCV Treatment in the US VA Healthcare System</a:t>
            </a:r>
          </a:p>
        </p:txBody>
      </p:sp>
      <p:sp>
        <p:nvSpPr>
          <p:cNvPr id="55303" name="Content Placeholder 2"/>
          <p:cNvSpPr>
            <a:spLocks noGrp="1"/>
          </p:cNvSpPr>
          <p:nvPr>
            <p:ph idx="1"/>
          </p:nvPr>
        </p:nvSpPr>
        <p:spPr>
          <a:xfrm>
            <a:off x="374650" y="1521597"/>
            <a:ext cx="8455025" cy="578994"/>
          </a:xfrm>
        </p:spPr>
        <p:txBody>
          <a:bodyPr/>
          <a:lstStyle/>
          <a:p>
            <a:pPr>
              <a:spcAft>
                <a:spcPct val="0"/>
              </a:spcAft>
            </a:pPr>
            <a:r>
              <a:rPr lang="en-US" altLang="en-US" sz="1600" dirty="0"/>
              <a:t>Analysis of real-world SVR for pts with GT1-4 HCV treated with SOF + RBV ± pegIFN, SOF/LDV, or OBV/PTV/RTV + DSV (N = 17,487)</a:t>
            </a:r>
            <a:r>
              <a:rPr lang="en-US" altLang="en-US" sz="1600" baseline="30000" dirty="0"/>
              <a:t>[1] </a:t>
            </a:r>
          </a:p>
        </p:txBody>
      </p:sp>
      <p:grpSp>
        <p:nvGrpSpPr>
          <p:cNvPr id="55304" name="Group 16"/>
          <p:cNvGrpSpPr>
            <a:grpSpLocks/>
          </p:cNvGrpSpPr>
          <p:nvPr/>
        </p:nvGrpSpPr>
        <p:grpSpPr bwMode="auto">
          <a:xfrm>
            <a:off x="6291263" y="6208713"/>
            <a:ext cx="2673350" cy="450850"/>
            <a:chOff x="9289790" y="4481726"/>
            <a:chExt cx="2673350" cy="450347"/>
          </a:xfrm>
        </p:grpSpPr>
        <p:pic>
          <p:nvPicPr>
            <p:cNvPr id="5533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533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55305" name="Text Box 11"/>
          <p:cNvSpPr txBox="1">
            <a:spLocks noChangeArrowheads="1"/>
          </p:cNvSpPr>
          <p:nvPr/>
        </p:nvSpPr>
        <p:spPr bwMode="auto">
          <a:xfrm>
            <a:off x="285749" y="6193642"/>
            <a:ext cx="64432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200" b="0" dirty="0">
                <a:solidFill>
                  <a:schemeClr val="bg2"/>
                </a:solidFill>
              </a:rPr>
              <a:t>1. Ioannou GN, et al. AASLD 2016. Abstract 21. </a:t>
            </a:r>
            <a:r>
              <a:rPr lang="en-US" altLang="en-US" sz="1200" b="0" dirty="0">
                <a:solidFill>
                  <a:srgbClr val="CDCDCF"/>
                </a:solidFill>
                <a:ea typeface="MS PGothic" pitchFamily="34" charset="-128"/>
              </a:rPr>
              <a:t>Reproduced with permission. </a:t>
            </a:r>
            <a:endParaRPr lang="nb-NO" altLang="en-US" sz="1200" b="0" dirty="0">
              <a:solidFill>
                <a:schemeClr val="bg2"/>
              </a:solidFill>
            </a:endParaRPr>
          </a:p>
          <a:p>
            <a:pPr eaLnBrk="1" hangingPunct="1">
              <a:lnSpc>
                <a:spcPct val="100000"/>
              </a:lnSpc>
              <a:spcBef>
                <a:spcPct val="0"/>
              </a:spcBef>
              <a:spcAft>
                <a:spcPct val="0"/>
              </a:spcAft>
              <a:buClrTx/>
              <a:buFontTx/>
              <a:buNone/>
            </a:pPr>
            <a:r>
              <a:rPr lang="nb-NO" altLang="en-US" sz="1200" b="0" dirty="0">
                <a:solidFill>
                  <a:schemeClr val="bg2"/>
                </a:solidFill>
              </a:rPr>
              <a:t>2. Moon AM, et al. AASLD 2016. Abstract 227.</a:t>
            </a:r>
          </a:p>
        </p:txBody>
      </p:sp>
      <p:cxnSp>
        <p:nvCxnSpPr>
          <p:cNvPr id="55321" name="Straight Connector 5"/>
          <p:cNvCxnSpPr>
            <a:cxnSpLocks noChangeShapeType="1"/>
          </p:cNvCxnSpPr>
          <p:nvPr/>
        </p:nvCxnSpPr>
        <p:spPr bwMode="auto">
          <a:xfrm>
            <a:off x="2614378" y="4398461"/>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22" name="Straight Connector 5"/>
          <p:cNvCxnSpPr>
            <a:cxnSpLocks noChangeShapeType="1"/>
          </p:cNvCxnSpPr>
          <p:nvPr/>
        </p:nvCxnSpPr>
        <p:spPr bwMode="auto">
          <a:xfrm>
            <a:off x="3728580" y="4398461"/>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23" name="Straight Connector 5"/>
          <p:cNvCxnSpPr>
            <a:cxnSpLocks noChangeShapeType="1"/>
          </p:cNvCxnSpPr>
          <p:nvPr/>
        </p:nvCxnSpPr>
        <p:spPr bwMode="auto">
          <a:xfrm>
            <a:off x="4835438" y="4398461"/>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24" name="Straight Connector 5"/>
          <p:cNvCxnSpPr>
            <a:cxnSpLocks noChangeShapeType="1"/>
          </p:cNvCxnSpPr>
          <p:nvPr/>
        </p:nvCxnSpPr>
        <p:spPr bwMode="auto">
          <a:xfrm>
            <a:off x="7071186" y="4398461"/>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 name="Straight Connector 2"/>
          <p:cNvCxnSpPr/>
          <p:nvPr/>
        </p:nvCxnSpPr>
        <p:spPr bwMode="auto">
          <a:xfrm>
            <a:off x="2746210" y="4720576"/>
            <a:ext cx="1960874" cy="0"/>
          </a:xfrm>
          <a:prstGeom prst="line">
            <a:avLst/>
          </a:prstGeom>
          <a:noFill/>
          <a:ln w="28575" cap="flat" cmpd="sng" algn="ctr">
            <a:solidFill>
              <a:schemeClr val="tx1"/>
            </a:solidFill>
            <a:prstDash val="solid"/>
            <a:round/>
            <a:headEnd type="none" w="med" len="med"/>
            <a:tailEnd type="none" w="med" len="med"/>
          </a:ln>
          <a:effectLst/>
        </p:spPr>
      </p:cxnSp>
      <p:sp>
        <p:nvSpPr>
          <p:cNvPr id="46" name="Rectangle 45"/>
          <p:cNvSpPr/>
          <p:nvPr/>
        </p:nvSpPr>
        <p:spPr bwMode="auto">
          <a:xfrm>
            <a:off x="1644147" y="2373958"/>
            <a:ext cx="825964" cy="2028877"/>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49" name="Rectangle 48"/>
          <p:cNvSpPr/>
          <p:nvPr/>
        </p:nvSpPr>
        <p:spPr bwMode="auto">
          <a:xfrm>
            <a:off x="7225279" y="2449720"/>
            <a:ext cx="825964" cy="1953116"/>
          </a:xfrm>
          <a:prstGeom prst="rect">
            <a:avLst/>
          </a:prstGeom>
          <a:solidFill>
            <a:srgbClr val="F2F23A"/>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39943" name="TextBox 16"/>
          <p:cNvSpPr txBox="1">
            <a:spLocks noChangeArrowheads="1"/>
          </p:cNvSpPr>
          <p:nvPr/>
        </p:nvSpPr>
        <p:spPr bwMode="auto">
          <a:xfrm rot="16200000">
            <a:off x="-335498" y="3197680"/>
            <a:ext cx="2238180" cy="291694"/>
          </a:xfrm>
          <a:prstGeom prst="rect">
            <a:avLst/>
          </a:prstGeom>
          <a:noFill/>
          <a:ln>
            <a:noFill/>
          </a:ln>
          <a:extLst/>
        </p:spPr>
        <p:txBody>
          <a:bodyPr>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dirty="0">
                <a:solidFill>
                  <a:schemeClr val="tx1"/>
                </a:solidFill>
                <a:latin typeface="+mn-lt"/>
                <a:ea typeface="ヒラギノ角ゴ Pro W3"/>
                <a:cs typeface="ヒラギノ角ゴ Pro W3"/>
              </a:rPr>
              <a:t>SVR (%)</a:t>
            </a:r>
          </a:p>
        </p:txBody>
      </p:sp>
      <p:cxnSp>
        <p:nvCxnSpPr>
          <p:cNvPr id="55307" name="Straight Connector 3"/>
          <p:cNvCxnSpPr>
            <a:cxnSpLocks noChangeShapeType="1"/>
          </p:cNvCxnSpPr>
          <p:nvPr/>
        </p:nvCxnSpPr>
        <p:spPr bwMode="auto">
          <a:xfrm>
            <a:off x="1500176" y="2208398"/>
            <a:ext cx="0" cy="219443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08" name="Straight Connector 10"/>
          <p:cNvCxnSpPr>
            <a:cxnSpLocks noChangeShapeType="1"/>
          </p:cNvCxnSpPr>
          <p:nvPr/>
        </p:nvCxnSpPr>
        <p:spPr bwMode="auto">
          <a:xfrm>
            <a:off x="1439215" y="2221004"/>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09" name="Straight Connector 11"/>
          <p:cNvCxnSpPr>
            <a:cxnSpLocks noChangeShapeType="1"/>
          </p:cNvCxnSpPr>
          <p:nvPr/>
        </p:nvCxnSpPr>
        <p:spPr bwMode="auto">
          <a:xfrm>
            <a:off x="1439215" y="2653118"/>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10" name="Straight Connector 12"/>
          <p:cNvCxnSpPr>
            <a:cxnSpLocks noChangeShapeType="1"/>
          </p:cNvCxnSpPr>
          <p:nvPr/>
        </p:nvCxnSpPr>
        <p:spPr bwMode="auto">
          <a:xfrm>
            <a:off x="1439215" y="3089089"/>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11" name="Straight Connector 13"/>
          <p:cNvCxnSpPr>
            <a:cxnSpLocks noChangeShapeType="1"/>
          </p:cNvCxnSpPr>
          <p:nvPr/>
        </p:nvCxnSpPr>
        <p:spPr bwMode="auto">
          <a:xfrm>
            <a:off x="1439215" y="3526518"/>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12" name="Straight Connector 14"/>
          <p:cNvCxnSpPr>
            <a:cxnSpLocks noChangeShapeType="1"/>
          </p:cNvCxnSpPr>
          <p:nvPr/>
        </p:nvCxnSpPr>
        <p:spPr bwMode="auto">
          <a:xfrm>
            <a:off x="1439215" y="4398461"/>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13" name="Straight Connector 15"/>
          <p:cNvCxnSpPr>
            <a:cxnSpLocks noChangeShapeType="1"/>
          </p:cNvCxnSpPr>
          <p:nvPr/>
        </p:nvCxnSpPr>
        <p:spPr bwMode="auto">
          <a:xfrm>
            <a:off x="1439215" y="3962490"/>
            <a:ext cx="583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3" name="TextBox 7"/>
          <p:cNvSpPr txBox="1">
            <a:spLocks noChangeArrowheads="1"/>
          </p:cNvSpPr>
          <p:nvPr/>
        </p:nvSpPr>
        <p:spPr bwMode="auto">
          <a:xfrm>
            <a:off x="959768" y="2087376"/>
            <a:ext cx="508167"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100</a:t>
            </a:r>
          </a:p>
        </p:txBody>
      </p:sp>
      <p:sp>
        <p:nvSpPr>
          <p:cNvPr id="24" name="TextBox 18"/>
          <p:cNvSpPr txBox="1">
            <a:spLocks noChangeArrowheads="1"/>
          </p:cNvSpPr>
          <p:nvPr/>
        </p:nvSpPr>
        <p:spPr bwMode="auto">
          <a:xfrm>
            <a:off x="1058024" y="2523347"/>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80</a:t>
            </a:r>
          </a:p>
        </p:txBody>
      </p:sp>
      <p:sp>
        <p:nvSpPr>
          <p:cNvPr id="25" name="TextBox 19"/>
          <p:cNvSpPr txBox="1">
            <a:spLocks noChangeArrowheads="1"/>
          </p:cNvSpPr>
          <p:nvPr/>
        </p:nvSpPr>
        <p:spPr bwMode="auto">
          <a:xfrm>
            <a:off x="1058024" y="2959319"/>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60</a:t>
            </a:r>
          </a:p>
        </p:txBody>
      </p:sp>
      <p:sp>
        <p:nvSpPr>
          <p:cNvPr id="26" name="TextBox 20"/>
          <p:cNvSpPr txBox="1">
            <a:spLocks noChangeArrowheads="1"/>
          </p:cNvSpPr>
          <p:nvPr/>
        </p:nvSpPr>
        <p:spPr bwMode="auto">
          <a:xfrm>
            <a:off x="1058024" y="3395289"/>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40</a:t>
            </a:r>
          </a:p>
        </p:txBody>
      </p:sp>
      <p:sp>
        <p:nvSpPr>
          <p:cNvPr id="27" name="TextBox 21"/>
          <p:cNvSpPr txBox="1">
            <a:spLocks noChangeArrowheads="1"/>
          </p:cNvSpPr>
          <p:nvPr/>
        </p:nvSpPr>
        <p:spPr bwMode="auto">
          <a:xfrm>
            <a:off x="1058024" y="3831261"/>
            <a:ext cx="397629"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20</a:t>
            </a:r>
          </a:p>
        </p:txBody>
      </p:sp>
      <p:sp>
        <p:nvSpPr>
          <p:cNvPr id="28" name="TextBox 22"/>
          <p:cNvSpPr txBox="1">
            <a:spLocks noChangeArrowheads="1"/>
          </p:cNvSpPr>
          <p:nvPr/>
        </p:nvSpPr>
        <p:spPr bwMode="auto">
          <a:xfrm>
            <a:off x="1170097" y="4267232"/>
            <a:ext cx="288627" cy="288703"/>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0</a:t>
            </a:r>
          </a:p>
        </p:txBody>
      </p:sp>
      <p:cxnSp>
        <p:nvCxnSpPr>
          <p:cNvPr id="55320" name="Straight Connector 5"/>
          <p:cNvCxnSpPr>
            <a:cxnSpLocks noChangeShapeType="1"/>
          </p:cNvCxnSpPr>
          <p:nvPr/>
        </p:nvCxnSpPr>
        <p:spPr bwMode="auto">
          <a:xfrm>
            <a:off x="1500176" y="4398461"/>
            <a:ext cx="0" cy="568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41" name="TextBox 7"/>
          <p:cNvSpPr txBox="1">
            <a:spLocks noChangeArrowheads="1"/>
          </p:cNvSpPr>
          <p:nvPr/>
        </p:nvSpPr>
        <p:spPr bwMode="auto">
          <a:xfrm>
            <a:off x="1850983" y="2089253"/>
            <a:ext cx="412293"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93</a:t>
            </a:r>
          </a:p>
        </p:txBody>
      </p:sp>
      <p:sp>
        <p:nvSpPr>
          <p:cNvPr id="45" name="TextBox 7"/>
          <p:cNvSpPr txBox="1">
            <a:spLocks noChangeArrowheads="1"/>
          </p:cNvSpPr>
          <p:nvPr/>
        </p:nvSpPr>
        <p:spPr bwMode="auto">
          <a:xfrm>
            <a:off x="7432115" y="2166755"/>
            <a:ext cx="412293"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90</a:t>
            </a:r>
          </a:p>
        </p:txBody>
      </p:sp>
      <p:sp>
        <p:nvSpPr>
          <p:cNvPr id="51" name="Rectangle 50"/>
          <p:cNvSpPr/>
          <p:nvPr/>
        </p:nvSpPr>
        <p:spPr bwMode="auto">
          <a:xfrm>
            <a:off x="2760584" y="2304196"/>
            <a:ext cx="825964" cy="2098640"/>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53" name="TextBox 7"/>
          <p:cNvSpPr txBox="1">
            <a:spLocks noChangeArrowheads="1"/>
          </p:cNvSpPr>
          <p:nvPr/>
        </p:nvSpPr>
        <p:spPr bwMode="auto">
          <a:xfrm>
            <a:off x="2967420" y="2021134"/>
            <a:ext cx="412293"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95</a:t>
            </a:r>
          </a:p>
        </p:txBody>
      </p:sp>
      <p:sp>
        <p:nvSpPr>
          <p:cNvPr id="54" name="Rectangle 53"/>
          <p:cNvSpPr/>
          <p:nvPr/>
        </p:nvSpPr>
        <p:spPr bwMode="auto">
          <a:xfrm>
            <a:off x="3877021" y="2266568"/>
            <a:ext cx="825964" cy="2136268"/>
          </a:xfrm>
          <a:prstGeom prst="rect">
            <a:avLst/>
          </a:prstGeom>
          <a:solidFill>
            <a:schemeClr val="accent3">
              <a:lumMod val="40000"/>
              <a:lumOff val="60000"/>
            </a:schemeClr>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56" name="TextBox 7"/>
          <p:cNvSpPr txBox="1">
            <a:spLocks noChangeArrowheads="1"/>
          </p:cNvSpPr>
          <p:nvPr/>
        </p:nvSpPr>
        <p:spPr bwMode="auto">
          <a:xfrm>
            <a:off x="4083857" y="1957609"/>
            <a:ext cx="412293"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96</a:t>
            </a:r>
          </a:p>
        </p:txBody>
      </p:sp>
      <p:sp>
        <p:nvSpPr>
          <p:cNvPr id="57" name="TextBox 7"/>
          <p:cNvSpPr txBox="1">
            <a:spLocks noChangeArrowheads="1"/>
          </p:cNvSpPr>
          <p:nvPr/>
        </p:nvSpPr>
        <p:spPr bwMode="auto">
          <a:xfrm>
            <a:off x="2778197" y="4724073"/>
            <a:ext cx="1883315" cy="313932"/>
          </a:xfrm>
          <a:prstGeom prst="rect">
            <a:avLst/>
          </a:prstGeom>
          <a:noFill/>
          <a:ln>
            <a:noFill/>
          </a:ln>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GT1, SOF/LDV</a:t>
            </a:r>
          </a:p>
        </p:txBody>
      </p:sp>
      <p:sp>
        <p:nvSpPr>
          <p:cNvPr id="59" name="Rectangle 13"/>
          <p:cNvSpPr>
            <a:spLocks noChangeArrowheads="1"/>
          </p:cNvSpPr>
          <p:nvPr/>
        </p:nvSpPr>
        <p:spPr bwMode="auto">
          <a:xfrm>
            <a:off x="1670111" y="4033861"/>
            <a:ext cx="769625" cy="282689"/>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13,974</a:t>
            </a:r>
          </a:p>
        </p:txBody>
      </p:sp>
      <p:sp>
        <p:nvSpPr>
          <p:cNvPr id="62" name="Rectangle 13"/>
          <p:cNvSpPr>
            <a:spLocks noChangeArrowheads="1"/>
          </p:cNvSpPr>
          <p:nvPr/>
        </p:nvSpPr>
        <p:spPr bwMode="auto">
          <a:xfrm>
            <a:off x="7253449" y="4025522"/>
            <a:ext cx="769625" cy="282689"/>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135</a:t>
            </a:r>
          </a:p>
        </p:txBody>
      </p:sp>
      <p:sp>
        <p:nvSpPr>
          <p:cNvPr id="63" name="Rectangle 13"/>
          <p:cNvSpPr>
            <a:spLocks noChangeArrowheads="1"/>
          </p:cNvSpPr>
          <p:nvPr/>
        </p:nvSpPr>
        <p:spPr bwMode="auto">
          <a:xfrm>
            <a:off x="2783623" y="4010782"/>
            <a:ext cx="769625" cy="282689"/>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1975</a:t>
            </a:r>
          </a:p>
        </p:txBody>
      </p:sp>
      <p:sp>
        <p:nvSpPr>
          <p:cNvPr id="64" name="Rectangle 13"/>
          <p:cNvSpPr>
            <a:spLocks noChangeArrowheads="1"/>
          </p:cNvSpPr>
          <p:nvPr/>
        </p:nvSpPr>
        <p:spPr bwMode="auto">
          <a:xfrm>
            <a:off x="3908331" y="4010782"/>
            <a:ext cx="769625" cy="282689"/>
          </a:xfrm>
          <a:prstGeom prst="rect">
            <a:avLst/>
          </a:prstGeom>
          <a:noFill/>
          <a:ln w="9525">
            <a:noFill/>
            <a:miter lim="800000"/>
            <a:headEnd/>
            <a:tailEnd/>
          </a:ln>
        </p:spPr>
        <p:txBody>
          <a:bodyPr wrap="square">
            <a:spAutoFit/>
          </a:bodyPr>
          <a:lstStyle/>
          <a:p>
            <a:pPr algn="ctr">
              <a:defRPr/>
            </a:pPr>
            <a:r>
              <a:rPr lang="en-US" altLang="en-US" sz="1400" b="0" dirty="0">
                <a:solidFill>
                  <a:schemeClr val="bg2">
                    <a:lumMod val="10000"/>
                  </a:schemeClr>
                </a:solidFill>
              </a:rPr>
              <a:t>1556</a:t>
            </a:r>
          </a:p>
        </p:txBody>
      </p:sp>
      <p:sp>
        <p:nvSpPr>
          <p:cNvPr id="65" name="Rectangle 14"/>
          <p:cNvSpPr>
            <a:spLocks noChangeArrowheads="1"/>
          </p:cNvSpPr>
          <p:nvPr/>
        </p:nvSpPr>
        <p:spPr bwMode="auto">
          <a:xfrm>
            <a:off x="921954" y="4053374"/>
            <a:ext cx="647875" cy="28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400" b="0" dirty="0">
                <a:solidFill>
                  <a:schemeClr val="tx1"/>
                </a:solidFill>
              </a:rPr>
              <a:t>n =</a:t>
            </a:r>
          </a:p>
        </p:txBody>
      </p:sp>
      <p:cxnSp>
        <p:nvCxnSpPr>
          <p:cNvPr id="55331" name="Straight Connector 3"/>
          <p:cNvCxnSpPr>
            <a:cxnSpLocks noChangeShapeType="1"/>
          </p:cNvCxnSpPr>
          <p:nvPr/>
        </p:nvCxnSpPr>
        <p:spPr bwMode="auto">
          <a:xfrm>
            <a:off x="1487894" y="4401377"/>
            <a:ext cx="6711346"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6" name="Straight Connector 5"/>
          <p:cNvCxnSpPr>
            <a:cxnSpLocks noChangeShapeType="1"/>
          </p:cNvCxnSpPr>
          <p:nvPr/>
        </p:nvCxnSpPr>
        <p:spPr bwMode="auto">
          <a:xfrm>
            <a:off x="5956984" y="4398461"/>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68" name="TextBox 7"/>
          <p:cNvSpPr txBox="1">
            <a:spLocks noChangeArrowheads="1"/>
          </p:cNvSpPr>
          <p:nvPr/>
        </p:nvSpPr>
        <p:spPr bwMode="auto">
          <a:xfrm>
            <a:off x="5791864" y="4409403"/>
            <a:ext cx="1430853" cy="313932"/>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O/P/R + D</a:t>
            </a:r>
          </a:p>
        </p:txBody>
      </p:sp>
      <p:cxnSp>
        <p:nvCxnSpPr>
          <p:cNvPr id="69" name="Straight Connector 68"/>
          <p:cNvCxnSpPr/>
          <p:nvPr/>
        </p:nvCxnSpPr>
        <p:spPr bwMode="auto">
          <a:xfrm>
            <a:off x="4983450" y="4720575"/>
            <a:ext cx="1960874" cy="0"/>
          </a:xfrm>
          <a:prstGeom prst="line">
            <a:avLst/>
          </a:prstGeom>
          <a:noFill/>
          <a:ln w="28575" cap="flat" cmpd="sng" algn="ctr">
            <a:solidFill>
              <a:schemeClr val="tx1"/>
            </a:solidFill>
            <a:prstDash val="solid"/>
            <a:round/>
            <a:headEnd type="none" w="med" len="med"/>
            <a:tailEnd type="none" w="med" len="med"/>
          </a:ln>
          <a:effectLst/>
        </p:spPr>
      </p:cxnSp>
      <p:sp>
        <p:nvSpPr>
          <p:cNvPr id="71" name="TextBox 7"/>
          <p:cNvSpPr txBox="1">
            <a:spLocks noChangeArrowheads="1"/>
          </p:cNvSpPr>
          <p:nvPr/>
        </p:nvSpPr>
        <p:spPr bwMode="auto">
          <a:xfrm>
            <a:off x="5200294" y="2084524"/>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93</a:t>
            </a:r>
          </a:p>
        </p:txBody>
      </p:sp>
      <p:sp>
        <p:nvSpPr>
          <p:cNvPr id="73" name="TextBox 7"/>
          <p:cNvSpPr txBox="1">
            <a:spLocks noChangeArrowheads="1"/>
          </p:cNvSpPr>
          <p:nvPr/>
        </p:nvSpPr>
        <p:spPr bwMode="auto">
          <a:xfrm>
            <a:off x="6316731" y="1983008"/>
            <a:ext cx="412292" cy="313932"/>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95</a:t>
            </a:r>
          </a:p>
        </p:txBody>
      </p:sp>
      <p:sp>
        <p:nvSpPr>
          <p:cNvPr id="74" name="TextBox 7"/>
          <p:cNvSpPr txBox="1">
            <a:spLocks noChangeArrowheads="1"/>
          </p:cNvSpPr>
          <p:nvPr/>
        </p:nvSpPr>
        <p:spPr bwMode="auto">
          <a:xfrm>
            <a:off x="5015437" y="4724072"/>
            <a:ext cx="1883315" cy="313932"/>
          </a:xfrm>
          <a:prstGeom prst="rect">
            <a:avLst/>
          </a:prstGeom>
          <a:noFill/>
          <a:ln>
            <a:noFill/>
          </a:ln>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GT1</a:t>
            </a:r>
          </a:p>
        </p:txBody>
      </p:sp>
      <p:sp>
        <p:nvSpPr>
          <p:cNvPr id="77" name="TextBox 7"/>
          <p:cNvSpPr txBox="1">
            <a:spLocks noChangeArrowheads="1"/>
          </p:cNvSpPr>
          <p:nvPr/>
        </p:nvSpPr>
        <p:spPr bwMode="auto">
          <a:xfrm>
            <a:off x="4820644" y="4409403"/>
            <a:ext cx="1131211" cy="313932"/>
          </a:xfrm>
          <a:prstGeom prst="rect">
            <a:avLst/>
          </a:prstGeom>
          <a:noFill/>
          <a:ln>
            <a:noFill/>
          </a:ln>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SOF/LDV</a:t>
            </a:r>
          </a:p>
        </p:txBody>
      </p:sp>
      <p:cxnSp>
        <p:nvCxnSpPr>
          <p:cNvPr id="60" name="Straight Connector 5"/>
          <p:cNvCxnSpPr>
            <a:cxnSpLocks noChangeShapeType="1"/>
          </p:cNvCxnSpPr>
          <p:nvPr/>
        </p:nvCxnSpPr>
        <p:spPr bwMode="auto">
          <a:xfrm>
            <a:off x="8187686" y="4398461"/>
            <a:ext cx="0" cy="619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272872285"/>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Title 1"/>
          <p:cNvSpPr>
            <a:spLocks noGrp="1"/>
          </p:cNvSpPr>
          <p:nvPr>
            <p:ph type="title"/>
          </p:nvPr>
        </p:nvSpPr>
        <p:spPr>
          <a:xfrm>
            <a:off x="377825" y="238125"/>
            <a:ext cx="8442325" cy="1103313"/>
          </a:xfrm>
        </p:spPr>
        <p:txBody>
          <a:bodyPr/>
          <a:lstStyle/>
          <a:p>
            <a:r>
              <a:rPr lang="en-US" altLang="en-US" dirty="0"/>
              <a:t>Real-World HCV Retreatment Efficacy for DAA Failures</a:t>
            </a:r>
          </a:p>
        </p:txBody>
      </p:sp>
      <p:sp>
        <p:nvSpPr>
          <p:cNvPr id="55303" name="Content Placeholder 2"/>
          <p:cNvSpPr>
            <a:spLocks noGrp="1"/>
          </p:cNvSpPr>
          <p:nvPr>
            <p:ph idx="1"/>
          </p:nvPr>
        </p:nvSpPr>
        <p:spPr>
          <a:xfrm>
            <a:off x="374650" y="1512888"/>
            <a:ext cx="8455025" cy="2014537"/>
          </a:xfrm>
        </p:spPr>
        <p:txBody>
          <a:bodyPr/>
          <a:lstStyle/>
          <a:p>
            <a:pPr>
              <a:spcAft>
                <a:spcPct val="0"/>
              </a:spcAft>
            </a:pPr>
            <a:r>
              <a:rPr lang="en-US" altLang="en-US" sz="1800" dirty="0"/>
              <a:t>Analysis of retreatment data in German database</a:t>
            </a:r>
            <a:endParaRPr lang="en-US" altLang="en-US" sz="1800" baseline="30000" dirty="0"/>
          </a:p>
        </p:txBody>
      </p:sp>
      <p:grpSp>
        <p:nvGrpSpPr>
          <p:cNvPr id="55304" name="Group 16"/>
          <p:cNvGrpSpPr>
            <a:grpSpLocks/>
          </p:cNvGrpSpPr>
          <p:nvPr/>
        </p:nvGrpSpPr>
        <p:grpSpPr bwMode="auto">
          <a:xfrm>
            <a:off x="6291263" y="6208713"/>
            <a:ext cx="2673350" cy="450850"/>
            <a:chOff x="9289790" y="4481726"/>
            <a:chExt cx="2673350" cy="450347"/>
          </a:xfrm>
        </p:grpSpPr>
        <p:pic>
          <p:nvPicPr>
            <p:cNvPr id="5533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533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55305" name="Text Box 11"/>
          <p:cNvSpPr txBox="1">
            <a:spLocks noChangeArrowheads="1"/>
          </p:cNvSpPr>
          <p:nvPr/>
        </p:nvSpPr>
        <p:spPr bwMode="auto">
          <a:xfrm>
            <a:off x="285750" y="6350198"/>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Vermehren J, et al. AASLD 2016. Abstract 894.</a:t>
            </a:r>
          </a:p>
        </p:txBody>
      </p:sp>
      <p:graphicFrame>
        <p:nvGraphicFramePr>
          <p:cNvPr id="66" name="Group 32"/>
          <p:cNvGraphicFramePr>
            <a:graphicFrameLocks noGrp="1"/>
          </p:cNvGraphicFramePr>
          <p:nvPr>
            <p:extLst>
              <p:ext uri="{D42A27DB-BD31-4B8C-83A1-F6EECF244321}">
                <p14:modId xmlns:p14="http://schemas.microsoft.com/office/powerpoint/2010/main" val="1393377800"/>
              </p:ext>
            </p:extLst>
          </p:nvPr>
        </p:nvGraphicFramePr>
        <p:xfrm>
          <a:off x="384483" y="1883208"/>
          <a:ext cx="8468778" cy="4267452"/>
        </p:xfrm>
        <a:graphic>
          <a:graphicData uri="http://schemas.openxmlformats.org/drawingml/2006/table">
            <a:tbl>
              <a:tblPr/>
              <a:tblGrid>
                <a:gridCol w="3054349">
                  <a:extLst>
                    <a:ext uri="{9D8B030D-6E8A-4147-A177-3AD203B41FA5}">
                      <a16:colId xmlns:a16="http://schemas.microsoft.com/office/drawing/2014/main" xmlns="" val="20000"/>
                    </a:ext>
                  </a:extLst>
                </a:gridCol>
                <a:gridCol w="3626556">
                  <a:extLst>
                    <a:ext uri="{9D8B030D-6E8A-4147-A177-3AD203B41FA5}">
                      <a16:colId xmlns:a16="http://schemas.microsoft.com/office/drawing/2014/main" xmlns="" val="20001"/>
                    </a:ext>
                  </a:extLst>
                </a:gridCol>
                <a:gridCol w="1787873">
                  <a:extLst>
                    <a:ext uri="{9D8B030D-6E8A-4147-A177-3AD203B41FA5}">
                      <a16:colId xmlns:a16="http://schemas.microsoft.com/office/drawing/2014/main" xmlns="" val="20002"/>
                    </a:ext>
                  </a:extLst>
                </a:gridCol>
              </a:tblGrid>
              <a:tr h="304818">
                <a:tc>
                  <a:txBody>
                    <a:bodyPr/>
                    <a:lstStyle/>
                    <a:p>
                      <a:r>
                        <a:rPr lang="en-US" sz="1400" b="1" dirty="0">
                          <a:solidFill>
                            <a:schemeClr val="tx1"/>
                          </a:solidFill>
                        </a:rPr>
                        <a:t>Previous DAA Regimen</a:t>
                      </a:r>
                      <a:r>
                        <a:rPr lang="en-US" sz="1400" b="1" baseline="0" dirty="0">
                          <a:solidFill>
                            <a:schemeClr val="tx1"/>
                          </a:solidFill>
                        </a:rPr>
                        <a:t> Failure</a:t>
                      </a:r>
                      <a:endParaRPr lang="en-US" sz="1400" b="1" dirty="0">
                        <a:solidFill>
                          <a:schemeClr val="tx1"/>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algn="ctr"/>
                      <a:r>
                        <a:rPr lang="en-US" sz="1400" b="1" dirty="0">
                          <a:solidFill>
                            <a:schemeClr val="tx1"/>
                          </a:solidFill>
                        </a:rPr>
                        <a:t>Retreatment Regimens</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algn="ctr"/>
                      <a:r>
                        <a:rPr lang="en-US" sz="1400" b="1" dirty="0">
                          <a:solidFill>
                            <a:schemeClr val="tx1"/>
                          </a:solidFill>
                        </a:rPr>
                        <a:t>SVR12,</a:t>
                      </a:r>
                      <a:r>
                        <a:rPr lang="en-US" sz="1400" b="1" baseline="0" dirty="0">
                          <a:solidFill>
                            <a:schemeClr val="tx1"/>
                          </a:solidFill>
                        </a:rPr>
                        <a:t> % (n/N)</a:t>
                      </a:r>
                      <a:endParaRPr lang="en-US" sz="1400" b="1" dirty="0">
                        <a:solidFill>
                          <a:schemeClr val="tx1"/>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04818">
                <a:tc>
                  <a:txBody>
                    <a:bodyPr/>
                    <a:lstStyle/>
                    <a:p>
                      <a:r>
                        <a:rPr lang="en-US" sz="1400" b="1" dirty="0">
                          <a:solidFill>
                            <a:schemeClr val="bg2">
                              <a:lumMod val="10000"/>
                            </a:schemeClr>
                          </a:solidFill>
                        </a:rPr>
                        <a:t>GT1: SMV + SOF ± RBV </a:t>
                      </a: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rPr>
                        <a:t>Overall</a:t>
                      </a:r>
                      <a:endParaRPr lang="en-US" sz="1400" b="1" baseline="0"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algn="ctr"/>
                      <a:r>
                        <a:rPr lang="en-US" sz="1400" b="1" dirty="0">
                          <a:solidFill>
                            <a:schemeClr val="bg2">
                              <a:lumMod val="10000"/>
                            </a:schemeClr>
                          </a:solidFill>
                        </a:rPr>
                        <a:t>93</a:t>
                      </a:r>
                      <a:r>
                        <a:rPr lang="en-US" sz="1400" b="1" baseline="0" dirty="0">
                          <a:solidFill>
                            <a:schemeClr val="bg2">
                              <a:lumMod val="10000"/>
                            </a:schemeClr>
                          </a:solidFill>
                        </a:rPr>
                        <a:t> (28/30)</a:t>
                      </a:r>
                      <a:endParaRPr lang="en-US" sz="1400" b="1"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304818">
                <a:tc>
                  <a:txBody>
                    <a:bodyPr/>
                    <a:lstStyle/>
                    <a:p>
                      <a:endParaRPr lang="en-US" sz="1400"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285750" marR="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a:solidFill>
                            <a:schemeClr val="bg2">
                              <a:lumMod val="10000"/>
                            </a:schemeClr>
                          </a:solidFill>
                        </a:rPr>
                        <a:t>LDV/SOF </a:t>
                      </a:r>
                      <a:r>
                        <a:rPr lang="en-US" sz="1400" dirty="0">
                          <a:solidFill>
                            <a:schemeClr val="bg2">
                              <a:lumMod val="10000"/>
                            </a:schemeClr>
                          </a:solidFill>
                        </a:rPr>
                        <a:t>± RBV 12/24 wks</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sz="1400" dirty="0">
                          <a:solidFill>
                            <a:schemeClr val="bg2">
                              <a:lumMod val="10000"/>
                            </a:schemeClr>
                          </a:solidFill>
                        </a:rPr>
                        <a:t>92</a:t>
                      </a:r>
                      <a:r>
                        <a:rPr lang="en-US" sz="1400" baseline="0" dirty="0">
                          <a:solidFill>
                            <a:schemeClr val="bg2">
                              <a:lumMod val="10000"/>
                            </a:schemeClr>
                          </a:solidFill>
                        </a:rPr>
                        <a:t> (</a:t>
                      </a:r>
                      <a:r>
                        <a:rPr lang="en-US" sz="1400" dirty="0">
                          <a:solidFill>
                            <a:schemeClr val="bg2">
                              <a:lumMod val="10000"/>
                            </a:schemeClr>
                          </a:solidFill>
                        </a:rPr>
                        <a:t>24/26) </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xmlns="" val="10002"/>
                  </a:ext>
                </a:extLst>
              </a:tr>
              <a:tr h="304818">
                <a:tc>
                  <a:txBody>
                    <a:bodyPr/>
                    <a:lstStyle/>
                    <a:p>
                      <a:endParaRPr lang="en-US" sz="1400"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85750" indent="-166688" algn="l">
                        <a:buFont typeface="Wingdings" panose="05000000000000000000" pitchFamily="2" charset="2"/>
                        <a:buChar char="§"/>
                      </a:pPr>
                      <a:r>
                        <a:rPr lang="en-US" sz="1400" dirty="0">
                          <a:solidFill>
                            <a:schemeClr val="bg2">
                              <a:lumMod val="10000"/>
                            </a:schemeClr>
                          </a:solidFill>
                        </a:rPr>
                        <a:t>OBV/PTV/RTV + DSV ± RBV 12/24</a:t>
                      </a:r>
                      <a:r>
                        <a:rPr lang="en-US" sz="1400" baseline="0" dirty="0">
                          <a:solidFill>
                            <a:schemeClr val="bg2">
                              <a:lumMod val="10000"/>
                            </a:schemeClr>
                          </a:solidFill>
                        </a:rPr>
                        <a:t> wks</a:t>
                      </a:r>
                      <a:endParaRPr lang="en-US" sz="1400"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algn="ctr"/>
                      <a:r>
                        <a:rPr lang="en-US" sz="1400" dirty="0">
                          <a:solidFill>
                            <a:schemeClr val="bg2">
                              <a:lumMod val="10000"/>
                            </a:schemeClr>
                          </a:solidFill>
                        </a:rPr>
                        <a:t>100 (4/4)</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4"/>
                  </a:ext>
                </a:extLst>
              </a:tr>
              <a:tr h="304818">
                <a:tc>
                  <a:txBody>
                    <a:bodyPr/>
                    <a:lstStyle/>
                    <a:p>
                      <a:r>
                        <a:rPr lang="en-US" sz="1400" b="1" dirty="0">
                          <a:solidFill>
                            <a:schemeClr val="bg2">
                              <a:lumMod val="10000"/>
                            </a:schemeClr>
                          </a:solidFill>
                        </a:rPr>
                        <a:t>GT1: DCV or LDV + SOF ± RBV </a:t>
                      </a: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rPr>
                        <a:t>Overall</a:t>
                      </a:r>
                      <a:endParaRPr lang="en-US" sz="1400" b="1" baseline="0"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algn="ctr"/>
                      <a:r>
                        <a:rPr lang="en-US" sz="1400" b="1" dirty="0">
                          <a:solidFill>
                            <a:schemeClr val="bg2">
                              <a:lumMod val="10000"/>
                            </a:schemeClr>
                          </a:solidFill>
                        </a:rPr>
                        <a:t>84</a:t>
                      </a:r>
                      <a:r>
                        <a:rPr lang="en-US" sz="1400" b="1" baseline="0" dirty="0">
                          <a:solidFill>
                            <a:schemeClr val="bg2">
                              <a:lumMod val="10000"/>
                            </a:schemeClr>
                          </a:solidFill>
                        </a:rPr>
                        <a:t> (26/31)</a:t>
                      </a:r>
                      <a:endParaRPr lang="en-US" sz="1400" b="1"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60000"/>
                        <a:lumOff val="40000"/>
                      </a:schemeClr>
                    </a:solidFill>
                  </a:tcPr>
                </a:tc>
                <a:extLst>
                  <a:ext uri="{0D108BD9-81ED-4DB2-BD59-A6C34878D82A}">
                    <a16:rowId xmlns:a16="http://schemas.microsoft.com/office/drawing/2014/main" xmlns="" val="10006"/>
                  </a:ext>
                </a:extLst>
              </a:tr>
              <a:tr h="304818">
                <a:tc>
                  <a:txBody>
                    <a:bodyPr/>
                    <a:lstStyle/>
                    <a:p>
                      <a:endParaRPr lang="en-US" sz="1400"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285750" marR="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a:solidFill>
                            <a:schemeClr val="bg2">
                              <a:lumMod val="10000"/>
                            </a:schemeClr>
                          </a:solidFill>
                        </a:rPr>
                        <a:t>SMV + SOF ± RBV 12/24 wks</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a:r>
                        <a:rPr lang="en-US" sz="1400" dirty="0">
                          <a:solidFill>
                            <a:schemeClr val="bg2">
                              <a:lumMod val="10000"/>
                            </a:schemeClr>
                          </a:solidFill>
                        </a:rPr>
                        <a:t>90 (19/21)</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xmlns="" val="10007"/>
                  </a:ext>
                </a:extLst>
              </a:tr>
              <a:tr h="304818">
                <a:tc>
                  <a:txBody>
                    <a:bodyPr/>
                    <a:lstStyle/>
                    <a:p>
                      <a:endParaRPr lang="en-US" sz="1400"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285750" marR="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a:solidFill>
                            <a:schemeClr val="bg2">
                              <a:lumMod val="10000"/>
                            </a:schemeClr>
                          </a:solidFill>
                        </a:rPr>
                        <a:t>OBV/PTV/RTV + DSV ± RBV 12 wks</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algn="ctr"/>
                      <a:r>
                        <a:rPr lang="en-US" sz="1400" dirty="0">
                          <a:solidFill>
                            <a:schemeClr val="bg2">
                              <a:lumMod val="10000"/>
                            </a:schemeClr>
                          </a:solidFill>
                        </a:rPr>
                        <a:t>83 (5/6)</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60000"/>
                        <a:lumOff val="40000"/>
                      </a:schemeClr>
                    </a:solidFill>
                  </a:tcPr>
                </a:tc>
                <a:extLst>
                  <a:ext uri="{0D108BD9-81ED-4DB2-BD59-A6C34878D82A}">
                    <a16:rowId xmlns:a16="http://schemas.microsoft.com/office/drawing/2014/main" xmlns="" val="10009"/>
                  </a:ext>
                </a:extLst>
              </a:tr>
              <a:tr h="304818">
                <a:tc>
                  <a:txBody>
                    <a:bodyPr/>
                    <a:lstStyle/>
                    <a:p>
                      <a:endParaRPr lang="en-US" sz="1400" b="1"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285750" marR="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a:solidFill>
                            <a:schemeClr val="bg2">
                              <a:lumMod val="10000"/>
                            </a:schemeClr>
                          </a:solidFill>
                        </a:rPr>
                        <a:t>LDV/SOF </a:t>
                      </a:r>
                      <a:r>
                        <a:rPr lang="en-US" sz="1400" dirty="0">
                          <a:solidFill>
                            <a:schemeClr val="bg2">
                              <a:lumMod val="10000"/>
                            </a:schemeClr>
                          </a:solidFill>
                        </a:rPr>
                        <a:t>± RBV 12/24 wks</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a:r>
                        <a:rPr lang="en-US" sz="1400" b="0" dirty="0">
                          <a:solidFill>
                            <a:schemeClr val="bg2">
                              <a:lumMod val="10000"/>
                            </a:schemeClr>
                          </a:solidFill>
                        </a:rPr>
                        <a:t>50 (2/4)</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xmlns="" val="10008"/>
                  </a:ext>
                </a:extLst>
              </a:tr>
              <a:tr h="304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rPr>
                        <a:t>GT1: OBV/PTV/RTV + DSV ± RBV </a:t>
                      </a: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baseline="0" dirty="0">
                          <a:solidFill>
                            <a:schemeClr val="bg2">
                              <a:lumMod val="10000"/>
                            </a:schemeClr>
                          </a:solidFill>
                        </a:rPr>
                        <a:t>Overall</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algn="ctr"/>
                      <a:r>
                        <a:rPr lang="en-US" sz="1400" b="1" dirty="0">
                          <a:solidFill>
                            <a:schemeClr val="bg2">
                              <a:lumMod val="10000"/>
                            </a:schemeClr>
                          </a:solidFill>
                        </a:rPr>
                        <a:t>100</a:t>
                      </a:r>
                      <a:r>
                        <a:rPr lang="en-US" sz="1400" b="1" baseline="0" dirty="0">
                          <a:solidFill>
                            <a:schemeClr val="bg2">
                              <a:lumMod val="10000"/>
                            </a:schemeClr>
                          </a:solidFill>
                        </a:rPr>
                        <a:t> (7/7)</a:t>
                      </a:r>
                      <a:endParaRPr lang="en-US" sz="1400" b="1"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extLst>
                  <a:ext uri="{0D108BD9-81ED-4DB2-BD59-A6C34878D82A}">
                    <a16:rowId xmlns:a16="http://schemas.microsoft.com/office/drawing/2014/main" xmlns="" val="10012"/>
                  </a:ext>
                </a:extLst>
              </a:tr>
              <a:tr h="304818">
                <a:tc>
                  <a:txBody>
                    <a:bodyPr/>
                    <a:lstStyle/>
                    <a:p>
                      <a:endParaRPr lang="en-US" sz="1400" b="1"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285750" marR="0" lvl="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a:solidFill>
                            <a:schemeClr val="bg2">
                              <a:lumMod val="10000"/>
                            </a:schemeClr>
                          </a:solidFill>
                        </a:rPr>
                        <a:t>LDV/SOF </a:t>
                      </a:r>
                      <a:r>
                        <a:rPr lang="en-US" sz="1400" dirty="0">
                          <a:solidFill>
                            <a:schemeClr val="bg2">
                              <a:lumMod val="10000"/>
                            </a:schemeClr>
                          </a:solidFill>
                        </a:rPr>
                        <a:t>± RBV 12/24 wks</a:t>
                      </a:r>
                      <a:endParaRPr lang="en-US" sz="1400" b="1" baseline="0"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a:r>
                        <a:rPr lang="en-US" sz="1400" b="0" dirty="0">
                          <a:solidFill>
                            <a:schemeClr val="bg2">
                              <a:lumMod val="10000"/>
                            </a:schemeClr>
                          </a:solidFill>
                        </a:rPr>
                        <a:t>100 (5/5)</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xmlns="" val="10014"/>
                  </a:ext>
                </a:extLst>
              </a:tr>
              <a:tr h="304818">
                <a:tc>
                  <a:txBody>
                    <a:bodyPr/>
                    <a:lstStyle/>
                    <a:p>
                      <a:endParaRPr lang="en-US" sz="1400" b="1"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285750" marR="0" lvl="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a:solidFill>
                            <a:schemeClr val="bg2">
                              <a:lumMod val="10000"/>
                            </a:schemeClr>
                          </a:solidFill>
                        </a:rPr>
                        <a:t>SMV </a:t>
                      </a:r>
                      <a:r>
                        <a:rPr lang="en-US" sz="1400" dirty="0">
                          <a:solidFill>
                            <a:schemeClr val="bg2">
                              <a:lumMod val="10000"/>
                            </a:schemeClr>
                          </a:solidFill>
                        </a:rPr>
                        <a:t>± LDV </a:t>
                      </a:r>
                      <a:r>
                        <a:rPr lang="en-US" sz="1400" baseline="0" dirty="0">
                          <a:solidFill>
                            <a:schemeClr val="bg2">
                              <a:lumMod val="10000"/>
                            </a:schemeClr>
                          </a:solidFill>
                        </a:rPr>
                        <a:t>+ SOF + RBV 24 wks</a:t>
                      </a:r>
                      <a:endParaRPr lang="en-US" sz="1400" b="1" baseline="0"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algn="ctr"/>
                      <a:r>
                        <a:rPr lang="en-US" sz="1400" b="0" dirty="0">
                          <a:solidFill>
                            <a:schemeClr val="bg2">
                              <a:lumMod val="10000"/>
                            </a:schemeClr>
                          </a:solidFill>
                        </a:rPr>
                        <a:t>100 (2/2)</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extLst>
                  <a:ext uri="{0D108BD9-81ED-4DB2-BD59-A6C34878D82A}">
                    <a16:rowId xmlns:a16="http://schemas.microsoft.com/office/drawing/2014/main" xmlns="" val="10015"/>
                  </a:ext>
                </a:extLst>
              </a:tr>
              <a:tr h="304818">
                <a:tc>
                  <a:txBody>
                    <a:bodyPr/>
                    <a:lstStyle/>
                    <a:p>
                      <a:r>
                        <a:rPr lang="en-US" sz="1400" b="1" dirty="0">
                          <a:solidFill>
                            <a:schemeClr val="bg2">
                              <a:lumMod val="10000"/>
                            </a:schemeClr>
                          </a:solidFill>
                        </a:rPr>
                        <a:t>GT3: SOF + RBV</a:t>
                      </a: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rPr>
                        <a:t>Overall</a:t>
                      </a:r>
                      <a:endParaRPr lang="en-US" sz="1400" b="1" baseline="0"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algn="ctr"/>
                      <a:r>
                        <a:rPr lang="en-US" sz="1400" b="1" dirty="0">
                          <a:solidFill>
                            <a:schemeClr val="bg2">
                              <a:lumMod val="10000"/>
                            </a:schemeClr>
                          </a:solidFill>
                        </a:rPr>
                        <a:t>78</a:t>
                      </a:r>
                      <a:r>
                        <a:rPr lang="en-US" sz="1400" b="1" baseline="0" dirty="0">
                          <a:solidFill>
                            <a:schemeClr val="bg2">
                              <a:lumMod val="10000"/>
                            </a:schemeClr>
                          </a:solidFill>
                        </a:rPr>
                        <a:t> (18/23)</a:t>
                      </a:r>
                      <a:endParaRPr lang="en-US" sz="1400" b="1" dirty="0">
                        <a:solidFill>
                          <a:schemeClr val="bg2">
                            <a:lumMod val="10000"/>
                          </a:schemeClr>
                        </a:solidFill>
                      </a:endParaRP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10"/>
                  </a:ext>
                </a:extLst>
              </a:tr>
              <a:tr h="304818">
                <a:tc>
                  <a:txBody>
                    <a:bodyPr/>
                    <a:lstStyle/>
                    <a:p>
                      <a:endParaRPr lang="en-US" sz="1400"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285750" marR="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a:solidFill>
                            <a:schemeClr val="bg2">
                              <a:lumMod val="10000"/>
                            </a:schemeClr>
                          </a:solidFill>
                        </a:rPr>
                        <a:t>DCV + SOF ± RBV 12/24 wks</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a:r>
                        <a:rPr lang="en-US" sz="1400" dirty="0">
                          <a:solidFill>
                            <a:schemeClr val="bg2">
                              <a:lumMod val="10000"/>
                            </a:schemeClr>
                          </a:solidFill>
                        </a:rPr>
                        <a:t>77 (17/22)</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xmlns="" val="10011"/>
                  </a:ext>
                </a:extLst>
              </a:tr>
              <a:tr h="304818">
                <a:tc>
                  <a:txBody>
                    <a:bodyPr/>
                    <a:lstStyle/>
                    <a:p>
                      <a:endParaRPr lang="en-US" sz="1400" dirty="0">
                        <a:solidFill>
                          <a:schemeClr val="bg2">
                            <a:lumMod val="10000"/>
                          </a:schemeClr>
                        </a:solidFill>
                      </a:endParaRPr>
                    </a:p>
                  </a:txBody>
                  <a:tcPr marL="91444" marR="91444" marT="45729" marB="45729"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285750" marR="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a:solidFill>
                            <a:schemeClr val="bg2">
                              <a:lumMod val="10000"/>
                            </a:schemeClr>
                          </a:solidFill>
                        </a:rPr>
                        <a:t>LDV/SOF + RBV 24 wks</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algn="ctr"/>
                      <a:r>
                        <a:rPr lang="en-US" sz="1400" dirty="0">
                          <a:solidFill>
                            <a:schemeClr val="bg2">
                              <a:lumMod val="10000"/>
                            </a:schemeClr>
                          </a:solidFill>
                        </a:rPr>
                        <a:t>100 (1/1)</a:t>
                      </a:r>
                    </a:p>
                  </a:txBody>
                  <a:tcPr marL="91444" marR="91444" marT="45729" marB="457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1026613160"/>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Title 1"/>
          <p:cNvSpPr>
            <a:spLocks noGrp="1"/>
          </p:cNvSpPr>
          <p:nvPr>
            <p:ph type="title"/>
          </p:nvPr>
        </p:nvSpPr>
        <p:spPr>
          <a:xfrm>
            <a:off x="377825" y="238125"/>
            <a:ext cx="8442325" cy="1103313"/>
          </a:xfrm>
        </p:spPr>
        <p:txBody>
          <a:bodyPr/>
          <a:lstStyle/>
          <a:p>
            <a:r>
              <a:rPr lang="en-US" altLang="en-US" dirty="0"/>
              <a:t>ASCEND: HCV Treatment Efficacy and Adherence by Provider Type</a:t>
            </a:r>
          </a:p>
        </p:txBody>
      </p:sp>
      <p:sp>
        <p:nvSpPr>
          <p:cNvPr id="55303" name="Content Placeholder 2"/>
          <p:cNvSpPr>
            <a:spLocks noGrp="1"/>
          </p:cNvSpPr>
          <p:nvPr>
            <p:ph idx="1"/>
          </p:nvPr>
        </p:nvSpPr>
        <p:spPr>
          <a:xfrm>
            <a:off x="374650" y="1512888"/>
            <a:ext cx="8455025" cy="2014537"/>
          </a:xfrm>
        </p:spPr>
        <p:txBody>
          <a:bodyPr/>
          <a:lstStyle/>
          <a:p>
            <a:pPr>
              <a:spcAft>
                <a:spcPct val="0"/>
              </a:spcAft>
            </a:pPr>
            <a:r>
              <a:rPr lang="en-US" altLang="en-US" sz="1600" dirty="0"/>
              <a:t>Nonrandomized phase IV trial of HCV-infected pts in Washington, DC (N = 600)</a:t>
            </a:r>
          </a:p>
          <a:p>
            <a:pPr>
              <a:spcAft>
                <a:spcPct val="0"/>
              </a:spcAft>
            </a:pPr>
            <a:r>
              <a:rPr lang="en-US" altLang="en-US" sz="1600" dirty="0"/>
              <a:t>Pts mostly male (69%), black (96%), GT1a (72%), and treatment naive (82%) </a:t>
            </a:r>
          </a:p>
          <a:p>
            <a:pPr lvl="1">
              <a:spcAft>
                <a:spcPct val="0"/>
              </a:spcAft>
            </a:pPr>
            <a:r>
              <a:rPr lang="en-US" altLang="en-US" sz="1400" dirty="0"/>
              <a:t>20% of pts had compensated cirrhosis, 23% had HCV/HIV coinfection</a:t>
            </a:r>
          </a:p>
          <a:p>
            <a:pPr>
              <a:spcAft>
                <a:spcPct val="0"/>
              </a:spcAft>
            </a:pPr>
            <a:r>
              <a:rPr lang="en-US" altLang="en-US" sz="1600" dirty="0"/>
              <a:t>All providers received uniform 3-hr training</a:t>
            </a:r>
          </a:p>
          <a:p>
            <a:pPr>
              <a:spcAft>
                <a:spcPct val="0"/>
              </a:spcAft>
            </a:pPr>
            <a:r>
              <a:rPr lang="en-US" altLang="en-US" sz="1600" dirty="0"/>
              <a:t>No difference in SVR12 by provider type, cirrhosis status</a:t>
            </a:r>
          </a:p>
          <a:p>
            <a:pPr>
              <a:spcAft>
                <a:spcPct val="0"/>
              </a:spcAft>
            </a:pPr>
            <a:r>
              <a:rPr lang="en-US" altLang="en-US" sz="1600" dirty="0"/>
              <a:t>Adherence to all treatment visits by cirrhotic pts lower for specialists (61%) vs PCPs (56%) and NPs (75%) (</a:t>
            </a:r>
            <a:r>
              <a:rPr lang="en-US" altLang="en-US" sz="1600" i="1" dirty="0"/>
              <a:t>P</a:t>
            </a:r>
            <a:r>
              <a:rPr lang="en-US" altLang="en-US" sz="1600" dirty="0"/>
              <a:t> = .04)</a:t>
            </a:r>
          </a:p>
        </p:txBody>
      </p:sp>
      <p:grpSp>
        <p:nvGrpSpPr>
          <p:cNvPr id="55304" name="Group 16"/>
          <p:cNvGrpSpPr>
            <a:grpSpLocks/>
          </p:cNvGrpSpPr>
          <p:nvPr/>
        </p:nvGrpSpPr>
        <p:grpSpPr bwMode="auto">
          <a:xfrm>
            <a:off x="6291263" y="6208713"/>
            <a:ext cx="2673350" cy="450850"/>
            <a:chOff x="9289790" y="4481726"/>
            <a:chExt cx="2673350" cy="450347"/>
          </a:xfrm>
        </p:grpSpPr>
        <p:pic>
          <p:nvPicPr>
            <p:cNvPr id="5533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533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55305" name="Text Box 11"/>
          <p:cNvSpPr txBox="1">
            <a:spLocks noChangeArrowheads="1"/>
          </p:cNvSpPr>
          <p:nvPr/>
        </p:nvSpPr>
        <p:spPr bwMode="auto">
          <a:xfrm>
            <a:off x="285750" y="6350198"/>
            <a:ext cx="626669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Emmanuel B, et al. AASLD 2016. Abstract 22. </a:t>
            </a:r>
            <a:r>
              <a:rPr lang="en-US" altLang="en-US" sz="1400" b="0" dirty="0">
                <a:solidFill>
                  <a:srgbClr val="CDCDCF"/>
                </a:solidFill>
                <a:ea typeface="MS PGothic" pitchFamily="34" charset="-128"/>
              </a:rPr>
              <a:t>Reproduced with permission. </a:t>
            </a:r>
            <a:endParaRPr lang="nb-NO" altLang="en-US" sz="1400" b="0" dirty="0">
              <a:solidFill>
                <a:schemeClr val="bg2"/>
              </a:solidFill>
            </a:endParaRPr>
          </a:p>
        </p:txBody>
      </p:sp>
      <p:sp>
        <p:nvSpPr>
          <p:cNvPr id="46" name="Rectangle 45"/>
          <p:cNvSpPr/>
          <p:nvPr/>
        </p:nvSpPr>
        <p:spPr bwMode="auto">
          <a:xfrm>
            <a:off x="2147042" y="4131132"/>
            <a:ext cx="846839" cy="1810955"/>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47" name="Rectangle 46"/>
          <p:cNvSpPr/>
          <p:nvPr/>
        </p:nvSpPr>
        <p:spPr bwMode="auto">
          <a:xfrm>
            <a:off x="3615631" y="4166857"/>
            <a:ext cx="848412" cy="1782101"/>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48" name="Rectangle 47"/>
          <p:cNvSpPr/>
          <p:nvPr/>
        </p:nvSpPr>
        <p:spPr bwMode="auto">
          <a:xfrm>
            <a:off x="5103108" y="4223192"/>
            <a:ext cx="848413" cy="1718895"/>
          </a:xfrm>
          <a:prstGeom prst="rect">
            <a:avLst/>
          </a:prstGeom>
          <a:solidFill>
            <a:schemeClr val="accent1"/>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49" name="Rectangle 48"/>
          <p:cNvSpPr/>
          <p:nvPr/>
        </p:nvSpPr>
        <p:spPr bwMode="auto">
          <a:xfrm>
            <a:off x="6593733" y="4180597"/>
            <a:ext cx="846839" cy="1761490"/>
          </a:xfrm>
          <a:prstGeom prst="rect">
            <a:avLst/>
          </a:prstGeom>
          <a:solidFill>
            <a:srgbClr val="F2F23A"/>
          </a:solidFill>
          <a:ln>
            <a:solidFill>
              <a:schemeClr val="bg2">
                <a:lumMod val="10000"/>
              </a:schemeClr>
            </a:solidFill>
          </a:ln>
          <a:extLst/>
        </p:spPr>
        <p:txBody>
          <a:bodyPr wrap="none" anchor="ctr"/>
          <a:lstStyle/>
          <a:p>
            <a:pPr algn="ctr" eaLnBrk="1" hangingPunct="1">
              <a:defRPr/>
            </a:pPr>
            <a:endParaRPr lang="en-US" sz="1600" b="0" dirty="0">
              <a:solidFill>
                <a:schemeClr val="bg2"/>
              </a:solidFill>
            </a:endParaRPr>
          </a:p>
        </p:txBody>
      </p:sp>
      <p:sp>
        <p:nvSpPr>
          <p:cNvPr id="39943" name="TextBox 16"/>
          <p:cNvSpPr txBox="1">
            <a:spLocks noChangeArrowheads="1"/>
          </p:cNvSpPr>
          <p:nvPr/>
        </p:nvSpPr>
        <p:spPr bwMode="auto">
          <a:xfrm rot="16200000">
            <a:off x="-43979" y="4697311"/>
            <a:ext cx="2109116" cy="506844"/>
          </a:xfrm>
          <a:prstGeom prst="rect">
            <a:avLst/>
          </a:prstGeom>
          <a:noFill/>
          <a:ln>
            <a:noFill/>
          </a:ln>
          <a:extLst/>
        </p:spPr>
        <p:txBody>
          <a:bodyPr>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dirty="0">
                <a:solidFill>
                  <a:schemeClr val="tx1"/>
                </a:solidFill>
                <a:latin typeface="+mn-lt"/>
                <a:ea typeface="ヒラギノ角ゴ Pro W3"/>
                <a:cs typeface="ヒラギノ角ゴ Pro W3"/>
              </a:rPr>
              <a:t>ITT </a:t>
            </a:r>
            <a:br>
              <a:rPr lang="en-US" altLang="en-US" sz="1600" dirty="0">
                <a:solidFill>
                  <a:schemeClr val="tx1"/>
                </a:solidFill>
                <a:latin typeface="+mn-lt"/>
                <a:ea typeface="ヒラギノ角ゴ Pro W3"/>
                <a:cs typeface="ヒラギノ角ゴ Pro W3"/>
              </a:rPr>
            </a:br>
            <a:r>
              <a:rPr lang="en-US" altLang="en-US" sz="1600" dirty="0">
                <a:solidFill>
                  <a:schemeClr val="tx1"/>
                </a:solidFill>
                <a:latin typeface="+mn-lt"/>
                <a:ea typeface="ヒラギノ角ゴ Pro W3"/>
                <a:cs typeface="ヒラギノ角ゴ Pro W3"/>
              </a:rPr>
              <a:t>SVR12 (%)</a:t>
            </a:r>
          </a:p>
        </p:txBody>
      </p:sp>
      <p:cxnSp>
        <p:nvCxnSpPr>
          <p:cNvPr id="55307" name="Straight Connector 3"/>
          <p:cNvCxnSpPr>
            <a:cxnSpLocks noChangeShapeType="1"/>
          </p:cNvCxnSpPr>
          <p:nvPr/>
        </p:nvCxnSpPr>
        <p:spPr bwMode="auto">
          <a:xfrm>
            <a:off x="1827511" y="3881061"/>
            <a:ext cx="0" cy="206789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08" name="Straight Connector 10"/>
          <p:cNvCxnSpPr>
            <a:cxnSpLocks noChangeShapeType="1"/>
          </p:cNvCxnSpPr>
          <p:nvPr/>
        </p:nvCxnSpPr>
        <p:spPr bwMode="auto">
          <a:xfrm>
            <a:off x="1755105" y="3894801"/>
            <a:ext cx="5981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09" name="Straight Connector 11"/>
          <p:cNvCxnSpPr>
            <a:cxnSpLocks noChangeShapeType="1"/>
          </p:cNvCxnSpPr>
          <p:nvPr/>
        </p:nvCxnSpPr>
        <p:spPr bwMode="auto">
          <a:xfrm>
            <a:off x="1755105" y="4300137"/>
            <a:ext cx="5981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10" name="Straight Connector 12"/>
          <p:cNvCxnSpPr>
            <a:cxnSpLocks noChangeShapeType="1"/>
          </p:cNvCxnSpPr>
          <p:nvPr/>
        </p:nvCxnSpPr>
        <p:spPr bwMode="auto">
          <a:xfrm>
            <a:off x="1755105" y="4710968"/>
            <a:ext cx="5981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11" name="Straight Connector 13"/>
          <p:cNvCxnSpPr>
            <a:cxnSpLocks noChangeShapeType="1"/>
          </p:cNvCxnSpPr>
          <p:nvPr/>
        </p:nvCxnSpPr>
        <p:spPr bwMode="auto">
          <a:xfrm>
            <a:off x="1755105" y="5123173"/>
            <a:ext cx="5981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12" name="Straight Connector 14"/>
          <p:cNvCxnSpPr>
            <a:cxnSpLocks noChangeShapeType="1"/>
          </p:cNvCxnSpPr>
          <p:nvPr/>
        </p:nvCxnSpPr>
        <p:spPr bwMode="auto">
          <a:xfrm>
            <a:off x="1755105" y="5944835"/>
            <a:ext cx="5981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13" name="Straight Connector 15"/>
          <p:cNvCxnSpPr>
            <a:cxnSpLocks noChangeShapeType="1"/>
          </p:cNvCxnSpPr>
          <p:nvPr/>
        </p:nvCxnSpPr>
        <p:spPr bwMode="auto">
          <a:xfrm>
            <a:off x="1755105" y="5534004"/>
            <a:ext cx="5981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3" name="TextBox 7"/>
          <p:cNvSpPr txBox="1">
            <a:spLocks noChangeArrowheads="1"/>
          </p:cNvSpPr>
          <p:nvPr/>
        </p:nvSpPr>
        <p:spPr bwMode="auto">
          <a:xfrm>
            <a:off x="1273445" y="3742497"/>
            <a:ext cx="521010" cy="27205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100</a:t>
            </a:r>
          </a:p>
        </p:txBody>
      </p:sp>
      <p:sp>
        <p:nvSpPr>
          <p:cNvPr id="24" name="TextBox 18"/>
          <p:cNvSpPr txBox="1">
            <a:spLocks noChangeArrowheads="1"/>
          </p:cNvSpPr>
          <p:nvPr/>
        </p:nvSpPr>
        <p:spPr bwMode="auto">
          <a:xfrm>
            <a:off x="1374184" y="4153328"/>
            <a:ext cx="407678" cy="27205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80</a:t>
            </a:r>
          </a:p>
        </p:txBody>
      </p:sp>
      <p:sp>
        <p:nvSpPr>
          <p:cNvPr id="25" name="TextBox 19"/>
          <p:cNvSpPr txBox="1">
            <a:spLocks noChangeArrowheads="1"/>
          </p:cNvSpPr>
          <p:nvPr/>
        </p:nvSpPr>
        <p:spPr bwMode="auto">
          <a:xfrm>
            <a:off x="1374184" y="4564159"/>
            <a:ext cx="407678" cy="27205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60</a:t>
            </a:r>
          </a:p>
        </p:txBody>
      </p:sp>
      <p:sp>
        <p:nvSpPr>
          <p:cNvPr id="26" name="TextBox 20"/>
          <p:cNvSpPr txBox="1">
            <a:spLocks noChangeArrowheads="1"/>
          </p:cNvSpPr>
          <p:nvPr/>
        </p:nvSpPr>
        <p:spPr bwMode="auto">
          <a:xfrm>
            <a:off x="1374184" y="4974990"/>
            <a:ext cx="407678" cy="27205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40</a:t>
            </a:r>
          </a:p>
        </p:txBody>
      </p:sp>
      <p:sp>
        <p:nvSpPr>
          <p:cNvPr id="27" name="TextBox 21"/>
          <p:cNvSpPr txBox="1">
            <a:spLocks noChangeArrowheads="1"/>
          </p:cNvSpPr>
          <p:nvPr/>
        </p:nvSpPr>
        <p:spPr bwMode="auto">
          <a:xfrm>
            <a:off x="1374184" y="5385822"/>
            <a:ext cx="407678" cy="27205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20</a:t>
            </a:r>
          </a:p>
        </p:txBody>
      </p:sp>
      <p:sp>
        <p:nvSpPr>
          <p:cNvPr id="28" name="TextBox 22"/>
          <p:cNvSpPr txBox="1">
            <a:spLocks noChangeArrowheads="1"/>
          </p:cNvSpPr>
          <p:nvPr/>
        </p:nvSpPr>
        <p:spPr bwMode="auto">
          <a:xfrm>
            <a:off x="1489090" y="5796653"/>
            <a:ext cx="295921" cy="27205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b="0" kern="0" dirty="0">
                <a:solidFill>
                  <a:schemeClr val="tx1"/>
                </a:solidFill>
              </a:rPr>
              <a:t>0</a:t>
            </a:r>
          </a:p>
        </p:txBody>
      </p:sp>
      <p:cxnSp>
        <p:nvCxnSpPr>
          <p:cNvPr id="55320" name="Straight Connector 5"/>
          <p:cNvCxnSpPr>
            <a:cxnSpLocks noChangeShapeType="1"/>
          </p:cNvCxnSpPr>
          <p:nvPr/>
        </p:nvCxnSpPr>
        <p:spPr bwMode="auto">
          <a:xfrm>
            <a:off x="1827511" y="5957202"/>
            <a:ext cx="0" cy="53586"/>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21" name="Straight Connector 5"/>
          <p:cNvCxnSpPr>
            <a:cxnSpLocks noChangeShapeType="1"/>
          </p:cNvCxnSpPr>
          <p:nvPr/>
        </p:nvCxnSpPr>
        <p:spPr bwMode="auto">
          <a:xfrm>
            <a:off x="3310266" y="5957202"/>
            <a:ext cx="0" cy="53586"/>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22" name="Straight Connector 5"/>
          <p:cNvCxnSpPr>
            <a:cxnSpLocks noChangeShapeType="1"/>
          </p:cNvCxnSpPr>
          <p:nvPr/>
        </p:nvCxnSpPr>
        <p:spPr bwMode="auto">
          <a:xfrm>
            <a:off x="4793020" y="5957202"/>
            <a:ext cx="0" cy="53586"/>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23" name="Straight Connector 5"/>
          <p:cNvCxnSpPr>
            <a:cxnSpLocks noChangeShapeType="1"/>
          </p:cNvCxnSpPr>
          <p:nvPr/>
        </p:nvCxnSpPr>
        <p:spPr bwMode="auto">
          <a:xfrm>
            <a:off x="6275775" y="5957202"/>
            <a:ext cx="0" cy="53586"/>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5324" name="Straight Connector 5"/>
          <p:cNvCxnSpPr>
            <a:cxnSpLocks noChangeShapeType="1"/>
          </p:cNvCxnSpPr>
          <p:nvPr/>
        </p:nvCxnSpPr>
        <p:spPr bwMode="auto">
          <a:xfrm>
            <a:off x="7742790" y="5957202"/>
            <a:ext cx="0" cy="53586"/>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37" name="TextBox 7"/>
          <p:cNvSpPr txBox="1">
            <a:spLocks noChangeArrowheads="1"/>
          </p:cNvSpPr>
          <p:nvPr/>
        </p:nvSpPr>
        <p:spPr bwMode="auto">
          <a:xfrm>
            <a:off x="1840103" y="5977812"/>
            <a:ext cx="1467014" cy="272055"/>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NP</a:t>
            </a:r>
          </a:p>
        </p:txBody>
      </p:sp>
      <p:sp>
        <p:nvSpPr>
          <p:cNvPr id="38" name="TextBox 7"/>
          <p:cNvSpPr txBox="1">
            <a:spLocks noChangeArrowheads="1"/>
          </p:cNvSpPr>
          <p:nvPr/>
        </p:nvSpPr>
        <p:spPr bwMode="auto">
          <a:xfrm>
            <a:off x="3285468" y="5977812"/>
            <a:ext cx="1523680" cy="272055"/>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Primary MD</a:t>
            </a:r>
          </a:p>
        </p:txBody>
      </p:sp>
      <p:sp>
        <p:nvSpPr>
          <p:cNvPr id="39" name="TextBox 7"/>
          <p:cNvSpPr txBox="1">
            <a:spLocks noChangeArrowheads="1"/>
          </p:cNvSpPr>
          <p:nvPr/>
        </p:nvSpPr>
        <p:spPr bwMode="auto">
          <a:xfrm>
            <a:off x="4750157" y="5977812"/>
            <a:ext cx="1574050" cy="272055"/>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Specialist MD</a:t>
            </a:r>
          </a:p>
        </p:txBody>
      </p:sp>
      <p:sp>
        <p:nvSpPr>
          <p:cNvPr id="41" name="TextBox 7"/>
          <p:cNvSpPr txBox="1">
            <a:spLocks noChangeArrowheads="1"/>
          </p:cNvSpPr>
          <p:nvPr/>
        </p:nvSpPr>
        <p:spPr bwMode="auto">
          <a:xfrm>
            <a:off x="2360908" y="3857512"/>
            <a:ext cx="408799" cy="27171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89</a:t>
            </a:r>
          </a:p>
        </p:txBody>
      </p:sp>
      <p:sp>
        <p:nvSpPr>
          <p:cNvPr id="42" name="TextBox 7"/>
          <p:cNvSpPr txBox="1">
            <a:spLocks noChangeArrowheads="1"/>
          </p:cNvSpPr>
          <p:nvPr/>
        </p:nvSpPr>
        <p:spPr bwMode="auto">
          <a:xfrm>
            <a:off x="3833077" y="3904420"/>
            <a:ext cx="408799" cy="27171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86</a:t>
            </a:r>
          </a:p>
        </p:txBody>
      </p:sp>
      <p:sp>
        <p:nvSpPr>
          <p:cNvPr id="43" name="TextBox 7"/>
          <p:cNvSpPr txBox="1">
            <a:spLocks noChangeArrowheads="1"/>
          </p:cNvSpPr>
          <p:nvPr/>
        </p:nvSpPr>
        <p:spPr bwMode="auto">
          <a:xfrm>
            <a:off x="5321901" y="3952701"/>
            <a:ext cx="409253" cy="27205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83</a:t>
            </a:r>
          </a:p>
        </p:txBody>
      </p:sp>
      <p:cxnSp>
        <p:nvCxnSpPr>
          <p:cNvPr id="55331" name="Straight Connector 3"/>
          <p:cNvCxnSpPr>
            <a:cxnSpLocks noChangeShapeType="1"/>
          </p:cNvCxnSpPr>
          <p:nvPr/>
        </p:nvCxnSpPr>
        <p:spPr bwMode="auto">
          <a:xfrm>
            <a:off x="1814918" y="5947583"/>
            <a:ext cx="5943612"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44" name="TextBox 7"/>
          <p:cNvSpPr txBox="1">
            <a:spLocks noChangeArrowheads="1"/>
          </p:cNvSpPr>
          <p:nvPr/>
        </p:nvSpPr>
        <p:spPr bwMode="auto">
          <a:xfrm>
            <a:off x="6284615" y="5977812"/>
            <a:ext cx="1484328" cy="272055"/>
          </a:xfrm>
          <a:prstGeom prst="rect">
            <a:avLst/>
          </a:prstGeom>
          <a:noFill/>
          <a:ln>
            <a:noFill/>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Overall</a:t>
            </a:r>
          </a:p>
        </p:txBody>
      </p:sp>
      <p:sp>
        <p:nvSpPr>
          <p:cNvPr id="45" name="TextBox 7"/>
          <p:cNvSpPr txBox="1">
            <a:spLocks noChangeArrowheads="1"/>
          </p:cNvSpPr>
          <p:nvPr/>
        </p:nvSpPr>
        <p:spPr bwMode="auto">
          <a:xfrm>
            <a:off x="6812753" y="3916977"/>
            <a:ext cx="408799" cy="271715"/>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fontAlgn="auto" hangingPunct="1">
              <a:spcBef>
                <a:spcPct val="35000"/>
              </a:spcBef>
              <a:spcAft>
                <a:spcPct val="25000"/>
              </a:spcAft>
              <a:buClr>
                <a:schemeClr val="folHlink"/>
              </a:buClr>
              <a:buFont typeface="Arial" panose="020B0604020202020204" pitchFamily="34" charset="0"/>
              <a:buNone/>
              <a:defRPr/>
            </a:pPr>
            <a:r>
              <a:rPr lang="en-US" altLang="en-US" sz="1600" kern="0" dirty="0">
                <a:solidFill>
                  <a:schemeClr val="tx1"/>
                </a:solidFill>
              </a:rPr>
              <a:t>86</a:t>
            </a:r>
          </a:p>
        </p:txBody>
      </p:sp>
      <p:sp>
        <p:nvSpPr>
          <p:cNvPr id="40" name="TextBox 39"/>
          <p:cNvSpPr txBox="1"/>
          <p:nvPr/>
        </p:nvSpPr>
        <p:spPr>
          <a:xfrm>
            <a:off x="2271164" y="5413095"/>
            <a:ext cx="593417" cy="452051"/>
          </a:xfrm>
          <a:prstGeom prst="rect">
            <a:avLst/>
          </a:prstGeom>
          <a:noFill/>
        </p:spPr>
        <p:txBody>
          <a:bodyPr>
            <a:spAutoFit/>
          </a:bodyPr>
          <a:lstStyle/>
          <a:p>
            <a:pPr algn="ctr">
              <a:defRPr/>
            </a:pPr>
            <a:r>
              <a:rPr lang="en-US" sz="1400" b="0" dirty="0">
                <a:solidFill>
                  <a:schemeClr val="bg2">
                    <a:lumMod val="10000"/>
                  </a:schemeClr>
                </a:solidFill>
              </a:rPr>
              <a:t>135/</a:t>
            </a:r>
            <a:br>
              <a:rPr lang="en-US" sz="1400" b="0" dirty="0">
                <a:solidFill>
                  <a:schemeClr val="bg2">
                    <a:lumMod val="10000"/>
                  </a:schemeClr>
                </a:solidFill>
              </a:rPr>
            </a:br>
            <a:r>
              <a:rPr lang="en-US" sz="1400" b="0" dirty="0">
                <a:solidFill>
                  <a:schemeClr val="bg2">
                    <a:lumMod val="10000"/>
                  </a:schemeClr>
                </a:solidFill>
              </a:rPr>
              <a:t>151</a:t>
            </a:r>
          </a:p>
        </p:txBody>
      </p:sp>
      <p:sp>
        <p:nvSpPr>
          <p:cNvPr id="50" name="TextBox 76"/>
          <p:cNvSpPr txBox="1">
            <a:spLocks noChangeArrowheads="1"/>
          </p:cNvSpPr>
          <p:nvPr/>
        </p:nvSpPr>
        <p:spPr bwMode="auto">
          <a:xfrm>
            <a:off x="1056501" y="5595153"/>
            <a:ext cx="698878" cy="266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n/N =</a:t>
            </a:r>
          </a:p>
        </p:txBody>
      </p:sp>
      <p:sp>
        <p:nvSpPr>
          <p:cNvPr id="51" name="TextBox 50"/>
          <p:cNvSpPr txBox="1"/>
          <p:nvPr/>
        </p:nvSpPr>
        <p:spPr>
          <a:xfrm>
            <a:off x="3760568" y="5413095"/>
            <a:ext cx="593417" cy="452051"/>
          </a:xfrm>
          <a:prstGeom prst="rect">
            <a:avLst/>
          </a:prstGeom>
          <a:noFill/>
        </p:spPr>
        <p:txBody>
          <a:bodyPr>
            <a:spAutoFit/>
          </a:bodyPr>
          <a:lstStyle/>
          <a:p>
            <a:pPr algn="ctr">
              <a:defRPr/>
            </a:pPr>
            <a:r>
              <a:rPr lang="en-US" sz="1400" b="0" dirty="0">
                <a:solidFill>
                  <a:schemeClr val="bg2">
                    <a:lumMod val="10000"/>
                  </a:schemeClr>
                </a:solidFill>
              </a:rPr>
              <a:t>138/</a:t>
            </a:r>
            <a:br>
              <a:rPr lang="en-US" sz="1400" b="0" dirty="0">
                <a:solidFill>
                  <a:schemeClr val="bg2">
                    <a:lumMod val="10000"/>
                  </a:schemeClr>
                </a:solidFill>
              </a:rPr>
            </a:br>
            <a:r>
              <a:rPr lang="en-US" sz="1400" b="0" dirty="0">
                <a:solidFill>
                  <a:schemeClr val="bg2">
                    <a:lumMod val="10000"/>
                  </a:schemeClr>
                </a:solidFill>
              </a:rPr>
              <a:t>160</a:t>
            </a:r>
          </a:p>
        </p:txBody>
      </p:sp>
      <p:sp>
        <p:nvSpPr>
          <p:cNvPr id="52" name="TextBox 51"/>
          <p:cNvSpPr txBox="1"/>
          <p:nvPr/>
        </p:nvSpPr>
        <p:spPr>
          <a:xfrm>
            <a:off x="5233188" y="5413095"/>
            <a:ext cx="593417" cy="452051"/>
          </a:xfrm>
          <a:prstGeom prst="rect">
            <a:avLst/>
          </a:prstGeom>
          <a:noFill/>
        </p:spPr>
        <p:txBody>
          <a:bodyPr>
            <a:spAutoFit/>
          </a:bodyPr>
          <a:lstStyle/>
          <a:p>
            <a:pPr algn="ctr">
              <a:defRPr/>
            </a:pPr>
            <a:r>
              <a:rPr lang="en-US" sz="1400" b="0" dirty="0">
                <a:solidFill>
                  <a:schemeClr val="bg2">
                    <a:lumMod val="10000"/>
                  </a:schemeClr>
                </a:solidFill>
              </a:rPr>
              <a:t>240/</a:t>
            </a:r>
            <a:br>
              <a:rPr lang="en-US" sz="1400" b="0" dirty="0">
                <a:solidFill>
                  <a:schemeClr val="bg2">
                    <a:lumMod val="10000"/>
                  </a:schemeClr>
                </a:solidFill>
              </a:rPr>
            </a:br>
            <a:r>
              <a:rPr lang="en-US" sz="1400" b="0" dirty="0">
                <a:solidFill>
                  <a:schemeClr val="bg2">
                    <a:lumMod val="10000"/>
                  </a:schemeClr>
                </a:solidFill>
              </a:rPr>
              <a:t>289</a:t>
            </a:r>
          </a:p>
        </p:txBody>
      </p:sp>
      <p:sp>
        <p:nvSpPr>
          <p:cNvPr id="53" name="TextBox 52"/>
          <p:cNvSpPr txBox="1"/>
          <p:nvPr/>
        </p:nvSpPr>
        <p:spPr>
          <a:xfrm>
            <a:off x="6761370" y="5413095"/>
            <a:ext cx="593417" cy="452051"/>
          </a:xfrm>
          <a:prstGeom prst="rect">
            <a:avLst/>
          </a:prstGeom>
          <a:noFill/>
        </p:spPr>
        <p:txBody>
          <a:bodyPr>
            <a:spAutoFit/>
          </a:bodyPr>
          <a:lstStyle/>
          <a:p>
            <a:pPr algn="ctr">
              <a:defRPr/>
            </a:pPr>
            <a:r>
              <a:rPr lang="en-US" sz="1400" b="0" dirty="0">
                <a:solidFill>
                  <a:schemeClr val="bg2">
                    <a:lumMod val="10000"/>
                  </a:schemeClr>
                </a:solidFill>
              </a:rPr>
              <a:t>513/</a:t>
            </a:r>
            <a:br>
              <a:rPr lang="en-US" sz="1400" b="0" dirty="0">
                <a:solidFill>
                  <a:schemeClr val="bg2">
                    <a:lumMod val="10000"/>
                  </a:schemeClr>
                </a:solidFill>
              </a:rPr>
            </a:br>
            <a:r>
              <a:rPr lang="en-US" sz="1400" b="0" dirty="0">
                <a:solidFill>
                  <a:schemeClr val="bg2">
                    <a:lumMod val="10000"/>
                  </a:schemeClr>
                </a:solidFill>
              </a:rPr>
              <a:t>600</a:t>
            </a:r>
          </a:p>
        </p:txBody>
      </p:sp>
    </p:spTree>
    <p:extLst>
      <p:ext uri="{BB962C8B-B14F-4D97-AF65-F5344CB8AC3E}">
        <p14:creationId xmlns:p14="http://schemas.microsoft.com/office/powerpoint/2010/main" val="2679373145"/>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a:xfrm>
            <a:off x="385763" y="330200"/>
            <a:ext cx="8462962" cy="5251450"/>
          </a:xfrm>
        </p:spPr>
        <p:txBody>
          <a:bodyPr/>
          <a:lstStyle/>
          <a:p>
            <a:r>
              <a:rPr lang="en-US" altLang="en-US" dirty="0"/>
              <a:t>HBV Studies</a:t>
            </a:r>
          </a:p>
        </p:txBody>
      </p:sp>
    </p:spTree>
    <p:extLst>
      <p:ext uri="{BB962C8B-B14F-4D97-AF65-F5344CB8AC3E}">
        <p14:creationId xmlns:p14="http://schemas.microsoft.com/office/powerpoint/2010/main" val="190100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77825" y="238125"/>
            <a:ext cx="8442325" cy="1103313"/>
          </a:xfrm>
        </p:spPr>
        <p:txBody>
          <a:bodyPr/>
          <a:lstStyle/>
          <a:p>
            <a:pPr eaLnBrk="1" hangingPunct="1"/>
            <a:r>
              <a:rPr lang="en-US" altLang="en-US" dirty="0"/>
              <a:t>Disclosures</a:t>
            </a:r>
          </a:p>
        </p:txBody>
      </p:sp>
      <p:sp>
        <p:nvSpPr>
          <p:cNvPr id="29699" name="Rectangle 3"/>
          <p:cNvSpPr>
            <a:spLocks noGrp="1" noChangeArrowheads="1"/>
          </p:cNvSpPr>
          <p:nvPr>
            <p:ph idx="1"/>
          </p:nvPr>
        </p:nvSpPr>
        <p:spPr>
          <a:xfrm>
            <a:off x="374650" y="1512888"/>
            <a:ext cx="8455025" cy="4651375"/>
          </a:xfrm>
        </p:spPr>
        <p:txBody>
          <a:bodyPr rtlCol="0">
            <a:normAutofit fontScale="92500"/>
          </a:bodyPr>
          <a:lstStyle/>
          <a:p>
            <a:pPr marL="0" indent="0" eaLnBrk="1" hangingPunct="1">
              <a:buClr>
                <a:schemeClr val="accent6"/>
              </a:buClr>
              <a:buNone/>
              <a:defRPr/>
            </a:pPr>
            <a:r>
              <a:rPr lang="en-US" altLang="en-US" sz="2400" b="1" dirty="0">
                <a:solidFill>
                  <a:schemeClr val="hlink"/>
                </a:solidFill>
              </a:rPr>
              <a:t>Ira M. Jacobson, MD</a:t>
            </a:r>
            <a:r>
              <a:rPr lang="en-US" sz="2400" b="1" dirty="0">
                <a:solidFill>
                  <a:schemeClr val="accent3"/>
                </a:solidFill>
              </a:rPr>
              <a:t>, </a:t>
            </a:r>
            <a:r>
              <a:rPr lang="en-US" sz="2400" dirty="0">
                <a:solidFill>
                  <a:schemeClr val="tx2">
                    <a:lumMod val="20000"/>
                    <a:lumOff val="80000"/>
                  </a:schemeClr>
                </a:solidFill>
              </a:rPr>
              <a:t>has disclosed that </a:t>
            </a:r>
            <a:r>
              <a:rPr lang="en-US" altLang="en-US" sz="2400" dirty="0"/>
              <a:t>that he has served as a consultant or on advisory boards for AbbVie, Achillion, Bristol-Myers Squibb, Gilead Sciences, Intercept, Janssen, Merck, and Trek; has served on speaker bureaus for AbbVie, Bristol-Myers Squibb, Gilead Sciences, and Janssen; and has received funds for research support from AbbVie, Bristol-Myers Squibb, Gilead Sciences, Intercept, Janssen, and Merck.</a:t>
            </a:r>
          </a:p>
          <a:p>
            <a:pPr marL="0" indent="0" eaLnBrk="1" hangingPunct="1">
              <a:buClr>
                <a:schemeClr val="accent6"/>
              </a:buClr>
              <a:buNone/>
              <a:defRPr/>
            </a:pPr>
            <a:r>
              <a:rPr lang="en-US" altLang="en-US" sz="2400" b="1" dirty="0">
                <a:solidFill>
                  <a:schemeClr val="hlink"/>
                </a:solidFill>
              </a:rPr>
              <a:t>Stefan Zeuzem, MD</a:t>
            </a:r>
            <a:r>
              <a:rPr lang="en-US" sz="2400" b="1" dirty="0">
                <a:solidFill>
                  <a:schemeClr val="accent3"/>
                </a:solidFill>
              </a:rPr>
              <a:t>, </a:t>
            </a:r>
            <a:r>
              <a:rPr lang="en-US" sz="2400" dirty="0">
                <a:solidFill>
                  <a:schemeClr val="tx2">
                    <a:lumMod val="20000"/>
                    <a:lumOff val="80000"/>
                  </a:schemeClr>
                </a:solidFill>
              </a:rPr>
              <a:t>has disclosed that he has served as a consultant or on advisory boards for Abbott, AbbVie, Boehringer Ingelheim, Bristol-Myers Squibb, Gilead Sciences, Idenix, Janssen, Merck, Novartis, Roche, Santaris, and Vertex and has served on speaker bureaus for Boehringer Ingelheim, Bristol-Myers Squibb, Gilead Sciences, Merck, and Roche. </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p:cNvSpPr>
            <a:spLocks noGrp="1"/>
          </p:cNvSpPr>
          <p:nvPr>
            <p:ph type="title"/>
          </p:nvPr>
        </p:nvSpPr>
        <p:spPr>
          <a:xfrm>
            <a:off x="377825" y="238125"/>
            <a:ext cx="8442325" cy="1103313"/>
          </a:xfrm>
        </p:spPr>
        <p:txBody>
          <a:bodyPr/>
          <a:lstStyle/>
          <a:p>
            <a:r>
              <a:rPr lang="en-US" altLang="en-US" dirty="0"/>
              <a:t>HBV Reactivation in Pts Receiving DAAs: Postmarketing Cases Reported to FDA</a:t>
            </a:r>
          </a:p>
        </p:txBody>
      </p:sp>
      <p:sp>
        <p:nvSpPr>
          <p:cNvPr id="23556" name="Content Placeholder 2"/>
          <p:cNvSpPr>
            <a:spLocks noGrp="1"/>
          </p:cNvSpPr>
          <p:nvPr>
            <p:ph idx="1"/>
          </p:nvPr>
        </p:nvSpPr>
        <p:spPr>
          <a:xfrm>
            <a:off x="374650" y="1512888"/>
            <a:ext cx="8455025" cy="1649412"/>
          </a:xfrm>
        </p:spPr>
        <p:txBody>
          <a:bodyPr/>
          <a:lstStyle/>
          <a:p>
            <a:pPr>
              <a:spcAft>
                <a:spcPct val="0"/>
              </a:spcAft>
            </a:pPr>
            <a:r>
              <a:rPr lang="en-US" altLang="en-US" sz="1600" dirty="0"/>
              <a:t>Case reports of HBV reactivation in pts receiving DAAs</a:t>
            </a:r>
          </a:p>
          <a:p>
            <a:pPr lvl="1">
              <a:spcAft>
                <a:spcPct val="0"/>
              </a:spcAft>
            </a:pPr>
            <a:r>
              <a:rPr lang="en-US" altLang="en-US" sz="1400" dirty="0"/>
              <a:t>Reactivation: increase in HBV DNA or seroconversion to HBsAg positive</a:t>
            </a:r>
          </a:p>
          <a:p>
            <a:pPr>
              <a:spcAft>
                <a:spcPct val="0"/>
              </a:spcAft>
            </a:pPr>
            <a:r>
              <a:rPr lang="en-US" altLang="en-US" sz="1600" dirty="0"/>
              <a:t>29 confirmed cases in ~ 3 yrs (November 2013 to October 2016)</a:t>
            </a:r>
          </a:p>
          <a:p>
            <a:pPr lvl="1">
              <a:spcAft>
                <a:spcPct val="0"/>
              </a:spcAft>
            </a:pPr>
            <a:r>
              <a:rPr lang="en-US" altLang="en-US" sz="1400" dirty="0"/>
              <a:t>Pts from Japan (n = 19), US (n = 5), other (n = 5)</a:t>
            </a:r>
          </a:p>
          <a:p>
            <a:pPr lvl="1">
              <a:spcAft>
                <a:spcPct val="0"/>
              </a:spcAft>
            </a:pPr>
            <a:r>
              <a:rPr lang="en-US" sz="1400" dirty="0"/>
              <a:t>Most cases occurred within 4-8 wks of initiation</a:t>
            </a:r>
            <a:endParaRPr lang="en-US" altLang="en-US" sz="1400" dirty="0"/>
          </a:p>
          <a:p>
            <a:pPr lvl="1">
              <a:spcAft>
                <a:spcPct val="0"/>
              </a:spcAft>
            </a:pPr>
            <a:r>
              <a:rPr lang="en-US" altLang="en-US" sz="1400" dirty="0"/>
              <a:t>2 deaths, 1 transplant, 6 hospitalizations, 10 DAA discontinuations</a:t>
            </a:r>
          </a:p>
        </p:txBody>
      </p:sp>
      <p:grpSp>
        <p:nvGrpSpPr>
          <p:cNvPr id="23557" name="Group 16"/>
          <p:cNvGrpSpPr>
            <a:grpSpLocks/>
          </p:cNvGrpSpPr>
          <p:nvPr/>
        </p:nvGrpSpPr>
        <p:grpSpPr bwMode="auto">
          <a:xfrm>
            <a:off x="6291263" y="6208713"/>
            <a:ext cx="2673350" cy="450850"/>
            <a:chOff x="9289790" y="4481726"/>
            <a:chExt cx="2673350" cy="450347"/>
          </a:xfrm>
        </p:grpSpPr>
        <p:pic>
          <p:nvPicPr>
            <p:cNvPr id="2357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357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23558" name="Text Box 11"/>
          <p:cNvSpPr txBox="1">
            <a:spLocks noChangeArrowheads="1"/>
          </p:cNvSpPr>
          <p:nvPr/>
        </p:nvSpPr>
        <p:spPr bwMode="auto">
          <a:xfrm>
            <a:off x="285750" y="6349060"/>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Bersoff-Matcha SJ, et al. AASLD 2016. Abstract LB17. </a:t>
            </a:r>
          </a:p>
        </p:txBody>
      </p:sp>
      <p:sp>
        <p:nvSpPr>
          <p:cNvPr id="23559" name="Rectangle 11"/>
          <p:cNvSpPr>
            <a:spLocks noChangeArrowheads="1"/>
          </p:cNvSpPr>
          <p:nvPr/>
        </p:nvSpPr>
        <p:spPr bwMode="auto">
          <a:xfrm>
            <a:off x="1092200" y="3558052"/>
            <a:ext cx="3108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500" tIns="35100" rIns="67500" bIns="35100" anchor="ct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dirty="0">
                <a:solidFill>
                  <a:srgbClr val="FFFFFF"/>
                </a:solidFill>
                <a:ea typeface="MS PGothic" panose="020B0600070205080204" pitchFamily="34" charset="-128"/>
              </a:rPr>
              <a:t>HBV Reactivation (N = 29)</a:t>
            </a:r>
          </a:p>
        </p:txBody>
      </p:sp>
      <p:sp>
        <p:nvSpPr>
          <p:cNvPr id="23560" name="TextBox 3"/>
          <p:cNvSpPr txBox="1">
            <a:spLocks noChangeArrowheads="1"/>
          </p:cNvSpPr>
          <p:nvPr/>
        </p:nvSpPr>
        <p:spPr bwMode="auto">
          <a:xfrm>
            <a:off x="5068888" y="4368218"/>
            <a:ext cx="40751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chemeClr val="tx1"/>
                </a:solidFill>
              </a:rPr>
              <a:t>Not reported, uninterpretable, or undetectable HBV DNA w/o HBsAg status</a:t>
            </a:r>
          </a:p>
          <a:p>
            <a:pPr>
              <a:lnSpc>
                <a:spcPct val="100000"/>
              </a:lnSpc>
              <a:spcBef>
                <a:spcPct val="0"/>
              </a:spcBef>
              <a:spcAft>
                <a:spcPct val="0"/>
              </a:spcAft>
              <a:buClrTx/>
              <a:buFontTx/>
              <a:buNone/>
            </a:pPr>
            <a:r>
              <a:rPr lang="en-US" altLang="en-US" sz="1600" b="0" dirty="0">
                <a:solidFill>
                  <a:schemeClr val="tx1"/>
                </a:solidFill>
              </a:rPr>
              <a:t>Detectable HBV DNA</a:t>
            </a:r>
          </a:p>
          <a:p>
            <a:pPr>
              <a:lnSpc>
                <a:spcPct val="100000"/>
              </a:lnSpc>
              <a:spcBef>
                <a:spcPct val="0"/>
              </a:spcBef>
              <a:spcAft>
                <a:spcPct val="0"/>
              </a:spcAft>
              <a:buClrTx/>
              <a:buFontTx/>
              <a:buNone/>
            </a:pPr>
            <a:r>
              <a:rPr lang="en-US" altLang="en-US" sz="1600" b="0" dirty="0">
                <a:solidFill>
                  <a:schemeClr val="tx1"/>
                </a:solidFill>
              </a:rPr>
              <a:t>HBsAg+, undetectable HBV DNA</a:t>
            </a:r>
          </a:p>
          <a:p>
            <a:pPr>
              <a:lnSpc>
                <a:spcPct val="100000"/>
              </a:lnSpc>
              <a:spcBef>
                <a:spcPct val="0"/>
              </a:spcBef>
              <a:spcAft>
                <a:spcPct val="0"/>
              </a:spcAft>
              <a:buClrTx/>
              <a:buFont typeface="Wingdings" panose="05000000000000000000" pitchFamily="2" charset="2"/>
              <a:buNone/>
            </a:pPr>
            <a:r>
              <a:rPr lang="en-US" altLang="en-US" sz="1600" b="0" dirty="0">
                <a:solidFill>
                  <a:schemeClr val="tx1"/>
                </a:solidFill>
              </a:rPr>
              <a:t>HBsAg-, undetectable HBV DNA</a:t>
            </a:r>
          </a:p>
        </p:txBody>
      </p:sp>
      <p:sp>
        <p:nvSpPr>
          <p:cNvPr id="23561" name="Rectangle 4"/>
          <p:cNvSpPr>
            <a:spLocks noChangeArrowheads="1"/>
          </p:cNvSpPr>
          <p:nvPr/>
        </p:nvSpPr>
        <p:spPr bwMode="auto">
          <a:xfrm>
            <a:off x="4906963" y="4455530"/>
            <a:ext cx="146050" cy="146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
        <p:nvSpPr>
          <p:cNvPr id="30" name="Rectangle 29"/>
          <p:cNvSpPr/>
          <p:nvPr/>
        </p:nvSpPr>
        <p:spPr bwMode="auto">
          <a:xfrm>
            <a:off x="4906963" y="4957180"/>
            <a:ext cx="146050" cy="146050"/>
          </a:xfrm>
          <a:prstGeom prst="rect">
            <a:avLst/>
          </a:prstGeom>
          <a:solidFill>
            <a:schemeClr val="accent3"/>
          </a:solidFill>
          <a:ln>
            <a:noFill/>
          </a:ln>
          <a:extLst/>
        </p:spPr>
        <p:txBody>
          <a:bodyPr wrap="none" anchor="ctr">
            <a:spAutoFit/>
          </a:bodyPr>
          <a:lstStyle/>
          <a:p>
            <a:pPr algn="ctr" eaLnBrk="1" hangingPunct="1">
              <a:defRPr/>
            </a:pPr>
            <a:endParaRPr lang="en-US" sz="1400" b="0" dirty="0">
              <a:solidFill>
                <a:schemeClr val="bg2"/>
              </a:solidFill>
              <a:latin typeface="Arial" charset="0"/>
            </a:endParaRPr>
          </a:p>
        </p:txBody>
      </p:sp>
      <p:sp>
        <p:nvSpPr>
          <p:cNvPr id="23563" name="Rectangle 30"/>
          <p:cNvSpPr>
            <a:spLocks noChangeArrowheads="1"/>
          </p:cNvSpPr>
          <p:nvPr/>
        </p:nvSpPr>
        <p:spPr bwMode="auto">
          <a:xfrm>
            <a:off x="4906963" y="5198480"/>
            <a:ext cx="146050" cy="1476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
        <p:nvSpPr>
          <p:cNvPr id="23564" name="Rectangle 31"/>
          <p:cNvSpPr>
            <a:spLocks noChangeArrowheads="1"/>
          </p:cNvSpPr>
          <p:nvPr/>
        </p:nvSpPr>
        <p:spPr bwMode="auto">
          <a:xfrm>
            <a:off x="4906963" y="5436605"/>
            <a:ext cx="146050" cy="1460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
        <p:nvSpPr>
          <p:cNvPr id="23568" name="Rectangle 11"/>
          <p:cNvSpPr>
            <a:spLocks noChangeArrowheads="1"/>
          </p:cNvSpPr>
          <p:nvPr/>
        </p:nvSpPr>
        <p:spPr bwMode="auto">
          <a:xfrm>
            <a:off x="4887913" y="3960230"/>
            <a:ext cx="2740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500" tIns="35100" rIns="67500" bIns="35100" anchor="ct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dirty="0">
                <a:solidFill>
                  <a:srgbClr val="FFFFFF"/>
                </a:solidFill>
                <a:ea typeface="MS PGothic" panose="020B0600070205080204" pitchFamily="34" charset="-128"/>
              </a:rPr>
              <a:t>HBV at Baseline</a:t>
            </a:r>
          </a:p>
        </p:txBody>
      </p:sp>
      <p:grpSp>
        <p:nvGrpSpPr>
          <p:cNvPr id="2" name="Group 1"/>
          <p:cNvGrpSpPr/>
          <p:nvPr/>
        </p:nvGrpSpPr>
        <p:grpSpPr>
          <a:xfrm>
            <a:off x="1389186" y="3818786"/>
            <a:ext cx="2486638" cy="2328641"/>
            <a:chOff x="1165225" y="4065932"/>
            <a:chExt cx="2783261" cy="2606417"/>
          </a:xfrm>
        </p:grpSpPr>
        <p:grpSp>
          <p:nvGrpSpPr>
            <p:cNvPr id="23554" name="Group 23"/>
            <p:cNvGrpSpPr>
              <a:grpSpLocks/>
            </p:cNvGrpSpPr>
            <p:nvPr/>
          </p:nvGrpSpPr>
          <p:grpSpPr bwMode="auto">
            <a:xfrm>
              <a:off x="1165225" y="4065932"/>
              <a:ext cx="2783261" cy="2606417"/>
              <a:chOff x="1165380" y="3670300"/>
              <a:chExt cx="2783106" cy="2606417"/>
            </a:xfrm>
          </p:grpSpPr>
          <p:sp>
            <p:nvSpPr>
              <p:cNvPr id="23583" name="Freeform 31"/>
              <p:cNvSpPr>
                <a:spLocks/>
              </p:cNvSpPr>
              <p:nvPr/>
            </p:nvSpPr>
            <p:spPr bwMode="auto">
              <a:xfrm rot="4500000">
                <a:off x="2170599" y="4498829"/>
                <a:ext cx="1314110" cy="2241665"/>
              </a:xfrm>
              <a:custGeom>
                <a:avLst/>
                <a:gdLst/>
                <a:ahLst/>
                <a:cxnLst>
                  <a:cxn ang="0">
                    <a:pos x="89" y="225"/>
                  </a:cxn>
                  <a:cxn ang="0">
                    <a:pos x="131" y="130"/>
                  </a:cxn>
                  <a:cxn ang="0">
                    <a:pos x="0" y="0"/>
                  </a:cxn>
                  <a:cxn ang="0">
                    <a:pos x="0" y="130"/>
                  </a:cxn>
                  <a:cxn ang="0">
                    <a:pos x="89" y="225"/>
                  </a:cxn>
                </a:cxnLst>
                <a:rect l="0" t="0" r="r" b="b"/>
                <a:pathLst>
                  <a:path w="131" h="225">
                    <a:moveTo>
                      <a:pt x="89" y="225"/>
                    </a:moveTo>
                    <a:cubicBezTo>
                      <a:pt x="116" y="201"/>
                      <a:pt x="131" y="166"/>
                      <a:pt x="131" y="130"/>
                    </a:cubicBezTo>
                    <a:cubicBezTo>
                      <a:pt x="131" y="58"/>
                      <a:pt x="72" y="0"/>
                      <a:pt x="0" y="0"/>
                    </a:cubicBezTo>
                    <a:lnTo>
                      <a:pt x="0" y="130"/>
                    </a:lnTo>
                    <a:lnTo>
                      <a:pt x="89" y="225"/>
                    </a:lnTo>
                    <a:close/>
                  </a:path>
                </a:pathLst>
              </a:custGeom>
              <a:solidFill>
                <a:schemeClr val="accent2"/>
              </a:solidFill>
              <a:ln w="12700">
                <a:solidFill>
                  <a:schemeClr val="bg2">
                    <a:lumMod val="10000"/>
                  </a:schemeClr>
                </a:solidFill>
                <a:prstDash val="solid"/>
                <a:round/>
                <a:headEnd/>
                <a:tailEnd/>
              </a:ln>
            </p:spPr>
            <p:txBody>
              <a:bodyPr/>
              <a:lstStyle/>
              <a:p>
                <a:pPr>
                  <a:defRPr/>
                </a:pPr>
                <a:endParaRPr lang="en-US" dirty="0"/>
              </a:p>
            </p:txBody>
          </p:sp>
          <p:sp>
            <p:nvSpPr>
              <p:cNvPr id="23584" name="Freeform 32"/>
              <p:cNvSpPr>
                <a:spLocks/>
              </p:cNvSpPr>
              <p:nvPr/>
            </p:nvSpPr>
            <p:spPr bwMode="auto">
              <a:xfrm rot="4500000">
                <a:off x="766882" y="4397411"/>
                <a:ext cx="2100262" cy="1303265"/>
              </a:xfrm>
              <a:custGeom>
                <a:avLst/>
                <a:gdLst/>
                <a:ahLst/>
                <a:cxnLst>
                  <a:cxn ang="0">
                    <a:pos x="0" y="49"/>
                  </a:cxn>
                  <a:cxn ang="0">
                    <a:pos x="122" y="131"/>
                  </a:cxn>
                  <a:cxn ang="0">
                    <a:pos x="211" y="95"/>
                  </a:cxn>
                  <a:cxn ang="0">
                    <a:pos x="122" y="0"/>
                  </a:cxn>
                  <a:cxn ang="0">
                    <a:pos x="0" y="49"/>
                  </a:cxn>
                </a:cxnLst>
                <a:rect l="0" t="0" r="r" b="b"/>
                <a:pathLst>
                  <a:path w="211" h="131">
                    <a:moveTo>
                      <a:pt x="0" y="49"/>
                    </a:moveTo>
                    <a:cubicBezTo>
                      <a:pt x="20" y="98"/>
                      <a:pt x="68" y="131"/>
                      <a:pt x="122" y="131"/>
                    </a:cubicBezTo>
                    <a:cubicBezTo>
                      <a:pt x="155" y="130"/>
                      <a:pt x="187" y="118"/>
                      <a:pt x="211" y="95"/>
                    </a:cubicBezTo>
                    <a:lnTo>
                      <a:pt x="122" y="0"/>
                    </a:lnTo>
                    <a:lnTo>
                      <a:pt x="0" y="49"/>
                    </a:lnTo>
                    <a:close/>
                  </a:path>
                </a:pathLst>
              </a:custGeom>
              <a:solidFill>
                <a:schemeClr val="accent3"/>
              </a:solidFill>
              <a:ln w="12700">
                <a:solidFill>
                  <a:schemeClr val="bg2">
                    <a:lumMod val="10000"/>
                  </a:schemeClr>
                </a:solidFill>
                <a:prstDash val="solid"/>
                <a:round/>
                <a:headEnd/>
                <a:tailEnd/>
              </a:ln>
            </p:spPr>
            <p:txBody>
              <a:bodyPr/>
              <a:lstStyle/>
              <a:p>
                <a:pPr>
                  <a:defRPr/>
                </a:pPr>
                <a:endParaRPr lang="en-US" dirty="0"/>
              </a:p>
            </p:txBody>
          </p:sp>
          <p:sp>
            <p:nvSpPr>
              <p:cNvPr id="23585" name="Freeform 33"/>
              <p:cNvSpPr>
                <a:spLocks/>
              </p:cNvSpPr>
              <p:nvPr/>
            </p:nvSpPr>
            <p:spPr bwMode="auto">
              <a:xfrm rot="4500000">
                <a:off x="1938413" y="3556043"/>
                <a:ext cx="1314450" cy="1542964"/>
              </a:xfrm>
              <a:custGeom>
                <a:avLst/>
                <a:gdLst/>
                <a:ahLst/>
                <a:cxnLst>
                  <a:cxn ang="0">
                    <a:pos x="54" y="0"/>
                  </a:cxn>
                  <a:cxn ang="0">
                    <a:pos x="1" y="106"/>
                  </a:cxn>
                  <a:cxn ang="0">
                    <a:pos x="10" y="155"/>
                  </a:cxn>
                  <a:cxn ang="0">
                    <a:pos x="132" y="106"/>
                  </a:cxn>
                  <a:cxn ang="0">
                    <a:pos x="54" y="0"/>
                  </a:cxn>
                </a:cxnLst>
                <a:rect l="0" t="0" r="r" b="b"/>
                <a:pathLst>
                  <a:path w="132" h="155">
                    <a:moveTo>
                      <a:pt x="54" y="0"/>
                    </a:moveTo>
                    <a:cubicBezTo>
                      <a:pt x="21" y="25"/>
                      <a:pt x="1" y="64"/>
                      <a:pt x="1" y="106"/>
                    </a:cubicBezTo>
                    <a:cubicBezTo>
                      <a:pt x="0" y="123"/>
                      <a:pt x="4" y="139"/>
                      <a:pt x="10" y="155"/>
                    </a:cubicBezTo>
                    <a:lnTo>
                      <a:pt x="132" y="106"/>
                    </a:lnTo>
                    <a:lnTo>
                      <a:pt x="54" y="0"/>
                    </a:lnTo>
                    <a:close/>
                  </a:path>
                </a:pathLst>
              </a:custGeom>
              <a:solidFill>
                <a:schemeClr val="accent1"/>
              </a:solidFill>
              <a:ln w="12700">
                <a:solidFill>
                  <a:schemeClr val="bg2">
                    <a:lumMod val="10000"/>
                  </a:schemeClr>
                </a:solidFill>
                <a:prstDash val="solid"/>
                <a:round/>
                <a:headEnd/>
                <a:tailEnd/>
              </a:ln>
            </p:spPr>
            <p:txBody>
              <a:bodyPr/>
              <a:lstStyle/>
              <a:p>
                <a:pPr>
                  <a:defRPr/>
                </a:pPr>
                <a:endParaRPr lang="en-US" dirty="0"/>
              </a:p>
            </p:txBody>
          </p:sp>
          <p:sp>
            <p:nvSpPr>
              <p:cNvPr id="23586" name="Freeform 34"/>
              <p:cNvSpPr>
                <a:spLocks/>
              </p:cNvSpPr>
              <p:nvPr/>
            </p:nvSpPr>
            <p:spPr bwMode="auto">
              <a:xfrm rot="4500000">
                <a:off x="2619218" y="3841273"/>
                <a:ext cx="782376" cy="1301546"/>
              </a:xfrm>
              <a:custGeom>
                <a:avLst/>
                <a:gdLst/>
                <a:ahLst/>
                <a:cxnLst>
                  <a:cxn ang="0">
                    <a:pos x="77" y="0"/>
                  </a:cxn>
                  <a:cxn ang="0">
                    <a:pos x="0" y="24"/>
                  </a:cxn>
                  <a:cxn ang="0">
                    <a:pos x="78" y="130"/>
                  </a:cxn>
                  <a:cxn ang="0">
                    <a:pos x="77" y="0"/>
                  </a:cxn>
                </a:cxnLst>
                <a:rect l="0" t="0" r="r" b="b"/>
                <a:pathLst>
                  <a:path w="78" h="130">
                    <a:moveTo>
                      <a:pt x="77" y="0"/>
                    </a:moveTo>
                    <a:cubicBezTo>
                      <a:pt x="50" y="0"/>
                      <a:pt x="23" y="8"/>
                      <a:pt x="0" y="24"/>
                    </a:cubicBezTo>
                    <a:lnTo>
                      <a:pt x="78" y="130"/>
                    </a:lnTo>
                    <a:lnTo>
                      <a:pt x="77" y="0"/>
                    </a:lnTo>
                    <a:close/>
                  </a:path>
                </a:pathLst>
              </a:custGeom>
              <a:solidFill>
                <a:schemeClr val="tx2"/>
              </a:solidFill>
              <a:ln w="12700">
                <a:solidFill>
                  <a:schemeClr val="bg2">
                    <a:lumMod val="10000"/>
                  </a:schemeClr>
                </a:solidFill>
                <a:prstDash val="solid"/>
                <a:round/>
                <a:headEnd/>
                <a:tailEnd/>
              </a:ln>
            </p:spPr>
            <p:txBody>
              <a:bodyPr/>
              <a:lstStyle/>
              <a:p>
                <a:pPr>
                  <a:defRPr/>
                </a:pPr>
                <a:endParaRPr lang="en-US" dirty="0"/>
              </a:p>
            </p:txBody>
          </p:sp>
        </p:grpSp>
        <p:sp>
          <p:nvSpPr>
            <p:cNvPr id="23565" name="TextBox 37"/>
            <p:cNvSpPr txBox="1">
              <a:spLocks noChangeArrowheads="1"/>
            </p:cNvSpPr>
            <p:nvPr/>
          </p:nvSpPr>
          <p:spPr bwMode="auto">
            <a:xfrm>
              <a:off x="1266279" y="5216246"/>
              <a:ext cx="1076500" cy="60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dirty="0">
                  <a:solidFill>
                    <a:srgbClr val="000000"/>
                  </a:solidFill>
                </a:rPr>
                <a:t>31%</a:t>
              </a:r>
            </a:p>
            <a:p>
              <a:pPr lvl="0" algn="ctr">
                <a:spcBef>
                  <a:spcPct val="0"/>
                </a:spcBef>
                <a:spcAft>
                  <a:spcPct val="0"/>
                </a:spcAft>
                <a:buClrTx/>
                <a:buNone/>
              </a:pPr>
              <a:r>
                <a:rPr lang="en-US" altLang="en-US" sz="1400" b="0" dirty="0">
                  <a:solidFill>
                    <a:srgbClr val="000000"/>
                  </a:solidFill>
                </a:rPr>
                <a:t>(n = 9)</a:t>
              </a:r>
            </a:p>
          </p:txBody>
        </p:sp>
        <p:sp>
          <p:nvSpPr>
            <p:cNvPr id="23566" name="TextBox 38"/>
            <p:cNvSpPr txBox="1">
              <a:spLocks noChangeArrowheads="1"/>
            </p:cNvSpPr>
            <p:nvPr/>
          </p:nvSpPr>
          <p:spPr bwMode="auto">
            <a:xfrm>
              <a:off x="2366477" y="5726675"/>
              <a:ext cx="1104833" cy="60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dirty="0">
                  <a:solidFill>
                    <a:srgbClr val="000000"/>
                  </a:solidFill>
                </a:rPr>
                <a:t>38%</a:t>
              </a:r>
            </a:p>
            <a:p>
              <a:pPr algn="ctr">
                <a:spcBef>
                  <a:spcPct val="0"/>
                </a:spcBef>
                <a:spcAft>
                  <a:spcPct val="0"/>
                </a:spcAft>
                <a:buClrTx/>
                <a:buFontTx/>
                <a:buNone/>
              </a:pPr>
              <a:r>
                <a:rPr lang="en-US" altLang="en-US" sz="1400" b="0" dirty="0">
                  <a:solidFill>
                    <a:srgbClr val="000000"/>
                  </a:solidFill>
                </a:rPr>
                <a:t>(n = 11)</a:t>
              </a:r>
            </a:p>
          </p:txBody>
        </p:sp>
        <p:sp>
          <p:nvSpPr>
            <p:cNvPr id="23567" name="TextBox 40"/>
            <p:cNvSpPr txBox="1">
              <a:spLocks noChangeArrowheads="1"/>
            </p:cNvSpPr>
            <p:nvPr/>
          </p:nvSpPr>
          <p:spPr bwMode="auto">
            <a:xfrm>
              <a:off x="2097019" y="4285894"/>
              <a:ext cx="862404" cy="60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dirty="0">
                  <a:solidFill>
                    <a:srgbClr val="000000"/>
                  </a:solidFill>
                </a:rPr>
                <a:t>21%</a:t>
              </a:r>
            </a:p>
            <a:p>
              <a:pPr algn="ctr">
                <a:spcBef>
                  <a:spcPct val="0"/>
                </a:spcBef>
                <a:spcAft>
                  <a:spcPct val="0"/>
                </a:spcAft>
                <a:buClrTx/>
                <a:buFontTx/>
                <a:buNone/>
              </a:pPr>
              <a:r>
                <a:rPr lang="en-US" altLang="en-US" sz="1400" b="0" dirty="0">
                  <a:solidFill>
                    <a:srgbClr val="000000"/>
                  </a:solidFill>
                </a:rPr>
                <a:t>(n = 6)</a:t>
              </a:r>
            </a:p>
          </p:txBody>
        </p:sp>
        <p:sp>
          <p:nvSpPr>
            <p:cNvPr id="23569" name="TextBox 40"/>
            <p:cNvSpPr txBox="1">
              <a:spLocks noChangeArrowheads="1"/>
            </p:cNvSpPr>
            <p:nvPr/>
          </p:nvSpPr>
          <p:spPr bwMode="auto">
            <a:xfrm>
              <a:off x="2810312" y="4710755"/>
              <a:ext cx="939350" cy="465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70000"/>
                </a:lnSpc>
                <a:spcBef>
                  <a:spcPct val="0"/>
                </a:spcBef>
                <a:spcAft>
                  <a:spcPct val="0"/>
                </a:spcAft>
                <a:buClrTx/>
                <a:buFontTx/>
                <a:buNone/>
              </a:pPr>
              <a:r>
                <a:rPr lang="en-US" altLang="en-US" sz="1600" dirty="0">
                  <a:solidFill>
                    <a:srgbClr val="000000"/>
                  </a:solidFill>
                </a:rPr>
                <a:t>10%</a:t>
              </a:r>
            </a:p>
            <a:p>
              <a:pPr algn="ctr">
                <a:lnSpc>
                  <a:spcPct val="70000"/>
                </a:lnSpc>
                <a:spcBef>
                  <a:spcPct val="0"/>
                </a:spcBef>
                <a:spcAft>
                  <a:spcPct val="0"/>
                </a:spcAft>
                <a:buClrTx/>
                <a:buNone/>
              </a:pPr>
              <a:r>
                <a:rPr lang="en-US" altLang="en-US" sz="1400" b="0" dirty="0">
                  <a:solidFill>
                    <a:srgbClr val="000000"/>
                  </a:solidFill>
                </a:rPr>
                <a:t>(n = 3)</a:t>
              </a:r>
            </a:p>
          </p:txBody>
        </p:sp>
      </p:grpSp>
    </p:spTree>
    <p:extLst>
      <p:ext uri="{BB962C8B-B14F-4D97-AF65-F5344CB8AC3E}">
        <p14:creationId xmlns:p14="http://schemas.microsoft.com/office/powerpoint/2010/main" val="3127345787"/>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77825" y="238125"/>
            <a:ext cx="8442325" cy="1103313"/>
          </a:xfrm>
        </p:spPr>
        <p:txBody>
          <a:bodyPr/>
          <a:lstStyle/>
          <a:p>
            <a:r>
              <a:rPr lang="en-US" altLang="en-US" dirty="0"/>
              <a:t>HBV Testing and Monitoring During HCV DAA Therapy: AASLD/IDSA Guidance</a:t>
            </a:r>
          </a:p>
        </p:txBody>
      </p:sp>
      <p:sp>
        <p:nvSpPr>
          <p:cNvPr id="24579" name="Content Placeholder 2"/>
          <p:cNvSpPr>
            <a:spLocks noGrp="1"/>
          </p:cNvSpPr>
          <p:nvPr>
            <p:ph idx="1"/>
          </p:nvPr>
        </p:nvSpPr>
        <p:spPr>
          <a:xfrm>
            <a:off x="374650" y="1512888"/>
            <a:ext cx="8455025" cy="4651375"/>
          </a:xfrm>
        </p:spPr>
        <p:txBody>
          <a:bodyPr/>
          <a:lstStyle/>
          <a:p>
            <a:pPr>
              <a:spcAft>
                <a:spcPct val="0"/>
              </a:spcAft>
            </a:pPr>
            <a:r>
              <a:rPr lang="en-US" altLang="en-US" sz="2000" dirty="0"/>
              <a:t>Test all pts initiating HCV therapy for HBsAg, anti-HBc, and anti-HBs</a:t>
            </a:r>
          </a:p>
          <a:p>
            <a:pPr lvl="1">
              <a:spcAft>
                <a:spcPct val="0"/>
              </a:spcAft>
            </a:pPr>
            <a:r>
              <a:rPr lang="en-US" altLang="en-US" sz="1800" dirty="0"/>
              <a:t>No HBV markers: VACCINATE (this is not new)</a:t>
            </a:r>
          </a:p>
          <a:p>
            <a:pPr lvl="1">
              <a:spcAft>
                <a:spcPct val="0"/>
              </a:spcAft>
            </a:pPr>
            <a:r>
              <a:rPr lang="en-US" altLang="en-US" sz="1800" dirty="0"/>
              <a:t>HBV markers present: </a:t>
            </a:r>
          </a:p>
        </p:txBody>
      </p:sp>
      <p:cxnSp>
        <p:nvCxnSpPr>
          <p:cNvPr id="24580" name="Straight Arrow Connector 8"/>
          <p:cNvCxnSpPr>
            <a:cxnSpLocks noChangeShapeType="1"/>
          </p:cNvCxnSpPr>
          <p:nvPr/>
        </p:nvCxnSpPr>
        <p:spPr bwMode="auto">
          <a:xfrm flipH="1">
            <a:off x="2038350" y="3095625"/>
            <a:ext cx="0" cy="301625"/>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701" name="Rectangle 12"/>
          <p:cNvSpPr>
            <a:spLocks noChangeArrowheads="1"/>
          </p:cNvSpPr>
          <p:nvPr/>
        </p:nvSpPr>
        <p:spPr bwMode="auto">
          <a:xfrm>
            <a:off x="425450" y="3443288"/>
            <a:ext cx="2470150" cy="369887"/>
          </a:xfrm>
          <a:prstGeom prst="rect">
            <a:avLst/>
          </a:prstGeom>
          <a:solidFill>
            <a:schemeClr val="accent1"/>
          </a:solidFill>
          <a:ln w="9525">
            <a:noFill/>
            <a:miter lim="800000"/>
            <a:headEnd/>
            <a:tailEnd/>
          </a:ln>
        </p:spPr>
        <p:txBody>
          <a:bodyPr wrap="none" anchor="ctr">
            <a:spAutoFit/>
          </a:bodyPr>
          <a:lstStyle/>
          <a:p>
            <a:pPr algn="ctr" eaLnBrk="1" hangingPunct="1">
              <a:defRPr/>
            </a:pPr>
            <a:r>
              <a:rPr lang="en-US" altLang="en-US" dirty="0">
                <a:solidFill>
                  <a:schemeClr val="bg2">
                    <a:lumMod val="10000"/>
                  </a:schemeClr>
                </a:solidFill>
                <a:latin typeface="Arial" charset="0"/>
              </a:rPr>
              <a:t>HBV DNA detectable</a:t>
            </a:r>
          </a:p>
        </p:txBody>
      </p:sp>
      <p:sp>
        <p:nvSpPr>
          <p:cNvPr id="29702" name="Rectangle 14"/>
          <p:cNvSpPr>
            <a:spLocks noChangeArrowheads="1"/>
          </p:cNvSpPr>
          <p:nvPr/>
        </p:nvSpPr>
        <p:spPr bwMode="auto">
          <a:xfrm>
            <a:off x="5927725" y="2686050"/>
            <a:ext cx="2743200" cy="923925"/>
          </a:xfrm>
          <a:prstGeom prst="rect">
            <a:avLst/>
          </a:prstGeom>
          <a:solidFill>
            <a:schemeClr val="accent2"/>
          </a:solidFill>
          <a:ln w="9525">
            <a:noFill/>
            <a:miter lim="800000"/>
            <a:headEnd/>
            <a:tailEnd/>
          </a:ln>
        </p:spPr>
        <p:txBody>
          <a:bodyPr anchor="ctr">
            <a:spAutoFit/>
          </a:bodyPr>
          <a:lstStyle/>
          <a:p>
            <a:pPr algn="ctr" eaLnBrk="1" hangingPunct="1">
              <a:defRPr/>
            </a:pPr>
            <a:r>
              <a:rPr lang="en-US" altLang="en-US" dirty="0">
                <a:solidFill>
                  <a:schemeClr val="bg2">
                    <a:lumMod val="10000"/>
                  </a:schemeClr>
                </a:solidFill>
                <a:latin typeface="Arial" charset="0"/>
              </a:rPr>
              <a:t>HBsAg negative;</a:t>
            </a:r>
          </a:p>
          <a:p>
            <a:pPr algn="ctr" eaLnBrk="1" hangingPunct="1">
              <a:defRPr/>
            </a:pPr>
            <a:r>
              <a:rPr lang="en-US" altLang="en-US" dirty="0">
                <a:solidFill>
                  <a:schemeClr val="bg2">
                    <a:lumMod val="10000"/>
                  </a:schemeClr>
                </a:solidFill>
                <a:latin typeface="Arial" charset="0"/>
              </a:rPr>
              <a:t>anti-HBc positive</a:t>
            </a:r>
          </a:p>
          <a:p>
            <a:pPr algn="ctr" eaLnBrk="1" hangingPunct="1">
              <a:defRPr/>
            </a:pPr>
            <a:r>
              <a:rPr lang="en-US" altLang="en-US" dirty="0">
                <a:solidFill>
                  <a:schemeClr val="bg2">
                    <a:lumMod val="10000"/>
                  </a:schemeClr>
                </a:solidFill>
                <a:latin typeface="Arial" charset="0"/>
              </a:rPr>
              <a:t>(± anti-HBs)</a:t>
            </a:r>
          </a:p>
        </p:txBody>
      </p:sp>
      <p:sp>
        <p:nvSpPr>
          <p:cNvPr id="29703" name="Rectangle 15"/>
          <p:cNvSpPr>
            <a:spLocks noChangeArrowheads="1"/>
          </p:cNvSpPr>
          <p:nvPr/>
        </p:nvSpPr>
        <p:spPr bwMode="auto">
          <a:xfrm>
            <a:off x="425450" y="4210148"/>
            <a:ext cx="2470150" cy="1200150"/>
          </a:xfrm>
          <a:prstGeom prst="rect">
            <a:avLst/>
          </a:prstGeom>
          <a:solidFill>
            <a:schemeClr val="accent1"/>
          </a:solidFill>
          <a:ln w="9525">
            <a:noFill/>
            <a:miter lim="800000"/>
            <a:headEnd/>
            <a:tailEnd/>
          </a:ln>
        </p:spPr>
        <p:txBody>
          <a:bodyPr anchor="ctr">
            <a:spAutoFit/>
          </a:bodyPr>
          <a:lstStyle/>
          <a:p>
            <a:pPr algn="ctr" eaLnBrk="1" hangingPunct="1">
              <a:defRPr/>
            </a:pPr>
            <a:r>
              <a:rPr lang="en-US" altLang="en-US" dirty="0">
                <a:solidFill>
                  <a:schemeClr val="bg2">
                    <a:lumMod val="10000"/>
                  </a:schemeClr>
                </a:solidFill>
                <a:latin typeface="Arial" charset="0"/>
              </a:rPr>
              <a:t>HBV DNA meets criteria for treatment in AASLD HBV</a:t>
            </a:r>
          </a:p>
          <a:p>
            <a:pPr algn="ctr" eaLnBrk="1" hangingPunct="1">
              <a:defRPr/>
            </a:pPr>
            <a:r>
              <a:rPr lang="en-US" altLang="en-US" dirty="0">
                <a:solidFill>
                  <a:schemeClr val="bg2">
                    <a:lumMod val="10000"/>
                  </a:schemeClr>
                </a:solidFill>
                <a:latin typeface="Arial" charset="0"/>
              </a:rPr>
              <a:t>guidelines</a:t>
            </a:r>
          </a:p>
        </p:txBody>
      </p:sp>
      <p:sp>
        <p:nvSpPr>
          <p:cNvPr id="29704" name="Rectangle 16"/>
          <p:cNvSpPr>
            <a:spLocks noChangeArrowheads="1"/>
          </p:cNvSpPr>
          <p:nvPr/>
        </p:nvSpPr>
        <p:spPr bwMode="auto">
          <a:xfrm>
            <a:off x="6110288" y="3990975"/>
            <a:ext cx="2378075" cy="922338"/>
          </a:xfrm>
          <a:prstGeom prst="rect">
            <a:avLst/>
          </a:prstGeom>
          <a:solidFill>
            <a:schemeClr val="accent2"/>
          </a:solidFill>
          <a:ln w="9525">
            <a:noFill/>
            <a:miter lim="800000"/>
            <a:headEnd/>
            <a:tailEnd/>
          </a:ln>
        </p:spPr>
        <p:txBody>
          <a:bodyPr anchor="ctr">
            <a:spAutoFit/>
          </a:bodyPr>
          <a:lstStyle/>
          <a:p>
            <a:pPr algn="ctr" eaLnBrk="1" hangingPunct="1">
              <a:defRPr/>
            </a:pPr>
            <a:r>
              <a:rPr lang="en-US" altLang="en-US" dirty="0">
                <a:solidFill>
                  <a:schemeClr val="bg2">
                    <a:lumMod val="10000"/>
                  </a:schemeClr>
                </a:solidFill>
                <a:latin typeface="Arial" charset="0"/>
              </a:rPr>
              <a:t>“Insufficient data </a:t>
            </a:r>
            <a:br>
              <a:rPr lang="en-US" altLang="en-US" dirty="0">
                <a:solidFill>
                  <a:schemeClr val="bg2">
                    <a:lumMod val="10000"/>
                  </a:schemeClr>
                </a:solidFill>
                <a:latin typeface="Arial" charset="0"/>
              </a:rPr>
            </a:br>
            <a:r>
              <a:rPr lang="en-US" altLang="en-US" dirty="0">
                <a:solidFill>
                  <a:schemeClr val="bg2">
                    <a:lumMod val="10000"/>
                  </a:schemeClr>
                </a:solidFill>
                <a:latin typeface="Arial" charset="0"/>
              </a:rPr>
              <a:t>to provide</a:t>
            </a:r>
          </a:p>
          <a:p>
            <a:pPr algn="ctr" eaLnBrk="1" hangingPunct="1">
              <a:defRPr/>
            </a:pPr>
            <a:r>
              <a:rPr lang="en-US" altLang="en-US" dirty="0">
                <a:solidFill>
                  <a:schemeClr val="bg2">
                    <a:lumMod val="10000"/>
                  </a:schemeClr>
                </a:solidFill>
                <a:latin typeface="Arial" charset="0"/>
              </a:rPr>
              <a:t>recommendations”</a:t>
            </a:r>
          </a:p>
        </p:txBody>
      </p:sp>
      <p:sp>
        <p:nvSpPr>
          <p:cNvPr id="29705" name="Rectangle 23"/>
          <p:cNvSpPr>
            <a:spLocks noChangeArrowheads="1"/>
          </p:cNvSpPr>
          <p:nvPr/>
        </p:nvSpPr>
        <p:spPr bwMode="auto">
          <a:xfrm>
            <a:off x="3370263" y="3429000"/>
            <a:ext cx="2036762" cy="646113"/>
          </a:xfrm>
          <a:prstGeom prst="rect">
            <a:avLst/>
          </a:prstGeom>
          <a:solidFill>
            <a:srgbClr val="F2F23A"/>
          </a:solidFill>
          <a:ln w="9525">
            <a:noFill/>
            <a:miter lim="800000"/>
            <a:headEnd/>
            <a:tailEnd/>
          </a:ln>
        </p:spPr>
        <p:txBody>
          <a:bodyPr wrap="none" anchor="ctr">
            <a:spAutoFit/>
          </a:bodyPr>
          <a:lstStyle/>
          <a:p>
            <a:pPr algn="ctr" eaLnBrk="1" hangingPunct="1">
              <a:defRPr/>
            </a:pPr>
            <a:r>
              <a:rPr lang="en-US" altLang="en-US" dirty="0">
                <a:solidFill>
                  <a:schemeClr val="bg2">
                    <a:lumMod val="10000"/>
                  </a:schemeClr>
                </a:solidFill>
                <a:latin typeface="Arial" charset="0"/>
              </a:rPr>
              <a:t>HBV DNA low or </a:t>
            </a:r>
          </a:p>
          <a:p>
            <a:pPr algn="ctr" eaLnBrk="1" hangingPunct="1">
              <a:defRPr/>
            </a:pPr>
            <a:r>
              <a:rPr lang="en-US" altLang="en-US" dirty="0">
                <a:solidFill>
                  <a:schemeClr val="bg2">
                    <a:lumMod val="10000"/>
                  </a:schemeClr>
                </a:solidFill>
                <a:latin typeface="Arial" charset="0"/>
              </a:rPr>
              <a:t>undetectable</a:t>
            </a:r>
          </a:p>
        </p:txBody>
      </p:sp>
      <p:cxnSp>
        <p:nvCxnSpPr>
          <p:cNvPr id="24586" name="Straight Arrow Connector 25"/>
          <p:cNvCxnSpPr>
            <a:cxnSpLocks noChangeShapeType="1"/>
          </p:cNvCxnSpPr>
          <p:nvPr/>
        </p:nvCxnSpPr>
        <p:spPr bwMode="auto">
          <a:xfrm>
            <a:off x="3692525" y="3095625"/>
            <a:ext cx="1588" cy="293688"/>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707" name="Rectangle 26"/>
          <p:cNvSpPr>
            <a:spLocks noChangeArrowheads="1"/>
          </p:cNvSpPr>
          <p:nvPr/>
        </p:nvSpPr>
        <p:spPr bwMode="auto">
          <a:xfrm>
            <a:off x="425450" y="5781773"/>
            <a:ext cx="2470150" cy="369888"/>
          </a:xfrm>
          <a:prstGeom prst="rect">
            <a:avLst/>
          </a:prstGeom>
          <a:solidFill>
            <a:schemeClr val="accent1"/>
          </a:solidFill>
          <a:ln w="9525">
            <a:noFill/>
            <a:miter lim="800000"/>
            <a:headEnd/>
            <a:tailEnd/>
          </a:ln>
        </p:spPr>
        <p:txBody>
          <a:bodyPr anchor="ctr">
            <a:spAutoFit/>
          </a:bodyPr>
          <a:lstStyle/>
          <a:p>
            <a:pPr algn="ctr" eaLnBrk="1" hangingPunct="1">
              <a:defRPr/>
            </a:pPr>
            <a:r>
              <a:rPr lang="en-US" altLang="en-US" dirty="0">
                <a:solidFill>
                  <a:schemeClr val="bg2">
                    <a:lumMod val="10000"/>
                  </a:schemeClr>
                </a:solidFill>
                <a:latin typeface="Arial" charset="0"/>
              </a:rPr>
              <a:t>Treat with HBV drug</a:t>
            </a:r>
          </a:p>
        </p:txBody>
      </p:sp>
      <p:sp>
        <p:nvSpPr>
          <p:cNvPr id="29708" name="Rectangle 30"/>
          <p:cNvSpPr>
            <a:spLocks noChangeArrowheads="1"/>
          </p:cNvSpPr>
          <p:nvPr/>
        </p:nvSpPr>
        <p:spPr bwMode="auto">
          <a:xfrm>
            <a:off x="3163888" y="4456407"/>
            <a:ext cx="2468562" cy="1754187"/>
          </a:xfrm>
          <a:prstGeom prst="rect">
            <a:avLst/>
          </a:prstGeom>
          <a:solidFill>
            <a:srgbClr val="F2F23A"/>
          </a:solidFill>
          <a:ln w="9525">
            <a:noFill/>
            <a:miter lim="800000"/>
            <a:headEnd/>
            <a:tailEnd/>
          </a:ln>
        </p:spPr>
        <p:txBody>
          <a:bodyPr anchor="ctr">
            <a:spAutoFit/>
          </a:bodyPr>
          <a:lstStyle/>
          <a:p>
            <a:pPr algn="ctr" eaLnBrk="1" hangingPunct="1">
              <a:defRPr/>
            </a:pPr>
            <a:r>
              <a:rPr lang="en-US" altLang="en-US" dirty="0">
                <a:solidFill>
                  <a:schemeClr val="bg2">
                    <a:lumMod val="10000"/>
                  </a:schemeClr>
                </a:solidFill>
                <a:latin typeface="Arial" charset="0"/>
              </a:rPr>
              <a:t>Monitor for reactivation; treat if HBV DNA level meets AASLD HBV guideline treatment</a:t>
            </a:r>
          </a:p>
          <a:p>
            <a:pPr algn="ctr" eaLnBrk="1" hangingPunct="1">
              <a:defRPr/>
            </a:pPr>
            <a:r>
              <a:rPr lang="en-US" altLang="en-US" dirty="0">
                <a:solidFill>
                  <a:schemeClr val="bg2">
                    <a:lumMod val="10000"/>
                  </a:schemeClr>
                </a:solidFill>
                <a:latin typeface="Arial" charset="0"/>
              </a:rPr>
              <a:t>criteria</a:t>
            </a:r>
          </a:p>
        </p:txBody>
      </p:sp>
      <p:grpSp>
        <p:nvGrpSpPr>
          <p:cNvPr id="24589" name="Group 16"/>
          <p:cNvGrpSpPr>
            <a:grpSpLocks/>
          </p:cNvGrpSpPr>
          <p:nvPr/>
        </p:nvGrpSpPr>
        <p:grpSpPr bwMode="auto">
          <a:xfrm>
            <a:off x="6291263" y="6208713"/>
            <a:ext cx="2673350" cy="450850"/>
            <a:chOff x="9289790" y="4481726"/>
            <a:chExt cx="2673350" cy="450347"/>
          </a:xfrm>
        </p:grpSpPr>
        <p:pic>
          <p:nvPicPr>
            <p:cNvPr id="2459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3" name="Rectangle 8"/>
            <p:cNvSpPr>
              <a:spLocks noChangeArrowheads="1"/>
            </p:cNvSpPr>
            <p:nvPr/>
          </p:nvSpPr>
          <p:spPr bwMode="auto">
            <a:xfrm>
              <a:off x="9289790" y="4624442"/>
              <a:ext cx="2673350" cy="307631"/>
            </a:xfrm>
            <a:prstGeom prst="rect">
              <a:avLst/>
            </a:prstGeom>
            <a:noFill/>
            <a:ln>
              <a:noFill/>
            </a:ln>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fontAlgn="auto" hangingPunct="1">
                <a:lnSpc>
                  <a:spcPct val="100000"/>
                </a:lnSpc>
                <a:spcBef>
                  <a:spcPct val="0"/>
                </a:spcBef>
                <a:spcAft>
                  <a:spcPct val="0"/>
                </a:spcAft>
                <a:buClrTx/>
                <a:buFontTx/>
                <a:buNone/>
                <a:defRPr/>
              </a:pPr>
              <a:r>
                <a:rPr lang="en-US" altLang="en-US" sz="1400" b="0" kern="0" dirty="0">
                  <a:solidFill>
                    <a:schemeClr val="bg2"/>
                  </a:solidFill>
                </a:rPr>
                <a:t>Slide credit: </a:t>
              </a:r>
              <a:r>
                <a:rPr lang="en-US" altLang="en-US" sz="1400" b="0" kern="0" dirty="0">
                  <a:solidFill>
                    <a:schemeClr val="bg2"/>
                  </a:solidFill>
                  <a:hlinkClick r:id="rId4"/>
                </a:rPr>
                <a:t>clinicaloptions.com</a:t>
              </a:r>
              <a:endParaRPr lang="en-US" altLang="en-US" sz="1400" b="0" kern="0" dirty="0">
                <a:solidFill>
                  <a:schemeClr val="bg2"/>
                </a:solidFill>
              </a:endParaRPr>
            </a:p>
          </p:txBody>
        </p:sp>
      </p:grpSp>
      <p:sp>
        <p:nvSpPr>
          <p:cNvPr id="28" name="Text Box 11"/>
          <p:cNvSpPr txBox="1">
            <a:spLocks noChangeArrowheads="1"/>
          </p:cNvSpPr>
          <p:nvPr/>
        </p:nvSpPr>
        <p:spPr bwMode="auto">
          <a:xfrm>
            <a:off x="284163" y="6201073"/>
            <a:ext cx="6008687" cy="461665"/>
          </a:xfrm>
          <a:prstGeom prst="rect">
            <a:avLst/>
          </a:prstGeom>
          <a:noFill/>
          <a:ln>
            <a:noFill/>
          </a:ln>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fontAlgn="auto" hangingPunct="1">
              <a:lnSpc>
                <a:spcPct val="100000"/>
              </a:lnSpc>
              <a:spcBef>
                <a:spcPct val="0"/>
              </a:spcBef>
              <a:spcAft>
                <a:spcPct val="0"/>
              </a:spcAft>
              <a:buClrTx/>
              <a:buFontTx/>
              <a:buNone/>
              <a:defRPr/>
            </a:pPr>
            <a:r>
              <a:rPr lang="en-US" altLang="en-US" sz="1200" b="0" kern="0" dirty="0">
                <a:solidFill>
                  <a:schemeClr val="bg2"/>
                </a:solidFill>
              </a:rPr>
              <a:t>AASLD/IDSA. HCV guidance. September 2016.</a:t>
            </a:r>
            <a:br>
              <a:rPr lang="en-US" altLang="en-US" sz="1200" b="0" kern="0" dirty="0">
                <a:solidFill>
                  <a:schemeClr val="bg2"/>
                </a:solidFill>
              </a:rPr>
            </a:br>
            <a:r>
              <a:rPr lang="en-US" altLang="en-US" sz="1200" b="0" kern="0" dirty="0">
                <a:solidFill>
                  <a:schemeClr val="bg2"/>
                </a:solidFill>
              </a:rPr>
              <a:t>Graphic created by Ira M. Jacobson, MD. </a:t>
            </a:r>
          </a:p>
        </p:txBody>
      </p:sp>
      <p:sp>
        <p:nvSpPr>
          <p:cNvPr id="29711" name="Rectangle 3"/>
          <p:cNvSpPr>
            <a:spLocks noChangeArrowheads="1"/>
          </p:cNvSpPr>
          <p:nvPr/>
        </p:nvSpPr>
        <p:spPr bwMode="auto">
          <a:xfrm>
            <a:off x="1489075" y="2708275"/>
            <a:ext cx="2743200" cy="369888"/>
          </a:xfrm>
          <a:prstGeom prst="rect">
            <a:avLst/>
          </a:prstGeom>
          <a:solidFill>
            <a:schemeClr val="accent3"/>
          </a:solidFill>
          <a:ln w="9525">
            <a:noFill/>
            <a:miter lim="800000"/>
            <a:headEnd/>
            <a:tailEnd/>
          </a:ln>
        </p:spPr>
        <p:txBody>
          <a:bodyPr anchor="ctr">
            <a:spAutoFit/>
          </a:bodyPr>
          <a:lstStyle/>
          <a:p>
            <a:pPr algn="ctr" eaLnBrk="1" hangingPunct="1">
              <a:defRPr/>
            </a:pPr>
            <a:r>
              <a:rPr lang="en-US" altLang="en-US" dirty="0">
                <a:solidFill>
                  <a:schemeClr val="bg2">
                    <a:lumMod val="10000"/>
                  </a:schemeClr>
                </a:solidFill>
                <a:latin typeface="Arial" charset="0"/>
              </a:rPr>
              <a:t>HBsAg positive</a:t>
            </a:r>
          </a:p>
        </p:txBody>
      </p:sp>
      <p:cxnSp>
        <p:nvCxnSpPr>
          <p:cNvPr id="24592" name="Straight Arrow Connector 29"/>
          <p:cNvCxnSpPr>
            <a:cxnSpLocks noChangeShapeType="1"/>
          </p:cNvCxnSpPr>
          <p:nvPr/>
        </p:nvCxnSpPr>
        <p:spPr bwMode="auto">
          <a:xfrm>
            <a:off x="7297738" y="3641725"/>
            <a:ext cx="1587" cy="293688"/>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93" name="Straight Arrow Connector 31"/>
          <p:cNvCxnSpPr>
            <a:cxnSpLocks noChangeShapeType="1"/>
          </p:cNvCxnSpPr>
          <p:nvPr/>
        </p:nvCxnSpPr>
        <p:spPr bwMode="auto">
          <a:xfrm>
            <a:off x="1658938" y="3873500"/>
            <a:ext cx="3175" cy="293688"/>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94" name="Straight Arrow Connector 33"/>
          <p:cNvCxnSpPr>
            <a:cxnSpLocks noChangeShapeType="1"/>
          </p:cNvCxnSpPr>
          <p:nvPr/>
        </p:nvCxnSpPr>
        <p:spPr bwMode="auto">
          <a:xfrm>
            <a:off x="1658938" y="5461098"/>
            <a:ext cx="3175" cy="292100"/>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95" name="Straight Arrow Connector 34"/>
          <p:cNvCxnSpPr>
            <a:cxnSpLocks noChangeShapeType="1"/>
          </p:cNvCxnSpPr>
          <p:nvPr/>
        </p:nvCxnSpPr>
        <p:spPr bwMode="auto">
          <a:xfrm>
            <a:off x="4387850" y="4121248"/>
            <a:ext cx="1588" cy="293688"/>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7440823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p:cNvSpPr>
            <a:spLocks noGrp="1"/>
          </p:cNvSpPr>
          <p:nvPr>
            <p:ph type="title"/>
          </p:nvPr>
        </p:nvSpPr>
        <p:spPr>
          <a:xfrm>
            <a:off x="377825" y="238125"/>
            <a:ext cx="8442325" cy="1103313"/>
          </a:xfrm>
        </p:spPr>
        <p:txBody>
          <a:bodyPr/>
          <a:lstStyle/>
          <a:p>
            <a:r>
              <a:rPr lang="en-US" altLang="en-US" dirty="0"/>
              <a:t>GS-108/110: Changes in BMD With TAF vs TDF in HBV Pts</a:t>
            </a:r>
          </a:p>
        </p:txBody>
      </p:sp>
      <p:sp>
        <p:nvSpPr>
          <p:cNvPr id="23556" name="Content Placeholder 2"/>
          <p:cNvSpPr>
            <a:spLocks noGrp="1"/>
          </p:cNvSpPr>
          <p:nvPr>
            <p:ph idx="1"/>
          </p:nvPr>
        </p:nvSpPr>
        <p:spPr>
          <a:xfrm>
            <a:off x="374650" y="1512887"/>
            <a:ext cx="8455025" cy="4689475"/>
          </a:xfrm>
        </p:spPr>
        <p:txBody>
          <a:bodyPr/>
          <a:lstStyle/>
          <a:p>
            <a:pPr>
              <a:spcAft>
                <a:spcPct val="0"/>
              </a:spcAft>
            </a:pPr>
            <a:r>
              <a:rPr lang="en-US" altLang="en-US" sz="2400" dirty="0"/>
              <a:t>Randomized, double-blind, active-controlled phase III studies in which pts with </a:t>
            </a:r>
            <a:r>
              <a:rPr lang="en-US" altLang="en-US" sz="2400" dirty="0">
                <a:solidFill>
                  <a:schemeClr val="tx2">
                    <a:lumMod val="20000"/>
                    <a:lumOff val="80000"/>
                  </a:schemeClr>
                </a:solidFill>
              </a:rPr>
              <a:t>chronic HBV infection* treated with </a:t>
            </a:r>
            <a:r>
              <a:rPr lang="en-US" altLang="en-US" sz="2400" dirty="0">
                <a:solidFill>
                  <a:schemeClr val="accent2"/>
                </a:solidFill>
              </a:rPr>
              <a:t>TAF 25 mg QD </a:t>
            </a:r>
            <a:r>
              <a:rPr lang="en-US" altLang="en-US" sz="2400" dirty="0">
                <a:solidFill>
                  <a:schemeClr val="tx2">
                    <a:lumMod val="20000"/>
                    <a:lumOff val="80000"/>
                  </a:schemeClr>
                </a:solidFill>
              </a:rPr>
              <a:t>(n = 866) or </a:t>
            </a:r>
            <a:r>
              <a:rPr lang="en-US" altLang="en-US" sz="2400" dirty="0">
                <a:solidFill>
                  <a:schemeClr val="accent3"/>
                </a:solidFill>
              </a:rPr>
              <a:t>TDF 300 mg QD </a:t>
            </a:r>
            <a:br>
              <a:rPr lang="en-US" altLang="en-US" sz="2400" dirty="0">
                <a:solidFill>
                  <a:schemeClr val="accent3"/>
                </a:solidFill>
              </a:rPr>
            </a:br>
            <a:r>
              <a:rPr lang="en-US" altLang="en-US" sz="2400" dirty="0">
                <a:solidFill>
                  <a:schemeClr val="tx2">
                    <a:lumMod val="20000"/>
                    <a:lumOff val="80000"/>
                  </a:schemeClr>
                </a:solidFill>
              </a:rPr>
              <a:t>(n = 432)</a:t>
            </a:r>
            <a:r>
              <a:rPr lang="en-US" altLang="en-US" sz="2400" baseline="30000" dirty="0">
                <a:solidFill>
                  <a:schemeClr val="tx2">
                    <a:lumMod val="20000"/>
                    <a:lumOff val="80000"/>
                  </a:schemeClr>
                </a:solidFill>
              </a:rPr>
              <a:t>[1]</a:t>
            </a:r>
          </a:p>
          <a:p>
            <a:pPr lvl="1">
              <a:spcAft>
                <a:spcPct val="0"/>
              </a:spcAft>
            </a:pPr>
            <a:r>
              <a:rPr lang="en-US" altLang="en-US" sz="2200" dirty="0">
                <a:solidFill>
                  <a:schemeClr val="tx2">
                    <a:lumMod val="20000"/>
                    <a:lumOff val="80000"/>
                  </a:schemeClr>
                </a:solidFill>
              </a:rPr>
              <a:t>Noninferior efficacy between groups previously shown</a:t>
            </a:r>
            <a:r>
              <a:rPr lang="en-US" altLang="en-US" sz="2200" baseline="30000" dirty="0">
                <a:solidFill>
                  <a:schemeClr val="tx2">
                    <a:lumMod val="20000"/>
                    <a:lumOff val="80000"/>
                  </a:schemeClr>
                </a:solidFill>
              </a:rPr>
              <a:t>[2,3]</a:t>
            </a:r>
          </a:p>
          <a:p>
            <a:pPr lvl="1">
              <a:spcAft>
                <a:spcPct val="0"/>
              </a:spcAft>
            </a:pPr>
            <a:endParaRPr lang="en-US" altLang="en-US" sz="2000" baseline="30000" dirty="0">
              <a:solidFill>
                <a:schemeClr val="tx2">
                  <a:lumMod val="20000"/>
                  <a:lumOff val="80000"/>
                </a:schemeClr>
              </a:solidFill>
            </a:endParaRPr>
          </a:p>
          <a:p>
            <a:pPr lvl="1">
              <a:spcAft>
                <a:spcPct val="0"/>
              </a:spcAft>
            </a:pPr>
            <a:endParaRPr lang="en-US" altLang="en-US" sz="2000" baseline="30000" dirty="0">
              <a:solidFill>
                <a:schemeClr val="tx2">
                  <a:lumMod val="20000"/>
                  <a:lumOff val="80000"/>
                </a:schemeClr>
              </a:solidFill>
            </a:endParaRPr>
          </a:p>
          <a:p>
            <a:pPr lvl="1">
              <a:spcAft>
                <a:spcPct val="0"/>
              </a:spcAft>
            </a:pPr>
            <a:endParaRPr lang="en-US" altLang="en-US" sz="2000" baseline="30000" dirty="0">
              <a:solidFill>
                <a:schemeClr val="tx2">
                  <a:lumMod val="20000"/>
                  <a:lumOff val="80000"/>
                </a:schemeClr>
              </a:solidFill>
            </a:endParaRPr>
          </a:p>
          <a:p>
            <a:pPr lvl="1">
              <a:spcAft>
                <a:spcPct val="0"/>
              </a:spcAft>
            </a:pPr>
            <a:endParaRPr lang="en-US" altLang="en-US" sz="2000" baseline="30000" dirty="0">
              <a:solidFill>
                <a:schemeClr val="tx2">
                  <a:lumMod val="20000"/>
                  <a:lumOff val="80000"/>
                </a:schemeClr>
              </a:solidFill>
            </a:endParaRPr>
          </a:p>
          <a:p>
            <a:pPr lvl="1">
              <a:spcAft>
                <a:spcPct val="0"/>
              </a:spcAft>
            </a:pPr>
            <a:endParaRPr lang="en-US" altLang="en-US" sz="2000" baseline="30000" dirty="0">
              <a:solidFill>
                <a:schemeClr val="tx2">
                  <a:lumMod val="20000"/>
                  <a:lumOff val="80000"/>
                </a:schemeClr>
              </a:solidFill>
            </a:endParaRPr>
          </a:p>
          <a:p>
            <a:pPr>
              <a:spcAft>
                <a:spcPct val="0"/>
              </a:spcAft>
            </a:pPr>
            <a:r>
              <a:rPr lang="en-US" altLang="en-US" sz="2200" dirty="0">
                <a:solidFill>
                  <a:schemeClr val="tx2">
                    <a:lumMod val="20000"/>
                    <a:lumOff val="80000"/>
                  </a:schemeClr>
                </a:solidFill>
              </a:rPr>
              <a:t>TDF also associated with significantly decreased hip and spine BMD at Wks 24 and 48 vs TAF </a:t>
            </a:r>
            <a:r>
              <a:rPr lang="en-US" altLang="en-US" sz="2200" i="1" dirty="0">
                <a:solidFill>
                  <a:schemeClr val="tx2">
                    <a:lumMod val="20000"/>
                    <a:lumOff val="80000"/>
                  </a:schemeClr>
                </a:solidFill>
              </a:rPr>
              <a:t>(P &lt;</a:t>
            </a:r>
            <a:r>
              <a:rPr lang="en-US" altLang="en-US" sz="2200" dirty="0">
                <a:solidFill>
                  <a:schemeClr val="tx2">
                    <a:lumMod val="20000"/>
                    <a:lumOff val="80000"/>
                  </a:schemeClr>
                </a:solidFill>
              </a:rPr>
              <a:t> .001 for all comparisons)</a:t>
            </a:r>
          </a:p>
          <a:p>
            <a:pPr>
              <a:spcAft>
                <a:spcPct val="0"/>
              </a:spcAft>
            </a:pPr>
            <a:endParaRPr lang="en-US" altLang="en-US" sz="2200" dirty="0">
              <a:solidFill>
                <a:schemeClr val="tx2">
                  <a:lumMod val="20000"/>
                  <a:lumOff val="80000"/>
                </a:schemeClr>
              </a:solidFill>
            </a:endParaRPr>
          </a:p>
        </p:txBody>
      </p:sp>
      <p:grpSp>
        <p:nvGrpSpPr>
          <p:cNvPr id="23557" name="Group 16"/>
          <p:cNvGrpSpPr>
            <a:grpSpLocks/>
          </p:cNvGrpSpPr>
          <p:nvPr/>
        </p:nvGrpSpPr>
        <p:grpSpPr bwMode="auto">
          <a:xfrm>
            <a:off x="6291263" y="6208713"/>
            <a:ext cx="2673350" cy="450850"/>
            <a:chOff x="9289790" y="4481726"/>
            <a:chExt cx="2673350" cy="450347"/>
          </a:xfrm>
        </p:grpSpPr>
        <p:pic>
          <p:nvPicPr>
            <p:cNvPr id="2357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357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23558" name="Text Box 11"/>
          <p:cNvSpPr txBox="1">
            <a:spLocks noChangeArrowheads="1"/>
          </p:cNvSpPr>
          <p:nvPr/>
        </p:nvSpPr>
        <p:spPr bwMode="auto">
          <a:xfrm>
            <a:off x="285750" y="6018725"/>
            <a:ext cx="60975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None/>
            </a:pPr>
            <a:r>
              <a:rPr lang="en-US" altLang="en-US" sz="1200" b="0" dirty="0">
                <a:solidFill>
                  <a:schemeClr val="bg2"/>
                </a:solidFill>
              </a:rPr>
              <a:t>1. Seto WK, et al. AASLD 2016. Abstract 67.</a:t>
            </a:r>
            <a:r>
              <a:rPr lang="en-US" altLang="en-US" sz="1200" b="0" dirty="0">
                <a:solidFill>
                  <a:srgbClr val="CDCDCF"/>
                </a:solidFill>
                <a:ea typeface="MS PGothic" pitchFamily="34" charset="-128"/>
              </a:rPr>
              <a:t> </a:t>
            </a:r>
            <a:r>
              <a:rPr lang="en-US" altLang="en-US" sz="1200" b="0" dirty="0">
                <a:solidFill>
                  <a:schemeClr val="bg2"/>
                </a:solidFill>
              </a:rPr>
              <a:t> </a:t>
            </a:r>
          </a:p>
          <a:p>
            <a:pPr eaLnBrk="1" hangingPunct="1">
              <a:lnSpc>
                <a:spcPct val="100000"/>
              </a:lnSpc>
              <a:spcBef>
                <a:spcPct val="0"/>
              </a:spcBef>
              <a:spcAft>
                <a:spcPct val="0"/>
              </a:spcAft>
              <a:buClrTx/>
              <a:buFontTx/>
              <a:buNone/>
            </a:pPr>
            <a:r>
              <a:rPr lang="en-US" altLang="en-US" sz="1200" b="0" dirty="0">
                <a:solidFill>
                  <a:schemeClr val="bg2"/>
                </a:solidFill>
              </a:rPr>
              <a:t>2. Buti M, et al. Lancet Gastroenterol Hepatol. 2016;1:196-206.</a:t>
            </a:r>
          </a:p>
          <a:p>
            <a:pPr eaLnBrk="1" hangingPunct="1">
              <a:lnSpc>
                <a:spcPct val="100000"/>
              </a:lnSpc>
              <a:spcBef>
                <a:spcPct val="0"/>
              </a:spcBef>
              <a:spcAft>
                <a:spcPct val="0"/>
              </a:spcAft>
              <a:buClrTx/>
              <a:buFontTx/>
              <a:buNone/>
            </a:pPr>
            <a:r>
              <a:rPr lang="en-US" altLang="en-US" sz="1200" b="0" dirty="0">
                <a:solidFill>
                  <a:schemeClr val="bg2"/>
                </a:solidFill>
              </a:rPr>
              <a:t>3. Chan HLY, et al. Lancet Gastroenterol Hepatol. 2016;1:185-195.</a:t>
            </a:r>
          </a:p>
        </p:txBody>
      </p:sp>
      <p:sp>
        <p:nvSpPr>
          <p:cNvPr id="35" name="Text Box 11"/>
          <p:cNvSpPr txBox="1">
            <a:spLocks noChangeArrowheads="1"/>
          </p:cNvSpPr>
          <p:nvPr/>
        </p:nvSpPr>
        <p:spPr bwMode="auto">
          <a:xfrm>
            <a:off x="385763" y="5682372"/>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tx1"/>
                </a:solidFill>
              </a:rPr>
              <a:t>*HBV DNA ≥ 20,000 IU/mL, ALT &gt; 60/38 U/L (male/female).</a:t>
            </a:r>
          </a:p>
        </p:txBody>
      </p:sp>
      <p:graphicFrame>
        <p:nvGraphicFramePr>
          <p:cNvPr id="148" name="Table 147"/>
          <p:cNvGraphicFramePr>
            <a:graphicFrameLocks noGrp="1"/>
          </p:cNvGraphicFramePr>
          <p:nvPr>
            <p:extLst>
              <p:ext uri="{D42A27DB-BD31-4B8C-83A1-F6EECF244321}">
                <p14:modId xmlns:p14="http://schemas.microsoft.com/office/powerpoint/2010/main" val="511425476"/>
              </p:ext>
            </p:extLst>
          </p:nvPr>
        </p:nvGraphicFramePr>
        <p:xfrm>
          <a:off x="391902" y="3493022"/>
          <a:ext cx="8455237" cy="1188720"/>
        </p:xfrm>
        <a:graphic>
          <a:graphicData uri="http://schemas.openxmlformats.org/drawingml/2006/table">
            <a:tbl>
              <a:tblPr/>
              <a:tblGrid>
                <a:gridCol w="4473436">
                  <a:extLst>
                    <a:ext uri="{9D8B030D-6E8A-4147-A177-3AD203B41FA5}">
                      <a16:colId xmlns:a16="http://schemas.microsoft.com/office/drawing/2014/main" xmlns="" val="20000"/>
                    </a:ext>
                  </a:extLst>
                </a:gridCol>
                <a:gridCol w="1327267">
                  <a:extLst>
                    <a:ext uri="{9D8B030D-6E8A-4147-A177-3AD203B41FA5}">
                      <a16:colId xmlns:a16="http://schemas.microsoft.com/office/drawing/2014/main" xmlns="" val="20002"/>
                    </a:ext>
                  </a:extLst>
                </a:gridCol>
                <a:gridCol w="1327267">
                  <a:extLst>
                    <a:ext uri="{9D8B030D-6E8A-4147-A177-3AD203B41FA5}">
                      <a16:colId xmlns:a16="http://schemas.microsoft.com/office/drawing/2014/main" xmlns="" val="20001"/>
                    </a:ext>
                  </a:extLst>
                </a:gridCol>
                <a:gridCol w="1327267">
                  <a:extLst>
                    <a:ext uri="{9D8B030D-6E8A-4147-A177-3AD203B41FA5}">
                      <a16:colId xmlns:a16="http://schemas.microsoft.com/office/drawing/2014/main" xmlns="" val="20003"/>
                    </a:ext>
                  </a:extLst>
                </a:gridCol>
              </a:tblGrid>
              <a:tr h="3962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Arial" charset="0"/>
                          <a:ea typeface="ＭＳ Ｐゴシック" charset="-128"/>
                        </a:rPr>
                        <a:t>Mean Change in BMD at Wk 72, %</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2">
                              <a:lumMod val="10000"/>
                            </a:schemeClr>
                          </a:solidFill>
                          <a:effectLst/>
                          <a:latin typeface="Arial" charset="0"/>
                          <a:ea typeface="ＭＳ Ｐゴシック" charset="-128"/>
                        </a:rPr>
                        <a:t>TAF</a:t>
                      </a:r>
                    </a:p>
                  </a:txBody>
                  <a:tcPr marL="91447" marR="91447" anchor="ctr" horzOverflow="overflow">
                    <a:lnL>
                      <a:noFill/>
                    </a:lnL>
                    <a:lnR>
                      <a:noFill/>
                    </a:lnR>
                    <a:lnT>
                      <a:noFill/>
                    </a:lnT>
                    <a:lnB>
                      <a:noFill/>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2">
                              <a:lumMod val="10000"/>
                            </a:schemeClr>
                          </a:solidFill>
                          <a:effectLst/>
                          <a:latin typeface="Arial" charset="0"/>
                          <a:ea typeface="ＭＳ Ｐゴシック" charset="-128"/>
                        </a:rPr>
                        <a:t>TDF</a:t>
                      </a:r>
                    </a:p>
                  </a:txBody>
                  <a:tcPr marL="91447" marR="91447" anchor="ctr" horzOverflow="overflow">
                    <a:lnL>
                      <a:noFill/>
                    </a:lnL>
                    <a:lnR>
                      <a:noFill/>
                    </a:lnR>
                    <a:lnT>
                      <a:noFill/>
                    </a:lnT>
                    <a:lnB>
                      <a:noFill/>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rgbClr val="FFFFFF"/>
                          </a:solidFill>
                          <a:effectLst/>
                          <a:latin typeface="Arial" charset="0"/>
                          <a:ea typeface="ＭＳ Ｐゴシック" charset="-128"/>
                        </a:rPr>
                        <a:t>P </a:t>
                      </a:r>
                      <a:r>
                        <a:rPr kumimoji="0" lang="en-US" sz="2000" b="1" i="0" u="none" strike="noStrike" cap="none" normalizeH="0" baseline="0" dirty="0">
                          <a:ln>
                            <a:noFill/>
                          </a:ln>
                          <a:solidFill>
                            <a:srgbClr val="FFFFFF"/>
                          </a:solidFill>
                          <a:effectLst/>
                          <a:latin typeface="Arial" charset="0"/>
                          <a:ea typeface="ＭＳ Ｐゴシック" charset="-128"/>
                        </a:rPr>
                        <a:t>Value</a:t>
                      </a:r>
                      <a:endParaRPr kumimoji="0" lang="en-US" sz="2000" b="1" i="1"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396240">
                <a:tc>
                  <a:txBody>
                    <a:bodyPr/>
                    <a:lstStyle/>
                    <a:p>
                      <a:pPr algn="l" rtl="0" fontAlgn="ctr"/>
                      <a:r>
                        <a:rPr lang="en-US" sz="2000" b="0" i="0" u="none" strike="noStrike" dirty="0">
                          <a:solidFill>
                            <a:schemeClr val="bg2">
                              <a:lumMod val="10000"/>
                            </a:schemeClr>
                          </a:solidFill>
                          <a:effectLst/>
                          <a:latin typeface="+mn-lt"/>
                        </a:rPr>
                        <a:t>Hip</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-0.29</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-2.43</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2000" b="0" i="0" u="none" strike="noStrike" dirty="0">
                          <a:solidFill>
                            <a:schemeClr val="bg2">
                              <a:lumMod val="10000"/>
                            </a:schemeClr>
                          </a:solidFill>
                          <a:effectLst/>
                          <a:latin typeface="+mn-lt"/>
                        </a:rPr>
                        <a:t>&lt; .001</a:t>
                      </a:r>
                    </a:p>
                  </a:txBody>
                  <a:tcPr marL="91447" marR="91447" anchor="ctr">
                    <a:lnL>
                      <a:noFill/>
                    </a:lnL>
                    <a:lnR>
                      <a:noFill/>
                    </a:lnR>
                    <a:lnT>
                      <a:noFill/>
                    </a:lnT>
                    <a:lnB>
                      <a:noFill/>
                    </a:lnB>
                    <a:lnTlToBr>
                      <a:noFill/>
                    </a:lnTlToBr>
                    <a:lnBlToTr>
                      <a:noFill/>
                    </a:lnBlToTr>
                    <a:solidFill>
                      <a:srgbClr val="CDCDCF"/>
                    </a:solidFill>
                  </a:tcPr>
                </a:tc>
                <a:extLst>
                  <a:ext uri="{0D108BD9-81ED-4DB2-BD59-A6C34878D82A}">
                    <a16:rowId xmlns:a16="http://schemas.microsoft.com/office/drawing/2014/main" xmlns="" val="10002"/>
                  </a:ext>
                </a:extLst>
              </a:tr>
              <a:tr h="396240">
                <a:tc>
                  <a:txBody>
                    <a:bodyPr/>
                    <a:lstStyle/>
                    <a:p>
                      <a:pPr marL="0" indent="0" algn="l" fontAlgn="b">
                        <a:buFont typeface="Arial" panose="020B0604020202020204" pitchFamily="34" charset="0"/>
                        <a:buNone/>
                      </a:pPr>
                      <a:r>
                        <a:rPr lang="en-US" sz="2000" b="0" i="0" u="none" strike="noStrike" dirty="0">
                          <a:solidFill>
                            <a:schemeClr val="bg2">
                              <a:lumMod val="10000"/>
                            </a:schemeClr>
                          </a:solidFill>
                          <a:effectLst/>
                          <a:latin typeface="+mn-lt"/>
                        </a:rPr>
                        <a:t>Spine</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-0.60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-2.52</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2000" b="0" i="0" u="none" strike="noStrike" dirty="0">
                          <a:solidFill>
                            <a:schemeClr val="bg2">
                              <a:lumMod val="10000"/>
                            </a:schemeClr>
                          </a:solidFill>
                          <a:effectLst/>
                          <a:latin typeface="+mn-lt"/>
                        </a:rPr>
                        <a:t>&lt; .001</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19868962"/>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p:cNvSpPr>
            <a:spLocks noGrp="1"/>
          </p:cNvSpPr>
          <p:nvPr>
            <p:ph type="title"/>
          </p:nvPr>
        </p:nvSpPr>
        <p:spPr>
          <a:xfrm>
            <a:off x="377825" y="238125"/>
            <a:ext cx="8442325" cy="1103313"/>
          </a:xfrm>
        </p:spPr>
        <p:txBody>
          <a:bodyPr/>
          <a:lstStyle/>
          <a:p>
            <a:r>
              <a:rPr lang="en-US" altLang="en-US" dirty="0"/>
              <a:t>GS-1059: TLR-7 Agonist GS-9620 for Pts With Suppressed Chronic HBV Infection</a:t>
            </a:r>
          </a:p>
        </p:txBody>
      </p:sp>
      <p:sp>
        <p:nvSpPr>
          <p:cNvPr id="23556" name="Content Placeholder 2"/>
          <p:cNvSpPr>
            <a:spLocks noGrp="1"/>
          </p:cNvSpPr>
          <p:nvPr>
            <p:ph idx="1"/>
          </p:nvPr>
        </p:nvSpPr>
        <p:spPr>
          <a:xfrm>
            <a:off x="374650" y="1512887"/>
            <a:ext cx="8455025" cy="4689475"/>
          </a:xfrm>
        </p:spPr>
        <p:txBody>
          <a:bodyPr/>
          <a:lstStyle/>
          <a:p>
            <a:pPr>
              <a:spcAft>
                <a:spcPct val="0"/>
              </a:spcAft>
            </a:pPr>
            <a:r>
              <a:rPr lang="en-US" altLang="en-US" sz="2400" dirty="0">
                <a:solidFill>
                  <a:schemeClr val="tx2">
                    <a:lumMod val="20000"/>
                    <a:lumOff val="80000"/>
                  </a:schemeClr>
                </a:solidFill>
              </a:rPr>
              <a:t>Randomized, double-blind, placebo-controlled phase II trial analyzing the immunomodulatory effects of GS-9620</a:t>
            </a:r>
          </a:p>
          <a:p>
            <a:pPr lvl="1">
              <a:spcAft>
                <a:spcPct val="0"/>
              </a:spcAft>
            </a:pPr>
            <a:r>
              <a:rPr lang="en-US" altLang="en-US" sz="2200" dirty="0">
                <a:solidFill>
                  <a:schemeClr val="tx2">
                    <a:lumMod val="20000"/>
                    <a:lumOff val="80000"/>
                  </a:schemeClr>
                </a:solidFill>
              </a:rPr>
              <a:t>Pts with chronic HBeAg-negative GTD HBV infection suppressed </a:t>
            </a:r>
            <a:r>
              <a:rPr lang="en-US" altLang="en-US" sz="2200" dirty="0" smtClean="0">
                <a:solidFill>
                  <a:schemeClr val="tx2">
                    <a:lumMod val="20000"/>
                    <a:lumOff val="80000"/>
                  </a:schemeClr>
                </a:solidFill>
              </a:rPr>
              <a:t>with </a:t>
            </a:r>
            <a:r>
              <a:rPr lang="en-US" altLang="en-US" sz="2200" dirty="0">
                <a:solidFill>
                  <a:schemeClr val="tx2">
                    <a:lumMod val="20000"/>
                    <a:lumOff val="80000"/>
                  </a:schemeClr>
                </a:solidFill>
              </a:rPr>
              <a:t>nucleos(t)ide analogue for ≥ 3 yrs were randomized to </a:t>
            </a:r>
            <a:r>
              <a:rPr lang="en-US" altLang="en-US" sz="2200" dirty="0">
                <a:solidFill>
                  <a:schemeClr val="accent2"/>
                </a:solidFill>
              </a:rPr>
              <a:t>12 wks </a:t>
            </a:r>
            <a:r>
              <a:rPr lang="en-US" altLang="en-US" sz="2200" dirty="0" smtClean="0">
                <a:solidFill>
                  <a:schemeClr val="accent2"/>
                </a:solidFill>
              </a:rPr>
              <a:t>GS-9620 </a:t>
            </a:r>
            <a:r>
              <a:rPr lang="en-US" altLang="en-US" sz="2200" dirty="0">
                <a:solidFill>
                  <a:schemeClr val="accent2"/>
                </a:solidFill>
              </a:rPr>
              <a:t>1, 2, or 4 mg PO QW</a:t>
            </a:r>
            <a:r>
              <a:rPr lang="en-US" altLang="en-US" sz="2200" dirty="0">
                <a:solidFill>
                  <a:schemeClr val="tx2">
                    <a:lumMod val="20000"/>
                    <a:lumOff val="80000"/>
                  </a:schemeClr>
                </a:solidFill>
              </a:rPr>
              <a:t> </a:t>
            </a:r>
            <a:r>
              <a:rPr lang="en-US" altLang="en-US" sz="2200" dirty="0" smtClean="0">
                <a:solidFill>
                  <a:schemeClr val="tx2">
                    <a:lumMod val="20000"/>
                    <a:lumOff val="80000"/>
                  </a:schemeClr>
                </a:solidFill>
              </a:rPr>
              <a:t/>
            </a:r>
            <a:br>
              <a:rPr lang="en-US" altLang="en-US" sz="2200" dirty="0" smtClean="0">
                <a:solidFill>
                  <a:schemeClr val="tx2">
                    <a:lumMod val="20000"/>
                    <a:lumOff val="80000"/>
                  </a:schemeClr>
                </a:solidFill>
              </a:rPr>
            </a:br>
            <a:r>
              <a:rPr lang="en-US" altLang="en-US" sz="2200" dirty="0" smtClean="0">
                <a:solidFill>
                  <a:schemeClr val="tx2">
                    <a:lumMod val="20000"/>
                    <a:lumOff val="80000"/>
                  </a:schemeClr>
                </a:solidFill>
              </a:rPr>
              <a:t>(</a:t>
            </a:r>
            <a:r>
              <a:rPr lang="en-US" altLang="en-US" sz="2200" dirty="0">
                <a:solidFill>
                  <a:schemeClr val="tx2">
                    <a:lumMod val="20000"/>
                    <a:lumOff val="80000"/>
                  </a:schemeClr>
                </a:solidFill>
              </a:rPr>
              <a:t>N = 26) or placebo; all pts continued nucleos(t)ide analogue</a:t>
            </a:r>
          </a:p>
          <a:p>
            <a:pPr>
              <a:spcAft>
                <a:spcPct val="0"/>
              </a:spcAft>
            </a:pPr>
            <a:r>
              <a:rPr lang="en-US" altLang="en-US" sz="2400" dirty="0">
                <a:solidFill>
                  <a:schemeClr val="tx2">
                    <a:lumMod val="20000"/>
                    <a:lumOff val="80000"/>
                  </a:schemeClr>
                </a:solidFill>
              </a:rPr>
              <a:t>Key results:</a:t>
            </a:r>
          </a:p>
          <a:p>
            <a:pPr lvl="1">
              <a:spcAft>
                <a:spcPct val="0"/>
              </a:spcAft>
            </a:pPr>
            <a:r>
              <a:rPr lang="en-US" altLang="en-US" sz="2200" dirty="0">
                <a:solidFill>
                  <a:schemeClr val="tx2">
                    <a:lumMod val="20000"/>
                    <a:lumOff val="80000"/>
                  </a:schemeClr>
                </a:solidFill>
              </a:rPr>
              <a:t>At Wk 24, no pts treated with GS-9620 had HBsAg </a:t>
            </a:r>
            <a:br>
              <a:rPr lang="en-US" altLang="en-US" sz="2200" dirty="0">
                <a:solidFill>
                  <a:schemeClr val="tx2">
                    <a:lumMod val="20000"/>
                    <a:lumOff val="80000"/>
                  </a:schemeClr>
                </a:solidFill>
              </a:rPr>
            </a:br>
            <a:r>
              <a:rPr lang="en-US" altLang="en-US" sz="2200" dirty="0">
                <a:solidFill>
                  <a:schemeClr val="tx2">
                    <a:lumMod val="20000"/>
                    <a:lumOff val="80000"/>
                  </a:schemeClr>
                </a:solidFill>
              </a:rPr>
              <a:t>change &gt; 0.5 log10; no pts lost HBsAg </a:t>
            </a:r>
          </a:p>
          <a:p>
            <a:pPr lvl="1">
              <a:spcAft>
                <a:spcPct val="0"/>
              </a:spcAft>
            </a:pPr>
            <a:r>
              <a:rPr lang="en-US" altLang="en-US" sz="2200" dirty="0">
                <a:solidFill>
                  <a:schemeClr val="tx2">
                    <a:lumMod val="20000"/>
                    <a:lumOff val="80000"/>
                  </a:schemeClr>
                </a:solidFill>
              </a:rPr>
              <a:t>Improvements in specific T-cell responses observed with GS-9620 (eg, </a:t>
            </a:r>
            <a:r>
              <a:rPr lang="en-US" sz="2200" dirty="0">
                <a:solidFill>
                  <a:schemeClr val="tx2">
                    <a:lumMod val="20000"/>
                    <a:lumOff val="80000"/>
                  </a:schemeClr>
                </a:solidFill>
              </a:rPr>
              <a:t>IFN-</a:t>
            </a:r>
            <a:r>
              <a:rPr lang="el-GR" sz="2200" dirty="0">
                <a:solidFill>
                  <a:schemeClr val="tx2">
                    <a:lumMod val="20000"/>
                    <a:lumOff val="80000"/>
                  </a:schemeClr>
                </a:solidFill>
              </a:rPr>
              <a:t>γ </a:t>
            </a:r>
            <a:r>
              <a:rPr lang="en-US" sz="2200" dirty="0">
                <a:solidFill>
                  <a:schemeClr val="tx2">
                    <a:lumMod val="20000"/>
                    <a:lumOff val="80000"/>
                  </a:schemeClr>
                </a:solidFill>
              </a:rPr>
              <a:t>and IL-2 production)</a:t>
            </a:r>
          </a:p>
        </p:txBody>
      </p:sp>
      <p:grpSp>
        <p:nvGrpSpPr>
          <p:cNvPr id="23557" name="Group 16"/>
          <p:cNvGrpSpPr>
            <a:grpSpLocks/>
          </p:cNvGrpSpPr>
          <p:nvPr/>
        </p:nvGrpSpPr>
        <p:grpSpPr bwMode="auto">
          <a:xfrm>
            <a:off x="6291263" y="6208713"/>
            <a:ext cx="2673350" cy="450850"/>
            <a:chOff x="9289790" y="4481726"/>
            <a:chExt cx="2673350" cy="450347"/>
          </a:xfrm>
        </p:grpSpPr>
        <p:pic>
          <p:nvPicPr>
            <p:cNvPr id="2357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357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23558" name="Text Box 11"/>
          <p:cNvSpPr txBox="1">
            <a:spLocks noChangeArrowheads="1"/>
          </p:cNvSpPr>
          <p:nvPr/>
        </p:nvSpPr>
        <p:spPr bwMode="auto">
          <a:xfrm>
            <a:off x="285750" y="6125759"/>
            <a:ext cx="6008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Boni C, et al. AASLD 2016. Abstract 13.</a:t>
            </a:r>
          </a:p>
          <a:p>
            <a:pPr eaLnBrk="1" hangingPunct="1">
              <a:lnSpc>
                <a:spcPct val="100000"/>
              </a:lnSpc>
              <a:spcBef>
                <a:spcPct val="0"/>
              </a:spcBef>
              <a:spcAft>
                <a:spcPct val="0"/>
              </a:spcAft>
              <a:buClrTx/>
              <a:buFontTx/>
              <a:buNone/>
            </a:pPr>
            <a:r>
              <a:rPr lang="en-US" altLang="en-US" sz="1400" b="0" dirty="0">
                <a:solidFill>
                  <a:schemeClr val="bg2"/>
                </a:solidFill>
              </a:rPr>
              <a:t>ClinicalTrials.gov. NCT02166047. </a:t>
            </a:r>
          </a:p>
        </p:txBody>
      </p:sp>
    </p:spTree>
    <p:extLst>
      <p:ext uri="{BB962C8B-B14F-4D97-AF65-F5344CB8AC3E}">
        <p14:creationId xmlns:p14="http://schemas.microsoft.com/office/powerpoint/2010/main" val="3190316947"/>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p:cNvSpPr>
            <a:spLocks noGrp="1"/>
          </p:cNvSpPr>
          <p:nvPr>
            <p:ph type="title"/>
          </p:nvPr>
        </p:nvSpPr>
        <p:spPr>
          <a:xfrm>
            <a:off x="377825" y="238125"/>
            <a:ext cx="8442325" cy="1103313"/>
          </a:xfrm>
        </p:spPr>
        <p:txBody>
          <a:bodyPr/>
          <a:lstStyle/>
          <a:p>
            <a:r>
              <a:rPr lang="en-US" altLang="en-US" dirty="0"/>
              <a:t>GS-4774, a Heat-Inactivated, Yeast-Based </a:t>
            </a:r>
            <a:br>
              <a:rPr lang="en-US" altLang="en-US" dirty="0"/>
            </a:br>
            <a:r>
              <a:rPr lang="en-US" altLang="en-US" dirty="0"/>
              <a:t>T-Cell Vaccine for Pts With Chronic HBV</a:t>
            </a:r>
          </a:p>
        </p:txBody>
      </p:sp>
      <p:sp>
        <p:nvSpPr>
          <p:cNvPr id="23556" name="Content Placeholder 2"/>
          <p:cNvSpPr>
            <a:spLocks noGrp="1"/>
          </p:cNvSpPr>
          <p:nvPr>
            <p:ph idx="1"/>
          </p:nvPr>
        </p:nvSpPr>
        <p:spPr>
          <a:xfrm>
            <a:off x="374650" y="1512887"/>
            <a:ext cx="8455025" cy="4689475"/>
          </a:xfrm>
        </p:spPr>
        <p:txBody>
          <a:bodyPr/>
          <a:lstStyle/>
          <a:p>
            <a:pPr>
              <a:spcAft>
                <a:spcPct val="0"/>
              </a:spcAft>
            </a:pPr>
            <a:r>
              <a:rPr lang="en-US" altLang="en-US" sz="1800" dirty="0"/>
              <a:t>Randomized phase II study assessing </a:t>
            </a:r>
            <a:r>
              <a:rPr lang="en-US" altLang="en-US" sz="1800" dirty="0">
                <a:solidFill>
                  <a:schemeClr val="tx2">
                    <a:lumMod val="20000"/>
                    <a:lumOff val="80000"/>
                  </a:schemeClr>
                </a:solidFill>
              </a:rPr>
              <a:t>the GS-4774 vaccine* + TDF in pts with chronic HBV who were not on antivirals (</a:t>
            </a:r>
            <a:r>
              <a:rPr lang="en-US" sz="1800" dirty="0">
                <a:solidFill>
                  <a:schemeClr val="tx2">
                    <a:lumMod val="20000"/>
                    <a:lumOff val="80000"/>
                  </a:schemeClr>
                </a:solidFill>
              </a:rPr>
              <a:t>HBV DNA ≥ 2000 </a:t>
            </a:r>
            <a:r>
              <a:rPr lang="en-US" sz="1800" dirty="0"/>
              <a:t>IU/mL) (N = 195)</a:t>
            </a:r>
          </a:p>
          <a:p>
            <a:pPr>
              <a:spcAft>
                <a:spcPct val="0"/>
              </a:spcAft>
            </a:pPr>
            <a:r>
              <a:rPr lang="en-US" altLang="en-US" sz="1800" dirty="0">
                <a:solidFill>
                  <a:schemeClr val="tx2">
                    <a:lumMod val="20000"/>
                    <a:lumOff val="80000"/>
                  </a:schemeClr>
                </a:solidFill>
              </a:rPr>
              <a:t>Through Wk 48, HBsAg changes similar between GS-4774 + TDF and TDF alone groups; no pts lost HBsAg </a:t>
            </a:r>
          </a:p>
        </p:txBody>
      </p:sp>
      <p:grpSp>
        <p:nvGrpSpPr>
          <p:cNvPr id="23557" name="Group 16"/>
          <p:cNvGrpSpPr>
            <a:grpSpLocks/>
          </p:cNvGrpSpPr>
          <p:nvPr/>
        </p:nvGrpSpPr>
        <p:grpSpPr bwMode="auto">
          <a:xfrm>
            <a:off x="6291263" y="6208713"/>
            <a:ext cx="2673350" cy="450850"/>
            <a:chOff x="9289790" y="4481726"/>
            <a:chExt cx="2673350" cy="450347"/>
          </a:xfrm>
        </p:grpSpPr>
        <p:pic>
          <p:nvPicPr>
            <p:cNvPr id="2357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357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23558" name="Text Box 11"/>
          <p:cNvSpPr txBox="1">
            <a:spLocks noChangeArrowheads="1"/>
          </p:cNvSpPr>
          <p:nvPr/>
        </p:nvSpPr>
        <p:spPr bwMode="auto">
          <a:xfrm>
            <a:off x="285750" y="6388914"/>
            <a:ext cx="60086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200" b="0" dirty="0">
                <a:solidFill>
                  <a:schemeClr val="bg2"/>
                </a:solidFill>
              </a:rPr>
              <a:t>Janssen HL, et al. AASLD 2016. Abstract 231. </a:t>
            </a:r>
            <a:r>
              <a:rPr lang="en-US" altLang="en-US" sz="1200" b="0" dirty="0">
                <a:solidFill>
                  <a:srgbClr val="CDCDCF"/>
                </a:solidFill>
                <a:ea typeface="MS PGothic" pitchFamily="34" charset="-128"/>
              </a:rPr>
              <a:t>Reproduced with permission. </a:t>
            </a:r>
            <a:endParaRPr lang="en-US" altLang="en-US" sz="1200" b="0" dirty="0">
              <a:solidFill>
                <a:schemeClr val="bg2"/>
              </a:solidFill>
            </a:endParaRPr>
          </a:p>
        </p:txBody>
      </p:sp>
      <p:sp>
        <p:nvSpPr>
          <p:cNvPr id="24" name="Text Box 11"/>
          <p:cNvSpPr txBox="1">
            <a:spLocks noChangeArrowheads="1"/>
          </p:cNvSpPr>
          <p:nvPr/>
        </p:nvSpPr>
        <p:spPr bwMode="auto">
          <a:xfrm>
            <a:off x="282575" y="6086121"/>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tx1"/>
                </a:solidFill>
              </a:rPr>
              <a:t>*Includes HBV core, surface, and X proteins.</a:t>
            </a:r>
          </a:p>
        </p:txBody>
      </p:sp>
      <p:sp>
        <p:nvSpPr>
          <p:cNvPr id="10" name="Content Placeholder 2"/>
          <p:cNvSpPr txBox="1">
            <a:spLocks/>
          </p:cNvSpPr>
          <p:nvPr/>
        </p:nvSpPr>
        <p:spPr bwMode="auto">
          <a:xfrm>
            <a:off x="388403" y="5558489"/>
            <a:ext cx="8455025" cy="643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a:spcAft>
                <a:spcPct val="0"/>
              </a:spcAft>
            </a:pPr>
            <a:r>
              <a:rPr lang="en-US" altLang="en-US" sz="1800" b="0" kern="0" dirty="0">
                <a:solidFill>
                  <a:schemeClr val="tx2">
                    <a:lumMod val="20000"/>
                    <a:lumOff val="80000"/>
                  </a:schemeClr>
                </a:solidFill>
              </a:rPr>
              <a:t>At Wks 24 and 48, similar rates of pts in GS-4774 + TDF and TDF alone groups with HBV DNA &lt; 20 IU/mL</a:t>
            </a:r>
          </a:p>
        </p:txBody>
      </p:sp>
      <p:sp>
        <p:nvSpPr>
          <p:cNvPr id="11" name="Text Box 11"/>
          <p:cNvSpPr txBox="1">
            <a:spLocks noChangeArrowheads="1"/>
          </p:cNvSpPr>
          <p:nvPr/>
        </p:nvSpPr>
        <p:spPr bwMode="auto">
          <a:xfrm>
            <a:off x="2559474" y="2703693"/>
            <a:ext cx="29367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dirty="0">
                <a:solidFill>
                  <a:schemeClr val="tx1"/>
                </a:solidFill>
              </a:rPr>
              <a:t>Changes in HBsAg</a:t>
            </a:r>
          </a:p>
        </p:txBody>
      </p:sp>
      <p:sp>
        <p:nvSpPr>
          <p:cNvPr id="12" name="TextBox 46"/>
          <p:cNvSpPr txBox="1">
            <a:spLocks noChangeArrowheads="1"/>
          </p:cNvSpPr>
          <p:nvPr/>
        </p:nvSpPr>
        <p:spPr bwMode="auto">
          <a:xfrm rot="16200000">
            <a:off x="-541240" y="3741398"/>
            <a:ext cx="2598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dirty="0">
                <a:solidFill>
                  <a:schemeClr val="tx1"/>
                </a:solidFill>
              </a:rPr>
              <a:t>Median (Q1, Q3) </a:t>
            </a:r>
            <a:r>
              <a:rPr lang="el-GR" altLang="en-US" sz="1400" dirty="0">
                <a:solidFill>
                  <a:schemeClr val="tx1"/>
                </a:solidFill>
              </a:rPr>
              <a:t>Δ</a:t>
            </a:r>
            <a:r>
              <a:rPr lang="en-US" altLang="en-US" sz="1400" dirty="0">
                <a:solidFill>
                  <a:schemeClr val="tx1"/>
                </a:solidFill>
              </a:rPr>
              <a:t>HBsAɑ From Baseline (log</a:t>
            </a:r>
            <a:r>
              <a:rPr lang="en-US" altLang="en-US" sz="1400" baseline="-25000" dirty="0">
                <a:solidFill>
                  <a:schemeClr val="tx1"/>
                </a:solidFill>
              </a:rPr>
              <a:t>10</a:t>
            </a:r>
            <a:r>
              <a:rPr lang="en-US" altLang="en-US" sz="1400" dirty="0">
                <a:solidFill>
                  <a:schemeClr val="tx1"/>
                </a:solidFill>
              </a:rPr>
              <a:t> IU/mL)</a:t>
            </a:r>
          </a:p>
        </p:txBody>
      </p:sp>
      <p:cxnSp>
        <p:nvCxnSpPr>
          <p:cNvPr id="13" name="Straight Connector 21"/>
          <p:cNvCxnSpPr>
            <a:cxnSpLocks noChangeShapeType="1"/>
          </p:cNvCxnSpPr>
          <p:nvPr/>
        </p:nvCxnSpPr>
        <p:spPr bwMode="auto">
          <a:xfrm>
            <a:off x="1535063" y="5032776"/>
            <a:ext cx="5025035"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4" name="Straight Connector 23"/>
          <p:cNvCxnSpPr>
            <a:cxnSpLocks noChangeShapeType="1"/>
          </p:cNvCxnSpPr>
          <p:nvPr/>
        </p:nvCxnSpPr>
        <p:spPr bwMode="auto">
          <a:xfrm flipV="1">
            <a:off x="1528164" y="2994784"/>
            <a:ext cx="0" cy="204632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 name="Straight Connector 25"/>
          <p:cNvCxnSpPr>
            <a:cxnSpLocks noChangeShapeType="1"/>
          </p:cNvCxnSpPr>
          <p:nvPr/>
        </p:nvCxnSpPr>
        <p:spPr bwMode="auto">
          <a:xfrm flipH="1">
            <a:off x="1460478" y="3007802"/>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6" name="Straight Connector 26"/>
          <p:cNvCxnSpPr>
            <a:cxnSpLocks noChangeShapeType="1"/>
          </p:cNvCxnSpPr>
          <p:nvPr/>
        </p:nvCxnSpPr>
        <p:spPr bwMode="auto">
          <a:xfrm flipH="1">
            <a:off x="1460478" y="3297084"/>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7" name="Straight Connector 27"/>
          <p:cNvCxnSpPr>
            <a:cxnSpLocks noChangeShapeType="1"/>
          </p:cNvCxnSpPr>
          <p:nvPr/>
        </p:nvCxnSpPr>
        <p:spPr bwMode="auto">
          <a:xfrm flipH="1">
            <a:off x="1460478" y="3875648"/>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8" name="Straight Connector 28"/>
          <p:cNvCxnSpPr>
            <a:cxnSpLocks noChangeShapeType="1"/>
          </p:cNvCxnSpPr>
          <p:nvPr/>
        </p:nvCxnSpPr>
        <p:spPr bwMode="auto">
          <a:xfrm flipH="1">
            <a:off x="1460478" y="4454212"/>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9" name="Straight Connector 29"/>
          <p:cNvCxnSpPr>
            <a:cxnSpLocks noChangeShapeType="1"/>
          </p:cNvCxnSpPr>
          <p:nvPr/>
        </p:nvCxnSpPr>
        <p:spPr bwMode="auto">
          <a:xfrm flipH="1">
            <a:off x="1460478" y="4743493"/>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0" name="Straight Connector 30"/>
          <p:cNvCxnSpPr>
            <a:cxnSpLocks noChangeShapeType="1"/>
          </p:cNvCxnSpPr>
          <p:nvPr/>
        </p:nvCxnSpPr>
        <p:spPr bwMode="auto">
          <a:xfrm flipH="1">
            <a:off x="1460478" y="503277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1" name="TextBox 31"/>
          <p:cNvSpPr txBox="1">
            <a:spLocks noChangeArrowheads="1"/>
          </p:cNvSpPr>
          <p:nvPr/>
        </p:nvSpPr>
        <p:spPr bwMode="auto">
          <a:xfrm>
            <a:off x="1025339" y="3135232"/>
            <a:ext cx="4916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0.1</a:t>
            </a:r>
          </a:p>
        </p:txBody>
      </p:sp>
      <p:sp>
        <p:nvSpPr>
          <p:cNvPr id="22" name="TextBox 32"/>
          <p:cNvSpPr txBox="1">
            <a:spLocks noChangeArrowheads="1"/>
          </p:cNvSpPr>
          <p:nvPr/>
        </p:nvSpPr>
        <p:spPr bwMode="auto">
          <a:xfrm>
            <a:off x="996762" y="3424164"/>
            <a:ext cx="5201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0</a:t>
            </a:r>
          </a:p>
        </p:txBody>
      </p:sp>
      <p:sp>
        <p:nvSpPr>
          <p:cNvPr id="23" name="TextBox 33"/>
          <p:cNvSpPr txBox="1">
            <a:spLocks noChangeArrowheads="1"/>
          </p:cNvSpPr>
          <p:nvPr/>
        </p:nvSpPr>
        <p:spPr bwMode="auto">
          <a:xfrm>
            <a:off x="950129" y="3720633"/>
            <a:ext cx="5668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-0.1</a:t>
            </a:r>
          </a:p>
        </p:txBody>
      </p:sp>
      <p:sp>
        <p:nvSpPr>
          <p:cNvPr id="25" name="TextBox 34"/>
          <p:cNvSpPr txBox="1">
            <a:spLocks noChangeArrowheads="1"/>
          </p:cNvSpPr>
          <p:nvPr/>
        </p:nvSpPr>
        <p:spPr bwMode="auto">
          <a:xfrm>
            <a:off x="918442" y="4009566"/>
            <a:ext cx="59851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-0.2</a:t>
            </a:r>
          </a:p>
        </p:txBody>
      </p:sp>
      <p:sp>
        <p:nvSpPr>
          <p:cNvPr id="26" name="TextBox 35"/>
          <p:cNvSpPr txBox="1">
            <a:spLocks noChangeArrowheads="1"/>
          </p:cNvSpPr>
          <p:nvPr/>
        </p:nvSpPr>
        <p:spPr bwMode="auto">
          <a:xfrm>
            <a:off x="918442" y="4582405"/>
            <a:ext cx="59851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-0.4</a:t>
            </a:r>
          </a:p>
        </p:txBody>
      </p:sp>
      <p:sp>
        <p:nvSpPr>
          <p:cNvPr id="27" name="TextBox 36"/>
          <p:cNvSpPr txBox="1">
            <a:spLocks noChangeArrowheads="1"/>
          </p:cNvSpPr>
          <p:nvPr/>
        </p:nvSpPr>
        <p:spPr bwMode="auto">
          <a:xfrm>
            <a:off x="918441" y="4868824"/>
            <a:ext cx="5985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-0.5</a:t>
            </a:r>
          </a:p>
        </p:txBody>
      </p:sp>
      <p:cxnSp>
        <p:nvCxnSpPr>
          <p:cNvPr id="28" name="Straight Connector 41"/>
          <p:cNvCxnSpPr>
            <a:cxnSpLocks noChangeShapeType="1"/>
          </p:cNvCxnSpPr>
          <p:nvPr/>
        </p:nvCxnSpPr>
        <p:spPr bwMode="auto">
          <a:xfrm>
            <a:off x="2363425" y="5039210"/>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9" name="Straight Connector 42"/>
          <p:cNvCxnSpPr>
            <a:cxnSpLocks noChangeShapeType="1"/>
          </p:cNvCxnSpPr>
          <p:nvPr/>
        </p:nvCxnSpPr>
        <p:spPr bwMode="auto">
          <a:xfrm>
            <a:off x="4037277" y="5039210"/>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0" name="Straight Connector 43"/>
          <p:cNvCxnSpPr>
            <a:cxnSpLocks noChangeShapeType="1"/>
          </p:cNvCxnSpPr>
          <p:nvPr/>
        </p:nvCxnSpPr>
        <p:spPr bwMode="auto">
          <a:xfrm>
            <a:off x="5711129" y="5039210"/>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 name="Straight Connector 44"/>
          <p:cNvCxnSpPr>
            <a:cxnSpLocks noChangeShapeType="1"/>
          </p:cNvCxnSpPr>
          <p:nvPr/>
        </p:nvCxnSpPr>
        <p:spPr bwMode="auto">
          <a:xfrm>
            <a:off x="6545543" y="5039210"/>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2" name="Straight Connector 41"/>
          <p:cNvCxnSpPr>
            <a:cxnSpLocks noChangeShapeType="1"/>
          </p:cNvCxnSpPr>
          <p:nvPr/>
        </p:nvCxnSpPr>
        <p:spPr bwMode="auto">
          <a:xfrm>
            <a:off x="1526499" y="5030816"/>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3" name="Straight Connector 25"/>
          <p:cNvCxnSpPr>
            <a:cxnSpLocks noChangeShapeType="1"/>
          </p:cNvCxnSpPr>
          <p:nvPr/>
        </p:nvCxnSpPr>
        <p:spPr bwMode="auto">
          <a:xfrm flipH="1">
            <a:off x="1460478" y="358636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4" name="Straight Connector 26"/>
          <p:cNvCxnSpPr>
            <a:cxnSpLocks noChangeShapeType="1"/>
          </p:cNvCxnSpPr>
          <p:nvPr/>
        </p:nvCxnSpPr>
        <p:spPr bwMode="auto">
          <a:xfrm flipH="1">
            <a:off x="1460478" y="4164930"/>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35" name="TextBox 31"/>
          <p:cNvSpPr txBox="1">
            <a:spLocks noChangeArrowheads="1"/>
          </p:cNvSpPr>
          <p:nvPr/>
        </p:nvSpPr>
        <p:spPr bwMode="auto">
          <a:xfrm>
            <a:off x="1025339" y="2851325"/>
            <a:ext cx="4916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0.2</a:t>
            </a:r>
          </a:p>
        </p:txBody>
      </p:sp>
      <p:sp>
        <p:nvSpPr>
          <p:cNvPr id="37" name="TextBox 34"/>
          <p:cNvSpPr txBox="1">
            <a:spLocks noChangeArrowheads="1"/>
          </p:cNvSpPr>
          <p:nvPr/>
        </p:nvSpPr>
        <p:spPr bwMode="auto">
          <a:xfrm>
            <a:off x="918074" y="4295985"/>
            <a:ext cx="59851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400" b="0" dirty="0">
                <a:solidFill>
                  <a:schemeClr val="tx1"/>
                </a:solidFill>
              </a:rPr>
              <a:t>-0.3</a:t>
            </a:r>
          </a:p>
        </p:txBody>
      </p:sp>
      <p:cxnSp>
        <p:nvCxnSpPr>
          <p:cNvPr id="38" name="Straight Connector 41"/>
          <p:cNvCxnSpPr>
            <a:cxnSpLocks noChangeShapeType="1"/>
          </p:cNvCxnSpPr>
          <p:nvPr/>
        </p:nvCxnSpPr>
        <p:spPr bwMode="auto">
          <a:xfrm>
            <a:off x="3200351" y="5037523"/>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9" name="Straight Connector 42"/>
          <p:cNvCxnSpPr>
            <a:cxnSpLocks noChangeShapeType="1"/>
          </p:cNvCxnSpPr>
          <p:nvPr/>
        </p:nvCxnSpPr>
        <p:spPr bwMode="auto">
          <a:xfrm>
            <a:off x="4874203" y="5037523"/>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40" name="TextBox 32"/>
          <p:cNvSpPr txBox="1">
            <a:spLocks noChangeArrowheads="1"/>
          </p:cNvSpPr>
          <p:nvPr/>
        </p:nvSpPr>
        <p:spPr bwMode="auto">
          <a:xfrm>
            <a:off x="1339579" y="5056327"/>
            <a:ext cx="3738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0</a:t>
            </a:r>
          </a:p>
        </p:txBody>
      </p:sp>
      <p:sp>
        <p:nvSpPr>
          <p:cNvPr id="41" name="TextBox 32"/>
          <p:cNvSpPr txBox="1">
            <a:spLocks noChangeArrowheads="1"/>
          </p:cNvSpPr>
          <p:nvPr/>
        </p:nvSpPr>
        <p:spPr bwMode="auto">
          <a:xfrm>
            <a:off x="2170730" y="5056327"/>
            <a:ext cx="3738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4</a:t>
            </a:r>
          </a:p>
        </p:txBody>
      </p:sp>
      <p:sp>
        <p:nvSpPr>
          <p:cNvPr id="42" name="TextBox 32"/>
          <p:cNvSpPr txBox="1">
            <a:spLocks noChangeArrowheads="1"/>
          </p:cNvSpPr>
          <p:nvPr/>
        </p:nvSpPr>
        <p:spPr bwMode="auto">
          <a:xfrm>
            <a:off x="2978735" y="5056327"/>
            <a:ext cx="429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12</a:t>
            </a:r>
          </a:p>
        </p:txBody>
      </p:sp>
      <p:sp>
        <p:nvSpPr>
          <p:cNvPr id="43" name="TextBox 32"/>
          <p:cNvSpPr txBox="1">
            <a:spLocks noChangeArrowheads="1"/>
          </p:cNvSpPr>
          <p:nvPr/>
        </p:nvSpPr>
        <p:spPr bwMode="auto">
          <a:xfrm>
            <a:off x="3824576" y="5056327"/>
            <a:ext cx="429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20</a:t>
            </a:r>
          </a:p>
        </p:txBody>
      </p:sp>
      <p:sp>
        <p:nvSpPr>
          <p:cNvPr id="44" name="TextBox 32"/>
          <p:cNvSpPr txBox="1">
            <a:spLocks noChangeArrowheads="1"/>
          </p:cNvSpPr>
          <p:nvPr/>
        </p:nvSpPr>
        <p:spPr bwMode="auto">
          <a:xfrm>
            <a:off x="4655547" y="5056327"/>
            <a:ext cx="429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28</a:t>
            </a:r>
          </a:p>
        </p:txBody>
      </p:sp>
      <p:sp>
        <p:nvSpPr>
          <p:cNvPr id="45" name="TextBox 32"/>
          <p:cNvSpPr txBox="1">
            <a:spLocks noChangeArrowheads="1"/>
          </p:cNvSpPr>
          <p:nvPr/>
        </p:nvSpPr>
        <p:spPr bwMode="auto">
          <a:xfrm>
            <a:off x="5491542" y="5056327"/>
            <a:ext cx="429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36</a:t>
            </a:r>
          </a:p>
        </p:txBody>
      </p:sp>
      <p:sp>
        <p:nvSpPr>
          <p:cNvPr id="46" name="TextBox 32"/>
          <p:cNvSpPr txBox="1">
            <a:spLocks noChangeArrowheads="1"/>
          </p:cNvSpPr>
          <p:nvPr/>
        </p:nvSpPr>
        <p:spPr bwMode="auto">
          <a:xfrm>
            <a:off x="6330456" y="5056327"/>
            <a:ext cx="429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48</a:t>
            </a:r>
          </a:p>
        </p:txBody>
      </p:sp>
      <p:sp>
        <p:nvSpPr>
          <p:cNvPr id="47" name="Text Box 11"/>
          <p:cNvSpPr txBox="1">
            <a:spLocks noChangeArrowheads="1"/>
          </p:cNvSpPr>
          <p:nvPr/>
        </p:nvSpPr>
        <p:spPr bwMode="auto">
          <a:xfrm>
            <a:off x="2615173" y="5276536"/>
            <a:ext cx="2936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400" dirty="0">
                <a:solidFill>
                  <a:schemeClr val="tx1"/>
                </a:solidFill>
              </a:rPr>
              <a:t>Study Wk</a:t>
            </a:r>
          </a:p>
        </p:txBody>
      </p:sp>
      <p:sp>
        <p:nvSpPr>
          <p:cNvPr id="5" name="Freeform: Shape 4"/>
          <p:cNvSpPr/>
          <p:nvPr/>
        </p:nvSpPr>
        <p:spPr bwMode="auto">
          <a:xfrm>
            <a:off x="1505291" y="3594479"/>
            <a:ext cx="5013251" cy="271130"/>
          </a:xfrm>
          <a:custGeom>
            <a:avLst/>
            <a:gdLst>
              <a:gd name="connsiteX0" fmla="*/ 0 w 5013251"/>
              <a:gd name="connsiteY0" fmla="*/ 0 h 271130"/>
              <a:gd name="connsiteX1" fmla="*/ 435935 w 5013251"/>
              <a:gd name="connsiteY1" fmla="*/ 79744 h 271130"/>
              <a:gd name="connsiteX2" fmla="*/ 850604 w 5013251"/>
              <a:gd name="connsiteY2" fmla="*/ 37213 h 271130"/>
              <a:gd name="connsiteX3" fmla="*/ 1270591 w 5013251"/>
              <a:gd name="connsiteY3" fmla="*/ 116958 h 271130"/>
              <a:gd name="connsiteX4" fmla="*/ 1690577 w 5013251"/>
              <a:gd name="connsiteY4" fmla="*/ 90376 h 271130"/>
              <a:gd name="connsiteX5" fmla="*/ 2121195 w 5013251"/>
              <a:gd name="connsiteY5" fmla="*/ 217967 h 271130"/>
              <a:gd name="connsiteX6" fmla="*/ 2519916 w 5013251"/>
              <a:gd name="connsiteY6" fmla="*/ 132907 h 271130"/>
              <a:gd name="connsiteX7" fmla="*/ 2945218 w 5013251"/>
              <a:gd name="connsiteY7" fmla="*/ 207334 h 271130"/>
              <a:gd name="connsiteX8" fmla="*/ 3354572 w 5013251"/>
              <a:gd name="connsiteY8" fmla="*/ 191386 h 271130"/>
              <a:gd name="connsiteX9" fmla="*/ 3774558 w 5013251"/>
              <a:gd name="connsiteY9" fmla="*/ 180753 h 271130"/>
              <a:gd name="connsiteX10" fmla="*/ 4189228 w 5013251"/>
              <a:gd name="connsiteY10" fmla="*/ 202018 h 271130"/>
              <a:gd name="connsiteX11" fmla="*/ 4609214 w 5013251"/>
              <a:gd name="connsiteY11" fmla="*/ 271130 h 271130"/>
              <a:gd name="connsiteX12" fmla="*/ 5013251 w 5013251"/>
              <a:gd name="connsiteY12" fmla="*/ 154172 h 271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13251" h="271130">
                <a:moveTo>
                  <a:pt x="0" y="0"/>
                </a:moveTo>
                <a:lnTo>
                  <a:pt x="435935" y="79744"/>
                </a:lnTo>
                <a:lnTo>
                  <a:pt x="850604" y="37213"/>
                </a:lnTo>
                <a:lnTo>
                  <a:pt x="1270591" y="116958"/>
                </a:lnTo>
                <a:lnTo>
                  <a:pt x="1690577" y="90376"/>
                </a:lnTo>
                <a:lnTo>
                  <a:pt x="2121195" y="217967"/>
                </a:lnTo>
                <a:lnTo>
                  <a:pt x="2519916" y="132907"/>
                </a:lnTo>
                <a:lnTo>
                  <a:pt x="2945218" y="207334"/>
                </a:lnTo>
                <a:lnTo>
                  <a:pt x="3354572" y="191386"/>
                </a:lnTo>
                <a:lnTo>
                  <a:pt x="3774558" y="180753"/>
                </a:lnTo>
                <a:lnTo>
                  <a:pt x="4189228" y="202018"/>
                </a:lnTo>
                <a:lnTo>
                  <a:pt x="4609214" y="271130"/>
                </a:lnTo>
                <a:lnTo>
                  <a:pt x="5013251" y="154172"/>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6" name="Freeform: Shape 5"/>
          <p:cNvSpPr/>
          <p:nvPr/>
        </p:nvSpPr>
        <p:spPr bwMode="auto">
          <a:xfrm>
            <a:off x="1510607" y="3589162"/>
            <a:ext cx="5029200" cy="154172"/>
          </a:xfrm>
          <a:custGeom>
            <a:avLst/>
            <a:gdLst>
              <a:gd name="connsiteX0" fmla="*/ 0 w 5029200"/>
              <a:gd name="connsiteY0" fmla="*/ 15949 h 154172"/>
              <a:gd name="connsiteX1" fmla="*/ 430619 w 5029200"/>
              <a:gd name="connsiteY1" fmla="*/ 0 h 154172"/>
              <a:gd name="connsiteX2" fmla="*/ 850605 w 5029200"/>
              <a:gd name="connsiteY2" fmla="*/ 5317 h 154172"/>
              <a:gd name="connsiteX3" fmla="*/ 1265275 w 5029200"/>
              <a:gd name="connsiteY3" fmla="*/ 0 h 154172"/>
              <a:gd name="connsiteX4" fmla="*/ 1685261 w 5029200"/>
              <a:gd name="connsiteY4" fmla="*/ 10633 h 154172"/>
              <a:gd name="connsiteX5" fmla="*/ 2099930 w 5029200"/>
              <a:gd name="connsiteY5" fmla="*/ 85061 h 154172"/>
              <a:gd name="connsiteX6" fmla="*/ 2525233 w 5029200"/>
              <a:gd name="connsiteY6" fmla="*/ 127591 h 154172"/>
              <a:gd name="connsiteX7" fmla="*/ 2934586 w 5029200"/>
              <a:gd name="connsiteY7" fmla="*/ 58479 h 154172"/>
              <a:gd name="connsiteX8" fmla="*/ 3359888 w 5029200"/>
              <a:gd name="connsiteY8" fmla="*/ 148856 h 154172"/>
              <a:gd name="connsiteX9" fmla="*/ 3769242 w 5029200"/>
              <a:gd name="connsiteY9" fmla="*/ 95693 h 154172"/>
              <a:gd name="connsiteX10" fmla="*/ 4183912 w 5029200"/>
              <a:gd name="connsiteY10" fmla="*/ 154172 h 154172"/>
              <a:gd name="connsiteX11" fmla="*/ 4609214 w 5029200"/>
              <a:gd name="connsiteY11" fmla="*/ 143540 h 154172"/>
              <a:gd name="connsiteX12" fmla="*/ 5029200 w 5029200"/>
              <a:gd name="connsiteY12" fmla="*/ 106326 h 154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29200" h="154172">
                <a:moveTo>
                  <a:pt x="0" y="15949"/>
                </a:moveTo>
                <a:lnTo>
                  <a:pt x="430619" y="0"/>
                </a:lnTo>
                <a:lnTo>
                  <a:pt x="850605" y="5317"/>
                </a:lnTo>
                <a:lnTo>
                  <a:pt x="1265275" y="0"/>
                </a:lnTo>
                <a:lnTo>
                  <a:pt x="1685261" y="10633"/>
                </a:lnTo>
                <a:lnTo>
                  <a:pt x="2099930" y="85061"/>
                </a:lnTo>
                <a:lnTo>
                  <a:pt x="2525233" y="127591"/>
                </a:lnTo>
                <a:lnTo>
                  <a:pt x="2934586" y="58479"/>
                </a:lnTo>
                <a:lnTo>
                  <a:pt x="3359888" y="148856"/>
                </a:lnTo>
                <a:lnTo>
                  <a:pt x="3769242" y="95693"/>
                </a:lnTo>
                <a:lnTo>
                  <a:pt x="4183912" y="154172"/>
                </a:lnTo>
                <a:lnTo>
                  <a:pt x="4609214" y="143540"/>
                </a:lnTo>
                <a:lnTo>
                  <a:pt x="5029200" y="106326"/>
                </a:lnTo>
              </a:path>
            </a:pathLst>
          </a:cu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7" name="Freeform: Shape 6"/>
          <p:cNvSpPr/>
          <p:nvPr/>
        </p:nvSpPr>
        <p:spPr bwMode="auto">
          <a:xfrm>
            <a:off x="1515923" y="3567897"/>
            <a:ext cx="5018568" cy="196702"/>
          </a:xfrm>
          <a:custGeom>
            <a:avLst/>
            <a:gdLst>
              <a:gd name="connsiteX0" fmla="*/ 0 w 5018568"/>
              <a:gd name="connsiteY0" fmla="*/ 21265 h 196702"/>
              <a:gd name="connsiteX1" fmla="*/ 430619 w 5018568"/>
              <a:gd name="connsiteY1" fmla="*/ 15949 h 196702"/>
              <a:gd name="connsiteX2" fmla="*/ 850605 w 5018568"/>
              <a:gd name="connsiteY2" fmla="*/ 0 h 196702"/>
              <a:gd name="connsiteX3" fmla="*/ 1254642 w 5018568"/>
              <a:gd name="connsiteY3" fmla="*/ 31898 h 196702"/>
              <a:gd name="connsiteX4" fmla="*/ 1679945 w 5018568"/>
              <a:gd name="connsiteY4" fmla="*/ 21265 h 196702"/>
              <a:gd name="connsiteX5" fmla="*/ 2089298 w 5018568"/>
              <a:gd name="connsiteY5" fmla="*/ 31898 h 196702"/>
              <a:gd name="connsiteX6" fmla="*/ 2514600 w 5018568"/>
              <a:gd name="connsiteY6" fmla="*/ 79744 h 196702"/>
              <a:gd name="connsiteX7" fmla="*/ 2929270 w 5018568"/>
              <a:gd name="connsiteY7" fmla="*/ 79744 h 196702"/>
              <a:gd name="connsiteX8" fmla="*/ 3338624 w 5018568"/>
              <a:gd name="connsiteY8" fmla="*/ 164805 h 196702"/>
              <a:gd name="connsiteX9" fmla="*/ 3763926 w 5018568"/>
              <a:gd name="connsiteY9" fmla="*/ 127591 h 196702"/>
              <a:gd name="connsiteX10" fmla="*/ 4178596 w 5018568"/>
              <a:gd name="connsiteY10" fmla="*/ 196702 h 196702"/>
              <a:gd name="connsiteX11" fmla="*/ 4603898 w 5018568"/>
              <a:gd name="connsiteY11" fmla="*/ 180754 h 196702"/>
              <a:gd name="connsiteX12" fmla="*/ 5018568 w 5018568"/>
              <a:gd name="connsiteY12" fmla="*/ 143540 h 196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18568" h="196702">
                <a:moveTo>
                  <a:pt x="0" y="21265"/>
                </a:moveTo>
                <a:lnTo>
                  <a:pt x="430619" y="15949"/>
                </a:lnTo>
                <a:lnTo>
                  <a:pt x="850605" y="0"/>
                </a:lnTo>
                <a:lnTo>
                  <a:pt x="1254642" y="31898"/>
                </a:lnTo>
                <a:lnTo>
                  <a:pt x="1679945" y="21265"/>
                </a:lnTo>
                <a:lnTo>
                  <a:pt x="2089298" y="31898"/>
                </a:lnTo>
                <a:lnTo>
                  <a:pt x="2514600" y="79744"/>
                </a:lnTo>
                <a:lnTo>
                  <a:pt x="2929270" y="79744"/>
                </a:lnTo>
                <a:lnTo>
                  <a:pt x="3338624" y="164805"/>
                </a:lnTo>
                <a:lnTo>
                  <a:pt x="3763926" y="127591"/>
                </a:lnTo>
                <a:lnTo>
                  <a:pt x="4178596" y="196702"/>
                </a:lnTo>
                <a:lnTo>
                  <a:pt x="4603898" y="180754"/>
                </a:lnTo>
                <a:lnTo>
                  <a:pt x="5018568" y="143540"/>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nvGrpSpPr>
          <p:cNvPr id="23565" name="Group 23564"/>
          <p:cNvGrpSpPr/>
          <p:nvPr/>
        </p:nvGrpSpPr>
        <p:grpSpPr>
          <a:xfrm>
            <a:off x="1873062" y="3475666"/>
            <a:ext cx="4718769" cy="794576"/>
            <a:chOff x="2212520" y="3453727"/>
            <a:chExt cx="4718769" cy="794576"/>
          </a:xfrm>
        </p:grpSpPr>
        <p:grpSp>
          <p:nvGrpSpPr>
            <p:cNvPr id="23559" name="Group 23558"/>
            <p:cNvGrpSpPr/>
            <p:nvPr/>
          </p:nvGrpSpPr>
          <p:grpSpPr>
            <a:xfrm>
              <a:off x="2212520" y="3493102"/>
              <a:ext cx="130629" cy="228293"/>
              <a:chOff x="2204357" y="3538532"/>
              <a:chExt cx="130629" cy="156042"/>
            </a:xfrm>
          </p:grpSpPr>
          <p:cxnSp>
            <p:nvCxnSpPr>
              <p:cNvPr id="23552" name="Straight Connector 23551"/>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23554" name="Straight Connector 23553"/>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57" name="Straight Connector 56"/>
              <p:cNvCxnSpPr/>
              <p:nvPr/>
            </p:nvCxnSpPr>
            <p:spPr bwMode="auto">
              <a:xfrm>
                <a:off x="2204357" y="3694574"/>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76" name="Group 75"/>
            <p:cNvGrpSpPr/>
            <p:nvPr/>
          </p:nvGrpSpPr>
          <p:grpSpPr>
            <a:xfrm>
              <a:off x="4298628" y="3495614"/>
              <a:ext cx="130629" cy="510392"/>
              <a:chOff x="2204357" y="3538532"/>
              <a:chExt cx="130629" cy="155106"/>
            </a:xfrm>
          </p:grpSpPr>
          <p:cxnSp>
            <p:nvCxnSpPr>
              <p:cNvPr id="77" name="Straight Connector 76"/>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78" name="Straight Connector 77"/>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79" name="Straight Connector 78"/>
              <p:cNvCxnSpPr/>
              <p:nvPr/>
            </p:nvCxnSpPr>
            <p:spPr bwMode="auto">
              <a:xfrm>
                <a:off x="2204357" y="3693638"/>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59" name="Group 58"/>
            <p:cNvGrpSpPr/>
            <p:nvPr/>
          </p:nvGrpSpPr>
          <p:grpSpPr>
            <a:xfrm>
              <a:off x="2630853" y="3454097"/>
              <a:ext cx="130629" cy="403104"/>
              <a:chOff x="2204357" y="3538532"/>
              <a:chExt cx="130629" cy="155106"/>
            </a:xfrm>
          </p:grpSpPr>
          <p:cxnSp>
            <p:nvCxnSpPr>
              <p:cNvPr id="60" name="Straight Connector 59"/>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61" name="Straight Connector 60"/>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62" name="Straight Connector 61"/>
              <p:cNvCxnSpPr/>
              <p:nvPr/>
            </p:nvCxnSpPr>
            <p:spPr bwMode="auto">
              <a:xfrm>
                <a:off x="2204357" y="3693638"/>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64" name="Group 63"/>
            <p:cNvGrpSpPr/>
            <p:nvPr/>
          </p:nvGrpSpPr>
          <p:grpSpPr>
            <a:xfrm>
              <a:off x="3048759" y="3479617"/>
              <a:ext cx="130629" cy="542549"/>
              <a:chOff x="2204357" y="3538532"/>
              <a:chExt cx="130629" cy="155106"/>
            </a:xfrm>
          </p:grpSpPr>
          <p:cxnSp>
            <p:nvCxnSpPr>
              <p:cNvPr id="65" name="Straight Connector 64"/>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66" name="Straight Connector 65"/>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67" name="Straight Connector 66"/>
              <p:cNvCxnSpPr/>
              <p:nvPr/>
            </p:nvCxnSpPr>
            <p:spPr bwMode="auto">
              <a:xfrm>
                <a:off x="2204357" y="3693638"/>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68" name="Group 67"/>
            <p:cNvGrpSpPr/>
            <p:nvPr/>
          </p:nvGrpSpPr>
          <p:grpSpPr>
            <a:xfrm>
              <a:off x="3463360" y="3470664"/>
              <a:ext cx="130629" cy="429901"/>
              <a:chOff x="2204357" y="3538532"/>
              <a:chExt cx="130629" cy="155106"/>
            </a:xfrm>
          </p:grpSpPr>
          <p:cxnSp>
            <p:nvCxnSpPr>
              <p:cNvPr id="69" name="Straight Connector 68"/>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70" name="Straight Connector 69"/>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71" name="Straight Connector 70"/>
              <p:cNvCxnSpPr/>
              <p:nvPr/>
            </p:nvCxnSpPr>
            <p:spPr bwMode="auto">
              <a:xfrm>
                <a:off x="2204357" y="3693638"/>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72" name="Group 71"/>
            <p:cNvGrpSpPr/>
            <p:nvPr/>
          </p:nvGrpSpPr>
          <p:grpSpPr>
            <a:xfrm>
              <a:off x="3880386" y="3495636"/>
              <a:ext cx="130629" cy="576036"/>
              <a:chOff x="2204357" y="3538532"/>
              <a:chExt cx="130629" cy="154196"/>
            </a:xfrm>
          </p:grpSpPr>
          <p:cxnSp>
            <p:nvCxnSpPr>
              <p:cNvPr id="73" name="Straight Connector 72"/>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74" name="Straight Connector 73"/>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75" name="Straight Connector 74"/>
              <p:cNvCxnSpPr/>
              <p:nvPr/>
            </p:nvCxnSpPr>
            <p:spPr bwMode="auto">
              <a:xfrm>
                <a:off x="2204357" y="3692728"/>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80" name="Group 79"/>
            <p:cNvGrpSpPr/>
            <p:nvPr/>
          </p:nvGrpSpPr>
          <p:grpSpPr>
            <a:xfrm>
              <a:off x="4714613" y="3503258"/>
              <a:ext cx="130629" cy="682135"/>
              <a:chOff x="2204357" y="3538532"/>
              <a:chExt cx="130629" cy="154452"/>
            </a:xfrm>
          </p:grpSpPr>
          <p:cxnSp>
            <p:nvCxnSpPr>
              <p:cNvPr id="81" name="Straight Connector 80"/>
              <p:cNvCxnSpPr/>
              <p:nvPr/>
            </p:nvCxnSpPr>
            <p:spPr bwMode="auto">
              <a:xfrm>
                <a:off x="2269671" y="3538905"/>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82" name="Straight Connector 81"/>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83" name="Straight Connector 82"/>
              <p:cNvCxnSpPr/>
              <p:nvPr/>
            </p:nvCxnSpPr>
            <p:spPr bwMode="auto">
              <a:xfrm>
                <a:off x="2204357" y="3692984"/>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84" name="Group 83"/>
            <p:cNvGrpSpPr/>
            <p:nvPr/>
          </p:nvGrpSpPr>
          <p:grpSpPr>
            <a:xfrm>
              <a:off x="5132854" y="3550767"/>
              <a:ext cx="130629" cy="579838"/>
              <a:chOff x="2204357" y="3538532"/>
              <a:chExt cx="130629" cy="154452"/>
            </a:xfrm>
          </p:grpSpPr>
          <p:cxnSp>
            <p:nvCxnSpPr>
              <p:cNvPr id="85" name="Straight Connector 84"/>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86" name="Straight Connector 85"/>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87" name="Straight Connector 86"/>
              <p:cNvCxnSpPr/>
              <p:nvPr/>
            </p:nvCxnSpPr>
            <p:spPr bwMode="auto">
              <a:xfrm>
                <a:off x="2204357" y="3692984"/>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88" name="Group 87"/>
            <p:cNvGrpSpPr/>
            <p:nvPr/>
          </p:nvGrpSpPr>
          <p:grpSpPr>
            <a:xfrm>
              <a:off x="5551095" y="3497672"/>
              <a:ext cx="130629" cy="636763"/>
              <a:chOff x="2204357" y="3538532"/>
              <a:chExt cx="130629" cy="154452"/>
            </a:xfrm>
          </p:grpSpPr>
          <p:cxnSp>
            <p:nvCxnSpPr>
              <p:cNvPr id="89" name="Straight Connector 88"/>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90" name="Straight Connector 89"/>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91" name="Straight Connector 90"/>
              <p:cNvCxnSpPr/>
              <p:nvPr/>
            </p:nvCxnSpPr>
            <p:spPr bwMode="auto">
              <a:xfrm>
                <a:off x="2204357" y="3692984"/>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92" name="Group 91"/>
            <p:cNvGrpSpPr/>
            <p:nvPr/>
          </p:nvGrpSpPr>
          <p:grpSpPr>
            <a:xfrm>
              <a:off x="5965226" y="3453727"/>
              <a:ext cx="130629" cy="794576"/>
              <a:chOff x="2204357" y="3538532"/>
              <a:chExt cx="130629" cy="153953"/>
            </a:xfrm>
          </p:grpSpPr>
          <p:cxnSp>
            <p:nvCxnSpPr>
              <p:cNvPr id="93" name="Straight Connector 92"/>
              <p:cNvCxnSpPr/>
              <p:nvPr/>
            </p:nvCxnSpPr>
            <p:spPr bwMode="auto">
              <a:xfrm>
                <a:off x="2269671" y="3538532"/>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94" name="Straight Connector 93"/>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95" name="Straight Connector 94"/>
              <p:cNvCxnSpPr/>
              <p:nvPr/>
            </p:nvCxnSpPr>
            <p:spPr bwMode="auto">
              <a:xfrm>
                <a:off x="2204357" y="3692485"/>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96" name="Group 95"/>
            <p:cNvGrpSpPr/>
            <p:nvPr/>
          </p:nvGrpSpPr>
          <p:grpSpPr>
            <a:xfrm>
              <a:off x="6379356" y="3494676"/>
              <a:ext cx="130629" cy="737053"/>
              <a:chOff x="2204357" y="3538079"/>
              <a:chExt cx="130629" cy="153266"/>
            </a:xfrm>
          </p:grpSpPr>
          <p:cxnSp>
            <p:nvCxnSpPr>
              <p:cNvPr id="97" name="Straight Connector 96"/>
              <p:cNvCxnSpPr/>
              <p:nvPr/>
            </p:nvCxnSpPr>
            <p:spPr bwMode="auto">
              <a:xfrm>
                <a:off x="2269671" y="3538079"/>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98" name="Straight Connector 97"/>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99" name="Straight Connector 98"/>
              <p:cNvCxnSpPr/>
              <p:nvPr/>
            </p:nvCxnSpPr>
            <p:spPr bwMode="auto">
              <a:xfrm>
                <a:off x="2204357" y="3690266"/>
                <a:ext cx="130629" cy="0"/>
              </a:xfrm>
              <a:prstGeom prst="line">
                <a:avLst/>
              </a:prstGeom>
              <a:noFill/>
              <a:ln w="12700" cap="flat" cmpd="sng" algn="ctr">
                <a:solidFill>
                  <a:schemeClr val="tx2"/>
                </a:solidFill>
                <a:prstDash val="solid"/>
                <a:round/>
                <a:headEnd type="none" w="med" len="med"/>
                <a:tailEnd type="none" w="med" len="med"/>
              </a:ln>
              <a:effectLst/>
            </p:spPr>
          </p:cxnSp>
        </p:grpSp>
        <p:grpSp>
          <p:nvGrpSpPr>
            <p:cNvPr id="100" name="Group 99"/>
            <p:cNvGrpSpPr/>
            <p:nvPr/>
          </p:nvGrpSpPr>
          <p:grpSpPr>
            <a:xfrm>
              <a:off x="6800660" y="3563389"/>
              <a:ext cx="130629" cy="681368"/>
              <a:chOff x="2204357" y="3538079"/>
              <a:chExt cx="130629" cy="153266"/>
            </a:xfrm>
          </p:grpSpPr>
          <p:cxnSp>
            <p:nvCxnSpPr>
              <p:cNvPr id="101" name="Straight Connector 100"/>
              <p:cNvCxnSpPr/>
              <p:nvPr/>
            </p:nvCxnSpPr>
            <p:spPr bwMode="auto">
              <a:xfrm>
                <a:off x="2269671" y="3538079"/>
                <a:ext cx="0" cy="153266"/>
              </a:xfrm>
              <a:prstGeom prst="line">
                <a:avLst/>
              </a:prstGeom>
              <a:noFill/>
              <a:ln w="12700" cap="flat" cmpd="sng" algn="ctr">
                <a:solidFill>
                  <a:schemeClr val="tx2"/>
                </a:solidFill>
                <a:prstDash val="solid"/>
                <a:round/>
                <a:headEnd type="none" w="med" len="med"/>
                <a:tailEnd type="none" w="med" len="med"/>
              </a:ln>
              <a:effectLst/>
            </p:spPr>
          </p:cxnSp>
          <p:cxnSp>
            <p:nvCxnSpPr>
              <p:cNvPr id="102" name="Straight Connector 101"/>
              <p:cNvCxnSpPr/>
              <p:nvPr/>
            </p:nvCxnSpPr>
            <p:spPr bwMode="auto">
              <a:xfrm>
                <a:off x="2204357" y="3538532"/>
                <a:ext cx="130629" cy="0"/>
              </a:xfrm>
              <a:prstGeom prst="line">
                <a:avLst/>
              </a:prstGeom>
              <a:noFill/>
              <a:ln w="12700" cap="flat" cmpd="sng" algn="ctr">
                <a:solidFill>
                  <a:schemeClr val="tx2"/>
                </a:solidFill>
                <a:prstDash val="solid"/>
                <a:round/>
                <a:headEnd type="none" w="med" len="med"/>
                <a:tailEnd type="none" w="med" len="med"/>
              </a:ln>
              <a:effectLst/>
            </p:spPr>
          </p:cxnSp>
          <p:cxnSp>
            <p:nvCxnSpPr>
              <p:cNvPr id="103" name="Straight Connector 102"/>
              <p:cNvCxnSpPr/>
              <p:nvPr/>
            </p:nvCxnSpPr>
            <p:spPr bwMode="auto">
              <a:xfrm>
                <a:off x="2204357" y="3690266"/>
                <a:ext cx="130629" cy="0"/>
              </a:xfrm>
              <a:prstGeom prst="line">
                <a:avLst/>
              </a:prstGeom>
              <a:noFill/>
              <a:ln w="12700" cap="flat" cmpd="sng" algn="ctr">
                <a:solidFill>
                  <a:schemeClr val="tx2"/>
                </a:solidFill>
                <a:prstDash val="solid"/>
                <a:round/>
                <a:headEnd type="none" w="med" len="med"/>
                <a:tailEnd type="none" w="med" len="med"/>
              </a:ln>
              <a:effectLst/>
            </p:spPr>
          </p:cxnSp>
        </p:grpSp>
      </p:grpSp>
      <p:grpSp>
        <p:nvGrpSpPr>
          <p:cNvPr id="149" name="Group 148"/>
          <p:cNvGrpSpPr/>
          <p:nvPr/>
        </p:nvGrpSpPr>
        <p:grpSpPr>
          <a:xfrm>
            <a:off x="1872898" y="3558764"/>
            <a:ext cx="130629" cy="109146"/>
            <a:chOff x="2204357" y="3538532"/>
            <a:chExt cx="130629" cy="159384"/>
          </a:xfrm>
        </p:grpSpPr>
        <p:cxnSp>
          <p:nvCxnSpPr>
            <p:cNvPr id="194" name="Straight Connector 193"/>
            <p:cNvCxnSpPr/>
            <p:nvPr/>
          </p:nvCxnSpPr>
          <p:spPr bwMode="auto">
            <a:xfrm>
              <a:off x="2269671"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95" name="Straight Connector 194"/>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96" name="Straight Connector 195"/>
            <p:cNvCxnSpPr/>
            <p:nvPr/>
          </p:nvCxnSpPr>
          <p:spPr bwMode="auto">
            <a:xfrm>
              <a:off x="2204357" y="3697916"/>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0" name="Group 149"/>
          <p:cNvGrpSpPr/>
          <p:nvPr/>
        </p:nvGrpSpPr>
        <p:grpSpPr>
          <a:xfrm>
            <a:off x="3959574" y="3519567"/>
            <a:ext cx="130629" cy="492735"/>
            <a:chOff x="2204357" y="3538532"/>
            <a:chExt cx="130629" cy="155106"/>
          </a:xfrm>
        </p:grpSpPr>
        <p:cxnSp>
          <p:nvCxnSpPr>
            <p:cNvPr id="191" name="Straight Connector 190"/>
            <p:cNvCxnSpPr/>
            <p:nvPr/>
          </p:nvCxnSpPr>
          <p:spPr bwMode="auto">
            <a:xfrm>
              <a:off x="2269671"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92" name="Straight Connector 191"/>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93" name="Straight Connector 192"/>
            <p:cNvCxnSpPr/>
            <p:nvPr/>
          </p:nvCxnSpPr>
          <p:spPr bwMode="auto">
            <a:xfrm>
              <a:off x="2204357" y="3693638"/>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1" name="Group 150"/>
          <p:cNvGrpSpPr/>
          <p:nvPr/>
        </p:nvGrpSpPr>
        <p:grpSpPr>
          <a:xfrm>
            <a:off x="2291484" y="3471771"/>
            <a:ext cx="132630" cy="295904"/>
            <a:chOff x="2202356" y="3538532"/>
            <a:chExt cx="132630" cy="155106"/>
          </a:xfrm>
        </p:grpSpPr>
        <p:cxnSp>
          <p:nvCxnSpPr>
            <p:cNvPr id="188" name="Straight Connector 187"/>
            <p:cNvCxnSpPr/>
            <p:nvPr/>
          </p:nvCxnSpPr>
          <p:spPr bwMode="auto">
            <a:xfrm>
              <a:off x="2267670"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89" name="Straight Connector 188"/>
            <p:cNvCxnSpPr/>
            <p:nvPr/>
          </p:nvCxnSpPr>
          <p:spPr bwMode="auto">
            <a:xfrm>
              <a:off x="2202356"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90" name="Straight Connector 189"/>
            <p:cNvCxnSpPr/>
            <p:nvPr/>
          </p:nvCxnSpPr>
          <p:spPr bwMode="auto">
            <a:xfrm>
              <a:off x="2204357" y="3693638"/>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2" name="Group 151"/>
          <p:cNvGrpSpPr/>
          <p:nvPr/>
        </p:nvGrpSpPr>
        <p:grpSpPr>
          <a:xfrm>
            <a:off x="2709137" y="3572222"/>
            <a:ext cx="130629" cy="267660"/>
            <a:chOff x="2204357" y="3538532"/>
            <a:chExt cx="130629" cy="155106"/>
          </a:xfrm>
        </p:grpSpPr>
        <p:cxnSp>
          <p:nvCxnSpPr>
            <p:cNvPr id="185" name="Straight Connector 184"/>
            <p:cNvCxnSpPr/>
            <p:nvPr/>
          </p:nvCxnSpPr>
          <p:spPr bwMode="auto">
            <a:xfrm>
              <a:off x="2267670"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86" name="Straight Connector 185"/>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87" name="Straight Connector 186"/>
            <p:cNvCxnSpPr/>
            <p:nvPr/>
          </p:nvCxnSpPr>
          <p:spPr bwMode="auto">
            <a:xfrm>
              <a:off x="2204357" y="3693638"/>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3" name="Group 152"/>
          <p:cNvGrpSpPr/>
          <p:nvPr/>
        </p:nvGrpSpPr>
        <p:grpSpPr>
          <a:xfrm>
            <a:off x="3122521" y="3491776"/>
            <a:ext cx="130629" cy="308519"/>
            <a:chOff x="2204357" y="3538532"/>
            <a:chExt cx="130629" cy="155106"/>
          </a:xfrm>
        </p:grpSpPr>
        <p:cxnSp>
          <p:nvCxnSpPr>
            <p:cNvPr id="182" name="Straight Connector 181"/>
            <p:cNvCxnSpPr/>
            <p:nvPr/>
          </p:nvCxnSpPr>
          <p:spPr bwMode="auto">
            <a:xfrm>
              <a:off x="2271672"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83" name="Straight Connector 182"/>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84" name="Straight Connector 183"/>
            <p:cNvCxnSpPr/>
            <p:nvPr/>
          </p:nvCxnSpPr>
          <p:spPr bwMode="auto">
            <a:xfrm>
              <a:off x="2204357" y="3693638"/>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4" name="Group 153"/>
          <p:cNvGrpSpPr/>
          <p:nvPr/>
        </p:nvGrpSpPr>
        <p:grpSpPr>
          <a:xfrm>
            <a:off x="3540764" y="3539526"/>
            <a:ext cx="130629" cy="481206"/>
            <a:chOff x="2204357" y="3538532"/>
            <a:chExt cx="130629" cy="155106"/>
          </a:xfrm>
        </p:grpSpPr>
        <p:cxnSp>
          <p:nvCxnSpPr>
            <p:cNvPr id="179" name="Straight Connector 178"/>
            <p:cNvCxnSpPr/>
            <p:nvPr/>
          </p:nvCxnSpPr>
          <p:spPr bwMode="auto">
            <a:xfrm>
              <a:off x="2269671"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80" name="Straight Connector 179"/>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81" name="Straight Connector 180"/>
            <p:cNvCxnSpPr/>
            <p:nvPr/>
          </p:nvCxnSpPr>
          <p:spPr bwMode="auto">
            <a:xfrm>
              <a:off x="2204357" y="3693638"/>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5" name="Group 154"/>
          <p:cNvGrpSpPr/>
          <p:nvPr/>
        </p:nvGrpSpPr>
        <p:grpSpPr>
          <a:xfrm>
            <a:off x="4374991" y="3528195"/>
            <a:ext cx="130629" cy="642227"/>
            <a:chOff x="2204357" y="3538532"/>
            <a:chExt cx="130629" cy="154452"/>
          </a:xfrm>
        </p:grpSpPr>
        <p:cxnSp>
          <p:nvCxnSpPr>
            <p:cNvPr id="176" name="Straight Connector 175"/>
            <p:cNvCxnSpPr/>
            <p:nvPr/>
          </p:nvCxnSpPr>
          <p:spPr bwMode="auto">
            <a:xfrm>
              <a:off x="2269671"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77" name="Straight Connector 176"/>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78" name="Straight Connector 177"/>
            <p:cNvCxnSpPr/>
            <p:nvPr/>
          </p:nvCxnSpPr>
          <p:spPr bwMode="auto">
            <a:xfrm>
              <a:off x="2204357" y="3692984"/>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6" name="Group 155"/>
          <p:cNvGrpSpPr/>
          <p:nvPr/>
        </p:nvGrpSpPr>
        <p:grpSpPr>
          <a:xfrm>
            <a:off x="4793232" y="3574158"/>
            <a:ext cx="130629" cy="781310"/>
            <a:chOff x="2204357" y="3538532"/>
            <a:chExt cx="130629" cy="154452"/>
          </a:xfrm>
        </p:grpSpPr>
        <p:cxnSp>
          <p:nvCxnSpPr>
            <p:cNvPr id="173" name="Straight Connector 172"/>
            <p:cNvCxnSpPr/>
            <p:nvPr/>
          </p:nvCxnSpPr>
          <p:spPr bwMode="auto">
            <a:xfrm>
              <a:off x="2266805" y="3538928"/>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74" name="Straight Connector 173"/>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75" name="Straight Connector 174"/>
            <p:cNvCxnSpPr/>
            <p:nvPr/>
          </p:nvCxnSpPr>
          <p:spPr bwMode="auto">
            <a:xfrm>
              <a:off x="2204357" y="3692984"/>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7" name="Group 156"/>
          <p:cNvGrpSpPr/>
          <p:nvPr/>
        </p:nvGrpSpPr>
        <p:grpSpPr>
          <a:xfrm>
            <a:off x="5211473" y="3649282"/>
            <a:ext cx="130629" cy="760593"/>
            <a:chOff x="2204357" y="3538532"/>
            <a:chExt cx="130629" cy="154452"/>
          </a:xfrm>
        </p:grpSpPr>
        <p:cxnSp>
          <p:nvCxnSpPr>
            <p:cNvPr id="170" name="Straight Connector 169"/>
            <p:cNvCxnSpPr/>
            <p:nvPr/>
          </p:nvCxnSpPr>
          <p:spPr bwMode="auto">
            <a:xfrm>
              <a:off x="2269671"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71" name="Straight Connector 170"/>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72" name="Straight Connector 171"/>
            <p:cNvCxnSpPr/>
            <p:nvPr/>
          </p:nvCxnSpPr>
          <p:spPr bwMode="auto">
            <a:xfrm>
              <a:off x="2204357" y="3692984"/>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8" name="Group 157"/>
          <p:cNvGrpSpPr/>
          <p:nvPr/>
        </p:nvGrpSpPr>
        <p:grpSpPr>
          <a:xfrm>
            <a:off x="5625604" y="3471996"/>
            <a:ext cx="130629" cy="839938"/>
            <a:chOff x="2204357" y="3538532"/>
            <a:chExt cx="130629" cy="153953"/>
          </a:xfrm>
        </p:grpSpPr>
        <p:cxnSp>
          <p:nvCxnSpPr>
            <p:cNvPr id="167" name="Straight Connector 166"/>
            <p:cNvCxnSpPr/>
            <p:nvPr/>
          </p:nvCxnSpPr>
          <p:spPr bwMode="auto">
            <a:xfrm>
              <a:off x="2269671" y="353853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68" name="Straight Connector 167"/>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69" name="Straight Connector 168"/>
            <p:cNvCxnSpPr/>
            <p:nvPr/>
          </p:nvCxnSpPr>
          <p:spPr bwMode="auto">
            <a:xfrm>
              <a:off x="2204357" y="3692485"/>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59" name="Group 158"/>
          <p:cNvGrpSpPr/>
          <p:nvPr/>
        </p:nvGrpSpPr>
        <p:grpSpPr>
          <a:xfrm>
            <a:off x="6039734" y="3610560"/>
            <a:ext cx="130629" cy="919758"/>
            <a:chOff x="2204357" y="3537746"/>
            <a:chExt cx="130629" cy="153266"/>
          </a:xfrm>
        </p:grpSpPr>
        <p:cxnSp>
          <p:nvCxnSpPr>
            <p:cNvPr id="164" name="Straight Connector 163"/>
            <p:cNvCxnSpPr/>
            <p:nvPr/>
          </p:nvCxnSpPr>
          <p:spPr bwMode="auto">
            <a:xfrm>
              <a:off x="2269671" y="3537746"/>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65" name="Straight Connector 164"/>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66" name="Straight Connector 165"/>
            <p:cNvCxnSpPr/>
            <p:nvPr/>
          </p:nvCxnSpPr>
          <p:spPr bwMode="auto">
            <a:xfrm>
              <a:off x="2204357" y="3690266"/>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60" name="Group 159"/>
          <p:cNvGrpSpPr/>
          <p:nvPr/>
        </p:nvGrpSpPr>
        <p:grpSpPr>
          <a:xfrm>
            <a:off x="6461038" y="3564776"/>
            <a:ext cx="130629" cy="859830"/>
            <a:chOff x="2204357" y="3537722"/>
            <a:chExt cx="130629" cy="153266"/>
          </a:xfrm>
        </p:grpSpPr>
        <p:cxnSp>
          <p:nvCxnSpPr>
            <p:cNvPr id="161" name="Straight Connector 160"/>
            <p:cNvCxnSpPr/>
            <p:nvPr/>
          </p:nvCxnSpPr>
          <p:spPr bwMode="auto">
            <a:xfrm>
              <a:off x="2267670" y="3537722"/>
              <a:ext cx="0" cy="153266"/>
            </a:xfrm>
            <a:prstGeom prst="line">
              <a:avLst/>
            </a:prstGeom>
            <a:noFill/>
            <a:ln w="12700" cap="flat" cmpd="sng" algn="ctr">
              <a:solidFill>
                <a:schemeClr val="accent3"/>
              </a:solidFill>
              <a:prstDash val="solid"/>
              <a:round/>
              <a:headEnd type="none" w="med" len="med"/>
              <a:tailEnd type="none" w="med" len="med"/>
            </a:ln>
            <a:effectLst/>
          </p:spPr>
        </p:cxnSp>
        <p:cxnSp>
          <p:nvCxnSpPr>
            <p:cNvPr id="162" name="Straight Connector 161"/>
            <p:cNvCxnSpPr/>
            <p:nvPr/>
          </p:nvCxnSpPr>
          <p:spPr bwMode="auto">
            <a:xfrm>
              <a:off x="2204357" y="3538532"/>
              <a:ext cx="130629" cy="0"/>
            </a:xfrm>
            <a:prstGeom prst="line">
              <a:avLst/>
            </a:prstGeom>
            <a:noFill/>
            <a:ln w="12700" cap="flat" cmpd="sng" algn="ctr">
              <a:solidFill>
                <a:schemeClr val="accent3"/>
              </a:solidFill>
              <a:prstDash val="solid"/>
              <a:round/>
              <a:headEnd type="none" w="med" len="med"/>
              <a:tailEnd type="none" w="med" len="med"/>
            </a:ln>
            <a:effectLst/>
          </p:spPr>
        </p:cxnSp>
        <p:cxnSp>
          <p:nvCxnSpPr>
            <p:cNvPr id="163" name="Straight Connector 162"/>
            <p:cNvCxnSpPr/>
            <p:nvPr/>
          </p:nvCxnSpPr>
          <p:spPr bwMode="auto">
            <a:xfrm>
              <a:off x="2204357" y="3690266"/>
              <a:ext cx="130629" cy="0"/>
            </a:xfrm>
            <a:prstGeom prst="line">
              <a:avLst/>
            </a:prstGeom>
            <a:noFill/>
            <a:ln w="12700" cap="flat" cmpd="sng" algn="ctr">
              <a:solidFill>
                <a:schemeClr val="accent3"/>
              </a:solidFill>
              <a:prstDash val="solid"/>
              <a:round/>
              <a:headEnd type="none" w="med" len="med"/>
              <a:tailEnd type="none" w="med" len="med"/>
            </a:ln>
            <a:effectLst/>
          </p:spPr>
        </p:cxnSp>
      </p:grpSp>
      <p:grpSp>
        <p:nvGrpSpPr>
          <p:cNvPr id="199" name="Group 198"/>
          <p:cNvGrpSpPr/>
          <p:nvPr/>
        </p:nvGrpSpPr>
        <p:grpSpPr>
          <a:xfrm>
            <a:off x="1872898" y="3502140"/>
            <a:ext cx="130629" cy="208523"/>
            <a:chOff x="2204357" y="3538532"/>
            <a:chExt cx="130629" cy="159384"/>
          </a:xfrm>
        </p:grpSpPr>
        <p:cxnSp>
          <p:nvCxnSpPr>
            <p:cNvPr id="244" name="Straight Connector 243"/>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45" name="Straight Connector 244"/>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46" name="Straight Connector 245"/>
            <p:cNvCxnSpPr/>
            <p:nvPr/>
          </p:nvCxnSpPr>
          <p:spPr bwMode="auto">
            <a:xfrm>
              <a:off x="2204357" y="3697916"/>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0" name="Group 199"/>
          <p:cNvGrpSpPr/>
          <p:nvPr/>
        </p:nvGrpSpPr>
        <p:grpSpPr>
          <a:xfrm>
            <a:off x="3959574" y="3507850"/>
            <a:ext cx="130629" cy="385402"/>
            <a:chOff x="2204357" y="3538532"/>
            <a:chExt cx="130629" cy="155106"/>
          </a:xfrm>
        </p:grpSpPr>
        <p:cxnSp>
          <p:nvCxnSpPr>
            <p:cNvPr id="241" name="Straight Connector 240"/>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42" name="Straight Connector 241"/>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43" name="Straight Connector 242"/>
            <p:cNvCxnSpPr/>
            <p:nvPr/>
          </p:nvCxnSpPr>
          <p:spPr bwMode="auto">
            <a:xfrm>
              <a:off x="2204357" y="3693638"/>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1" name="Group 200"/>
          <p:cNvGrpSpPr/>
          <p:nvPr/>
        </p:nvGrpSpPr>
        <p:grpSpPr>
          <a:xfrm>
            <a:off x="2292485" y="3493838"/>
            <a:ext cx="130629" cy="257839"/>
            <a:chOff x="2204357" y="3538532"/>
            <a:chExt cx="130629" cy="155106"/>
          </a:xfrm>
        </p:grpSpPr>
        <p:cxnSp>
          <p:nvCxnSpPr>
            <p:cNvPr id="238" name="Straight Connector 237"/>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39" name="Straight Connector 238"/>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40" name="Straight Connector 239"/>
            <p:cNvCxnSpPr/>
            <p:nvPr/>
          </p:nvCxnSpPr>
          <p:spPr bwMode="auto">
            <a:xfrm>
              <a:off x="2204357" y="3693638"/>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2" name="Group 201"/>
          <p:cNvGrpSpPr/>
          <p:nvPr/>
        </p:nvGrpSpPr>
        <p:grpSpPr>
          <a:xfrm>
            <a:off x="2709137" y="3456094"/>
            <a:ext cx="130629" cy="301314"/>
            <a:chOff x="2204357" y="3538532"/>
            <a:chExt cx="130629" cy="155106"/>
          </a:xfrm>
        </p:grpSpPr>
        <p:cxnSp>
          <p:nvCxnSpPr>
            <p:cNvPr id="235" name="Straight Connector 234"/>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36" name="Straight Connector 235"/>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37" name="Straight Connector 236"/>
            <p:cNvCxnSpPr/>
            <p:nvPr/>
          </p:nvCxnSpPr>
          <p:spPr bwMode="auto">
            <a:xfrm>
              <a:off x="2204357" y="3693638"/>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3" name="Group 202"/>
          <p:cNvGrpSpPr/>
          <p:nvPr/>
        </p:nvGrpSpPr>
        <p:grpSpPr>
          <a:xfrm>
            <a:off x="3122521" y="3435452"/>
            <a:ext cx="130629" cy="347684"/>
            <a:chOff x="2204357" y="3538532"/>
            <a:chExt cx="130629" cy="155106"/>
          </a:xfrm>
        </p:grpSpPr>
        <p:cxnSp>
          <p:nvCxnSpPr>
            <p:cNvPr id="232" name="Straight Connector 231"/>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33" name="Straight Connector 232"/>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34" name="Straight Connector 233"/>
            <p:cNvCxnSpPr/>
            <p:nvPr/>
          </p:nvCxnSpPr>
          <p:spPr bwMode="auto">
            <a:xfrm>
              <a:off x="2204357" y="3693638"/>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4" name="Group 203"/>
          <p:cNvGrpSpPr/>
          <p:nvPr/>
        </p:nvGrpSpPr>
        <p:grpSpPr>
          <a:xfrm>
            <a:off x="3540764" y="3508757"/>
            <a:ext cx="130629" cy="410320"/>
            <a:chOff x="2204357" y="3538532"/>
            <a:chExt cx="130629" cy="155106"/>
          </a:xfrm>
        </p:grpSpPr>
        <p:cxnSp>
          <p:nvCxnSpPr>
            <p:cNvPr id="229" name="Straight Connector 228"/>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30" name="Straight Connector 229"/>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31" name="Straight Connector 230"/>
            <p:cNvCxnSpPr/>
            <p:nvPr/>
          </p:nvCxnSpPr>
          <p:spPr bwMode="auto">
            <a:xfrm>
              <a:off x="2204357" y="3693638"/>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5" name="Group 204"/>
          <p:cNvGrpSpPr/>
          <p:nvPr/>
        </p:nvGrpSpPr>
        <p:grpSpPr>
          <a:xfrm>
            <a:off x="4374991" y="3440278"/>
            <a:ext cx="130629" cy="473932"/>
            <a:chOff x="2204357" y="3538532"/>
            <a:chExt cx="130629" cy="154452"/>
          </a:xfrm>
        </p:grpSpPr>
        <p:cxnSp>
          <p:nvCxnSpPr>
            <p:cNvPr id="226" name="Straight Connector 225"/>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27" name="Straight Connector 226"/>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28" name="Straight Connector 227"/>
            <p:cNvCxnSpPr/>
            <p:nvPr/>
          </p:nvCxnSpPr>
          <p:spPr bwMode="auto">
            <a:xfrm>
              <a:off x="2204357" y="3692984"/>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6" name="Group 205"/>
          <p:cNvGrpSpPr/>
          <p:nvPr/>
        </p:nvGrpSpPr>
        <p:grpSpPr>
          <a:xfrm>
            <a:off x="4793232" y="3444596"/>
            <a:ext cx="130629" cy="700060"/>
            <a:chOff x="2204357" y="3538532"/>
            <a:chExt cx="130629" cy="154452"/>
          </a:xfrm>
        </p:grpSpPr>
        <p:cxnSp>
          <p:nvCxnSpPr>
            <p:cNvPr id="223" name="Straight Connector 222"/>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24" name="Straight Connector 223"/>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25" name="Straight Connector 224"/>
            <p:cNvCxnSpPr/>
            <p:nvPr/>
          </p:nvCxnSpPr>
          <p:spPr bwMode="auto">
            <a:xfrm>
              <a:off x="2204357" y="3692984"/>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7" name="Group 206"/>
          <p:cNvGrpSpPr/>
          <p:nvPr/>
        </p:nvGrpSpPr>
        <p:grpSpPr>
          <a:xfrm>
            <a:off x="5211473" y="3489837"/>
            <a:ext cx="130629" cy="649444"/>
            <a:chOff x="2204357" y="3538532"/>
            <a:chExt cx="130629" cy="154452"/>
          </a:xfrm>
        </p:grpSpPr>
        <p:cxnSp>
          <p:nvCxnSpPr>
            <p:cNvPr id="220" name="Straight Connector 219"/>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21" name="Straight Connector 220"/>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22" name="Straight Connector 221"/>
            <p:cNvCxnSpPr/>
            <p:nvPr/>
          </p:nvCxnSpPr>
          <p:spPr bwMode="auto">
            <a:xfrm>
              <a:off x="2204357" y="3692984"/>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8" name="Group 207"/>
          <p:cNvGrpSpPr/>
          <p:nvPr/>
        </p:nvGrpSpPr>
        <p:grpSpPr>
          <a:xfrm>
            <a:off x="5625604" y="3479325"/>
            <a:ext cx="130629" cy="839938"/>
            <a:chOff x="2204357" y="3538532"/>
            <a:chExt cx="130629" cy="153953"/>
          </a:xfrm>
        </p:grpSpPr>
        <p:cxnSp>
          <p:nvCxnSpPr>
            <p:cNvPr id="217" name="Straight Connector 216"/>
            <p:cNvCxnSpPr/>
            <p:nvPr/>
          </p:nvCxnSpPr>
          <p:spPr bwMode="auto">
            <a:xfrm>
              <a:off x="2269671" y="3538532"/>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18" name="Straight Connector 217"/>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19" name="Straight Connector 218"/>
            <p:cNvCxnSpPr/>
            <p:nvPr/>
          </p:nvCxnSpPr>
          <p:spPr bwMode="auto">
            <a:xfrm>
              <a:off x="2204357" y="3692485"/>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09" name="Group 208"/>
          <p:cNvGrpSpPr/>
          <p:nvPr/>
        </p:nvGrpSpPr>
        <p:grpSpPr>
          <a:xfrm>
            <a:off x="6039734" y="3491838"/>
            <a:ext cx="130629" cy="679508"/>
            <a:chOff x="2204357" y="3538079"/>
            <a:chExt cx="130629" cy="153266"/>
          </a:xfrm>
        </p:grpSpPr>
        <p:cxnSp>
          <p:nvCxnSpPr>
            <p:cNvPr id="214" name="Straight Connector 213"/>
            <p:cNvCxnSpPr/>
            <p:nvPr/>
          </p:nvCxnSpPr>
          <p:spPr bwMode="auto">
            <a:xfrm>
              <a:off x="2269671" y="3538079"/>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15" name="Straight Connector 214"/>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16" name="Straight Connector 215"/>
            <p:cNvCxnSpPr/>
            <p:nvPr/>
          </p:nvCxnSpPr>
          <p:spPr bwMode="auto">
            <a:xfrm>
              <a:off x="2204357" y="3690266"/>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10" name="Group 209"/>
          <p:cNvGrpSpPr/>
          <p:nvPr/>
        </p:nvGrpSpPr>
        <p:grpSpPr>
          <a:xfrm>
            <a:off x="6461038" y="3483725"/>
            <a:ext cx="130629" cy="596719"/>
            <a:chOff x="2204357" y="3538079"/>
            <a:chExt cx="130629" cy="153266"/>
          </a:xfrm>
        </p:grpSpPr>
        <p:cxnSp>
          <p:nvCxnSpPr>
            <p:cNvPr id="211" name="Straight Connector 210"/>
            <p:cNvCxnSpPr/>
            <p:nvPr/>
          </p:nvCxnSpPr>
          <p:spPr bwMode="auto">
            <a:xfrm>
              <a:off x="2269671" y="3538079"/>
              <a:ext cx="0" cy="153266"/>
            </a:xfrm>
            <a:prstGeom prst="line">
              <a:avLst/>
            </a:prstGeom>
            <a:noFill/>
            <a:ln w="12700" cap="flat" cmpd="sng" algn="ctr">
              <a:solidFill>
                <a:schemeClr val="accent1"/>
              </a:solidFill>
              <a:prstDash val="solid"/>
              <a:round/>
              <a:headEnd type="none" w="med" len="med"/>
              <a:tailEnd type="none" w="med" len="med"/>
            </a:ln>
            <a:effectLst/>
          </p:spPr>
        </p:cxnSp>
        <p:cxnSp>
          <p:nvCxnSpPr>
            <p:cNvPr id="212" name="Straight Connector 211"/>
            <p:cNvCxnSpPr/>
            <p:nvPr/>
          </p:nvCxnSpPr>
          <p:spPr bwMode="auto">
            <a:xfrm>
              <a:off x="2204357" y="3538532"/>
              <a:ext cx="130629" cy="0"/>
            </a:xfrm>
            <a:prstGeom prst="line">
              <a:avLst/>
            </a:prstGeom>
            <a:noFill/>
            <a:ln w="12700" cap="flat" cmpd="sng" algn="ctr">
              <a:solidFill>
                <a:schemeClr val="accent1"/>
              </a:solidFill>
              <a:prstDash val="solid"/>
              <a:round/>
              <a:headEnd type="none" w="med" len="med"/>
              <a:tailEnd type="none" w="med" len="med"/>
            </a:ln>
            <a:effectLst/>
          </p:spPr>
        </p:cxnSp>
        <p:cxnSp>
          <p:nvCxnSpPr>
            <p:cNvPr id="213" name="Straight Connector 212"/>
            <p:cNvCxnSpPr/>
            <p:nvPr/>
          </p:nvCxnSpPr>
          <p:spPr bwMode="auto">
            <a:xfrm>
              <a:off x="2204357" y="3690266"/>
              <a:ext cx="130629" cy="0"/>
            </a:xfrm>
            <a:prstGeom prst="line">
              <a:avLst/>
            </a:prstGeom>
            <a:noFill/>
            <a:ln w="12700" cap="flat" cmpd="sng" algn="ctr">
              <a:solidFill>
                <a:schemeClr val="accent1"/>
              </a:solidFill>
              <a:prstDash val="solid"/>
              <a:round/>
              <a:headEnd type="none" w="med" len="med"/>
              <a:tailEnd type="none" w="med" len="med"/>
            </a:ln>
            <a:effectLst/>
          </p:spPr>
        </p:cxnSp>
      </p:grpSp>
      <p:grpSp>
        <p:nvGrpSpPr>
          <p:cNvPr id="249" name="Group 248"/>
          <p:cNvGrpSpPr/>
          <p:nvPr/>
        </p:nvGrpSpPr>
        <p:grpSpPr>
          <a:xfrm>
            <a:off x="1872898" y="3438526"/>
            <a:ext cx="130629" cy="308017"/>
            <a:chOff x="2204357" y="3538532"/>
            <a:chExt cx="130629" cy="156042"/>
          </a:xfrm>
        </p:grpSpPr>
        <p:cxnSp>
          <p:nvCxnSpPr>
            <p:cNvPr id="294" name="Straight Connector 293"/>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95" name="Straight Connector 294"/>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96" name="Straight Connector 295"/>
            <p:cNvCxnSpPr/>
            <p:nvPr/>
          </p:nvCxnSpPr>
          <p:spPr bwMode="auto">
            <a:xfrm>
              <a:off x="2204357" y="3694574"/>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0" name="Group 249"/>
          <p:cNvGrpSpPr/>
          <p:nvPr/>
        </p:nvGrpSpPr>
        <p:grpSpPr>
          <a:xfrm>
            <a:off x="3959574" y="3462674"/>
            <a:ext cx="130629" cy="561604"/>
            <a:chOff x="2204357" y="3538532"/>
            <a:chExt cx="130629" cy="155106"/>
          </a:xfrm>
        </p:grpSpPr>
        <p:cxnSp>
          <p:nvCxnSpPr>
            <p:cNvPr id="291" name="Straight Connector 290"/>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92" name="Straight Connector 291"/>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93" name="Straight Connector 292"/>
            <p:cNvCxnSpPr/>
            <p:nvPr/>
          </p:nvCxnSpPr>
          <p:spPr bwMode="auto">
            <a:xfrm>
              <a:off x="2204357" y="3693638"/>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1" name="Group 250"/>
          <p:cNvGrpSpPr/>
          <p:nvPr/>
        </p:nvGrpSpPr>
        <p:grpSpPr>
          <a:xfrm>
            <a:off x="2292485" y="3447811"/>
            <a:ext cx="130629" cy="434406"/>
            <a:chOff x="2204357" y="3538532"/>
            <a:chExt cx="130629" cy="155106"/>
          </a:xfrm>
        </p:grpSpPr>
        <p:cxnSp>
          <p:nvCxnSpPr>
            <p:cNvPr id="288" name="Straight Connector 287"/>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89" name="Straight Connector 288"/>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90" name="Straight Connector 289"/>
            <p:cNvCxnSpPr/>
            <p:nvPr/>
          </p:nvCxnSpPr>
          <p:spPr bwMode="auto">
            <a:xfrm>
              <a:off x="2204357" y="3693638"/>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2" name="Group 251"/>
          <p:cNvGrpSpPr/>
          <p:nvPr/>
        </p:nvGrpSpPr>
        <p:grpSpPr>
          <a:xfrm>
            <a:off x="2709137" y="3444663"/>
            <a:ext cx="130629" cy="603311"/>
            <a:chOff x="2204357" y="3538532"/>
            <a:chExt cx="130629" cy="155106"/>
          </a:xfrm>
        </p:grpSpPr>
        <p:cxnSp>
          <p:nvCxnSpPr>
            <p:cNvPr id="285" name="Straight Connector 284"/>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86" name="Straight Connector 285"/>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87" name="Straight Connector 286"/>
            <p:cNvCxnSpPr/>
            <p:nvPr/>
          </p:nvCxnSpPr>
          <p:spPr bwMode="auto">
            <a:xfrm>
              <a:off x="2204357" y="3693638"/>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3" name="Group 252"/>
          <p:cNvGrpSpPr/>
          <p:nvPr/>
        </p:nvGrpSpPr>
        <p:grpSpPr>
          <a:xfrm>
            <a:off x="3122521" y="3435537"/>
            <a:ext cx="130629" cy="490357"/>
            <a:chOff x="2204357" y="3538532"/>
            <a:chExt cx="130629" cy="155106"/>
          </a:xfrm>
        </p:grpSpPr>
        <p:cxnSp>
          <p:nvCxnSpPr>
            <p:cNvPr id="282" name="Straight Connector 281"/>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83" name="Straight Connector 282"/>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84" name="Straight Connector 283"/>
            <p:cNvCxnSpPr/>
            <p:nvPr/>
          </p:nvCxnSpPr>
          <p:spPr bwMode="auto">
            <a:xfrm>
              <a:off x="2204357" y="3693638"/>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4" name="Group 253"/>
          <p:cNvGrpSpPr/>
          <p:nvPr/>
        </p:nvGrpSpPr>
        <p:grpSpPr>
          <a:xfrm>
            <a:off x="3540764" y="3440841"/>
            <a:ext cx="130629" cy="654127"/>
            <a:chOff x="2204357" y="3538532"/>
            <a:chExt cx="130629" cy="154196"/>
          </a:xfrm>
        </p:grpSpPr>
        <p:cxnSp>
          <p:nvCxnSpPr>
            <p:cNvPr id="279" name="Straight Connector 278"/>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80" name="Straight Connector 279"/>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81" name="Straight Connector 280"/>
            <p:cNvCxnSpPr/>
            <p:nvPr/>
          </p:nvCxnSpPr>
          <p:spPr bwMode="auto">
            <a:xfrm>
              <a:off x="2204357" y="3692728"/>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5" name="Group 254"/>
          <p:cNvGrpSpPr/>
          <p:nvPr/>
        </p:nvGrpSpPr>
        <p:grpSpPr>
          <a:xfrm>
            <a:off x="4374991" y="3409006"/>
            <a:ext cx="130629" cy="799683"/>
            <a:chOff x="2204357" y="3538532"/>
            <a:chExt cx="130629" cy="154452"/>
          </a:xfrm>
        </p:grpSpPr>
        <p:cxnSp>
          <p:nvCxnSpPr>
            <p:cNvPr id="276" name="Straight Connector 275"/>
            <p:cNvCxnSpPr/>
            <p:nvPr/>
          </p:nvCxnSpPr>
          <p:spPr bwMode="auto">
            <a:xfrm>
              <a:off x="2269671" y="3538905"/>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77" name="Straight Connector 276"/>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78" name="Straight Connector 277"/>
            <p:cNvCxnSpPr/>
            <p:nvPr/>
          </p:nvCxnSpPr>
          <p:spPr bwMode="auto">
            <a:xfrm>
              <a:off x="2204357" y="3692984"/>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6" name="Group 255"/>
          <p:cNvGrpSpPr/>
          <p:nvPr/>
        </p:nvGrpSpPr>
        <p:grpSpPr>
          <a:xfrm>
            <a:off x="4793232" y="3480890"/>
            <a:ext cx="130629" cy="469576"/>
            <a:chOff x="2204357" y="3538532"/>
            <a:chExt cx="130629" cy="154452"/>
          </a:xfrm>
        </p:grpSpPr>
        <p:cxnSp>
          <p:nvCxnSpPr>
            <p:cNvPr id="273" name="Straight Connector 272"/>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74" name="Straight Connector 273"/>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75" name="Straight Connector 274"/>
            <p:cNvCxnSpPr/>
            <p:nvPr/>
          </p:nvCxnSpPr>
          <p:spPr bwMode="auto">
            <a:xfrm>
              <a:off x="2204357" y="3692984"/>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7" name="Group 256"/>
          <p:cNvGrpSpPr/>
          <p:nvPr/>
        </p:nvGrpSpPr>
        <p:grpSpPr>
          <a:xfrm>
            <a:off x="5211473" y="3397878"/>
            <a:ext cx="130629" cy="470245"/>
            <a:chOff x="2204357" y="3538532"/>
            <a:chExt cx="130629" cy="154452"/>
          </a:xfrm>
        </p:grpSpPr>
        <p:cxnSp>
          <p:nvCxnSpPr>
            <p:cNvPr id="270" name="Straight Connector 269"/>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71" name="Straight Connector 270"/>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72" name="Straight Connector 271"/>
            <p:cNvCxnSpPr/>
            <p:nvPr/>
          </p:nvCxnSpPr>
          <p:spPr bwMode="auto">
            <a:xfrm>
              <a:off x="2204357" y="3692984"/>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8" name="Group 257"/>
          <p:cNvGrpSpPr/>
          <p:nvPr/>
        </p:nvGrpSpPr>
        <p:grpSpPr>
          <a:xfrm>
            <a:off x="5625604" y="3526891"/>
            <a:ext cx="130629" cy="463484"/>
            <a:chOff x="2204357" y="3538532"/>
            <a:chExt cx="130629" cy="153953"/>
          </a:xfrm>
        </p:grpSpPr>
        <p:cxnSp>
          <p:nvCxnSpPr>
            <p:cNvPr id="267" name="Straight Connector 266"/>
            <p:cNvCxnSpPr/>
            <p:nvPr/>
          </p:nvCxnSpPr>
          <p:spPr bwMode="auto">
            <a:xfrm>
              <a:off x="2269671" y="3538532"/>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68" name="Straight Connector 267"/>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69" name="Straight Connector 268"/>
            <p:cNvCxnSpPr/>
            <p:nvPr/>
          </p:nvCxnSpPr>
          <p:spPr bwMode="auto">
            <a:xfrm>
              <a:off x="2204357" y="3692485"/>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59" name="Group 258"/>
          <p:cNvGrpSpPr/>
          <p:nvPr/>
        </p:nvGrpSpPr>
        <p:grpSpPr>
          <a:xfrm>
            <a:off x="6039734" y="3420285"/>
            <a:ext cx="130629" cy="505567"/>
            <a:chOff x="2204357" y="3538079"/>
            <a:chExt cx="130629" cy="153266"/>
          </a:xfrm>
        </p:grpSpPr>
        <p:cxnSp>
          <p:nvCxnSpPr>
            <p:cNvPr id="264" name="Straight Connector 263"/>
            <p:cNvCxnSpPr/>
            <p:nvPr/>
          </p:nvCxnSpPr>
          <p:spPr bwMode="auto">
            <a:xfrm>
              <a:off x="2269671" y="3538079"/>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65" name="Straight Connector 264"/>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66" name="Straight Connector 265"/>
            <p:cNvCxnSpPr/>
            <p:nvPr/>
          </p:nvCxnSpPr>
          <p:spPr bwMode="auto">
            <a:xfrm>
              <a:off x="2204357" y="3690266"/>
              <a:ext cx="130629" cy="0"/>
            </a:xfrm>
            <a:prstGeom prst="line">
              <a:avLst/>
            </a:prstGeom>
            <a:noFill/>
            <a:ln w="12700" cap="flat" cmpd="sng" algn="ctr">
              <a:solidFill>
                <a:schemeClr val="accent2"/>
              </a:solidFill>
              <a:prstDash val="solid"/>
              <a:round/>
              <a:headEnd type="none" w="med" len="med"/>
              <a:tailEnd type="none" w="med" len="med"/>
            </a:ln>
            <a:effectLst/>
          </p:spPr>
        </p:cxnSp>
      </p:grpSp>
      <p:grpSp>
        <p:nvGrpSpPr>
          <p:cNvPr id="260" name="Group 259"/>
          <p:cNvGrpSpPr/>
          <p:nvPr/>
        </p:nvGrpSpPr>
        <p:grpSpPr>
          <a:xfrm>
            <a:off x="6461038" y="3451256"/>
            <a:ext cx="130629" cy="522144"/>
            <a:chOff x="2204357" y="3538079"/>
            <a:chExt cx="130629" cy="153266"/>
          </a:xfrm>
        </p:grpSpPr>
        <p:cxnSp>
          <p:nvCxnSpPr>
            <p:cNvPr id="261" name="Straight Connector 260"/>
            <p:cNvCxnSpPr/>
            <p:nvPr/>
          </p:nvCxnSpPr>
          <p:spPr bwMode="auto">
            <a:xfrm>
              <a:off x="2269671" y="3538079"/>
              <a:ext cx="0" cy="153266"/>
            </a:xfrm>
            <a:prstGeom prst="line">
              <a:avLst/>
            </a:prstGeom>
            <a:noFill/>
            <a:ln w="12700" cap="flat" cmpd="sng" algn="ctr">
              <a:solidFill>
                <a:schemeClr val="accent2"/>
              </a:solidFill>
              <a:prstDash val="solid"/>
              <a:round/>
              <a:headEnd type="none" w="med" len="med"/>
              <a:tailEnd type="none" w="med" len="med"/>
            </a:ln>
            <a:effectLst/>
          </p:spPr>
        </p:cxnSp>
        <p:cxnSp>
          <p:nvCxnSpPr>
            <p:cNvPr id="262" name="Straight Connector 261"/>
            <p:cNvCxnSpPr/>
            <p:nvPr/>
          </p:nvCxnSpPr>
          <p:spPr bwMode="auto">
            <a:xfrm>
              <a:off x="2204357" y="3538532"/>
              <a:ext cx="130629" cy="0"/>
            </a:xfrm>
            <a:prstGeom prst="line">
              <a:avLst/>
            </a:prstGeom>
            <a:noFill/>
            <a:ln w="12700" cap="flat" cmpd="sng" algn="ctr">
              <a:solidFill>
                <a:schemeClr val="accent2"/>
              </a:solidFill>
              <a:prstDash val="solid"/>
              <a:round/>
              <a:headEnd type="none" w="med" len="med"/>
              <a:tailEnd type="none" w="med" len="med"/>
            </a:ln>
            <a:effectLst/>
          </p:spPr>
        </p:cxnSp>
        <p:cxnSp>
          <p:nvCxnSpPr>
            <p:cNvPr id="263" name="Straight Connector 262"/>
            <p:cNvCxnSpPr/>
            <p:nvPr/>
          </p:nvCxnSpPr>
          <p:spPr bwMode="auto">
            <a:xfrm>
              <a:off x="2204357" y="3690266"/>
              <a:ext cx="130629" cy="0"/>
            </a:xfrm>
            <a:prstGeom prst="line">
              <a:avLst/>
            </a:prstGeom>
            <a:noFill/>
            <a:ln w="12700" cap="flat" cmpd="sng" algn="ctr">
              <a:solidFill>
                <a:schemeClr val="accent2"/>
              </a:solidFill>
              <a:prstDash val="solid"/>
              <a:round/>
              <a:headEnd type="none" w="med" len="med"/>
              <a:tailEnd type="none" w="med" len="med"/>
            </a:ln>
            <a:effectLst/>
          </p:spPr>
        </p:cxnSp>
      </p:grpSp>
      <p:sp>
        <p:nvSpPr>
          <p:cNvPr id="23566" name="Oval 23565"/>
          <p:cNvSpPr/>
          <p:nvPr/>
        </p:nvSpPr>
        <p:spPr bwMode="auto">
          <a:xfrm>
            <a:off x="6485341" y="3710377"/>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0" name="Oval 299"/>
          <p:cNvSpPr/>
          <p:nvPr/>
        </p:nvSpPr>
        <p:spPr bwMode="auto">
          <a:xfrm>
            <a:off x="6064037" y="3828576"/>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1" name="Oval 300"/>
          <p:cNvSpPr/>
          <p:nvPr/>
        </p:nvSpPr>
        <p:spPr bwMode="auto">
          <a:xfrm>
            <a:off x="5649907" y="3760325"/>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2" name="Oval 301"/>
          <p:cNvSpPr/>
          <p:nvPr/>
        </p:nvSpPr>
        <p:spPr bwMode="auto">
          <a:xfrm>
            <a:off x="5235776" y="3735140"/>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3" name="Oval 302"/>
          <p:cNvSpPr/>
          <p:nvPr/>
        </p:nvSpPr>
        <p:spPr bwMode="auto">
          <a:xfrm>
            <a:off x="4817535" y="3747752"/>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4" name="Oval 303"/>
          <p:cNvSpPr/>
          <p:nvPr/>
        </p:nvSpPr>
        <p:spPr bwMode="auto">
          <a:xfrm>
            <a:off x="4399294" y="3757338"/>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5" name="Oval 304"/>
          <p:cNvSpPr/>
          <p:nvPr/>
        </p:nvSpPr>
        <p:spPr bwMode="auto">
          <a:xfrm>
            <a:off x="4008180" y="3684255"/>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6" name="Oval 305"/>
          <p:cNvSpPr/>
          <p:nvPr/>
        </p:nvSpPr>
        <p:spPr bwMode="auto">
          <a:xfrm>
            <a:off x="3565067" y="3775644"/>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7" name="Oval 306"/>
          <p:cNvSpPr/>
          <p:nvPr/>
        </p:nvSpPr>
        <p:spPr bwMode="auto">
          <a:xfrm>
            <a:off x="3146824" y="3646794"/>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8" name="Oval 307"/>
          <p:cNvSpPr/>
          <p:nvPr/>
        </p:nvSpPr>
        <p:spPr bwMode="auto">
          <a:xfrm>
            <a:off x="4399294" y="3614802"/>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09" name="Oval 308"/>
          <p:cNvSpPr/>
          <p:nvPr/>
        </p:nvSpPr>
        <p:spPr bwMode="auto">
          <a:xfrm>
            <a:off x="2733440" y="3674501"/>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0" name="Oval 309"/>
          <p:cNvSpPr/>
          <p:nvPr/>
        </p:nvSpPr>
        <p:spPr bwMode="auto">
          <a:xfrm>
            <a:off x="2316788" y="3593444"/>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1" name="Oval 310"/>
          <p:cNvSpPr/>
          <p:nvPr/>
        </p:nvSpPr>
        <p:spPr bwMode="auto">
          <a:xfrm>
            <a:off x="1897201" y="3626844"/>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2" name="Oval 311"/>
          <p:cNvSpPr/>
          <p:nvPr/>
        </p:nvSpPr>
        <p:spPr bwMode="auto">
          <a:xfrm>
            <a:off x="3146824" y="3558149"/>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3" name="Oval 312"/>
          <p:cNvSpPr/>
          <p:nvPr/>
        </p:nvSpPr>
        <p:spPr bwMode="auto">
          <a:xfrm>
            <a:off x="1897201" y="3545859"/>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4" name="Oval 313"/>
          <p:cNvSpPr/>
          <p:nvPr/>
        </p:nvSpPr>
        <p:spPr bwMode="auto">
          <a:xfrm>
            <a:off x="2316788" y="3551998"/>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5" name="Oval 314"/>
          <p:cNvSpPr/>
          <p:nvPr/>
        </p:nvSpPr>
        <p:spPr bwMode="auto">
          <a:xfrm>
            <a:off x="2733440" y="3556916"/>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6" name="Oval 315"/>
          <p:cNvSpPr/>
          <p:nvPr/>
        </p:nvSpPr>
        <p:spPr bwMode="auto">
          <a:xfrm>
            <a:off x="3565067" y="3639921"/>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7" name="Oval 316"/>
          <p:cNvSpPr/>
          <p:nvPr/>
        </p:nvSpPr>
        <p:spPr bwMode="auto">
          <a:xfrm>
            <a:off x="4008180" y="3683381"/>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19" name="Oval 318"/>
          <p:cNvSpPr/>
          <p:nvPr/>
        </p:nvSpPr>
        <p:spPr bwMode="auto">
          <a:xfrm>
            <a:off x="4817535" y="3685387"/>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21" name="Oval 320"/>
          <p:cNvSpPr/>
          <p:nvPr/>
        </p:nvSpPr>
        <p:spPr bwMode="auto">
          <a:xfrm>
            <a:off x="5235776" y="3644523"/>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22" name="Oval 321"/>
          <p:cNvSpPr/>
          <p:nvPr/>
        </p:nvSpPr>
        <p:spPr bwMode="auto">
          <a:xfrm>
            <a:off x="5649907" y="3704662"/>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23" name="Oval 322"/>
          <p:cNvSpPr/>
          <p:nvPr/>
        </p:nvSpPr>
        <p:spPr bwMode="auto">
          <a:xfrm>
            <a:off x="6064037" y="3697579"/>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24" name="Oval 323"/>
          <p:cNvSpPr/>
          <p:nvPr/>
        </p:nvSpPr>
        <p:spPr bwMode="auto">
          <a:xfrm>
            <a:off x="6485341" y="3651343"/>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25" name="Oval 324"/>
          <p:cNvSpPr/>
          <p:nvPr/>
        </p:nvSpPr>
        <p:spPr bwMode="auto">
          <a:xfrm>
            <a:off x="6485341" y="3668533"/>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27" name="Oval 326"/>
          <p:cNvSpPr/>
          <p:nvPr/>
        </p:nvSpPr>
        <p:spPr bwMode="auto">
          <a:xfrm>
            <a:off x="6064037" y="3705531"/>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28" name="Oval 327"/>
          <p:cNvSpPr/>
          <p:nvPr/>
        </p:nvSpPr>
        <p:spPr bwMode="auto">
          <a:xfrm>
            <a:off x="5649907" y="3727199"/>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29" name="Oval 328"/>
          <p:cNvSpPr/>
          <p:nvPr/>
        </p:nvSpPr>
        <p:spPr bwMode="auto">
          <a:xfrm>
            <a:off x="5235776" y="3654732"/>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0" name="Oval 329"/>
          <p:cNvSpPr/>
          <p:nvPr/>
        </p:nvSpPr>
        <p:spPr bwMode="auto">
          <a:xfrm>
            <a:off x="4817535" y="3695577"/>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1" name="Oval 330"/>
          <p:cNvSpPr/>
          <p:nvPr/>
        </p:nvSpPr>
        <p:spPr bwMode="auto">
          <a:xfrm>
            <a:off x="4399294" y="3608851"/>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2" name="Oval 331"/>
          <p:cNvSpPr/>
          <p:nvPr/>
        </p:nvSpPr>
        <p:spPr bwMode="auto">
          <a:xfrm>
            <a:off x="4008180" y="3609752"/>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3" name="Oval 332"/>
          <p:cNvSpPr/>
          <p:nvPr/>
        </p:nvSpPr>
        <p:spPr bwMode="auto">
          <a:xfrm>
            <a:off x="3565067" y="3553466"/>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4" name="Oval 333"/>
          <p:cNvSpPr/>
          <p:nvPr/>
        </p:nvSpPr>
        <p:spPr bwMode="auto">
          <a:xfrm>
            <a:off x="3146824" y="3549216"/>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5" name="Oval 334"/>
          <p:cNvSpPr/>
          <p:nvPr/>
        </p:nvSpPr>
        <p:spPr bwMode="auto">
          <a:xfrm>
            <a:off x="2733440" y="3555740"/>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6" name="Oval 335"/>
          <p:cNvSpPr/>
          <p:nvPr/>
        </p:nvSpPr>
        <p:spPr bwMode="auto">
          <a:xfrm>
            <a:off x="2316788" y="3528081"/>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7" name="Oval 336"/>
          <p:cNvSpPr/>
          <p:nvPr/>
        </p:nvSpPr>
        <p:spPr bwMode="auto">
          <a:xfrm>
            <a:off x="1897201" y="3540255"/>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8" name="Oval 337"/>
          <p:cNvSpPr/>
          <p:nvPr/>
        </p:nvSpPr>
        <p:spPr bwMode="auto">
          <a:xfrm>
            <a:off x="2733440" y="3699498"/>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39" name="Oval 338"/>
          <p:cNvSpPr/>
          <p:nvPr/>
        </p:nvSpPr>
        <p:spPr bwMode="auto">
          <a:xfrm>
            <a:off x="1897201" y="3594962"/>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0" name="Oval 339"/>
          <p:cNvSpPr/>
          <p:nvPr/>
        </p:nvSpPr>
        <p:spPr bwMode="auto">
          <a:xfrm>
            <a:off x="2316788" y="3622737"/>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1" name="Oval 340"/>
          <p:cNvSpPr/>
          <p:nvPr/>
        </p:nvSpPr>
        <p:spPr bwMode="auto">
          <a:xfrm>
            <a:off x="3146824" y="3693967"/>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2" name="Oval 341"/>
          <p:cNvSpPr/>
          <p:nvPr/>
        </p:nvSpPr>
        <p:spPr bwMode="auto">
          <a:xfrm>
            <a:off x="3565067" y="3779652"/>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3" name="Oval 342"/>
          <p:cNvSpPr/>
          <p:nvPr/>
        </p:nvSpPr>
        <p:spPr bwMode="auto">
          <a:xfrm>
            <a:off x="4008180" y="3657307"/>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4" name="Oval 343"/>
          <p:cNvSpPr/>
          <p:nvPr/>
        </p:nvSpPr>
        <p:spPr bwMode="auto">
          <a:xfrm>
            <a:off x="4399294" y="3713619"/>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5" name="Oval 344"/>
          <p:cNvSpPr/>
          <p:nvPr/>
        </p:nvSpPr>
        <p:spPr bwMode="auto">
          <a:xfrm>
            <a:off x="4817535" y="3804982"/>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6" name="Oval 345"/>
          <p:cNvSpPr/>
          <p:nvPr/>
        </p:nvSpPr>
        <p:spPr bwMode="auto">
          <a:xfrm>
            <a:off x="5235776" y="3791316"/>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7" name="Oval 346"/>
          <p:cNvSpPr/>
          <p:nvPr/>
        </p:nvSpPr>
        <p:spPr bwMode="auto">
          <a:xfrm>
            <a:off x="5649907" y="3873339"/>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8" name="Oval 347"/>
          <p:cNvSpPr/>
          <p:nvPr/>
        </p:nvSpPr>
        <p:spPr bwMode="auto">
          <a:xfrm>
            <a:off x="6064037" y="3795007"/>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349" name="Oval 348"/>
          <p:cNvSpPr/>
          <p:nvPr/>
        </p:nvSpPr>
        <p:spPr bwMode="auto">
          <a:xfrm>
            <a:off x="6485341" y="3816655"/>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grpSp>
        <p:nvGrpSpPr>
          <p:cNvPr id="2" name="Group 1"/>
          <p:cNvGrpSpPr/>
          <p:nvPr/>
        </p:nvGrpSpPr>
        <p:grpSpPr>
          <a:xfrm>
            <a:off x="6731606" y="2888241"/>
            <a:ext cx="2225287" cy="954107"/>
            <a:chOff x="6815585" y="2570290"/>
            <a:chExt cx="2225287" cy="954107"/>
          </a:xfrm>
        </p:grpSpPr>
        <p:grpSp>
          <p:nvGrpSpPr>
            <p:cNvPr id="23574" name="Group 23573"/>
            <p:cNvGrpSpPr/>
            <p:nvPr/>
          </p:nvGrpSpPr>
          <p:grpSpPr>
            <a:xfrm>
              <a:off x="6815585" y="2688339"/>
              <a:ext cx="234167" cy="82023"/>
              <a:chOff x="7346602" y="3830464"/>
              <a:chExt cx="234167" cy="82023"/>
            </a:xfrm>
          </p:grpSpPr>
          <p:sp>
            <p:nvSpPr>
              <p:cNvPr id="299" name="Oval 298"/>
              <p:cNvSpPr/>
              <p:nvPr/>
            </p:nvSpPr>
            <p:spPr bwMode="auto">
              <a:xfrm>
                <a:off x="7422674" y="3830464"/>
                <a:ext cx="82023" cy="82023"/>
              </a:xfrm>
              <a:prstGeom prst="ellipse">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cxnSp>
            <p:nvCxnSpPr>
              <p:cNvPr id="23568" name="Straight Connector 23567"/>
              <p:cNvCxnSpPr/>
              <p:nvPr/>
            </p:nvCxnSpPr>
            <p:spPr bwMode="auto">
              <a:xfrm>
                <a:off x="7346602" y="3871475"/>
                <a:ext cx="234167" cy="0"/>
              </a:xfrm>
              <a:prstGeom prst="line">
                <a:avLst/>
              </a:prstGeom>
              <a:noFill/>
              <a:ln w="28575" cap="flat" cmpd="sng" algn="ctr">
                <a:solidFill>
                  <a:schemeClr val="accent3"/>
                </a:solidFill>
                <a:prstDash val="solid"/>
                <a:round/>
                <a:headEnd type="none" w="med" len="med"/>
                <a:tailEnd type="none" w="med" len="med"/>
              </a:ln>
              <a:effectLst/>
            </p:spPr>
          </p:cxnSp>
        </p:grpSp>
        <p:grpSp>
          <p:nvGrpSpPr>
            <p:cNvPr id="23573" name="Group 23572"/>
            <p:cNvGrpSpPr/>
            <p:nvPr/>
          </p:nvGrpSpPr>
          <p:grpSpPr>
            <a:xfrm>
              <a:off x="6822201" y="2905195"/>
              <a:ext cx="234167" cy="82023"/>
              <a:chOff x="7353218" y="4009059"/>
              <a:chExt cx="234167" cy="82023"/>
            </a:xfrm>
          </p:grpSpPr>
          <p:sp>
            <p:nvSpPr>
              <p:cNvPr id="352" name="Oval 351"/>
              <p:cNvSpPr/>
              <p:nvPr/>
            </p:nvSpPr>
            <p:spPr bwMode="auto">
              <a:xfrm>
                <a:off x="7429290" y="4009059"/>
                <a:ext cx="82023" cy="82023"/>
              </a:xfrm>
              <a:prstGeom prst="ellipse">
                <a:avLst/>
              </a:prstGeom>
              <a:solidFill>
                <a:schemeClr val="accent1"/>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cxnSp>
            <p:nvCxnSpPr>
              <p:cNvPr id="353" name="Straight Connector 352"/>
              <p:cNvCxnSpPr/>
              <p:nvPr/>
            </p:nvCxnSpPr>
            <p:spPr bwMode="auto">
              <a:xfrm>
                <a:off x="7353218" y="4050070"/>
                <a:ext cx="234167" cy="0"/>
              </a:xfrm>
              <a:prstGeom prst="line">
                <a:avLst/>
              </a:prstGeom>
              <a:noFill/>
              <a:ln w="28575" cap="flat" cmpd="sng" algn="ctr">
                <a:solidFill>
                  <a:schemeClr val="accent1"/>
                </a:solidFill>
                <a:prstDash val="solid"/>
                <a:round/>
                <a:headEnd type="none" w="med" len="med"/>
                <a:tailEnd type="none" w="med" len="med"/>
              </a:ln>
              <a:effectLst/>
            </p:spPr>
          </p:cxnSp>
        </p:grpSp>
        <p:grpSp>
          <p:nvGrpSpPr>
            <p:cNvPr id="23572" name="Group 23571"/>
            <p:cNvGrpSpPr/>
            <p:nvPr/>
          </p:nvGrpSpPr>
          <p:grpSpPr>
            <a:xfrm>
              <a:off x="6815585" y="3122051"/>
              <a:ext cx="234167" cy="82023"/>
              <a:chOff x="7346602" y="4196813"/>
              <a:chExt cx="234167" cy="82023"/>
            </a:xfrm>
          </p:grpSpPr>
          <p:sp>
            <p:nvSpPr>
              <p:cNvPr id="355" name="Oval 354"/>
              <p:cNvSpPr/>
              <p:nvPr/>
            </p:nvSpPr>
            <p:spPr bwMode="auto">
              <a:xfrm>
                <a:off x="7422674" y="4196813"/>
                <a:ext cx="82023" cy="82023"/>
              </a:xfrm>
              <a:prstGeom prst="ellipse">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cxnSp>
            <p:nvCxnSpPr>
              <p:cNvPr id="356" name="Straight Connector 355"/>
              <p:cNvCxnSpPr/>
              <p:nvPr/>
            </p:nvCxnSpPr>
            <p:spPr bwMode="auto">
              <a:xfrm>
                <a:off x="7346602" y="4237824"/>
                <a:ext cx="234167" cy="0"/>
              </a:xfrm>
              <a:prstGeom prst="line">
                <a:avLst/>
              </a:prstGeom>
              <a:noFill/>
              <a:ln w="28575" cap="flat" cmpd="sng" algn="ctr">
                <a:solidFill>
                  <a:schemeClr val="accent2"/>
                </a:solidFill>
                <a:prstDash val="solid"/>
                <a:round/>
                <a:headEnd type="none" w="med" len="med"/>
                <a:tailEnd type="none" w="med" len="med"/>
              </a:ln>
              <a:effectLst/>
            </p:spPr>
          </p:cxnSp>
        </p:grpSp>
        <p:grpSp>
          <p:nvGrpSpPr>
            <p:cNvPr id="23569" name="Group 23568"/>
            <p:cNvGrpSpPr/>
            <p:nvPr/>
          </p:nvGrpSpPr>
          <p:grpSpPr>
            <a:xfrm>
              <a:off x="6822201" y="3338906"/>
              <a:ext cx="234167" cy="82023"/>
              <a:chOff x="7353218" y="4375408"/>
              <a:chExt cx="234167" cy="82023"/>
            </a:xfrm>
          </p:grpSpPr>
          <p:sp>
            <p:nvSpPr>
              <p:cNvPr id="357" name="Oval 356"/>
              <p:cNvSpPr/>
              <p:nvPr/>
            </p:nvSpPr>
            <p:spPr bwMode="auto">
              <a:xfrm>
                <a:off x="7429290" y="4375408"/>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cxnSp>
            <p:nvCxnSpPr>
              <p:cNvPr id="358" name="Straight Connector 357"/>
              <p:cNvCxnSpPr/>
              <p:nvPr/>
            </p:nvCxnSpPr>
            <p:spPr bwMode="auto">
              <a:xfrm>
                <a:off x="7353218" y="4416419"/>
                <a:ext cx="234167" cy="0"/>
              </a:xfrm>
              <a:prstGeom prst="line">
                <a:avLst/>
              </a:prstGeom>
              <a:noFill/>
              <a:ln w="28575" cap="flat" cmpd="sng" algn="ctr">
                <a:solidFill>
                  <a:schemeClr val="tx2"/>
                </a:solidFill>
                <a:prstDash val="solid"/>
                <a:round/>
                <a:headEnd type="none" w="med" len="med"/>
                <a:tailEnd type="none" w="med" len="med"/>
              </a:ln>
              <a:effectLst/>
            </p:spPr>
          </p:cxnSp>
        </p:grpSp>
        <p:sp>
          <p:nvSpPr>
            <p:cNvPr id="363" name="Text Box 11"/>
            <p:cNvSpPr txBox="1">
              <a:spLocks noChangeArrowheads="1"/>
            </p:cNvSpPr>
            <p:nvPr/>
          </p:nvSpPr>
          <p:spPr bwMode="auto">
            <a:xfrm>
              <a:off x="7030462" y="2570290"/>
              <a:ext cx="201041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tx1"/>
                  </a:solidFill>
                </a:rPr>
                <a:t>TDF</a:t>
              </a:r>
            </a:p>
            <a:p>
              <a:pPr eaLnBrk="1" hangingPunct="1">
                <a:lnSpc>
                  <a:spcPct val="100000"/>
                </a:lnSpc>
                <a:spcBef>
                  <a:spcPct val="0"/>
                </a:spcBef>
                <a:spcAft>
                  <a:spcPct val="0"/>
                </a:spcAft>
                <a:buClrTx/>
                <a:buNone/>
              </a:pPr>
              <a:r>
                <a:rPr lang="en-US" altLang="en-US" sz="1400" b="0" dirty="0">
                  <a:solidFill>
                    <a:schemeClr val="tx1"/>
                  </a:solidFill>
                </a:rPr>
                <a:t>TDF + 2 YU GS-4774</a:t>
              </a:r>
            </a:p>
            <a:p>
              <a:pPr eaLnBrk="1" hangingPunct="1">
                <a:lnSpc>
                  <a:spcPct val="100000"/>
                </a:lnSpc>
                <a:spcBef>
                  <a:spcPct val="0"/>
                </a:spcBef>
                <a:spcAft>
                  <a:spcPct val="0"/>
                </a:spcAft>
                <a:buClrTx/>
                <a:buNone/>
              </a:pPr>
              <a:r>
                <a:rPr lang="en-US" altLang="en-US" sz="1400" b="0" dirty="0">
                  <a:solidFill>
                    <a:schemeClr val="tx1"/>
                  </a:solidFill>
                </a:rPr>
                <a:t>TDF + 10 YU GS-4774</a:t>
              </a:r>
            </a:p>
            <a:p>
              <a:pPr eaLnBrk="1" hangingPunct="1">
                <a:lnSpc>
                  <a:spcPct val="100000"/>
                </a:lnSpc>
                <a:spcBef>
                  <a:spcPct val="0"/>
                </a:spcBef>
                <a:spcAft>
                  <a:spcPct val="0"/>
                </a:spcAft>
                <a:buClrTx/>
                <a:buNone/>
              </a:pPr>
              <a:r>
                <a:rPr lang="en-US" altLang="en-US" sz="1400" b="0" dirty="0">
                  <a:solidFill>
                    <a:schemeClr val="tx1"/>
                  </a:solidFill>
                </a:rPr>
                <a:t>TDF + 40 YU GS-4774</a:t>
              </a:r>
            </a:p>
          </p:txBody>
        </p:sp>
      </p:grpSp>
      <p:sp>
        <p:nvSpPr>
          <p:cNvPr id="364" name="Oval 363"/>
          <p:cNvSpPr/>
          <p:nvPr/>
        </p:nvSpPr>
        <p:spPr bwMode="auto">
          <a:xfrm>
            <a:off x="1482256" y="3551780"/>
            <a:ext cx="82023" cy="82023"/>
          </a:xfrm>
          <a:prstGeom prst="ellipse">
            <a:avLst/>
          </a:prstGeom>
          <a:solidFill>
            <a:schemeClr val="tx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8" name="Freeform: Shape 7"/>
          <p:cNvSpPr/>
          <p:nvPr/>
        </p:nvSpPr>
        <p:spPr bwMode="auto">
          <a:xfrm>
            <a:off x="1515923" y="3599795"/>
            <a:ext cx="5013252" cy="313660"/>
          </a:xfrm>
          <a:custGeom>
            <a:avLst/>
            <a:gdLst>
              <a:gd name="connsiteX0" fmla="*/ 0 w 5013252"/>
              <a:gd name="connsiteY0" fmla="*/ 0 h 313660"/>
              <a:gd name="connsiteX1" fmla="*/ 419986 w 5013252"/>
              <a:gd name="connsiteY1" fmla="*/ 31897 h 313660"/>
              <a:gd name="connsiteX2" fmla="*/ 845289 w 5013252"/>
              <a:gd name="connsiteY2" fmla="*/ 53163 h 313660"/>
              <a:gd name="connsiteX3" fmla="*/ 1270591 w 5013252"/>
              <a:gd name="connsiteY3" fmla="*/ 132907 h 313660"/>
              <a:gd name="connsiteX4" fmla="*/ 1679945 w 5013252"/>
              <a:gd name="connsiteY4" fmla="*/ 132907 h 313660"/>
              <a:gd name="connsiteX5" fmla="*/ 2099931 w 5013252"/>
              <a:gd name="connsiteY5" fmla="*/ 217967 h 313660"/>
              <a:gd name="connsiteX6" fmla="*/ 2514600 w 5013252"/>
              <a:gd name="connsiteY6" fmla="*/ 95693 h 313660"/>
              <a:gd name="connsiteX7" fmla="*/ 2934586 w 5013252"/>
              <a:gd name="connsiteY7" fmla="*/ 159488 h 313660"/>
              <a:gd name="connsiteX8" fmla="*/ 3343940 w 5013252"/>
              <a:gd name="connsiteY8" fmla="*/ 244549 h 313660"/>
              <a:gd name="connsiteX9" fmla="*/ 3763926 w 5013252"/>
              <a:gd name="connsiteY9" fmla="*/ 228600 h 313660"/>
              <a:gd name="connsiteX10" fmla="*/ 4167963 w 5013252"/>
              <a:gd name="connsiteY10" fmla="*/ 313660 h 313660"/>
              <a:gd name="connsiteX11" fmla="*/ 4593266 w 5013252"/>
              <a:gd name="connsiteY11" fmla="*/ 233916 h 313660"/>
              <a:gd name="connsiteX12" fmla="*/ 5013252 w 5013252"/>
              <a:gd name="connsiteY12" fmla="*/ 255181 h 31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13252" h="313660">
                <a:moveTo>
                  <a:pt x="0" y="0"/>
                </a:moveTo>
                <a:lnTo>
                  <a:pt x="419986" y="31897"/>
                </a:lnTo>
                <a:lnTo>
                  <a:pt x="845289" y="53163"/>
                </a:lnTo>
                <a:lnTo>
                  <a:pt x="1270591" y="132907"/>
                </a:lnTo>
                <a:lnTo>
                  <a:pt x="1679945" y="132907"/>
                </a:lnTo>
                <a:lnTo>
                  <a:pt x="2099931" y="217967"/>
                </a:lnTo>
                <a:lnTo>
                  <a:pt x="2514600" y="95693"/>
                </a:lnTo>
                <a:lnTo>
                  <a:pt x="2934586" y="159488"/>
                </a:lnTo>
                <a:lnTo>
                  <a:pt x="3343940" y="244549"/>
                </a:lnTo>
                <a:lnTo>
                  <a:pt x="3763926" y="228600"/>
                </a:lnTo>
                <a:lnTo>
                  <a:pt x="4167963" y="313660"/>
                </a:lnTo>
                <a:lnTo>
                  <a:pt x="4593266" y="233916"/>
                </a:lnTo>
                <a:lnTo>
                  <a:pt x="5013252" y="255181"/>
                </a:lnTo>
              </a:path>
            </a:pathLst>
          </a:cu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Tree>
    <p:extLst>
      <p:ext uri="{BB962C8B-B14F-4D97-AF65-F5344CB8AC3E}">
        <p14:creationId xmlns:p14="http://schemas.microsoft.com/office/powerpoint/2010/main" val="417057962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a:xfrm>
            <a:off x="385763" y="330200"/>
            <a:ext cx="8462962" cy="5251450"/>
          </a:xfrm>
        </p:spPr>
        <p:txBody>
          <a:bodyPr/>
          <a:lstStyle/>
          <a:p>
            <a:r>
              <a:rPr lang="en-US" altLang="en-US" dirty="0"/>
              <a:t>NASH:</a:t>
            </a:r>
            <a:br>
              <a:rPr lang="en-US" altLang="en-US" dirty="0"/>
            </a:br>
            <a:r>
              <a:rPr lang="en-US" altLang="en-US" dirty="0"/>
              <a:t>Investigational Therapeutics</a:t>
            </a:r>
          </a:p>
        </p:txBody>
      </p:sp>
    </p:spTree>
    <p:extLst>
      <p:ext uri="{BB962C8B-B14F-4D97-AF65-F5344CB8AC3E}">
        <p14:creationId xmlns:p14="http://schemas.microsoft.com/office/powerpoint/2010/main" val="4048290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5"/>
          <p:cNvSpPr>
            <a:spLocks noChangeArrowheads="1"/>
          </p:cNvSpPr>
          <p:nvPr/>
        </p:nvSpPr>
        <p:spPr bwMode="auto">
          <a:xfrm>
            <a:off x="2569761" y="3917897"/>
            <a:ext cx="2771604" cy="831605"/>
          </a:xfrm>
          <a:prstGeom prst="rect">
            <a:avLst/>
          </a:prstGeom>
          <a:solidFill>
            <a:schemeClr val="accent2">
              <a:lumMod val="60000"/>
              <a:lumOff val="40000"/>
            </a:schemeClr>
          </a:solidFill>
          <a:ln w="9525">
            <a:noFill/>
            <a:miter lim="800000"/>
            <a:headEnd/>
            <a:tailEnd/>
          </a:ln>
          <a:effectLst/>
          <a:extLst/>
        </p:spPr>
        <p:txBody>
          <a:bodyPr wrap="none" anchor="ctr"/>
          <a:lstStyle/>
          <a:p>
            <a:pPr algn="ctr" eaLnBrk="1" hangingPunct="1">
              <a:defRPr/>
            </a:pPr>
            <a:r>
              <a:rPr lang="en-US" sz="1400" b="1" dirty="0">
                <a:solidFill>
                  <a:schemeClr val="bg2">
                    <a:lumMod val="10000"/>
                  </a:schemeClr>
                </a:solidFill>
                <a:latin typeface="Arial" charset="0"/>
                <a:ea typeface="ＭＳ Ｐゴシック" charset="0"/>
              </a:rPr>
              <a:t>Selonsertib 18 mg PO QD + </a:t>
            </a:r>
          </a:p>
          <a:p>
            <a:pPr algn="ctr" eaLnBrk="1" hangingPunct="1">
              <a:defRPr/>
            </a:pPr>
            <a:r>
              <a:rPr lang="en-US" sz="1400" b="1" dirty="0">
                <a:solidFill>
                  <a:schemeClr val="bg2">
                    <a:lumMod val="10000"/>
                  </a:schemeClr>
                </a:solidFill>
                <a:latin typeface="Arial" charset="0"/>
                <a:ea typeface="ＭＳ Ｐゴシック" charset="0"/>
              </a:rPr>
              <a:t>Simtuzumab 125 mg SC QW</a:t>
            </a:r>
          </a:p>
          <a:p>
            <a:pPr algn="ctr" eaLnBrk="1" hangingPunct="1">
              <a:defRPr/>
            </a:pPr>
            <a:r>
              <a:rPr lang="en-GB" sz="1400" b="0" dirty="0">
                <a:solidFill>
                  <a:schemeClr val="bg2">
                    <a:lumMod val="10000"/>
                  </a:schemeClr>
                </a:solidFill>
                <a:latin typeface="Arial" charset="0"/>
                <a:ea typeface="ＭＳ Ｐゴシック" charset="0"/>
              </a:rPr>
              <a:t>(n = 10)</a:t>
            </a:r>
            <a:endParaRPr lang="en-US" sz="1400" b="0" dirty="0">
              <a:solidFill>
                <a:schemeClr val="bg2">
                  <a:lumMod val="10000"/>
                </a:schemeClr>
              </a:solidFill>
              <a:latin typeface="Arial" charset="0"/>
              <a:ea typeface="ＭＳ Ｐゴシック" charset="0"/>
            </a:endParaRPr>
          </a:p>
        </p:txBody>
      </p:sp>
      <p:sp>
        <p:nvSpPr>
          <p:cNvPr id="6148" name="Rectangle 3"/>
          <p:cNvSpPr>
            <a:spLocks noGrp="1" noChangeArrowheads="1"/>
          </p:cNvSpPr>
          <p:nvPr>
            <p:ph sz="half" idx="1"/>
          </p:nvPr>
        </p:nvSpPr>
        <p:spPr>
          <a:xfrm>
            <a:off x="374904" y="1510730"/>
            <a:ext cx="8445352" cy="4678738"/>
          </a:xfrm>
        </p:spPr>
        <p:txBody>
          <a:bodyPr/>
          <a:lstStyle/>
          <a:p>
            <a:r>
              <a:rPr lang="en-US" altLang="en-US" sz="2000" dirty="0"/>
              <a:t>Randomized, open-label, active-controlled phase II trial</a:t>
            </a:r>
            <a:r>
              <a:rPr lang="en-US" altLang="en-US" sz="2000" baseline="30000" dirty="0"/>
              <a:t>[1]</a:t>
            </a:r>
          </a:p>
        </p:txBody>
      </p:sp>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p:txBody>
          <a:bodyPr/>
          <a:lstStyle/>
          <a:p>
            <a:r>
              <a:rPr lang="en-US" dirty="0"/>
              <a:t>Selonsertib ± Simtuzumab for Pts With NASH and F2/F3 Fibrosis</a:t>
            </a:r>
            <a:endParaRPr lang="en-US" altLang="en-US" dirty="0"/>
          </a:p>
        </p:txBody>
      </p:sp>
      <p:sp>
        <p:nvSpPr>
          <p:cNvPr id="2" name="Content Placeholder 1"/>
          <p:cNvSpPr>
            <a:spLocks noGrp="1"/>
          </p:cNvSpPr>
          <p:nvPr>
            <p:ph sz="half" idx="2"/>
          </p:nvPr>
        </p:nvSpPr>
        <p:spPr>
          <a:xfrm>
            <a:off x="5487715" y="2131576"/>
            <a:ext cx="3353073" cy="3910825"/>
          </a:xfrm>
        </p:spPr>
        <p:txBody>
          <a:bodyPr/>
          <a:lstStyle/>
          <a:p>
            <a:r>
              <a:rPr lang="en-US" sz="1800" dirty="0"/>
              <a:t>Selonsertib (formerly </a:t>
            </a:r>
            <a:br>
              <a:rPr lang="en-US" sz="1800" dirty="0"/>
            </a:br>
            <a:r>
              <a:rPr lang="en-US" sz="1800" dirty="0"/>
              <a:t>GS-4997): ASK1 inhibitor</a:t>
            </a:r>
          </a:p>
          <a:p>
            <a:pPr lvl="1"/>
            <a:r>
              <a:rPr lang="en-US" sz="1600" dirty="0"/>
              <a:t>ASK1:Ser/Thr kinase that activates p38 and JUN kinases, stimulating apoptotic, fibrinogenic, and inflammatory pathways</a:t>
            </a:r>
            <a:r>
              <a:rPr lang="en-US" sz="1600" baseline="30000" dirty="0"/>
              <a:t>[2]</a:t>
            </a:r>
          </a:p>
          <a:p>
            <a:r>
              <a:rPr lang="en-US" sz="1800" dirty="0"/>
              <a:t>Simtuzumab: monocolonal Ab to LOXL2, an enzyme in the ECM that promotes collagen crosslinking</a:t>
            </a:r>
            <a:r>
              <a:rPr lang="en-US" sz="1800" baseline="30000" dirty="0"/>
              <a:t>[3]</a:t>
            </a:r>
          </a:p>
          <a:p>
            <a:pPr lvl="1"/>
            <a:r>
              <a:rPr lang="en-US" sz="1600" dirty="0"/>
              <a:t>Also studied in other fibrotic diseases, including myelofibrosis</a:t>
            </a:r>
          </a:p>
        </p:txBody>
      </p:sp>
      <p:sp>
        <p:nvSpPr>
          <p:cNvPr id="6150" name="Text Box 11"/>
          <p:cNvSpPr txBox="1">
            <a:spLocks noChangeArrowheads="1"/>
          </p:cNvSpPr>
          <p:nvPr/>
        </p:nvSpPr>
        <p:spPr bwMode="auto">
          <a:xfrm>
            <a:off x="285750" y="6357938"/>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References in slidenotes.</a:t>
            </a:r>
          </a:p>
        </p:txBody>
      </p:sp>
      <p:sp>
        <p:nvSpPr>
          <p:cNvPr id="21" name="Text Box 2"/>
          <p:cNvSpPr txBox="1">
            <a:spLocks noChangeArrowheads="1"/>
          </p:cNvSpPr>
          <p:nvPr/>
        </p:nvSpPr>
        <p:spPr bwMode="auto">
          <a:xfrm>
            <a:off x="285751" y="3797606"/>
            <a:ext cx="192349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spcBef>
                <a:spcPct val="20000"/>
              </a:spcBef>
              <a:buChar char="•"/>
              <a:defRPr sz="3200">
                <a:solidFill>
                  <a:schemeClr val="tx1"/>
                </a:solidFill>
                <a:latin typeface="Arial" pitchFamily="34" charset="0"/>
                <a:ea typeface="MS PGothic" pitchFamily="34" charset="-128"/>
              </a:defRPr>
            </a:lvl1pPr>
            <a:lvl2pPr marL="742950" indent="-285750">
              <a:spcBef>
                <a:spcPct val="20000"/>
              </a:spcBef>
              <a:buChar char="–"/>
              <a:defRPr sz="2800">
                <a:solidFill>
                  <a:schemeClr val="tx1"/>
                </a:solidFill>
                <a:latin typeface="Arial" pitchFamily="34" charset="0"/>
                <a:ea typeface="MS PGothic" pitchFamily="34" charset="-128"/>
              </a:defRPr>
            </a:lvl2pPr>
            <a:lvl3pPr marL="1143000" indent="-228600">
              <a:spcBef>
                <a:spcPct val="20000"/>
              </a:spcBef>
              <a:buChar char="•"/>
              <a:defRPr sz="2400">
                <a:solidFill>
                  <a:schemeClr val="tx1"/>
                </a:solidFill>
                <a:latin typeface="Arial" pitchFamily="34" charset="0"/>
                <a:ea typeface="MS PGothic" pitchFamily="34" charset="-128"/>
              </a:defRPr>
            </a:lvl3pPr>
            <a:lvl4pPr marL="1600200" indent="-228600">
              <a:spcBef>
                <a:spcPct val="20000"/>
              </a:spcBef>
              <a:buChar char="–"/>
              <a:defRPr sz="2000">
                <a:solidFill>
                  <a:schemeClr val="tx1"/>
                </a:solidFill>
                <a:latin typeface="Arial" pitchFamily="34" charset="0"/>
                <a:ea typeface="MS PGothic" pitchFamily="34" charset="-128"/>
              </a:defRPr>
            </a:lvl4pPr>
            <a:lvl5pPr marL="2057400" indent="-22860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defRPr/>
            </a:pPr>
            <a:r>
              <a:rPr lang="en-GB" altLang="en-US" sz="1400" b="0" dirty="0"/>
              <a:t>Pts with </a:t>
            </a:r>
          </a:p>
          <a:p>
            <a:pPr algn="ctr" eaLnBrk="1" hangingPunct="1">
              <a:spcBef>
                <a:spcPct val="0"/>
              </a:spcBef>
              <a:buFontTx/>
              <a:buNone/>
              <a:defRPr/>
            </a:pPr>
            <a:r>
              <a:rPr lang="en-GB" altLang="en-US" sz="1400" b="0" dirty="0"/>
              <a:t>biopsy-proven NASH </a:t>
            </a:r>
          </a:p>
          <a:p>
            <a:pPr algn="ctr" eaLnBrk="1" hangingPunct="1">
              <a:spcBef>
                <a:spcPct val="0"/>
              </a:spcBef>
              <a:buFontTx/>
              <a:buNone/>
              <a:defRPr/>
            </a:pPr>
            <a:r>
              <a:rPr lang="en-GB" altLang="en-US" sz="1400" b="0" dirty="0"/>
              <a:t>with NAS ≥ 5 and </a:t>
            </a:r>
          </a:p>
          <a:p>
            <a:pPr algn="ctr" eaLnBrk="1" hangingPunct="1">
              <a:spcBef>
                <a:spcPct val="0"/>
              </a:spcBef>
              <a:buFontTx/>
              <a:buNone/>
              <a:defRPr/>
            </a:pPr>
            <a:r>
              <a:rPr lang="en-GB" altLang="en-US" sz="1400" b="0" dirty="0"/>
              <a:t>F2/F3 fibrosis</a:t>
            </a:r>
          </a:p>
          <a:p>
            <a:pPr algn="ctr" eaLnBrk="1" hangingPunct="1">
              <a:spcBef>
                <a:spcPct val="0"/>
              </a:spcBef>
              <a:buFontTx/>
              <a:buNone/>
              <a:defRPr/>
            </a:pPr>
            <a:r>
              <a:rPr lang="en-GB" altLang="en-US" sz="1400" b="0" dirty="0"/>
              <a:t>(N = 72)</a:t>
            </a:r>
            <a:endParaRPr lang="en-US" altLang="en-US" sz="1400" b="0" dirty="0"/>
          </a:p>
        </p:txBody>
      </p:sp>
      <p:sp>
        <p:nvSpPr>
          <p:cNvPr id="23" name="Rectangle 3"/>
          <p:cNvSpPr>
            <a:spLocks noChangeArrowheads="1"/>
          </p:cNvSpPr>
          <p:nvPr/>
        </p:nvSpPr>
        <p:spPr bwMode="auto">
          <a:xfrm>
            <a:off x="2571349" y="2184115"/>
            <a:ext cx="2771604" cy="865188"/>
          </a:xfrm>
          <a:prstGeom prst="rect">
            <a:avLst/>
          </a:prstGeom>
          <a:solidFill>
            <a:schemeClr val="accent2"/>
          </a:solidFill>
          <a:ln w="9525">
            <a:noFill/>
            <a:miter lim="800000"/>
            <a:headEnd/>
            <a:tailEnd/>
          </a:ln>
          <a:effectLst/>
          <a:extLst/>
        </p:spPr>
        <p:txBody>
          <a:bodyPr wrap="none" anchor="ctr"/>
          <a:lstStyle/>
          <a:p>
            <a:pPr algn="ctr" eaLnBrk="1" hangingPunct="1">
              <a:defRPr/>
            </a:pPr>
            <a:r>
              <a:rPr lang="en-US" sz="1400" b="1" dirty="0">
                <a:solidFill>
                  <a:schemeClr val="bg2">
                    <a:lumMod val="10000"/>
                  </a:schemeClr>
                </a:solidFill>
                <a:latin typeface="Arial" charset="0"/>
                <a:ea typeface="ＭＳ Ｐゴシック" charset="0"/>
              </a:rPr>
              <a:t>Selonsertib 18 mg PO QD</a:t>
            </a:r>
          </a:p>
          <a:p>
            <a:pPr algn="ctr" eaLnBrk="1" hangingPunct="1">
              <a:defRPr/>
            </a:pPr>
            <a:r>
              <a:rPr lang="en-GB" sz="1400" b="0" dirty="0">
                <a:solidFill>
                  <a:schemeClr val="bg2">
                    <a:lumMod val="10000"/>
                  </a:schemeClr>
                </a:solidFill>
                <a:latin typeface="Arial" charset="0"/>
                <a:ea typeface="ＭＳ Ｐゴシック" charset="0"/>
              </a:rPr>
              <a:t>(n = 22)</a:t>
            </a:r>
            <a:endParaRPr lang="en-US" sz="1400" b="0" dirty="0">
              <a:solidFill>
                <a:schemeClr val="bg2">
                  <a:lumMod val="10000"/>
                </a:schemeClr>
              </a:solidFill>
              <a:latin typeface="Arial" charset="0"/>
              <a:ea typeface="ＭＳ Ｐゴシック" charset="0"/>
            </a:endParaRPr>
          </a:p>
        </p:txBody>
      </p:sp>
      <p:sp>
        <p:nvSpPr>
          <p:cNvPr id="24" name="Rectangle 4"/>
          <p:cNvSpPr>
            <a:spLocks noChangeArrowheads="1"/>
          </p:cNvSpPr>
          <p:nvPr/>
        </p:nvSpPr>
        <p:spPr bwMode="auto">
          <a:xfrm>
            <a:off x="2569761" y="4799711"/>
            <a:ext cx="2771604" cy="766768"/>
          </a:xfrm>
          <a:prstGeom prst="rect">
            <a:avLst/>
          </a:prstGeom>
          <a:solidFill>
            <a:schemeClr val="accent3">
              <a:lumMod val="60000"/>
              <a:lumOff val="40000"/>
            </a:schemeClr>
          </a:solidFill>
          <a:ln w="9525">
            <a:noFill/>
            <a:miter lim="800000"/>
            <a:headEnd/>
            <a:tailEnd/>
          </a:ln>
          <a:effectLst/>
          <a:extLst/>
        </p:spPr>
        <p:txBody>
          <a:bodyPr wrap="none" anchor="ctr"/>
          <a:lstStyle/>
          <a:p>
            <a:pPr algn="ctr" eaLnBrk="1" hangingPunct="1">
              <a:defRPr/>
            </a:pPr>
            <a:r>
              <a:rPr lang="en-US" sz="1400" b="1" dirty="0">
                <a:solidFill>
                  <a:schemeClr val="bg2">
                    <a:lumMod val="10000"/>
                  </a:schemeClr>
                </a:solidFill>
                <a:latin typeface="Arial" charset="0"/>
                <a:ea typeface="ＭＳ Ｐゴシック" charset="0"/>
              </a:rPr>
              <a:t>Selonsertib 6 mg PO QD + </a:t>
            </a:r>
          </a:p>
          <a:p>
            <a:pPr algn="ctr" eaLnBrk="1" hangingPunct="1">
              <a:defRPr/>
            </a:pPr>
            <a:r>
              <a:rPr lang="en-US" sz="1400" b="1" dirty="0">
                <a:solidFill>
                  <a:schemeClr val="bg2">
                    <a:lumMod val="10000"/>
                  </a:schemeClr>
                </a:solidFill>
                <a:latin typeface="Arial" charset="0"/>
                <a:ea typeface="ＭＳ Ｐゴシック" charset="0"/>
              </a:rPr>
              <a:t>Simtuzumab 125 mg SQ QW</a:t>
            </a:r>
          </a:p>
          <a:p>
            <a:pPr algn="ctr" eaLnBrk="1" hangingPunct="1">
              <a:defRPr/>
            </a:pPr>
            <a:r>
              <a:rPr lang="en-GB" sz="1400" b="0" dirty="0">
                <a:solidFill>
                  <a:schemeClr val="bg2">
                    <a:lumMod val="10000"/>
                  </a:schemeClr>
                </a:solidFill>
                <a:latin typeface="Arial" charset="0"/>
                <a:ea typeface="ＭＳ Ｐゴシック" charset="0"/>
              </a:rPr>
              <a:t>(n = 10)</a:t>
            </a:r>
            <a:endParaRPr lang="en-US" sz="1400" b="0" dirty="0">
              <a:solidFill>
                <a:schemeClr val="bg2">
                  <a:lumMod val="10000"/>
                </a:schemeClr>
              </a:solidFill>
              <a:latin typeface="Arial" charset="0"/>
              <a:ea typeface="ＭＳ Ｐゴシック" charset="0"/>
            </a:endParaRPr>
          </a:p>
        </p:txBody>
      </p:sp>
      <p:sp>
        <p:nvSpPr>
          <p:cNvPr id="26" name="Rectangle 6"/>
          <p:cNvSpPr>
            <a:spLocks noChangeArrowheads="1"/>
          </p:cNvSpPr>
          <p:nvPr/>
        </p:nvSpPr>
        <p:spPr bwMode="auto">
          <a:xfrm>
            <a:off x="4670512" y="1825188"/>
            <a:ext cx="1296988"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1" hangingPunct="1">
              <a:buClr>
                <a:srgbClr val="600030"/>
              </a:buClr>
              <a:buFont typeface="Wingdings" charset="0"/>
              <a:buNone/>
              <a:tabLst>
                <a:tab pos="228600" algn="l"/>
              </a:tabLst>
              <a:defRPr/>
            </a:pPr>
            <a:r>
              <a:rPr lang="en-US" sz="1400" b="1" i="1" dirty="0">
                <a:latin typeface="Arial" charset="0"/>
                <a:ea typeface="ＭＳ Ｐゴシック" charset="0"/>
              </a:rPr>
              <a:t>Wk 24</a:t>
            </a:r>
          </a:p>
        </p:txBody>
      </p:sp>
      <p:sp>
        <p:nvSpPr>
          <p:cNvPr id="27" name="Line 7"/>
          <p:cNvSpPr>
            <a:spLocks noChangeShapeType="1"/>
          </p:cNvSpPr>
          <p:nvPr/>
        </p:nvSpPr>
        <p:spPr bwMode="auto">
          <a:xfrm>
            <a:off x="5319006" y="2131576"/>
            <a:ext cx="0" cy="2871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dirty="0">
              <a:latin typeface="Arial" charset="0"/>
              <a:ea typeface="ＭＳ Ｐゴシック" charset="0"/>
            </a:endParaRPr>
          </a:p>
        </p:txBody>
      </p:sp>
      <p:sp>
        <p:nvSpPr>
          <p:cNvPr id="29" name="Line 9"/>
          <p:cNvSpPr>
            <a:spLocks noChangeShapeType="1"/>
          </p:cNvSpPr>
          <p:nvPr/>
        </p:nvSpPr>
        <p:spPr bwMode="auto">
          <a:xfrm flipV="1">
            <a:off x="2113623" y="3408923"/>
            <a:ext cx="428326" cy="71056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dirty="0">
              <a:latin typeface="Arial" charset="0"/>
              <a:ea typeface="ＭＳ Ｐゴシック" charset="0"/>
            </a:endParaRPr>
          </a:p>
        </p:txBody>
      </p:sp>
      <p:sp>
        <p:nvSpPr>
          <p:cNvPr id="30" name="Line 10"/>
          <p:cNvSpPr>
            <a:spLocks noChangeShapeType="1"/>
          </p:cNvSpPr>
          <p:nvPr/>
        </p:nvSpPr>
        <p:spPr bwMode="auto">
          <a:xfrm>
            <a:off x="2113623" y="4333699"/>
            <a:ext cx="42832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dirty="0">
              <a:latin typeface="Arial" charset="0"/>
              <a:ea typeface="ＭＳ Ｐゴシック" charset="0"/>
            </a:endParaRPr>
          </a:p>
        </p:txBody>
      </p:sp>
      <p:sp>
        <p:nvSpPr>
          <p:cNvPr id="31" name="Rectangle 3"/>
          <p:cNvSpPr>
            <a:spLocks noChangeArrowheads="1"/>
          </p:cNvSpPr>
          <p:nvPr/>
        </p:nvSpPr>
        <p:spPr bwMode="auto">
          <a:xfrm>
            <a:off x="2569761" y="3099511"/>
            <a:ext cx="2771604" cy="768177"/>
          </a:xfrm>
          <a:prstGeom prst="rect">
            <a:avLst/>
          </a:prstGeom>
          <a:solidFill>
            <a:schemeClr val="accent3"/>
          </a:solidFill>
          <a:ln w="9525">
            <a:noFill/>
            <a:miter lim="800000"/>
            <a:headEnd/>
            <a:tailEnd/>
          </a:ln>
          <a:effectLst/>
          <a:extLst/>
        </p:spPr>
        <p:txBody>
          <a:bodyPr wrap="none" anchor="ctr"/>
          <a:lstStyle/>
          <a:p>
            <a:pPr algn="ctr" eaLnBrk="1" hangingPunct="1">
              <a:defRPr/>
            </a:pPr>
            <a:r>
              <a:rPr lang="en-US" sz="1400" b="1" dirty="0">
                <a:solidFill>
                  <a:schemeClr val="bg2">
                    <a:lumMod val="10000"/>
                  </a:schemeClr>
                </a:solidFill>
                <a:latin typeface="Arial" charset="0"/>
                <a:ea typeface="ＭＳ Ｐゴシック" charset="0"/>
              </a:rPr>
              <a:t>Selonsertib 6 mg PO QD</a:t>
            </a:r>
          </a:p>
          <a:p>
            <a:pPr algn="ctr" eaLnBrk="1" hangingPunct="1">
              <a:defRPr/>
            </a:pPr>
            <a:r>
              <a:rPr lang="en-GB" sz="1400" b="0" dirty="0">
                <a:solidFill>
                  <a:schemeClr val="bg2">
                    <a:lumMod val="10000"/>
                  </a:schemeClr>
                </a:solidFill>
                <a:latin typeface="Arial" charset="0"/>
                <a:ea typeface="ＭＳ Ｐゴシック" charset="0"/>
              </a:rPr>
              <a:t>(n = 20)</a:t>
            </a:r>
            <a:endParaRPr lang="en-US" sz="1400" b="0" dirty="0">
              <a:solidFill>
                <a:schemeClr val="bg2">
                  <a:lumMod val="10000"/>
                </a:schemeClr>
              </a:solidFill>
              <a:latin typeface="Arial" charset="0"/>
              <a:ea typeface="ＭＳ Ｐゴシック" charset="0"/>
            </a:endParaRPr>
          </a:p>
        </p:txBody>
      </p:sp>
      <p:sp>
        <p:nvSpPr>
          <p:cNvPr id="32" name="Rectangle 3"/>
          <p:cNvSpPr>
            <a:spLocks noChangeArrowheads="1"/>
          </p:cNvSpPr>
          <p:nvPr/>
        </p:nvSpPr>
        <p:spPr bwMode="auto">
          <a:xfrm>
            <a:off x="2569761" y="5616687"/>
            <a:ext cx="2771604" cy="768178"/>
          </a:xfrm>
          <a:prstGeom prst="rect">
            <a:avLst/>
          </a:prstGeom>
          <a:solidFill>
            <a:schemeClr val="accent1"/>
          </a:solidFill>
          <a:ln w="9525">
            <a:noFill/>
            <a:miter lim="800000"/>
            <a:headEnd/>
            <a:tailEnd/>
          </a:ln>
          <a:effectLst/>
          <a:extLst/>
        </p:spPr>
        <p:txBody>
          <a:bodyPr wrap="none" anchor="ctr"/>
          <a:lstStyle/>
          <a:p>
            <a:pPr algn="ctr" eaLnBrk="1" hangingPunct="1">
              <a:defRPr/>
            </a:pPr>
            <a:r>
              <a:rPr lang="en-US" sz="1400" b="1" dirty="0">
                <a:solidFill>
                  <a:schemeClr val="bg2">
                    <a:lumMod val="10000"/>
                  </a:schemeClr>
                </a:solidFill>
                <a:latin typeface="Arial" charset="0"/>
                <a:ea typeface="ＭＳ Ｐゴシック" charset="0"/>
              </a:rPr>
              <a:t>Simtuzumab 125 mg SC QW</a:t>
            </a:r>
          </a:p>
          <a:p>
            <a:pPr algn="ctr" eaLnBrk="1" hangingPunct="1">
              <a:defRPr/>
            </a:pPr>
            <a:r>
              <a:rPr lang="en-GB" sz="1400" b="0" dirty="0">
                <a:solidFill>
                  <a:schemeClr val="bg2">
                    <a:lumMod val="10000"/>
                  </a:schemeClr>
                </a:solidFill>
                <a:latin typeface="Arial" charset="0"/>
                <a:ea typeface="ＭＳ Ｐゴシック" charset="0"/>
              </a:rPr>
              <a:t>(n = 10)</a:t>
            </a:r>
            <a:endParaRPr lang="en-US" sz="1400" b="0" dirty="0">
              <a:solidFill>
                <a:schemeClr val="bg2">
                  <a:lumMod val="10000"/>
                </a:schemeClr>
              </a:solidFill>
              <a:latin typeface="Arial" charset="0"/>
              <a:ea typeface="ＭＳ Ｐゴシック" charset="0"/>
            </a:endParaRPr>
          </a:p>
        </p:txBody>
      </p:sp>
      <p:sp>
        <p:nvSpPr>
          <p:cNvPr id="33" name="Rectangle 6"/>
          <p:cNvSpPr>
            <a:spLocks noChangeArrowheads="1"/>
          </p:cNvSpPr>
          <p:nvPr/>
        </p:nvSpPr>
        <p:spPr bwMode="auto">
          <a:xfrm>
            <a:off x="512951" y="2206936"/>
            <a:ext cx="28797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1" hangingPunct="1">
              <a:buClr>
                <a:srgbClr val="600030"/>
              </a:buClr>
              <a:buFont typeface="Wingdings" charset="0"/>
              <a:buNone/>
              <a:tabLst>
                <a:tab pos="228600" algn="l"/>
              </a:tabLst>
              <a:defRPr/>
            </a:pPr>
            <a:r>
              <a:rPr lang="en-US" sz="1400" b="0" i="1" dirty="0">
                <a:latin typeface="Arial" charset="0"/>
                <a:ea typeface="ＭＳ Ｐゴシック" charset="0"/>
              </a:rPr>
              <a:t>Stratification by </a:t>
            </a:r>
          </a:p>
          <a:p>
            <a:pPr algn="ctr" eaLnBrk="1" hangingPunct="1">
              <a:buClr>
                <a:srgbClr val="600030"/>
              </a:buClr>
              <a:buFont typeface="Wingdings" charset="0"/>
              <a:buNone/>
              <a:tabLst>
                <a:tab pos="228600" algn="l"/>
              </a:tabLst>
              <a:defRPr/>
            </a:pPr>
            <a:r>
              <a:rPr lang="en-US" sz="1400" b="0" i="1" dirty="0">
                <a:latin typeface="Arial" charset="0"/>
                <a:ea typeface="ＭＳ Ｐゴシック" charset="0"/>
              </a:rPr>
              <a:t>diabetes</a:t>
            </a:r>
          </a:p>
        </p:txBody>
      </p:sp>
      <p:sp>
        <p:nvSpPr>
          <p:cNvPr id="34" name="Line 7"/>
          <p:cNvSpPr>
            <a:spLocks noChangeShapeType="1"/>
          </p:cNvSpPr>
          <p:nvPr/>
        </p:nvSpPr>
        <p:spPr bwMode="auto">
          <a:xfrm>
            <a:off x="2012019" y="2730156"/>
            <a:ext cx="0" cy="288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dirty="0">
              <a:latin typeface="Arial" charset="0"/>
              <a:ea typeface="ＭＳ Ｐゴシック" charset="0"/>
            </a:endParaRPr>
          </a:p>
        </p:txBody>
      </p:sp>
      <p:sp>
        <p:nvSpPr>
          <p:cNvPr id="36" name="Line 8"/>
          <p:cNvSpPr>
            <a:spLocks noChangeShapeType="1"/>
          </p:cNvSpPr>
          <p:nvPr/>
        </p:nvSpPr>
        <p:spPr bwMode="auto">
          <a:xfrm>
            <a:off x="2113623" y="4857150"/>
            <a:ext cx="428326" cy="11879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dirty="0">
              <a:latin typeface="Arial" charset="0"/>
              <a:ea typeface="ＭＳ Ｐゴシック" charset="0"/>
            </a:endParaRPr>
          </a:p>
        </p:txBody>
      </p:sp>
      <p:sp>
        <p:nvSpPr>
          <p:cNvPr id="37" name="Line 9"/>
          <p:cNvSpPr>
            <a:spLocks noChangeShapeType="1"/>
          </p:cNvSpPr>
          <p:nvPr/>
        </p:nvSpPr>
        <p:spPr bwMode="auto">
          <a:xfrm>
            <a:off x="2113623" y="4560274"/>
            <a:ext cx="428326" cy="71056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dirty="0">
              <a:latin typeface="Arial" charset="0"/>
              <a:ea typeface="ＭＳ Ｐゴシック" charset="0"/>
            </a:endParaRPr>
          </a:p>
        </p:txBody>
      </p:sp>
      <p:sp>
        <p:nvSpPr>
          <p:cNvPr id="38" name="Line 8"/>
          <p:cNvSpPr>
            <a:spLocks noChangeShapeType="1"/>
          </p:cNvSpPr>
          <p:nvPr/>
        </p:nvSpPr>
        <p:spPr bwMode="auto">
          <a:xfrm flipV="1">
            <a:off x="2123889" y="2625880"/>
            <a:ext cx="428326" cy="11879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dirty="0">
              <a:latin typeface="Arial" charset="0"/>
              <a:ea typeface="ＭＳ Ｐゴシック" charset="0"/>
            </a:endParaRPr>
          </a:p>
        </p:txBody>
      </p:sp>
    </p:spTree>
    <p:extLst>
      <p:ext uri="{BB962C8B-B14F-4D97-AF65-F5344CB8AC3E}">
        <p14:creationId xmlns:p14="http://schemas.microsoft.com/office/powerpoint/2010/main" val="4031114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p:txBody>
          <a:bodyPr/>
          <a:lstStyle/>
          <a:p>
            <a:r>
              <a:rPr lang="en-US" dirty="0"/>
              <a:t>Selonsertib ± Simtuzumab for Pts With NASH: Key Findings</a:t>
            </a:r>
            <a:endParaRPr lang="en-US" altLang="en-US" dirty="0"/>
          </a:p>
        </p:txBody>
      </p:sp>
      <p:sp>
        <p:nvSpPr>
          <p:cNvPr id="6150" name="Text Box 11"/>
          <p:cNvSpPr txBox="1">
            <a:spLocks noChangeArrowheads="1"/>
          </p:cNvSpPr>
          <p:nvPr/>
        </p:nvSpPr>
        <p:spPr bwMode="auto">
          <a:xfrm>
            <a:off x="285750" y="6380036"/>
            <a:ext cx="60086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200" b="0" dirty="0">
                <a:solidFill>
                  <a:schemeClr val="bg2"/>
                </a:solidFill>
              </a:rPr>
              <a:t>Loomba R, et al. AASLD 2016. Abstract LB3.</a:t>
            </a:r>
          </a:p>
        </p:txBody>
      </p:sp>
      <p:sp>
        <p:nvSpPr>
          <p:cNvPr id="3" name="Content Placeholder 2"/>
          <p:cNvSpPr>
            <a:spLocks noGrp="1"/>
          </p:cNvSpPr>
          <p:nvPr>
            <p:ph sz="half" idx="1"/>
          </p:nvPr>
        </p:nvSpPr>
        <p:spPr>
          <a:xfrm>
            <a:off x="374904" y="5377198"/>
            <a:ext cx="8445352" cy="520188"/>
          </a:xfrm>
        </p:spPr>
        <p:txBody>
          <a:bodyPr/>
          <a:lstStyle/>
          <a:p>
            <a:r>
              <a:rPr lang="en-US" sz="1800" dirty="0"/>
              <a:t>SEL may have potential role as antifibrotic</a:t>
            </a:r>
          </a:p>
        </p:txBody>
      </p:sp>
      <p:sp>
        <p:nvSpPr>
          <p:cNvPr id="79" name="Text Box 11"/>
          <p:cNvSpPr txBox="1">
            <a:spLocks noChangeArrowheads="1"/>
          </p:cNvSpPr>
          <p:nvPr/>
        </p:nvSpPr>
        <p:spPr bwMode="auto">
          <a:xfrm>
            <a:off x="387354" y="5695648"/>
            <a:ext cx="853768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sz="1400" b="0" dirty="0"/>
              <a:t>*For pts with evaluable liver biopsies at BL and Wk 24.</a:t>
            </a:r>
            <a:r>
              <a:rPr lang="en-US" sz="1400" b="0" baseline="30000" dirty="0"/>
              <a:t> †</a:t>
            </a:r>
            <a:r>
              <a:rPr lang="en-US" sz="1400" b="0" dirty="0"/>
              <a:t>Results grouped by SEL dose based on combination tx and monotherapy achieving similar outcomes. </a:t>
            </a:r>
            <a:r>
              <a:rPr lang="en-US" sz="1400" b="0" baseline="30000" dirty="0"/>
              <a:t>‡</a:t>
            </a:r>
            <a:r>
              <a:rPr lang="en-US" sz="1400" b="0" dirty="0"/>
              <a:t>Defined as reduction in grade of ballooning to 0 and inflammation to 0 or 1</a:t>
            </a:r>
            <a:r>
              <a:rPr lang="nb-NO" altLang="en-US" sz="1400" b="0" dirty="0">
                <a:solidFill>
                  <a:schemeClr val="bg2"/>
                </a:solidFill>
              </a:rPr>
              <a:t>.</a:t>
            </a:r>
          </a:p>
        </p:txBody>
      </p:sp>
      <p:graphicFrame>
        <p:nvGraphicFramePr>
          <p:cNvPr id="94" name="Table 93"/>
          <p:cNvGraphicFramePr>
            <a:graphicFrameLocks noGrp="1"/>
          </p:cNvGraphicFramePr>
          <p:nvPr>
            <p:extLst>
              <p:ext uri="{D42A27DB-BD31-4B8C-83A1-F6EECF244321}">
                <p14:modId xmlns:p14="http://schemas.microsoft.com/office/powerpoint/2010/main" val="3788035055"/>
              </p:ext>
            </p:extLst>
          </p:nvPr>
        </p:nvGraphicFramePr>
        <p:xfrm>
          <a:off x="391824" y="1483969"/>
          <a:ext cx="8455313" cy="3840480"/>
        </p:xfrm>
        <a:graphic>
          <a:graphicData uri="http://schemas.openxmlformats.org/drawingml/2006/table">
            <a:tbl>
              <a:tblPr/>
              <a:tblGrid>
                <a:gridCol w="3658250">
                  <a:extLst>
                    <a:ext uri="{9D8B030D-6E8A-4147-A177-3AD203B41FA5}">
                      <a16:colId xmlns:a16="http://schemas.microsoft.com/office/drawing/2014/main" xmlns="" val="20000"/>
                    </a:ext>
                  </a:extLst>
                </a:gridCol>
                <a:gridCol w="1599021">
                  <a:extLst>
                    <a:ext uri="{9D8B030D-6E8A-4147-A177-3AD203B41FA5}">
                      <a16:colId xmlns:a16="http://schemas.microsoft.com/office/drawing/2014/main" xmlns="" val="20001"/>
                    </a:ext>
                  </a:extLst>
                </a:gridCol>
                <a:gridCol w="1599021">
                  <a:extLst>
                    <a:ext uri="{9D8B030D-6E8A-4147-A177-3AD203B41FA5}">
                      <a16:colId xmlns:a16="http://schemas.microsoft.com/office/drawing/2014/main" xmlns="" val="20002"/>
                    </a:ext>
                  </a:extLst>
                </a:gridCol>
                <a:gridCol w="1599021">
                  <a:extLst>
                    <a:ext uri="{9D8B030D-6E8A-4147-A177-3AD203B41FA5}">
                      <a16:colId xmlns:a16="http://schemas.microsoft.com/office/drawing/2014/main" xmlns="" val="20003"/>
                    </a:ext>
                  </a:extLst>
                </a:gridCol>
              </a:tblGrid>
              <a:tr h="579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Wk 24 Outcome, n/N (%)</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2">
                              <a:lumMod val="10000"/>
                            </a:schemeClr>
                          </a:solidFill>
                          <a:effectLst/>
                          <a:latin typeface="Arial" charset="0"/>
                          <a:ea typeface="ＭＳ Ｐゴシック" charset="-128"/>
                        </a:rPr>
                        <a:t>SEL 18 mg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2">
                              <a:lumMod val="10000"/>
                            </a:schemeClr>
                          </a:solidFill>
                          <a:effectLst/>
                          <a:latin typeface="Arial" charset="0"/>
                          <a:ea typeface="ＭＳ Ｐゴシック" charset="-128"/>
                        </a:rPr>
                        <a:t>± SIM</a:t>
                      </a:r>
                      <a:r>
                        <a:rPr lang="en-US" sz="1600" b="0" baseline="30000" dirty="0">
                          <a:solidFill>
                            <a:schemeClr val="bg2">
                              <a:lumMod val="10000"/>
                            </a:schemeClr>
                          </a:solidFill>
                        </a:rPr>
                        <a:t>†</a:t>
                      </a:r>
                      <a:endParaRPr kumimoji="0" lang="en-US" sz="1600" b="1" i="0" u="none" strike="noStrike" cap="none" normalizeH="0" baseline="0" dirty="0">
                        <a:ln>
                          <a:noFill/>
                        </a:ln>
                        <a:solidFill>
                          <a:schemeClr val="bg2">
                            <a:lumMod val="10000"/>
                          </a:schemeClr>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2">
                              <a:lumMod val="10000"/>
                            </a:schemeClr>
                          </a:solidFill>
                          <a:effectLst/>
                          <a:latin typeface="Arial" charset="0"/>
                          <a:ea typeface="ＭＳ Ｐゴシック" charset="-128"/>
                        </a:rPr>
                        <a:t>SEL 6 mg </a:t>
                      </a:r>
                      <a:br>
                        <a:rPr kumimoji="0" lang="en-US" sz="1600" b="1" i="0" u="none" strike="noStrike" cap="none" normalizeH="0" baseline="0" dirty="0">
                          <a:ln>
                            <a:noFill/>
                          </a:ln>
                          <a:solidFill>
                            <a:schemeClr val="bg2">
                              <a:lumMod val="10000"/>
                            </a:schemeClr>
                          </a:solidFill>
                          <a:effectLst/>
                          <a:latin typeface="Arial" charset="0"/>
                          <a:ea typeface="ＭＳ Ｐゴシック" charset="-128"/>
                        </a:rPr>
                      </a:br>
                      <a:r>
                        <a:rPr kumimoji="0" lang="en-US" sz="1600" b="1" i="0" u="none" strike="noStrike" cap="none" normalizeH="0" baseline="0" dirty="0">
                          <a:ln>
                            <a:noFill/>
                          </a:ln>
                          <a:solidFill>
                            <a:schemeClr val="bg2">
                              <a:lumMod val="10000"/>
                            </a:schemeClr>
                          </a:solidFill>
                          <a:effectLst/>
                          <a:latin typeface="Arial" charset="0"/>
                          <a:ea typeface="ＭＳ Ｐゴシック" charset="-128"/>
                        </a:rPr>
                        <a:t>± SIM</a:t>
                      </a:r>
                      <a:r>
                        <a:rPr lang="en-US" sz="1600" b="0" baseline="30000" dirty="0">
                          <a:solidFill>
                            <a:schemeClr val="bg2">
                              <a:lumMod val="10000"/>
                            </a:schemeClr>
                          </a:solidFill>
                        </a:rPr>
                        <a:t>†</a:t>
                      </a:r>
                      <a:endParaRPr kumimoji="0" lang="en-US" sz="1600" b="1" i="0" u="none" strike="noStrike" cap="none" normalizeH="0" baseline="0" dirty="0">
                        <a:ln>
                          <a:noFill/>
                        </a:ln>
                        <a:solidFill>
                          <a:schemeClr val="bg2">
                            <a:lumMod val="10000"/>
                          </a:schemeClr>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2">
                              <a:lumMod val="10000"/>
                            </a:schemeClr>
                          </a:solidFill>
                          <a:effectLst/>
                          <a:latin typeface="Arial" charset="0"/>
                          <a:ea typeface="ＭＳ Ｐゴシック" charset="-128"/>
                        </a:rPr>
                        <a:t>SIM</a:t>
                      </a: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335280">
                <a:tc>
                  <a:txBody>
                    <a:bodyPr/>
                    <a:lstStyle/>
                    <a:p>
                      <a:pPr algn="l" rtl="0" fontAlgn="ctr"/>
                      <a:r>
                        <a:rPr lang="en-US" sz="1600" b="0" i="0" u="none" strike="noStrike" dirty="0">
                          <a:solidFill>
                            <a:schemeClr val="bg2">
                              <a:lumMod val="10000"/>
                            </a:schemeClr>
                          </a:solidFill>
                          <a:effectLst/>
                          <a:latin typeface="+mn-lt"/>
                        </a:rPr>
                        <a:t>Fibrosis improvement*</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13/30 (43)</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8/27 (30)</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2/10 (20)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1"/>
                  </a:ext>
                </a:extLst>
              </a:tr>
              <a:tr h="579120">
                <a:tc>
                  <a:txBody>
                    <a:bodyPr/>
                    <a:lstStyle/>
                    <a:p>
                      <a:pPr algn="l" rtl="0" fontAlgn="ctr"/>
                      <a:r>
                        <a:rPr lang="en-US" sz="1600" b="0" i="0" u="none" strike="noStrike" dirty="0">
                          <a:solidFill>
                            <a:schemeClr val="bg2">
                              <a:lumMod val="10000"/>
                            </a:schemeClr>
                          </a:solidFill>
                          <a:effectLst/>
                          <a:latin typeface="+mn-lt"/>
                        </a:rPr>
                        <a:t>Fibrosis improvement without NASH worsening*</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11/30 (37)</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8/27 (30)</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2/10 (20)</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2"/>
                  </a:ext>
                </a:extLst>
              </a:tr>
              <a:tr h="335280">
                <a:tc>
                  <a:txBody>
                    <a:bodyPr/>
                    <a:lstStyle/>
                    <a:p>
                      <a:pPr algn="l" rtl="0" fontAlgn="ctr"/>
                      <a:r>
                        <a:rPr lang="en-US" sz="1600" b="0" i="0" u="none" strike="noStrike" dirty="0">
                          <a:solidFill>
                            <a:schemeClr val="bg2">
                              <a:lumMod val="10000"/>
                            </a:schemeClr>
                          </a:solidFill>
                          <a:effectLst/>
                          <a:latin typeface="+mn-lt"/>
                        </a:rPr>
                        <a:t>Progression to cirrhosis*</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1/30 (3)</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2/27 (7)</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2/10 (20)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3"/>
                  </a:ext>
                </a:extLst>
              </a:tr>
              <a:tr h="335280">
                <a:tc>
                  <a:txBody>
                    <a:bodyPr/>
                    <a:lstStyle/>
                    <a:p>
                      <a:pPr algn="l" fontAlgn="b"/>
                      <a:r>
                        <a:rPr lang="en-US" sz="1600" b="0" i="0" u="none" strike="noStrike" dirty="0">
                          <a:solidFill>
                            <a:schemeClr val="bg2">
                              <a:lumMod val="10000"/>
                            </a:schemeClr>
                          </a:solidFill>
                          <a:effectLst/>
                          <a:latin typeface="+mn-lt"/>
                        </a:rPr>
                        <a:t>≥ 2-point reduction in NAS*</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fontAlgn="b">
                        <a:buFont typeface="Arial" panose="020B0604020202020204" pitchFamily="34" charset="0"/>
                        <a:buNone/>
                      </a:pPr>
                      <a:r>
                        <a:rPr lang="en-US" sz="1600" b="0" i="0" u="none" strike="noStrike" baseline="0" dirty="0">
                          <a:solidFill>
                            <a:schemeClr val="bg2">
                              <a:lumMod val="10000"/>
                            </a:schemeClr>
                          </a:solidFill>
                          <a:effectLst/>
                          <a:latin typeface="+mn-lt"/>
                        </a:rPr>
                        <a:t>7/31 (23)</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5/27 (19)</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2/10 (20)</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8"/>
                  </a:ext>
                </a:extLst>
              </a:tr>
              <a:tr h="335280">
                <a:tc>
                  <a:txBody>
                    <a:bodyPr/>
                    <a:lstStyle/>
                    <a:p>
                      <a:pPr algn="l" fontAlgn="b"/>
                      <a:r>
                        <a:rPr lang="en-US" sz="1600" b="0" i="0" u="none" strike="noStrike" dirty="0">
                          <a:solidFill>
                            <a:schemeClr val="bg2">
                              <a:lumMod val="10000"/>
                            </a:schemeClr>
                          </a:solidFill>
                          <a:effectLst/>
                          <a:latin typeface="+mn-lt"/>
                        </a:rPr>
                        <a:t>NASH resolution*</a:t>
                      </a:r>
                      <a:r>
                        <a:rPr lang="en-US" sz="1600" b="0" baseline="30000" dirty="0">
                          <a:solidFill>
                            <a:schemeClr val="bg2">
                              <a:lumMod val="10000"/>
                            </a:schemeClr>
                          </a:solidFill>
                        </a:rPr>
                        <a:t>‡</a:t>
                      </a: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600" b="0" i="0" u="none" strike="noStrike" baseline="0" dirty="0">
                          <a:solidFill>
                            <a:schemeClr val="bg2">
                              <a:lumMod val="10000"/>
                            </a:schemeClr>
                          </a:solidFill>
                          <a:effectLst/>
                          <a:latin typeface="+mn-lt"/>
                        </a:rPr>
                        <a:t>0/31 (0)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1/27 (4)</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0/10 (0)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9"/>
                  </a:ext>
                </a:extLst>
              </a:tr>
              <a:tr h="335280">
                <a:tc>
                  <a:txBody>
                    <a:bodyPr/>
                    <a:lstStyle/>
                    <a:p>
                      <a:pPr algn="l" fontAlgn="b"/>
                      <a:r>
                        <a:rPr lang="en-US" sz="1600" b="0" i="0" u="none" strike="noStrike" dirty="0">
                          <a:solidFill>
                            <a:schemeClr val="bg2">
                              <a:lumMod val="10000"/>
                            </a:schemeClr>
                          </a:solidFill>
                          <a:effectLst/>
                          <a:latin typeface="+mn-lt"/>
                        </a:rPr>
                        <a:t>Grade 3/4 AE</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fontAlgn="b">
                        <a:buFont typeface="Arial" panose="020B0604020202020204" pitchFamily="34" charset="0"/>
                        <a:buNone/>
                      </a:pPr>
                      <a:r>
                        <a:rPr lang="en-US" sz="1600" b="0" i="0" u="none" strike="noStrike" baseline="0" dirty="0">
                          <a:solidFill>
                            <a:schemeClr val="bg2">
                              <a:lumMod val="10000"/>
                            </a:schemeClr>
                          </a:solidFill>
                          <a:effectLst/>
                          <a:latin typeface="+mn-lt"/>
                        </a:rPr>
                        <a:t>3/32 (9)</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1/30 (3)</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1/10 (10)</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4"/>
                  </a:ext>
                </a:extLst>
              </a:tr>
              <a:tr h="335280">
                <a:tc>
                  <a:txBody>
                    <a:bodyPr/>
                    <a:lstStyle/>
                    <a:p>
                      <a:pPr algn="l" fontAlgn="b"/>
                      <a:r>
                        <a:rPr lang="en-US" sz="1600" b="0" i="0" u="none" strike="noStrike" dirty="0">
                          <a:solidFill>
                            <a:schemeClr val="bg2">
                              <a:lumMod val="10000"/>
                            </a:schemeClr>
                          </a:solidFill>
                          <a:effectLst/>
                          <a:latin typeface="+mn-lt"/>
                        </a:rPr>
                        <a:t>Serious AE</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3/32 (9)</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2/30 (7)</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0/10 (0)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5"/>
                  </a:ext>
                </a:extLst>
              </a:tr>
              <a:tr h="335280">
                <a:tc>
                  <a:txBody>
                    <a:bodyPr/>
                    <a:lstStyle/>
                    <a:p>
                      <a:pPr marL="0" marR="0" lvl="0" indent="0" algn="l" defTabSz="9144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Discontinuation</a:t>
                      </a:r>
                      <a:r>
                        <a:rPr lang="en-US" sz="1600" b="0" i="0" u="none" strike="noStrike" baseline="0" dirty="0">
                          <a:solidFill>
                            <a:schemeClr val="bg2">
                              <a:lumMod val="10000"/>
                            </a:schemeClr>
                          </a:solidFill>
                          <a:effectLst/>
                          <a:latin typeface="+mn-lt"/>
                        </a:rPr>
                        <a:t> for AE</a:t>
                      </a: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fontAlgn="b">
                        <a:buFont typeface="Arial" panose="020B0604020202020204" pitchFamily="34" charset="0"/>
                        <a:buNone/>
                      </a:pPr>
                      <a:r>
                        <a:rPr lang="en-US" sz="1600" b="0" i="0" u="none" strike="noStrike" baseline="0" dirty="0">
                          <a:solidFill>
                            <a:schemeClr val="bg2">
                              <a:lumMod val="10000"/>
                            </a:schemeClr>
                          </a:solidFill>
                          <a:effectLst/>
                          <a:latin typeface="+mn-lt"/>
                        </a:rPr>
                        <a:t>2/32 (6)</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1/30 (3)</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0/10 (0)</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6"/>
                  </a:ext>
                </a:extLst>
              </a:tr>
              <a:tr h="335280">
                <a:tc>
                  <a:txBody>
                    <a:bodyPr/>
                    <a:lstStyle/>
                    <a:p>
                      <a:pPr algn="l" rtl="0" fontAlgn="ctr"/>
                      <a:r>
                        <a:rPr lang="en-US" sz="1600" b="0" i="0" u="none" strike="noStrike" dirty="0">
                          <a:solidFill>
                            <a:schemeClr val="bg2">
                              <a:lumMod val="10000"/>
                            </a:schemeClr>
                          </a:solidFill>
                          <a:effectLst/>
                          <a:latin typeface="+mn-lt"/>
                        </a:rPr>
                        <a:t>Death </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baseline="0"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baseline="0"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4727421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CENTAUR: Cenicriviroc for Pts With NASH and F1-3 Fibrosis </a:t>
            </a:r>
          </a:p>
        </p:txBody>
      </p:sp>
      <p:sp>
        <p:nvSpPr>
          <p:cNvPr id="6148" name="Rectangle 3"/>
          <p:cNvSpPr>
            <a:spLocks noGrp="1" noChangeArrowheads="1"/>
          </p:cNvSpPr>
          <p:nvPr>
            <p:ph idx="1"/>
          </p:nvPr>
        </p:nvSpPr>
        <p:spPr>
          <a:xfrm>
            <a:off x="374650" y="1512888"/>
            <a:ext cx="8455025" cy="950817"/>
          </a:xfrm>
        </p:spPr>
        <p:txBody>
          <a:bodyPr/>
          <a:lstStyle/>
          <a:p>
            <a:r>
              <a:rPr lang="en-US" altLang="en-US" sz="1800" dirty="0"/>
              <a:t>Randomized, double-blind, placebo-controlled phase II trial</a:t>
            </a:r>
          </a:p>
          <a:p>
            <a:r>
              <a:rPr lang="en-US" altLang="en-US" sz="1800" dirty="0"/>
              <a:t>Cenicriviroc: dual C-C chemokine receptor (CCR) type 2/5 antagonist</a:t>
            </a:r>
          </a:p>
          <a:p>
            <a:pPr lvl="1"/>
            <a:r>
              <a:rPr lang="en-US" altLang="en-US" sz="1600" dirty="0"/>
              <a:t>CCR2/5 expressed on Kupfer and other proinflammatory cells; promote inflammation, hepatic stellate cell activation, and liver fibrosis in response to liver fat accumulation</a:t>
            </a:r>
            <a:r>
              <a:rPr lang="en-US" sz="1600" baseline="30000" dirty="0"/>
              <a:t>[2]</a:t>
            </a:r>
            <a:endParaRPr lang="en-US" altLang="en-US" sz="1600" dirty="0"/>
          </a:p>
          <a:p>
            <a:pPr lvl="1"/>
            <a:r>
              <a:rPr lang="en-US" sz="1600" dirty="0"/>
              <a:t>CCR5 antagonists have been explored for HIV therapy; CCR5 a coreceptor necessary for cellular entry of certain HIV strains</a:t>
            </a:r>
            <a:r>
              <a:rPr lang="en-US" sz="1600" baseline="30000" dirty="0"/>
              <a:t>[3]</a:t>
            </a:r>
            <a:endParaRPr lang="en-US" altLang="en-US" sz="1600" baseline="30000" dirty="0"/>
          </a:p>
        </p:txBody>
      </p:sp>
      <p:sp>
        <p:nvSpPr>
          <p:cNvPr id="6150" name="Text Box 11"/>
          <p:cNvSpPr txBox="1">
            <a:spLocks noChangeArrowheads="1"/>
          </p:cNvSpPr>
          <p:nvPr/>
        </p:nvSpPr>
        <p:spPr bwMode="auto">
          <a:xfrm>
            <a:off x="285750" y="6358136"/>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References in slidenotes.</a:t>
            </a:r>
          </a:p>
        </p:txBody>
      </p:sp>
      <p:sp>
        <p:nvSpPr>
          <p:cNvPr id="9" name="Rectangle 6"/>
          <p:cNvSpPr>
            <a:spLocks noChangeArrowheads="1"/>
          </p:cNvSpPr>
          <p:nvPr/>
        </p:nvSpPr>
        <p:spPr bwMode="auto">
          <a:xfrm>
            <a:off x="2560436" y="4613996"/>
            <a:ext cx="5576149" cy="621675"/>
          </a:xfrm>
          <a:prstGeom prst="rect">
            <a:avLst/>
          </a:prstGeom>
          <a:solidFill>
            <a:schemeClr val="accent2"/>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dirty="0">
                <a:solidFill>
                  <a:schemeClr val="bg2">
                    <a:lumMod val="10000"/>
                  </a:schemeClr>
                </a:solidFill>
                <a:latin typeface="Arial" charset="0"/>
                <a:ea typeface="ＭＳ Ｐゴシック" charset="0"/>
              </a:rPr>
              <a:t>Cenicriviroc 150 mg PO QD</a:t>
            </a:r>
            <a:endParaRPr lang="en-US" sz="1600" b="1" dirty="0">
              <a:solidFill>
                <a:schemeClr val="bg2">
                  <a:lumMod val="10000"/>
                </a:schemeClr>
              </a:solidFill>
            </a:endParaRPr>
          </a:p>
          <a:p>
            <a:pPr algn="ctr" eaLnBrk="1" hangingPunct="1"/>
            <a:r>
              <a:rPr lang="en-US" sz="1600" dirty="0">
                <a:solidFill>
                  <a:schemeClr val="bg2">
                    <a:lumMod val="10000"/>
                  </a:schemeClr>
                </a:solidFill>
              </a:rPr>
              <a:t> </a:t>
            </a:r>
            <a:r>
              <a:rPr lang="en-US" altLang="en-US" sz="1600" b="0" dirty="0">
                <a:solidFill>
                  <a:schemeClr val="bg2">
                    <a:lumMod val="10000"/>
                  </a:schemeClr>
                </a:solidFill>
              </a:rPr>
              <a:t>(n = 145)</a:t>
            </a:r>
          </a:p>
        </p:txBody>
      </p:sp>
      <p:sp>
        <p:nvSpPr>
          <p:cNvPr id="10" name="Rectangle 7"/>
          <p:cNvSpPr>
            <a:spLocks noChangeArrowheads="1"/>
          </p:cNvSpPr>
          <p:nvPr/>
        </p:nvSpPr>
        <p:spPr bwMode="auto">
          <a:xfrm>
            <a:off x="2560436" y="5303068"/>
            <a:ext cx="2738098" cy="616650"/>
          </a:xfrm>
          <a:prstGeom prst="rect">
            <a:avLst/>
          </a:prstGeom>
          <a:solidFill>
            <a:schemeClr val="accent3"/>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1" dirty="0">
                <a:solidFill>
                  <a:schemeClr val="bg2">
                    <a:lumMod val="10000"/>
                  </a:schemeClr>
                </a:solidFill>
              </a:rPr>
              <a:t>Placebo PO QD</a:t>
            </a:r>
          </a:p>
          <a:p>
            <a:pPr algn="ctr" eaLnBrk="1" hangingPunct="1"/>
            <a:r>
              <a:rPr lang="en-US" altLang="en-US" sz="1600" b="0" dirty="0">
                <a:solidFill>
                  <a:schemeClr val="bg2">
                    <a:lumMod val="10000"/>
                  </a:schemeClr>
                </a:solidFill>
              </a:rPr>
              <a:t>(n = 144)</a:t>
            </a:r>
          </a:p>
        </p:txBody>
      </p:sp>
      <p:sp>
        <p:nvSpPr>
          <p:cNvPr id="11" name="Rectangle 11"/>
          <p:cNvSpPr>
            <a:spLocks noChangeArrowheads="1"/>
          </p:cNvSpPr>
          <p:nvPr/>
        </p:nvSpPr>
        <p:spPr bwMode="auto">
          <a:xfrm>
            <a:off x="661831" y="4954943"/>
            <a:ext cx="1532965" cy="743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0" dirty="0"/>
              <a:t>Pts with NASH, </a:t>
            </a:r>
            <a:br>
              <a:rPr lang="en-US" altLang="en-US" sz="1600" b="0" dirty="0"/>
            </a:br>
            <a:r>
              <a:rPr lang="en-US" altLang="en-US" sz="1600" b="0" dirty="0"/>
              <a:t>NAS ≥ 4, F1-3</a:t>
            </a:r>
          </a:p>
          <a:p>
            <a:pPr algn="ctr" eaLnBrk="1" hangingPunct="1"/>
            <a:r>
              <a:rPr lang="en-US" altLang="en-US" sz="1600" b="0" dirty="0"/>
              <a:t>(N = 289)</a:t>
            </a:r>
          </a:p>
        </p:txBody>
      </p:sp>
      <p:sp>
        <p:nvSpPr>
          <p:cNvPr id="12" name="Line 12"/>
          <p:cNvSpPr>
            <a:spLocks noChangeShapeType="1"/>
          </p:cNvSpPr>
          <p:nvPr/>
        </p:nvSpPr>
        <p:spPr bwMode="auto">
          <a:xfrm flipV="1">
            <a:off x="2220456" y="4947928"/>
            <a:ext cx="250287" cy="29906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sz="1400" dirty="0"/>
          </a:p>
        </p:txBody>
      </p:sp>
      <p:sp>
        <p:nvSpPr>
          <p:cNvPr id="13" name="Line 13"/>
          <p:cNvSpPr>
            <a:spLocks noChangeShapeType="1"/>
          </p:cNvSpPr>
          <p:nvPr/>
        </p:nvSpPr>
        <p:spPr bwMode="auto">
          <a:xfrm>
            <a:off x="2220456" y="5386519"/>
            <a:ext cx="250287" cy="27084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sz="1400" dirty="0"/>
          </a:p>
        </p:txBody>
      </p:sp>
      <p:sp>
        <p:nvSpPr>
          <p:cNvPr id="16" name="TextBox 15"/>
          <p:cNvSpPr txBox="1"/>
          <p:nvPr/>
        </p:nvSpPr>
        <p:spPr>
          <a:xfrm>
            <a:off x="1096117" y="3878646"/>
            <a:ext cx="2351315" cy="738664"/>
          </a:xfrm>
          <a:prstGeom prst="rect">
            <a:avLst/>
          </a:prstGeom>
          <a:noFill/>
        </p:spPr>
        <p:txBody>
          <a:bodyPr wrap="square" rtlCol="0">
            <a:spAutoFit/>
          </a:bodyPr>
          <a:lstStyle/>
          <a:p>
            <a:pPr algn="ctr"/>
            <a:r>
              <a:rPr lang="en-US" sz="1400" b="0" i="1" dirty="0"/>
              <a:t>Stratified by</a:t>
            </a:r>
          </a:p>
          <a:p>
            <a:pPr algn="ctr"/>
            <a:r>
              <a:rPr lang="en-US" sz="1400" b="0" i="1" dirty="0"/>
              <a:t>NAS (4 vs ≥ 5) and </a:t>
            </a:r>
            <a:br>
              <a:rPr lang="en-US" sz="1400" b="0" i="1" dirty="0"/>
            </a:br>
            <a:r>
              <a:rPr lang="en-US" sz="1400" b="0" i="1" dirty="0"/>
              <a:t>fibrosis stage (≤ 2 vs &gt; 2) </a:t>
            </a:r>
          </a:p>
        </p:txBody>
      </p:sp>
      <p:cxnSp>
        <p:nvCxnSpPr>
          <p:cNvPr id="17" name="Straight Arrow Connector 16"/>
          <p:cNvCxnSpPr/>
          <p:nvPr/>
        </p:nvCxnSpPr>
        <p:spPr>
          <a:xfrm>
            <a:off x="2271775" y="4675585"/>
            <a:ext cx="0" cy="27234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159054" y="3920592"/>
            <a:ext cx="2351315" cy="523220"/>
          </a:xfrm>
          <a:prstGeom prst="rect">
            <a:avLst/>
          </a:prstGeom>
          <a:noFill/>
        </p:spPr>
        <p:txBody>
          <a:bodyPr wrap="square" rtlCol="0">
            <a:spAutoFit/>
          </a:bodyPr>
          <a:lstStyle/>
          <a:p>
            <a:pPr algn="ctr"/>
            <a:r>
              <a:rPr lang="en-US" sz="1400" i="1" dirty="0"/>
              <a:t>Mo 12</a:t>
            </a:r>
          </a:p>
          <a:p>
            <a:pPr algn="ctr"/>
            <a:r>
              <a:rPr lang="en-US" sz="1400" i="1" dirty="0"/>
              <a:t>Primary Endpoint</a:t>
            </a:r>
          </a:p>
        </p:txBody>
      </p:sp>
      <p:cxnSp>
        <p:nvCxnSpPr>
          <p:cNvPr id="20" name="Straight Arrow Connector 19"/>
          <p:cNvCxnSpPr/>
          <p:nvPr/>
        </p:nvCxnSpPr>
        <p:spPr>
          <a:xfrm>
            <a:off x="5326696" y="4389210"/>
            <a:ext cx="0" cy="2009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723216" y="4106192"/>
            <a:ext cx="810705" cy="307777"/>
          </a:xfrm>
          <a:prstGeom prst="rect">
            <a:avLst/>
          </a:prstGeom>
          <a:noFill/>
        </p:spPr>
        <p:txBody>
          <a:bodyPr wrap="square" rtlCol="0">
            <a:spAutoFit/>
          </a:bodyPr>
          <a:lstStyle/>
          <a:p>
            <a:pPr algn="ctr"/>
            <a:r>
              <a:rPr lang="en-US" sz="1400" i="1" dirty="0"/>
              <a:t>Mo 24</a:t>
            </a:r>
          </a:p>
        </p:txBody>
      </p:sp>
      <p:cxnSp>
        <p:nvCxnSpPr>
          <p:cNvPr id="25" name="Straight Arrow Connector 24"/>
          <p:cNvCxnSpPr/>
          <p:nvPr/>
        </p:nvCxnSpPr>
        <p:spPr>
          <a:xfrm>
            <a:off x="8128569" y="4388999"/>
            <a:ext cx="0" cy="2009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bwMode="auto">
          <a:xfrm>
            <a:off x="5348510" y="5611393"/>
            <a:ext cx="248462" cy="0"/>
          </a:xfrm>
          <a:prstGeom prst="straightConnector1">
            <a:avLst/>
          </a:prstGeom>
          <a:noFill/>
          <a:ln w="28575" cap="flat" cmpd="sng" algn="ctr">
            <a:solidFill>
              <a:schemeClr val="tx1"/>
            </a:solidFill>
            <a:prstDash val="solid"/>
            <a:round/>
            <a:headEnd type="none" w="med" len="med"/>
            <a:tailEnd type="triangle"/>
          </a:ln>
          <a:effectLst/>
        </p:spPr>
      </p:cxnSp>
      <p:sp>
        <p:nvSpPr>
          <p:cNvPr id="28" name="TextBox 27"/>
          <p:cNvSpPr txBox="1"/>
          <p:nvPr/>
        </p:nvSpPr>
        <p:spPr>
          <a:xfrm>
            <a:off x="5646948" y="5240637"/>
            <a:ext cx="2481621" cy="738664"/>
          </a:xfrm>
          <a:prstGeom prst="rect">
            <a:avLst/>
          </a:prstGeom>
          <a:noFill/>
        </p:spPr>
        <p:txBody>
          <a:bodyPr wrap="square" rtlCol="0">
            <a:spAutoFit/>
          </a:bodyPr>
          <a:lstStyle/>
          <a:p>
            <a:pPr algn="ctr"/>
            <a:r>
              <a:rPr lang="en-US" sz="1400" i="1" dirty="0"/>
              <a:t>After 1 yr, placebo pts randomized to c</a:t>
            </a:r>
            <a:r>
              <a:rPr lang="pl-PL" sz="1400" i="1" dirty="0"/>
              <a:t>enicriviroc 150 mg PO QD</a:t>
            </a:r>
            <a:r>
              <a:rPr lang="en-US" sz="1400" i="1" dirty="0"/>
              <a:t> or placebo</a:t>
            </a:r>
          </a:p>
        </p:txBody>
      </p:sp>
    </p:spTree>
    <p:extLst>
      <p:ext uri="{BB962C8B-B14F-4D97-AF65-F5344CB8AC3E}">
        <p14:creationId xmlns:p14="http://schemas.microsoft.com/office/powerpoint/2010/main" val="21926893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t>CENTAUR</a:t>
            </a:r>
            <a:r>
              <a:rPr lang="en-US" altLang="en-US" dirty="0">
                <a:ea typeface="MS PGothic" panose="020B0600070205080204" pitchFamily="34" charset="-128"/>
              </a:rPr>
              <a:t>: Key Efficacy and Safety Findings </a:t>
            </a:r>
          </a:p>
        </p:txBody>
      </p:sp>
      <p:graphicFrame>
        <p:nvGraphicFramePr>
          <p:cNvPr id="9" name="Table 8"/>
          <p:cNvGraphicFramePr>
            <a:graphicFrameLocks noGrp="1"/>
          </p:cNvGraphicFramePr>
          <p:nvPr>
            <p:extLst>
              <p:ext uri="{D42A27DB-BD31-4B8C-83A1-F6EECF244321}">
                <p14:modId xmlns:p14="http://schemas.microsoft.com/office/powerpoint/2010/main" val="575003337"/>
              </p:ext>
            </p:extLst>
          </p:nvPr>
        </p:nvGraphicFramePr>
        <p:xfrm>
          <a:off x="391824" y="1483969"/>
          <a:ext cx="8455314" cy="3657600"/>
        </p:xfrm>
        <a:graphic>
          <a:graphicData uri="http://schemas.openxmlformats.org/drawingml/2006/table">
            <a:tbl>
              <a:tblPr/>
              <a:tblGrid>
                <a:gridCol w="3846969">
                  <a:extLst>
                    <a:ext uri="{9D8B030D-6E8A-4147-A177-3AD203B41FA5}">
                      <a16:colId xmlns:a16="http://schemas.microsoft.com/office/drawing/2014/main" xmlns="" val="20000"/>
                    </a:ext>
                  </a:extLst>
                </a:gridCol>
                <a:gridCol w="1536115">
                  <a:extLst>
                    <a:ext uri="{9D8B030D-6E8A-4147-A177-3AD203B41FA5}">
                      <a16:colId xmlns:a16="http://schemas.microsoft.com/office/drawing/2014/main" xmlns="" val="20001"/>
                    </a:ext>
                  </a:extLst>
                </a:gridCol>
                <a:gridCol w="1536115">
                  <a:extLst>
                    <a:ext uri="{9D8B030D-6E8A-4147-A177-3AD203B41FA5}">
                      <a16:colId xmlns:a16="http://schemas.microsoft.com/office/drawing/2014/main" xmlns="" val="20002"/>
                    </a:ext>
                  </a:extLst>
                </a:gridCol>
                <a:gridCol w="1536115">
                  <a:extLst>
                    <a:ext uri="{9D8B030D-6E8A-4147-A177-3AD203B41FA5}">
                      <a16:colId xmlns:a16="http://schemas.microsoft.com/office/drawing/2014/main" xmlns="" val="20003"/>
                    </a:ext>
                  </a:extLst>
                </a:gridCol>
              </a:tblGrid>
              <a:tr h="579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ＭＳ Ｐゴシック" charset="-128"/>
                        </a:rPr>
                        <a:t>Outcome at Yr 1, n (%)</a:t>
                      </a:r>
                    </a:p>
                  </a:txBody>
                  <a:tcPr marL="91447" marR="914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2">
                              <a:lumMod val="10000"/>
                            </a:schemeClr>
                          </a:solidFill>
                          <a:effectLst/>
                          <a:latin typeface="Arial" charset="0"/>
                          <a:ea typeface="ＭＳ Ｐゴシック" charset="-128"/>
                        </a:rPr>
                        <a:t>Cenicriviroc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2">
                              <a:lumMod val="10000"/>
                            </a:schemeClr>
                          </a:solidFill>
                          <a:effectLst/>
                          <a:latin typeface="Arial" charset="0"/>
                          <a:ea typeface="ＭＳ Ｐゴシック" charset="-128"/>
                        </a:rPr>
                        <a:t>(n = 145)</a:t>
                      </a:r>
                    </a:p>
                  </a:txBody>
                  <a:tcPr marL="91447" marR="91447" anchor="ctr" horzOverflow="overflow">
                    <a:lnL>
                      <a:noFill/>
                    </a:lnL>
                    <a:lnR>
                      <a:noFill/>
                    </a:lnR>
                    <a:lnT>
                      <a:noFill/>
                    </a:lnT>
                    <a:lnB>
                      <a:noFill/>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2">
                              <a:lumMod val="10000"/>
                            </a:schemeClr>
                          </a:solidFill>
                          <a:effectLst/>
                          <a:latin typeface="Arial" charset="0"/>
                          <a:ea typeface="ＭＳ Ｐゴシック" charset="-128"/>
                        </a:rPr>
                        <a:t>Placebo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2">
                              <a:lumMod val="10000"/>
                            </a:schemeClr>
                          </a:solidFill>
                          <a:effectLst/>
                          <a:latin typeface="Arial" charset="0"/>
                          <a:ea typeface="ＭＳ Ｐゴシック" charset="-128"/>
                        </a:rPr>
                        <a:t>(n = 144)</a:t>
                      </a:r>
                    </a:p>
                  </a:txBody>
                  <a:tcPr marL="91447" marR="91447" anchor="ctr" horzOverflow="overflow">
                    <a:lnL>
                      <a:noFill/>
                    </a:lnL>
                    <a:lnR>
                      <a:noFill/>
                    </a:lnR>
                    <a:lnT>
                      <a:noFill/>
                    </a:lnT>
                    <a:lnB>
                      <a:noFill/>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FFFFFF"/>
                          </a:solidFill>
                          <a:effectLst/>
                          <a:latin typeface="Arial" charset="0"/>
                          <a:ea typeface="ＭＳ Ｐゴシック" charset="-128"/>
                        </a:rPr>
                        <a:t>P </a:t>
                      </a:r>
                      <a:r>
                        <a:rPr kumimoji="0" lang="en-US" sz="1600" b="1" i="0" u="none" strike="noStrike" cap="none" normalizeH="0" baseline="0" dirty="0">
                          <a:ln>
                            <a:noFill/>
                          </a:ln>
                          <a:solidFill>
                            <a:srgbClr val="FFFFFF"/>
                          </a:solidFill>
                          <a:effectLst/>
                          <a:latin typeface="Arial" charset="0"/>
                          <a:ea typeface="ＭＳ Ｐゴシック" charset="-128"/>
                        </a:rPr>
                        <a:t>Value</a:t>
                      </a:r>
                      <a:endParaRPr kumimoji="0" lang="en-US" sz="1600" b="1" i="1" u="none" strike="noStrike" cap="none" normalizeH="0" baseline="0" dirty="0">
                        <a:ln>
                          <a:noFill/>
                        </a:ln>
                        <a:solidFill>
                          <a:srgbClr val="FFFFFF"/>
                        </a:solidFill>
                        <a:effectLst/>
                        <a:latin typeface="Arial" charset="0"/>
                        <a:ea typeface="ＭＳ Ｐゴシック" charset="-128"/>
                      </a:endParaRPr>
                    </a:p>
                  </a:txBody>
                  <a:tcPr marL="91447" marR="91447" anchor="ctr"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579120">
                <a:tc>
                  <a:txBody>
                    <a:bodyPr/>
                    <a:lstStyle/>
                    <a:p>
                      <a:pPr algn="l" rtl="0" fontAlgn="ctr"/>
                      <a:r>
                        <a:rPr lang="en-US" sz="1600" b="0" i="0" u="none" strike="noStrike" dirty="0">
                          <a:solidFill>
                            <a:schemeClr val="bg2">
                              <a:lumMod val="10000"/>
                            </a:schemeClr>
                          </a:solidFill>
                          <a:effectLst/>
                          <a:latin typeface="+mn-lt"/>
                        </a:rPr>
                        <a:t>Improvement in NAS by ≥ 2 points* and no fibrosis worsening</a:t>
                      </a:r>
                      <a:r>
                        <a:rPr lang="en-US" altLang="en-US" sz="1600" b="0" baseline="30000" dirty="0">
                          <a:solidFill>
                            <a:schemeClr val="bg2">
                              <a:lumMod val="10000"/>
                            </a:schemeClr>
                          </a:solidFill>
                        </a:rPr>
                        <a:t>†</a:t>
                      </a: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23 (16) </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27 (19)</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.519</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1"/>
                  </a:ext>
                </a:extLst>
              </a:tr>
              <a:tr h="579120">
                <a:tc>
                  <a:txBody>
                    <a:bodyPr/>
                    <a:lstStyle/>
                    <a:p>
                      <a:pPr algn="l" rtl="0" fontAlgn="ctr"/>
                      <a:r>
                        <a:rPr lang="en-US" sz="1600" b="0" i="0" u="none" strike="noStrike" dirty="0">
                          <a:solidFill>
                            <a:schemeClr val="bg2">
                              <a:lumMod val="10000"/>
                            </a:schemeClr>
                          </a:solidFill>
                          <a:effectLst/>
                          <a:latin typeface="+mn-lt"/>
                        </a:rPr>
                        <a:t>Complete NASH resolution and no fibrosis worsening</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11 (8)</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8 (6)</a:t>
                      </a: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.494</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2"/>
                  </a:ext>
                </a:extLst>
              </a:tr>
              <a:tr h="579120">
                <a:tc>
                  <a:txBody>
                    <a:bodyPr/>
                    <a:lstStyle/>
                    <a:p>
                      <a:pPr algn="l" rtl="0" fontAlgn="ctr"/>
                      <a:r>
                        <a:rPr lang="en-US" sz="1600" b="0" i="0" u="none" strike="noStrike" dirty="0">
                          <a:solidFill>
                            <a:schemeClr val="bg2">
                              <a:lumMod val="10000"/>
                            </a:schemeClr>
                          </a:solidFill>
                          <a:effectLst/>
                          <a:latin typeface="+mn-lt"/>
                        </a:rPr>
                        <a:t>Improvement in fibrosis stage of ≥ 1 and no NASH worsening</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29 (20)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15 (10)</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.023</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3"/>
                  </a:ext>
                </a:extLst>
              </a:tr>
              <a:tr h="335280">
                <a:tc>
                  <a:txBody>
                    <a:bodyPr/>
                    <a:lstStyle/>
                    <a:p>
                      <a:pPr algn="l" fontAlgn="b"/>
                      <a:r>
                        <a:rPr lang="en-US" sz="1600" b="0" i="0" u="none" strike="noStrike" dirty="0">
                          <a:solidFill>
                            <a:schemeClr val="bg2">
                              <a:lumMod val="10000"/>
                            </a:schemeClr>
                          </a:solidFill>
                          <a:effectLst/>
                          <a:latin typeface="+mn-lt"/>
                        </a:rPr>
                        <a:t>Grade 3/4 AE</a:t>
                      </a: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fontAlgn="b">
                        <a:buFont typeface="Arial" panose="020B0604020202020204" pitchFamily="34" charset="0"/>
                        <a:buNone/>
                      </a:pPr>
                      <a:r>
                        <a:rPr lang="en-US" sz="1600" b="0" i="0" u="none" strike="noStrike" baseline="0" dirty="0">
                          <a:solidFill>
                            <a:schemeClr val="bg2">
                              <a:lumMod val="10000"/>
                            </a:schemeClr>
                          </a:solidFill>
                          <a:effectLst/>
                          <a:latin typeface="+mn-lt"/>
                        </a:rPr>
                        <a:t>38 (26)</a:t>
                      </a:r>
                      <a:r>
                        <a:rPr lang="en-US" sz="1600" b="0" i="0" u="none" strike="noStrike" baseline="30000" dirty="0">
                          <a:solidFill>
                            <a:schemeClr val="bg2">
                              <a:lumMod val="10000"/>
                            </a:schemeClr>
                          </a:solidFill>
                          <a:effectLst/>
                          <a:latin typeface="+mn-lt"/>
                        </a:rPr>
                        <a:t>‡</a:t>
                      </a: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37 (26)</a:t>
                      </a:r>
                      <a:endParaRPr lang="en-US" sz="1600" b="0" i="0" u="none" strike="noStrike" baseline="30000"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F2F2F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4"/>
                  </a:ext>
                </a:extLst>
              </a:tr>
              <a:tr h="335280">
                <a:tc>
                  <a:txBody>
                    <a:bodyPr/>
                    <a:lstStyle/>
                    <a:p>
                      <a:pPr algn="l" fontAlgn="b"/>
                      <a:r>
                        <a:rPr lang="en-US" sz="1600" b="0" i="0" u="none" strike="noStrike" dirty="0">
                          <a:solidFill>
                            <a:schemeClr val="bg2">
                              <a:lumMod val="10000"/>
                            </a:schemeClr>
                          </a:solidFill>
                          <a:effectLst/>
                          <a:latin typeface="+mn-lt"/>
                        </a:rPr>
                        <a:t>Serious AE</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600" b="0" i="0" u="none" strike="noStrike" dirty="0">
                          <a:solidFill>
                            <a:schemeClr val="bg2">
                              <a:lumMod val="10000"/>
                            </a:schemeClr>
                          </a:solidFill>
                          <a:effectLst/>
                          <a:latin typeface="+mn-lt"/>
                        </a:rPr>
                        <a:t>16 (11)</a:t>
                      </a:r>
                      <a:r>
                        <a:rPr lang="en-US" sz="1600" b="0" i="0" u="none" strike="noStrike" baseline="30000" dirty="0">
                          <a:solidFill>
                            <a:schemeClr val="bg2">
                              <a:lumMod val="10000"/>
                            </a:schemeClr>
                          </a:solidFill>
                          <a:effectLst/>
                          <a:latin typeface="+mn-lt"/>
                        </a:rPr>
                        <a:t>‡</a:t>
                      </a: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10 (7)</a:t>
                      </a:r>
                      <a:endParaRPr lang="en-US" sz="1600" b="0" i="0" u="none" strike="noStrike" baseline="30000"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5"/>
                  </a:ext>
                </a:extLst>
              </a:tr>
              <a:tr h="335280">
                <a:tc>
                  <a:txBody>
                    <a:bodyPr/>
                    <a:lstStyle/>
                    <a:p>
                      <a:pPr marL="285750" indent="-166688" algn="l" fontAlgn="b">
                        <a:buFont typeface="Wingdings" panose="05000000000000000000" pitchFamily="2" charset="2"/>
                        <a:buChar char="§"/>
                      </a:pPr>
                      <a:r>
                        <a:rPr lang="en-US" sz="1600" b="0" i="0" u="none" strike="noStrike" dirty="0">
                          <a:solidFill>
                            <a:schemeClr val="bg2">
                              <a:lumMod val="10000"/>
                            </a:schemeClr>
                          </a:solidFill>
                          <a:effectLst/>
                          <a:latin typeface="+mn-lt"/>
                        </a:rPr>
                        <a:t>Causing d/c</a:t>
                      </a: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fontAlgn="b">
                        <a:buFont typeface="Arial" panose="020B0604020202020204" pitchFamily="34" charset="0"/>
                        <a:buNone/>
                      </a:pPr>
                      <a:r>
                        <a:rPr lang="en-US" sz="1600" b="0" i="0" u="none" strike="noStrike" dirty="0">
                          <a:solidFill>
                            <a:schemeClr val="bg2">
                              <a:lumMod val="10000"/>
                            </a:schemeClr>
                          </a:solidFill>
                          <a:effectLst/>
                          <a:latin typeface="+mn-lt"/>
                        </a:rPr>
                        <a:t>1 (&lt;</a:t>
                      </a:r>
                      <a:r>
                        <a:rPr lang="en-US" sz="1600" b="0" i="0" u="none" strike="noStrike" baseline="0" dirty="0">
                          <a:solidFill>
                            <a:schemeClr val="bg2">
                              <a:lumMod val="10000"/>
                            </a:schemeClr>
                          </a:solidFill>
                          <a:effectLst/>
                          <a:latin typeface="+mn-lt"/>
                        </a:rPr>
                        <a:t> 1)</a:t>
                      </a:r>
                      <a:r>
                        <a:rPr lang="en-US" sz="1600" b="0" i="0" u="none" strike="noStrike" baseline="30000" dirty="0">
                          <a:solidFill>
                            <a:schemeClr val="bg2">
                              <a:lumMod val="10000"/>
                            </a:schemeClr>
                          </a:solidFill>
                          <a:effectLst/>
                          <a:latin typeface="+mn-lt"/>
                        </a:rPr>
                        <a:t>‡</a:t>
                      </a:r>
                      <a:endParaRPr lang="en-US" sz="16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2 (1)</a:t>
                      </a:r>
                      <a:endParaRPr lang="en-US" sz="1600" b="0" i="0" u="none" strike="noStrike" baseline="30000"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NR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335280">
                <a:tc>
                  <a:txBody>
                    <a:bodyPr/>
                    <a:lstStyle/>
                    <a:p>
                      <a:pPr algn="l" rtl="0" fontAlgn="ctr"/>
                      <a:r>
                        <a:rPr lang="en-US" sz="1600" b="0" i="0" u="none" strike="noStrike" dirty="0">
                          <a:solidFill>
                            <a:schemeClr val="bg2">
                              <a:lumMod val="10000"/>
                            </a:schemeClr>
                          </a:solidFill>
                          <a:effectLst/>
                          <a:latin typeface="+mn-lt"/>
                        </a:rPr>
                        <a:t>Death </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600" b="0" i="0" u="none" strike="noStrike" dirty="0">
                          <a:solidFill>
                            <a:schemeClr val="bg2">
                              <a:lumMod val="10000"/>
                            </a:schemeClr>
                          </a:solidFill>
                          <a:effectLst/>
                          <a:latin typeface="+mn-lt"/>
                        </a:rPr>
                        <a:t>0</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indent="0" algn="ctr" rtl="0" fontAlgn="ctr">
                        <a:buFont typeface="Arial" panose="020B0604020202020204" pitchFamily="34" charset="0"/>
                        <a:buNone/>
                      </a:pPr>
                      <a:r>
                        <a:rPr lang="en-US" sz="1600" b="0" i="0" u="none" strike="noStrike" dirty="0">
                          <a:solidFill>
                            <a:schemeClr val="bg2">
                              <a:lumMod val="10000"/>
                            </a:schemeClr>
                          </a:solidFill>
                          <a:effectLst/>
                          <a:latin typeface="+mn-lt"/>
                        </a:rPr>
                        <a:t>--</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7"/>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6350198"/>
            <a:ext cx="6008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nb-NO" altLang="en-US" sz="1400" b="0" dirty="0">
                <a:solidFill>
                  <a:schemeClr val="bg2"/>
                </a:solidFill>
              </a:rPr>
              <a:t>Sanyal AJ, et al. AASLD 2016. Abstract LB1.</a:t>
            </a:r>
          </a:p>
        </p:txBody>
      </p:sp>
      <p:sp>
        <p:nvSpPr>
          <p:cNvPr id="8" name="Text Box 11"/>
          <p:cNvSpPr txBox="1">
            <a:spLocks noChangeArrowheads="1"/>
          </p:cNvSpPr>
          <p:nvPr/>
        </p:nvSpPr>
        <p:spPr bwMode="auto">
          <a:xfrm>
            <a:off x="377824" y="5141569"/>
            <a:ext cx="84423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None/>
            </a:pPr>
            <a:r>
              <a:rPr lang="en-US" altLang="en-US" sz="1400" b="0" dirty="0">
                <a:solidFill>
                  <a:schemeClr val="tx1"/>
                </a:solidFill>
              </a:rPr>
              <a:t>*With ≥ 1 point reduction in lobular inflammation or hepatocellular ballooning. </a:t>
            </a:r>
            <a:r>
              <a:rPr lang="en-US" altLang="en-US" sz="1400" b="0" baseline="30000" dirty="0">
                <a:solidFill>
                  <a:schemeClr val="tx1"/>
                </a:solidFill>
              </a:rPr>
              <a:t>†</a:t>
            </a:r>
            <a:r>
              <a:rPr lang="en-US" altLang="en-US" sz="1400" b="0" dirty="0">
                <a:solidFill>
                  <a:schemeClr val="tx1"/>
                </a:solidFill>
              </a:rPr>
              <a:t>Primary endpoint</a:t>
            </a:r>
            <a:r>
              <a:rPr lang="nb-NO" altLang="en-US" sz="1400" b="0" dirty="0">
                <a:solidFill>
                  <a:schemeClr val="tx1"/>
                </a:solidFill>
              </a:rPr>
              <a:t>. </a:t>
            </a:r>
            <a:r>
              <a:rPr lang="en-US" sz="1400" b="0" baseline="30000" dirty="0">
                <a:solidFill>
                  <a:schemeClr val="tx1"/>
                </a:solidFill>
              </a:rPr>
              <a:t>‡</a:t>
            </a:r>
            <a:r>
              <a:rPr lang="en-US" sz="1400" b="0" dirty="0">
                <a:solidFill>
                  <a:schemeClr val="tx1"/>
                </a:solidFill>
              </a:rPr>
              <a:t>Cenicriviroc </a:t>
            </a:r>
            <a:r>
              <a:rPr lang="nb-NO" sz="1400" b="0" dirty="0">
                <a:solidFill>
                  <a:schemeClr val="tx1"/>
                </a:solidFill>
              </a:rPr>
              <a:t>safety population, n = 144.</a:t>
            </a:r>
            <a:endParaRPr lang="en-US" sz="1400" b="0" baseline="30000" dirty="0">
              <a:solidFill>
                <a:schemeClr val="tx1"/>
              </a:solidFill>
            </a:endParaRPr>
          </a:p>
        </p:txBody>
      </p:sp>
      <p:sp>
        <p:nvSpPr>
          <p:cNvPr id="10" name="Content Placeholder 2"/>
          <p:cNvSpPr>
            <a:spLocks noGrp="1"/>
          </p:cNvSpPr>
          <p:nvPr>
            <p:ph sz="half" idx="1"/>
          </p:nvPr>
        </p:nvSpPr>
        <p:spPr>
          <a:xfrm>
            <a:off x="398076" y="5781117"/>
            <a:ext cx="8445352" cy="520188"/>
          </a:xfrm>
        </p:spPr>
        <p:txBody>
          <a:bodyPr/>
          <a:lstStyle/>
          <a:p>
            <a:r>
              <a:rPr lang="en-US" sz="2000" dirty="0"/>
              <a:t> </a:t>
            </a:r>
            <a:r>
              <a:rPr lang="en-US" altLang="en-US" sz="2000" dirty="0"/>
              <a:t>Cenicriviroc </a:t>
            </a:r>
            <a:r>
              <a:rPr lang="en-US" sz="2000" dirty="0"/>
              <a:t>may have potential role as antifibrotic</a:t>
            </a:r>
          </a:p>
        </p:txBody>
      </p:sp>
    </p:spTree>
    <p:extLst>
      <p:ext uri="{BB962C8B-B14F-4D97-AF65-F5344CB8AC3E}">
        <p14:creationId xmlns:p14="http://schemas.microsoft.com/office/powerpoint/2010/main" val="4091185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a:xfrm>
            <a:off x="385763" y="330200"/>
            <a:ext cx="8462962" cy="5251450"/>
          </a:xfrm>
        </p:spPr>
        <p:txBody>
          <a:bodyPr/>
          <a:lstStyle/>
          <a:p>
            <a:r>
              <a:rPr lang="en-US" altLang="en-US" dirty="0"/>
              <a:t>HCV Treatment:</a:t>
            </a:r>
            <a:br>
              <a:rPr lang="en-US" altLang="en-US" dirty="0"/>
            </a:br>
            <a:r>
              <a:rPr lang="en-US" altLang="en-US" dirty="0"/>
              <a:t>Investigational Regimens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
          <p:cNvSpPr>
            <a:spLocks noGrp="1" noChangeArrowheads="1"/>
          </p:cNvSpPr>
          <p:nvPr>
            <p:ph type="title"/>
          </p:nvPr>
        </p:nvSpPr>
        <p:spPr bwMode="gray">
          <a:xfrm>
            <a:off x="382588" y="239713"/>
            <a:ext cx="8464550" cy="1674812"/>
          </a:xfrm>
          <a:noFill/>
        </p:spPr>
        <p:txBody>
          <a:bodyPr/>
          <a:lstStyle/>
          <a:p>
            <a:pPr eaLnBrk="1" hangingPunct="1"/>
            <a:r>
              <a:rPr lang="en-US" altLang="en-US" dirty="0"/>
              <a:t>Go Online for More CCO </a:t>
            </a:r>
            <a:br>
              <a:rPr lang="en-US" altLang="en-US" dirty="0"/>
            </a:br>
            <a:r>
              <a:rPr lang="en-US" altLang="en-US" dirty="0"/>
              <a:t>Coverage of Boston 2016!</a:t>
            </a:r>
          </a:p>
        </p:txBody>
      </p:sp>
      <p:sp>
        <p:nvSpPr>
          <p:cNvPr id="39940" name="Rectangle 2"/>
          <p:cNvSpPr>
            <a:spLocks noGrp="1" noChangeArrowheads="1"/>
          </p:cNvSpPr>
          <p:nvPr>
            <p:ph sz="quarter" idx="10"/>
          </p:nvPr>
        </p:nvSpPr>
        <p:spPr>
          <a:xfrm>
            <a:off x="385763" y="1914525"/>
            <a:ext cx="8462962" cy="2605088"/>
          </a:xfrm>
        </p:spPr>
        <p:txBody>
          <a:bodyPr rtlCol="0">
            <a:normAutofit/>
          </a:bodyPr>
          <a:lstStyle/>
          <a:p>
            <a:pPr eaLnBrk="1" hangingPunct="1">
              <a:buClr>
                <a:schemeClr val="accent6"/>
              </a:buClr>
              <a:defRPr/>
            </a:pPr>
            <a:r>
              <a:rPr lang="en-US" dirty="0">
                <a:solidFill>
                  <a:schemeClr val="hlink"/>
                </a:solidFill>
              </a:rPr>
              <a:t>Capsule Summaries</a:t>
            </a:r>
            <a:r>
              <a:rPr lang="en-US" dirty="0"/>
              <a:t> </a:t>
            </a:r>
            <a:r>
              <a:rPr lang="en-US" b="0" dirty="0">
                <a:solidFill>
                  <a:schemeClr val="tx1"/>
                </a:solidFill>
              </a:rPr>
              <a:t>of all the key data</a:t>
            </a:r>
          </a:p>
          <a:p>
            <a:pPr eaLnBrk="1" hangingPunct="1">
              <a:defRPr/>
            </a:pPr>
            <a:r>
              <a:rPr lang="en-US" dirty="0"/>
              <a:t>CME-certified Expert Analysis </a:t>
            </a:r>
            <a:r>
              <a:rPr lang="en-US" b="0" dirty="0">
                <a:solidFill>
                  <a:schemeClr val="tx1"/>
                </a:solidFill>
              </a:rPr>
              <a:t>with expert commentary on key studies </a:t>
            </a:r>
          </a:p>
          <a:p>
            <a:pPr eaLnBrk="1" hangingPunct="1">
              <a:defRPr/>
            </a:pPr>
            <a:r>
              <a:rPr lang="en-US" altLang="en-US" dirty="0">
                <a:solidFill>
                  <a:srgbClr val="F6A108"/>
                </a:solidFill>
                <a:ea typeface="ＭＳ Ｐゴシック" pitchFamily="34" charset="-128"/>
              </a:rPr>
              <a:t>ClinicalThought™ </a:t>
            </a:r>
            <a:r>
              <a:rPr lang="en-US" altLang="en-US" b="0" dirty="0">
                <a:solidFill>
                  <a:schemeClr val="tx1"/>
                </a:solidFill>
                <a:ea typeface="ＭＳ Ｐゴシック" pitchFamily="34" charset="-128"/>
              </a:rPr>
              <a:t>expert faculty commentaries</a:t>
            </a:r>
            <a:endParaRPr lang="en-US" b="0" dirty="0">
              <a:solidFill>
                <a:schemeClr val="tx1"/>
              </a:solidFill>
            </a:endParaRPr>
          </a:p>
          <a:p>
            <a:pPr eaLnBrk="1" hangingPunct="1">
              <a:defRPr/>
            </a:pPr>
            <a:endParaRPr lang="en-US" b="0" dirty="0">
              <a:solidFill>
                <a:schemeClr val="tx1"/>
              </a:solidFill>
            </a:endParaRPr>
          </a:p>
        </p:txBody>
      </p:sp>
      <p:sp>
        <p:nvSpPr>
          <p:cNvPr id="11" name="Content Placeholder 10"/>
          <p:cNvSpPr>
            <a:spLocks noGrp="1"/>
          </p:cNvSpPr>
          <p:nvPr>
            <p:ph sz="quarter" idx="11"/>
          </p:nvPr>
        </p:nvSpPr>
        <p:spPr>
          <a:xfrm>
            <a:off x="385763" y="4856163"/>
            <a:ext cx="8462962" cy="1155700"/>
          </a:xfrm>
        </p:spPr>
        <p:txBody>
          <a:bodyPr rtlCol="0">
            <a:normAutofit/>
          </a:bodyPr>
          <a:lstStyle/>
          <a:p>
            <a:pPr>
              <a:buClr>
                <a:schemeClr val="accent6"/>
              </a:buClr>
              <a:defRPr/>
            </a:pPr>
            <a:r>
              <a:rPr lang="en-US" dirty="0">
                <a:hlinkClick r:id="rId3"/>
              </a:rPr>
              <a:t>clinicaloptions.com/2016Boston</a:t>
            </a:r>
            <a:endParaRPr lang="en-US" dirty="0"/>
          </a:p>
        </p:txBody>
      </p:sp>
      <p:sp>
        <p:nvSpPr>
          <p:cNvPr id="63493" name="Rectangle 3"/>
          <p:cNvSpPr>
            <a:spLocks noChangeArrowheads="1"/>
          </p:cNvSpPr>
          <p:nvPr/>
        </p:nvSpPr>
        <p:spPr bwMode="auto">
          <a:xfrm>
            <a:off x="5318125" y="63468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GB" altLang="en-US" sz="2400" b="0" dirty="0">
              <a:latin typeface="Times" panose="02020603050405020304" pitchFamily="18" charset="0"/>
            </a:endParaRPr>
          </a:p>
        </p:txBody>
      </p:sp>
    </p:spTree>
    <p:extLst>
      <p:ext uri="{BB962C8B-B14F-4D97-AF65-F5344CB8AC3E}">
        <p14:creationId xmlns:p14="http://schemas.microsoft.com/office/powerpoint/2010/main" val="386143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ea typeface="MS PGothic" panose="020B0600070205080204" pitchFamily="34" charset="-128"/>
              </a:rPr>
              <a:t>Summary of Approved Direct-Acting Antivirals Discussed in This Slideset</a:t>
            </a:r>
          </a:p>
        </p:txBody>
      </p:sp>
      <p:graphicFrame>
        <p:nvGraphicFramePr>
          <p:cNvPr id="9" name="Table 8"/>
          <p:cNvGraphicFramePr>
            <a:graphicFrameLocks noGrp="1"/>
          </p:cNvGraphicFramePr>
          <p:nvPr>
            <p:extLst>
              <p:ext uri="{D42A27DB-BD31-4B8C-83A1-F6EECF244321}">
                <p14:modId xmlns:p14="http://schemas.microsoft.com/office/powerpoint/2010/main" val="2477748927"/>
              </p:ext>
            </p:extLst>
          </p:nvPr>
        </p:nvGraphicFramePr>
        <p:xfrm>
          <a:off x="382588" y="1604963"/>
          <a:ext cx="8464550" cy="4572000"/>
        </p:xfrm>
        <a:graphic>
          <a:graphicData uri="http://schemas.openxmlformats.org/drawingml/2006/table">
            <a:tbl>
              <a:tblPr/>
              <a:tblGrid>
                <a:gridCol w="3126895">
                  <a:extLst>
                    <a:ext uri="{9D8B030D-6E8A-4147-A177-3AD203B41FA5}">
                      <a16:colId xmlns:a16="http://schemas.microsoft.com/office/drawing/2014/main" xmlns="" val="20000"/>
                    </a:ext>
                  </a:extLst>
                </a:gridCol>
                <a:gridCol w="1605468">
                  <a:extLst>
                    <a:ext uri="{9D8B030D-6E8A-4147-A177-3AD203B41FA5}">
                      <a16:colId xmlns:a16="http://schemas.microsoft.com/office/drawing/2014/main" xmlns="" val="20001"/>
                    </a:ext>
                  </a:extLst>
                </a:gridCol>
                <a:gridCol w="3732187">
                  <a:extLst>
                    <a:ext uri="{9D8B030D-6E8A-4147-A177-3AD203B41FA5}">
                      <a16:colId xmlns:a16="http://schemas.microsoft.com/office/drawing/2014/main" xmlns="" val="20002"/>
                    </a:ext>
                  </a:extLst>
                </a:gridCol>
              </a:tblGrid>
              <a:tr h="3657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Drug</a:t>
                      </a: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Abbreviation</a:t>
                      </a: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Class</a:t>
                      </a:r>
                    </a:p>
                  </a:txBody>
                  <a:tcPr marL="91447" marR="91447"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365760">
                <a:tc>
                  <a:txBody>
                    <a:bodyPr/>
                    <a:lstStyle/>
                    <a:p>
                      <a:pPr algn="l" fontAlgn="b"/>
                      <a:r>
                        <a:rPr lang="en-US" sz="1800" b="0" i="0" u="none" strike="noStrike" dirty="0">
                          <a:solidFill>
                            <a:schemeClr val="bg2">
                              <a:lumMod val="10000"/>
                            </a:schemeClr>
                          </a:solidFill>
                          <a:effectLst/>
                          <a:latin typeface="+mn-lt"/>
                        </a:rPr>
                        <a:t>Grazoprevir</a:t>
                      </a:r>
                    </a:p>
                  </a:txBody>
                  <a:tcPr marL="91447" marR="91447" anchor="ctr">
                    <a:lnL>
                      <a:noFill/>
                    </a:lnL>
                    <a:lnR>
                      <a:noFill/>
                    </a:lnR>
                    <a:lnT>
                      <a:noFill/>
                    </a:lnT>
                    <a:lnB>
                      <a:noFill/>
                    </a:lnB>
                    <a:lnTlToBr>
                      <a:noFill/>
                    </a:lnTlToBr>
                    <a:lnBlToTr>
                      <a:noFill/>
                    </a:lnBlToTr>
                    <a:solidFill>
                      <a:schemeClr val="bg2"/>
                    </a:solidFill>
                  </a:tcPr>
                </a:tc>
                <a:tc>
                  <a:txBody>
                    <a:bodyPr/>
                    <a:lstStyle/>
                    <a:p>
                      <a:pPr algn="ctr" fontAlgn="b"/>
                      <a:r>
                        <a:rPr lang="en-US" sz="1800" b="0" i="0" u="none" strike="noStrike" dirty="0">
                          <a:solidFill>
                            <a:schemeClr val="bg2">
                              <a:lumMod val="10000"/>
                            </a:schemeClr>
                          </a:solidFill>
                          <a:effectLst/>
                          <a:latin typeface="+mn-lt"/>
                        </a:rPr>
                        <a:t>GZR</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800" b="0" i="0" u="none" strike="noStrike" dirty="0">
                          <a:solidFill>
                            <a:schemeClr val="bg2">
                              <a:lumMod val="10000"/>
                            </a:schemeClr>
                          </a:solidFill>
                          <a:effectLst/>
                          <a:latin typeface="+mn-lt"/>
                        </a:rPr>
                        <a:t>NS3/4A protease inhibitor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365760">
                <a:tc>
                  <a:txBody>
                    <a:bodyPr/>
                    <a:lstStyle/>
                    <a:p>
                      <a:pPr algn="l" rtl="0" fontAlgn="ctr"/>
                      <a:r>
                        <a:rPr lang="en-US" sz="1800" b="0" i="0" u="none" strike="noStrike" dirty="0">
                          <a:solidFill>
                            <a:schemeClr val="bg2">
                              <a:lumMod val="10000"/>
                            </a:schemeClr>
                          </a:solidFill>
                          <a:effectLst/>
                          <a:latin typeface="+mn-lt"/>
                        </a:rPr>
                        <a:t>Paritaprevir</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800" b="0" i="0" u="none" strike="noStrike" dirty="0">
                          <a:solidFill>
                            <a:schemeClr val="bg2">
                              <a:lumMod val="10000"/>
                            </a:schemeClr>
                          </a:solidFill>
                          <a:effectLst/>
                          <a:latin typeface="+mn-lt"/>
                        </a:rPr>
                        <a:t>PTV</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NS3/4A protease inhibitor</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4"/>
                  </a:ext>
                </a:extLst>
              </a:tr>
              <a:tr h="36576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Simeprevir</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SMV</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NS3/4A protease inhibitor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5"/>
                  </a:ext>
                </a:extLst>
              </a:tr>
              <a:tr h="365760">
                <a:tc>
                  <a:txBody>
                    <a:bodyPr/>
                    <a:lstStyle/>
                    <a:p>
                      <a:pPr algn="l" rtl="0" fontAlgn="ctr"/>
                      <a:r>
                        <a:rPr lang="en-US" sz="1800" b="0" i="0" u="none" strike="noStrike" dirty="0">
                          <a:solidFill>
                            <a:schemeClr val="bg2">
                              <a:lumMod val="10000"/>
                            </a:schemeClr>
                          </a:solidFill>
                          <a:effectLst/>
                          <a:latin typeface="+mn-lt"/>
                        </a:rPr>
                        <a:t>Daclatasvir</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800" b="0" i="0" u="none" strike="noStrike" dirty="0">
                          <a:solidFill>
                            <a:schemeClr val="bg2">
                              <a:lumMod val="10000"/>
                            </a:schemeClr>
                          </a:solidFill>
                          <a:effectLst/>
                          <a:latin typeface="+mn-lt"/>
                        </a:rPr>
                        <a:t>DCV</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800" b="0" i="0" u="none" strike="noStrike" dirty="0">
                          <a:solidFill>
                            <a:schemeClr val="bg2">
                              <a:lumMod val="10000"/>
                            </a:schemeClr>
                          </a:solidFill>
                          <a:effectLst/>
                          <a:latin typeface="+mn-lt"/>
                        </a:rPr>
                        <a:t>NS5A inhibitor</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1"/>
                  </a:ext>
                </a:extLst>
              </a:tr>
              <a:tr h="365760">
                <a:tc>
                  <a:txBody>
                    <a:bodyPr/>
                    <a:lstStyle/>
                    <a:p>
                      <a:pPr algn="l" fontAlgn="b"/>
                      <a:r>
                        <a:rPr lang="en-US" sz="1800" b="0" i="0" u="none" strike="noStrike" dirty="0">
                          <a:solidFill>
                            <a:schemeClr val="bg2">
                              <a:lumMod val="10000"/>
                            </a:schemeClr>
                          </a:solidFill>
                          <a:effectLst/>
                          <a:latin typeface="+mn-lt"/>
                        </a:rPr>
                        <a:t>Elbasvir</a:t>
                      </a:r>
                    </a:p>
                  </a:txBody>
                  <a:tcPr marL="91447" marR="91447" anchor="ctr">
                    <a:lnL>
                      <a:noFill/>
                    </a:lnL>
                    <a:lnR>
                      <a:noFill/>
                    </a:lnR>
                    <a:lnT>
                      <a:noFill/>
                    </a:lnT>
                    <a:lnB>
                      <a:noFill/>
                    </a:lnB>
                    <a:lnTlToBr>
                      <a:noFill/>
                    </a:lnTlToBr>
                    <a:lnBlToTr>
                      <a:noFill/>
                    </a:lnBlToTr>
                    <a:solidFill>
                      <a:schemeClr val="bg2"/>
                    </a:solidFill>
                  </a:tcPr>
                </a:tc>
                <a:tc>
                  <a:txBody>
                    <a:bodyPr/>
                    <a:lstStyle/>
                    <a:p>
                      <a:pPr algn="ctr" fontAlgn="b"/>
                      <a:r>
                        <a:rPr lang="en-US" sz="1800" b="0" i="0" u="none" strike="noStrike" dirty="0">
                          <a:solidFill>
                            <a:schemeClr val="bg2">
                              <a:lumMod val="10000"/>
                            </a:schemeClr>
                          </a:solidFill>
                          <a:effectLst/>
                          <a:latin typeface="+mn-lt"/>
                        </a:rPr>
                        <a:t>EBR</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800" b="0" i="0" u="none" strike="noStrike" dirty="0">
                          <a:solidFill>
                            <a:schemeClr val="bg2">
                              <a:lumMod val="10000"/>
                            </a:schemeClr>
                          </a:solidFill>
                          <a:effectLst/>
                          <a:latin typeface="+mn-lt"/>
                        </a:rPr>
                        <a:t>NS5A inhibitor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3"/>
                  </a:ext>
                </a:extLst>
              </a:tr>
              <a:tr h="365760">
                <a:tc>
                  <a:txBody>
                    <a:bodyPr/>
                    <a:lstStyle/>
                    <a:p>
                      <a:pPr algn="l" rtl="0" fontAlgn="ctr"/>
                      <a:r>
                        <a:rPr lang="en-US" sz="1800" b="0" i="0" u="none" strike="noStrike" dirty="0">
                          <a:solidFill>
                            <a:schemeClr val="bg2">
                              <a:lumMod val="10000"/>
                            </a:schemeClr>
                          </a:solidFill>
                          <a:effectLst/>
                          <a:latin typeface="+mn-lt"/>
                        </a:rPr>
                        <a:t>Ledipasvir </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800" b="0" i="0" u="none" strike="noStrike" dirty="0">
                          <a:solidFill>
                            <a:schemeClr val="bg2">
                              <a:lumMod val="10000"/>
                            </a:schemeClr>
                          </a:solidFill>
                          <a:effectLst/>
                          <a:latin typeface="+mn-lt"/>
                        </a:rPr>
                        <a:t>LDV</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800" b="0" i="0" u="none" strike="noStrike" dirty="0">
                          <a:solidFill>
                            <a:schemeClr val="bg2">
                              <a:lumMod val="10000"/>
                            </a:schemeClr>
                          </a:solidFill>
                          <a:effectLst/>
                          <a:latin typeface="+mn-lt"/>
                        </a:rPr>
                        <a:t>NS5A inhibitor</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6"/>
                  </a:ext>
                </a:extLst>
              </a:tr>
              <a:tr h="365760">
                <a:tc>
                  <a:txBody>
                    <a:bodyPr/>
                    <a:lstStyle/>
                    <a:p>
                      <a:pPr algn="l" rtl="0" fontAlgn="ctr"/>
                      <a:r>
                        <a:rPr lang="en-US" sz="1800" b="0" i="0" u="none" strike="noStrike" dirty="0">
                          <a:solidFill>
                            <a:schemeClr val="bg2">
                              <a:lumMod val="10000"/>
                            </a:schemeClr>
                          </a:solidFill>
                          <a:effectLst/>
                          <a:latin typeface="+mn-lt"/>
                        </a:rPr>
                        <a:t>Ombitasvir</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800" b="0" i="0" u="none" strike="noStrike" dirty="0">
                          <a:solidFill>
                            <a:schemeClr val="bg2">
                              <a:lumMod val="10000"/>
                            </a:schemeClr>
                          </a:solidFill>
                          <a:effectLst/>
                          <a:latin typeface="+mn-lt"/>
                        </a:rPr>
                        <a:t>OBV</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NS5A inhibitor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8"/>
                  </a:ext>
                </a:extLst>
              </a:tr>
              <a:tr h="365760">
                <a:tc>
                  <a:txBody>
                    <a:bodyPr/>
                    <a:lstStyle/>
                    <a:p>
                      <a:pPr algn="l" rtl="0" fontAlgn="ctr"/>
                      <a:r>
                        <a:rPr lang="en-US" sz="1800" dirty="0">
                          <a:solidFill>
                            <a:schemeClr val="bg2">
                              <a:lumMod val="10000"/>
                            </a:schemeClr>
                          </a:solidFill>
                          <a:cs typeface="Arial" charset="0"/>
                        </a:rPr>
                        <a:t>Velpatasvir </a:t>
                      </a:r>
                      <a:endParaRPr lang="en-US" sz="18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800" b="0" i="0" u="none" strike="noStrike" dirty="0">
                          <a:solidFill>
                            <a:schemeClr val="bg2">
                              <a:lumMod val="10000"/>
                            </a:schemeClr>
                          </a:solidFill>
                          <a:effectLst/>
                          <a:latin typeface="+mn-lt"/>
                        </a:rPr>
                        <a:t>VEL</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NS5A inhibitor</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9"/>
                  </a:ext>
                </a:extLst>
              </a:tr>
              <a:tr h="640080">
                <a:tc>
                  <a:txBody>
                    <a:bodyPr/>
                    <a:lstStyle/>
                    <a:p>
                      <a:pPr algn="l" rtl="0" fontAlgn="ctr"/>
                      <a:r>
                        <a:rPr lang="en-US" sz="1800" b="0" i="0" u="none" strike="noStrike" dirty="0">
                          <a:solidFill>
                            <a:schemeClr val="bg2">
                              <a:lumMod val="10000"/>
                            </a:schemeClr>
                          </a:solidFill>
                          <a:effectLst/>
                          <a:latin typeface="+mn-lt"/>
                        </a:rPr>
                        <a:t>Sofosbuvir </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800" b="0" i="0" u="none" strike="noStrike" dirty="0">
                          <a:solidFill>
                            <a:schemeClr val="bg2">
                              <a:lumMod val="10000"/>
                            </a:schemeClr>
                          </a:solidFill>
                          <a:effectLst/>
                          <a:latin typeface="+mn-lt"/>
                        </a:rPr>
                        <a:t>SOF</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800" b="0" i="0" u="none" strike="noStrike" dirty="0">
                          <a:solidFill>
                            <a:schemeClr val="bg2">
                              <a:lumMod val="10000"/>
                            </a:schemeClr>
                          </a:solidFill>
                          <a:effectLst/>
                          <a:latin typeface="+mn-lt"/>
                        </a:rPr>
                        <a:t>NS5B nucleotide polymerase inhibitor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0"/>
                  </a:ext>
                </a:extLst>
              </a:tr>
              <a:tr h="640080">
                <a:tc>
                  <a:txBody>
                    <a:bodyPr/>
                    <a:lstStyle/>
                    <a:p>
                      <a:pPr algn="l" fontAlgn="b"/>
                      <a:r>
                        <a:rPr lang="en-US" sz="1800" b="0" i="0" u="none" strike="noStrike" dirty="0">
                          <a:solidFill>
                            <a:schemeClr val="bg2">
                              <a:lumMod val="10000"/>
                            </a:schemeClr>
                          </a:solidFill>
                          <a:effectLst/>
                          <a:latin typeface="+mn-lt"/>
                        </a:rPr>
                        <a:t>Dasabuvir</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fontAlgn="b"/>
                      <a:r>
                        <a:rPr lang="en-US" sz="1800" b="0" i="0" u="none" strike="noStrike" dirty="0">
                          <a:solidFill>
                            <a:schemeClr val="bg2">
                              <a:lumMod val="10000"/>
                            </a:schemeClr>
                          </a:solidFill>
                          <a:effectLst/>
                          <a:latin typeface="+mn-lt"/>
                        </a:rPr>
                        <a:t>DSV</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NS5B nonnucleoside polymerase inhibitor</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1"/>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472676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ea typeface="MS PGothic" panose="020B0600070205080204" pitchFamily="34" charset="-128"/>
              </a:rPr>
              <a:t>Summary of Investigational Direct-Acting Antivirals Discussed in This Slideset</a:t>
            </a:r>
          </a:p>
        </p:txBody>
      </p:sp>
      <p:graphicFrame>
        <p:nvGraphicFramePr>
          <p:cNvPr id="9" name="Table 8"/>
          <p:cNvGraphicFramePr>
            <a:graphicFrameLocks noGrp="1"/>
          </p:cNvGraphicFramePr>
          <p:nvPr>
            <p:extLst>
              <p:ext uri="{D42A27DB-BD31-4B8C-83A1-F6EECF244321}">
                <p14:modId xmlns:p14="http://schemas.microsoft.com/office/powerpoint/2010/main" val="2324735505"/>
              </p:ext>
            </p:extLst>
          </p:nvPr>
        </p:nvGraphicFramePr>
        <p:xfrm>
          <a:off x="382588" y="1604963"/>
          <a:ext cx="8464550" cy="3421776"/>
        </p:xfrm>
        <a:graphic>
          <a:graphicData uri="http://schemas.openxmlformats.org/drawingml/2006/table">
            <a:tbl>
              <a:tblPr/>
              <a:tblGrid>
                <a:gridCol w="3126895">
                  <a:extLst>
                    <a:ext uri="{9D8B030D-6E8A-4147-A177-3AD203B41FA5}">
                      <a16:colId xmlns:a16="http://schemas.microsoft.com/office/drawing/2014/main" xmlns="" val="20000"/>
                    </a:ext>
                  </a:extLst>
                </a:gridCol>
                <a:gridCol w="1605468">
                  <a:extLst>
                    <a:ext uri="{9D8B030D-6E8A-4147-A177-3AD203B41FA5}">
                      <a16:colId xmlns:a16="http://schemas.microsoft.com/office/drawing/2014/main" xmlns="" val="20001"/>
                    </a:ext>
                  </a:extLst>
                </a:gridCol>
                <a:gridCol w="3732187">
                  <a:extLst>
                    <a:ext uri="{9D8B030D-6E8A-4147-A177-3AD203B41FA5}">
                      <a16:colId xmlns:a16="http://schemas.microsoft.com/office/drawing/2014/main" xmlns="" val="20002"/>
                    </a:ext>
                  </a:extLst>
                </a:gridCol>
              </a:tblGrid>
              <a:tr h="4307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Drug</a:t>
                      </a: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Abbreviation</a:t>
                      </a: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128"/>
                        </a:rPr>
                        <a:t>Class</a:t>
                      </a:r>
                    </a:p>
                  </a:txBody>
                  <a:tcPr marL="91447" marR="91447"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640080">
                <a:tc>
                  <a:txBody>
                    <a:bodyPr/>
                    <a:lstStyle/>
                    <a:p>
                      <a:pPr algn="l" rtl="0" fontAlgn="ctr"/>
                      <a:r>
                        <a:rPr lang="en-US" sz="1800" b="0" i="0" u="none" strike="noStrike" dirty="0">
                          <a:solidFill>
                            <a:schemeClr val="bg2">
                              <a:lumMod val="10000"/>
                            </a:schemeClr>
                          </a:solidFill>
                          <a:effectLst/>
                          <a:latin typeface="+mn-lt"/>
                        </a:rPr>
                        <a:t>Glecaprevir </a:t>
                      </a:r>
                      <a:br>
                        <a:rPr lang="en-US" sz="1800" b="0" i="0" u="none" strike="noStrike" dirty="0">
                          <a:solidFill>
                            <a:schemeClr val="bg2">
                              <a:lumMod val="10000"/>
                            </a:schemeClr>
                          </a:solidFill>
                          <a:effectLst/>
                          <a:latin typeface="+mn-lt"/>
                        </a:rPr>
                      </a:br>
                      <a:r>
                        <a:rPr lang="en-US" sz="1800" b="0" i="0" u="none" strike="noStrike" dirty="0">
                          <a:solidFill>
                            <a:schemeClr val="bg2">
                              <a:lumMod val="10000"/>
                            </a:schemeClr>
                          </a:solidFill>
                          <a:effectLst/>
                          <a:latin typeface="+mn-lt"/>
                        </a:rPr>
                        <a:t>(formerly</a:t>
                      </a:r>
                      <a:r>
                        <a:rPr lang="en-US" sz="1800" b="0" i="0" u="none" strike="noStrike" baseline="0" dirty="0">
                          <a:solidFill>
                            <a:schemeClr val="bg2">
                              <a:lumMod val="10000"/>
                            </a:schemeClr>
                          </a:solidFill>
                          <a:effectLst/>
                          <a:latin typeface="+mn-lt"/>
                        </a:rPr>
                        <a:t> </a:t>
                      </a:r>
                      <a:r>
                        <a:rPr lang="en-US" sz="1800" b="0" i="0" u="none" strike="noStrike" dirty="0">
                          <a:solidFill>
                            <a:schemeClr val="bg2">
                              <a:lumMod val="10000"/>
                            </a:schemeClr>
                          </a:solidFill>
                          <a:effectLst/>
                          <a:latin typeface="+mn-lt"/>
                        </a:rPr>
                        <a:t>ABT-493)</a:t>
                      </a:r>
                    </a:p>
                  </a:txBody>
                  <a:tcPr marL="91447" marR="91447" anchor="ctr">
                    <a:lnL>
                      <a:noFill/>
                    </a:lnL>
                    <a:lnR>
                      <a:noFill/>
                    </a:lnR>
                    <a:lnT>
                      <a:noFill/>
                    </a:lnT>
                    <a:lnB>
                      <a:noFill/>
                    </a:lnB>
                    <a:lnTlToBr>
                      <a:noFill/>
                    </a:lnTlToBr>
                    <a:lnBlToTr>
                      <a:noFill/>
                    </a:lnBlToTr>
                    <a:solidFill>
                      <a:srgbClr val="CDCDCF"/>
                    </a:solidFill>
                  </a:tcPr>
                </a:tc>
                <a:tc>
                  <a:txBody>
                    <a:bodyPr/>
                    <a:lstStyle/>
                    <a:p>
                      <a:pPr algn="ctr" rtl="0" fontAlgn="ctr"/>
                      <a:r>
                        <a:rPr lang="en-US" sz="1800" b="0" i="0" u="none" strike="noStrike" dirty="0">
                          <a:solidFill>
                            <a:schemeClr val="bg2">
                              <a:lumMod val="10000"/>
                            </a:schemeClr>
                          </a:solidFill>
                          <a:effectLst/>
                          <a:latin typeface="+mn-lt"/>
                        </a:rPr>
                        <a:t>GLE</a:t>
                      </a: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NS3/4A protease inhibitor</a:t>
                      </a:r>
                    </a:p>
                  </a:txBody>
                  <a:tcPr marL="91447" marR="91447" anchor="ctr">
                    <a:lnL>
                      <a:noFill/>
                    </a:lnL>
                    <a:lnR>
                      <a:noFill/>
                    </a:lnR>
                    <a:lnT>
                      <a:noFill/>
                    </a:lnT>
                    <a:lnB>
                      <a:noFill/>
                    </a:lnB>
                    <a:lnTlToBr>
                      <a:noFill/>
                    </a:lnTlToBr>
                    <a:lnBlToTr>
                      <a:noFill/>
                    </a:lnBlToTr>
                    <a:solidFill>
                      <a:srgbClr val="CDCDCF"/>
                    </a:solidFill>
                  </a:tcPr>
                </a:tc>
                <a:extLst>
                  <a:ext uri="{0D108BD9-81ED-4DB2-BD59-A6C34878D82A}">
                    <a16:rowId xmlns:a16="http://schemas.microsoft.com/office/drawing/2014/main" xmlns="" val="10001"/>
                  </a:ext>
                </a:extLst>
              </a:tr>
              <a:tr h="430728">
                <a:tc>
                  <a:txBody>
                    <a:bodyPr/>
                    <a:lstStyle/>
                    <a:p>
                      <a:pPr algn="l" rtl="0" fontAlgn="ctr"/>
                      <a:r>
                        <a:rPr lang="en-US" sz="1800" b="0" i="0" u="none" strike="noStrike" dirty="0">
                          <a:solidFill>
                            <a:schemeClr val="bg2">
                              <a:lumMod val="10000"/>
                            </a:schemeClr>
                          </a:solidFill>
                          <a:effectLst/>
                          <a:latin typeface="+mn-lt"/>
                        </a:rPr>
                        <a:t>Voxilaprevir</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800" b="0" i="0" u="none" strike="noStrike" dirty="0">
                          <a:solidFill>
                            <a:schemeClr val="bg2">
                              <a:lumMod val="10000"/>
                            </a:schemeClr>
                          </a:solidFill>
                          <a:effectLst/>
                          <a:latin typeface="+mn-lt"/>
                        </a:rPr>
                        <a:t>VOX</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NS3/4A protease inhibitor</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5"/>
                  </a:ext>
                </a:extLst>
              </a:tr>
              <a:tr h="64008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Pibrentasvir </a:t>
                      </a:r>
                      <a:br>
                        <a:rPr lang="en-US" sz="1800" b="0" i="0" u="none" strike="noStrike" dirty="0">
                          <a:solidFill>
                            <a:schemeClr val="bg2">
                              <a:lumMod val="10000"/>
                            </a:schemeClr>
                          </a:solidFill>
                          <a:effectLst/>
                          <a:latin typeface="+mn-lt"/>
                        </a:rPr>
                      </a:br>
                      <a:r>
                        <a:rPr lang="en-US" sz="1800" b="0" i="0" u="none" strike="noStrike" dirty="0">
                          <a:solidFill>
                            <a:schemeClr val="bg2">
                              <a:lumMod val="10000"/>
                            </a:schemeClr>
                          </a:solidFill>
                          <a:effectLst/>
                          <a:latin typeface="+mn-lt"/>
                        </a:rPr>
                        <a:t>(formerly ABT-530)</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800" b="0" i="0" u="none" strike="noStrike" dirty="0">
                          <a:solidFill>
                            <a:schemeClr val="bg2">
                              <a:lumMod val="10000"/>
                            </a:schemeClr>
                          </a:solidFill>
                          <a:effectLst/>
                          <a:latin typeface="+mn-lt"/>
                        </a:rPr>
                        <a:t>PIB</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NS5A inhibitor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2"/>
                  </a:ext>
                </a:extLst>
              </a:tr>
              <a:tr h="64008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Ruzasvir </a:t>
                      </a:r>
                      <a:br>
                        <a:rPr lang="en-US" sz="1800" b="0" i="0" u="none" strike="noStrike" dirty="0">
                          <a:solidFill>
                            <a:schemeClr val="bg2">
                              <a:lumMod val="10000"/>
                            </a:schemeClr>
                          </a:solidFill>
                          <a:effectLst/>
                          <a:latin typeface="+mn-lt"/>
                        </a:rPr>
                      </a:br>
                      <a:r>
                        <a:rPr lang="en-US" sz="1800" b="0" i="0" u="none" strike="noStrike" dirty="0">
                          <a:solidFill>
                            <a:schemeClr val="bg2">
                              <a:lumMod val="10000"/>
                            </a:schemeClr>
                          </a:solidFill>
                          <a:effectLst/>
                          <a:latin typeface="+mn-lt"/>
                        </a:rPr>
                        <a:t>(formerly</a:t>
                      </a:r>
                      <a:r>
                        <a:rPr lang="en-US" sz="1800" b="0" i="0" u="none" strike="noStrike" baseline="0" dirty="0">
                          <a:solidFill>
                            <a:schemeClr val="bg2">
                              <a:lumMod val="10000"/>
                            </a:schemeClr>
                          </a:solidFill>
                          <a:effectLst/>
                          <a:latin typeface="+mn-lt"/>
                        </a:rPr>
                        <a:t> MK-8408)</a:t>
                      </a:r>
                      <a:endParaRPr lang="en-US" sz="18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RZR</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0" i="0" u="none" strike="noStrike" dirty="0">
                          <a:solidFill>
                            <a:schemeClr val="bg2">
                              <a:lumMod val="10000"/>
                            </a:schemeClr>
                          </a:solidFill>
                          <a:effectLst/>
                          <a:latin typeface="+mn-lt"/>
                        </a:rPr>
                        <a:t>NS5A inhibitor</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3"/>
                  </a:ext>
                </a:extLst>
              </a:tr>
              <a:tr h="640080">
                <a:tc>
                  <a:txBody>
                    <a:bodyPr/>
                    <a:lstStyle/>
                    <a:p>
                      <a:pPr algn="l" rtl="0" fontAlgn="ctr"/>
                      <a:r>
                        <a:rPr lang="en-US" sz="1800" b="0" i="0" u="none" strike="noStrike" dirty="0">
                          <a:solidFill>
                            <a:schemeClr val="bg2">
                              <a:lumMod val="10000"/>
                            </a:schemeClr>
                          </a:solidFill>
                          <a:effectLst/>
                          <a:latin typeface="+mn-lt"/>
                        </a:rPr>
                        <a:t>MK-3682</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800" b="0" i="0" u="none" strike="noStrike" dirty="0">
                          <a:solidFill>
                            <a:schemeClr val="bg2">
                              <a:lumMod val="10000"/>
                            </a:schemeClr>
                          </a:solidFill>
                          <a:effectLst/>
                          <a:latin typeface="+mn-lt"/>
                        </a:rPr>
                        <a:t>--</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800" b="0" i="0" u="none" strike="noStrike" dirty="0">
                          <a:solidFill>
                            <a:schemeClr val="bg2">
                              <a:lumMod val="10000"/>
                            </a:schemeClr>
                          </a:solidFill>
                          <a:effectLst/>
                          <a:latin typeface="+mn-lt"/>
                        </a:rPr>
                        <a:t>NS5B polymerase nucleotide  inhibitor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4"/>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3529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77825" y="238125"/>
            <a:ext cx="8442325" cy="1103313"/>
          </a:xfrm>
        </p:spPr>
        <p:txBody>
          <a:bodyPr/>
          <a:lstStyle/>
          <a:p>
            <a:r>
              <a:rPr lang="en-US" altLang="en-US" dirty="0">
                <a:ea typeface="MS PGothic" panose="020B0600070205080204" pitchFamily="34" charset="-128"/>
              </a:rPr>
              <a:t>Overview of Investigational DAA Studies Discussed in This Slideset</a:t>
            </a:r>
          </a:p>
        </p:txBody>
      </p:sp>
      <p:graphicFrame>
        <p:nvGraphicFramePr>
          <p:cNvPr id="9" name="Table 8"/>
          <p:cNvGraphicFramePr>
            <a:graphicFrameLocks noGrp="1"/>
          </p:cNvGraphicFramePr>
          <p:nvPr>
            <p:extLst>
              <p:ext uri="{D42A27DB-BD31-4B8C-83A1-F6EECF244321}">
                <p14:modId xmlns:p14="http://schemas.microsoft.com/office/powerpoint/2010/main" val="358384078"/>
              </p:ext>
            </p:extLst>
          </p:nvPr>
        </p:nvGraphicFramePr>
        <p:xfrm>
          <a:off x="382588" y="1604964"/>
          <a:ext cx="8464550" cy="4572000"/>
        </p:xfrm>
        <a:graphic>
          <a:graphicData uri="http://schemas.openxmlformats.org/drawingml/2006/table">
            <a:tbl>
              <a:tblPr/>
              <a:tblGrid>
                <a:gridCol w="1784410">
                  <a:extLst>
                    <a:ext uri="{9D8B030D-6E8A-4147-A177-3AD203B41FA5}">
                      <a16:colId xmlns:a16="http://schemas.microsoft.com/office/drawing/2014/main" xmlns="" val="20000"/>
                    </a:ext>
                  </a:extLst>
                </a:gridCol>
                <a:gridCol w="5066135">
                  <a:extLst>
                    <a:ext uri="{9D8B030D-6E8A-4147-A177-3AD203B41FA5}">
                      <a16:colId xmlns:a16="http://schemas.microsoft.com/office/drawing/2014/main" xmlns="" val="20001"/>
                    </a:ext>
                  </a:extLst>
                </a:gridCol>
                <a:gridCol w="1614005">
                  <a:extLst>
                    <a:ext uri="{9D8B030D-6E8A-4147-A177-3AD203B41FA5}">
                      <a16:colId xmlns:a16="http://schemas.microsoft.com/office/drawing/2014/main" xmlns="" val="20002"/>
                    </a:ext>
                  </a:extLst>
                </a:gridCol>
              </a:tblGrid>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SOF/VEL/VOX</a:t>
                      </a: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Study Population</a:t>
                      </a:r>
                    </a:p>
                  </a:txBody>
                  <a:tcPr marL="91447" marR="91447"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ea typeface="ＭＳ Ｐゴシック" charset="-128"/>
                        </a:rPr>
                        <a:t>Comparator</a:t>
                      </a:r>
                    </a:p>
                  </a:txBody>
                  <a:tcPr marL="91447" marR="91447" horzOverflow="overflow">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0"/>
                  </a:ext>
                </a:extLst>
              </a:tr>
              <a:tr h="304800">
                <a:tc>
                  <a:txBody>
                    <a:bodyPr/>
                    <a:lstStyle/>
                    <a:p>
                      <a:pPr algn="l" rtl="0" fontAlgn="ctr"/>
                      <a:r>
                        <a:rPr lang="en-US" sz="1400" b="1" i="0" u="none" strike="noStrike" dirty="0">
                          <a:solidFill>
                            <a:schemeClr val="bg2">
                              <a:lumMod val="10000"/>
                            </a:schemeClr>
                          </a:solidFill>
                          <a:effectLst/>
                          <a:latin typeface="+mn-lt"/>
                        </a:rPr>
                        <a:t>POLARIS</a:t>
                      </a:r>
                      <a:r>
                        <a:rPr lang="en-US" sz="1400" b="1" i="0" u="none" strike="noStrike" baseline="0" dirty="0">
                          <a:solidFill>
                            <a:schemeClr val="bg2">
                              <a:lumMod val="10000"/>
                            </a:schemeClr>
                          </a:solidFill>
                          <a:effectLst/>
                          <a:latin typeface="+mn-lt"/>
                        </a:rPr>
                        <a:t>-1</a:t>
                      </a:r>
                      <a:r>
                        <a:rPr lang="en-US" sz="1400" b="1" i="0" u="none" strike="noStrike" baseline="30000" dirty="0">
                          <a:solidFill>
                            <a:schemeClr val="bg2">
                              <a:lumMod val="10000"/>
                            </a:schemeClr>
                          </a:solidFill>
                          <a:effectLst/>
                          <a:latin typeface="+mn-lt"/>
                        </a:rPr>
                        <a:t>[1]</a:t>
                      </a:r>
                    </a:p>
                  </a:txBody>
                  <a:tcPr marL="91447" marR="91447" anchor="ctr">
                    <a:lnL>
                      <a:noFill/>
                    </a:lnL>
                    <a:lnR>
                      <a:noFill/>
                    </a:lnR>
                    <a:lnT>
                      <a:noFill/>
                    </a:lnT>
                    <a:lnB>
                      <a:noFill/>
                    </a:lnB>
                    <a:lnTlToBr>
                      <a:noFill/>
                    </a:lnTlToBr>
                    <a:lnBlToTr>
                      <a:noFill/>
                    </a:lnBlToTr>
                    <a:solidFill>
                      <a:srgbClr val="CDCDCF"/>
                    </a:solidFill>
                  </a:tcPr>
                </a:tc>
                <a:tc>
                  <a:txBody>
                    <a:bodyPr/>
                    <a:lstStyle/>
                    <a:p>
                      <a:pPr marL="0" indent="0" algn="ctr" rtl="0" fontAlgn="ctr">
                        <a:buFont typeface="Arial" panose="020B0604020202020204" pitchFamily="34" charset="0"/>
                        <a:buNone/>
                      </a:pPr>
                      <a:r>
                        <a:rPr lang="en-US" sz="1400" b="0" i="0" u="none" strike="noStrike" dirty="0">
                          <a:solidFill>
                            <a:schemeClr val="bg2">
                              <a:lumMod val="10000"/>
                            </a:schemeClr>
                          </a:solidFill>
                          <a:effectLst/>
                          <a:latin typeface="+mn-lt"/>
                        </a:rPr>
                        <a:t>12 wks</a:t>
                      </a:r>
                      <a:r>
                        <a:rPr lang="en-US" sz="1400" b="0" i="0" u="none" strike="noStrike" baseline="0" dirty="0">
                          <a:solidFill>
                            <a:schemeClr val="bg2">
                              <a:lumMod val="10000"/>
                            </a:schemeClr>
                          </a:solidFill>
                          <a:effectLst/>
                          <a:latin typeface="+mn-lt"/>
                        </a:rPr>
                        <a:t> for </a:t>
                      </a:r>
                      <a:r>
                        <a:rPr lang="en-US" sz="1400" b="0" i="0" u="none" strike="noStrike" dirty="0">
                          <a:solidFill>
                            <a:schemeClr val="bg2">
                              <a:lumMod val="10000"/>
                            </a:schemeClr>
                          </a:solidFill>
                          <a:effectLst/>
                          <a:latin typeface="+mn-lt"/>
                        </a:rPr>
                        <a:t>NS5A inhibitor experienced GT1-6 </a:t>
                      </a:r>
                      <a:r>
                        <a:rPr lang="en-US" sz="1400" b="0" i="0" u="none" strike="noStrike" baseline="0" dirty="0">
                          <a:solidFill>
                            <a:schemeClr val="bg2">
                              <a:lumMod val="10000"/>
                            </a:schemeClr>
                          </a:solidFill>
                          <a:effectLst/>
                          <a:latin typeface="+mn-lt"/>
                        </a:rPr>
                        <a:t>HCV</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CDCDC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bg2">
                              <a:lumMod val="10000"/>
                            </a:schemeClr>
                          </a:solidFill>
                          <a:effectLst/>
                          <a:latin typeface="+mn-lt"/>
                        </a:rPr>
                        <a:t>PBO</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1"/>
                  </a:ext>
                </a:extLst>
              </a:tr>
              <a:tr h="3048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POLARIS-2</a:t>
                      </a:r>
                      <a:r>
                        <a:rPr lang="en-US" sz="1400" b="1" i="0" u="none" strike="noStrike" baseline="30000" dirty="0">
                          <a:solidFill>
                            <a:schemeClr val="bg2">
                              <a:lumMod val="10000"/>
                            </a:schemeClr>
                          </a:solidFill>
                          <a:effectLst/>
                          <a:latin typeface="+mn-lt"/>
                        </a:rPr>
                        <a:t>[2]</a:t>
                      </a:r>
                    </a:p>
                  </a:txBody>
                  <a:tcPr marL="91447" marR="91447" anchor="ctr">
                    <a:lnL>
                      <a:noFill/>
                    </a:lnL>
                    <a:lnR>
                      <a:noFill/>
                    </a:lnR>
                    <a:lnT>
                      <a:noFill/>
                    </a:lnT>
                    <a:lnB>
                      <a:noFill/>
                    </a:lnB>
                    <a:lnTlToBr>
                      <a:noFill/>
                    </a:lnTlToBr>
                    <a:lnBlToTr>
                      <a:noFill/>
                    </a:lnBlToTr>
                    <a:solidFill>
                      <a:srgbClr val="F2F2F2"/>
                    </a:solidFill>
                  </a:tcPr>
                </a:tc>
                <a:tc>
                  <a:txBody>
                    <a:bodyPr/>
                    <a:lstStyle/>
                    <a:p>
                      <a:pPr algn="ctr" rtl="0" fontAlgn="ctr"/>
                      <a:r>
                        <a:rPr lang="en-US" sz="1400" b="0" i="0" u="none" strike="noStrike" dirty="0">
                          <a:solidFill>
                            <a:schemeClr val="bg2">
                              <a:lumMod val="10000"/>
                            </a:schemeClr>
                          </a:solidFill>
                          <a:effectLst/>
                          <a:latin typeface="+mn-lt"/>
                        </a:rPr>
                        <a:t>8 wks for DAA-naive GT1-6 </a:t>
                      </a:r>
                      <a:r>
                        <a:rPr lang="en-US" sz="1400" b="0" i="0" u="none" strike="noStrike" baseline="0" dirty="0">
                          <a:solidFill>
                            <a:schemeClr val="bg2">
                              <a:lumMod val="10000"/>
                            </a:schemeClr>
                          </a:solidFill>
                          <a:effectLst/>
                          <a:latin typeface="+mn-lt"/>
                        </a:rPr>
                        <a:t>HCV</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F2F2F2"/>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bg2">
                              <a:lumMod val="10000"/>
                            </a:schemeClr>
                          </a:solidFill>
                          <a:effectLst/>
                          <a:latin typeface="+mn-lt"/>
                        </a:rPr>
                        <a:t>SOF/VEL</a:t>
                      </a:r>
                    </a:p>
                  </a:txBody>
                  <a:tcPr marL="91447" marR="91447" anchor="ctr">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xmlns="" val="10002"/>
                  </a:ext>
                </a:extLst>
              </a:tr>
              <a:tr h="3048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POLARIS-3</a:t>
                      </a:r>
                      <a:r>
                        <a:rPr lang="en-US" sz="1400" b="1" i="0" u="none" strike="noStrike" baseline="30000" dirty="0">
                          <a:solidFill>
                            <a:schemeClr val="bg2">
                              <a:lumMod val="10000"/>
                            </a:schemeClr>
                          </a:solidFill>
                          <a:effectLst/>
                          <a:latin typeface="+mn-lt"/>
                        </a:rPr>
                        <a:t>[3]</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400" b="0" i="0" u="none" strike="noStrike" dirty="0">
                          <a:solidFill>
                            <a:schemeClr val="bg2">
                              <a:lumMod val="10000"/>
                            </a:schemeClr>
                          </a:solidFill>
                          <a:effectLst/>
                          <a:latin typeface="+mn-lt"/>
                        </a:rPr>
                        <a:t>8 wks</a:t>
                      </a:r>
                      <a:r>
                        <a:rPr lang="en-US" sz="1400" b="0" i="0" u="none" strike="noStrike" baseline="0" dirty="0">
                          <a:solidFill>
                            <a:schemeClr val="bg2">
                              <a:lumMod val="10000"/>
                            </a:schemeClr>
                          </a:solidFill>
                          <a:effectLst/>
                          <a:latin typeface="+mn-lt"/>
                        </a:rPr>
                        <a:t> for cirrhotic GT3 HCV</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bg2">
                              <a:lumMod val="10000"/>
                            </a:schemeClr>
                          </a:solidFill>
                          <a:effectLst/>
                          <a:latin typeface="+mn-lt"/>
                        </a:rPr>
                        <a:t>SOF/VEL</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3"/>
                  </a:ext>
                </a:extLst>
              </a:tr>
              <a:tr h="3048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POLARIS-4</a:t>
                      </a:r>
                      <a:r>
                        <a:rPr lang="en-US" sz="1400" b="1" i="0" u="none" strike="noStrike" baseline="30000" dirty="0">
                          <a:solidFill>
                            <a:schemeClr val="bg2">
                              <a:lumMod val="10000"/>
                            </a:schemeClr>
                          </a:solidFill>
                          <a:effectLst/>
                          <a:latin typeface="+mn-lt"/>
                        </a:rPr>
                        <a:t>[4]</a:t>
                      </a:r>
                    </a:p>
                  </a:txBody>
                  <a:tcPr marL="91447" marR="91447" anchor="ctr">
                    <a:lnL>
                      <a:noFill/>
                    </a:lnL>
                    <a:lnR>
                      <a:noFill/>
                    </a:lnR>
                    <a:lnT>
                      <a:noFill/>
                    </a:lnT>
                    <a:lnB>
                      <a:noFill/>
                    </a:lnB>
                    <a:lnTlToBr>
                      <a:noFill/>
                    </a:lnTlToBr>
                    <a:lnBlToTr>
                      <a:noFill/>
                    </a:lnBlToTr>
                    <a:solidFill>
                      <a:srgbClr val="F2F2F2"/>
                    </a:solidFill>
                  </a:tcPr>
                </a:tc>
                <a:tc>
                  <a:txBody>
                    <a:bodyPr/>
                    <a:lstStyle/>
                    <a:p>
                      <a:pPr algn="ctr" fontAlgn="b"/>
                      <a:r>
                        <a:rPr lang="en-US" sz="1400" b="0" i="0" u="none" strike="noStrike" dirty="0">
                          <a:solidFill>
                            <a:schemeClr val="bg2">
                              <a:lumMod val="10000"/>
                            </a:schemeClr>
                          </a:solidFill>
                          <a:effectLst/>
                          <a:latin typeface="+mn-lt"/>
                        </a:rPr>
                        <a:t>12 wks for</a:t>
                      </a:r>
                      <a:r>
                        <a:rPr lang="en-US" sz="1400" b="0" i="0" u="none" strike="noStrike" baseline="0" dirty="0">
                          <a:solidFill>
                            <a:schemeClr val="bg2">
                              <a:lumMod val="10000"/>
                            </a:schemeClr>
                          </a:solidFill>
                          <a:effectLst/>
                          <a:latin typeface="+mn-lt"/>
                        </a:rPr>
                        <a:t> DAA-experienced (no NS5A inhibitors) GT1-6 HCV</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rgbClr val="F2F2F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bg2">
                              <a:lumMod val="10000"/>
                            </a:schemeClr>
                          </a:solidFill>
                          <a:effectLst/>
                          <a:latin typeface="+mn-lt"/>
                        </a:rPr>
                        <a:t>SOF/VEL</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4"/>
                  </a:ext>
                </a:extLst>
              </a:tr>
              <a:tr h="304800">
                <a:tc>
                  <a:txBody>
                    <a:bodyPr/>
                    <a:lstStyle/>
                    <a:p>
                      <a:pPr algn="l" fontAlgn="b"/>
                      <a:r>
                        <a:rPr lang="en-US" sz="1400" b="1" i="0" u="none" strike="noStrike" dirty="0">
                          <a:solidFill>
                            <a:schemeClr val="tx1"/>
                          </a:solidFill>
                          <a:effectLst/>
                          <a:latin typeface="+mn-lt"/>
                        </a:rPr>
                        <a:t>GLE/PIB</a:t>
                      </a:r>
                    </a:p>
                  </a:txBody>
                  <a:tcPr marL="91447" marR="91447" anchor="ctr">
                    <a:lnL>
                      <a:noFill/>
                    </a:lnL>
                    <a:lnR>
                      <a:noFill/>
                    </a:lnR>
                    <a:lnT>
                      <a:noFill/>
                    </a:lnT>
                    <a:lnB>
                      <a:noFill/>
                    </a:lnB>
                    <a:lnTlToBr>
                      <a:noFill/>
                    </a:lnTlToBr>
                    <a:lnBlToTr>
                      <a:noFill/>
                    </a:lnBlToTr>
                    <a:solidFill>
                      <a:schemeClr val="accent1"/>
                    </a:solidFill>
                  </a:tcPr>
                </a:tc>
                <a:tc>
                  <a:txBody>
                    <a:bodyPr/>
                    <a:lstStyle/>
                    <a:p>
                      <a:pPr algn="ctr" fontAlgn="b"/>
                      <a:endParaRPr lang="en-US" sz="1400" b="0" i="0" u="none" strike="noStrike" dirty="0">
                        <a:solidFill>
                          <a:schemeClr val="tx1"/>
                        </a:solidFill>
                        <a:effectLst/>
                        <a:latin typeface="+mn-lt"/>
                      </a:endParaRPr>
                    </a:p>
                  </a:txBody>
                  <a:tcPr marL="91447" marR="91447" anchor="ctr">
                    <a:lnL>
                      <a:noFill/>
                    </a:lnL>
                    <a:lnR>
                      <a:noFill/>
                    </a:lnR>
                    <a:lnT>
                      <a:noFill/>
                    </a:lnT>
                    <a:lnB>
                      <a:noFill/>
                    </a:lnB>
                    <a:lnTlToBr>
                      <a:noFill/>
                    </a:lnTlToBr>
                    <a:lnBlToTr>
                      <a:noFill/>
                    </a:lnBlToTr>
                    <a:solidFill>
                      <a:schemeClr val="accent1"/>
                    </a:solidFill>
                  </a:tcPr>
                </a:tc>
                <a:tc>
                  <a:txBody>
                    <a:bodyPr/>
                    <a:lstStyle/>
                    <a:p>
                      <a:pPr algn="ctr" rtl="0" fontAlgn="ctr"/>
                      <a:endParaRPr lang="en-US" sz="1400" b="1" i="0" u="none" strike="noStrike" dirty="0">
                        <a:solidFill>
                          <a:schemeClr val="tx1"/>
                        </a:solidFill>
                        <a:effectLst/>
                        <a:latin typeface="+mn-lt"/>
                      </a:endParaRPr>
                    </a:p>
                  </a:txBody>
                  <a:tcPr marL="91447" marR="91447" anchor="ctr">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05"/>
                  </a:ext>
                </a:extLst>
              </a:tr>
              <a:tr h="3048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ENDURANCE-1</a:t>
                      </a:r>
                      <a:r>
                        <a:rPr lang="en-US" sz="1400" b="1" i="0" u="none" strike="noStrike" baseline="30000" dirty="0">
                          <a:solidFill>
                            <a:schemeClr val="bg2">
                              <a:lumMod val="10000"/>
                            </a:schemeClr>
                          </a:solidFill>
                          <a:effectLst/>
                          <a:latin typeface="+mn-lt"/>
                        </a:rPr>
                        <a:t>[5]</a:t>
                      </a:r>
                    </a:p>
                  </a:txBody>
                  <a:tcPr marL="91447" marR="91447" anchor="ctr">
                    <a:lnL>
                      <a:noFill/>
                    </a:lnL>
                    <a:lnR>
                      <a:noFill/>
                    </a:lnR>
                    <a:lnT>
                      <a:noFill/>
                    </a:lnT>
                    <a:lnB>
                      <a:noFill/>
                    </a:lnB>
                    <a:lnTlToBr>
                      <a:noFill/>
                    </a:lnTlToBr>
                    <a:lnBlToTr>
                      <a:noFill/>
                    </a:lnBlToTr>
                    <a:solidFill>
                      <a:schemeClr val="bg2"/>
                    </a:solidFill>
                  </a:tcPr>
                </a:tc>
                <a:tc>
                  <a:txBody>
                    <a:bodyPr/>
                    <a:lstStyle/>
                    <a:p>
                      <a:pPr algn="ctr" fontAlgn="b"/>
                      <a:r>
                        <a:rPr lang="en-US" sz="1400" b="0" i="0" u="none" strike="noStrike" dirty="0">
                          <a:solidFill>
                            <a:schemeClr val="bg2">
                              <a:lumMod val="10000"/>
                            </a:schemeClr>
                          </a:solidFill>
                          <a:effectLst/>
                          <a:latin typeface="+mn-lt"/>
                        </a:rPr>
                        <a:t>8 or 12 wks for noncirrhotic pts with GT1 HCV</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400" b="0" i="0" u="none" strike="noStrike" dirty="0">
                          <a:solidFill>
                            <a:schemeClr val="bg2">
                              <a:lumMod val="10000"/>
                            </a:schemeClr>
                          </a:solidFill>
                          <a:effectLst/>
                          <a:latin typeface="+mn-lt"/>
                        </a:rPr>
                        <a:t>GLE/PIB</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6"/>
                  </a:ext>
                </a:extLst>
              </a:tr>
              <a:tr h="3048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ENDURANCE-2</a:t>
                      </a:r>
                      <a:r>
                        <a:rPr lang="en-US" sz="1400" b="1" i="0" u="none" strike="noStrike" baseline="30000" dirty="0">
                          <a:solidFill>
                            <a:schemeClr val="bg2">
                              <a:lumMod val="10000"/>
                            </a:schemeClr>
                          </a:solidFill>
                          <a:effectLst/>
                          <a:latin typeface="+mn-lt"/>
                        </a:rPr>
                        <a:t>[6]</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eaLnBrk="1" hangingPunct="1">
                        <a:spcBef>
                          <a:spcPct val="0"/>
                        </a:spcBef>
                        <a:buFontTx/>
                        <a:buNone/>
                      </a:pPr>
                      <a:r>
                        <a:rPr lang="en-US" sz="1400" b="0" i="0" u="none" strike="noStrike" dirty="0">
                          <a:solidFill>
                            <a:schemeClr val="bg2">
                              <a:lumMod val="10000"/>
                            </a:schemeClr>
                          </a:solidFill>
                          <a:effectLst/>
                          <a:latin typeface="+mn-lt"/>
                        </a:rPr>
                        <a:t>12 wks for noncirrhotic pts with GT2 HCV</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400" b="0" i="0" u="none" strike="noStrike" dirty="0">
                          <a:solidFill>
                            <a:schemeClr val="bg2">
                              <a:lumMod val="10000"/>
                            </a:schemeClr>
                          </a:solidFill>
                          <a:effectLst/>
                          <a:latin typeface="+mn-lt"/>
                        </a:rPr>
                        <a:t>PBO</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7"/>
                  </a:ext>
                </a:extLst>
              </a:tr>
              <a:tr h="3048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ENDURANCE-4</a:t>
                      </a:r>
                      <a:r>
                        <a:rPr lang="en-US" sz="1400" b="1" i="0" u="none" strike="noStrike" baseline="30000" dirty="0">
                          <a:solidFill>
                            <a:schemeClr val="bg2">
                              <a:lumMod val="10000"/>
                            </a:schemeClr>
                          </a:solidFill>
                          <a:effectLst/>
                          <a:latin typeface="+mn-lt"/>
                        </a:rPr>
                        <a:t>[7]</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400" b="0" i="0" u="none" strike="noStrike" dirty="0">
                          <a:solidFill>
                            <a:schemeClr val="bg2">
                              <a:lumMod val="10000"/>
                            </a:schemeClr>
                          </a:solidFill>
                          <a:effectLst/>
                          <a:latin typeface="+mn-lt"/>
                        </a:rPr>
                        <a:t>12 wks for noncirrhotic pts with GT4-6 HCV</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400" b="0" i="0" u="none" strike="noStrike" dirty="0">
                          <a:solidFill>
                            <a:schemeClr val="bg2">
                              <a:lumMod val="10000"/>
                            </a:schemeClr>
                          </a:solidFill>
                          <a:effectLst/>
                          <a:latin typeface="+mn-lt"/>
                        </a:rPr>
                        <a:t>None</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08"/>
                  </a:ext>
                </a:extLst>
              </a:tr>
              <a:tr h="3048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SURVEYOR-II/3</a:t>
                      </a:r>
                      <a:r>
                        <a:rPr lang="en-US" sz="1400" b="1" i="0" u="none" strike="noStrike" baseline="30000" dirty="0">
                          <a:solidFill>
                            <a:schemeClr val="bg2">
                              <a:lumMod val="10000"/>
                            </a:schemeClr>
                          </a:solidFill>
                          <a:effectLst/>
                          <a:latin typeface="+mn-lt"/>
                        </a:rPr>
                        <a:t>[8]</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400" b="0" i="0" u="none" strike="noStrike" dirty="0">
                          <a:solidFill>
                            <a:schemeClr val="bg2">
                              <a:lumMod val="10000"/>
                            </a:schemeClr>
                          </a:solidFill>
                          <a:effectLst/>
                          <a:latin typeface="+mn-lt"/>
                        </a:rPr>
                        <a:t>12 or 16 wks for pts with GT3 HCV ± tx exp ± cirrhosis</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bg2">
                              <a:lumMod val="10000"/>
                            </a:schemeClr>
                          </a:solidFill>
                          <a:effectLst/>
                          <a:latin typeface="+mn-lt"/>
                        </a:rPr>
                        <a:t>GLE/PIB</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09"/>
                  </a:ext>
                </a:extLst>
              </a:tr>
              <a:tr h="3048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EXPEDITION-IV</a:t>
                      </a:r>
                      <a:r>
                        <a:rPr lang="en-US" sz="1400" b="1" i="0" u="none" strike="noStrike" baseline="30000" dirty="0">
                          <a:solidFill>
                            <a:schemeClr val="bg2">
                              <a:lumMod val="10000"/>
                            </a:schemeClr>
                          </a:solidFill>
                          <a:effectLst/>
                          <a:latin typeface="+mn-lt"/>
                        </a:rPr>
                        <a:t>[9]</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400" b="0" i="0" u="none" strike="noStrike" dirty="0">
                          <a:solidFill>
                            <a:schemeClr val="bg2">
                              <a:lumMod val="10000"/>
                            </a:schemeClr>
                          </a:solidFill>
                          <a:effectLst/>
                          <a:latin typeface="+mn-lt"/>
                        </a:rPr>
                        <a:t>12 wks for pts with GT1-6 HCV and stage</a:t>
                      </a:r>
                      <a:r>
                        <a:rPr lang="en-US" sz="1400" b="0" i="0" u="none" strike="noStrike" baseline="0" dirty="0">
                          <a:solidFill>
                            <a:schemeClr val="bg2">
                              <a:lumMod val="10000"/>
                            </a:schemeClr>
                          </a:solidFill>
                          <a:effectLst/>
                          <a:latin typeface="+mn-lt"/>
                        </a:rPr>
                        <a:t> 4/5 CKD</a:t>
                      </a: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bg2"/>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bg2">
                              <a:lumMod val="10000"/>
                            </a:schemeClr>
                          </a:solidFill>
                          <a:effectLst/>
                          <a:latin typeface="+mn-lt"/>
                        </a:rPr>
                        <a:t>None</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0"/>
                  </a:ext>
                </a:extLst>
              </a:tr>
              <a:tr h="3048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tx1"/>
                          </a:solidFill>
                          <a:effectLst/>
                          <a:latin typeface="+mn-lt"/>
                        </a:rPr>
                        <a:t>MK-3682/GZR/RZR</a:t>
                      </a:r>
                    </a:p>
                  </a:txBody>
                  <a:tcPr marL="91447" marR="91447" anchor="ctr">
                    <a:lnL>
                      <a:noFill/>
                    </a:lnL>
                    <a:lnR>
                      <a:noFill/>
                    </a:lnR>
                    <a:lnT>
                      <a:noFill/>
                    </a:lnT>
                    <a:lnB>
                      <a:noFill/>
                    </a:lnB>
                    <a:lnTlToBr>
                      <a:noFill/>
                    </a:lnTlToBr>
                    <a:lnBlToTr>
                      <a:noFill/>
                    </a:lnBlToTr>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400" b="0" i="0" u="none" strike="noStrike" dirty="0">
                        <a:solidFill>
                          <a:schemeClr val="bg2">
                            <a:lumMod val="10000"/>
                          </a:schemeClr>
                        </a:solidFill>
                        <a:effectLst/>
                        <a:latin typeface="+mn-lt"/>
                      </a:endParaRPr>
                    </a:p>
                  </a:txBody>
                  <a:tcPr marL="91447" marR="91447" anchor="ctr">
                    <a:lnL>
                      <a:noFill/>
                    </a:lnL>
                    <a:lnR>
                      <a:noFill/>
                    </a:lnR>
                    <a:lnT>
                      <a:noFill/>
                    </a:lnT>
                    <a:lnB>
                      <a:noFill/>
                    </a:lnB>
                    <a:lnTlToBr>
                      <a:noFill/>
                    </a:lnTlToBr>
                    <a:lnBlToTr>
                      <a:noFill/>
                    </a:lnBlToTr>
                    <a:solidFill>
                      <a:schemeClr val="accent1"/>
                    </a:solidFill>
                  </a:tcPr>
                </a:tc>
                <a:extLst>
                  <a:ext uri="{0D108BD9-81ED-4DB2-BD59-A6C34878D82A}">
                    <a16:rowId xmlns:a16="http://schemas.microsoft.com/office/drawing/2014/main" xmlns="" val="10011"/>
                  </a:ext>
                </a:extLst>
              </a:tr>
              <a:tr h="3048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C-CREST Part</a:t>
                      </a:r>
                      <a:r>
                        <a:rPr lang="en-US" sz="1400" b="1" i="0" u="none" strike="noStrike" baseline="0" dirty="0">
                          <a:solidFill>
                            <a:schemeClr val="bg2">
                              <a:lumMod val="10000"/>
                            </a:schemeClr>
                          </a:solidFill>
                          <a:effectLst/>
                          <a:latin typeface="+mn-lt"/>
                        </a:rPr>
                        <a:t> B</a:t>
                      </a:r>
                      <a:r>
                        <a:rPr lang="en-US" sz="1400" b="1" i="0" u="none" strike="noStrike" baseline="30000" dirty="0">
                          <a:solidFill>
                            <a:schemeClr val="bg2">
                              <a:lumMod val="10000"/>
                            </a:schemeClr>
                          </a:solidFill>
                          <a:effectLst/>
                          <a:latin typeface="+mn-lt"/>
                        </a:rPr>
                        <a:t>[10]</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400" b="0" i="0" u="none" strike="noStrike" dirty="0">
                          <a:solidFill>
                            <a:schemeClr val="bg2">
                              <a:lumMod val="10000"/>
                            </a:schemeClr>
                          </a:solidFill>
                          <a:effectLst/>
                          <a:latin typeface="+mn-lt"/>
                        </a:rPr>
                        <a:t>8/12/16 wks ± RBV for GT1-3 HCV ± tx exp ± cirrhosis</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200" b="0" i="0" u="none" strike="noStrike" dirty="0">
                          <a:solidFill>
                            <a:schemeClr val="bg2">
                              <a:lumMod val="10000"/>
                            </a:schemeClr>
                          </a:solidFill>
                          <a:effectLst/>
                          <a:latin typeface="+mn-lt"/>
                        </a:rPr>
                        <a:t>MK-3682/GZR/RZR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2"/>
                  </a:ext>
                </a:extLst>
              </a:tr>
              <a:tr h="3048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C-CREST Part</a:t>
                      </a:r>
                      <a:r>
                        <a:rPr lang="en-US" sz="1400" b="1" i="0" u="none" strike="noStrike" baseline="0" dirty="0">
                          <a:solidFill>
                            <a:schemeClr val="bg2">
                              <a:lumMod val="10000"/>
                            </a:schemeClr>
                          </a:solidFill>
                          <a:effectLst/>
                          <a:latin typeface="+mn-lt"/>
                        </a:rPr>
                        <a:t> C</a:t>
                      </a:r>
                      <a:r>
                        <a:rPr lang="en-US" sz="1400" b="1" i="0" u="none" strike="noStrike" baseline="30000" dirty="0">
                          <a:solidFill>
                            <a:schemeClr val="bg2">
                              <a:lumMod val="10000"/>
                            </a:schemeClr>
                          </a:solidFill>
                          <a:effectLst/>
                          <a:latin typeface="+mn-lt"/>
                        </a:rPr>
                        <a:t>[11]</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algn="ctr" rtl="0" fontAlgn="ctr"/>
                      <a:r>
                        <a:rPr lang="en-US" sz="1400" b="0" i="0" u="none" strike="noStrike" dirty="0">
                          <a:solidFill>
                            <a:schemeClr val="bg2">
                              <a:lumMod val="10000"/>
                            </a:schemeClr>
                          </a:solidFill>
                          <a:effectLst/>
                          <a:latin typeface="+mn-lt"/>
                        </a:rPr>
                        <a:t>16 wks + RBV for 8-wk MK-3682/GZR/(RZR or</a:t>
                      </a:r>
                      <a:r>
                        <a:rPr lang="en-US" sz="1400" b="0" i="0" u="none" strike="noStrike" baseline="0" dirty="0">
                          <a:solidFill>
                            <a:schemeClr val="bg2">
                              <a:lumMod val="10000"/>
                            </a:schemeClr>
                          </a:solidFill>
                          <a:effectLst/>
                          <a:latin typeface="+mn-lt"/>
                        </a:rPr>
                        <a:t> </a:t>
                      </a:r>
                      <a:r>
                        <a:rPr lang="en-US" sz="1400" b="0" i="0" u="none" strike="noStrike" dirty="0">
                          <a:solidFill>
                            <a:schemeClr val="bg2">
                              <a:lumMod val="10000"/>
                            </a:schemeClr>
                          </a:solidFill>
                          <a:effectLst/>
                          <a:latin typeface="+mn-lt"/>
                        </a:rPr>
                        <a:t>EBR) failures</a:t>
                      </a:r>
                    </a:p>
                  </a:txBody>
                  <a:tcPr marL="91447" marR="91447" anchor="ctr">
                    <a:lnL>
                      <a:noFill/>
                    </a:lnL>
                    <a:lnR>
                      <a:noFill/>
                    </a:lnR>
                    <a:lnT>
                      <a:noFill/>
                    </a:lnT>
                    <a:lnB>
                      <a:noFill/>
                    </a:lnB>
                    <a:lnTlToBr>
                      <a:noFill/>
                    </a:lnTlToBr>
                    <a:lnBlToTr>
                      <a:noFill/>
                    </a:lnBlToTr>
                    <a:solidFill>
                      <a:schemeClr val="tx1">
                        <a:lumMod val="9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bg2">
                              <a:lumMod val="10000"/>
                            </a:schemeClr>
                          </a:solidFill>
                          <a:effectLst/>
                          <a:latin typeface="+mn-lt"/>
                        </a:rPr>
                        <a:t>None</a:t>
                      </a:r>
                    </a:p>
                  </a:txBody>
                  <a:tcPr marL="91447" marR="91447" anchor="ctr">
                    <a:lnL>
                      <a:noFill/>
                    </a:lnL>
                    <a:lnR>
                      <a:noFill/>
                    </a:lnR>
                    <a:lnT>
                      <a:noFill/>
                    </a:lnT>
                    <a:lnB>
                      <a:noFill/>
                    </a:lnB>
                    <a:lnTlToBr>
                      <a:noFill/>
                    </a:lnTlToBr>
                    <a:lnBlToTr>
                      <a:noFill/>
                    </a:lnBlToTr>
                    <a:solidFill>
                      <a:schemeClr val="tx1">
                        <a:lumMod val="95000"/>
                      </a:schemeClr>
                    </a:solidFill>
                  </a:tcPr>
                </a:tc>
                <a:extLst>
                  <a:ext uri="{0D108BD9-81ED-4DB2-BD59-A6C34878D82A}">
                    <a16:rowId xmlns:a16="http://schemas.microsoft.com/office/drawing/2014/main" xmlns="" val="10013"/>
                  </a:ext>
                </a:extLst>
              </a:tr>
              <a:tr h="3048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1" i="0" u="none" strike="noStrike" dirty="0">
                          <a:solidFill>
                            <a:schemeClr val="bg2">
                              <a:lumMod val="10000"/>
                            </a:schemeClr>
                          </a:solidFill>
                          <a:effectLst/>
                          <a:latin typeface="+mn-lt"/>
                        </a:rPr>
                        <a:t>C-SURGE</a:t>
                      </a:r>
                      <a:r>
                        <a:rPr lang="en-US" sz="1400" b="1" i="0" u="none" strike="noStrike" baseline="30000" dirty="0">
                          <a:solidFill>
                            <a:schemeClr val="bg2">
                              <a:lumMod val="10000"/>
                            </a:schemeClr>
                          </a:solidFill>
                          <a:effectLst/>
                          <a:latin typeface="+mn-lt"/>
                        </a:rPr>
                        <a:t>[12]</a:t>
                      </a:r>
                    </a:p>
                  </a:txBody>
                  <a:tcPr marL="91447" marR="91447" anchor="ctr">
                    <a:lnL>
                      <a:noFill/>
                    </a:lnL>
                    <a:lnR>
                      <a:noFill/>
                    </a:lnR>
                    <a:lnT>
                      <a:noFill/>
                    </a:lnT>
                    <a:lnB>
                      <a:noFill/>
                    </a:lnB>
                    <a:lnTlToBr>
                      <a:noFill/>
                    </a:lnTlToBr>
                    <a:lnBlToTr>
                      <a:noFill/>
                    </a:lnBlToTr>
                    <a:solidFill>
                      <a:schemeClr val="bg2"/>
                    </a:solidFill>
                  </a:tcPr>
                </a:tc>
                <a:tc>
                  <a:txBody>
                    <a:bodyPr/>
                    <a:lstStyle/>
                    <a:p>
                      <a:pPr algn="ctr" rtl="0" fontAlgn="ctr"/>
                      <a:r>
                        <a:rPr lang="en-US" sz="1400" b="0" i="0" u="none" strike="noStrike" dirty="0">
                          <a:solidFill>
                            <a:schemeClr val="bg2">
                              <a:lumMod val="10000"/>
                            </a:schemeClr>
                          </a:solidFill>
                          <a:effectLst/>
                          <a:latin typeface="+mn-lt"/>
                        </a:rPr>
                        <a:t>16 or 24 wks ± RBV for GT1 HCV pts relapsing on DAAs</a:t>
                      </a:r>
                    </a:p>
                  </a:txBody>
                  <a:tcPr marL="91447" marR="91447" anchor="ctr">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DCDCF">
                              <a:lumMod val="10000"/>
                            </a:srgbClr>
                          </a:solidFill>
                          <a:effectLst/>
                          <a:uLnTx/>
                          <a:uFillTx/>
                          <a:latin typeface="+mn-lt"/>
                          <a:ea typeface="+mn-ea"/>
                          <a:cs typeface="+mn-cs"/>
                        </a:rPr>
                        <a:t>MK-3682/GZR/RZR</a:t>
                      </a:r>
                    </a:p>
                  </a:txBody>
                  <a:tcPr marL="91447" marR="91447" anchor="ctr">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xmlns="" val="10014"/>
                  </a:ext>
                </a:extLst>
              </a:tr>
            </a:tbl>
          </a:graphicData>
        </a:graphic>
      </p:graphicFrame>
      <p:grpSp>
        <p:nvGrpSpPr>
          <p:cNvPr id="9262" name="Group 16"/>
          <p:cNvGrpSpPr>
            <a:grpSpLocks/>
          </p:cNvGrpSpPr>
          <p:nvPr/>
        </p:nvGrpSpPr>
        <p:grpSpPr bwMode="auto">
          <a:xfrm>
            <a:off x="6291263" y="6208713"/>
            <a:ext cx="2673350" cy="450850"/>
            <a:chOff x="9289790" y="4481726"/>
            <a:chExt cx="2673350" cy="450347"/>
          </a:xfrm>
        </p:grpSpPr>
        <p:pic>
          <p:nvPicPr>
            <p:cNvPr id="92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6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285750" y="6357938"/>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References in slidenotes.</a:t>
            </a:r>
          </a:p>
        </p:txBody>
      </p:sp>
    </p:spTree>
    <p:extLst>
      <p:ext uri="{BB962C8B-B14F-4D97-AF65-F5344CB8AC3E}">
        <p14:creationId xmlns:p14="http://schemas.microsoft.com/office/powerpoint/2010/main" val="634025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6291263" y="6208713"/>
            <a:ext cx="2673350" cy="450850"/>
            <a:chOff x="9289790" y="4481726"/>
            <a:chExt cx="2673350" cy="450347"/>
          </a:xfrm>
        </p:grpSpPr>
        <p:pic>
          <p:nvPicPr>
            <p:cNvPr id="61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5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147" name="Rectangle 2"/>
          <p:cNvSpPr>
            <a:spLocks noGrp="1" noChangeArrowheads="1"/>
          </p:cNvSpPr>
          <p:nvPr>
            <p:ph type="title"/>
          </p:nvPr>
        </p:nvSpPr>
        <p:spPr>
          <a:xfrm>
            <a:off x="377825" y="238125"/>
            <a:ext cx="8442325" cy="1103313"/>
          </a:xfrm>
        </p:spPr>
        <p:txBody>
          <a:bodyPr/>
          <a:lstStyle/>
          <a:p>
            <a:r>
              <a:rPr lang="en-US" altLang="en-US" dirty="0"/>
              <a:t>POLARIS-1: SOF/VEL/VOX for 12 Wks After NS5A Failure in GT1-6 HCV</a:t>
            </a:r>
          </a:p>
        </p:txBody>
      </p:sp>
      <p:sp>
        <p:nvSpPr>
          <p:cNvPr id="6148" name="Rectangle 3"/>
          <p:cNvSpPr>
            <a:spLocks noGrp="1" noChangeArrowheads="1"/>
          </p:cNvSpPr>
          <p:nvPr>
            <p:ph idx="1"/>
          </p:nvPr>
        </p:nvSpPr>
        <p:spPr>
          <a:xfrm>
            <a:off x="374650" y="1512889"/>
            <a:ext cx="8455025" cy="484612"/>
          </a:xfrm>
        </p:spPr>
        <p:txBody>
          <a:bodyPr/>
          <a:lstStyle/>
          <a:p>
            <a:r>
              <a:rPr lang="en-US" altLang="en-US" sz="2000" dirty="0"/>
              <a:t>Randomized, double-blind, placebo-controlled phase III trial</a:t>
            </a:r>
          </a:p>
        </p:txBody>
      </p:sp>
      <p:sp>
        <p:nvSpPr>
          <p:cNvPr id="6150" name="Text Box 11"/>
          <p:cNvSpPr txBox="1">
            <a:spLocks noChangeArrowheads="1"/>
          </p:cNvSpPr>
          <p:nvPr/>
        </p:nvSpPr>
        <p:spPr bwMode="auto">
          <a:xfrm>
            <a:off x="285750" y="6357938"/>
            <a:ext cx="6008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nb-NO" altLang="en-US" sz="1400" b="0" dirty="0">
                <a:solidFill>
                  <a:schemeClr val="bg2"/>
                </a:solidFill>
              </a:rPr>
              <a:t>Bourlière M, et al. AASLD 2016. Abstract 194.</a:t>
            </a:r>
          </a:p>
        </p:txBody>
      </p:sp>
      <p:sp>
        <p:nvSpPr>
          <p:cNvPr id="9" name="Rectangle 6"/>
          <p:cNvSpPr>
            <a:spLocks noChangeArrowheads="1"/>
          </p:cNvSpPr>
          <p:nvPr/>
        </p:nvSpPr>
        <p:spPr bwMode="auto">
          <a:xfrm>
            <a:off x="3532188" y="2578221"/>
            <a:ext cx="3535362" cy="824907"/>
          </a:xfrm>
          <a:prstGeom prst="rect">
            <a:avLst/>
          </a:prstGeom>
          <a:solidFill>
            <a:schemeClr val="accent2"/>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b="1" dirty="0">
                <a:solidFill>
                  <a:schemeClr val="bg2">
                    <a:lumMod val="10000"/>
                  </a:schemeClr>
                </a:solidFill>
                <a:latin typeface="Arial" charset="0"/>
                <a:ea typeface="ＭＳ Ｐゴシック" charset="0"/>
              </a:rPr>
              <a:t>SOF/VEL/VOX</a:t>
            </a:r>
            <a:endParaRPr lang="en-US" sz="1600" b="1" dirty="0">
              <a:solidFill>
                <a:schemeClr val="bg2">
                  <a:lumMod val="10000"/>
                </a:schemeClr>
              </a:solidFill>
            </a:endParaRPr>
          </a:p>
          <a:p>
            <a:pPr algn="ctr" eaLnBrk="1" hangingPunct="1"/>
            <a:r>
              <a:rPr lang="en-US" sz="1600" dirty="0">
                <a:solidFill>
                  <a:schemeClr val="bg2">
                    <a:lumMod val="10000"/>
                  </a:schemeClr>
                </a:solidFill>
              </a:rPr>
              <a:t> 400/100/100 mg PO QD</a:t>
            </a:r>
          </a:p>
          <a:p>
            <a:pPr algn="ctr" eaLnBrk="1" hangingPunct="1"/>
            <a:r>
              <a:rPr lang="en-US" altLang="en-US" sz="1600" b="0" dirty="0">
                <a:solidFill>
                  <a:schemeClr val="bg2">
                    <a:lumMod val="10000"/>
                  </a:schemeClr>
                </a:solidFill>
              </a:rPr>
              <a:t>(n = 263)</a:t>
            </a:r>
          </a:p>
        </p:txBody>
      </p:sp>
      <p:sp>
        <p:nvSpPr>
          <p:cNvPr id="10" name="Rectangle 7"/>
          <p:cNvSpPr>
            <a:spLocks noChangeArrowheads="1"/>
          </p:cNvSpPr>
          <p:nvPr/>
        </p:nvSpPr>
        <p:spPr bwMode="auto">
          <a:xfrm>
            <a:off x="3532188" y="3511873"/>
            <a:ext cx="3535362" cy="836269"/>
          </a:xfrm>
          <a:prstGeom prst="rect">
            <a:avLst/>
          </a:prstGeom>
          <a:solidFill>
            <a:schemeClr val="accent3"/>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1" dirty="0">
                <a:solidFill>
                  <a:schemeClr val="bg2">
                    <a:lumMod val="10000"/>
                  </a:schemeClr>
                </a:solidFill>
              </a:rPr>
              <a:t>Placebo PO QD</a:t>
            </a:r>
          </a:p>
          <a:p>
            <a:pPr algn="ctr" eaLnBrk="1" hangingPunct="1"/>
            <a:r>
              <a:rPr lang="en-US" altLang="en-US" sz="1600" b="0" dirty="0">
                <a:solidFill>
                  <a:schemeClr val="bg2">
                    <a:lumMod val="10000"/>
                  </a:schemeClr>
                </a:solidFill>
              </a:rPr>
              <a:t>(n = 152)</a:t>
            </a:r>
          </a:p>
        </p:txBody>
      </p:sp>
      <p:sp>
        <p:nvSpPr>
          <p:cNvPr id="11" name="Rectangle 11"/>
          <p:cNvSpPr>
            <a:spLocks noChangeArrowheads="1"/>
          </p:cNvSpPr>
          <p:nvPr/>
        </p:nvSpPr>
        <p:spPr bwMode="auto">
          <a:xfrm>
            <a:off x="756444" y="2775273"/>
            <a:ext cx="2232025" cy="1366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dirty="0"/>
              <a:t>DAA-experienced pts</a:t>
            </a:r>
          </a:p>
          <a:p>
            <a:pPr algn="ctr" eaLnBrk="1" hangingPunct="1"/>
            <a:r>
              <a:rPr lang="en-US" altLang="en-US" sz="1600" dirty="0"/>
              <a:t>with GT1-6 HCV and </a:t>
            </a:r>
            <a:br>
              <a:rPr lang="en-US" altLang="en-US" sz="1600" dirty="0"/>
            </a:br>
            <a:r>
              <a:rPr lang="en-US" altLang="en-US" sz="1600" dirty="0"/>
              <a:t>NS5A inhibitor</a:t>
            </a:r>
          </a:p>
          <a:p>
            <a:pPr algn="ctr" eaLnBrk="1" hangingPunct="1"/>
            <a:r>
              <a:rPr lang="en-US" altLang="en-US" sz="1600" dirty="0"/>
              <a:t>experience*</a:t>
            </a:r>
          </a:p>
          <a:p>
            <a:pPr algn="ctr" eaLnBrk="1" hangingPunct="1"/>
            <a:r>
              <a:rPr lang="en-US" altLang="en-US" sz="1600" dirty="0"/>
              <a:t>(N = 415)</a:t>
            </a:r>
          </a:p>
        </p:txBody>
      </p:sp>
      <p:sp>
        <p:nvSpPr>
          <p:cNvPr id="12" name="Line 12"/>
          <p:cNvSpPr>
            <a:spLocks noChangeShapeType="1"/>
          </p:cNvSpPr>
          <p:nvPr/>
        </p:nvSpPr>
        <p:spPr bwMode="auto">
          <a:xfrm flipV="1">
            <a:off x="3061493" y="2912153"/>
            <a:ext cx="381001" cy="45525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sz="1400" dirty="0"/>
          </a:p>
        </p:txBody>
      </p:sp>
      <p:sp>
        <p:nvSpPr>
          <p:cNvPr id="13" name="Line 13"/>
          <p:cNvSpPr>
            <a:spLocks noChangeShapeType="1"/>
          </p:cNvSpPr>
          <p:nvPr/>
        </p:nvSpPr>
        <p:spPr bwMode="auto">
          <a:xfrm>
            <a:off x="3061495" y="3511872"/>
            <a:ext cx="380999" cy="443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US" sz="1400" dirty="0"/>
          </a:p>
        </p:txBody>
      </p:sp>
      <p:sp>
        <p:nvSpPr>
          <p:cNvPr id="16" name="TextBox 15"/>
          <p:cNvSpPr txBox="1"/>
          <p:nvPr/>
        </p:nvSpPr>
        <p:spPr>
          <a:xfrm>
            <a:off x="2067868" y="1953715"/>
            <a:ext cx="2351315" cy="523220"/>
          </a:xfrm>
          <a:prstGeom prst="rect">
            <a:avLst/>
          </a:prstGeom>
          <a:noFill/>
        </p:spPr>
        <p:txBody>
          <a:bodyPr wrap="square" rtlCol="0">
            <a:spAutoFit/>
          </a:bodyPr>
          <a:lstStyle/>
          <a:p>
            <a:pPr algn="ctr"/>
            <a:r>
              <a:rPr lang="en-US" sz="1400" b="0" i="1" dirty="0"/>
              <a:t>Stratified by</a:t>
            </a:r>
          </a:p>
          <a:p>
            <a:pPr algn="ctr"/>
            <a:r>
              <a:rPr lang="en-US" sz="1400" b="0" i="1" dirty="0"/>
              <a:t>cirrhotic vs noncirrhotic</a:t>
            </a:r>
          </a:p>
        </p:txBody>
      </p:sp>
      <p:cxnSp>
        <p:nvCxnSpPr>
          <p:cNvPr id="17" name="Straight Arrow Connector 16"/>
          <p:cNvCxnSpPr/>
          <p:nvPr/>
        </p:nvCxnSpPr>
        <p:spPr>
          <a:xfrm>
            <a:off x="3243526" y="2421104"/>
            <a:ext cx="0" cy="52916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87363" y="4348142"/>
            <a:ext cx="8534400" cy="523220"/>
          </a:xfrm>
          <a:prstGeom prst="rect">
            <a:avLst/>
          </a:prstGeom>
          <a:noFill/>
        </p:spPr>
        <p:txBody>
          <a:bodyPr wrap="square" rtlCol="0">
            <a:spAutoFit/>
          </a:bodyPr>
          <a:lstStyle/>
          <a:p>
            <a:r>
              <a:rPr lang="en-US" sz="1400" b="0" dirty="0"/>
              <a:t>*Pts with GT1 HCV at screening equally randomized between arms; pts with GT2-6 HCV assigned to active treatment arm. </a:t>
            </a:r>
          </a:p>
        </p:txBody>
      </p:sp>
      <p:sp>
        <p:nvSpPr>
          <p:cNvPr id="19" name="TextBox 18"/>
          <p:cNvSpPr txBox="1"/>
          <p:nvPr/>
        </p:nvSpPr>
        <p:spPr>
          <a:xfrm>
            <a:off x="5891892" y="2051678"/>
            <a:ext cx="2351315" cy="307777"/>
          </a:xfrm>
          <a:prstGeom prst="rect">
            <a:avLst/>
          </a:prstGeom>
          <a:noFill/>
        </p:spPr>
        <p:txBody>
          <a:bodyPr wrap="square" rtlCol="0">
            <a:spAutoFit/>
          </a:bodyPr>
          <a:lstStyle/>
          <a:p>
            <a:pPr algn="ctr"/>
            <a:r>
              <a:rPr lang="en-US" sz="1400" i="1" dirty="0"/>
              <a:t>Wk 12</a:t>
            </a:r>
          </a:p>
        </p:txBody>
      </p:sp>
      <p:cxnSp>
        <p:nvCxnSpPr>
          <p:cNvPr id="20" name="Straight Arrow Connector 19"/>
          <p:cNvCxnSpPr/>
          <p:nvPr/>
        </p:nvCxnSpPr>
        <p:spPr>
          <a:xfrm>
            <a:off x="7059534" y="2290974"/>
            <a:ext cx="0" cy="2009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3"/>
          <p:cNvSpPr txBox="1">
            <a:spLocks noChangeArrowheads="1"/>
          </p:cNvSpPr>
          <p:nvPr/>
        </p:nvSpPr>
        <p:spPr bwMode="auto">
          <a:xfrm>
            <a:off x="388403" y="4918859"/>
            <a:ext cx="8455025"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r>
              <a:rPr lang="en-US" altLang="en-US" sz="1800" b="0" kern="0" dirty="0"/>
              <a:t>Previous NS5A treatment in SOF/VEL/VOX group (n = 263)</a:t>
            </a:r>
          </a:p>
          <a:p>
            <a:pPr lvl="1"/>
            <a:r>
              <a:rPr lang="en-US" altLang="en-US" sz="1600" b="0" kern="0" dirty="0"/>
              <a:t>LDV, 51%; DCV, 27%; OBV, 11%; other, 13%</a:t>
            </a:r>
          </a:p>
          <a:p>
            <a:r>
              <a:rPr lang="en-US" altLang="en-US" sz="1800" b="0" kern="0" dirty="0"/>
              <a:t>Cirrhosis definition for POLARIS studies: METAVIR F4 or Ishak 5-6 on biopsy, </a:t>
            </a:r>
            <a:r>
              <a:rPr lang="en-US" altLang="en-US" sz="1800" b="0" i="1" kern="0" dirty="0"/>
              <a:t>or</a:t>
            </a:r>
            <a:r>
              <a:rPr lang="en-US" altLang="en-US" sz="1800" b="0" kern="0" dirty="0"/>
              <a:t> </a:t>
            </a:r>
            <a:r>
              <a:rPr lang="en-US" altLang="en-US" sz="1800" b="0" i="1" kern="0" dirty="0"/>
              <a:t>FibroTest</a:t>
            </a:r>
            <a:r>
              <a:rPr lang="en-US" altLang="en-US" sz="1800" b="0" kern="0" dirty="0"/>
              <a:t> &gt; 0.75 + APRI &gt; 2, </a:t>
            </a:r>
            <a:r>
              <a:rPr lang="en-US" altLang="en-US" sz="1800" b="0" i="1" kern="0" dirty="0"/>
              <a:t>or FibroScan </a:t>
            </a:r>
            <a:r>
              <a:rPr lang="en-US" altLang="en-US" sz="1800" b="0" kern="0" dirty="0"/>
              <a:t>&gt; 12.5 kPa</a:t>
            </a:r>
          </a:p>
        </p:txBody>
      </p:sp>
      <p:cxnSp>
        <p:nvCxnSpPr>
          <p:cNvPr id="3" name="Straight Arrow Connector 2"/>
          <p:cNvCxnSpPr/>
          <p:nvPr/>
        </p:nvCxnSpPr>
        <p:spPr bwMode="auto">
          <a:xfrm>
            <a:off x="7083048" y="3955208"/>
            <a:ext cx="356138" cy="0"/>
          </a:xfrm>
          <a:prstGeom prst="straightConnector1">
            <a:avLst/>
          </a:prstGeom>
          <a:noFill/>
          <a:ln w="28575" cap="flat" cmpd="sng" algn="ctr">
            <a:solidFill>
              <a:schemeClr val="tx1"/>
            </a:solidFill>
            <a:prstDash val="solid"/>
            <a:round/>
            <a:headEnd type="none" w="med" len="med"/>
            <a:tailEnd type="triangle"/>
          </a:ln>
          <a:effectLst/>
        </p:spPr>
      </p:cxnSp>
      <p:sp>
        <p:nvSpPr>
          <p:cNvPr id="21" name="Rectangle 11"/>
          <p:cNvSpPr>
            <a:spLocks noChangeArrowheads="1"/>
          </p:cNvSpPr>
          <p:nvPr/>
        </p:nvSpPr>
        <p:spPr bwMode="auto">
          <a:xfrm>
            <a:off x="6911975" y="3258746"/>
            <a:ext cx="2232025" cy="1366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b="0" i="1" dirty="0"/>
              <a:t>Subsequently </a:t>
            </a:r>
          </a:p>
          <a:p>
            <a:pPr algn="ctr" eaLnBrk="1" hangingPunct="1"/>
            <a:r>
              <a:rPr lang="en-US" altLang="en-US" sz="1400" b="0" i="1" dirty="0"/>
              <a:t>received </a:t>
            </a:r>
          </a:p>
          <a:p>
            <a:pPr algn="ctr" eaLnBrk="1" hangingPunct="1"/>
            <a:r>
              <a:rPr lang="en-US" altLang="en-US" sz="1400" b="0" i="1" dirty="0"/>
              <a:t>deferred </a:t>
            </a:r>
          </a:p>
          <a:p>
            <a:pPr algn="ctr" eaLnBrk="1" hangingPunct="1"/>
            <a:r>
              <a:rPr lang="en-US" altLang="en-US" sz="1400" b="0" i="1" dirty="0"/>
              <a:t>SOF/VEL/VOX </a:t>
            </a:r>
          </a:p>
        </p:txBody>
      </p:sp>
    </p:spTree>
    <p:extLst>
      <p:ext uri="{BB962C8B-B14F-4D97-AF65-F5344CB8AC3E}">
        <p14:creationId xmlns:p14="http://schemas.microsoft.com/office/powerpoint/2010/main" val="29590619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le-Arial-45-White-Bold &amp;#x0D;&amp;#x0A;CCO Independent Conference Coverage&amp;#x0D;&amp;#x0A;of the 200X Annual Meeting of the XXXXXXXXX XXXXXXXX&quot;/&gt;&lt;property id=&quot;20307&quot; value=&quot;265&quot;/&gt;&lt;/object&gt;&lt;object type=&quot;3&quot; unique_id=&quot;10005&quot;&gt;&lt;property id=&quot;20148&quot; value=&quot;5&quot;/&gt;&lt;property id=&quot;20300&quot; value=&quot;Slide 2 - &amp;quot;Title-Arial-32-Bold-Yellow. Title may&amp;#x0D;&amp;#x0A;continue on 2 lines keep text at 32pt&amp;quot;&quot;/&gt;&lt;property id=&quot;20307&quot; value=&quot;257&quot;/&gt;&lt;/object&gt;&lt;object type=&quot;3&quot; unique_id=&quot;10006&quot;&gt;&lt;property id=&quot;20148&quot; value=&quot;5&quot;/&gt;&lt;property id=&quot;20300&quot; value=&quot;Slide 3 - &amp;quot;Text and Margin Consistency&amp;quot;&quot;/&gt;&lt;property id=&quot;20307&quot; value=&quot;267&quot;/&gt;&lt;/object&gt;&lt;object type=&quot;3&quot; unique_id=&quot;10007&quot;&gt;&lt;property id=&quot;20148&quot; value=&quot;5&quot;/&gt;&lt;property id=&quot;20300&quot; value=&quot;Slide 4 - &amp;quot;Transition Title &amp;#x0D;&amp;#x0A;for next topic of discussion &amp;#x0D;&amp;#x0A;or can be used as closer slide &amp;#x0D;&amp;#x0A;(ie: Q&amp;amp;A)&amp;#x0D;&amp;#x0A;(Arial-40-Bold-White-Cent&quot;/&gt;&lt;property id=&quot;20307&quot; value=&quot;261&quot;/&gt;&lt;/object&gt;&lt;object type=&quot;3&quot; unique_id=&quot;10008&quot;&gt;&lt;property id=&quot;20148&quot; value=&quot;5&quot;/&gt;&lt;property id=&quot;20300&quot; value=&quot;Slide 5 - &amp;quot;RGB Pallet&amp;quot;&quot;/&gt;&lt;property id=&quot;20307&quot; value=&quot;258&quot;/&gt;&lt;/object&gt;&lt;object type=&quot;3&quot; unique_id=&quot;10009&quot;&gt;&lt;property id=&quot;20148&quot; value=&quot;5&quot;/&gt;&lt;property id=&quot;20300&quot; value=&quot;Slide 6 - &amp;quot;Example Graph&amp;quot;&quot;/&gt;&lt;property id=&quot;20307&quot; value=&quot;286&quot;/&gt;&lt;/object&gt;&lt;object type=&quot;3&quot; unique_id=&quot;10010&quot;&gt;&lt;property id=&quot;20148&quot; value=&quot;5&quot;/&gt;&lt;property id=&quot;20300&quot; value=&quot;Slide 7 - &amp;quot;Example Graph and Text&amp;quot;&quot;/&gt;&lt;property id=&quot;20307&quot; value=&quot;288&quot;/&gt;&lt;/object&gt;&lt;object type=&quot;3&quot; unique_id=&quot;10011&quot;&gt;&lt;property id=&quot;20148&quot; value=&quot;5&quot;/&gt;&lt;property id=&quot;20300&quot; value=&quot;Slide 8 - &amp;quot;Example Line Graph&amp;quot;&quot;/&gt;&lt;property id=&quot;20307&quot; value=&quot;287&quot;/&gt;&lt;/object&gt;&lt;object type=&quot;3&quot; unique_id=&quot;10012&quot;&gt;&lt;property id=&quot;20148&quot; value=&quot;5&quot;/&gt;&lt;property id=&quot;20300&quot; value=&quot;Slide 9 - &amp;quot;Example Line Graph with Data Values&amp;quot;&quot;/&gt;&lt;property id=&quot;20307&quot; value=&quot;292&quot;/&gt;&lt;/object&gt;&lt;object type=&quot;3&quot; unique_id=&quot;10013&quot;&gt;&lt;property id=&quot;20148&quot; value=&quot;5&quot;/&gt;&lt;property id=&quot;20300&quot; value=&quot;Slide 10 - &amp;quot;Example Line Graph with Color &amp;#x0D;&amp;#x0A;Data Values&amp;quot;&quot;/&gt;&lt;property id=&quot;20307&quot; value=&quot;309&quot;/&gt;&lt;/object&gt;&lt;object type=&quot;3&quot; unique_id=&quot;10014&quot;&gt;&lt;property id=&quot;20148&quot; value=&quot;5&quot;/&gt;&lt;property id=&quot;20300&quot; value=&quot;Slide 11 - &amp;quot;Example Schematic&amp;quot;&quot;/&gt;&lt;property id=&quot;20307&quot; value=&quot;262&quot;/&gt;&lt;/object&gt;&lt;object type=&quot;3&quot; unique_id=&quot;10015&quot;&gt;&lt;property id=&quot;20148&quot; value=&quot;5&quot;/&gt;&lt;property id=&quot;20300&quot; value=&quot;Slide 12 - &amp;quot;Example Schematic Continued&amp;quot;&quot;/&gt;&lt;property id=&quot;20307&quot; value=&quot;263&quot;/&gt;&lt;/object&gt;&lt;object type=&quot;3&quot; unique_id=&quot;10016&quot;&gt;&lt;property id=&quot;20148&quot; value=&quot;5&quot;/&gt;&lt;property id=&quot;20300&quot; value=&quot;Slide 13 - &amp;quot;Example Tables&amp;quot;&quot;/&gt;&lt;property id=&quot;20307&quot; value=&quot;311&quot;/&gt;&lt;/object&gt;&lt;object type=&quot;3&quot; unique_id=&quot;10017&quot;&gt;&lt;property id=&quot;20148&quot; value=&quot;5&quot;/&gt;&lt;property id=&quot;20300&quot; value=&quot;Slide 14 - &amp;quot;Example Tables Continued&amp;quot;&quot;/&gt;&lt;property id=&quot;20307&quot; value=&quot;312&quot;/&gt;&lt;/object&gt;&lt;object type=&quot;3&quot; unique_id=&quot;10018&quot;&gt;&lt;property id=&quot;20148&quot; value=&quot;5&quot;/&gt;&lt;property id=&quot;20300&quot; value=&quot;Slide 15 - &amp;quot;Example Tables Continued&amp;quot;&quot;/&gt;&lt;property id=&quot;20307&quot; value=&quot;313&quot;/&gt;&lt;/object&gt;&lt;object type=&quot;3&quot; unique_id=&quot;10019&quot;&gt;&lt;property id=&quot;20148&quot; value=&quot;5&quot;/&gt;&lt;property id=&quot;20300&quot; value=&quot;Slide 16 - &amp;quot;Example Tables Continued&amp;quot;&quot;/&gt;&lt;property id=&quot;20307&quot; value=&quot;314&quot;/&gt;&lt;/object&gt;&lt;object type=&quot;3&quot; unique_id=&quot;10020&quot;&gt;&lt;property id=&quot;20148&quot; value=&quot;5&quot;/&gt;&lt;property id=&quot;20300&quot; value=&quot;Slide 17 - &amp;quot;Additional Formatting Notes&amp;quot;&quot;/&gt;&lt;property id=&quot;20307&quot; value=&quot;270&quot;/&gt;&lt;/object&gt;&lt;object type=&quot;3&quot; unique_id=&quot;10021&quot;&gt;&lt;property id=&quot;20148&quot; value=&quot;5&quot;/&gt;&lt;property id=&quot;20300&quot; value=&quot;Slide 18 - &amp;quot;“Polish Stage” Notes&amp;quot;&quot;/&gt;&lt;property id=&quot;20307&quot; value=&quot;272&quot;/&gt;&lt;/object&gt;&lt;object type=&quot;3&quot; unique_id=&quot;10022&quot;&gt;&lt;property id=&quot;20148&quot; value=&quot;5&quot;/&gt;&lt;property id=&quot;20300&quot; value=&quot;Slide 19 - &amp;quot;For Black and White Print Slides&amp;quot;&quot;/&gt;&lt;property id=&quot;20307&quot; value=&quot;290&quot;/&gt;&lt;/object&gt;&lt;object type=&quot;3&quot; unique_id=&quot;10023&quot;&gt;&lt;property id=&quot;20148&quot; value=&quot;5&quot;/&gt;&lt;property id=&quot;20300&quot; value=&quot;Slide 20 - &amp;quot;For Black and White Print Slides&amp;quot;&quot;/&gt;&lt;property id=&quot;20307&quot; value=&quot;291&quot;/&gt;&lt;/object&gt;&lt;object type=&quot;3&quot; unique_id=&quot;10024&quot;&gt;&lt;property id=&quot;20148&quot; value=&quot;5&quot;/&gt;&lt;property id=&quot;20300&quot; value=&quot;Slide 21 - &amp;quot;CME Slides for Designer and Editorial Reference…&amp;quot;&quot;/&gt;&lt;property id=&quot;20307&quot; value=&quot;273&quot;/&gt;&lt;/object&gt;&lt;object type=&quot;3&quot; unique_id=&quot;10025&quot;&gt;&lt;property id=&quot;20148&quot; value=&quot;5&quot;/&gt;&lt;property id=&quot;20300&quot; value=&quot;Slide 22 - &amp;quot;About These Slides&amp;quot;&quot;/&gt;&lt;property id=&quot;20307&quot; value=&quot;308&quot;/&gt;&lt;/object&gt;&lt;object type=&quot;3&quot; unique_id=&quot;10026&quot;&gt;&lt;property id=&quot;20148&quot; value=&quot;5&quot;/&gt;&lt;property id=&quot;20300&quot; value=&quot;Slide 23 - &amp;quot;Faculty&amp;quot;&quot;/&gt;&lt;property id=&quot;20307&quot; value=&quot;294&quot;/&gt;&lt;/object&gt;&lt;object type=&quot;3&quot; unique_id=&quot;10027&quot;&gt;&lt;property id=&quot;20148&quot; value=&quot;5&quot;/&gt;&lt;property id=&quot;20300&quot; value=&quot;Slide 24 - &amp;quot;Disclosure of Conflicts of Interest&amp;quot;&quot;/&gt;&lt;property id=&quot;20307&quot; value=&quot;295&quot;/&gt;&lt;/object&gt;&lt;object type=&quot;3&quot; unique_id=&quot;10028&quot;&gt;&lt;property id=&quot;20148&quot; value=&quot;5&quot;/&gt;&lt;property id=&quot;20300&quot; value=&quot;Slide 25 - &amp;quot;Disclosures&amp;quot;&quot;/&gt;&lt;property id=&quot;20307&quot; value=&quot;296&quot;/&gt;&lt;/object&gt;&lt;object type=&quot;3&quot; unique_id=&quot;10029&quot;&gt;&lt;property id=&quot;20148&quot; value=&quot;5&quot;/&gt;&lt;property id=&quot;20300&quot; value=&quot;Slide 26 - &amp;quot;Disclosure of Unlabeled Use&amp;quot;&quot;/&gt;&lt;property id=&quot;20307&quot; value=&quot;297&quot;/&gt;&lt;/object&gt;&lt;object type=&quot;3&quot; unique_id=&quot;10030&quot;&gt;&lt;property id=&quot;20148&quot; value=&quot;5&quot;/&gt;&lt;property id=&quot;20300&quot; value=&quot;Slide 27 - &amp;quot;Goal&amp;#x0D;&amp;#x0A;The goal of this activity is xxxxxxxxxxxxxxxxxxxxxxxxxxxxxxxxxxxx xxxxxxxxxxxxxxxxxxxxxxxxxxxxxxxxxxxxxxxxxxx&quot;/&gt;&lt;property id=&quot;20307&quot; value=&quot;298&quot;/&gt;&lt;/object&gt;&lt;object type=&quot;3&quot; unique_id=&quot;10031&quot;&gt;&lt;property id=&quot;20148&quot; value=&quot;5&quot;/&gt;&lt;property id=&quot;20300&quot; value=&quot;Slide 28 - &amp;quot;Physician Continuing Medical Education&amp;quot;&quot;/&gt;&lt;property id=&quot;20307&quot; value=&quot;299&quot;/&gt;&lt;/object&gt;&lt;object type=&quot;3&quot; unique_id=&quot;10032&quot;&gt;&lt;property id=&quot;20148&quot; value=&quot;5&quot;/&gt;&lt;property id=&quot;20300&quot; value=&quot;Slide 29 - &amp;quot;Pharmacist Continuing Education&amp;quot;&quot;/&gt;&lt;property id=&quot;20307&quot; value=&quot;300&quot;/&gt;&lt;/object&gt;&lt;object type=&quot;3&quot; unique_id=&quot;10033&quot;&gt;&lt;property id=&quot;20148&quot; value=&quot;5&quot;/&gt;&lt;property id=&quot;20300&quot; value=&quot;Slide 30 - &amp;quot;Nursing Continuing Education&amp;quot;&quot;/&gt;&lt;property id=&quot;20307&quot; value=&quot;301&quot;/&gt;&lt;/object&gt;&lt;object type=&quot;3&quot; unique_id=&quot;10034&quot;&gt;&lt;property id=&quot;20148&quot; value=&quot;5&quot;/&gt;&lt;property id=&quot;20300&quot; value=&quot;Slide 31 - &amp;quot;Please review the following important &amp;#x0D;&amp;#x0A;CME information in your handout&amp;quot;&quot;/&gt;&lt;property id=&quot;20307&quot; value=&quot;310&quot;/&gt;&lt;/object&gt;&lt;object type=&quot;3&quot; unique_id=&quot;10035&quot;&gt;&lt;property id=&quot;20148&quot; value=&quot;5&quot;/&gt;&lt;property id=&quot;20300&quot; value=&quot;Slide 33 - &amp;quot;Release Date&amp;quot;&quot;/&gt;&lt;property id=&quot;20307&quot; value=&quot;302&quot;/&gt;&lt;/object&gt;&lt;object type=&quot;3&quot; unique_id=&quot;10036&quot;&gt;&lt;property id=&quot;20148&quot; value=&quot;5&quot;/&gt;&lt;property id=&quot;20300&quot; value=&quot;Slide 34 - &amp;quot;Instructions for Credit&amp;quot;&quot;/&gt;&lt;property id=&quot;20307&quot; value=&quot;303&quot;/&gt;&lt;/object&gt;&lt;object type=&quot;3&quot; unique_id=&quot;10037&quot;&gt;&lt;property id=&quot;20148&quot; value=&quot;5&quot;/&gt;&lt;property id=&quot;20300&quot; value=&quot;Slide 35 - &amp;quot;Now Take the Test . . .&amp;quot;&quot;/&gt;&lt;property id=&quot;20307&quot; value=&quot;304&quot;/&gt;&lt;/object&gt;&lt;object type=&quot;3&quot; unique_id=&quot;10038&quot;&gt;&lt;property id=&quot;20148&quot; value=&quot;5&quot;/&gt;&lt;property id=&quot;20300&quot; value=&quot;Slide 36 - &amp;quot;This Program Is Supported By &amp;#x0D;&amp;#x0A;Educational Grants From&amp;quot;&quot;/&gt;&lt;property id=&quot;20307&quot; value=&quot;305&quot;/&gt;&lt;/object&gt;&lt;object type=&quot;3&quot; unique_id=&quot;10039&quot;&gt;&lt;property id=&quot;20148&quot; value=&quot;5&quot;/&gt;&lt;property id=&quot;20300&quot; value=&quot;Slide 37 - &amp;quot;Supporters listed by Hierarchy&amp;quot;&quot;/&gt;&lt;property id=&quot;20307&quot; value=&quot;306&quot;/&gt;&lt;/object&gt;&lt;object type=&quot;3&quot; unique_id=&quot;10040&quot;&gt;&lt;property id=&quot;20148&quot; value=&quot;5&quot;/&gt;&lt;property id=&quot;20300&quot; value=&quot;Slide 38 - &amp;quot;General Information&amp;quot;&quot;/&gt;&lt;property id=&quot;20307&quot; value=&quot;315&quot;/&gt;&lt;/object&gt;&lt;object type=&quot;3&quot; unique_id=&quot;10041&quot;&gt;&lt;property id=&quot;20148&quot; value=&quot;5&quot;/&gt;&lt;property id=&quot;20300&quot; value=&quot;Slide 39 - &amp;quot;Please review the slide notes &amp;#x0D;&amp;#x0A;for analysis of each study &amp;#x0D;&amp;#x0A;by expert faculty &amp;lt;Insert Name, MD&amp;gt;, and &amp;lt;Insert Name, &quot;/&gt;&lt;property id=&quot;20307&quot; value=&quot;316&quot;/&gt;&lt;/object&gt;&lt;object type=&quot;3&quot; unique_id=&quot;10042&quot;&gt;&lt;property id=&quot;20148&quot; value=&quot;5&quot;/&gt;&lt;property id=&quot;20300&quot; value=&quot;Slide 40 - &amp;quot;Promo Slide Reference&amp;#x0D;&amp;#x0A;(Placed as the last slide in a slideset, &amp;#x0D;&amp;#x0A;if requested)&amp;quot;&quot;/&gt;&lt;property id=&quot;20307&quot; value=&quot;307&quot;/&gt;&lt;/object&gt;&lt;object type=&quot;3&quot; unique_id=&quot;10043&quot;&gt;&lt;property id=&quot;20148&quot; value=&quot;5&quot;/&gt;&lt;property id=&quot;20300&quot; value=&quot;Slide 41 - &amp;quot;Go Online for More CCO &amp;#x0D;&amp;#x0A;Coverage of XXXXXXXXXXXX!&amp;quot;&quot;/&gt;&lt;property id=&quot;20307&quot; value=&quot;284&quot;/&gt;&lt;/object&gt;&lt;object type=&quot;3&quot; unique_id=&quot;12121&quot;&gt;&lt;property id=&quot;20148&quot; value=&quot;5&quot;/&gt;&lt;property id=&quot;20300&quot; value=&quot;Slide 32 - &amp;quot;Disclaimer&amp;quot;&quot;/&gt;&lt;property id=&quot;20307&quot; value=&quot;317&quot;/&gt;&lt;/object&gt;&lt;/object&gt;&lt;/object&gt;&lt;/database&gt;"/>
</p:tagLst>
</file>

<file path=ppt/theme/theme1.xml><?xml version="1.0" encoding="utf-8"?>
<a:theme xmlns:a="http://schemas.openxmlformats.org/drawingml/2006/main" name="Custom Design">
  <a:themeElements>
    <a:clrScheme name="ONC Theme">
      <a:dk1>
        <a:srgbClr val="CDCDCF"/>
      </a:dk1>
      <a:lt1>
        <a:srgbClr val="FFFFFF"/>
      </a:lt1>
      <a:dk2>
        <a:srgbClr val="00003E"/>
      </a:dk2>
      <a:lt2>
        <a:srgbClr val="F8F45A"/>
      </a:lt2>
      <a:accent1>
        <a:srgbClr val="12AD2B"/>
      </a:accent1>
      <a:accent2>
        <a:srgbClr val="5AAACE"/>
      </a:accent2>
      <a:accent3>
        <a:srgbClr val="F6A108"/>
      </a:accent3>
      <a:accent4>
        <a:srgbClr val="4FAD26"/>
      </a:accent4>
      <a:accent5>
        <a:srgbClr val="2B85B8"/>
      </a:accent5>
      <a:accent6>
        <a:srgbClr val="8B3D9A"/>
      </a:accent6>
      <a:hlink>
        <a:srgbClr val="F6A108"/>
      </a:hlink>
      <a:folHlink>
        <a:srgbClr val="8B3D9A"/>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wrap="none">
        <a:spAutoFit/>
      </a:bodyPr>
      <a:lstStyle>
        <a:defPPr eaLnBrk="1" hangingPunct="1">
          <a:lnSpc>
            <a:spcPct val="100000"/>
          </a:lnSpc>
          <a:spcBef>
            <a:spcPct val="0"/>
          </a:spcBef>
          <a:spcAft>
            <a:spcPct val="0"/>
          </a:spcAft>
          <a:buClrTx/>
          <a:buFontTx/>
          <a:buNone/>
          <a:defRPr sz="1400" b="0" dirty="0" smtClean="0">
            <a:solidFill>
              <a:schemeClr val="bg2"/>
            </a:solidFill>
          </a:defRPr>
        </a:defPPr>
      </a:lstStyle>
    </a:spDef>
    <a:lnDef>
      <a:spPr bwMode="auto">
        <a:noFill/>
        <a:ln w="28575"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buNone/>
          <a:defRPr b="0" dirty="0"/>
        </a:defPPr>
      </a:lstStyle>
    </a:txDef>
  </a:objectDefaults>
  <a:extraClrSchemeLst>
    <a:extraClrScheme>
      <a:clrScheme name="Custom Design 1">
        <a:dk1>
          <a:srgbClr val="CDCDCF"/>
        </a:dk1>
        <a:lt1>
          <a:srgbClr val="FFFFFF"/>
        </a:lt1>
        <a:dk2>
          <a:srgbClr val="09003E"/>
        </a:dk2>
        <a:lt2>
          <a:srgbClr val="F2F23A"/>
        </a:lt2>
        <a:accent1>
          <a:srgbClr val="12AD2B"/>
        </a:accent1>
        <a:accent2>
          <a:srgbClr val="5AAACE"/>
        </a:accent2>
        <a:accent3>
          <a:srgbClr val="AAAAAF"/>
        </a:accent3>
        <a:accent4>
          <a:srgbClr val="DADADA"/>
        </a:accent4>
        <a:accent5>
          <a:srgbClr val="AAD3AC"/>
        </a:accent5>
        <a:accent6>
          <a:srgbClr val="519ABA"/>
        </a:accent6>
        <a:hlink>
          <a:srgbClr val="F6A108"/>
        </a:hlink>
        <a:folHlink>
          <a:srgbClr val="2B85B8"/>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Document_x0020_Category xmlns="bc9c8c78-68fd-4ff9-8e8b-9f4fe46eaba1">Slides</Document_x0020_Category>
    <_dlc_DocId xmlns="44fe61e2-57e7-4b9e-ba85-66037b1b4d65">E3WMEMYUK6S7-1424496879-11</_dlc_DocId>
    <_dlc_DocIdUrl xmlns="44fe61e2-57e7-4b9e-ba85-66037b1b4d65">
      <Url>https://intranet.clinicaloptions.com/mews/hepatitis/2016_AASLD_Conference_Coverage/Slides_-_Online/_layouts/15/DocIdRedir.aspx?ID=E3WMEMYUK6S7-1424496879-11</Url>
      <Description>E3WMEMYUK6S7-1424496879-11</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E3E4AED94EA3334F8D1BDFD49663DD8C" ma:contentTypeVersion="1" ma:contentTypeDescription="Create a new document." ma:contentTypeScope="" ma:versionID="b9512e89c2fab1e9d0114232c5e85011">
  <xsd:schema xmlns:xsd="http://www.w3.org/2001/XMLSchema" xmlns:xs="http://www.w3.org/2001/XMLSchema" xmlns:p="http://schemas.microsoft.com/office/2006/metadata/properties" xmlns:ns2="44fe61e2-57e7-4b9e-ba85-66037b1b4d65" xmlns:ns3="bc9c8c78-68fd-4ff9-8e8b-9f4fe46eaba1" targetNamespace="http://schemas.microsoft.com/office/2006/metadata/properties" ma:root="true" ma:fieldsID="a3a766c0dffb6aa1d2251b6f4d396a2a" ns2:_="" ns3:_="">
    <xsd:import namespace="44fe61e2-57e7-4b9e-ba85-66037b1b4d65"/>
    <xsd:import namespace="bc9c8c78-68fd-4ff9-8e8b-9f4fe46eaba1"/>
    <xsd:element name="properties">
      <xsd:complexType>
        <xsd:sequence>
          <xsd:element name="documentManagement">
            <xsd:complexType>
              <xsd:all>
                <xsd:element ref="ns2:_dlc_DocId" minOccurs="0"/>
                <xsd:element ref="ns2:_dlc_DocIdUrl" minOccurs="0"/>
                <xsd:element ref="ns2:_dlc_DocIdPersistId" minOccurs="0"/>
                <xsd:element ref="ns3:Document_x0020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fe61e2-57e7-4b9e-ba85-66037b1b4d6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c9c8c78-68fd-4ff9-8e8b-9f4fe46eaba1" elementFormDefault="qualified">
    <xsd:import namespace="http://schemas.microsoft.com/office/2006/documentManagement/types"/>
    <xsd:import namespace="http://schemas.microsoft.com/office/infopath/2007/PartnerControls"/>
    <xsd:element name="Document_x0020_Category" ma:index="11" nillable="true" ma:displayName="Document Category" ma:internalName="Document_x0020_Category">
      <xsd:simpleType>
        <xsd:restriction base="dms:Choice">
          <xsd:enumeration value="Slides"/>
          <xsd:enumeration value="Permission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3FB0C1-C28C-4991-8937-77AD4AC4A482}"/>
</file>

<file path=customXml/itemProps2.xml><?xml version="1.0" encoding="utf-8"?>
<ds:datastoreItem xmlns:ds="http://schemas.openxmlformats.org/officeDocument/2006/customXml" ds:itemID="{3F58E3AD-CA23-42C2-94DB-1EB25C78A160}"/>
</file>

<file path=customXml/itemProps3.xml><?xml version="1.0" encoding="utf-8"?>
<ds:datastoreItem xmlns:ds="http://schemas.openxmlformats.org/officeDocument/2006/customXml" ds:itemID="{912D40F3-1380-402D-A010-223E50034C48}"/>
</file>

<file path=customXml/itemProps4.xml><?xml version="1.0" encoding="utf-8"?>
<ds:datastoreItem xmlns:ds="http://schemas.openxmlformats.org/officeDocument/2006/customXml" ds:itemID="{8D447B8C-1895-4C7C-8859-E23A693317FE}"/>
</file>

<file path=customXml/itemProps5.xml><?xml version="1.0" encoding="utf-8"?>
<ds:datastoreItem xmlns:ds="http://schemas.openxmlformats.org/officeDocument/2006/customXml" ds:itemID="{5597391F-CAE9-46DD-8D20-AF476B8B4F90}"/>
</file>

<file path=docProps/app.xml><?xml version="1.0" encoding="utf-8"?>
<Properties xmlns="http://schemas.openxmlformats.org/officeDocument/2006/extended-properties" xmlns:vt="http://schemas.openxmlformats.org/officeDocument/2006/docPropsVTypes">
  <Template/>
  <TotalTime>10348</TotalTime>
  <Words>8193</Words>
  <Application>Microsoft Office PowerPoint</Application>
  <PresentationFormat>On-screen Show (4:3)</PresentationFormat>
  <Paragraphs>1792</Paragraphs>
  <Slides>50</Slides>
  <Notes>50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MS PGothic</vt:lpstr>
      <vt:lpstr>MS PGothic</vt:lpstr>
      <vt:lpstr>Arial</vt:lpstr>
      <vt:lpstr>Times</vt:lpstr>
      <vt:lpstr>Wingdings</vt:lpstr>
      <vt:lpstr>ヒラギノ角ゴ Pro W3</vt:lpstr>
      <vt:lpstr>Custom Design</vt:lpstr>
      <vt:lpstr>Clinical Impact of New Data From Boston 2016*</vt:lpstr>
      <vt:lpstr>About These Slides</vt:lpstr>
      <vt:lpstr>Faculty</vt:lpstr>
      <vt:lpstr>Disclosures</vt:lpstr>
      <vt:lpstr>HCV Treatment: Investigational Regimens</vt:lpstr>
      <vt:lpstr>Summary of Approved Direct-Acting Antivirals Discussed in This Slideset</vt:lpstr>
      <vt:lpstr>Summary of Investigational Direct-Acting Antivirals Discussed in This Slideset</vt:lpstr>
      <vt:lpstr>Overview of Investigational DAA Studies Discussed in This Slideset</vt:lpstr>
      <vt:lpstr>POLARIS-1: SOF/VEL/VOX for 12 Wks After NS5A Failure in GT1-6 HCV</vt:lpstr>
      <vt:lpstr>POLARIS-1: SVR12 Rates With 12-Wk SOF/VEL/VOX in Previous NS5A Failure</vt:lpstr>
      <vt:lpstr>POLARIS-2: 8-Wk SOF/VEL/VOX vs 12-Wk SOF/VEL for DAA-Naive GT1-6 Pts</vt:lpstr>
      <vt:lpstr>POLARIS-2: SVR12 Rates With 8-Wk SOF/VEL/VOX vs 12-Wk SOF/VEL</vt:lpstr>
      <vt:lpstr>POLARIS-2: Efficacy by HCV GT With 8-Wk SOF/VEL/VOX vs 12-Wk SOF/VEL</vt:lpstr>
      <vt:lpstr>POLARIS-3: 8-Wk SOF/VEL/VOX vs 12-Wk SOF/VEL for Cirrhotic, DAA Naive GT3</vt:lpstr>
      <vt:lpstr>POLARIS-3: SVR12 Rates With 8-Wk SOF/VEL/VOX for Cirrhotic GT3 Pts</vt:lpstr>
      <vt:lpstr>POLARIS-4: SOF/VEL/VOX for DAA-Exp’d, NS5A Inhibitor-Naive GT1-6 HCV</vt:lpstr>
      <vt:lpstr>POLARIS-4: Efficacy of SOF/VEL/VOX for DAA-Exp’d, NS5A Inhibitor Naive HCV Pts</vt:lpstr>
      <vt:lpstr>POLARIS Studies: Safety</vt:lpstr>
      <vt:lpstr>POLARIS Studies: Safety</vt:lpstr>
      <vt:lpstr>ENDURANCE-1, 2, 4: GLE/PIB for Treatment of GT1, 2, 4, 5, 6 HCV</vt:lpstr>
      <vt:lpstr>ENDURANCE Studies: Key Baseline Demographics</vt:lpstr>
      <vt:lpstr>ENDURANCE Studies: Efficacy of GLE/PIB for Treating GT1, 2, 4, 5, 6 HCV</vt:lpstr>
      <vt:lpstr>SURVEYOR-II, Part 3: GLE/PIB for Pts With GT3 HCV ± Cirrhosis</vt:lpstr>
      <vt:lpstr>SURVEYOR-II, Part 3: SVR12 Rates With GLE/PIB for Pts With GT3 HCV ± Cirrhosis</vt:lpstr>
      <vt:lpstr>EXPEDITION-IV: GLE/PIB for Pts With  GT1-6 HCV and Renal Impairment</vt:lpstr>
      <vt:lpstr>GLE/PIB Studies: Safety</vt:lpstr>
      <vt:lpstr>GLE/PIB Studies: Safety</vt:lpstr>
      <vt:lpstr>C-CREST 1 &amp; 2: MK-3682/GZR/RZR ± RBV for Treating Pts With GT1-3 HCV</vt:lpstr>
      <vt:lpstr>C-CREST 1 &amp; 2: Efficacy of MK-3682/ GZR/RZR ± RBV for Pts With GT1-3 HCV</vt:lpstr>
      <vt:lpstr>C-CREST 1 &amp; 2: Retreatment With  MK-3682/GZR/RZR for 8-Wk Failures</vt:lpstr>
      <vt:lpstr>C-SURGE: MK-3682/GZR/RZR for GT1 HCV Pts Who Relapsed on DAA Therapy </vt:lpstr>
      <vt:lpstr>C-SURGE: SVR8 Rates With  MK-3682/GZR/RZR for DAA Relapses</vt:lpstr>
      <vt:lpstr>MK-3682/GZR/RZR Studies: Safety</vt:lpstr>
      <vt:lpstr>MK-3682/GZR/RZR Studies: Safety</vt:lpstr>
      <vt:lpstr>HCV Treatment: Real-World Studies With Approved Therapies</vt:lpstr>
      <vt:lpstr>Real-World HCV Treatment in the US VA Healthcare System</vt:lpstr>
      <vt:lpstr>Real-World HCV Retreatment Efficacy for DAA Failures</vt:lpstr>
      <vt:lpstr>ASCEND: HCV Treatment Efficacy and Adherence by Provider Type</vt:lpstr>
      <vt:lpstr>HBV Studies</vt:lpstr>
      <vt:lpstr>HBV Reactivation in Pts Receiving DAAs: Postmarketing Cases Reported to FDA</vt:lpstr>
      <vt:lpstr>HBV Testing and Monitoring During HCV DAA Therapy: AASLD/IDSA Guidance</vt:lpstr>
      <vt:lpstr>GS-108/110: Changes in BMD With TAF vs TDF in HBV Pts</vt:lpstr>
      <vt:lpstr>GS-1059: TLR-7 Agonist GS-9620 for Pts With Suppressed Chronic HBV Infection</vt:lpstr>
      <vt:lpstr>GS-4774, a Heat-Inactivated, Yeast-Based  T-Cell Vaccine for Pts With Chronic HBV</vt:lpstr>
      <vt:lpstr>NASH: Investigational Therapeutics</vt:lpstr>
      <vt:lpstr>Selonsertib ± Simtuzumab for Pts With NASH and F2/F3 Fibrosis</vt:lpstr>
      <vt:lpstr>Selonsertib ± Simtuzumab for Pts With NASH: Key Findings</vt:lpstr>
      <vt:lpstr>CENTAUR: Cenicriviroc for Pts With NASH and F1-3 Fibrosis </vt:lpstr>
      <vt:lpstr>CENTAUR: Key Efficacy and Safety Findings </vt:lpstr>
      <vt:lpstr>Go Online for More CCO  Coverage of Boston 2016!</vt:lpstr>
    </vt:vector>
  </TitlesOfParts>
  <Company>Preferred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Impact of New Data From Boston 2016</dc:title>
  <dc:creator>Preferred User</dc:creator>
  <cp:lastModifiedBy>Andrea Boecler</cp:lastModifiedBy>
  <cp:revision>702</cp:revision>
  <dcterms:created xsi:type="dcterms:W3CDTF">2005-05-27T15:08:01Z</dcterms:created>
  <dcterms:modified xsi:type="dcterms:W3CDTF">2017-01-09T21:58:27Z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gs">
    <vt:lpwstr/>
  </property>
  <property fmtid="{D5CDD505-2E9C-101B-9397-08002B2CF9AE}" pid="3" name="display_urn:schemas-microsoft-com:office:office#Editor">
    <vt:lpwstr>Megan Capel</vt:lpwstr>
  </property>
  <property fmtid="{D5CDD505-2E9C-101B-9397-08002B2CF9AE}" pid="4" name="display_urn:schemas-microsoft-com:office:office#Author">
    <vt:lpwstr>Megan Capel</vt:lpwstr>
  </property>
  <property fmtid="{D5CDD505-2E9C-101B-9397-08002B2CF9AE}" pid="5" name="_dlc_DocId">
    <vt:lpwstr>E3WMEMYUK6S7-774202374-1</vt:lpwstr>
  </property>
  <property fmtid="{D5CDD505-2E9C-101B-9397-08002B2CF9AE}" pid="6" name="_dlc_DocIdItemGuid">
    <vt:lpwstr>3ee66fde-94a5-44b7-890d-5b6414186369</vt:lpwstr>
  </property>
  <property fmtid="{D5CDD505-2E9C-101B-9397-08002B2CF9AE}" pid="7" name="_dlc_DocIdUrl">
    <vt:lpwstr>https://intranet.clinicaloptions.com/mews/hepatitis/2016_AASLD_Conference_Coverage/Slide_Template_-_CC/_layouts/15/DocIdRedir.aspx?ID=E3WMEMYUK6S7-774202374-1, E3WMEMYUK6S7-774202374-1</vt:lpwstr>
  </property>
  <property fmtid="{D5CDD505-2E9C-101B-9397-08002B2CF9AE}" pid="8" name="ContentTypeId">
    <vt:lpwstr>0x010100E3E4AED94EA3334F8D1BDFD49663DD8C</vt:lpwstr>
  </property>
</Properties>
</file>