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6"/>
  </p:sldMasterIdLst>
  <p:notesMasterIdLst>
    <p:notesMasterId r:id="rId57"/>
  </p:notesMasterIdLst>
  <p:handoutMasterIdLst>
    <p:handoutMasterId r:id="rId58"/>
  </p:handoutMasterIdLst>
  <p:sldIdLst>
    <p:sldId id="265" r:id="rId7"/>
    <p:sldId id="308" r:id="rId8"/>
    <p:sldId id="294" r:id="rId9"/>
    <p:sldId id="296" r:id="rId10"/>
    <p:sldId id="261" r:id="rId11"/>
    <p:sldId id="383" r:id="rId12"/>
    <p:sldId id="384" r:id="rId13"/>
    <p:sldId id="338" r:id="rId14"/>
    <p:sldId id="390" r:id="rId15"/>
    <p:sldId id="393" r:id="rId16"/>
    <p:sldId id="340" r:id="rId17"/>
    <p:sldId id="375" r:id="rId18"/>
    <p:sldId id="402" r:id="rId19"/>
    <p:sldId id="342" r:id="rId20"/>
    <p:sldId id="331" r:id="rId21"/>
    <p:sldId id="392" r:id="rId22"/>
    <p:sldId id="385" r:id="rId23"/>
    <p:sldId id="339" r:id="rId24"/>
    <p:sldId id="344" r:id="rId25"/>
    <p:sldId id="357" r:id="rId26"/>
    <p:sldId id="360" r:id="rId27"/>
    <p:sldId id="394" r:id="rId28"/>
    <p:sldId id="362" r:id="rId29"/>
    <p:sldId id="332" r:id="rId30"/>
    <p:sldId id="397" r:id="rId31"/>
    <p:sldId id="368" r:id="rId32"/>
    <p:sldId id="361" r:id="rId33"/>
    <p:sldId id="365" r:id="rId34"/>
    <p:sldId id="334" r:id="rId35"/>
    <p:sldId id="398" r:id="rId36"/>
    <p:sldId id="367" r:id="rId37"/>
    <p:sldId id="372" r:id="rId38"/>
    <p:sldId id="373" r:id="rId39"/>
    <p:sldId id="371" r:id="rId40"/>
    <p:sldId id="325" r:id="rId41"/>
    <p:sldId id="381" r:id="rId42"/>
    <p:sldId id="352" r:id="rId43"/>
    <p:sldId id="328" r:id="rId44"/>
    <p:sldId id="323" r:id="rId45"/>
    <p:sldId id="387" r:id="rId46"/>
    <p:sldId id="327" r:id="rId47"/>
    <p:sldId id="399" r:id="rId48"/>
    <p:sldId id="401" r:id="rId49"/>
    <p:sldId id="388" r:id="rId50"/>
    <p:sldId id="324" r:id="rId51"/>
    <p:sldId id="347" r:id="rId52"/>
    <p:sldId id="400" r:id="rId53"/>
    <p:sldId id="349" r:id="rId54"/>
    <p:sldId id="350" r:id="rId55"/>
    <p:sldId id="336" r:id="rId56"/>
  </p:sldIdLst>
  <p:sldSz cx="9144000" cy="6858000" type="screen4x3"/>
  <p:notesSz cx="6985000" cy="9271000"/>
  <p:custDataLst>
    <p:tags r:id="rId59"/>
  </p:custDataLst>
  <p:defaultTex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mn-cs"/>
      </a:defRPr>
    </a:lvl5pPr>
    <a:lvl6pPr marL="2286000" algn="l" defTabSz="914400" rtl="0" eaLnBrk="1" latinLnBrk="0" hangingPunct="1">
      <a:defRPr b="1" kern="1200">
        <a:solidFill>
          <a:schemeClr val="tx1"/>
        </a:solidFill>
        <a:latin typeface="Arial" panose="020B0604020202020204" pitchFamily="34" charset="0"/>
        <a:ea typeface="+mn-ea"/>
        <a:cs typeface="+mn-cs"/>
      </a:defRPr>
    </a:lvl6pPr>
    <a:lvl7pPr marL="2743200" algn="l" defTabSz="914400" rtl="0" eaLnBrk="1" latinLnBrk="0" hangingPunct="1">
      <a:defRPr b="1" kern="1200">
        <a:solidFill>
          <a:schemeClr val="tx1"/>
        </a:solidFill>
        <a:latin typeface="Arial" panose="020B0604020202020204" pitchFamily="34" charset="0"/>
        <a:ea typeface="+mn-ea"/>
        <a:cs typeface="+mn-cs"/>
      </a:defRPr>
    </a:lvl7pPr>
    <a:lvl8pPr marL="3200400" algn="l" defTabSz="914400" rtl="0" eaLnBrk="1" latinLnBrk="0" hangingPunct="1">
      <a:defRPr b="1" kern="1200">
        <a:solidFill>
          <a:schemeClr val="tx1"/>
        </a:solidFill>
        <a:latin typeface="Arial" panose="020B0604020202020204" pitchFamily="34" charset="0"/>
        <a:ea typeface="+mn-ea"/>
        <a:cs typeface="+mn-cs"/>
      </a:defRPr>
    </a:lvl8pPr>
    <a:lvl9pPr marL="3657600" algn="l" defTabSz="914400" rtl="0" eaLnBrk="1" latinLnBrk="0" hangingPunct="1">
      <a:defRPr b="1"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4146">
          <p15:clr>
            <a:srgbClr val="A4A3A4"/>
          </p15:clr>
        </p15:guide>
        <p15:guide id="2" orient="horz" pos="1011">
          <p15:clr>
            <a:srgbClr val="A4A3A4"/>
          </p15:clr>
        </p15:guide>
        <p15:guide id="3" orient="horz" pos="4016">
          <p15:clr>
            <a:srgbClr val="A4A3A4"/>
          </p15:clr>
        </p15:guide>
        <p15:guide id="4" orient="horz" pos="151">
          <p15:clr>
            <a:srgbClr val="A4A3A4"/>
          </p15:clr>
        </p15:guide>
        <p15:guide id="5" orient="horz" pos="258">
          <p15:clr>
            <a:srgbClr val="A4A3A4"/>
          </p15:clr>
        </p15:guide>
        <p15:guide id="6" orient="horz" pos="3888" userDrawn="1">
          <p15:clr>
            <a:srgbClr val="A4A3A4"/>
          </p15:clr>
        </p15:guide>
        <p15:guide id="7" pos="243">
          <p15:clr>
            <a:srgbClr val="A4A3A4"/>
          </p15:clr>
        </p15:guide>
        <p15:guide id="8" pos="5573">
          <p15:clr>
            <a:srgbClr val="A4A3A4"/>
          </p15:clr>
        </p15:guide>
        <p15:guide id="9" pos="2882">
          <p15:clr>
            <a:srgbClr val="A4A3A4"/>
          </p15:clr>
        </p15:guide>
        <p15:guide id="10" pos="307">
          <p15:clr>
            <a:srgbClr val="A4A3A4"/>
          </p15:clr>
        </p15:guide>
        <p15:guide id="11" pos="3864">
          <p15:clr>
            <a:srgbClr val="A4A3A4"/>
          </p15:clr>
        </p15:guide>
      </p15:sldGuideLst>
    </p:ext>
    <p:ext uri="{2D200454-40CA-4A62-9FC3-DE9A4176ACB9}">
      <p15:notesGuideLst xmlns:p15="http://schemas.microsoft.com/office/powerpoint/2012/main">
        <p15:guide id="1" orient="horz" pos="2920">
          <p15:clr>
            <a:srgbClr val="A4A3A4"/>
          </p15:clr>
        </p15:guide>
        <p15:guide id="2" pos="220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lanie Couton" initials="MAC" lastIdx="3" clrIdx="0"/>
  <p:cmAuthor id="2" name="Taryn Gross" initials="TG" lastIdx="2" clrIdx="7"/>
  <p:cmAuthor id="3" name=" " initials="MAC" lastIdx="22" clrIdx="1"/>
  <p:cmAuthor id="4" name="Devin Overbey" initials="DO" lastIdx="6" clrIdx="8"/>
  <p:cmAuthor id="5" name="Andrew Bowser" initials="AB" lastIdx="6" clrIdx="2"/>
  <p:cmAuthor id="6" name="agoldman" initials="a" lastIdx="4" clrIdx="9"/>
  <p:cmAuthor id="7" name="mcalloway" initials="mc" lastIdx="1" clrIdx="3"/>
  <p:cmAuthor id="8" name="ralfieri" initials="ra" lastIdx="3" clrIdx="4"/>
  <p:cmAuthor id="9" name="Erik Brady" initials="EB" lastIdx="2" clrIdx="5"/>
  <p:cmAuthor id="10" name="Megan Capel" initials="MC" lastIdx="4" clrIdx="6"/>
  <p:cmAuthor id="11" name="Zachary Schwartz" initials="ZS" lastIdx="51" clrIdx="10"/>
  <p:cmAuthor id="12" name="Ryan Topping" initials="RT" lastIdx="128" clrIdx="11">
    <p:extLst/>
  </p:cmAuthor>
  <p:cmAuthor id="13" name="Jennifer Eimers" initials="JE" lastIdx="18" clrIdx="12"/>
  <p:cmAuthor id="14" name="Jenny Schulz" initials="JS" lastIdx="56" clrIdx="13"/>
  <p:cmAuthor id="15" name="Andrea Boecler" initials="AB" lastIdx="15" clrIdx="14">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23A"/>
    <a:srgbClr val="F8F45A"/>
    <a:srgbClr val="F5F024"/>
    <a:srgbClr val="00853F"/>
    <a:srgbClr val="80C31C"/>
    <a:srgbClr val="00004B"/>
    <a:srgbClr val="FFFFFF"/>
    <a:srgbClr val="8181FF"/>
    <a:srgbClr val="BF7E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3296810-A885-4BE3-A3E7-6D5BEEA58F3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227" autoAdjust="0"/>
    <p:restoredTop sz="87884" autoAdjust="0"/>
  </p:normalViewPr>
  <p:slideViewPr>
    <p:cSldViewPr snapToGrid="0">
      <p:cViewPr varScale="1">
        <p:scale>
          <a:sx n="61" d="100"/>
          <a:sy n="61" d="100"/>
        </p:scale>
        <p:origin x="1428" y="72"/>
      </p:cViewPr>
      <p:guideLst>
        <p:guide orient="horz" pos="4146"/>
        <p:guide orient="horz" pos="1011"/>
        <p:guide orient="horz" pos="4016"/>
        <p:guide orient="horz" pos="151"/>
        <p:guide orient="horz" pos="258"/>
        <p:guide orient="horz" pos="3888"/>
        <p:guide pos="243"/>
        <p:guide pos="5573"/>
        <p:guide pos="2882"/>
        <p:guide pos="307"/>
        <p:guide pos="386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82" d="100"/>
          <a:sy n="82" d="100"/>
        </p:scale>
        <p:origin x="-3102" y="-78"/>
      </p:cViewPr>
      <p:guideLst>
        <p:guide orient="horz" pos="2920"/>
        <p:guide pos="220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slide" Target="slides/slide41.xml"/><Relationship Id="rId50" Type="http://schemas.openxmlformats.org/officeDocument/2006/relationships/slide" Target="slides/slide44.xml"/><Relationship Id="rId55" Type="http://schemas.openxmlformats.org/officeDocument/2006/relationships/slide" Target="slides/slide49.xml"/><Relationship Id="rId63" Type="http://schemas.openxmlformats.org/officeDocument/2006/relationships/theme" Target="theme/theme1.xml"/><Relationship Id="rId7" Type="http://schemas.openxmlformats.org/officeDocument/2006/relationships/slide" Target="slides/slid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slide" Target="slides/slide35.xml"/><Relationship Id="rId54" Type="http://schemas.openxmlformats.org/officeDocument/2006/relationships/slide" Target="slides/slide48.xml"/><Relationship Id="rId62"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3" Type="http://schemas.openxmlformats.org/officeDocument/2006/relationships/slide" Target="slides/slide47.xml"/><Relationship Id="rId58" Type="http://schemas.openxmlformats.org/officeDocument/2006/relationships/handoutMaster" Target="handoutMasters/handoutMaster1.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slide" Target="slides/slide43.xml"/><Relationship Id="rId57" Type="http://schemas.openxmlformats.org/officeDocument/2006/relationships/notesMaster" Target="notesMasters/notesMaster1.xml"/><Relationship Id="rId61"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slide" Target="slides/slide46.xml"/><Relationship Id="rId60" Type="http://schemas.openxmlformats.org/officeDocument/2006/relationships/commentAuthors" Target="commentAuthors.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slide" Target="slides/slide42.xml"/><Relationship Id="rId56" Type="http://schemas.openxmlformats.org/officeDocument/2006/relationships/slide" Target="slides/slide50.xml"/><Relationship Id="rId64" Type="http://schemas.openxmlformats.org/officeDocument/2006/relationships/tableStyles" Target="tableStyles.xml"/><Relationship Id="rId8" Type="http://schemas.openxmlformats.org/officeDocument/2006/relationships/slide" Target="slides/slide2.xml"/><Relationship Id="rId51" Type="http://schemas.openxmlformats.org/officeDocument/2006/relationships/slide" Target="slides/slide45.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slide" Target="slides/slide40.xml"/><Relationship Id="rId59"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0" y="0"/>
            <a:ext cx="3027363" cy="463550"/>
          </a:xfrm>
          <a:prstGeom prst="rect">
            <a:avLst/>
          </a:prstGeom>
          <a:noFill/>
          <a:ln w="9525">
            <a:noFill/>
            <a:miter lim="800000"/>
            <a:headEnd/>
            <a:tailEnd/>
          </a:ln>
          <a:effectLst/>
        </p:spPr>
        <p:txBody>
          <a:bodyPr vert="horz" wrap="square" lIns="92885" tIns="46442" rIns="92885" bIns="46442" numCol="1" anchor="t" anchorCtr="0" compatLnSpc="1">
            <a:prstTxWarp prst="textNoShape">
              <a:avLst/>
            </a:prstTxWarp>
          </a:bodyPr>
          <a:lstStyle>
            <a:lvl1pPr eaLnBrk="1" hangingPunct="1">
              <a:lnSpc>
                <a:spcPct val="100000"/>
              </a:lnSpc>
              <a:spcBef>
                <a:spcPct val="0"/>
              </a:spcBef>
              <a:spcAft>
                <a:spcPct val="0"/>
              </a:spcAft>
              <a:buClrTx/>
              <a:buFontTx/>
              <a:buNone/>
              <a:defRPr sz="1200" b="0">
                <a:latin typeface="Arial" charset="0"/>
              </a:defRPr>
            </a:lvl1pPr>
          </a:lstStyle>
          <a:p>
            <a:pPr>
              <a:defRPr/>
            </a:pPr>
            <a:endParaRPr lang="en-US" dirty="0"/>
          </a:p>
        </p:txBody>
      </p:sp>
      <p:sp>
        <p:nvSpPr>
          <p:cNvPr id="54275" name="Rectangle 3"/>
          <p:cNvSpPr>
            <a:spLocks noGrp="1" noChangeArrowheads="1"/>
          </p:cNvSpPr>
          <p:nvPr>
            <p:ph type="dt" sz="quarter" idx="1"/>
          </p:nvPr>
        </p:nvSpPr>
        <p:spPr bwMode="auto">
          <a:xfrm>
            <a:off x="3956050" y="0"/>
            <a:ext cx="3027363" cy="463550"/>
          </a:xfrm>
          <a:prstGeom prst="rect">
            <a:avLst/>
          </a:prstGeom>
          <a:noFill/>
          <a:ln w="9525">
            <a:noFill/>
            <a:miter lim="800000"/>
            <a:headEnd/>
            <a:tailEnd/>
          </a:ln>
          <a:effectLst/>
        </p:spPr>
        <p:txBody>
          <a:bodyPr vert="horz" wrap="square" lIns="92885" tIns="46442" rIns="92885" bIns="46442" numCol="1" anchor="t" anchorCtr="0" compatLnSpc="1">
            <a:prstTxWarp prst="textNoShape">
              <a:avLst/>
            </a:prstTxWarp>
          </a:bodyPr>
          <a:lstStyle>
            <a:lvl1pPr algn="r" eaLnBrk="1" hangingPunct="1">
              <a:lnSpc>
                <a:spcPct val="100000"/>
              </a:lnSpc>
              <a:spcBef>
                <a:spcPct val="0"/>
              </a:spcBef>
              <a:spcAft>
                <a:spcPct val="0"/>
              </a:spcAft>
              <a:buClrTx/>
              <a:buFontTx/>
              <a:buNone/>
              <a:defRPr sz="1200" b="0">
                <a:latin typeface="Arial" charset="0"/>
              </a:defRPr>
            </a:lvl1pPr>
          </a:lstStyle>
          <a:p>
            <a:pPr>
              <a:defRPr/>
            </a:pPr>
            <a:endParaRPr lang="en-US" dirty="0"/>
          </a:p>
        </p:txBody>
      </p:sp>
      <p:sp>
        <p:nvSpPr>
          <p:cNvPr id="54276" name="Rectangle 4"/>
          <p:cNvSpPr>
            <a:spLocks noGrp="1" noChangeArrowheads="1"/>
          </p:cNvSpPr>
          <p:nvPr>
            <p:ph type="ftr" sz="quarter" idx="2"/>
          </p:nvPr>
        </p:nvSpPr>
        <p:spPr bwMode="auto">
          <a:xfrm>
            <a:off x="0" y="8805863"/>
            <a:ext cx="3027363" cy="463550"/>
          </a:xfrm>
          <a:prstGeom prst="rect">
            <a:avLst/>
          </a:prstGeom>
          <a:noFill/>
          <a:ln w="9525">
            <a:noFill/>
            <a:miter lim="800000"/>
            <a:headEnd/>
            <a:tailEnd/>
          </a:ln>
          <a:effectLst/>
        </p:spPr>
        <p:txBody>
          <a:bodyPr vert="horz" wrap="square" lIns="92885" tIns="46442" rIns="92885" bIns="46442" numCol="1" anchor="b" anchorCtr="0" compatLnSpc="1">
            <a:prstTxWarp prst="textNoShape">
              <a:avLst/>
            </a:prstTxWarp>
          </a:bodyPr>
          <a:lstStyle>
            <a:lvl1pPr eaLnBrk="1" hangingPunct="1">
              <a:lnSpc>
                <a:spcPct val="100000"/>
              </a:lnSpc>
              <a:spcBef>
                <a:spcPct val="0"/>
              </a:spcBef>
              <a:spcAft>
                <a:spcPct val="0"/>
              </a:spcAft>
              <a:buClrTx/>
              <a:buFontTx/>
              <a:buNone/>
              <a:defRPr sz="1200" b="0">
                <a:latin typeface="Arial" charset="0"/>
              </a:defRPr>
            </a:lvl1pPr>
          </a:lstStyle>
          <a:p>
            <a:pPr>
              <a:defRPr/>
            </a:pPr>
            <a:endParaRPr lang="en-US" dirty="0"/>
          </a:p>
        </p:txBody>
      </p:sp>
      <p:sp>
        <p:nvSpPr>
          <p:cNvPr id="54277" name="Rectangle 5"/>
          <p:cNvSpPr>
            <a:spLocks noGrp="1" noChangeArrowheads="1"/>
          </p:cNvSpPr>
          <p:nvPr>
            <p:ph type="sldNum" sz="quarter" idx="3"/>
          </p:nvPr>
        </p:nvSpPr>
        <p:spPr bwMode="auto">
          <a:xfrm>
            <a:off x="3956050" y="8805863"/>
            <a:ext cx="3027363" cy="463550"/>
          </a:xfrm>
          <a:prstGeom prst="rect">
            <a:avLst/>
          </a:prstGeom>
          <a:noFill/>
          <a:ln w="9525">
            <a:noFill/>
            <a:miter lim="800000"/>
            <a:headEnd/>
            <a:tailEnd/>
          </a:ln>
          <a:effectLst/>
        </p:spPr>
        <p:txBody>
          <a:bodyPr vert="horz" wrap="square" lIns="92885" tIns="46442" rIns="92885" bIns="46442" numCol="1" anchor="b" anchorCtr="0" compatLnSpc="1">
            <a:prstTxWarp prst="textNoShape">
              <a:avLst/>
            </a:prstTxWarp>
          </a:bodyPr>
          <a:lstStyle>
            <a:lvl1pPr algn="r" eaLnBrk="1" hangingPunct="1">
              <a:defRPr sz="1200" b="0"/>
            </a:lvl1pPr>
          </a:lstStyle>
          <a:p>
            <a:fld id="{05D1E76C-9769-4321-801A-F16A06E44FE0}" type="slidenum">
              <a:rPr lang="en-US" altLang="en-US"/>
              <a:pPr/>
              <a:t>‹#›</a:t>
            </a:fld>
            <a:endParaRPr lang="en-US" altLang="en-US" dirty="0"/>
          </a:p>
        </p:txBody>
      </p:sp>
    </p:spTree>
    <p:extLst>
      <p:ext uri="{BB962C8B-B14F-4D97-AF65-F5344CB8AC3E}">
        <p14:creationId xmlns:p14="http://schemas.microsoft.com/office/powerpoint/2010/main" val="5928785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0" y="0"/>
            <a:ext cx="3027363" cy="463550"/>
          </a:xfrm>
          <a:prstGeom prst="rect">
            <a:avLst/>
          </a:prstGeom>
          <a:noFill/>
          <a:ln w="9525">
            <a:noFill/>
            <a:miter lim="800000"/>
            <a:headEnd/>
            <a:tailEnd/>
          </a:ln>
          <a:effectLst/>
        </p:spPr>
        <p:txBody>
          <a:bodyPr vert="horz" wrap="square" lIns="92885" tIns="46442" rIns="92885" bIns="46442" numCol="1" anchor="t" anchorCtr="0" compatLnSpc="1">
            <a:prstTxWarp prst="textNoShape">
              <a:avLst/>
            </a:prstTxWarp>
          </a:bodyPr>
          <a:lstStyle>
            <a:lvl1pPr eaLnBrk="1" hangingPunct="1">
              <a:lnSpc>
                <a:spcPct val="100000"/>
              </a:lnSpc>
              <a:spcBef>
                <a:spcPct val="0"/>
              </a:spcBef>
              <a:spcAft>
                <a:spcPct val="0"/>
              </a:spcAft>
              <a:buClrTx/>
              <a:buFontTx/>
              <a:buNone/>
              <a:defRPr sz="1200" b="0">
                <a:latin typeface="Arial" charset="0"/>
              </a:defRPr>
            </a:lvl1pPr>
          </a:lstStyle>
          <a:p>
            <a:pPr>
              <a:defRPr/>
            </a:pPr>
            <a:endParaRPr lang="en-US" dirty="0"/>
          </a:p>
        </p:txBody>
      </p:sp>
      <p:sp>
        <p:nvSpPr>
          <p:cNvPr id="40963" name="Rectangle 3"/>
          <p:cNvSpPr>
            <a:spLocks noGrp="1" noChangeArrowheads="1"/>
          </p:cNvSpPr>
          <p:nvPr>
            <p:ph type="dt" idx="1"/>
          </p:nvPr>
        </p:nvSpPr>
        <p:spPr bwMode="auto">
          <a:xfrm>
            <a:off x="3956050" y="0"/>
            <a:ext cx="3027363" cy="463550"/>
          </a:xfrm>
          <a:prstGeom prst="rect">
            <a:avLst/>
          </a:prstGeom>
          <a:noFill/>
          <a:ln w="9525">
            <a:noFill/>
            <a:miter lim="800000"/>
            <a:headEnd/>
            <a:tailEnd/>
          </a:ln>
          <a:effectLst/>
        </p:spPr>
        <p:txBody>
          <a:bodyPr vert="horz" wrap="square" lIns="92885" tIns="46442" rIns="92885" bIns="46442" numCol="1" anchor="t" anchorCtr="0" compatLnSpc="1">
            <a:prstTxWarp prst="textNoShape">
              <a:avLst/>
            </a:prstTxWarp>
          </a:bodyPr>
          <a:lstStyle>
            <a:lvl1pPr algn="r" eaLnBrk="1" hangingPunct="1">
              <a:lnSpc>
                <a:spcPct val="100000"/>
              </a:lnSpc>
              <a:spcBef>
                <a:spcPct val="0"/>
              </a:spcBef>
              <a:spcAft>
                <a:spcPct val="0"/>
              </a:spcAft>
              <a:buClrTx/>
              <a:buFontTx/>
              <a:buNone/>
              <a:defRPr sz="1200" b="0">
                <a:latin typeface="Arial" charset="0"/>
              </a:defRPr>
            </a:lvl1pPr>
          </a:lstStyle>
          <a:p>
            <a:pPr>
              <a:defRPr/>
            </a:pPr>
            <a:endParaRPr lang="en-US" dirty="0"/>
          </a:p>
        </p:txBody>
      </p:sp>
      <p:sp>
        <p:nvSpPr>
          <p:cNvPr id="47108" name="Rectangle 4"/>
          <p:cNvSpPr>
            <a:spLocks noGrp="1" noRot="1" noChangeAspect="1" noChangeArrowheads="1" noTextEdit="1"/>
          </p:cNvSpPr>
          <p:nvPr>
            <p:ph type="sldImg" idx="2"/>
          </p:nvPr>
        </p:nvSpPr>
        <p:spPr bwMode="auto">
          <a:xfrm>
            <a:off x="1174750" y="695325"/>
            <a:ext cx="4635500" cy="34766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5" name="Rectangle 5"/>
          <p:cNvSpPr>
            <a:spLocks noGrp="1" noChangeArrowheads="1"/>
          </p:cNvSpPr>
          <p:nvPr>
            <p:ph type="body" sz="quarter" idx="3"/>
          </p:nvPr>
        </p:nvSpPr>
        <p:spPr bwMode="auto">
          <a:xfrm>
            <a:off x="698500" y="4403725"/>
            <a:ext cx="5588000" cy="4171950"/>
          </a:xfrm>
          <a:prstGeom prst="rect">
            <a:avLst/>
          </a:prstGeom>
          <a:noFill/>
          <a:ln w="9525">
            <a:noFill/>
            <a:miter lim="800000"/>
            <a:headEnd/>
            <a:tailEnd/>
          </a:ln>
          <a:effectLst/>
        </p:spPr>
        <p:txBody>
          <a:bodyPr vert="horz" wrap="square" lIns="92885" tIns="46442" rIns="92885" bIns="4644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0966" name="Rectangle 6"/>
          <p:cNvSpPr>
            <a:spLocks noGrp="1" noChangeArrowheads="1"/>
          </p:cNvSpPr>
          <p:nvPr>
            <p:ph type="ftr" sz="quarter" idx="4"/>
          </p:nvPr>
        </p:nvSpPr>
        <p:spPr bwMode="auto">
          <a:xfrm>
            <a:off x="0" y="8805863"/>
            <a:ext cx="3344863" cy="463550"/>
          </a:xfrm>
          <a:prstGeom prst="rect">
            <a:avLst/>
          </a:prstGeom>
          <a:noFill/>
          <a:ln w="9525">
            <a:noFill/>
            <a:miter lim="800000"/>
            <a:headEnd/>
            <a:tailEnd/>
          </a:ln>
          <a:effectLst/>
        </p:spPr>
        <p:txBody>
          <a:bodyPr vert="horz" wrap="square" lIns="92885" tIns="46442" rIns="92885" bIns="46442" numCol="1" anchor="b" anchorCtr="0" compatLnSpc="1">
            <a:prstTxWarp prst="textNoShape">
              <a:avLst/>
            </a:prstTxWarp>
          </a:bodyPr>
          <a:lstStyle>
            <a:lvl1pPr eaLnBrk="1" hangingPunct="1">
              <a:lnSpc>
                <a:spcPct val="100000"/>
              </a:lnSpc>
              <a:spcBef>
                <a:spcPct val="0"/>
              </a:spcBef>
              <a:spcAft>
                <a:spcPct val="0"/>
              </a:spcAft>
              <a:buClrTx/>
              <a:buFontTx/>
              <a:buNone/>
              <a:defRPr sz="1000" b="0">
                <a:latin typeface="Arial" charset="0"/>
              </a:defRPr>
            </a:lvl1pPr>
          </a:lstStyle>
          <a:p>
            <a:pPr>
              <a:defRPr/>
            </a:pPr>
            <a:r>
              <a:rPr lang="en-US" dirty="0"/>
              <a:t>©2012 Clinical Care Options, LLC. All rights reserved</a:t>
            </a:r>
          </a:p>
        </p:txBody>
      </p:sp>
      <p:sp>
        <p:nvSpPr>
          <p:cNvPr id="40967" name="Rectangle 7"/>
          <p:cNvSpPr>
            <a:spLocks noGrp="1" noChangeArrowheads="1"/>
          </p:cNvSpPr>
          <p:nvPr>
            <p:ph type="sldNum" sz="quarter" idx="5"/>
          </p:nvPr>
        </p:nvSpPr>
        <p:spPr bwMode="auto">
          <a:xfrm>
            <a:off x="3956050" y="8805863"/>
            <a:ext cx="3027363" cy="463550"/>
          </a:xfrm>
          <a:prstGeom prst="rect">
            <a:avLst/>
          </a:prstGeom>
          <a:noFill/>
          <a:ln w="9525">
            <a:noFill/>
            <a:miter lim="800000"/>
            <a:headEnd/>
            <a:tailEnd/>
          </a:ln>
          <a:effectLst/>
        </p:spPr>
        <p:txBody>
          <a:bodyPr vert="horz" wrap="square" lIns="92885" tIns="46442" rIns="92885" bIns="46442" numCol="1" anchor="b" anchorCtr="0" compatLnSpc="1">
            <a:prstTxWarp prst="textNoShape">
              <a:avLst/>
            </a:prstTxWarp>
          </a:bodyPr>
          <a:lstStyle>
            <a:lvl1pPr algn="r" eaLnBrk="1" hangingPunct="1">
              <a:defRPr sz="1200" b="0"/>
            </a:lvl1pPr>
          </a:lstStyle>
          <a:p>
            <a:fld id="{0B01F7A8-86CB-4AAC-BA0E-03BC58B240E3}" type="slidenum">
              <a:rPr lang="en-US" altLang="en-US"/>
              <a:pPr/>
              <a:t>‹#›</a:t>
            </a:fld>
            <a:endParaRPr lang="en-US" altLang="en-US" dirty="0"/>
          </a:p>
        </p:txBody>
      </p:sp>
    </p:spTree>
    <p:extLst>
      <p:ext uri="{BB962C8B-B14F-4D97-AF65-F5344CB8AC3E}">
        <p14:creationId xmlns:p14="http://schemas.microsoft.com/office/powerpoint/2010/main" val="85918419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01F7A8-86CB-4AAC-BA0E-03BC58B240E3}" type="slidenum">
              <a:rPr lang="en-US" altLang="en-US" smtClean="0"/>
              <a:pPr/>
              <a:t>1</a:t>
            </a:fld>
            <a:endParaRPr lang="en-US" altLang="en-US" dirty="0"/>
          </a:p>
        </p:txBody>
      </p:sp>
    </p:spTree>
    <p:extLst>
      <p:ext uri="{BB962C8B-B14F-4D97-AF65-F5344CB8AC3E}">
        <p14:creationId xmlns:p14="http://schemas.microsoft.com/office/powerpoint/2010/main" val="4952199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i="1" kern="1200" dirty="0">
                <a:solidFill>
                  <a:schemeClr val="tx1"/>
                </a:solidFill>
                <a:effectLst/>
                <a:latin typeface="Arial" charset="0"/>
                <a:ea typeface="+mn-ea"/>
                <a:cs typeface="+mn-cs"/>
              </a:rPr>
              <a:t>GT, genotype; RAV, resistance</a:t>
            </a:r>
            <a:r>
              <a:rPr lang="en-US" sz="1200" i="1" kern="1200" baseline="0" dirty="0">
                <a:solidFill>
                  <a:schemeClr val="tx1"/>
                </a:solidFill>
                <a:effectLst/>
                <a:latin typeface="Arial" charset="0"/>
                <a:ea typeface="+mn-ea"/>
                <a:cs typeface="+mn-cs"/>
              </a:rPr>
              <a:t> associated variant; </a:t>
            </a:r>
            <a:r>
              <a:rPr lang="en-US" sz="1200" i="1" kern="1200" dirty="0">
                <a:solidFill>
                  <a:schemeClr val="tx1"/>
                </a:solidFill>
                <a:effectLst/>
                <a:latin typeface="Arial" charset="0"/>
                <a:ea typeface="+mn-ea"/>
                <a:cs typeface="+mn-cs"/>
              </a:rPr>
              <a:t>SOF, sofosbuvir; SVR, sustained virologic</a:t>
            </a:r>
            <a:r>
              <a:rPr lang="en-US" sz="1200" i="1" kern="1200" baseline="0" dirty="0">
                <a:solidFill>
                  <a:schemeClr val="tx1"/>
                </a:solidFill>
                <a:effectLst/>
                <a:latin typeface="Arial" charset="0"/>
                <a:ea typeface="+mn-ea"/>
                <a:cs typeface="+mn-cs"/>
              </a:rPr>
              <a:t> response; </a:t>
            </a:r>
            <a:r>
              <a:rPr lang="en-US" sz="1200" i="1" kern="1200" dirty="0">
                <a:solidFill>
                  <a:schemeClr val="tx1"/>
                </a:solidFill>
                <a:effectLst/>
                <a:latin typeface="Arial" charset="0"/>
                <a:ea typeface="+mn-ea"/>
                <a:cs typeface="+mn-cs"/>
              </a:rPr>
              <a:t>VEL, velpatasvir; VOX, voxilaprevir.</a:t>
            </a:r>
            <a:endParaRPr lang="en-US" dirty="0">
              <a:effectLst/>
            </a:endParaRPr>
          </a:p>
          <a:p>
            <a:endParaRPr lang="en-US" dirty="0"/>
          </a:p>
        </p:txBody>
      </p:sp>
      <p:sp>
        <p:nvSpPr>
          <p:cNvPr id="4" name="Slide Number Placeholder 3"/>
          <p:cNvSpPr>
            <a:spLocks noGrp="1"/>
          </p:cNvSpPr>
          <p:nvPr>
            <p:ph type="sldNum" sz="quarter" idx="10"/>
          </p:nvPr>
        </p:nvSpPr>
        <p:spPr/>
        <p:txBody>
          <a:bodyPr/>
          <a:lstStyle/>
          <a:p>
            <a:fld id="{0B01F7A8-86CB-4AAC-BA0E-03BC58B240E3}" type="slidenum">
              <a:rPr lang="en-US" altLang="en-US" smtClean="0"/>
              <a:pPr/>
              <a:t>10</a:t>
            </a:fld>
            <a:endParaRPr lang="en-US" altLang="en-US" dirty="0"/>
          </a:p>
        </p:txBody>
      </p:sp>
    </p:spTree>
    <p:extLst>
      <p:ext uri="{BB962C8B-B14F-4D97-AF65-F5344CB8AC3E}">
        <p14:creationId xmlns:p14="http://schemas.microsoft.com/office/powerpoint/2010/main" val="39394214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i="1" kern="1200" dirty="0">
                <a:solidFill>
                  <a:schemeClr val="tx1"/>
                </a:solidFill>
                <a:effectLst/>
                <a:latin typeface="Arial" charset="0"/>
                <a:ea typeface="+mn-ea"/>
                <a:cs typeface="+mn-cs"/>
              </a:rPr>
              <a:t>DAA, direct-acting antiviral; GT, genotype; HCV, hepatitis C virus; IFN, interferon; SOF, sofosbuvir; SVR, sustained virologic</a:t>
            </a:r>
            <a:r>
              <a:rPr lang="en-US" sz="1200" i="1" kern="1200" baseline="0" dirty="0">
                <a:solidFill>
                  <a:schemeClr val="tx1"/>
                </a:solidFill>
                <a:effectLst/>
                <a:latin typeface="Arial" charset="0"/>
                <a:ea typeface="+mn-ea"/>
                <a:cs typeface="+mn-cs"/>
              </a:rPr>
              <a:t> response; </a:t>
            </a:r>
            <a:r>
              <a:rPr lang="en-US" sz="1200" i="1" kern="1200" dirty="0">
                <a:solidFill>
                  <a:schemeClr val="tx1"/>
                </a:solidFill>
                <a:effectLst/>
                <a:latin typeface="Arial" charset="0"/>
                <a:ea typeface="+mn-ea"/>
                <a:cs typeface="+mn-cs"/>
              </a:rPr>
              <a:t>VEL, velpatasvir; VOX, voxilaprevir.</a:t>
            </a:r>
            <a:endParaRPr lang="en-US" dirty="0">
              <a:effectLst/>
            </a:endParaRPr>
          </a:p>
          <a:p>
            <a:endParaRPr lang="en-US" dirty="0">
              <a:effectLst/>
            </a:endParaRPr>
          </a:p>
          <a:p>
            <a:r>
              <a:rPr lang="en-US" dirty="0">
                <a:effectLst/>
              </a:rPr>
              <a:t>Cirrhosis determined by any of 3 methods:</a:t>
            </a:r>
          </a:p>
          <a:p>
            <a:pPr marL="171450" indent="-171450">
              <a:buFont typeface="Arial" panose="020B0604020202020204" pitchFamily="34" charset="0"/>
              <a:buChar char="•"/>
            </a:pPr>
            <a:r>
              <a:rPr lang="en-US" dirty="0">
                <a:effectLst/>
              </a:rPr>
              <a:t>Liver biopsy: METAVIR stage 4 or Ishak stage 5 or 6 </a:t>
            </a:r>
          </a:p>
          <a:p>
            <a:pPr marL="171450" indent="-171450">
              <a:buFont typeface="Arial" panose="020B0604020202020204" pitchFamily="34" charset="0"/>
              <a:buChar char="•"/>
            </a:pPr>
            <a:r>
              <a:rPr lang="en-US" dirty="0">
                <a:effectLst/>
              </a:rPr>
              <a:t>Serum markers: combination of</a:t>
            </a:r>
            <a:r>
              <a:rPr lang="en-US" i="1" dirty="0">
                <a:effectLst/>
              </a:rPr>
              <a:t> FibroTest </a:t>
            </a:r>
            <a:r>
              <a:rPr lang="en-US" dirty="0">
                <a:effectLst/>
              </a:rPr>
              <a:t>&gt; 0.75 plus aspartate aminotransferase–to-platelet ratio index &gt; 2 </a:t>
            </a:r>
          </a:p>
          <a:p>
            <a:pPr marL="171450" indent="-171450">
              <a:buFont typeface="Arial" panose="020B0604020202020204" pitchFamily="34" charset="0"/>
              <a:buChar char="•"/>
            </a:pPr>
            <a:r>
              <a:rPr lang="en-US" dirty="0">
                <a:effectLst/>
              </a:rPr>
              <a:t>Transient elastography:</a:t>
            </a:r>
            <a:r>
              <a:rPr lang="en-US" i="1" dirty="0">
                <a:effectLst/>
              </a:rPr>
              <a:t> FibroScan</a:t>
            </a:r>
            <a:r>
              <a:rPr lang="en-US" dirty="0">
                <a:effectLst/>
              </a:rPr>
              <a:t> &gt; 12.5 kPa</a:t>
            </a:r>
          </a:p>
          <a:p>
            <a:endParaRPr lang="en-US" dirty="0"/>
          </a:p>
          <a:p>
            <a:r>
              <a:rPr lang="en-US" altLang="en-US" dirty="0"/>
              <a:t>For more information about this study, go to http://www.clinicaloptions.com/Hepatitis/Conference%20Coverage/Boston%202016/Clinical%20Impact/Capsules/LB12.aspx</a:t>
            </a:r>
            <a:endParaRPr lang="en-US" dirty="0"/>
          </a:p>
        </p:txBody>
      </p:sp>
      <p:sp>
        <p:nvSpPr>
          <p:cNvPr id="4" name="Slide Number Placeholder 3"/>
          <p:cNvSpPr>
            <a:spLocks noGrp="1"/>
          </p:cNvSpPr>
          <p:nvPr>
            <p:ph type="sldNum" sz="quarter" idx="10"/>
          </p:nvPr>
        </p:nvSpPr>
        <p:spPr/>
        <p:txBody>
          <a:bodyPr/>
          <a:lstStyle/>
          <a:p>
            <a:fld id="{0B01F7A8-86CB-4AAC-BA0E-03BC58B240E3}" type="slidenum">
              <a:rPr lang="en-US" altLang="en-US" smtClean="0"/>
              <a:pPr/>
              <a:t>11</a:t>
            </a:fld>
            <a:endParaRPr lang="en-US" altLang="en-US" dirty="0"/>
          </a:p>
        </p:txBody>
      </p:sp>
    </p:spTree>
    <p:extLst>
      <p:ext uri="{BB962C8B-B14F-4D97-AF65-F5344CB8AC3E}">
        <p14:creationId xmlns:p14="http://schemas.microsoft.com/office/powerpoint/2010/main" val="20960896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i="1" kern="1200" dirty="0">
                <a:solidFill>
                  <a:schemeClr val="tx1"/>
                </a:solidFill>
                <a:effectLst/>
                <a:latin typeface="Arial" charset="0"/>
                <a:ea typeface="+mn-ea"/>
                <a:cs typeface="+mn-cs"/>
              </a:rPr>
              <a:t>AE,</a:t>
            </a:r>
            <a:r>
              <a:rPr lang="en-US" sz="1200" i="1" kern="1200" baseline="0" dirty="0">
                <a:solidFill>
                  <a:schemeClr val="tx1"/>
                </a:solidFill>
                <a:effectLst/>
                <a:latin typeface="Arial" charset="0"/>
                <a:ea typeface="+mn-ea"/>
                <a:cs typeface="+mn-cs"/>
              </a:rPr>
              <a:t> adverse event; D/c, discontinued; LTFU, lost to follow-up</a:t>
            </a:r>
            <a:r>
              <a:rPr lang="en-US" sz="1200" i="1" kern="1200" dirty="0">
                <a:solidFill>
                  <a:schemeClr val="tx1"/>
                </a:solidFill>
                <a:effectLst/>
                <a:latin typeface="Arial" charset="0"/>
                <a:ea typeface="+mn-ea"/>
                <a:cs typeface="+mn-cs"/>
              </a:rPr>
              <a:t>; SOF, sofosbuvir; SVR, sustained virologic</a:t>
            </a:r>
            <a:r>
              <a:rPr lang="en-US" sz="1200" i="1" kern="1200" baseline="0" dirty="0">
                <a:solidFill>
                  <a:schemeClr val="tx1"/>
                </a:solidFill>
                <a:effectLst/>
                <a:latin typeface="Arial" charset="0"/>
                <a:ea typeface="+mn-ea"/>
                <a:cs typeface="+mn-cs"/>
              </a:rPr>
              <a:t> response; </a:t>
            </a:r>
            <a:r>
              <a:rPr lang="en-US" sz="1200" i="1" kern="1200" dirty="0">
                <a:solidFill>
                  <a:schemeClr val="tx1"/>
                </a:solidFill>
                <a:effectLst/>
                <a:latin typeface="Arial" charset="0"/>
                <a:ea typeface="+mn-ea"/>
                <a:cs typeface="+mn-cs"/>
              </a:rPr>
              <a:t>VEL, velpatasvir; VOX, voxilaprevir.</a:t>
            </a:r>
            <a:endParaRPr lang="en-US" dirty="0">
              <a:effectLst/>
            </a:endParaRPr>
          </a:p>
          <a:p>
            <a:endParaRPr lang="en-US" dirty="0"/>
          </a:p>
        </p:txBody>
      </p:sp>
      <p:sp>
        <p:nvSpPr>
          <p:cNvPr id="4" name="Slide Number Placeholder 3"/>
          <p:cNvSpPr>
            <a:spLocks noGrp="1"/>
          </p:cNvSpPr>
          <p:nvPr>
            <p:ph type="sldNum" sz="quarter" idx="10"/>
          </p:nvPr>
        </p:nvSpPr>
        <p:spPr/>
        <p:txBody>
          <a:bodyPr/>
          <a:lstStyle/>
          <a:p>
            <a:fld id="{0B01F7A8-86CB-4AAC-BA0E-03BC58B240E3}" type="slidenum">
              <a:rPr lang="en-US" altLang="en-US" smtClean="0"/>
              <a:pPr/>
              <a:t>12</a:t>
            </a:fld>
            <a:endParaRPr lang="en-US" altLang="en-US" dirty="0"/>
          </a:p>
        </p:txBody>
      </p:sp>
    </p:spTree>
    <p:extLst>
      <p:ext uri="{BB962C8B-B14F-4D97-AF65-F5344CB8AC3E}">
        <p14:creationId xmlns:p14="http://schemas.microsoft.com/office/powerpoint/2010/main" val="14167231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i="1" dirty="0" smtClean="0"/>
              <a:t>AE, adverse</a:t>
            </a:r>
            <a:r>
              <a:rPr lang="en-US" i="1" baseline="0" dirty="0" smtClean="0"/>
              <a:t> event; D/c, discontinued; </a:t>
            </a:r>
            <a:r>
              <a:rPr lang="en-US" i="1" dirty="0" smtClean="0"/>
              <a:t>GT, genotype; HCV, hepatitis</a:t>
            </a:r>
            <a:r>
              <a:rPr lang="en-US" i="1" baseline="0" dirty="0" smtClean="0"/>
              <a:t> C virus; LTFU, lost to follow-up; </a:t>
            </a:r>
            <a:r>
              <a:rPr lang="en-US" sz="1200" i="1" kern="1200" dirty="0" smtClean="0">
                <a:solidFill>
                  <a:schemeClr val="tx1"/>
                </a:solidFill>
                <a:effectLst/>
                <a:latin typeface="Arial" charset="0"/>
                <a:ea typeface="+mn-ea"/>
                <a:cs typeface="+mn-cs"/>
              </a:rPr>
              <a:t>SOF, sofosbuvir; SVR, sustained virologic</a:t>
            </a:r>
            <a:r>
              <a:rPr lang="en-US" sz="1200" i="1" kern="1200" baseline="0" dirty="0" smtClean="0">
                <a:solidFill>
                  <a:schemeClr val="tx1"/>
                </a:solidFill>
                <a:effectLst/>
                <a:latin typeface="Arial" charset="0"/>
                <a:ea typeface="+mn-ea"/>
                <a:cs typeface="+mn-cs"/>
              </a:rPr>
              <a:t> response; </a:t>
            </a:r>
            <a:r>
              <a:rPr lang="en-US" sz="1200" i="1" kern="1200" dirty="0" smtClean="0">
                <a:solidFill>
                  <a:schemeClr val="tx1"/>
                </a:solidFill>
                <a:effectLst/>
                <a:latin typeface="Arial" charset="0"/>
                <a:ea typeface="+mn-ea"/>
                <a:cs typeface="+mn-cs"/>
              </a:rPr>
              <a:t>VEL, velpatasvir; VOX, voxilaprevir.</a:t>
            </a:r>
            <a:endParaRPr lang="en-US" i="1" dirty="0" smtClean="0">
              <a:effectLst/>
            </a:endParaRPr>
          </a:p>
          <a:p>
            <a:endParaRPr lang="en-US" dirty="0"/>
          </a:p>
        </p:txBody>
      </p:sp>
      <p:sp>
        <p:nvSpPr>
          <p:cNvPr id="4" name="Slide Number Placeholder 3"/>
          <p:cNvSpPr>
            <a:spLocks noGrp="1"/>
          </p:cNvSpPr>
          <p:nvPr>
            <p:ph type="sldNum" sz="quarter" idx="10"/>
          </p:nvPr>
        </p:nvSpPr>
        <p:spPr/>
        <p:txBody>
          <a:bodyPr/>
          <a:lstStyle/>
          <a:p>
            <a:fld id="{0B01F7A8-86CB-4AAC-BA0E-03BC58B240E3}" type="slidenum">
              <a:rPr lang="en-US" altLang="en-US" smtClean="0"/>
              <a:pPr/>
              <a:t>13</a:t>
            </a:fld>
            <a:endParaRPr lang="en-US" altLang="en-US" dirty="0"/>
          </a:p>
        </p:txBody>
      </p:sp>
    </p:spTree>
    <p:extLst>
      <p:ext uri="{BB962C8B-B14F-4D97-AF65-F5344CB8AC3E}">
        <p14:creationId xmlns:p14="http://schemas.microsoft.com/office/powerpoint/2010/main" val="14139807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i="1" kern="1200" dirty="0">
                <a:solidFill>
                  <a:schemeClr val="tx1"/>
                </a:solidFill>
                <a:effectLst/>
                <a:latin typeface="Arial" charset="0"/>
                <a:ea typeface="+mn-ea"/>
                <a:cs typeface="+mn-cs"/>
              </a:rPr>
              <a:t>DAA,</a:t>
            </a:r>
            <a:r>
              <a:rPr lang="en-US" sz="1200" i="1" kern="1200" baseline="0" dirty="0">
                <a:solidFill>
                  <a:schemeClr val="tx1"/>
                </a:solidFill>
                <a:effectLst/>
                <a:latin typeface="Arial" charset="0"/>
                <a:ea typeface="+mn-ea"/>
                <a:cs typeface="+mn-cs"/>
              </a:rPr>
              <a:t> direct-acting antiviral; GT, genotype; HCV, hepatitis C virus; IFN, interferon; PO, orally; QD, once daily; </a:t>
            </a:r>
            <a:r>
              <a:rPr lang="en-US" sz="1200" i="1" kern="1200" dirty="0">
                <a:solidFill>
                  <a:schemeClr val="tx1"/>
                </a:solidFill>
                <a:effectLst/>
                <a:latin typeface="Arial" charset="0"/>
                <a:ea typeface="+mn-ea"/>
                <a:cs typeface="+mn-cs"/>
              </a:rPr>
              <a:t>SOF, sofosbuvir; SVR, sustained virologic</a:t>
            </a:r>
            <a:r>
              <a:rPr lang="en-US" sz="1200" i="1" kern="1200" baseline="0" dirty="0">
                <a:solidFill>
                  <a:schemeClr val="tx1"/>
                </a:solidFill>
                <a:effectLst/>
                <a:latin typeface="Arial" charset="0"/>
                <a:ea typeface="+mn-ea"/>
                <a:cs typeface="+mn-cs"/>
              </a:rPr>
              <a:t> response; </a:t>
            </a:r>
            <a:r>
              <a:rPr lang="en-US" sz="1200" i="1" kern="1200" dirty="0">
                <a:solidFill>
                  <a:schemeClr val="tx1"/>
                </a:solidFill>
                <a:effectLst/>
                <a:latin typeface="Arial" charset="0"/>
                <a:ea typeface="+mn-ea"/>
                <a:cs typeface="+mn-cs"/>
              </a:rPr>
              <a:t>VEL, velpatasvir; VOX, voxilaprevir.</a:t>
            </a:r>
            <a:endParaRPr lang="en-US" i="1" dirty="0">
              <a:effectLst/>
            </a:endParaRPr>
          </a:p>
          <a:p>
            <a:endParaRPr lang="en-US" dirty="0">
              <a:effectLst/>
            </a:endParaRPr>
          </a:p>
          <a:p>
            <a:endParaRPr lang="en-US" dirty="0">
              <a:effectLst/>
            </a:endParaRPr>
          </a:p>
          <a:p>
            <a:r>
              <a:rPr lang="en-US" dirty="0">
                <a:effectLst/>
              </a:rPr>
              <a:t>Cirrhosis determined by any of 3 methods:</a:t>
            </a:r>
          </a:p>
          <a:p>
            <a:pPr marL="171450" indent="-171450">
              <a:buFont typeface="Arial" panose="020B0604020202020204" pitchFamily="34" charset="0"/>
              <a:buChar char="•"/>
            </a:pPr>
            <a:r>
              <a:rPr lang="en-US" dirty="0">
                <a:effectLst/>
              </a:rPr>
              <a:t>Liver biopsy: METAVIR stage 4 or Ishak stage 5 or 6 </a:t>
            </a:r>
          </a:p>
          <a:p>
            <a:pPr marL="171450" indent="-171450">
              <a:buFont typeface="Arial" panose="020B0604020202020204" pitchFamily="34" charset="0"/>
              <a:buChar char="•"/>
            </a:pPr>
            <a:r>
              <a:rPr lang="en-US" dirty="0">
                <a:effectLst/>
              </a:rPr>
              <a:t>Serum markers: combination of</a:t>
            </a:r>
            <a:r>
              <a:rPr lang="en-US" i="1" dirty="0">
                <a:effectLst/>
              </a:rPr>
              <a:t> FibroTest </a:t>
            </a:r>
            <a:r>
              <a:rPr lang="en-US" dirty="0">
                <a:effectLst/>
              </a:rPr>
              <a:t>&gt; 0.75 plus aspartate aminotransferase–to-platelet ratio index &gt; 2 </a:t>
            </a:r>
          </a:p>
          <a:p>
            <a:pPr marL="171450" indent="-171450">
              <a:buFont typeface="Arial" panose="020B0604020202020204" pitchFamily="34" charset="0"/>
              <a:buChar char="•"/>
            </a:pPr>
            <a:r>
              <a:rPr lang="en-US" dirty="0">
                <a:effectLst/>
              </a:rPr>
              <a:t>Transient elastography:</a:t>
            </a:r>
            <a:r>
              <a:rPr lang="en-US" i="1" dirty="0">
                <a:effectLst/>
              </a:rPr>
              <a:t> FibroScan</a:t>
            </a:r>
            <a:r>
              <a:rPr lang="en-US" dirty="0">
                <a:effectLst/>
              </a:rPr>
              <a:t> &gt; 12.5 kPa</a:t>
            </a:r>
          </a:p>
          <a:p>
            <a:endParaRPr lang="en-US" dirty="0"/>
          </a:p>
          <a:p>
            <a:r>
              <a:rPr lang="en-US" altLang="en-US" dirty="0"/>
              <a:t>For more information about this study, go to http://www.clinicaloptions.com/Hepatitis/Conference%20Coverage/Boston%202016/Clinical%20Impact/Capsules/258.aspx</a:t>
            </a:r>
            <a:endParaRPr lang="en-US" dirty="0"/>
          </a:p>
        </p:txBody>
      </p:sp>
      <p:sp>
        <p:nvSpPr>
          <p:cNvPr id="4" name="Slide Number Placeholder 3"/>
          <p:cNvSpPr>
            <a:spLocks noGrp="1"/>
          </p:cNvSpPr>
          <p:nvPr>
            <p:ph type="sldNum" sz="quarter" idx="10"/>
          </p:nvPr>
        </p:nvSpPr>
        <p:spPr/>
        <p:txBody>
          <a:bodyPr/>
          <a:lstStyle/>
          <a:p>
            <a:fld id="{0B01F7A8-86CB-4AAC-BA0E-03BC58B240E3}" type="slidenum">
              <a:rPr lang="en-US" altLang="en-US" smtClean="0"/>
              <a:pPr/>
              <a:t>14</a:t>
            </a:fld>
            <a:endParaRPr lang="en-US" altLang="en-US" dirty="0"/>
          </a:p>
        </p:txBody>
      </p:sp>
    </p:spTree>
    <p:extLst>
      <p:ext uri="{BB962C8B-B14F-4D97-AF65-F5344CB8AC3E}">
        <p14:creationId xmlns:p14="http://schemas.microsoft.com/office/powerpoint/2010/main" val="41380155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a:solidFill>
                  <a:schemeClr val="tx1"/>
                </a:solidFill>
                <a:effectLst/>
                <a:latin typeface="Arial" charset="0"/>
                <a:ea typeface="+mn-ea"/>
                <a:cs typeface="+mn-cs"/>
              </a:rPr>
              <a:t>BL, baseline; GT, genotype; RAV, resistance associated variant; SOF, sofosbuvir; SVR, sustained virologic</a:t>
            </a:r>
            <a:r>
              <a:rPr lang="en-US" sz="1200" i="1" kern="1200" baseline="0" dirty="0">
                <a:solidFill>
                  <a:schemeClr val="tx1"/>
                </a:solidFill>
                <a:effectLst/>
                <a:latin typeface="Arial" charset="0"/>
                <a:ea typeface="+mn-ea"/>
                <a:cs typeface="+mn-cs"/>
              </a:rPr>
              <a:t> response; </a:t>
            </a:r>
            <a:r>
              <a:rPr lang="en-US" sz="1200" i="1" kern="1200" dirty="0">
                <a:solidFill>
                  <a:schemeClr val="tx1"/>
                </a:solidFill>
                <a:effectLst/>
                <a:latin typeface="Arial" charset="0"/>
                <a:ea typeface="+mn-ea"/>
                <a:cs typeface="+mn-cs"/>
              </a:rPr>
              <a:t>VEL, velpatasvir; </a:t>
            </a:r>
            <a:r>
              <a:rPr lang="en-US" sz="1200" i="1" kern="1200" dirty="0" smtClean="0">
                <a:solidFill>
                  <a:schemeClr val="tx1"/>
                </a:solidFill>
                <a:effectLst/>
                <a:latin typeface="Arial" charset="0"/>
                <a:ea typeface="+mn-ea"/>
                <a:cs typeface="+mn-cs"/>
              </a:rPr>
              <a:t>VF, virologic failure; VOX</a:t>
            </a:r>
            <a:r>
              <a:rPr lang="en-US" sz="1200" i="1" kern="1200" dirty="0">
                <a:solidFill>
                  <a:schemeClr val="tx1"/>
                </a:solidFill>
                <a:effectLst/>
                <a:latin typeface="Arial" charset="0"/>
                <a:ea typeface="+mn-ea"/>
                <a:cs typeface="+mn-cs"/>
              </a:rPr>
              <a:t>, voxilaprevir.</a:t>
            </a:r>
            <a:endParaRPr lang="en-US" dirty="0"/>
          </a:p>
        </p:txBody>
      </p:sp>
      <p:sp>
        <p:nvSpPr>
          <p:cNvPr id="4" name="Slide Number Placeholder 3"/>
          <p:cNvSpPr>
            <a:spLocks noGrp="1"/>
          </p:cNvSpPr>
          <p:nvPr>
            <p:ph type="sldNum" sz="quarter" idx="10"/>
          </p:nvPr>
        </p:nvSpPr>
        <p:spPr/>
        <p:txBody>
          <a:bodyPr/>
          <a:lstStyle/>
          <a:p>
            <a:fld id="{0B01F7A8-86CB-4AAC-BA0E-03BC58B240E3}" type="slidenum">
              <a:rPr lang="en-US" altLang="en-US" smtClean="0"/>
              <a:pPr/>
              <a:t>15</a:t>
            </a:fld>
            <a:endParaRPr lang="en-US" altLang="en-US" dirty="0"/>
          </a:p>
        </p:txBody>
      </p:sp>
    </p:spTree>
    <p:extLst>
      <p:ext uri="{BB962C8B-B14F-4D97-AF65-F5344CB8AC3E}">
        <p14:creationId xmlns:p14="http://schemas.microsoft.com/office/powerpoint/2010/main" val="23639968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i="1" kern="1200" dirty="0">
                <a:solidFill>
                  <a:schemeClr val="tx1"/>
                </a:solidFill>
                <a:effectLst/>
                <a:latin typeface="Arial" charset="0"/>
                <a:ea typeface="+mn-ea"/>
                <a:cs typeface="+mn-cs"/>
              </a:rPr>
              <a:t>DAA, direct-acting antiviral; Exp’d, experienced; GT, genotype; HCV, hepatitis C virus; RAV, resistance associated variant; SMV, simeprevir; SOF, sofosbuvir; VEL, velpatasvir; VOX, voxilaprevir.</a:t>
            </a:r>
            <a:endParaRPr lang="en-US" dirty="0"/>
          </a:p>
          <a:p>
            <a:endParaRPr lang="en-US" dirty="0">
              <a:effectLst/>
            </a:endParaRPr>
          </a:p>
          <a:p>
            <a:r>
              <a:rPr lang="en-US" dirty="0">
                <a:effectLst/>
              </a:rPr>
              <a:t>Cirrhosis determined by any of 3 methods:</a:t>
            </a:r>
          </a:p>
          <a:p>
            <a:pPr marL="171450" indent="-171450">
              <a:buFont typeface="Arial" panose="020B0604020202020204" pitchFamily="34" charset="0"/>
              <a:buChar char="•"/>
            </a:pPr>
            <a:r>
              <a:rPr lang="en-US" dirty="0">
                <a:effectLst/>
              </a:rPr>
              <a:t>Liver biopsy: METAVIR stage 4 or Ishak stage 5 or 6 </a:t>
            </a:r>
          </a:p>
          <a:p>
            <a:pPr marL="171450" indent="-171450">
              <a:buFont typeface="Arial" panose="020B0604020202020204" pitchFamily="34" charset="0"/>
              <a:buChar char="•"/>
            </a:pPr>
            <a:r>
              <a:rPr lang="en-US" dirty="0">
                <a:effectLst/>
              </a:rPr>
              <a:t>Serum markers: combination of</a:t>
            </a:r>
            <a:r>
              <a:rPr lang="en-US" i="1" dirty="0">
                <a:effectLst/>
              </a:rPr>
              <a:t> FibroTest </a:t>
            </a:r>
            <a:r>
              <a:rPr lang="en-US" dirty="0">
                <a:effectLst/>
              </a:rPr>
              <a:t>&gt; 0.75 plus aspartate aminotransferase–to-platelet ratio index &gt; 2 </a:t>
            </a:r>
          </a:p>
          <a:p>
            <a:pPr marL="171450" indent="-171450">
              <a:buFont typeface="Arial" panose="020B0604020202020204" pitchFamily="34" charset="0"/>
              <a:buChar char="•"/>
            </a:pPr>
            <a:r>
              <a:rPr lang="en-US" dirty="0">
                <a:effectLst/>
              </a:rPr>
              <a:t>Transient elastography:</a:t>
            </a:r>
            <a:r>
              <a:rPr lang="en-US" i="1" dirty="0">
                <a:effectLst/>
              </a:rPr>
              <a:t> FibroScan</a:t>
            </a:r>
            <a:r>
              <a:rPr lang="en-US" dirty="0">
                <a:effectLst/>
              </a:rPr>
              <a:t> &gt; 12.5 kPa</a:t>
            </a:r>
          </a:p>
          <a:p>
            <a:endParaRPr lang="en-US" dirty="0"/>
          </a:p>
          <a:p>
            <a:r>
              <a:rPr lang="en-US" altLang="en-US" dirty="0"/>
              <a:t>For more information about this study, go to http://www.clinicaloptions.com/Hepatitis/Conference%20Coverage/Boston%202016/Clinical%20Impact/Capsules/109.aspx</a:t>
            </a:r>
            <a:endParaRPr lang="en-US" dirty="0"/>
          </a:p>
          <a:p>
            <a:endParaRPr lang="en-US" dirty="0"/>
          </a:p>
        </p:txBody>
      </p:sp>
      <p:sp>
        <p:nvSpPr>
          <p:cNvPr id="4" name="Slide Number Placeholder 3"/>
          <p:cNvSpPr>
            <a:spLocks noGrp="1"/>
          </p:cNvSpPr>
          <p:nvPr>
            <p:ph type="sldNum" sz="quarter" idx="10"/>
          </p:nvPr>
        </p:nvSpPr>
        <p:spPr/>
        <p:txBody>
          <a:bodyPr/>
          <a:lstStyle/>
          <a:p>
            <a:fld id="{0B01F7A8-86CB-4AAC-BA0E-03BC58B240E3}" type="slidenum">
              <a:rPr lang="en-US" altLang="en-US" smtClean="0"/>
              <a:pPr/>
              <a:t>16</a:t>
            </a:fld>
            <a:endParaRPr lang="en-US" altLang="en-US" dirty="0"/>
          </a:p>
        </p:txBody>
      </p:sp>
    </p:spTree>
    <p:extLst>
      <p:ext uri="{BB962C8B-B14F-4D97-AF65-F5344CB8AC3E}">
        <p14:creationId xmlns:p14="http://schemas.microsoft.com/office/powerpoint/2010/main" val="31013467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i="1" kern="1200" dirty="0">
                <a:solidFill>
                  <a:schemeClr val="tx1"/>
                </a:solidFill>
                <a:effectLst/>
                <a:latin typeface="Arial" charset="0"/>
                <a:ea typeface="+mn-ea"/>
                <a:cs typeface="+mn-cs"/>
              </a:rPr>
              <a:t>DAA, direct-acting antiviral; Exp’d, experienced; HCV, hepatitis C virus; LTFU, lost to follow-up; RAV, resistance associated variant; SOF, sofosbuvir; SVR, sustained virologic response; VEL, velpatasvir; VOX, voxilaprevir.</a:t>
            </a:r>
            <a:endParaRPr lang="en-US" dirty="0"/>
          </a:p>
          <a:p>
            <a:endParaRPr lang="en-US" dirty="0"/>
          </a:p>
        </p:txBody>
      </p:sp>
      <p:sp>
        <p:nvSpPr>
          <p:cNvPr id="4" name="Slide Number Placeholder 3"/>
          <p:cNvSpPr>
            <a:spLocks noGrp="1"/>
          </p:cNvSpPr>
          <p:nvPr>
            <p:ph type="sldNum" sz="quarter" idx="10"/>
          </p:nvPr>
        </p:nvSpPr>
        <p:spPr/>
        <p:txBody>
          <a:bodyPr/>
          <a:lstStyle/>
          <a:p>
            <a:fld id="{0B01F7A8-86CB-4AAC-BA0E-03BC58B240E3}" type="slidenum">
              <a:rPr lang="en-US" altLang="en-US" smtClean="0"/>
              <a:pPr/>
              <a:t>17</a:t>
            </a:fld>
            <a:endParaRPr lang="en-US" altLang="en-US" dirty="0"/>
          </a:p>
        </p:txBody>
      </p:sp>
    </p:spTree>
    <p:extLst>
      <p:ext uri="{BB962C8B-B14F-4D97-AF65-F5344CB8AC3E}">
        <p14:creationId xmlns:p14="http://schemas.microsoft.com/office/powerpoint/2010/main" val="11798534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i="1" kern="1200" dirty="0">
                <a:solidFill>
                  <a:schemeClr val="tx1"/>
                </a:solidFill>
                <a:effectLst/>
                <a:latin typeface="Arial" charset="0"/>
                <a:ea typeface="+mn-ea"/>
                <a:cs typeface="+mn-cs"/>
              </a:rPr>
              <a:t>AE, adverse event; D/c, discontinued;</a:t>
            </a:r>
            <a:r>
              <a:rPr lang="en-US" sz="1200" i="1" kern="1200" baseline="0" dirty="0">
                <a:solidFill>
                  <a:schemeClr val="tx1"/>
                </a:solidFill>
                <a:effectLst/>
                <a:latin typeface="Arial" charset="0"/>
                <a:ea typeface="+mn-ea"/>
                <a:cs typeface="+mn-cs"/>
              </a:rPr>
              <a:t> NR, not reported; </a:t>
            </a:r>
            <a:r>
              <a:rPr lang="en-US" sz="1200" i="1" kern="1200" dirty="0">
                <a:solidFill>
                  <a:schemeClr val="tx1"/>
                </a:solidFill>
                <a:effectLst/>
                <a:latin typeface="Arial" charset="0"/>
                <a:ea typeface="+mn-ea"/>
                <a:cs typeface="+mn-cs"/>
              </a:rPr>
              <a:t>PBO, placebo; SOF, sofosbuvir; TRAE, treatment-related</a:t>
            </a:r>
            <a:r>
              <a:rPr lang="en-US" sz="1200" i="1" kern="1200" baseline="0" dirty="0">
                <a:solidFill>
                  <a:schemeClr val="tx1"/>
                </a:solidFill>
                <a:effectLst/>
                <a:latin typeface="Arial" charset="0"/>
                <a:ea typeface="+mn-ea"/>
                <a:cs typeface="+mn-cs"/>
              </a:rPr>
              <a:t> adverse event; </a:t>
            </a:r>
            <a:r>
              <a:rPr lang="en-US" sz="1200" i="1" kern="1200" dirty="0">
                <a:solidFill>
                  <a:schemeClr val="tx1"/>
                </a:solidFill>
                <a:effectLst/>
                <a:latin typeface="Arial" charset="0"/>
                <a:ea typeface="+mn-ea"/>
                <a:cs typeface="+mn-cs"/>
              </a:rPr>
              <a:t>VEL, velpatasvir; VOX, voxilaprevir.</a:t>
            </a:r>
            <a:endParaRPr lang="en-US" dirty="0"/>
          </a:p>
          <a:p>
            <a:endParaRPr lang="en-US" altLang="en-US" b="1" i="0" dirty="0">
              <a:latin typeface="Arial" panose="020B0604020202020204" pitchFamily="34" charset="0"/>
            </a:endParaRPr>
          </a:p>
          <a:p>
            <a:r>
              <a:rPr lang="en-US" altLang="en-US" b="1" i="0" dirty="0">
                <a:latin typeface="Arial" panose="020B0604020202020204" pitchFamily="34" charset="0"/>
              </a:rPr>
              <a:t>References:</a:t>
            </a:r>
          </a:p>
          <a:p>
            <a:pPr marL="0" marR="0" lvl="0" indent="0" algn="l" defTabSz="914400" rtl="0" eaLnBrk="0" fontAlgn="base" latinLnBrk="0" hangingPunct="0">
              <a:lnSpc>
                <a:spcPct val="100000"/>
              </a:lnSpc>
              <a:spcBef>
                <a:spcPct val="30000"/>
              </a:spcBef>
              <a:spcAft>
                <a:spcPct val="0"/>
              </a:spcAft>
              <a:buClrTx/>
              <a:buSzTx/>
              <a:buFontTx/>
              <a:buNone/>
              <a:tabLst/>
              <a:defRPr/>
            </a:pPr>
            <a:r>
              <a:rPr lang="nb-NO" altLang="en-US" sz="1200" b="0" dirty="0">
                <a:solidFill>
                  <a:schemeClr val="bg2"/>
                </a:solidFill>
              </a:rPr>
              <a:t>1. Bourlière M, et al. AASLD 2016. Abstract 194.</a:t>
            </a:r>
          </a:p>
          <a:p>
            <a:pPr marL="0" marR="0" lvl="0" indent="0" algn="l" defTabSz="914400" rtl="0" eaLnBrk="0" fontAlgn="base" latinLnBrk="0" hangingPunct="0">
              <a:lnSpc>
                <a:spcPct val="100000"/>
              </a:lnSpc>
              <a:spcBef>
                <a:spcPct val="30000"/>
              </a:spcBef>
              <a:spcAft>
                <a:spcPct val="0"/>
              </a:spcAft>
              <a:buClrTx/>
              <a:buSzTx/>
              <a:buFontTx/>
              <a:buNone/>
              <a:tabLst/>
              <a:defRPr/>
            </a:pPr>
            <a:r>
              <a:rPr lang="nb-NO" altLang="en-US" sz="1200" b="0" dirty="0">
                <a:solidFill>
                  <a:schemeClr val="bg2"/>
                </a:solidFill>
              </a:rPr>
              <a:t>2. Jacobson IM, et al. AASLD 2016. Abstract LB12.</a:t>
            </a:r>
          </a:p>
          <a:p>
            <a:endParaRPr lang="en-US" altLang="en-US" i="1" dirty="0">
              <a:latin typeface="Arial" panose="020B0604020202020204" pitchFamily="34" charset="0"/>
            </a:endParaRPr>
          </a:p>
          <a:p>
            <a:endParaRPr lang="en-US" altLang="en-US" i="1" dirty="0">
              <a:latin typeface="Arial" panose="020B0604020202020204" pitchFamily="34" charset="0"/>
            </a:endParaRPr>
          </a:p>
        </p:txBody>
      </p:sp>
      <p:sp>
        <p:nvSpPr>
          <p:cNvPr id="512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fld id="{85B4B0C7-02B7-4CC2-86CB-E097DB5E4D07}" type="slidenum">
              <a:rPr lang="en-US" altLang="en-US" b="0"/>
              <a:pPr/>
              <a:t>18</a:t>
            </a:fld>
            <a:endParaRPr lang="en-US" altLang="en-US" b="0" dirty="0"/>
          </a:p>
        </p:txBody>
      </p:sp>
    </p:spTree>
    <p:extLst>
      <p:ext uri="{BB962C8B-B14F-4D97-AF65-F5344CB8AC3E}">
        <p14:creationId xmlns:p14="http://schemas.microsoft.com/office/powerpoint/2010/main" val="8901273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i="1" kern="1200" dirty="0">
                <a:solidFill>
                  <a:schemeClr val="tx1"/>
                </a:solidFill>
                <a:effectLst/>
                <a:latin typeface="Arial" charset="0"/>
                <a:ea typeface="+mn-ea"/>
                <a:cs typeface="+mn-cs"/>
              </a:rPr>
              <a:t>AE, adverse event; D/c, discontinued;</a:t>
            </a:r>
            <a:r>
              <a:rPr lang="en-US" sz="1200" i="1" kern="1200" baseline="0" dirty="0">
                <a:solidFill>
                  <a:schemeClr val="tx1"/>
                </a:solidFill>
                <a:effectLst/>
                <a:latin typeface="Arial" charset="0"/>
                <a:ea typeface="+mn-ea"/>
                <a:cs typeface="+mn-cs"/>
              </a:rPr>
              <a:t> </a:t>
            </a:r>
            <a:r>
              <a:rPr lang="en-US" sz="1200" i="1" kern="1200" dirty="0">
                <a:solidFill>
                  <a:schemeClr val="tx1"/>
                </a:solidFill>
                <a:effectLst/>
                <a:latin typeface="Arial" charset="0"/>
                <a:ea typeface="+mn-ea"/>
                <a:cs typeface="+mn-cs"/>
              </a:rPr>
              <a:t>SOF, sofosbuvir; TRAE, treatment-related</a:t>
            </a:r>
            <a:r>
              <a:rPr lang="en-US" sz="1200" i="1" kern="1200" baseline="0" dirty="0">
                <a:solidFill>
                  <a:schemeClr val="tx1"/>
                </a:solidFill>
                <a:effectLst/>
                <a:latin typeface="Arial" charset="0"/>
                <a:ea typeface="+mn-ea"/>
                <a:cs typeface="+mn-cs"/>
              </a:rPr>
              <a:t> adverse event; </a:t>
            </a:r>
            <a:r>
              <a:rPr lang="en-US" sz="1200" i="1" kern="1200" dirty="0">
                <a:solidFill>
                  <a:schemeClr val="tx1"/>
                </a:solidFill>
                <a:effectLst/>
                <a:latin typeface="Arial" charset="0"/>
                <a:ea typeface="+mn-ea"/>
                <a:cs typeface="+mn-cs"/>
              </a:rPr>
              <a:t>VEL, velpatasvir; VOX, voxilaprevir.</a:t>
            </a:r>
            <a:endParaRPr lang="en-US" dirty="0"/>
          </a:p>
          <a:p>
            <a:endParaRPr lang="en-US" altLang="en-US" i="0" dirty="0">
              <a:latin typeface="Arial" panose="020B0604020202020204" pitchFamily="34" charset="0"/>
            </a:endParaRPr>
          </a:p>
          <a:p>
            <a:r>
              <a:rPr lang="en-US" altLang="en-US" b="1" i="0" dirty="0">
                <a:latin typeface="Arial" panose="020B0604020202020204" pitchFamily="34" charset="0"/>
              </a:rPr>
              <a:t>References:</a:t>
            </a:r>
          </a:p>
          <a:p>
            <a:pPr marL="228600" indent="-228600">
              <a:buAutoNum type="arabicPeriod"/>
            </a:pPr>
            <a:r>
              <a:rPr lang="nb-NO" altLang="en-US" sz="1200" b="0" dirty="0">
                <a:solidFill>
                  <a:schemeClr val="bg2"/>
                </a:solidFill>
              </a:rPr>
              <a:t>Foster GR, et al. AASLD 2016. Abstract 258.</a:t>
            </a:r>
          </a:p>
          <a:p>
            <a:pPr marL="228600" indent="-228600">
              <a:buAutoNum type="arabicPeriod"/>
            </a:pPr>
            <a:r>
              <a:rPr lang="nb-NO" altLang="en-US" sz="1200" b="0" dirty="0">
                <a:solidFill>
                  <a:schemeClr val="bg2"/>
                </a:solidFill>
              </a:rPr>
              <a:t>Zeuzem S, et al. AASLD 2016. Abstract 109.</a:t>
            </a:r>
            <a:endParaRPr lang="en-US" altLang="en-US" i="0" dirty="0">
              <a:latin typeface="Arial" panose="020B0604020202020204" pitchFamily="34" charset="0"/>
            </a:endParaRPr>
          </a:p>
        </p:txBody>
      </p:sp>
      <p:sp>
        <p:nvSpPr>
          <p:cNvPr id="512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fld id="{85B4B0C7-02B7-4CC2-86CB-E097DB5E4D07}" type="slidenum">
              <a:rPr lang="en-US" altLang="en-US" b="0"/>
              <a:pPr/>
              <a:t>19</a:t>
            </a:fld>
            <a:endParaRPr lang="en-US" altLang="en-US" b="0" dirty="0"/>
          </a:p>
        </p:txBody>
      </p:sp>
    </p:spTree>
    <p:extLst>
      <p:ext uri="{BB962C8B-B14F-4D97-AF65-F5344CB8AC3E}">
        <p14:creationId xmlns:p14="http://schemas.microsoft.com/office/powerpoint/2010/main" val="34712853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fld id="{9AA0A800-0590-4998-96C1-B4BF7B01340F}" type="slidenum">
              <a:rPr lang="en-US" altLang="en-US" b="0"/>
              <a:pPr/>
              <a:t>2</a:t>
            </a:fld>
            <a:endParaRPr lang="en-US" altLang="en-US" b="0" dirty="0"/>
          </a:p>
        </p:txBody>
      </p:sp>
      <p:sp>
        <p:nvSpPr>
          <p:cNvPr id="51203" name="Rectangle 2"/>
          <p:cNvSpPr>
            <a:spLocks noGrp="1" noRot="1" noChangeAspect="1" noChangeArrowheads="1" noTextEdit="1"/>
          </p:cNvSpPr>
          <p:nvPr>
            <p:ph type="sldImg"/>
          </p:nvPr>
        </p:nvSpPr>
        <p:spPr>
          <a:xfrm>
            <a:off x="1176338" y="695325"/>
            <a:ext cx="4635500" cy="3476625"/>
          </a:xfrm>
          <a:ln/>
        </p:spPr>
      </p:sp>
      <p:sp>
        <p:nvSpPr>
          <p:cNvPr id="51204" name="Rectangle 3"/>
          <p:cNvSpPr>
            <a:spLocks noGrp="1" noChangeArrowheads="1"/>
          </p:cNvSpPr>
          <p:nvPr>
            <p:ph type="body" idx="1"/>
          </p:nvPr>
        </p:nvSpPr>
        <p:spPr>
          <a:xfrm>
            <a:off x="931863" y="4403725"/>
            <a:ext cx="5121275" cy="4171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dirty="0">
                <a:solidFill>
                  <a:srgbClr val="FEFDDE"/>
                </a:solidFill>
                <a:latin typeface="Arial" panose="020B0604020202020204" pitchFamily="34" charset="0"/>
              </a:rPr>
              <a:t>Disclaimer: The materials published on the Clinical Care Options Web site reflect the views of the authors of the CCO material, not those of Clinical Care Options, LLC, the CME providers, or the companies providing educational grants. The materials may discuss uses and dosages for therapeutic products that have not been approved by the United States Food and Drug Administration. A qualified healthcare professional should be consulted before using any therapeutic product discussed. Readers should verify all information and data before treating patients or using any therapies described in these materials.</a:t>
            </a:r>
            <a:endParaRPr lang="en-US" altLang="en-US" dirty="0">
              <a:solidFill>
                <a:srgbClr val="FEFDDE"/>
              </a:solidFill>
              <a:latin typeface="Arial" panose="020B0604020202020204" pitchFamily="34" charset="0"/>
            </a:endParaRPr>
          </a:p>
          <a:p>
            <a:endParaRPr lang="en-US" altLang="en-US" dirty="0">
              <a:latin typeface="Arial" panose="020B0604020202020204" pitchFamily="34" charset="0"/>
            </a:endParaRPr>
          </a:p>
        </p:txBody>
      </p:sp>
    </p:spTree>
    <p:extLst>
      <p:ext uri="{BB962C8B-B14F-4D97-AF65-F5344CB8AC3E}">
        <p14:creationId xmlns:p14="http://schemas.microsoft.com/office/powerpoint/2010/main" val="183898856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a:solidFill>
                  <a:schemeClr val="tx1"/>
                </a:solidFill>
                <a:effectLst/>
                <a:latin typeface="Arial" charset="0"/>
                <a:ea typeface="+mn-ea"/>
                <a:cs typeface="+mn-cs"/>
              </a:rPr>
              <a:t>GLE, glecaprevir; </a:t>
            </a:r>
            <a:r>
              <a:rPr lang="en-US" i="1" dirty="0"/>
              <a:t>GT,</a:t>
            </a:r>
            <a:r>
              <a:rPr lang="en-US" i="1" baseline="0" dirty="0"/>
              <a:t> genotype; HCV, hepatitis C virus; IFN, interferon; </a:t>
            </a:r>
            <a:r>
              <a:rPr lang="en-US" sz="1200" i="1" kern="1200" dirty="0">
                <a:solidFill>
                  <a:schemeClr val="tx1"/>
                </a:solidFill>
                <a:effectLst/>
                <a:latin typeface="Arial" charset="0"/>
                <a:ea typeface="+mn-ea"/>
                <a:cs typeface="+mn-cs"/>
              </a:rPr>
              <a:t>PIB, pibrentasvir; QD, once daily.</a:t>
            </a:r>
            <a:endParaRPr lang="en-US" i="1" dirty="0"/>
          </a:p>
          <a:p>
            <a:endParaRPr lang="en-US" dirty="0"/>
          </a:p>
          <a:p>
            <a:r>
              <a:rPr lang="en-US" dirty="0"/>
              <a:t>Absence of cirrhosis documented by one of the following: </a:t>
            </a:r>
          </a:p>
          <a:p>
            <a:pPr marL="171450" indent="-171450">
              <a:buFont typeface="Arial" panose="020B0604020202020204" pitchFamily="34" charset="0"/>
              <a:buChar char="•"/>
            </a:pPr>
            <a:r>
              <a:rPr lang="en-US" dirty="0"/>
              <a:t>Liver biopsy</a:t>
            </a:r>
          </a:p>
          <a:p>
            <a:pPr marL="171450" indent="-171450">
              <a:buFont typeface="Arial" panose="020B0604020202020204" pitchFamily="34" charset="0"/>
              <a:buChar char="•"/>
            </a:pPr>
            <a:r>
              <a:rPr lang="en-US" dirty="0"/>
              <a:t>Transient elastography: </a:t>
            </a:r>
            <a:r>
              <a:rPr lang="en-US" i="1" dirty="0"/>
              <a:t>FibroScan</a:t>
            </a:r>
            <a:r>
              <a:rPr lang="en-US" dirty="0"/>
              <a:t> &lt; 12.5 kPa</a:t>
            </a:r>
          </a:p>
          <a:p>
            <a:pPr marL="171450" indent="-171450">
              <a:buFont typeface="Arial" panose="020B0604020202020204" pitchFamily="34" charset="0"/>
              <a:buChar char="•"/>
            </a:pPr>
            <a:r>
              <a:rPr lang="en-US" dirty="0"/>
              <a:t>Serum markers: </a:t>
            </a:r>
            <a:r>
              <a:rPr lang="en-US" i="1" dirty="0"/>
              <a:t>FibroTest</a:t>
            </a:r>
            <a:r>
              <a:rPr lang="en-US" dirty="0"/>
              <a:t> ≤ 0.48 plus aspartate aminotransferase–to-platelet ratio index &lt; 1</a:t>
            </a:r>
          </a:p>
          <a:p>
            <a:endParaRPr lang="en-US" dirty="0"/>
          </a:p>
          <a:p>
            <a:r>
              <a:rPr lang="en-US" b="1" dirty="0"/>
              <a:t>References:</a:t>
            </a:r>
          </a:p>
          <a:p>
            <a:r>
              <a:rPr lang="nb-NO" altLang="en-US" sz="1200" b="0" dirty="0">
                <a:solidFill>
                  <a:schemeClr val="bg2"/>
                </a:solidFill>
              </a:rPr>
              <a:t>1. Zeuzem S, et al. AASLD 2016. Abstract 253.</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2. </a:t>
            </a:r>
            <a:r>
              <a:rPr lang="nb-NO" altLang="en-US" sz="1200" b="0" dirty="0">
                <a:solidFill>
                  <a:schemeClr val="bg2"/>
                </a:solidFill>
              </a:rPr>
              <a:t>Kowdley KV, et al. AASLD 2016. Abstract 73.</a:t>
            </a:r>
          </a:p>
          <a:p>
            <a:pPr marL="0" marR="0" lvl="0" indent="0" algn="l" defTabSz="914400" rtl="0" eaLnBrk="0" fontAlgn="base" latinLnBrk="0" hangingPunct="0">
              <a:lnSpc>
                <a:spcPct val="100000"/>
              </a:lnSpc>
              <a:spcBef>
                <a:spcPct val="30000"/>
              </a:spcBef>
              <a:spcAft>
                <a:spcPct val="0"/>
              </a:spcAft>
              <a:buClrTx/>
              <a:buSzTx/>
              <a:buFontTx/>
              <a:buNone/>
              <a:tabLst/>
              <a:defRPr/>
            </a:pPr>
            <a:r>
              <a:rPr lang="nb-NO" altLang="en-US" sz="1200" b="0" dirty="0">
                <a:solidFill>
                  <a:schemeClr val="bg2"/>
                </a:solidFill>
              </a:rPr>
              <a:t>3. Asselah T, et al. AASLD 2016. Abstract 114.</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nb-NO" altLang="en-US" sz="1200" b="0" dirty="0">
              <a:solidFill>
                <a:schemeClr val="bg2"/>
              </a:solidFill>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dirty="0"/>
              <a:t>For more information about </a:t>
            </a:r>
            <a:r>
              <a:rPr lang="en-US" altLang="en-US" sz="1200" b="0" dirty="0">
                <a:solidFill>
                  <a:schemeClr val="bg2"/>
                </a:solidFill>
              </a:rPr>
              <a:t>ENDURANCE</a:t>
            </a:r>
            <a:r>
              <a:rPr lang="en-US" altLang="en-US" sz="1200" b="0" baseline="0" dirty="0">
                <a:solidFill>
                  <a:schemeClr val="bg2"/>
                </a:solidFill>
              </a:rPr>
              <a:t>-1</a:t>
            </a:r>
            <a:r>
              <a:rPr lang="en-US" altLang="en-US" dirty="0"/>
              <a:t>, go to:</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sz="1200" b="0" baseline="0" dirty="0">
                <a:solidFill>
                  <a:schemeClr val="bg2"/>
                </a:solidFill>
              </a:rPr>
              <a:t>http://www.clinicaloptions.com/Hepatitis/Conference%20Coverage/Boston%202016/Clinical%20Impact/Capsules/253.aspx</a:t>
            </a:r>
          </a:p>
        </p:txBody>
      </p:sp>
      <p:sp>
        <p:nvSpPr>
          <p:cNvPr id="4" name="Slide Number Placeholder 3"/>
          <p:cNvSpPr>
            <a:spLocks noGrp="1"/>
          </p:cNvSpPr>
          <p:nvPr>
            <p:ph type="sldNum" sz="quarter" idx="10"/>
          </p:nvPr>
        </p:nvSpPr>
        <p:spPr/>
        <p:txBody>
          <a:bodyPr/>
          <a:lstStyle/>
          <a:p>
            <a:fld id="{0B01F7A8-86CB-4AAC-BA0E-03BC58B240E3}" type="slidenum">
              <a:rPr lang="en-US" altLang="en-US" smtClean="0"/>
              <a:pPr/>
              <a:t>20</a:t>
            </a:fld>
            <a:endParaRPr lang="en-US" altLang="en-US" dirty="0"/>
          </a:p>
        </p:txBody>
      </p:sp>
    </p:spTree>
    <p:extLst>
      <p:ext uri="{BB962C8B-B14F-4D97-AF65-F5344CB8AC3E}">
        <p14:creationId xmlns:p14="http://schemas.microsoft.com/office/powerpoint/2010/main" val="33409348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i="1" kern="1200" dirty="0">
                <a:solidFill>
                  <a:schemeClr val="tx1"/>
                </a:solidFill>
                <a:effectLst/>
                <a:latin typeface="Arial" charset="0"/>
                <a:ea typeface="+mn-ea"/>
                <a:cs typeface="+mn-cs"/>
              </a:rPr>
              <a:t>GLE, glecaprevir; IFN, interferon; NA, not applicable; PBO, placebo; pegIFN, peginterferon; PIB, pibrentasvir; RBV, ribavirin; SOF, sofosbuvir.</a:t>
            </a:r>
            <a:endParaRPr lang="en-US" altLang="en-US" i="1" dirty="0">
              <a:latin typeface="Arial" panose="020B0604020202020204" pitchFamily="34" charset="0"/>
            </a:endParaRPr>
          </a:p>
          <a:p>
            <a:endParaRPr lang="en-US" altLang="en-US" i="1" dirty="0">
              <a:latin typeface="Arial" panose="020B0604020202020204" pitchFamily="34" charset="0"/>
            </a:endParaRPr>
          </a:p>
        </p:txBody>
      </p:sp>
      <p:sp>
        <p:nvSpPr>
          <p:cNvPr id="512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fld id="{85B4B0C7-02B7-4CC2-86CB-E097DB5E4D07}" type="slidenum">
              <a:rPr lang="en-US" altLang="en-US" b="0"/>
              <a:pPr/>
              <a:t>21</a:t>
            </a:fld>
            <a:endParaRPr lang="en-US" altLang="en-US" b="0" dirty="0"/>
          </a:p>
        </p:txBody>
      </p:sp>
    </p:spTree>
    <p:extLst>
      <p:ext uri="{BB962C8B-B14F-4D97-AF65-F5344CB8AC3E}">
        <p14:creationId xmlns:p14="http://schemas.microsoft.com/office/powerpoint/2010/main" val="140988099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a:solidFill>
                  <a:schemeClr val="tx1"/>
                </a:solidFill>
                <a:effectLst/>
                <a:latin typeface="Arial" charset="0"/>
                <a:ea typeface="+mn-ea"/>
                <a:cs typeface="+mn-cs"/>
              </a:rPr>
              <a:t>GLE, glecaprevir; </a:t>
            </a:r>
            <a:r>
              <a:rPr lang="en-US" b="0" i="1" dirty="0"/>
              <a:t>GT, genotype;</a:t>
            </a:r>
            <a:r>
              <a:rPr lang="en-US" b="0" i="1" baseline="0" dirty="0"/>
              <a:t> HCV, hepatitis C virus; ITT, intent to treat; </a:t>
            </a:r>
            <a:r>
              <a:rPr lang="en-US" sz="1200" i="1" kern="1200" dirty="0">
                <a:solidFill>
                  <a:schemeClr val="tx1"/>
                </a:solidFill>
                <a:effectLst/>
                <a:latin typeface="Arial" charset="0"/>
                <a:ea typeface="+mn-ea"/>
                <a:cs typeface="+mn-cs"/>
              </a:rPr>
              <a:t>PIB, pibrentasvir;</a:t>
            </a:r>
            <a:r>
              <a:rPr lang="en-US" sz="1200" i="1" kern="1200" baseline="0" dirty="0">
                <a:solidFill>
                  <a:schemeClr val="tx1"/>
                </a:solidFill>
                <a:effectLst/>
                <a:latin typeface="Arial" charset="0"/>
                <a:ea typeface="+mn-ea"/>
                <a:cs typeface="+mn-cs"/>
              </a:rPr>
              <a:t> </a:t>
            </a:r>
            <a:r>
              <a:rPr lang="en-US" sz="1200" i="1" kern="1200" dirty="0">
                <a:solidFill>
                  <a:schemeClr val="tx1"/>
                </a:solidFill>
                <a:effectLst/>
                <a:latin typeface="Arial" charset="0"/>
                <a:ea typeface="+mn-ea"/>
                <a:cs typeface="+mn-cs"/>
              </a:rPr>
              <a:t>SOF, sofosbuvir.</a:t>
            </a:r>
            <a:endParaRPr lang="en-US" b="0" i="1" dirty="0"/>
          </a:p>
        </p:txBody>
      </p:sp>
      <p:sp>
        <p:nvSpPr>
          <p:cNvPr id="4" name="Slide Number Placeholder 3"/>
          <p:cNvSpPr>
            <a:spLocks noGrp="1"/>
          </p:cNvSpPr>
          <p:nvPr>
            <p:ph type="sldNum" sz="quarter" idx="10"/>
          </p:nvPr>
        </p:nvSpPr>
        <p:spPr/>
        <p:txBody>
          <a:bodyPr/>
          <a:lstStyle/>
          <a:p>
            <a:fld id="{0B01F7A8-86CB-4AAC-BA0E-03BC58B240E3}" type="slidenum">
              <a:rPr lang="en-US" altLang="en-US" smtClean="0"/>
              <a:pPr/>
              <a:t>22</a:t>
            </a:fld>
            <a:endParaRPr lang="en-US" altLang="en-US" dirty="0"/>
          </a:p>
        </p:txBody>
      </p:sp>
    </p:spTree>
    <p:extLst>
      <p:ext uri="{BB962C8B-B14F-4D97-AF65-F5344CB8AC3E}">
        <p14:creationId xmlns:p14="http://schemas.microsoft.com/office/powerpoint/2010/main" val="279801809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a:solidFill>
                  <a:schemeClr val="tx1"/>
                </a:solidFill>
                <a:effectLst/>
                <a:latin typeface="Arial" charset="0"/>
                <a:ea typeface="+mn-ea"/>
                <a:cs typeface="+mn-cs"/>
              </a:rPr>
              <a:t>GLE, glecaprevir; </a:t>
            </a:r>
            <a:r>
              <a:rPr lang="en-US" b="0" i="1" dirty="0"/>
              <a:t>GT, genotype;</a:t>
            </a:r>
            <a:r>
              <a:rPr lang="en-US" b="0" i="1" baseline="0" dirty="0"/>
              <a:t> HCV, hepatitis C virus; IFN, interferon; pegIFN, peginterferon; </a:t>
            </a:r>
            <a:r>
              <a:rPr lang="en-US" sz="1200" i="1" kern="1200" dirty="0">
                <a:solidFill>
                  <a:schemeClr val="tx1"/>
                </a:solidFill>
                <a:effectLst/>
                <a:latin typeface="Arial" charset="0"/>
                <a:ea typeface="+mn-ea"/>
                <a:cs typeface="+mn-cs"/>
              </a:rPr>
              <a:t>PIB, pibrentasvir; QD, once</a:t>
            </a:r>
            <a:r>
              <a:rPr lang="en-US" sz="1200" i="1" kern="1200" baseline="0" dirty="0">
                <a:solidFill>
                  <a:schemeClr val="tx1"/>
                </a:solidFill>
                <a:effectLst/>
                <a:latin typeface="Arial" charset="0"/>
                <a:ea typeface="+mn-ea"/>
                <a:cs typeface="+mn-cs"/>
              </a:rPr>
              <a:t> daily; </a:t>
            </a:r>
            <a:r>
              <a:rPr lang="en-US" sz="1200" i="1" kern="1200" dirty="0">
                <a:solidFill>
                  <a:schemeClr val="tx1"/>
                </a:solidFill>
                <a:effectLst/>
                <a:latin typeface="Arial" charset="0"/>
                <a:ea typeface="+mn-ea"/>
                <a:cs typeface="+mn-cs"/>
              </a:rPr>
              <a:t>RBV, ribavirin; SOF, sofosbuvir.</a:t>
            </a:r>
            <a:endParaRPr lang="en-US" b="0" i="1" baseline="0" dirty="0"/>
          </a:p>
          <a:p>
            <a:endParaRPr lang="en-US" altLang="en-US" dirty="0"/>
          </a:p>
          <a:p>
            <a:r>
              <a:rPr lang="en-US" altLang="en-US" dirty="0"/>
              <a:t>For more information about this study, go to http://www.clinicaloptions.com/Hepatitis/Conference%20Coverage/Boston%202016/Clinical%20Impact/Capsules/113.aspx</a:t>
            </a:r>
            <a:endParaRPr lang="en-US" dirty="0"/>
          </a:p>
        </p:txBody>
      </p:sp>
      <p:sp>
        <p:nvSpPr>
          <p:cNvPr id="4" name="Slide Number Placeholder 3"/>
          <p:cNvSpPr>
            <a:spLocks noGrp="1"/>
          </p:cNvSpPr>
          <p:nvPr>
            <p:ph type="sldNum" sz="quarter" idx="10"/>
          </p:nvPr>
        </p:nvSpPr>
        <p:spPr/>
        <p:txBody>
          <a:bodyPr/>
          <a:lstStyle/>
          <a:p>
            <a:fld id="{0B01F7A8-86CB-4AAC-BA0E-03BC58B240E3}" type="slidenum">
              <a:rPr lang="en-US" altLang="en-US" smtClean="0"/>
              <a:pPr/>
              <a:t>23</a:t>
            </a:fld>
            <a:endParaRPr lang="en-US" altLang="en-US" dirty="0"/>
          </a:p>
        </p:txBody>
      </p:sp>
    </p:spTree>
    <p:extLst>
      <p:ext uri="{BB962C8B-B14F-4D97-AF65-F5344CB8AC3E}">
        <p14:creationId xmlns:p14="http://schemas.microsoft.com/office/powerpoint/2010/main" val="329893784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i="1" kern="1200" dirty="0">
                <a:solidFill>
                  <a:schemeClr val="tx1"/>
                </a:solidFill>
                <a:effectLst/>
                <a:latin typeface="Arial" charset="0"/>
                <a:ea typeface="+mn-ea"/>
                <a:cs typeface="+mn-cs"/>
              </a:rPr>
              <a:t>GLE, glecaprevir; </a:t>
            </a:r>
            <a:r>
              <a:rPr lang="en-US" b="0" i="1" dirty="0"/>
              <a:t>GT, genotype;</a:t>
            </a:r>
            <a:r>
              <a:rPr lang="en-US" b="0" i="1" baseline="0" dirty="0"/>
              <a:t> HCV, hepatitis C virus; LTFU, lost to follow-up; </a:t>
            </a:r>
            <a:r>
              <a:rPr lang="en-US" sz="1200" i="1" kern="1200" dirty="0">
                <a:solidFill>
                  <a:schemeClr val="tx1"/>
                </a:solidFill>
                <a:effectLst/>
                <a:latin typeface="Arial" charset="0"/>
                <a:ea typeface="+mn-ea"/>
                <a:cs typeface="+mn-cs"/>
              </a:rPr>
              <a:t>PIB, pibrentasvir; </a:t>
            </a:r>
            <a:r>
              <a:rPr lang="en-US" altLang="en-US" i="1" dirty="0">
                <a:latin typeface="Arial" panose="020B0604020202020204" pitchFamily="34" charset="0"/>
              </a:rPr>
              <a:t>SVR, sustained</a:t>
            </a:r>
            <a:r>
              <a:rPr lang="en-US" altLang="en-US" i="1" baseline="0" dirty="0">
                <a:latin typeface="Arial" panose="020B0604020202020204" pitchFamily="34" charset="0"/>
              </a:rPr>
              <a:t> virologic response; Tx, treatment.</a:t>
            </a:r>
            <a:endParaRPr lang="en-US" altLang="en-US" i="1" dirty="0">
              <a:latin typeface="Arial" panose="020B0604020202020204" pitchFamily="34" charset="0"/>
            </a:endParaRPr>
          </a:p>
        </p:txBody>
      </p:sp>
      <p:sp>
        <p:nvSpPr>
          <p:cNvPr id="645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fld id="{58E54F58-06FE-47AD-A363-721E22AC9FA4}" type="slidenum">
              <a:rPr lang="en-US" altLang="en-US" b="0" smtClean="0"/>
              <a:pPr/>
              <a:t>24</a:t>
            </a:fld>
            <a:endParaRPr lang="en-US" altLang="en-US" b="0" dirty="0"/>
          </a:p>
        </p:txBody>
      </p:sp>
    </p:spTree>
    <p:extLst>
      <p:ext uri="{BB962C8B-B14F-4D97-AF65-F5344CB8AC3E}">
        <p14:creationId xmlns:p14="http://schemas.microsoft.com/office/powerpoint/2010/main" val="197577163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i="1" kern="1200" dirty="0">
                <a:solidFill>
                  <a:schemeClr val="tx1"/>
                </a:solidFill>
                <a:effectLst/>
                <a:latin typeface="Arial" charset="0"/>
                <a:ea typeface="+mn-ea"/>
                <a:cs typeface="+mn-cs"/>
              </a:rPr>
              <a:t>CKD, chronic kidney</a:t>
            </a:r>
            <a:r>
              <a:rPr lang="en-US" sz="1200" i="1" kern="1200" baseline="0" dirty="0">
                <a:solidFill>
                  <a:schemeClr val="tx1"/>
                </a:solidFill>
                <a:effectLst/>
                <a:latin typeface="Arial" charset="0"/>
                <a:ea typeface="+mn-ea"/>
                <a:cs typeface="+mn-cs"/>
              </a:rPr>
              <a:t> disease; </a:t>
            </a:r>
            <a:r>
              <a:rPr lang="en-US" sz="1200" i="1" kern="1200" dirty="0">
                <a:solidFill>
                  <a:schemeClr val="tx1"/>
                </a:solidFill>
                <a:effectLst/>
                <a:latin typeface="Arial" charset="0"/>
                <a:ea typeface="+mn-ea"/>
                <a:cs typeface="+mn-cs"/>
              </a:rPr>
              <a:t>d/c, discontinued; GLE, glecaprevir; </a:t>
            </a:r>
            <a:r>
              <a:rPr lang="en-US" b="0" i="1" dirty="0"/>
              <a:t>GT, genotype;</a:t>
            </a:r>
            <a:r>
              <a:rPr lang="en-US" b="0" i="1" baseline="0" dirty="0"/>
              <a:t> HCV, hepatitis C virus; IFN, interferon; ITT, intent to treat; LTFU, lost to follow-up; pegIFN, peginterferon; </a:t>
            </a:r>
            <a:r>
              <a:rPr lang="en-US" sz="1200" i="1" kern="1200" dirty="0">
                <a:solidFill>
                  <a:schemeClr val="tx1"/>
                </a:solidFill>
                <a:effectLst/>
                <a:latin typeface="Arial" charset="0"/>
                <a:ea typeface="+mn-ea"/>
                <a:cs typeface="+mn-cs"/>
              </a:rPr>
              <a:t>PIB, pibrentasvir; QD, once daily; RBV, ribavirin; SOF, sofosbuvir; SVR, sustained virologic response.</a:t>
            </a:r>
            <a:endParaRPr lang="en-US" altLang="en-US" i="1" dirty="0"/>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altLang="en-US" b="0" i="1" baseline="0"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dirty="0"/>
              <a:t>For more information about this study, go to http://www.clinicaloptions.com/Hepatitis/Conference%20Coverage/Boston%202016/Clinical%20Impact/Capsules/LB11.aspx</a:t>
            </a:r>
            <a:endParaRPr lang="en-US" altLang="en-US" i="1" dirty="0">
              <a:latin typeface="Arial" panose="020B0604020202020204" pitchFamily="34" charset="0"/>
            </a:endParaRPr>
          </a:p>
        </p:txBody>
      </p:sp>
      <p:sp>
        <p:nvSpPr>
          <p:cNvPr id="4" name="Slide Number Placeholder 3"/>
          <p:cNvSpPr>
            <a:spLocks noGrp="1"/>
          </p:cNvSpPr>
          <p:nvPr>
            <p:ph type="sldNum" sz="quarter" idx="10"/>
          </p:nvPr>
        </p:nvSpPr>
        <p:spPr/>
        <p:txBody>
          <a:bodyPr/>
          <a:lstStyle/>
          <a:p>
            <a:fld id="{0B01F7A8-86CB-4AAC-BA0E-03BC58B240E3}" type="slidenum">
              <a:rPr lang="en-US" altLang="en-US" smtClean="0"/>
              <a:pPr/>
              <a:t>25</a:t>
            </a:fld>
            <a:endParaRPr lang="en-US" altLang="en-US" dirty="0"/>
          </a:p>
        </p:txBody>
      </p:sp>
    </p:spTree>
    <p:extLst>
      <p:ext uri="{BB962C8B-B14F-4D97-AF65-F5344CB8AC3E}">
        <p14:creationId xmlns:p14="http://schemas.microsoft.com/office/powerpoint/2010/main" val="159815178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i="1" kern="1200" dirty="0">
                <a:solidFill>
                  <a:schemeClr val="tx1"/>
                </a:solidFill>
                <a:effectLst/>
                <a:latin typeface="Arial" charset="0"/>
                <a:ea typeface="+mn-ea"/>
                <a:cs typeface="+mn-cs"/>
              </a:rPr>
              <a:t>AE, adverse event; ALT, alanine</a:t>
            </a:r>
            <a:r>
              <a:rPr lang="en-US" sz="1200" i="1" kern="1200" baseline="0" dirty="0">
                <a:solidFill>
                  <a:schemeClr val="tx1"/>
                </a:solidFill>
                <a:effectLst/>
                <a:latin typeface="Arial" charset="0"/>
                <a:ea typeface="+mn-ea"/>
                <a:cs typeface="+mn-cs"/>
              </a:rPr>
              <a:t> aminotransferase; AST, aspartate aminotransferase; </a:t>
            </a:r>
            <a:r>
              <a:rPr lang="en-US" sz="1200" i="1" kern="1200" dirty="0">
                <a:solidFill>
                  <a:schemeClr val="tx1"/>
                </a:solidFill>
                <a:effectLst/>
                <a:latin typeface="Arial" charset="0"/>
                <a:ea typeface="+mn-ea"/>
                <a:cs typeface="+mn-cs"/>
              </a:rPr>
              <a:t>D/c,</a:t>
            </a:r>
            <a:r>
              <a:rPr lang="en-US" sz="1200" i="1" kern="1200" baseline="0" dirty="0">
                <a:solidFill>
                  <a:schemeClr val="tx1"/>
                </a:solidFill>
                <a:effectLst/>
                <a:latin typeface="Arial" charset="0"/>
                <a:ea typeface="+mn-ea"/>
                <a:cs typeface="+mn-cs"/>
              </a:rPr>
              <a:t> discontinued; </a:t>
            </a:r>
            <a:r>
              <a:rPr lang="en-US" sz="1200" i="1" kern="1200" dirty="0">
                <a:solidFill>
                  <a:schemeClr val="tx1"/>
                </a:solidFill>
                <a:effectLst/>
                <a:latin typeface="Arial" charset="0"/>
                <a:ea typeface="+mn-ea"/>
                <a:cs typeface="+mn-cs"/>
              </a:rPr>
              <a:t>GLE, glecaprevir; PBO, placebo; PIB, pibrentasvir; ULN, upper limit of normal.</a:t>
            </a:r>
            <a:endParaRPr lang="en-US" altLang="en-US" i="1" dirty="0">
              <a:latin typeface="Arial" panose="020B0604020202020204" pitchFamily="34" charset="0"/>
            </a:endParaRPr>
          </a:p>
        </p:txBody>
      </p:sp>
      <p:sp>
        <p:nvSpPr>
          <p:cNvPr id="512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fld id="{85B4B0C7-02B7-4CC2-86CB-E097DB5E4D07}" type="slidenum">
              <a:rPr lang="en-US" altLang="en-US" b="0"/>
              <a:pPr/>
              <a:t>26</a:t>
            </a:fld>
            <a:endParaRPr lang="en-US" altLang="en-US" b="0" dirty="0"/>
          </a:p>
        </p:txBody>
      </p:sp>
    </p:spTree>
    <p:extLst>
      <p:ext uri="{BB962C8B-B14F-4D97-AF65-F5344CB8AC3E}">
        <p14:creationId xmlns:p14="http://schemas.microsoft.com/office/powerpoint/2010/main" val="326650219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i="1" kern="1200" dirty="0">
                <a:solidFill>
                  <a:schemeClr val="tx1"/>
                </a:solidFill>
                <a:effectLst/>
                <a:latin typeface="Arial" charset="0"/>
                <a:ea typeface="+mn-ea"/>
                <a:cs typeface="+mn-cs"/>
              </a:rPr>
              <a:t>AE, adverse event; ALT, alanine</a:t>
            </a:r>
            <a:r>
              <a:rPr lang="en-US" sz="1200" i="1" kern="1200" baseline="0" dirty="0">
                <a:solidFill>
                  <a:schemeClr val="tx1"/>
                </a:solidFill>
                <a:effectLst/>
                <a:latin typeface="Arial" charset="0"/>
                <a:ea typeface="+mn-ea"/>
                <a:cs typeface="+mn-cs"/>
              </a:rPr>
              <a:t> aminotransferase; AST, aspartate aminotransferase; </a:t>
            </a:r>
            <a:r>
              <a:rPr lang="en-US" sz="1200" i="1" kern="1200" dirty="0">
                <a:solidFill>
                  <a:schemeClr val="tx1"/>
                </a:solidFill>
                <a:effectLst/>
                <a:latin typeface="Arial" charset="0"/>
                <a:ea typeface="+mn-ea"/>
                <a:cs typeface="+mn-cs"/>
              </a:rPr>
              <a:t>D/c,</a:t>
            </a:r>
            <a:r>
              <a:rPr lang="en-US" sz="1200" i="1" kern="1200" baseline="0" dirty="0">
                <a:solidFill>
                  <a:schemeClr val="tx1"/>
                </a:solidFill>
                <a:effectLst/>
                <a:latin typeface="Arial" charset="0"/>
                <a:ea typeface="+mn-ea"/>
                <a:cs typeface="+mn-cs"/>
              </a:rPr>
              <a:t> discontinued; </a:t>
            </a:r>
            <a:r>
              <a:rPr lang="en-US" sz="1200" i="1" kern="1200" dirty="0">
                <a:solidFill>
                  <a:schemeClr val="tx1"/>
                </a:solidFill>
                <a:effectLst/>
                <a:latin typeface="Arial" charset="0"/>
                <a:ea typeface="+mn-ea"/>
                <a:cs typeface="+mn-cs"/>
              </a:rPr>
              <a:t>GLE/G, glecaprevir; NA, not applicable; Noncirr, noncirrhotic;</a:t>
            </a:r>
            <a:r>
              <a:rPr lang="en-US" sz="1200" i="1" kern="1200" baseline="0" dirty="0">
                <a:solidFill>
                  <a:schemeClr val="tx1"/>
                </a:solidFill>
                <a:effectLst/>
                <a:latin typeface="Arial" charset="0"/>
                <a:ea typeface="+mn-ea"/>
                <a:cs typeface="+mn-cs"/>
              </a:rPr>
              <a:t> </a:t>
            </a:r>
            <a:r>
              <a:rPr lang="en-US" sz="1200" i="1" kern="1200" dirty="0">
                <a:solidFill>
                  <a:schemeClr val="tx1"/>
                </a:solidFill>
                <a:effectLst/>
                <a:latin typeface="Arial" charset="0"/>
                <a:ea typeface="+mn-ea"/>
                <a:cs typeface="+mn-cs"/>
              </a:rPr>
              <a:t>PBO, placebo; PIB/P, pibrentasvir; </a:t>
            </a:r>
            <a:r>
              <a:rPr lang="en-US" sz="1200" i="1" kern="1200" baseline="0" dirty="0">
                <a:solidFill>
                  <a:schemeClr val="tx1"/>
                </a:solidFill>
                <a:effectLst/>
                <a:latin typeface="Arial" charset="0"/>
                <a:ea typeface="+mn-ea"/>
                <a:cs typeface="+mn-cs"/>
              </a:rPr>
              <a:t>Tx, treatment; </a:t>
            </a:r>
            <a:r>
              <a:rPr lang="en-US" sz="1200" i="1" kern="1200" dirty="0">
                <a:solidFill>
                  <a:schemeClr val="tx1"/>
                </a:solidFill>
                <a:effectLst/>
                <a:latin typeface="Arial" charset="0"/>
                <a:ea typeface="+mn-ea"/>
                <a:cs typeface="+mn-cs"/>
              </a:rPr>
              <a:t>ULN, upper limit of normal</a:t>
            </a:r>
            <a:r>
              <a:rPr lang="en-US" sz="1200" i="1" kern="1200" baseline="0" dirty="0">
                <a:solidFill>
                  <a:schemeClr val="tx1"/>
                </a:solidFill>
                <a:effectLst/>
                <a:latin typeface="Arial" charset="0"/>
                <a:ea typeface="+mn-ea"/>
                <a:cs typeface="+mn-cs"/>
              </a:rPr>
              <a:t>.</a:t>
            </a:r>
            <a:endParaRPr lang="en-US" altLang="en-US" i="1" dirty="0">
              <a:latin typeface="Arial" panose="020B0604020202020204" pitchFamily="34" charset="0"/>
            </a:endParaRPr>
          </a:p>
          <a:p>
            <a:endParaRPr lang="en-US" altLang="en-US" i="1" dirty="0">
              <a:latin typeface="Arial" panose="020B0604020202020204" pitchFamily="34" charset="0"/>
            </a:endParaRPr>
          </a:p>
          <a:p>
            <a:endParaRPr lang="en-US" altLang="en-US" i="1" dirty="0">
              <a:latin typeface="Arial" panose="020B0604020202020204" pitchFamily="34" charset="0"/>
            </a:endParaRPr>
          </a:p>
        </p:txBody>
      </p:sp>
      <p:sp>
        <p:nvSpPr>
          <p:cNvPr id="512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fld id="{85B4B0C7-02B7-4CC2-86CB-E097DB5E4D07}" type="slidenum">
              <a:rPr lang="en-US" altLang="en-US" b="0"/>
              <a:pPr/>
              <a:t>27</a:t>
            </a:fld>
            <a:endParaRPr lang="en-US" altLang="en-US" b="0" dirty="0"/>
          </a:p>
        </p:txBody>
      </p:sp>
    </p:spTree>
    <p:extLst>
      <p:ext uri="{BB962C8B-B14F-4D97-AF65-F5344CB8AC3E}">
        <p14:creationId xmlns:p14="http://schemas.microsoft.com/office/powerpoint/2010/main" val="252436164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a:solidFill>
                  <a:schemeClr val="tx1"/>
                </a:solidFill>
                <a:effectLst/>
                <a:latin typeface="Arial" charset="0"/>
                <a:ea typeface="+mn-ea"/>
                <a:cs typeface="+mn-cs"/>
              </a:rPr>
              <a:t>GT, genotype; GZR, grazoprevir; HCV, hepatitis C virus; QD, once daily; pegIFN, peginterferon; RBV, ribavirin; RZR, ruzasvir.</a:t>
            </a:r>
          </a:p>
          <a:p>
            <a:endParaRPr lang="en-US" sz="1200" i="1" kern="1200" dirty="0">
              <a:solidFill>
                <a:schemeClr val="tx1"/>
              </a:solidFill>
              <a:effectLst/>
              <a:latin typeface="Arial" charset="0"/>
              <a:ea typeface="+mn-ea"/>
              <a:cs typeface="+mn-cs"/>
            </a:endParaRPr>
          </a:p>
          <a:p>
            <a:r>
              <a:rPr lang="en-US" dirty="0"/>
              <a:t>Cirrhosis documented by: </a:t>
            </a:r>
          </a:p>
          <a:p>
            <a:pPr marL="171450" indent="-171450">
              <a:buFont typeface="Arial" panose="020B0604020202020204" pitchFamily="34" charset="0"/>
              <a:buChar char="•"/>
            </a:pPr>
            <a:r>
              <a:rPr lang="en-US" dirty="0"/>
              <a:t>Liver biopsy (F4) before Day 1 </a:t>
            </a:r>
          </a:p>
          <a:p>
            <a:pPr marL="171450" indent="-171450">
              <a:buFont typeface="Arial" panose="020B0604020202020204" pitchFamily="34" charset="0"/>
              <a:buChar char="•"/>
            </a:pPr>
            <a:r>
              <a:rPr lang="en-US" dirty="0"/>
              <a:t>Transient elastography within 12 months: </a:t>
            </a:r>
            <a:r>
              <a:rPr lang="en-US" i="1" dirty="0"/>
              <a:t>FibroScan </a:t>
            </a:r>
            <a:r>
              <a:rPr lang="en-US" dirty="0"/>
              <a:t>&gt; 12.5 kPa </a:t>
            </a:r>
          </a:p>
          <a:p>
            <a:pPr marL="171450" indent="-171450">
              <a:buFont typeface="Arial" panose="020B0604020202020204" pitchFamily="34" charset="0"/>
              <a:buChar char="•"/>
            </a:pPr>
            <a:r>
              <a:rPr lang="en-US" dirty="0"/>
              <a:t>Serum markers: </a:t>
            </a:r>
            <a:r>
              <a:rPr lang="en-US" i="1" dirty="0"/>
              <a:t>FibroTest</a:t>
            </a:r>
            <a:r>
              <a:rPr lang="en-US" dirty="0"/>
              <a:t> &gt; 0.75 plus aspartate aminotransferase–to-platelet ratio index &gt; 2</a:t>
            </a:r>
          </a:p>
        </p:txBody>
      </p:sp>
      <p:sp>
        <p:nvSpPr>
          <p:cNvPr id="4" name="Slide Number Placeholder 3"/>
          <p:cNvSpPr>
            <a:spLocks noGrp="1"/>
          </p:cNvSpPr>
          <p:nvPr>
            <p:ph type="sldNum" sz="quarter" idx="10"/>
          </p:nvPr>
        </p:nvSpPr>
        <p:spPr/>
        <p:txBody>
          <a:bodyPr/>
          <a:lstStyle/>
          <a:p>
            <a:fld id="{0B01F7A8-86CB-4AAC-BA0E-03BC58B240E3}" type="slidenum">
              <a:rPr lang="en-US" altLang="en-US" smtClean="0"/>
              <a:pPr/>
              <a:t>28</a:t>
            </a:fld>
            <a:endParaRPr lang="en-US" altLang="en-US" dirty="0"/>
          </a:p>
        </p:txBody>
      </p:sp>
    </p:spTree>
    <p:extLst>
      <p:ext uri="{BB962C8B-B14F-4D97-AF65-F5344CB8AC3E}">
        <p14:creationId xmlns:p14="http://schemas.microsoft.com/office/powerpoint/2010/main" val="105762156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i="1" kern="1200" dirty="0">
                <a:solidFill>
                  <a:schemeClr val="tx1"/>
                </a:solidFill>
                <a:effectLst/>
                <a:latin typeface="Arial" charset="0"/>
                <a:ea typeface="+mn-ea"/>
                <a:cs typeface="+mn-cs"/>
              </a:rPr>
              <a:t>GT, genotype; GZR, grazoprevir; HCV, hepatitis C virus; RAV, resistance associated</a:t>
            </a:r>
            <a:r>
              <a:rPr lang="en-US" sz="1200" i="1" kern="1200" baseline="0" dirty="0">
                <a:solidFill>
                  <a:schemeClr val="tx1"/>
                </a:solidFill>
                <a:effectLst/>
                <a:latin typeface="Arial" charset="0"/>
                <a:ea typeface="+mn-ea"/>
                <a:cs typeface="+mn-cs"/>
              </a:rPr>
              <a:t> variant</a:t>
            </a:r>
            <a:r>
              <a:rPr lang="en-US" sz="1200" i="1" kern="1200" dirty="0">
                <a:solidFill>
                  <a:schemeClr val="tx1"/>
                </a:solidFill>
                <a:effectLst/>
                <a:latin typeface="Arial" charset="0"/>
                <a:ea typeface="+mn-ea"/>
                <a:cs typeface="+mn-cs"/>
              </a:rPr>
              <a:t>; RBV, ribavirin; RZR, ruzasvir;</a:t>
            </a:r>
            <a:r>
              <a:rPr lang="en-US" sz="1200" i="1" kern="1200" baseline="0" dirty="0">
                <a:solidFill>
                  <a:schemeClr val="tx1"/>
                </a:solidFill>
                <a:effectLst/>
                <a:latin typeface="Arial" charset="0"/>
                <a:ea typeface="+mn-ea"/>
                <a:cs typeface="+mn-cs"/>
              </a:rPr>
              <a:t> SVR, sustained virologic response; tx, treatment.</a:t>
            </a:r>
            <a:endParaRPr lang="en-US" sz="1200" i="1" kern="1200" dirty="0">
              <a:solidFill>
                <a:schemeClr val="tx1"/>
              </a:solidFill>
              <a:effectLst/>
              <a:latin typeface="Arial" charset="0"/>
              <a:ea typeface="+mn-ea"/>
              <a:cs typeface="+mn-cs"/>
            </a:endParaRPr>
          </a:p>
        </p:txBody>
      </p:sp>
      <p:sp>
        <p:nvSpPr>
          <p:cNvPr id="686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fld id="{908A4DE1-B1D5-40B4-B171-11950C78BC08}" type="slidenum">
              <a:rPr lang="en-US" altLang="en-US" b="0" smtClean="0"/>
              <a:pPr/>
              <a:t>29</a:t>
            </a:fld>
            <a:endParaRPr lang="en-US" altLang="en-US" b="0" dirty="0"/>
          </a:p>
        </p:txBody>
      </p:sp>
    </p:spTree>
    <p:extLst>
      <p:ext uri="{BB962C8B-B14F-4D97-AF65-F5344CB8AC3E}">
        <p14:creationId xmlns:p14="http://schemas.microsoft.com/office/powerpoint/2010/main" val="36539562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fld id="{745CCC58-E479-44D3-B685-E067C50156C5}" type="slidenum">
              <a:rPr lang="en-US" altLang="en-US" b="0"/>
              <a:pPr/>
              <a:t>3</a:t>
            </a:fld>
            <a:endParaRPr lang="en-US" altLang="en-US" b="0" dirty="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Arial" panose="020B0604020202020204" pitchFamily="34" charset="0"/>
              </a:rPr>
              <a:t>This slide lists the faculty who were involved in the production of these slides.</a:t>
            </a:r>
          </a:p>
        </p:txBody>
      </p:sp>
    </p:spTree>
    <p:extLst>
      <p:ext uri="{BB962C8B-B14F-4D97-AF65-F5344CB8AC3E}">
        <p14:creationId xmlns:p14="http://schemas.microsoft.com/office/powerpoint/2010/main" val="82616996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i="1" kern="1200" dirty="0">
                <a:solidFill>
                  <a:schemeClr val="tx1"/>
                </a:solidFill>
                <a:effectLst/>
                <a:latin typeface="Arial" charset="0"/>
                <a:ea typeface="+mn-ea"/>
                <a:cs typeface="+mn-cs"/>
              </a:rPr>
              <a:t>EBR, elbasvir; GT, genotype; GZR, grazoprevir; HCV, hepatitis C virus; RBV, ribavirin; RZR, ruzasvir;</a:t>
            </a:r>
            <a:r>
              <a:rPr lang="en-US" sz="1200" i="1" kern="1200" baseline="0" dirty="0">
                <a:solidFill>
                  <a:schemeClr val="tx1"/>
                </a:solidFill>
                <a:effectLst/>
                <a:latin typeface="Arial" charset="0"/>
                <a:ea typeface="+mn-ea"/>
                <a:cs typeface="+mn-cs"/>
              </a:rPr>
              <a:t> SVR, sustained virologic response.</a:t>
            </a:r>
            <a:endParaRPr lang="en-US" dirty="0"/>
          </a:p>
          <a:p>
            <a:endParaRPr lang="en-US" dirty="0"/>
          </a:p>
        </p:txBody>
      </p:sp>
      <p:sp>
        <p:nvSpPr>
          <p:cNvPr id="4" name="Slide Number Placeholder 3"/>
          <p:cNvSpPr>
            <a:spLocks noGrp="1"/>
          </p:cNvSpPr>
          <p:nvPr>
            <p:ph type="sldNum" sz="quarter" idx="10"/>
          </p:nvPr>
        </p:nvSpPr>
        <p:spPr/>
        <p:txBody>
          <a:bodyPr/>
          <a:lstStyle/>
          <a:p>
            <a:fld id="{0B01F7A8-86CB-4AAC-BA0E-03BC58B240E3}" type="slidenum">
              <a:rPr lang="en-US" altLang="en-US" smtClean="0"/>
              <a:pPr/>
              <a:t>30</a:t>
            </a:fld>
            <a:endParaRPr lang="en-US" altLang="en-US" dirty="0"/>
          </a:p>
        </p:txBody>
      </p:sp>
    </p:spTree>
    <p:extLst>
      <p:ext uri="{BB962C8B-B14F-4D97-AF65-F5344CB8AC3E}">
        <p14:creationId xmlns:p14="http://schemas.microsoft.com/office/powerpoint/2010/main" val="300459898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i="1" kern="1200" dirty="0">
                <a:solidFill>
                  <a:schemeClr val="tx1"/>
                </a:solidFill>
                <a:effectLst/>
                <a:latin typeface="Arial" charset="0"/>
                <a:ea typeface="+mn-ea"/>
                <a:cs typeface="+mn-cs"/>
              </a:rPr>
              <a:t>DAA, direct-acting antiviral; EBR, elbasvir; GT, genotype; GZR, grazoprevir; HCV, hepatitis C virus; LDV, ledipasvir; RAV, resistance associated</a:t>
            </a:r>
            <a:r>
              <a:rPr lang="en-US" sz="1200" i="1" kern="1200" baseline="0" dirty="0">
                <a:solidFill>
                  <a:schemeClr val="tx1"/>
                </a:solidFill>
                <a:effectLst/>
                <a:latin typeface="Arial" charset="0"/>
                <a:ea typeface="+mn-ea"/>
                <a:cs typeface="+mn-cs"/>
              </a:rPr>
              <a:t> variant; </a:t>
            </a:r>
            <a:r>
              <a:rPr lang="en-US" sz="1200" i="1" kern="1200" dirty="0">
                <a:solidFill>
                  <a:schemeClr val="tx1"/>
                </a:solidFill>
                <a:effectLst/>
                <a:latin typeface="Arial" charset="0"/>
                <a:ea typeface="+mn-ea"/>
                <a:cs typeface="+mn-cs"/>
              </a:rPr>
              <a:t>RBV,</a:t>
            </a:r>
            <a:r>
              <a:rPr lang="en-US" sz="1200" i="1" kern="1200" baseline="0" dirty="0">
                <a:solidFill>
                  <a:schemeClr val="tx1"/>
                </a:solidFill>
                <a:effectLst/>
                <a:latin typeface="Arial" charset="0"/>
                <a:ea typeface="+mn-ea"/>
                <a:cs typeface="+mn-cs"/>
              </a:rPr>
              <a:t> ribavirin; </a:t>
            </a:r>
            <a:r>
              <a:rPr lang="en-US" sz="1200" i="1" kern="1200" dirty="0">
                <a:solidFill>
                  <a:schemeClr val="tx1"/>
                </a:solidFill>
                <a:effectLst/>
                <a:latin typeface="Arial" charset="0"/>
                <a:ea typeface="+mn-ea"/>
                <a:cs typeface="+mn-cs"/>
              </a:rPr>
              <a:t>RZR, ruzasvir; SOF, sofosbuvir.</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i="1" kern="1200" dirty="0">
              <a:solidFill>
                <a:schemeClr val="tx1"/>
              </a:solidFill>
              <a:effectLst/>
              <a:latin typeface="Arial" charset="0"/>
              <a:ea typeface="+mn-ea"/>
              <a:cs typeface="+mn-cs"/>
            </a:endParaRPr>
          </a:p>
          <a:p>
            <a:r>
              <a:rPr lang="en-US" dirty="0"/>
              <a:t>Cirrhosis documented by one of the following: </a:t>
            </a:r>
          </a:p>
          <a:p>
            <a:pPr marL="171450" indent="-171450">
              <a:buFont typeface="Arial" panose="020B0604020202020204" pitchFamily="34" charset="0"/>
              <a:buChar char="•"/>
            </a:pPr>
            <a:r>
              <a:rPr lang="en-US" dirty="0"/>
              <a:t>Liver biopsy at any time</a:t>
            </a:r>
          </a:p>
          <a:p>
            <a:pPr marL="171450" indent="-171450">
              <a:buFont typeface="Arial" panose="020B0604020202020204" pitchFamily="34" charset="0"/>
              <a:buChar char="•"/>
            </a:pPr>
            <a:r>
              <a:rPr lang="en-US" dirty="0"/>
              <a:t>Transient elastography within 12 months of enrollment: </a:t>
            </a:r>
            <a:r>
              <a:rPr lang="en-US" i="1" dirty="0"/>
              <a:t>FibroScan</a:t>
            </a:r>
            <a:r>
              <a:rPr lang="en-US" dirty="0"/>
              <a:t> &gt; 12.5 kPa </a:t>
            </a:r>
          </a:p>
          <a:p>
            <a:pPr marL="171450" indent="-171450">
              <a:buFont typeface="Arial" panose="020B0604020202020204" pitchFamily="34" charset="0"/>
              <a:buChar char="•"/>
            </a:pPr>
            <a:r>
              <a:rPr lang="en-US" dirty="0"/>
              <a:t>Serum markers at enrollment: </a:t>
            </a:r>
            <a:r>
              <a:rPr lang="en-US" i="1" dirty="0"/>
              <a:t>FibroTest</a:t>
            </a:r>
            <a:r>
              <a:rPr lang="en-US" dirty="0"/>
              <a:t> &gt; 0.75 plus aspartate aminotransferase–to-platelet ratio index &gt; 2</a:t>
            </a:r>
          </a:p>
          <a:p>
            <a:endParaRPr lang="en-US" dirty="0"/>
          </a:p>
          <a:p>
            <a:r>
              <a:rPr lang="en-US" dirty="0"/>
              <a:t>Compensated cirrhosis:</a:t>
            </a:r>
            <a:r>
              <a:rPr lang="en-US" baseline="0" dirty="0"/>
              <a:t> p</a:t>
            </a:r>
            <a:r>
              <a:rPr lang="en-US" dirty="0"/>
              <a:t>latelet</a:t>
            </a:r>
            <a:r>
              <a:rPr lang="en-US" baseline="0" dirty="0"/>
              <a:t> cutoff 75,000/uL; excluded CP B and C.</a:t>
            </a:r>
            <a:endParaRPr lang="en-US" dirty="0"/>
          </a:p>
          <a:p>
            <a:endParaRPr lang="en-US" baseline="0" dirty="0"/>
          </a:p>
          <a:p>
            <a:r>
              <a:rPr lang="en-US" altLang="en-US" dirty="0"/>
              <a:t>For more information about this study, go to http://www.clinicaloptions.com/Hepatitis/Conference%20Coverage/Boston%202016/Clinical%20Impact/Capsules/193.aspx</a:t>
            </a:r>
            <a:endParaRPr lang="en-US" dirty="0"/>
          </a:p>
        </p:txBody>
      </p:sp>
      <p:sp>
        <p:nvSpPr>
          <p:cNvPr id="4" name="Slide Number Placeholder 3"/>
          <p:cNvSpPr>
            <a:spLocks noGrp="1"/>
          </p:cNvSpPr>
          <p:nvPr>
            <p:ph type="sldNum" sz="quarter" idx="10"/>
          </p:nvPr>
        </p:nvSpPr>
        <p:spPr/>
        <p:txBody>
          <a:bodyPr/>
          <a:lstStyle/>
          <a:p>
            <a:fld id="{0B01F7A8-86CB-4AAC-BA0E-03BC58B240E3}" type="slidenum">
              <a:rPr lang="en-US" altLang="en-US" smtClean="0"/>
              <a:pPr/>
              <a:t>31</a:t>
            </a:fld>
            <a:endParaRPr lang="en-US" altLang="en-US" dirty="0"/>
          </a:p>
        </p:txBody>
      </p:sp>
    </p:spTree>
    <p:extLst>
      <p:ext uri="{BB962C8B-B14F-4D97-AF65-F5344CB8AC3E}">
        <p14:creationId xmlns:p14="http://schemas.microsoft.com/office/powerpoint/2010/main" val="382061078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DAA, direct-acting</a:t>
            </a:r>
            <a:r>
              <a:rPr lang="en-US" i="1" baseline="0" dirty="0"/>
              <a:t> antiviral; </a:t>
            </a:r>
            <a:r>
              <a:rPr lang="en-US" sz="1200" i="1" kern="1200" dirty="0">
                <a:solidFill>
                  <a:schemeClr val="tx1"/>
                </a:solidFill>
                <a:effectLst/>
                <a:latin typeface="Arial" charset="0"/>
                <a:ea typeface="+mn-ea"/>
                <a:cs typeface="+mn-cs"/>
              </a:rPr>
              <a:t>GZR, grazoprevir; RAV, resistance</a:t>
            </a:r>
            <a:r>
              <a:rPr lang="en-US" sz="1200" i="1" kern="1200" baseline="0" dirty="0">
                <a:solidFill>
                  <a:schemeClr val="tx1"/>
                </a:solidFill>
                <a:effectLst/>
                <a:latin typeface="Arial" charset="0"/>
                <a:ea typeface="+mn-ea"/>
                <a:cs typeface="+mn-cs"/>
              </a:rPr>
              <a:t> associated variant; RBV, ribavirin; </a:t>
            </a:r>
            <a:r>
              <a:rPr lang="en-US" sz="1200" i="1" kern="1200" dirty="0">
                <a:solidFill>
                  <a:schemeClr val="tx1"/>
                </a:solidFill>
                <a:effectLst/>
                <a:latin typeface="Arial" charset="0"/>
                <a:ea typeface="+mn-ea"/>
                <a:cs typeface="+mn-cs"/>
              </a:rPr>
              <a:t>RZR, ruzasvir; SVR, sustained</a:t>
            </a:r>
            <a:r>
              <a:rPr lang="en-US" sz="1200" i="1" kern="1200" baseline="0" dirty="0">
                <a:solidFill>
                  <a:schemeClr val="tx1"/>
                </a:solidFill>
                <a:effectLst/>
                <a:latin typeface="Arial" charset="0"/>
                <a:ea typeface="+mn-ea"/>
                <a:cs typeface="+mn-cs"/>
              </a:rPr>
              <a:t> virologic response; TW, treatment week.</a:t>
            </a:r>
            <a:endParaRPr lang="en-US" i="1" dirty="0"/>
          </a:p>
        </p:txBody>
      </p:sp>
      <p:sp>
        <p:nvSpPr>
          <p:cNvPr id="4" name="Slide Number Placeholder 3"/>
          <p:cNvSpPr>
            <a:spLocks noGrp="1"/>
          </p:cNvSpPr>
          <p:nvPr>
            <p:ph type="sldNum" sz="quarter" idx="10"/>
          </p:nvPr>
        </p:nvSpPr>
        <p:spPr/>
        <p:txBody>
          <a:bodyPr/>
          <a:lstStyle/>
          <a:p>
            <a:fld id="{0B01F7A8-86CB-4AAC-BA0E-03BC58B240E3}" type="slidenum">
              <a:rPr lang="en-US" altLang="en-US" smtClean="0"/>
              <a:pPr/>
              <a:t>32</a:t>
            </a:fld>
            <a:endParaRPr lang="en-US" altLang="en-US" dirty="0"/>
          </a:p>
        </p:txBody>
      </p:sp>
    </p:spTree>
    <p:extLst>
      <p:ext uri="{BB962C8B-B14F-4D97-AF65-F5344CB8AC3E}">
        <p14:creationId xmlns:p14="http://schemas.microsoft.com/office/powerpoint/2010/main" val="318449669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i="1" kern="1200" dirty="0">
                <a:solidFill>
                  <a:schemeClr val="tx1"/>
                </a:solidFill>
                <a:effectLst/>
                <a:latin typeface="Arial" charset="0"/>
                <a:ea typeface="+mn-ea"/>
                <a:cs typeface="+mn-cs"/>
              </a:rPr>
              <a:t>AE, adverse event; D/c, discontinued; GZR, grazoprevir; NA,</a:t>
            </a:r>
            <a:r>
              <a:rPr lang="en-US" sz="1200" i="1" kern="1200" baseline="0" dirty="0">
                <a:solidFill>
                  <a:schemeClr val="tx1"/>
                </a:solidFill>
                <a:effectLst/>
                <a:latin typeface="Arial" charset="0"/>
                <a:ea typeface="+mn-ea"/>
                <a:cs typeface="+mn-cs"/>
              </a:rPr>
              <a:t> not applicable; RBV, ribavirin; </a:t>
            </a:r>
            <a:r>
              <a:rPr lang="en-US" sz="1200" i="1" kern="1200" dirty="0">
                <a:solidFill>
                  <a:schemeClr val="tx1"/>
                </a:solidFill>
                <a:effectLst/>
                <a:latin typeface="Arial" charset="0"/>
                <a:ea typeface="+mn-ea"/>
                <a:cs typeface="+mn-cs"/>
              </a:rPr>
              <a:t>RZR, ruzasvir.</a:t>
            </a:r>
            <a:endParaRPr lang="en-US" altLang="en-US" i="1" dirty="0">
              <a:latin typeface="Arial" panose="020B0604020202020204" pitchFamily="34" charset="0"/>
            </a:endParaRPr>
          </a:p>
        </p:txBody>
      </p:sp>
      <p:sp>
        <p:nvSpPr>
          <p:cNvPr id="512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fld id="{85B4B0C7-02B7-4CC2-86CB-E097DB5E4D07}" type="slidenum">
              <a:rPr lang="en-US" altLang="en-US" b="0"/>
              <a:pPr/>
              <a:t>33</a:t>
            </a:fld>
            <a:endParaRPr lang="en-US" altLang="en-US" b="0" dirty="0"/>
          </a:p>
        </p:txBody>
      </p:sp>
    </p:spTree>
    <p:extLst>
      <p:ext uri="{BB962C8B-B14F-4D97-AF65-F5344CB8AC3E}">
        <p14:creationId xmlns:p14="http://schemas.microsoft.com/office/powerpoint/2010/main" val="313847106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i="1" kern="1200" dirty="0">
                <a:solidFill>
                  <a:schemeClr val="tx1"/>
                </a:solidFill>
                <a:effectLst/>
                <a:latin typeface="Arial" charset="0"/>
                <a:ea typeface="+mn-ea"/>
                <a:cs typeface="+mn-cs"/>
              </a:rPr>
              <a:t>ALT, alanine aminotransferase; AST, aspartate aminotransferase; GZR, grazoprevir; NR,</a:t>
            </a:r>
            <a:r>
              <a:rPr lang="en-US" sz="1200" i="1" kern="1200" baseline="0" dirty="0">
                <a:solidFill>
                  <a:schemeClr val="tx1"/>
                </a:solidFill>
                <a:effectLst/>
                <a:latin typeface="Arial" charset="0"/>
                <a:ea typeface="+mn-ea"/>
                <a:cs typeface="+mn-cs"/>
              </a:rPr>
              <a:t> not reported; RBV, ribavirin; </a:t>
            </a:r>
            <a:r>
              <a:rPr lang="en-US" sz="1200" i="1" kern="1200" dirty="0">
                <a:solidFill>
                  <a:schemeClr val="tx1"/>
                </a:solidFill>
                <a:effectLst/>
                <a:latin typeface="Arial" charset="0"/>
                <a:ea typeface="+mn-ea"/>
                <a:cs typeface="+mn-cs"/>
              </a:rPr>
              <a:t>RZR, ruzasvir; ULN, upper limit of normal.</a:t>
            </a:r>
            <a:endParaRPr lang="en-US" altLang="en-US" i="1" dirty="0">
              <a:latin typeface="Arial" panose="020B0604020202020204" pitchFamily="34" charset="0"/>
            </a:endParaRPr>
          </a:p>
        </p:txBody>
      </p:sp>
      <p:sp>
        <p:nvSpPr>
          <p:cNvPr id="512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fld id="{85B4B0C7-02B7-4CC2-86CB-E097DB5E4D07}" type="slidenum">
              <a:rPr lang="en-US" altLang="en-US" b="0"/>
              <a:pPr/>
              <a:t>34</a:t>
            </a:fld>
            <a:endParaRPr lang="en-US" altLang="en-US" b="0" dirty="0"/>
          </a:p>
        </p:txBody>
      </p:sp>
    </p:spTree>
    <p:extLst>
      <p:ext uri="{BB962C8B-B14F-4D97-AF65-F5344CB8AC3E}">
        <p14:creationId xmlns:p14="http://schemas.microsoft.com/office/powerpoint/2010/main" val="91109558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HCV, hepatitis C virus.</a:t>
            </a:r>
          </a:p>
        </p:txBody>
      </p:sp>
      <p:sp>
        <p:nvSpPr>
          <p:cNvPr id="4" name="Slide Number Placeholder 3"/>
          <p:cNvSpPr>
            <a:spLocks noGrp="1"/>
          </p:cNvSpPr>
          <p:nvPr>
            <p:ph type="sldNum" sz="quarter" idx="10"/>
          </p:nvPr>
        </p:nvSpPr>
        <p:spPr/>
        <p:txBody>
          <a:bodyPr/>
          <a:lstStyle/>
          <a:p>
            <a:fld id="{0B01F7A8-86CB-4AAC-BA0E-03BC58B240E3}" type="slidenum">
              <a:rPr lang="en-US" altLang="en-US" smtClean="0"/>
              <a:pPr/>
              <a:t>35</a:t>
            </a:fld>
            <a:endParaRPr lang="en-US" altLang="en-US" dirty="0"/>
          </a:p>
        </p:txBody>
      </p:sp>
    </p:spTree>
    <p:extLst>
      <p:ext uri="{BB962C8B-B14F-4D97-AF65-F5344CB8AC3E}">
        <p14:creationId xmlns:p14="http://schemas.microsoft.com/office/powerpoint/2010/main" val="340798671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D, </a:t>
            </a:r>
            <a:r>
              <a:rPr lang="en-US" sz="1200" i="1" kern="1200" dirty="0">
                <a:solidFill>
                  <a:schemeClr val="tx1"/>
                </a:solidFill>
                <a:effectLst/>
                <a:latin typeface="Arial" charset="0"/>
                <a:ea typeface="+mn-ea"/>
                <a:cs typeface="+mn-cs"/>
              </a:rPr>
              <a:t>dasabuvir; </a:t>
            </a:r>
            <a:r>
              <a:rPr lang="en-US" i="1" dirty="0"/>
              <a:t>DSV, </a:t>
            </a:r>
            <a:r>
              <a:rPr lang="en-US" sz="1200" i="1" kern="1200" dirty="0">
                <a:solidFill>
                  <a:schemeClr val="tx1"/>
                </a:solidFill>
                <a:effectLst/>
                <a:latin typeface="Arial" charset="0"/>
                <a:ea typeface="+mn-ea"/>
                <a:cs typeface="+mn-cs"/>
              </a:rPr>
              <a:t>dasabuvir; </a:t>
            </a:r>
            <a:r>
              <a:rPr lang="en-US" i="1" dirty="0"/>
              <a:t>GT, genotype; HCV, hepatitis</a:t>
            </a:r>
            <a:r>
              <a:rPr lang="en-US" i="1" baseline="0" dirty="0"/>
              <a:t> C virus; LDV, </a:t>
            </a:r>
            <a:r>
              <a:rPr lang="en-US" sz="1200" i="1" kern="1200" dirty="0">
                <a:solidFill>
                  <a:schemeClr val="tx1"/>
                </a:solidFill>
                <a:effectLst/>
                <a:latin typeface="Arial" charset="0"/>
                <a:ea typeface="+mn-ea"/>
                <a:cs typeface="+mn-cs"/>
              </a:rPr>
              <a:t>ledipasvir;</a:t>
            </a:r>
            <a:r>
              <a:rPr lang="en-US" sz="1200" i="1" kern="1200" baseline="0" dirty="0">
                <a:solidFill>
                  <a:schemeClr val="tx1"/>
                </a:solidFill>
                <a:effectLst/>
                <a:latin typeface="Arial" charset="0"/>
                <a:ea typeface="+mn-ea"/>
                <a:cs typeface="+mn-cs"/>
              </a:rPr>
              <a:t> O, ombitasvir; OBV, </a:t>
            </a:r>
            <a:r>
              <a:rPr lang="en-US" sz="1200" i="1" kern="1200" dirty="0">
                <a:solidFill>
                  <a:schemeClr val="tx1"/>
                </a:solidFill>
                <a:effectLst/>
                <a:latin typeface="Arial" charset="0"/>
                <a:ea typeface="+mn-ea"/>
                <a:cs typeface="+mn-cs"/>
              </a:rPr>
              <a:t>ombitasvir; </a:t>
            </a:r>
            <a:r>
              <a:rPr lang="en-US" i="1" baseline="0" dirty="0"/>
              <a:t>pegIFN, peginterferon; P, </a:t>
            </a:r>
            <a:r>
              <a:rPr lang="en-US" sz="1200" i="1" kern="1200" dirty="0">
                <a:solidFill>
                  <a:schemeClr val="tx1"/>
                </a:solidFill>
                <a:effectLst/>
                <a:latin typeface="Arial" charset="0"/>
                <a:ea typeface="+mn-ea"/>
                <a:cs typeface="+mn-cs"/>
              </a:rPr>
              <a:t>paritaprevir; </a:t>
            </a:r>
            <a:r>
              <a:rPr lang="en-US" i="1" baseline="0" dirty="0"/>
              <a:t>PTV, </a:t>
            </a:r>
            <a:r>
              <a:rPr lang="en-US" sz="1200" i="1" kern="1200" dirty="0">
                <a:solidFill>
                  <a:schemeClr val="tx1"/>
                </a:solidFill>
                <a:effectLst/>
                <a:latin typeface="Arial" charset="0"/>
                <a:ea typeface="+mn-ea"/>
                <a:cs typeface="+mn-cs"/>
              </a:rPr>
              <a:t>paritaprevir; </a:t>
            </a:r>
            <a:r>
              <a:rPr lang="en-US" i="1" baseline="0" dirty="0"/>
              <a:t>RBV, ribavirin; R, ritonavir; RTV, ritonavir; SOF, </a:t>
            </a:r>
            <a:r>
              <a:rPr lang="en-US" sz="1200" i="1" kern="1200" dirty="0">
                <a:solidFill>
                  <a:schemeClr val="tx1"/>
                </a:solidFill>
                <a:effectLst/>
                <a:latin typeface="Arial" charset="0"/>
                <a:ea typeface="+mn-ea"/>
                <a:cs typeface="+mn-cs"/>
              </a:rPr>
              <a:t>sofosbuvir;</a:t>
            </a:r>
            <a:r>
              <a:rPr lang="en-US" sz="1200" i="1" kern="1200" baseline="0" dirty="0">
                <a:solidFill>
                  <a:schemeClr val="tx1"/>
                </a:solidFill>
                <a:effectLst/>
                <a:latin typeface="Arial" charset="0"/>
                <a:ea typeface="+mn-ea"/>
                <a:cs typeface="+mn-cs"/>
              </a:rPr>
              <a:t> SVR, sustained virologic response; </a:t>
            </a:r>
            <a:r>
              <a:rPr lang="en-US" i="1" dirty="0"/>
              <a:t>VA,</a:t>
            </a:r>
            <a:r>
              <a:rPr lang="en-US" i="1" baseline="0" dirty="0"/>
              <a:t> Veterans Affairs.</a:t>
            </a:r>
            <a:endParaRPr lang="en-US" i="1" dirty="0"/>
          </a:p>
        </p:txBody>
      </p:sp>
      <p:sp>
        <p:nvSpPr>
          <p:cNvPr id="4" name="Slide Number Placeholder 3"/>
          <p:cNvSpPr>
            <a:spLocks noGrp="1"/>
          </p:cNvSpPr>
          <p:nvPr>
            <p:ph type="sldNum" sz="quarter" idx="10"/>
          </p:nvPr>
        </p:nvSpPr>
        <p:spPr/>
        <p:txBody>
          <a:bodyPr/>
          <a:lstStyle/>
          <a:p>
            <a:fld id="{0B01F7A8-86CB-4AAC-BA0E-03BC58B240E3}" type="slidenum">
              <a:rPr lang="en-US" altLang="en-US" smtClean="0"/>
              <a:pPr/>
              <a:t>36</a:t>
            </a:fld>
            <a:endParaRPr lang="en-US" altLang="en-US" dirty="0"/>
          </a:p>
        </p:txBody>
      </p:sp>
    </p:spTree>
    <p:extLst>
      <p:ext uri="{BB962C8B-B14F-4D97-AF65-F5344CB8AC3E}">
        <p14:creationId xmlns:p14="http://schemas.microsoft.com/office/powerpoint/2010/main" val="370290283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DAA, direct-acting</a:t>
            </a:r>
            <a:r>
              <a:rPr lang="en-US" i="1" baseline="0" dirty="0"/>
              <a:t> antiviral; DCV, </a:t>
            </a:r>
            <a:r>
              <a:rPr lang="en-US" sz="1200" i="1" kern="1200" dirty="0">
                <a:solidFill>
                  <a:schemeClr val="tx1"/>
                </a:solidFill>
                <a:effectLst/>
                <a:latin typeface="Arial" charset="0"/>
                <a:ea typeface="+mn-ea"/>
                <a:cs typeface="+mn-cs"/>
              </a:rPr>
              <a:t>daclatasvir; </a:t>
            </a:r>
            <a:r>
              <a:rPr lang="en-US" i="1" dirty="0"/>
              <a:t>DSV, </a:t>
            </a:r>
            <a:r>
              <a:rPr lang="en-US" sz="1200" i="1" kern="1200" dirty="0">
                <a:solidFill>
                  <a:schemeClr val="tx1"/>
                </a:solidFill>
                <a:effectLst/>
                <a:latin typeface="Arial" charset="0"/>
                <a:ea typeface="+mn-ea"/>
                <a:cs typeface="+mn-cs"/>
              </a:rPr>
              <a:t>dasabuvir; </a:t>
            </a:r>
            <a:r>
              <a:rPr lang="en-US" i="1" baseline="0" dirty="0"/>
              <a:t>GT, genotype; HCV, hepatitis C virus; LDV, </a:t>
            </a:r>
            <a:r>
              <a:rPr lang="en-US" sz="1200" i="1" kern="1200" dirty="0">
                <a:solidFill>
                  <a:schemeClr val="tx1"/>
                </a:solidFill>
                <a:effectLst/>
                <a:latin typeface="Arial" charset="0"/>
                <a:ea typeface="+mn-ea"/>
                <a:cs typeface="+mn-cs"/>
              </a:rPr>
              <a:t>ledipasvir;</a:t>
            </a:r>
            <a:r>
              <a:rPr lang="en-US" sz="1200" i="1" kern="1200" baseline="0" dirty="0">
                <a:solidFill>
                  <a:schemeClr val="tx1"/>
                </a:solidFill>
                <a:effectLst/>
                <a:latin typeface="Arial" charset="0"/>
                <a:ea typeface="+mn-ea"/>
                <a:cs typeface="+mn-cs"/>
              </a:rPr>
              <a:t> OBV, </a:t>
            </a:r>
            <a:r>
              <a:rPr lang="en-US" sz="1200" i="1" kern="1200" dirty="0">
                <a:solidFill>
                  <a:schemeClr val="tx1"/>
                </a:solidFill>
                <a:effectLst/>
                <a:latin typeface="Arial" charset="0"/>
                <a:ea typeface="+mn-ea"/>
                <a:cs typeface="+mn-cs"/>
              </a:rPr>
              <a:t>ombitasvir; </a:t>
            </a:r>
            <a:r>
              <a:rPr lang="en-US" i="1" baseline="0" dirty="0"/>
              <a:t>PTV, </a:t>
            </a:r>
            <a:r>
              <a:rPr lang="en-US" sz="1200" i="1" kern="1200" dirty="0">
                <a:solidFill>
                  <a:schemeClr val="tx1"/>
                </a:solidFill>
                <a:effectLst/>
                <a:latin typeface="Arial" charset="0"/>
                <a:ea typeface="+mn-ea"/>
                <a:cs typeface="+mn-cs"/>
              </a:rPr>
              <a:t>paritaprevir; </a:t>
            </a:r>
            <a:r>
              <a:rPr lang="en-US" i="1" baseline="0" dirty="0"/>
              <a:t>RBV, ribavirin; SMV, </a:t>
            </a:r>
            <a:r>
              <a:rPr lang="en-US" sz="1200" i="1" kern="1200" dirty="0">
                <a:solidFill>
                  <a:schemeClr val="tx1"/>
                </a:solidFill>
                <a:effectLst/>
                <a:latin typeface="Arial" charset="0"/>
                <a:ea typeface="+mn-ea"/>
                <a:cs typeface="+mn-cs"/>
              </a:rPr>
              <a:t>simeprevir; SOF, sofosbuvir; SVR, sustained virologic response.</a:t>
            </a:r>
            <a:endParaRPr lang="en-US" i="1" dirty="0"/>
          </a:p>
        </p:txBody>
      </p:sp>
      <p:sp>
        <p:nvSpPr>
          <p:cNvPr id="4" name="Slide Number Placeholder 3"/>
          <p:cNvSpPr>
            <a:spLocks noGrp="1"/>
          </p:cNvSpPr>
          <p:nvPr>
            <p:ph type="sldNum" sz="quarter" idx="10"/>
          </p:nvPr>
        </p:nvSpPr>
        <p:spPr/>
        <p:txBody>
          <a:bodyPr/>
          <a:lstStyle/>
          <a:p>
            <a:fld id="{0B01F7A8-86CB-4AAC-BA0E-03BC58B240E3}" type="slidenum">
              <a:rPr lang="en-US" altLang="en-US" smtClean="0"/>
              <a:pPr/>
              <a:t>37</a:t>
            </a:fld>
            <a:endParaRPr lang="en-US" altLang="en-US" dirty="0"/>
          </a:p>
        </p:txBody>
      </p:sp>
    </p:spTree>
    <p:extLst>
      <p:ext uri="{BB962C8B-B14F-4D97-AF65-F5344CB8AC3E}">
        <p14:creationId xmlns:p14="http://schemas.microsoft.com/office/powerpoint/2010/main" val="346641897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GT, genotype; HCV, hepatitis C virus; ITT, intent</a:t>
            </a:r>
            <a:r>
              <a:rPr lang="en-US" i="1" baseline="0" dirty="0"/>
              <a:t> to treat; NP, nurse practitioner; PCP, primary care provider; SVR, sustained virologic response.</a:t>
            </a:r>
            <a:endParaRPr lang="en-US" i="1" dirty="0"/>
          </a:p>
        </p:txBody>
      </p:sp>
      <p:sp>
        <p:nvSpPr>
          <p:cNvPr id="4" name="Slide Number Placeholder 3"/>
          <p:cNvSpPr>
            <a:spLocks noGrp="1"/>
          </p:cNvSpPr>
          <p:nvPr>
            <p:ph type="sldNum" sz="quarter" idx="10"/>
          </p:nvPr>
        </p:nvSpPr>
        <p:spPr/>
        <p:txBody>
          <a:bodyPr/>
          <a:lstStyle/>
          <a:p>
            <a:fld id="{0B01F7A8-86CB-4AAC-BA0E-03BC58B240E3}" type="slidenum">
              <a:rPr lang="en-US" altLang="en-US" smtClean="0"/>
              <a:pPr/>
              <a:t>38</a:t>
            </a:fld>
            <a:endParaRPr lang="en-US" altLang="en-US" dirty="0"/>
          </a:p>
        </p:txBody>
      </p:sp>
    </p:spTree>
    <p:extLst>
      <p:ext uri="{BB962C8B-B14F-4D97-AF65-F5344CB8AC3E}">
        <p14:creationId xmlns:p14="http://schemas.microsoft.com/office/powerpoint/2010/main" val="416079000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HBV, hepatitis B virus.</a:t>
            </a:r>
          </a:p>
        </p:txBody>
      </p:sp>
      <p:sp>
        <p:nvSpPr>
          <p:cNvPr id="4" name="Slide Number Placeholder 3"/>
          <p:cNvSpPr>
            <a:spLocks noGrp="1"/>
          </p:cNvSpPr>
          <p:nvPr>
            <p:ph type="sldNum" sz="quarter" idx="10"/>
          </p:nvPr>
        </p:nvSpPr>
        <p:spPr/>
        <p:txBody>
          <a:bodyPr/>
          <a:lstStyle/>
          <a:p>
            <a:fld id="{0B01F7A8-86CB-4AAC-BA0E-03BC58B240E3}" type="slidenum">
              <a:rPr lang="en-US" altLang="en-US" smtClean="0"/>
              <a:pPr/>
              <a:t>39</a:t>
            </a:fld>
            <a:endParaRPr lang="en-US" altLang="en-US" dirty="0"/>
          </a:p>
        </p:txBody>
      </p:sp>
    </p:spTree>
    <p:extLst>
      <p:ext uri="{BB962C8B-B14F-4D97-AF65-F5344CB8AC3E}">
        <p14:creationId xmlns:p14="http://schemas.microsoft.com/office/powerpoint/2010/main" val="35198363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fld id="{B5731DF9-8E87-485B-A1BD-12A1C928E87F}" type="slidenum">
              <a:rPr lang="en-US" altLang="en-US" b="0"/>
              <a:pPr/>
              <a:t>4</a:t>
            </a:fld>
            <a:endParaRPr lang="en-US" altLang="en-US" b="0" dirty="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Arial" panose="020B0604020202020204" pitchFamily="34" charset="0"/>
              </a:rPr>
              <a:t>This slide lists the disclosure information of the faculty and staff involved in the development of these slides.</a:t>
            </a:r>
          </a:p>
        </p:txBody>
      </p:sp>
    </p:spTree>
    <p:extLst>
      <p:ext uri="{BB962C8B-B14F-4D97-AF65-F5344CB8AC3E}">
        <p14:creationId xmlns:p14="http://schemas.microsoft.com/office/powerpoint/2010/main" val="226719389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i="1" dirty="0"/>
              <a:t>DAA, direct-acting antiviral; FDA, US Food and Drug Administration; GT, genotype; HBsAg, hepatitis</a:t>
            </a:r>
            <a:r>
              <a:rPr lang="en-US" i="1" baseline="0" dirty="0"/>
              <a:t> B surface antigen; </a:t>
            </a:r>
            <a:r>
              <a:rPr lang="en-US" i="1" dirty="0"/>
              <a:t>HBV, hepatitis B virus.</a:t>
            </a:r>
          </a:p>
          <a:p>
            <a:endParaRPr lang="en-US" altLang="en-US" dirty="0"/>
          </a:p>
          <a:p>
            <a:r>
              <a:rPr lang="en-US" altLang="en-US" dirty="0"/>
              <a:t>For more information about this study, go to http://www.clinicaloptions.com/Hepatitis/Conference%20Coverage/Boston%202016/Clinical%20Impact/Capsules/LB17.aspx</a:t>
            </a:r>
            <a:endParaRPr lang="en-US" dirty="0"/>
          </a:p>
        </p:txBody>
      </p:sp>
      <p:sp>
        <p:nvSpPr>
          <p:cNvPr id="4" name="Slide Number Placeholder 3"/>
          <p:cNvSpPr>
            <a:spLocks noGrp="1"/>
          </p:cNvSpPr>
          <p:nvPr>
            <p:ph type="sldNum" sz="quarter" idx="10"/>
          </p:nvPr>
        </p:nvSpPr>
        <p:spPr/>
        <p:txBody>
          <a:bodyPr/>
          <a:lstStyle/>
          <a:p>
            <a:fld id="{0B01F7A8-86CB-4AAC-BA0E-03BC58B240E3}" type="slidenum">
              <a:rPr lang="en-US" altLang="en-US" smtClean="0"/>
              <a:pPr/>
              <a:t>40</a:t>
            </a:fld>
            <a:endParaRPr lang="en-US" altLang="en-US" dirty="0"/>
          </a:p>
        </p:txBody>
      </p:sp>
    </p:spTree>
    <p:extLst>
      <p:ext uri="{BB962C8B-B14F-4D97-AF65-F5344CB8AC3E}">
        <p14:creationId xmlns:p14="http://schemas.microsoft.com/office/powerpoint/2010/main" val="400627736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i="1" dirty="0"/>
              <a:t>AASLD, American Association for the Study of Liver Diseases; DAA, direct-acting</a:t>
            </a:r>
            <a:r>
              <a:rPr lang="en-US" i="1" baseline="0" dirty="0"/>
              <a:t> antiviral; HBc, hepatitis B core antigen; HBsAg, hepatitis B surface antigen; </a:t>
            </a:r>
            <a:r>
              <a:rPr lang="en-US" i="1" dirty="0"/>
              <a:t>HBV, hepatitis B virus;</a:t>
            </a:r>
            <a:r>
              <a:rPr lang="en-US" i="1" baseline="0" dirty="0"/>
              <a:t> IDSA, Infectious Diseases Society of America.</a:t>
            </a:r>
            <a:endParaRPr lang="en-US" i="1" dirty="0"/>
          </a:p>
          <a:p>
            <a:endParaRPr lang="en-US" dirty="0"/>
          </a:p>
        </p:txBody>
      </p:sp>
      <p:sp>
        <p:nvSpPr>
          <p:cNvPr id="4" name="Slide Number Placeholder 3"/>
          <p:cNvSpPr>
            <a:spLocks noGrp="1"/>
          </p:cNvSpPr>
          <p:nvPr>
            <p:ph type="sldNum" sz="quarter" idx="10"/>
          </p:nvPr>
        </p:nvSpPr>
        <p:spPr/>
        <p:txBody>
          <a:bodyPr/>
          <a:lstStyle/>
          <a:p>
            <a:fld id="{0B01F7A8-86CB-4AAC-BA0E-03BC58B240E3}" type="slidenum">
              <a:rPr lang="en-US" altLang="en-US" smtClean="0"/>
              <a:pPr/>
              <a:t>41</a:t>
            </a:fld>
            <a:endParaRPr lang="en-US" altLang="en-US" dirty="0"/>
          </a:p>
        </p:txBody>
      </p:sp>
    </p:spTree>
    <p:extLst>
      <p:ext uri="{BB962C8B-B14F-4D97-AF65-F5344CB8AC3E}">
        <p14:creationId xmlns:p14="http://schemas.microsoft.com/office/powerpoint/2010/main" val="329148490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i="1" dirty="0"/>
              <a:t>ALT, alanine aminotransferase; BMD, bone</a:t>
            </a:r>
            <a:r>
              <a:rPr lang="en-US" i="1" baseline="0" dirty="0"/>
              <a:t> mineral density; HBV, hepatitis B virus; QD, once daily; </a:t>
            </a:r>
            <a:r>
              <a:rPr lang="en-US" sz="1200" i="1" kern="1200" dirty="0">
                <a:solidFill>
                  <a:schemeClr val="tx1"/>
                </a:solidFill>
                <a:effectLst/>
                <a:latin typeface="Arial" charset="0"/>
                <a:ea typeface="+mn-ea"/>
                <a:cs typeface="+mn-cs"/>
              </a:rPr>
              <a:t>TAF, tenofovir alafenamide; TDF, tenofovir disoproxil fumarate.</a:t>
            </a:r>
            <a:endParaRPr lang="en-US" i="1" dirty="0"/>
          </a:p>
          <a:p>
            <a:endParaRPr lang="en-US" dirty="0"/>
          </a:p>
        </p:txBody>
      </p:sp>
      <p:sp>
        <p:nvSpPr>
          <p:cNvPr id="4" name="Slide Number Placeholder 3"/>
          <p:cNvSpPr>
            <a:spLocks noGrp="1"/>
          </p:cNvSpPr>
          <p:nvPr>
            <p:ph type="sldNum" sz="quarter" idx="10"/>
          </p:nvPr>
        </p:nvSpPr>
        <p:spPr/>
        <p:txBody>
          <a:bodyPr/>
          <a:lstStyle/>
          <a:p>
            <a:fld id="{0B01F7A8-86CB-4AAC-BA0E-03BC58B240E3}" type="slidenum">
              <a:rPr lang="en-US" altLang="en-US" smtClean="0"/>
              <a:pPr/>
              <a:t>42</a:t>
            </a:fld>
            <a:endParaRPr lang="en-US" altLang="en-US" dirty="0"/>
          </a:p>
        </p:txBody>
      </p:sp>
    </p:spTree>
    <p:extLst>
      <p:ext uri="{BB962C8B-B14F-4D97-AF65-F5344CB8AC3E}">
        <p14:creationId xmlns:p14="http://schemas.microsoft.com/office/powerpoint/2010/main" val="95398715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GTD, genotype D;</a:t>
            </a:r>
            <a:r>
              <a:rPr lang="en-US" i="1" baseline="0" dirty="0"/>
              <a:t> HBeAg, hepatitis B e antigen; HBsAg, hepatitis B surface antigen; HBV, hepatitis B virus; IFN, interferon; IL, interleukin; PO, orally; QW, once weekly.</a:t>
            </a:r>
            <a:endParaRPr lang="en-US" i="1" dirty="0"/>
          </a:p>
        </p:txBody>
      </p:sp>
      <p:sp>
        <p:nvSpPr>
          <p:cNvPr id="4" name="Slide Number Placeholder 3"/>
          <p:cNvSpPr>
            <a:spLocks noGrp="1"/>
          </p:cNvSpPr>
          <p:nvPr>
            <p:ph type="sldNum" sz="quarter" idx="10"/>
          </p:nvPr>
        </p:nvSpPr>
        <p:spPr/>
        <p:txBody>
          <a:bodyPr/>
          <a:lstStyle/>
          <a:p>
            <a:fld id="{0B01F7A8-86CB-4AAC-BA0E-03BC58B240E3}" type="slidenum">
              <a:rPr lang="en-US" altLang="en-US" smtClean="0"/>
              <a:pPr/>
              <a:t>43</a:t>
            </a:fld>
            <a:endParaRPr lang="en-US" altLang="en-US" dirty="0"/>
          </a:p>
        </p:txBody>
      </p:sp>
    </p:spTree>
    <p:extLst>
      <p:ext uri="{BB962C8B-B14F-4D97-AF65-F5344CB8AC3E}">
        <p14:creationId xmlns:p14="http://schemas.microsoft.com/office/powerpoint/2010/main" val="96338793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baseline="0" dirty="0"/>
              <a:t>HBsAg, hepatitis B surface antigen; HBV, hepatitis B virus; </a:t>
            </a:r>
            <a:r>
              <a:rPr lang="en-US" sz="1200" i="1" kern="1200" dirty="0">
                <a:solidFill>
                  <a:schemeClr val="tx1"/>
                </a:solidFill>
                <a:effectLst/>
                <a:latin typeface="Arial" charset="0"/>
                <a:ea typeface="+mn-ea"/>
                <a:cs typeface="+mn-cs"/>
              </a:rPr>
              <a:t>TDF, tenofovir disoproxil fumarate; </a:t>
            </a:r>
            <a:r>
              <a:rPr lang="en-US" i="1" dirty="0"/>
              <a:t>YU, yeast units.</a:t>
            </a:r>
          </a:p>
        </p:txBody>
      </p:sp>
      <p:sp>
        <p:nvSpPr>
          <p:cNvPr id="4" name="Slide Number Placeholder 3"/>
          <p:cNvSpPr>
            <a:spLocks noGrp="1"/>
          </p:cNvSpPr>
          <p:nvPr>
            <p:ph type="sldNum" sz="quarter" idx="10"/>
          </p:nvPr>
        </p:nvSpPr>
        <p:spPr/>
        <p:txBody>
          <a:bodyPr/>
          <a:lstStyle/>
          <a:p>
            <a:fld id="{0B01F7A8-86CB-4AAC-BA0E-03BC58B240E3}" type="slidenum">
              <a:rPr lang="en-US" altLang="en-US" smtClean="0"/>
              <a:pPr/>
              <a:t>44</a:t>
            </a:fld>
            <a:endParaRPr lang="en-US" altLang="en-US" dirty="0"/>
          </a:p>
        </p:txBody>
      </p:sp>
    </p:spTree>
    <p:extLst>
      <p:ext uri="{BB962C8B-B14F-4D97-AF65-F5344CB8AC3E}">
        <p14:creationId xmlns:p14="http://schemas.microsoft.com/office/powerpoint/2010/main" val="106538923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NASH, </a:t>
            </a:r>
            <a:r>
              <a:rPr lang="en-US" sz="1200" b="0" i="1" kern="1200" dirty="0">
                <a:solidFill>
                  <a:schemeClr val="tx1"/>
                </a:solidFill>
                <a:effectLst/>
                <a:latin typeface="Arial" charset="0"/>
                <a:ea typeface="+mn-ea"/>
                <a:cs typeface="+mn-cs"/>
              </a:rPr>
              <a:t>nonalcoholic steatohepatitis.</a:t>
            </a:r>
            <a:endParaRPr lang="en-US" i="1" dirty="0"/>
          </a:p>
        </p:txBody>
      </p:sp>
      <p:sp>
        <p:nvSpPr>
          <p:cNvPr id="4" name="Slide Number Placeholder 3"/>
          <p:cNvSpPr>
            <a:spLocks noGrp="1"/>
          </p:cNvSpPr>
          <p:nvPr>
            <p:ph type="sldNum" sz="quarter" idx="10"/>
          </p:nvPr>
        </p:nvSpPr>
        <p:spPr/>
        <p:txBody>
          <a:bodyPr/>
          <a:lstStyle/>
          <a:p>
            <a:fld id="{0B01F7A8-86CB-4AAC-BA0E-03BC58B240E3}" type="slidenum">
              <a:rPr lang="en-US" altLang="en-US" smtClean="0"/>
              <a:pPr/>
              <a:t>45</a:t>
            </a:fld>
            <a:endParaRPr lang="en-US" altLang="en-US" dirty="0"/>
          </a:p>
        </p:txBody>
      </p:sp>
    </p:spTree>
    <p:extLst>
      <p:ext uri="{BB962C8B-B14F-4D97-AF65-F5344CB8AC3E}">
        <p14:creationId xmlns:p14="http://schemas.microsoft.com/office/powerpoint/2010/main" val="258014900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i="1" dirty="0"/>
              <a:t>ECM, extracellular matrix; NAS, nonalcoholic</a:t>
            </a:r>
            <a:r>
              <a:rPr lang="en-US" i="1" baseline="0" dirty="0"/>
              <a:t> fatty liver disease activity score; </a:t>
            </a:r>
            <a:r>
              <a:rPr lang="en-US" i="1" dirty="0"/>
              <a:t>NASH, </a:t>
            </a:r>
            <a:r>
              <a:rPr lang="en-US" sz="1200" b="0" i="1" kern="1200" dirty="0">
                <a:solidFill>
                  <a:schemeClr val="tx1"/>
                </a:solidFill>
                <a:effectLst/>
                <a:latin typeface="Arial" charset="0"/>
                <a:ea typeface="+mn-ea"/>
                <a:cs typeface="+mn-cs"/>
              </a:rPr>
              <a:t>nonalcoholic steatohepatitis;</a:t>
            </a:r>
            <a:r>
              <a:rPr lang="en-US" sz="1200" b="0" i="1" kern="1200" baseline="0" dirty="0">
                <a:solidFill>
                  <a:schemeClr val="tx1"/>
                </a:solidFill>
                <a:effectLst/>
                <a:latin typeface="Arial" charset="0"/>
                <a:ea typeface="+mn-ea"/>
                <a:cs typeface="+mn-cs"/>
              </a:rPr>
              <a:t> PO, orally, QD, once daily; SC, subcutaneous.</a:t>
            </a:r>
            <a:endParaRPr lang="nb-NO" altLang="en-US" sz="1200" b="0" dirty="0">
              <a:solidFill>
                <a:schemeClr val="bg2"/>
              </a:solidFill>
            </a:endParaRPr>
          </a:p>
          <a:p>
            <a:endParaRPr lang="nb-NO" altLang="en-US" sz="1200" b="1" dirty="0">
              <a:solidFill>
                <a:schemeClr val="bg2"/>
              </a:solidFill>
            </a:endParaRPr>
          </a:p>
          <a:p>
            <a:r>
              <a:rPr lang="nb-NO" altLang="en-US" sz="1200" b="1" dirty="0">
                <a:solidFill>
                  <a:schemeClr val="bg2"/>
                </a:solidFill>
              </a:rPr>
              <a:t>References:</a:t>
            </a:r>
          </a:p>
          <a:p>
            <a:r>
              <a:rPr lang="nb-NO" altLang="en-US" sz="1200" b="0" dirty="0">
                <a:solidFill>
                  <a:schemeClr val="bg2"/>
                </a:solidFill>
              </a:rPr>
              <a:t>1. Loomba R, et al. AASLD 2016. Abstract LB3.</a:t>
            </a:r>
          </a:p>
          <a:p>
            <a:r>
              <a:rPr lang="en-US" dirty="0">
                <a:effectLst/>
              </a:rPr>
              <a:t>2. Huntzicker EG, et al. AASLD 2015. Abstract 2149.</a:t>
            </a:r>
          </a:p>
          <a:p>
            <a:r>
              <a:rPr lang="en-US" dirty="0">
                <a:effectLst/>
              </a:rPr>
              <a:t>3. </a:t>
            </a:r>
            <a:r>
              <a:rPr lang="en-US" dirty="0"/>
              <a:t>Verstovsek S, et al. Blood. 2015;126:2810.</a:t>
            </a:r>
          </a:p>
          <a:p>
            <a:endParaRPr lang="en-US" dirty="0"/>
          </a:p>
          <a:p>
            <a:r>
              <a:rPr lang="en-US" altLang="en-US" dirty="0"/>
              <a:t>For more information about this study, go to http://www.clinicaloptions.com/Hepatitis/Conference%20Coverage/Boston%202016/Clinical%20Impact/Capsules/LB3.aspx</a:t>
            </a:r>
            <a:endParaRPr lang="en-US" dirty="0"/>
          </a:p>
        </p:txBody>
      </p:sp>
      <p:sp>
        <p:nvSpPr>
          <p:cNvPr id="4" name="Slide Number Placeholder 3"/>
          <p:cNvSpPr>
            <a:spLocks noGrp="1"/>
          </p:cNvSpPr>
          <p:nvPr>
            <p:ph type="sldNum" sz="quarter" idx="10"/>
          </p:nvPr>
        </p:nvSpPr>
        <p:spPr/>
        <p:txBody>
          <a:bodyPr/>
          <a:lstStyle/>
          <a:p>
            <a:fld id="{0B01F7A8-86CB-4AAC-BA0E-03BC58B240E3}" type="slidenum">
              <a:rPr lang="en-US" altLang="en-US" smtClean="0"/>
              <a:pPr/>
              <a:t>46</a:t>
            </a:fld>
            <a:endParaRPr lang="en-US" altLang="en-US" dirty="0"/>
          </a:p>
        </p:txBody>
      </p:sp>
    </p:spTree>
    <p:extLst>
      <p:ext uri="{BB962C8B-B14F-4D97-AF65-F5344CB8AC3E}">
        <p14:creationId xmlns:p14="http://schemas.microsoft.com/office/powerpoint/2010/main" val="250998994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i="1" dirty="0"/>
              <a:t>AE, adverse event; BL, baseline; NAS, nonalcoholic</a:t>
            </a:r>
            <a:r>
              <a:rPr lang="en-US" i="1" baseline="0" dirty="0"/>
              <a:t> fatty liver disease activity score; </a:t>
            </a:r>
            <a:r>
              <a:rPr lang="en-US" i="1" dirty="0"/>
              <a:t>NASH, </a:t>
            </a:r>
            <a:r>
              <a:rPr lang="en-US" sz="1200" b="0" i="1" kern="1200" dirty="0">
                <a:solidFill>
                  <a:schemeClr val="tx1"/>
                </a:solidFill>
                <a:effectLst/>
                <a:latin typeface="Arial" charset="0"/>
                <a:ea typeface="+mn-ea"/>
                <a:cs typeface="+mn-cs"/>
              </a:rPr>
              <a:t>nonalcoholic steatohepatitis;</a:t>
            </a:r>
            <a:r>
              <a:rPr lang="en-US" sz="1200" b="0" i="1" kern="1200" baseline="0" dirty="0">
                <a:solidFill>
                  <a:schemeClr val="tx1"/>
                </a:solidFill>
                <a:effectLst/>
                <a:latin typeface="Arial" charset="0"/>
                <a:ea typeface="+mn-ea"/>
                <a:cs typeface="+mn-cs"/>
              </a:rPr>
              <a:t> SEL, </a:t>
            </a:r>
            <a:r>
              <a:rPr lang="en-US" sz="1200" b="0" i="1" kern="1200" baseline="0" dirty="0">
                <a:solidFill>
                  <a:schemeClr val="bg2">
                    <a:lumMod val="10000"/>
                  </a:schemeClr>
                </a:solidFill>
                <a:effectLst/>
                <a:latin typeface="Arial" charset="0"/>
                <a:ea typeface="ＭＳ Ｐゴシック" charset="0"/>
                <a:cs typeface="+mn-cs"/>
              </a:rPr>
              <a:t>s</a:t>
            </a:r>
            <a:r>
              <a:rPr lang="en-US" sz="1200" b="0" i="1" dirty="0">
                <a:solidFill>
                  <a:schemeClr val="bg2">
                    <a:lumMod val="10000"/>
                  </a:schemeClr>
                </a:solidFill>
                <a:latin typeface="Arial" charset="0"/>
                <a:ea typeface="ＭＳ Ｐゴシック" charset="0"/>
              </a:rPr>
              <a:t>elonsertib;</a:t>
            </a:r>
            <a:r>
              <a:rPr lang="en-US" sz="1200" b="0" i="1" baseline="0" dirty="0">
                <a:solidFill>
                  <a:schemeClr val="bg2">
                    <a:lumMod val="10000"/>
                  </a:schemeClr>
                </a:solidFill>
                <a:latin typeface="Arial" charset="0"/>
                <a:ea typeface="ＭＳ Ｐゴシック" charset="0"/>
              </a:rPr>
              <a:t> SIM, s</a:t>
            </a:r>
            <a:r>
              <a:rPr lang="en-US" sz="1200" b="0" i="1" dirty="0">
                <a:solidFill>
                  <a:schemeClr val="bg2">
                    <a:lumMod val="10000"/>
                  </a:schemeClr>
                </a:solidFill>
                <a:latin typeface="Arial" charset="0"/>
                <a:ea typeface="ＭＳ Ｐゴシック" charset="0"/>
              </a:rPr>
              <a:t>imtuzumab.</a:t>
            </a:r>
            <a:endParaRPr lang="en-US" b="0" i="1" dirty="0"/>
          </a:p>
          <a:p>
            <a:endParaRPr lang="en-US" dirty="0"/>
          </a:p>
        </p:txBody>
      </p:sp>
      <p:sp>
        <p:nvSpPr>
          <p:cNvPr id="4" name="Slide Number Placeholder 3"/>
          <p:cNvSpPr>
            <a:spLocks noGrp="1"/>
          </p:cNvSpPr>
          <p:nvPr>
            <p:ph type="sldNum" sz="quarter" idx="10"/>
          </p:nvPr>
        </p:nvSpPr>
        <p:spPr/>
        <p:txBody>
          <a:bodyPr/>
          <a:lstStyle/>
          <a:p>
            <a:fld id="{0B01F7A8-86CB-4AAC-BA0E-03BC58B240E3}" type="slidenum">
              <a:rPr lang="en-US" altLang="en-US" smtClean="0"/>
              <a:pPr/>
              <a:t>47</a:t>
            </a:fld>
            <a:endParaRPr lang="en-US" altLang="en-US" dirty="0"/>
          </a:p>
        </p:txBody>
      </p:sp>
    </p:spTree>
    <p:extLst>
      <p:ext uri="{BB962C8B-B14F-4D97-AF65-F5344CB8AC3E}">
        <p14:creationId xmlns:p14="http://schemas.microsoft.com/office/powerpoint/2010/main" val="327006088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NAS, nonalcoholic</a:t>
            </a:r>
            <a:r>
              <a:rPr lang="en-US" i="1" baseline="0" dirty="0"/>
              <a:t> fatty liver disease activity score; </a:t>
            </a:r>
            <a:r>
              <a:rPr lang="en-US" i="1" dirty="0"/>
              <a:t>NASH, </a:t>
            </a:r>
            <a:r>
              <a:rPr lang="en-US" sz="1200" b="0" i="1" kern="1200" dirty="0">
                <a:solidFill>
                  <a:schemeClr val="tx1"/>
                </a:solidFill>
                <a:effectLst/>
                <a:latin typeface="Arial" charset="0"/>
                <a:ea typeface="+mn-ea"/>
                <a:cs typeface="+mn-cs"/>
              </a:rPr>
              <a:t>nonalcoholic steatohepatitis;</a:t>
            </a:r>
            <a:r>
              <a:rPr lang="en-US" sz="1200" b="0" i="1" kern="1200" baseline="0" dirty="0">
                <a:solidFill>
                  <a:schemeClr val="tx1"/>
                </a:solidFill>
                <a:effectLst/>
                <a:latin typeface="Arial" charset="0"/>
                <a:ea typeface="+mn-ea"/>
                <a:cs typeface="+mn-cs"/>
              </a:rPr>
              <a:t> PO, orally; QD, once daily.</a:t>
            </a:r>
          </a:p>
          <a:p>
            <a:endParaRPr lang="en-US" altLang="en-US" sz="1200" b="0" i="1" kern="1200" baseline="0" dirty="0">
              <a:solidFill>
                <a:schemeClr val="tx1"/>
              </a:solidFill>
              <a:effectLst/>
              <a:latin typeface="Arial" charset="0"/>
              <a:ea typeface="+mn-ea"/>
              <a:cs typeface="+mn-cs"/>
            </a:endParaRPr>
          </a:p>
          <a:p>
            <a:r>
              <a:rPr lang="nb-NO" altLang="en-US" sz="1200" b="1" dirty="0">
                <a:solidFill>
                  <a:schemeClr val="bg2"/>
                </a:solidFill>
              </a:rPr>
              <a:t>References:</a:t>
            </a:r>
          </a:p>
          <a:p>
            <a:r>
              <a:rPr lang="nb-NO" altLang="en-US" sz="1200" b="0" dirty="0">
                <a:solidFill>
                  <a:schemeClr val="bg2"/>
                </a:solidFill>
              </a:rPr>
              <a:t>1. Sanyal AJ, et al. AASLD 2016. Abstract LB1.</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effectLst/>
              </a:rPr>
              <a:t>2. Friedman S,</a:t>
            </a:r>
            <a:r>
              <a:rPr lang="en-US" baseline="0" dirty="0">
                <a:effectLst/>
              </a:rPr>
              <a:t> et al. </a:t>
            </a:r>
            <a:r>
              <a:rPr lang="en-US" dirty="0">
                <a:effectLst/>
              </a:rPr>
              <a:t>Contemp Clin Trials. 2016;47:356-365.</a:t>
            </a:r>
          </a:p>
          <a:p>
            <a:r>
              <a:rPr lang="en-US" dirty="0">
                <a:effectLst/>
              </a:rPr>
              <a:t>3. Barmania F,</a:t>
            </a:r>
            <a:r>
              <a:rPr lang="en-US" baseline="0" dirty="0">
                <a:effectLst/>
              </a:rPr>
              <a:t> et al. Applied Translational Genomics. 2013;2:3-16.</a:t>
            </a:r>
            <a:endParaRPr lang="en-US" dirty="0"/>
          </a:p>
          <a:p>
            <a:endParaRPr lang="en-US" dirty="0"/>
          </a:p>
          <a:p>
            <a:r>
              <a:rPr lang="en-US" altLang="en-US" dirty="0"/>
              <a:t>For more information about this study, go to http://www.clinicaloptions.com/Hepatitis/Conference%20Coverage/Boston%202016/Clinical%20Impact/Capsules/LB1.aspx</a:t>
            </a:r>
            <a:endParaRPr lang="en-US" dirty="0"/>
          </a:p>
        </p:txBody>
      </p:sp>
      <p:sp>
        <p:nvSpPr>
          <p:cNvPr id="4" name="Slide Number Placeholder 3"/>
          <p:cNvSpPr>
            <a:spLocks noGrp="1"/>
          </p:cNvSpPr>
          <p:nvPr>
            <p:ph type="sldNum" sz="quarter" idx="10"/>
          </p:nvPr>
        </p:nvSpPr>
        <p:spPr/>
        <p:txBody>
          <a:bodyPr/>
          <a:lstStyle/>
          <a:p>
            <a:fld id="{0B01F7A8-86CB-4AAC-BA0E-03BC58B240E3}" type="slidenum">
              <a:rPr lang="en-US" altLang="en-US" smtClean="0"/>
              <a:pPr/>
              <a:t>48</a:t>
            </a:fld>
            <a:endParaRPr lang="en-US" altLang="en-US" dirty="0"/>
          </a:p>
        </p:txBody>
      </p:sp>
    </p:spTree>
    <p:extLst>
      <p:ext uri="{BB962C8B-B14F-4D97-AF65-F5344CB8AC3E}">
        <p14:creationId xmlns:p14="http://schemas.microsoft.com/office/powerpoint/2010/main" val="29854824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i="1" dirty="0"/>
              <a:t>AE, adverse event; d/c,</a:t>
            </a:r>
            <a:r>
              <a:rPr lang="en-US" i="1" baseline="0" dirty="0"/>
              <a:t> discontinuation; </a:t>
            </a:r>
            <a:r>
              <a:rPr lang="en-US" i="1" dirty="0"/>
              <a:t>NAS, nonalcoholic</a:t>
            </a:r>
            <a:r>
              <a:rPr lang="en-US" i="1" baseline="0" dirty="0"/>
              <a:t> fatty liver disease activity score; </a:t>
            </a:r>
            <a:r>
              <a:rPr lang="en-US" i="1" dirty="0"/>
              <a:t>NASH, </a:t>
            </a:r>
            <a:r>
              <a:rPr lang="en-US" sz="1200" b="0" i="1" kern="1200" dirty="0">
                <a:solidFill>
                  <a:schemeClr val="tx1"/>
                </a:solidFill>
                <a:effectLst/>
                <a:latin typeface="Arial" charset="0"/>
                <a:ea typeface="+mn-ea"/>
                <a:cs typeface="+mn-cs"/>
              </a:rPr>
              <a:t>nonalcoholic steatohepatitis;</a:t>
            </a:r>
            <a:r>
              <a:rPr lang="en-US" sz="1200" b="0" i="1" kern="1200" baseline="0" dirty="0">
                <a:solidFill>
                  <a:schemeClr val="tx1"/>
                </a:solidFill>
                <a:effectLst/>
                <a:latin typeface="Arial" charset="0"/>
                <a:ea typeface="+mn-ea"/>
                <a:cs typeface="+mn-cs"/>
              </a:rPr>
              <a:t> NR, not reported.</a:t>
            </a:r>
            <a:endParaRPr lang="en-US" altLang="en-US" i="0" dirty="0">
              <a:latin typeface="Arial" panose="020B0604020202020204" pitchFamily="34" charset="0"/>
            </a:endParaRPr>
          </a:p>
        </p:txBody>
      </p:sp>
      <p:sp>
        <p:nvSpPr>
          <p:cNvPr id="512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fld id="{85B4B0C7-02B7-4CC2-86CB-E097DB5E4D07}" type="slidenum">
              <a:rPr lang="en-US" altLang="en-US" b="0"/>
              <a:pPr/>
              <a:t>49</a:t>
            </a:fld>
            <a:endParaRPr lang="en-US" altLang="en-US" b="0" dirty="0"/>
          </a:p>
        </p:txBody>
      </p:sp>
    </p:spTree>
    <p:extLst>
      <p:ext uri="{BB962C8B-B14F-4D97-AF65-F5344CB8AC3E}">
        <p14:creationId xmlns:p14="http://schemas.microsoft.com/office/powerpoint/2010/main" val="39093236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HCV, hepatitis C virus.</a:t>
            </a:r>
          </a:p>
        </p:txBody>
      </p:sp>
      <p:sp>
        <p:nvSpPr>
          <p:cNvPr id="4" name="Slide Number Placeholder 3"/>
          <p:cNvSpPr>
            <a:spLocks noGrp="1"/>
          </p:cNvSpPr>
          <p:nvPr>
            <p:ph type="sldNum" sz="quarter" idx="10"/>
          </p:nvPr>
        </p:nvSpPr>
        <p:spPr/>
        <p:txBody>
          <a:bodyPr/>
          <a:lstStyle/>
          <a:p>
            <a:fld id="{0B01F7A8-86CB-4AAC-BA0E-03BC58B240E3}" type="slidenum">
              <a:rPr lang="en-US" altLang="en-US" smtClean="0"/>
              <a:pPr/>
              <a:t>5</a:t>
            </a:fld>
            <a:endParaRPr lang="en-US" altLang="en-US" dirty="0"/>
          </a:p>
        </p:txBody>
      </p:sp>
    </p:spTree>
    <p:extLst>
      <p:ext uri="{BB962C8B-B14F-4D97-AF65-F5344CB8AC3E}">
        <p14:creationId xmlns:p14="http://schemas.microsoft.com/office/powerpoint/2010/main" val="70431373"/>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fld id="{2EB4B70F-6E0B-4741-8C93-1BA0256600BE}" type="slidenum">
              <a:rPr lang="en-US" altLang="en-US" b="0"/>
              <a:pPr/>
              <a:t>50</a:t>
            </a:fld>
            <a:endParaRPr lang="en-US" altLang="en-US" b="0" dirty="0"/>
          </a:p>
        </p:txBody>
      </p:sp>
      <p:sp>
        <p:nvSpPr>
          <p:cNvPr id="113667" name="Rectangle 2"/>
          <p:cNvSpPr>
            <a:spLocks noGrp="1" noRot="1" noChangeAspect="1" noChangeArrowheads="1" noTextEdit="1"/>
          </p:cNvSpPr>
          <p:nvPr>
            <p:ph type="sldImg"/>
          </p:nvPr>
        </p:nvSpPr>
        <p:spPr>
          <a:xfrm>
            <a:off x="1176338" y="695325"/>
            <a:ext cx="4635500" cy="3476625"/>
          </a:xfrm>
          <a:ln/>
        </p:spPr>
      </p:sp>
      <p:sp>
        <p:nvSpPr>
          <p:cNvPr id="1136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dirty="0">
              <a:latin typeface="Arial" panose="020B0604020202020204" pitchFamily="34" charset="0"/>
            </a:endParaRPr>
          </a:p>
        </p:txBody>
      </p:sp>
    </p:spTree>
    <p:extLst>
      <p:ext uri="{BB962C8B-B14F-4D97-AF65-F5344CB8AC3E}">
        <p14:creationId xmlns:p14="http://schemas.microsoft.com/office/powerpoint/2010/main" val="18865987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i="1" dirty="0">
              <a:latin typeface="Arial" panose="020B0604020202020204" pitchFamily="34" charset="0"/>
            </a:endParaRPr>
          </a:p>
        </p:txBody>
      </p:sp>
      <p:sp>
        <p:nvSpPr>
          <p:cNvPr id="512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fld id="{85B4B0C7-02B7-4CC2-86CB-E097DB5E4D07}" type="slidenum">
              <a:rPr lang="en-US" altLang="en-US" b="0"/>
              <a:pPr/>
              <a:t>6</a:t>
            </a:fld>
            <a:endParaRPr lang="en-US" altLang="en-US" b="0" dirty="0"/>
          </a:p>
        </p:txBody>
      </p:sp>
    </p:spTree>
    <p:extLst>
      <p:ext uri="{BB962C8B-B14F-4D97-AF65-F5344CB8AC3E}">
        <p14:creationId xmlns:p14="http://schemas.microsoft.com/office/powerpoint/2010/main" val="17786167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i="1" dirty="0">
              <a:latin typeface="Arial" panose="020B0604020202020204" pitchFamily="34" charset="0"/>
            </a:endParaRPr>
          </a:p>
        </p:txBody>
      </p:sp>
      <p:sp>
        <p:nvSpPr>
          <p:cNvPr id="512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fld id="{85B4B0C7-02B7-4CC2-86CB-E097DB5E4D07}" type="slidenum">
              <a:rPr lang="en-US" altLang="en-US" b="0"/>
              <a:pPr/>
              <a:t>7</a:t>
            </a:fld>
            <a:endParaRPr lang="en-US" altLang="en-US" b="0" dirty="0"/>
          </a:p>
        </p:txBody>
      </p:sp>
    </p:spTree>
    <p:extLst>
      <p:ext uri="{BB962C8B-B14F-4D97-AF65-F5344CB8AC3E}">
        <p14:creationId xmlns:p14="http://schemas.microsoft.com/office/powerpoint/2010/main" val="26109022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i="1" dirty="0">
                <a:latin typeface="Arial" panose="020B0604020202020204" pitchFamily="34" charset="0"/>
              </a:rPr>
              <a:t>CKD, chronic</a:t>
            </a:r>
            <a:r>
              <a:rPr lang="en-US" altLang="en-US" i="1" baseline="0" dirty="0">
                <a:latin typeface="Arial" panose="020B0604020202020204" pitchFamily="34" charset="0"/>
              </a:rPr>
              <a:t> kidney disease; </a:t>
            </a:r>
            <a:r>
              <a:rPr lang="en-US" altLang="en-US" i="1" dirty="0">
                <a:latin typeface="Arial" panose="020B0604020202020204" pitchFamily="34" charset="0"/>
              </a:rPr>
              <a:t>DAA, direct-acting antiviral;</a:t>
            </a:r>
            <a:r>
              <a:rPr lang="en-US" altLang="en-US" i="1" baseline="0" dirty="0">
                <a:latin typeface="Arial" panose="020B0604020202020204" pitchFamily="34" charset="0"/>
              </a:rPr>
              <a:t> EBR, </a:t>
            </a:r>
            <a:r>
              <a:rPr lang="en-US" sz="1200" i="1" kern="1200" dirty="0">
                <a:solidFill>
                  <a:schemeClr val="tx1"/>
                </a:solidFill>
                <a:effectLst/>
                <a:latin typeface="Arial" charset="0"/>
                <a:ea typeface="+mn-ea"/>
                <a:cs typeface="+mn-cs"/>
              </a:rPr>
              <a:t>elbasvir; </a:t>
            </a:r>
            <a:r>
              <a:rPr lang="en-US" altLang="en-US" i="1" baseline="0" dirty="0">
                <a:latin typeface="Arial" panose="020B0604020202020204" pitchFamily="34" charset="0"/>
              </a:rPr>
              <a:t>exp, experienced; GLE, </a:t>
            </a:r>
            <a:r>
              <a:rPr lang="en-US" sz="1200" i="1" kern="1200" dirty="0">
                <a:solidFill>
                  <a:schemeClr val="tx1"/>
                </a:solidFill>
                <a:effectLst/>
                <a:latin typeface="Arial" charset="0"/>
                <a:ea typeface="+mn-ea"/>
                <a:cs typeface="+mn-cs"/>
              </a:rPr>
              <a:t>glecaprevir;</a:t>
            </a:r>
            <a:r>
              <a:rPr lang="en-US" sz="1200" i="1" kern="1200" baseline="0" dirty="0">
                <a:solidFill>
                  <a:schemeClr val="tx1"/>
                </a:solidFill>
                <a:effectLst/>
                <a:latin typeface="Arial" charset="0"/>
                <a:ea typeface="+mn-ea"/>
                <a:cs typeface="+mn-cs"/>
              </a:rPr>
              <a:t> </a:t>
            </a:r>
            <a:r>
              <a:rPr lang="en-US" altLang="en-US" i="1" baseline="0" dirty="0">
                <a:latin typeface="Arial" panose="020B0604020202020204" pitchFamily="34" charset="0"/>
              </a:rPr>
              <a:t>GT, genotype; GZR, </a:t>
            </a:r>
            <a:r>
              <a:rPr lang="en-US" altLang="en-US" sz="1200" i="1" kern="1200" baseline="0" dirty="0">
                <a:solidFill>
                  <a:schemeClr val="tx1"/>
                </a:solidFill>
                <a:effectLst/>
                <a:latin typeface="Arial" charset="0"/>
                <a:ea typeface="+mn-ea"/>
                <a:cs typeface="+mn-cs"/>
              </a:rPr>
              <a:t>g</a:t>
            </a:r>
            <a:r>
              <a:rPr lang="en-US" sz="1200" i="1" kern="1200" dirty="0">
                <a:solidFill>
                  <a:schemeClr val="tx1"/>
                </a:solidFill>
                <a:effectLst/>
                <a:latin typeface="Arial" charset="0"/>
                <a:ea typeface="+mn-ea"/>
                <a:cs typeface="+mn-cs"/>
              </a:rPr>
              <a:t>razoprevir; </a:t>
            </a:r>
            <a:r>
              <a:rPr lang="en-US" altLang="en-US" i="1" baseline="0" dirty="0">
                <a:latin typeface="Arial" panose="020B0604020202020204" pitchFamily="34" charset="0"/>
              </a:rPr>
              <a:t>HCV, hepatitis C virus; PIB, </a:t>
            </a:r>
            <a:r>
              <a:rPr lang="en-US" sz="1200" i="1" kern="1200" dirty="0">
                <a:solidFill>
                  <a:schemeClr val="tx1"/>
                </a:solidFill>
                <a:effectLst/>
                <a:latin typeface="Arial" charset="0"/>
                <a:ea typeface="+mn-ea"/>
                <a:cs typeface="+mn-cs"/>
              </a:rPr>
              <a:t>pibrentasvir;</a:t>
            </a:r>
            <a:r>
              <a:rPr lang="en-US" sz="1200" i="1" kern="1200" baseline="0" dirty="0">
                <a:solidFill>
                  <a:schemeClr val="tx1"/>
                </a:solidFill>
                <a:effectLst/>
                <a:latin typeface="Arial" charset="0"/>
                <a:ea typeface="+mn-ea"/>
                <a:cs typeface="+mn-cs"/>
              </a:rPr>
              <a:t> </a:t>
            </a:r>
            <a:r>
              <a:rPr lang="en-US" altLang="en-US" i="1" baseline="0" dirty="0">
                <a:latin typeface="Arial" panose="020B0604020202020204" pitchFamily="34" charset="0"/>
              </a:rPr>
              <a:t>PBO, placebo; RBV, ribavirin; RZR, </a:t>
            </a:r>
            <a:r>
              <a:rPr lang="en-US" sz="1200" i="1" kern="1200" dirty="0">
                <a:solidFill>
                  <a:schemeClr val="tx1"/>
                </a:solidFill>
                <a:effectLst/>
                <a:latin typeface="Arial" charset="0"/>
                <a:ea typeface="+mn-ea"/>
                <a:cs typeface="+mn-cs"/>
              </a:rPr>
              <a:t>ruzasvir;</a:t>
            </a:r>
            <a:r>
              <a:rPr lang="en-US" sz="1200" i="1" kern="1200" baseline="0" dirty="0">
                <a:solidFill>
                  <a:schemeClr val="tx1"/>
                </a:solidFill>
                <a:effectLst/>
                <a:latin typeface="Arial" charset="0"/>
                <a:ea typeface="+mn-ea"/>
                <a:cs typeface="+mn-cs"/>
              </a:rPr>
              <a:t> </a:t>
            </a:r>
            <a:r>
              <a:rPr lang="en-US" altLang="en-US" i="1" baseline="0" dirty="0">
                <a:latin typeface="Arial" panose="020B0604020202020204" pitchFamily="34" charset="0"/>
              </a:rPr>
              <a:t>SOF, </a:t>
            </a:r>
            <a:r>
              <a:rPr lang="en-US" altLang="en-US" sz="1200" i="1" kern="1200" baseline="0" dirty="0">
                <a:solidFill>
                  <a:schemeClr val="tx1"/>
                </a:solidFill>
                <a:effectLst/>
                <a:latin typeface="Arial" charset="0"/>
                <a:ea typeface="+mn-ea"/>
                <a:cs typeface="+mn-cs"/>
              </a:rPr>
              <a:t>s</a:t>
            </a:r>
            <a:r>
              <a:rPr lang="en-US" sz="1200" i="1" kern="1200" dirty="0">
                <a:solidFill>
                  <a:schemeClr val="tx1"/>
                </a:solidFill>
                <a:effectLst/>
                <a:latin typeface="Arial" charset="0"/>
                <a:ea typeface="+mn-ea"/>
                <a:cs typeface="+mn-cs"/>
              </a:rPr>
              <a:t>ofosbuvir;</a:t>
            </a:r>
            <a:r>
              <a:rPr lang="en-US" sz="1200" i="1" kern="1200" baseline="0" dirty="0">
                <a:solidFill>
                  <a:schemeClr val="tx1"/>
                </a:solidFill>
                <a:effectLst/>
                <a:latin typeface="Arial" charset="0"/>
                <a:ea typeface="+mn-ea"/>
                <a:cs typeface="+mn-cs"/>
              </a:rPr>
              <a:t> tx, treatment; VEL, </a:t>
            </a:r>
            <a:r>
              <a:rPr lang="en-US" sz="1200" i="1" kern="1200" dirty="0">
                <a:solidFill>
                  <a:schemeClr val="tx1"/>
                </a:solidFill>
                <a:effectLst/>
                <a:latin typeface="Arial" charset="0"/>
                <a:ea typeface="+mn-ea"/>
                <a:cs typeface="+mn-cs"/>
              </a:rPr>
              <a:t>velpatasvir;</a:t>
            </a:r>
            <a:r>
              <a:rPr lang="en-US" sz="1200" i="1" kern="1200" baseline="0" dirty="0">
                <a:solidFill>
                  <a:schemeClr val="tx1"/>
                </a:solidFill>
                <a:effectLst/>
                <a:latin typeface="Arial" charset="0"/>
                <a:ea typeface="+mn-ea"/>
                <a:cs typeface="+mn-cs"/>
              </a:rPr>
              <a:t> VOX, </a:t>
            </a:r>
            <a:r>
              <a:rPr lang="en-US" sz="1200" i="1" kern="1200" dirty="0">
                <a:solidFill>
                  <a:schemeClr val="tx1"/>
                </a:solidFill>
                <a:effectLst/>
                <a:latin typeface="Arial" charset="0"/>
                <a:ea typeface="+mn-ea"/>
                <a:cs typeface="+mn-cs"/>
              </a:rPr>
              <a:t>voxilaprevir.</a:t>
            </a:r>
            <a:endParaRPr lang="en-US" altLang="en-US" i="1" dirty="0">
              <a:latin typeface="Arial" panose="020B0604020202020204" pitchFamily="34" charset="0"/>
            </a:endParaRPr>
          </a:p>
          <a:p>
            <a:endParaRPr lang="en-US" altLang="en-US" i="0" dirty="0">
              <a:latin typeface="Arial" panose="020B0604020202020204" pitchFamily="34" charset="0"/>
            </a:endParaRPr>
          </a:p>
          <a:p>
            <a:r>
              <a:rPr lang="en-US" altLang="en-US" b="1" i="0" dirty="0">
                <a:latin typeface="Arial" panose="020B0604020202020204" pitchFamily="34" charset="0"/>
              </a:rPr>
              <a:t>References:</a:t>
            </a:r>
          </a:p>
          <a:p>
            <a:r>
              <a:rPr lang="en-US" sz="1200" kern="1200" dirty="0">
                <a:solidFill>
                  <a:schemeClr val="tx1"/>
                </a:solidFill>
                <a:effectLst/>
                <a:latin typeface="Arial" charset="0"/>
                <a:ea typeface="+mn-ea"/>
                <a:cs typeface="+mn-cs"/>
              </a:rPr>
              <a:t>1. Bourlière M, et al. AASLD 2016. Abstract 194.</a:t>
            </a:r>
          </a:p>
          <a:p>
            <a:r>
              <a:rPr lang="en-US" sz="1200" kern="1200" dirty="0">
                <a:solidFill>
                  <a:schemeClr val="tx1"/>
                </a:solidFill>
                <a:effectLst/>
                <a:latin typeface="Arial" charset="0"/>
                <a:ea typeface="+mn-ea"/>
                <a:cs typeface="+mn-cs"/>
              </a:rPr>
              <a:t>2. Jacobson IM, et al. AASLD 2016. Abstract LB12.</a:t>
            </a:r>
          </a:p>
          <a:p>
            <a:r>
              <a:rPr lang="en-US" sz="1200" kern="1200" dirty="0">
                <a:solidFill>
                  <a:schemeClr val="tx1"/>
                </a:solidFill>
                <a:effectLst/>
                <a:latin typeface="Arial" charset="0"/>
                <a:ea typeface="+mn-ea"/>
                <a:cs typeface="+mn-cs"/>
              </a:rPr>
              <a:t>3. Foster GR, et al. AASLD 2016. Abstract 258.</a:t>
            </a:r>
          </a:p>
          <a:p>
            <a:r>
              <a:rPr lang="en-US" sz="1200" kern="1200" dirty="0">
                <a:solidFill>
                  <a:schemeClr val="tx1"/>
                </a:solidFill>
                <a:effectLst/>
                <a:latin typeface="Arial" charset="0"/>
                <a:ea typeface="+mn-ea"/>
                <a:cs typeface="+mn-cs"/>
              </a:rPr>
              <a:t>4. Zeuzem S, et al. AASLD 2016. Abstract 109.</a:t>
            </a:r>
          </a:p>
          <a:p>
            <a:r>
              <a:rPr lang="en-US" sz="1200" kern="1200" dirty="0">
                <a:solidFill>
                  <a:schemeClr val="tx1"/>
                </a:solidFill>
                <a:effectLst/>
                <a:latin typeface="Arial" charset="0"/>
                <a:ea typeface="+mn-ea"/>
                <a:cs typeface="+mn-cs"/>
              </a:rPr>
              <a:t>5. Zeuzem S, et al. AASLD 2016. Abstract 253.</a:t>
            </a:r>
          </a:p>
          <a:p>
            <a:r>
              <a:rPr lang="en-US" sz="1200" kern="1200" dirty="0">
                <a:solidFill>
                  <a:schemeClr val="tx1"/>
                </a:solidFill>
                <a:effectLst/>
                <a:latin typeface="Arial" charset="0"/>
                <a:ea typeface="+mn-ea"/>
                <a:cs typeface="+mn-cs"/>
              </a:rPr>
              <a:t>6. Kowdley KV, et al. AASLD 2016. Abstract 73.</a:t>
            </a:r>
          </a:p>
          <a:p>
            <a:r>
              <a:rPr lang="en-US" sz="1200" kern="1200" dirty="0">
                <a:solidFill>
                  <a:schemeClr val="tx1"/>
                </a:solidFill>
                <a:effectLst/>
                <a:latin typeface="Arial" charset="0"/>
                <a:ea typeface="+mn-ea"/>
                <a:cs typeface="+mn-cs"/>
              </a:rPr>
              <a:t>7. Asselah T, et al. AASLD 2016. Abstract 114.</a:t>
            </a:r>
          </a:p>
          <a:p>
            <a:r>
              <a:rPr lang="en-US" sz="1200" kern="1200" dirty="0">
                <a:solidFill>
                  <a:schemeClr val="tx1"/>
                </a:solidFill>
                <a:effectLst/>
                <a:latin typeface="Arial" charset="0"/>
                <a:ea typeface="+mn-ea"/>
                <a:cs typeface="+mn-cs"/>
              </a:rPr>
              <a:t>8. Wyles DL, et al. AASLD 2016. Abstract 113. </a:t>
            </a:r>
            <a:br>
              <a:rPr lang="en-US" sz="1200" kern="1200" dirty="0">
                <a:solidFill>
                  <a:schemeClr val="tx1"/>
                </a:solidFill>
                <a:effectLst/>
                <a:latin typeface="Arial" charset="0"/>
                <a:ea typeface="+mn-ea"/>
                <a:cs typeface="+mn-cs"/>
              </a:rPr>
            </a:br>
            <a:r>
              <a:rPr lang="en-US" sz="1200" kern="1200" dirty="0">
                <a:solidFill>
                  <a:schemeClr val="tx1"/>
                </a:solidFill>
                <a:effectLst/>
                <a:latin typeface="Arial" charset="0"/>
                <a:ea typeface="+mn-ea"/>
                <a:cs typeface="+mn-cs"/>
              </a:rPr>
              <a:t>9. Gane EJ, et al. AASLD 2016. Abstract LB11.</a:t>
            </a:r>
          </a:p>
          <a:p>
            <a:r>
              <a:rPr lang="en-US" sz="1200" kern="1200" dirty="0">
                <a:solidFill>
                  <a:schemeClr val="tx1"/>
                </a:solidFill>
                <a:effectLst/>
                <a:latin typeface="Arial" charset="0"/>
                <a:ea typeface="+mn-ea"/>
                <a:cs typeface="+mn-cs"/>
              </a:rPr>
              <a:t>10. Lawitz E, et al. AASLD 2016. Abstract 110. </a:t>
            </a:r>
          </a:p>
          <a:p>
            <a:r>
              <a:rPr lang="en-US" sz="1200" kern="1200" dirty="0">
                <a:solidFill>
                  <a:schemeClr val="tx1"/>
                </a:solidFill>
                <a:effectLst/>
                <a:latin typeface="Arial" charset="0"/>
                <a:ea typeface="+mn-ea"/>
                <a:cs typeface="+mn-cs"/>
              </a:rPr>
              <a:t>11. Serfaty L, et al. AASLD 2016. Abstract 112.</a:t>
            </a:r>
          </a:p>
          <a:p>
            <a:r>
              <a:rPr lang="en-US" sz="1200" kern="1200" dirty="0">
                <a:solidFill>
                  <a:schemeClr val="tx1"/>
                </a:solidFill>
                <a:effectLst/>
                <a:latin typeface="Arial" charset="0"/>
                <a:ea typeface="+mn-ea"/>
                <a:cs typeface="+mn-cs"/>
              </a:rPr>
              <a:t>12. Wyles DL, et al. AASLD 2016. Abstract 193.</a:t>
            </a:r>
          </a:p>
          <a:p>
            <a:endParaRPr lang="en-US" altLang="en-US" i="0" dirty="0">
              <a:latin typeface="Arial" panose="020B0604020202020204" pitchFamily="34" charset="0"/>
            </a:endParaRPr>
          </a:p>
        </p:txBody>
      </p:sp>
      <p:sp>
        <p:nvSpPr>
          <p:cNvPr id="512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fld id="{85B4B0C7-02B7-4CC2-86CB-E097DB5E4D07}" type="slidenum">
              <a:rPr lang="en-US" altLang="en-US" b="0"/>
              <a:pPr/>
              <a:t>8</a:t>
            </a:fld>
            <a:endParaRPr lang="en-US" altLang="en-US" b="0" dirty="0"/>
          </a:p>
        </p:txBody>
      </p:sp>
    </p:spTree>
    <p:extLst>
      <p:ext uri="{BB962C8B-B14F-4D97-AF65-F5344CB8AC3E}">
        <p14:creationId xmlns:p14="http://schemas.microsoft.com/office/powerpoint/2010/main" val="38134208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i="1" kern="1200" dirty="0">
                <a:solidFill>
                  <a:schemeClr val="tx1"/>
                </a:solidFill>
                <a:effectLst/>
                <a:latin typeface="Arial" charset="0"/>
                <a:ea typeface="+mn-ea"/>
                <a:cs typeface="+mn-cs"/>
              </a:rPr>
              <a:t>APRI, </a:t>
            </a:r>
            <a:r>
              <a:rPr lang="en-US" sz="1200" b="0" i="1" kern="1200" dirty="0">
                <a:solidFill>
                  <a:schemeClr val="tx1"/>
                </a:solidFill>
                <a:effectLst/>
                <a:latin typeface="Arial" charset="0"/>
                <a:ea typeface="+mn-ea"/>
                <a:cs typeface="+mn-cs"/>
              </a:rPr>
              <a:t>aspartate</a:t>
            </a:r>
            <a:r>
              <a:rPr lang="en-US" sz="1200" b="0" i="1" kern="1200" baseline="0" dirty="0">
                <a:solidFill>
                  <a:schemeClr val="tx1"/>
                </a:solidFill>
                <a:effectLst/>
                <a:latin typeface="Arial" charset="0"/>
                <a:ea typeface="+mn-ea"/>
                <a:cs typeface="+mn-cs"/>
              </a:rPr>
              <a:t> aminotransferase </a:t>
            </a:r>
            <a:r>
              <a:rPr lang="en-US" sz="1200" b="0" i="1" kern="1200" dirty="0">
                <a:solidFill>
                  <a:schemeClr val="tx1"/>
                </a:solidFill>
                <a:effectLst/>
                <a:latin typeface="Arial" charset="0"/>
                <a:ea typeface="+mn-ea"/>
                <a:cs typeface="+mn-cs"/>
              </a:rPr>
              <a:t>to platelet patio index; </a:t>
            </a:r>
            <a:r>
              <a:rPr lang="en-US" sz="1200" i="1" kern="1200" dirty="0">
                <a:solidFill>
                  <a:schemeClr val="tx1"/>
                </a:solidFill>
                <a:effectLst/>
                <a:latin typeface="Arial" charset="0"/>
                <a:ea typeface="+mn-ea"/>
                <a:cs typeface="+mn-cs"/>
              </a:rPr>
              <a:t>DAA, direct-acting antiviral; DCV, daclatasvir; GT, genotype; HCV, hepatitis C virus; LDV, ledipasvir; OBV, ombitasvir; PO, orally; QD, once daily; SOF, sofosbuvir; VEL, velpatasvir; VOX, voxilaprevir.</a:t>
            </a:r>
            <a:endParaRPr lang="en-US" dirty="0">
              <a:effectLst/>
            </a:endParaRPr>
          </a:p>
          <a:p>
            <a:endParaRPr lang="en-US" dirty="0">
              <a:effectLst/>
            </a:endParaRPr>
          </a:p>
          <a:p>
            <a:r>
              <a:rPr lang="en-US" dirty="0">
                <a:effectLst/>
              </a:rPr>
              <a:t>Cirrhosis determined by any of 3 methods:</a:t>
            </a:r>
          </a:p>
          <a:p>
            <a:pPr marL="171450" indent="-171450">
              <a:buFont typeface="Arial" panose="020B0604020202020204" pitchFamily="34" charset="0"/>
              <a:buChar char="•"/>
            </a:pPr>
            <a:r>
              <a:rPr lang="en-US" dirty="0">
                <a:effectLst/>
              </a:rPr>
              <a:t>Liver biopsy: METAVIR stage 4 or Ishak stage 5 or 6 </a:t>
            </a:r>
          </a:p>
          <a:p>
            <a:pPr marL="171450" indent="-171450">
              <a:buFont typeface="Arial" panose="020B0604020202020204" pitchFamily="34" charset="0"/>
              <a:buChar char="•"/>
            </a:pPr>
            <a:r>
              <a:rPr lang="en-US" dirty="0">
                <a:effectLst/>
              </a:rPr>
              <a:t>Serum markers: combination of</a:t>
            </a:r>
            <a:r>
              <a:rPr lang="en-US" i="1" dirty="0">
                <a:effectLst/>
              </a:rPr>
              <a:t> FibroTest </a:t>
            </a:r>
            <a:r>
              <a:rPr lang="en-US" dirty="0">
                <a:effectLst/>
              </a:rPr>
              <a:t>&gt; 0.75 plus aspartate aminotransferase–to-platelet ratio index &gt; 2 </a:t>
            </a:r>
          </a:p>
          <a:p>
            <a:pPr marL="171450" indent="-171450">
              <a:buFont typeface="Arial" panose="020B0604020202020204" pitchFamily="34" charset="0"/>
              <a:buChar char="•"/>
            </a:pPr>
            <a:r>
              <a:rPr lang="en-US" dirty="0">
                <a:effectLst/>
              </a:rPr>
              <a:t>Transient elastography:</a:t>
            </a:r>
            <a:r>
              <a:rPr lang="en-US" i="1" dirty="0">
                <a:effectLst/>
              </a:rPr>
              <a:t> FibroScan</a:t>
            </a:r>
            <a:r>
              <a:rPr lang="en-US" dirty="0">
                <a:effectLst/>
              </a:rPr>
              <a:t> &gt; 12.5 kPa</a:t>
            </a:r>
          </a:p>
          <a:p>
            <a:endParaRPr lang="en-US" dirty="0"/>
          </a:p>
          <a:p>
            <a:r>
              <a:rPr lang="en-US" altLang="en-US" dirty="0"/>
              <a:t>For more information about this study, go to http://www.clinicaloptions.com/Hepatitis/Conference%20Coverage/Boston%202016/Clinical%20Impact/Capsules/194.aspx </a:t>
            </a:r>
            <a:endParaRPr lang="en-US" dirty="0"/>
          </a:p>
          <a:p>
            <a:endParaRPr lang="en-US" dirty="0"/>
          </a:p>
        </p:txBody>
      </p:sp>
      <p:sp>
        <p:nvSpPr>
          <p:cNvPr id="4" name="Slide Number Placeholder 3"/>
          <p:cNvSpPr>
            <a:spLocks noGrp="1"/>
          </p:cNvSpPr>
          <p:nvPr>
            <p:ph type="sldNum" sz="quarter" idx="10"/>
          </p:nvPr>
        </p:nvSpPr>
        <p:spPr/>
        <p:txBody>
          <a:bodyPr/>
          <a:lstStyle/>
          <a:p>
            <a:fld id="{0B01F7A8-86CB-4AAC-BA0E-03BC58B240E3}" type="slidenum">
              <a:rPr lang="en-US" altLang="en-US" smtClean="0"/>
              <a:pPr/>
              <a:t>9</a:t>
            </a:fld>
            <a:endParaRPr lang="en-US" altLang="en-US" dirty="0"/>
          </a:p>
        </p:txBody>
      </p:sp>
    </p:spTree>
    <p:extLst>
      <p:ext uri="{BB962C8B-B14F-4D97-AF65-F5344CB8AC3E}">
        <p14:creationId xmlns:p14="http://schemas.microsoft.com/office/powerpoint/2010/main" val="344245325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tx1"/>
        </a:solidFill>
        <a:effectLst/>
      </p:bgPr>
    </p:bg>
    <p:spTree>
      <p:nvGrpSpPr>
        <p:cNvPr id="1" name=""/>
        <p:cNvGrpSpPr/>
        <p:nvPr/>
      </p:nvGrpSpPr>
      <p:grpSpPr>
        <a:xfrm>
          <a:off x="0" y="0"/>
          <a:ext cx="0" cy="0"/>
          <a:chOff x="0" y="0"/>
          <a:chExt cx="0" cy="0"/>
        </a:xfrm>
      </p:grpSpPr>
      <p:pic>
        <p:nvPicPr>
          <p:cNvPr id="3" name="Picture 5"/>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113" y="0"/>
            <a:ext cx="9161463" cy="450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 name="Straight Connector 3"/>
          <p:cNvCxnSpPr/>
          <p:nvPr userDrawn="1"/>
        </p:nvCxnSpPr>
        <p:spPr bwMode="auto">
          <a:xfrm>
            <a:off x="-11113" y="4513263"/>
            <a:ext cx="9161463" cy="0"/>
          </a:xfrm>
          <a:prstGeom prst="line">
            <a:avLst/>
          </a:prstGeom>
          <a:ln w="28575">
            <a:solidFill>
              <a:srgbClr val="00853F"/>
            </a:solidFill>
            <a:headEnd type="none" w="med" len="med"/>
            <a:tailEnd type="none" w="med" len="med"/>
          </a:ln>
        </p:spPr>
        <p:style>
          <a:lnRef idx="2">
            <a:schemeClr val="accent6"/>
          </a:lnRef>
          <a:fillRef idx="0">
            <a:schemeClr val="accent6"/>
          </a:fillRef>
          <a:effectRef idx="1">
            <a:schemeClr val="accent6"/>
          </a:effectRef>
          <a:fontRef idx="minor">
            <a:schemeClr val="tx1"/>
          </a:fontRef>
        </p:style>
      </p:cxnSp>
      <p:pic>
        <p:nvPicPr>
          <p:cNvPr id="5" name="Picture 9" descr="CCO_HEP_RGB.jpg"/>
          <p:cNvPicPr>
            <a:picLocks noChangeAspect="1"/>
          </p:cNvPicPr>
          <p:nvPr userDrawn="1"/>
        </p:nvPicPr>
        <p:blipFill>
          <a:blip r:embed="rId3">
            <a:extLst>
              <a:ext uri="{28A0092B-C50C-407E-A947-70E740481C1C}">
                <a14:useLocalDpi xmlns:a14="http://schemas.microsoft.com/office/drawing/2010/main" val="0"/>
              </a:ext>
            </a:extLst>
          </a:blip>
          <a:srcRect t="48615"/>
          <a:stretch>
            <a:fillRect/>
          </a:stretch>
        </p:blipFill>
        <p:spPr bwMode="auto">
          <a:xfrm>
            <a:off x="5265738" y="5911850"/>
            <a:ext cx="3686175"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57"/>
          <p:cNvSpPr>
            <a:spLocks noGrp="1" noChangeArrowheads="1"/>
          </p:cNvSpPr>
          <p:nvPr>
            <p:ph type="ctrTitle"/>
          </p:nvPr>
        </p:nvSpPr>
        <p:spPr bwMode="invGray">
          <a:xfrm>
            <a:off x="457200" y="420624"/>
            <a:ext cx="8318373" cy="2822306"/>
          </a:xfrm>
          <a:prstGeom prst="rect">
            <a:avLst/>
          </a:prstGeom>
        </p:spPr>
        <p:txBody>
          <a:bodyPr>
            <a:normAutofit/>
          </a:bodyPr>
          <a:lstStyle>
            <a:lvl1pPr>
              <a:defRPr sz="4000">
                <a:solidFill>
                  <a:schemeClr val="tx2"/>
                </a:solidFill>
              </a:defRPr>
            </a:lvl1pPr>
          </a:lstStyle>
          <a:p>
            <a:r>
              <a:rPr lang="en-US" dirty="0"/>
              <a:t>Click to edit Master title style</a:t>
            </a:r>
          </a:p>
        </p:txBody>
      </p:sp>
    </p:spTree>
    <p:extLst>
      <p:ext uri="{BB962C8B-B14F-4D97-AF65-F5344CB8AC3E}">
        <p14:creationId xmlns:p14="http://schemas.microsoft.com/office/powerpoint/2010/main" val="3335392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77296" y="238125"/>
            <a:ext cx="8442960" cy="1103313"/>
          </a:xfrm>
          <a:prstGeom prst="rect">
            <a:avLst/>
          </a:prstGeom>
        </p:spPr>
        <p:txBody>
          <a:bodyPr/>
          <a:lstStyle>
            <a:lvl1pPr>
              <a:defRPr/>
            </a:lvl1pPr>
          </a:lstStyle>
          <a:p>
            <a:r>
              <a:rPr lang="en-US" dirty="0"/>
              <a:t>Click to edit Master title style</a:t>
            </a:r>
          </a:p>
        </p:txBody>
      </p:sp>
      <p:sp>
        <p:nvSpPr>
          <p:cNvPr id="3" name="Content Placeholder 2"/>
          <p:cNvSpPr>
            <a:spLocks noGrp="1"/>
          </p:cNvSpPr>
          <p:nvPr>
            <p:ph idx="1"/>
          </p:nvPr>
        </p:nvSpPr>
        <p:spPr>
          <a:xfrm>
            <a:off x="374904" y="1513047"/>
            <a:ext cx="8455025" cy="4650686"/>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531818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ransition Slide">
    <p:spTree>
      <p:nvGrpSpPr>
        <p:cNvPr id="1" name=""/>
        <p:cNvGrpSpPr/>
        <p:nvPr/>
      </p:nvGrpSpPr>
      <p:grpSpPr>
        <a:xfrm>
          <a:off x="0" y="0"/>
          <a:ext cx="0" cy="0"/>
          <a:chOff x="0" y="0"/>
          <a:chExt cx="0" cy="0"/>
        </a:xfrm>
      </p:grpSpPr>
      <p:pic>
        <p:nvPicPr>
          <p:cNvPr id="3" name="Picture 5"/>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175"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a:spLocks noGrp="1"/>
          </p:cNvSpPr>
          <p:nvPr>
            <p:ph type="title"/>
          </p:nvPr>
        </p:nvSpPr>
        <p:spPr>
          <a:xfrm>
            <a:off x="385763" y="330201"/>
            <a:ext cx="8462962" cy="5250792"/>
          </a:xfrm>
          <a:prstGeom prst="rect">
            <a:avLst/>
          </a:prstGeom>
        </p:spPr>
        <p:txBody>
          <a:bodyPr anchorCtr="1"/>
          <a:lstStyle>
            <a:lvl1pPr algn="ctr">
              <a:defRPr sz="4000" b="1" cap="none">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25211476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77296" y="238125"/>
            <a:ext cx="8442960" cy="1103313"/>
          </a:xfrm>
          <a:prstGeom prst="rect">
            <a:avLst/>
          </a:prstGeom>
        </p:spPr>
        <p:txBody>
          <a:bodyPr/>
          <a:lstStyle/>
          <a:p>
            <a:r>
              <a:rPr lang="en-US" dirty="0"/>
              <a:t>Click to edit Master title style</a:t>
            </a:r>
          </a:p>
        </p:txBody>
      </p:sp>
      <p:sp>
        <p:nvSpPr>
          <p:cNvPr id="3" name="Content Placeholder 2"/>
          <p:cNvSpPr>
            <a:spLocks noGrp="1"/>
          </p:cNvSpPr>
          <p:nvPr>
            <p:ph sz="half" idx="1"/>
          </p:nvPr>
        </p:nvSpPr>
        <p:spPr>
          <a:xfrm>
            <a:off x="374904" y="1510730"/>
            <a:ext cx="4151312" cy="4678738"/>
          </a:xfrm>
          <a:prstGeom prst="rect">
            <a:avLst/>
          </a:prstGeom>
        </p:spPr>
        <p:txBody>
          <a:bodyPr/>
          <a:lstStyle>
            <a:lvl1pPr>
              <a:defRPr sz="2600"/>
            </a:lvl1pPr>
            <a:lvl2pPr>
              <a:defRPr sz="2400"/>
            </a:lvl2pPr>
            <a:lvl3pPr>
              <a:defRPr sz="2200"/>
            </a:lvl3pPr>
            <a:lvl4pPr>
              <a:defRPr sz="20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89475" y="1510730"/>
            <a:ext cx="4151313" cy="4679462"/>
          </a:xfrm>
          <a:prstGeom prst="rect">
            <a:avLst/>
          </a:prstGeom>
        </p:spPr>
        <p:txBody>
          <a:bodyPr/>
          <a:lstStyle>
            <a:lvl1pPr>
              <a:defRPr sz="2600"/>
            </a:lvl1pPr>
            <a:lvl2pPr>
              <a:defRPr sz="2400"/>
            </a:lvl2pPr>
            <a:lvl3pPr>
              <a:defRPr sz="2200"/>
            </a:lvl3pPr>
            <a:lvl4pPr>
              <a:defRPr sz="20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804947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Text and Chart">
    <p:spTree>
      <p:nvGrpSpPr>
        <p:cNvPr id="1" name=""/>
        <p:cNvGrpSpPr/>
        <p:nvPr/>
      </p:nvGrpSpPr>
      <p:grpSpPr>
        <a:xfrm>
          <a:off x="0" y="0"/>
          <a:ext cx="0" cy="0"/>
          <a:chOff x="0" y="0"/>
          <a:chExt cx="0" cy="0"/>
        </a:xfrm>
      </p:grpSpPr>
      <p:sp>
        <p:nvSpPr>
          <p:cNvPr id="9" name="Content Placeholder 3"/>
          <p:cNvSpPr>
            <a:spLocks noGrp="1"/>
          </p:cNvSpPr>
          <p:nvPr>
            <p:ph sz="half" idx="2"/>
          </p:nvPr>
        </p:nvSpPr>
        <p:spPr>
          <a:xfrm>
            <a:off x="4689475" y="1510730"/>
            <a:ext cx="4151313" cy="4665746"/>
          </a:xfrm>
          <a:prstGeom prst="rect">
            <a:avLst/>
          </a:prstGeom>
        </p:spPr>
        <p:txBody>
          <a:bodyPr/>
          <a:lstStyle>
            <a:lvl1pPr>
              <a:defRPr sz="2600"/>
            </a:lvl1pPr>
            <a:lvl2pPr>
              <a:defRPr sz="2400"/>
            </a:lvl2pPr>
            <a:lvl3pPr>
              <a:defRPr sz="2200"/>
            </a:lvl3pPr>
            <a:lvl4pPr>
              <a:defRPr sz="2000"/>
            </a:lvl4pPr>
            <a:lvl5pPr>
              <a:defRPr sz="1800"/>
            </a:lvl5pPr>
            <a:lvl6pPr>
              <a:defRPr sz="1800"/>
            </a:lvl6pPr>
            <a:lvl7pPr>
              <a:defRPr sz="1800"/>
            </a:lvl7pPr>
            <a:lvl8pPr>
              <a:defRPr sz="1800"/>
            </a:lvl8pPr>
            <a:lvl9pPr>
              <a:defRPr sz="1800"/>
            </a:lvl9pPr>
          </a:lstStyle>
          <a:p>
            <a:pPr lvl="0"/>
            <a:r>
              <a:rPr lang="en-US" dirty="0"/>
              <a:t>Click to edit Master text styles</a:t>
            </a:r>
          </a:p>
        </p:txBody>
      </p:sp>
      <p:sp>
        <p:nvSpPr>
          <p:cNvPr id="10" name="Title 1"/>
          <p:cNvSpPr>
            <a:spLocks noGrp="1"/>
          </p:cNvSpPr>
          <p:nvPr>
            <p:ph type="title"/>
          </p:nvPr>
        </p:nvSpPr>
        <p:spPr>
          <a:xfrm>
            <a:off x="377296" y="238125"/>
            <a:ext cx="8442960" cy="1103313"/>
          </a:xfrm>
          <a:prstGeom prst="rect">
            <a:avLst/>
          </a:prstGeom>
        </p:spPr>
        <p:txBody>
          <a:bodyPr/>
          <a:lstStyle/>
          <a:p>
            <a:r>
              <a:rPr lang="en-US" dirty="0"/>
              <a:t>Click to edit Master title style</a:t>
            </a:r>
          </a:p>
        </p:txBody>
      </p:sp>
      <p:sp>
        <p:nvSpPr>
          <p:cNvPr id="11" name="Content Placeholder 2"/>
          <p:cNvSpPr>
            <a:spLocks noGrp="1"/>
          </p:cNvSpPr>
          <p:nvPr>
            <p:ph sz="half" idx="1"/>
          </p:nvPr>
        </p:nvSpPr>
        <p:spPr>
          <a:xfrm>
            <a:off x="374904" y="1510730"/>
            <a:ext cx="4151312" cy="4678738"/>
          </a:xfrm>
          <a:prstGeom prst="rect">
            <a:avLst/>
          </a:prstGeom>
        </p:spPr>
        <p:txBody>
          <a:bodyPr/>
          <a:lstStyle>
            <a:lvl1pPr>
              <a:defRPr sz="2600"/>
            </a:lvl1pPr>
            <a:lvl2pPr>
              <a:defRPr sz="2400"/>
            </a:lvl2pPr>
            <a:lvl3pPr>
              <a:defRPr sz="2200"/>
            </a:lvl3pPr>
            <a:lvl4pPr>
              <a:defRPr sz="20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5087152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7296" y="238125"/>
            <a:ext cx="8442960" cy="1103313"/>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13204044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34609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romo Slide">
    <p:bg>
      <p:bgPr>
        <a:solidFill>
          <a:schemeClr val="tx1"/>
        </a:solidFill>
        <a:effectLst/>
      </p:bgPr>
    </p:bg>
    <p:spTree>
      <p:nvGrpSpPr>
        <p:cNvPr id="1" name=""/>
        <p:cNvGrpSpPr/>
        <p:nvPr/>
      </p:nvGrpSpPr>
      <p:grpSpPr>
        <a:xfrm>
          <a:off x="0" y="0"/>
          <a:ext cx="0" cy="0"/>
          <a:chOff x="0" y="0"/>
          <a:chExt cx="0" cy="0"/>
        </a:xfrm>
      </p:grpSpPr>
      <p:pic>
        <p:nvPicPr>
          <p:cNvPr id="5" name="Picture 9" descr="CCO_HEP_RGB.jpg"/>
          <p:cNvPicPr>
            <a:picLocks noChangeAspect="1"/>
          </p:cNvPicPr>
          <p:nvPr userDrawn="1"/>
        </p:nvPicPr>
        <p:blipFill>
          <a:blip r:embed="rId2">
            <a:extLst>
              <a:ext uri="{28A0092B-C50C-407E-A947-70E740481C1C}">
                <a14:useLocalDpi xmlns:a14="http://schemas.microsoft.com/office/drawing/2010/main" val="0"/>
              </a:ext>
            </a:extLst>
          </a:blip>
          <a:srcRect t="48615"/>
          <a:stretch>
            <a:fillRect/>
          </a:stretch>
        </p:blipFill>
        <p:spPr bwMode="auto">
          <a:xfrm>
            <a:off x="5265738" y="5911850"/>
            <a:ext cx="3686175"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4"/>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13" y="0"/>
            <a:ext cx="9161463" cy="450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Straight Connector 6"/>
          <p:cNvCxnSpPr/>
          <p:nvPr userDrawn="1"/>
        </p:nvCxnSpPr>
        <p:spPr bwMode="auto">
          <a:xfrm>
            <a:off x="-11113" y="4513263"/>
            <a:ext cx="9161463" cy="0"/>
          </a:xfrm>
          <a:prstGeom prst="line">
            <a:avLst/>
          </a:prstGeom>
          <a:ln w="28575">
            <a:solidFill>
              <a:srgbClr val="00853F"/>
            </a:solidFill>
            <a:headEnd type="none" w="med" len="med"/>
            <a:tailEnd type="none" w="med" len="med"/>
          </a:ln>
        </p:spPr>
        <p:style>
          <a:lnRef idx="2">
            <a:schemeClr val="accent6"/>
          </a:lnRef>
          <a:fillRef idx="0">
            <a:schemeClr val="accent6"/>
          </a:fillRef>
          <a:effectRef idx="1">
            <a:schemeClr val="accent6"/>
          </a:effectRef>
          <a:fontRef idx="minor">
            <a:schemeClr val="tx1"/>
          </a:fontRef>
        </p:style>
      </p:cxnSp>
      <p:sp>
        <p:nvSpPr>
          <p:cNvPr id="2" name="Title 1"/>
          <p:cNvSpPr>
            <a:spLocks noGrp="1"/>
          </p:cNvSpPr>
          <p:nvPr>
            <p:ph type="title"/>
          </p:nvPr>
        </p:nvSpPr>
        <p:spPr>
          <a:xfrm>
            <a:off x="382588" y="239713"/>
            <a:ext cx="8464550" cy="1674813"/>
          </a:xfrm>
          <a:prstGeom prst="rect">
            <a:avLst/>
          </a:prstGeom>
        </p:spPr>
        <p:txBody>
          <a:bodyPr/>
          <a:lstStyle>
            <a:lvl1pPr algn="ctr">
              <a:defRPr sz="3900">
                <a:solidFill>
                  <a:schemeClr val="tx1"/>
                </a:solidFill>
              </a:defRPr>
            </a:lvl1pPr>
          </a:lstStyle>
          <a:p>
            <a:r>
              <a:rPr lang="en-US" dirty="0"/>
              <a:t>Click to edit Master title style</a:t>
            </a:r>
          </a:p>
        </p:txBody>
      </p:sp>
      <p:sp>
        <p:nvSpPr>
          <p:cNvPr id="8" name="Content Placeholder 7"/>
          <p:cNvSpPr>
            <a:spLocks noGrp="1"/>
          </p:cNvSpPr>
          <p:nvPr>
            <p:ph sz="quarter" idx="10"/>
          </p:nvPr>
        </p:nvSpPr>
        <p:spPr>
          <a:xfrm>
            <a:off x="385763" y="1914525"/>
            <a:ext cx="8462962" cy="2605717"/>
          </a:xfrm>
          <a:prstGeom prst="rect">
            <a:avLst/>
          </a:prstGeom>
        </p:spPr>
        <p:txBody>
          <a:bodyPr/>
          <a:lstStyle>
            <a:lvl1pPr marL="0" indent="0">
              <a:buFontTx/>
              <a:buNone/>
              <a:defRPr sz="2000" b="1">
                <a:solidFill>
                  <a:schemeClr val="accent3"/>
                </a:solidFill>
              </a:defRPr>
            </a:lvl1pPr>
            <a:lvl2pPr>
              <a:buFontTx/>
              <a:buNone/>
              <a:defRPr/>
            </a:lvl2pPr>
            <a:lvl3pPr>
              <a:buFontTx/>
              <a:buNone/>
              <a:defRPr/>
            </a:lvl3pPr>
            <a:lvl4pPr>
              <a:buFontTx/>
              <a:buNone/>
              <a:defRPr/>
            </a:lvl4pPr>
            <a:lvl5pPr>
              <a:buFontTx/>
              <a:buNone/>
              <a:defRPr/>
            </a:lvl5pPr>
          </a:lstStyle>
          <a:p>
            <a:pPr lvl="0"/>
            <a:r>
              <a:rPr lang="en-US" dirty="0"/>
              <a:t>Click to edit Master text styles</a:t>
            </a:r>
          </a:p>
        </p:txBody>
      </p:sp>
      <p:sp>
        <p:nvSpPr>
          <p:cNvPr id="10" name="Content Placeholder 9"/>
          <p:cNvSpPr>
            <a:spLocks noGrp="1"/>
          </p:cNvSpPr>
          <p:nvPr>
            <p:ph sz="quarter" idx="11"/>
          </p:nvPr>
        </p:nvSpPr>
        <p:spPr>
          <a:xfrm>
            <a:off x="385763" y="4856672"/>
            <a:ext cx="8462962" cy="1155939"/>
          </a:xfrm>
          <a:prstGeom prst="rect">
            <a:avLst/>
          </a:prstGeom>
        </p:spPr>
        <p:txBody>
          <a:bodyPr/>
          <a:lstStyle>
            <a:lvl1pPr>
              <a:buFontTx/>
              <a:buNone/>
              <a:defRPr sz="2400" b="1">
                <a:solidFill>
                  <a:schemeClr val="accent4"/>
                </a:solidFill>
              </a:defRPr>
            </a:lvl1pPr>
            <a:lvl2pPr>
              <a:buFontTx/>
              <a:buNone/>
              <a:defRPr sz="2400"/>
            </a:lvl2pPr>
            <a:lvl3pPr>
              <a:buFontTx/>
              <a:buNone/>
              <a:defRPr sz="2400"/>
            </a:lvl3pPr>
            <a:lvl4pPr>
              <a:buFontTx/>
              <a:buNone/>
              <a:defRPr sz="2400"/>
            </a:lvl4pPr>
            <a:lvl5pPr>
              <a:buFontTx/>
              <a:buNone/>
              <a:defRPr sz="2400"/>
            </a:lvl5pPr>
          </a:lstStyle>
          <a:p>
            <a:pPr lvl="0"/>
            <a:r>
              <a:rPr lang="en-US" dirty="0"/>
              <a:t>Click to edit Master text styles</a:t>
            </a:r>
          </a:p>
        </p:txBody>
      </p:sp>
    </p:spTree>
    <p:extLst>
      <p:ext uri="{BB962C8B-B14F-4D97-AF65-F5344CB8AC3E}">
        <p14:creationId xmlns:p14="http://schemas.microsoft.com/office/powerpoint/2010/main" val="35099919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0004B"/>
        </a:solidFill>
        <a:effectLst/>
      </p:bgPr>
    </p:bg>
    <p:spTree>
      <p:nvGrpSpPr>
        <p:cNvPr id="1" name=""/>
        <p:cNvGrpSpPr/>
        <p:nvPr/>
      </p:nvGrpSpPr>
      <p:grpSpPr>
        <a:xfrm>
          <a:off x="0" y="0"/>
          <a:ext cx="0" cy="0"/>
          <a:chOff x="0" y="0"/>
          <a:chExt cx="0" cy="0"/>
        </a:xfrm>
      </p:grpSpPr>
      <p:sp>
        <p:nvSpPr>
          <p:cNvPr id="1026" name="Title Placeholder 6"/>
          <p:cNvSpPr>
            <a:spLocks noGrp="1"/>
          </p:cNvSpPr>
          <p:nvPr>
            <p:ph type="title"/>
          </p:nvPr>
        </p:nvSpPr>
        <p:spPr bwMode="auto">
          <a:xfrm>
            <a:off x="374650" y="238125"/>
            <a:ext cx="8440738" cy="110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7"/>
          <p:cNvSpPr>
            <a:spLocks noGrp="1"/>
          </p:cNvSpPr>
          <p:nvPr>
            <p:ph type="body" idx="1"/>
          </p:nvPr>
        </p:nvSpPr>
        <p:spPr bwMode="auto">
          <a:xfrm>
            <a:off x="374650" y="1517650"/>
            <a:ext cx="8458200" cy="465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dk2" tx1="lt1" bg2="dk1" tx2="lt2" accent1="accent1" accent2="accent2" accent3="accent3" accent4="accent4" accent5="accent5" accent6="accent6" hlink="hlink" folHlink="folHlink"/>
  <p:sldLayoutIdLst>
    <p:sldLayoutId id="2147484574" r:id="rId1"/>
    <p:sldLayoutId id="2147484569" r:id="rId2"/>
    <p:sldLayoutId id="2147484575" r:id="rId3"/>
    <p:sldLayoutId id="2147484570" r:id="rId4"/>
    <p:sldLayoutId id="2147484571" r:id="rId5"/>
    <p:sldLayoutId id="2147484572" r:id="rId6"/>
    <p:sldLayoutId id="2147484573" r:id="rId7"/>
    <p:sldLayoutId id="2147484576" r:id="rId8"/>
  </p:sldLayoutIdLst>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200" b="1">
          <a:solidFill>
            <a:schemeClr val="tx2"/>
          </a:solidFill>
          <a:latin typeface="Arial" charset="0"/>
        </a:defRPr>
      </a:lvl2pPr>
      <a:lvl3pPr algn="l" rtl="0" eaLnBrk="0" fontAlgn="base" hangingPunct="0">
        <a:spcBef>
          <a:spcPct val="0"/>
        </a:spcBef>
        <a:spcAft>
          <a:spcPct val="0"/>
        </a:spcAft>
        <a:defRPr sz="3200" b="1">
          <a:solidFill>
            <a:schemeClr val="tx2"/>
          </a:solidFill>
          <a:latin typeface="Arial" charset="0"/>
        </a:defRPr>
      </a:lvl3pPr>
      <a:lvl4pPr algn="l" rtl="0" eaLnBrk="0" fontAlgn="base" hangingPunct="0">
        <a:spcBef>
          <a:spcPct val="0"/>
        </a:spcBef>
        <a:spcAft>
          <a:spcPct val="0"/>
        </a:spcAft>
        <a:defRPr sz="3200" b="1">
          <a:solidFill>
            <a:schemeClr val="tx2"/>
          </a:solidFill>
          <a:latin typeface="Arial" charset="0"/>
        </a:defRPr>
      </a:lvl4pPr>
      <a:lvl5pPr algn="l" rtl="0" eaLnBrk="0" fontAlgn="base" hangingPunct="0">
        <a:spcBef>
          <a:spcPct val="0"/>
        </a:spcBef>
        <a:spcAft>
          <a:spcPct val="0"/>
        </a:spcAft>
        <a:defRPr sz="3200" b="1">
          <a:solidFill>
            <a:schemeClr val="tx2"/>
          </a:solidFill>
          <a:latin typeface="Arial" charset="0"/>
        </a:defRPr>
      </a:lvl5pPr>
      <a:lvl6pPr marL="457200" algn="l" rtl="0" fontAlgn="base">
        <a:spcBef>
          <a:spcPct val="0"/>
        </a:spcBef>
        <a:spcAft>
          <a:spcPct val="0"/>
        </a:spcAft>
        <a:defRPr sz="3500" b="1">
          <a:solidFill>
            <a:schemeClr val="tx2"/>
          </a:solidFill>
          <a:latin typeface="Arial" charset="0"/>
        </a:defRPr>
      </a:lvl6pPr>
      <a:lvl7pPr marL="914400" algn="l" rtl="0" fontAlgn="base">
        <a:spcBef>
          <a:spcPct val="0"/>
        </a:spcBef>
        <a:spcAft>
          <a:spcPct val="0"/>
        </a:spcAft>
        <a:defRPr sz="3500" b="1">
          <a:solidFill>
            <a:schemeClr val="tx2"/>
          </a:solidFill>
          <a:latin typeface="Arial" charset="0"/>
        </a:defRPr>
      </a:lvl7pPr>
      <a:lvl8pPr marL="1371600" algn="l" rtl="0" fontAlgn="base">
        <a:spcBef>
          <a:spcPct val="0"/>
        </a:spcBef>
        <a:spcAft>
          <a:spcPct val="0"/>
        </a:spcAft>
        <a:defRPr sz="3500" b="1">
          <a:solidFill>
            <a:schemeClr val="tx2"/>
          </a:solidFill>
          <a:latin typeface="Arial" charset="0"/>
        </a:defRPr>
      </a:lvl8pPr>
      <a:lvl9pPr marL="1828800" algn="l" rtl="0" fontAlgn="base">
        <a:spcBef>
          <a:spcPct val="0"/>
        </a:spcBef>
        <a:spcAft>
          <a:spcPct val="0"/>
        </a:spcAft>
        <a:defRPr sz="3500" b="1">
          <a:solidFill>
            <a:schemeClr val="tx2"/>
          </a:solidFill>
          <a:latin typeface="Arial" charset="0"/>
        </a:defRPr>
      </a:lvl9pPr>
    </p:titleStyle>
    <p:bodyStyle>
      <a:lvl1pPr marL="342900" indent="-342900" algn="l" rtl="0" eaLnBrk="0" fontAlgn="base" hangingPunct="0">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mn-lt"/>
          <a:ea typeface="+mn-ea"/>
          <a:cs typeface="+mn-cs"/>
        </a:defRPr>
      </a:lvl1pPr>
      <a:lvl2pPr marL="742950" indent="-285750" algn="l" rtl="0" eaLnBrk="0" fontAlgn="base" hangingPunct="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mn-lt"/>
        </a:defRPr>
      </a:lvl2pPr>
      <a:lvl3pPr marL="1143000" indent="-228600" algn="l" rtl="0" eaLnBrk="0" fontAlgn="base" hangingPunct="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mn-lt"/>
        </a:defRPr>
      </a:lvl3pPr>
      <a:lvl4pPr marL="1600200" indent="-228600" algn="l" rtl="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mn-lt"/>
        </a:defRPr>
      </a:lvl4pPr>
      <a:lvl5pPr marL="2057400" indent="-228600" algn="l" rtl="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mn-lt"/>
        </a:defRPr>
      </a:lvl5pPr>
      <a:lvl6pPr marL="25146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6pPr>
      <a:lvl7pPr marL="29718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7pPr>
      <a:lvl8pPr marL="34290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8pPr>
      <a:lvl9pPr marL="38862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hyperlink" Target="http://www.clinicaloptions.com/oncology"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www.clinicaloptions.com/oncology"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4.xml"/><Relationship Id="rId4" Type="http://schemas.openxmlformats.org/officeDocument/2006/relationships/hyperlink" Target="http://www.clinicaloptions.com/oncology"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4.xml"/><Relationship Id="rId4" Type="http://schemas.openxmlformats.org/officeDocument/2006/relationships/hyperlink" Target="http://www.clinicaloptions.com/oncology"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www.clinicaloptions.com/oncology"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www.clinicaloptions.com/oncology"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www.clinicaloptions.com/oncology"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4.xml"/><Relationship Id="rId4" Type="http://schemas.openxmlformats.org/officeDocument/2006/relationships/hyperlink" Target="http://www.clinicaloptions.com/oncology"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http://www.clinicaloptions.com/oncology"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hyperlink" Target="http://www.clinicaloptions.com/oncology"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mailto:permissions@clinicaloptions.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www.clinicaloptions.com/oncology" TargetMode="Externa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hyperlink" Target="http://www.clinicaloptions.com/oncology"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hyperlink" Target="http://www.clinicaloptions.com/oncology"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hyperlink" Target="http://www.clinicaloptions.com/oncology"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hyperlink" Target="http://www.clinicaloptions.com/oncology"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4.xml"/><Relationship Id="rId1" Type="http://schemas.openxmlformats.org/officeDocument/2006/relationships/slideLayout" Target="../slideLayouts/slideLayout4.xml"/><Relationship Id="rId4" Type="http://schemas.openxmlformats.org/officeDocument/2006/relationships/hyperlink" Target="http://www.clinicaloptions.com/oncology"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hyperlink" Target="http://www.clinicaloptions.com/oncology"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hyperlink" Target="http://www.clinicaloptions.com/oncology" TargetMode="Externa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hyperlink" Target="http://www.clinicaloptions.com/oncology" TargetMode="Externa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hyperlink" Target="http://www.clinicaloptions.com/oncology" TargetMode="Externa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hyperlink" Target="http://www.clinicaloptions.com/oncology"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hyperlink" Target="http://www.clinicaloptions.com/oncology" TargetMode="External"/></Relationships>
</file>

<file path=ppt/slides/_rels/slide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hyperlink" Target="http://www.clinicaloptions.com/oncology" TargetMode="External"/></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hyperlink" Target="http://www.clinicaloptions.com/oncology" TargetMode="External"/></Relationships>
</file>

<file path=ppt/slides/_rels/slide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hyperlink" Target="http://www.clinicaloptions.com/oncology" TargetMode="External"/></Relationships>
</file>

<file path=ppt/slides/_rels/slide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hyperlink" Target="http://www.clinicaloptions.com/oncology" TargetMode="Externa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hyperlink" Target="http://www.clinicaloptions.com/oncology" TargetMode="External"/></Relationships>
</file>

<file path=ppt/slides/_rels/slide3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hyperlink" Target="http://www.clinicaloptions.com/oncology" TargetMode="External"/></Relationships>
</file>

<file path=ppt/slides/_rels/slide3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8.xml"/><Relationship Id="rId1" Type="http://schemas.openxmlformats.org/officeDocument/2006/relationships/slideLayout" Target="../slideLayouts/slideLayout2.xml"/><Relationship Id="rId4" Type="http://schemas.openxmlformats.org/officeDocument/2006/relationships/hyperlink" Target="http://www.clinicaloptions.com/oncology" TargetMode="Externa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0.xml"/><Relationship Id="rId1" Type="http://schemas.openxmlformats.org/officeDocument/2006/relationships/slideLayout" Target="../slideLayouts/slideLayout2.xml"/><Relationship Id="rId4" Type="http://schemas.openxmlformats.org/officeDocument/2006/relationships/hyperlink" Target="http://www.clinicaloptions.com/oncology" TargetMode="External"/></Relationships>
</file>

<file path=ppt/slides/_rels/slide4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1.xml"/><Relationship Id="rId1" Type="http://schemas.openxmlformats.org/officeDocument/2006/relationships/slideLayout" Target="../slideLayouts/slideLayout2.xml"/><Relationship Id="rId4" Type="http://schemas.openxmlformats.org/officeDocument/2006/relationships/hyperlink" Target="http://www.clinicaloptions.com/oncology" TargetMode="External"/></Relationships>
</file>

<file path=ppt/slides/_rels/slide4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2.xml"/><Relationship Id="rId1" Type="http://schemas.openxmlformats.org/officeDocument/2006/relationships/slideLayout" Target="../slideLayouts/slideLayout2.xml"/><Relationship Id="rId4" Type="http://schemas.openxmlformats.org/officeDocument/2006/relationships/hyperlink" Target="http://www.clinicaloptions.com/oncology" TargetMode="External"/></Relationships>
</file>

<file path=ppt/slides/_rels/slide4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3.xml"/><Relationship Id="rId1" Type="http://schemas.openxmlformats.org/officeDocument/2006/relationships/slideLayout" Target="../slideLayouts/slideLayout2.xml"/><Relationship Id="rId4" Type="http://schemas.openxmlformats.org/officeDocument/2006/relationships/hyperlink" Target="http://www.clinicaloptions.com/oncology" TargetMode="External"/></Relationships>
</file>

<file path=ppt/slides/_rels/slide4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4.xml"/><Relationship Id="rId1" Type="http://schemas.openxmlformats.org/officeDocument/2006/relationships/slideLayout" Target="../slideLayouts/slideLayout2.xml"/><Relationship Id="rId4" Type="http://schemas.openxmlformats.org/officeDocument/2006/relationships/hyperlink" Target="http://www.clinicaloptions.com/oncology" TargetMode="Externa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6.xml"/><Relationship Id="rId1" Type="http://schemas.openxmlformats.org/officeDocument/2006/relationships/slideLayout" Target="../slideLayouts/slideLayout4.xml"/><Relationship Id="rId4" Type="http://schemas.openxmlformats.org/officeDocument/2006/relationships/hyperlink" Target="http://www.clinicaloptions.com/oncology" TargetMode="External"/></Relationships>
</file>

<file path=ppt/slides/_rels/slide4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7.xml"/><Relationship Id="rId1" Type="http://schemas.openxmlformats.org/officeDocument/2006/relationships/slideLayout" Target="../slideLayouts/slideLayout4.xml"/><Relationship Id="rId4" Type="http://schemas.openxmlformats.org/officeDocument/2006/relationships/hyperlink" Target="http://www.clinicaloptions.com/oncology" TargetMode="External"/></Relationships>
</file>

<file path=ppt/slides/_rels/slide4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8.xml"/><Relationship Id="rId1" Type="http://schemas.openxmlformats.org/officeDocument/2006/relationships/slideLayout" Target="../slideLayouts/slideLayout2.xml"/><Relationship Id="rId4" Type="http://schemas.openxmlformats.org/officeDocument/2006/relationships/hyperlink" Target="http://www.clinicaloptions.com/oncology" TargetMode="External"/></Relationships>
</file>

<file path=ppt/slides/_rels/slide4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9.xml"/><Relationship Id="rId1" Type="http://schemas.openxmlformats.org/officeDocument/2006/relationships/slideLayout" Target="../slideLayouts/slideLayout2.xml"/><Relationship Id="rId4" Type="http://schemas.openxmlformats.org/officeDocument/2006/relationships/hyperlink" Target="http://www.clinicaloptions.com/oncology"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3" Type="http://schemas.openxmlformats.org/officeDocument/2006/relationships/hyperlink" Target="http://www.clinicaloptions.com/Hepatitis/Conference%20Coverage/Boston%202016.aspx" TargetMode="External"/><Relationship Id="rId2" Type="http://schemas.openxmlformats.org/officeDocument/2006/relationships/notesSlide" Target="../notesSlides/notesSlide50.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www.clinicaloptions.com/oncology"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www.clinicaloptions.com/oncology"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www.clinicaloptions.com/oncology"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www.clinicaloptions.com/oncology"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14"/>
          <p:cNvSpPr txBox="1">
            <a:spLocks noChangeArrowheads="1"/>
          </p:cNvSpPr>
          <p:nvPr/>
        </p:nvSpPr>
        <p:spPr bwMode="invGray">
          <a:xfrm>
            <a:off x="385763" y="3287713"/>
            <a:ext cx="4941887" cy="815975"/>
          </a:xfrm>
          <a:prstGeom prst="rect">
            <a:avLst/>
          </a:prstGeom>
          <a:noFill/>
          <a:ln>
            <a:noFill/>
          </a:ln>
          <a:extLst/>
        </p:spPr>
        <p:txBody>
          <a:bodyPr anchor="ctr"/>
          <a:lstStyle>
            <a:lvl1pPr marL="0" indent="0" algn="l" rtl="0" eaLnBrk="0" fontAlgn="base" hangingPunct="0">
              <a:lnSpc>
                <a:spcPct val="100000"/>
              </a:lnSpc>
              <a:spcBef>
                <a:spcPts val="1000"/>
              </a:spcBef>
              <a:spcAft>
                <a:spcPts val="700"/>
              </a:spcAft>
              <a:buClr>
                <a:srgbClr val="FEFDDE"/>
              </a:buClr>
              <a:buFont typeface="Wingdings" pitchFamily="2" charset="2"/>
              <a:buNone/>
              <a:defRPr sz="1800" b="0">
                <a:solidFill>
                  <a:schemeClr val="tx1"/>
                </a:solidFill>
                <a:latin typeface="+mn-lt"/>
                <a:ea typeface="+mn-ea"/>
                <a:cs typeface="+mn-cs"/>
              </a:defRPr>
            </a:lvl1pPr>
            <a:lvl2pPr marL="742950" indent="-285750" algn="l" rtl="0" eaLnBrk="0" fontAlgn="base" hangingPunct="0">
              <a:lnSpc>
                <a:spcPct val="90000"/>
              </a:lnSpc>
              <a:spcBef>
                <a:spcPts val="1000"/>
              </a:spcBef>
              <a:spcAft>
                <a:spcPts val="700"/>
              </a:spcAft>
              <a:buClr>
                <a:srgbClr val="FEFDDE"/>
              </a:buClr>
              <a:buFont typeface="Arial" charset="0"/>
              <a:buChar char="–"/>
              <a:defRPr sz="2400">
                <a:solidFill>
                  <a:srgbClr val="FEFDDE"/>
                </a:solidFill>
                <a:latin typeface="+mn-lt"/>
              </a:defRPr>
            </a:lvl2pPr>
            <a:lvl3pPr marL="1143000" indent="-228600" algn="l" rtl="0" eaLnBrk="0" fontAlgn="base" hangingPunct="0">
              <a:lnSpc>
                <a:spcPct val="90000"/>
              </a:lnSpc>
              <a:spcBef>
                <a:spcPts val="1000"/>
              </a:spcBef>
              <a:spcAft>
                <a:spcPts val="700"/>
              </a:spcAft>
              <a:buClr>
                <a:srgbClr val="FEFDDE"/>
              </a:buClr>
              <a:buFont typeface="Arial" charset="0"/>
              <a:buChar char="–"/>
              <a:defRPr sz="2200">
                <a:solidFill>
                  <a:srgbClr val="FEFDDE"/>
                </a:solidFill>
                <a:latin typeface="+mn-lt"/>
              </a:defRPr>
            </a:lvl3pPr>
            <a:lvl4pPr marL="1600200" indent="-228600" algn="l" rtl="0" eaLnBrk="0" fontAlgn="base" hangingPunct="0">
              <a:lnSpc>
                <a:spcPct val="90000"/>
              </a:lnSpc>
              <a:spcBef>
                <a:spcPts val="1000"/>
              </a:spcBef>
              <a:spcAft>
                <a:spcPts val="700"/>
              </a:spcAft>
              <a:buClr>
                <a:srgbClr val="FEFDDE"/>
              </a:buClr>
              <a:buFont typeface="Arial" charset="0"/>
              <a:buChar char="–"/>
              <a:defRPr sz="2000">
                <a:solidFill>
                  <a:srgbClr val="FEFDDE"/>
                </a:solidFill>
                <a:latin typeface="+mn-lt"/>
              </a:defRPr>
            </a:lvl4pPr>
            <a:lvl5pPr marL="2057400" indent="-228600" algn="l" rtl="0" eaLnBrk="0" fontAlgn="base" hangingPunct="0">
              <a:lnSpc>
                <a:spcPct val="90000"/>
              </a:lnSpc>
              <a:spcBef>
                <a:spcPts val="1000"/>
              </a:spcBef>
              <a:spcAft>
                <a:spcPts val="700"/>
              </a:spcAft>
              <a:buClr>
                <a:srgbClr val="FEFDDE"/>
              </a:buClr>
              <a:buFont typeface="Arial" charset="0"/>
              <a:buChar char="–"/>
              <a:defRPr>
                <a:solidFill>
                  <a:srgbClr val="FEFDDE"/>
                </a:solidFill>
                <a:latin typeface="+mn-lt"/>
              </a:defRPr>
            </a:lvl5pPr>
            <a:lvl6pPr marL="25146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6pPr>
            <a:lvl7pPr marL="29718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7pPr>
            <a:lvl8pPr marL="34290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8pPr>
            <a:lvl9pPr marL="38862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9pPr>
          </a:lstStyle>
          <a:p>
            <a:pPr>
              <a:defRPr/>
            </a:pPr>
            <a:r>
              <a:rPr lang="en-US" b="1" kern="0" dirty="0">
                <a:ea typeface="+mj-ea"/>
                <a:cs typeface="+mj-cs"/>
              </a:rPr>
              <a:t>CCO Independent Conference Coverage*</a:t>
            </a:r>
            <a:br>
              <a:rPr lang="en-US" b="1" kern="0" dirty="0">
                <a:ea typeface="+mj-ea"/>
                <a:cs typeface="+mj-cs"/>
              </a:rPr>
            </a:br>
            <a:r>
              <a:rPr lang="en-US" sz="1200" kern="0" dirty="0">
                <a:ea typeface="+mj-ea"/>
                <a:cs typeface="+mj-cs"/>
              </a:rPr>
              <a:t>of the </a:t>
            </a:r>
            <a:r>
              <a:rPr lang="en-US" sz="1200" dirty="0"/>
              <a:t>2016 American Association for the Study of Liver Diseases</a:t>
            </a:r>
            <a:br>
              <a:rPr lang="en-US" sz="1200" dirty="0"/>
            </a:br>
            <a:r>
              <a:rPr lang="en-US" sz="1200" dirty="0"/>
              <a:t>November 11-15, 2016; Boston, Massachusetts</a:t>
            </a:r>
            <a:endParaRPr lang="en-US" altLang="en-US" sz="1200" kern="0" dirty="0"/>
          </a:p>
        </p:txBody>
      </p:sp>
      <p:sp>
        <p:nvSpPr>
          <p:cNvPr id="5123" name="Rectangle 15"/>
          <p:cNvSpPr>
            <a:spLocks noGrp="1" noChangeArrowheads="1"/>
          </p:cNvSpPr>
          <p:nvPr>
            <p:ph type="ctrTitle"/>
          </p:nvPr>
        </p:nvSpPr>
        <p:spPr>
          <a:xfrm>
            <a:off x="457200" y="420688"/>
            <a:ext cx="8318500" cy="2822575"/>
          </a:xfrm>
        </p:spPr>
        <p:txBody>
          <a:bodyPr/>
          <a:lstStyle/>
          <a:p>
            <a:r>
              <a:rPr lang="en-US" altLang="en-US" dirty="0">
                <a:solidFill>
                  <a:schemeClr val="tx1"/>
                </a:solidFill>
              </a:rPr>
              <a:t>Clinical Impact of New Data From Boston 2016*</a:t>
            </a:r>
          </a:p>
        </p:txBody>
      </p:sp>
      <p:sp>
        <p:nvSpPr>
          <p:cNvPr id="5124" name="Text Box 10"/>
          <p:cNvSpPr txBox="1">
            <a:spLocks noChangeArrowheads="1"/>
          </p:cNvSpPr>
          <p:nvPr/>
        </p:nvSpPr>
        <p:spPr bwMode="gray">
          <a:xfrm>
            <a:off x="385763" y="4081463"/>
            <a:ext cx="4802187"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spcBef>
                <a:spcPct val="50000"/>
              </a:spcBef>
            </a:pPr>
            <a:r>
              <a:rPr lang="en-US" altLang="en-US" sz="800" b="0" dirty="0"/>
              <a:t>*CCO is an independent medical education company that provides state-of-the-art medical information to healthcare professionals through conference coverage and other educational programs.</a:t>
            </a:r>
          </a:p>
        </p:txBody>
      </p:sp>
      <p:sp>
        <p:nvSpPr>
          <p:cNvPr id="5125" name="Text Box 11"/>
          <p:cNvSpPr txBox="1">
            <a:spLocks noChangeArrowheads="1"/>
          </p:cNvSpPr>
          <p:nvPr/>
        </p:nvSpPr>
        <p:spPr bwMode="auto">
          <a:xfrm>
            <a:off x="280988" y="6248400"/>
            <a:ext cx="4294187" cy="400050"/>
          </a:xfrm>
          <a:prstGeom prst="rect">
            <a:avLst/>
          </a:prstGeom>
          <a:noFill/>
          <a:ln w="9525" algn="ctr">
            <a:noFill/>
            <a:miter lim="800000"/>
            <a:headEnd/>
            <a:tailEnd/>
          </a:ln>
        </p:spPr>
        <p:txBody>
          <a:bodyPr>
            <a:spAutoFit/>
          </a:bodyPr>
          <a:lstStyle/>
          <a:p>
            <a:pPr eaLnBrk="1" hangingPunct="1">
              <a:spcBef>
                <a:spcPct val="50000"/>
              </a:spcBef>
              <a:defRPr/>
            </a:pPr>
            <a:r>
              <a:rPr lang="en-US" sz="1000" b="0" dirty="0">
                <a:solidFill>
                  <a:schemeClr val="bg2">
                    <a:lumMod val="10000"/>
                  </a:schemeClr>
                </a:solidFill>
                <a:latin typeface="Arial" charset="0"/>
              </a:rPr>
              <a:t>This activity is supported by independent educational grants from AbbVie, Gilead Sciences, and Merck</a:t>
            </a:r>
            <a:endParaRPr lang="en-US" altLang="en-US" sz="1000" b="0" dirty="0">
              <a:solidFill>
                <a:schemeClr val="bg2">
                  <a:lumMod val="10000"/>
                </a:schemeClr>
              </a:solidFill>
              <a:latin typeface="Arial"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4" name="Title 1"/>
          <p:cNvSpPr>
            <a:spLocks noGrp="1"/>
          </p:cNvSpPr>
          <p:nvPr>
            <p:ph type="title"/>
          </p:nvPr>
        </p:nvSpPr>
        <p:spPr>
          <a:xfrm>
            <a:off x="377825" y="238125"/>
            <a:ext cx="8442325" cy="1103313"/>
          </a:xfrm>
        </p:spPr>
        <p:txBody>
          <a:bodyPr/>
          <a:lstStyle/>
          <a:p>
            <a:r>
              <a:rPr lang="en-US" altLang="en-US" dirty="0"/>
              <a:t>POLARIS-1: SVR12 Rates With 12-Wk SOF/VEL/VOX in Previous NS5A Failure</a:t>
            </a:r>
          </a:p>
        </p:txBody>
      </p:sp>
      <p:grpSp>
        <p:nvGrpSpPr>
          <p:cNvPr id="61457" name="Group 16"/>
          <p:cNvGrpSpPr>
            <a:grpSpLocks/>
          </p:cNvGrpSpPr>
          <p:nvPr/>
        </p:nvGrpSpPr>
        <p:grpSpPr bwMode="auto">
          <a:xfrm>
            <a:off x="6291263" y="6208713"/>
            <a:ext cx="2673350" cy="450850"/>
            <a:chOff x="9289790" y="4481726"/>
            <a:chExt cx="2673350" cy="450347"/>
          </a:xfrm>
        </p:grpSpPr>
        <p:pic>
          <p:nvPicPr>
            <p:cNvPr id="61590"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74958" y="4481726"/>
              <a:ext cx="566997" cy="184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91" name="Rectangle 8"/>
            <p:cNvSpPr>
              <a:spLocks noChangeArrowheads="1"/>
            </p:cNvSpPr>
            <p:nvPr/>
          </p:nvSpPr>
          <p:spPr bwMode="auto">
            <a:xfrm>
              <a:off x="9289790" y="4624098"/>
              <a:ext cx="26733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pPr>
              <a:r>
                <a:rPr lang="en-US" altLang="en-US" sz="1400" b="0" dirty="0">
                  <a:solidFill>
                    <a:schemeClr val="bg2"/>
                  </a:solidFill>
                  <a:ea typeface="MS PGothic" panose="020B0600070205080204" pitchFamily="34" charset="-128"/>
                </a:rPr>
                <a:t>Slide credit: </a:t>
              </a:r>
              <a:r>
                <a:rPr lang="en-US" altLang="en-US" sz="1400" b="0" dirty="0">
                  <a:solidFill>
                    <a:schemeClr val="bg2"/>
                  </a:solidFill>
                  <a:ea typeface="MS PGothic" panose="020B0600070205080204" pitchFamily="34" charset="-128"/>
                  <a:hlinkClick r:id="rId4"/>
                </a:rPr>
                <a:t>clinicaloptions.com</a:t>
              </a:r>
              <a:endParaRPr lang="en-US" altLang="en-US" sz="1400" b="0" dirty="0">
                <a:solidFill>
                  <a:schemeClr val="bg2"/>
                </a:solidFill>
                <a:ea typeface="MS PGothic" panose="020B0600070205080204" pitchFamily="34" charset="-128"/>
              </a:endParaRPr>
            </a:p>
          </p:txBody>
        </p:sp>
      </p:grpSp>
      <p:sp>
        <p:nvSpPr>
          <p:cNvPr id="61458" name="Text Box 11"/>
          <p:cNvSpPr txBox="1">
            <a:spLocks noChangeArrowheads="1"/>
          </p:cNvSpPr>
          <p:nvPr/>
        </p:nvSpPr>
        <p:spPr bwMode="auto">
          <a:xfrm>
            <a:off x="285750" y="6359144"/>
            <a:ext cx="60086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pPr>
            <a:r>
              <a:rPr lang="nb-NO" altLang="en-US" sz="1400" b="0" dirty="0">
                <a:solidFill>
                  <a:schemeClr val="bg2"/>
                </a:solidFill>
              </a:rPr>
              <a:t>Bourlière M, et al. AASLD 2016. Abstract 194.</a:t>
            </a:r>
          </a:p>
        </p:txBody>
      </p:sp>
      <p:sp>
        <p:nvSpPr>
          <p:cNvPr id="156" name="Rectangle 3"/>
          <p:cNvSpPr>
            <a:spLocks noGrp="1" noChangeArrowheads="1"/>
          </p:cNvSpPr>
          <p:nvPr>
            <p:ph idx="1"/>
          </p:nvPr>
        </p:nvSpPr>
        <p:spPr>
          <a:xfrm>
            <a:off x="374650" y="5428971"/>
            <a:ext cx="8455025" cy="492124"/>
          </a:xfrm>
        </p:spPr>
        <p:txBody>
          <a:bodyPr/>
          <a:lstStyle/>
          <a:p>
            <a:r>
              <a:rPr lang="en-US" altLang="en-US" sz="1800" dirty="0"/>
              <a:t>7 virologic failures; all cirrhotic pts (GT1a, n = 2; GT3, n = 4; GT4, n = 1)</a:t>
            </a:r>
          </a:p>
        </p:txBody>
      </p:sp>
      <p:graphicFrame>
        <p:nvGraphicFramePr>
          <p:cNvPr id="150" name="Table 149"/>
          <p:cNvGraphicFramePr>
            <a:graphicFrameLocks noGrp="1"/>
          </p:cNvGraphicFramePr>
          <p:nvPr>
            <p:extLst>
              <p:ext uri="{D42A27DB-BD31-4B8C-83A1-F6EECF244321}">
                <p14:modId xmlns:p14="http://schemas.microsoft.com/office/powerpoint/2010/main" val="150548049"/>
              </p:ext>
            </p:extLst>
          </p:nvPr>
        </p:nvGraphicFramePr>
        <p:xfrm>
          <a:off x="391296" y="1610978"/>
          <a:ext cx="4127628" cy="3562512"/>
        </p:xfrm>
        <a:graphic>
          <a:graphicData uri="http://schemas.openxmlformats.org/drawingml/2006/table">
            <a:tbl>
              <a:tblPr/>
              <a:tblGrid>
                <a:gridCol w="2063814">
                  <a:extLst>
                    <a:ext uri="{9D8B030D-6E8A-4147-A177-3AD203B41FA5}">
                      <a16:colId xmlns:a16="http://schemas.microsoft.com/office/drawing/2014/main" xmlns="" val="20000"/>
                    </a:ext>
                  </a:extLst>
                </a:gridCol>
                <a:gridCol w="2063814">
                  <a:extLst>
                    <a:ext uri="{9D8B030D-6E8A-4147-A177-3AD203B41FA5}">
                      <a16:colId xmlns:a16="http://schemas.microsoft.com/office/drawing/2014/main" xmlns="" val="20001"/>
                    </a:ext>
                  </a:extLst>
                </a:gridCol>
              </a:tblGrid>
              <a:tr h="44531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FFFFFF"/>
                          </a:solidFill>
                          <a:effectLst/>
                          <a:latin typeface="Arial" charset="0"/>
                          <a:ea typeface="ＭＳ Ｐゴシック" charset="-128"/>
                        </a:rPr>
                        <a:t>SVR12, % (n/N)</a:t>
                      </a:r>
                    </a:p>
                  </a:txBody>
                  <a:tcPr marL="91447" marR="91447" anchor="ctr" horzOverflow="overflow">
                    <a:lnL>
                      <a:noFill/>
                    </a:lnL>
                    <a:lnR>
                      <a:noFill/>
                    </a:lnR>
                    <a:lnT>
                      <a:noFill/>
                    </a:lnT>
                    <a:lnB>
                      <a:noFill/>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FFFFFF"/>
                          </a:solidFill>
                          <a:effectLst/>
                          <a:latin typeface="Arial" charset="0"/>
                          <a:ea typeface="ＭＳ Ｐゴシック" charset="-128"/>
                        </a:rPr>
                        <a:t>SOF/VEL/VOX</a:t>
                      </a:r>
                    </a:p>
                  </a:txBody>
                  <a:tcPr marL="91447" marR="91447" anchor="ctr" horzOverflow="overflow">
                    <a:lnL>
                      <a:noFill/>
                    </a:lnL>
                    <a:lnR>
                      <a:noFill/>
                    </a:lnR>
                    <a:lnT>
                      <a:noFill/>
                    </a:lnT>
                    <a:lnB>
                      <a:noFill/>
                    </a:lnB>
                    <a:lnTlToBr>
                      <a:noFill/>
                    </a:lnTlToBr>
                    <a:lnBlToTr>
                      <a:noFill/>
                    </a:lnBlToTr>
                    <a:solidFill>
                      <a:schemeClr val="accent1"/>
                    </a:solidFill>
                  </a:tcPr>
                </a:tc>
                <a:extLst>
                  <a:ext uri="{0D108BD9-81ED-4DB2-BD59-A6C34878D82A}">
                    <a16:rowId xmlns:a16="http://schemas.microsoft.com/office/drawing/2014/main" xmlns="" val="10001"/>
                  </a:ext>
                </a:extLst>
              </a:tr>
              <a:tr h="445314">
                <a:tc>
                  <a:txBody>
                    <a:bodyPr/>
                    <a:lstStyle/>
                    <a:p>
                      <a:pPr marL="0" indent="0" algn="l" rtl="0" fontAlgn="ctr">
                        <a:buFont typeface="Arial" panose="020B0604020202020204" pitchFamily="34" charset="0"/>
                        <a:buNone/>
                      </a:pPr>
                      <a:r>
                        <a:rPr lang="en-US" sz="2000" b="0" i="0" u="none" strike="noStrike" dirty="0">
                          <a:solidFill>
                            <a:schemeClr val="bg2">
                              <a:lumMod val="10000"/>
                            </a:schemeClr>
                          </a:solidFill>
                          <a:effectLst/>
                          <a:latin typeface="+mn-lt"/>
                        </a:rPr>
                        <a:t>Overall</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rtl="0" fontAlgn="ctr">
                        <a:buFont typeface="Arial" panose="020B0604020202020204" pitchFamily="34" charset="0"/>
                        <a:buNone/>
                      </a:pPr>
                      <a:r>
                        <a:rPr lang="en-US" sz="2000" b="0" i="0" u="none" strike="noStrike" dirty="0">
                          <a:solidFill>
                            <a:schemeClr val="bg2">
                              <a:lumMod val="10000"/>
                            </a:schemeClr>
                          </a:solidFill>
                          <a:effectLst/>
                          <a:latin typeface="+mn-lt"/>
                        </a:rPr>
                        <a:t>96 (253/263)</a:t>
                      </a:r>
                    </a:p>
                  </a:txBody>
                  <a:tcPr marL="91447" marR="91447" anchor="ctr">
                    <a:lnL>
                      <a:noFill/>
                    </a:lnL>
                    <a:lnR>
                      <a:noFill/>
                    </a:lnR>
                    <a:lnT>
                      <a:noFill/>
                    </a:lnT>
                    <a:lnB>
                      <a:noFill/>
                    </a:lnB>
                    <a:lnTlToBr>
                      <a:noFill/>
                    </a:lnTlToBr>
                    <a:lnBlToTr>
                      <a:noFill/>
                    </a:lnBlToTr>
                    <a:solidFill>
                      <a:schemeClr val="bg2"/>
                    </a:solidFill>
                  </a:tcPr>
                </a:tc>
                <a:extLst>
                  <a:ext uri="{0D108BD9-81ED-4DB2-BD59-A6C34878D82A}">
                    <a16:rowId xmlns:a16="http://schemas.microsoft.com/office/drawing/2014/main" xmlns="" val="10002"/>
                  </a:ext>
                </a:extLst>
              </a:tr>
              <a:tr h="445314">
                <a:tc>
                  <a:txBody>
                    <a:bodyPr/>
                    <a:lstStyle/>
                    <a:p>
                      <a:pPr marL="0" indent="0" algn="l" rtl="0" fontAlgn="ctr">
                        <a:buFont typeface="Arial" panose="020B0604020202020204" pitchFamily="34" charset="0"/>
                        <a:buNone/>
                      </a:pPr>
                      <a:r>
                        <a:rPr lang="en-US" sz="2000" b="0" i="0" u="none" strike="noStrike" dirty="0">
                          <a:solidFill>
                            <a:schemeClr val="bg2">
                              <a:lumMod val="10000"/>
                            </a:schemeClr>
                          </a:solidFill>
                          <a:effectLst/>
                          <a:latin typeface="+mn-lt"/>
                        </a:rPr>
                        <a:t>Cirrhosis status</a:t>
                      </a:r>
                    </a:p>
                  </a:txBody>
                  <a:tcPr marL="91447" marR="91447" anchor="ctr">
                    <a:lnL>
                      <a:noFill/>
                    </a:lnL>
                    <a:lnR>
                      <a:noFill/>
                    </a:lnR>
                    <a:lnT>
                      <a:noFill/>
                    </a:lnT>
                    <a:lnB>
                      <a:noFill/>
                    </a:lnB>
                    <a:lnTlToBr>
                      <a:noFill/>
                    </a:lnTlToBr>
                    <a:lnBlToTr>
                      <a:noFill/>
                    </a:lnBlToTr>
                    <a:solidFill>
                      <a:schemeClr val="tx1">
                        <a:lumMod val="95000"/>
                      </a:schemeClr>
                    </a:solidFill>
                  </a:tcPr>
                </a:tc>
                <a:tc>
                  <a:txBody>
                    <a:bodyPr/>
                    <a:lstStyle/>
                    <a:p>
                      <a:pPr marL="0" indent="0" algn="ctr" rtl="0" fontAlgn="ctr">
                        <a:buFont typeface="Arial" panose="020B0604020202020204" pitchFamily="34" charset="0"/>
                        <a:buNone/>
                      </a:pPr>
                      <a:endParaRPr lang="en-US" sz="2000" b="0" i="0" u="none" strike="noStrike" dirty="0">
                        <a:solidFill>
                          <a:schemeClr val="bg2">
                            <a:lumMod val="10000"/>
                          </a:schemeClr>
                        </a:solidFill>
                        <a:effectLst/>
                        <a:latin typeface="+mn-lt"/>
                      </a:endParaRPr>
                    </a:p>
                  </a:txBody>
                  <a:tcPr marL="91447" marR="91447" anchor="ctr">
                    <a:lnL>
                      <a:noFill/>
                    </a:lnL>
                    <a:lnR>
                      <a:noFill/>
                    </a:lnR>
                    <a:lnT>
                      <a:noFill/>
                    </a:lnT>
                    <a:lnB>
                      <a:noFill/>
                    </a:lnB>
                    <a:lnTlToBr>
                      <a:noFill/>
                    </a:lnTlToBr>
                    <a:lnBlToTr>
                      <a:noFill/>
                    </a:lnBlToTr>
                    <a:solidFill>
                      <a:schemeClr val="tx1">
                        <a:lumMod val="95000"/>
                      </a:schemeClr>
                    </a:solidFill>
                  </a:tcPr>
                </a:tc>
                <a:extLst>
                  <a:ext uri="{0D108BD9-81ED-4DB2-BD59-A6C34878D82A}">
                    <a16:rowId xmlns:a16="http://schemas.microsoft.com/office/drawing/2014/main" xmlns="" val="10003"/>
                  </a:ext>
                </a:extLst>
              </a:tr>
              <a:tr h="445314">
                <a:tc>
                  <a:txBody>
                    <a:bodyPr/>
                    <a:lstStyle/>
                    <a:p>
                      <a:pPr marL="342900" indent="-223838" algn="l" rtl="0" fontAlgn="ctr">
                        <a:buFont typeface="Wingdings" panose="05000000000000000000" pitchFamily="2" charset="2"/>
                        <a:buChar char="§"/>
                      </a:pPr>
                      <a:r>
                        <a:rPr lang="en-US" sz="2000" b="0" i="0" u="none" strike="noStrike" dirty="0">
                          <a:solidFill>
                            <a:schemeClr val="bg2">
                              <a:lumMod val="10000"/>
                            </a:schemeClr>
                          </a:solidFill>
                          <a:effectLst/>
                          <a:latin typeface="+mn-lt"/>
                        </a:rPr>
                        <a:t>No cirrhosis</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rtl="0" fontAlgn="ctr">
                        <a:buFont typeface="Arial" panose="020B0604020202020204" pitchFamily="34" charset="0"/>
                        <a:buNone/>
                      </a:pPr>
                      <a:r>
                        <a:rPr lang="en-US" sz="2000" b="0" i="0" u="none" strike="noStrike" dirty="0">
                          <a:solidFill>
                            <a:schemeClr val="bg2">
                              <a:lumMod val="10000"/>
                            </a:schemeClr>
                          </a:solidFill>
                          <a:effectLst/>
                          <a:latin typeface="+mn-lt"/>
                        </a:rPr>
                        <a:t>99 (140/142)</a:t>
                      </a:r>
                    </a:p>
                  </a:txBody>
                  <a:tcPr marL="91447" marR="91447" anchor="ctr">
                    <a:lnL>
                      <a:noFill/>
                    </a:lnL>
                    <a:lnR>
                      <a:noFill/>
                    </a:lnR>
                    <a:lnT>
                      <a:noFill/>
                    </a:lnT>
                    <a:lnB>
                      <a:noFill/>
                    </a:lnB>
                    <a:lnTlToBr>
                      <a:noFill/>
                    </a:lnTlToBr>
                    <a:lnBlToTr>
                      <a:noFill/>
                    </a:lnBlToTr>
                    <a:solidFill>
                      <a:schemeClr val="bg2"/>
                    </a:solidFill>
                  </a:tcPr>
                </a:tc>
                <a:extLst>
                  <a:ext uri="{0D108BD9-81ED-4DB2-BD59-A6C34878D82A}">
                    <a16:rowId xmlns:a16="http://schemas.microsoft.com/office/drawing/2014/main" xmlns="" val="10004"/>
                  </a:ext>
                </a:extLst>
              </a:tr>
              <a:tr h="445314">
                <a:tc>
                  <a:txBody>
                    <a:bodyPr/>
                    <a:lstStyle/>
                    <a:p>
                      <a:pPr marL="342900" indent="-223838" algn="l" rtl="0" fontAlgn="ctr">
                        <a:buFont typeface="Wingdings" panose="05000000000000000000" pitchFamily="2" charset="2"/>
                        <a:buChar char="§"/>
                      </a:pPr>
                      <a:r>
                        <a:rPr lang="en-US" sz="2000" b="0" i="0" u="none" strike="noStrike" dirty="0">
                          <a:solidFill>
                            <a:schemeClr val="bg2">
                              <a:lumMod val="10000"/>
                            </a:schemeClr>
                          </a:solidFill>
                          <a:effectLst/>
                          <a:latin typeface="+mn-lt"/>
                        </a:rPr>
                        <a:t>Cirrhosis</a:t>
                      </a:r>
                    </a:p>
                  </a:txBody>
                  <a:tcPr marL="91447" marR="91447" anchor="ctr">
                    <a:lnL>
                      <a:noFill/>
                    </a:lnL>
                    <a:lnR>
                      <a:noFill/>
                    </a:lnR>
                    <a:lnT>
                      <a:noFill/>
                    </a:lnT>
                    <a:lnB>
                      <a:noFill/>
                    </a:lnB>
                    <a:lnTlToBr>
                      <a:noFill/>
                    </a:lnTlToBr>
                    <a:lnBlToTr>
                      <a:noFill/>
                    </a:lnBlToTr>
                    <a:solidFill>
                      <a:schemeClr val="tx1">
                        <a:lumMod val="95000"/>
                      </a:schemeClr>
                    </a:solidFill>
                  </a:tcPr>
                </a:tc>
                <a:tc>
                  <a:txBody>
                    <a:bodyPr/>
                    <a:lstStyle/>
                    <a:p>
                      <a:pPr marL="0" indent="0" algn="ctr" rtl="0" fontAlgn="ctr">
                        <a:buFont typeface="Arial" panose="020B0604020202020204" pitchFamily="34" charset="0"/>
                        <a:buNone/>
                      </a:pPr>
                      <a:r>
                        <a:rPr lang="en-US" sz="2000" b="0" i="0" u="none" strike="noStrike" dirty="0">
                          <a:solidFill>
                            <a:schemeClr val="bg2">
                              <a:lumMod val="10000"/>
                            </a:schemeClr>
                          </a:solidFill>
                          <a:effectLst/>
                          <a:latin typeface="+mn-lt"/>
                        </a:rPr>
                        <a:t>93 (113/121)</a:t>
                      </a:r>
                    </a:p>
                  </a:txBody>
                  <a:tcPr marL="91447" marR="91447" anchor="ctr">
                    <a:lnL>
                      <a:noFill/>
                    </a:lnL>
                    <a:lnR>
                      <a:noFill/>
                    </a:lnR>
                    <a:lnT>
                      <a:noFill/>
                    </a:lnT>
                    <a:lnB>
                      <a:noFill/>
                    </a:lnB>
                    <a:lnTlToBr>
                      <a:noFill/>
                    </a:lnTlToBr>
                    <a:lnBlToTr>
                      <a:noFill/>
                    </a:lnBlToTr>
                    <a:solidFill>
                      <a:schemeClr val="tx1">
                        <a:lumMod val="95000"/>
                      </a:schemeClr>
                    </a:solidFill>
                  </a:tcPr>
                </a:tc>
                <a:extLst>
                  <a:ext uri="{0D108BD9-81ED-4DB2-BD59-A6C34878D82A}">
                    <a16:rowId xmlns:a16="http://schemas.microsoft.com/office/drawing/2014/main" xmlns="" val="10005"/>
                  </a:ext>
                </a:extLst>
              </a:tr>
              <a:tr h="445314">
                <a:tc>
                  <a:txBody>
                    <a:bodyPr/>
                    <a:lstStyle/>
                    <a:p>
                      <a:pPr marL="0" indent="0" algn="l" fontAlgn="b">
                        <a:buFont typeface="Arial" panose="020B0604020202020204" pitchFamily="34" charset="0"/>
                        <a:buNone/>
                      </a:pPr>
                      <a:r>
                        <a:rPr lang="en-US" sz="2000" b="0" i="0" u="none" strike="noStrike" dirty="0">
                          <a:solidFill>
                            <a:schemeClr val="bg2">
                              <a:lumMod val="10000"/>
                            </a:schemeClr>
                          </a:solidFill>
                          <a:effectLst/>
                          <a:latin typeface="+mn-lt"/>
                        </a:rPr>
                        <a:t>Baseline RAVs</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rtl="0" fontAlgn="ctr">
                        <a:buFont typeface="Arial" panose="020B0604020202020204" pitchFamily="34" charset="0"/>
                        <a:buNone/>
                      </a:pPr>
                      <a:endParaRPr lang="en-US" sz="2000" b="0" i="0" u="none" strike="noStrike" dirty="0">
                        <a:solidFill>
                          <a:schemeClr val="bg2">
                            <a:lumMod val="10000"/>
                          </a:schemeClr>
                        </a:solidFill>
                        <a:effectLst/>
                        <a:latin typeface="+mn-lt"/>
                      </a:endParaRPr>
                    </a:p>
                  </a:txBody>
                  <a:tcPr marL="91447" marR="91447" anchor="ctr">
                    <a:lnL>
                      <a:noFill/>
                    </a:lnL>
                    <a:lnR>
                      <a:noFill/>
                    </a:lnR>
                    <a:lnT>
                      <a:noFill/>
                    </a:lnT>
                    <a:lnB>
                      <a:noFill/>
                    </a:lnB>
                    <a:lnTlToBr>
                      <a:noFill/>
                    </a:lnTlToBr>
                    <a:lnBlToTr>
                      <a:noFill/>
                    </a:lnBlToTr>
                    <a:solidFill>
                      <a:schemeClr val="bg2"/>
                    </a:solidFill>
                  </a:tcPr>
                </a:tc>
                <a:extLst>
                  <a:ext uri="{0D108BD9-81ED-4DB2-BD59-A6C34878D82A}">
                    <a16:rowId xmlns:a16="http://schemas.microsoft.com/office/drawing/2014/main" xmlns="" val="10006"/>
                  </a:ext>
                </a:extLst>
              </a:tr>
              <a:tr h="445314">
                <a:tc>
                  <a:txBody>
                    <a:bodyPr/>
                    <a:lstStyle/>
                    <a:p>
                      <a:pPr marL="342900" indent="-223838" algn="l" fontAlgn="b">
                        <a:buFont typeface="Wingdings" panose="05000000000000000000" pitchFamily="2" charset="2"/>
                        <a:buChar char="§"/>
                      </a:pPr>
                      <a:r>
                        <a:rPr lang="en-US" sz="2000" b="0" i="0" u="none" strike="noStrike" dirty="0">
                          <a:solidFill>
                            <a:schemeClr val="bg2">
                              <a:lumMod val="10000"/>
                            </a:schemeClr>
                          </a:solidFill>
                          <a:effectLst/>
                          <a:latin typeface="+mn-lt"/>
                        </a:rPr>
                        <a:t>None</a:t>
                      </a:r>
                    </a:p>
                  </a:txBody>
                  <a:tcPr marL="91447" marR="91447" anchor="ctr">
                    <a:lnL>
                      <a:noFill/>
                    </a:lnL>
                    <a:lnR>
                      <a:noFill/>
                    </a:lnR>
                    <a:lnT>
                      <a:noFill/>
                    </a:lnT>
                    <a:lnB>
                      <a:noFill/>
                    </a:lnB>
                    <a:lnTlToBr>
                      <a:noFill/>
                    </a:lnTlToBr>
                    <a:lnBlToTr>
                      <a:noFill/>
                    </a:lnBlToTr>
                    <a:solidFill>
                      <a:schemeClr val="tx1">
                        <a:lumMod val="95000"/>
                      </a:schemeClr>
                    </a:solidFill>
                  </a:tcPr>
                </a:tc>
                <a:tc>
                  <a:txBody>
                    <a:bodyPr/>
                    <a:lstStyle/>
                    <a:p>
                      <a:pPr marL="0" indent="0" algn="ctr" rtl="0" fontAlgn="ctr">
                        <a:buFont typeface="Arial" panose="020B0604020202020204" pitchFamily="34" charset="0"/>
                        <a:buNone/>
                      </a:pPr>
                      <a:r>
                        <a:rPr lang="en-US" sz="2000" b="0" i="0" u="none" strike="noStrike" dirty="0">
                          <a:solidFill>
                            <a:schemeClr val="bg2">
                              <a:lumMod val="10000"/>
                            </a:schemeClr>
                          </a:solidFill>
                          <a:effectLst/>
                          <a:latin typeface="+mn-lt"/>
                        </a:rPr>
                        <a:t>98 (42/43)</a:t>
                      </a:r>
                    </a:p>
                  </a:txBody>
                  <a:tcPr marL="91447" marR="91447" anchor="ctr">
                    <a:lnL>
                      <a:noFill/>
                    </a:lnL>
                    <a:lnR>
                      <a:noFill/>
                    </a:lnR>
                    <a:lnT>
                      <a:noFill/>
                    </a:lnT>
                    <a:lnB>
                      <a:noFill/>
                    </a:lnB>
                    <a:lnTlToBr>
                      <a:noFill/>
                    </a:lnTlToBr>
                    <a:lnBlToTr>
                      <a:noFill/>
                    </a:lnBlToTr>
                    <a:solidFill>
                      <a:schemeClr val="tx1">
                        <a:lumMod val="95000"/>
                      </a:schemeClr>
                    </a:solidFill>
                  </a:tcPr>
                </a:tc>
                <a:extLst>
                  <a:ext uri="{0D108BD9-81ED-4DB2-BD59-A6C34878D82A}">
                    <a16:rowId xmlns:a16="http://schemas.microsoft.com/office/drawing/2014/main" xmlns="" val="10007"/>
                  </a:ext>
                </a:extLst>
              </a:tr>
              <a:tr h="445314">
                <a:tc>
                  <a:txBody>
                    <a:bodyPr/>
                    <a:lstStyle/>
                    <a:p>
                      <a:pPr marL="342900" indent="-223838" algn="l" fontAlgn="b">
                        <a:buFont typeface="Wingdings" panose="05000000000000000000" pitchFamily="2" charset="2"/>
                        <a:buChar char="§"/>
                      </a:pPr>
                      <a:r>
                        <a:rPr lang="en-US" sz="2000" b="0" i="0" u="none" strike="noStrike" dirty="0">
                          <a:solidFill>
                            <a:schemeClr val="bg2">
                              <a:lumMod val="10000"/>
                            </a:schemeClr>
                          </a:solidFill>
                          <a:effectLst/>
                          <a:latin typeface="+mn-lt"/>
                        </a:rPr>
                        <a:t>Any</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rtl="0" fontAlgn="ctr">
                        <a:buFont typeface="Arial" panose="020B0604020202020204" pitchFamily="34" charset="0"/>
                        <a:buNone/>
                      </a:pPr>
                      <a:r>
                        <a:rPr lang="en-US" sz="2000" b="0" i="0" u="none" strike="noStrike" dirty="0">
                          <a:solidFill>
                            <a:schemeClr val="bg2">
                              <a:lumMod val="10000"/>
                            </a:schemeClr>
                          </a:solidFill>
                          <a:effectLst/>
                          <a:latin typeface="+mn-lt"/>
                        </a:rPr>
                        <a:t>96 (199/208)</a:t>
                      </a:r>
                    </a:p>
                  </a:txBody>
                  <a:tcPr marL="91447" marR="91447" anchor="ctr">
                    <a:lnL>
                      <a:noFill/>
                    </a:lnL>
                    <a:lnR>
                      <a:noFill/>
                    </a:lnR>
                    <a:lnT>
                      <a:noFill/>
                    </a:lnT>
                    <a:lnB>
                      <a:noFill/>
                    </a:lnB>
                    <a:lnTlToBr>
                      <a:noFill/>
                    </a:lnTlToBr>
                    <a:lnBlToTr>
                      <a:noFill/>
                    </a:lnBlToTr>
                    <a:solidFill>
                      <a:schemeClr val="bg2"/>
                    </a:solidFill>
                  </a:tcPr>
                </a:tc>
                <a:extLst>
                  <a:ext uri="{0D108BD9-81ED-4DB2-BD59-A6C34878D82A}">
                    <a16:rowId xmlns:a16="http://schemas.microsoft.com/office/drawing/2014/main" xmlns="" val="10008"/>
                  </a:ext>
                </a:extLst>
              </a:tr>
            </a:tbl>
          </a:graphicData>
        </a:graphic>
      </p:graphicFrame>
      <p:graphicFrame>
        <p:nvGraphicFramePr>
          <p:cNvPr id="152" name="Table 151"/>
          <p:cNvGraphicFramePr>
            <a:graphicFrameLocks noGrp="1"/>
          </p:cNvGraphicFramePr>
          <p:nvPr>
            <p:extLst>
              <p:ext uri="{D42A27DB-BD31-4B8C-83A1-F6EECF244321}">
                <p14:modId xmlns:p14="http://schemas.microsoft.com/office/powerpoint/2010/main" val="612640490"/>
              </p:ext>
            </p:extLst>
          </p:nvPr>
        </p:nvGraphicFramePr>
        <p:xfrm>
          <a:off x="4767474" y="1607328"/>
          <a:ext cx="4087512" cy="3566160"/>
        </p:xfrm>
        <a:graphic>
          <a:graphicData uri="http://schemas.openxmlformats.org/drawingml/2006/table">
            <a:tbl>
              <a:tblPr/>
              <a:tblGrid>
                <a:gridCol w="2135726">
                  <a:extLst>
                    <a:ext uri="{9D8B030D-6E8A-4147-A177-3AD203B41FA5}">
                      <a16:colId xmlns:a16="http://schemas.microsoft.com/office/drawing/2014/main" xmlns="" val="20000"/>
                    </a:ext>
                  </a:extLst>
                </a:gridCol>
                <a:gridCol w="1951786">
                  <a:extLst>
                    <a:ext uri="{9D8B030D-6E8A-4147-A177-3AD203B41FA5}">
                      <a16:colId xmlns:a16="http://schemas.microsoft.com/office/drawing/2014/main" xmlns="" val="20001"/>
                    </a:ext>
                  </a:extLst>
                </a:gridCol>
              </a:tblGrid>
              <a:tr h="39624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FFFFFF"/>
                          </a:solidFill>
                          <a:effectLst/>
                          <a:latin typeface="Arial" charset="0"/>
                          <a:ea typeface="ＭＳ Ｐゴシック" charset="-128"/>
                        </a:rPr>
                        <a:t>SVR12, % (n/N)</a:t>
                      </a:r>
                    </a:p>
                  </a:txBody>
                  <a:tcPr marL="91447" marR="91447" anchor="ctr" horzOverflow="overflow">
                    <a:lnL>
                      <a:noFill/>
                    </a:lnL>
                    <a:lnR>
                      <a:noFill/>
                    </a:lnR>
                    <a:lnT>
                      <a:noFill/>
                    </a:lnT>
                    <a:lnB>
                      <a:noFill/>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FFFFFF"/>
                          </a:solidFill>
                          <a:effectLst/>
                          <a:latin typeface="Arial" charset="0"/>
                          <a:ea typeface="ＭＳ Ｐゴシック" charset="-128"/>
                        </a:rPr>
                        <a:t>SOF/VEL/VOX</a:t>
                      </a:r>
                    </a:p>
                  </a:txBody>
                  <a:tcPr marL="91447" marR="91447" anchor="ctr" horzOverflow="overflow">
                    <a:lnL>
                      <a:noFill/>
                    </a:lnL>
                    <a:lnR>
                      <a:noFill/>
                    </a:lnR>
                    <a:lnT>
                      <a:noFill/>
                    </a:lnT>
                    <a:lnB>
                      <a:noFill/>
                    </a:lnB>
                    <a:lnTlToBr>
                      <a:noFill/>
                    </a:lnTlToBr>
                    <a:lnBlToTr>
                      <a:noFill/>
                    </a:lnBlToTr>
                    <a:solidFill>
                      <a:schemeClr val="accent1"/>
                    </a:solidFill>
                  </a:tcPr>
                </a:tc>
                <a:extLst>
                  <a:ext uri="{0D108BD9-81ED-4DB2-BD59-A6C34878D82A}">
                    <a16:rowId xmlns:a16="http://schemas.microsoft.com/office/drawing/2014/main" xmlns="" val="10001"/>
                  </a:ext>
                </a:extLst>
              </a:tr>
              <a:tr h="396240">
                <a:tc>
                  <a:txBody>
                    <a:bodyPr/>
                    <a:lstStyle/>
                    <a:p>
                      <a:pPr marL="0" marR="0" lvl="0" indent="0" algn="l" defTabSz="914400" rtl="0" eaLnBrk="1" fontAlgn="b" latinLnBrk="0" hangingPunct="1">
                        <a:lnSpc>
                          <a:spcPct val="100000"/>
                        </a:lnSpc>
                        <a:spcBef>
                          <a:spcPts val="0"/>
                        </a:spcBef>
                        <a:spcAft>
                          <a:spcPts val="0"/>
                        </a:spcAft>
                        <a:buClrTx/>
                        <a:buSzTx/>
                        <a:buFont typeface="Arial" panose="020B0604020202020204" pitchFamily="34" charset="0"/>
                        <a:buNone/>
                        <a:tabLst/>
                        <a:defRPr/>
                      </a:pPr>
                      <a:r>
                        <a:rPr lang="en-US" sz="2000" b="0" i="0" u="none" strike="noStrike" dirty="0">
                          <a:solidFill>
                            <a:schemeClr val="bg2">
                              <a:lumMod val="10000"/>
                            </a:schemeClr>
                          </a:solidFill>
                          <a:effectLst/>
                          <a:latin typeface="+mn-lt"/>
                        </a:rPr>
                        <a:t>Genotype</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fontAlgn="b">
                        <a:buFont typeface="Arial" panose="020B0604020202020204" pitchFamily="34" charset="0"/>
                        <a:buNone/>
                      </a:pPr>
                      <a:endParaRPr lang="en-US" sz="2000" b="0" i="0" u="none" strike="noStrike" dirty="0">
                        <a:solidFill>
                          <a:schemeClr val="bg2">
                            <a:lumMod val="10000"/>
                          </a:schemeClr>
                        </a:solidFill>
                        <a:effectLst/>
                        <a:latin typeface="+mn-lt"/>
                      </a:endParaRPr>
                    </a:p>
                  </a:txBody>
                  <a:tcPr marL="91447" marR="91447" anchor="ctr">
                    <a:lnL>
                      <a:noFill/>
                    </a:lnL>
                    <a:lnR>
                      <a:noFill/>
                    </a:lnR>
                    <a:lnT>
                      <a:noFill/>
                    </a:lnT>
                    <a:lnB>
                      <a:noFill/>
                    </a:lnB>
                    <a:lnTlToBr>
                      <a:noFill/>
                    </a:lnTlToBr>
                    <a:lnBlToTr>
                      <a:noFill/>
                    </a:lnBlToTr>
                    <a:solidFill>
                      <a:schemeClr val="bg2"/>
                    </a:solidFill>
                  </a:tcPr>
                </a:tc>
                <a:extLst>
                  <a:ext uri="{0D108BD9-81ED-4DB2-BD59-A6C34878D82A}">
                    <a16:rowId xmlns:a16="http://schemas.microsoft.com/office/drawing/2014/main" xmlns="" val="10006"/>
                  </a:ext>
                </a:extLst>
              </a:tr>
              <a:tr h="396240">
                <a:tc>
                  <a:txBody>
                    <a:bodyPr/>
                    <a:lstStyle/>
                    <a:p>
                      <a:pPr marL="342900" marR="0" lvl="0" indent="-223838" algn="l" defTabSz="914400" rtl="0" eaLnBrk="1" fontAlgn="b" latinLnBrk="0" hangingPunct="1">
                        <a:lnSpc>
                          <a:spcPct val="100000"/>
                        </a:lnSpc>
                        <a:spcBef>
                          <a:spcPts val="0"/>
                        </a:spcBef>
                        <a:spcAft>
                          <a:spcPts val="0"/>
                        </a:spcAft>
                        <a:buClrTx/>
                        <a:buSzTx/>
                        <a:buFont typeface="Wingdings" panose="05000000000000000000" pitchFamily="2" charset="2"/>
                        <a:buChar char="§"/>
                        <a:tabLst/>
                        <a:defRPr/>
                      </a:pPr>
                      <a:r>
                        <a:rPr lang="en-US" sz="2000" b="0" i="0" u="none" strike="noStrike" dirty="0">
                          <a:solidFill>
                            <a:schemeClr val="bg2">
                              <a:lumMod val="10000"/>
                            </a:schemeClr>
                          </a:solidFill>
                          <a:effectLst/>
                          <a:latin typeface="+mn-lt"/>
                        </a:rPr>
                        <a:t>1a</a:t>
                      </a:r>
                    </a:p>
                  </a:txBody>
                  <a:tcPr marL="91447" marR="91447" anchor="ctr">
                    <a:lnL>
                      <a:noFill/>
                    </a:lnL>
                    <a:lnR>
                      <a:noFill/>
                    </a:lnR>
                    <a:lnT>
                      <a:noFill/>
                    </a:lnT>
                    <a:lnB>
                      <a:noFill/>
                    </a:lnB>
                    <a:lnTlToBr>
                      <a:noFill/>
                    </a:lnTlToBr>
                    <a:lnBlToTr>
                      <a:noFill/>
                    </a:lnBlToTr>
                    <a:solidFill>
                      <a:schemeClr val="tx1">
                        <a:lumMod val="95000"/>
                      </a:schemeClr>
                    </a:solidFill>
                  </a:tcPr>
                </a:tc>
                <a:tc>
                  <a:txBody>
                    <a:bodyPr/>
                    <a:lstStyle/>
                    <a:p>
                      <a:pPr marL="0" indent="0" algn="ctr" fontAlgn="b">
                        <a:buFont typeface="Arial" panose="020B0604020202020204" pitchFamily="34" charset="0"/>
                        <a:buNone/>
                      </a:pPr>
                      <a:r>
                        <a:rPr lang="en-US" sz="2000" b="0" i="0" u="none" strike="noStrike" dirty="0">
                          <a:solidFill>
                            <a:schemeClr val="bg2">
                              <a:lumMod val="10000"/>
                            </a:schemeClr>
                          </a:solidFill>
                          <a:effectLst/>
                          <a:latin typeface="+mn-lt"/>
                        </a:rPr>
                        <a:t>96 (97/101)</a:t>
                      </a:r>
                    </a:p>
                  </a:txBody>
                  <a:tcPr marL="91447" marR="91447" anchor="ctr">
                    <a:lnL>
                      <a:noFill/>
                    </a:lnL>
                    <a:lnR>
                      <a:noFill/>
                    </a:lnR>
                    <a:lnT>
                      <a:noFill/>
                    </a:lnT>
                    <a:lnB>
                      <a:noFill/>
                    </a:lnB>
                    <a:lnTlToBr>
                      <a:noFill/>
                    </a:lnTlToBr>
                    <a:lnBlToTr>
                      <a:noFill/>
                    </a:lnBlToTr>
                    <a:solidFill>
                      <a:schemeClr val="tx1">
                        <a:lumMod val="95000"/>
                      </a:schemeClr>
                    </a:solidFill>
                  </a:tcPr>
                </a:tc>
                <a:extLst>
                  <a:ext uri="{0D108BD9-81ED-4DB2-BD59-A6C34878D82A}">
                    <a16:rowId xmlns:a16="http://schemas.microsoft.com/office/drawing/2014/main" xmlns="" val="10007"/>
                  </a:ext>
                </a:extLst>
              </a:tr>
              <a:tr h="396240">
                <a:tc>
                  <a:txBody>
                    <a:bodyPr/>
                    <a:lstStyle/>
                    <a:p>
                      <a:pPr marL="342900" indent="-223838" algn="l" fontAlgn="b">
                        <a:buFont typeface="Wingdings" panose="05000000000000000000" pitchFamily="2" charset="2"/>
                        <a:buChar char="§"/>
                      </a:pPr>
                      <a:r>
                        <a:rPr lang="en-US" sz="2000" b="0" i="0" u="none" strike="noStrike" dirty="0">
                          <a:solidFill>
                            <a:schemeClr val="bg2">
                              <a:lumMod val="10000"/>
                            </a:schemeClr>
                          </a:solidFill>
                          <a:effectLst/>
                          <a:latin typeface="+mn-lt"/>
                        </a:rPr>
                        <a:t>1b</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fontAlgn="b">
                        <a:buFont typeface="Arial" panose="020B0604020202020204" pitchFamily="34" charset="0"/>
                        <a:buNone/>
                      </a:pPr>
                      <a:r>
                        <a:rPr lang="en-US" sz="2000" b="0" i="0" u="none" strike="noStrike" dirty="0">
                          <a:solidFill>
                            <a:schemeClr val="bg2">
                              <a:lumMod val="10000"/>
                            </a:schemeClr>
                          </a:solidFill>
                          <a:effectLst/>
                          <a:latin typeface="+mn-lt"/>
                        </a:rPr>
                        <a:t>100 (45/45)</a:t>
                      </a:r>
                    </a:p>
                  </a:txBody>
                  <a:tcPr marL="91447" marR="91447" anchor="ctr">
                    <a:lnL>
                      <a:noFill/>
                    </a:lnL>
                    <a:lnR>
                      <a:noFill/>
                    </a:lnR>
                    <a:lnT>
                      <a:noFill/>
                    </a:lnT>
                    <a:lnB>
                      <a:noFill/>
                    </a:lnB>
                    <a:lnTlToBr>
                      <a:noFill/>
                    </a:lnTlToBr>
                    <a:lnBlToTr>
                      <a:noFill/>
                    </a:lnBlToTr>
                    <a:solidFill>
                      <a:schemeClr val="bg2"/>
                    </a:solidFill>
                  </a:tcPr>
                </a:tc>
                <a:extLst>
                  <a:ext uri="{0D108BD9-81ED-4DB2-BD59-A6C34878D82A}">
                    <a16:rowId xmlns:a16="http://schemas.microsoft.com/office/drawing/2014/main" xmlns="" val="10008"/>
                  </a:ext>
                </a:extLst>
              </a:tr>
              <a:tr h="396240">
                <a:tc>
                  <a:txBody>
                    <a:bodyPr/>
                    <a:lstStyle/>
                    <a:p>
                      <a:pPr marL="342900" indent="-223838" algn="l" fontAlgn="b">
                        <a:buFont typeface="Wingdings" panose="05000000000000000000" pitchFamily="2" charset="2"/>
                        <a:buChar char="§"/>
                      </a:pPr>
                      <a:r>
                        <a:rPr lang="en-US" sz="2000" b="0" i="0" u="none" strike="noStrike" dirty="0">
                          <a:solidFill>
                            <a:schemeClr val="bg2">
                              <a:lumMod val="10000"/>
                            </a:schemeClr>
                          </a:solidFill>
                          <a:effectLst/>
                          <a:latin typeface="+mn-lt"/>
                        </a:rPr>
                        <a:t>2</a:t>
                      </a:r>
                    </a:p>
                  </a:txBody>
                  <a:tcPr marL="91447" marR="91447" anchor="ctr">
                    <a:lnL>
                      <a:noFill/>
                    </a:lnL>
                    <a:lnR>
                      <a:noFill/>
                    </a:lnR>
                    <a:lnT>
                      <a:noFill/>
                    </a:lnT>
                    <a:lnB>
                      <a:noFill/>
                    </a:lnB>
                    <a:lnTlToBr>
                      <a:noFill/>
                    </a:lnTlToBr>
                    <a:lnBlToTr>
                      <a:noFill/>
                    </a:lnBlToTr>
                    <a:solidFill>
                      <a:schemeClr val="tx1">
                        <a:lumMod val="95000"/>
                      </a:schemeClr>
                    </a:solidFill>
                  </a:tcPr>
                </a:tc>
                <a:tc>
                  <a:txBody>
                    <a:bodyPr/>
                    <a:lstStyle/>
                    <a:p>
                      <a:pPr marL="0" indent="0" algn="ctr" fontAlgn="b">
                        <a:buFont typeface="Arial" panose="020B0604020202020204" pitchFamily="34" charset="0"/>
                        <a:buNone/>
                      </a:pPr>
                      <a:r>
                        <a:rPr lang="en-US" sz="2000" b="0" i="0" u="none" strike="noStrike" dirty="0">
                          <a:solidFill>
                            <a:schemeClr val="bg2">
                              <a:lumMod val="10000"/>
                            </a:schemeClr>
                          </a:solidFill>
                          <a:effectLst/>
                          <a:latin typeface="+mn-lt"/>
                        </a:rPr>
                        <a:t>100 (5/5)</a:t>
                      </a:r>
                    </a:p>
                  </a:txBody>
                  <a:tcPr marL="91447" marR="91447" anchor="ctr">
                    <a:lnL>
                      <a:noFill/>
                    </a:lnL>
                    <a:lnR>
                      <a:noFill/>
                    </a:lnR>
                    <a:lnT>
                      <a:noFill/>
                    </a:lnT>
                    <a:lnB>
                      <a:noFill/>
                    </a:lnB>
                    <a:lnTlToBr>
                      <a:noFill/>
                    </a:lnTlToBr>
                    <a:lnBlToTr>
                      <a:noFill/>
                    </a:lnBlToTr>
                    <a:solidFill>
                      <a:schemeClr val="tx1">
                        <a:lumMod val="95000"/>
                      </a:schemeClr>
                    </a:solidFill>
                  </a:tcPr>
                </a:tc>
                <a:extLst>
                  <a:ext uri="{0D108BD9-81ED-4DB2-BD59-A6C34878D82A}">
                    <a16:rowId xmlns:a16="http://schemas.microsoft.com/office/drawing/2014/main" xmlns="" val="10009"/>
                  </a:ext>
                </a:extLst>
              </a:tr>
              <a:tr h="396240">
                <a:tc>
                  <a:txBody>
                    <a:bodyPr/>
                    <a:lstStyle/>
                    <a:p>
                      <a:pPr marL="342900" indent="-223838" algn="l" fontAlgn="b">
                        <a:buFont typeface="Wingdings" panose="05000000000000000000" pitchFamily="2" charset="2"/>
                        <a:buChar char="§"/>
                      </a:pPr>
                      <a:r>
                        <a:rPr lang="en-US" sz="2000" b="0" i="0" u="none" strike="noStrike" dirty="0">
                          <a:solidFill>
                            <a:schemeClr val="bg2">
                              <a:lumMod val="10000"/>
                            </a:schemeClr>
                          </a:solidFill>
                          <a:effectLst/>
                          <a:latin typeface="+mn-lt"/>
                        </a:rPr>
                        <a:t>3</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fontAlgn="b">
                        <a:buFont typeface="Arial" panose="020B0604020202020204" pitchFamily="34" charset="0"/>
                        <a:buNone/>
                      </a:pPr>
                      <a:r>
                        <a:rPr lang="en-US" sz="2000" b="0" i="0" u="none" strike="noStrike" dirty="0">
                          <a:solidFill>
                            <a:schemeClr val="bg2">
                              <a:lumMod val="10000"/>
                            </a:schemeClr>
                          </a:solidFill>
                          <a:effectLst/>
                          <a:latin typeface="+mn-lt"/>
                        </a:rPr>
                        <a:t>95 (74/78)</a:t>
                      </a:r>
                    </a:p>
                  </a:txBody>
                  <a:tcPr marL="91447" marR="91447" anchor="ctr">
                    <a:lnL>
                      <a:noFill/>
                    </a:lnL>
                    <a:lnR>
                      <a:noFill/>
                    </a:lnR>
                    <a:lnT>
                      <a:noFill/>
                    </a:lnT>
                    <a:lnB>
                      <a:noFill/>
                    </a:lnB>
                    <a:lnTlToBr>
                      <a:noFill/>
                    </a:lnTlToBr>
                    <a:lnBlToTr>
                      <a:noFill/>
                    </a:lnBlToTr>
                    <a:solidFill>
                      <a:schemeClr val="bg2"/>
                    </a:solidFill>
                  </a:tcPr>
                </a:tc>
                <a:extLst>
                  <a:ext uri="{0D108BD9-81ED-4DB2-BD59-A6C34878D82A}">
                    <a16:rowId xmlns:a16="http://schemas.microsoft.com/office/drawing/2014/main" xmlns="" val="10010"/>
                  </a:ext>
                </a:extLst>
              </a:tr>
              <a:tr h="396240">
                <a:tc>
                  <a:txBody>
                    <a:bodyPr/>
                    <a:lstStyle/>
                    <a:p>
                      <a:pPr marL="342900" indent="-223838" algn="l" fontAlgn="b">
                        <a:buFont typeface="Wingdings" panose="05000000000000000000" pitchFamily="2" charset="2"/>
                        <a:buChar char="§"/>
                      </a:pPr>
                      <a:r>
                        <a:rPr lang="en-US" sz="2000" b="0" i="0" u="none" strike="noStrike" dirty="0">
                          <a:solidFill>
                            <a:schemeClr val="bg2">
                              <a:lumMod val="10000"/>
                            </a:schemeClr>
                          </a:solidFill>
                          <a:effectLst/>
                          <a:latin typeface="+mn-lt"/>
                        </a:rPr>
                        <a:t>4</a:t>
                      </a:r>
                    </a:p>
                  </a:txBody>
                  <a:tcPr marL="91447" marR="91447" anchor="ctr">
                    <a:lnL>
                      <a:noFill/>
                    </a:lnL>
                    <a:lnR>
                      <a:noFill/>
                    </a:lnR>
                    <a:lnT>
                      <a:noFill/>
                    </a:lnT>
                    <a:lnB>
                      <a:noFill/>
                    </a:lnB>
                    <a:lnTlToBr>
                      <a:noFill/>
                    </a:lnTlToBr>
                    <a:lnBlToTr>
                      <a:noFill/>
                    </a:lnBlToTr>
                    <a:solidFill>
                      <a:schemeClr val="tx1">
                        <a:lumMod val="95000"/>
                      </a:schemeClr>
                    </a:solidFill>
                  </a:tcPr>
                </a:tc>
                <a:tc>
                  <a:txBody>
                    <a:bodyPr/>
                    <a:lstStyle/>
                    <a:p>
                      <a:pPr marL="0" indent="0" algn="ctr" rtl="0" fontAlgn="ctr">
                        <a:buFont typeface="Arial" panose="020B0604020202020204" pitchFamily="34" charset="0"/>
                        <a:buNone/>
                      </a:pPr>
                      <a:r>
                        <a:rPr lang="en-US" sz="2000" b="0" i="0" u="none" strike="noStrike" dirty="0">
                          <a:solidFill>
                            <a:schemeClr val="bg2">
                              <a:lumMod val="10000"/>
                            </a:schemeClr>
                          </a:solidFill>
                          <a:effectLst/>
                          <a:latin typeface="+mn-lt"/>
                        </a:rPr>
                        <a:t>91 (20/22)</a:t>
                      </a:r>
                    </a:p>
                  </a:txBody>
                  <a:tcPr marL="91447" marR="91447" anchor="ctr">
                    <a:lnL>
                      <a:noFill/>
                    </a:lnL>
                    <a:lnR>
                      <a:noFill/>
                    </a:lnR>
                    <a:lnT>
                      <a:noFill/>
                    </a:lnT>
                    <a:lnB>
                      <a:noFill/>
                    </a:lnB>
                    <a:lnTlToBr>
                      <a:noFill/>
                    </a:lnTlToBr>
                    <a:lnBlToTr>
                      <a:noFill/>
                    </a:lnBlToTr>
                    <a:solidFill>
                      <a:schemeClr val="tx1">
                        <a:lumMod val="95000"/>
                      </a:schemeClr>
                    </a:solidFill>
                  </a:tcPr>
                </a:tc>
                <a:extLst>
                  <a:ext uri="{0D108BD9-81ED-4DB2-BD59-A6C34878D82A}">
                    <a16:rowId xmlns:a16="http://schemas.microsoft.com/office/drawing/2014/main" xmlns="" val="10011"/>
                  </a:ext>
                </a:extLst>
              </a:tr>
              <a:tr h="396240">
                <a:tc>
                  <a:txBody>
                    <a:bodyPr/>
                    <a:lstStyle/>
                    <a:p>
                      <a:pPr marL="342900" indent="-223838" algn="l" fontAlgn="b">
                        <a:buFont typeface="Wingdings" panose="05000000000000000000" pitchFamily="2" charset="2"/>
                        <a:buChar char="§"/>
                      </a:pPr>
                      <a:r>
                        <a:rPr lang="en-US" sz="2000" b="0" i="0" u="none" strike="noStrike" dirty="0">
                          <a:solidFill>
                            <a:schemeClr val="bg2">
                              <a:lumMod val="10000"/>
                            </a:schemeClr>
                          </a:solidFill>
                          <a:effectLst/>
                          <a:latin typeface="+mn-lt"/>
                        </a:rPr>
                        <a:t>5</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rtl="0" fontAlgn="ctr">
                        <a:buFont typeface="Arial" panose="020B0604020202020204" pitchFamily="34" charset="0"/>
                        <a:buNone/>
                      </a:pPr>
                      <a:r>
                        <a:rPr lang="en-US" sz="2000" b="0" i="0" u="none" strike="noStrike" dirty="0">
                          <a:solidFill>
                            <a:schemeClr val="bg2">
                              <a:lumMod val="10000"/>
                            </a:schemeClr>
                          </a:solidFill>
                          <a:effectLst/>
                          <a:latin typeface="+mn-lt"/>
                        </a:rPr>
                        <a:t>100 (1/1)</a:t>
                      </a:r>
                    </a:p>
                  </a:txBody>
                  <a:tcPr marL="91447" marR="91447" anchor="ctr">
                    <a:lnL>
                      <a:noFill/>
                    </a:lnL>
                    <a:lnR>
                      <a:noFill/>
                    </a:lnR>
                    <a:lnT>
                      <a:noFill/>
                    </a:lnT>
                    <a:lnB>
                      <a:noFill/>
                    </a:lnB>
                    <a:lnTlToBr>
                      <a:noFill/>
                    </a:lnTlToBr>
                    <a:lnBlToTr>
                      <a:noFill/>
                    </a:lnBlToTr>
                    <a:solidFill>
                      <a:schemeClr val="bg2"/>
                    </a:solidFill>
                  </a:tcPr>
                </a:tc>
                <a:extLst>
                  <a:ext uri="{0D108BD9-81ED-4DB2-BD59-A6C34878D82A}">
                    <a16:rowId xmlns:a16="http://schemas.microsoft.com/office/drawing/2014/main" xmlns="" val="10012"/>
                  </a:ext>
                </a:extLst>
              </a:tr>
              <a:tr h="396240">
                <a:tc>
                  <a:txBody>
                    <a:bodyPr/>
                    <a:lstStyle/>
                    <a:p>
                      <a:pPr marL="342900" indent="-223838" algn="l" fontAlgn="b">
                        <a:buFont typeface="Wingdings" panose="05000000000000000000" pitchFamily="2" charset="2"/>
                        <a:buChar char="§"/>
                      </a:pPr>
                      <a:r>
                        <a:rPr lang="en-US" sz="2000" b="0" i="0" u="none" strike="noStrike" dirty="0">
                          <a:solidFill>
                            <a:schemeClr val="bg2">
                              <a:lumMod val="10000"/>
                            </a:schemeClr>
                          </a:solidFill>
                          <a:effectLst/>
                          <a:latin typeface="+mn-lt"/>
                        </a:rPr>
                        <a:t>6</a:t>
                      </a:r>
                    </a:p>
                  </a:txBody>
                  <a:tcPr marL="91447" marR="91447" anchor="ctr">
                    <a:lnL>
                      <a:noFill/>
                    </a:lnL>
                    <a:lnR>
                      <a:noFill/>
                    </a:lnR>
                    <a:lnT>
                      <a:noFill/>
                    </a:lnT>
                    <a:lnB>
                      <a:noFill/>
                    </a:lnB>
                    <a:lnTlToBr>
                      <a:noFill/>
                    </a:lnTlToBr>
                    <a:lnBlToTr>
                      <a:noFill/>
                    </a:lnBlToTr>
                    <a:solidFill>
                      <a:schemeClr val="tx1">
                        <a:lumMod val="95000"/>
                      </a:schemeClr>
                    </a:solidFill>
                  </a:tcPr>
                </a:tc>
                <a:tc>
                  <a:txBody>
                    <a:bodyPr/>
                    <a:lstStyle/>
                    <a:p>
                      <a:pPr marL="0" indent="0" algn="ctr" rtl="0" fontAlgn="ctr">
                        <a:buFont typeface="Arial" panose="020B0604020202020204" pitchFamily="34" charset="0"/>
                        <a:buNone/>
                      </a:pPr>
                      <a:r>
                        <a:rPr lang="en-US" sz="2000" b="0" i="0" u="none" strike="noStrike" dirty="0">
                          <a:solidFill>
                            <a:schemeClr val="bg2">
                              <a:lumMod val="10000"/>
                            </a:schemeClr>
                          </a:solidFill>
                          <a:effectLst/>
                          <a:latin typeface="+mn-lt"/>
                        </a:rPr>
                        <a:t>100 (6/6)</a:t>
                      </a:r>
                    </a:p>
                  </a:txBody>
                  <a:tcPr marL="91447" marR="91447" anchor="ctr">
                    <a:lnL>
                      <a:noFill/>
                    </a:lnL>
                    <a:lnR>
                      <a:noFill/>
                    </a:lnR>
                    <a:lnT>
                      <a:noFill/>
                    </a:lnT>
                    <a:lnB>
                      <a:noFill/>
                    </a:lnB>
                    <a:lnTlToBr>
                      <a:noFill/>
                    </a:lnTlToBr>
                    <a:lnBlToTr>
                      <a:noFill/>
                    </a:lnBlToTr>
                    <a:solidFill>
                      <a:schemeClr val="tx1">
                        <a:lumMod val="95000"/>
                      </a:schemeClr>
                    </a:solidFill>
                  </a:tcPr>
                </a:tc>
                <a:extLst>
                  <a:ext uri="{0D108BD9-81ED-4DB2-BD59-A6C34878D82A}">
                    <a16:rowId xmlns:a16="http://schemas.microsoft.com/office/drawing/2014/main" xmlns="" val="10013"/>
                  </a:ext>
                </a:extLst>
              </a:tr>
            </a:tbl>
          </a:graphicData>
        </a:graphic>
      </p:graphicFrame>
    </p:spTree>
    <p:extLst>
      <p:ext uri="{BB962C8B-B14F-4D97-AF65-F5344CB8AC3E}">
        <p14:creationId xmlns:p14="http://schemas.microsoft.com/office/powerpoint/2010/main" val="1394297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6" name="Group 1"/>
          <p:cNvGrpSpPr>
            <a:grpSpLocks/>
          </p:cNvGrpSpPr>
          <p:nvPr/>
        </p:nvGrpSpPr>
        <p:grpSpPr bwMode="auto">
          <a:xfrm>
            <a:off x="6291263" y="6208713"/>
            <a:ext cx="2673350" cy="450850"/>
            <a:chOff x="9289790" y="4481726"/>
            <a:chExt cx="2673350" cy="450347"/>
          </a:xfrm>
        </p:grpSpPr>
        <p:pic>
          <p:nvPicPr>
            <p:cNvPr id="6151"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74958" y="4481726"/>
              <a:ext cx="566997" cy="184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6152" name="Rectangle 8"/>
            <p:cNvSpPr>
              <a:spLocks noChangeArrowheads="1"/>
            </p:cNvSpPr>
            <p:nvPr/>
          </p:nvSpPr>
          <p:spPr bwMode="auto">
            <a:xfrm>
              <a:off x="9289790" y="4624098"/>
              <a:ext cx="26733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r>
                <a:rPr lang="en-US" altLang="en-US" sz="1400" b="0" dirty="0">
                  <a:solidFill>
                    <a:schemeClr val="bg2"/>
                  </a:solidFill>
                </a:rPr>
                <a:t>Slide credit: </a:t>
              </a:r>
              <a:r>
                <a:rPr lang="en-US" altLang="en-US" sz="1400" b="0" dirty="0">
                  <a:solidFill>
                    <a:schemeClr val="bg2"/>
                  </a:solidFill>
                  <a:hlinkClick r:id="rId4"/>
                </a:rPr>
                <a:t>clinicaloptions.com</a:t>
              </a:r>
              <a:endParaRPr lang="en-US" altLang="en-US" sz="1400" b="0" dirty="0">
                <a:solidFill>
                  <a:schemeClr val="bg2"/>
                </a:solidFill>
              </a:endParaRPr>
            </a:p>
          </p:txBody>
        </p:sp>
      </p:grpSp>
      <p:sp>
        <p:nvSpPr>
          <p:cNvPr id="6147" name="Rectangle 2"/>
          <p:cNvSpPr>
            <a:spLocks noGrp="1" noChangeArrowheads="1"/>
          </p:cNvSpPr>
          <p:nvPr>
            <p:ph type="title"/>
          </p:nvPr>
        </p:nvSpPr>
        <p:spPr>
          <a:xfrm>
            <a:off x="377825" y="238125"/>
            <a:ext cx="8442325" cy="1103313"/>
          </a:xfrm>
        </p:spPr>
        <p:txBody>
          <a:bodyPr/>
          <a:lstStyle/>
          <a:p>
            <a:r>
              <a:rPr lang="en-US" altLang="en-US" dirty="0"/>
              <a:t>POLARIS-2: 8-Wk SOF/VEL/VOX vs 12-Wk SOF/VEL for DAA-Naive GT1-6 Pts</a:t>
            </a:r>
          </a:p>
        </p:txBody>
      </p:sp>
      <p:sp>
        <p:nvSpPr>
          <p:cNvPr id="6148" name="Rectangle 3"/>
          <p:cNvSpPr>
            <a:spLocks noGrp="1" noChangeArrowheads="1"/>
          </p:cNvSpPr>
          <p:nvPr>
            <p:ph idx="1"/>
          </p:nvPr>
        </p:nvSpPr>
        <p:spPr>
          <a:xfrm>
            <a:off x="374650" y="1512889"/>
            <a:ext cx="8455025" cy="868362"/>
          </a:xfrm>
        </p:spPr>
        <p:txBody>
          <a:bodyPr/>
          <a:lstStyle/>
          <a:p>
            <a:r>
              <a:rPr lang="en-US" altLang="en-US" sz="2000" dirty="0"/>
              <a:t>Randomized, open-label, active-controlled phase III trial</a:t>
            </a:r>
          </a:p>
        </p:txBody>
      </p:sp>
      <p:sp>
        <p:nvSpPr>
          <p:cNvPr id="6150" name="Text Box 11"/>
          <p:cNvSpPr txBox="1">
            <a:spLocks noChangeArrowheads="1"/>
          </p:cNvSpPr>
          <p:nvPr/>
        </p:nvSpPr>
        <p:spPr bwMode="auto">
          <a:xfrm>
            <a:off x="285750" y="6357938"/>
            <a:ext cx="60086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r>
              <a:rPr lang="nb-NO" altLang="en-US" sz="1400" b="0" dirty="0">
                <a:solidFill>
                  <a:schemeClr val="bg2"/>
                </a:solidFill>
              </a:rPr>
              <a:t>Jacobson IM, et al. AASLD 2016. Abstract LB12.</a:t>
            </a:r>
          </a:p>
        </p:txBody>
      </p:sp>
      <p:sp>
        <p:nvSpPr>
          <p:cNvPr id="21" name="Rectangle 6"/>
          <p:cNvSpPr>
            <a:spLocks noChangeArrowheads="1"/>
          </p:cNvSpPr>
          <p:nvPr/>
        </p:nvSpPr>
        <p:spPr bwMode="auto">
          <a:xfrm>
            <a:off x="3021806" y="2763419"/>
            <a:ext cx="4211638" cy="880845"/>
          </a:xfrm>
          <a:prstGeom prst="rect">
            <a:avLst/>
          </a:prstGeom>
          <a:solidFill>
            <a:schemeClr val="accent2"/>
          </a:solidFill>
          <a:ln w="9525">
            <a:noFill/>
            <a:miter lim="800000"/>
            <a:headEnd/>
            <a:tailEnd/>
          </a:ln>
          <a:effectLst/>
          <a:extLst/>
        </p:spPr>
        <p:txBody>
          <a:bodyPr wrap="none" anchor="ctr"/>
          <a:lstStyle/>
          <a:p>
            <a:pPr algn="ctr" eaLnBrk="1" hangingPunct="1">
              <a:spcBef>
                <a:spcPct val="50000"/>
              </a:spcBef>
              <a:defRPr/>
            </a:pPr>
            <a:r>
              <a:rPr lang="en-US" sz="1600" b="1" dirty="0">
                <a:solidFill>
                  <a:schemeClr val="bg2">
                    <a:lumMod val="10000"/>
                  </a:schemeClr>
                </a:solidFill>
                <a:latin typeface="Arial" charset="0"/>
                <a:ea typeface="ＭＳ Ｐゴシック" charset="0"/>
              </a:rPr>
              <a:t>SOF/VEL/VOX</a:t>
            </a:r>
            <a:br>
              <a:rPr lang="en-US" sz="1600" b="1" dirty="0">
                <a:solidFill>
                  <a:schemeClr val="bg2">
                    <a:lumMod val="10000"/>
                  </a:schemeClr>
                </a:solidFill>
                <a:latin typeface="Arial" charset="0"/>
                <a:ea typeface="ＭＳ Ｐゴシック" charset="0"/>
              </a:rPr>
            </a:br>
            <a:r>
              <a:rPr lang="en-US" altLang="en-US" sz="1600" dirty="0">
                <a:solidFill>
                  <a:schemeClr val="bg2">
                    <a:lumMod val="10000"/>
                  </a:schemeClr>
                </a:solidFill>
                <a:ea typeface="ＭＳ Ｐゴシック" panose="020B0600070205080204" pitchFamily="34" charset="-128"/>
              </a:rPr>
              <a:t>400/100/100 mg PO QD</a:t>
            </a:r>
            <a:br>
              <a:rPr lang="en-US" altLang="en-US" sz="1600" dirty="0">
                <a:solidFill>
                  <a:schemeClr val="bg2">
                    <a:lumMod val="10000"/>
                  </a:schemeClr>
                </a:solidFill>
                <a:ea typeface="ＭＳ Ｐゴシック" panose="020B0600070205080204" pitchFamily="34" charset="-128"/>
              </a:rPr>
            </a:br>
            <a:r>
              <a:rPr lang="en-US" sz="1600" b="0" dirty="0">
                <a:solidFill>
                  <a:schemeClr val="bg2">
                    <a:lumMod val="10000"/>
                  </a:schemeClr>
                </a:solidFill>
                <a:latin typeface="Arial" charset="0"/>
                <a:ea typeface="ＭＳ Ｐゴシック" charset="0"/>
              </a:rPr>
              <a:t>(n = 501)</a:t>
            </a:r>
          </a:p>
        </p:txBody>
      </p:sp>
      <p:sp>
        <p:nvSpPr>
          <p:cNvPr id="23" name="Rectangle 7"/>
          <p:cNvSpPr>
            <a:spLocks noChangeArrowheads="1"/>
          </p:cNvSpPr>
          <p:nvPr/>
        </p:nvSpPr>
        <p:spPr bwMode="auto">
          <a:xfrm>
            <a:off x="3021806" y="3751234"/>
            <a:ext cx="5254625" cy="880845"/>
          </a:xfrm>
          <a:prstGeom prst="rect">
            <a:avLst/>
          </a:prstGeom>
          <a:solidFill>
            <a:schemeClr val="accent3"/>
          </a:solidFill>
          <a:ln w="9525">
            <a:noFill/>
            <a:miter lim="800000"/>
            <a:headEnd/>
            <a:tailEnd/>
          </a:ln>
          <a:effectLst/>
          <a:extLst/>
        </p:spPr>
        <p:txBody>
          <a:bodyPr wrap="none" anchor="ctr"/>
          <a:lstStyle/>
          <a:p>
            <a:pPr algn="ctr" eaLnBrk="1" hangingPunct="1">
              <a:spcBef>
                <a:spcPct val="50000"/>
              </a:spcBef>
              <a:defRPr/>
            </a:pPr>
            <a:r>
              <a:rPr lang="en-US" sz="1600" b="1" dirty="0">
                <a:solidFill>
                  <a:schemeClr val="bg2">
                    <a:lumMod val="10000"/>
                  </a:schemeClr>
                </a:solidFill>
                <a:latin typeface="Arial" charset="0"/>
                <a:ea typeface="ＭＳ Ｐゴシック" charset="0"/>
              </a:rPr>
              <a:t>SOF/VEL</a:t>
            </a:r>
            <a:br>
              <a:rPr lang="en-US" sz="1600" b="1" dirty="0">
                <a:solidFill>
                  <a:schemeClr val="bg2">
                    <a:lumMod val="10000"/>
                  </a:schemeClr>
                </a:solidFill>
                <a:latin typeface="Arial" charset="0"/>
                <a:ea typeface="ＭＳ Ｐゴシック" charset="0"/>
              </a:rPr>
            </a:br>
            <a:r>
              <a:rPr lang="en-US" altLang="en-US" sz="1600" dirty="0">
                <a:solidFill>
                  <a:schemeClr val="bg2">
                    <a:lumMod val="10000"/>
                  </a:schemeClr>
                </a:solidFill>
                <a:ea typeface="ＭＳ Ｐゴシック" panose="020B0600070205080204" pitchFamily="34" charset="-128"/>
              </a:rPr>
              <a:t>400/100 mg PO QD</a:t>
            </a:r>
            <a:br>
              <a:rPr lang="en-US" altLang="en-US" sz="1600" dirty="0">
                <a:solidFill>
                  <a:schemeClr val="bg2">
                    <a:lumMod val="10000"/>
                  </a:schemeClr>
                </a:solidFill>
                <a:ea typeface="ＭＳ Ｐゴシック" panose="020B0600070205080204" pitchFamily="34" charset="-128"/>
              </a:rPr>
            </a:br>
            <a:r>
              <a:rPr lang="en-US" sz="1600" b="0" dirty="0">
                <a:solidFill>
                  <a:schemeClr val="bg2">
                    <a:lumMod val="10000"/>
                  </a:schemeClr>
                </a:solidFill>
                <a:latin typeface="Arial" charset="0"/>
                <a:ea typeface="ＭＳ Ｐゴシック" charset="0"/>
              </a:rPr>
              <a:t>(n = 440)</a:t>
            </a:r>
          </a:p>
        </p:txBody>
      </p:sp>
      <p:sp>
        <p:nvSpPr>
          <p:cNvPr id="24" name="Line 12"/>
          <p:cNvSpPr>
            <a:spLocks noChangeShapeType="1"/>
          </p:cNvSpPr>
          <p:nvPr/>
        </p:nvSpPr>
        <p:spPr bwMode="auto">
          <a:xfrm flipV="1">
            <a:off x="2301081" y="3133557"/>
            <a:ext cx="629444" cy="460407"/>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pPr eaLnBrk="1" hangingPunct="1">
              <a:defRPr/>
            </a:pPr>
            <a:endParaRPr lang="en-US" dirty="0">
              <a:latin typeface="Arial" charset="0"/>
              <a:ea typeface="ＭＳ Ｐゴシック" charset="0"/>
            </a:endParaRPr>
          </a:p>
        </p:txBody>
      </p:sp>
      <p:sp>
        <p:nvSpPr>
          <p:cNvPr id="25" name="Line 13"/>
          <p:cNvSpPr>
            <a:spLocks noChangeShapeType="1"/>
          </p:cNvSpPr>
          <p:nvPr/>
        </p:nvSpPr>
        <p:spPr bwMode="auto">
          <a:xfrm>
            <a:off x="2301081" y="3852971"/>
            <a:ext cx="629444" cy="34892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pPr eaLnBrk="1" hangingPunct="1">
              <a:defRPr/>
            </a:pPr>
            <a:endParaRPr lang="en-US" dirty="0">
              <a:latin typeface="Arial" charset="0"/>
              <a:ea typeface="ＭＳ Ｐゴシック" charset="0"/>
            </a:endParaRPr>
          </a:p>
        </p:txBody>
      </p:sp>
      <p:sp>
        <p:nvSpPr>
          <p:cNvPr id="31" name="Text Box 15"/>
          <p:cNvSpPr txBox="1">
            <a:spLocks noChangeArrowheads="1"/>
          </p:cNvSpPr>
          <p:nvPr/>
        </p:nvSpPr>
        <p:spPr bwMode="auto">
          <a:xfrm>
            <a:off x="1022181" y="1986177"/>
            <a:ext cx="2887095" cy="7408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90000" tIns="46800" rIns="90000" bIns="46800">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hangingPunct="1">
              <a:defRPr/>
            </a:pPr>
            <a:r>
              <a:rPr lang="en-US" sz="1400" b="0" i="1" dirty="0"/>
              <a:t>Stratified by HCV genotype, cirrhosis (yes vs no), and</a:t>
            </a:r>
            <a:br>
              <a:rPr lang="en-US" sz="1400" b="0" i="1" dirty="0"/>
            </a:br>
            <a:r>
              <a:rPr lang="en-US" sz="1400" b="0" i="1" dirty="0"/>
              <a:t>prior IFN (experienced vs naive)</a:t>
            </a:r>
          </a:p>
        </p:txBody>
      </p:sp>
      <p:sp>
        <p:nvSpPr>
          <p:cNvPr id="32" name="Line 14"/>
          <p:cNvSpPr>
            <a:spLocks noChangeShapeType="1"/>
          </p:cNvSpPr>
          <p:nvPr/>
        </p:nvSpPr>
        <p:spPr bwMode="auto">
          <a:xfrm>
            <a:off x="2445544" y="2714121"/>
            <a:ext cx="0" cy="4318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pPr eaLnBrk="1" hangingPunct="1">
              <a:defRPr/>
            </a:pPr>
            <a:endParaRPr lang="en-US" dirty="0">
              <a:latin typeface="Arial" charset="0"/>
              <a:ea typeface="ＭＳ Ｐゴシック" charset="0"/>
            </a:endParaRPr>
          </a:p>
        </p:txBody>
      </p:sp>
      <p:sp>
        <p:nvSpPr>
          <p:cNvPr id="35" name="Rectangle 1"/>
          <p:cNvSpPr>
            <a:spLocks noChangeArrowheads="1"/>
          </p:cNvSpPr>
          <p:nvPr/>
        </p:nvSpPr>
        <p:spPr bwMode="auto">
          <a:xfrm>
            <a:off x="319881" y="2895378"/>
            <a:ext cx="2016125"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FontTx/>
              <a:buNone/>
            </a:pPr>
            <a:r>
              <a:rPr lang="en-US" altLang="en-US" sz="1600" b="0" dirty="0"/>
              <a:t>DAA-naive pts with GT1-6 HCV with or without compensated cirrhosis and/or IFN experience</a:t>
            </a:r>
          </a:p>
          <a:p>
            <a:pPr algn="ctr" eaLnBrk="1" hangingPunct="1">
              <a:spcBef>
                <a:spcPct val="0"/>
              </a:spcBef>
              <a:buFontTx/>
              <a:buNone/>
            </a:pPr>
            <a:r>
              <a:rPr lang="en-US" altLang="en-US" sz="1600" b="0" dirty="0"/>
              <a:t>(N = 941)</a:t>
            </a:r>
          </a:p>
        </p:txBody>
      </p:sp>
      <p:sp>
        <p:nvSpPr>
          <p:cNvPr id="36" name="TextBox 35"/>
          <p:cNvSpPr txBox="1"/>
          <p:nvPr/>
        </p:nvSpPr>
        <p:spPr>
          <a:xfrm>
            <a:off x="6806440" y="2237324"/>
            <a:ext cx="805317" cy="307777"/>
          </a:xfrm>
          <a:prstGeom prst="rect">
            <a:avLst/>
          </a:prstGeom>
          <a:noFill/>
        </p:spPr>
        <p:txBody>
          <a:bodyPr wrap="square" rtlCol="0">
            <a:spAutoFit/>
          </a:bodyPr>
          <a:lstStyle/>
          <a:p>
            <a:pPr algn="ctr"/>
            <a:r>
              <a:rPr lang="en-US" sz="1400" i="1" dirty="0"/>
              <a:t>Wk 8</a:t>
            </a:r>
          </a:p>
        </p:txBody>
      </p:sp>
      <p:cxnSp>
        <p:nvCxnSpPr>
          <p:cNvPr id="37" name="Straight Arrow Connector 36"/>
          <p:cNvCxnSpPr/>
          <p:nvPr/>
        </p:nvCxnSpPr>
        <p:spPr>
          <a:xfrm>
            <a:off x="7209099" y="2488716"/>
            <a:ext cx="0" cy="23830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7857443" y="2242319"/>
            <a:ext cx="805317" cy="307777"/>
          </a:xfrm>
          <a:prstGeom prst="rect">
            <a:avLst/>
          </a:prstGeom>
          <a:noFill/>
        </p:spPr>
        <p:txBody>
          <a:bodyPr wrap="square" rtlCol="0">
            <a:spAutoFit/>
          </a:bodyPr>
          <a:lstStyle/>
          <a:p>
            <a:pPr algn="ctr"/>
            <a:r>
              <a:rPr lang="en-US" sz="1400" i="1" dirty="0"/>
              <a:t>Wk 12</a:t>
            </a:r>
          </a:p>
        </p:txBody>
      </p:sp>
      <p:cxnSp>
        <p:nvCxnSpPr>
          <p:cNvPr id="39" name="Straight Arrow Connector 38"/>
          <p:cNvCxnSpPr/>
          <p:nvPr/>
        </p:nvCxnSpPr>
        <p:spPr>
          <a:xfrm>
            <a:off x="8260102" y="2493711"/>
            <a:ext cx="0" cy="23830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 name="TextBox 1"/>
          <p:cNvSpPr txBox="1">
            <a:spLocks noChangeArrowheads="1"/>
          </p:cNvSpPr>
          <p:nvPr/>
        </p:nvSpPr>
        <p:spPr bwMode="auto">
          <a:xfrm>
            <a:off x="538163" y="4818230"/>
            <a:ext cx="84264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r>
              <a:rPr lang="en-US" altLang="en-US" sz="1400" b="0" dirty="0"/>
              <a:t>*Treatment allocation randomized in pts with GT1-4 HCV; pts with GT5-6 HCV allocated to SOF/VEL/VOX arm; cirrhotic pts with GT3 HCV infection enrolled in POLARIS-3.</a:t>
            </a:r>
          </a:p>
        </p:txBody>
      </p:sp>
    </p:spTree>
    <p:extLst>
      <p:ext uri="{BB962C8B-B14F-4D97-AF65-F5344CB8AC3E}">
        <p14:creationId xmlns:p14="http://schemas.microsoft.com/office/powerpoint/2010/main" val="18531751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4" name="Title 1"/>
          <p:cNvSpPr>
            <a:spLocks noGrp="1"/>
          </p:cNvSpPr>
          <p:nvPr>
            <p:ph type="title"/>
          </p:nvPr>
        </p:nvSpPr>
        <p:spPr>
          <a:xfrm>
            <a:off x="377825" y="238125"/>
            <a:ext cx="8442325" cy="1103313"/>
          </a:xfrm>
        </p:spPr>
        <p:txBody>
          <a:bodyPr/>
          <a:lstStyle/>
          <a:p>
            <a:r>
              <a:rPr lang="en-US" altLang="en-US" dirty="0"/>
              <a:t>POLARIS-2: SVR12 Rates With 8-Wk SOF/VEL/VOX vs 12-Wk SOF/VEL</a:t>
            </a:r>
          </a:p>
        </p:txBody>
      </p:sp>
      <p:grpSp>
        <p:nvGrpSpPr>
          <p:cNvPr id="61457" name="Group 16"/>
          <p:cNvGrpSpPr>
            <a:grpSpLocks/>
          </p:cNvGrpSpPr>
          <p:nvPr/>
        </p:nvGrpSpPr>
        <p:grpSpPr bwMode="auto">
          <a:xfrm>
            <a:off x="6291263" y="6208713"/>
            <a:ext cx="2673350" cy="450850"/>
            <a:chOff x="9289790" y="4481726"/>
            <a:chExt cx="2673350" cy="450347"/>
          </a:xfrm>
        </p:grpSpPr>
        <p:pic>
          <p:nvPicPr>
            <p:cNvPr id="61590"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74958" y="4481726"/>
              <a:ext cx="566997" cy="184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91" name="Rectangle 8"/>
            <p:cNvSpPr>
              <a:spLocks noChangeArrowheads="1"/>
            </p:cNvSpPr>
            <p:nvPr/>
          </p:nvSpPr>
          <p:spPr bwMode="auto">
            <a:xfrm>
              <a:off x="9289790" y="4624098"/>
              <a:ext cx="26733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pPr>
              <a:r>
                <a:rPr lang="en-US" altLang="en-US" sz="1400" b="0" dirty="0">
                  <a:solidFill>
                    <a:schemeClr val="bg2"/>
                  </a:solidFill>
                  <a:ea typeface="MS PGothic" panose="020B0600070205080204" pitchFamily="34" charset="-128"/>
                </a:rPr>
                <a:t>Slide credit: </a:t>
              </a:r>
              <a:r>
                <a:rPr lang="en-US" altLang="en-US" sz="1400" b="0" dirty="0">
                  <a:solidFill>
                    <a:schemeClr val="bg2"/>
                  </a:solidFill>
                  <a:ea typeface="MS PGothic" panose="020B0600070205080204" pitchFamily="34" charset="-128"/>
                  <a:hlinkClick r:id="rId4"/>
                </a:rPr>
                <a:t>clinicaloptions.com</a:t>
              </a:r>
              <a:endParaRPr lang="en-US" altLang="en-US" sz="1400" b="0" dirty="0">
                <a:solidFill>
                  <a:schemeClr val="bg2"/>
                </a:solidFill>
                <a:ea typeface="MS PGothic" panose="020B0600070205080204" pitchFamily="34" charset="-128"/>
              </a:endParaRPr>
            </a:p>
          </p:txBody>
        </p:sp>
      </p:grpSp>
      <p:sp>
        <p:nvSpPr>
          <p:cNvPr id="61458" name="Text Box 11"/>
          <p:cNvSpPr txBox="1">
            <a:spLocks noChangeArrowheads="1"/>
          </p:cNvSpPr>
          <p:nvPr/>
        </p:nvSpPr>
        <p:spPr bwMode="auto">
          <a:xfrm>
            <a:off x="285750" y="6143899"/>
            <a:ext cx="471485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nchor="b">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pPr>
            <a:r>
              <a:rPr lang="nb-NO" altLang="en-US" sz="1400" b="0" dirty="0">
                <a:solidFill>
                  <a:schemeClr val="bg2"/>
                </a:solidFill>
              </a:rPr>
              <a:t>Jacobson IM, et al. AASLD 2016. Abstract LB12. </a:t>
            </a:r>
            <a:r>
              <a:rPr lang="en-US" altLang="en-US" sz="1400" b="0" dirty="0">
                <a:solidFill>
                  <a:srgbClr val="CDCDCF"/>
                </a:solidFill>
                <a:ea typeface="MS PGothic" pitchFamily="34" charset="-128"/>
              </a:rPr>
              <a:t>Reproduced with permission. </a:t>
            </a:r>
            <a:endParaRPr lang="nb-NO" altLang="en-US" sz="1400" b="0" dirty="0">
              <a:solidFill>
                <a:schemeClr val="bg2"/>
              </a:solidFill>
            </a:endParaRPr>
          </a:p>
        </p:txBody>
      </p:sp>
      <p:sp>
        <p:nvSpPr>
          <p:cNvPr id="142" name="Rectangle 3"/>
          <p:cNvSpPr>
            <a:spLocks noGrp="1" noChangeArrowheads="1"/>
          </p:cNvSpPr>
          <p:nvPr>
            <p:ph idx="1"/>
          </p:nvPr>
        </p:nvSpPr>
        <p:spPr>
          <a:xfrm>
            <a:off x="374650" y="1512889"/>
            <a:ext cx="8455025" cy="868362"/>
          </a:xfrm>
        </p:spPr>
        <p:txBody>
          <a:bodyPr/>
          <a:lstStyle/>
          <a:p>
            <a:r>
              <a:rPr lang="en-US" altLang="en-US" sz="2000" dirty="0"/>
              <a:t>8 wks SOF/VEL/VOX </a:t>
            </a:r>
            <a:r>
              <a:rPr lang="en-US" sz="2000" dirty="0"/>
              <a:t>did not meet criteria for noninferiority </a:t>
            </a:r>
            <a:r>
              <a:rPr lang="en-US" altLang="en-US" sz="2000" dirty="0"/>
              <a:t>vs 12 wks SOF/VEL</a:t>
            </a:r>
          </a:p>
          <a:p>
            <a:pPr lvl="1"/>
            <a:r>
              <a:rPr lang="en-US" sz="1800" dirty="0"/>
              <a:t>Treatment difference: -3.4% (95% CI: -6.2% to -0.6%)</a:t>
            </a:r>
            <a:endParaRPr lang="en-US" altLang="en-US" sz="1800" dirty="0"/>
          </a:p>
        </p:txBody>
      </p:sp>
      <p:grpSp>
        <p:nvGrpSpPr>
          <p:cNvPr id="5" name="Group 4"/>
          <p:cNvGrpSpPr/>
          <p:nvPr/>
        </p:nvGrpSpPr>
        <p:grpSpPr>
          <a:xfrm>
            <a:off x="585073" y="2628184"/>
            <a:ext cx="7910857" cy="3456777"/>
            <a:chOff x="148048" y="2562935"/>
            <a:chExt cx="7649543" cy="3754547"/>
          </a:xfrm>
        </p:grpSpPr>
        <p:sp>
          <p:nvSpPr>
            <p:cNvPr id="148" name="TextBox 139"/>
            <p:cNvSpPr txBox="1">
              <a:spLocks noChangeArrowheads="1"/>
            </p:cNvSpPr>
            <p:nvPr/>
          </p:nvSpPr>
          <p:spPr bwMode="auto">
            <a:xfrm>
              <a:off x="668022" y="4775825"/>
              <a:ext cx="70386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400" b="0" dirty="0">
                  <a:solidFill>
                    <a:schemeClr val="tx1"/>
                  </a:solidFill>
                </a:rPr>
                <a:t>n/N =</a:t>
              </a:r>
            </a:p>
          </p:txBody>
        </p:sp>
        <p:sp>
          <p:nvSpPr>
            <p:cNvPr id="149" name="TextBox 139"/>
            <p:cNvSpPr txBox="1">
              <a:spLocks noChangeArrowheads="1"/>
            </p:cNvSpPr>
            <p:nvPr/>
          </p:nvSpPr>
          <p:spPr bwMode="auto">
            <a:xfrm>
              <a:off x="1882304" y="5124040"/>
              <a:ext cx="133898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600" dirty="0">
                  <a:solidFill>
                    <a:schemeClr val="tx1"/>
                  </a:solidFill>
                </a:rPr>
                <a:t>Overall</a:t>
              </a:r>
            </a:p>
          </p:txBody>
        </p:sp>
        <p:sp>
          <p:nvSpPr>
            <p:cNvPr id="150" name="TextBox 139"/>
            <p:cNvSpPr txBox="1">
              <a:spLocks noChangeArrowheads="1"/>
            </p:cNvSpPr>
            <p:nvPr/>
          </p:nvSpPr>
          <p:spPr bwMode="auto">
            <a:xfrm>
              <a:off x="3901703" y="5124040"/>
              <a:ext cx="153229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600" dirty="0">
                  <a:solidFill>
                    <a:schemeClr val="tx1"/>
                  </a:solidFill>
                </a:rPr>
                <a:t>Noncirrhotic</a:t>
              </a:r>
            </a:p>
          </p:txBody>
        </p:sp>
        <p:sp>
          <p:nvSpPr>
            <p:cNvPr id="151" name="TextBox 139"/>
            <p:cNvSpPr txBox="1">
              <a:spLocks noChangeArrowheads="1"/>
            </p:cNvSpPr>
            <p:nvPr/>
          </p:nvSpPr>
          <p:spPr bwMode="auto">
            <a:xfrm>
              <a:off x="6000064" y="5124040"/>
              <a:ext cx="153229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600" dirty="0">
                  <a:solidFill>
                    <a:schemeClr val="tx1"/>
                  </a:solidFill>
                </a:rPr>
                <a:t>Cirrhotic</a:t>
              </a:r>
            </a:p>
          </p:txBody>
        </p:sp>
        <p:sp>
          <p:nvSpPr>
            <p:cNvPr id="152" name="TextBox 139"/>
            <p:cNvSpPr txBox="1">
              <a:spLocks noChangeArrowheads="1"/>
            </p:cNvSpPr>
            <p:nvPr/>
          </p:nvSpPr>
          <p:spPr bwMode="auto">
            <a:xfrm>
              <a:off x="148048" y="5470587"/>
              <a:ext cx="1564289"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a:lnSpc>
                  <a:spcPct val="100000"/>
                </a:lnSpc>
                <a:spcBef>
                  <a:spcPct val="0"/>
                </a:spcBef>
                <a:spcAft>
                  <a:spcPct val="0"/>
                </a:spcAft>
                <a:buClrTx/>
                <a:buFontTx/>
                <a:buNone/>
              </a:pPr>
              <a:r>
                <a:rPr lang="en-US" altLang="en-US" sz="1600" dirty="0">
                  <a:solidFill>
                    <a:schemeClr val="tx1"/>
                  </a:solidFill>
                </a:rPr>
                <a:t>Relapse, n</a:t>
              </a:r>
            </a:p>
            <a:p>
              <a:pPr algn="r">
                <a:lnSpc>
                  <a:spcPct val="100000"/>
                </a:lnSpc>
                <a:spcBef>
                  <a:spcPct val="0"/>
                </a:spcBef>
                <a:spcAft>
                  <a:spcPct val="0"/>
                </a:spcAft>
                <a:buClrTx/>
                <a:buFontTx/>
                <a:buNone/>
              </a:pPr>
              <a:r>
                <a:rPr lang="en-US" altLang="en-US" sz="1600" dirty="0">
                  <a:solidFill>
                    <a:schemeClr val="tx1"/>
                  </a:solidFill>
                </a:rPr>
                <a:t>LTFU, n</a:t>
              </a:r>
            </a:p>
            <a:p>
              <a:pPr algn="r">
                <a:lnSpc>
                  <a:spcPct val="100000"/>
                </a:lnSpc>
                <a:spcBef>
                  <a:spcPct val="0"/>
                </a:spcBef>
                <a:spcAft>
                  <a:spcPct val="0"/>
                </a:spcAft>
                <a:buClrTx/>
                <a:buFontTx/>
                <a:buNone/>
              </a:pPr>
              <a:r>
                <a:rPr lang="en-US" altLang="en-US" sz="1600" dirty="0">
                  <a:solidFill>
                    <a:schemeClr val="tx1"/>
                  </a:solidFill>
                </a:rPr>
                <a:t>D/c for AE, n</a:t>
              </a:r>
            </a:p>
          </p:txBody>
        </p:sp>
        <p:sp>
          <p:nvSpPr>
            <p:cNvPr id="153" name="TextBox 139"/>
            <p:cNvSpPr txBox="1">
              <a:spLocks noChangeArrowheads="1"/>
            </p:cNvSpPr>
            <p:nvPr/>
          </p:nvSpPr>
          <p:spPr bwMode="auto">
            <a:xfrm>
              <a:off x="1760998" y="5470587"/>
              <a:ext cx="759801"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600" b="0" dirty="0">
                  <a:solidFill>
                    <a:schemeClr val="tx1"/>
                  </a:solidFill>
                </a:rPr>
                <a:t>21</a:t>
              </a:r>
            </a:p>
            <a:p>
              <a:pPr algn="ctr">
                <a:lnSpc>
                  <a:spcPct val="100000"/>
                </a:lnSpc>
                <a:spcBef>
                  <a:spcPct val="0"/>
                </a:spcBef>
                <a:spcAft>
                  <a:spcPct val="0"/>
                </a:spcAft>
                <a:buClrTx/>
                <a:buFontTx/>
                <a:buNone/>
              </a:pPr>
              <a:r>
                <a:rPr lang="en-US" altLang="en-US" sz="1600" b="0" dirty="0">
                  <a:solidFill>
                    <a:schemeClr val="tx1"/>
                  </a:solidFill>
                </a:rPr>
                <a:t>4</a:t>
              </a:r>
            </a:p>
            <a:p>
              <a:pPr algn="ctr">
                <a:lnSpc>
                  <a:spcPct val="100000"/>
                </a:lnSpc>
                <a:spcBef>
                  <a:spcPct val="0"/>
                </a:spcBef>
                <a:spcAft>
                  <a:spcPct val="0"/>
                </a:spcAft>
                <a:buClrTx/>
                <a:buFontTx/>
                <a:buNone/>
              </a:pPr>
              <a:r>
                <a:rPr lang="en-US" altLang="en-US" sz="1600" b="0" dirty="0">
                  <a:solidFill>
                    <a:schemeClr val="tx1"/>
                  </a:solidFill>
                </a:rPr>
                <a:t>0 </a:t>
              </a:r>
            </a:p>
          </p:txBody>
        </p:sp>
        <p:sp>
          <p:nvSpPr>
            <p:cNvPr id="154" name="TextBox 139"/>
            <p:cNvSpPr txBox="1">
              <a:spLocks noChangeArrowheads="1"/>
            </p:cNvSpPr>
            <p:nvPr/>
          </p:nvSpPr>
          <p:spPr bwMode="auto">
            <a:xfrm>
              <a:off x="2640004" y="5485532"/>
              <a:ext cx="62974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600" b="0" dirty="0">
                  <a:solidFill>
                    <a:schemeClr val="tx1"/>
                  </a:solidFill>
                </a:rPr>
                <a:t>3</a:t>
              </a:r>
            </a:p>
            <a:p>
              <a:pPr algn="ctr">
                <a:lnSpc>
                  <a:spcPct val="100000"/>
                </a:lnSpc>
                <a:spcBef>
                  <a:spcPct val="0"/>
                </a:spcBef>
                <a:spcAft>
                  <a:spcPct val="0"/>
                </a:spcAft>
                <a:buClrTx/>
                <a:buFontTx/>
                <a:buNone/>
              </a:pPr>
              <a:r>
                <a:rPr lang="en-US" altLang="en-US" sz="1600" b="0" dirty="0">
                  <a:solidFill>
                    <a:schemeClr val="tx1"/>
                  </a:solidFill>
                </a:rPr>
                <a:t>4</a:t>
              </a:r>
            </a:p>
            <a:p>
              <a:pPr algn="ctr">
                <a:lnSpc>
                  <a:spcPct val="100000"/>
                </a:lnSpc>
                <a:spcBef>
                  <a:spcPct val="0"/>
                </a:spcBef>
                <a:spcAft>
                  <a:spcPct val="0"/>
                </a:spcAft>
                <a:buClrTx/>
                <a:buFontTx/>
                <a:buNone/>
              </a:pPr>
              <a:r>
                <a:rPr lang="en-US" altLang="en-US" sz="1600" b="0" dirty="0">
                  <a:solidFill>
                    <a:schemeClr val="tx1"/>
                  </a:solidFill>
                </a:rPr>
                <a:t>1</a:t>
              </a:r>
            </a:p>
          </p:txBody>
        </p:sp>
        <p:sp>
          <p:nvSpPr>
            <p:cNvPr id="155" name="TextBox 139"/>
            <p:cNvSpPr txBox="1">
              <a:spLocks noChangeArrowheads="1"/>
            </p:cNvSpPr>
            <p:nvPr/>
          </p:nvSpPr>
          <p:spPr bwMode="auto">
            <a:xfrm>
              <a:off x="3952755" y="5470587"/>
              <a:ext cx="62974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600" b="0" dirty="0">
                  <a:solidFill>
                    <a:schemeClr val="tx1"/>
                  </a:solidFill>
                </a:rPr>
                <a:t>14</a:t>
              </a:r>
            </a:p>
            <a:p>
              <a:pPr algn="ctr">
                <a:lnSpc>
                  <a:spcPct val="100000"/>
                </a:lnSpc>
                <a:spcBef>
                  <a:spcPct val="0"/>
                </a:spcBef>
                <a:spcAft>
                  <a:spcPct val="0"/>
                </a:spcAft>
                <a:buClrTx/>
                <a:buFontTx/>
                <a:buNone/>
              </a:pPr>
              <a:r>
                <a:rPr lang="en-US" altLang="en-US" sz="1600" b="0" dirty="0">
                  <a:solidFill>
                    <a:schemeClr val="tx1"/>
                  </a:solidFill>
                </a:rPr>
                <a:t>3</a:t>
              </a:r>
            </a:p>
            <a:p>
              <a:pPr algn="ctr">
                <a:lnSpc>
                  <a:spcPct val="100000"/>
                </a:lnSpc>
                <a:spcBef>
                  <a:spcPct val="0"/>
                </a:spcBef>
                <a:spcAft>
                  <a:spcPct val="0"/>
                </a:spcAft>
                <a:buClrTx/>
                <a:buFontTx/>
                <a:buNone/>
              </a:pPr>
              <a:r>
                <a:rPr lang="en-US" altLang="en-US" sz="1600" b="0" dirty="0">
                  <a:solidFill>
                    <a:schemeClr val="tx1"/>
                  </a:solidFill>
                </a:rPr>
                <a:t>0</a:t>
              </a:r>
            </a:p>
          </p:txBody>
        </p:sp>
        <p:sp>
          <p:nvSpPr>
            <p:cNvPr id="156" name="TextBox 139"/>
            <p:cNvSpPr txBox="1">
              <a:spLocks noChangeArrowheads="1"/>
            </p:cNvSpPr>
            <p:nvPr/>
          </p:nvSpPr>
          <p:spPr bwMode="auto">
            <a:xfrm>
              <a:off x="4770966" y="5470587"/>
              <a:ext cx="62974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600" b="0" dirty="0">
                  <a:solidFill>
                    <a:schemeClr val="tx1"/>
                  </a:solidFill>
                </a:rPr>
                <a:t>2</a:t>
              </a:r>
            </a:p>
            <a:p>
              <a:pPr algn="ctr">
                <a:lnSpc>
                  <a:spcPct val="100000"/>
                </a:lnSpc>
                <a:spcBef>
                  <a:spcPct val="0"/>
                </a:spcBef>
                <a:spcAft>
                  <a:spcPct val="0"/>
                </a:spcAft>
                <a:buClrTx/>
                <a:buFontTx/>
                <a:buNone/>
              </a:pPr>
              <a:r>
                <a:rPr lang="en-US" altLang="en-US" sz="1600" b="0" dirty="0">
                  <a:solidFill>
                    <a:schemeClr val="tx1"/>
                  </a:solidFill>
                </a:rPr>
                <a:t>4</a:t>
              </a:r>
            </a:p>
            <a:p>
              <a:pPr algn="ctr">
                <a:lnSpc>
                  <a:spcPct val="100000"/>
                </a:lnSpc>
                <a:spcBef>
                  <a:spcPct val="0"/>
                </a:spcBef>
                <a:spcAft>
                  <a:spcPct val="0"/>
                </a:spcAft>
                <a:buClrTx/>
                <a:buFontTx/>
                <a:buNone/>
              </a:pPr>
              <a:r>
                <a:rPr lang="en-US" altLang="en-US" sz="1600" b="0" dirty="0">
                  <a:solidFill>
                    <a:schemeClr val="tx1"/>
                  </a:solidFill>
                </a:rPr>
                <a:t>1</a:t>
              </a:r>
            </a:p>
          </p:txBody>
        </p:sp>
        <p:sp>
          <p:nvSpPr>
            <p:cNvPr id="157" name="TextBox 139"/>
            <p:cNvSpPr txBox="1">
              <a:spLocks noChangeArrowheads="1"/>
            </p:cNvSpPr>
            <p:nvPr/>
          </p:nvSpPr>
          <p:spPr bwMode="auto">
            <a:xfrm>
              <a:off x="6071947" y="5486485"/>
              <a:ext cx="62974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600" b="0" dirty="0">
                  <a:solidFill>
                    <a:schemeClr val="tx1"/>
                  </a:solidFill>
                </a:rPr>
                <a:t>7</a:t>
              </a:r>
            </a:p>
            <a:p>
              <a:pPr algn="ctr">
                <a:lnSpc>
                  <a:spcPct val="100000"/>
                </a:lnSpc>
                <a:spcBef>
                  <a:spcPct val="0"/>
                </a:spcBef>
                <a:spcAft>
                  <a:spcPct val="0"/>
                </a:spcAft>
                <a:buClrTx/>
                <a:buFontTx/>
                <a:buNone/>
              </a:pPr>
              <a:r>
                <a:rPr lang="en-US" altLang="en-US" sz="1600" b="0" dirty="0">
                  <a:solidFill>
                    <a:schemeClr val="tx1"/>
                  </a:solidFill>
                </a:rPr>
                <a:t>1</a:t>
              </a:r>
            </a:p>
            <a:p>
              <a:pPr algn="ctr">
                <a:lnSpc>
                  <a:spcPct val="100000"/>
                </a:lnSpc>
                <a:spcBef>
                  <a:spcPct val="0"/>
                </a:spcBef>
                <a:spcAft>
                  <a:spcPct val="0"/>
                </a:spcAft>
                <a:buClrTx/>
                <a:buFontTx/>
                <a:buNone/>
              </a:pPr>
              <a:r>
                <a:rPr lang="en-US" altLang="en-US" sz="1600" b="0" dirty="0">
                  <a:solidFill>
                    <a:schemeClr val="tx1"/>
                  </a:solidFill>
                </a:rPr>
                <a:t>0</a:t>
              </a:r>
            </a:p>
          </p:txBody>
        </p:sp>
        <p:sp>
          <p:nvSpPr>
            <p:cNvPr id="158" name="TextBox 139"/>
            <p:cNvSpPr txBox="1">
              <a:spLocks noChangeArrowheads="1"/>
            </p:cNvSpPr>
            <p:nvPr/>
          </p:nvSpPr>
          <p:spPr bwMode="auto">
            <a:xfrm>
              <a:off x="6874245" y="5470587"/>
              <a:ext cx="62974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600" b="0" dirty="0">
                  <a:solidFill>
                    <a:schemeClr val="tx1"/>
                  </a:solidFill>
                </a:rPr>
                <a:t>1</a:t>
              </a:r>
            </a:p>
            <a:p>
              <a:pPr algn="ctr">
                <a:lnSpc>
                  <a:spcPct val="100000"/>
                </a:lnSpc>
                <a:spcBef>
                  <a:spcPct val="0"/>
                </a:spcBef>
                <a:spcAft>
                  <a:spcPct val="0"/>
                </a:spcAft>
                <a:buClrTx/>
                <a:buFontTx/>
                <a:buNone/>
              </a:pPr>
              <a:r>
                <a:rPr lang="en-US" altLang="en-US" sz="1600" b="0" dirty="0">
                  <a:solidFill>
                    <a:schemeClr val="tx1"/>
                  </a:solidFill>
                </a:rPr>
                <a:t>0</a:t>
              </a:r>
            </a:p>
            <a:p>
              <a:pPr algn="ctr">
                <a:lnSpc>
                  <a:spcPct val="100000"/>
                </a:lnSpc>
                <a:spcBef>
                  <a:spcPct val="0"/>
                </a:spcBef>
                <a:spcAft>
                  <a:spcPct val="0"/>
                </a:spcAft>
                <a:buClrTx/>
                <a:buFontTx/>
                <a:buNone/>
              </a:pPr>
              <a:r>
                <a:rPr lang="en-US" altLang="en-US" sz="1600" b="0" dirty="0">
                  <a:solidFill>
                    <a:schemeClr val="tx1"/>
                  </a:solidFill>
                </a:rPr>
                <a:t>0</a:t>
              </a:r>
            </a:p>
          </p:txBody>
        </p:sp>
        <p:cxnSp>
          <p:nvCxnSpPr>
            <p:cNvPr id="29" name="Straight Connector 5"/>
            <p:cNvCxnSpPr>
              <a:cxnSpLocks noChangeShapeType="1"/>
            </p:cNvCxnSpPr>
            <p:nvPr/>
          </p:nvCxnSpPr>
          <p:spPr bwMode="auto">
            <a:xfrm>
              <a:off x="3602704" y="5125822"/>
              <a:ext cx="0" cy="61912"/>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sp>
          <p:nvSpPr>
            <p:cNvPr id="33" name="Rectangle 32"/>
            <p:cNvSpPr/>
            <p:nvPr/>
          </p:nvSpPr>
          <p:spPr bwMode="auto">
            <a:xfrm>
              <a:off x="1719249" y="3043151"/>
              <a:ext cx="825964" cy="2076205"/>
            </a:xfrm>
            <a:prstGeom prst="rect">
              <a:avLst/>
            </a:prstGeom>
            <a:solidFill>
              <a:schemeClr val="accent2"/>
            </a:solidFill>
            <a:ln>
              <a:solidFill>
                <a:schemeClr val="bg2">
                  <a:lumMod val="10000"/>
                </a:schemeClr>
              </a:solidFill>
            </a:ln>
            <a:extLst/>
          </p:spPr>
          <p:txBody>
            <a:bodyPr wrap="none" anchor="ctr"/>
            <a:lstStyle/>
            <a:p>
              <a:pPr algn="ctr" eaLnBrk="1" hangingPunct="1">
                <a:defRPr/>
              </a:pPr>
              <a:endParaRPr lang="en-US" sz="1600" b="0" dirty="0">
                <a:solidFill>
                  <a:schemeClr val="bg2"/>
                </a:solidFill>
              </a:endParaRPr>
            </a:p>
          </p:txBody>
        </p:sp>
        <p:sp>
          <p:nvSpPr>
            <p:cNvPr id="34" name="Rectangle 33"/>
            <p:cNvSpPr/>
            <p:nvPr/>
          </p:nvSpPr>
          <p:spPr bwMode="auto">
            <a:xfrm>
              <a:off x="2533667" y="2939278"/>
              <a:ext cx="827499" cy="2180079"/>
            </a:xfrm>
            <a:prstGeom prst="rect">
              <a:avLst/>
            </a:prstGeom>
            <a:solidFill>
              <a:schemeClr val="accent3"/>
            </a:solidFill>
            <a:ln>
              <a:solidFill>
                <a:schemeClr val="bg2">
                  <a:lumMod val="10000"/>
                </a:schemeClr>
              </a:solidFill>
            </a:ln>
            <a:extLst/>
          </p:spPr>
          <p:txBody>
            <a:bodyPr wrap="none" anchor="ctr"/>
            <a:lstStyle/>
            <a:p>
              <a:pPr algn="ctr" eaLnBrk="1" hangingPunct="1">
                <a:defRPr/>
              </a:pPr>
              <a:endParaRPr lang="en-US" sz="1600" b="0" dirty="0">
                <a:solidFill>
                  <a:schemeClr val="bg2"/>
                </a:solidFill>
              </a:endParaRPr>
            </a:p>
          </p:txBody>
        </p:sp>
        <p:sp>
          <p:nvSpPr>
            <p:cNvPr id="35" name="Rectangle 34"/>
            <p:cNvSpPr/>
            <p:nvPr/>
          </p:nvSpPr>
          <p:spPr bwMode="auto">
            <a:xfrm>
              <a:off x="3830230" y="2983090"/>
              <a:ext cx="827500" cy="2136266"/>
            </a:xfrm>
            <a:prstGeom prst="rect">
              <a:avLst/>
            </a:prstGeom>
            <a:solidFill>
              <a:schemeClr val="accent2"/>
            </a:solidFill>
            <a:ln>
              <a:solidFill>
                <a:schemeClr val="bg2">
                  <a:lumMod val="10000"/>
                </a:schemeClr>
              </a:solidFill>
            </a:ln>
            <a:extLst/>
          </p:spPr>
          <p:txBody>
            <a:bodyPr wrap="none" anchor="ctr"/>
            <a:lstStyle/>
            <a:p>
              <a:pPr algn="ctr" eaLnBrk="1" hangingPunct="1">
                <a:defRPr/>
              </a:pPr>
              <a:endParaRPr lang="en-US" sz="1600" b="0" dirty="0">
                <a:solidFill>
                  <a:schemeClr val="bg2"/>
                </a:solidFill>
              </a:endParaRPr>
            </a:p>
          </p:txBody>
        </p:sp>
        <p:sp>
          <p:nvSpPr>
            <p:cNvPr id="36" name="Rectangle 35"/>
            <p:cNvSpPr/>
            <p:nvPr/>
          </p:nvSpPr>
          <p:spPr bwMode="auto">
            <a:xfrm>
              <a:off x="4665064" y="2939278"/>
              <a:ext cx="825964" cy="2180079"/>
            </a:xfrm>
            <a:prstGeom prst="rect">
              <a:avLst/>
            </a:prstGeom>
            <a:solidFill>
              <a:schemeClr val="accent3"/>
            </a:solidFill>
            <a:ln>
              <a:solidFill>
                <a:schemeClr val="bg2">
                  <a:lumMod val="10000"/>
                </a:schemeClr>
              </a:solidFill>
            </a:ln>
            <a:extLst/>
          </p:spPr>
          <p:txBody>
            <a:bodyPr wrap="none" anchor="ctr"/>
            <a:lstStyle/>
            <a:p>
              <a:pPr algn="ctr" eaLnBrk="1" hangingPunct="1">
                <a:defRPr/>
              </a:pPr>
              <a:endParaRPr lang="en-US" sz="1600" b="0" dirty="0">
                <a:solidFill>
                  <a:schemeClr val="bg2"/>
                </a:solidFill>
              </a:endParaRPr>
            </a:p>
          </p:txBody>
        </p:sp>
        <p:sp>
          <p:nvSpPr>
            <p:cNvPr id="37" name="TextBox 16"/>
            <p:cNvSpPr txBox="1">
              <a:spLocks noChangeArrowheads="1"/>
            </p:cNvSpPr>
            <p:nvPr/>
          </p:nvSpPr>
          <p:spPr bwMode="auto">
            <a:xfrm rot="16200000">
              <a:off x="-332239" y="3909238"/>
              <a:ext cx="2238180" cy="301621"/>
            </a:xfrm>
            <a:prstGeom prst="rect">
              <a:avLst/>
            </a:prstGeom>
            <a:noFill/>
            <a:ln>
              <a:noFill/>
            </a:ln>
            <a:extLst/>
          </p:spPr>
          <p:txBody>
            <a:bodyPr>
              <a:spAutoFit/>
            </a:bodyPr>
            <a:lstStyle>
              <a:lvl1pPr defTabSz="457200">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defTabSz="4572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defTabSz="4572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defTabSz="4572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defTabSz="4572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defTabSz="4572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defTabSz="4572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defTabSz="4572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defTabSz="4572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eaLnBrk="1" hangingPunct="1">
                <a:lnSpc>
                  <a:spcPct val="85000"/>
                </a:lnSpc>
                <a:spcBef>
                  <a:spcPct val="0"/>
                </a:spcBef>
                <a:spcAft>
                  <a:spcPct val="0"/>
                </a:spcAft>
                <a:buClrTx/>
                <a:buFontTx/>
                <a:buNone/>
                <a:defRPr/>
              </a:pPr>
              <a:r>
                <a:rPr lang="en-US" altLang="en-US" sz="1600" dirty="0">
                  <a:solidFill>
                    <a:schemeClr val="tx1"/>
                  </a:solidFill>
                  <a:latin typeface="+mn-lt"/>
                  <a:ea typeface="ヒラギノ角ゴ Pro W3"/>
                  <a:cs typeface="ヒラギノ角ゴ Pro W3"/>
                </a:rPr>
                <a:t>SVR12 (%)</a:t>
              </a:r>
            </a:p>
          </p:txBody>
        </p:sp>
        <p:cxnSp>
          <p:nvCxnSpPr>
            <p:cNvPr id="38" name="Straight Connector 3"/>
            <p:cNvCxnSpPr>
              <a:cxnSpLocks noChangeShapeType="1"/>
            </p:cNvCxnSpPr>
            <p:nvPr/>
          </p:nvCxnSpPr>
          <p:spPr bwMode="auto">
            <a:xfrm>
              <a:off x="1503435" y="2924919"/>
              <a:ext cx="0" cy="2194438"/>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39" name="Straight Connector 10"/>
            <p:cNvCxnSpPr>
              <a:cxnSpLocks noChangeShapeType="1"/>
            </p:cNvCxnSpPr>
            <p:nvPr/>
          </p:nvCxnSpPr>
          <p:spPr bwMode="auto">
            <a:xfrm>
              <a:off x="1432814" y="2939500"/>
              <a:ext cx="58339"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40" name="Straight Connector 11"/>
            <p:cNvCxnSpPr>
              <a:cxnSpLocks noChangeShapeType="1"/>
            </p:cNvCxnSpPr>
            <p:nvPr/>
          </p:nvCxnSpPr>
          <p:spPr bwMode="auto">
            <a:xfrm>
              <a:off x="1432814" y="3369639"/>
              <a:ext cx="58339"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41" name="Straight Connector 12"/>
            <p:cNvCxnSpPr>
              <a:cxnSpLocks noChangeShapeType="1"/>
            </p:cNvCxnSpPr>
            <p:nvPr/>
          </p:nvCxnSpPr>
          <p:spPr bwMode="auto">
            <a:xfrm>
              <a:off x="1432814" y="3805610"/>
              <a:ext cx="58339"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42" name="Straight Connector 13"/>
            <p:cNvCxnSpPr>
              <a:cxnSpLocks noChangeShapeType="1"/>
            </p:cNvCxnSpPr>
            <p:nvPr/>
          </p:nvCxnSpPr>
          <p:spPr bwMode="auto">
            <a:xfrm>
              <a:off x="1432814" y="4243039"/>
              <a:ext cx="58339"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43" name="Straight Connector 14"/>
            <p:cNvCxnSpPr>
              <a:cxnSpLocks noChangeShapeType="1"/>
            </p:cNvCxnSpPr>
            <p:nvPr/>
          </p:nvCxnSpPr>
          <p:spPr bwMode="auto">
            <a:xfrm>
              <a:off x="1432814" y="5114982"/>
              <a:ext cx="58339"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44" name="Straight Connector 15"/>
            <p:cNvCxnSpPr>
              <a:cxnSpLocks noChangeShapeType="1"/>
            </p:cNvCxnSpPr>
            <p:nvPr/>
          </p:nvCxnSpPr>
          <p:spPr bwMode="auto">
            <a:xfrm>
              <a:off x="1432814" y="4679011"/>
              <a:ext cx="58339"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sp>
          <p:nvSpPr>
            <p:cNvPr id="45" name="TextBox 7"/>
            <p:cNvSpPr txBox="1">
              <a:spLocks noChangeArrowheads="1"/>
            </p:cNvSpPr>
            <p:nvPr/>
          </p:nvSpPr>
          <p:spPr bwMode="auto">
            <a:xfrm>
              <a:off x="963027" y="2803897"/>
              <a:ext cx="508167" cy="288703"/>
            </a:xfrm>
            <a:prstGeom prst="rect">
              <a:avLst/>
            </a:prstGeom>
            <a:noFill/>
            <a:ln>
              <a:noFill/>
            </a:ln>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eaLnBrk="1" fontAlgn="auto" hangingPunct="1">
                <a:spcBef>
                  <a:spcPct val="35000"/>
                </a:spcBef>
                <a:spcAft>
                  <a:spcPct val="25000"/>
                </a:spcAft>
                <a:buClr>
                  <a:schemeClr val="folHlink"/>
                </a:buClr>
                <a:buFont typeface="Arial" panose="020B0604020202020204" pitchFamily="34" charset="0"/>
                <a:buNone/>
                <a:defRPr/>
              </a:pPr>
              <a:r>
                <a:rPr lang="en-US" altLang="en-US" sz="1600" b="0" kern="0" dirty="0">
                  <a:solidFill>
                    <a:schemeClr val="tx1"/>
                  </a:solidFill>
                </a:rPr>
                <a:t>100</a:t>
              </a:r>
            </a:p>
          </p:txBody>
        </p:sp>
        <p:sp>
          <p:nvSpPr>
            <p:cNvPr id="46" name="TextBox 18"/>
            <p:cNvSpPr txBox="1">
              <a:spLocks noChangeArrowheads="1"/>
            </p:cNvSpPr>
            <p:nvPr/>
          </p:nvSpPr>
          <p:spPr bwMode="auto">
            <a:xfrm>
              <a:off x="1061283" y="3239868"/>
              <a:ext cx="397629" cy="288703"/>
            </a:xfrm>
            <a:prstGeom prst="rect">
              <a:avLst/>
            </a:prstGeom>
            <a:noFill/>
            <a:ln>
              <a:noFill/>
            </a:ln>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eaLnBrk="1" fontAlgn="auto" hangingPunct="1">
                <a:spcBef>
                  <a:spcPct val="35000"/>
                </a:spcBef>
                <a:spcAft>
                  <a:spcPct val="25000"/>
                </a:spcAft>
                <a:buClr>
                  <a:schemeClr val="folHlink"/>
                </a:buClr>
                <a:buFont typeface="Arial" panose="020B0604020202020204" pitchFamily="34" charset="0"/>
                <a:buNone/>
                <a:defRPr/>
              </a:pPr>
              <a:r>
                <a:rPr lang="en-US" altLang="en-US" sz="1600" b="0" kern="0" dirty="0">
                  <a:solidFill>
                    <a:schemeClr val="tx1"/>
                  </a:solidFill>
                </a:rPr>
                <a:t>80</a:t>
              </a:r>
            </a:p>
          </p:txBody>
        </p:sp>
        <p:sp>
          <p:nvSpPr>
            <p:cNvPr id="47" name="TextBox 19"/>
            <p:cNvSpPr txBox="1">
              <a:spLocks noChangeArrowheads="1"/>
            </p:cNvSpPr>
            <p:nvPr/>
          </p:nvSpPr>
          <p:spPr bwMode="auto">
            <a:xfrm>
              <a:off x="1061283" y="3675840"/>
              <a:ext cx="397629" cy="288703"/>
            </a:xfrm>
            <a:prstGeom prst="rect">
              <a:avLst/>
            </a:prstGeom>
            <a:noFill/>
            <a:ln>
              <a:noFill/>
            </a:ln>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eaLnBrk="1" fontAlgn="auto" hangingPunct="1">
                <a:spcBef>
                  <a:spcPct val="35000"/>
                </a:spcBef>
                <a:spcAft>
                  <a:spcPct val="25000"/>
                </a:spcAft>
                <a:buClr>
                  <a:schemeClr val="folHlink"/>
                </a:buClr>
                <a:buFont typeface="Arial" panose="020B0604020202020204" pitchFamily="34" charset="0"/>
                <a:buNone/>
                <a:defRPr/>
              </a:pPr>
              <a:r>
                <a:rPr lang="en-US" altLang="en-US" sz="1600" b="0" kern="0" dirty="0">
                  <a:solidFill>
                    <a:schemeClr val="tx1"/>
                  </a:solidFill>
                </a:rPr>
                <a:t>60</a:t>
              </a:r>
            </a:p>
          </p:txBody>
        </p:sp>
        <p:sp>
          <p:nvSpPr>
            <p:cNvPr id="48" name="TextBox 20"/>
            <p:cNvSpPr txBox="1">
              <a:spLocks noChangeArrowheads="1"/>
            </p:cNvSpPr>
            <p:nvPr/>
          </p:nvSpPr>
          <p:spPr bwMode="auto">
            <a:xfrm>
              <a:off x="1061283" y="4111810"/>
              <a:ext cx="397629" cy="288703"/>
            </a:xfrm>
            <a:prstGeom prst="rect">
              <a:avLst/>
            </a:prstGeom>
            <a:noFill/>
            <a:ln>
              <a:noFill/>
            </a:ln>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eaLnBrk="1" fontAlgn="auto" hangingPunct="1">
                <a:spcBef>
                  <a:spcPct val="35000"/>
                </a:spcBef>
                <a:spcAft>
                  <a:spcPct val="25000"/>
                </a:spcAft>
                <a:buClr>
                  <a:schemeClr val="folHlink"/>
                </a:buClr>
                <a:buFont typeface="Arial" panose="020B0604020202020204" pitchFamily="34" charset="0"/>
                <a:buNone/>
                <a:defRPr/>
              </a:pPr>
              <a:r>
                <a:rPr lang="en-US" altLang="en-US" sz="1600" b="0" kern="0" dirty="0">
                  <a:solidFill>
                    <a:schemeClr val="tx1"/>
                  </a:solidFill>
                </a:rPr>
                <a:t>40</a:t>
              </a:r>
            </a:p>
          </p:txBody>
        </p:sp>
        <p:sp>
          <p:nvSpPr>
            <p:cNvPr id="49" name="TextBox 21"/>
            <p:cNvSpPr txBox="1">
              <a:spLocks noChangeArrowheads="1"/>
            </p:cNvSpPr>
            <p:nvPr/>
          </p:nvSpPr>
          <p:spPr bwMode="auto">
            <a:xfrm>
              <a:off x="1061283" y="4547782"/>
              <a:ext cx="397629" cy="288703"/>
            </a:xfrm>
            <a:prstGeom prst="rect">
              <a:avLst/>
            </a:prstGeom>
            <a:noFill/>
            <a:ln>
              <a:noFill/>
            </a:ln>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eaLnBrk="1" fontAlgn="auto" hangingPunct="1">
                <a:spcBef>
                  <a:spcPct val="35000"/>
                </a:spcBef>
                <a:spcAft>
                  <a:spcPct val="25000"/>
                </a:spcAft>
                <a:buClr>
                  <a:schemeClr val="folHlink"/>
                </a:buClr>
                <a:buFont typeface="Arial" panose="020B0604020202020204" pitchFamily="34" charset="0"/>
                <a:buNone/>
                <a:defRPr/>
              </a:pPr>
              <a:r>
                <a:rPr lang="en-US" altLang="en-US" sz="1600" b="0" kern="0" dirty="0">
                  <a:solidFill>
                    <a:schemeClr val="tx1"/>
                  </a:solidFill>
                </a:rPr>
                <a:t>20</a:t>
              </a:r>
            </a:p>
          </p:txBody>
        </p:sp>
        <p:sp>
          <p:nvSpPr>
            <p:cNvPr id="50" name="TextBox 22"/>
            <p:cNvSpPr txBox="1">
              <a:spLocks noChangeArrowheads="1"/>
            </p:cNvSpPr>
            <p:nvPr/>
          </p:nvSpPr>
          <p:spPr bwMode="auto">
            <a:xfrm>
              <a:off x="1173356" y="4983753"/>
              <a:ext cx="288627" cy="288703"/>
            </a:xfrm>
            <a:prstGeom prst="rect">
              <a:avLst/>
            </a:prstGeom>
            <a:noFill/>
            <a:ln>
              <a:noFill/>
            </a:ln>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eaLnBrk="1" fontAlgn="auto" hangingPunct="1">
                <a:spcBef>
                  <a:spcPct val="35000"/>
                </a:spcBef>
                <a:spcAft>
                  <a:spcPct val="25000"/>
                </a:spcAft>
                <a:buClr>
                  <a:schemeClr val="folHlink"/>
                </a:buClr>
                <a:buFont typeface="Arial" panose="020B0604020202020204" pitchFamily="34" charset="0"/>
                <a:buNone/>
                <a:defRPr/>
              </a:pPr>
              <a:r>
                <a:rPr lang="en-US" altLang="en-US" sz="1600" b="0" kern="0" dirty="0">
                  <a:solidFill>
                    <a:schemeClr val="tx1"/>
                  </a:solidFill>
                </a:rPr>
                <a:t>0</a:t>
              </a:r>
            </a:p>
          </p:txBody>
        </p:sp>
        <p:cxnSp>
          <p:nvCxnSpPr>
            <p:cNvPr id="51" name="Straight Connector 5"/>
            <p:cNvCxnSpPr>
              <a:cxnSpLocks noChangeShapeType="1"/>
            </p:cNvCxnSpPr>
            <p:nvPr/>
          </p:nvCxnSpPr>
          <p:spPr bwMode="auto">
            <a:xfrm>
              <a:off x="1503435" y="5121574"/>
              <a:ext cx="0" cy="56865"/>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sp>
          <p:nvSpPr>
            <p:cNvPr id="52" name="TextBox 7"/>
            <p:cNvSpPr txBox="1">
              <a:spLocks noChangeArrowheads="1"/>
            </p:cNvSpPr>
            <p:nvPr/>
          </p:nvSpPr>
          <p:spPr bwMode="auto">
            <a:xfrm>
              <a:off x="1914963" y="2699273"/>
              <a:ext cx="412292" cy="313932"/>
            </a:xfrm>
            <a:prstGeom prst="rect">
              <a:avLst/>
            </a:prstGeom>
            <a:noFill/>
            <a:ln>
              <a:noFill/>
            </a:ln>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eaLnBrk="1" fontAlgn="auto" hangingPunct="1">
                <a:spcBef>
                  <a:spcPct val="35000"/>
                </a:spcBef>
                <a:spcAft>
                  <a:spcPct val="25000"/>
                </a:spcAft>
                <a:buClr>
                  <a:schemeClr val="folHlink"/>
                </a:buClr>
                <a:buFont typeface="Arial" panose="020B0604020202020204" pitchFamily="34" charset="0"/>
                <a:buNone/>
                <a:defRPr/>
              </a:pPr>
              <a:r>
                <a:rPr lang="en-US" altLang="en-US" sz="1600" kern="0" dirty="0">
                  <a:solidFill>
                    <a:schemeClr val="tx1"/>
                  </a:solidFill>
                </a:rPr>
                <a:t>95</a:t>
              </a:r>
            </a:p>
          </p:txBody>
        </p:sp>
        <p:sp>
          <p:nvSpPr>
            <p:cNvPr id="53" name="TextBox 7"/>
            <p:cNvSpPr txBox="1">
              <a:spLocks noChangeArrowheads="1"/>
            </p:cNvSpPr>
            <p:nvPr/>
          </p:nvSpPr>
          <p:spPr bwMode="auto">
            <a:xfrm>
              <a:off x="2739735" y="2603735"/>
              <a:ext cx="412292" cy="313932"/>
            </a:xfrm>
            <a:prstGeom prst="rect">
              <a:avLst/>
            </a:prstGeom>
            <a:noFill/>
            <a:ln>
              <a:noFill/>
            </a:ln>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eaLnBrk="1" fontAlgn="auto" hangingPunct="1">
                <a:spcBef>
                  <a:spcPct val="35000"/>
                </a:spcBef>
                <a:spcAft>
                  <a:spcPct val="25000"/>
                </a:spcAft>
                <a:buClr>
                  <a:schemeClr val="folHlink"/>
                </a:buClr>
                <a:buFont typeface="Arial" panose="020B0604020202020204" pitchFamily="34" charset="0"/>
                <a:buNone/>
                <a:defRPr/>
              </a:pPr>
              <a:r>
                <a:rPr lang="en-US" altLang="en-US" sz="1600" kern="0" dirty="0">
                  <a:solidFill>
                    <a:schemeClr val="tx1"/>
                  </a:solidFill>
                </a:rPr>
                <a:t>98</a:t>
              </a:r>
            </a:p>
          </p:txBody>
        </p:sp>
        <p:sp>
          <p:nvSpPr>
            <p:cNvPr id="54" name="TextBox 7"/>
            <p:cNvSpPr txBox="1">
              <a:spLocks noChangeArrowheads="1"/>
            </p:cNvSpPr>
            <p:nvPr/>
          </p:nvSpPr>
          <p:spPr bwMode="auto">
            <a:xfrm>
              <a:off x="4040493" y="2633262"/>
              <a:ext cx="412292" cy="313932"/>
            </a:xfrm>
            <a:prstGeom prst="rect">
              <a:avLst/>
            </a:prstGeom>
            <a:noFill/>
            <a:ln>
              <a:noFill/>
            </a:ln>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eaLnBrk="1" fontAlgn="auto" hangingPunct="1">
                <a:spcBef>
                  <a:spcPct val="35000"/>
                </a:spcBef>
                <a:spcAft>
                  <a:spcPct val="25000"/>
                </a:spcAft>
                <a:buClr>
                  <a:schemeClr val="folHlink"/>
                </a:buClr>
                <a:buFont typeface="Arial" panose="020B0604020202020204" pitchFamily="34" charset="0"/>
                <a:buNone/>
                <a:defRPr/>
              </a:pPr>
              <a:r>
                <a:rPr lang="en-US" altLang="en-US" sz="1600" kern="0" dirty="0">
                  <a:solidFill>
                    <a:schemeClr val="tx1"/>
                  </a:solidFill>
                </a:rPr>
                <a:t>96</a:t>
              </a:r>
            </a:p>
          </p:txBody>
        </p:sp>
        <p:sp>
          <p:nvSpPr>
            <p:cNvPr id="55" name="TextBox 7"/>
            <p:cNvSpPr txBox="1">
              <a:spLocks noChangeArrowheads="1"/>
            </p:cNvSpPr>
            <p:nvPr/>
          </p:nvSpPr>
          <p:spPr bwMode="auto">
            <a:xfrm>
              <a:off x="4865115" y="2601906"/>
              <a:ext cx="412292" cy="313932"/>
            </a:xfrm>
            <a:prstGeom prst="rect">
              <a:avLst/>
            </a:prstGeom>
            <a:noFill/>
            <a:ln>
              <a:noFill/>
            </a:ln>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eaLnBrk="1" fontAlgn="auto" hangingPunct="1">
                <a:spcBef>
                  <a:spcPct val="35000"/>
                </a:spcBef>
                <a:spcAft>
                  <a:spcPct val="25000"/>
                </a:spcAft>
                <a:buClr>
                  <a:schemeClr val="folHlink"/>
                </a:buClr>
                <a:buFont typeface="Arial" panose="020B0604020202020204" pitchFamily="34" charset="0"/>
                <a:buNone/>
                <a:defRPr/>
              </a:pPr>
              <a:r>
                <a:rPr lang="en-US" altLang="en-US" sz="1600" kern="0" dirty="0">
                  <a:solidFill>
                    <a:schemeClr val="tx1"/>
                  </a:solidFill>
                </a:rPr>
                <a:t>98</a:t>
              </a:r>
            </a:p>
          </p:txBody>
        </p:sp>
        <p:sp>
          <p:nvSpPr>
            <p:cNvPr id="56" name="Rectangle 55"/>
            <p:cNvSpPr/>
            <p:nvPr/>
          </p:nvSpPr>
          <p:spPr bwMode="auto">
            <a:xfrm>
              <a:off x="5928310" y="3117081"/>
              <a:ext cx="825964" cy="2002275"/>
            </a:xfrm>
            <a:prstGeom prst="rect">
              <a:avLst/>
            </a:prstGeom>
            <a:solidFill>
              <a:schemeClr val="accent2"/>
            </a:solidFill>
            <a:ln>
              <a:solidFill>
                <a:schemeClr val="bg2">
                  <a:lumMod val="10000"/>
                </a:schemeClr>
              </a:solidFill>
            </a:ln>
            <a:extLst/>
          </p:spPr>
          <p:txBody>
            <a:bodyPr wrap="none" anchor="ctr"/>
            <a:lstStyle/>
            <a:p>
              <a:pPr algn="ctr" eaLnBrk="1" hangingPunct="1">
                <a:defRPr/>
              </a:pPr>
              <a:endParaRPr lang="en-US" sz="1600" b="0" dirty="0">
                <a:solidFill>
                  <a:schemeClr val="bg2"/>
                </a:solidFill>
              </a:endParaRPr>
            </a:p>
          </p:txBody>
        </p:sp>
        <p:sp>
          <p:nvSpPr>
            <p:cNvPr id="57" name="TextBox 7"/>
            <p:cNvSpPr txBox="1">
              <a:spLocks noChangeArrowheads="1"/>
            </p:cNvSpPr>
            <p:nvPr/>
          </p:nvSpPr>
          <p:spPr bwMode="auto">
            <a:xfrm>
              <a:off x="6128361" y="2702786"/>
              <a:ext cx="412292" cy="313932"/>
            </a:xfrm>
            <a:prstGeom prst="rect">
              <a:avLst/>
            </a:prstGeom>
            <a:noFill/>
            <a:ln>
              <a:noFill/>
            </a:ln>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eaLnBrk="1" fontAlgn="auto" hangingPunct="1">
                <a:spcBef>
                  <a:spcPct val="35000"/>
                </a:spcBef>
                <a:spcAft>
                  <a:spcPct val="25000"/>
                </a:spcAft>
                <a:buClr>
                  <a:schemeClr val="folHlink"/>
                </a:buClr>
                <a:buFont typeface="Arial" panose="020B0604020202020204" pitchFamily="34" charset="0"/>
                <a:buNone/>
                <a:defRPr/>
              </a:pPr>
              <a:r>
                <a:rPr lang="en-US" altLang="en-US" sz="1600" kern="0" dirty="0">
                  <a:solidFill>
                    <a:schemeClr val="tx1"/>
                  </a:solidFill>
                </a:rPr>
                <a:t>91</a:t>
              </a:r>
            </a:p>
          </p:txBody>
        </p:sp>
        <p:sp>
          <p:nvSpPr>
            <p:cNvPr id="58" name="Rectangle 57"/>
            <p:cNvSpPr/>
            <p:nvPr/>
          </p:nvSpPr>
          <p:spPr bwMode="auto">
            <a:xfrm>
              <a:off x="6755363" y="2911253"/>
              <a:ext cx="825964" cy="2208103"/>
            </a:xfrm>
            <a:prstGeom prst="rect">
              <a:avLst/>
            </a:prstGeom>
            <a:solidFill>
              <a:schemeClr val="accent3"/>
            </a:solidFill>
            <a:ln>
              <a:solidFill>
                <a:schemeClr val="bg2">
                  <a:lumMod val="10000"/>
                </a:schemeClr>
              </a:solidFill>
            </a:ln>
            <a:extLst/>
          </p:spPr>
          <p:txBody>
            <a:bodyPr wrap="none" anchor="ctr"/>
            <a:lstStyle/>
            <a:p>
              <a:pPr algn="ctr" eaLnBrk="1" hangingPunct="1">
                <a:defRPr/>
              </a:pPr>
              <a:endParaRPr lang="en-US" sz="1600" b="0" dirty="0">
                <a:solidFill>
                  <a:schemeClr val="bg2"/>
                </a:solidFill>
              </a:endParaRPr>
            </a:p>
          </p:txBody>
        </p:sp>
        <p:sp>
          <p:nvSpPr>
            <p:cNvPr id="59" name="TextBox 7"/>
            <p:cNvSpPr txBox="1">
              <a:spLocks noChangeArrowheads="1"/>
            </p:cNvSpPr>
            <p:nvPr/>
          </p:nvSpPr>
          <p:spPr bwMode="auto">
            <a:xfrm>
              <a:off x="6958941" y="2562935"/>
              <a:ext cx="412292" cy="313932"/>
            </a:xfrm>
            <a:prstGeom prst="rect">
              <a:avLst/>
            </a:prstGeom>
            <a:noFill/>
            <a:ln>
              <a:noFill/>
            </a:ln>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eaLnBrk="1" fontAlgn="auto" hangingPunct="1">
                <a:spcBef>
                  <a:spcPct val="35000"/>
                </a:spcBef>
                <a:spcAft>
                  <a:spcPct val="25000"/>
                </a:spcAft>
                <a:buClr>
                  <a:schemeClr val="folHlink"/>
                </a:buClr>
                <a:buFont typeface="Arial" panose="020B0604020202020204" pitchFamily="34" charset="0"/>
                <a:buNone/>
                <a:defRPr/>
              </a:pPr>
              <a:r>
                <a:rPr lang="en-US" altLang="en-US" sz="1600" kern="0" dirty="0">
                  <a:solidFill>
                    <a:schemeClr val="tx1"/>
                  </a:solidFill>
                </a:rPr>
                <a:t>99</a:t>
              </a:r>
            </a:p>
          </p:txBody>
        </p:sp>
        <p:sp>
          <p:nvSpPr>
            <p:cNvPr id="61" name="Rectangle 13"/>
            <p:cNvSpPr>
              <a:spLocks noChangeArrowheads="1"/>
            </p:cNvSpPr>
            <p:nvPr/>
          </p:nvSpPr>
          <p:spPr bwMode="auto">
            <a:xfrm>
              <a:off x="1709696" y="4750382"/>
              <a:ext cx="845248" cy="307777"/>
            </a:xfrm>
            <a:prstGeom prst="rect">
              <a:avLst/>
            </a:prstGeom>
            <a:noFill/>
            <a:ln w="9525">
              <a:noFill/>
              <a:miter lim="800000"/>
              <a:headEnd/>
              <a:tailEnd/>
            </a:ln>
          </p:spPr>
          <p:txBody>
            <a:bodyPr wrap="square">
              <a:spAutoFit/>
            </a:bodyPr>
            <a:lstStyle/>
            <a:p>
              <a:pPr algn="ctr">
                <a:defRPr/>
              </a:pPr>
              <a:r>
                <a:rPr lang="en-US" altLang="en-US" sz="1400" b="0" dirty="0">
                  <a:solidFill>
                    <a:schemeClr val="bg2">
                      <a:lumMod val="10000"/>
                    </a:schemeClr>
                  </a:solidFill>
                </a:rPr>
                <a:t>476/501</a:t>
              </a:r>
            </a:p>
          </p:txBody>
        </p:sp>
        <p:sp>
          <p:nvSpPr>
            <p:cNvPr id="62" name="Rectangle 13"/>
            <p:cNvSpPr>
              <a:spLocks noChangeArrowheads="1"/>
            </p:cNvSpPr>
            <p:nvPr/>
          </p:nvSpPr>
          <p:spPr bwMode="auto">
            <a:xfrm>
              <a:off x="2556640" y="4746353"/>
              <a:ext cx="823119" cy="307777"/>
            </a:xfrm>
            <a:prstGeom prst="rect">
              <a:avLst/>
            </a:prstGeom>
            <a:noFill/>
            <a:ln w="9525">
              <a:noFill/>
              <a:miter lim="800000"/>
              <a:headEnd/>
              <a:tailEnd/>
            </a:ln>
          </p:spPr>
          <p:txBody>
            <a:bodyPr wrap="square">
              <a:spAutoFit/>
            </a:bodyPr>
            <a:lstStyle/>
            <a:p>
              <a:pPr algn="ctr">
                <a:defRPr/>
              </a:pPr>
              <a:r>
                <a:rPr lang="en-US" altLang="en-US" sz="1400" b="0" dirty="0">
                  <a:solidFill>
                    <a:schemeClr val="bg2">
                      <a:lumMod val="10000"/>
                    </a:schemeClr>
                  </a:solidFill>
                </a:rPr>
                <a:t>432/440</a:t>
              </a:r>
            </a:p>
          </p:txBody>
        </p:sp>
        <p:sp>
          <p:nvSpPr>
            <p:cNvPr id="63" name="Rectangle 13"/>
            <p:cNvSpPr>
              <a:spLocks noChangeArrowheads="1"/>
            </p:cNvSpPr>
            <p:nvPr/>
          </p:nvSpPr>
          <p:spPr bwMode="auto">
            <a:xfrm>
              <a:off x="3827706" y="4740537"/>
              <a:ext cx="827110" cy="307777"/>
            </a:xfrm>
            <a:prstGeom prst="rect">
              <a:avLst/>
            </a:prstGeom>
            <a:noFill/>
            <a:ln w="9525">
              <a:noFill/>
              <a:miter lim="800000"/>
              <a:headEnd/>
              <a:tailEnd/>
            </a:ln>
          </p:spPr>
          <p:txBody>
            <a:bodyPr wrap="square">
              <a:spAutoFit/>
            </a:bodyPr>
            <a:lstStyle/>
            <a:p>
              <a:pPr algn="ctr">
                <a:defRPr/>
              </a:pPr>
              <a:r>
                <a:rPr lang="en-US" altLang="en-US" sz="1400" b="0" dirty="0">
                  <a:solidFill>
                    <a:schemeClr val="bg2">
                      <a:lumMod val="10000"/>
                    </a:schemeClr>
                  </a:solidFill>
                </a:rPr>
                <a:t>394/411</a:t>
              </a:r>
            </a:p>
          </p:txBody>
        </p:sp>
        <p:sp>
          <p:nvSpPr>
            <p:cNvPr id="64" name="Rectangle 13"/>
            <p:cNvSpPr>
              <a:spLocks noChangeArrowheads="1"/>
            </p:cNvSpPr>
            <p:nvPr/>
          </p:nvSpPr>
          <p:spPr bwMode="auto">
            <a:xfrm>
              <a:off x="4668873" y="4742043"/>
              <a:ext cx="834091" cy="307777"/>
            </a:xfrm>
            <a:prstGeom prst="rect">
              <a:avLst/>
            </a:prstGeom>
            <a:noFill/>
            <a:ln w="9525">
              <a:noFill/>
              <a:miter lim="800000"/>
              <a:headEnd/>
              <a:tailEnd/>
            </a:ln>
          </p:spPr>
          <p:txBody>
            <a:bodyPr wrap="square">
              <a:spAutoFit/>
            </a:bodyPr>
            <a:lstStyle/>
            <a:p>
              <a:pPr algn="ctr">
                <a:defRPr/>
              </a:pPr>
              <a:r>
                <a:rPr lang="en-US" altLang="en-US" sz="1400" b="0" dirty="0">
                  <a:solidFill>
                    <a:schemeClr val="bg2">
                      <a:lumMod val="10000"/>
                    </a:schemeClr>
                  </a:solidFill>
                </a:rPr>
                <a:t>349/356</a:t>
              </a:r>
            </a:p>
          </p:txBody>
        </p:sp>
        <p:sp>
          <p:nvSpPr>
            <p:cNvPr id="65" name="Rectangle 13"/>
            <p:cNvSpPr>
              <a:spLocks noChangeArrowheads="1"/>
            </p:cNvSpPr>
            <p:nvPr/>
          </p:nvSpPr>
          <p:spPr bwMode="auto">
            <a:xfrm>
              <a:off x="5956480" y="4727303"/>
              <a:ext cx="769625" cy="307777"/>
            </a:xfrm>
            <a:prstGeom prst="rect">
              <a:avLst/>
            </a:prstGeom>
            <a:noFill/>
            <a:ln w="9525">
              <a:noFill/>
              <a:miter lim="800000"/>
              <a:headEnd/>
              <a:tailEnd/>
            </a:ln>
          </p:spPr>
          <p:txBody>
            <a:bodyPr wrap="square">
              <a:spAutoFit/>
            </a:bodyPr>
            <a:lstStyle/>
            <a:p>
              <a:pPr algn="ctr">
                <a:defRPr/>
              </a:pPr>
              <a:r>
                <a:rPr lang="en-US" altLang="en-US" sz="1400" b="0" dirty="0">
                  <a:solidFill>
                    <a:schemeClr val="bg2">
                      <a:lumMod val="10000"/>
                    </a:schemeClr>
                  </a:solidFill>
                </a:rPr>
                <a:t>82/90</a:t>
              </a:r>
            </a:p>
          </p:txBody>
        </p:sp>
        <p:sp>
          <p:nvSpPr>
            <p:cNvPr id="66" name="Rectangle 13"/>
            <p:cNvSpPr>
              <a:spLocks noChangeArrowheads="1"/>
            </p:cNvSpPr>
            <p:nvPr/>
          </p:nvSpPr>
          <p:spPr bwMode="auto">
            <a:xfrm>
              <a:off x="6783533" y="4727303"/>
              <a:ext cx="769625" cy="307777"/>
            </a:xfrm>
            <a:prstGeom prst="rect">
              <a:avLst/>
            </a:prstGeom>
            <a:noFill/>
            <a:ln w="9525">
              <a:noFill/>
              <a:miter lim="800000"/>
              <a:headEnd/>
              <a:tailEnd/>
            </a:ln>
          </p:spPr>
          <p:txBody>
            <a:bodyPr wrap="square">
              <a:spAutoFit/>
            </a:bodyPr>
            <a:lstStyle/>
            <a:p>
              <a:pPr algn="ctr">
                <a:defRPr/>
              </a:pPr>
              <a:r>
                <a:rPr lang="en-US" altLang="en-US" sz="1400" b="0" dirty="0">
                  <a:solidFill>
                    <a:schemeClr val="bg2">
                      <a:lumMod val="10000"/>
                    </a:schemeClr>
                  </a:solidFill>
                </a:rPr>
                <a:t>83/84</a:t>
              </a:r>
            </a:p>
          </p:txBody>
        </p:sp>
        <p:cxnSp>
          <p:nvCxnSpPr>
            <p:cNvPr id="68" name="Straight Connector 3"/>
            <p:cNvCxnSpPr>
              <a:cxnSpLocks noChangeShapeType="1"/>
            </p:cNvCxnSpPr>
            <p:nvPr/>
          </p:nvCxnSpPr>
          <p:spPr bwMode="auto">
            <a:xfrm>
              <a:off x="1500357" y="5117898"/>
              <a:ext cx="6297234"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69" name="Straight Connector 5"/>
            <p:cNvCxnSpPr>
              <a:cxnSpLocks noChangeShapeType="1"/>
            </p:cNvCxnSpPr>
            <p:nvPr/>
          </p:nvCxnSpPr>
          <p:spPr bwMode="auto">
            <a:xfrm>
              <a:off x="5716220" y="5114982"/>
              <a:ext cx="0" cy="61912"/>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70" name="Straight Connector 5"/>
            <p:cNvCxnSpPr>
              <a:cxnSpLocks noChangeShapeType="1"/>
            </p:cNvCxnSpPr>
            <p:nvPr/>
          </p:nvCxnSpPr>
          <p:spPr bwMode="auto">
            <a:xfrm>
              <a:off x="7786017" y="5116586"/>
              <a:ext cx="0" cy="61912"/>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4" name="Straight Connector 3"/>
            <p:cNvCxnSpPr/>
            <p:nvPr/>
          </p:nvCxnSpPr>
          <p:spPr bwMode="auto">
            <a:xfrm>
              <a:off x="1578487" y="5462594"/>
              <a:ext cx="1876713" cy="0"/>
            </a:xfrm>
            <a:prstGeom prst="line">
              <a:avLst/>
            </a:prstGeom>
            <a:noFill/>
            <a:ln w="28575" cap="flat" cmpd="sng" algn="ctr">
              <a:solidFill>
                <a:schemeClr val="tx1"/>
              </a:solidFill>
              <a:prstDash val="solid"/>
              <a:round/>
              <a:headEnd type="none" w="med" len="med"/>
              <a:tailEnd type="none" w="med" len="med"/>
            </a:ln>
            <a:effectLst/>
          </p:spPr>
        </p:cxnSp>
        <p:cxnSp>
          <p:nvCxnSpPr>
            <p:cNvPr id="74" name="Straight Connector 73"/>
            <p:cNvCxnSpPr/>
            <p:nvPr/>
          </p:nvCxnSpPr>
          <p:spPr bwMode="auto">
            <a:xfrm>
              <a:off x="3742240" y="5462594"/>
              <a:ext cx="1876713" cy="0"/>
            </a:xfrm>
            <a:prstGeom prst="line">
              <a:avLst/>
            </a:prstGeom>
            <a:noFill/>
            <a:ln w="28575" cap="flat" cmpd="sng" algn="ctr">
              <a:solidFill>
                <a:schemeClr val="tx1"/>
              </a:solidFill>
              <a:prstDash val="solid"/>
              <a:round/>
              <a:headEnd type="none" w="med" len="med"/>
              <a:tailEnd type="none" w="med" len="med"/>
            </a:ln>
            <a:effectLst/>
          </p:spPr>
        </p:cxnSp>
        <p:cxnSp>
          <p:nvCxnSpPr>
            <p:cNvPr id="75" name="Straight Connector 74"/>
            <p:cNvCxnSpPr/>
            <p:nvPr/>
          </p:nvCxnSpPr>
          <p:spPr bwMode="auto">
            <a:xfrm>
              <a:off x="5884146" y="5462594"/>
              <a:ext cx="1876713" cy="0"/>
            </a:xfrm>
            <a:prstGeom prst="line">
              <a:avLst/>
            </a:prstGeom>
            <a:noFill/>
            <a:ln w="28575" cap="flat" cmpd="sng" algn="ctr">
              <a:solidFill>
                <a:schemeClr val="tx1"/>
              </a:solidFill>
              <a:prstDash val="solid"/>
              <a:round/>
              <a:headEnd type="none" w="med" len="med"/>
              <a:tailEnd type="none" w="med" len="med"/>
            </a:ln>
            <a:effectLst/>
          </p:spPr>
        </p:cxnSp>
        <p:grpSp>
          <p:nvGrpSpPr>
            <p:cNvPr id="91" name="Group 122"/>
            <p:cNvGrpSpPr>
              <a:grpSpLocks/>
            </p:cNvGrpSpPr>
            <p:nvPr/>
          </p:nvGrpSpPr>
          <p:grpSpPr bwMode="auto">
            <a:xfrm>
              <a:off x="2044011" y="2983967"/>
              <a:ext cx="139316" cy="126749"/>
              <a:chOff x="823913" y="3395663"/>
              <a:chExt cx="91440" cy="147637"/>
            </a:xfrm>
          </p:grpSpPr>
          <p:cxnSp>
            <p:nvCxnSpPr>
              <p:cNvPr id="92" name="Straight Connector 123"/>
              <p:cNvCxnSpPr>
                <a:cxnSpLocks noChangeShapeType="1"/>
              </p:cNvCxnSpPr>
              <p:nvPr/>
            </p:nvCxnSpPr>
            <p:spPr bwMode="auto">
              <a:xfrm flipV="1">
                <a:off x="869633" y="3401551"/>
                <a:ext cx="0" cy="138109"/>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93" name="Straight Connector 124"/>
              <p:cNvCxnSpPr>
                <a:cxnSpLocks noChangeShapeType="1"/>
              </p:cNvCxnSpPr>
              <p:nvPr/>
            </p:nvCxnSpPr>
            <p:spPr bwMode="auto">
              <a:xfrm>
                <a:off x="823913" y="3395663"/>
                <a:ext cx="91440"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94" name="Straight Connector 125"/>
              <p:cNvCxnSpPr>
                <a:cxnSpLocks noChangeShapeType="1"/>
              </p:cNvCxnSpPr>
              <p:nvPr/>
            </p:nvCxnSpPr>
            <p:spPr bwMode="auto">
              <a:xfrm>
                <a:off x="823913" y="3543300"/>
                <a:ext cx="91440"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grpSp>
        <p:grpSp>
          <p:nvGrpSpPr>
            <p:cNvPr id="99" name="Group 132"/>
            <p:cNvGrpSpPr>
              <a:grpSpLocks/>
            </p:cNvGrpSpPr>
            <p:nvPr/>
          </p:nvGrpSpPr>
          <p:grpSpPr bwMode="auto">
            <a:xfrm>
              <a:off x="6263086" y="3001721"/>
              <a:ext cx="137160" cy="429292"/>
              <a:chOff x="823913" y="3395663"/>
              <a:chExt cx="91440" cy="239246"/>
            </a:xfrm>
          </p:grpSpPr>
          <p:cxnSp>
            <p:nvCxnSpPr>
              <p:cNvPr id="100" name="Straight Connector 133"/>
              <p:cNvCxnSpPr>
                <a:cxnSpLocks noChangeShapeType="1"/>
              </p:cNvCxnSpPr>
              <p:nvPr/>
            </p:nvCxnSpPr>
            <p:spPr bwMode="auto">
              <a:xfrm flipV="1">
                <a:off x="869633" y="3401552"/>
                <a:ext cx="0" cy="233357"/>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101" name="Straight Connector 134"/>
              <p:cNvCxnSpPr>
                <a:cxnSpLocks noChangeShapeType="1"/>
              </p:cNvCxnSpPr>
              <p:nvPr/>
            </p:nvCxnSpPr>
            <p:spPr bwMode="auto">
              <a:xfrm>
                <a:off x="823913" y="3395663"/>
                <a:ext cx="91440"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102" name="Straight Connector 135"/>
              <p:cNvCxnSpPr>
                <a:cxnSpLocks noChangeShapeType="1"/>
              </p:cNvCxnSpPr>
              <p:nvPr/>
            </p:nvCxnSpPr>
            <p:spPr bwMode="auto">
              <a:xfrm>
                <a:off x="823913" y="3633788"/>
                <a:ext cx="91440"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grpSp>
        <p:grpSp>
          <p:nvGrpSpPr>
            <p:cNvPr id="111" name="Group 152"/>
            <p:cNvGrpSpPr>
              <a:grpSpLocks/>
            </p:cNvGrpSpPr>
            <p:nvPr/>
          </p:nvGrpSpPr>
          <p:grpSpPr bwMode="auto">
            <a:xfrm>
              <a:off x="7099094" y="2859200"/>
              <a:ext cx="134723" cy="245218"/>
              <a:chOff x="823913" y="3403684"/>
              <a:chExt cx="91440" cy="234866"/>
            </a:xfrm>
          </p:grpSpPr>
          <p:cxnSp>
            <p:nvCxnSpPr>
              <p:cNvPr id="112" name="Straight Connector 153"/>
              <p:cNvCxnSpPr>
                <a:cxnSpLocks noChangeShapeType="1"/>
              </p:cNvCxnSpPr>
              <p:nvPr/>
            </p:nvCxnSpPr>
            <p:spPr bwMode="auto">
              <a:xfrm flipV="1">
                <a:off x="869633" y="3405193"/>
                <a:ext cx="0" cy="233357"/>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113" name="Straight Connector 154"/>
              <p:cNvCxnSpPr>
                <a:cxnSpLocks noChangeShapeType="1"/>
              </p:cNvCxnSpPr>
              <p:nvPr/>
            </p:nvCxnSpPr>
            <p:spPr bwMode="auto">
              <a:xfrm>
                <a:off x="823913" y="3403684"/>
                <a:ext cx="91440"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114" name="Straight Connector 155"/>
              <p:cNvCxnSpPr>
                <a:cxnSpLocks noChangeShapeType="1"/>
              </p:cNvCxnSpPr>
              <p:nvPr/>
            </p:nvCxnSpPr>
            <p:spPr bwMode="auto">
              <a:xfrm>
                <a:off x="823913" y="3633788"/>
                <a:ext cx="91440"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grpSp>
        <p:grpSp>
          <p:nvGrpSpPr>
            <p:cNvPr id="115" name="Group 156"/>
            <p:cNvGrpSpPr>
              <a:grpSpLocks/>
            </p:cNvGrpSpPr>
            <p:nvPr/>
          </p:nvGrpSpPr>
          <p:grpSpPr bwMode="auto">
            <a:xfrm>
              <a:off x="4176319" y="2915732"/>
              <a:ext cx="133971" cy="134178"/>
              <a:chOff x="823913" y="3403684"/>
              <a:chExt cx="91440" cy="111042"/>
            </a:xfrm>
          </p:grpSpPr>
          <p:cxnSp>
            <p:nvCxnSpPr>
              <p:cNvPr id="116" name="Straight Connector 157"/>
              <p:cNvCxnSpPr>
                <a:cxnSpLocks noChangeShapeType="1"/>
              </p:cNvCxnSpPr>
              <p:nvPr/>
            </p:nvCxnSpPr>
            <p:spPr bwMode="auto">
              <a:xfrm flipV="1">
                <a:off x="869633" y="3405194"/>
                <a:ext cx="0" cy="104769"/>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117" name="Straight Connector 158"/>
              <p:cNvCxnSpPr>
                <a:cxnSpLocks noChangeShapeType="1"/>
              </p:cNvCxnSpPr>
              <p:nvPr/>
            </p:nvCxnSpPr>
            <p:spPr bwMode="auto">
              <a:xfrm>
                <a:off x="823913" y="3403684"/>
                <a:ext cx="91440"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118" name="Straight Connector 159"/>
              <p:cNvCxnSpPr>
                <a:cxnSpLocks noChangeShapeType="1"/>
              </p:cNvCxnSpPr>
              <p:nvPr/>
            </p:nvCxnSpPr>
            <p:spPr bwMode="auto">
              <a:xfrm>
                <a:off x="823913" y="3514726"/>
                <a:ext cx="91440"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grpSp>
        <p:grpSp>
          <p:nvGrpSpPr>
            <p:cNvPr id="121" name="Group 122"/>
            <p:cNvGrpSpPr>
              <a:grpSpLocks/>
            </p:cNvGrpSpPr>
            <p:nvPr/>
          </p:nvGrpSpPr>
          <p:grpSpPr bwMode="auto">
            <a:xfrm>
              <a:off x="2887352" y="2889928"/>
              <a:ext cx="136872" cy="99650"/>
              <a:chOff x="823913" y="3395663"/>
              <a:chExt cx="91440" cy="147637"/>
            </a:xfrm>
          </p:grpSpPr>
          <p:cxnSp>
            <p:nvCxnSpPr>
              <p:cNvPr id="122" name="Straight Connector 123"/>
              <p:cNvCxnSpPr>
                <a:cxnSpLocks noChangeShapeType="1"/>
              </p:cNvCxnSpPr>
              <p:nvPr/>
            </p:nvCxnSpPr>
            <p:spPr bwMode="auto">
              <a:xfrm flipV="1">
                <a:off x="869633" y="3401551"/>
                <a:ext cx="0" cy="138109"/>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123" name="Straight Connector 124"/>
              <p:cNvCxnSpPr>
                <a:cxnSpLocks noChangeShapeType="1"/>
              </p:cNvCxnSpPr>
              <p:nvPr/>
            </p:nvCxnSpPr>
            <p:spPr bwMode="auto">
              <a:xfrm>
                <a:off x="823913" y="3395663"/>
                <a:ext cx="91440"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124" name="Straight Connector 125"/>
              <p:cNvCxnSpPr>
                <a:cxnSpLocks noChangeShapeType="1"/>
              </p:cNvCxnSpPr>
              <p:nvPr/>
            </p:nvCxnSpPr>
            <p:spPr bwMode="auto">
              <a:xfrm>
                <a:off x="823913" y="3543300"/>
                <a:ext cx="91440"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grpSp>
        <p:grpSp>
          <p:nvGrpSpPr>
            <p:cNvPr id="125" name="Group 122"/>
            <p:cNvGrpSpPr>
              <a:grpSpLocks/>
            </p:cNvGrpSpPr>
            <p:nvPr/>
          </p:nvGrpSpPr>
          <p:grpSpPr bwMode="auto">
            <a:xfrm>
              <a:off x="5000606" y="2896677"/>
              <a:ext cx="136872" cy="99650"/>
              <a:chOff x="823913" y="3395663"/>
              <a:chExt cx="91440" cy="147637"/>
            </a:xfrm>
          </p:grpSpPr>
          <p:cxnSp>
            <p:nvCxnSpPr>
              <p:cNvPr id="126" name="Straight Connector 123"/>
              <p:cNvCxnSpPr>
                <a:cxnSpLocks noChangeShapeType="1"/>
              </p:cNvCxnSpPr>
              <p:nvPr/>
            </p:nvCxnSpPr>
            <p:spPr bwMode="auto">
              <a:xfrm flipV="1">
                <a:off x="869633" y="3401551"/>
                <a:ext cx="0" cy="138109"/>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127" name="Straight Connector 124"/>
              <p:cNvCxnSpPr>
                <a:cxnSpLocks noChangeShapeType="1"/>
              </p:cNvCxnSpPr>
              <p:nvPr/>
            </p:nvCxnSpPr>
            <p:spPr bwMode="auto">
              <a:xfrm>
                <a:off x="823913" y="3395663"/>
                <a:ext cx="91440"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128" name="Straight Connector 125"/>
              <p:cNvCxnSpPr>
                <a:cxnSpLocks noChangeShapeType="1"/>
              </p:cNvCxnSpPr>
              <p:nvPr/>
            </p:nvCxnSpPr>
            <p:spPr bwMode="auto">
              <a:xfrm>
                <a:off x="823913" y="3543300"/>
                <a:ext cx="91440"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grpSp>
      </p:grpSp>
      <p:sp>
        <p:nvSpPr>
          <p:cNvPr id="129" name="TextBox 3"/>
          <p:cNvSpPr txBox="1">
            <a:spLocks noChangeArrowheads="1"/>
          </p:cNvSpPr>
          <p:nvPr/>
        </p:nvSpPr>
        <p:spPr bwMode="auto">
          <a:xfrm>
            <a:off x="7099094" y="2016724"/>
            <a:ext cx="220023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nSpc>
                <a:spcPct val="100000"/>
              </a:lnSpc>
              <a:spcBef>
                <a:spcPct val="0"/>
              </a:spcBef>
              <a:spcAft>
                <a:spcPct val="0"/>
              </a:spcAft>
              <a:buClrTx/>
              <a:buFontTx/>
              <a:buNone/>
            </a:pPr>
            <a:r>
              <a:rPr lang="en-US" altLang="en-US" sz="1400" b="0" dirty="0">
                <a:solidFill>
                  <a:schemeClr val="tx1"/>
                </a:solidFill>
              </a:rPr>
              <a:t>SOF/VEL/VOX 8 wks</a:t>
            </a:r>
          </a:p>
          <a:p>
            <a:pPr>
              <a:lnSpc>
                <a:spcPct val="100000"/>
              </a:lnSpc>
              <a:spcBef>
                <a:spcPct val="0"/>
              </a:spcBef>
              <a:spcAft>
                <a:spcPct val="0"/>
              </a:spcAft>
              <a:buClrTx/>
              <a:buFontTx/>
              <a:buNone/>
            </a:pPr>
            <a:r>
              <a:rPr lang="en-US" altLang="en-US" sz="1400" b="0" dirty="0">
                <a:solidFill>
                  <a:schemeClr val="tx1"/>
                </a:solidFill>
              </a:rPr>
              <a:t>SOF/VEL 12 wks</a:t>
            </a:r>
          </a:p>
        </p:txBody>
      </p:sp>
      <p:sp>
        <p:nvSpPr>
          <p:cNvPr id="130" name="Rectangle 4"/>
          <p:cNvSpPr>
            <a:spLocks noChangeArrowheads="1"/>
          </p:cNvSpPr>
          <p:nvPr/>
        </p:nvSpPr>
        <p:spPr bwMode="auto">
          <a:xfrm>
            <a:off x="6937169" y="2098409"/>
            <a:ext cx="146050" cy="14605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eaLnBrk="1" hangingPunct="1">
              <a:lnSpc>
                <a:spcPct val="100000"/>
              </a:lnSpc>
              <a:spcBef>
                <a:spcPct val="0"/>
              </a:spcBef>
              <a:spcAft>
                <a:spcPct val="0"/>
              </a:spcAft>
              <a:buClrTx/>
              <a:buFontTx/>
              <a:buNone/>
            </a:pPr>
            <a:endParaRPr lang="en-US" altLang="en-US" sz="1400" b="0" dirty="0">
              <a:solidFill>
                <a:schemeClr val="bg2"/>
              </a:solidFill>
            </a:endParaRPr>
          </a:p>
        </p:txBody>
      </p:sp>
      <p:sp>
        <p:nvSpPr>
          <p:cNvPr id="131" name="Rectangle 30"/>
          <p:cNvSpPr>
            <a:spLocks noChangeArrowheads="1"/>
          </p:cNvSpPr>
          <p:nvPr/>
        </p:nvSpPr>
        <p:spPr bwMode="auto">
          <a:xfrm>
            <a:off x="6937169" y="2313259"/>
            <a:ext cx="146050" cy="147638"/>
          </a:xfrm>
          <a:prstGeom prst="rect">
            <a:avLst/>
          </a:prstGeom>
          <a:solidFill>
            <a:schemeClr val="accent3"/>
          </a:solidFill>
          <a:ln>
            <a:noFill/>
          </a:ln>
          <a:extLst/>
        </p:spPr>
        <p:txBody>
          <a:bodyPr wrap="none" anchor="ct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eaLnBrk="1" hangingPunct="1">
              <a:lnSpc>
                <a:spcPct val="100000"/>
              </a:lnSpc>
              <a:spcBef>
                <a:spcPct val="0"/>
              </a:spcBef>
              <a:spcAft>
                <a:spcPct val="0"/>
              </a:spcAft>
              <a:buClrTx/>
              <a:buFontTx/>
              <a:buNone/>
            </a:pPr>
            <a:endParaRPr lang="en-US" altLang="en-US" sz="1400" b="0" dirty="0">
              <a:solidFill>
                <a:schemeClr val="bg2"/>
              </a:solidFill>
            </a:endParaRPr>
          </a:p>
        </p:txBody>
      </p:sp>
    </p:spTree>
    <p:extLst>
      <p:ext uri="{BB962C8B-B14F-4D97-AF65-F5344CB8AC3E}">
        <p14:creationId xmlns:p14="http://schemas.microsoft.com/office/powerpoint/2010/main" val="8141510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TextBox 64"/>
          <p:cNvSpPr txBox="1">
            <a:spLocks noChangeArrowheads="1"/>
          </p:cNvSpPr>
          <p:nvPr/>
        </p:nvSpPr>
        <p:spPr bwMode="auto">
          <a:xfrm>
            <a:off x="1909232" y="2216764"/>
            <a:ext cx="59445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600" dirty="0">
                <a:solidFill>
                  <a:schemeClr val="tx1"/>
                </a:solidFill>
              </a:rPr>
              <a:t>93</a:t>
            </a:r>
          </a:p>
        </p:txBody>
      </p:sp>
      <p:sp>
        <p:nvSpPr>
          <p:cNvPr id="170" name="Rectangle 169"/>
          <p:cNvSpPr/>
          <p:nvPr/>
        </p:nvSpPr>
        <p:spPr bwMode="auto">
          <a:xfrm>
            <a:off x="2044593" y="2639276"/>
            <a:ext cx="314156" cy="2257851"/>
          </a:xfrm>
          <a:prstGeom prst="rect">
            <a:avLst/>
          </a:prstGeom>
          <a:solidFill>
            <a:schemeClr val="accent2"/>
          </a:solidFill>
          <a:ln>
            <a:solidFill>
              <a:schemeClr val="bg2">
                <a:lumMod val="10000"/>
              </a:schemeClr>
            </a:solidFill>
          </a:ln>
          <a:extLst/>
        </p:spPr>
        <p:txBody>
          <a:bodyPr anchor="ctr"/>
          <a:lstStyle/>
          <a:p>
            <a:pPr algn="ctr" eaLnBrk="1" hangingPunct="1">
              <a:defRPr/>
            </a:pPr>
            <a:endParaRPr lang="en-US" sz="1400" b="0" dirty="0">
              <a:solidFill>
                <a:schemeClr val="bg2"/>
              </a:solidFill>
            </a:endParaRPr>
          </a:p>
        </p:txBody>
      </p:sp>
      <p:sp>
        <p:nvSpPr>
          <p:cNvPr id="171" name="Rectangle 170"/>
          <p:cNvSpPr/>
          <p:nvPr/>
        </p:nvSpPr>
        <p:spPr bwMode="auto">
          <a:xfrm>
            <a:off x="2357492" y="2515460"/>
            <a:ext cx="314156" cy="2372685"/>
          </a:xfrm>
          <a:prstGeom prst="rect">
            <a:avLst/>
          </a:prstGeom>
          <a:solidFill>
            <a:schemeClr val="accent3"/>
          </a:solidFill>
          <a:ln>
            <a:solidFill>
              <a:schemeClr val="bg2">
                <a:lumMod val="10000"/>
              </a:schemeClr>
            </a:solidFill>
          </a:ln>
          <a:extLst/>
        </p:spPr>
        <p:txBody>
          <a:bodyPr anchor="ctr"/>
          <a:lstStyle/>
          <a:p>
            <a:pPr algn="ctr" eaLnBrk="1" hangingPunct="1">
              <a:defRPr/>
            </a:pPr>
            <a:endParaRPr lang="en-US" sz="1400" b="0" dirty="0">
              <a:solidFill>
                <a:schemeClr val="bg2"/>
              </a:solidFill>
            </a:endParaRPr>
          </a:p>
        </p:txBody>
      </p:sp>
      <p:sp>
        <p:nvSpPr>
          <p:cNvPr id="172" name="TextBox 65"/>
          <p:cNvSpPr txBox="1">
            <a:spLocks noChangeArrowheads="1"/>
          </p:cNvSpPr>
          <p:nvPr/>
        </p:nvSpPr>
        <p:spPr bwMode="auto">
          <a:xfrm>
            <a:off x="2275495" y="2145973"/>
            <a:ext cx="475004" cy="429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600" dirty="0">
                <a:solidFill>
                  <a:schemeClr val="tx1"/>
                </a:solidFill>
              </a:rPr>
              <a:t>98</a:t>
            </a:r>
          </a:p>
        </p:txBody>
      </p:sp>
      <p:grpSp>
        <p:nvGrpSpPr>
          <p:cNvPr id="173" name="Group 84"/>
          <p:cNvGrpSpPr>
            <a:grpSpLocks/>
          </p:cNvGrpSpPr>
          <p:nvPr/>
        </p:nvGrpSpPr>
        <p:grpSpPr bwMode="auto">
          <a:xfrm>
            <a:off x="2140120" y="2529561"/>
            <a:ext cx="132102" cy="238400"/>
            <a:chOff x="1710791" y="3528127"/>
            <a:chExt cx="89013" cy="368147"/>
          </a:xfrm>
        </p:grpSpPr>
        <p:cxnSp>
          <p:nvCxnSpPr>
            <p:cNvPr id="174" name="Straight Connector 85"/>
            <p:cNvCxnSpPr>
              <a:cxnSpLocks noChangeShapeType="1"/>
            </p:cNvCxnSpPr>
            <p:nvPr/>
          </p:nvCxnSpPr>
          <p:spPr bwMode="auto">
            <a:xfrm>
              <a:off x="1710791" y="3536219"/>
              <a:ext cx="89013"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175" name="Straight Connector 86"/>
            <p:cNvCxnSpPr>
              <a:cxnSpLocks noChangeShapeType="1"/>
            </p:cNvCxnSpPr>
            <p:nvPr/>
          </p:nvCxnSpPr>
          <p:spPr bwMode="auto">
            <a:xfrm>
              <a:off x="1755297" y="3528127"/>
              <a:ext cx="0" cy="368147"/>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176" name="Straight Connector 87"/>
            <p:cNvCxnSpPr>
              <a:cxnSpLocks noChangeShapeType="1"/>
            </p:cNvCxnSpPr>
            <p:nvPr/>
          </p:nvCxnSpPr>
          <p:spPr bwMode="auto">
            <a:xfrm>
              <a:off x="1710791" y="3893406"/>
              <a:ext cx="89013"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grpSp>
      <p:grpSp>
        <p:nvGrpSpPr>
          <p:cNvPr id="177" name="Group 84"/>
          <p:cNvGrpSpPr>
            <a:grpSpLocks/>
          </p:cNvGrpSpPr>
          <p:nvPr/>
        </p:nvGrpSpPr>
        <p:grpSpPr bwMode="auto">
          <a:xfrm>
            <a:off x="2457484" y="2451824"/>
            <a:ext cx="103983" cy="136440"/>
            <a:chOff x="1710791" y="3528127"/>
            <a:chExt cx="89013" cy="368147"/>
          </a:xfrm>
        </p:grpSpPr>
        <p:cxnSp>
          <p:nvCxnSpPr>
            <p:cNvPr id="178" name="Straight Connector 85"/>
            <p:cNvCxnSpPr>
              <a:cxnSpLocks noChangeShapeType="1"/>
            </p:cNvCxnSpPr>
            <p:nvPr/>
          </p:nvCxnSpPr>
          <p:spPr bwMode="auto">
            <a:xfrm>
              <a:off x="1710791" y="3536219"/>
              <a:ext cx="89013"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179" name="Straight Connector 86"/>
            <p:cNvCxnSpPr>
              <a:cxnSpLocks noChangeShapeType="1"/>
            </p:cNvCxnSpPr>
            <p:nvPr/>
          </p:nvCxnSpPr>
          <p:spPr bwMode="auto">
            <a:xfrm>
              <a:off x="1755297" y="3528127"/>
              <a:ext cx="0" cy="368147"/>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180" name="Straight Connector 87"/>
            <p:cNvCxnSpPr>
              <a:cxnSpLocks noChangeShapeType="1"/>
            </p:cNvCxnSpPr>
            <p:nvPr/>
          </p:nvCxnSpPr>
          <p:spPr bwMode="auto">
            <a:xfrm>
              <a:off x="1710791" y="3893406"/>
              <a:ext cx="89013"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grpSp>
      <p:sp>
        <p:nvSpPr>
          <p:cNvPr id="61454" name="Title 1"/>
          <p:cNvSpPr>
            <a:spLocks noGrp="1"/>
          </p:cNvSpPr>
          <p:nvPr>
            <p:ph type="title"/>
          </p:nvPr>
        </p:nvSpPr>
        <p:spPr>
          <a:xfrm>
            <a:off x="377825" y="238125"/>
            <a:ext cx="8442325" cy="1103313"/>
          </a:xfrm>
        </p:spPr>
        <p:txBody>
          <a:bodyPr/>
          <a:lstStyle/>
          <a:p>
            <a:r>
              <a:rPr lang="en-US" altLang="en-US" dirty="0"/>
              <a:t>POLARIS-2: Efficacy </a:t>
            </a:r>
            <a:r>
              <a:rPr lang="en-US" altLang="en-US" dirty="0" smtClean="0"/>
              <a:t>by </a:t>
            </a:r>
            <a:r>
              <a:rPr lang="en-US" altLang="en-US" dirty="0"/>
              <a:t>HCV GT With</a:t>
            </a:r>
            <a:br>
              <a:rPr lang="en-US" altLang="en-US" dirty="0"/>
            </a:br>
            <a:r>
              <a:rPr lang="en-US" altLang="en-US" dirty="0" smtClean="0"/>
              <a:t>8-Wk </a:t>
            </a:r>
            <a:r>
              <a:rPr lang="en-US" altLang="en-US" dirty="0"/>
              <a:t>SOF/VEL/VOX vs </a:t>
            </a:r>
            <a:r>
              <a:rPr lang="en-US" altLang="en-US" dirty="0" smtClean="0"/>
              <a:t>12-Wk </a:t>
            </a:r>
            <a:r>
              <a:rPr lang="en-US" altLang="en-US" dirty="0"/>
              <a:t>SOF/VEL</a:t>
            </a:r>
          </a:p>
        </p:txBody>
      </p:sp>
      <p:grpSp>
        <p:nvGrpSpPr>
          <p:cNvPr id="61457" name="Group 16"/>
          <p:cNvGrpSpPr>
            <a:grpSpLocks/>
          </p:cNvGrpSpPr>
          <p:nvPr/>
        </p:nvGrpSpPr>
        <p:grpSpPr bwMode="auto">
          <a:xfrm>
            <a:off x="6291263" y="6208713"/>
            <a:ext cx="2673350" cy="450850"/>
            <a:chOff x="9289790" y="4481726"/>
            <a:chExt cx="2673350" cy="450347"/>
          </a:xfrm>
        </p:grpSpPr>
        <p:pic>
          <p:nvPicPr>
            <p:cNvPr id="61590"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74958" y="4481726"/>
              <a:ext cx="566997" cy="184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91" name="Rectangle 8"/>
            <p:cNvSpPr>
              <a:spLocks noChangeArrowheads="1"/>
            </p:cNvSpPr>
            <p:nvPr/>
          </p:nvSpPr>
          <p:spPr bwMode="auto">
            <a:xfrm>
              <a:off x="9289790" y="4624098"/>
              <a:ext cx="26733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pPr>
              <a:r>
                <a:rPr lang="en-US" altLang="en-US" sz="1400" b="0" dirty="0">
                  <a:solidFill>
                    <a:schemeClr val="bg2"/>
                  </a:solidFill>
                  <a:ea typeface="MS PGothic" panose="020B0600070205080204" pitchFamily="34" charset="-128"/>
                </a:rPr>
                <a:t>Slide credit: </a:t>
              </a:r>
              <a:r>
                <a:rPr lang="en-US" altLang="en-US" sz="1400" b="0" dirty="0">
                  <a:solidFill>
                    <a:schemeClr val="bg2"/>
                  </a:solidFill>
                  <a:ea typeface="MS PGothic" panose="020B0600070205080204" pitchFamily="34" charset="-128"/>
                  <a:hlinkClick r:id="rId4"/>
                </a:rPr>
                <a:t>clinicaloptions.com</a:t>
              </a:r>
              <a:endParaRPr lang="en-US" altLang="en-US" sz="1400" b="0" dirty="0">
                <a:solidFill>
                  <a:schemeClr val="bg2"/>
                </a:solidFill>
                <a:ea typeface="MS PGothic" panose="020B0600070205080204" pitchFamily="34" charset="-128"/>
              </a:endParaRPr>
            </a:p>
          </p:txBody>
        </p:sp>
      </p:grpSp>
      <p:sp>
        <p:nvSpPr>
          <p:cNvPr id="61458" name="Text Box 11"/>
          <p:cNvSpPr txBox="1">
            <a:spLocks noChangeArrowheads="1"/>
          </p:cNvSpPr>
          <p:nvPr/>
        </p:nvSpPr>
        <p:spPr bwMode="auto">
          <a:xfrm>
            <a:off x="285750" y="6126143"/>
            <a:ext cx="469395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nchor="b">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pPr>
            <a:r>
              <a:rPr lang="nb-NO" altLang="en-US" sz="1400" b="0" dirty="0">
                <a:solidFill>
                  <a:schemeClr val="bg2"/>
                </a:solidFill>
              </a:rPr>
              <a:t>Jacobson I, et al. AASLD 2016. Abstract LB12. </a:t>
            </a:r>
            <a:r>
              <a:rPr lang="en-US" altLang="en-US" sz="1400" b="0" dirty="0">
                <a:solidFill>
                  <a:srgbClr val="CDCDCF"/>
                </a:solidFill>
                <a:ea typeface="MS PGothic" pitchFamily="34" charset="-128"/>
              </a:rPr>
              <a:t>Reproduced with permission. </a:t>
            </a:r>
            <a:endParaRPr lang="nb-NO" altLang="en-US" sz="1400" b="0" dirty="0">
              <a:solidFill>
                <a:schemeClr val="bg2"/>
              </a:solidFill>
            </a:endParaRPr>
          </a:p>
        </p:txBody>
      </p:sp>
      <p:sp>
        <p:nvSpPr>
          <p:cNvPr id="9" name="TextBox 139"/>
          <p:cNvSpPr txBox="1">
            <a:spLocks noChangeArrowheads="1"/>
          </p:cNvSpPr>
          <p:nvPr/>
        </p:nvSpPr>
        <p:spPr bwMode="auto">
          <a:xfrm>
            <a:off x="-275200" y="5258115"/>
            <a:ext cx="1564289"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a:lnSpc>
                <a:spcPct val="100000"/>
              </a:lnSpc>
              <a:spcBef>
                <a:spcPct val="0"/>
              </a:spcBef>
              <a:spcAft>
                <a:spcPct val="0"/>
              </a:spcAft>
              <a:buClrTx/>
              <a:buFontTx/>
              <a:buNone/>
            </a:pPr>
            <a:r>
              <a:rPr lang="en-US" altLang="en-US" sz="1400" b="0" dirty="0" smtClean="0">
                <a:solidFill>
                  <a:schemeClr val="tx1"/>
                </a:solidFill>
              </a:rPr>
              <a:t>Relapse, n</a:t>
            </a:r>
            <a:endParaRPr lang="en-US" altLang="en-US" sz="1400" b="0" dirty="0">
              <a:solidFill>
                <a:schemeClr val="tx1"/>
              </a:solidFill>
            </a:endParaRPr>
          </a:p>
          <a:p>
            <a:pPr algn="r">
              <a:lnSpc>
                <a:spcPct val="100000"/>
              </a:lnSpc>
              <a:spcBef>
                <a:spcPct val="0"/>
              </a:spcBef>
              <a:spcAft>
                <a:spcPct val="0"/>
              </a:spcAft>
              <a:buClrTx/>
              <a:buFontTx/>
              <a:buNone/>
            </a:pPr>
            <a:r>
              <a:rPr lang="en-US" altLang="en-US" sz="1400" b="0" dirty="0" smtClean="0">
                <a:solidFill>
                  <a:schemeClr val="tx1"/>
                </a:solidFill>
              </a:rPr>
              <a:t>LTFU, n</a:t>
            </a:r>
            <a:endParaRPr lang="en-US" altLang="en-US" sz="1400" b="0" dirty="0">
              <a:solidFill>
                <a:schemeClr val="tx1"/>
              </a:solidFill>
            </a:endParaRPr>
          </a:p>
          <a:p>
            <a:pPr algn="r">
              <a:lnSpc>
                <a:spcPct val="100000"/>
              </a:lnSpc>
              <a:spcBef>
                <a:spcPct val="0"/>
              </a:spcBef>
              <a:spcAft>
                <a:spcPct val="0"/>
              </a:spcAft>
              <a:buClrTx/>
              <a:buFontTx/>
              <a:buNone/>
            </a:pPr>
            <a:r>
              <a:rPr lang="en-US" altLang="en-US" sz="1400" b="0" dirty="0">
                <a:solidFill>
                  <a:schemeClr val="tx1"/>
                </a:solidFill>
              </a:rPr>
              <a:t>D/c for </a:t>
            </a:r>
            <a:r>
              <a:rPr lang="en-US" altLang="en-US" sz="1400" b="0" dirty="0" smtClean="0">
                <a:solidFill>
                  <a:schemeClr val="tx1"/>
                </a:solidFill>
              </a:rPr>
              <a:t>AE, n </a:t>
            </a:r>
            <a:endParaRPr lang="en-US" altLang="en-US" sz="1400" b="0" dirty="0">
              <a:solidFill>
                <a:schemeClr val="tx1"/>
              </a:solidFill>
            </a:endParaRPr>
          </a:p>
        </p:txBody>
      </p:sp>
      <p:sp>
        <p:nvSpPr>
          <p:cNvPr id="10" name="TextBox 139"/>
          <p:cNvSpPr txBox="1">
            <a:spLocks noChangeArrowheads="1"/>
          </p:cNvSpPr>
          <p:nvPr/>
        </p:nvSpPr>
        <p:spPr bwMode="auto">
          <a:xfrm>
            <a:off x="1065339" y="5258115"/>
            <a:ext cx="759801"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400" b="0" dirty="0">
                <a:solidFill>
                  <a:schemeClr val="tx1"/>
                </a:solidFill>
              </a:rPr>
              <a:t>21</a:t>
            </a:r>
          </a:p>
          <a:p>
            <a:pPr algn="ctr">
              <a:lnSpc>
                <a:spcPct val="100000"/>
              </a:lnSpc>
              <a:spcBef>
                <a:spcPct val="0"/>
              </a:spcBef>
              <a:spcAft>
                <a:spcPct val="0"/>
              </a:spcAft>
              <a:buClrTx/>
              <a:buFontTx/>
              <a:buNone/>
            </a:pPr>
            <a:r>
              <a:rPr lang="en-US" altLang="en-US" sz="1400" b="0" dirty="0">
                <a:solidFill>
                  <a:schemeClr val="tx1"/>
                </a:solidFill>
              </a:rPr>
              <a:t>4</a:t>
            </a:r>
          </a:p>
          <a:p>
            <a:pPr algn="ctr">
              <a:lnSpc>
                <a:spcPct val="100000"/>
              </a:lnSpc>
              <a:spcBef>
                <a:spcPct val="0"/>
              </a:spcBef>
              <a:spcAft>
                <a:spcPct val="0"/>
              </a:spcAft>
              <a:buClrTx/>
              <a:buFontTx/>
              <a:buNone/>
            </a:pPr>
            <a:r>
              <a:rPr lang="en-US" altLang="en-US" sz="1400" b="0" dirty="0">
                <a:solidFill>
                  <a:schemeClr val="tx1"/>
                </a:solidFill>
              </a:rPr>
              <a:t>0 </a:t>
            </a:r>
          </a:p>
        </p:txBody>
      </p:sp>
      <p:sp>
        <p:nvSpPr>
          <p:cNvPr id="11" name="TextBox 139"/>
          <p:cNvSpPr txBox="1">
            <a:spLocks noChangeArrowheads="1"/>
          </p:cNvSpPr>
          <p:nvPr/>
        </p:nvSpPr>
        <p:spPr bwMode="auto">
          <a:xfrm>
            <a:off x="1395684" y="5258115"/>
            <a:ext cx="629745"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400" b="0" dirty="0">
                <a:solidFill>
                  <a:schemeClr val="tx1"/>
                </a:solidFill>
              </a:rPr>
              <a:t>3</a:t>
            </a:r>
          </a:p>
          <a:p>
            <a:pPr algn="ctr">
              <a:lnSpc>
                <a:spcPct val="100000"/>
              </a:lnSpc>
              <a:spcBef>
                <a:spcPct val="0"/>
              </a:spcBef>
              <a:spcAft>
                <a:spcPct val="0"/>
              </a:spcAft>
              <a:buClrTx/>
              <a:buFontTx/>
              <a:buNone/>
            </a:pPr>
            <a:r>
              <a:rPr lang="en-US" altLang="en-US" sz="1400" b="0" dirty="0">
                <a:solidFill>
                  <a:schemeClr val="tx1"/>
                </a:solidFill>
              </a:rPr>
              <a:t>4</a:t>
            </a:r>
          </a:p>
          <a:p>
            <a:pPr algn="ctr">
              <a:lnSpc>
                <a:spcPct val="100000"/>
              </a:lnSpc>
              <a:spcBef>
                <a:spcPct val="0"/>
              </a:spcBef>
              <a:spcAft>
                <a:spcPct val="0"/>
              </a:spcAft>
              <a:buClrTx/>
              <a:buFontTx/>
              <a:buNone/>
            </a:pPr>
            <a:r>
              <a:rPr lang="en-US" altLang="en-US" sz="1400" b="0" dirty="0">
                <a:solidFill>
                  <a:schemeClr val="tx1"/>
                </a:solidFill>
              </a:rPr>
              <a:t>1</a:t>
            </a:r>
          </a:p>
        </p:txBody>
      </p:sp>
      <p:sp>
        <p:nvSpPr>
          <p:cNvPr id="19" name="TextBox 139"/>
          <p:cNvSpPr txBox="1">
            <a:spLocks noChangeArrowheads="1"/>
          </p:cNvSpPr>
          <p:nvPr/>
        </p:nvSpPr>
        <p:spPr bwMode="auto">
          <a:xfrm>
            <a:off x="1857360" y="5258115"/>
            <a:ext cx="629745"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400" b="0" dirty="0">
                <a:solidFill>
                  <a:schemeClr val="tx1"/>
                </a:solidFill>
              </a:rPr>
              <a:t>16</a:t>
            </a:r>
          </a:p>
          <a:p>
            <a:pPr algn="ctr">
              <a:lnSpc>
                <a:spcPct val="100000"/>
              </a:lnSpc>
              <a:spcBef>
                <a:spcPct val="0"/>
              </a:spcBef>
              <a:spcAft>
                <a:spcPct val="0"/>
              </a:spcAft>
              <a:buClrTx/>
              <a:buFontTx/>
              <a:buNone/>
            </a:pPr>
            <a:r>
              <a:rPr lang="en-US" altLang="en-US" sz="1400" b="0" dirty="0">
                <a:solidFill>
                  <a:schemeClr val="tx1"/>
                </a:solidFill>
              </a:rPr>
              <a:t>0</a:t>
            </a:r>
          </a:p>
          <a:p>
            <a:pPr algn="ctr">
              <a:lnSpc>
                <a:spcPct val="100000"/>
              </a:lnSpc>
              <a:spcBef>
                <a:spcPct val="0"/>
              </a:spcBef>
              <a:spcAft>
                <a:spcPct val="0"/>
              </a:spcAft>
              <a:buClrTx/>
              <a:buFontTx/>
              <a:buNone/>
            </a:pPr>
            <a:r>
              <a:rPr lang="en-US" altLang="en-US" sz="1400" b="0" dirty="0">
                <a:solidFill>
                  <a:schemeClr val="tx1"/>
                </a:solidFill>
              </a:rPr>
              <a:t>0</a:t>
            </a:r>
          </a:p>
        </p:txBody>
      </p:sp>
      <p:sp>
        <p:nvSpPr>
          <p:cNvPr id="20" name="TextBox 139"/>
          <p:cNvSpPr txBox="1">
            <a:spLocks noChangeArrowheads="1"/>
          </p:cNvSpPr>
          <p:nvPr/>
        </p:nvSpPr>
        <p:spPr bwMode="auto">
          <a:xfrm>
            <a:off x="2205238" y="5258115"/>
            <a:ext cx="629745"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400" b="0" dirty="0">
                <a:solidFill>
                  <a:schemeClr val="tx1"/>
                </a:solidFill>
              </a:rPr>
              <a:t>2</a:t>
            </a:r>
          </a:p>
          <a:p>
            <a:pPr algn="ctr">
              <a:lnSpc>
                <a:spcPct val="100000"/>
              </a:lnSpc>
              <a:spcBef>
                <a:spcPct val="0"/>
              </a:spcBef>
              <a:spcAft>
                <a:spcPct val="0"/>
              </a:spcAft>
              <a:buClrTx/>
              <a:buFontTx/>
              <a:buNone/>
            </a:pPr>
            <a:r>
              <a:rPr lang="en-US" altLang="en-US" sz="1400" b="0" dirty="0">
                <a:solidFill>
                  <a:schemeClr val="tx1"/>
                </a:solidFill>
              </a:rPr>
              <a:t>2</a:t>
            </a:r>
          </a:p>
          <a:p>
            <a:pPr algn="ctr">
              <a:lnSpc>
                <a:spcPct val="100000"/>
              </a:lnSpc>
              <a:spcBef>
                <a:spcPct val="0"/>
              </a:spcBef>
              <a:spcAft>
                <a:spcPct val="0"/>
              </a:spcAft>
              <a:buClrTx/>
              <a:buFontTx/>
              <a:buNone/>
            </a:pPr>
            <a:r>
              <a:rPr lang="en-US" altLang="en-US" sz="1400" b="0" dirty="0">
                <a:solidFill>
                  <a:schemeClr val="tx1"/>
                </a:solidFill>
              </a:rPr>
              <a:t>0</a:t>
            </a:r>
          </a:p>
        </p:txBody>
      </p:sp>
      <p:sp>
        <p:nvSpPr>
          <p:cNvPr id="21" name="TextBox 139"/>
          <p:cNvSpPr txBox="1">
            <a:spLocks noChangeArrowheads="1"/>
          </p:cNvSpPr>
          <p:nvPr/>
        </p:nvSpPr>
        <p:spPr bwMode="auto">
          <a:xfrm>
            <a:off x="2676434" y="5258115"/>
            <a:ext cx="629745"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400" b="0" dirty="0">
                <a:solidFill>
                  <a:schemeClr val="tx1"/>
                </a:solidFill>
              </a:rPr>
              <a:t>14</a:t>
            </a:r>
          </a:p>
          <a:p>
            <a:pPr algn="ctr">
              <a:lnSpc>
                <a:spcPct val="100000"/>
              </a:lnSpc>
              <a:spcBef>
                <a:spcPct val="0"/>
              </a:spcBef>
              <a:spcAft>
                <a:spcPct val="0"/>
              </a:spcAft>
              <a:buClrTx/>
              <a:buFontTx/>
              <a:buNone/>
            </a:pPr>
            <a:r>
              <a:rPr lang="en-US" altLang="en-US" sz="1400" b="0" dirty="0">
                <a:solidFill>
                  <a:schemeClr val="tx1"/>
                </a:solidFill>
              </a:rPr>
              <a:t>0</a:t>
            </a:r>
          </a:p>
          <a:p>
            <a:pPr algn="ctr">
              <a:lnSpc>
                <a:spcPct val="100000"/>
              </a:lnSpc>
              <a:spcBef>
                <a:spcPct val="0"/>
              </a:spcBef>
              <a:spcAft>
                <a:spcPct val="0"/>
              </a:spcAft>
              <a:buClrTx/>
              <a:buFontTx/>
              <a:buNone/>
            </a:pPr>
            <a:r>
              <a:rPr lang="en-US" altLang="en-US" sz="1400" b="0" dirty="0">
                <a:solidFill>
                  <a:schemeClr val="tx1"/>
                </a:solidFill>
              </a:rPr>
              <a:t>0</a:t>
            </a:r>
          </a:p>
        </p:txBody>
      </p:sp>
      <p:sp>
        <p:nvSpPr>
          <p:cNvPr id="22" name="TextBox 139"/>
          <p:cNvSpPr txBox="1">
            <a:spLocks noChangeArrowheads="1"/>
          </p:cNvSpPr>
          <p:nvPr/>
        </p:nvSpPr>
        <p:spPr bwMode="auto">
          <a:xfrm>
            <a:off x="2961248" y="5258115"/>
            <a:ext cx="629745"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400" b="0" dirty="0">
                <a:solidFill>
                  <a:schemeClr val="tx1"/>
                </a:solidFill>
              </a:rPr>
              <a:t>1</a:t>
            </a:r>
          </a:p>
          <a:p>
            <a:pPr algn="ctr">
              <a:lnSpc>
                <a:spcPct val="100000"/>
              </a:lnSpc>
              <a:spcBef>
                <a:spcPct val="0"/>
              </a:spcBef>
              <a:spcAft>
                <a:spcPct val="0"/>
              </a:spcAft>
              <a:buClrTx/>
              <a:buFontTx/>
              <a:buNone/>
            </a:pPr>
            <a:r>
              <a:rPr lang="en-US" altLang="en-US" sz="1400" b="0" dirty="0">
                <a:solidFill>
                  <a:schemeClr val="tx1"/>
                </a:solidFill>
              </a:rPr>
              <a:t>1</a:t>
            </a:r>
          </a:p>
          <a:p>
            <a:pPr algn="ctr">
              <a:lnSpc>
                <a:spcPct val="100000"/>
              </a:lnSpc>
              <a:spcBef>
                <a:spcPct val="0"/>
              </a:spcBef>
              <a:spcAft>
                <a:spcPct val="0"/>
              </a:spcAft>
              <a:buClrTx/>
              <a:buFontTx/>
              <a:buNone/>
            </a:pPr>
            <a:r>
              <a:rPr lang="en-US" altLang="en-US" sz="1400" b="0" dirty="0">
                <a:solidFill>
                  <a:schemeClr val="tx1"/>
                </a:solidFill>
              </a:rPr>
              <a:t>0</a:t>
            </a:r>
          </a:p>
        </p:txBody>
      </p:sp>
      <p:sp>
        <p:nvSpPr>
          <p:cNvPr id="23" name="TextBox 139"/>
          <p:cNvSpPr txBox="1">
            <a:spLocks noChangeArrowheads="1"/>
          </p:cNvSpPr>
          <p:nvPr/>
        </p:nvSpPr>
        <p:spPr bwMode="auto">
          <a:xfrm>
            <a:off x="3447542" y="5258115"/>
            <a:ext cx="629745"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400" b="0" dirty="0">
                <a:solidFill>
                  <a:schemeClr val="tx1"/>
                </a:solidFill>
              </a:rPr>
              <a:t>2</a:t>
            </a:r>
          </a:p>
          <a:p>
            <a:pPr algn="ctr">
              <a:lnSpc>
                <a:spcPct val="100000"/>
              </a:lnSpc>
              <a:spcBef>
                <a:spcPct val="0"/>
              </a:spcBef>
              <a:spcAft>
                <a:spcPct val="0"/>
              </a:spcAft>
              <a:buClrTx/>
              <a:buFontTx/>
              <a:buNone/>
            </a:pPr>
            <a:r>
              <a:rPr lang="en-US" altLang="en-US" sz="1400" b="0" dirty="0">
                <a:solidFill>
                  <a:schemeClr val="tx1"/>
                </a:solidFill>
              </a:rPr>
              <a:t>0</a:t>
            </a:r>
          </a:p>
          <a:p>
            <a:pPr algn="ctr">
              <a:lnSpc>
                <a:spcPct val="100000"/>
              </a:lnSpc>
              <a:spcBef>
                <a:spcPct val="0"/>
              </a:spcBef>
              <a:spcAft>
                <a:spcPct val="0"/>
              </a:spcAft>
              <a:buClrTx/>
              <a:buFontTx/>
              <a:buNone/>
            </a:pPr>
            <a:r>
              <a:rPr lang="en-US" altLang="en-US" sz="1400" b="0" dirty="0">
                <a:solidFill>
                  <a:schemeClr val="tx1"/>
                </a:solidFill>
              </a:rPr>
              <a:t>0</a:t>
            </a:r>
          </a:p>
        </p:txBody>
      </p:sp>
      <p:sp>
        <p:nvSpPr>
          <p:cNvPr id="24" name="TextBox 139"/>
          <p:cNvSpPr txBox="1">
            <a:spLocks noChangeArrowheads="1"/>
          </p:cNvSpPr>
          <p:nvPr/>
        </p:nvSpPr>
        <p:spPr bwMode="auto">
          <a:xfrm>
            <a:off x="3750407" y="5258115"/>
            <a:ext cx="629745"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400" b="0" dirty="0">
                <a:solidFill>
                  <a:schemeClr val="tx1"/>
                </a:solidFill>
              </a:rPr>
              <a:t>1</a:t>
            </a:r>
          </a:p>
          <a:p>
            <a:pPr algn="ctr">
              <a:lnSpc>
                <a:spcPct val="100000"/>
              </a:lnSpc>
              <a:spcBef>
                <a:spcPct val="0"/>
              </a:spcBef>
              <a:spcAft>
                <a:spcPct val="0"/>
              </a:spcAft>
              <a:buClrTx/>
              <a:buFontTx/>
              <a:buNone/>
            </a:pPr>
            <a:r>
              <a:rPr lang="en-US" altLang="en-US" sz="1400" b="0" dirty="0">
                <a:solidFill>
                  <a:schemeClr val="tx1"/>
                </a:solidFill>
              </a:rPr>
              <a:t>1</a:t>
            </a:r>
          </a:p>
          <a:p>
            <a:pPr algn="ctr">
              <a:lnSpc>
                <a:spcPct val="100000"/>
              </a:lnSpc>
              <a:spcBef>
                <a:spcPct val="0"/>
              </a:spcBef>
              <a:spcAft>
                <a:spcPct val="0"/>
              </a:spcAft>
              <a:buClrTx/>
              <a:buFontTx/>
              <a:buNone/>
            </a:pPr>
            <a:r>
              <a:rPr lang="en-US" altLang="en-US" sz="1400" b="0" dirty="0">
                <a:solidFill>
                  <a:schemeClr val="tx1"/>
                </a:solidFill>
              </a:rPr>
              <a:t>0</a:t>
            </a:r>
          </a:p>
        </p:txBody>
      </p:sp>
      <p:sp>
        <p:nvSpPr>
          <p:cNvPr id="25" name="TextBox 139"/>
          <p:cNvSpPr txBox="1">
            <a:spLocks noChangeArrowheads="1"/>
          </p:cNvSpPr>
          <p:nvPr/>
        </p:nvSpPr>
        <p:spPr bwMode="auto">
          <a:xfrm>
            <a:off x="4233692" y="5258115"/>
            <a:ext cx="629745"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400" b="0" dirty="0">
                <a:solidFill>
                  <a:schemeClr val="tx1"/>
                </a:solidFill>
              </a:rPr>
              <a:t>2</a:t>
            </a:r>
          </a:p>
          <a:p>
            <a:pPr algn="ctr">
              <a:lnSpc>
                <a:spcPct val="100000"/>
              </a:lnSpc>
              <a:spcBef>
                <a:spcPct val="0"/>
              </a:spcBef>
              <a:spcAft>
                <a:spcPct val="0"/>
              </a:spcAft>
              <a:buClrTx/>
              <a:buFontTx/>
              <a:buNone/>
            </a:pPr>
            <a:r>
              <a:rPr lang="en-US" altLang="en-US" sz="1400" b="0" dirty="0">
                <a:solidFill>
                  <a:schemeClr val="tx1"/>
                </a:solidFill>
              </a:rPr>
              <a:t>0</a:t>
            </a:r>
          </a:p>
          <a:p>
            <a:pPr algn="ctr">
              <a:lnSpc>
                <a:spcPct val="100000"/>
              </a:lnSpc>
              <a:spcBef>
                <a:spcPct val="0"/>
              </a:spcBef>
              <a:spcAft>
                <a:spcPct val="0"/>
              </a:spcAft>
              <a:buClrTx/>
              <a:buFontTx/>
              <a:buNone/>
            </a:pPr>
            <a:r>
              <a:rPr lang="en-US" altLang="en-US" sz="1400" b="0" dirty="0">
                <a:solidFill>
                  <a:schemeClr val="tx1"/>
                </a:solidFill>
              </a:rPr>
              <a:t>0</a:t>
            </a:r>
          </a:p>
        </p:txBody>
      </p:sp>
      <p:sp>
        <p:nvSpPr>
          <p:cNvPr id="26" name="TextBox 139"/>
          <p:cNvSpPr txBox="1">
            <a:spLocks noChangeArrowheads="1"/>
          </p:cNvSpPr>
          <p:nvPr/>
        </p:nvSpPr>
        <p:spPr bwMode="auto">
          <a:xfrm>
            <a:off x="4513099" y="5258115"/>
            <a:ext cx="629745"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400" b="0" dirty="0">
                <a:solidFill>
                  <a:schemeClr val="tx1"/>
                </a:solidFill>
              </a:rPr>
              <a:t>0</a:t>
            </a:r>
          </a:p>
          <a:p>
            <a:pPr algn="ctr">
              <a:lnSpc>
                <a:spcPct val="100000"/>
              </a:lnSpc>
              <a:spcBef>
                <a:spcPct val="0"/>
              </a:spcBef>
              <a:spcAft>
                <a:spcPct val="0"/>
              </a:spcAft>
              <a:buClrTx/>
              <a:buFontTx/>
              <a:buNone/>
            </a:pPr>
            <a:r>
              <a:rPr lang="en-US" altLang="en-US" sz="1400" b="0" dirty="0">
                <a:solidFill>
                  <a:schemeClr val="tx1"/>
                </a:solidFill>
              </a:rPr>
              <a:t>0</a:t>
            </a:r>
          </a:p>
          <a:p>
            <a:pPr algn="ctr">
              <a:lnSpc>
                <a:spcPct val="100000"/>
              </a:lnSpc>
              <a:spcBef>
                <a:spcPct val="0"/>
              </a:spcBef>
              <a:spcAft>
                <a:spcPct val="0"/>
              </a:spcAft>
              <a:buClrTx/>
              <a:buFontTx/>
              <a:buNone/>
            </a:pPr>
            <a:r>
              <a:rPr lang="en-US" altLang="en-US" sz="1400" b="0" dirty="0">
                <a:solidFill>
                  <a:schemeClr val="tx1"/>
                </a:solidFill>
              </a:rPr>
              <a:t>0</a:t>
            </a:r>
          </a:p>
        </p:txBody>
      </p:sp>
      <p:sp>
        <p:nvSpPr>
          <p:cNvPr id="27" name="TextBox 139"/>
          <p:cNvSpPr txBox="1">
            <a:spLocks noChangeArrowheads="1"/>
          </p:cNvSpPr>
          <p:nvPr/>
        </p:nvSpPr>
        <p:spPr bwMode="auto">
          <a:xfrm>
            <a:off x="4986561" y="5258115"/>
            <a:ext cx="629745"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400" b="0" dirty="0">
                <a:solidFill>
                  <a:schemeClr val="tx1"/>
                </a:solidFill>
              </a:rPr>
              <a:t>0</a:t>
            </a:r>
          </a:p>
          <a:p>
            <a:pPr algn="ctr">
              <a:lnSpc>
                <a:spcPct val="100000"/>
              </a:lnSpc>
              <a:spcBef>
                <a:spcPct val="0"/>
              </a:spcBef>
              <a:spcAft>
                <a:spcPct val="0"/>
              </a:spcAft>
              <a:buClrTx/>
              <a:buFontTx/>
              <a:buNone/>
            </a:pPr>
            <a:r>
              <a:rPr lang="en-US" altLang="en-US" sz="1400" b="0" dirty="0">
                <a:solidFill>
                  <a:schemeClr val="tx1"/>
                </a:solidFill>
              </a:rPr>
              <a:t>1</a:t>
            </a:r>
          </a:p>
          <a:p>
            <a:pPr algn="ctr">
              <a:lnSpc>
                <a:spcPct val="100000"/>
              </a:lnSpc>
              <a:spcBef>
                <a:spcPct val="0"/>
              </a:spcBef>
              <a:spcAft>
                <a:spcPct val="0"/>
              </a:spcAft>
              <a:buClrTx/>
              <a:buFontTx/>
              <a:buNone/>
            </a:pPr>
            <a:r>
              <a:rPr lang="en-US" altLang="en-US" sz="1400" b="0" dirty="0">
                <a:solidFill>
                  <a:schemeClr val="tx1"/>
                </a:solidFill>
              </a:rPr>
              <a:t>0</a:t>
            </a:r>
          </a:p>
        </p:txBody>
      </p:sp>
      <p:sp>
        <p:nvSpPr>
          <p:cNvPr id="28" name="TextBox 139"/>
          <p:cNvSpPr txBox="1">
            <a:spLocks noChangeArrowheads="1"/>
          </p:cNvSpPr>
          <p:nvPr/>
        </p:nvSpPr>
        <p:spPr bwMode="auto">
          <a:xfrm>
            <a:off x="5307136" y="5258115"/>
            <a:ext cx="629745"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400" b="0" dirty="0">
                <a:solidFill>
                  <a:schemeClr val="tx1"/>
                </a:solidFill>
              </a:rPr>
              <a:t>0</a:t>
            </a:r>
          </a:p>
          <a:p>
            <a:pPr algn="ctr">
              <a:lnSpc>
                <a:spcPct val="100000"/>
              </a:lnSpc>
              <a:spcBef>
                <a:spcPct val="0"/>
              </a:spcBef>
              <a:spcAft>
                <a:spcPct val="0"/>
              </a:spcAft>
              <a:buClrTx/>
              <a:buFontTx/>
              <a:buNone/>
            </a:pPr>
            <a:r>
              <a:rPr lang="en-US" altLang="en-US" sz="1400" b="0" dirty="0">
                <a:solidFill>
                  <a:schemeClr val="tx1"/>
                </a:solidFill>
              </a:rPr>
              <a:t>2</a:t>
            </a:r>
          </a:p>
          <a:p>
            <a:pPr algn="ctr">
              <a:lnSpc>
                <a:spcPct val="100000"/>
              </a:lnSpc>
              <a:spcBef>
                <a:spcPct val="0"/>
              </a:spcBef>
              <a:spcAft>
                <a:spcPct val="0"/>
              </a:spcAft>
              <a:buClrTx/>
              <a:buFontTx/>
              <a:buNone/>
            </a:pPr>
            <a:r>
              <a:rPr lang="en-US" altLang="en-US" sz="1400" b="0" dirty="0">
                <a:solidFill>
                  <a:schemeClr val="tx1"/>
                </a:solidFill>
              </a:rPr>
              <a:t>1</a:t>
            </a:r>
          </a:p>
        </p:txBody>
      </p:sp>
      <p:sp>
        <p:nvSpPr>
          <p:cNvPr id="30" name="TextBox 139"/>
          <p:cNvSpPr txBox="1">
            <a:spLocks noChangeArrowheads="1"/>
          </p:cNvSpPr>
          <p:nvPr/>
        </p:nvSpPr>
        <p:spPr bwMode="auto">
          <a:xfrm>
            <a:off x="5789640" y="5258115"/>
            <a:ext cx="629745"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400" b="0" dirty="0">
                <a:solidFill>
                  <a:schemeClr val="tx1"/>
                </a:solidFill>
              </a:rPr>
              <a:t>2</a:t>
            </a:r>
          </a:p>
          <a:p>
            <a:pPr algn="ctr">
              <a:lnSpc>
                <a:spcPct val="100000"/>
              </a:lnSpc>
              <a:spcBef>
                <a:spcPct val="0"/>
              </a:spcBef>
              <a:spcAft>
                <a:spcPct val="0"/>
              </a:spcAft>
              <a:buClrTx/>
              <a:buFontTx/>
              <a:buNone/>
            </a:pPr>
            <a:r>
              <a:rPr lang="en-US" altLang="en-US" sz="1400" b="0" dirty="0">
                <a:solidFill>
                  <a:schemeClr val="tx1"/>
                </a:solidFill>
              </a:rPr>
              <a:t>3</a:t>
            </a:r>
          </a:p>
          <a:p>
            <a:pPr algn="ctr">
              <a:lnSpc>
                <a:spcPct val="100000"/>
              </a:lnSpc>
              <a:spcBef>
                <a:spcPct val="0"/>
              </a:spcBef>
              <a:spcAft>
                <a:spcPct val="0"/>
              </a:spcAft>
              <a:buClrTx/>
              <a:buFontTx/>
              <a:buNone/>
            </a:pPr>
            <a:r>
              <a:rPr lang="en-US" altLang="en-US" sz="1400" b="0" dirty="0">
                <a:solidFill>
                  <a:schemeClr val="tx1"/>
                </a:solidFill>
              </a:rPr>
              <a:t>0</a:t>
            </a:r>
          </a:p>
        </p:txBody>
      </p:sp>
      <p:sp>
        <p:nvSpPr>
          <p:cNvPr id="31" name="TextBox 139"/>
          <p:cNvSpPr txBox="1">
            <a:spLocks noChangeArrowheads="1"/>
          </p:cNvSpPr>
          <p:nvPr/>
        </p:nvSpPr>
        <p:spPr bwMode="auto">
          <a:xfrm>
            <a:off x="6047986" y="5258115"/>
            <a:ext cx="629745"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400" b="0" dirty="0">
                <a:solidFill>
                  <a:schemeClr val="tx1"/>
                </a:solidFill>
              </a:rPr>
              <a:t>1</a:t>
            </a:r>
          </a:p>
          <a:p>
            <a:pPr algn="ctr">
              <a:lnSpc>
                <a:spcPct val="100000"/>
              </a:lnSpc>
              <a:spcBef>
                <a:spcPct val="0"/>
              </a:spcBef>
              <a:spcAft>
                <a:spcPct val="0"/>
              </a:spcAft>
              <a:buClrTx/>
              <a:buFontTx/>
              <a:buNone/>
            </a:pPr>
            <a:r>
              <a:rPr lang="en-US" altLang="en-US" sz="1400" b="0" dirty="0">
                <a:solidFill>
                  <a:schemeClr val="tx1"/>
                </a:solidFill>
              </a:rPr>
              <a:t>0</a:t>
            </a:r>
          </a:p>
          <a:p>
            <a:pPr algn="ctr">
              <a:lnSpc>
                <a:spcPct val="100000"/>
              </a:lnSpc>
              <a:spcBef>
                <a:spcPct val="0"/>
              </a:spcBef>
              <a:spcAft>
                <a:spcPct val="0"/>
              </a:spcAft>
              <a:buClrTx/>
              <a:buFontTx/>
              <a:buNone/>
            </a:pPr>
            <a:r>
              <a:rPr lang="en-US" altLang="en-US" sz="1400" b="0" dirty="0">
                <a:solidFill>
                  <a:schemeClr val="tx1"/>
                </a:solidFill>
              </a:rPr>
              <a:t>0</a:t>
            </a:r>
          </a:p>
        </p:txBody>
      </p:sp>
      <p:sp>
        <p:nvSpPr>
          <p:cNvPr id="32" name="TextBox 139"/>
          <p:cNvSpPr txBox="1">
            <a:spLocks noChangeArrowheads="1"/>
          </p:cNvSpPr>
          <p:nvPr/>
        </p:nvSpPr>
        <p:spPr bwMode="auto">
          <a:xfrm>
            <a:off x="6524088" y="5258115"/>
            <a:ext cx="629745"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400" b="0" dirty="0">
                <a:solidFill>
                  <a:schemeClr val="tx1"/>
                </a:solidFill>
              </a:rPr>
              <a:t>1</a:t>
            </a:r>
          </a:p>
          <a:p>
            <a:pPr algn="ctr">
              <a:lnSpc>
                <a:spcPct val="100000"/>
              </a:lnSpc>
              <a:spcBef>
                <a:spcPct val="0"/>
              </a:spcBef>
              <a:spcAft>
                <a:spcPct val="0"/>
              </a:spcAft>
              <a:buClrTx/>
              <a:buFontTx/>
              <a:buNone/>
            </a:pPr>
            <a:r>
              <a:rPr lang="en-US" altLang="en-US" sz="1400" b="0" dirty="0">
                <a:solidFill>
                  <a:schemeClr val="tx1"/>
                </a:solidFill>
              </a:rPr>
              <a:t>0</a:t>
            </a:r>
          </a:p>
          <a:p>
            <a:pPr algn="ctr">
              <a:lnSpc>
                <a:spcPct val="100000"/>
              </a:lnSpc>
              <a:spcBef>
                <a:spcPct val="0"/>
              </a:spcBef>
              <a:spcAft>
                <a:spcPct val="0"/>
              </a:spcAft>
              <a:buClrTx/>
              <a:buFontTx/>
              <a:buNone/>
            </a:pPr>
            <a:r>
              <a:rPr lang="en-US" altLang="en-US" sz="1400" b="0" dirty="0">
                <a:solidFill>
                  <a:schemeClr val="tx1"/>
                </a:solidFill>
              </a:rPr>
              <a:t>0</a:t>
            </a:r>
          </a:p>
        </p:txBody>
      </p:sp>
      <p:sp>
        <p:nvSpPr>
          <p:cNvPr id="39" name="TextBox 139"/>
          <p:cNvSpPr txBox="1">
            <a:spLocks noChangeArrowheads="1"/>
          </p:cNvSpPr>
          <p:nvPr/>
        </p:nvSpPr>
        <p:spPr bwMode="auto">
          <a:xfrm>
            <a:off x="7300080" y="5258115"/>
            <a:ext cx="629745"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400" b="0" dirty="0">
                <a:solidFill>
                  <a:schemeClr val="tx1"/>
                </a:solidFill>
              </a:rPr>
              <a:t>0</a:t>
            </a:r>
          </a:p>
          <a:p>
            <a:pPr algn="ctr">
              <a:lnSpc>
                <a:spcPct val="100000"/>
              </a:lnSpc>
              <a:spcBef>
                <a:spcPct val="0"/>
              </a:spcBef>
              <a:spcAft>
                <a:spcPct val="0"/>
              </a:spcAft>
              <a:buClrTx/>
              <a:buFontTx/>
              <a:buNone/>
            </a:pPr>
            <a:r>
              <a:rPr lang="en-US" altLang="en-US" sz="1400" b="0" dirty="0">
                <a:solidFill>
                  <a:schemeClr val="tx1"/>
                </a:solidFill>
              </a:rPr>
              <a:t>0</a:t>
            </a:r>
          </a:p>
          <a:p>
            <a:pPr algn="ctr">
              <a:lnSpc>
                <a:spcPct val="100000"/>
              </a:lnSpc>
              <a:spcBef>
                <a:spcPct val="0"/>
              </a:spcBef>
              <a:spcAft>
                <a:spcPct val="0"/>
              </a:spcAft>
              <a:buClrTx/>
              <a:buFontTx/>
              <a:buNone/>
            </a:pPr>
            <a:r>
              <a:rPr lang="en-US" altLang="en-US" sz="1400" b="0" dirty="0">
                <a:solidFill>
                  <a:schemeClr val="tx1"/>
                </a:solidFill>
              </a:rPr>
              <a:t>0</a:t>
            </a:r>
          </a:p>
        </p:txBody>
      </p:sp>
      <p:sp>
        <p:nvSpPr>
          <p:cNvPr id="40" name="TextBox 139"/>
          <p:cNvSpPr txBox="1">
            <a:spLocks noChangeArrowheads="1"/>
          </p:cNvSpPr>
          <p:nvPr/>
        </p:nvSpPr>
        <p:spPr bwMode="auto">
          <a:xfrm>
            <a:off x="7619906" y="5258115"/>
            <a:ext cx="629745"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400" b="0" dirty="0">
                <a:solidFill>
                  <a:schemeClr val="tx1"/>
                </a:solidFill>
              </a:rPr>
              <a:t>0</a:t>
            </a:r>
          </a:p>
          <a:p>
            <a:pPr algn="ctr">
              <a:lnSpc>
                <a:spcPct val="100000"/>
              </a:lnSpc>
              <a:spcBef>
                <a:spcPct val="0"/>
              </a:spcBef>
              <a:spcAft>
                <a:spcPct val="0"/>
              </a:spcAft>
              <a:buClrTx/>
              <a:buFontTx/>
              <a:buNone/>
            </a:pPr>
            <a:r>
              <a:rPr lang="en-US" altLang="en-US" sz="1400" b="0" dirty="0">
                <a:solidFill>
                  <a:schemeClr val="tx1"/>
                </a:solidFill>
              </a:rPr>
              <a:t>0</a:t>
            </a:r>
          </a:p>
          <a:p>
            <a:pPr algn="ctr">
              <a:lnSpc>
                <a:spcPct val="100000"/>
              </a:lnSpc>
              <a:spcBef>
                <a:spcPct val="0"/>
              </a:spcBef>
              <a:spcAft>
                <a:spcPct val="0"/>
              </a:spcAft>
              <a:buClrTx/>
              <a:buFontTx/>
              <a:buNone/>
            </a:pPr>
            <a:r>
              <a:rPr lang="en-US" altLang="en-US" sz="1400" b="0" dirty="0">
                <a:solidFill>
                  <a:schemeClr val="tx1"/>
                </a:solidFill>
              </a:rPr>
              <a:t>0</a:t>
            </a:r>
          </a:p>
        </p:txBody>
      </p:sp>
      <p:sp>
        <p:nvSpPr>
          <p:cNvPr id="41" name="TextBox 139"/>
          <p:cNvSpPr txBox="1">
            <a:spLocks noChangeArrowheads="1"/>
          </p:cNvSpPr>
          <p:nvPr/>
        </p:nvSpPr>
        <p:spPr bwMode="auto">
          <a:xfrm>
            <a:off x="8096540" y="5258115"/>
            <a:ext cx="629745"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400" b="0" dirty="0">
                <a:solidFill>
                  <a:schemeClr val="tx1"/>
                </a:solidFill>
              </a:rPr>
              <a:t>0</a:t>
            </a:r>
          </a:p>
          <a:p>
            <a:pPr algn="ctr">
              <a:lnSpc>
                <a:spcPct val="100000"/>
              </a:lnSpc>
              <a:spcBef>
                <a:spcPct val="0"/>
              </a:spcBef>
              <a:spcAft>
                <a:spcPct val="0"/>
              </a:spcAft>
              <a:buClrTx/>
              <a:buFontTx/>
              <a:buNone/>
            </a:pPr>
            <a:r>
              <a:rPr lang="en-US" altLang="en-US" sz="1400" b="0" dirty="0">
                <a:solidFill>
                  <a:schemeClr val="tx1"/>
                </a:solidFill>
              </a:rPr>
              <a:t>0</a:t>
            </a:r>
          </a:p>
          <a:p>
            <a:pPr algn="ctr">
              <a:lnSpc>
                <a:spcPct val="100000"/>
              </a:lnSpc>
              <a:spcBef>
                <a:spcPct val="0"/>
              </a:spcBef>
              <a:spcAft>
                <a:spcPct val="0"/>
              </a:spcAft>
              <a:buClrTx/>
              <a:buFontTx/>
              <a:buNone/>
            </a:pPr>
            <a:r>
              <a:rPr lang="en-US" altLang="en-US" sz="1400" b="0" dirty="0">
                <a:solidFill>
                  <a:schemeClr val="tx1"/>
                </a:solidFill>
              </a:rPr>
              <a:t>0</a:t>
            </a:r>
          </a:p>
        </p:txBody>
      </p:sp>
      <p:sp>
        <p:nvSpPr>
          <p:cNvPr id="72" name="TextBox 38"/>
          <p:cNvSpPr txBox="1">
            <a:spLocks noChangeArrowheads="1"/>
          </p:cNvSpPr>
          <p:nvPr/>
        </p:nvSpPr>
        <p:spPr bwMode="auto">
          <a:xfrm>
            <a:off x="1957656" y="4912532"/>
            <a:ext cx="78323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600" dirty="0">
                <a:solidFill>
                  <a:schemeClr val="tx1"/>
                </a:solidFill>
              </a:rPr>
              <a:t>GT1</a:t>
            </a:r>
          </a:p>
        </p:txBody>
      </p:sp>
      <p:sp>
        <p:nvSpPr>
          <p:cNvPr id="78" name="TextBox 45"/>
          <p:cNvSpPr txBox="1">
            <a:spLocks noChangeArrowheads="1"/>
          </p:cNvSpPr>
          <p:nvPr/>
        </p:nvSpPr>
        <p:spPr bwMode="auto">
          <a:xfrm>
            <a:off x="3519449" y="4912532"/>
            <a:ext cx="78210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600" dirty="0">
                <a:solidFill>
                  <a:schemeClr val="tx1"/>
                </a:solidFill>
              </a:rPr>
              <a:t>GT1b</a:t>
            </a:r>
          </a:p>
        </p:txBody>
      </p:sp>
      <p:sp>
        <p:nvSpPr>
          <p:cNvPr id="79" name="TextBox 46"/>
          <p:cNvSpPr txBox="1">
            <a:spLocks noChangeArrowheads="1"/>
          </p:cNvSpPr>
          <p:nvPr/>
        </p:nvSpPr>
        <p:spPr bwMode="auto">
          <a:xfrm>
            <a:off x="4373673" y="4912532"/>
            <a:ext cx="60602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600" dirty="0">
                <a:solidFill>
                  <a:schemeClr val="tx1"/>
                </a:solidFill>
              </a:rPr>
              <a:t>GT2</a:t>
            </a:r>
          </a:p>
        </p:txBody>
      </p:sp>
      <p:sp>
        <p:nvSpPr>
          <p:cNvPr id="80" name="TextBox 47"/>
          <p:cNvSpPr txBox="1">
            <a:spLocks noChangeArrowheads="1"/>
          </p:cNvSpPr>
          <p:nvPr/>
        </p:nvSpPr>
        <p:spPr bwMode="auto">
          <a:xfrm>
            <a:off x="5947781" y="4912532"/>
            <a:ext cx="58027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600" dirty="0">
                <a:solidFill>
                  <a:schemeClr val="tx1"/>
                </a:solidFill>
              </a:rPr>
              <a:t>GT4</a:t>
            </a:r>
          </a:p>
        </p:txBody>
      </p:sp>
      <p:cxnSp>
        <p:nvCxnSpPr>
          <p:cNvPr id="58" name="Straight Connector 23"/>
          <p:cNvCxnSpPr>
            <a:cxnSpLocks noChangeShapeType="1"/>
          </p:cNvCxnSpPr>
          <p:nvPr/>
        </p:nvCxnSpPr>
        <p:spPr bwMode="auto">
          <a:xfrm flipV="1">
            <a:off x="1100045" y="2431615"/>
            <a:ext cx="0" cy="2471084"/>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59" name="Straight Connector 25"/>
          <p:cNvCxnSpPr>
            <a:cxnSpLocks noChangeShapeType="1"/>
          </p:cNvCxnSpPr>
          <p:nvPr/>
        </p:nvCxnSpPr>
        <p:spPr bwMode="auto">
          <a:xfrm flipH="1">
            <a:off x="1024774" y="2446975"/>
            <a:ext cx="75271"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60" name="Straight Connector 26"/>
          <p:cNvCxnSpPr>
            <a:cxnSpLocks noChangeShapeType="1"/>
          </p:cNvCxnSpPr>
          <p:nvPr/>
        </p:nvCxnSpPr>
        <p:spPr bwMode="auto">
          <a:xfrm flipH="1">
            <a:off x="1024774" y="2940723"/>
            <a:ext cx="75271"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61" name="Straight Connector 27"/>
          <p:cNvCxnSpPr>
            <a:cxnSpLocks noChangeShapeType="1"/>
          </p:cNvCxnSpPr>
          <p:nvPr/>
        </p:nvCxnSpPr>
        <p:spPr bwMode="auto">
          <a:xfrm flipH="1">
            <a:off x="1024774" y="3427695"/>
            <a:ext cx="75271"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62" name="Straight Connector 28"/>
          <p:cNvCxnSpPr>
            <a:cxnSpLocks noChangeShapeType="1"/>
          </p:cNvCxnSpPr>
          <p:nvPr/>
        </p:nvCxnSpPr>
        <p:spPr bwMode="auto">
          <a:xfrm flipH="1">
            <a:off x="1024774" y="3916681"/>
            <a:ext cx="75271"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63" name="Straight Connector 29"/>
          <p:cNvCxnSpPr>
            <a:cxnSpLocks noChangeShapeType="1"/>
          </p:cNvCxnSpPr>
          <p:nvPr/>
        </p:nvCxnSpPr>
        <p:spPr bwMode="auto">
          <a:xfrm flipH="1">
            <a:off x="1024774" y="4405665"/>
            <a:ext cx="75271"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64" name="Straight Connector 30"/>
          <p:cNvCxnSpPr>
            <a:cxnSpLocks noChangeShapeType="1"/>
          </p:cNvCxnSpPr>
          <p:nvPr/>
        </p:nvCxnSpPr>
        <p:spPr bwMode="auto">
          <a:xfrm flipH="1">
            <a:off x="1024774" y="4892637"/>
            <a:ext cx="75271"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sp>
        <p:nvSpPr>
          <p:cNvPr id="65" name="TextBox 31"/>
          <p:cNvSpPr txBox="1">
            <a:spLocks noChangeArrowheads="1"/>
          </p:cNvSpPr>
          <p:nvPr/>
        </p:nvSpPr>
        <p:spPr bwMode="auto">
          <a:xfrm>
            <a:off x="395475" y="2272325"/>
            <a:ext cx="692116" cy="429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a:lnSpc>
                <a:spcPct val="100000"/>
              </a:lnSpc>
              <a:spcBef>
                <a:spcPct val="0"/>
              </a:spcBef>
              <a:spcAft>
                <a:spcPct val="0"/>
              </a:spcAft>
              <a:buClrTx/>
              <a:buFontTx/>
              <a:buNone/>
            </a:pPr>
            <a:r>
              <a:rPr lang="en-US" altLang="en-US" sz="1600" b="0" dirty="0">
                <a:solidFill>
                  <a:schemeClr val="tx1"/>
                </a:solidFill>
              </a:rPr>
              <a:t>100</a:t>
            </a:r>
          </a:p>
        </p:txBody>
      </p:sp>
      <p:sp>
        <p:nvSpPr>
          <p:cNvPr id="66" name="TextBox 32"/>
          <p:cNvSpPr txBox="1">
            <a:spLocks noChangeArrowheads="1"/>
          </p:cNvSpPr>
          <p:nvPr/>
        </p:nvSpPr>
        <p:spPr bwMode="auto">
          <a:xfrm>
            <a:off x="395475" y="2759298"/>
            <a:ext cx="692116" cy="429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a:lnSpc>
                <a:spcPct val="100000"/>
              </a:lnSpc>
              <a:spcBef>
                <a:spcPct val="0"/>
              </a:spcBef>
              <a:spcAft>
                <a:spcPct val="0"/>
              </a:spcAft>
              <a:buClrTx/>
              <a:buFontTx/>
              <a:buNone/>
            </a:pPr>
            <a:r>
              <a:rPr lang="en-US" altLang="en-US" sz="1600" b="0" dirty="0">
                <a:solidFill>
                  <a:schemeClr val="tx1"/>
                </a:solidFill>
              </a:rPr>
              <a:t>80</a:t>
            </a:r>
          </a:p>
        </p:txBody>
      </p:sp>
      <p:sp>
        <p:nvSpPr>
          <p:cNvPr id="67" name="TextBox 33"/>
          <p:cNvSpPr txBox="1">
            <a:spLocks noChangeArrowheads="1"/>
          </p:cNvSpPr>
          <p:nvPr/>
        </p:nvSpPr>
        <p:spPr bwMode="auto">
          <a:xfrm>
            <a:off x="395475" y="3244259"/>
            <a:ext cx="692116" cy="429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a:lnSpc>
                <a:spcPct val="100000"/>
              </a:lnSpc>
              <a:spcBef>
                <a:spcPct val="0"/>
              </a:spcBef>
              <a:spcAft>
                <a:spcPct val="0"/>
              </a:spcAft>
              <a:buClrTx/>
              <a:buFontTx/>
              <a:buNone/>
            </a:pPr>
            <a:r>
              <a:rPr lang="en-US" altLang="en-US" sz="1600" b="0" dirty="0">
                <a:solidFill>
                  <a:schemeClr val="tx1"/>
                </a:solidFill>
              </a:rPr>
              <a:t>60</a:t>
            </a:r>
          </a:p>
        </p:txBody>
      </p:sp>
      <p:sp>
        <p:nvSpPr>
          <p:cNvPr id="68" name="TextBox 34"/>
          <p:cNvSpPr txBox="1">
            <a:spLocks noChangeArrowheads="1"/>
          </p:cNvSpPr>
          <p:nvPr/>
        </p:nvSpPr>
        <p:spPr bwMode="auto">
          <a:xfrm>
            <a:off x="395475" y="3731232"/>
            <a:ext cx="692116" cy="429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a:lnSpc>
                <a:spcPct val="100000"/>
              </a:lnSpc>
              <a:spcBef>
                <a:spcPct val="0"/>
              </a:spcBef>
              <a:spcAft>
                <a:spcPct val="0"/>
              </a:spcAft>
              <a:buClrTx/>
              <a:buFontTx/>
              <a:buNone/>
            </a:pPr>
            <a:r>
              <a:rPr lang="en-US" altLang="en-US" sz="1600" b="0" dirty="0">
                <a:solidFill>
                  <a:schemeClr val="tx1"/>
                </a:solidFill>
              </a:rPr>
              <a:t>40</a:t>
            </a:r>
          </a:p>
        </p:txBody>
      </p:sp>
      <p:sp>
        <p:nvSpPr>
          <p:cNvPr id="69" name="TextBox 35"/>
          <p:cNvSpPr txBox="1">
            <a:spLocks noChangeArrowheads="1"/>
          </p:cNvSpPr>
          <p:nvPr/>
        </p:nvSpPr>
        <p:spPr bwMode="auto">
          <a:xfrm>
            <a:off x="395475" y="4218204"/>
            <a:ext cx="692116" cy="429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a:lnSpc>
                <a:spcPct val="100000"/>
              </a:lnSpc>
              <a:spcBef>
                <a:spcPct val="0"/>
              </a:spcBef>
              <a:spcAft>
                <a:spcPct val="0"/>
              </a:spcAft>
              <a:buClrTx/>
              <a:buFontTx/>
              <a:buNone/>
            </a:pPr>
            <a:r>
              <a:rPr lang="en-US" altLang="en-US" sz="1600" b="0" dirty="0">
                <a:solidFill>
                  <a:schemeClr val="tx1"/>
                </a:solidFill>
              </a:rPr>
              <a:t>20</a:t>
            </a:r>
          </a:p>
        </p:txBody>
      </p:sp>
      <p:sp>
        <p:nvSpPr>
          <p:cNvPr id="70" name="TextBox 36"/>
          <p:cNvSpPr txBox="1">
            <a:spLocks noChangeArrowheads="1"/>
          </p:cNvSpPr>
          <p:nvPr/>
        </p:nvSpPr>
        <p:spPr bwMode="auto">
          <a:xfrm>
            <a:off x="395475" y="4705177"/>
            <a:ext cx="692116" cy="46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a:lnSpc>
                <a:spcPct val="100000"/>
              </a:lnSpc>
              <a:spcBef>
                <a:spcPct val="0"/>
              </a:spcBef>
              <a:spcAft>
                <a:spcPct val="0"/>
              </a:spcAft>
              <a:buClrTx/>
              <a:buFontTx/>
              <a:buNone/>
            </a:pPr>
            <a:r>
              <a:rPr lang="en-US" altLang="en-US" sz="1800" b="0" dirty="0">
                <a:solidFill>
                  <a:schemeClr val="tx1"/>
                </a:solidFill>
              </a:rPr>
              <a:t>0</a:t>
            </a:r>
          </a:p>
        </p:txBody>
      </p:sp>
      <p:sp>
        <p:nvSpPr>
          <p:cNvPr id="71" name="TextBox 37"/>
          <p:cNvSpPr txBox="1">
            <a:spLocks noChangeArrowheads="1"/>
          </p:cNvSpPr>
          <p:nvPr/>
        </p:nvSpPr>
        <p:spPr bwMode="auto">
          <a:xfrm rot="16200000">
            <a:off x="-762880" y="3226474"/>
            <a:ext cx="2513342" cy="391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600" dirty="0">
                <a:solidFill>
                  <a:schemeClr val="tx1"/>
                </a:solidFill>
              </a:rPr>
              <a:t>SVR12 (%)</a:t>
            </a:r>
          </a:p>
        </p:txBody>
      </p:sp>
      <p:sp>
        <p:nvSpPr>
          <p:cNvPr id="93" name="TextBox 76"/>
          <p:cNvSpPr txBox="1">
            <a:spLocks noChangeArrowheads="1"/>
          </p:cNvSpPr>
          <p:nvPr/>
        </p:nvSpPr>
        <p:spPr bwMode="auto">
          <a:xfrm>
            <a:off x="213499" y="4463366"/>
            <a:ext cx="815119" cy="3903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a:lnSpc>
                <a:spcPct val="100000"/>
              </a:lnSpc>
              <a:spcBef>
                <a:spcPct val="0"/>
              </a:spcBef>
              <a:spcAft>
                <a:spcPct val="0"/>
              </a:spcAft>
              <a:buClrTx/>
              <a:buFontTx/>
              <a:buNone/>
            </a:pPr>
            <a:r>
              <a:rPr lang="en-US" altLang="en-US" sz="1400" b="0" dirty="0">
                <a:solidFill>
                  <a:schemeClr val="tx1"/>
                </a:solidFill>
              </a:rPr>
              <a:t>n/N =</a:t>
            </a:r>
          </a:p>
        </p:txBody>
      </p:sp>
      <p:sp>
        <p:nvSpPr>
          <p:cNvPr id="81" name="TextBox 64"/>
          <p:cNvSpPr txBox="1">
            <a:spLocks noChangeArrowheads="1"/>
          </p:cNvSpPr>
          <p:nvPr/>
        </p:nvSpPr>
        <p:spPr bwMode="auto">
          <a:xfrm>
            <a:off x="1126720" y="2195721"/>
            <a:ext cx="59445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600" dirty="0">
                <a:solidFill>
                  <a:schemeClr val="tx1"/>
                </a:solidFill>
              </a:rPr>
              <a:t>95</a:t>
            </a:r>
          </a:p>
        </p:txBody>
      </p:sp>
      <p:sp>
        <p:nvSpPr>
          <p:cNvPr id="43" name="Rectangle 42"/>
          <p:cNvSpPr/>
          <p:nvPr/>
        </p:nvSpPr>
        <p:spPr bwMode="auto">
          <a:xfrm>
            <a:off x="1262081" y="2562217"/>
            <a:ext cx="314156" cy="2321716"/>
          </a:xfrm>
          <a:prstGeom prst="rect">
            <a:avLst/>
          </a:prstGeom>
          <a:solidFill>
            <a:schemeClr val="accent2"/>
          </a:solidFill>
          <a:ln>
            <a:solidFill>
              <a:schemeClr val="bg2">
                <a:lumMod val="10000"/>
              </a:schemeClr>
            </a:solidFill>
          </a:ln>
          <a:extLst/>
        </p:spPr>
        <p:txBody>
          <a:bodyPr anchor="ctr"/>
          <a:lstStyle/>
          <a:p>
            <a:pPr algn="ctr" eaLnBrk="1" hangingPunct="1">
              <a:defRPr/>
            </a:pPr>
            <a:endParaRPr lang="en-US" sz="1400" b="0" dirty="0">
              <a:solidFill>
                <a:schemeClr val="bg2"/>
              </a:solidFill>
            </a:endParaRPr>
          </a:p>
        </p:txBody>
      </p:sp>
      <p:sp>
        <p:nvSpPr>
          <p:cNvPr id="44" name="Rectangle 43"/>
          <p:cNvSpPr/>
          <p:nvPr/>
        </p:nvSpPr>
        <p:spPr bwMode="auto">
          <a:xfrm>
            <a:off x="1574980" y="2512889"/>
            <a:ext cx="314156" cy="2384239"/>
          </a:xfrm>
          <a:prstGeom prst="rect">
            <a:avLst/>
          </a:prstGeom>
          <a:solidFill>
            <a:schemeClr val="accent3"/>
          </a:solidFill>
          <a:ln>
            <a:solidFill>
              <a:schemeClr val="bg2">
                <a:lumMod val="10000"/>
              </a:schemeClr>
            </a:solidFill>
          </a:ln>
          <a:extLst/>
        </p:spPr>
        <p:txBody>
          <a:bodyPr anchor="ctr"/>
          <a:lstStyle/>
          <a:p>
            <a:pPr algn="ctr" eaLnBrk="1" hangingPunct="1">
              <a:defRPr/>
            </a:pPr>
            <a:endParaRPr lang="en-US" sz="1400" b="0" dirty="0">
              <a:solidFill>
                <a:schemeClr val="bg2"/>
              </a:solidFill>
            </a:endParaRPr>
          </a:p>
        </p:txBody>
      </p:sp>
      <p:sp>
        <p:nvSpPr>
          <p:cNvPr id="82" name="TextBox 65"/>
          <p:cNvSpPr txBox="1">
            <a:spLocks noChangeArrowheads="1"/>
          </p:cNvSpPr>
          <p:nvPr/>
        </p:nvSpPr>
        <p:spPr bwMode="auto">
          <a:xfrm>
            <a:off x="1492983" y="2143402"/>
            <a:ext cx="475004" cy="429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600" dirty="0">
                <a:solidFill>
                  <a:schemeClr val="tx1"/>
                </a:solidFill>
              </a:rPr>
              <a:t>98</a:t>
            </a:r>
          </a:p>
        </p:txBody>
      </p:sp>
      <p:sp>
        <p:nvSpPr>
          <p:cNvPr id="91" name="TextBox 90"/>
          <p:cNvSpPr txBox="1"/>
          <p:nvPr/>
        </p:nvSpPr>
        <p:spPr>
          <a:xfrm>
            <a:off x="1172090" y="4320219"/>
            <a:ext cx="497228" cy="424732"/>
          </a:xfrm>
          <a:prstGeom prst="rect">
            <a:avLst/>
          </a:prstGeom>
          <a:noFill/>
        </p:spPr>
        <p:txBody>
          <a:bodyPr wrap="square">
            <a:spAutoFit/>
          </a:bodyPr>
          <a:lstStyle/>
          <a:p>
            <a:pPr algn="ctr">
              <a:lnSpc>
                <a:spcPct val="90000"/>
              </a:lnSpc>
              <a:defRPr/>
            </a:pPr>
            <a:r>
              <a:rPr lang="en-US" sz="1200" b="0" dirty="0">
                <a:solidFill>
                  <a:schemeClr val="bg2">
                    <a:lumMod val="10000"/>
                  </a:schemeClr>
                </a:solidFill>
              </a:rPr>
              <a:t>476/</a:t>
            </a:r>
            <a:br>
              <a:rPr lang="en-US" sz="1200" b="0" dirty="0">
                <a:solidFill>
                  <a:schemeClr val="bg2">
                    <a:lumMod val="10000"/>
                  </a:schemeClr>
                </a:solidFill>
              </a:rPr>
            </a:br>
            <a:r>
              <a:rPr lang="en-US" sz="1200" b="0" dirty="0">
                <a:solidFill>
                  <a:schemeClr val="bg2">
                    <a:lumMod val="10000"/>
                  </a:schemeClr>
                </a:solidFill>
              </a:rPr>
              <a:t>501</a:t>
            </a:r>
          </a:p>
        </p:txBody>
      </p:sp>
      <p:sp>
        <p:nvSpPr>
          <p:cNvPr id="92" name="TextBox 91"/>
          <p:cNvSpPr txBox="1"/>
          <p:nvPr/>
        </p:nvSpPr>
        <p:spPr>
          <a:xfrm>
            <a:off x="1503999" y="4320219"/>
            <a:ext cx="482621" cy="424732"/>
          </a:xfrm>
          <a:prstGeom prst="rect">
            <a:avLst/>
          </a:prstGeom>
          <a:noFill/>
        </p:spPr>
        <p:txBody>
          <a:bodyPr wrap="square">
            <a:spAutoFit/>
          </a:bodyPr>
          <a:lstStyle/>
          <a:p>
            <a:pPr algn="ctr">
              <a:lnSpc>
                <a:spcPct val="90000"/>
              </a:lnSpc>
              <a:defRPr/>
            </a:pPr>
            <a:r>
              <a:rPr lang="en-US" sz="1200" b="0" dirty="0">
                <a:solidFill>
                  <a:schemeClr val="bg2">
                    <a:lumMod val="10000"/>
                  </a:schemeClr>
                </a:solidFill>
              </a:rPr>
              <a:t>432/</a:t>
            </a:r>
            <a:br>
              <a:rPr lang="en-US" sz="1200" b="0" dirty="0">
                <a:solidFill>
                  <a:schemeClr val="bg2">
                    <a:lumMod val="10000"/>
                  </a:schemeClr>
                </a:solidFill>
              </a:rPr>
            </a:br>
            <a:r>
              <a:rPr lang="en-US" sz="1200" b="0" dirty="0">
                <a:solidFill>
                  <a:schemeClr val="bg2">
                    <a:lumMod val="10000"/>
                  </a:schemeClr>
                </a:solidFill>
              </a:rPr>
              <a:t>440</a:t>
            </a:r>
          </a:p>
        </p:txBody>
      </p:sp>
      <p:sp>
        <p:nvSpPr>
          <p:cNvPr id="94" name="TextBox 93"/>
          <p:cNvSpPr txBox="1"/>
          <p:nvPr/>
        </p:nvSpPr>
        <p:spPr>
          <a:xfrm>
            <a:off x="1961309" y="4320219"/>
            <a:ext cx="485424" cy="424732"/>
          </a:xfrm>
          <a:prstGeom prst="rect">
            <a:avLst/>
          </a:prstGeom>
          <a:noFill/>
        </p:spPr>
        <p:txBody>
          <a:bodyPr wrap="square">
            <a:spAutoFit/>
          </a:bodyPr>
          <a:lstStyle/>
          <a:p>
            <a:pPr algn="ctr">
              <a:lnSpc>
                <a:spcPct val="90000"/>
              </a:lnSpc>
              <a:defRPr/>
            </a:pPr>
            <a:r>
              <a:rPr lang="en-US" sz="1200" b="0" dirty="0">
                <a:solidFill>
                  <a:schemeClr val="bg2">
                    <a:lumMod val="10000"/>
                  </a:schemeClr>
                </a:solidFill>
              </a:rPr>
              <a:t>217/</a:t>
            </a:r>
            <a:br>
              <a:rPr lang="en-US" sz="1200" b="0" dirty="0">
                <a:solidFill>
                  <a:schemeClr val="bg2">
                    <a:lumMod val="10000"/>
                  </a:schemeClr>
                </a:solidFill>
              </a:rPr>
            </a:br>
            <a:r>
              <a:rPr lang="en-US" sz="1200" b="0" dirty="0">
                <a:solidFill>
                  <a:schemeClr val="bg2">
                    <a:lumMod val="10000"/>
                  </a:schemeClr>
                </a:solidFill>
              </a:rPr>
              <a:t>233</a:t>
            </a:r>
          </a:p>
        </p:txBody>
      </p:sp>
      <p:sp>
        <p:nvSpPr>
          <p:cNvPr id="95" name="TextBox 94"/>
          <p:cNvSpPr txBox="1"/>
          <p:nvPr/>
        </p:nvSpPr>
        <p:spPr>
          <a:xfrm>
            <a:off x="2267427" y="4320219"/>
            <a:ext cx="529028" cy="424732"/>
          </a:xfrm>
          <a:prstGeom prst="rect">
            <a:avLst/>
          </a:prstGeom>
          <a:noFill/>
        </p:spPr>
        <p:txBody>
          <a:bodyPr wrap="square">
            <a:spAutoFit/>
          </a:bodyPr>
          <a:lstStyle/>
          <a:p>
            <a:pPr algn="ctr">
              <a:lnSpc>
                <a:spcPct val="90000"/>
              </a:lnSpc>
              <a:defRPr/>
            </a:pPr>
            <a:r>
              <a:rPr lang="en-US" sz="1200" b="0" dirty="0">
                <a:solidFill>
                  <a:schemeClr val="bg2">
                    <a:lumMod val="10000"/>
                  </a:schemeClr>
                </a:solidFill>
              </a:rPr>
              <a:t>228/</a:t>
            </a:r>
          </a:p>
          <a:p>
            <a:pPr algn="ctr">
              <a:lnSpc>
                <a:spcPct val="90000"/>
              </a:lnSpc>
              <a:defRPr/>
            </a:pPr>
            <a:r>
              <a:rPr lang="en-US" sz="1200" b="0" dirty="0">
                <a:solidFill>
                  <a:schemeClr val="bg2">
                    <a:lumMod val="10000"/>
                  </a:schemeClr>
                </a:solidFill>
              </a:rPr>
              <a:t>232</a:t>
            </a:r>
          </a:p>
        </p:txBody>
      </p:sp>
      <p:grpSp>
        <p:nvGrpSpPr>
          <p:cNvPr id="101" name="Group 84"/>
          <p:cNvGrpSpPr>
            <a:grpSpLocks/>
          </p:cNvGrpSpPr>
          <p:nvPr/>
        </p:nvGrpSpPr>
        <p:grpSpPr bwMode="auto">
          <a:xfrm>
            <a:off x="1380698" y="2503900"/>
            <a:ext cx="103983" cy="136440"/>
            <a:chOff x="1710791" y="3528127"/>
            <a:chExt cx="89013" cy="368147"/>
          </a:xfrm>
        </p:grpSpPr>
        <p:cxnSp>
          <p:nvCxnSpPr>
            <p:cNvPr id="102" name="Straight Connector 85"/>
            <p:cNvCxnSpPr>
              <a:cxnSpLocks noChangeShapeType="1"/>
            </p:cNvCxnSpPr>
            <p:nvPr/>
          </p:nvCxnSpPr>
          <p:spPr bwMode="auto">
            <a:xfrm>
              <a:off x="1710791" y="3536219"/>
              <a:ext cx="89013"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103" name="Straight Connector 86"/>
            <p:cNvCxnSpPr>
              <a:cxnSpLocks noChangeShapeType="1"/>
            </p:cNvCxnSpPr>
            <p:nvPr/>
          </p:nvCxnSpPr>
          <p:spPr bwMode="auto">
            <a:xfrm>
              <a:off x="1755297" y="3528127"/>
              <a:ext cx="0" cy="368147"/>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104" name="Straight Connector 87"/>
            <p:cNvCxnSpPr>
              <a:cxnSpLocks noChangeShapeType="1"/>
            </p:cNvCxnSpPr>
            <p:nvPr/>
          </p:nvCxnSpPr>
          <p:spPr bwMode="auto">
            <a:xfrm>
              <a:off x="1710791" y="3893406"/>
              <a:ext cx="89013"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grpSp>
      <p:grpSp>
        <p:nvGrpSpPr>
          <p:cNvPr id="7" name="Group 6"/>
          <p:cNvGrpSpPr/>
          <p:nvPr/>
        </p:nvGrpSpPr>
        <p:grpSpPr>
          <a:xfrm>
            <a:off x="6584934" y="1415442"/>
            <a:ext cx="2376407" cy="523220"/>
            <a:chOff x="8095317" y="1323078"/>
            <a:chExt cx="2376407" cy="523220"/>
          </a:xfrm>
        </p:grpSpPr>
        <p:sp>
          <p:nvSpPr>
            <p:cNvPr id="142" name="Rectangle 141"/>
            <p:cNvSpPr/>
            <p:nvPr/>
          </p:nvSpPr>
          <p:spPr bwMode="auto">
            <a:xfrm>
              <a:off x="8095317" y="1400594"/>
              <a:ext cx="146050" cy="146050"/>
            </a:xfrm>
            <a:prstGeom prst="rect">
              <a:avLst/>
            </a:prstGeom>
            <a:solidFill>
              <a:schemeClr val="accent2"/>
            </a:solidFill>
            <a:ln>
              <a:noFill/>
            </a:ln>
            <a:extLst/>
          </p:spPr>
          <p:txBody>
            <a:bodyPr wrap="none" anchor="ctr">
              <a:spAutoFit/>
            </a:bodyPr>
            <a:lstStyle/>
            <a:p>
              <a:pPr algn="ctr" eaLnBrk="1" hangingPunct="1">
                <a:defRPr/>
              </a:pPr>
              <a:endParaRPr lang="en-US" sz="1400" b="0" dirty="0">
                <a:solidFill>
                  <a:schemeClr val="bg2"/>
                </a:solidFill>
              </a:endParaRPr>
            </a:p>
          </p:txBody>
        </p:sp>
        <p:sp>
          <p:nvSpPr>
            <p:cNvPr id="143" name="Rectangle 142"/>
            <p:cNvSpPr/>
            <p:nvPr/>
          </p:nvSpPr>
          <p:spPr bwMode="auto">
            <a:xfrm>
              <a:off x="8095317" y="1620286"/>
              <a:ext cx="146050" cy="146050"/>
            </a:xfrm>
            <a:prstGeom prst="rect">
              <a:avLst/>
            </a:prstGeom>
            <a:solidFill>
              <a:schemeClr val="accent3"/>
            </a:solidFill>
            <a:ln>
              <a:noFill/>
            </a:ln>
            <a:extLst/>
          </p:spPr>
          <p:txBody>
            <a:bodyPr wrap="none" anchor="ctr">
              <a:spAutoFit/>
            </a:bodyPr>
            <a:lstStyle/>
            <a:p>
              <a:pPr algn="ctr" eaLnBrk="1" hangingPunct="1">
                <a:defRPr/>
              </a:pPr>
              <a:endParaRPr lang="en-US" sz="1400" b="0" dirty="0">
                <a:solidFill>
                  <a:schemeClr val="bg2"/>
                </a:solidFill>
              </a:endParaRPr>
            </a:p>
          </p:txBody>
        </p:sp>
        <p:sp>
          <p:nvSpPr>
            <p:cNvPr id="145" name="TextBox 19"/>
            <p:cNvSpPr txBox="1">
              <a:spLocks noChangeArrowheads="1"/>
            </p:cNvSpPr>
            <p:nvPr/>
          </p:nvSpPr>
          <p:spPr bwMode="auto">
            <a:xfrm>
              <a:off x="8208030" y="1323078"/>
              <a:ext cx="226369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nSpc>
                  <a:spcPct val="100000"/>
                </a:lnSpc>
                <a:spcBef>
                  <a:spcPct val="0"/>
                </a:spcBef>
                <a:spcAft>
                  <a:spcPct val="0"/>
                </a:spcAft>
                <a:buClrTx/>
                <a:buFontTx/>
                <a:buNone/>
              </a:pPr>
              <a:r>
                <a:rPr lang="en-US" altLang="en-US" sz="1400" b="0" dirty="0">
                  <a:solidFill>
                    <a:schemeClr val="tx1"/>
                  </a:solidFill>
                </a:rPr>
                <a:t>SOF/VEL/VOX 8 wks</a:t>
              </a:r>
            </a:p>
            <a:p>
              <a:pPr>
                <a:lnSpc>
                  <a:spcPct val="100000"/>
                </a:lnSpc>
                <a:spcBef>
                  <a:spcPct val="0"/>
                </a:spcBef>
                <a:spcAft>
                  <a:spcPct val="0"/>
                </a:spcAft>
                <a:buClrTx/>
                <a:buFontTx/>
                <a:buNone/>
              </a:pPr>
              <a:r>
                <a:rPr lang="en-US" altLang="en-US" sz="1400" b="0" dirty="0">
                  <a:solidFill>
                    <a:schemeClr val="tx1"/>
                  </a:solidFill>
                </a:rPr>
                <a:t>SOF/VEL 12 wks</a:t>
              </a:r>
            </a:p>
          </p:txBody>
        </p:sp>
      </p:grpSp>
      <p:grpSp>
        <p:nvGrpSpPr>
          <p:cNvPr id="153" name="Group 84"/>
          <p:cNvGrpSpPr>
            <a:grpSpLocks/>
          </p:cNvGrpSpPr>
          <p:nvPr/>
        </p:nvGrpSpPr>
        <p:grpSpPr bwMode="auto">
          <a:xfrm>
            <a:off x="1674972" y="2449253"/>
            <a:ext cx="103983" cy="136440"/>
            <a:chOff x="1710791" y="3528127"/>
            <a:chExt cx="89013" cy="368147"/>
          </a:xfrm>
        </p:grpSpPr>
        <p:cxnSp>
          <p:nvCxnSpPr>
            <p:cNvPr id="154" name="Straight Connector 85"/>
            <p:cNvCxnSpPr>
              <a:cxnSpLocks noChangeShapeType="1"/>
            </p:cNvCxnSpPr>
            <p:nvPr/>
          </p:nvCxnSpPr>
          <p:spPr bwMode="auto">
            <a:xfrm>
              <a:off x="1710791" y="3536219"/>
              <a:ext cx="89013"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155" name="Straight Connector 86"/>
            <p:cNvCxnSpPr>
              <a:cxnSpLocks noChangeShapeType="1"/>
            </p:cNvCxnSpPr>
            <p:nvPr/>
          </p:nvCxnSpPr>
          <p:spPr bwMode="auto">
            <a:xfrm>
              <a:off x="1755297" y="3528127"/>
              <a:ext cx="0" cy="368147"/>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156" name="Straight Connector 87"/>
            <p:cNvCxnSpPr>
              <a:cxnSpLocks noChangeShapeType="1"/>
            </p:cNvCxnSpPr>
            <p:nvPr/>
          </p:nvCxnSpPr>
          <p:spPr bwMode="auto">
            <a:xfrm>
              <a:off x="1710791" y="3893406"/>
              <a:ext cx="89013"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grpSp>
      <p:sp>
        <p:nvSpPr>
          <p:cNvPr id="181" name="TextBox 64"/>
          <p:cNvSpPr txBox="1">
            <a:spLocks noChangeArrowheads="1"/>
          </p:cNvSpPr>
          <p:nvPr/>
        </p:nvSpPr>
        <p:spPr bwMode="auto">
          <a:xfrm>
            <a:off x="2699081" y="2216764"/>
            <a:ext cx="59445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600" dirty="0">
                <a:solidFill>
                  <a:schemeClr val="tx1"/>
                </a:solidFill>
              </a:rPr>
              <a:t>92</a:t>
            </a:r>
          </a:p>
        </p:txBody>
      </p:sp>
      <p:sp>
        <p:nvSpPr>
          <p:cNvPr id="182" name="Rectangle 181"/>
          <p:cNvSpPr/>
          <p:nvPr/>
        </p:nvSpPr>
        <p:spPr bwMode="auto">
          <a:xfrm>
            <a:off x="2824282" y="2655873"/>
            <a:ext cx="314156" cy="2231595"/>
          </a:xfrm>
          <a:prstGeom prst="rect">
            <a:avLst/>
          </a:prstGeom>
          <a:solidFill>
            <a:schemeClr val="accent2"/>
          </a:solidFill>
          <a:ln>
            <a:solidFill>
              <a:schemeClr val="bg2">
                <a:lumMod val="10000"/>
              </a:schemeClr>
            </a:solidFill>
          </a:ln>
          <a:extLst/>
        </p:spPr>
        <p:txBody>
          <a:bodyPr anchor="ctr"/>
          <a:lstStyle/>
          <a:p>
            <a:pPr algn="ctr" eaLnBrk="1" hangingPunct="1">
              <a:defRPr/>
            </a:pPr>
            <a:endParaRPr lang="en-US" sz="1400" b="0" dirty="0">
              <a:solidFill>
                <a:schemeClr val="bg2"/>
              </a:solidFill>
            </a:endParaRPr>
          </a:p>
        </p:txBody>
      </p:sp>
      <p:sp>
        <p:nvSpPr>
          <p:cNvPr id="183" name="Rectangle 182"/>
          <p:cNvSpPr/>
          <p:nvPr/>
        </p:nvSpPr>
        <p:spPr bwMode="auto">
          <a:xfrm>
            <a:off x="3137181" y="2486612"/>
            <a:ext cx="314156" cy="2403932"/>
          </a:xfrm>
          <a:prstGeom prst="rect">
            <a:avLst/>
          </a:prstGeom>
          <a:solidFill>
            <a:schemeClr val="accent3"/>
          </a:solidFill>
          <a:ln>
            <a:solidFill>
              <a:schemeClr val="bg2">
                <a:lumMod val="10000"/>
              </a:schemeClr>
            </a:solidFill>
          </a:ln>
          <a:extLst/>
        </p:spPr>
        <p:txBody>
          <a:bodyPr anchor="ctr"/>
          <a:lstStyle/>
          <a:p>
            <a:pPr algn="ctr" eaLnBrk="1" hangingPunct="1">
              <a:defRPr/>
            </a:pPr>
            <a:endParaRPr lang="en-US" sz="1400" b="0" dirty="0">
              <a:solidFill>
                <a:schemeClr val="bg2"/>
              </a:solidFill>
            </a:endParaRPr>
          </a:p>
        </p:txBody>
      </p:sp>
      <p:sp>
        <p:nvSpPr>
          <p:cNvPr id="184" name="TextBox 65"/>
          <p:cNvSpPr txBox="1">
            <a:spLocks noChangeArrowheads="1"/>
          </p:cNvSpPr>
          <p:nvPr/>
        </p:nvSpPr>
        <p:spPr bwMode="auto">
          <a:xfrm>
            <a:off x="3055184" y="2123941"/>
            <a:ext cx="47500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600" dirty="0">
                <a:solidFill>
                  <a:schemeClr val="tx1"/>
                </a:solidFill>
              </a:rPr>
              <a:t>99</a:t>
            </a:r>
          </a:p>
        </p:txBody>
      </p:sp>
      <p:grpSp>
        <p:nvGrpSpPr>
          <p:cNvPr id="185" name="Group 84"/>
          <p:cNvGrpSpPr>
            <a:grpSpLocks/>
          </p:cNvGrpSpPr>
          <p:nvPr/>
        </p:nvGrpSpPr>
        <p:grpSpPr bwMode="auto">
          <a:xfrm>
            <a:off x="2919809" y="2529561"/>
            <a:ext cx="132102" cy="238400"/>
            <a:chOff x="1710791" y="3528127"/>
            <a:chExt cx="89013" cy="368147"/>
          </a:xfrm>
        </p:grpSpPr>
        <p:cxnSp>
          <p:nvCxnSpPr>
            <p:cNvPr id="186" name="Straight Connector 85"/>
            <p:cNvCxnSpPr>
              <a:cxnSpLocks noChangeShapeType="1"/>
            </p:cNvCxnSpPr>
            <p:nvPr/>
          </p:nvCxnSpPr>
          <p:spPr bwMode="auto">
            <a:xfrm>
              <a:off x="1710791" y="3536219"/>
              <a:ext cx="89013"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187" name="Straight Connector 86"/>
            <p:cNvCxnSpPr>
              <a:cxnSpLocks noChangeShapeType="1"/>
            </p:cNvCxnSpPr>
            <p:nvPr/>
          </p:nvCxnSpPr>
          <p:spPr bwMode="auto">
            <a:xfrm>
              <a:off x="1755297" y="3528127"/>
              <a:ext cx="0" cy="368147"/>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188" name="Straight Connector 87"/>
            <p:cNvCxnSpPr>
              <a:cxnSpLocks noChangeShapeType="1"/>
            </p:cNvCxnSpPr>
            <p:nvPr/>
          </p:nvCxnSpPr>
          <p:spPr bwMode="auto">
            <a:xfrm>
              <a:off x="1710791" y="3893406"/>
              <a:ext cx="89013"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grpSp>
      <p:grpSp>
        <p:nvGrpSpPr>
          <p:cNvPr id="189" name="Group 84"/>
          <p:cNvGrpSpPr>
            <a:grpSpLocks/>
          </p:cNvGrpSpPr>
          <p:nvPr/>
        </p:nvGrpSpPr>
        <p:grpSpPr bwMode="auto">
          <a:xfrm>
            <a:off x="3237173" y="2448152"/>
            <a:ext cx="103983" cy="136440"/>
            <a:chOff x="1710791" y="3528127"/>
            <a:chExt cx="89013" cy="368147"/>
          </a:xfrm>
        </p:grpSpPr>
        <p:cxnSp>
          <p:nvCxnSpPr>
            <p:cNvPr id="190" name="Straight Connector 85"/>
            <p:cNvCxnSpPr>
              <a:cxnSpLocks noChangeShapeType="1"/>
            </p:cNvCxnSpPr>
            <p:nvPr/>
          </p:nvCxnSpPr>
          <p:spPr bwMode="auto">
            <a:xfrm>
              <a:off x="1710791" y="3536219"/>
              <a:ext cx="89013"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191" name="Straight Connector 86"/>
            <p:cNvCxnSpPr>
              <a:cxnSpLocks noChangeShapeType="1"/>
            </p:cNvCxnSpPr>
            <p:nvPr/>
          </p:nvCxnSpPr>
          <p:spPr bwMode="auto">
            <a:xfrm>
              <a:off x="1755297" y="3528127"/>
              <a:ext cx="0" cy="368147"/>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192" name="Straight Connector 87"/>
            <p:cNvCxnSpPr>
              <a:cxnSpLocks noChangeShapeType="1"/>
            </p:cNvCxnSpPr>
            <p:nvPr/>
          </p:nvCxnSpPr>
          <p:spPr bwMode="auto">
            <a:xfrm>
              <a:off x="1710791" y="3893406"/>
              <a:ext cx="89013"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grpSp>
      <p:sp>
        <p:nvSpPr>
          <p:cNvPr id="193" name="TextBox 192"/>
          <p:cNvSpPr txBox="1"/>
          <p:nvPr/>
        </p:nvSpPr>
        <p:spPr>
          <a:xfrm>
            <a:off x="2744194" y="4320219"/>
            <a:ext cx="480213" cy="424732"/>
          </a:xfrm>
          <a:prstGeom prst="rect">
            <a:avLst/>
          </a:prstGeom>
          <a:noFill/>
        </p:spPr>
        <p:txBody>
          <a:bodyPr wrap="square">
            <a:spAutoFit/>
          </a:bodyPr>
          <a:lstStyle/>
          <a:p>
            <a:pPr algn="ctr">
              <a:lnSpc>
                <a:spcPct val="90000"/>
              </a:lnSpc>
              <a:defRPr/>
            </a:pPr>
            <a:r>
              <a:rPr lang="en-US" sz="1200" b="0" dirty="0">
                <a:solidFill>
                  <a:schemeClr val="bg2">
                    <a:lumMod val="10000"/>
                  </a:schemeClr>
                </a:solidFill>
              </a:rPr>
              <a:t>155/</a:t>
            </a:r>
          </a:p>
          <a:p>
            <a:pPr algn="ctr">
              <a:lnSpc>
                <a:spcPct val="90000"/>
              </a:lnSpc>
              <a:defRPr/>
            </a:pPr>
            <a:r>
              <a:rPr lang="en-US" sz="1200" b="0" dirty="0">
                <a:solidFill>
                  <a:schemeClr val="bg2">
                    <a:lumMod val="10000"/>
                  </a:schemeClr>
                </a:solidFill>
              </a:rPr>
              <a:t>169</a:t>
            </a:r>
          </a:p>
        </p:txBody>
      </p:sp>
      <p:sp>
        <p:nvSpPr>
          <p:cNvPr id="194" name="TextBox 193"/>
          <p:cNvSpPr txBox="1"/>
          <p:nvPr/>
        </p:nvSpPr>
        <p:spPr>
          <a:xfrm>
            <a:off x="3055582" y="4320219"/>
            <a:ext cx="509123" cy="424732"/>
          </a:xfrm>
          <a:prstGeom prst="rect">
            <a:avLst/>
          </a:prstGeom>
          <a:noFill/>
        </p:spPr>
        <p:txBody>
          <a:bodyPr wrap="square">
            <a:spAutoFit/>
          </a:bodyPr>
          <a:lstStyle/>
          <a:p>
            <a:pPr algn="ctr">
              <a:lnSpc>
                <a:spcPct val="90000"/>
              </a:lnSpc>
              <a:defRPr/>
            </a:pPr>
            <a:r>
              <a:rPr lang="en-US" sz="1200" b="0" dirty="0">
                <a:solidFill>
                  <a:schemeClr val="bg2">
                    <a:lumMod val="10000"/>
                  </a:schemeClr>
                </a:solidFill>
              </a:rPr>
              <a:t>170/</a:t>
            </a:r>
          </a:p>
          <a:p>
            <a:pPr algn="ctr">
              <a:lnSpc>
                <a:spcPct val="90000"/>
              </a:lnSpc>
              <a:defRPr/>
            </a:pPr>
            <a:r>
              <a:rPr lang="en-US" sz="1200" b="0" dirty="0">
                <a:solidFill>
                  <a:schemeClr val="bg2">
                    <a:lumMod val="10000"/>
                  </a:schemeClr>
                </a:solidFill>
              </a:rPr>
              <a:t>172</a:t>
            </a:r>
          </a:p>
        </p:txBody>
      </p:sp>
      <p:sp>
        <p:nvSpPr>
          <p:cNvPr id="195" name="TextBox 64"/>
          <p:cNvSpPr txBox="1">
            <a:spLocks noChangeArrowheads="1"/>
          </p:cNvSpPr>
          <p:nvPr/>
        </p:nvSpPr>
        <p:spPr bwMode="auto">
          <a:xfrm>
            <a:off x="3472335" y="2120244"/>
            <a:ext cx="59445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600" dirty="0">
                <a:solidFill>
                  <a:schemeClr val="tx1"/>
                </a:solidFill>
              </a:rPr>
              <a:t>97</a:t>
            </a:r>
          </a:p>
        </p:txBody>
      </p:sp>
      <p:sp>
        <p:nvSpPr>
          <p:cNvPr id="196" name="Rectangle 195"/>
          <p:cNvSpPr/>
          <p:nvPr/>
        </p:nvSpPr>
        <p:spPr bwMode="auto">
          <a:xfrm>
            <a:off x="3591794" y="2529561"/>
            <a:ext cx="314156" cy="2373138"/>
          </a:xfrm>
          <a:prstGeom prst="rect">
            <a:avLst/>
          </a:prstGeom>
          <a:solidFill>
            <a:schemeClr val="accent2"/>
          </a:solidFill>
          <a:ln>
            <a:solidFill>
              <a:schemeClr val="bg2">
                <a:lumMod val="10000"/>
              </a:schemeClr>
            </a:solidFill>
          </a:ln>
          <a:extLst/>
        </p:spPr>
        <p:txBody>
          <a:bodyPr anchor="ctr"/>
          <a:lstStyle/>
          <a:p>
            <a:pPr algn="ctr" eaLnBrk="1" hangingPunct="1">
              <a:defRPr/>
            </a:pPr>
            <a:endParaRPr lang="en-US" sz="1400" b="0" dirty="0">
              <a:solidFill>
                <a:schemeClr val="bg2"/>
              </a:solidFill>
            </a:endParaRPr>
          </a:p>
        </p:txBody>
      </p:sp>
      <p:sp>
        <p:nvSpPr>
          <p:cNvPr id="197" name="Rectangle 196"/>
          <p:cNvSpPr/>
          <p:nvPr/>
        </p:nvSpPr>
        <p:spPr bwMode="auto">
          <a:xfrm>
            <a:off x="3904693" y="2529560"/>
            <a:ext cx="314156" cy="2367569"/>
          </a:xfrm>
          <a:prstGeom prst="rect">
            <a:avLst/>
          </a:prstGeom>
          <a:solidFill>
            <a:schemeClr val="accent3"/>
          </a:solidFill>
          <a:ln>
            <a:solidFill>
              <a:schemeClr val="bg2">
                <a:lumMod val="10000"/>
              </a:schemeClr>
            </a:solidFill>
          </a:ln>
          <a:extLst/>
        </p:spPr>
        <p:txBody>
          <a:bodyPr anchor="ctr"/>
          <a:lstStyle/>
          <a:p>
            <a:pPr algn="ctr" eaLnBrk="1" hangingPunct="1">
              <a:defRPr/>
            </a:pPr>
            <a:endParaRPr lang="en-US" sz="1400" b="0" dirty="0">
              <a:solidFill>
                <a:schemeClr val="bg2"/>
              </a:solidFill>
            </a:endParaRPr>
          </a:p>
        </p:txBody>
      </p:sp>
      <p:sp>
        <p:nvSpPr>
          <p:cNvPr id="198" name="TextBox 65"/>
          <p:cNvSpPr txBox="1">
            <a:spLocks noChangeArrowheads="1"/>
          </p:cNvSpPr>
          <p:nvPr/>
        </p:nvSpPr>
        <p:spPr bwMode="auto">
          <a:xfrm>
            <a:off x="3822696" y="2118861"/>
            <a:ext cx="47500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600" dirty="0">
                <a:solidFill>
                  <a:schemeClr val="tx1"/>
                </a:solidFill>
              </a:rPr>
              <a:t>97</a:t>
            </a:r>
          </a:p>
        </p:txBody>
      </p:sp>
      <p:grpSp>
        <p:nvGrpSpPr>
          <p:cNvPr id="199" name="Group 84"/>
          <p:cNvGrpSpPr>
            <a:grpSpLocks/>
          </p:cNvGrpSpPr>
          <p:nvPr/>
        </p:nvGrpSpPr>
        <p:grpSpPr bwMode="auto">
          <a:xfrm>
            <a:off x="3687321" y="2438121"/>
            <a:ext cx="132102" cy="238400"/>
            <a:chOff x="1710791" y="3528127"/>
            <a:chExt cx="89013" cy="368147"/>
          </a:xfrm>
        </p:grpSpPr>
        <p:cxnSp>
          <p:nvCxnSpPr>
            <p:cNvPr id="200" name="Straight Connector 85"/>
            <p:cNvCxnSpPr>
              <a:cxnSpLocks noChangeShapeType="1"/>
            </p:cNvCxnSpPr>
            <p:nvPr/>
          </p:nvCxnSpPr>
          <p:spPr bwMode="auto">
            <a:xfrm>
              <a:off x="1710791" y="3536219"/>
              <a:ext cx="89013"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201" name="Straight Connector 86"/>
            <p:cNvCxnSpPr>
              <a:cxnSpLocks noChangeShapeType="1"/>
            </p:cNvCxnSpPr>
            <p:nvPr/>
          </p:nvCxnSpPr>
          <p:spPr bwMode="auto">
            <a:xfrm>
              <a:off x="1755297" y="3528127"/>
              <a:ext cx="0" cy="368147"/>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202" name="Straight Connector 87"/>
            <p:cNvCxnSpPr>
              <a:cxnSpLocks noChangeShapeType="1"/>
            </p:cNvCxnSpPr>
            <p:nvPr/>
          </p:nvCxnSpPr>
          <p:spPr bwMode="auto">
            <a:xfrm>
              <a:off x="1710791" y="3893406"/>
              <a:ext cx="89013"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grpSp>
      <p:sp>
        <p:nvSpPr>
          <p:cNvPr id="207" name="TextBox 206"/>
          <p:cNvSpPr txBox="1"/>
          <p:nvPr/>
        </p:nvSpPr>
        <p:spPr>
          <a:xfrm>
            <a:off x="3508510" y="4320219"/>
            <a:ext cx="473746" cy="424732"/>
          </a:xfrm>
          <a:prstGeom prst="rect">
            <a:avLst/>
          </a:prstGeom>
          <a:noFill/>
        </p:spPr>
        <p:txBody>
          <a:bodyPr>
            <a:spAutoFit/>
          </a:bodyPr>
          <a:lstStyle/>
          <a:p>
            <a:pPr algn="ctr">
              <a:lnSpc>
                <a:spcPct val="90000"/>
              </a:lnSpc>
              <a:defRPr/>
            </a:pPr>
            <a:r>
              <a:rPr lang="en-US" sz="1200" b="0" dirty="0">
                <a:solidFill>
                  <a:schemeClr val="bg2">
                    <a:lumMod val="10000"/>
                  </a:schemeClr>
                </a:solidFill>
              </a:rPr>
              <a:t>61/</a:t>
            </a:r>
          </a:p>
          <a:p>
            <a:pPr algn="ctr">
              <a:lnSpc>
                <a:spcPct val="90000"/>
              </a:lnSpc>
              <a:defRPr/>
            </a:pPr>
            <a:r>
              <a:rPr lang="en-US" sz="1200" b="0" dirty="0">
                <a:solidFill>
                  <a:schemeClr val="bg2">
                    <a:lumMod val="10000"/>
                  </a:schemeClr>
                </a:solidFill>
              </a:rPr>
              <a:t>63</a:t>
            </a:r>
          </a:p>
        </p:txBody>
      </p:sp>
      <p:sp>
        <p:nvSpPr>
          <p:cNvPr id="208" name="TextBox 207"/>
          <p:cNvSpPr txBox="1"/>
          <p:nvPr/>
        </p:nvSpPr>
        <p:spPr>
          <a:xfrm>
            <a:off x="3823095" y="4320219"/>
            <a:ext cx="473746" cy="424732"/>
          </a:xfrm>
          <a:prstGeom prst="rect">
            <a:avLst/>
          </a:prstGeom>
          <a:noFill/>
        </p:spPr>
        <p:txBody>
          <a:bodyPr>
            <a:spAutoFit/>
          </a:bodyPr>
          <a:lstStyle/>
          <a:p>
            <a:pPr algn="ctr">
              <a:lnSpc>
                <a:spcPct val="90000"/>
              </a:lnSpc>
              <a:defRPr/>
            </a:pPr>
            <a:r>
              <a:rPr lang="en-US" sz="1200" b="0" dirty="0">
                <a:solidFill>
                  <a:schemeClr val="bg2">
                    <a:lumMod val="10000"/>
                  </a:schemeClr>
                </a:solidFill>
              </a:rPr>
              <a:t>57/</a:t>
            </a:r>
          </a:p>
          <a:p>
            <a:pPr algn="ctr">
              <a:lnSpc>
                <a:spcPct val="90000"/>
              </a:lnSpc>
              <a:defRPr/>
            </a:pPr>
            <a:r>
              <a:rPr lang="en-US" sz="1200" b="0" dirty="0">
                <a:solidFill>
                  <a:schemeClr val="bg2">
                    <a:lumMod val="10000"/>
                  </a:schemeClr>
                </a:solidFill>
              </a:rPr>
              <a:t>59</a:t>
            </a:r>
          </a:p>
        </p:txBody>
      </p:sp>
      <p:grpSp>
        <p:nvGrpSpPr>
          <p:cNvPr id="210" name="Group 84"/>
          <p:cNvGrpSpPr>
            <a:grpSpLocks/>
          </p:cNvGrpSpPr>
          <p:nvPr/>
        </p:nvGrpSpPr>
        <p:grpSpPr bwMode="auto">
          <a:xfrm>
            <a:off x="3997263" y="2437937"/>
            <a:ext cx="132102" cy="238400"/>
            <a:chOff x="1710791" y="3528127"/>
            <a:chExt cx="89013" cy="368147"/>
          </a:xfrm>
        </p:grpSpPr>
        <p:cxnSp>
          <p:nvCxnSpPr>
            <p:cNvPr id="211" name="Straight Connector 85"/>
            <p:cNvCxnSpPr>
              <a:cxnSpLocks noChangeShapeType="1"/>
            </p:cNvCxnSpPr>
            <p:nvPr/>
          </p:nvCxnSpPr>
          <p:spPr bwMode="auto">
            <a:xfrm>
              <a:off x="1710791" y="3536219"/>
              <a:ext cx="89013"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212" name="Straight Connector 86"/>
            <p:cNvCxnSpPr>
              <a:cxnSpLocks noChangeShapeType="1"/>
            </p:cNvCxnSpPr>
            <p:nvPr/>
          </p:nvCxnSpPr>
          <p:spPr bwMode="auto">
            <a:xfrm>
              <a:off x="1755297" y="3528127"/>
              <a:ext cx="0" cy="368147"/>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213" name="Straight Connector 87"/>
            <p:cNvCxnSpPr>
              <a:cxnSpLocks noChangeShapeType="1"/>
            </p:cNvCxnSpPr>
            <p:nvPr/>
          </p:nvCxnSpPr>
          <p:spPr bwMode="auto">
            <a:xfrm>
              <a:off x="1710791" y="3893406"/>
              <a:ext cx="89013"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grpSp>
      <p:sp>
        <p:nvSpPr>
          <p:cNvPr id="225" name="Rectangle 224"/>
          <p:cNvSpPr/>
          <p:nvPr/>
        </p:nvSpPr>
        <p:spPr bwMode="auto">
          <a:xfrm>
            <a:off x="4364428" y="2529561"/>
            <a:ext cx="314156" cy="2364986"/>
          </a:xfrm>
          <a:prstGeom prst="rect">
            <a:avLst/>
          </a:prstGeom>
          <a:solidFill>
            <a:schemeClr val="accent2"/>
          </a:solidFill>
          <a:ln>
            <a:solidFill>
              <a:schemeClr val="bg2">
                <a:lumMod val="10000"/>
              </a:schemeClr>
            </a:solidFill>
          </a:ln>
          <a:extLst/>
        </p:spPr>
        <p:txBody>
          <a:bodyPr anchor="ctr"/>
          <a:lstStyle/>
          <a:p>
            <a:pPr algn="ctr" eaLnBrk="1" hangingPunct="1">
              <a:defRPr/>
            </a:pPr>
            <a:endParaRPr lang="en-US" sz="1400" b="0" dirty="0">
              <a:solidFill>
                <a:schemeClr val="bg2"/>
              </a:solidFill>
            </a:endParaRPr>
          </a:p>
        </p:txBody>
      </p:sp>
      <p:sp>
        <p:nvSpPr>
          <p:cNvPr id="226" name="Rectangle 225"/>
          <p:cNvSpPr/>
          <p:nvPr/>
        </p:nvSpPr>
        <p:spPr bwMode="auto">
          <a:xfrm>
            <a:off x="4677327" y="2451151"/>
            <a:ext cx="314156" cy="2439393"/>
          </a:xfrm>
          <a:prstGeom prst="rect">
            <a:avLst/>
          </a:prstGeom>
          <a:solidFill>
            <a:schemeClr val="accent3"/>
          </a:solidFill>
          <a:ln>
            <a:solidFill>
              <a:schemeClr val="bg2">
                <a:lumMod val="10000"/>
              </a:schemeClr>
            </a:solidFill>
          </a:ln>
          <a:extLst/>
        </p:spPr>
        <p:txBody>
          <a:bodyPr anchor="ctr"/>
          <a:lstStyle/>
          <a:p>
            <a:pPr algn="ctr" eaLnBrk="1" hangingPunct="1">
              <a:defRPr/>
            </a:pPr>
            <a:endParaRPr lang="en-US" sz="1400" b="0" dirty="0">
              <a:solidFill>
                <a:schemeClr val="bg2"/>
              </a:solidFill>
            </a:endParaRPr>
          </a:p>
        </p:txBody>
      </p:sp>
      <p:sp>
        <p:nvSpPr>
          <p:cNvPr id="227" name="TextBox 65"/>
          <p:cNvSpPr txBox="1">
            <a:spLocks noChangeArrowheads="1"/>
          </p:cNvSpPr>
          <p:nvPr/>
        </p:nvSpPr>
        <p:spPr bwMode="auto">
          <a:xfrm>
            <a:off x="4554690" y="2103621"/>
            <a:ext cx="54629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600" dirty="0">
                <a:solidFill>
                  <a:schemeClr val="tx1"/>
                </a:solidFill>
              </a:rPr>
              <a:t>100</a:t>
            </a:r>
          </a:p>
        </p:txBody>
      </p:sp>
      <p:grpSp>
        <p:nvGrpSpPr>
          <p:cNvPr id="228" name="Group 84"/>
          <p:cNvGrpSpPr>
            <a:grpSpLocks/>
          </p:cNvGrpSpPr>
          <p:nvPr/>
        </p:nvGrpSpPr>
        <p:grpSpPr bwMode="auto">
          <a:xfrm>
            <a:off x="4459955" y="2438121"/>
            <a:ext cx="132102" cy="238400"/>
            <a:chOff x="1710791" y="3528127"/>
            <a:chExt cx="89013" cy="368147"/>
          </a:xfrm>
        </p:grpSpPr>
        <p:cxnSp>
          <p:nvCxnSpPr>
            <p:cNvPr id="229" name="Straight Connector 85"/>
            <p:cNvCxnSpPr>
              <a:cxnSpLocks noChangeShapeType="1"/>
            </p:cNvCxnSpPr>
            <p:nvPr/>
          </p:nvCxnSpPr>
          <p:spPr bwMode="auto">
            <a:xfrm>
              <a:off x="1710791" y="3536219"/>
              <a:ext cx="89013"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230" name="Straight Connector 86"/>
            <p:cNvCxnSpPr>
              <a:cxnSpLocks noChangeShapeType="1"/>
            </p:cNvCxnSpPr>
            <p:nvPr/>
          </p:nvCxnSpPr>
          <p:spPr bwMode="auto">
            <a:xfrm>
              <a:off x="1755297" y="3528127"/>
              <a:ext cx="0" cy="368147"/>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231" name="Straight Connector 87"/>
            <p:cNvCxnSpPr>
              <a:cxnSpLocks noChangeShapeType="1"/>
            </p:cNvCxnSpPr>
            <p:nvPr/>
          </p:nvCxnSpPr>
          <p:spPr bwMode="auto">
            <a:xfrm>
              <a:off x="1710791" y="3893406"/>
              <a:ext cx="89013"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grpSp>
      <p:sp>
        <p:nvSpPr>
          <p:cNvPr id="232" name="TextBox 231"/>
          <p:cNvSpPr txBox="1"/>
          <p:nvPr/>
        </p:nvSpPr>
        <p:spPr>
          <a:xfrm>
            <a:off x="4281144" y="4320219"/>
            <a:ext cx="473746" cy="424732"/>
          </a:xfrm>
          <a:prstGeom prst="rect">
            <a:avLst/>
          </a:prstGeom>
          <a:noFill/>
        </p:spPr>
        <p:txBody>
          <a:bodyPr>
            <a:spAutoFit/>
          </a:bodyPr>
          <a:lstStyle/>
          <a:p>
            <a:pPr algn="ctr">
              <a:lnSpc>
                <a:spcPct val="90000"/>
              </a:lnSpc>
              <a:defRPr/>
            </a:pPr>
            <a:r>
              <a:rPr lang="en-US" sz="1200" b="0" dirty="0">
                <a:solidFill>
                  <a:schemeClr val="bg2">
                    <a:lumMod val="10000"/>
                  </a:schemeClr>
                </a:solidFill>
              </a:rPr>
              <a:t>61/</a:t>
            </a:r>
          </a:p>
          <a:p>
            <a:pPr algn="ctr">
              <a:lnSpc>
                <a:spcPct val="90000"/>
              </a:lnSpc>
              <a:defRPr/>
            </a:pPr>
            <a:r>
              <a:rPr lang="en-US" sz="1200" b="0" dirty="0">
                <a:solidFill>
                  <a:schemeClr val="bg2">
                    <a:lumMod val="10000"/>
                  </a:schemeClr>
                </a:solidFill>
              </a:rPr>
              <a:t>63</a:t>
            </a:r>
          </a:p>
        </p:txBody>
      </p:sp>
      <p:sp>
        <p:nvSpPr>
          <p:cNvPr id="233" name="TextBox 232"/>
          <p:cNvSpPr txBox="1"/>
          <p:nvPr/>
        </p:nvSpPr>
        <p:spPr>
          <a:xfrm>
            <a:off x="4595729" y="4320219"/>
            <a:ext cx="473746" cy="424732"/>
          </a:xfrm>
          <a:prstGeom prst="rect">
            <a:avLst/>
          </a:prstGeom>
          <a:noFill/>
        </p:spPr>
        <p:txBody>
          <a:bodyPr>
            <a:spAutoFit/>
          </a:bodyPr>
          <a:lstStyle/>
          <a:p>
            <a:pPr algn="ctr">
              <a:lnSpc>
                <a:spcPct val="90000"/>
              </a:lnSpc>
              <a:defRPr/>
            </a:pPr>
            <a:r>
              <a:rPr lang="en-US" sz="1200" b="0" dirty="0">
                <a:solidFill>
                  <a:schemeClr val="bg2">
                    <a:lumMod val="10000"/>
                  </a:schemeClr>
                </a:solidFill>
              </a:rPr>
              <a:t>53/</a:t>
            </a:r>
          </a:p>
          <a:p>
            <a:pPr algn="ctr">
              <a:lnSpc>
                <a:spcPct val="90000"/>
              </a:lnSpc>
              <a:defRPr/>
            </a:pPr>
            <a:r>
              <a:rPr lang="en-US" sz="1200" b="0" dirty="0">
                <a:solidFill>
                  <a:schemeClr val="bg2">
                    <a:lumMod val="10000"/>
                  </a:schemeClr>
                </a:solidFill>
              </a:rPr>
              <a:t>53</a:t>
            </a:r>
          </a:p>
        </p:txBody>
      </p:sp>
      <p:grpSp>
        <p:nvGrpSpPr>
          <p:cNvPr id="234" name="Group 84"/>
          <p:cNvGrpSpPr>
            <a:grpSpLocks/>
          </p:cNvGrpSpPr>
          <p:nvPr/>
        </p:nvGrpSpPr>
        <p:grpSpPr bwMode="auto">
          <a:xfrm>
            <a:off x="4769896" y="2437937"/>
            <a:ext cx="133559" cy="201340"/>
            <a:chOff x="1710791" y="3528127"/>
            <a:chExt cx="89013" cy="368147"/>
          </a:xfrm>
        </p:grpSpPr>
        <p:cxnSp>
          <p:nvCxnSpPr>
            <p:cNvPr id="235" name="Straight Connector 85"/>
            <p:cNvCxnSpPr>
              <a:cxnSpLocks noChangeShapeType="1"/>
            </p:cNvCxnSpPr>
            <p:nvPr/>
          </p:nvCxnSpPr>
          <p:spPr bwMode="auto">
            <a:xfrm>
              <a:off x="1710791" y="3536219"/>
              <a:ext cx="89013"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236" name="Straight Connector 86"/>
            <p:cNvCxnSpPr>
              <a:cxnSpLocks noChangeShapeType="1"/>
            </p:cNvCxnSpPr>
            <p:nvPr/>
          </p:nvCxnSpPr>
          <p:spPr bwMode="auto">
            <a:xfrm>
              <a:off x="1755297" y="3528127"/>
              <a:ext cx="0" cy="368147"/>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237" name="Straight Connector 87"/>
            <p:cNvCxnSpPr>
              <a:cxnSpLocks noChangeShapeType="1"/>
            </p:cNvCxnSpPr>
            <p:nvPr/>
          </p:nvCxnSpPr>
          <p:spPr bwMode="auto">
            <a:xfrm>
              <a:off x="1710791" y="3893406"/>
              <a:ext cx="89013"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grpSp>
      <p:sp>
        <p:nvSpPr>
          <p:cNvPr id="238" name="TextBox 65"/>
          <p:cNvSpPr txBox="1">
            <a:spLocks noChangeArrowheads="1"/>
          </p:cNvSpPr>
          <p:nvPr/>
        </p:nvSpPr>
        <p:spPr bwMode="auto">
          <a:xfrm>
            <a:off x="4284090" y="2124044"/>
            <a:ext cx="47500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600" dirty="0">
                <a:solidFill>
                  <a:schemeClr val="tx1"/>
                </a:solidFill>
              </a:rPr>
              <a:t>97</a:t>
            </a:r>
          </a:p>
        </p:txBody>
      </p:sp>
      <p:sp>
        <p:nvSpPr>
          <p:cNvPr id="239" name="TextBox 64"/>
          <p:cNvSpPr txBox="1">
            <a:spLocks noChangeArrowheads="1"/>
          </p:cNvSpPr>
          <p:nvPr/>
        </p:nvSpPr>
        <p:spPr bwMode="auto">
          <a:xfrm>
            <a:off x="4998528" y="2102433"/>
            <a:ext cx="59445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600" dirty="0">
                <a:solidFill>
                  <a:schemeClr val="tx1"/>
                </a:solidFill>
              </a:rPr>
              <a:t>99</a:t>
            </a:r>
          </a:p>
        </p:txBody>
      </p:sp>
      <p:sp>
        <p:nvSpPr>
          <p:cNvPr id="240" name="Rectangle 239"/>
          <p:cNvSpPr/>
          <p:nvPr/>
        </p:nvSpPr>
        <p:spPr bwMode="auto">
          <a:xfrm>
            <a:off x="5133889" y="2479169"/>
            <a:ext cx="314156" cy="2405188"/>
          </a:xfrm>
          <a:prstGeom prst="rect">
            <a:avLst/>
          </a:prstGeom>
          <a:solidFill>
            <a:schemeClr val="accent2"/>
          </a:solidFill>
          <a:ln>
            <a:solidFill>
              <a:schemeClr val="bg2">
                <a:lumMod val="10000"/>
              </a:schemeClr>
            </a:solidFill>
          </a:ln>
          <a:extLst/>
        </p:spPr>
        <p:txBody>
          <a:bodyPr anchor="ctr"/>
          <a:lstStyle/>
          <a:p>
            <a:pPr algn="ctr" eaLnBrk="1" hangingPunct="1">
              <a:defRPr/>
            </a:pPr>
            <a:endParaRPr lang="en-US" sz="1400" b="0" dirty="0">
              <a:solidFill>
                <a:schemeClr val="bg2"/>
              </a:solidFill>
            </a:endParaRPr>
          </a:p>
        </p:txBody>
      </p:sp>
      <p:sp>
        <p:nvSpPr>
          <p:cNvPr id="241" name="Rectangle 240"/>
          <p:cNvSpPr/>
          <p:nvPr/>
        </p:nvSpPr>
        <p:spPr bwMode="auto">
          <a:xfrm>
            <a:off x="5446788" y="2526989"/>
            <a:ext cx="314156" cy="2363077"/>
          </a:xfrm>
          <a:prstGeom prst="rect">
            <a:avLst/>
          </a:prstGeom>
          <a:solidFill>
            <a:schemeClr val="accent3"/>
          </a:solidFill>
          <a:ln>
            <a:solidFill>
              <a:schemeClr val="bg2">
                <a:lumMod val="10000"/>
              </a:schemeClr>
            </a:solidFill>
          </a:ln>
          <a:extLst/>
        </p:spPr>
        <p:txBody>
          <a:bodyPr anchor="ctr"/>
          <a:lstStyle/>
          <a:p>
            <a:pPr algn="ctr" eaLnBrk="1" hangingPunct="1">
              <a:defRPr/>
            </a:pPr>
            <a:endParaRPr lang="en-US" sz="1400" b="0" dirty="0">
              <a:solidFill>
                <a:schemeClr val="bg2"/>
              </a:solidFill>
            </a:endParaRPr>
          </a:p>
        </p:txBody>
      </p:sp>
      <p:sp>
        <p:nvSpPr>
          <p:cNvPr id="242" name="TextBox 65"/>
          <p:cNvSpPr txBox="1">
            <a:spLocks noChangeArrowheads="1"/>
          </p:cNvSpPr>
          <p:nvPr/>
        </p:nvSpPr>
        <p:spPr bwMode="auto">
          <a:xfrm>
            <a:off x="5364791" y="2116290"/>
            <a:ext cx="47500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600" dirty="0">
                <a:solidFill>
                  <a:schemeClr val="tx1"/>
                </a:solidFill>
              </a:rPr>
              <a:t>97</a:t>
            </a:r>
          </a:p>
        </p:txBody>
      </p:sp>
      <p:grpSp>
        <p:nvGrpSpPr>
          <p:cNvPr id="243" name="Group 84"/>
          <p:cNvGrpSpPr>
            <a:grpSpLocks/>
          </p:cNvGrpSpPr>
          <p:nvPr/>
        </p:nvGrpSpPr>
        <p:grpSpPr bwMode="auto">
          <a:xfrm>
            <a:off x="5229416" y="2435550"/>
            <a:ext cx="122345" cy="147979"/>
            <a:chOff x="1710791" y="3528127"/>
            <a:chExt cx="89013" cy="368147"/>
          </a:xfrm>
        </p:grpSpPr>
        <p:cxnSp>
          <p:nvCxnSpPr>
            <p:cNvPr id="244" name="Straight Connector 85"/>
            <p:cNvCxnSpPr>
              <a:cxnSpLocks noChangeShapeType="1"/>
            </p:cNvCxnSpPr>
            <p:nvPr/>
          </p:nvCxnSpPr>
          <p:spPr bwMode="auto">
            <a:xfrm>
              <a:off x="1710791" y="3536219"/>
              <a:ext cx="89013"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245" name="Straight Connector 86"/>
            <p:cNvCxnSpPr>
              <a:cxnSpLocks noChangeShapeType="1"/>
            </p:cNvCxnSpPr>
            <p:nvPr/>
          </p:nvCxnSpPr>
          <p:spPr bwMode="auto">
            <a:xfrm>
              <a:off x="1755297" y="3528127"/>
              <a:ext cx="0" cy="368147"/>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246" name="Straight Connector 87"/>
            <p:cNvCxnSpPr>
              <a:cxnSpLocks noChangeShapeType="1"/>
            </p:cNvCxnSpPr>
            <p:nvPr/>
          </p:nvCxnSpPr>
          <p:spPr bwMode="auto">
            <a:xfrm>
              <a:off x="1710791" y="3893406"/>
              <a:ext cx="89013"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grpSp>
      <p:sp>
        <p:nvSpPr>
          <p:cNvPr id="247" name="TextBox 246"/>
          <p:cNvSpPr txBox="1"/>
          <p:nvPr/>
        </p:nvSpPr>
        <p:spPr>
          <a:xfrm>
            <a:off x="5050605" y="4317648"/>
            <a:ext cx="473746" cy="424732"/>
          </a:xfrm>
          <a:prstGeom prst="rect">
            <a:avLst/>
          </a:prstGeom>
          <a:noFill/>
        </p:spPr>
        <p:txBody>
          <a:bodyPr>
            <a:spAutoFit/>
          </a:bodyPr>
          <a:lstStyle/>
          <a:p>
            <a:pPr algn="ctr">
              <a:lnSpc>
                <a:spcPct val="90000"/>
              </a:lnSpc>
              <a:defRPr/>
            </a:pPr>
            <a:r>
              <a:rPr lang="en-US" sz="1200" b="0" dirty="0">
                <a:solidFill>
                  <a:schemeClr val="bg2">
                    <a:lumMod val="10000"/>
                  </a:schemeClr>
                </a:solidFill>
              </a:rPr>
              <a:t>91/</a:t>
            </a:r>
          </a:p>
          <a:p>
            <a:pPr algn="ctr">
              <a:lnSpc>
                <a:spcPct val="90000"/>
              </a:lnSpc>
              <a:defRPr/>
            </a:pPr>
            <a:r>
              <a:rPr lang="en-US" sz="1200" b="0" dirty="0">
                <a:solidFill>
                  <a:schemeClr val="bg2">
                    <a:lumMod val="10000"/>
                  </a:schemeClr>
                </a:solidFill>
              </a:rPr>
              <a:t>92</a:t>
            </a:r>
          </a:p>
        </p:txBody>
      </p:sp>
      <p:sp>
        <p:nvSpPr>
          <p:cNvPr id="248" name="TextBox 247"/>
          <p:cNvSpPr txBox="1"/>
          <p:nvPr/>
        </p:nvSpPr>
        <p:spPr>
          <a:xfrm>
            <a:off x="5365190" y="4317648"/>
            <a:ext cx="473746" cy="424732"/>
          </a:xfrm>
          <a:prstGeom prst="rect">
            <a:avLst/>
          </a:prstGeom>
          <a:noFill/>
        </p:spPr>
        <p:txBody>
          <a:bodyPr>
            <a:spAutoFit/>
          </a:bodyPr>
          <a:lstStyle/>
          <a:p>
            <a:pPr algn="ctr">
              <a:lnSpc>
                <a:spcPct val="90000"/>
              </a:lnSpc>
              <a:defRPr/>
            </a:pPr>
            <a:r>
              <a:rPr lang="en-US" sz="1200" b="0" dirty="0">
                <a:solidFill>
                  <a:schemeClr val="bg2">
                    <a:lumMod val="10000"/>
                  </a:schemeClr>
                </a:solidFill>
              </a:rPr>
              <a:t>86/</a:t>
            </a:r>
          </a:p>
          <a:p>
            <a:pPr algn="ctr">
              <a:lnSpc>
                <a:spcPct val="90000"/>
              </a:lnSpc>
              <a:defRPr/>
            </a:pPr>
            <a:r>
              <a:rPr lang="en-US" sz="1200" b="0" dirty="0">
                <a:solidFill>
                  <a:schemeClr val="bg2">
                    <a:lumMod val="10000"/>
                  </a:schemeClr>
                </a:solidFill>
              </a:rPr>
              <a:t>89</a:t>
            </a:r>
          </a:p>
        </p:txBody>
      </p:sp>
      <p:grpSp>
        <p:nvGrpSpPr>
          <p:cNvPr id="249" name="Group 84"/>
          <p:cNvGrpSpPr>
            <a:grpSpLocks/>
          </p:cNvGrpSpPr>
          <p:nvPr/>
        </p:nvGrpSpPr>
        <p:grpSpPr bwMode="auto">
          <a:xfrm>
            <a:off x="5539358" y="2435366"/>
            <a:ext cx="132102" cy="238400"/>
            <a:chOff x="1710791" y="3528127"/>
            <a:chExt cx="89013" cy="368147"/>
          </a:xfrm>
        </p:grpSpPr>
        <p:cxnSp>
          <p:nvCxnSpPr>
            <p:cNvPr id="250" name="Straight Connector 85"/>
            <p:cNvCxnSpPr>
              <a:cxnSpLocks noChangeShapeType="1"/>
            </p:cNvCxnSpPr>
            <p:nvPr/>
          </p:nvCxnSpPr>
          <p:spPr bwMode="auto">
            <a:xfrm>
              <a:off x="1710791" y="3536219"/>
              <a:ext cx="89013"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251" name="Straight Connector 86"/>
            <p:cNvCxnSpPr>
              <a:cxnSpLocks noChangeShapeType="1"/>
            </p:cNvCxnSpPr>
            <p:nvPr/>
          </p:nvCxnSpPr>
          <p:spPr bwMode="auto">
            <a:xfrm>
              <a:off x="1755297" y="3528127"/>
              <a:ext cx="0" cy="368147"/>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252" name="Straight Connector 87"/>
            <p:cNvCxnSpPr>
              <a:cxnSpLocks noChangeShapeType="1"/>
            </p:cNvCxnSpPr>
            <p:nvPr/>
          </p:nvCxnSpPr>
          <p:spPr bwMode="auto">
            <a:xfrm>
              <a:off x="1710791" y="3893406"/>
              <a:ext cx="89013"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grpSp>
      <p:sp>
        <p:nvSpPr>
          <p:cNvPr id="253" name="Rectangle 252"/>
          <p:cNvSpPr/>
          <p:nvPr/>
        </p:nvSpPr>
        <p:spPr bwMode="auto">
          <a:xfrm>
            <a:off x="5910348" y="2657153"/>
            <a:ext cx="314156" cy="2231595"/>
          </a:xfrm>
          <a:prstGeom prst="rect">
            <a:avLst/>
          </a:prstGeom>
          <a:solidFill>
            <a:schemeClr val="accent2"/>
          </a:solidFill>
          <a:ln>
            <a:solidFill>
              <a:schemeClr val="bg2">
                <a:lumMod val="10000"/>
              </a:schemeClr>
            </a:solidFill>
          </a:ln>
          <a:extLst/>
        </p:spPr>
        <p:txBody>
          <a:bodyPr anchor="ctr"/>
          <a:lstStyle/>
          <a:p>
            <a:pPr algn="ctr" eaLnBrk="1" hangingPunct="1">
              <a:defRPr/>
            </a:pPr>
            <a:endParaRPr lang="en-US" sz="1400" b="0" dirty="0">
              <a:solidFill>
                <a:schemeClr val="bg2"/>
              </a:solidFill>
            </a:endParaRPr>
          </a:p>
        </p:txBody>
      </p:sp>
      <p:sp>
        <p:nvSpPr>
          <p:cNvPr id="254" name="Rectangle 253"/>
          <p:cNvSpPr/>
          <p:nvPr/>
        </p:nvSpPr>
        <p:spPr bwMode="auto">
          <a:xfrm>
            <a:off x="6223247" y="2512890"/>
            <a:ext cx="314156" cy="2372188"/>
          </a:xfrm>
          <a:prstGeom prst="rect">
            <a:avLst/>
          </a:prstGeom>
          <a:solidFill>
            <a:schemeClr val="accent3"/>
          </a:solidFill>
          <a:ln>
            <a:solidFill>
              <a:schemeClr val="bg2">
                <a:lumMod val="10000"/>
              </a:schemeClr>
            </a:solidFill>
          </a:ln>
          <a:extLst/>
        </p:spPr>
        <p:txBody>
          <a:bodyPr anchor="ctr"/>
          <a:lstStyle/>
          <a:p>
            <a:pPr algn="ctr" eaLnBrk="1" hangingPunct="1">
              <a:defRPr/>
            </a:pPr>
            <a:endParaRPr lang="en-US" sz="1400" b="0" dirty="0">
              <a:solidFill>
                <a:schemeClr val="bg2"/>
              </a:solidFill>
            </a:endParaRPr>
          </a:p>
        </p:txBody>
      </p:sp>
      <p:sp>
        <p:nvSpPr>
          <p:cNvPr id="255" name="TextBox 65"/>
          <p:cNvSpPr txBox="1">
            <a:spLocks noChangeArrowheads="1"/>
          </p:cNvSpPr>
          <p:nvPr/>
        </p:nvSpPr>
        <p:spPr bwMode="auto">
          <a:xfrm>
            <a:off x="6141250" y="2129703"/>
            <a:ext cx="47500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600" dirty="0">
                <a:solidFill>
                  <a:schemeClr val="tx1"/>
                </a:solidFill>
              </a:rPr>
              <a:t>98</a:t>
            </a:r>
          </a:p>
        </p:txBody>
      </p:sp>
      <p:grpSp>
        <p:nvGrpSpPr>
          <p:cNvPr id="256" name="Group 84"/>
          <p:cNvGrpSpPr>
            <a:grpSpLocks/>
          </p:cNvGrpSpPr>
          <p:nvPr/>
        </p:nvGrpSpPr>
        <p:grpSpPr bwMode="auto">
          <a:xfrm>
            <a:off x="6005875" y="2469283"/>
            <a:ext cx="146884" cy="485798"/>
            <a:chOff x="1710791" y="3528127"/>
            <a:chExt cx="89013" cy="368147"/>
          </a:xfrm>
        </p:grpSpPr>
        <p:cxnSp>
          <p:nvCxnSpPr>
            <p:cNvPr id="257" name="Straight Connector 85"/>
            <p:cNvCxnSpPr>
              <a:cxnSpLocks noChangeShapeType="1"/>
            </p:cNvCxnSpPr>
            <p:nvPr/>
          </p:nvCxnSpPr>
          <p:spPr bwMode="auto">
            <a:xfrm>
              <a:off x="1710791" y="3536219"/>
              <a:ext cx="89013"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258" name="Straight Connector 86"/>
            <p:cNvCxnSpPr>
              <a:cxnSpLocks noChangeShapeType="1"/>
            </p:cNvCxnSpPr>
            <p:nvPr/>
          </p:nvCxnSpPr>
          <p:spPr bwMode="auto">
            <a:xfrm>
              <a:off x="1755297" y="3528127"/>
              <a:ext cx="0" cy="368147"/>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259" name="Straight Connector 87"/>
            <p:cNvCxnSpPr>
              <a:cxnSpLocks noChangeShapeType="1"/>
            </p:cNvCxnSpPr>
            <p:nvPr/>
          </p:nvCxnSpPr>
          <p:spPr bwMode="auto">
            <a:xfrm>
              <a:off x="1710791" y="3893406"/>
              <a:ext cx="89013"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grpSp>
      <p:grpSp>
        <p:nvGrpSpPr>
          <p:cNvPr id="260" name="Group 84"/>
          <p:cNvGrpSpPr>
            <a:grpSpLocks/>
          </p:cNvGrpSpPr>
          <p:nvPr/>
        </p:nvGrpSpPr>
        <p:grpSpPr bwMode="auto">
          <a:xfrm>
            <a:off x="6323239" y="2453913"/>
            <a:ext cx="133072" cy="264753"/>
            <a:chOff x="1710791" y="3528127"/>
            <a:chExt cx="89013" cy="368147"/>
          </a:xfrm>
        </p:grpSpPr>
        <p:cxnSp>
          <p:nvCxnSpPr>
            <p:cNvPr id="261" name="Straight Connector 85"/>
            <p:cNvCxnSpPr>
              <a:cxnSpLocks noChangeShapeType="1"/>
            </p:cNvCxnSpPr>
            <p:nvPr/>
          </p:nvCxnSpPr>
          <p:spPr bwMode="auto">
            <a:xfrm>
              <a:off x="1710791" y="3536219"/>
              <a:ext cx="89013"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262" name="Straight Connector 86"/>
            <p:cNvCxnSpPr>
              <a:cxnSpLocks noChangeShapeType="1"/>
            </p:cNvCxnSpPr>
            <p:nvPr/>
          </p:nvCxnSpPr>
          <p:spPr bwMode="auto">
            <a:xfrm>
              <a:off x="1755297" y="3528127"/>
              <a:ext cx="0" cy="368147"/>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263" name="Straight Connector 87"/>
            <p:cNvCxnSpPr>
              <a:cxnSpLocks noChangeShapeType="1"/>
            </p:cNvCxnSpPr>
            <p:nvPr/>
          </p:nvCxnSpPr>
          <p:spPr bwMode="auto">
            <a:xfrm>
              <a:off x="1710791" y="3893406"/>
              <a:ext cx="89013"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grpSp>
      <p:sp>
        <p:nvSpPr>
          <p:cNvPr id="264" name="TextBox 263"/>
          <p:cNvSpPr txBox="1"/>
          <p:nvPr/>
        </p:nvSpPr>
        <p:spPr>
          <a:xfrm>
            <a:off x="5837224" y="4325981"/>
            <a:ext cx="473746" cy="424732"/>
          </a:xfrm>
          <a:prstGeom prst="rect">
            <a:avLst/>
          </a:prstGeom>
          <a:noFill/>
        </p:spPr>
        <p:txBody>
          <a:bodyPr>
            <a:spAutoFit/>
          </a:bodyPr>
          <a:lstStyle/>
          <a:p>
            <a:pPr algn="ctr">
              <a:lnSpc>
                <a:spcPct val="90000"/>
              </a:lnSpc>
              <a:defRPr/>
            </a:pPr>
            <a:r>
              <a:rPr lang="en-US" sz="1200" b="0" dirty="0">
                <a:solidFill>
                  <a:schemeClr val="bg2">
                    <a:lumMod val="10000"/>
                  </a:schemeClr>
                </a:solidFill>
              </a:rPr>
              <a:t>58/</a:t>
            </a:r>
          </a:p>
          <a:p>
            <a:pPr algn="ctr">
              <a:lnSpc>
                <a:spcPct val="90000"/>
              </a:lnSpc>
              <a:defRPr/>
            </a:pPr>
            <a:r>
              <a:rPr lang="en-US" sz="1200" b="0" dirty="0">
                <a:solidFill>
                  <a:schemeClr val="bg2">
                    <a:lumMod val="10000"/>
                  </a:schemeClr>
                </a:solidFill>
              </a:rPr>
              <a:t>63</a:t>
            </a:r>
          </a:p>
        </p:txBody>
      </p:sp>
      <p:sp>
        <p:nvSpPr>
          <p:cNvPr id="265" name="TextBox 264"/>
          <p:cNvSpPr txBox="1"/>
          <p:nvPr/>
        </p:nvSpPr>
        <p:spPr>
          <a:xfrm>
            <a:off x="6141649" y="4325981"/>
            <a:ext cx="473746" cy="424732"/>
          </a:xfrm>
          <a:prstGeom prst="rect">
            <a:avLst/>
          </a:prstGeom>
          <a:noFill/>
        </p:spPr>
        <p:txBody>
          <a:bodyPr>
            <a:spAutoFit/>
          </a:bodyPr>
          <a:lstStyle/>
          <a:p>
            <a:pPr algn="ctr">
              <a:lnSpc>
                <a:spcPct val="90000"/>
              </a:lnSpc>
              <a:defRPr/>
            </a:pPr>
            <a:r>
              <a:rPr lang="en-US" sz="1200" b="0" dirty="0">
                <a:solidFill>
                  <a:schemeClr val="bg2">
                    <a:lumMod val="10000"/>
                  </a:schemeClr>
                </a:solidFill>
              </a:rPr>
              <a:t>56/</a:t>
            </a:r>
          </a:p>
          <a:p>
            <a:pPr algn="ctr">
              <a:lnSpc>
                <a:spcPct val="90000"/>
              </a:lnSpc>
              <a:defRPr/>
            </a:pPr>
            <a:r>
              <a:rPr lang="en-US" sz="1200" b="0" dirty="0">
                <a:solidFill>
                  <a:schemeClr val="bg2">
                    <a:lumMod val="10000"/>
                  </a:schemeClr>
                </a:solidFill>
              </a:rPr>
              <a:t>57</a:t>
            </a:r>
          </a:p>
        </p:txBody>
      </p:sp>
      <p:sp>
        <p:nvSpPr>
          <p:cNvPr id="266" name="TextBox 64"/>
          <p:cNvSpPr txBox="1">
            <a:spLocks noChangeArrowheads="1"/>
          </p:cNvSpPr>
          <p:nvPr/>
        </p:nvSpPr>
        <p:spPr bwMode="auto">
          <a:xfrm>
            <a:off x="5768658" y="2150408"/>
            <a:ext cx="59445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600" dirty="0">
                <a:solidFill>
                  <a:schemeClr val="tx1"/>
                </a:solidFill>
              </a:rPr>
              <a:t>92</a:t>
            </a:r>
          </a:p>
        </p:txBody>
      </p:sp>
      <p:sp>
        <p:nvSpPr>
          <p:cNvPr id="267" name="Rectangle 266"/>
          <p:cNvSpPr/>
          <p:nvPr/>
        </p:nvSpPr>
        <p:spPr bwMode="auto">
          <a:xfrm>
            <a:off x="6699800" y="2588664"/>
            <a:ext cx="314156" cy="2302564"/>
          </a:xfrm>
          <a:prstGeom prst="rect">
            <a:avLst/>
          </a:prstGeom>
          <a:solidFill>
            <a:schemeClr val="accent2"/>
          </a:solidFill>
          <a:ln>
            <a:solidFill>
              <a:schemeClr val="bg2">
                <a:lumMod val="10000"/>
              </a:schemeClr>
            </a:solidFill>
          </a:ln>
          <a:extLst/>
        </p:spPr>
        <p:txBody>
          <a:bodyPr anchor="ctr"/>
          <a:lstStyle/>
          <a:p>
            <a:pPr algn="ctr" eaLnBrk="1" hangingPunct="1">
              <a:defRPr/>
            </a:pPr>
            <a:endParaRPr lang="en-US" sz="1400" b="0" dirty="0">
              <a:solidFill>
                <a:schemeClr val="bg2"/>
              </a:solidFill>
            </a:endParaRPr>
          </a:p>
        </p:txBody>
      </p:sp>
      <p:grpSp>
        <p:nvGrpSpPr>
          <p:cNvPr id="270" name="Group 84"/>
          <p:cNvGrpSpPr>
            <a:grpSpLocks/>
          </p:cNvGrpSpPr>
          <p:nvPr/>
        </p:nvGrpSpPr>
        <p:grpSpPr bwMode="auto">
          <a:xfrm>
            <a:off x="6795327" y="2406127"/>
            <a:ext cx="137939" cy="813995"/>
            <a:chOff x="1710791" y="3528127"/>
            <a:chExt cx="89013" cy="368147"/>
          </a:xfrm>
        </p:grpSpPr>
        <p:cxnSp>
          <p:nvCxnSpPr>
            <p:cNvPr id="271" name="Straight Connector 85"/>
            <p:cNvCxnSpPr>
              <a:cxnSpLocks noChangeShapeType="1"/>
            </p:cNvCxnSpPr>
            <p:nvPr/>
          </p:nvCxnSpPr>
          <p:spPr bwMode="auto">
            <a:xfrm>
              <a:off x="1710791" y="3530511"/>
              <a:ext cx="89013"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272" name="Straight Connector 86"/>
            <p:cNvCxnSpPr>
              <a:cxnSpLocks noChangeShapeType="1"/>
            </p:cNvCxnSpPr>
            <p:nvPr/>
          </p:nvCxnSpPr>
          <p:spPr bwMode="auto">
            <a:xfrm>
              <a:off x="1755297" y="3528127"/>
              <a:ext cx="0" cy="368147"/>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273" name="Straight Connector 87"/>
            <p:cNvCxnSpPr>
              <a:cxnSpLocks noChangeShapeType="1"/>
            </p:cNvCxnSpPr>
            <p:nvPr/>
          </p:nvCxnSpPr>
          <p:spPr bwMode="auto">
            <a:xfrm>
              <a:off x="1710791" y="3893406"/>
              <a:ext cx="89013"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grpSp>
      <p:sp>
        <p:nvSpPr>
          <p:cNvPr id="278" name="TextBox 277"/>
          <p:cNvSpPr txBox="1"/>
          <p:nvPr/>
        </p:nvSpPr>
        <p:spPr>
          <a:xfrm>
            <a:off x="6626676" y="4328460"/>
            <a:ext cx="473746" cy="424732"/>
          </a:xfrm>
          <a:prstGeom prst="rect">
            <a:avLst/>
          </a:prstGeom>
          <a:noFill/>
        </p:spPr>
        <p:txBody>
          <a:bodyPr>
            <a:spAutoFit/>
          </a:bodyPr>
          <a:lstStyle/>
          <a:p>
            <a:pPr algn="ctr">
              <a:lnSpc>
                <a:spcPct val="90000"/>
              </a:lnSpc>
              <a:defRPr/>
            </a:pPr>
            <a:r>
              <a:rPr lang="en-US" sz="1200" b="0" dirty="0">
                <a:solidFill>
                  <a:schemeClr val="bg2">
                    <a:lumMod val="10000"/>
                  </a:schemeClr>
                </a:solidFill>
              </a:rPr>
              <a:t>17/</a:t>
            </a:r>
          </a:p>
          <a:p>
            <a:pPr algn="ctr">
              <a:lnSpc>
                <a:spcPct val="90000"/>
              </a:lnSpc>
              <a:defRPr/>
            </a:pPr>
            <a:r>
              <a:rPr lang="en-US" sz="1200" b="0" dirty="0">
                <a:solidFill>
                  <a:schemeClr val="bg2">
                    <a:lumMod val="10000"/>
                  </a:schemeClr>
                </a:solidFill>
              </a:rPr>
              <a:t>18</a:t>
            </a:r>
          </a:p>
        </p:txBody>
      </p:sp>
      <p:sp>
        <p:nvSpPr>
          <p:cNvPr id="279" name="TextBox 278"/>
          <p:cNvSpPr txBox="1"/>
          <p:nvPr/>
        </p:nvSpPr>
        <p:spPr>
          <a:xfrm>
            <a:off x="6944908" y="4490065"/>
            <a:ext cx="473746" cy="258532"/>
          </a:xfrm>
          <a:prstGeom prst="rect">
            <a:avLst/>
          </a:prstGeom>
          <a:noFill/>
        </p:spPr>
        <p:txBody>
          <a:bodyPr>
            <a:spAutoFit/>
          </a:bodyPr>
          <a:lstStyle/>
          <a:p>
            <a:pPr algn="ctr">
              <a:lnSpc>
                <a:spcPct val="90000"/>
              </a:lnSpc>
              <a:defRPr/>
            </a:pPr>
            <a:r>
              <a:rPr lang="en-US" sz="1200" b="0" dirty="0"/>
              <a:t>0</a:t>
            </a:r>
          </a:p>
        </p:txBody>
      </p:sp>
      <p:sp>
        <p:nvSpPr>
          <p:cNvPr id="280" name="TextBox 64"/>
          <p:cNvSpPr txBox="1">
            <a:spLocks noChangeArrowheads="1"/>
          </p:cNvSpPr>
          <p:nvPr/>
        </p:nvSpPr>
        <p:spPr bwMode="auto">
          <a:xfrm>
            <a:off x="6558110" y="2127785"/>
            <a:ext cx="59445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600" dirty="0">
                <a:solidFill>
                  <a:schemeClr val="tx1"/>
                </a:solidFill>
              </a:rPr>
              <a:t>94</a:t>
            </a:r>
          </a:p>
        </p:txBody>
      </p:sp>
      <p:sp>
        <p:nvSpPr>
          <p:cNvPr id="281" name="Rectangle 280"/>
          <p:cNvSpPr/>
          <p:nvPr/>
        </p:nvSpPr>
        <p:spPr bwMode="auto">
          <a:xfrm>
            <a:off x="7460239" y="2442175"/>
            <a:ext cx="314156" cy="2442461"/>
          </a:xfrm>
          <a:prstGeom prst="rect">
            <a:avLst/>
          </a:prstGeom>
          <a:solidFill>
            <a:schemeClr val="accent2"/>
          </a:solidFill>
          <a:ln>
            <a:solidFill>
              <a:schemeClr val="bg2">
                <a:lumMod val="10000"/>
              </a:schemeClr>
            </a:solidFill>
          </a:ln>
          <a:extLst/>
        </p:spPr>
        <p:txBody>
          <a:bodyPr anchor="ctr"/>
          <a:lstStyle/>
          <a:p>
            <a:pPr algn="ctr" eaLnBrk="1" hangingPunct="1">
              <a:defRPr/>
            </a:pPr>
            <a:endParaRPr lang="en-US" sz="1400" b="0" dirty="0">
              <a:solidFill>
                <a:schemeClr val="bg2"/>
              </a:solidFill>
            </a:endParaRPr>
          </a:p>
        </p:txBody>
      </p:sp>
      <p:sp>
        <p:nvSpPr>
          <p:cNvPr id="282" name="Rectangle 281"/>
          <p:cNvSpPr/>
          <p:nvPr/>
        </p:nvSpPr>
        <p:spPr bwMode="auto">
          <a:xfrm>
            <a:off x="7773138" y="2440606"/>
            <a:ext cx="314156" cy="2440360"/>
          </a:xfrm>
          <a:prstGeom prst="rect">
            <a:avLst/>
          </a:prstGeom>
          <a:solidFill>
            <a:schemeClr val="accent3"/>
          </a:solidFill>
          <a:ln>
            <a:solidFill>
              <a:schemeClr val="bg2">
                <a:lumMod val="10000"/>
              </a:schemeClr>
            </a:solidFill>
          </a:ln>
          <a:extLst/>
        </p:spPr>
        <p:txBody>
          <a:bodyPr anchor="ctr"/>
          <a:lstStyle/>
          <a:p>
            <a:pPr algn="ctr" eaLnBrk="1" hangingPunct="1">
              <a:defRPr/>
            </a:pPr>
            <a:endParaRPr lang="en-US" sz="1400" b="0" dirty="0">
              <a:solidFill>
                <a:schemeClr val="bg2"/>
              </a:solidFill>
            </a:endParaRPr>
          </a:p>
        </p:txBody>
      </p:sp>
      <p:sp>
        <p:nvSpPr>
          <p:cNvPr id="283" name="TextBox 65"/>
          <p:cNvSpPr txBox="1">
            <a:spLocks noChangeArrowheads="1"/>
          </p:cNvSpPr>
          <p:nvPr/>
        </p:nvSpPr>
        <p:spPr bwMode="auto">
          <a:xfrm>
            <a:off x="7650501" y="2105271"/>
            <a:ext cx="54629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600" dirty="0">
                <a:solidFill>
                  <a:schemeClr val="tx1"/>
                </a:solidFill>
              </a:rPr>
              <a:t>100</a:t>
            </a:r>
          </a:p>
        </p:txBody>
      </p:sp>
      <p:grpSp>
        <p:nvGrpSpPr>
          <p:cNvPr id="284" name="Group 84"/>
          <p:cNvGrpSpPr>
            <a:grpSpLocks/>
          </p:cNvGrpSpPr>
          <p:nvPr/>
        </p:nvGrpSpPr>
        <p:grpSpPr bwMode="auto">
          <a:xfrm>
            <a:off x="7555766" y="2439771"/>
            <a:ext cx="132102" cy="238400"/>
            <a:chOff x="1710791" y="3528127"/>
            <a:chExt cx="89013" cy="368147"/>
          </a:xfrm>
        </p:grpSpPr>
        <p:cxnSp>
          <p:nvCxnSpPr>
            <p:cNvPr id="285" name="Straight Connector 85"/>
            <p:cNvCxnSpPr>
              <a:cxnSpLocks noChangeShapeType="1"/>
            </p:cNvCxnSpPr>
            <p:nvPr/>
          </p:nvCxnSpPr>
          <p:spPr bwMode="auto">
            <a:xfrm>
              <a:off x="1710791" y="3536219"/>
              <a:ext cx="89013"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286" name="Straight Connector 86"/>
            <p:cNvCxnSpPr>
              <a:cxnSpLocks noChangeShapeType="1"/>
            </p:cNvCxnSpPr>
            <p:nvPr/>
          </p:nvCxnSpPr>
          <p:spPr bwMode="auto">
            <a:xfrm>
              <a:off x="1755297" y="3528127"/>
              <a:ext cx="0" cy="368147"/>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287" name="Straight Connector 87"/>
            <p:cNvCxnSpPr>
              <a:cxnSpLocks noChangeShapeType="1"/>
            </p:cNvCxnSpPr>
            <p:nvPr/>
          </p:nvCxnSpPr>
          <p:spPr bwMode="auto">
            <a:xfrm>
              <a:off x="1710791" y="3893406"/>
              <a:ext cx="89013"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grpSp>
      <p:sp>
        <p:nvSpPr>
          <p:cNvPr id="288" name="TextBox 287"/>
          <p:cNvSpPr txBox="1"/>
          <p:nvPr/>
        </p:nvSpPr>
        <p:spPr>
          <a:xfrm>
            <a:off x="7376955" y="4321869"/>
            <a:ext cx="473746" cy="424732"/>
          </a:xfrm>
          <a:prstGeom prst="rect">
            <a:avLst/>
          </a:prstGeom>
          <a:noFill/>
        </p:spPr>
        <p:txBody>
          <a:bodyPr>
            <a:spAutoFit/>
          </a:bodyPr>
          <a:lstStyle/>
          <a:p>
            <a:pPr algn="ctr">
              <a:lnSpc>
                <a:spcPct val="90000"/>
              </a:lnSpc>
              <a:defRPr/>
            </a:pPr>
            <a:r>
              <a:rPr lang="en-US" sz="1200" b="0" dirty="0">
                <a:solidFill>
                  <a:schemeClr val="bg2">
                    <a:lumMod val="10000"/>
                  </a:schemeClr>
                </a:solidFill>
              </a:rPr>
              <a:t>30/</a:t>
            </a:r>
          </a:p>
          <a:p>
            <a:pPr algn="ctr">
              <a:lnSpc>
                <a:spcPct val="90000"/>
              </a:lnSpc>
              <a:defRPr/>
            </a:pPr>
            <a:r>
              <a:rPr lang="en-US" sz="1200" b="0" dirty="0">
                <a:solidFill>
                  <a:schemeClr val="bg2">
                    <a:lumMod val="10000"/>
                  </a:schemeClr>
                </a:solidFill>
              </a:rPr>
              <a:t>30</a:t>
            </a:r>
          </a:p>
        </p:txBody>
      </p:sp>
      <p:sp>
        <p:nvSpPr>
          <p:cNvPr id="289" name="TextBox 288"/>
          <p:cNvSpPr txBox="1"/>
          <p:nvPr/>
        </p:nvSpPr>
        <p:spPr>
          <a:xfrm>
            <a:off x="7691540" y="4321869"/>
            <a:ext cx="473746" cy="424732"/>
          </a:xfrm>
          <a:prstGeom prst="rect">
            <a:avLst/>
          </a:prstGeom>
          <a:noFill/>
        </p:spPr>
        <p:txBody>
          <a:bodyPr>
            <a:spAutoFit/>
          </a:bodyPr>
          <a:lstStyle/>
          <a:p>
            <a:pPr algn="ctr">
              <a:lnSpc>
                <a:spcPct val="90000"/>
              </a:lnSpc>
              <a:defRPr/>
            </a:pPr>
            <a:r>
              <a:rPr lang="en-US" sz="1200" b="0" dirty="0">
                <a:solidFill>
                  <a:schemeClr val="bg2">
                    <a:lumMod val="10000"/>
                  </a:schemeClr>
                </a:solidFill>
              </a:rPr>
              <a:t>9/</a:t>
            </a:r>
          </a:p>
          <a:p>
            <a:pPr algn="ctr">
              <a:lnSpc>
                <a:spcPct val="90000"/>
              </a:lnSpc>
              <a:defRPr/>
            </a:pPr>
            <a:r>
              <a:rPr lang="en-US" sz="1200" b="0" dirty="0">
                <a:solidFill>
                  <a:schemeClr val="bg2">
                    <a:lumMod val="10000"/>
                  </a:schemeClr>
                </a:solidFill>
              </a:rPr>
              <a:t>9</a:t>
            </a:r>
          </a:p>
        </p:txBody>
      </p:sp>
      <p:sp>
        <p:nvSpPr>
          <p:cNvPr id="294" name="TextBox 65"/>
          <p:cNvSpPr txBox="1">
            <a:spLocks noChangeArrowheads="1"/>
          </p:cNvSpPr>
          <p:nvPr/>
        </p:nvSpPr>
        <p:spPr bwMode="auto">
          <a:xfrm>
            <a:off x="7265273" y="2105374"/>
            <a:ext cx="58963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600" dirty="0">
                <a:solidFill>
                  <a:schemeClr val="tx1"/>
                </a:solidFill>
              </a:rPr>
              <a:t>100</a:t>
            </a:r>
          </a:p>
        </p:txBody>
      </p:sp>
      <p:grpSp>
        <p:nvGrpSpPr>
          <p:cNvPr id="299" name="Group 84"/>
          <p:cNvGrpSpPr>
            <a:grpSpLocks/>
          </p:cNvGrpSpPr>
          <p:nvPr/>
        </p:nvGrpSpPr>
        <p:grpSpPr bwMode="auto">
          <a:xfrm>
            <a:off x="7862555" y="2437533"/>
            <a:ext cx="137939" cy="1033748"/>
            <a:chOff x="1710791" y="3528127"/>
            <a:chExt cx="89013" cy="368147"/>
          </a:xfrm>
        </p:grpSpPr>
        <p:cxnSp>
          <p:nvCxnSpPr>
            <p:cNvPr id="300" name="Straight Connector 85"/>
            <p:cNvCxnSpPr>
              <a:cxnSpLocks noChangeShapeType="1"/>
            </p:cNvCxnSpPr>
            <p:nvPr/>
          </p:nvCxnSpPr>
          <p:spPr bwMode="auto">
            <a:xfrm>
              <a:off x="1710791" y="3530511"/>
              <a:ext cx="89013"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301" name="Straight Connector 86"/>
            <p:cNvCxnSpPr>
              <a:cxnSpLocks noChangeShapeType="1"/>
            </p:cNvCxnSpPr>
            <p:nvPr/>
          </p:nvCxnSpPr>
          <p:spPr bwMode="auto">
            <a:xfrm>
              <a:off x="1755297" y="3528127"/>
              <a:ext cx="0" cy="368147"/>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302" name="Straight Connector 87"/>
            <p:cNvCxnSpPr>
              <a:cxnSpLocks noChangeShapeType="1"/>
            </p:cNvCxnSpPr>
            <p:nvPr/>
          </p:nvCxnSpPr>
          <p:spPr bwMode="auto">
            <a:xfrm>
              <a:off x="1710791" y="3893406"/>
              <a:ext cx="89013"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grpSp>
      <p:sp>
        <p:nvSpPr>
          <p:cNvPr id="303" name="Rectangle 302"/>
          <p:cNvSpPr/>
          <p:nvPr/>
        </p:nvSpPr>
        <p:spPr bwMode="auto">
          <a:xfrm>
            <a:off x="8228478" y="2445685"/>
            <a:ext cx="314156" cy="2442461"/>
          </a:xfrm>
          <a:prstGeom prst="rect">
            <a:avLst/>
          </a:prstGeom>
          <a:solidFill>
            <a:schemeClr val="accent2"/>
          </a:solidFill>
          <a:ln>
            <a:solidFill>
              <a:schemeClr val="bg2">
                <a:lumMod val="10000"/>
              </a:schemeClr>
            </a:solidFill>
          </a:ln>
          <a:extLst/>
        </p:spPr>
        <p:txBody>
          <a:bodyPr anchor="ctr"/>
          <a:lstStyle/>
          <a:p>
            <a:pPr algn="ctr" eaLnBrk="1" hangingPunct="1">
              <a:defRPr/>
            </a:pPr>
            <a:endParaRPr lang="en-US" sz="1400" b="0" dirty="0">
              <a:solidFill>
                <a:schemeClr val="bg2"/>
              </a:solidFill>
            </a:endParaRPr>
          </a:p>
        </p:txBody>
      </p:sp>
      <p:grpSp>
        <p:nvGrpSpPr>
          <p:cNvPr id="306" name="Group 84"/>
          <p:cNvGrpSpPr>
            <a:grpSpLocks/>
          </p:cNvGrpSpPr>
          <p:nvPr/>
        </p:nvGrpSpPr>
        <p:grpSpPr bwMode="auto">
          <a:xfrm>
            <a:off x="8324005" y="2443281"/>
            <a:ext cx="132102" cy="238400"/>
            <a:chOff x="1710791" y="3528127"/>
            <a:chExt cx="89013" cy="368147"/>
          </a:xfrm>
        </p:grpSpPr>
        <p:cxnSp>
          <p:nvCxnSpPr>
            <p:cNvPr id="307" name="Straight Connector 85"/>
            <p:cNvCxnSpPr>
              <a:cxnSpLocks noChangeShapeType="1"/>
            </p:cNvCxnSpPr>
            <p:nvPr/>
          </p:nvCxnSpPr>
          <p:spPr bwMode="auto">
            <a:xfrm>
              <a:off x="1710791" y="3536219"/>
              <a:ext cx="89013"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308" name="Straight Connector 86"/>
            <p:cNvCxnSpPr>
              <a:cxnSpLocks noChangeShapeType="1"/>
            </p:cNvCxnSpPr>
            <p:nvPr/>
          </p:nvCxnSpPr>
          <p:spPr bwMode="auto">
            <a:xfrm>
              <a:off x="1755297" y="3528127"/>
              <a:ext cx="0" cy="368147"/>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309" name="Straight Connector 87"/>
            <p:cNvCxnSpPr>
              <a:cxnSpLocks noChangeShapeType="1"/>
            </p:cNvCxnSpPr>
            <p:nvPr/>
          </p:nvCxnSpPr>
          <p:spPr bwMode="auto">
            <a:xfrm>
              <a:off x="1710791" y="3893406"/>
              <a:ext cx="89013"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grpSp>
      <p:sp>
        <p:nvSpPr>
          <p:cNvPr id="310" name="TextBox 309"/>
          <p:cNvSpPr txBox="1"/>
          <p:nvPr/>
        </p:nvSpPr>
        <p:spPr>
          <a:xfrm>
            <a:off x="8145194" y="4325379"/>
            <a:ext cx="473746" cy="424732"/>
          </a:xfrm>
          <a:prstGeom prst="rect">
            <a:avLst/>
          </a:prstGeom>
          <a:noFill/>
        </p:spPr>
        <p:txBody>
          <a:bodyPr>
            <a:spAutoFit/>
          </a:bodyPr>
          <a:lstStyle/>
          <a:p>
            <a:pPr algn="ctr">
              <a:lnSpc>
                <a:spcPct val="90000"/>
              </a:lnSpc>
              <a:defRPr/>
            </a:pPr>
            <a:r>
              <a:rPr lang="en-US" sz="1200" b="0" dirty="0">
                <a:solidFill>
                  <a:schemeClr val="bg2">
                    <a:lumMod val="10000"/>
                  </a:schemeClr>
                </a:solidFill>
              </a:rPr>
              <a:t>2/</a:t>
            </a:r>
          </a:p>
          <a:p>
            <a:pPr algn="ctr">
              <a:lnSpc>
                <a:spcPct val="90000"/>
              </a:lnSpc>
              <a:defRPr/>
            </a:pPr>
            <a:r>
              <a:rPr lang="en-US" sz="1200" b="0" dirty="0">
                <a:solidFill>
                  <a:schemeClr val="bg2">
                    <a:lumMod val="10000"/>
                  </a:schemeClr>
                </a:solidFill>
              </a:rPr>
              <a:t>2</a:t>
            </a:r>
          </a:p>
        </p:txBody>
      </p:sp>
      <p:sp>
        <p:nvSpPr>
          <p:cNvPr id="312" name="TextBox 65"/>
          <p:cNvSpPr txBox="1">
            <a:spLocks noChangeArrowheads="1"/>
          </p:cNvSpPr>
          <p:nvPr/>
        </p:nvSpPr>
        <p:spPr bwMode="auto">
          <a:xfrm>
            <a:off x="8033512" y="2108884"/>
            <a:ext cx="58963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600" dirty="0">
                <a:solidFill>
                  <a:schemeClr val="tx1"/>
                </a:solidFill>
              </a:rPr>
              <a:t>100</a:t>
            </a:r>
          </a:p>
        </p:txBody>
      </p:sp>
      <p:sp>
        <p:nvSpPr>
          <p:cNvPr id="318" name="TextBox 317"/>
          <p:cNvSpPr txBox="1"/>
          <p:nvPr/>
        </p:nvSpPr>
        <p:spPr>
          <a:xfrm>
            <a:off x="8458987" y="4497943"/>
            <a:ext cx="473746" cy="258532"/>
          </a:xfrm>
          <a:prstGeom prst="rect">
            <a:avLst/>
          </a:prstGeom>
          <a:noFill/>
        </p:spPr>
        <p:txBody>
          <a:bodyPr>
            <a:spAutoFit/>
          </a:bodyPr>
          <a:lstStyle/>
          <a:p>
            <a:pPr algn="ctr">
              <a:lnSpc>
                <a:spcPct val="90000"/>
              </a:lnSpc>
              <a:defRPr/>
            </a:pPr>
            <a:r>
              <a:rPr lang="en-US" sz="1200" b="0" dirty="0"/>
              <a:t>0</a:t>
            </a:r>
          </a:p>
        </p:txBody>
      </p:sp>
      <p:cxnSp>
        <p:nvCxnSpPr>
          <p:cNvPr id="57" name="Straight Connector 21"/>
          <p:cNvCxnSpPr>
            <a:cxnSpLocks noChangeShapeType="1"/>
          </p:cNvCxnSpPr>
          <p:nvPr/>
        </p:nvCxnSpPr>
        <p:spPr bwMode="auto">
          <a:xfrm>
            <a:off x="1109224" y="4892637"/>
            <a:ext cx="7784195"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grpSp>
        <p:nvGrpSpPr>
          <p:cNvPr id="61441" name="Group 61440"/>
          <p:cNvGrpSpPr/>
          <p:nvPr/>
        </p:nvGrpSpPr>
        <p:grpSpPr>
          <a:xfrm>
            <a:off x="1097361" y="4878736"/>
            <a:ext cx="7796058" cy="82503"/>
            <a:chOff x="1097361" y="4880966"/>
            <a:chExt cx="7796058" cy="82503"/>
          </a:xfrm>
        </p:grpSpPr>
        <p:cxnSp>
          <p:nvCxnSpPr>
            <p:cNvPr id="73" name="Straight Connector 40"/>
            <p:cNvCxnSpPr>
              <a:cxnSpLocks noChangeShapeType="1"/>
            </p:cNvCxnSpPr>
            <p:nvPr/>
          </p:nvCxnSpPr>
          <p:spPr bwMode="auto">
            <a:xfrm>
              <a:off x="1097361" y="4880966"/>
              <a:ext cx="0" cy="82503"/>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74" name="Straight Connector 41"/>
            <p:cNvCxnSpPr>
              <a:cxnSpLocks noChangeShapeType="1"/>
            </p:cNvCxnSpPr>
            <p:nvPr/>
          </p:nvCxnSpPr>
          <p:spPr bwMode="auto">
            <a:xfrm>
              <a:off x="1969851" y="4880966"/>
              <a:ext cx="0" cy="82503"/>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75" name="Straight Connector 42"/>
            <p:cNvCxnSpPr>
              <a:cxnSpLocks noChangeShapeType="1"/>
            </p:cNvCxnSpPr>
            <p:nvPr/>
          </p:nvCxnSpPr>
          <p:spPr bwMode="auto">
            <a:xfrm>
              <a:off x="2748202" y="4880966"/>
              <a:ext cx="0" cy="82503"/>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77" name="Straight Connector 44"/>
            <p:cNvCxnSpPr>
              <a:cxnSpLocks noChangeShapeType="1"/>
            </p:cNvCxnSpPr>
            <p:nvPr/>
          </p:nvCxnSpPr>
          <p:spPr bwMode="auto">
            <a:xfrm>
              <a:off x="7391416" y="4880966"/>
              <a:ext cx="0" cy="82503"/>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319" name="Straight Connector 41"/>
            <p:cNvCxnSpPr>
              <a:cxnSpLocks noChangeShapeType="1"/>
            </p:cNvCxnSpPr>
            <p:nvPr/>
          </p:nvCxnSpPr>
          <p:spPr bwMode="auto">
            <a:xfrm>
              <a:off x="3522071" y="4880966"/>
              <a:ext cx="0" cy="82503"/>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320" name="Straight Connector 42"/>
            <p:cNvCxnSpPr>
              <a:cxnSpLocks noChangeShapeType="1"/>
            </p:cNvCxnSpPr>
            <p:nvPr/>
          </p:nvCxnSpPr>
          <p:spPr bwMode="auto">
            <a:xfrm>
              <a:off x="4295940" y="4880966"/>
              <a:ext cx="0" cy="82503"/>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327" name="Straight Connector 42"/>
            <p:cNvCxnSpPr>
              <a:cxnSpLocks noChangeShapeType="1"/>
            </p:cNvCxnSpPr>
            <p:nvPr/>
          </p:nvCxnSpPr>
          <p:spPr bwMode="auto">
            <a:xfrm>
              <a:off x="5069809" y="4880966"/>
              <a:ext cx="0" cy="82503"/>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328" name="Straight Connector 41"/>
            <p:cNvCxnSpPr>
              <a:cxnSpLocks noChangeShapeType="1"/>
            </p:cNvCxnSpPr>
            <p:nvPr/>
          </p:nvCxnSpPr>
          <p:spPr bwMode="auto">
            <a:xfrm>
              <a:off x="5843678" y="4880966"/>
              <a:ext cx="0" cy="82503"/>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329" name="Straight Connector 42"/>
            <p:cNvCxnSpPr>
              <a:cxnSpLocks noChangeShapeType="1"/>
            </p:cNvCxnSpPr>
            <p:nvPr/>
          </p:nvCxnSpPr>
          <p:spPr bwMode="auto">
            <a:xfrm>
              <a:off x="6617547" y="4880966"/>
              <a:ext cx="0" cy="82503"/>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330" name="Straight Connector 44"/>
            <p:cNvCxnSpPr>
              <a:cxnSpLocks noChangeShapeType="1"/>
            </p:cNvCxnSpPr>
            <p:nvPr/>
          </p:nvCxnSpPr>
          <p:spPr bwMode="auto">
            <a:xfrm>
              <a:off x="8893419" y="4880966"/>
              <a:ext cx="0" cy="82503"/>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331" name="Straight Connector 44"/>
            <p:cNvCxnSpPr>
              <a:cxnSpLocks noChangeShapeType="1"/>
            </p:cNvCxnSpPr>
            <p:nvPr/>
          </p:nvCxnSpPr>
          <p:spPr bwMode="auto">
            <a:xfrm>
              <a:off x="8165286" y="4880966"/>
              <a:ext cx="0" cy="82503"/>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grpSp>
      <p:sp>
        <p:nvSpPr>
          <p:cNvPr id="333" name="TextBox 38"/>
          <p:cNvSpPr txBox="1">
            <a:spLocks noChangeArrowheads="1"/>
          </p:cNvSpPr>
          <p:nvPr/>
        </p:nvSpPr>
        <p:spPr bwMode="auto">
          <a:xfrm>
            <a:off x="939998" y="4912532"/>
            <a:ext cx="119896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600" dirty="0">
                <a:solidFill>
                  <a:schemeClr val="tx1"/>
                </a:solidFill>
              </a:rPr>
              <a:t>Overall</a:t>
            </a:r>
          </a:p>
        </p:txBody>
      </p:sp>
      <p:sp>
        <p:nvSpPr>
          <p:cNvPr id="334" name="TextBox 45"/>
          <p:cNvSpPr txBox="1">
            <a:spLocks noChangeArrowheads="1"/>
          </p:cNvSpPr>
          <p:nvPr/>
        </p:nvSpPr>
        <p:spPr bwMode="auto">
          <a:xfrm>
            <a:off x="2745244" y="4912532"/>
            <a:ext cx="78210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600" dirty="0">
                <a:solidFill>
                  <a:schemeClr val="tx1"/>
                </a:solidFill>
              </a:rPr>
              <a:t>GT1a</a:t>
            </a:r>
          </a:p>
        </p:txBody>
      </p:sp>
      <p:sp>
        <p:nvSpPr>
          <p:cNvPr id="335" name="TextBox 46"/>
          <p:cNvSpPr txBox="1">
            <a:spLocks noChangeArrowheads="1"/>
          </p:cNvSpPr>
          <p:nvPr/>
        </p:nvSpPr>
        <p:spPr bwMode="auto">
          <a:xfrm>
            <a:off x="5158022" y="4912532"/>
            <a:ext cx="60602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600" dirty="0">
                <a:solidFill>
                  <a:schemeClr val="tx1"/>
                </a:solidFill>
              </a:rPr>
              <a:t>GT3</a:t>
            </a:r>
          </a:p>
        </p:txBody>
      </p:sp>
      <p:sp>
        <p:nvSpPr>
          <p:cNvPr id="336" name="TextBox 47"/>
          <p:cNvSpPr txBox="1">
            <a:spLocks noChangeArrowheads="1"/>
          </p:cNvSpPr>
          <p:nvPr/>
        </p:nvSpPr>
        <p:spPr bwMode="auto">
          <a:xfrm>
            <a:off x="6716395" y="4912532"/>
            <a:ext cx="58027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600" dirty="0">
                <a:solidFill>
                  <a:schemeClr val="tx1"/>
                </a:solidFill>
              </a:rPr>
              <a:t>GT5</a:t>
            </a:r>
          </a:p>
        </p:txBody>
      </p:sp>
      <p:sp>
        <p:nvSpPr>
          <p:cNvPr id="337" name="TextBox 47"/>
          <p:cNvSpPr txBox="1">
            <a:spLocks noChangeArrowheads="1"/>
          </p:cNvSpPr>
          <p:nvPr/>
        </p:nvSpPr>
        <p:spPr bwMode="auto">
          <a:xfrm>
            <a:off x="7505765" y="4912532"/>
            <a:ext cx="58027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600" dirty="0">
                <a:solidFill>
                  <a:schemeClr val="tx1"/>
                </a:solidFill>
              </a:rPr>
              <a:t>GT6</a:t>
            </a:r>
          </a:p>
        </p:txBody>
      </p:sp>
      <p:sp>
        <p:nvSpPr>
          <p:cNvPr id="338" name="TextBox 47"/>
          <p:cNvSpPr txBox="1">
            <a:spLocks noChangeArrowheads="1"/>
          </p:cNvSpPr>
          <p:nvPr/>
        </p:nvSpPr>
        <p:spPr bwMode="auto">
          <a:xfrm>
            <a:off x="7971493" y="4912532"/>
            <a:ext cx="113272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600" dirty="0">
                <a:solidFill>
                  <a:schemeClr val="tx1"/>
                </a:solidFill>
              </a:rPr>
              <a:t>Unknown</a:t>
            </a:r>
          </a:p>
        </p:txBody>
      </p:sp>
      <p:cxnSp>
        <p:nvCxnSpPr>
          <p:cNvPr id="203" name="Straight Connector 202"/>
          <p:cNvCxnSpPr/>
          <p:nvPr/>
        </p:nvCxnSpPr>
        <p:spPr bwMode="auto">
          <a:xfrm>
            <a:off x="1262081" y="5258115"/>
            <a:ext cx="627055" cy="0"/>
          </a:xfrm>
          <a:prstGeom prst="line">
            <a:avLst/>
          </a:prstGeom>
          <a:noFill/>
          <a:ln w="28575" cap="flat" cmpd="sng" algn="ctr">
            <a:solidFill>
              <a:schemeClr val="tx1"/>
            </a:solidFill>
            <a:prstDash val="solid"/>
            <a:round/>
            <a:headEnd type="none" w="med" len="med"/>
            <a:tailEnd type="none" w="med" len="med"/>
          </a:ln>
          <a:effectLst/>
        </p:spPr>
      </p:cxnSp>
      <p:cxnSp>
        <p:nvCxnSpPr>
          <p:cNvPr id="204" name="Straight Connector 203"/>
          <p:cNvCxnSpPr/>
          <p:nvPr/>
        </p:nvCxnSpPr>
        <p:spPr bwMode="auto">
          <a:xfrm>
            <a:off x="2025429" y="5258115"/>
            <a:ext cx="627055" cy="0"/>
          </a:xfrm>
          <a:prstGeom prst="line">
            <a:avLst/>
          </a:prstGeom>
          <a:noFill/>
          <a:ln w="28575" cap="flat" cmpd="sng" algn="ctr">
            <a:solidFill>
              <a:schemeClr val="tx1"/>
            </a:solidFill>
            <a:prstDash val="solid"/>
            <a:round/>
            <a:headEnd type="none" w="med" len="med"/>
            <a:tailEnd type="none" w="med" len="med"/>
          </a:ln>
          <a:effectLst/>
        </p:spPr>
      </p:cxnSp>
      <p:cxnSp>
        <p:nvCxnSpPr>
          <p:cNvPr id="205" name="Straight Connector 204"/>
          <p:cNvCxnSpPr/>
          <p:nvPr/>
        </p:nvCxnSpPr>
        <p:spPr bwMode="auto">
          <a:xfrm>
            <a:off x="2796455" y="5258430"/>
            <a:ext cx="627055" cy="0"/>
          </a:xfrm>
          <a:prstGeom prst="line">
            <a:avLst/>
          </a:prstGeom>
          <a:noFill/>
          <a:ln w="28575" cap="flat" cmpd="sng" algn="ctr">
            <a:solidFill>
              <a:schemeClr val="tx1"/>
            </a:solidFill>
            <a:prstDash val="solid"/>
            <a:round/>
            <a:headEnd type="none" w="med" len="med"/>
            <a:tailEnd type="none" w="med" len="med"/>
          </a:ln>
          <a:effectLst/>
        </p:spPr>
      </p:cxnSp>
      <p:cxnSp>
        <p:nvCxnSpPr>
          <p:cNvPr id="206" name="Straight Connector 205"/>
          <p:cNvCxnSpPr/>
          <p:nvPr/>
        </p:nvCxnSpPr>
        <p:spPr bwMode="auto">
          <a:xfrm>
            <a:off x="3564705" y="5258430"/>
            <a:ext cx="627055" cy="0"/>
          </a:xfrm>
          <a:prstGeom prst="line">
            <a:avLst/>
          </a:prstGeom>
          <a:noFill/>
          <a:ln w="28575" cap="flat" cmpd="sng" algn="ctr">
            <a:solidFill>
              <a:schemeClr val="tx1"/>
            </a:solidFill>
            <a:prstDash val="solid"/>
            <a:round/>
            <a:headEnd type="none" w="med" len="med"/>
            <a:tailEnd type="none" w="med" len="med"/>
          </a:ln>
          <a:effectLst/>
        </p:spPr>
      </p:cxnSp>
      <p:cxnSp>
        <p:nvCxnSpPr>
          <p:cNvPr id="209" name="Straight Connector 208"/>
          <p:cNvCxnSpPr/>
          <p:nvPr/>
        </p:nvCxnSpPr>
        <p:spPr bwMode="auto">
          <a:xfrm>
            <a:off x="4359506" y="5258115"/>
            <a:ext cx="627055" cy="0"/>
          </a:xfrm>
          <a:prstGeom prst="line">
            <a:avLst/>
          </a:prstGeom>
          <a:noFill/>
          <a:ln w="28575" cap="flat" cmpd="sng" algn="ctr">
            <a:solidFill>
              <a:schemeClr val="tx1"/>
            </a:solidFill>
            <a:prstDash val="solid"/>
            <a:round/>
            <a:headEnd type="none" w="med" len="med"/>
            <a:tailEnd type="none" w="med" len="med"/>
          </a:ln>
          <a:effectLst/>
        </p:spPr>
      </p:cxnSp>
      <p:cxnSp>
        <p:nvCxnSpPr>
          <p:cNvPr id="214" name="Straight Connector 213"/>
          <p:cNvCxnSpPr/>
          <p:nvPr/>
        </p:nvCxnSpPr>
        <p:spPr bwMode="auto">
          <a:xfrm>
            <a:off x="5141603" y="5258115"/>
            <a:ext cx="627055" cy="0"/>
          </a:xfrm>
          <a:prstGeom prst="line">
            <a:avLst/>
          </a:prstGeom>
          <a:noFill/>
          <a:ln w="28575" cap="flat" cmpd="sng" algn="ctr">
            <a:solidFill>
              <a:schemeClr val="tx1"/>
            </a:solidFill>
            <a:prstDash val="solid"/>
            <a:round/>
            <a:headEnd type="none" w="med" len="med"/>
            <a:tailEnd type="none" w="med" len="med"/>
          </a:ln>
          <a:effectLst/>
        </p:spPr>
      </p:cxnSp>
      <p:cxnSp>
        <p:nvCxnSpPr>
          <p:cNvPr id="215" name="Straight Connector 214"/>
          <p:cNvCxnSpPr/>
          <p:nvPr/>
        </p:nvCxnSpPr>
        <p:spPr bwMode="auto">
          <a:xfrm>
            <a:off x="5910348" y="5258430"/>
            <a:ext cx="627055" cy="0"/>
          </a:xfrm>
          <a:prstGeom prst="line">
            <a:avLst/>
          </a:prstGeom>
          <a:noFill/>
          <a:ln w="28575" cap="flat" cmpd="sng" algn="ctr">
            <a:solidFill>
              <a:schemeClr val="tx1"/>
            </a:solidFill>
            <a:prstDash val="solid"/>
            <a:round/>
            <a:headEnd type="none" w="med" len="med"/>
            <a:tailEnd type="none" w="med" len="med"/>
          </a:ln>
          <a:effectLst/>
        </p:spPr>
      </p:cxnSp>
      <p:cxnSp>
        <p:nvCxnSpPr>
          <p:cNvPr id="216" name="Straight Connector 215"/>
          <p:cNvCxnSpPr/>
          <p:nvPr/>
        </p:nvCxnSpPr>
        <p:spPr bwMode="auto">
          <a:xfrm>
            <a:off x="6716395" y="5258115"/>
            <a:ext cx="627055" cy="0"/>
          </a:xfrm>
          <a:prstGeom prst="line">
            <a:avLst/>
          </a:prstGeom>
          <a:noFill/>
          <a:ln w="28575" cap="flat" cmpd="sng" algn="ctr">
            <a:solidFill>
              <a:schemeClr val="tx1"/>
            </a:solidFill>
            <a:prstDash val="solid"/>
            <a:round/>
            <a:headEnd type="none" w="med" len="med"/>
            <a:tailEnd type="none" w="med" len="med"/>
          </a:ln>
          <a:effectLst/>
        </p:spPr>
      </p:cxnSp>
      <p:cxnSp>
        <p:nvCxnSpPr>
          <p:cNvPr id="217" name="Straight Connector 216"/>
          <p:cNvCxnSpPr/>
          <p:nvPr/>
        </p:nvCxnSpPr>
        <p:spPr bwMode="auto">
          <a:xfrm>
            <a:off x="7458986" y="5258115"/>
            <a:ext cx="627055" cy="0"/>
          </a:xfrm>
          <a:prstGeom prst="line">
            <a:avLst/>
          </a:prstGeom>
          <a:noFill/>
          <a:ln w="28575" cap="flat" cmpd="sng" algn="ctr">
            <a:solidFill>
              <a:schemeClr val="tx1"/>
            </a:solidFill>
            <a:prstDash val="solid"/>
            <a:round/>
            <a:headEnd type="none" w="med" len="med"/>
            <a:tailEnd type="none" w="med" len="med"/>
          </a:ln>
          <a:effectLst/>
        </p:spPr>
      </p:cxnSp>
      <p:cxnSp>
        <p:nvCxnSpPr>
          <p:cNvPr id="218" name="Straight Connector 217"/>
          <p:cNvCxnSpPr/>
          <p:nvPr/>
        </p:nvCxnSpPr>
        <p:spPr bwMode="auto">
          <a:xfrm>
            <a:off x="8249651" y="5258430"/>
            <a:ext cx="627055" cy="0"/>
          </a:xfrm>
          <a:prstGeom prst="line">
            <a:avLst/>
          </a:prstGeom>
          <a:noFill/>
          <a:ln w="2857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2753559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6" name="Group 1"/>
          <p:cNvGrpSpPr>
            <a:grpSpLocks/>
          </p:cNvGrpSpPr>
          <p:nvPr/>
        </p:nvGrpSpPr>
        <p:grpSpPr bwMode="auto">
          <a:xfrm>
            <a:off x="6291263" y="6208713"/>
            <a:ext cx="2673350" cy="450850"/>
            <a:chOff x="9289790" y="4481726"/>
            <a:chExt cx="2673350" cy="450347"/>
          </a:xfrm>
        </p:grpSpPr>
        <p:pic>
          <p:nvPicPr>
            <p:cNvPr id="6151"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74958" y="4481726"/>
              <a:ext cx="566997" cy="184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6152" name="Rectangle 8"/>
            <p:cNvSpPr>
              <a:spLocks noChangeArrowheads="1"/>
            </p:cNvSpPr>
            <p:nvPr/>
          </p:nvSpPr>
          <p:spPr bwMode="auto">
            <a:xfrm>
              <a:off x="9289790" y="4624098"/>
              <a:ext cx="26733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r>
                <a:rPr lang="en-US" altLang="en-US" sz="1400" b="0" dirty="0">
                  <a:solidFill>
                    <a:schemeClr val="bg2"/>
                  </a:solidFill>
                </a:rPr>
                <a:t>Slide credit: </a:t>
              </a:r>
              <a:r>
                <a:rPr lang="en-US" altLang="en-US" sz="1400" b="0" dirty="0">
                  <a:solidFill>
                    <a:schemeClr val="bg2"/>
                  </a:solidFill>
                  <a:hlinkClick r:id="rId4"/>
                </a:rPr>
                <a:t>clinicaloptions.com</a:t>
              </a:r>
              <a:endParaRPr lang="en-US" altLang="en-US" sz="1400" b="0" dirty="0">
                <a:solidFill>
                  <a:schemeClr val="bg2"/>
                </a:solidFill>
              </a:endParaRPr>
            </a:p>
          </p:txBody>
        </p:sp>
      </p:grpSp>
      <p:sp>
        <p:nvSpPr>
          <p:cNvPr id="6147" name="Rectangle 2"/>
          <p:cNvSpPr>
            <a:spLocks noGrp="1" noChangeArrowheads="1"/>
          </p:cNvSpPr>
          <p:nvPr>
            <p:ph type="title"/>
          </p:nvPr>
        </p:nvSpPr>
        <p:spPr>
          <a:xfrm>
            <a:off x="377825" y="238125"/>
            <a:ext cx="8586788" cy="1103313"/>
          </a:xfrm>
        </p:spPr>
        <p:txBody>
          <a:bodyPr/>
          <a:lstStyle/>
          <a:p>
            <a:r>
              <a:rPr lang="en-US" altLang="en-US" dirty="0"/>
              <a:t>POLARIS-3: 8-Wk SOF/VEL/VOX vs 12-Wk SOF/VEL for Cirrhotic, DAA Naive GT3</a:t>
            </a:r>
          </a:p>
        </p:txBody>
      </p:sp>
      <p:sp>
        <p:nvSpPr>
          <p:cNvPr id="6148" name="Rectangle 3"/>
          <p:cNvSpPr>
            <a:spLocks noGrp="1" noChangeArrowheads="1"/>
          </p:cNvSpPr>
          <p:nvPr>
            <p:ph idx="1"/>
          </p:nvPr>
        </p:nvSpPr>
        <p:spPr>
          <a:xfrm>
            <a:off x="374650" y="1512889"/>
            <a:ext cx="8455025" cy="455570"/>
          </a:xfrm>
        </p:spPr>
        <p:txBody>
          <a:bodyPr/>
          <a:lstStyle/>
          <a:p>
            <a:r>
              <a:rPr lang="en-US" altLang="en-US" sz="2000" dirty="0"/>
              <a:t>Randomized, open-label, active-controlled phase III trial</a:t>
            </a:r>
          </a:p>
        </p:txBody>
      </p:sp>
      <p:sp>
        <p:nvSpPr>
          <p:cNvPr id="21" name="Rectangle 6"/>
          <p:cNvSpPr>
            <a:spLocks noChangeArrowheads="1"/>
          </p:cNvSpPr>
          <p:nvPr/>
        </p:nvSpPr>
        <p:spPr bwMode="auto">
          <a:xfrm>
            <a:off x="3021806" y="2887227"/>
            <a:ext cx="4211638" cy="880845"/>
          </a:xfrm>
          <a:prstGeom prst="rect">
            <a:avLst/>
          </a:prstGeom>
          <a:solidFill>
            <a:schemeClr val="accent2"/>
          </a:solidFill>
          <a:ln w="9525">
            <a:noFill/>
            <a:miter lim="800000"/>
            <a:headEnd/>
            <a:tailEnd/>
          </a:ln>
          <a:effectLst/>
          <a:extLst/>
        </p:spPr>
        <p:txBody>
          <a:bodyPr wrap="none" anchor="ctr"/>
          <a:lstStyle/>
          <a:p>
            <a:pPr algn="ctr" eaLnBrk="1" hangingPunct="1">
              <a:spcBef>
                <a:spcPct val="50000"/>
              </a:spcBef>
              <a:defRPr/>
            </a:pPr>
            <a:r>
              <a:rPr lang="en-US" sz="1600" b="1" dirty="0">
                <a:solidFill>
                  <a:schemeClr val="bg2">
                    <a:lumMod val="10000"/>
                  </a:schemeClr>
                </a:solidFill>
                <a:latin typeface="Arial" charset="0"/>
                <a:ea typeface="ＭＳ Ｐゴシック" charset="0"/>
              </a:rPr>
              <a:t>SOF/VEL/VOX</a:t>
            </a:r>
            <a:br>
              <a:rPr lang="en-US" sz="1600" b="1" dirty="0">
                <a:solidFill>
                  <a:schemeClr val="bg2">
                    <a:lumMod val="10000"/>
                  </a:schemeClr>
                </a:solidFill>
                <a:latin typeface="Arial" charset="0"/>
                <a:ea typeface="ＭＳ Ｐゴシック" charset="0"/>
              </a:rPr>
            </a:br>
            <a:r>
              <a:rPr lang="en-US" altLang="en-US" sz="1600" dirty="0">
                <a:solidFill>
                  <a:schemeClr val="bg2">
                    <a:lumMod val="10000"/>
                  </a:schemeClr>
                </a:solidFill>
                <a:ea typeface="ＭＳ Ｐゴシック" panose="020B0600070205080204" pitchFamily="34" charset="-128"/>
              </a:rPr>
              <a:t>400/100/100 mg PO QD</a:t>
            </a:r>
            <a:br>
              <a:rPr lang="en-US" altLang="en-US" sz="1600" dirty="0">
                <a:solidFill>
                  <a:schemeClr val="bg2">
                    <a:lumMod val="10000"/>
                  </a:schemeClr>
                </a:solidFill>
                <a:ea typeface="ＭＳ Ｐゴシック" panose="020B0600070205080204" pitchFamily="34" charset="-128"/>
              </a:rPr>
            </a:br>
            <a:r>
              <a:rPr lang="en-US" sz="1600" b="0" dirty="0">
                <a:solidFill>
                  <a:schemeClr val="bg2">
                    <a:lumMod val="10000"/>
                  </a:schemeClr>
                </a:solidFill>
                <a:latin typeface="Arial" charset="0"/>
                <a:ea typeface="ＭＳ Ｐゴシック" charset="0"/>
              </a:rPr>
              <a:t>(n = 110)</a:t>
            </a:r>
          </a:p>
        </p:txBody>
      </p:sp>
      <p:sp>
        <p:nvSpPr>
          <p:cNvPr id="23" name="Rectangle 7"/>
          <p:cNvSpPr>
            <a:spLocks noChangeArrowheads="1"/>
          </p:cNvSpPr>
          <p:nvPr/>
        </p:nvSpPr>
        <p:spPr bwMode="auto">
          <a:xfrm>
            <a:off x="3021806" y="3875042"/>
            <a:ext cx="5254625" cy="880845"/>
          </a:xfrm>
          <a:prstGeom prst="rect">
            <a:avLst/>
          </a:prstGeom>
          <a:solidFill>
            <a:schemeClr val="accent3"/>
          </a:solidFill>
          <a:ln w="9525">
            <a:noFill/>
            <a:miter lim="800000"/>
            <a:headEnd/>
            <a:tailEnd/>
          </a:ln>
          <a:effectLst/>
          <a:extLst/>
        </p:spPr>
        <p:txBody>
          <a:bodyPr wrap="none" anchor="ctr"/>
          <a:lstStyle/>
          <a:p>
            <a:pPr algn="ctr" eaLnBrk="1" hangingPunct="1">
              <a:spcBef>
                <a:spcPct val="50000"/>
              </a:spcBef>
              <a:defRPr/>
            </a:pPr>
            <a:r>
              <a:rPr lang="en-US" sz="1600" b="1" dirty="0">
                <a:solidFill>
                  <a:schemeClr val="bg2">
                    <a:lumMod val="10000"/>
                  </a:schemeClr>
                </a:solidFill>
                <a:latin typeface="Arial" charset="0"/>
                <a:ea typeface="ＭＳ Ｐゴシック" charset="0"/>
              </a:rPr>
              <a:t>SOF/VEL</a:t>
            </a:r>
            <a:br>
              <a:rPr lang="en-US" sz="1600" b="1" dirty="0">
                <a:solidFill>
                  <a:schemeClr val="bg2">
                    <a:lumMod val="10000"/>
                  </a:schemeClr>
                </a:solidFill>
                <a:latin typeface="Arial" charset="0"/>
                <a:ea typeface="ＭＳ Ｐゴシック" charset="0"/>
              </a:rPr>
            </a:br>
            <a:r>
              <a:rPr lang="en-US" altLang="en-US" sz="1600" dirty="0">
                <a:solidFill>
                  <a:schemeClr val="bg2">
                    <a:lumMod val="10000"/>
                  </a:schemeClr>
                </a:solidFill>
                <a:ea typeface="ＭＳ Ｐゴシック" panose="020B0600070205080204" pitchFamily="34" charset="-128"/>
              </a:rPr>
              <a:t>400/100 mg PO QD</a:t>
            </a:r>
            <a:br>
              <a:rPr lang="en-US" altLang="en-US" sz="1600" dirty="0">
                <a:solidFill>
                  <a:schemeClr val="bg2">
                    <a:lumMod val="10000"/>
                  </a:schemeClr>
                </a:solidFill>
                <a:ea typeface="ＭＳ Ｐゴシック" panose="020B0600070205080204" pitchFamily="34" charset="-128"/>
              </a:rPr>
            </a:br>
            <a:r>
              <a:rPr lang="en-US" sz="1600" b="0" dirty="0">
                <a:solidFill>
                  <a:schemeClr val="bg2">
                    <a:lumMod val="10000"/>
                  </a:schemeClr>
                </a:solidFill>
                <a:latin typeface="Arial" charset="0"/>
                <a:ea typeface="ＭＳ Ｐゴシック" charset="0"/>
              </a:rPr>
              <a:t>(n = 109)</a:t>
            </a:r>
          </a:p>
        </p:txBody>
      </p:sp>
      <p:sp>
        <p:nvSpPr>
          <p:cNvPr id="24" name="Line 12"/>
          <p:cNvSpPr>
            <a:spLocks noChangeShapeType="1"/>
          </p:cNvSpPr>
          <p:nvPr/>
        </p:nvSpPr>
        <p:spPr bwMode="auto">
          <a:xfrm flipV="1">
            <a:off x="2301081" y="3257365"/>
            <a:ext cx="629444" cy="460407"/>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pPr eaLnBrk="1" hangingPunct="1">
              <a:defRPr/>
            </a:pPr>
            <a:endParaRPr lang="en-US" dirty="0">
              <a:latin typeface="Arial" charset="0"/>
              <a:ea typeface="ＭＳ Ｐゴシック" charset="0"/>
            </a:endParaRPr>
          </a:p>
        </p:txBody>
      </p:sp>
      <p:sp>
        <p:nvSpPr>
          <p:cNvPr id="25" name="Line 13"/>
          <p:cNvSpPr>
            <a:spLocks noChangeShapeType="1"/>
          </p:cNvSpPr>
          <p:nvPr/>
        </p:nvSpPr>
        <p:spPr bwMode="auto">
          <a:xfrm>
            <a:off x="2301081" y="3976779"/>
            <a:ext cx="629444" cy="34892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pPr eaLnBrk="1" hangingPunct="1">
              <a:defRPr/>
            </a:pPr>
            <a:endParaRPr lang="en-US" dirty="0">
              <a:latin typeface="Arial" charset="0"/>
              <a:ea typeface="ＭＳ Ｐゴシック" charset="0"/>
            </a:endParaRPr>
          </a:p>
        </p:txBody>
      </p:sp>
      <p:sp>
        <p:nvSpPr>
          <p:cNvPr id="31" name="Text Box 15"/>
          <p:cNvSpPr txBox="1">
            <a:spLocks noChangeArrowheads="1"/>
          </p:cNvSpPr>
          <p:nvPr/>
        </p:nvSpPr>
        <p:spPr bwMode="auto">
          <a:xfrm>
            <a:off x="1191139" y="2260313"/>
            <a:ext cx="2475595" cy="525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90000" tIns="46800" rIns="90000" bIns="46800">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hangingPunct="1">
              <a:defRPr/>
            </a:pPr>
            <a:r>
              <a:rPr lang="en-US" sz="1400" b="0" i="1" dirty="0"/>
              <a:t>Stratified by prior IFN (experienced vs naive)</a:t>
            </a:r>
          </a:p>
        </p:txBody>
      </p:sp>
      <p:sp>
        <p:nvSpPr>
          <p:cNvPr id="32" name="Line 14"/>
          <p:cNvSpPr>
            <a:spLocks noChangeShapeType="1"/>
          </p:cNvSpPr>
          <p:nvPr/>
        </p:nvSpPr>
        <p:spPr bwMode="auto">
          <a:xfrm>
            <a:off x="2445544" y="2837929"/>
            <a:ext cx="0" cy="4318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pPr eaLnBrk="1" hangingPunct="1">
              <a:defRPr/>
            </a:pPr>
            <a:endParaRPr lang="en-US" dirty="0">
              <a:latin typeface="Arial" charset="0"/>
              <a:ea typeface="ＭＳ Ｐゴシック" charset="0"/>
            </a:endParaRPr>
          </a:p>
        </p:txBody>
      </p:sp>
      <p:sp>
        <p:nvSpPr>
          <p:cNvPr id="35" name="Rectangle 1"/>
          <p:cNvSpPr>
            <a:spLocks noChangeArrowheads="1"/>
          </p:cNvSpPr>
          <p:nvPr/>
        </p:nvSpPr>
        <p:spPr bwMode="auto">
          <a:xfrm>
            <a:off x="154983" y="3071797"/>
            <a:ext cx="2181023"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FontTx/>
              <a:buNone/>
            </a:pPr>
            <a:r>
              <a:rPr lang="en-US" altLang="en-US" sz="1600" b="0" dirty="0"/>
              <a:t>Patients with </a:t>
            </a:r>
          </a:p>
          <a:p>
            <a:pPr algn="ctr" eaLnBrk="1" hangingPunct="1">
              <a:spcBef>
                <a:spcPct val="0"/>
              </a:spcBef>
              <a:buFontTx/>
              <a:buNone/>
            </a:pPr>
            <a:r>
              <a:rPr lang="en-US" altLang="en-US" sz="1600" b="0" dirty="0"/>
              <a:t>GT3 HCV infection</a:t>
            </a:r>
          </a:p>
          <a:p>
            <a:pPr algn="ctr" eaLnBrk="1" hangingPunct="1">
              <a:spcBef>
                <a:spcPct val="0"/>
              </a:spcBef>
              <a:buFontTx/>
              <a:buNone/>
            </a:pPr>
            <a:r>
              <a:rPr lang="en-US" altLang="en-US" sz="1600" b="0" dirty="0"/>
              <a:t>and cirrhosis </a:t>
            </a:r>
            <a:br>
              <a:rPr lang="en-US" altLang="en-US" sz="1600" b="0" dirty="0"/>
            </a:br>
            <a:r>
              <a:rPr lang="en-US" altLang="en-US" sz="1600" b="0" dirty="0"/>
              <a:t>with or without prior IFN experience</a:t>
            </a:r>
          </a:p>
          <a:p>
            <a:pPr algn="ctr" eaLnBrk="1" hangingPunct="1">
              <a:spcBef>
                <a:spcPct val="0"/>
              </a:spcBef>
              <a:buFontTx/>
              <a:buNone/>
            </a:pPr>
            <a:r>
              <a:rPr lang="en-US" altLang="en-US" sz="1600" b="0" dirty="0"/>
              <a:t>(N = 219)</a:t>
            </a:r>
          </a:p>
        </p:txBody>
      </p:sp>
      <p:sp>
        <p:nvSpPr>
          <p:cNvPr id="36" name="TextBox 35"/>
          <p:cNvSpPr txBox="1"/>
          <p:nvPr/>
        </p:nvSpPr>
        <p:spPr>
          <a:xfrm>
            <a:off x="6806440" y="2361132"/>
            <a:ext cx="805317" cy="307777"/>
          </a:xfrm>
          <a:prstGeom prst="rect">
            <a:avLst/>
          </a:prstGeom>
          <a:noFill/>
        </p:spPr>
        <p:txBody>
          <a:bodyPr wrap="square" rtlCol="0">
            <a:spAutoFit/>
          </a:bodyPr>
          <a:lstStyle/>
          <a:p>
            <a:pPr algn="ctr"/>
            <a:r>
              <a:rPr lang="en-US" sz="1400" i="1" dirty="0"/>
              <a:t>Wk 8</a:t>
            </a:r>
          </a:p>
        </p:txBody>
      </p:sp>
      <p:cxnSp>
        <p:nvCxnSpPr>
          <p:cNvPr id="37" name="Straight Arrow Connector 36"/>
          <p:cNvCxnSpPr/>
          <p:nvPr/>
        </p:nvCxnSpPr>
        <p:spPr>
          <a:xfrm>
            <a:off x="7209099" y="2612524"/>
            <a:ext cx="0" cy="23830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7857443" y="2366127"/>
            <a:ext cx="805317" cy="307777"/>
          </a:xfrm>
          <a:prstGeom prst="rect">
            <a:avLst/>
          </a:prstGeom>
          <a:noFill/>
        </p:spPr>
        <p:txBody>
          <a:bodyPr wrap="square" rtlCol="0">
            <a:spAutoFit/>
          </a:bodyPr>
          <a:lstStyle/>
          <a:p>
            <a:pPr algn="ctr"/>
            <a:r>
              <a:rPr lang="en-US" sz="1400" i="1" dirty="0"/>
              <a:t>Wk 12</a:t>
            </a:r>
          </a:p>
        </p:txBody>
      </p:sp>
      <p:cxnSp>
        <p:nvCxnSpPr>
          <p:cNvPr id="39" name="Straight Arrow Connector 38"/>
          <p:cNvCxnSpPr/>
          <p:nvPr/>
        </p:nvCxnSpPr>
        <p:spPr>
          <a:xfrm>
            <a:off x="8260102" y="2617519"/>
            <a:ext cx="0" cy="23830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 name="Rectangle 3"/>
          <p:cNvSpPr txBox="1">
            <a:spLocks noChangeArrowheads="1"/>
          </p:cNvSpPr>
          <p:nvPr/>
        </p:nvSpPr>
        <p:spPr bwMode="auto">
          <a:xfrm>
            <a:off x="374650" y="5540549"/>
            <a:ext cx="8455025" cy="492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mn-lt"/>
                <a:ea typeface="+mn-ea"/>
                <a:cs typeface="+mn-cs"/>
              </a:defRPr>
            </a:lvl1pPr>
            <a:lvl2pPr marL="742950" indent="-285750" algn="l" rtl="0" eaLnBrk="0" fontAlgn="base" hangingPunct="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mn-lt"/>
              </a:defRPr>
            </a:lvl2pPr>
            <a:lvl3pPr marL="1143000" indent="-228600" algn="l" rtl="0" eaLnBrk="0" fontAlgn="base" hangingPunct="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mn-lt"/>
              </a:defRPr>
            </a:lvl3pPr>
            <a:lvl4pPr marL="1600200" indent="-228600" algn="l" rtl="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mn-lt"/>
              </a:defRPr>
            </a:lvl4pPr>
            <a:lvl5pPr marL="2057400" indent="-228600" algn="l" rtl="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mn-lt"/>
              </a:defRPr>
            </a:lvl5pPr>
            <a:lvl6pPr marL="25146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6pPr>
            <a:lvl7pPr marL="29718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7pPr>
            <a:lvl8pPr marL="34290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8pPr>
            <a:lvl9pPr marL="38862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9pPr>
          </a:lstStyle>
          <a:p>
            <a:r>
              <a:rPr lang="en-US" altLang="en-US" sz="2000" b="0" kern="0" dirty="0"/>
              <a:t>IFN experience in 29% to 32% of pts</a:t>
            </a:r>
          </a:p>
        </p:txBody>
      </p:sp>
      <p:sp>
        <p:nvSpPr>
          <p:cNvPr id="22" name="Text Box 11"/>
          <p:cNvSpPr txBox="1">
            <a:spLocks noChangeArrowheads="1"/>
          </p:cNvSpPr>
          <p:nvPr/>
        </p:nvSpPr>
        <p:spPr bwMode="auto">
          <a:xfrm>
            <a:off x="285750" y="6350000"/>
            <a:ext cx="60086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pPr>
            <a:r>
              <a:rPr lang="nb-NO" altLang="en-US" sz="1400" b="0" dirty="0">
                <a:solidFill>
                  <a:schemeClr val="bg2"/>
                </a:solidFill>
              </a:rPr>
              <a:t>Foster GR, et al. AASLD 2016. Abstract 258.</a:t>
            </a:r>
          </a:p>
        </p:txBody>
      </p:sp>
    </p:spTree>
    <p:extLst>
      <p:ext uri="{BB962C8B-B14F-4D97-AF65-F5344CB8AC3E}">
        <p14:creationId xmlns:p14="http://schemas.microsoft.com/office/powerpoint/2010/main" val="28602826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Rectangle 72"/>
          <p:cNvSpPr/>
          <p:nvPr/>
        </p:nvSpPr>
        <p:spPr bwMode="auto">
          <a:xfrm>
            <a:off x="7324864" y="2013633"/>
            <a:ext cx="639762" cy="1809750"/>
          </a:xfrm>
          <a:prstGeom prst="rect">
            <a:avLst/>
          </a:prstGeom>
          <a:solidFill>
            <a:schemeClr val="accent2"/>
          </a:solidFill>
          <a:ln>
            <a:solidFill>
              <a:schemeClr val="bg2">
                <a:lumMod val="10000"/>
              </a:schemeClr>
            </a:solidFill>
          </a:ln>
          <a:extLst/>
        </p:spPr>
        <p:txBody>
          <a:bodyPr anchor="ctr"/>
          <a:lstStyle/>
          <a:p>
            <a:pPr algn="ctr" eaLnBrk="1" hangingPunct="1">
              <a:defRPr/>
            </a:pPr>
            <a:endParaRPr lang="en-US" sz="1400" b="0" dirty="0">
              <a:solidFill>
                <a:schemeClr val="bg2"/>
              </a:solidFill>
            </a:endParaRPr>
          </a:p>
        </p:txBody>
      </p:sp>
      <p:sp>
        <p:nvSpPr>
          <p:cNvPr id="74" name="Rectangle 73"/>
          <p:cNvSpPr/>
          <p:nvPr/>
        </p:nvSpPr>
        <p:spPr bwMode="auto">
          <a:xfrm>
            <a:off x="7961245" y="2015070"/>
            <a:ext cx="639762" cy="1814513"/>
          </a:xfrm>
          <a:prstGeom prst="rect">
            <a:avLst/>
          </a:prstGeom>
          <a:solidFill>
            <a:schemeClr val="accent3"/>
          </a:solidFill>
          <a:ln>
            <a:solidFill>
              <a:schemeClr val="bg2">
                <a:lumMod val="10000"/>
              </a:schemeClr>
            </a:solidFill>
          </a:ln>
          <a:extLst/>
        </p:spPr>
        <p:txBody>
          <a:bodyPr anchor="ctr"/>
          <a:lstStyle/>
          <a:p>
            <a:pPr algn="ctr" eaLnBrk="1" hangingPunct="1">
              <a:defRPr/>
            </a:pPr>
            <a:endParaRPr lang="en-US" sz="1400" b="0" dirty="0">
              <a:solidFill>
                <a:schemeClr val="bg2"/>
              </a:solidFill>
            </a:endParaRPr>
          </a:p>
        </p:txBody>
      </p:sp>
      <p:sp>
        <p:nvSpPr>
          <p:cNvPr id="70" name="Rectangle 69"/>
          <p:cNvSpPr/>
          <p:nvPr/>
        </p:nvSpPr>
        <p:spPr bwMode="auto">
          <a:xfrm>
            <a:off x="5740421" y="2132695"/>
            <a:ext cx="639762" cy="1690688"/>
          </a:xfrm>
          <a:prstGeom prst="rect">
            <a:avLst/>
          </a:prstGeom>
          <a:solidFill>
            <a:schemeClr val="accent2"/>
          </a:solidFill>
          <a:ln>
            <a:solidFill>
              <a:schemeClr val="bg2">
                <a:lumMod val="10000"/>
              </a:schemeClr>
            </a:solidFill>
          </a:ln>
          <a:extLst/>
        </p:spPr>
        <p:txBody>
          <a:bodyPr anchor="ctr"/>
          <a:lstStyle/>
          <a:p>
            <a:pPr algn="ctr" eaLnBrk="1" hangingPunct="1">
              <a:defRPr/>
            </a:pPr>
            <a:endParaRPr lang="en-US" sz="1400" b="0" dirty="0">
              <a:solidFill>
                <a:schemeClr val="bg2"/>
              </a:solidFill>
            </a:endParaRPr>
          </a:p>
        </p:txBody>
      </p:sp>
      <p:sp>
        <p:nvSpPr>
          <p:cNvPr id="71" name="Rectangle 70"/>
          <p:cNvSpPr/>
          <p:nvPr/>
        </p:nvSpPr>
        <p:spPr bwMode="auto">
          <a:xfrm>
            <a:off x="6383064" y="2132695"/>
            <a:ext cx="639762" cy="1690688"/>
          </a:xfrm>
          <a:prstGeom prst="rect">
            <a:avLst/>
          </a:prstGeom>
          <a:solidFill>
            <a:schemeClr val="accent3"/>
          </a:solidFill>
          <a:ln>
            <a:solidFill>
              <a:schemeClr val="bg2">
                <a:lumMod val="10000"/>
              </a:schemeClr>
            </a:solidFill>
          </a:ln>
          <a:extLst/>
        </p:spPr>
        <p:txBody>
          <a:bodyPr anchor="ctr"/>
          <a:lstStyle/>
          <a:p>
            <a:pPr algn="ctr" eaLnBrk="1" hangingPunct="1">
              <a:defRPr/>
            </a:pPr>
            <a:endParaRPr lang="en-US" sz="1400" b="0" dirty="0">
              <a:solidFill>
                <a:schemeClr val="bg2"/>
              </a:solidFill>
            </a:endParaRPr>
          </a:p>
        </p:txBody>
      </p:sp>
      <p:sp>
        <p:nvSpPr>
          <p:cNvPr id="67" name="Rectangle 66"/>
          <p:cNvSpPr/>
          <p:nvPr/>
        </p:nvSpPr>
        <p:spPr bwMode="auto">
          <a:xfrm>
            <a:off x="4168090" y="2067608"/>
            <a:ext cx="639763" cy="1755775"/>
          </a:xfrm>
          <a:prstGeom prst="rect">
            <a:avLst/>
          </a:prstGeom>
          <a:solidFill>
            <a:schemeClr val="accent2"/>
          </a:solidFill>
          <a:ln>
            <a:solidFill>
              <a:schemeClr val="bg2">
                <a:lumMod val="10000"/>
              </a:schemeClr>
            </a:solidFill>
          </a:ln>
          <a:extLst/>
        </p:spPr>
        <p:txBody>
          <a:bodyPr anchor="ctr"/>
          <a:lstStyle/>
          <a:p>
            <a:pPr algn="ctr" eaLnBrk="1" hangingPunct="1">
              <a:defRPr/>
            </a:pPr>
            <a:endParaRPr lang="en-US" sz="1400" b="0" dirty="0">
              <a:solidFill>
                <a:schemeClr val="bg2"/>
              </a:solidFill>
            </a:endParaRPr>
          </a:p>
        </p:txBody>
      </p:sp>
      <p:sp>
        <p:nvSpPr>
          <p:cNvPr id="68" name="Rectangle 67"/>
          <p:cNvSpPr/>
          <p:nvPr/>
        </p:nvSpPr>
        <p:spPr bwMode="auto">
          <a:xfrm>
            <a:off x="4808852" y="2156508"/>
            <a:ext cx="639763" cy="1666875"/>
          </a:xfrm>
          <a:prstGeom prst="rect">
            <a:avLst/>
          </a:prstGeom>
          <a:solidFill>
            <a:schemeClr val="accent3"/>
          </a:solidFill>
          <a:ln>
            <a:solidFill>
              <a:schemeClr val="bg2">
                <a:lumMod val="10000"/>
              </a:schemeClr>
            </a:solidFill>
          </a:ln>
          <a:extLst/>
        </p:spPr>
        <p:txBody>
          <a:bodyPr anchor="ctr"/>
          <a:lstStyle/>
          <a:p>
            <a:pPr algn="ctr" eaLnBrk="1" hangingPunct="1">
              <a:defRPr/>
            </a:pPr>
            <a:endParaRPr lang="en-US" sz="1400" b="0" dirty="0">
              <a:solidFill>
                <a:schemeClr val="bg2"/>
              </a:solidFill>
            </a:endParaRPr>
          </a:p>
        </p:txBody>
      </p:sp>
      <p:sp>
        <p:nvSpPr>
          <p:cNvPr id="64" name="Rectangle 63"/>
          <p:cNvSpPr/>
          <p:nvPr/>
        </p:nvSpPr>
        <p:spPr bwMode="auto">
          <a:xfrm>
            <a:off x="2593702" y="2094595"/>
            <a:ext cx="639762" cy="1728788"/>
          </a:xfrm>
          <a:prstGeom prst="rect">
            <a:avLst/>
          </a:prstGeom>
          <a:solidFill>
            <a:schemeClr val="accent2"/>
          </a:solidFill>
          <a:ln>
            <a:solidFill>
              <a:schemeClr val="bg2">
                <a:lumMod val="10000"/>
              </a:schemeClr>
            </a:solidFill>
          </a:ln>
          <a:extLst/>
        </p:spPr>
        <p:txBody>
          <a:bodyPr anchor="ctr"/>
          <a:lstStyle/>
          <a:p>
            <a:pPr algn="ctr" eaLnBrk="1" hangingPunct="1">
              <a:defRPr/>
            </a:pPr>
            <a:endParaRPr lang="en-US" sz="1400" b="0" dirty="0">
              <a:solidFill>
                <a:schemeClr val="bg2"/>
              </a:solidFill>
            </a:endParaRPr>
          </a:p>
        </p:txBody>
      </p:sp>
      <p:sp>
        <p:nvSpPr>
          <p:cNvPr id="65" name="Rectangle 64"/>
          <p:cNvSpPr/>
          <p:nvPr/>
        </p:nvSpPr>
        <p:spPr bwMode="auto">
          <a:xfrm>
            <a:off x="3235846" y="2039033"/>
            <a:ext cx="639762" cy="1784350"/>
          </a:xfrm>
          <a:prstGeom prst="rect">
            <a:avLst/>
          </a:prstGeom>
          <a:solidFill>
            <a:schemeClr val="accent3"/>
          </a:solidFill>
          <a:ln>
            <a:solidFill>
              <a:schemeClr val="bg2">
                <a:lumMod val="10000"/>
              </a:schemeClr>
            </a:solidFill>
          </a:ln>
          <a:extLst/>
        </p:spPr>
        <p:txBody>
          <a:bodyPr anchor="ctr"/>
          <a:lstStyle/>
          <a:p>
            <a:pPr algn="ctr" eaLnBrk="1" hangingPunct="1">
              <a:defRPr/>
            </a:pPr>
            <a:endParaRPr lang="en-US" sz="1400" b="0" dirty="0">
              <a:solidFill>
                <a:schemeClr val="bg2"/>
              </a:solidFill>
            </a:endParaRPr>
          </a:p>
        </p:txBody>
      </p:sp>
      <p:sp>
        <p:nvSpPr>
          <p:cNvPr id="60" name="Rectangle 59"/>
          <p:cNvSpPr/>
          <p:nvPr/>
        </p:nvSpPr>
        <p:spPr bwMode="auto">
          <a:xfrm>
            <a:off x="1017961" y="2086658"/>
            <a:ext cx="639763" cy="1736725"/>
          </a:xfrm>
          <a:prstGeom prst="rect">
            <a:avLst/>
          </a:prstGeom>
          <a:solidFill>
            <a:schemeClr val="accent2"/>
          </a:solidFill>
          <a:ln>
            <a:solidFill>
              <a:schemeClr val="bg2">
                <a:lumMod val="10000"/>
              </a:schemeClr>
            </a:solidFill>
          </a:ln>
          <a:extLst/>
        </p:spPr>
        <p:txBody>
          <a:bodyPr anchor="ctr"/>
          <a:lstStyle/>
          <a:p>
            <a:pPr algn="ctr" eaLnBrk="1" hangingPunct="1">
              <a:defRPr/>
            </a:pPr>
            <a:endParaRPr lang="en-US" sz="1400" b="0" dirty="0">
              <a:solidFill>
                <a:schemeClr val="bg2"/>
              </a:solidFill>
            </a:endParaRPr>
          </a:p>
        </p:txBody>
      </p:sp>
      <p:sp>
        <p:nvSpPr>
          <p:cNvPr id="61" name="Rectangle 60"/>
          <p:cNvSpPr/>
          <p:nvPr/>
        </p:nvSpPr>
        <p:spPr bwMode="auto">
          <a:xfrm>
            <a:off x="1658958" y="2085070"/>
            <a:ext cx="639763" cy="1738313"/>
          </a:xfrm>
          <a:prstGeom prst="rect">
            <a:avLst/>
          </a:prstGeom>
          <a:solidFill>
            <a:schemeClr val="accent3"/>
          </a:solidFill>
          <a:ln>
            <a:solidFill>
              <a:schemeClr val="bg2">
                <a:lumMod val="10000"/>
              </a:schemeClr>
            </a:solidFill>
          </a:ln>
          <a:extLst/>
        </p:spPr>
        <p:txBody>
          <a:bodyPr anchor="ctr"/>
          <a:lstStyle/>
          <a:p>
            <a:pPr algn="ctr" eaLnBrk="1" hangingPunct="1">
              <a:defRPr/>
            </a:pPr>
            <a:endParaRPr lang="en-US" sz="1400" b="0" dirty="0">
              <a:solidFill>
                <a:schemeClr val="bg2"/>
              </a:solidFill>
            </a:endParaRPr>
          </a:p>
        </p:txBody>
      </p:sp>
      <p:sp>
        <p:nvSpPr>
          <p:cNvPr id="62471" name="Title 1"/>
          <p:cNvSpPr>
            <a:spLocks noGrp="1"/>
          </p:cNvSpPr>
          <p:nvPr>
            <p:ph type="title"/>
          </p:nvPr>
        </p:nvSpPr>
        <p:spPr>
          <a:xfrm>
            <a:off x="377825" y="238125"/>
            <a:ext cx="8442325" cy="1103313"/>
          </a:xfrm>
        </p:spPr>
        <p:txBody>
          <a:bodyPr/>
          <a:lstStyle/>
          <a:p>
            <a:r>
              <a:rPr lang="en-US" altLang="en-US" dirty="0"/>
              <a:t>POLARIS-3: SVR12 Rates With 8-Wk SOF/VEL/VOX for Cirrhotic GT3 Pts</a:t>
            </a:r>
          </a:p>
        </p:txBody>
      </p:sp>
      <p:sp>
        <p:nvSpPr>
          <p:cNvPr id="62472" name="Content Placeholder 1"/>
          <p:cNvSpPr>
            <a:spLocks noGrp="1"/>
          </p:cNvSpPr>
          <p:nvPr>
            <p:ph idx="1"/>
          </p:nvPr>
        </p:nvSpPr>
        <p:spPr>
          <a:xfrm>
            <a:off x="374650" y="4459671"/>
            <a:ext cx="8455025" cy="792040"/>
          </a:xfrm>
        </p:spPr>
        <p:txBody>
          <a:bodyPr/>
          <a:lstStyle/>
          <a:p>
            <a:r>
              <a:rPr lang="en-US" altLang="en-US" sz="1800" dirty="0"/>
              <a:t>Both regimens: </a:t>
            </a:r>
            <a:r>
              <a:rPr lang="en-US" altLang="en-US" sz="1800" i="1" dirty="0"/>
              <a:t>P</a:t>
            </a:r>
            <a:r>
              <a:rPr lang="en-US" altLang="en-US" sz="1800" dirty="0"/>
              <a:t> &lt; .001 for superiority vs prespecified 83% goal</a:t>
            </a:r>
          </a:p>
          <a:p>
            <a:r>
              <a:rPr lang="en-US" altLang="en-US" sz="1800" dirty="0"/>
              <a:t>Overall VF: SOF/VEL/VOX, n = 2 relapses; SOF/VEL, n = 1 each for relapse and on-treatment failure</a:t>
            </a:r>
          </a:p>
          <a:p>
            <a:r>
              <a:rPr lang="en-US" altLang="en-US" sz="1800" dirty="0"/>
              <a:t>No treatment-emergent RAVs in SOF/VEL/VOX arm; Y93H in both virologic failures in SOF/VEL arm</a:t>
            </a:r>
          </a:p>
        </p:txBody>
      </p:sp>
      <p:grpSp>
        <p:nvGrpSpPr>
          <p:cNvPr id="62473" name="Group 16"/>
          <p:cNvGrpSpPr>
            <a:grpSpLocks/>
          </p:cNvGrpSpPr>
          <p:nvPr/>
        </p:nvGrpSpPr>
        <p:grpSpPr bwMode="auto">
          <a:xfrm>
            <a:off x="6291263" y="6208713"/>
            <a:ext cx="2673350" cy="450850"/>
            <a:chOff x="9289790" y="4481726"/>
            <a:chExt cx="2673350" cy="450347"/>
          </a:xfrm>
        </p:grpSpPr>
        <p:pic>
          <p:nvPicPr>
            <p:cNvPr id="62565"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74958" y="4481726"/>
              <a:ext cx="566997" cy="184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2566" name="Rectangle 8"/>
            <p:cNvSpPr>
              <a:spLocks noChangeArrowheads="1"/>
            </p:cNvSpPr>
            <p:nvPr/>
          </p:nvSpPr>
          <p:spPr bwMode="auto">
            <a:xfrm>
              <a:off x="9289790" y="4624098"/>
              <a:ext cx="26733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pPr>
              <a:r>
                <a:rPr lang="en-US" altLang="en-US" sz="1400" b="0" dirty="0">
                  <a:solidFill>
                    <a:schemeClr val="bg2"/>
                  </a:solidFill>
                  <a:ea typeface="MS PGothic" panose="020B0600070205080204" pitchFamily="34" charset="-128"/>
                </a:rPr>
                <a:t>Slide credit: </a:t>
              </a:r>
              <a:r>
                <a:rPr lang="en-US" altLang="en-US" sz="1400" b="0" dirty="0">
                  <a:solidFill>
                    <a:schemeClr val="bg2"/>
                  </a:solidFill>
                  <a:ea typeface="MS PGothic" panose="020B0600070205080204" pitchFamily="34" charset="-128"/>
                  <a:hlinkClick r:id="rId4"/>
                </a:rPr>
                <a:t>clinicaloptions.com</a:t>
              </a:r>
              <a:endParaRPr lang="en-US" altLang="en-US" sz="1400" b="0" dirty="0">
                <a:solidFill>
                  <a:schemeClr val="bg2"/>
                </a:solidFill>
                <a:ea typeface="MS PGothic" panose="020B0600070205080204" pitchFamily="34" charset="-128"/>
              </a:endParaRPr>
            </a:p>
          </p:txBody>
        </p:sp>
      </p:grpSp>
      <p:sp>
        <p:nvSpPr>
          <p:cNvPr id="62474" name="Text Box 11"/>
          <p:cNvSpPr txBox="1">
            <a:spLocks noChangeArrowheads="1"/>
          </p:cNvSpPr>
          <p:nvPr/>
        </p:nvSpPr>
        <p:spPr bwMode="auto">
          <a:xfrm>
            <a:off x="285750" y="6350198"/>
            <a:ext cx="61174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nchor="b">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pPr>
            <a:r>
              <a:rPr lang="nb-NO" altLang="en-US" sz="1400" b="0" dirty="0">
                <a:solidFill>
                  <a:schemeClr val="bg2"/>
                </a:solidFill>
              </a:rPr>
              <a:t>Foster GR, et al. AASLD 2016. Abstract 258. </a:t>
            </a:r>
            <a:r>
              <a:rPr lang="en-US" altLang="en-US" sz="1400" b="0" dirty="0">
                <a:solidFill>
                  <a:srgbClr val="CDCDCF"/>
                </a:solidFill>
                <a:ea typeface="MS PGothic" pitchFamily="34" charset="-128"/>
              </a:rPr>
              <a:t>Reproduced with permission. </a:t>
            </a:r>
            <a:endParaRPr lang="nb-NO" altLang="en-US" sz="1400" b="0" dirty="0">
              <a:solidFill>
                <a:schemeClr val="bg2"/>
              </a:solidFill>
            </a:endParaRPr>
          </a:p>
        </p:txBody>
      </p:sp>
      <p:sp>
        <p:nvSpPr>
          <p:cNvPr id="62475" name="Rectangle 2"/>
          <p:cNvSpPr>
            <a:spLocks noChangeArrowheads="1"/>
          </p:cNvSpPr>
          <p:nvPr/>
        </p:nvSpPr>
        <p:spPr bwMode="auto">
          <a:xfrm>
            <a:off x="2475139" y="3878945"/>
            <a:ext cx="15859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600" dirty="0">
                <a:solidFill>
                  <a:schemeClr val="tx1"/>
                </a:solidFill>
              </a:rPr>
              <a:t>Treatment Naive</a:t>
            </a:r>
          </a:p>
        </p:txBody>
      </p:sp>
      <p:sp>
        <p:nvSpPr>
          <p:cNvPr id="62476" name="Rectangle 15"/>
          <p:cNvSpPr>
            <a:spLocks noChangeArrowheads="1"/>
          </p:cNvSpPr>
          <p:nvPr/>
        </p:nvSpPr>
        <p:spPr bwMode="auto">
          <a:xfrm>
            <a:off x="4045177" y="3878945"/>
            <a:ext cx="16033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600" dirty="0">
                <a:solidFill>
                  <a:schemeClr val="tx1"/>
                </a:solidFill>
              </a:rPr>
              <a:t>Treatment Experienced</a:t>
            </a:r>
          </a:p>
        </p:txBody>
      </p:sp>
      <p:sp>
        <p:nvSpPr>
          <p:cNvPr id="62477" name="Rectangle 20"/>
          <p:cNvSpPr>
            <a:spLocks noChangeArrowheads="1"/>
          </p:cNvSpPr>
          <p:nvPr/>
        </p:nvSpPr>
        <p:spPr bwMode="auto">
          <a:xfrm>
            <a:off x="5642202" y="3878945"/>
            <a:ext cx="1566862"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600" dirty="0">
                <a:solidFill>
                  <a:schemeClr val="tx1"/>
                </a:solidFill>
              </a:rPr>
              <a:t>No BL RAVs</a:t>
            </a:r>
          </a:p>
        </p:txBody>
      </p:sp>
      <p:sp>
        <p:nvSpPr>
          <p:cNvPr id="62478" name="Rectangle 22"/>
          <p:cNvSpPr>
            <a:spLocks noChangeArrowheads="1"/>
          </p:cNvSpPr>
          <p:nvPr/>
        </p:nvSpPr>
        <p:spPr bwMode="auto">
          <a:xfrm>
            <a:off x="7185252" y="3878945"/>
            <a:ext cx="1617662"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600" dirty="0">
                <a:solidFill>
                  <a:schemeClr val="tx1"/>
                </a:solidFill>
              </a:rPr>
              <a:t>Any BL RAVs</a:t>
            </a:r>
          </a:p>
        </p:txBody>
      </p:sp>
      <p:sp>
        <p:nvSpPr>
          <p:cNvPr id="62479" name="Rectangle 23"/>
          <p:cNvSpPr>
            <a:spLocks noChangeArrowheads="1"/>
          </p:cNvSpPr>
          <p:nvPr/>
        </p:nvSpPr>
        <p:spPr bwMode="auto">
          <a:xfrm>
            <a:off x="881289" y="3878945"/>
            <a:ext cx="16129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600" dirty="0">
                <a:solidFill>
                  <a:schemeClr val="tx1"/>
                </a:solidFill>
              </a:rPr>
              <a:t>Overall</a:t>
            </a:r>
          </a:p>
        </p:txBody>
      </p:sp>
      <p:cxnSp>
        <p:nvCxnSpPr>
          <p:cNvPr id="62480" name="Straight Connector 24"/>
          <p:cNvCxnSpPr>
            <a:cxnSpLocks noChangeShapeType="1"/>
          </p:cNvCxnSpPr>
          <p:nvPr/>
        </p:nvCxnSpPr>
        <p:spPr bwMode="auto">
          <a:xfrm>
            <a:off x="881289" y="3828145"/>
            <a:ext cx="7916863"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62481" name="Straight Connector 26"/>
          <p:cNvCxnSpPr>
            <a:cxnSpLocks noChangeShapeType="1"/>
          </p:cNvCxnSpPr>
          <p:nvPr/>
        </p:nvCxnSpPr>
        <p:spPr bwMode="auto">
          <a:xfrm flipV="1">
            <a:off x="889227" y="1966008"/>
            <a:ext cx="0" cy="1846262"/>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62482" name="Straight Connector 29"/>
          <p:cNvCxnSpPr>
            <a:cxnSpLocks noChangeShapeType="1"/>
          </p:cNvCxnSpPr>
          <p:nvPr/>
        </p:nvCxnSpPr>
        <p:spPr bwMode="auto">
          <a:xfrm flipH="1">
            <a:off x="816202" y="1983470"/>
            <a:ext cx="65087"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62483" name="Straight Connector 30"/>
          <p:cNvCxnSpPr>
            <a:cxnSpLocks noChangeShapeType="1"/>
          </p:cNvCxnSpPr>
          <p:nvPr/>
        </p:nvCxnSpPr>
        <p:spPr bwMode="auto">
          <a:xfrm flipH="1">
            <a:off x="816202" y="2351770"/>
            <a:ext cx="65087"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62484" name="Straight Connector 31"/>
          <p:cNvCxnSpPr>
            <a:cxnSpLocks noChangeShapeType="1"/>
          </p:cNvCxnSpPr>
          <p:nvPr/>
        </p:nvCxnSpPr>
        <p:spPr bwMode="auto">
          <a:xfrm flipH="1">
            <a:off x="816202" y="2721658"/>
            <a:ext cx="65087"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62485" name="Straight Connector 32"/>
          <p:cNvCxnSpPr>
            <a:cxnSpLocks noChangeShapeType="1"/>
          </p:cNvCxnSpPr>
          <p:nvPr/>
        </p:nvCxnSpPr>
        <p:spPr bwMode="auto">
          <a:xfrm flipH="1">
            <a:off x="816202" y="3089958"/>
            <a:ext cx="65087"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62486" name="Straight Connector 33"/>
          <p:cNvCxnSpPr>
            <a:cxnSpLocks noChangeShapeType="1"/>
          </p:cNvCxnSpPr>
          <p:nvPr/>
        </p:nvCxnSpPr>
        <p:spPr bwMode="auto">
          <a:xfrm flipH="1">
            <a:off x="816202" y="3458258"/>
            <a:ext cx="65087"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62487" name="Straight Connector 34"/>
          <p:cNvCxnSpPr>
            <a:cxnSpLocks noChangeShapeType="1"/>
          </p:cNvCxnSpPr>
          <p:nvPr/>
        </p:nvCxnSpPr>
        <p:spPr bwMode="auto">
          <a:xfrm flipH="1">
            <a:off x="816202" y="3828145"/>
            <a:ext cx="65087"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sp>
        <p:nvSpPr>
          <p:cNvPr id="62488" name="TextBox 35"/>
          <p:cNvSpPr txBox="1">
            <a:spLocks noChangeArrowheads="1"/>
          </p:cNvSpPr>
          <p:nvPr/>
        </p:nvSpPr>
        <p:spPr bwMode="auto">
          <a:xfrm>
            <a:off x="185964" y="1799320"/>
            <a:ext cx="6858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a:lnSpc>
                <a:spcPct val="100000"/>
              </a:lnSpc>
              <a:spcBef>
                <a:spcPct val="0"/>
              </a:spcBef>
              <a:spcAft>
                <a:spcPct val="0"/>
              </a:spcAft>
              <a:buClrTx/>
              <a:buFontTx/>
              <a:buNone/>
            </a:pPr>
            <a:r>
              <a:rPr lang="en-US" altLang="en-US" sz="1600" b="0" dirty="0">
                <a:solidFill>
                  <a:schemeClr val="tx1"/>
                </a:solidFill>
              </a:rPr>
              <a:t>100</a:t>
            </a:r>
          </a:p>
        </p:txBody>
      </p:sp>
      <p:sp>
        <p:nvSpPr>
          <p:cNvPr id="62489" name="TextBox 36"/>
          <p:cNvSpPr txBox="1">
            <a:spLocks noChangeArrowheads="1"/>
          </p:cNvSpPr>
          <p:nvPr/>
        </p:nvSpPr>
        <p:spPr bwMode="auto">
          <a:xfrm>
            <a:off x="185964" y="2169208"/>
            <a:ext cx="6858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a:lnSpc>
                <a:spcPct val="100000"/>
              </a:lnSpc>
              <a:spcBef>
                <a:spcPct val="0"/>
              </a:spcBef>
              <a:spcAft>
                <a:spcPct val="0"/>
              </a:spcAft>
              <a:buClrTx/>
              <a:buFontTx/>
              <a:buNone/>
            </a:pPr>
            <a:r>
              <a:rPr lang="en-US" altLang="en-US" sz="1600" b="0" dirty="0">
                <a:solidFill>
                  <a:schemeClr val="tx1"/>
                </a:solidFill>
              </a:rPr>
              <a:t>80</a:t>
            </a:r>
          </a:p>
        </p:txBody>
      </p:sp>
      <p:sp>
        <p:nvSpPr>
          <p:cNvPr id="62490" name="TextBox 37"/>
          <p:cNvSpPr txBox="1">
            <a:spLocks noChangeArrowheads="1"/>
          </p:cNvSpPr>
          <p:nvPr/>
        </p:nvSpPr>
        <p:spPr bwMode="auto">
          <a:xfrm>
            <a:off x="185964" y="2539095"/>
            <a:ext cx="6858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a:lnSpc>
                <a:spcPct val="100000"/>
              </a:lnSpc>
              <a:spcBef>
                <a:spcPct val="0"/>
              </a:spcBef>
              <a:spcAft>
                <a:spcPct val="0"/>
              </a:spcAft>
              <a:buClrTx/>
              <a:buFontTx/>
              <a:buNone/>
            </a:pPr>
            <a:r>
              <a:rPr lang="en-US" altLang="en-US" sz="1600" b="0" dirty="0">
                <a:solidFill>
                  <a:schemeClr val="tx1"/>
                </a:solidFill>
              </a:rPr>
              <a:t>60</a:t>
            </a:r>
          </a:p>
        </p:txBody>
      </p:sp>
      <p:sp>
        <p:nvSpPr>
          <p:cNvPr id="62491" name="TextBox 38"/>
          <p:cNvSpPr txBox="1">
            <a:spLocks noChangeArrowheads="1"/>
          </p:cNvSpPr>
          <p:nvPr/>
        </p:nvSpPr>
        <p:spPr bwMode="auto">
          <a:xfrm>
            <a:off x="185964" y="2908983"/>
            <a:ext cx="6858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a:lnSpc>
                <a:spcPct val="100000"/>
              </a:lnSpc>
              <a:spcBef>
                <a:spcPct val="0"/>
              </a:spcBef>
              <a:spcAft>
                <a:spcPct val="0"/>
              </a:spcAft>
              <a:buClrTx/>
              <a:buFontTx/>
              <a:buNone/>
            </a:pPr>
            <a:r>
              <a:rPr lang="en-US" altLang="en-US" sz="1600" b="0" dirty="0">
                <a:solidFill>
                  <a:schemeClr val="tx1"/>
                </a:solidFill>
              </a:rPr>
              <a:t>40</a:t>
            </a:r>
          </a:p>
        </p:txBody>
      </p:sp>
      <p:sp>
        <p:nvSpPr>
          <p:cNvPr id="62492" name="TextBox 39"/>
          <p:cNvSpPr txBox="1">
            <a:spLocks noChangeArrowheads="1"/>
          </p:cNvSpPr>
          <p:nvPr/>
        </p:nvSpPr>
        <p:spPr bwMode="auto">
          <a:xfrm>
            <a:off x="185964" y="3278870"/>
            <a:ext cx="6858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a:lnSpc>
                <a:spcPct val="100000"/>
              </a:lnSpc>
              <a:spcBef>
                <a:spcPct val="0"/>
              </a:spcBef>
              <a:spcAft>
                <a:spcPct val="0"/>
              </a:spcAft>
              <a:buClrTx/>
              <a:buFontTx/>
              <a:buNone/>
            </a:pPr>
            <a:r>
              <a:rPr lang="en-US" altLang="en-US" sz="1600" b="0" dirty="0">
                <a:solidFill>
                  <a:schemeClr val="tx1"/>
                </a:solidFill>
              </a:rPr>
              <a:t>20</a:t>
            </a:r>
          </a:p>
        </p:txBody>
      </p:sp>
      <p:sp>
        <p:nvSpPr>
          <p:cNvPr id="62493" name="TextBox 40"/>
          <p:cNvSpPr txBox="1">
            <a:spLocks noChangeArrowheads="1"/>
          </p:cNvSpPr>
          <p:nvPr/>
        </p:nvSpPr>
        <p:spPr bwMode="auto">
          <a:xfrm>
            <a:off x="185964" y="3647170"/>
            <a:ext cx="6858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a:lnSpc>
                <a:spcPct val="100000"/>
              </a:lnSpc>
              <a:spcBef>
                <a:spcPct val="0"/>
              </a:spcBef>
              <a:spcAft>
                <a:spcPct val="0"/>
              </a:spcAft>
              <a:buClrTx/>
              <a:buFontTx/>
              <a:buNone/>
            </a:pPr>
            <a:r>
              <a:rPr lang="en-US" altLang="en-US" sz="1600" b="0" dirty="0">
                <a:solidFill>
                  <a:schemeClr val="tx1"/>
                </a:solidFill>
              </a:rPr>
              <a:t>0</a:t>
            </a:r>
          </a:p>
        </p:txBody>
      </p:sp>
      <p:sp>
        <p:nvSpPr>
          <p:cNvPr id="62494" name="TextBox 41"/>
          <p:cNvSpPr txBox="1">
            <a:spLocks noChangeArrowheads="1"/>
          </p:cNvSpPr>
          <p:nvPr/>
        </p:nvSpPr>
        <p:spPr bwMode="auto">
          <a:xfrm rot="-5400000">
            <a:off x="-644298" y="2726420"/>
            <a:ext cx="19621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600" dirty="0">
                <a:solidFill>
                  <a:schemeClr val="tx1"/>
                </a:solidFill>
              </a:rPr>
              <a:t>SVR12 (%)</a:t>
            </a:r>
          </a:p>
        </p:txBody>
      </p:sp>
      <p:cxnSp>
        <p:nvCxnSpPr>
          <p:cNvPr id="62495" name="Straight Connector 44"/>
          <p:cNvCxnSpPr>
            <a:cxnSpLocks noChangeShapeType="1"/>
          </p:cNvCxnSpPr>
          <p:nvPr/>
        </p:nvCxnSpPr>
        <p:spPr bwMode="auto">
          <a:xfrm flipH="1" flipV="1">
            <a:off x="889227" y="3824970"/>
            <a:ext cx="0" cy="6350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62496" name="Straight Connector 47"/>
          <p:cNvCxnSpPr>
            <a:cxnSpLocks noChangeShapeType="1"/>
          </p:cNvCxnSpPr>
          <p:nvPr/>
        </p:nvCxnSpPr>
        <p:spPr bwMode="auto">
          <a:xfrm flipH="1" flipV="1">
            <a:off x="2468789" y="3824970"/>
            <a:ext cx="0" cy="6350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62497" name="Straight Connector 49"/>
          <p:cNvCxnSpPr>
            <a:cxnSpLocks noChangeShapeType="1"/>
          </p:cNvCxnSpPr>
          <p:nvPr/>
        </p:nvCxnSpPr>
        <p:spPr bwMode="auto">
          <a:xfrm flipH="1" flipV="1">
            <a:off x="4048352" y="3824970"/>
            <a:ext cx="0" cy="6350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62498" name="Straight Connector 51"/>
          <p:cNvCxnSpPr>
            <a:cxnSpLocks noChangeShapeType="1"/>
          </p:cNvCxnSpPr>
          <p:nvPr/>
        </p:nvCxnSpPr>
        <p:spPr bwMode="auto">
          <a:xfrm flipH="1" flipV="1">
            <a:off x="5626327" y="3824970"/>
            <a:ext cx="0" cy="6350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62499" name="Straight Connector 53"/>
          <p:cNvCxnSpPr>
            <a:cxnSpLocks noChangeShapeType="1"/>
          </p:cNvCxnSpPr>
          <p:nvPr/>
        </p:nvCxnSpPr>
        <p:spPr bwMode="auto">
          <a:xfrm flipH="1" flipV="1">
            <a:off x="7205889" y="3824970"/>
            <a:ext cx="0" cy="6350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62500" name="Straight Connector 55"/>
          <p:cNvCxnSpPr>
            <a:cxnSpLocks noChangeShapeType="1"/>
          </p:cNvCxnSpPr>
          <p:nvPr/>
        </p:nvCxnSpPr>
        <p:spPr bwMode="auto">
          <a:xfrm flipH="1" flipV="1">
            <a:off x="8785452" y="3824970"/>
            <a:ext cx="0" cy="6350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grpSp>
        <p:nvGrpSpPr>
          <p:cNvPr id="2" name="Group 1"/>
          <p:cNvGrpSpPr/>
          <p:nvPr/>
        </p:nvGrpSpPr>
        <p:grpSpPr>
          <a:xfrm>
            <a:off x="2424531" y="1341438"/>
            <a:ext cx="6359525" cy="338554"/>
            <a:chOff x="1990346" y="1760734"/>
            <a:chExt cx="6359525" cy="338554"/>
          </a:xfrm>
        </p:grpSpPr>
        <p:sp>
          <p:nvSpPr>
            <p:cNvPr id="62503" name="TextBox 58"/>
            <p:cNvSpPr txBox="1">
              <a:spLocks noChangeArrowheads="1"/>
            </p:cNvSpPr>
            <p:nvPr/>
          </p:nvSpPr>
          <p:spPr bwMode="auto">
            <a:xfrm>
              <a:off x="2136396" y="1760734"/>
              <a:ext cx="621347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nSpc>
                  <a:spcPct val="100000"/>
                </a:lnSpc>
                <a:spcBef>
                  <a:spcPct val="0"/>
                </a:spcBef>
                <a:spcAft>
                  <a:spcPct val="0"/>
                </a:spcAft>
                <a:buClrTx/>
                <a:buFontTx/>
                <a:buNone/>
              </a:pPr>
              <a:r>
                <a:rPr lang="en-US" altLang="en-US" sz="1600" b="0" dirty="0">
                  <a:solidFill>
                    <a:schemeClr val="tx1"/>
                  </a:solidFill>
                </a:rPr>
                <a:t>SOF/VEL/VOX 8 wks             SOF/VEL 12 wks</a:t>
              </a:r>
            </a:p>
          </p:txBody>
        </p:sp>
        <p:sp>
          <p:nvSpPr>
            <p:cNvPr id="57" name="Rectangle 56"/>
            <p:cNvSpPr/>
            <p:nvPr/>
          </p:nvSpPr>
          <p:spPr bwMode="auto">
            <a:xfrm>
              <a:off x="1990346" y="1862953"/>
              <a:ext cx="146050" cy="146050"/>
            </a:xfrm>
            <a:prstGeom prst="rect">
              <a:avLst/>
            </a:prstGeom>
            <a:solidFill>
              <a:schemeClr val="accent2"/>
            </a:solidFill>
            <a:ln>
              <a:solidFill>
                <a:schemeClr val="bg2">
                  <a:lumMod val="10000"/>
                </a:schemeClr>
              </a:solidFill>
            </a:ln>
            <a:extLst/>
          </p:spPr>
          <p:txBody>
            <a:bodyPr wrap="none" anchor="ctr">
              <a:spAutoFit/>
            </a:bodyPr>
            <a:lstStyle/>
            <a:p>
              <a:pPr algn="ctr" eaLnBrk="1" hangingPunct="1">
                <a:defRPr/>
              </a:pPr>
              <a:endParaRPr lang="en-US" sz="1400" b="0" dirty="0">
                <a:solidFill>
                  <a:schemeClr val="bg2"/>
                </a:solidFill>
              </a:endParaRPr>
            </a:p>
          </p:txBody>
        </p:sp>
        <p:sp>
          <p:nvSpPr>
            <p:cNvPr id="58" name="Rectangle 57"/>
            <p:cNvSpPr/>
            <p:nvPr/>
          </p:nvSpPr>
          <p:spPr bwMode="auto">
            <a:xfrm>
              <a:off x="4631326" y="1864819"/>
              <a:ext cx="146050" cy="146050"/>
            </a:xfrm>
            <a:prstGeom prst="rect">
              <a:avLst/>
            </a:prstGeom>
            <a:solidFill>
              <a:schemeClr val="accent3"/>
            </a:solidFill>
            <a:ln>
              <a:solidFill>
                <a:schemeClr val="bg2">
                  <a:lumMod val="10000"/>
                </a:schemeClr>
              </a:solidFill>
            </a:ln>
            <a:extLst/>
          </p:spPr>
          <p:txBody>
            <a:bodyPr wrap="none" anchor="ctr">
              <a:spAutoFit/>
            </a:bodyPr>
            <a:lstStyle/>
            <a:p>
              <a:pPr algn="ctr" eaLnBrk="1" hangingPunct="1">
                <a:defRPr/>
              </a:pPr>
              <a:endParaRPr lang="en-US" sz="1400" b="0" dirty="0">
                <a:solidFill>
                  <a:schemeClr val="bg2"/>
                </a:solidFill>
              </a:endParaRPr>
            </a:p>
          </p:txBody>
        </p:sp>
      </p:grpSp>
      <p:sp>
        <p:nvSpPr>
          <p:cNvPr id="75" name="TextBox 74"/>
          <p:cNvSpPr txBox="1"/>
          <p:nvPr/>
        </p:nvSpPr>
        <p:spPr>
          <a:xfrm>
            <a:off x="994942" y="3272520"/>
            <a:ext cx="685800" cy="584200"/>
          </a:xfrm>
          <a:prstGeom prst="rect">
            <a:avLst/>
          </a:prstGeom>
          <a:noFill/>
        </p:spPr>
        <p:txBody>
          <a:bodyPr>
            <a:spAutoFit/>
          </a:bodyPr>
          <a:lstStyle/>
          <a:p>
            <a:pPr algn="ctr">
              <a:defRPr/>
            </a:pPr>
            <a:r>
              <a:rPr lang="en-US" sz="1600" b="0" dirty="0">
                <a:solidFill>
                  <a:schemeClr val="bg2">
                    <a:lumMod val="10000"/>
                  </a:schemeClr>
                </a:solidFill>
              </a:rPr>
              <a:t>106/</a:t>
            </a:r>
            <a:br>
              <a:rPr lang="en-US" sz="1600" b="0" dirty="0">
                <a:solidFill>
                  <a:schemeClr val="bg2">
                    <a:lumMod val="10000"/>
                  </a:schemeClr>
                </a:solidFill>
              </a:rPr>
            </a:br>
            <a:r>
              <a:rPr lang="en-US" sz="1600" b="0" dirty="0">
                <a:solidFill>
                  <a:schemeClr val="bg2">
                    <a:lumMod val="10000"/>
                  </a:schemeClr>
                </a:solidFill>
              </a:rPr>
              <a:t>110</a:t>
            </a:r>
          </a:p>
        </p:txBody>
      </p:sp>
      <p:sp>
        <p:nvSpPr>
          <p:cNvPr id="76" name="TextBox 75"/>
          <p:cNvSpPr txBox="1"/>
          <p:nvPr/>
        </p:nvSpPr>
        <p:spPr>
          <a:xfrm>
            <a:off x="1635939" y="3272520"/>
            <a:ext cx="685800" cy="584200"/>
          </a:xfrm>
          <a:prstGeom prst="rect">
            <a:avLst/>
          </a:prstGeom>
          <a:noFill/>
        </p:spPr>
        <p:txBody>
          <a:bodyPr>
            <a:spAutoFit/>
          </a:bodyPr>
          <a:lstStyle/>
          <a:p>
            <a:pPr algn="ctr">
              <a:defRPr/>
            </a:pPr>
            <a:r>
              <a:rPr lang="en-US" sz="1600" b="0" dirty="0">
                <a:solidFill>
                  <a:schemeClr val="bg2">
                    <a:lumMod val="10000"/>
                  </a:schemeClr>
                </a:solidFill>
              </a:rPr>
              <a:t>105/</a:t>
            </a:r>
            <a:br>
              <a:rPr lang="en-US" sz="1600" b="0" dirty="0">
                <a:solidFill>
                  <a:schemeClr val="bg2">
                    <a:lumMod val="10000"/>
                  </a:schemeClr>
                </a:solidFill>
              </a:rPr>
            </a:br>
            <a:r>
              <a:rPr lang="en-US" sz="1600" b="0" dirty="0">
                <a:solidFill>
                  <a:schemeClr val="bg2">
                    <a:lumMod val="10000"/>
                  </a:schemeClr>
                </a:solidFill>
              </a:rPr>
              <a:t>109</a:t>
            </a:r>
          </a:p>
        </p:txBody>
      </p:sp>
      <p:sp>
        <p:nvSpPr>
          <p:cNvPr id="77" name="TextBox 76"/>
          <p:cNvSpPr txBox="1"/>
          <p:nvPr/>
        </p:nvSpPr>
        <p:spPr>
          <a:xfrm>
            <a:off x="2570683" y="3272520"/>
            <a:ext cx="685800" cy="584200"/>
          </a:xfrm>
          <a:prstGeom prst="rect">
            <a:avLst/>
          </a:prstGeom>
          <a:noFill/>
        </p:spPr>
        <p:txBody>
          <a:bodyPr>
            <a:spAutoFit/>
          </a:bodyPr>
          <a:lstStyle/>
          <a:p>
            <a:pPr algn="ctr">
              <a:defRPr/>
            </a:pPr>
            <a:r>
              <a:rPr lang="en-US" sz="1600" b="0" dirty="0">
                <a:solidFill>
                  <a:schemeClr val="bg2">
                    <a:lumMod val="10000"/>
                  </a:schemeClr>
                </a:solidFill>
              </a:rPr>
              <a:t>72/</a:t>
            </a:r>
            <a:br>
              <a:rPr lang="en-US" sz="1600" b="0" dirty="0">
                <a:solidFill>
                  <a:schemeClr val="bg2">
                    <a:lumMod val="10000"/>
                  </a:schemeClr>
                </a:solidFill>
              </a:rPr>
            </a:br>
            <a:r>
              <a:rPr lang="en-US" sz="1600" b="0" dirty="0">
                <a:solidFill>
                  <a:schemeClr val="bg2">
                    <a:lumMod val="10000"/>
                  </a:schemeClr>
                </a:solidFill>
              </a:rPr>
              <a:t>75</a:t>
            </a:r>
          </a:p>
        </p:txBody>
      </p:sp>
      <p:sp>
        <p:nvSpPr>
          <p:cNvPr id="78" name="TextBox 77"/>
          <p:cNvSpPr txBox="1"/>
          <p:nvPr/>
        </p:nvSpPr>
        <p:spPr>
          <a:xfrm>
            <a:off x="3212827" y="3272520"/>
            <a:ext cx="685800" cy="584200"/>
          </a:xfrm>
          <a:prstGeom prst="rect">
            <a:avLst/>
          </a:prstGeom>
          <a:noFill/>
        </p:spPr>
        <p:txBody>
          <a:bodyPr>
            <a:spAutoFit/>
          </a:bodyPr>
          <a:lstStyle/>
          <a:p>
            <a:pPr algn="ctr">
              <a:defRPr/>
            </a:pPr>
            <a:r>
              <a:rPr lang="en-US" sz="1600" b="0" dirty="0">
                <a:solidFill>
                  <a:schemeClr val="bg2">
                    <a:lumMod val="10000"/>
                  </a:schemeClr>
                </a:solidFill>
              </a:rPr>
              <a:t>76/</a:t>
            </a:r>
            <a:br>
              <a:rPr lang="en-US" sz="1600" b="0" dirty="0">
                <a:solidFill>
                  <a:schemeClr val="bg2">
                    <a:lumMod val="10000"/>
                  </a:schemeClr>
                </a:solidFill>
              </a:rPr>
            </a:br>
            <a:r>
              <a:rPr lang="en-US" sz="1600" b="0" dirty="0">
                <a:solidFill>
                  <a:schemeClr val="bg2">
                    <a:lumMod val="10000"/>
                  </a:schemeClr>
                </a:solidFill>
              </a:rPr>
              <a:t>77</a:t>
            </a:r>
          </a:p>
        </p:txBody>
      </p:sp>
      <p:sp>
        <p:nvSpPr>
          <p:cNvPr id="79" name="TextBox 78"/>
          <p:cNvSpPr txBox="1"/>
          <p:nvPr/>
        </p:nvSpPr>
        <p:spPr>
          <a:xfrm>
            <a:off x="4145071" y="3272520"/>
            <a:ext cx="685800" cy="584200"/>
          </a:xfrm>
          <a:prstGeom prst="rect">
            <a:avLst/>
          </a:prstGeom>
          <a:noFill/>
        </p:spPr>
        <p:txBody>
          <a:bodyPr>
            <a:spAutoFit/>
          </a:bodyPr>
          <a:lstStyle/>
          <a:p>
            <a:pPr algn="ctr">
              <a:defRPr/>
            </a:pPr>
            <a:r>
              <a:rPr lang="en-US" sz="1600" b="0" dirty="0">
                <a:solidFill>
                  <a:schemeClr val="bg2">
                    <a:lumMod val="10000"/>
                  </a:schemeClr>
                </a:solidFill>
              </a:rPr>
              <a:t>34/</a:t>
            </a:r>
            <a:br>
              <a:rPr lang="en-US" sz="1600" b="0" dirty="0">
                <a:solidFill>
                  <a:schemeClr val="bg2">
                    <a:lumMod val="10000"/>
                  </a:schemeClr>
                </a:solidFill>
              </a:rPr>
            </a:br>
            <a:r>
              <a:rPr lang="en-US" sz="1600" b="0" dirty="0">
                <a:solidFill>
                  <a:schemeClr val="bg2">
                    <a:lumMod val="10000"/>
                  </a:schemeClr>
                </a:solidFill>
              </a:rPr>
              <a:t>35</a:t>
            </a:r>
          </a:p>
        </p:txBody>
      </p:sp>
      <p:sp>
        <p:nvSpPr>
          <p:cNvPr id="80" name="TextBox 79"/>
          <p:cNvSpPr txBox="1"/>
          <p:nvPr/>
        </p:nvSpPr>
        <p:spPr>
          <a:xfrm>
            <a:off x="4785833" y="3272520"/>
            <a:ext cx="685800" cy="584200"/>
          </a:xfrm>
          <a:prstGeom prst="rect">
            <a:avLst/>
          </a:prstGeom>
          <a:noFill/>
        </p:spPr>
        <p:txBody>
          <a:bodyPr>
            <a:spAutoFit/>
          </a:bodyPr>
          <a:lstStyle/>
          <a:p>
            <a:pPr algn="ctr">
              <a:defRPr/>
            </a:pPr>
            <a:r>
              <a:rPr lang="en-US" sz="1600" b="0" dirty="0">
                <a:solidFill>
                  <a:schemeClr val="bg2">
                    <a:lumMod val="10000"/>
                  </a:schemeClr>
                </a:solidFill>
              </a:rPr>
              <a:t>29/</a:t>
            </a:r>
            <a:br>
              <a:rPr lang="en-US" sz="1600" b="0" dirty="0">
                <a:solidFill>
                  <a:schemeClr val="bg2">
                    <a:lumMod val="10000"/>
                  </a:schemeClr>
                </a:solidFill>
              </a:rPr>
            </a:br>
            <a:r>
              <a:rPr lang="en-US" sz="1600" b="0" dirty="0">
                <a:solidFill>
                  <a:schemeClr val="bg2">
                    <a:lumMod val="10000"/>
                  </a:schemeClr>
                </a:solidFill>
              </a:rPr>
              <a:t>32</a:t>
            </a:r>
          </a:p>
        </p:txBody>
      </p:sp>
      <p:sp>
        <p:nvSpPr>
          <p:cNvPr id="81" name="TextBox 80"/>
          <p:cNvSpPr txBox="1"/>
          <p:nvPr/>
        </p:nvSpPr>
        <p:spPr>
          <a:xfrm>
            <a:off x="5717402" y="3272520"/>
            <a:ext cx="685800" cy="584200"/>
          </a:xfrm>
          <a:prstGeom prst="rect">
            <a:avLst/>
          </a:prstGeom>
          <a:noFill/>
        </p:spPr>
        <p:txBody>
          <a:bodyPr>
            <a:spAutoFit/>
          </a:bodyPr>
          <a:lstStyle/>
          <a:p>
            <a:pPr algn="ctr">
              <a:defRPr/>
            </a:pPr>
            <a:r>
              <a:rPr lang="en-US" sz="1600" b="0" dirty="0">
                <a:solidFill>
                  <a:schemeClr val="bg2">
                    <a:lumMod val="10000"/>
                  </a:schemeClr>
                </a:solidFill>
              </a:rPr>
              <a:t>80/</a:t>
            </a:r>
            <a:br>
              <a:rPr lang="en-US" sz="1600" b="0" dirty="0">
                <a:solidFill>
                  <a:schemeClr val="bg2">
                    <a:lumMod val="10000"/>
                  </a:schemeClr>
                </a:solidFill>
              </a:rPr>
            </a:br>
            <a:r>
              <a:rPr lang="en-US" sz="1600" b="0" dirty="0">
                <a:solidFill>
                  <a:schemeClr val="bg2">
                    <a:lumMod val="10000"/>
                  </a:schemeClr>
                </a:solidFill>
              </a:rPr>
              <a:t>84</a:t>
            </a:r>
          </a:p>
        </p:txBody>
      </p:sp>
      <p:sp>
        <p:nvSpPr>
          <p:cNvPr id="82" name="TextBox 81"/>
          <p:cNvSpPr txBox="1"/>
          <p:nvPr/>
        </p:nvSpPr>
        <p:spPr>
          <a:xfrm>
            <a:off x="6360045" y="3272520"/>
            <a:ext cx="685800" cy="584200"/>
          </a:xfrm>
          <a:prstGeom prst="rect">
            <a:avLst/>
          </a:prstGeom>
          <a:noFill/>
        </p:spPr>
        <p:txBody>
          <a:bodyPr>
            <a:spAutoFit/>
          </a:bodyPr>
          <a:lstStyle/>
          <a:p>
            <a:pPr algn="ctr">
              <a:defRPr/>
            </a:pPr>
            <a:r>
              <a:rPr lang="en-US" sz="1600" b="0" dirty="0">
                <a:solidFill>
                  <a:schemeClr val="bg2">
                    <a:lumMod val="10000"/>
                  </a:schemeClr>
                </a:solidFill>
              </a:rPr>
              <a:t>76/</a:t>
            </a:r>
            <a:br>
              <a:rPr lang="en-US" sz="1600" b="0" dirty="0">
                <a:solidFill>
                  <a:schemeClr val="bg2">
                    <a:lumMod val="10000"/>
                  </a:schemeClr>
                </a:solidFill>
              </a:rPr>
            </a:br>
            <a:r>
              <a:rPr lang="en-US" sz="1600" b="0" dirty="0">
                <a:solidFill>
                  <a:schemeClr val="bg2">
                    <a:lumMod val="10000"/>
                  </a:schemeClr>
                </a:solidFill>
              </a:rPr>
              <a:t>80</a:t>
            </a:r>
          </a:p>
        </p:txBody>
      </p:sp>
      <p:sp>
        <p:nvSpPr>
          <p:cNvPr id="83" name="TextBox 82"/>
          <p:cNvSpPr txBox="1"/>
          <p:nvPr/>
        </p:nvSpPr>
        <p:spPr>
          <a:xfrm>
            <a:off x="7301845" y="3272520"/>
            <a:ext cx="685800" cy="584200"/>
          </a:xfrm>
          <a:prstGeom prst="rect">
            <a:avLst/>
          </a:prstGeom>
          <a:noFill/>
        </p:spPr>
        <p:txBody>
          <a:bodyPr>
            <a:spAutoFit/>
          </a:bodyPr>
          <a:lstStyle/>
          <a:p>
            <a:pPr algn="ctr">
              <a:defRPr/>
            </a:pPr>
            <a:r>
              <a:rPr lang="en-US" sz="1600" b="0" dirty="0">
                <a:solidFill>
                  <a:schemeClr val="bg2">
                    <a:lumMod val="10000"/>
                  </a:schemeClr>
                </a:solidFill>
              </a:rPr>
              <a:t>23/</a:t>
            </a:r>
            <a:br>
              <a:rPr lang="en-US" sz="1600" b="0" dirty="0">
                <a:solidFill>
                  <a:schemeClr val="bg2">
                    <a:lumMod val="10000"/>
                  </a:schemeClr>
                </a:solidFill>
              </a:rPr>
            </a:br>
            <a:r>
              <a:rPr lang="en-US" sz="1600" b="0" dirty="0">
                <a:solidFill>
                  <a:schemeClr val="bg2">
                    <a:lumMod val="10000"/>
                  </a:schemeClr>
                </a:solidFill>
              </a:rPr>
              <a:t>23</a:t>
            </a:r>
          </a:p>
        </p:txBody>
      </p:sp>
      <p:sp>
        <p:nvSpPr>
          <p:cNvPr id="84" name="TextBox 83"/>
          <p:cNvSpPr txBox="1"/>
          <p:nvPr/>
        </p:nvSpPr>
        <p:spPr>
          <a:xfrm>
            <a:off x="7938226" y="3272520"/>
            <a:ext cx="685800" cy="584200"/>
          </a:xfrm>
          <a:prstGeom prst="rect">
            <a:avLst/>
          </a:prstGeom>
          <a:noFill/>
        </p:spPr>
        <p:txBody>
          <a:bodyPr>
            <a:spAutoFit/>
          </a:bodyPr>
          <a:lstStyle/>
          <a:p>
            <a:pPr algn="ctr">
              <a:defRPr/>
            </a:pPr>
            <a:r>
              <a:rPr lang="en-US" sz="1600" b="0" dirty="0">
                <a:solidFill>
                  <a:schemeClr val="bg2">
                    <a:lumMod val="10000"/>
                  </a:schemeClr>
                </a:solidFill>
              </a:rPr>
              <a:t>23/</a:t>
            </a:r>
            <a:br>
              <a:rPr lang="en-US" sz="1600" b="0" dirty="0">
                <a:solidFill>
                  <a:schemeClr val="bg2">
                    <a:lumMod val="10000"/>
                  </a:schemeClr>
                </a:solidFill>
              </a:rPr>
            </a:br>
            <a:r>
              <a:rPr lang="en-US" sz="1600" b="0" dirty="0">
                <a:solidFill>
                  <a:schemeClr val="bg2">
                    <a:lumMod val="10000"/>
                  </a:schemeClr>
                </a:solidFill>
              </a:rPr>
              <a:t>23</a:t>
            </a:r>
          </a:p>
        </p:txBody>
      </p:sp>
      <p:grpSp>
        <p:nvGrpSpPr>
          <p:cNvPr id="62514" name="Group 91"/>
          <p:cNvGrpSpPr>
            <a:grpSpLocks/>
          </p:cNvGrpSpPr>
          <p:nvPr/>
        </p:nvGrpSpPr>
        <p:grpSpPr bwMode="auto">
          <a:xfrm>
            <a:off x="1292598" y="1991408"/>
            <a:ext cx="90488" cy="169862"/>
            <a:chOff x="1710791" y="3528127"/>
            <a:chExt cx="89013" cy="169933"/>
          </a:xfrm>
        </p:grpSpPr>
        <p:cxnSp>
          <p:nvCxnSpPr>
            <p:cNvPr id="62562" name="Straight Connector 87"/>
            <p:cNvCxnSpPr>
              <a:cxnSpLocks noChangeShapeType="1"/>
            </p:cNvCxnSpPr>
            <p:nvPr/>
          </p:nvCxnSpPr>
          <p:spPr bwMode="auto">
            <a:xfrm>
              <a:off x="1710791" y="3536219"/>
              <a:ext cx="89013"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62563" name="Straight Connector 89"/>
            <p:cNvCxnSpPr>
              <a:cxnSpLocks noChangeShapeType="1"/>
            </p:cNvCxnSpPr>
            <p:nvPr/>
          </p:nvCxnSpPr>
          <p:spPr bwMode="auto">
            <a:xfrm>
              <a:off x="1755297" y="3528127"/>
              <a:ext cx="0" cy="169933"/>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62564" name="Straight Connector 90"/>
            <p:cNvCxnSpPr>
              <a:cxnSpLocks noChangeShapeType="1"/>
            </p:cNvCxnSpPr>
            <p:nvPr/>
          </p:nvCxnSpPr>
          <p:spPr bwMode="auto">
            <a:xfrm>
              <a:off x="1710791" y="3688619"/>
              <a:ext cx="89013"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grpSp>
      <p:grpSp>
        <p:nvGrpSpPr>
          <p:cNvPr id="62515" name="Group 92"/>
          <p:cNvGrpSpPr>
            <a:grpSpLocks/>
          </p:cNvGrpSpPr>
          <p:nvPr/>
        </p:nvGrpSpPr>
        <p:grpSpPr bwMode="auto">
          <a:xfrm>
            <a:off x="1934389" y="1991408"/>
            <a:ext cx="88900" cy="169862"/>
            <a:chOff x="1710791" y="3528127"/>
            <a:chExt cx="89013" cy="169933"/>
          </a:xfrm>
        </p:grpSpPr>
        <p:cxnSp>
          <p:nvCxnSpPr>
            <p:cNvPr id="62559" name="Straight Connector 93"/>
            <p:cNvCxnSpPr>
              <a:cxnSpLocks noChangeShapeType="1"/>
            </p:cNvCxnSpPr>
            <p:nvPr/>
          </p:nvCxnSpPr>
          <p:spPr bwMode="auto">
            <a:xfrm>
              <a:off x="1710791" y="3536219"/>
              <a:ext cx="89013"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62560" name="Straight Connector 94"/>
            <p:cNvCxnSpPr>
              <a:cxnSpLocks noChangeShapeType="1"/>
            </p:cNvCxnSpPr>
            <p:nvPr/>
          </p:nvCxnSpPr>
          <p:spPr bwMode="auto">
            <a:xfrm>
              <a:off x="1755297" y="3528127"/>
              <a:ext cx="0" cy="169933"/>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62561" name="Straight Connector 95"/>
            <p:cNvCxnSpPr>
              <a:cxnSpLocks noChangeShapeType="1"/>
            </p:cNvCxnSpPr>
            <p:nvPr/>
          </p:nvCxnSpPr>
          <p:spPr bwMode="auto">
            <a:xfrm>
              <a:off x="1710791" y="3688619"/>
              <a:ext cx="89013"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grpSp>
      <p:sp>
        <p:nvSpPr>
          <p:cNvPr id="62516" name="TextBox 96"/>
          <p:cNvSpPr txBox="1">
            <a:spLocks noChangeArrowheads="1"/>
          </p:cNvSpPr>
          <p:nvPr/>
        </p:nvSpPr>
        <p:spPr bwMode="auto">
          <a:xfrm>
            <a:off x="994942" y="1689606"/>
            <a:ext cx="6858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600" dirty="0">
                <a:solidFill>
                  <a:schemeClr val="tx1"/>
                </a:solidFill>
              </a:rPr>
              <a:t>96</a:t>
            </a:r>
          </a:p>
        </p:txBody>
      </p:sp>
      <p:sp>
        <p:nvSpPr>
          <p:cNvPr id="62517" name="TextBox 97"/>
          <p:cNvSpPr txBox="1">
            <a:spLocks noChangeArrowheads="1"/>
          </p:cNvSpPr>
          <p:nvPr/>
        </p:nvSpPr>
        <p:spPr bwMode="auto">
          <a:xfrm>
            <a:off x="1635939" y="1689606"/>
            <a:ext cx="6858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600" dirty="0">
                <a:solidFill>
                  <a:schemeClr val="tx1"/>
                </a:solidFill>
              </a:rPr>
              <a:t>96</a:t>
            </a:r>
          </a:p>
        </p:txBody>
      </p:sp>
      <p:sp>
        <p:nvSpPr>
          <p:cNvPr id="62518" name="TextBox 98"/>
          <p:cNvSpPr txBox="1">
            <a:spLocks noChangeArrowheads="1"/>
          </p:cNvSpPr>
          <p:nvPr/>
        </p:nvSpPr>
        <p:spPr bwMode="auto">
          <a:xfrm>
            <a:off x="2570683" y="1719886"/>
            <a:ext cx="6858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600" dirty="0">
                <a:solidFill>
                  <a:schemeClr val="tx1"/>
                </a:solidFill>
              </a:rPr>
              <a:t>96</a:t>
            </a:r>
          </a:p>
        </p:txBody>
      </p:sp>
      <p:sp>
        <p:nvSpPr>
          <p:cNvPr id="62519" name="TextBox 99"/>
          <p:cNvSpPr txBox="1">
            <a:spLocks noChangeArrowheads="1"/>
          </p:cNvSpPr>
          <p:nvPr/>
        </p:nvSpPr>
        <p:spPr bwMode="auto">
          <a:xfrm>
            <a:off x="3212827" y="1701718"/>
            <a:ext cx="6858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600" dirty="0">
                <a:solidFill>
                  <a:schemeClr val="tx1"/>
                </a:solidFill>
              </a:rPr>
              <a:t>99</a:t>
            </a:r>
          </a:p>
        </p:txBody>
      </p:sp>
      <p:sp>
        <p:nvSpPr>
          <p:cNvPr id="62520" name="TextBox 100"/>
          <p:cNvSpPr txBox="1">
            <a:spLocks noChangeArrowheads="1"/>
          </p:cNvSpPr>
          <p:nvPr/>
        </p:nvSpPr>
        <p:spPr bwMode="auto">
          <a:xfrm>
            <a:off x="4145071" y="1633044"/>
            <a:ext cx="6858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600" dirty="0">
                <a:solidFill>
                  <a:schemeClr val="tx1"/>
                </a:solidFill>
              </a:rPr>
              <a:t>97</a:t>
            </a:r>
          </a:p>
        </p:txBody>
      </p:sp>
      <p:sp>
        <p:nvSpPr>
          <p:cNvPr id="62521" name="TextBox 101"/>
          <p:cNvSpPr txBox="1">
            <a:spLocks noChangeArrowheads="1"/>
          </p:cNvSpPr>
          <p:nvPr/>
        </p:nvSpPr>
        <p:spPr bwMode="auto">
          <a:xfrm>
            <a:off x="4785833" y="1675907"/>
            <a:ext cx="6858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600" dirty="0">
                <a:solidFill>
                  <a:schemeClr val="tx1"/>
                </a:solidFill>
              </a:rPr>
              <a:t>91</a:t>
            </a:r>
          </a:p>
        </p:txBody>
      </p:sp>
      <p:sp>
        <p:nvSpPr>
          <p:cNvPr id="62522" name="TextBox 102"/>
          <p:cNvSpPr txBox="1">
            <a:spLocks noChangeArrowheads="1"/>
          </p:cNvSpPr>
          <p:nvPr/>
        </p:nvSpPr>
        <p:spPr bwMode="auto">
          <a:xfrm>
            <a:off x="5717402" y="1682257"/>
            <a:ext cx="6858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600" dirty="0">
                <a:solidFill>
                  <a:schemeClr val="tx1"/>
                </a:solidFill>
              </a:rPr>
              <a:t>95</a:t>
            </a:r>
          </a:p>
        </p:txBody>
      </p:sp>
      <p:sp>
        <p:nvSpPr>
          <p:cNvPr id="62523" name="TextBox 103"/>
          <p:cNvSpPr txBox="1">
            <a:spLocks noChangeArrowheads="1"/>
          </p:cNvSpPr>
          <p:nvPr/>
        </p:nvSpPr>
        <p:spPr bwMode="auto">
          <a:xfrm>
            <a:off x="6360045" y="1688019"/>
            <a:ext cx="6858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600" dirty="0">
                <a:solidFill>
                  <a:schemeClr val="tx1"/>
                </a:solidFill>
              </a:rPr>
              <a:t>95</a:t>
            </a:r>
          </a:p>
        </p:txBody>
      </p:sp>
      <p:sp>
        <p:nvSpPr>
          <p:cNvPr id="62524" name="TextBox 104"/>
          <p:cNvSpPr txBox="1">
            <a:spLocks noChangeArrowheads="1"/>
          </p:cNvSpPr>
          <p:nvPr/>
        </p:nvSpPr>
        <p:spPr bwMode="auto">
          <a:xfrm>
            <a:off x="7301845" y="1705658"/>
            <a:ext cx="6858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600" dirty="0">
                <a:solidFill>
                  <a:schemeClr val="tx1"/>
                </a:solidFill>
              </a:rPr>
              <a:t>100</a:t>
            </a:r>
          </a:p>
        </p:txBody>
      </p:sp>
      <p:sp>
        <p:nvSpPr>
          <p:cNvPr id="62525" name="TextBox 105"/>
          <p:cNvSpPr txBox="1">
            <a:spLocks noChangeArrowheads="1"/>
          </p:cNvSpPr>
          <p:nvPr/>
        </p:nvSpPr>
        <p:spPr bwMode="auto">
          <a:xfrm>
            <a:off x="7938226" y="1705658"/>
            <a:ext cx="6858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600" dirty="0">
                <a:solidFill>
                  <a:schemeClr val="tx1"/>
                </a:solidFill>
              </a:rPr>
              <a:t>100</a:t>
            </a:r>
          </a:p>
        </p:txBody>
      </p:sp>
      <p:grpSp>
        <p:nvGrpSpPr>
          <p:cNvPr id="62526" name="Group 107"/>
          <p:cNvGrpSpPr>
            <a:grpSpLocks/>
          </p:cNvGrpSpPr>
          <p:nvPr/>
        </p:nvGrpSpPr>
        <p:grpSpPr bwMode="auto">
          <a:xfrm>
            <a:off x="2869133" y="2029508"/>
            <a:ext cx="88900" cy="169862"/>
            <a:chOff x="1710791" y="3528127"/>
            <a:chExt cx="89013" cy="169933"/>
          </a:xfrm>
        </p:grpSpPr>
        <p:cxnSp>
          <p:nvCxnSpPr>
            <p:cNvPr id="62556" name="Straight Connector 108"/>
            <p:cNvCxnSpPr>
              <a:cxnSpLocks noChangeShapeType="1"/>
            </p:cNvCxnSpPr>
            <p:nvPr/>
          </p:nvCxnSpPr>
          <p:spPr bwMode="auto">
            <a:xfrm>
              <a:off x="1710791" y="3536219"/>
              <a:ext cx="89013"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62557" name="Straight Connector 109"/>
            <p:cNvCxnSpPr>
              <a:cxnSpLocks noChangeShapeType="1"/>
            </p:cNvCxnSpPr>
            <p:nvPr/>
          </p:nvCxnSpPr>
          <p:spPr bwMode="auto">
            <a:xfrm>
              <a:off x="1755297" y="3528127"/>
              <a:ext cx="0" cy="169933"/>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62558" name="Straight Connector 110"/>
            <p:cNvCxnSpPr>
              <a:cxnSpLocks noChangeShapeType="1"/>
            </p:cNvCxnSpPr>
            <p:nvPr/>
          </p:nvCxnSpPr>
          <p:spPr bwMode="auto">
            <a:xfrm>
              <a:off x="1710791" y="3688619"/>
              <a:ext cx="89013"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grpSp>
      <p:grpSp>
        <p:nvGrpSpPr>
          <p:cNvPr id="62527" name="Group 111"/>
          <p:cNvGrpSpPr>
            <a:grpSpLocks/>
          </p:cNvGrpSpPr>
          <p:nvPr/>
        </p:nvGrpSpPr>
        <p:grpSpPr bwMode="auto">
          <a:xfrm>
            <a:off x="3511277" y="2004108"/>
            <a:ext cx="88900" cy="169862"/>
            <a:chOff x="1710791" y="3528127"/>
            <a:chExt cx="89013" cy="169933"/>
          </a:xfrm>
        </p:grpSpPr>
        <p:cxnSp>
          <p:nvCxnSpPr>
            <p:cNvPr id="62553" name="Straight Connector 112"/>
            <p:cNvCxnSpPr>
              <a:cxnSpLocks noChangeShapeType="1"/>
            </p:cNvCxnSpPr>
            <p:nvPr/>
          </p:nvCxnSpPr>
          <p:spPr bwMode="auto">
            <a:xfrm>
              <a:off x="1710791" y="3536219"/>
              <a:ext cx="89013"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62554" name="Straight Connector 113"/>
            <p:cNvCxnSpPr>
              <a:cxnSpLocks noChangeShapeType="1"/>
            </p:cNvCxnSpPr>
            <p:nvPr/>
          </p:nvCxnSpPr>
          <p:spPr bwMode="auto">
            <a:xfrm>
              <a:off x="1755297" y="3528127"/>
              <a:ext cx="0" cy="169933"/>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62555" name="Straight Connector 114"/>
            <p:cNvCxnSpPr>
              <a:cxnSpLocks noChangeShapeType="1"/>
            </p:cNvCxnSpPr>
            <p:nvPr/>
          </p:nvCxnSpPr>
          <p:spPr bwMode="auto">
            <a:xfrm>
              <a:off x="1710791" y="3688619"/>
              <a:ext cx="89013"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grpSp>
      <p:grpSp>
        <p:nvGrpSpPr>
          <p:cNvPr id="62528" name="Group 115"/>
          <p:cNvGrpSpPr>
            <a:grpSpLocks/>
          </p:cNvGrpSpPr>
          <p:nvPr/>
        </p:nvGrpSpPr>
        <p:grpSpPr bwMode="auto">
          <a:xfrm>
            <a:off x="4443521" y="1939020"/>
            <a:ext cx="88900" cy="276225"/>
            <a:chOff x="1710791" y="3528127"/>
            <a:chExt cx="89013" cy="274792"/>
          </a:xfrm>
        </p:grpSpPr>
        <p:cxnSp>
          <p:nvCxnSpPr>
            <p:cNvPr id="62550" name="Straight Connector 116"/>
            <p:cNvCxnSpPr>
              <a:cxnSpLocks noChangeShapeType="1"/>
            </p:cNvCxnSpPr>
            <p:nvPr/>
          </p:nvCxnSpPr>
          <p:spPr bwMode="auto">
            <a:xfrm>
              <a:off x="1710791" y="3536219"/>
              <a:ext cx="89013"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62551" name="Straight Connector 117"/>
            <p:cNvCxnSpPr>
              <a:cxnSpLocks noChangeShapeType="1"/>
            </p:cNvCxnSpPr>
            <p:nvPr/>
          </p:nvCxnSpPr>
          <p:spPr bwMode="auto">
            <a:xfrm>
              <a:off x="1755297" y="3528127"/>
              <a:ext cx="0" cy="27121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62552" name="Straight Connector 118"/>
            <p:cNvCxnSpPr>
              <a:cxnSpLocks noChangeShapeType="1"/>
            </p:cNvCxnSpPr>
            <p:nvPr/>
          </p:nvCxnSpPr>
          <p:spPr bwMode="auto">
            <a:xfrm>
              <a:off x="1710791" y="3802919"/>
              <a:ext cx="89013"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grpSp>
      <p:grpSp>
        <p:nvGrpSpPr>
          <p:cNvPr id="62529" name="Group 120"/>
          <p:cNvGrpSpPr>
            <a:grpSpLocks/>
          </p:cNvGrpSpPr>
          <p:nvPr/>
        </p:nvGrpSpPr>
        <p:grpSpPr bwMode="auto">
          <a:xfrm>
            <a:off x="5084283" y="1981883"/>
            <a:ext cx="88900" cy="423862"/>
            <a:chOff x="1710791" y="3528127"/>
            <a:chExt cx="89013" cy="423609"/>
          </a:xfrm>
        </p:grpSpPr>
        <p:cxnSp>
          <p:nvCxnSpPr>
            <p:cNvPr id="62547" name="Straight Connector 121"/>
            <p:cNvCxnSpPr>
              <a:cxnSpLocks noChangeShapeType="1"/>
            </p:cNvCxnSpPr>
            <p:nvPr/>
          </p:nvCxnSpPr>
          <p:spPr bwMode="auto">
            <a:xfrm>
              <a:off x="1710791" y="3536219"/>
              <a:ext cx="89013"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62548" name="Straight Connector 122"/>
            <p:cNvCxnSpPr>
              <a:cxnSpLocks noChangeShapeType="1"/>
            </p:cNvCxnSpPr>
            <p:nvPr/>
          </p:nvCxnSpPr>
          <p:spPr bwMode="auto">
            <a:xfrm>
              <a:off x="1755297" y="3528127"/>
              <a:ext cx="0" cy="423609"/>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62549" name="Straight Connector 123"/>
            <p:cNvCxnSpPr>
              <a:cxnSpLocks noChangeShapeType="1"/>
            </p:cNvCxnSpPr>
            <p:nvPr/>
          </p:nvCxnSpPr>
          <p:spPr bwMode="auto">
            <a:xfrm>
              <a:off x="1710791" y="3950556"/>
              <a:ext cx="89013"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grpSp>
      <p:grpSp>
        <p:nvGrpSpPr>
          <p:cNvPr id="62530" name="Group 125"/>
          <p:cNvGrpSpPr>
            <a:grpSpLocks/>
          </p:cNvGrpSpPr>
          <p:nvPr/>
        </p:nvGrpSpPr>
        <p:grpSpPr bwMode="auto">
          <a:xfrm>
            <a:off x="6658495" y="1981883"/>
            <a:ext cx="88900" cy="228600"/>
            <a:chOff x="1710791" y="3528127"/>
            <a:chExt cx="89013" cy="228347"/>
          </a:xfrm>
        </p:grpSpPr>
        <p:cxnSp>
          <p:nvCxnSpPr>
            <p:cNvPr id="62544" name="Straight Connector 126"/>
            <p:cNvCxnSpPr>
              <a:cxnSpLocks noChangeShapeType="1"/>
            </p:cNvCxnSpPr>
            <p:nvPr/>
          </p:nvCxnSpPr>
          <p:spPr bwMode="auto">
            <a:xfrm>
              <a:off x="1710791" y="3536219"/>
              <a:ext cx="89013"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62545" name="Straight Connector 127"/>
            <p:cNvCxnSpPr>
              <a:cxnSpLocks noChangeShapeType="1"/>
            </p:cNvCxnSpPr>
            <p:nvPr/>
          </p:nvCxnSpPr>
          <p:spPr bwMode="auto">
            <a:xfrm>
              <a:off x="1755297" y="3528127"/>
              <a:ext cx="0" cy="228347"/>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62546" name="Straight Connector 128"/>
            <p:cNvCxnSpPr>
              <a:cxnSpLocks noChangeShapeType="1"/>
            </p:cNvCxnSpPr>
            <p:nvPr/>
          </p:nvCxnSpPr>
          <p:spPr bwMode="auto">
            <a:xfrm>
              <a:off x="1710791" y="3755293"/>
              <a:ext cx="89013"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grpSp>
      <p:grpSp>
        <p:nvGrpSpPr>
          <p:cNvPr id="62531" name="Group 130"/>
          <p:cNvGrpSpPr>
            <a:grpSpLocks/>
          </p:cNvGrpSpPr>
          <p:nvPr/>
        </p:nvGrpSpPr>
        <p:grpSpPr bwMode="auto">
          <a:xfrm>
            <a:off x="6015852" y="1986645"/>
            <a:ext cx="88900" cy="228600"/>
            <a:chOff x="1710791" y="3528127"/>
            <a:chExt cx="89013" cy="228347"/>
          </a:xfrm>
        </p:grpSpPr>
        <p:cxnSp>
          <p:nvCxnSpPr>
            <p:cNvPr id="62541" name="Straight Connector 131"/>
            <p:cNvCxnSpPr>
              <a:cxnSpLocks noChangeShapeType="1"/>
            </p:cNvCxnSpPr>
            <p:nvPr/>
          </p:nvCxnSpPr>
          <p:spPr bwMode="auto">
            <a:xfrm>
              <a:off x="1710791" y="3536219"/>
              <a:ext cx="89013"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62542" name="Straight Connector 132"/>
            <p:cNvCxnSpPr>
              <a:cxnSpLocks noChangeShapeType="1"/>
            </p:cNvCxnSpPr>
            <p:nvPr/>
          </p:nvCxnSpPr>
          <p:spPr bwMode="auto">
            <a:xfrm>
              <a:off x="1755297" y="3528127"/>
              <a:ext cx="0" cy="228347"/>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62543" name="Straight Connector 133"/>
            <p:cNvCxnSpPr>
              <a:cxnSpLocks noChangeShapeType="1"/>
            </p:cNvCxnSpPr>
            <p:nvPr/>
          </p:nvCxnSpPr>
          <p:spPr bwMode="auto">
            <a:xfrm>
              <a:off x="1710791" y="3755293"/>
              <a:ext cx="89013"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grpSp>
      <p:grpSp>
        <p:nvGrpSpPr>
          <p:cNvPr id="62532" name="Group 134"/>
          <p:cNvGrpSpPr>
            <a:grpSpLocks/>
          </p:cNvGrpSpPr>
          <p:nvPr/>
        </p:nvGrpSpPr>
        <p:grpSpPr bwMode="auto">
          <a:xfrm>
            <a:off x="7600295" y="2010458"/>
            <a:ext cx="88900" cy="228600"/>
            <a:chOff x="1710791" y="3528127"/>
            <a:chExt cx="89013" cy="228347"/>
          </a:xfrm>
        </p:grpSpPr>
        <p:cxnSp>
          <p:nvCxnSpPr>
            <p:cNvPr id="62538" name="Straight Connector 135"/>
            <p:cNvCxnSpPr>
              <a:cxnSpLocks noChangeShapeType="1"/>
            </p:cNvCxnSpPr>
            <p:nvPr/>
          </p:nvCxnSpPr>
          <p:spPr bwMode="auto">
            <a:xfrm>
              <a:off x="1710791" y="3536219"/>
              <a:ext cx="89013"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62539" name="Straight Connector 136"/>
            <p:cNvCxnSpPr>
              <a:cxnSpLocks noChangeShapeType="1"/>
            </p:cNvCxnSpPr>
            <p:nvPr/>
          </p:nvCxnSpPr>
          <p:spPr bwMode="auto">
            <a:xfrm>
              <a:off x="1755297" y="3528127"/>
              <a:ext cx="0" cy="228347"/>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62540" name="Straight Connector 137"/>
            <p:cNvCxnSpPr>
              <a:cxnSpLocks noChangeShapeType="1"/>
            </p:cNvCxnSpPr>
            <p:nvPr/>
          </p:nvCxnSpPr>
          <p:spPr bwMode="auto">
            <a:xfrm>
              <a:off x="1710791" y="3755293"/>
              <a:ext cx="89013"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grpSp>
      <p:grpSp>
        <p:nvGrpSpPr>
          <p:cNvPr id="62533" name="Group 138"/>
          <p:cNvGrpSpPr>
            <a:grpSpLocks/>
          </p:cNvGrpSpPr>
          <p:nvPr/>
        </p:nvGrpSpPr>
        <p:grpSpPr bwMode="auto">
          <a:xfrm>
            <a:off x="8236676" y="2010458"/>
            <a:ext cx="88900" cy="228600"/>
            <a:chOff x="1710791" y="3528127"/>
            <a:chExt cx="89013" cy="228347"/>
          </a:xfrm>
        </p:grpSpPr>
        <p:cxnSp>
          <p:nvCxnSpPr>
            <p:cNvPr id="62535" name="Straight Connector 139"/>
            <p:cNvCxnSpPr>
              <a:cxnSpLocks noChangeShapeType="1"/>
            </p:cNvCxnSpPr>
            <p:nvPr/>
          </p:nvCxnSpPr>
          <p:spPr bwMode="auto">
            <a:xfrm>
              <a:off x="1710791" y="3536219"/>
              <a:ext cx="89013"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62536" name="Straight Connector 140"/>
            <p:cNvCxnSpPr>
              <a:cxnSpLocks noChangeShapeType="1"/>
            </p:cNvCxnSpPr>
            <p:nvPr/>
          </p:nvCxnSpPr>
          <p:spPr bwMode="auto">
            <a:xfrm>
              <a:off x="1755297" y="3528127"/>
              <a:ext cx="0" cy="228347"/>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62537" name="Straight Connector 141"/>
            <p:cNvCxnSpPr>
              <a:cxnSpLocks noChangeShapeType="1"/>
            </p:cNvCxnSpPr>
            <p:nvPr/>
          </p:nvCxnSpPr>
          <p:spPr bwMode="auto">
            <a:xfrm>
              <a:off x="1710791" y="3755293"/>
              <a:ext cx="89013"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grpSp>
      <p:sp>
        <p:nvSpPr>
          <p:cNvPr id="112" name="TextBox 16"/>
          <p:cNvSpPr txBox="1">
            <a:spLocks noChangeArrowheads="1"/>
          </p:cNvSpPr>
          <p:nvPr/>
        </p:nvSpPr>
        <p:spPr bwMode="auto">
          <a:xfrm>
            <a:off x="209807" y="3524933"/>
            <a:ext cx="617477" cy="275460"/>
          </a:xfrm>
          <a:prstGeom prst="rect">
            <a:avLst/>
          </a:prstGeom>
          <a:noFill/>
          <a:ln>
            <a:noFill/>
          </a:ln>
          <a:extLst/>
        </p:spPr>
        <p:txBody>
          <a:bodyPr wrap="none">
            <a:spAutoFit/>
          </a:bodyPr>
          <a:lstStyle>
            <a:lvl1pPr defTabSz="457200">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defTabSz="4572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defTabSz="4572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defTabSz="4572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defTabSz="4572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defTabSz="4572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defTabSz="4572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defTabSz="4572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defTabSz="4572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eaLnBrk="1" hangingPunct="1">
              <a:lnSpc>
                <a:spcPct val="85000"/>
              </a:lnSpc>
              <a:spcBef>
                <a:spcPct val="0"/>
              </a:spcBef>
              <a:spcAft>
                <a:spcPct val="0"/>
              </a:spcAft>
              <a:buClrTx/>
              <a:buFontTx/>
              <a:buNone/>
              <a:defRPr/>
            </a:pPr>
            <a:r>
              <a:rPr lang="en-US" altLang="en-US" sz="1400" b="0" dirty="0">
                <a:solidFill>
                  <a:schemeClr val="tx1"/>
                </a:solidFill>
                <a:latin typeface="+mj-lt"/>
                <a:ea typeface="ヒラギノ角ゴ Pro W3"/>
                <a:cs typeface="ヒラギノ角ゴ Pro W3"/>
              </a:rPr>
              <a:t>n/N =</a:t>
            </a:r>
          </a:p>
        </p:txBody>
      </p:sp>
    </p:spTree>
    <p:extLst>
      <p:ext uri="{BB962C8B-B14F-4D97-AF65-F5344CB8AC3E}">
        <p14:creationId xmlns:p14="http://schemas.microsoft.com/office/powerpoint/2010/main" val="490373452"/>
      </p:ext>
    </p:extLst>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6" name="Group 1"/>
          <p:cNvGrpSpPr>
            <a:grpSpLocks/>
          </p:cNvGrpSpPr>
          <p:nvPr/>
        </p:nvGrpSpPr>
        <p:grpSpPr bwMode="auto">
          <a:xfrm>
            <a:off x="6291263" y="6208713"/>
            <a:ext cx="2673350" cy="450850"/>
            <a:chOff x="9289790" y="4481726"/>
            <a:chExt cx="2673350" cy="450347"/>
          </a:xfrm>
        </p:grpSpPr>
        <p:pic>
          <p:nvPicPr>
            <p:cNvPr id="6151"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74958" y="4481726"/>
              <a:ext cx="566997" cy="184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6152" name="Rectangle 8"/>
            <p:cNvSpPr>
              <a:spLocks noChangeArrowheads="1"/>
            </p:cNvSpPr>
            <p:nvPr/>
          </p:nvSpPr>
          <p:spPr bwMode="auto">
            <a:xfrm>
              <a:off x="9289790" y="4624098"/>
              <a:ext cx="26733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r>
                <a:rPr lang="en-US" altLang="en-US" sz="1400" b="0" dirty="0">
                  <a:solidFill>
                    <a:schemeClr val="bg2"/>
                  </a:solidFill>
                </a:rPr>
                <a:t>Slide credit: </a:t>
              </a:r>
              <a:r>
                <a:rPr lang="en-US" altLang="en-US" sz="1400" b="0" dirty="0">
                  <a:solidFill>
                    <a:schemeClr val="bg2"/>
                  </a:solidFill>
                  <a:hlinkClick r:id="rId4"/>
                </a:rPr>
                <a:t>clinicaloptions.com</a:t>
              </a:r>
              <a:endParaRPr lang="en-US" altLang="en-US" sz="1400" b="0" dirty="0">
                <a:solidFill>
                  <a:schemeClr val="bg2"/>
                </a:solidFill>
              </a:endParaRPr>
            </a:p>
          </p:txBody>
        </p:sp>
      </p:grpSp>
      <p:sp>
        <p:nvSpPr>
          <p:cNvPr id="6147" name="Rectangle 2"/>
          <p:cNvSpPr>
            <a:spLocks noGrp="1" noChangeArrowheads="1"/>
          </p:cNvSpPr>
          <p:nvPr>
            <p:ph type="title"/>
          </p:nvPr>
        </p:nvSpPr>
        <p:spPr>
          <a:xfrm>
            <a:off x="377825" y="238125"/>
            <a:ext cx="8442325" cy="1103313"/>
          </a:xfrm>
        </p:spPr>
        <p:txBody>
          <a:bodyPr/>
          <a:lstStyle/>
          <a:p>
            <a:r>
              <a:rPr lang="en-US" altLang="en-US" dirty="0"/>
              <a:t>POLARIS-4: SOF/VEL/VOX for DAA-Exp’d, NS5A Inhibitor-Naive GT1-6 HCV</a:t>
            </a:r>
          </a:p>
        </p:txBody>
      </p:sp>
      <p:sp>
        <p:nvSpPr>
          <p:cNvPr id="6148" name="Rectangle 3"/>
          <p:cNvSpPr>
            <a:spLocks noGrp="1" noChangeArrowheads="1"/>
          </p:cNvSpPr>
          <p:nvPr>
            <p:ph idx="1"/>
          </p:nvPr>
        </p:nvSpPr>
        <p:spPr>
          <a:xfrm>
            <a:off x="374650" y="1512889"/>
            <a:ext cx="8455025" cy="484612"/>
          </a:xfrm>
        </p:spPr>
        <p:txBody>
          <a:bodyPr/>
          <a:lstStyle/>
          <a:p>
            <a:r>
              <a:rPr lang="en-US" altLang="en-US" sz="1800" dirty="0"/>
              <a:t>Randomized, open-label, active-controlled phase III trial</a:t>
            </a:r>
          </a:p>
        </p:txBody>
      </p:sp>
      <p:sp>
        <p:nvSpPr>
          <p:cNvPr id="6150" name="Text Box 11"/>
          <p:cNvSpPr txBox="1">
            <a:spLocks noChangeArrowheads="1"/>
          </p:cNvSpPr>
          <p:nvPr/>
        </p:nvSpPr>
        <p:spPr bwMode="auto">
          <a:xfrm>
            <a:off x="285750" y="6348702"/>
            <a:ext cx="60086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r>
              <a:rPr lang="nb-NO" altLang="en-US" sz="1400" b="0" dirty="0">
                <a:solidFill>
                  <a:schemeClr val="bg2"/>
                </a:solidFill>
              </a:rPr>
              <a:t>Zeuzem S, et al. AASLD 2016. Abstract 109.</a:t>
            </a:r>
          </a:p>
        </p:txBody>
      </p:sp>
      <p:sp>
        <p:nvSpPr>
          <p:cNvPr id="9" name="Rectangle 6"/>
          <p:cNvSpPr>
            <a:spLocks noChangeArrowheads="1"/>
          </p:cNvSpPr>
          <p:nvPr/>
        </p:nvSpPr>
        <p:spPr bwMode="auto">
          <a:xfrm>
            <a:off x="3532188" y="2453897"/>
            <a:ext cx="3535362" cy="824907"/>
          </a:xfrm>
          <a:prstGeom prst="rect">
            <a:avLst/>
          </a:prstGeom>
          <a:solidFill>
            <a:schemeClr val="accent2"/>
          </a:solidFill>
          <a:ln w="9525">
            <a:noFill/>
            <a:miter lim="800000"/>
            <a:headEnd/>
            <a:tailEnd/>
          </a:ln>
          <a:effectLs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1600" b="1" dirty="0">
                <a:solidFill>
                  <a:schemeClr val="bg2">
                    <a:lumMod val="10000"/>
                  </a:schemeClr>
                </a:solidFill>
                <a:latin typeface="Arial" charset="0"/>
                <a:ea typeface="ＭＳ Ｐゴシック" charset="0"/>
              </a:rPr>
              <a:t>SOF/VEL/VOX</a:t>
            </a:r>
            <a:endParaRPr lang="en-US" sz="1600" b="1" dirty="0">
              <a:solidFill>
                <a:schemeClr val="bg2">
                  <a:lumMod val="10000"/>
                </a:schemeClr>
              </a:solidFill>
            </a:endParaRPr>
          </a:p>
          <a:p>
            <a:pPr algn="ctr" eaLnBrk="1" hangingPunct="1"/>
            <a:r>
              <a:rPr lang="en-US" sz="1600" dirty="0">
                <a:solidFill>
                  <a:schemeClr val="bg2">
                    <a:lumMod val="10000"/>
                  </a:schemeClr>
                </a:solidFill>
              </a:rPr>
              <a:t> 400/100/100 mg PO QD</a:t>
            </a:r>
          </a:p>
          <a:p>
            <a:pPr algn="ctr" eaLnBrk="1" hangingPunct="1"/>
            <a:r>
              <a:rPr lang="en-US" altLang="en-US" sz="1600" b="0" dirty="0">
                <a:solidFill>
                  <a:schemeClr val="bg2">
                    <a:lumMod val="10000"/>
                  </a:schemeClr>
                </a:solidFill>
              </a:rPr>
              <a:t>(n = 182)</a:t>
            </a:r>
          </a:p>
        </p:txBody>
      </p:sp>
      <p:sp>
        <p:nvSpPr>
          <p:cNvPr id="10" name="Rectangle 7"/>
          <p:cNvSpPr>
            <a:spLocks noChangeArrowheads="1"/>
          </p:cNvSpPr>
          <p:nvPr/>
        </p:nvSpPr>
        <p:spPr bwMode="auto">
          <a:xfrm>
            <a:off x="3532188" y="3387549"/>
            <a:ext cx="3535362" cy="836269"/>
          </a:xfrm>
          <a:prstGeom prst="rect">
            <a:avLst/>
          </a:prstGeom>
          <a:solidFill>
            <a:schemeClr val="accent3"/>
          </a:solidFill>
          <a:ln w="9525">
            <a:noFill/>
            <a:miter lim="800000"/>
            <a:headEnd/>
            <a:tailEnd/>
          </a:ln>
          <a:effectLs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1600" dirty="0">
                <a:solidFill>
                  <a:schemeClr val="bg2">
                    <a:lumMod val="10000"/>
                  </a:schemeClr>
                </a:solidFill>
                <a:latin typeface="Arial" charset="0"/>
                <a:ea typeface="ＭＳ Ｐゴシック" charset="0"/>
              </a:rPr>
              <a:t>SOF/VEL</a:t>
            </a:r>
            <a:br>
              <a:rPr lang="en-US" sz="1600" dirty="0">
                <a:solidFill>
                  <a:schemeClr val="bg2">
                    <a:lumMod val="10000"/>
                  </a:schemeClr>
                </a:solidFill>
                <a:latin typeface="Arial" charset="0"/>
                <a:ea typeface="ＭＳ Ｐゴシック" charset="0"/>
              </a:rPr>
            </a:br>
            <a:r>
              <a:rPr lang="en-US" altLang="en-US" sz="1600" dirty="0">
                <a:solidFill>
                  <a:schemeClr val="bg2">
                    <a:lumMod val="10000"/>
                  </a:schemeClr>
                </a:solidFill>
                <a:ea typeface="ＭＳ Ｐゴシック" panose="020B0600070205080204" pitchFamily="34" charset="-128"/>
              </a:rPr>
              <a:t>400/100 mg PO QD</a:t>
            </a:r>
            <a:br>
              <a:rPr lang="en-US" altLang="en-US" sz="1600" dirty="0">
                <a:solidFill>
                  <a:schemeClr val="bg2">
                    <a:lumMod val="10000"/>
                  </a:schemeClr>
                </a:solidFill>
                <a:ea typeface="ＭＳ Ｐゴシック" panose="020B0600070205080204" pitchFamily="34" charset="-128"/>
              </a:rPr>
            </a:br>
            <a:r>
              <a:rPr lang="en-US" altLang="en-US" sz="1600" b="0" dirty="0">
                <a:solidFill>
                  <a:schemeClr val="bg2">
                    <a:lumMod val="10000"/>
                  </a:schemeClr>
                </a:solidFill>
              </a:rPr>
              <a:t>(n = 151)</a:t>
            </a:r>
          </a:p>
        </p:txBody>
      </p:sp>
      <p:sp>
        <p:nvSpPr>
          <p:cNvPr id="11" name="Rectangle 11"/>
          <p:cNvSpPr>
            <a:spLocks noChangeArrowheads="1"/>
          </p:cNvSpPr>
          <p:nvPr/>
        </p:nvSpPr>
        <p:spPr bwMode="auto">
          <a:xfrm>
            <a:off x="756444" y="2650949"/>
            <a:ext cx="2232025" cy="1366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600" b="0" dirty="0"/>
              <a:t>DAA-experienced pts</a:t>
            </a:r>
          </a:p>
          <a:p>
            <a:pPr algn="ctr" eaLnBrk="1" hangingPunct="1"/>
            <a:r>
              <a:rPr lang="en-US" altLang="en-US" sz="1600" b="0" dirty="0"/>
              <a:t>with GT1-6 HCV* and </a:t>
            </a:r>
            <a:br>
              <a:rPr lang="en-US" altLang="en-US" sz="1600" b="0" dirty="0"/>
            </a:br>
            <a:r>
              <a:rPr lang="en-US" altLang="en-US" sz="1600" b="0" dirty="0"/>
              <a:t>no NS5A inhibitor</a:t>
            </a:r>
          </a:p>
          <a:p>
            <a:pPr algn="ctr" eaLnBrk="1" hangingPunct="1"/>
            <a:r>
              <a:rPr lang="en-US" altLang="en-US" sz="1600" b="0" dirty="0"/>
              <a:t>experience </a:t>
            </a:r>
            <a:br>
              <a:rPr lang="en-US" altLang="en-US" sz="1600" b="0" dirty="0"/>
            </a:br>
            <a:r>
              <a:rPr lang="en-US" altLang="en-US" sz="1600" b="0" dirty="0"/>
              <a:t>with or without cirrhosis</a:t>
            </a:r>
          </a:p>
          <a:p>
            <a:pPr algn="ctr" eaLnBrk="1" hangingPunct="1"/>
            <a:r>
              <a:rPr lang="en-US" altLang="en-US" sz="1600" b="0" dirty="0"/>
              <a:t>(N = 333)</a:t>
            </a:r>
          </a:p>
        </p:txBody>
      </p:sp>
      <p:sp>
        <p:nvSpPr>
          <p:cNvPr id="12" name="Line 12"/>
          <p:cNvSpPr>
            <a:spLocks noChangeShapeType="1"/>
          </p:cNvSpPr>
          <p:nvPr/>
        </p:nvSpPr>
        <p:spPr bwMode="auto">
          <a:xfrm flipV="1">
            <a:off x="3061493" y="2787829"/>
            <a:ext cx="381001" cy="45525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en-US" sz="1400" dirty="0"/>
          </a:p>
        </p:txBody>
      </p:sp>
      <p:sp>
        <p:nvSpPr>
          <p:cNvPr id="13" name="Line 13"/>
          <p:cNvSpPr>
            <a:spLocks noChangeShapeType="1"/>
          </p:cNvSpPr>
          <p:nvPr/>
        </p:nvSpPr>
        <p:spPr bwMode="auto">
          <a:xfrm>
            <a:off x="3061495" y="3387548"/>
            <a:ext cx="380999" cy="443336"/>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en-US" sz="1400" dirty="0"/>
          </a:p>
        </p:txBody>
      </p:sp>
      <p:sp>
        <p:nvSpPr>
          <p:cNvPr id="16" name="TextBox 15"/>
          <p:cNvSpPr txBox="1"/>
          <p:nvPr/>
        </p:nvSpPr>
        <p:spPr>
          <a:xfrm>
            <a:off x="1912598" y="1839107"/>
            <a:ext cx="2640352" cy="523220"/>
          </a:xfrm>
          <a:prstGeom prst="rect">
            <a:avLst/>
          </a:prstGeom>
          <a:noFill/>
        </p:spPr>
        <p:txBody>
          <a:bodyPr wrap="square" rtlCol="0">
            <a:spAutoFit/>
          </a:bodyPr>
          <a:lstStyle/>
          <a:p>
            <a:pPr algn="ctr"/>
            <a:r>
              <a:rPr lang="en-US" sz="1400" b="0" i="1" dirty="0"/>
              <a:t>Stratified by HCV genotype, cirrhosis (yes vs no)</a:t>
            </a:r>
          </a:p>
        </p:txBody>
      </p:sp>
      <p:cxnSp>
        <p:nvCxnSpPr>
          <p:cNvPr id="17" name="Straight Arrow Connector 16"/>
          <p:cNvCxnSpPr/>
          <p:nvPr/>
        </p:nvCxnSpPr>
        <p:spPr>
          <a:xfrm>
            <a:off x="3243526" y="2453897"/>
            <a:ext cx="0" cy="33393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487363" y="4226304"/>
            <a:ext cx="8356065" cy="307777"/>
          </a:xfrm>
          <a:prstGeom prst="rect">
            <a:avLst/>
          </a:prstGeom>
          <a:noFill/>
        </p:spPr>
        <p:txBody>
          <a:bodyPr wrap="square" rtlCol="0">
            <a:spAutoFit/>
          </a:bodyPr>
          <a:lstStyle/>
          <a:p>
            <a:r>
              <a:rPr lang="en-US" sz="1400" b="0" dirty="0"/>
              <a:t>*Pts with GT1-3 HCV randomized 1:1 between arms. Pts with GT4-6 HCV assigned to SOF/VEL/VOX.</a:t>
            </a:r>
          </a:p>
        </p:txBody>
      </p:sp>
      <p:sp>
        <p:nvSpPr>
          <p:cNvPr id="19" name="TextBox 18"/>
          <p:cNvSpPr txBox="1"/>
          <p:nvPr/>
        </p:nvSpPr>
        <p:spPr>
          <a:xfrm>
            <a:off x="5891892" y="1927354"/>
            <a:ext cx="2351315" cy="307777"/>
          </a:xfrm>
          <a:prstGeom prst="rect">
            <a:avLst/>
          </a:prstGeom>
          <a:noFill/>
        </p:spPr>
        <p:txBody>
          <a:bodyPr wrap="square" rtlCol="0">
            <a:spAutoFit/>
          </a:bodyPr>
          <a:lstStyle/>
          <a:p>
            <a:pPr algn="ctr"/>
            <a:r>
              <a:rPr lang="en-US" sz="1400" i="1" dirty="0"/>
              <a:t>Wk 12</a:t>
            </a:r>
          </a:p>
        </p:txBody>
      </p:sp>
      <p:cxnSp>
        <p:nvCxnSpPr>
          <p:cNvPr id="20" name="Straight Arrow Connector 19"/>
          <p:cNvCxnSpPr/>
          <p:nvPr/>
        </p:nvCxnSpPr>
        <p:spPr>
          <a:xfrm>
            <a:off x="7059534" y="2166650"/>
            <a:ext cx="0" cy="200993"/>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2" name="Rectangle 3"/>
          <p:cNvSpPr txBox="1">
            <a:spLocks noChangeArrowheads="1"/>
          </p:cNvSpPr>
          <p:nvPr/>
        </p:nvSpPr>
        <p:spPr bwMode="auto">
          <a:xfrm>
            <a:off x="388403" y="4621250"/>
            <a:ext cx="8455025" cy="125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mn-lt"/>
                <a:ea typeface="+mn-ea"/>
                <a:cs typeface="+mn-cs"/>
              </a:defRPr>
            </a:lvl1pPr>
            <a:lvl2pPr marL="742950" indent="-285750" algn="l" rtl="0" eaLnBrk="0" fontAlgn="base" hangingPunct="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mn-lt"/>
              </a:defRPr>
            </a:lvl2pPr>
            <a:lvl3pPr marL="1143000" indent="-228600" algn="l" rtl="0" eaLnBrk="0" fontAlgn="base" hangingPunct="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mn-lt"/>
              </a:defRPr>
            </a:lvl3pPr>
            <a:lvl4pPr marL="1600200" indent="-228600" algn="l" rtl="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mn-lt"/>
              </a:defRPr>
            </a:lvl4pPr>
            <a:lvl5pPr marL="2057400" indent="-228600" algn="l" rtl="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mn-lt"/>
              </a:defRPr>
            </a:lvl5pPr>
            <a:lvl6pPr marL="25146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6pPr>
            <a:lvl7pPr marL="29718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7pPr>
            <a:lvl8pPr marL="34290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8pPr>
            <a:lvl9pPr marL="38862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9pPr>
          </a:lstStyle>
          <a:p>
            <a:r>
              <a:rPr lang="en-US" altLang="en-US" sz="1800" b="0" kern="0" dirty="0"/>
              <a:t>Prior HCV treatment </a:t>
            </a:r>
          </a:p>
          <a:p>
            <a:pPr lvl="1"/>
            <a:r>
              <a:rPr lang="en-US" altLang="en-US" sz="1600" b="0" kern="0" dirty="0"/>
              <a:t>SOF, 69%; other NS5B inhibitor, 4%</a:t>
            </a:r>
          </a:p>
          <a:p>
            <a:pPr lvl="1"/>
            <a:r>
              <a:rPr lang="en-US" altLang="en-US" sz="1600" b="0" kern="0" dirty="0"/>
              <a:t>SOF + SMV, 11%; other NS5B/NS3 inhibitor combinations, 14% </a:t>
            </a:r>
          </a:p>
          <a:p>
            <a:pPr lvl="1"/>
            <a:r>
              <a:rPr lang="en-US" altLang="en-US" sz="1600" b="0" kern="0" dirty="0"/>
              <a:t>Other, 2%</a:t>
            </a:r>
          </a:p>
        </p:txBody>
      </p:sp>
    </p:spTree>
    <p:extLst>
      <p:ext uri="{BB962C8B-B14F-4D97-AF65-F5344CB8AC3E}">
        <p14:creationId xmlns:p14="http://schemas.microsoft.com/office/powerpoint/2010/main" val="1954096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Rectangle 120"/>
          <p:cNvSpPr/>
          <p:nvPr/>
        </p:nvSpPr>
        <p:spPr bwMode="auto">
          <a:xfrm>
            <a:off x="7095022" y="2026000"/>
            <a:ext cx="653337" cy="2175634"/>
          </a:xfrm>
          <a:prstGeom prst="rect">
            <a:avLst/>
          </a:prstGeom>
          <a:solidFill>
            <a:schemeClr val="accent2"/>
          </a:solidFill>
          <a:ln>
            <a:solidFill>
              <a:schemeClr val="bg2">
                <a:lumMod val="10000"/>
              </a:schemeClr>
            </a:solidFill>
          </a:ln>
          <a:extLst/>
        </p:spPr>
        <p:txBody>
          <a:bodyPr wrap="none" anchor="ctr"/>
          <a:lstStyle/>
          <a:p>
            <a:pPr algn="ctr" eaLnBrk="1" hangingPunct="1">
              <a:defRPr/>
            </a:pPr>
            <a:endParaRPr lang="en-US" sz="1600" b="0" dirty="0">
              <a:solidFill>
                <a:schemeClr val="bg2"/>
              </a:solidFill>
            </a:endParaRPr>
          </a:p>
        </p:txBody>
      </p:sp>
      <p:sp>
        <p:nvSpPr>
          <p:cNvPr id="61454" name="Title 1"/>
          <p:cNvSpPr>
            <a:spLocks noGrp="1"/>
          </p:cNvSpPr>
          <p:nvPr>
            <p:ph type="title"/>
          </p:nvPr>
        </p:nvSpPr>
        <p:spPr>
          <a:xfrm>
            <a:off x="377825" y="238125"/>
            <a:ext cx="8442325" cy="1103313"/>
          </a:xfrm>
        </p:spPr>
        <p:txBody>
          <a:bodyPr/>
          <a:lstStyle/>
          <a:p>
            <a:r>
              <a:rPr lang="en-US" altLang="en-US" dirty="0"/>
              <a:t>POLARIS-4: Efficacy of SOF/VEL/VOX for DAA-Exp’d, NS5A Inhibitor Naive HCV Pts</a:t>
            </a:r>
          </a:p>
        </p:txBody>
      </p:sp>
      <p:grpSp>
        <p:nvGrpSpPr>
          <p:cNvPr id="61457" name="Group 16"/>
          <p:cNvGrpSpPr>
            <a:grpSpLocks/>
          </p:cNvGrpSpPr>
          <p:nvPr/>
        </p:nvGrpSpPr>
        <p:grpSpPr bwMode="auto">
          <a:xfrm>
            <a:off x="6291263" y="6208713"/>
            <a:ext cx="2673350" cy="450850"/>
            <a:chOff x="9289790" y="4481726"/>
            <a:chExt cx="2673350" cy="450347"/>
          </a:xfrm>
        </p:grpSpPr>
        <p:pic>
          <p:nvPicPr>
            <p:cNvPr id="61590"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74958" y="4481726"/>
              <a:ext cx="566997" cy="184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91" name="Rectangle 8"/>
            <p:cNvSpPr>
              <a:spLocks noChangeArrowheads="1"/>
            </p:cNvSpPr>
            <p:nvPr/>
          </p:nvSpPr>
          <p:spPr bwMode="auto">
            <a:xfrm>
              <a:off x="9289790" y="4624098"/>
              <a:ext cx="26733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pPr>
              <a:r>
                <a:rPr lang="en-US" altLang="en-US" sz="1400" b="0" dirty="0">
                  <a:solidFill>
                    <a:schemeClr val="bg2"/>
                  </a:solidFill>
                  <a:ea typeface="MS PGothic" panose="020B0600070205080204" pitchFamily="34" charset="-128"/>
                </a:rPr>
                <a:t>Slide credit: </a:t>
              </a:r>
              <a:r>
                <a:rPr lang="en-US" altLang="en-US" sz="1400" b="0" dirty="0">
                  <a:solidFill>
                    <a:schemeClr val="bg2"/>
                  </a:solidFill>
                  <a:ea typeface="MS PGothic" panose="020B0600070205080204" pitchFamily="34" charset="-128"/>
                  <a:hlinkClick r:id="rId4"/>
                </a:rPr>
                <a:t>clinicaloptions.com</a:t>
              </a:r>
              <a:endParaRPr lang="en-US" altLang="en-US" sz="1400" b="0" dirty="0">
                <a:solidFill>
                  <a:schemeClr val="bg2"/>
                </a:solidFill>
                <a:ea typeface="MS PGothic" panose="020B0600070205080204" pitchFamily="34" charset="-128"/>
              </a:endParaRPr>
            </a:p>
          </p:txBody>
        </p:sp>
      </p:grpSp>
      <p:sp>
        <p:nvSpPr>
          <p:cNvPr id="61458" name="Text Box 11"/>
          <p:cNvSpPr txBox="1">
            <a:spLocks noChangeArrowheads="1"/>
          </p:cNvSpPr>
          <p:nvPr/>
        </p:nvSpPr>
        <p:spPr bwMode="auto">
          <a:xfrm>
            <a:off x="285750" y="6350198"/>
            <a:ext cx="611664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nchor="b">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pPr>
            <a:r>
              <a:rPr lang="nb-NO" altLang="en-US" sz="1400" b="0" dirty="0">
                <a:solidFill>
                  <a:schemeClr val="bg2"/>
                </a:solidFill>
              </a:rPr>
              <a:t>Zeuzem S, et al. AASLD 2016. Abstract 109. </a:t>
            </a:r>
            <a:r>
              <a:rPr lang="en-US" altLang="en-US" sz="1400" b="0" dirty="0">
                <a:solidFill>
                  <a:srgbClr val="CDCDCF"/>
                </a:solidFill>
                <a:ea typeface="MS PGothic" pitchFamily="34" charset="-128"/>
              </a:rPr>
              <a:t>Reproduced with permission. </a:t>
            </a:r>
            <a:endParaRPr lang="nb-NO" altLang="en-US" sz="1400" b="0" dirty="0">
              <a:solidFill>
                <a:schemeClr val="bg2"/>
              </a:solidFill>
            </a:endParaRPr>
          </a:p>
        </p:txBody>
      </p:sp>
      <p:sp>
        <p:nvSpPr>
          <p:cNvPr id="151" name="TextBox 139"/>
          <p:cNvSpPr txBox="1">
            <a:spLocks noChangeArrowheads="1"/>
          </p:cNvSpPr>
          <p:nvPr/>
        </p:nvSpPr>
        <p:spPr bwMode="auto">
          <a:xfrm>
            <a:off x="4055131" y="4204797"/>
            <a:ext cx="153229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600" dirty="0">
                <a:solidFill>
                  <a:schemeClr val="tx1"/>
                </a:solidFill>
              </a:rPr>
              <a:t>Cirrhotic</a:t>
            </a:r>
          </a:p>
        </p:txBody>
      </p:sp>
      <p:sp>
        <p:nvSpPr>
          <p:cNvPr id="27" name="Rectangle 3"/>
          <p:cNvSpPr txBox="1">
            <a:spLocks noChangeArrowheads="1"/>
          </p:cNvSpPr>
          <p:nvPr/>
        </p:nvSpPr>
        <p:spPr bwMode="auto">
          <a:xfrm>
            <a:off x="388403" y="4594030"/>
            <a:ext cx="8455025" cy="1484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mn-lt"/>
                <a:ea typeface="+mn-ea"/>
                <a:cs typeface="+mn-cs"/>
              </a:defRPr>
            </a:lvl1pPr>
            <a:lvl2pPr marL="742950" indent="-285750" algn="l" rtl="0" eaLnBrk="0" fontAlgn="base" hangingPunct="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mn-lt"/>
              </a:defRPr>
            </a:lvl2pPr>
            <a:lvl3pPr marL="1143000" indent="-228600" algn="l" rtl="0" eaLnBrk="0" fontAlgn="base" hangingPunct="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mn-lt"/>
              </a:defRPr>
            </a:lvl3pPr>
            <a:lvl4pPr marL="1600200" indent="-228600" algn="l" rtl="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mn-lt"/>
              </a:defRPr>
            </a:lvl4pPr>
            <a:lvl5pPr marL="2057400" indent="-228600" algn="l" rtl="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mn-lt"/>
              </a:defRPr>
            </a:lvl5pPr>
            <a:lvl6pPr marL="25146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6pPr>
            <a:lvl7pPr marL="29718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7pPr>
            <a:lvl8pPr marL="34290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8pPr>
            <a:lvl9pPr marL="38862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9pPr>
          </a:lstStyle>
          <a:p>
            <a:r>
              <a:rPr lang="en-US" altLang="en-US" sz="1600" b="0" kern="0" dirty="0"/>
              <a:t>SOF/VEL/VOX: </a:t>
            </a:r>
            <a:r>
              <a:rPr lang="en-US" altLang="en-US" sz="1600" b="0" i="1" kern="0" dirty="0"/>
              <a:t>P</a:t>
            </a:r>
            <a:r>
              <a:rPr lang="en-US" altLang="en-US" sz="1600" b="0" kern="0" dirty="0"/>
              <a:t> &lt; .001 for superiority vs prespecified 85% goal; SOF/VEL: </a:t>
            </a:r>
            <a:r>
              <a:rPr lang="en-US" altLang="en-US" sz="1600" b="0" i="1" kern="0" dirty="0"/>
              <a:t>P </a:t>
            </a:r>
            <a:r>
              <a:rPr lang="en-US" altLang="en-US" sz="1600" b="0" kern="0" dirty="0"/>
              <a:t>= .092</a:t>
            </a:r>
            <a:endParaRPr lang="en-US" altLang="en-US" sz="1800" b="0" kern="0" dirty="0"/>
          </a:p>
          <a:p>
            <a:r>
              <a:rPr lang="en-US" altLang="en-US" sz="1600" b="0" kern="0" dirty="0"/>
              <a:t>Overall, reduced SVR12 rate for SOF/VEL driven by increased number of relapses </a:t>
            </a:r>
          </a:p>
          <a:p>
            <a:pPr lvl="1"/>
            <a:r>
              <a:rPr lang="en-US" altLang="en-US" sz="1400" b="0" kern="0" dirty="0"/>
              <a:t>SOF/VEL/VOX (n = 182): 1 relapse, 1 death, 3 LTFU</a:t>
            </a:r>
          </a:p>
          <a:p>
            <a:pPr lvl="1"/>
            <a:r>
              <a:rPr lang="en-US" altLang="en-US" sz="1400" b="0" kern="0" dirty="0"/>
              <a:t>SOF/VEL (n = 151): 14 relapses, 1 breakthrough</a:t>
            </a:r>
          </a:p>
        </p:txBody>
      </p:sp>
      <p:sp>
        <p:nvSpPr>
          <p:cNvPr id="16" name="TextBox 139"/>
          <p:cNvSpPr txBox="1">
            <a:spLocks noChangeArrowheads="1"/>
          </p:cNvSpPr>
          <p:nvPr/>
        </p:nvSpPr>
        <p:spPr bwMode="auto">
          <a:xfrm>
            <a:off x="247852" y="3861266"/>
            <a:ext cx="70386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400" b="0" dirty="0">
                <a:solidFill>
                  <a:schemeClr val="tx1"/>
                </a:solidFill>
              </a:rPr>
              <a:t>n/N =</a:t>
            </a:r>
          </a:p>
        </p:txBody>
      </p:sp>
      <p:sp>
        <p:nvSpPr>
          <p:cNvPr id="17" name="TextBox 139"/>
          <p:cNvSpPr txBox="1">
            <a:spLocks noChangeArrowheads="1"/>
          </p:cNvSpPr>
          <p:nvPr/>
        </p:nvSpPr>
        <p:spPr bwMode="auto">
          <a:xfrm>
            <a:off x="1185659" y="4209481"/>
            <a:ext cx="133898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600" dirty="0">
                <a:solidFill>
                  <a:schemeClr val="tx1"/>
                </a:solidFill>
              </a:rPr>
              <a:t>Overall</a:t>
            </a:r>
          </a:p>
        </p:txBody>
      </p:sp>
      <p:sp>
        <p:nvSpPr>
          <p:cNvPr id="18" name="TextBox 139"/>
          <p:cNvSpPr txBox="1">
            <a:spLocks noChangeArrowheads="1"/>
          </p:cNvSpPr>
          <p:nvPr/>
        </p:nvSpPr>
        <p:spPr bwMode="auto">
          <a:xfrm>
            <a:off x="2603982" y="4209481"/>
            <a:ext cx="153229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600" dirty="0">
                <a:solidFill>
                  <a:schemeClr val="tx1"/>
                </a:solidFill>
              </a:rPr>
              <a:t>Noncirrhotic</a:t>
            </a:r>
          </a:p>
        </p:txBody>
      </p:sp>
      <p:sp>
        <p:nvSpPr>
          <p:cNvPr id="31" name="TextBox 16"/>
          <p:cNvSpPr txBox="1">
            <a:spLocks noChangeArrowheads="1"/>
          </p:cNvSpPr>
          <p:nvPr/>
        </p:nvSpPr>
        <p:spPr bwMode="auto">
          <a:xfrm rot="16200000">
            <a:off x="-752409" y="2994679"/>
            <a:ext cx="2238180" cy="301621"/>
          </a:xfrm>
          <a:prstGeom prst="rect">
            <a:avLst/>
          </a:prstGeom>
          <a:noFill/>
          <a:ln>
            <a:noFill/>
          </a:ln>
          <a:extLst/>
        </p:spPr>
        <p:txBody>
          <a:bodyPr>
            <a:spAutoFit/>
          </a:bodyPr>
          <a:lstStyle>
            <a:lvl1pPr defTabSz="457200">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defTabSz="4572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defTabSz="4572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defTabSz="4572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defTabSz="4572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defTabSz="4572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defTabSz="4572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defTabSz="4572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defTabSz="4572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eaLnBrk="1" hangingPunct="1">
              <a:lnSpc>
                <a:spcPct val="85000"/>
              </a:lnSpc>
              <a:spcBef>
                <a:spcPct val="0"/>
              </a:spcBef>
              <a:spcAft>
                <a:spcPct val="0"/>
              </a:spcAft>
              <a:buClrTx/>
              <a:buFontTx/>
              <a:buNone/>
              <a:defRPr/>
            </a:pPr>
            <a:r>
              <a:rPr lang="en-US" altLang="en-US" sz="1600" dirty="0">
                <a:solidFill>
                  <a:schemeClr val="tx1"/>
                </a:solidFill>
                <a:latin typeface="+mn-lt"/>
                <a:ea typeface="ヒラギノ角ゴ Pro W3"/>
                <a:cs typeface="ヒラギノ角ゴ Pro W3"/>
              </a:rPr>
              <a:t>SVR12 (%)</a:t>
            </a:r>
          </a:p>
        </p:txBody>
      </p:sp>
      <p:cxnSp>
        <p:nvCxnSpPr>
          <p:cNvPr id="32" name="Straight Connector 3"/>
          <p:cNvCxnSpPr>
            <a:cxnSpLocks noChangeShapeType="1"/>
          </p:cNvCxnSpPr>
          <p:nvPr/>
        </p:nvCxnSpPr>
        <p:spPr bwMode="auto">
          <a:xfrm>
            <a:off x="1083265" y="2010360"/>
            <a:ext cx="0" cy="2194438"/>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33" name="Straight Connector 10"/>
          <p:cNvCxnSpPr>
            <a:cxnSpLocks noChangeShapeType="1"/>
          </p:cNvCxnSpPr>
          <p:nvPr/>
        </p:nvCxnSpPr>
        <p:spPr bwMode="auto">
          <a:xfrm>
            <a:off x="1012644" y="2024941"/>
            <a:ext cx="58339"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34" name="Straight Connector 11"/>
          <p:cNvCxnSpPr>
            <a:cxnSpLocks noChangeShapeType="1"/>
          </p:cNvCxnSpPr>
          <p:nvPr/>
        </p:nvCxnSpPr>
        <p:spPr bwMode="auto">
          <a:xfrm>
            <a:off x="1012644" y="2455080"/>
            <a:ext cx="58339"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35" name="Straight Connector 12"/>
          <p:cNvCxnSpPr>
            <a:cxnSpLocks noChangeShapeType="1"/>
          </p:cNvCxnSpPr>
          <p:nvPr/>
        </p:nvCxnSpPr>
        <p:spPr bwMode="auto">
          <a:xfrm>
            <a:off x="1012644" y="2891051"/>
            <a:ext cx="58339"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36" name="Straight Connector 13"/>
          <p:cNvCxnSpPr>
            <a:cxnSpLocks noChangeShapeType="1"/>
          </p:cNvCxnSpPr>
          <p:nvPr/>
        </p:nvCxnSpPr>
        <p:spPr bwMode="auto">
          <a:xfrm>
            <a:off x="1012644" y="3328480"/>
            <a:ext cx="58339"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37" name="Straight Connector 14"/>
          <p:cNvCxnSpPr>
            <a:cxnSpLocks noChangeShapeType="1"/>
          </p:cNvCxnSpPr>
          <p:nvPr/>
        </p:nvCxnSpPr>
        <p:spPr bwMode="auto">
          <a:xfrm>
            <a:off x="1012644" y="4200423"/>
            <a:ext cx="58339"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38" name="Straight Connector 15"/>
          <p:cNvCxnSpPr>
            <a:cxnSpLocks noChangeShapeType="1"/>
          </p:cNvCxnSpPr>
          <p:nvPr/>
        </p:nvCxnSpPr>
        <p:spPr bwMode="auto">
          <a:xfrm>
            <a:off x="1012644" y="3764452"/>
            <a:ext cx="58339"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sp>
        <p:nvSpPr>
          <p:cNvPr id="39" name="TextBox 7"/>
          <p:cNvSpPr txBox="1">
            <a:spLocks noChangeArrowheads="1"/>
          </p:cNvSpPr>
          <p:nvPr/>
        </p:nvSpPr>
        <p:spPr bwMode="auto">
          <a:xfrm>
            <a:off x="542857" y="1889338"/>
            <a:ext cx="508167" cy="288703"/>
          </a:xfrm>
          <a:prstGeom prst="rect">
            <a:avLst/>
          </a:prstGeom>
          <a:noFill/>
          <a:ln>
            <a:noFill/>
          </a:ln>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eaLnBrk="1" fontAlgn="auto" hangingPunct="1">
              <a:spcBef>
                <a:spcPct val="35000"/>
              </a:spcBef>
              <a:spcAft>
                <a:spcPct val="25000"/>
              </a:spcAft>
              <a:buClr>
                <a:schemeClr val="folHlink"/>
              </a:buClr>
              <a:buFont typeface="Arial" panose="020B0604020202020204" pitchFamily="34" charset="0"/>
              <a:buNone/>
              <a:defRPr/>
            </a:pPr>
            <a:r>
              <a:rPr lang="en-US" altLang="en-US" sz="1600" b="0" kern="0" dirty="0">
                <a:solidFill>
                  <a:schemeClr val="tx1"/>
                </a:solidFill>
              </a:rPr>
              <a:t>100</a:t>
            </a:r>
          </a:p>
        </p:txBody>
      </p:sp>
      <p:sp>
        <p:nvSpPr>
          <p:cNvPr id="40" name="TextBox 18"/>
          <p:cNvSpPr txBox="1">
            <a:spLocks noChangeArrowheads="1"/>
          </p:cNvSpPr>
          <p:nvPr/>
        </p:nvSpPr>
        <p:spPr bwMode="auto">
          <a:xfrm>
            <a:off x="641113" y="2325309"/>
            <a:ext cx="397629" cy="288703"/>
          </a:xfrm>
          <a:prstGeom prst="rect">
            <a:avLst/>
          </a:prstGeom>
          <a:noFill/>
          <a:ln>
            <a:noFill/>
          </a:ln>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eaLnBrk="1" fontAlgn="auto" hangingPunct="1">
              <a:spcBef>
                <a:spcPct val="35000"/>
              </a:spcBef>
              <a:spcAft>
                <a:spcPct val="25000"/>
              </a:spcAft>
              <a:buClr>
                <a:schemeClr val="folHlink"/>
              </a:buClr>
              <a:buFont typeface="Arial" panose="020B0604020202020204" pitchFamily="34" charset="0"/>
              <a:buNone/>
              <a:defRPr/>
            </a:pPr>
            <a:r>
              <a:rPr lang="en-US" altLang="en-US" sz="1600" b="0" kern="0" dirty="0">
                <a:solidFill>
                  <a:schemeClr val="tx1"/>
                </a:solidFill>
              </a:rPr>
              <a:t>80</a:t>
            </a:r>
          </a:p>
        </p:txBody>
      </p:sp>
      <p:sp>
        <p:nvSpPr>
          <p:cNvPr id="41" name="TextBox 19"/>
          <p:cNvSpPr txBox="1">
            <a:spLocks noChangeArrowheads="1"/>
          </p:cNvSpPr>
          <p:nvPr/>
        </p:nvSpPr>
        <p:spPr bwMode="auto">
          <a:xfrm>
            <a:off x="641113" y="2761281"/>
            <a:ext cx="397629" cy="288703"/>
          </a:xfrm>
          <a:prstGeom prst="rect">
            <a:avLst/>
          </a:prstGeom>
          <a:noFill/>
          <a:ln>
            <a:noFill/>
          </a:ln>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eaLnBrk="1" fontAlgn="auto" hangingPunct="1">
              <a:spcBef>
                <a:spcPct val="35000"/>
              </a:spcBef>
              <a:spcAft>
                <a:spcPct val="25000"/>
              </a:spcAft>
              <a:buClr>
                <a:schemeClr val="folHlink"/>
              </a:buClr>
              <a:buFont typeface="Arial" panose="020B0604020202020204" pitchFamily="34" charset="0"/>
              <a:buNone/>
              <a:defRPr/>
            </a:pPr>
            <a:r>
              <a:rPr lang="en-US" altLang="en-US" sz="1600" b="0" kern="0" dirty="0">
                <a:solidFill>
                  <a:schemeClr val="tx1"/>
                </a:solidFill>
              </a:rPr>
              <a:t>60</a:t>
            </a:r>
          </a:p>
        </p:txBody>
      </p:sp>
      <p:sp>
        <p:nvSpPr>
          <p:cNvPr id="42" name="TextBox 20"/>
          <p:cNvSpPr txBox="1">
            <a:spLocks noChangeArrowheads="1"/>
          </p:cNvSpPr>
          <p:nvPr/>
        </p:nvSpPr>
        <p:spPr bwMode="auto">
          <a:xfrm>
            <a:off x="641113" y="3197251"/>
            <a:ext cx="397629" cy="288703"/>
          </a:xfrm>
          <a:prstGeom prst="rect">
            <a:avLst/>
          </a:prstGeom>
          <a:noFill/>
          <a:ln>
            <a:noFill/>
          </a:ln>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eaLnBrk="1" fontAlgn="auto" hangingPunct="1">
              <a:spcBef>
                <a:spcPct val="35000"/>
              </a:spcBef>
              <a:spcAft>
                <a:spcPct val="25000"/>
              </a:spcAft>
              <a:buClr>
                <a:schemeClr val="folHlink"/>
              </a:buClr>
              <a:buFont typeface="Arial" panose="020B0604020202020204" pitchFamily="34" charset="0"/>
              <a:buNone/>
              <a:defRPr/>
            </a:pPr>
            <a:r>
              <a:rPr lang="en-US" altLang="en-US" sz="1600" b="0" kern="0" dirty="0">
                <a:solidFill>
                  <a:schemeClr val="tx1"/>
                </a:solidFill>
              </a:rPr>
              <a:t>40</a:t>
            </a:r>
          </a:p>
        </p:txBody>
      </p:sp>
      <p:sp>
        <p:nvSpPr>
          <p:cNvPr id="43" name="TextBox 21"/>
          <p:cNvSpPr txBox="1">
            <a:spLocks noChangeArrowheads="1"/>
          </p:cNvSpPr>
          <p:nvPr/>
        </p:nvSpPr>
        <p:spPr bwMode="auto">
          <a:xfrm>
            <a:off x="641113" y="3633223"/>
            <a:ext cx="397629" cy="288703"/>
          </a:xfrm>
          <a:prstGeom prst="rect">
            <a:avLst/>
          </a:prstGeom>
          <a:noFill/>
          <a:ln>
            <a:noFill/>
          </a:ln>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eaLnBrk="1" fontAlgn="auto" hangingPunct="1">
              <a:spcBef>
                <a:spcPct val="35000"/>
              </a:spcBef>
              <a:spcAft>
                <a:spcPct val="25000"/>
              </a:spcAft>
              <a:buClr>
                <a:schemeClr val="folHlink"/>
              </a:buClr>
              <a:buFont typeface="Arial" panose="020B0604020202020204" pitchFamily="34" charset="0"/>
              <a:buNone/>
              <a:defRPr/>
            </a:pPr>
            <a:r>
              <a:rPr lang="en-US" altLang="en-US" sz="1600" b="0" kern="0" dirty="0">
                <a:solidFill>
                  <a:schemeClr val="tx1"/>
                </a:solidFill>
              </a:rPr>
              <a:t>20</a:t>
            </a:r>
          </a:p>
        </p:txBody>
      </p:sp>
      <p:sp>
        <p:nvSpPr>
          <p:cNvPr id="44" name="TextBox 22"/>
          <p:cNvSpPr txBox="1">
            <a:spLocks noChangeArrowheads="1"/>
          </p:cNvSpPr>
          <p:nvPr/>
        </p:nvSpPr>
        <p:spPr bwMode="auto">
          <a:xfrm>
            <a:off x="753186" y="4069194"/>
            <a:ext cx="288627" cy="288703"/>
          </a:xfrm>
          <a:prstGeom prst="rect">
            <a:avLst/>
          </a:prstGeom>
          <a:noFill/>
          <a:ln>
            <a:noFill/>
          </a:ln>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eaLnBrk="1" fontAlgn="auto" hangingPunct="1">
              <a:spcBef>
                <a:spcPct val="35000"/>
              </a:spcBef>
              <a:spcAft>
                <a:spcPct val="25000"/>
              </a:spcAft>
              <a:buClr>
                <a:schemeClr val="folHlink"/>
              </a:buClr>
              <a:buFont typeface="Arial" panose="020B0604020202020204" pitchFamily="34" charset="0"/>
              <a:buNone/>
              <a:defRPr/>
            </a:pPr>
            <a:r>
              <a:rPr lang="en-US" altLang="en-US" sz="1600" b="0" kern="0" dirty="0">
                <a:solidFill>
                  <a:schemeClr val="tx1"/>
                </a:solidFill>
              </a:rPr>
              <a:t>0</a:t>
            </a:r>
          </a:p>
        </p:txBody>
      </p:sp>
      <p:cxnSp>
        <p:nvCxnSpPr>
          <p:cNvPr id="45" name="Straight Connector 5"/>
          <p:cNvCxnSpPr>
            <a:cxnSpLocks noChangeShapeType="1"/>
          </p:cNvCxnSpPr>
          <p:nvPr/>
        </p:nvCxnSpPr>
        <p:spPr bwMode="auto">
          <a:xfrm>
            <a:off x="1083265" y="4213546"/>
            <a:ext cx="0" cy="56865"/>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99" name="Straight Connector 5"/>
          <p:cNvCxnSpPr>
            <a:cxnSpLocks noChangeShapeType="1"/>
          </p:cNvCxnSpPr>
          <p:nvPr/>
        </p:nvCxnSpPr>
        <p:spPr bwMode="auto">
          <a:xfrm>
            <a:off x="10731931" y="4494094"/>
            <a:ext cx="0" cy="61912"/>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62" name="Straight Connector 5"/>
          <p:cNvCxnSpPr>
            <a:cxnSpLocks noChangeShapeType="1"/>
          </p:cNvCxnSpPr>
          <p:nvPr/>
        </p:nvCxnSpPr>
        <p:spPr bwMode="auto">
          <a:xfrm>
            <a:off x="7019972" y="4202027"/>
            <a:ext cx="0" cy="61912"/>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25" name="Straight Connector 5"/>
          <p:cNvCxnSpPr>
            <a:cxnSpLocks noChangeShapeType="1"/>
          </p:cNvCxnSpPr>
          <p:nvPr/>
        </p:nvCxnSpPr>
        <p:spPr bwMode="auto">
          <a:xfrm>
            <a:off x="2627043" y="4211263"/>
            <a:ext cx="0" cy="61912"/>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61" name="Straight Connector 5"/>
          <p:cNvCxnSpPr>
            <a:cxnSpLocks noChangeShapeType="1"/>
          </p:cNvCxnSpPr>
          <p:nvPr/>
        </p:nvCxnSpPr>
        <p:spPr bwMode="auto">
          <a:xfrm>
            <a:off x="4090558" y="4200423"/>
            <a:ext cx="0" cy="61912"/>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98" name="Straight Connector 5"/>
          <p:cNvCxnSpPr>
            <a:cxnSpLocks noChangeShapeType="1"/>
          </p:cNvCxnSpPr>
          <p:nvPr/>
        </p:nvCxnSpPr>
        <p:spPr bwMode="auto">
          <a:xfrm>
            <a:off x="5553980" y="4196049"/>
            <a:ext cx="0" cy="61912"/>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120" name="Straight Connector 5"/>
          <p:cNvCxnSpPr>
            <a:cxnSpLocks noChangeShapeType="1"/>
          </p:cNvCxnSpPr>
          <p:nvPr/>
        </p:nvCxnSpPr>
        <p:spPr bwMode="auto">
          <a:xfrm>
            <a:off x="8505661" y="4191128"/>
            <a:ext cx="0" cy="61912"/>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sp>
        <p:nvSpPr>
          <p:cNvPr id="26" name="Rectangle 25"/>
          <p:cNvSpPr/>
          <p:nvPr/>
        </p:nvSpPr>
        <p:spPr bwMode="auto">
          <a:xfrm>
            <a:off x="1247335" y="2062001"/>
            <a:ext cx="653337" cy="2136266"/>
          </a:xfrm>
          <a:prstGeom prst="rect">
            <a:avLst/>
          </a:prstGeom>
          <a:solidFill>
            <a:schemeClr val="accent2"/>
          </a:solidFill>
          <a:ln>
            <a:solidFill>
              <a:schemeClr val="bg2">
                <a:lumMod val="10000"/>
              </a:schemeClr>
            </a:solidFill>
          </a:ln>
          <a:extLst/>
        </p:spPr>
        <p:txBody>
          <a:bodyPr wrap="none" anchor="ctr"/>
          <a:lstStyle/>
          <a:p>
            <a:pPr algn="ctr" eaLnBrk="1" hangingPunct="1">
              <a:defRPr/>
            </a:pPr>
            <a:endParaRPr lang="en-US" sz="1600" b="0" dirty="0">
              <a:solidFill>
                <a:schemeClr val="bg2"/>
              </a:solidFill>
            </a:endParaRPr>
          </a:p>
        </p:txBody>
      </p:sp>
      <p:sp>
        <p:nvSpPr>
          <p:cNvPr id="28" name="Rectangle 27"/>
          <p:cNvSpPr/>
          <p:nvPr/>
        </p:nvSpPr>
        <p:spPr bwMode="auto">
          <a:xfrm>
            <a:off x="1899918" y="2238787"/>
            <a:ext cx="654551" cy="1959480"/>
          </a:xfrm>
          <a:prstGeom prst="rect">
            <a:avLst/>
          </a:prstGeom>
          <a:solidFill>
            <a:schemeClr val="accent3"/>
          </a:solidFill>
          <a:ln>
            <a:solidFill>
              <a:schemeClr val="bg2">
                <a:lumMod val="10000"/>
              </a:schemeClr>
            </a:solidFill>
          </a:ln>
          <a:extLst/>
        </p:spPr>
        <p:txBody>
          <a:bodyPr wrap="none" anchor="ctr"/>
          <a:lstStyle/>
          <a:p>
            <a:pPr algn="ctr" eaLnBrk="1" hangingPunct="1">
              <a:defRPr/>
            </a:pPr>
            <a:endParaRPr lang="en-US" sz="1600" b="0" dirty="0">
              <a:solidFill>
                <a:schemeClr val="bg2"/>
              </a:solidFill>
            </a:endParaRPr>
          </a:p>
        </p:txBody>
      </p:sp>
      <p:sp>
        <p:nvSpPr>
          <p:cNvPr id="29" name="Rectangle 28"/>
          <p:cNvSpPr/>
          <p:nvPr/>
        </p:nvSpPr>
        <p:spPr bwMode="auto">
          <a:xfrm>
            <a:off x="2702187" y="2049544"/>
            <a:ext cx="654552" cy="2148722"/>
          </a:xfrm>
          <a:prstGeom prst="rect">
            <a:avLst/>
          </a:prstGeom>
          <a:solidFill>
            <a:schemeClr val="accent2"/>
          </a:solidFill>
          <a:ln>
            <a:solidFill>
              <a:schemeClr val="bg2">
                <a:lumMod val="10000"/>
              </a:schemeClr>
            </a:solidFill>
          </a:ln>
          <a:extLst/>
        </p:spPr>
        <p:txBody>
          <a:bodyPr wrap="none" anchor="ctr"/>
          <a:lstStyle/>
          <a:p>
            <a:pPr algn="ctr" eaLnBrk="1" hangingPunct="1">
              <a:defRPr/>
            </a:pPr>
            <a:endParaRPr lang="en-US" sz="1600" b="0" dirty="0">
              <a:solidFill>
                <a:schemeClr val="bg2"/>
              </a:solidFill>
            </a:endParaRPr>
          </a:p>
        </p:txBody>
      </p:sp>
      <p:sp>
        <p:nvSpPr>
          <p:cNvPr id="30" name="Rectangle 29"/>
          <p:cNvSpPr/>
          <p:nvPr/>
        </p:nvSpPr>
        <p:spPr bwMode="auto">
          <a:xfrm>
            <a:off x="3356662" y="2152869"/>
            <a:ext cx="653337" cy="2045398"/>
          </a:xfrm>
          <a:prstGeom prst="rect">
            <a:avLst/>
          </a:prstGeom>
          <a:solidFill>
            <a:schemeClr val="accent3"/>
          </a:solidFill>
          <a:ln>
            <a:solidFill>
              <a:schemeClr val="bg2">
                <a:lumMod val="10000"/>
              </a:schemeClr>
            </a:solidFill>
          </a:ln>
          <a:extLst/>
        </p:spPr>
        <p:txBody>
          <a:bodyPr wrap="none" anchor="ctr"/>
          <a:lstStyle/>
          <a:p>
            <a:pPr algn="ctr" eaLnBrk="1" hangingPunct="1">
              <a:defRPr/>
            </a:pPr>
            <a:endParaRPr lang="en-US" sz="1600" b="0" dirty="0">
              <a:solidFill>
                <a:schemeClr val="bg2"/>
              </a:solidFill>
            </a:endParaRPr>
          </a:p>
        </p:txBody>
      </p:sp>
      <p:sp>
        <p:nvSpPr>
          <p:cNvPr id="46" name="TextBox 7"/>
          <p:cNvSpPr txBox="1">
            <a:spLocks noChangeArrowheads="1"/>
          </p:cNvSpPr>
          <p:nvPr/>
        </p:nvSpPr>
        <p:spPr bwMode="auto">
          <a:xfrm>
            <a:off x="1362271" y="1716455"/>
            <a:ext cx="412292" cy="313932"/>
          </a:xfrm>
          <a:prstGeom prst="rect">
            <a:avLst/>
          </a:prstGeom>
          <a:noFill/>
          <a:ln>
            <a:noFill/>
          </a:ln>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eaLnBrk="1" fontAlgn="auto" hangingPunct="1">
              <a:spcBef>
                <a:spcPct val="35000"/>
              </a:spcBef>
              <a:spcAft>
                <a:spcPct val="25000"/>
              </a:spcAft>
              <a:buClr>
                <a:schemeClr val="folHlink"/>
              </a:buClr>
              <a:buFont typeface="Arial" panose="020B0604020202020204" pitchFamily="34" charset="0"/>
              <a:buNone/>
              <a:defRPr/>
            </a:pPr>
            <a:r>
              <a:rPr lang="en-US" altLang="en-US" sz="1600" kern="0" dirty="0">
                <a:solidFill>
                  <a:schemeClr val="tx1"/>
                </a:solidFill>
              </a:rPr>
              <a:t>97</a:t>
            </a:r>
          </a:p>
        </p:txBody>
      </p:sp>
      <p:sp>
        <p:nvSpPr>
          <p:cNvPr id="47" name="TextBox 7"/>
          <p:cNvSpPr txBox="1">
            <a:spLocks noChangeArrowheads="1"/>
          </p:cNvSpPr>
          <p:nvPr/>
        </p:nvSpPr>
        <p:spPr bwMode="auto">
          <a:xfrm>
            <a:off x="2010731" y="1856266"/>
            <a:ext cx="412292" cy="313932"/>
          </a:xfrm>
          <a:prstGeom prst="rect">
            <a:avLst/>
          </a:prstGeom>
          <a:noFill/>
          <a:ln>
            <a:noFill/>
          </a:ln>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eaLnBrk="1" fontAlgn="auto" hangingPunct="1">
              <a:spcBef>
                <a:spcPct val="35000"/>
              </a:spcBef>
              <a:spcAft>
                <a:spcPct val="25000"/>
              </a:spcAft>
              <a:buClr>
                <a:schemeClr val="folHlink"/>
              </a:buClr>
              <a:buFont typeface="Arial" panose="020B0604020202020204" pitchFamily="34" charset="0"/>
              <a:buNone/>
              <a:defRPr/>
            </a:pPr>
            <a:r>
              <a:rPr lang="en-US" altLang="en-US" sz="1600" kern="0" dirty="0">
                <a:solidFill>
                  <a:schemeClr val="tx1"/>
                </a:solidFill>
              </a:rPr>
              <a:t>90</a:t>
            </a:r>
          </a:p>
        </p:txBody>
      </p:sp>
      <p:sp>
        <p:nvSpPr>
          <p:cNvPr id="48" name="TextBox 7"/>
          <p:cNvSpPr txBox="1">
            <a:spLocks noChangeArrowheads="1"/>
          </p:cNvSpPr>
          <p:nvPr/>
        </p:nvSpPr>
        <p:spPr bwMode="auto">
          <a:xfrm>
            <a:off x="2828633" y="1692882"/>
            <a:ext cx="412292" cy="313932"/>
          </a:xfrm>
          <a:prstGeom prst="rect">
            <a:avLst/>
          </a:prstGeom>
          <a:noFill/>
          <a:ln>
            <a:noFill/>
          </a:ln>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eaLnBrk="1" fontAlgn="auto" hangingPunct="1">
              <a:spcBef>
                <a:spcPct val="35000"/>
              </a:spcBef>
              <a:spcAft>
                <a:spcPct val="25000"/>
              </a:spcAft>
              <a:buClr>
                <a:schemeClr val="folHlink"/>
              </a:buClr>
              <a:buFont typeface="Arial" panose="020B0604020202020204" pitchFamily="34" charset="0"/>
              <a:buNone/>
              <a:defRPr/>
            </a:pPr>
            <a:r>
              <a:rPr lang="en-US" altLang="en-US" sz="1600" kern="0" dirty="0">
                <a:solidFill>
                  <a:schemeClr val="tx1"/>
                </a:solidFill>
              </a:rPr>
              <a:t>98</a:t>
            </a:r>
          </a:p>
        </p:txBody>
      </p:sp>
      <p:sp>
        <p:nvSpPr>
          <p:cNvPr id="49" name="TextBox 7"/>
          <p:cNvSpPr txBox="1">
            <a:spLocks noChangeArrowheads="1"/>
          </p:cNvSpPr>
          <p:nvPr/>
        </p:nvSpPr>
        <p:spPr bwMode="auto">
          <a:xfrm>
            <a:off x="3471172" y="1796564"/>
            <a:ext cx="412292" cy="313932"/>
          </a:xfrm>
          <a:prstGeom prst="rect">
            <a:avLst/>
          </a:prstGeom>
          <a:noFill/>
          <a:ln>
            <a:noFill/>
          </a:ln>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eaLnBrk="1" fontAlgn="auto" hangingPunct="1">
              <a:spcBef>
                <a:spcPct val="35000"/>
              </a:spcBef>
              <a:spcAft>
                <a:spcPct val="25000"/>
              </a:spcAft>
              <a:buClr>
                <a:schemeClr val="folHlink"/>
              </a:buClr>
              <a:buFont typeface="Arial" panose="020B0604020202020204" pitchFamily="34" charset="0"/>
              <a:buNone/>
              <a:defRPr/>
            </a:pPr>
            <a:r>
              <a:rPr lang="en-US" altLang="en-US" sz="1600" kern="0" dirty="0">
                <a:solidFill>
                  <a:schemeClr val="tx1"/>
                </a:solidFill>
              </a:rPr>
              <a:t>94</a:t>
            </a:r>
          </a:p>
        </p:txBody>
      </p:sp>
      <p:sp>
        <p:nvSpPr>
          <p:cNvPr id="50" name="Rectangle 49"/>
          <p:cNvSpPr/>
          <p:nvPr/>
        </p:nvSpPr>
        <p:spPr bwMode="auto">
          <a:xfrm>
            <a:off x="4170806" y="2085705"/>
            <a:ext cx="653337" cy="2112562"/>
          </a:xfrm>
          <a:prstGeom prst="rect">
            <a:avLst/>
          </a:prstGeom>
          <a:solidFill>
            <a:schemeClr val="accent2"/>
          </a:solidFill>
          <a:ln>
            <a:solidFill>
              <a:schemeClr val="bg2">
                <a:lumMod val="10000"/>
              </a:schemeClr>
            </a:solidFill>
          </a:ln>
          <a:extLst/>
        </p:spPr>
        <p:txBody>
          <a:bodyPr wrap="none" anchor="ctr"/>
          <a:lstStyle/>
          <a:p>
            <a:pPr algn="ctr" eaLnBrk="1" hangingPunct="1">
              <a:defRPr/>
            </a:pPr>
            <a:endParaRPr lang="en-US" sz="1600" b="0" dirty="0">
              <a:solidFill>
                <a:schemeClr val="bg2"/>
              </a:solidFill>
            </a:endParaRPr>
          </a:p>
        </p:txBody>
      </p:sp>
      <p:sp>
        <p:nvSpPr>
          <p:cNvPr id="51" name="TextBox 7"/>
          <p:cNvSpPr txBox="1">
            <a:spLocks noChangeArrowheads="1"/>
          </p:cNvSpPr>
          <p:nvPr/>
        </p:nvSpPr>
        <p:spPr bwMode="auto">
          <a:xfrm>
            <a:off x="4297925" y="1727029"/>
            <a:ext cx="412292" cy="313932"/>
          </a:xfrm>
          <a:prstGeom prst="rect">
            <a:avLst/>
          </a:prstGeom>
          <a:noFill/>
          <a:ln>
            <a:noFill/>
          </a:ln>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eaLnBrk="1" fontAlgn="auto" hangingPunct="1">
              <a:spcBef>
                <a:spcPct val="35000"/>
              </a:spcBef>
              <a:spcAft>
                <a:spcPct val="25000"/>
              </a:spcAft>
              <a:buClr>
                <a:schemeClr val="folHlink"/>
              </a:buClr>
              <a:buFont typeface="Arial" panose="020B0604020202020204" pitchFamily="34" charset="0"/>
              <a:buNone/>
              <a:defRPr/>
            </a:pPr>
            <a:r>
              <a:rPr lang="en-US" altLang="en-US" sz="1600" kern="0" dirty="0">
                <a:solidFill>
                  <a:schemeClr val="tx1"/>
                </a:solidFill>
              </a:rPr>
              <a:t>96</a:t>
            </a:r>
          </a:p>
        </p:txBody>
      </p:sp>
      <p:sp>
        <p:nvSpPr>
          <p:cNvPr id="52" name="Rectangle 51"/>
          <p:cNvSpPr/>
          <p:nvPr/>
        </p:nvSpPr>
        <p:spPr bwMode="auto">
          <a:xfrm>
            <a:off x="4826696" y="2314561"/>
            <a:ext cx="653337" cy="1883706"/>
          </a:xfrm>
          <a:prstGeom prst="rect">
            <a:avLst/>
          </a:prstGeom>
          <a:solidFill>
            <a:schemeClr val="accent3"/>
          </a:solidFill>
          <a:ln>
            <a:solidFill>
              <a:schemeClr val="bg2">
                <a:lumMod val="10000"/>
              </a:schemeClr>
            </a:solidFill>
          </a:ln>
          <a:extLst/>
        </p:spPr>
        <p:txBody>
          <a:bodyPr wrap="none" anchor="ctr"/>
          <a:lstStyle/>
          <a:p>
            <a:pPr algn="ctr" eaLnBrk="1" hangingPunct="1">
              <a:defRPr/>
            </a:pPr>
            <a:endParaRPr lang="en-US" sz="1600" b="0" dirty="0">
              <a:solidFill>
                <a:schemeClr val="bg2"/>
              </a:solidFill>
            </a:endParaRPr>
          </a:p>
        </p:txBody>
      </p:sp>
      <p:sp>
        <p:nvSpPr>
          <p:cNvPr id="53" name="TextBox 7"/>
          <p:cNvSpPr txBox="1">
            <a:spLocks noChangeArrowheads="1"/>
          </p:cNvSpPr>
          <p:nvPr/>
        </p:nvSpPr>
        <p:spPr bwMode="auto">
          <a:xfrm>
            <a:off x="4942681" y="1877195"/>
            <a:ext cx="412292" cy="313932"/>
          </a:xfrm>
          <a:prstGeom prst="rect">
            <a:avLst/>
          </a:prstGeom>
          <a:noFill/>
          <a:ln>
            <a:noFill/>
          </a:ln>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eaLnBrk="1" fontAlgn="auto" hangingPunct="1">
              <a:spcBef>
                <a:spcPct val="35000"/>
              </a:spcBef>
              <a:spcAft>
                <a:spcPct val="25000"/>
              </a:spcAft>
              <a:buClr>
                <a:schemeClr val="folHlink"/>
              </a:buClr>
              <a:buFont typeface="Arial" panose="020B0604020202020204" pitchFamily="34" charset="0"/>
              <a:buNone/>
              <a:defRPr/>
            </a:pPr>
            <a:r>
              <a:rPr lang="en-US" altLang="en-US" sz="1600" kern="0" dirty="0">
                <a:solidFill>
                  <a:schemeClr val="tx1"/>
                </a:solidFill>
              </a:rPr>
              <a:t>86</a:t>
            </a:r>
          </a:p>
        </p:txBody>
      </p:sp>
      <p:sp>
        <p:nvSpPr>
          <p:cNvPr id="54" name="Rectangle 13"/>
          <p:cNvSpPr>
            <a:spLocks noChangeArrowheads="1"/>
          </p:cNvSpPr>
          <p:nvPr/>
        </p:nvSpPr>
        <p:spPr bwMode="auto">
          <a:xfrm>
            <a:off x="1145182" y="3635048"/>
            <a:ext cx="858034" cy="523220"/>
          </a:xfrm>
          <a:prstGeom prst="rect">
            <a:avLst/>
          </a:prstGeom>
          <a:noFill/>
          <a:ln w="9525">
            <a:noFill/>
            <a:miter lim="800000"/>
            <a:headEnd/>
            <a:tailEnd/>
          </a:ln>
        </p:spPr>
        <p:txBody>
          <a:bodyPr wrap="square">
            <a:spAutoFit/>
          </a:bodyPr>
          <a:lstStyle/>
          <a:p>
            <a:pPr algn="ctr">
              <a:defRPr/>
            </a:pPr>
            <a:r>
              <a:rPr lang="en-US" altLang="en-US" sz="1400" b="0" dirty="0">
                <a:solidFill>
                  <a:schemeClr val="bg2">
                    <a:lumMod val="10000"/>
                  </a:schemeClr>
                </a:solidFill>
              </a:rPr>
              <a:t>177/</a:t>
            </a:r>
          </a:p>
          <a:p>
            <a:pPr algn="ctr">
              <a:defRPr/>
            </a:pPr>
            <a:r>
              <a:rPr lang="en-US" altLang="en-US" sz="1400" b="0" dirty="0">
                <a:solidFill>
                  <a:schemeClr val="bg2">
                    <a:lumMod val="10000"/>
                  </a:schemeClr>
                </a:solidFill>
              </a:rPr>
              <a:t>182</a:t>
            </a:r>
          </a:p>
        </p:txBody>
      </p:sp>
      <p:sp>
        <p:nvSpPr>
          <p:cNvPr id="55" name="Rectangle 13"/>
          <p:cNvSpPr>
            <a:spLocks noChangeArrowheads="1"/>
          </p:cNvSpPr>
          <p:nvPr/>
        </p:nvSpPr>
        <p:spPr bwMode="auto">
          <a:xfrm>
            <a:off x="1799394" y="3635048"/>
            <a:ext cx="869822" cy="523220"/>
          </a:xfrm>
          <a:prstGeom prst="rect">
            <a:avLst/>
          </a:prstGeom>
          <a:noFill/>
          <a:ln w="9525">
            <a:noFill/>
            <a:miter lim="800000"/>
            <a:headEnd/>
            <a:tailEnd/>
          </a:ln>
        </p:spPr>
        <p:txBody>
          <a:bodyPr wrap="square">
            <a:spAutoFit/>
          </a:bodyPr>
          <a:lstStyle/>
          <a:p>
            <a:pPr algn="ctr">
              <a:defRPr/>
            </a:pPr>
            <a:r>
              <a:rPr lang="en-US" altLang="en-US" sz="1400" b="0" dirty="0">
                <a:solidFill>
                  <a:schemeClr val="bg2">
                    <a:lumMod val="10000"/>
                  </a:schemeClr>
                </a:solidFill>
              </a:rPr>
              <a:t>136/</a:t>
            </a:r>
          </a:p>
          <a:p>
            <a:pPr algn="ctr">
              <a:defRPr/>
            </a:pPr>
            <a:r>
              <a:rPr lang="en-US" altLang="en-US" sz="1400" b="0" dirty="0">
                <a:solidFill>
                  <a:schemeClr val="bg2">
                    <a:lumMod val="10000"/>
                  </a:schemeClr>
                </a:solidFill>
              </a:rPr>
              <a:t>151</a:t>
            </a:r>
          </a:p>
        </p:txBody>
      </p:sp>
      <p:sp>
        <p:nvSpPr>
          <p:cNvPr id="56" name="Rectangle 13"/>
          <p:cNvSpPr>
            <a:spLocks noChangeArrowheads="1"/>
          </p:cNvSpPr>
          <p:nvPr/>
        </p:nvSpPr>
        <p:spPr bwMode="auto">
          <a:xfrm>
            <a:off x="2654588" y="3635048"/>
            <a:ext cx="756351" cy="523220"/>
          </a:xfrm>
          <a:prstGeom prst="rect">
            <a:avLst/>
          </a:prstGeom>
          <a:noFill/>
          <a:ln w="9525">
            <a:noFill/>
            <a:miter lim="800000"/>
            <a:headEnd/>
            <a:tailEnd/>
          </a:ln>
        </p:spPr>
        <p:txBody>
          <a:bodyPr wrap="square">
            <a:spAutoFit/>
          </a:bodyPr>
          <a:lstStyle/>
          <a:p>
            <a:pPr algn="ctr">
              <a:defRPr/>
            </a:pPr>
            <a:r>
              <a:rPr lang="en-US" altLang="en-US" sz="1400" b="0" dirty="0">
                <a:solidFill>
                  <a:schemeClr val="bg2">
                    <a:lumMod val="10000"/>
                  </a:schemeClr>
                </a:solidFill>
              </a:rPr>
              <a:t>96/</a:t>
            </a:r>
          </a:p>
          <a:p>
            <a:pPr algn="ctr">
              <a:defRPr/>
            </a:pPr>
            <a:r>
              <a:rPr lang="en-US" altLang="en-US" sz="1400" b="0" dirty="0">
                <a:solidFill>
                  <a:schemeClr val="bg2">
                    <a:lumMod val="10000"/>
                  </a:schemeClr>
                </a:solidFill>
              </a:rPr>
              <a:t>98</a:t>
            </a:r>
          </a:p>
        </p:txBody>
      </p:sp>
      <p:sp>
        <p:nvSpPr>
          <p:cNvPr id="57" name="Rectangle 13"/>
          <p:cNvSpPr>
            <a:spLocks noChangeArrowheads="1"/>
          </p:cNvSpPr>
          <p:nvPr/>
        </p:nvSpPr>
        <p:spPr bwMode="auto">
          <a:xfrm>
            <a:off x="3280903" y="3635048"/>
            <a:ext cx="798674" cy="523220"/>
          </a:xfrm>
          <a:prstGeom prst="rect">
            <a:avLst/>
          </a:prstGeom>
          <a:noFill/>
          <a:ln w="9525">
            <a:noFill/>
            <a:miter lim="800000"/>
            <a:headEnd/>
            <a:tailEnd/>
          </a:ln>
        </p:spPr>
        <p:txBody>
          <a:bodyPr wrap="square">
            <a:spAutoFit/>
          </a:bodyPr>
          <a:lstStyle/>
          <a:p>
            <a:pPr algn="ctr">
              <a:defRPr/>
            </a:pPr>
            <a:r>
              <a:rPr lang="en-US" altLang="en-US" sz="1400" b="0" dirty="0">
                <a:solidFill>
                  <a:schemeClr val="bg2">
                    <a:lumMod val="10000"/>
                  </a:schemeClr>
                </a:solidFill>
              </a:rPr>
              <a:t>77/</a:t>
            </a:r>
          </a:p>
          <a:p>
            <a:pPr algn="ctr">
              <a:defRPr/>
            </a:pPr>
            <a:r>
              <a:rPr lang="en-US" altLang="en-US" sz="1400" b="0" dirty="0">
                <a:solidFill>
                  <a:schemeClr val="bg2">
                    <a:lumMod val="10000"/>
                  </a:schemeClr>
                </a:solidFill>
              </a:rPr>
              <a:t>82</a:t>
            </a:r>
          </a:p>
        </p:txBody>
      </p:sp>
      <p:sp>
        <p:nvSpPr>
          <p:cNvPr id="58" name="Rectangle 13"/>
          <p:cNvSpPr>
            <a:spLocks noChangeArrowheads="1"/>
          </p:cNvSpPr>
          <p:nvPr/>
        </p:nvSpPr>
        <p:spPr bwMode="auto">
          <a:xfrm>
            <a:off x="4193089" y="3635048"/>
            <a:ext cx="608772" cy="523220"/>
          </a:xfrm>
          <a:prstGeom prst="rect">
            <a:avLst/>
          </a:prstGeom>
          <a:noFill/>
          <a:ln w="9525">
            <a:noFill/>
            <a:miter lim="800000"/>
            <a:headEnd/>
            <a:tailEnd/>
          </a:ln>
        </p:spPr>
        <p:txBody>
          <a:bodyPr wrap="square">
            <a:spAutoFit/>
          </a:bodyPr>
          <a:lstStyle/>
          <a:p>
            <a:pPr algn="ctr">
              <a:defRPr/>
            </a:pPr>
            <a:r>
              <a:rPr lang="en-US" altLang="en-US" sz="1400" b="0" dirty="0">
                <a:solidFill>
                  <a:schemeClr val="bg2">
                    <a:lumMod val="10000"/>
                  </a:schemeClr>
                </a:solidFill>
              </a:rPr>
              <a:t>81/</a:t>
            </a:r>
          </a:p>
          <a:p>
            <a:pPr algn="ctr">
              <a:defRPr/>
            </a:pPr>
            <a:r>
              <a:rPr lang="en-US" altLang="en-US" sz="1400" b="0" dirty="0">
                <a:solidFill>
                  <a:schemeClr val="bg2">
                    <a:lumMod val="10000"/>
                  </a:schemeClr>
                </a:solidFill>
              </a:rPr>
              <a:t>84</a:t>
            </a:r>
          </a:p>
        </p:txBody>
      </p:sp>
      <p:sp>
        <p:nvSpPr>
          <p:cNvPr id="59" name="Rectangle 13"/>
          <p:cNvSpPr>
            <a:spLocks noChangeArrowheads="1"/>
          </p:cNvSpPr>
          <p:nvPr/>
        </p:nvSpPr>
        <p:spPr bwMode="auto">
          <a:xfrm>
            <a:off x="4845120" y="3635048"/>
            <a:ext cx="608772" cy="523220"/>
          </a:xfrm>
          <a:prstGeom prst="rect">
            <a:avLst/>
          </a:prstGeom>
          <a:noFill/>
          <a:ln w="9525">
            <a:noFill/>
            <a:miter lim="800000"/>
            <a:headEnd/>
            <a:tailEnd/>
          </a:ln>
        </p:spPr>
        <p:txBody>
          <a:bodyPr wrap="square">
            <a:spAutoFit/>
          </a:bodyPr>
          <a:lstStyle/>
          <a:p>
            <a:pPr algn="ctr">
              <a:defRPr/>
            </a:pPr>
            <a:r>
              <a:rPr lang="en-US" altLang="en-US" sz="1400" b="0" dirty="0">
                <a:solidFill>
                  <a:schemeClr val="bg2">
                    <a:lumMod val="10000"/>
                  </a:schemeClr>
                </a:solidFill>
              </a:rPr>
              <a:t>59/</a:t>
            </a:r>
          </a:p>
          <a:p>
            <a:pPr algn="ctr">
              <a:defRPr/>
            </a:pPr>
            <a:r>
              <a:rPr lang="en-US" altLang="en-US" sz="1400" b="0" dirty="0">
                <a:solidFill>
                  <a:schemeClr val="bg2">
                    <a:lumMod val="10000"/>
                  </a:schemeClr>
                </a:solidFill>
              </a:rPr>
              <a:t>69</a:t>
            </a:r>
          </a:p>
        </p:txBody>
      </p:sp>
      <p:grpSp>
        <p:nvGrpSpPr>
          <p:cNvPr id="66" name="Group 122"/>
          <p:cNvGrpSpPr>
            <a:grpSpLocks/>
          </p:cNvGrpSpPr>
          <p:nvPr/>
        </p:nvGrpSpPr>
        <p:grpSpPr bwMode="auto">
          <a:xfrm>
            <a:off x="1511938" y="2024297"/>
            <a:ext cx="110199" cy="126749"/>
            <a:chOff x="823913" y="3395663"/>
            <a:chExt cx="91440" cy="147637"/>
          </a:xfrm>
        </p:grpSpPr>
        <p:cxnSp>
          <p:nvCxnSpPr>
            <p:cNvPr id="67" name="Straight Connector 123"/>
            <p:cNvCxnSpPr>
              <a:cxnSpLocks noChangeShapeType="1"/>
            </p:cNvCxnSpPr>
            <p:nvPr/>
          </p:nvCxnSpPr>
          <p:spPr bwMode="auto">
            <a:xfrm flipV="1">
              <a:off x="869633" y="3401551"/>
              <a:ext cx="0" cy="138109"/>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68" name="Straight Connector 124"/>
            <p:cNvCxnSpPr>
              <a:cxnSpLocks noChangeShapeType="1"/>
            </p:cNvCxnSpPr>
            <p:nvPr/>
          </p:nvCxnSpPr>
          <p:spPr bwMode="auto">
            <a:xfrm>
              <a:off x="823913" y="3395663"/>
              <a:ext cx="91440"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69" name="Straight Connector 125"/>
            <p:cNvCxnSpPr>
              <a:cxnSpLocks noChangeShapeType="1"/>
            </p:cNvCxnSpPr>
            <p:nvPr/>
          </p:nvCxnSpPr>
          <p:spPr bwMode="auto">
            <a:xfrm>
              <a:off x="823913" y="3543300"/>
              <a:ext cx="91440"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grpSp>
      <p:grpSp>
        <p:nvGrpSpPr>
          <p:cNvPr id="78" name="Group 156"/>
          <p:cNvGrpSpPr>
            <a:grpSpLocks/>
          </p:cNvGrpSpPr>
          <p:nvPr/>
        </p:nvGrpSpPr>
        <p:grpSpPr bwMode="auto">
          <a:xfrm>
            <a:off x="2975944" y="1994641"/>
            <a:ext cx="115380" cy="183399"/>
            <a:chOff x="823913" y="3403684"/>
            <a:chExt cx="91440" cy="111042"/>
          </a:xfrm>
        </p:grpSpPr>
        <p:cxnSp>
          <p:nvCxnSpPr>
            <p:cNvPr id="79" name="Straight Connector 157"/>
            <p:cNvCxnSpPr>
              <a:cxnSpLocks noChangeShapeType="1"/>
            </p:cNvCxnSpPr>
            <p:nvPr/>
          </p:nvCxnSpPr>
          <p:spPr bwMode="auto">
            <a:xfrm flipV="1">
              <a:off x="869633" y="3405194"/>
              <a:ext cx="0" cy="104769"/>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80" name="Straight Connector 158"/>
            <p:cNvCxnSpPr>
              <a:cxnSpLocks noChangeShapeType="1"/>
            </p:cNvCxnSpPr>
            <p:nvPr/>
          </p:nvCxnSpPr>
          <p:spPr bwMode="auto">
            <a:xfrm>
              <a:off x="823913" y="3403684"/>
              <a:ext cx="91440"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81" name="Straight Connector 159"/>
            <p:cNvCxnSpPr>
              <a:cxnSpLocks noChangeShapeType="1"/>
            </p:cNvCxnSpPr>
            <p:nvPr/>
          </p:nvCxnSpPr>
          <p:spPr bwMode="auto">
            <a:xfrm>
              <a:off x="823913" y="3514726"/>
              <a:ext cx="91440"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grpSp>
      <p:grpSp>
        <p:nvGrpSpPr>
          <p:cNvPr id="86" name="Group 122"/>
          <p:cNvGrpSpPr>
            <a:grpSpLocks/>
          </p:cNvGrpSpPr>
          <p:nvPr/>
        </p:nvGrpSpPr>
        <p:grpSpPr bwMode="auto">
          <a:xfrm>
            <a:off x="7357665" y="2028129"/>
            <a:ext cx="108266" cy="99650"/>
            <a:chOff x="823913" y="3395663"/>
            <a:chExt cx="91440" cy="147637"/>
          </a:xfrm>
        </p:grpSpPr>
        <p:cxnSp>
          <p:nvCxnSpPr>
            <p:cNvPr id="87" name="Straight Connector 123"/>
            <p:cNvCxnSpPr>
              <a:cxnSpLocks noChangeShapeType="1"/>
            </p:cNvCxnSpPr>
            <p:nvPr/>
          </p:nvCxnSpPr>
          <p:spPr bwMode="auto">
            <a:xfrm flipV="1">
              <a:off x="869633" y="3401551"/>
              <a:ext cx="0" cy="138109"/>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88" name="Straight Connector 124"/>
            <p:cNvCxnSpPr>
              <a:cxnSpLocks noChangeShapeType="1"/>
            </p:cNvCxnSpPr>
            <p:nvPr/>
          </p:nvCxnSpPr>
          <p:spPr bwMode="auto">
            <a:xfrm>
              <a:off x="823913" y="3395663"/>
              <a:ext cx="91440"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89" name="Straight Connector 125"/>
            <p:cNvCxnSpPr>
              <a:cxnSpLocks noChangeShapeType="1"/>
            </p:cNvCxnSpPr>
            <p:nvPr/>
          </p:nvCxnSpPr>
          <p:spPr bwMode="auto">
            <a:xfrm>
              <a:off x="823913" y="3543300"/>
              <a:ext cx="91440"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grpSp>
      <p:sp>
        <p:nvSpPr>
          <p:cNvPr id="100" name="Rectangle 99"/>
          <p:cNvSpPr/>
          <p:nvPr/>
        </p:nvSpPr>
        <p:spPr bwMode="auto">
          <a:xfrm>
            <a:off x="5633510" y="2156067"/>
            <a:ext cx="653337" cy="2037826"/>
          </a:xfrm>
          <a:prstGeom prst="rect">
            <a:avLst/>
          </a:prstGeom>
          <a:solidFill>
            <a:schemeClr val="accent2"/>
          </a:solidFill>
          <a:ln>
            <a:solidFill>
              <a:schemeClr val="bg2">
                <a:lumMod val="10000"/>
              </a:schemeClr>
            </a:solidFill>
          </a:ln>
          <a:extLst/>
        </p:spPr>
        <p:txBody>
          <a:bodyPr wrap="none" anchor="ctr"/>
          <a:lstStyle/>
          <a:p>
            <a:pPr algn="ctr" eaLnBrk="1" hangingPunct="1">
              <a:defRPr/>
            </a:pPr>
            <a:endParaRPr lang="en-US" sz="1600" b="0" dirty="0">
              <a:solidFill>
                <a:schemeClr val="bg2"/>
              </a:solidFill>
            </a:endParaRPr>
          </a:p>
        </p:txBody>
      </p:sp>
      <p:sp>
        <p:nvSpPr>
          <p:cNvPr id="101" name="TextBox 7"/>
          <p:cNvSpPr txBox="1">
            <a:spLocks noChangeArrowheads="1"/>
          </p:cNvSpPr>
          <p:nvPr/>
        </p:nvSpPr>
        <p:spPr bwMode="auto">
          <a:xfrm>
            <a:off x="5755099" y="1780983"/>
            <a:ext cx="412292" cy="313932"/>
          </a:xfrm>
          <a:prstGeom prst="rect">
            <a:avLst/>
          </a:prstGeom>
          <a:noFill/>
          <a:ln>
            <a:noFill/>
          </a:ln>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eaLnBrk="1" fontAlgn="auto" hangingPunct="1">
              <a:spcBef>
                <a:spcPct val="35000"/>
              </a:spcBef>
              <a:spcAft>
                <a:spcPct val="25000"/>
              </a:spcAft>
              <a:buClr>
                <a:schemeClr val="folHlink"/>
              </a:buClr>
              <a:buFont typeface="Arial" panose="020B0604020202020204" pitchFamily="34" charset="0"/>
              <a:buNone/>
              <a:defRPr/>
            </a:pPr>
            <a:r>
              <a:rPr lang="en-US" altLang="en-US" sz="1600" kern="0" dirty="0">
                <a:solidFill>
                  <a:schemeClr val="tx1"/>
                </a:solidFill>
              </a:rPr>
              <a:t>94</a:t>
            </a:r>
          </a:p>
        </p:txBody>
      </p:sp>
      <p:sp>
        <p:nvSpPr>
          <p:cNvPr id="102" name="Rectangle 101"/>
          <p:cNvSpPr/>
          <p:nvPr/>
        </p:nvSpPr>
        <p:spPr bwMode="auto">
          <a:xfrm>
            <a:off x="6289407" y="2258347"/>
            <a:ext cx="653337" cy="1935545"/>
          </a:xfrm>
          <a:prstGeom prst="rect">
            <a:avLst/>
          </a:prstGeom>
          <a:solidFill>
            <a:schemeClr val="accent3"/>
          </a:solidFill>
          <a:ln>
            <a:solidFill>
              <a:schemeClr val="bg2">
                <a:lumMod val="10000"/>
              </a:schemeClr>
            </a:solidFill>
          </a:ln>
          <a:extLst/>
        </p:spPr>
        <p:txBody>
          <a:bodyPr wrap="none" anchor="ctr"/>
          <a:lstStyle/>
          <a:p>
            <a:pPr algn="ctr" eaLnBrk="1" hangingPunct="1">
              <a:defRPr/>
            </a:pPr>
            <a:endParaRPr lang="en-US" sz="1600" b="0" dirty="0">
              <a:solidFill>
                <a:schemeClr val="bg2"/>
              </a:solidFill>
            </a:endParaRPr>
          </a:p>
        </p:txBody>
      </p:sp>
      <p:sp>
        <p:nvSpPr>
          <p:cNvPr id="103" name="TextBox 7"/>
          <p:cNvSpPr txBox="1">
            <a:spLocks noChangeArrowheads="1"/>
          </p:cNvSpPr>
          <p:nvPr/>
        </p:nvSpPr>
        <p:spPr bwMode="auto">
          <a:xfrm>
            <a:off x="6402395" y="1834549"/>
            <a:ext cx="412292" cy="313932"/>
          </a:xfrm>
          <a:prstGeom prst="rect">
            <a:avLst/>
          </a:prstGeom>
          <a:noFill/>
          <a:ln>
            <a:noFill/>
          </a:ln>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eaLnBrk="1" fontAlgn="auto" hangingPunct="1">
              <a:spcBef>
                <a:spcPct val="35000"/>
              </a:spcBef>
              <a:spcAft>
                <a:spcPct val="25000"/>
              </a:spcAft>
              <a:buClr>
                <a:schemeClr val="folHlink"/>
              </a:buClr>
              <a:buFont typeface="Arial" panose="020B0604020202020204" pitchFamily="34" charset="0"/>
              <a:buNone/>
              <a:defRPr/>
            </a:pPr>
            <a:r>
              <a:rPr lang="en-US" altLang="en-US" sz="1600" kern="0" dirty="0">
                <a:solidFill>
                  <a:schemeClr val="tx1"/>
                </a:solidFill>
              </a:rPr>
              <a:t>89</a:t>
            </a:r>
          </a:p>
        </p:txBody>
      </p:sp>
      <p:sp>
        <p:nvSpPr>
          <p:cNvPr id="104" name="Rectangle 13"/>
          <p:cNvSpPr>
            <a:spLocks noChangeArrowheads="1"/>
          </p:cNvSpPr>
          <p:nvPr/>
        </p:nvSpPr>
        <p:spPr bwMode="auto">
          <a:xfrm>
            <a:off x="5655793" y="3635048"/>
            <a:ext cx="608772" cy="523220"/>
          </a:xfrm>
          <a:prstGeom prst="rect">
            <a:avLst/>
          </a:prstGeom>
          <a:noFill/>
          <a:ln w="9525">
            <a:noFill/>
            <a:miter lim="800000"/>
            <a:headEnd/>
            <a:tailEnd/>
          </a:ln>
        </p:spPr>
        <p:txBody>
          <a:bodyPr wrap="square">
            <a:spAutoFit/>
          </a:bodyPr>
          <a:lstStyle/>
          <a:p>
            <a:pPr algn="ctr">
              <a:defRPr/>
            </a:pPr>
            <a:r>
              <a:rPr lang="en-US" altLang="en-US" sz="1400" b="0" dirty="0">
                <a:solidFill>
                  <a:schemeClr val="bg2">
                    <a:lumMod val="10000"/>
                  </a:schemeClr>
                </a:solidFill>
              </a:rPr>
              <a:t>84/</a:t>
            </a:r>
          </a:p>
          <a:p>
            <a:pPr algn="ctr">
              <a:defRPr/>
            </a:pPr>
            <a:r>
              <a:rPr lang="en-US" altLang="en-US" sz="1400" b="0" dirty="0">
                <a:solidFill>
                  <a:schemeClr val="bg2">
                    <a:lumMod val="10000"/>
                  </a:schemeClr>
                </a:solidFill>
              </a:rPr>
              <a:t>89</a:t>
            </a:r>
          </a:p>
        </p:txBody>
      </p:sp>
      <p:sp>
        <p:nvSpPr>
          <p:cNvPr id="105" name="Rectangle 13"/>
          <p:cNvSpPr>
            <a:spLocks noChangeArrowheads="1"/>
          </p:cNvSpPr>
          <p:nvPr/>
        </p:nvSpPr>
        <p:spPr bwMode="auto">
          <a:xfrm>
            <a:off x="6307830" y="3635048"/>
            <a:ext cx="608772" cy="523220"/>
          </a:xfrm>
          <a:prstGeom prst="rect">
            <a:avLst/>
          </a:prstGeom>
          <a:noFill/>
          <a:ln w="9525">
            <a:noFill/>
            <a:miter lim="800000"/>
            <a:headEnd/>
            <a:tailEnd/>
          </a:ln>
        </p:spPr>
        <p:txBody>
          <a:bodyPr wrap="square">
            <a:spAutoFit/>
          </a:bodyPr>
          <a:lstStyle/>
          <a:p>
            <a:pPr algn="ctr">
              <a:defRPr/>
            </a:pPr>
            <a:r>
              <a:rPr lang="en-US" altLang="en-US" sz="1400" b="0" dirty="0">
                <a:solidFill>
                  <a:schemeClr val="bg2">
                    <a:lumMod val="10000"/>
                  </a:schemeClr>
                </a:solidFill>
              </a:rPr>
              <a:t>67/</a:t>
            </a:r>
          </a:p>
          <a:p>
            <a:pPr algn="ctr">
              <a:defRPr/>
            </a:pPr>
            <a:r>
              <a:rPr lang="en-US" altLang="en-US" sz="1400" b="0" dirty="0">
                <a:solidFill>
                  <a:schemeClr val="bg2">
                    <a:lumMod val="10000"/>
                  </a:schemeClr>
                </a:solidFill>
              </a:rPr>
              <a:t>75</a:t>
            </a:r>
          </a:p>
        </p:txBody>
      </p:sp>
      <p:grpSp>
        <p:nvGrpSpPr>
          <p:cNvPr id="106" name="Group 132"/>
          <p:cNvGrpSpPr>
            <a:grpSpLocks/>
          </p:cNvGrpSpPr>
          <p:nvPr/>
        </p:nvGrpSpPr>
        <p:grpSpPr bwMode="auto">
          <a:xfrm>
            <a:off x="5098174" y="2179975"/>
            <a:ext cx="108494" cy="424810"/>
            <a:chOff x="823913" y="3398161"/>
            <a:chExt cx="91440" cy="236748"/>
          </a:xfrm>
        </p:grpSpPr>
        <p:cxnSp>
          <p:nvCxnSpPr>
            <p:cNvPr id="107" name="Straight Connector 133"/>
            <p:cNvCxnSpPr>
              <a:cxnSpLocks noChangeShapeType="1"/>
            </p:cNvCxnSpPr>
            <p:nvPr/>
          </p:nvCxnSpPr>
          <p:spPr bwMode="auto">
            <a:xfrm flipV="1">
              <a:off x="869633" y="3401552"/>
              <a:ext cx="0" cy="233357"/>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108" name="Straight Connector 134"/>
            <p:cNvCxnSpPr>
              <a:cxnSpLocks noChangeShapeType="1"/>
            </p:cNvCxnSpPr>
            <p:nvPr/>
          </p:nvCxnSpPr>
          <p:spPr bwMode="auto">
            <a:xfrm>
              <a:off x="823913" y="3398161"/>
              <a:ext cx="91440"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109" name="Straight Connector 135"/>
            <p:cNvCxnSpPr>
              <a:cxnSpLocks noChangeShapeType="1"/>
            </p:cNvCxnSpPr>
            <p:nvPr/>
          </p:nvCxnSpPr>
          <p:spPr bwMode="auto">
            <a:xfrm>
              <a:off x="823913" y="3633788"/>
              <a:ext cx="91440"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grpSp>
      <p:sp>
        <p:nvSpPr>
          <p:cNvPr id="122" name="TextBox 7"/>
          <p:cNvSpPr txBox="1">
            <a:spLocks noChangeArrowheads="1"/>
          </p:cNvSpPr>
          <p:nvPr/>
        </p:nvSpPr>
        <p:spPr bwMode="auto">
          <a:xfrm>
            <a:off x="7138157" y="1718389"/>
            <a:ext cx="526106" cy="313932"/>
          </a:xfrm>
          <a:prstGeom prst="rect">
            <a:avLst/>
          </a:prstGeom>
          <a:noFill/>
          <a:ln>
            <a:noFill/>
          </a:ln>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eaLnBrk="1" fontAlgn="auto" hangingPunct="1">
              <a:spcBef>
                <a:spcPct val="35000"/>
              </a:spcBef>
              <a:spcAft>
                <a:spcPct val="25000"/>
              </a:spcAft>
              <a:buClr>
                <a:schemeClr val="folHlink"/>
              </a:buClr>
              <a:buFont typeface="Arial" panose="020B0604020202020204" pitchFamily="34" charset="0"/>
              <a:buNone/>
              <a:defRPr/>
            </a:pPr>
            <a:r>
              <a:rPr lang="en-US" altLang="en-US" sz="1600" kern="0" dirty="0">
                <a:solidFill>
                  <a:schemeClr val="tx1"/>
                </a:solidFill>
              </a:rPr>
              <a:t>100</a:t>
            </a:r>
          </a:p>
        </p:txBody>
      </p:sp>
      <p:sp>
        <p:nvSpPr>
          <p:cNvPr id="123" name="Rectangle 122"/>
          <p:cNvSpPr/>
          <p:nvPr/>
        </p:nvSpPr>
        <p:spPr bwMode="auto">
          <a:xfrm>
            <a:off x="7755687" y="2231926"/>
            <a:ext cx="653337" cy="1969707"/>
          </a:xfrm>
          <a:prstGeom prst="rect">
            <a:avLst/>
          </a:prstGeom>
          <a:solidFill>
            <a:schemeClr val="accent3"/>
          </a:solidFill>
          <a:ln>
            <a:solidFill>
              <a:schemeClr val="bg2">
                <a:lumMod val="10000"/>
              </a:schemeClr>
            </a:solidFill>
          </a:ln>
          <a:extLst/>
        </p:spPr>
        <p:txBody>
          <a:bodyPr wrap="none" anchor="ctr"/>
          <a:lstStyle/>
          <a:p>
            <a:pPr algn="ctr" eaLnBrk="1" hangingPunct="1">
              <a:defRPr/>
            </a:pPr>
            <a:endParaRPr lang="en-US" sz="1600" b="0" dirty="0">
              <a:solidFill>
                <a:schemeClr val="bg2"/>
              </a:solidFill>
            </a:endParaRPr>
          </a:p>
        </p:txBody>
      </p:sp>
      <p:sp>
        <p:nvSpPr>
          <p:cNvPr id="124" name="TextBox 7"/>
          <p:cNvSpPr txBox="1">
            <a:spLocks noChangeArrowheads="1"/>
          </p:cNvSpPr>
          <p:nvPr/>
        </p:nvSpPr>
        <p:spPr bwMode="auto">
          <a:xfrm>
            <a:off x="7877257" y="1834549"/>
            <a:ext cx="412292" cy="313932"/>
          </a:xfrm>
          <a:prstGeom prst="rect">
            <a:avLst/>
          </a:prstGeom>
          <a:noFill/>
          <a:ln>
            <a:noFill/>
          </a:ln>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eaLnBrk="1" fontAlgn="auto" hangingPunct="1">
              <a:spcBef>
                <a:spcPct val="35000"/>
              </a:spcBef>
              <a:spcAft>
                <a:spcPct val="25000"/>
              </a:spcAft>
              <a:buClr>
                <a:schemeClr val="folHlink"/>
              </a:buClr>
              <a:buFont typeface="Arial" panose="020B0604020202020204" pitchFamily="34" charset="0"/>
              <a:buNone/>
              <a:defRPr/>
            </a:pPr>
            <a:r>
              <a:rPr lang="en-US" altLang="en-US" sz="1600" kern="0" dirty="0">
                <a:solidFill>
                  <a:schemeClr val="tx1"/>
                </a:solidFill>
              </a:rPr>
              <a:t>90</a:t>
            </a:r>
          </a:p>
        </p:txBody>
      </p:sp>
      <p:sp>
        <p:nvSpPr>
          <p:cNvPr id="125" name="Rectangle 13"/>
          <p:cNvSpPr>
            <a:spLocks noChangeArrowheads="1"/>
          </p:cNvSpPr>
          <p:nvPr/>
        </p:nvSpPr>
        <p:spPr bwMode="auto">
          <a:xfrm>
            <a:off x="7117305" y="3635048"/>
            <a:ext cx="608772" cy="523220"/>
          </a:xfrm>
          <a:prstGeom prst="rect">
            <a:avLst/>
          </a:prstGeom>
          <a:noFill/>
          <a:ln w="9525">
            <a:noFill/>
            <a:miter lim="800000"/>
            <a:headEnd/>
            <a:tailEnd/>
          </a:ln>
        </p:spPr>
        <p:txBody>
          <a:bodyPr wrap="square">
            <a:spAutoFit/>
          </a:bodyPr>
          <a:lstStyle/>
          <a:p>
            <a:pPr algn="ctr">
              <a:defRPr/>
            </a:pPr>
            <a:r>
              <a:rPr lang="en-US" altLang="en-US" sz="1400" b="0" dirty="0">
                <a:solidFill>
                  <a:schemeClr val="bg2">
                    <a:lumMod val="10000"/>
                  </a:schemeClr>
                </a:solidFill>
              </a:rPr>
              <a:t>83/</a:t>
            </a:r>
          </a:p>
          <a:p>
            <a:pPr algn="ctr">
              <a:defRPr/>
            </a:pPr>
            <a:r>
              <a:rPr lang="en-US" altLang="en-US" sz="1400" b="0" dirty="0">
                <a:solidFill>
                  <a:schemeClr val="bg2">
                    <a:lumMod val="10000"/>
                  </a:schemeClr>
                </a:solidFill>
              </a:rPr>
              <a:t>83</a:t>
            </a:r>
          </a:p>
        </p:txBody>
      </p:sp>
      <p:sp>
        <p:nvSpPr>
          <p:cNvPr id="126" name="Rectangle 13"/>
          <p:cNvSpPr>
            <a:spLocks noChangeArrowheads="1"/>
          </p:cNvSpPr>
          <p:nvPr/>
        </p:nvSpPr>
        <p:spPr bwMode="auto">
          <a:xfrm>
            <a:off x="7769343" y="3635048"/>
            <a:ext cx="608772" cy="523220"/>
          </a:xfrm>
          <a:prstGeom prst="rect">
            <a:avLst/>
          </a:prstGeom>
          <a:noFill/>
          <a:ln w="9525">
            <a:noFill/>
            <a:miter lim="800000"/>
            <a:headEnd/>
            <a:tailEnd/>
          </a:ln>
        </p:spPr>
        <p:txBody>
          <a:bodyPr wrap="square">
            <a:spAutoFit/>
          </a:bodyPr>
          <a:lstStyle/>
          <a:p>
            <a:pPr algn="ctr">
              <a:defRPr/>
            </a:pPr>
            <a:r>
              <a:rPr lang="en-US" altLang="en-US" sz="1400" b="0" dirty="0">
                <a:solidFill>
                  <a:schemeClr val="bg2">
                    <a:lumMod val="10000"/>
                  </a:schemeClr>
                </a:solidFill>
              </a:rPr>
              <a:t>63/</a:t>
            </a:r>
          </a:p>
          <a:p>
            <a:pPr algn="ctr">
              <a:defRPr/>
            </a:pPr>
            <a:r>
              <a:rPr lang="en-US" altLang="en-US" sz="1400" b="0" dirty="0">
                <a:solidFill>
                  <a:schemeClr val="bg2">
                    <a:lumMod val="10000"/>
                  </a:schemeClr>
                </a:solidFill>
              </a:rPr>
              <a:t>70</a:t>
            </a:r>
          </a:p>
        </p:txBody>
      </p:sp>
      <p:cxnSp>
        <p:nvCxnSpPr>
          <p:cNvPr id="60" name="Straight Connector 3"/>
          <p:cNvCxnSpPr>
            <a:cxnSpLocks noChangeShapeType="1"/>
          </p:cNvCxnSpPr>
          <p:nvPr/>
        </p:nvCxnSpPr>
        <p:spPr bwMode="auto">
          <a:xfrm>
            <a:off x="1070983" y="4203339"/>
            <a:ext cx="7448455"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sp>
        <p:nvSpPr>
          <p:cNvPr id="136" name="TextBox 139"/>
          <p:cNvSpPr txBox="1">
            <a:spLocks noChangeArrowheads="1"/>
          </p:cNvSpPr>
          <p:nvPr/>
        </p:nvSpPr>
        <p:spPr bwMode="auto">
          <a:xfrm>
            <a:off x="5525118" y="4198199"/>
            <a:ext cx="153229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600" dirty="0">
                <a:solidFill>
                  <a:schemeClr val="tx1"/>
                </a:solidFill>
              </a:rPr>
              <a:t>No RAVs</a:t>
            </a:r>
          </a:p>
        </p:txBody>
      </p:sp>
      <p:sp>
        <p:nvSpPr>
          <p:cNvPr id="137" name="TextBox 139"/>
          <p:cNvSpPr txBox="1">
            <a:spLocks noChangeArrowheads="1"/>
          </p:cNvSpPr>
          <p:nvPr/>
        </p:nvSpPr>
        <p:spPr bwMode="auto">
          <a:xfrm>
            <a:off x="7002611" y="4199846"/>
            <a:ext cx="153229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600" dirty="0">
                <a:solidFill>
                  <a:schemeClr val="tx1"/>
                </a:solidFill>
              </a:rPr>
              <a:t>Any RAVs</a:t>
            </a:r>
          </a:p>
        </p:txBody>
      </p:sp>
      <p:grpSp>
        <p:nvGrpSpPr>
          <p:cNvPr id="142" name="Group 152"/>
          <p:cNvGrpSpPr>
            <a:grpSpLocks/>
          </p:cNvGrpSpPr>
          <p:nvPr/>
        </p:nvGrpSpPr>
        <p:grpSpPr bwMode="auto">
          <a:xfrm>
            <a:off x="2160668" y="2156322"/>
            <a:ext cx="105785" cy="231427"/>
            <a:chOff x="823913" y="3403684"/>
            <a:chExt cx="91440" cy="234866"/>
          </a:xfrm>
        </p:grpSpPr>
        <p:cxnSp>
          <p:nvCxnSpPr>
            <p:cNvPr id="143" name="Straight Connector 153"/>
            <p:cNvCxnSpPr>
              <a:cxnSpLocks noChangeShapeType="1"/>
            </p:cNvCxnSpPr>
            <p:nvPr/>
          </p:nvCxnSpPr>
          <p:spPr bwMode="auto">
            <a:xfrm flipV="1">
              <a:off x="869633" y="3405193"/>
              <a:ext cx="0" cy="233357"/>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144" name="Straight Connector 154"/>
            <p:cNvCxnSpPr>
              <a:cxnSpLocks noChangeShapeType="1"/>
            </p:cNvCxnSpPr>
            <p:nvPr/>
          </p:nvCxnSpPr>
          <p:spPr bwMode="auto">
            <a:xfrm>
              <a:off x="823913" y="3403684"/>
              <a:ext cx="91440"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145" name="Straight Connector 155"/>
            <p:cNvCxnSpPr>
              <a:cxnSpLocks noChangeShapeType="1"/>
            </p:cNvCxnSpPr>
            <p:nvPr/>
          </p:nvCxnSpPr>
          <p:spPr bwMode="auto">
            <a:xfrm>
              <a:off x="823913" y="3633788"/>
              <a:ext cx="91440"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grpSp>
      <p:grpSp>
        <p:nvGrpSpPr>
          <p:cNvPr id="146" name="Group 152"/>
          <p:cNvGrpSpPr>
            <a:grpSpLocks/>
          </p:cNvGrpSpPr>
          <p:nvPr/>
        </p:nvGrpSpPr>
        <p:grpSpPr bwMode="auto">
          <a:xfrm>
            <a:off x="3621374" y="2085753"/>
            <a:ext cx="105785" cy="231427"/>
            <a:chOff x="823913" y="3403684"/>
            <a:chExt cx="91440" cy="234866"/>
          </a:xfrm>
        </p:grpSpPr>
        <p:cxnSp>
          <p:nvCxnSpPr>
            <p:cNvPr id="147" name="Straight Connector 153"/>
            <p:cNvCxnSpPr>
              <a:cxnSpLocks noChangeShapeType="1"/>
            </p:cNvCxnSpPr>
            <p:nvPr/>
          </p:nvCxnSpPr>
          <p:spPr bwMode="auto">
            <a:xfrm flipV="1">
              <a:off x="869633" y="3405193"/>
              <a:ext cx="0" cy="233357"/>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152" name="Straight Connector 154"/>
            <p:cNvCxnSpPr>
              <a:cxnSpLocks noChangeShapeType="1"/>
            </p:cNvCxnSpPr>
            <p:nvPr/>
          </p:nvCxnSpPr>
          <p:spPr bwMode="auto">
            <a:xfrm>
              <a:off x="823913" y="3403684"/>
              <a:ext cx="91440"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153" name="Straight Connector 155"/>
            <p:cNvCxnSpPr>
              <a:cxnSpLocks noChangeShapeType="1"/>
            </p:cNvCxnSpPr>
            <p:nvPr/>
          </p:nvCxnSpPr>
          <p:spPr bwMode="auto">
            <a:xfrm>
              <a:off x="823913" y="3633788"/>
              <a:ext cx="91440"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grpSp>
      <p:grpSp>
        <p:nvGrpSpPr>
          <p:cNvPr id="155" name="Group 156"/>
          <p:cNvGrpSpPr>
            <a:grpSpLocks/>
          </p:cNvGrpSpPr>
          <p:nvPr/>
        </p:nvGrpSpPr>
        <p:grpSpPr bwMode="auto">
          <a:xfrm>
            <a:off x="4447722" y="2007843"/>
            <a:ext cx="115380" cy="214196"/>
            <a:chOff x="823913" y="3403684"/>
            <a:chExt cx="91440" cy="111042"/>
          </a:xfrm>
        </p:grpSpPr>
        <p:cxnSp>
          <p:nvCxnSpPr>
            <p:cNvPr id="156" name="Straight Connector 157"/>
            <p:cNvCxnSpPr>
              <a:cxnSpLocks noChangeShapeType="1"/>
            </p:cNvCxnSpPr>
            <p:nvPr/>
          </p:nvCxnSpPr>
          <p:spPr bwMode="auto">
            <a:xfrm flipV="1">
              <a:off x="869633" y="3405194"/>
              <a:ext cx="0" cy="104769"/>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157" name="Straight Connector 158"/>
            <p:cNvCxnSpPr>
              <a:cxnSpLocks noChangeShapeType="1"/>
            </p:cNvCxnSpPr>
            <p:nvPr/>
          </p:nvCxnSpPr>
          <p:spPr bwMode="auto">
            <a:xfrm>
              <a:off x="823913" y="3403684"/>
              <a:ext cx="91440"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158" name="Straight Connector 159"/>
            <p:cNvCxnSpPr>
              <a:cxnSpLocks noChangeShapeType="1"/>
            </p:cNvCxnSpPr>
            <p:nvPr/>
          </p:nvCxnSpPr>
          <p:spPr bwMode="auto">
            <a:xfrm>
              <a:off x="823913" y="3514726"/>
              <a:ext cx="91440"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grpSp>
      <p:grpSp>
        <p:nvGrpSpPr>
          <p:cNvPr id="159" name="Group 156"/>
          <p:cNvGrpSpPr>
            <a:grpSpLocks/>
          </p:cNvGrpSpPr>
          <p:nvPr/>
        </p:nvGrpSpPr>
        <p:grpSpPr bwMode="auto">
          <a:xfrm>
            <a:off x="5901911" y="2076209"/>
            <a:ext cx="115380" cy="214196"/>
            <a:chOff x="823913" y="3403684"/>
            <a:chExt cx="91440" cy="111042"/>
          </a:xfrm>
        </p:grpSpPr>
        <p:cxnSp>
          <p:nvCxnSpPr>
            <p:cNvPr id="160" name="Straight Connector 157"/>
            <p:cNvCxnSpPr>
              <a:cxnSpLocks noChangeShapeType="1"/>
            </p:cNvCxnSpPr>
            <p:nvPr/>
          </p:nvCxnSpPr>
          <p:spPr bwMode="auto">
            <a:xfrm flipV="1">
              <a:off x="869633" y="3405194"/>
              <a:ext cx="0" cy="104769"/>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161" name="Straight Connector 158"/>
            <p:cNvCxnSpPr>
              <a:cxnSpLocks noChangeShapeType="1"/>
            </p:cNvCxnSpPr>
            <p:nvPr/>
          </p:nvCxnSpPr>
          <p:spPr bwMode="auto">
            <a:xfrm>
              <a:off x="823913" y="3403684"/>
              <a:ext cx="91440"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162" name="Straight Connector 159"/>
            <p:cNvCxnSpPr>
              <a:cxnSpLocks noChangeShapeType="1"/>
            </p:cNvCxnSpPr>
            <p:nvPr/>
          </p:nvCxnSpPr>
          <p:spPr bwMode="auto">
            <a:xfrm>
              <a:off x="823913" y="3514726"/>
              <a:ext cx="91440"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grpSp>
      <p:grpSp>
        <p:nvGrpSpPr>
          <p:cNvPr id="163" name="Group 132"/>
          <p:cNvGrpSpPr>
            <a:grpSpLocks/>
          </p:cNvGrpSpPr>
          <p:nvPr/>
        </p:nvGrpSpPr>
        <p:grpSpPr bwMode="auto">
          <a:xfrm>
            <a:off x="6560836" y="2131039"/>
            <a:ext cx="104636" cy="376317"/>
            <a:chOff x="823913" y="3395663"/>
            <a:chExt cx="91440" cy="239246"/>
          </a:xfrm>
        </p:grpSpPr>
        <p:cxnSp>
          <p:nvCxnSpPr>
            <p:cNvPr id="164" name="Straight Connector 133"/>
            <p:cNvCxnSpPr>
              <a:cxnSpLocks noChangeShapeType="1"/>
            </p:cNvCxnSpPr>
            <p:nvPr/>
          </p:nvCxnSpPr>
          <p:spPr bwMode="auto">
            <a:xfrm flipV="1">
              <a:off x="869633" y="3401552"/>
              <a:ext cx="0" cy="233357"/>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165" name="Straight Connector 134"/>
            <p:cNvCxnSpPr>
              <a:cxnSpLocks noChangeShapeType="1"/>
            </p:cNvCxnSpPr>
            <p:nvPr/>
          </p:nvCxnSpPr>
          <p:spPr bwMode="auto">
            <a:xfrm>
              <a:off x="823913" y="3395663"/>
              <a:ext cx="91440"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166" name="Straight Connector 135"/>
            <p:cNvCxnSpPr>
              <a:cxnSpLocks noChangeShapeType="1"/>
            </p:cNvCxnSpPr>
            <p:nvPr/>
          </p:nvCxnSpPr>
          <p:spPr bwMode="auto">
            <a:xfrm>
              <a:off x="823913" y="3633788"/>
              <a:ext cx="91440"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grpSp>
      <p:grpSp>
        <p:nvGrpSpPr>
          <p:cNvPr id="167" name="Group 132"/>
          <p:cNvGrpSpPr>
            <a:grpSpLocks/>
          </p:cNvGrpSpPr>
          <p:nvPr/>
        </p:nvGrpSpPr>
        <p:grpSpPr bwMode="auto">
          <a:xfrm>
            <a:off x="8023836" y="2133265"/>
            <a:ext cx="104636" cy="376317"/>
            <a:chOff x="823913" y="3395663"/>
            <a:chExt cx="91440" cy="239246"/>
          </a:xfrm>
        </p:grpSpPr>
        <p:cxnSp>
          <p:nvCxnSpPr>
            <p:cNvPr id="168" name="Straight Connector 133"/>
            <p:cNvCxnSpPr>
              <a:cxnSpLocks noChangeShapeType="1"/>
            </p:cNvCxnSpPr>
            <p:nvPr/>
          </p:nvCxnSpPr>
          <p:spPr bwMode="auto">
            <a:xfrm flipV="1">
              <a:off x="869633" y="3401552"/>
              <a:ext cx="0" cy="233357"/>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169" name="Straight Connector 134"/>
            <p:cNvCxnSpPr>
              <a:cxnSpLocks noChangeShapeType="1"/>
            </p:cNvCxnSpPr>
            <p:nvPr/>
          </p:nvCxnSpPr>
          <p:spPr bwMode="auto">
            <a:xfrm>
              <a:off x="823913" y="3395663"/>
              <a:ext cx="91440"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170" name="Straight Connector 135"/>
            <p:cNvCxnSpPr>
              <a:cxnSpLocks noChangeShapeType="1"/>
            </p:cNvCxnSpPr>
            <p:nvPr/>
          </p:nvCxnSpPr>
          <p:spPr bwMode="auto">
            <a:xfrm>
              <a:off x="823913" y="3633788"/>
              <a:ext cx="91440"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grpSp>
      <p:grpSp>
        <p:nvGrpSpPr>
          <p:cNvPr id="3" name="Group 2"/>
          <p:cNvGrpSpPr/>
          <p:nvPr/>
        </p:nvGrpSpPr>
        <p:grpSpPr>
          <a:xfrm>
            <a:off x="2558227" y="1382413"/>
            <a:ext cx="6359525" cy="338554"/>
            <a:chOff x="2975944" y="1400666"/>
            <a:chExt cx="6359525" cy="338554"/>
          </a:xfrm>
        </p:grpSpPr>
        <p:sp>
          <p:nvSpPr>
            <p:cNvPr id="111" name="TextBox 58"/>
            <p:cNvSpPr txBox="1">
              <a:spLocks noChangeArrowheads="1"/>
            </p:cNvSpPr>
            <p:nvPr/>
          </p:nvSpPr>
          <p:spPr bwMode="auto">
            <a:xfrm>
              <a:off x="3121994" y="1400666"/>
              <a:ext cx="621347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nSpc>
                  <a:spcPct val="100000"/>
                </a:lnSpc>
                <a:spcBef>
                  <a:spcPct val="0"/>
                </a:spcBef>
                <a:spcAft>
                  <a:spcPct val="0"/>
                </a:spcAft>
                <a:buClrTx/>
                <a:buFontTx/>
                <a:buNone/>
              </a:pPr>
              <a:r>
                <a:rPr lang="en-US" altLang="en-US" sz="1600" b="0" dirty="0">
                  <a:solidFill>
                    <a:schemeClr val="tx1"/>
                  </a:solidFill>
                </a:rPr>
                <a:t>SOF/VEL/VOX 12 wks         SOF/VEL 12 wks</a:t>
              </a:r>
            </a:p>
          </p:txBody>
        </p:sp>
        <p:sp>
          <p:nvSpPr>
            <p:cNvPr id="112" name="Rectangle 111"/>
            <p:cNvSpPr/>
            <p:nvPr/>
          </p:nvSpPr>
          <p:spPr bwMode="auto">
            <a:xfrm>
              <a:off x="2975944" y="1502885"/>
              <a:ext cx="146050" cy="146050"/>
            </a:xfrm>
            <a:prstGeom prst="rect">
              <a:avLst/>
            </a:prstGeom>
            <a:solidFill>
              <a:schemeClr val="accent2"/>
            </a:solidFill>
            <a:ln>
              <a:solidFill>
                <a:schemeClr val="bg2">
                  <a:lumMod val="10000"/>
                </a:schemeClr>
              </a:solidFill>
            </a:ln>
            <a:extLst/>
          </p:spPr>
          <p:txBody>
            <a:bodyPr wrap="none" anchor="ctr">
              <a:spAutoFit/>
            </a:bodyPr>
            <a:lstStyle/>
            <a:p>
              <a:pPr algn="ctr" eaLnBrk="1" hangingPunct="1">
                <a:defRPr/>
              </a:pPr>
              <a:endParaRPr lang="en-US" sz="1400" b="0" dirty="0">
                <a:solidFill>
                  <a:schemeClr val="bg2"/>
                </a:solidFill>
              </a:endParaRPr>
            </a:p>
          </p:txBody>
        </p:sp>
        <p:sp>
          <p:nvSpPr>
            <p:cNvPr id="113" name="Rectangle 112"/>
            <p:cNvSpPr/>
            <p:nvPr/>
          </p:nvSpPr>
          <p:spPr bwMode="auto">
            <a:xfrm>
              <a:off x="5514396" y="1506488"/>
              <a:ext cx="146050" cy="146050"/>
            </a:xfrm>
            <a:prstGeom prst="rect">
              <a:avLst/>
            </a:prstGeom>
            <a:solidFill>
              <a:schemeClr val="accent3"/>
            </a:solidFill>
            <a:ln>
              <a:solidFill>
                <a:schemeClr val="bg2">
                  <a:lumMod val="10000"/>
                </a:schemeClr>
              </a:solidFill>
            </a:ln>
            <a:extLst/>
          </p:spPr>
          <p:txBody>
            <a:bodyPr wrap="none" anchor="ctr">
              <a:spAutoFit/>
            </a:bodyPr>
            <a:lstStyle/>
            <a:p>
              <a:pPr algn="ctr" eaLnBrk="1" hangingPunct="1">
                <a:defRPr/>
              </a:pPr>
              <a:endParaRPr lang="en-US" sz="1400" b="0" dirty="0">
                <a:solidFill>
                  <a:schemeClr val="bg2"/>
                </a:solidFill>
              </a:endParaRPr>
            </a:p>
          </p:txBody>
        </p:sp>
      </p:grpSp>
    </p:spTree>
    <p:extLst>
      <p:ext uri="{BB962C8B-B14F-4D97-AF65-F5344CB8AC3E}">
        <p14:creationId xmlns:p14="http://schemas.microsoft.com/office/powerpoint/2010/main" val="3781121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2"/>
          <p:cNvSpPr>
            <a:spLocks noGrp="1"/>
          </p:cNvSpPr>
          <p:nvPr>
            <p:ph type="title"/>
          </p:nvPr>
        </p:nvSpPr>
        <p:spPr>
          <a:xfrm>
            <a:off x="377825" y="238125"/>
            <a:ext cx="8442325" cy="1103313"/>
          </a:xfrm>
        </p:spPr>
        <p:txBody>
          <a:bodyPr/>
          <a:lstStyle/>
          <a:p>
            <a:r>
              <a:rPr lang="en-US" altLang="en-US" dirty="0">
                <a:ea typeface="MS PGothic" panose="020B0600070205080204" pitchFamily="34" charset="-128"/>
              </a:rPr>
              <a:t>POLARIS Studies: Safety</a:t>
            </a:r>
          </a:p>
        </p:txBody>
      </p:sp>
      <p:graphicFrame>
        <p:nvGraphicFramePr>
          <p:cNvPr id="9" name="Table 8"/>
          <p:cNvGraphicFramePr>
            <a:graphicFrameLocks noGrp="1"/>
          </p:cNvGraphicFramePr>
          <p:nvPr>
            <p:extLst>
              <p:ext uri="{D42A27DB-BD31-4B8C-83A1-F6EECF244321}">
                <p14:modId xmlns:p14="http://schemas.microsoft.com/office/powerpoint/2010/main" val="197640503"/>
              </p:ext>
            </p:extLst>
          </p:nvPr>
        </p:nvGraphicFramePr>
        <p:xfrm>
          <a:off x="387668" y="1443873"/>
          <a:ext cx="8459470" cy="4693920"/>
        </p:xfrm>
        <a:graphic>
          <a:graphicData uri="http://schemas.openxmlformats.org/drawingml/2006/table">
            <a:tbl>
              <a:tblPr/>
              <a:tblGrid>
                <a:gridCol w="1908358">
                  <a:extLst>
                    <a:ext uri="{9D8B030D-6E8A-4147-A177-3AD203B41FA5}">
                      <a16:colId xmlns:a16="http://schemas.microsoft.com/office/drawing/2014/main" xmlns="" val="20000"/>
                    </a:ext>
                  </a:extLst>
                </a:gridCol>
                <a:gridCol w="1637778">
                  <a:extLst>
                    <a:ext uri="{9D8B030D-6E8A-4147-A177-3AD203B41FA5}">
                      <a16:colId xmlns:a16="http://schemas.microsoft.com/office/drawing/2014/main" xmlns="" val="20001"/>
                    </a:ext>
                  </a:extLst>
                </a:gridCol>
                <a:gridCol w="1637778">
                  <a:extLst>
                    <a:ext uri="{9D8B030D-6E8A-4147-A177-3AD203B41FA5}">
                      <a16:colId xmlns:a16="http://schemas.microsoft.com/office/drawing/2014/main" xmlns="" val="20002"/>
                    </a:ext>
                  </a:extLst>
                </a:gridCol>
                <a:gridCol w="1637778">
                  <a:extLst>
                    <a:ext uri="{9D8B030D-6E8A-4147-A177-3AD203B41FA5}">
                      <a16:colId xmlns:a16="http://schemas.microsoft.com/office/drawing/2014/main" xmlns="" val="20003"/>
                    </a:ext>
                  </a:extLst>
                </a:gridCol>
                <a:gridCol w="1637778">
                  <a:extLst>
                    <a:ext uri="{9D8B030D-6E8A-4147-A177-3AD203B41FA5}">
                      <a16:colId xmlns:a16="http://schemas.microsoft.com/office/drawing/2014/main" xmlns="" val="20004"/>
                    </a:ext>
                  </a:extLst>
                </a:gridCol>
              </a:tblGrid>
              <a:tr h="304800">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FFFFFF"/>
                          </a:solidFill>
                          <a:effectLst/>
                          <a:latin typeface="Arial" charset="0"/>
                          <a:ea typeface="ＭＳ Ｐゴシック" charset="-128"/>
                        </a:rPr>
                        <a:t>Outcome, %</a:t>
                      </a:r>
                    </a:p>
                  </a:txBody>
                  <a:tcPr marL="91447" marR="91447" anchor="ctr" horzOverflow="overflow">
                    <a:lnL>
                      <a:noFill/>
                    </a:lnL>
                    <a:lnR>
                      <a:noFill/>
                    </a:lnR>
                    <a:lnT>
                      <a:noFill/>
                    </a:lnT>
                    <a:lnB>
                      <a:noFill/>
                    </a:lnB>
                    <a:lnTlToBr>
                      <a:noFill/>
                    </a:lnTlToBr>
                    <a:lnBlToTr>
                      <a:noFill/>
                    </a:lnBlToTr>
                    <a:solidFill>
                      <a:schemeClr val="accent1"/>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FFFFFF"/>
                          </a:solidFill>
                          <a:effectLst/>
                          <a:latin typeface="Arial" charset="0"/>
                          <a:ea typeface="ＭＳ Ｐゴシック" charset="-128"/>
                        </a:rPr>
                        <a:t>POLARIS-1</a:t>
                      </a:r>
                      <a:r>
                        <a:rPr kumimoji="0" lang="en-US" sz="1400" b="1" i="0" u="none" strike="noStrike" cap="none" normalizeH="0" baseline="30000" dirty="0">
                          <a:ln>
                            <a:noFill/>
                          </a:ln>
                          <a:solidFill>
                            <a:srgbClr val="FFFFFF"/>
                          </a:solidFill>
                          <a:effectLst/>
                          <a:latin typeface="Arial" charset="0"/>
                          <a:ea typeface="ＭＳ Ｐゴシック" charset="-128"/>
                        </a:rPr>
                        <a:t>[1]</a:t>
                      </a:r>
                    </a:p>
                  </a:txBody>
                  <a:tcPr marL="91447" marR="91447" anchor="ctr" horzOverflow="overflow">
                    <a:lnL>
                      <a:noFill/>
                    </a:lnL>
                    <a:lnR>
                      <a:noFill/>
                    </a:lnR>
                    <a:lnT>
                      <a:noFill/>
                    </a:lnT>
                    <a:lnB>
                      <a:noFill/>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a:ln>
                          <a:noFill/>
                        </a:ln>
                        <a:solidFill>
                          <a:srgbClr val="FFFFFF"/>
                        </a:solidFill>
                        <a:effectLst/>
                        <a:latin typeface="Arial" charset="0"/>
                        <a:ea typeface="ＭＳ Ｐゴシック" charset="-128"/>
                      </a:endParaRPr>
                    </a:p>
                  </a:txBody>
                  <a:tcPr marL="91447" marR="91447" horzOverflow="overflow">
                    <a:lnL>
                      <a:noFill/>
                    </a:lnL>
                    <a:lnR>
                      <a:noFill/>
                    </a:lnR>
                    <a:lnT>
                      <a:noFill/>
                    </a:lnT>
                    <a:lnB>
                      <a:noFill/>
                    </a:lnB>
                    <a:lnTlToBr>
                      <a:noFill/>
                    </a:lnTlToBr>
                    <a:lnBlToTr>
                      <a:noFill/>
                    </a:lnBlToTr>
                    <a:solidFill>
                      <a:schemeClr val="accent1"/>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1" i="0" u="none" strike="noStrike" cap="none" normalizeH="0" baseline="0" dirty="0">
                          <a:ln>
                            <a:noFill/>
                          </a:ln>
                          <a:solidFill>
                            <a:srgbClr val="FFFFFF"/>
                          </a:solidFill>
                          <a:effectLst/>
                          <a:latin typeface="Arial" charset="0"/>
                          <a:ea typeface="ＭＳ Ｐゴシック" charset="-128"/>
                        </a:rPr>
                        <a:t>POLARIS-2</a:t>
                      </a:r>
                      <a:r>
                        <a:rPr kumimoji="0" lang="en-US" sz="1400" b="1" i="0" u="none" strike="noStrike" cap="none" normalizeH="0" baseline="30000" dirty="0">
                          <a:ln>
                            <a:noFill/>
                          </a:ln>
                          <a:solidFill>
                            <a:srgbClr val="FFFFFF"/>
                          </a:solidFill>
                          <a:effectLst/>
                          <a:latin typeface="Arial" charset="0"/>
                          <a:ea typeface="ＭＳ Ｐゴシック" charset="-128"/>
                        </a:rPr>
                        <a:t>[2]</a:t>
                      </a:r>
                    </a:p>
                  </a:txBody>
                  <a:tcPr marL="91447" marR="91447" anchor="ctr" horzOverflow="overflow">
                    <a:lnL>
                      <a:noFill/>
                    </a:lnL>
                    <a:lnR>
                      <a:noFill/>
                    </a:lnR>
                    <a:lnT>
                      <a:noFill/>
                    </a:lnT>
                    <a:lnB>
                      <a:noFill/>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rgbClr val="FFFFFF"/>
                        </a:solidFill>
                        <a:effectLst/>
                        <a:latin typeface="Arial" charset="0"/>
                        <a:ea typeface="ＭＳ Ｐゴシック" charset="-128"/>
                      </a:endParaRPr>
                    </a:p>
                  </a:txBody>
                  <a:tcPr marL="91447" marR="91447" anchor="ctr" horzOverflow="overflow">
                    <a:lnL>
                      <a:noFill/>
                    </a:lnL>
                    <a:lnR>
                      <a:noFill/>
                    </a:lnR>
                    <a:lnT>
                      <a:noFill/>
                    </a:lnT>
                    <a:lnB>
                      <a:noFill/>
                    </a:lnB>
                    <a:lnTlToBr>
                      <a:noFill/>
                    </a:lnTlToBr>
                    <a:lnBlToTr>
                      <a:noFill/>
                    </a:lnBlToTr>
                    <a:solidFill>
                      <a:schemeClr val="accent1"/>
                    </a:solidFill>
                  </a:tcPr>
                </a:tc>
                <a:extLst>
                  <a:ext uri="{0D108BD9-81ED-4DB2-BD59-A6C34878D82A}">
                    <a16:rowId xmlns:a16="http://schemas.microsoft.com/office/drawing/2014/main" xmlns="" val="10000"/>
                  </a:ext>
                </a:extLst>
              </a:tr>
              <a:tr h="51816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a:ln>
                          <a:noFill/>
                        </a:ln>
                        <a:solidFill>
                          <a:srgbClr val="FFFFFF"/>
                        </a:solidFill>
                        <a:effectLst/>
                        <a:latin typeface="Arial" charset="0"/>
                        <a:ea typeface="ＭＳ Ｐゴシック" charset="-128"/>
                      </a:endParaRPr>
                    </a:p>
                  </a:txBody>
                  <a:tcPr marL="91447" marR="91447" horzOverflow="overflow">
                    <a:lnL>
                      <a:noFill/>
                    </a:lnL>
                    <a:lnR>
                      <a:noFill/>
                    </a:lnR>
                    <a:lnT>
                      <a:noFill/>
                    </a:lnT>
                    <a:lnB>
                      <a:noFill/>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FFFFFF"/>
                          </a:solidFill>
                          <a:effectLst/>
                          <a:latin typeface="Arial" charset="0"/>
                          <a:ea typeface="ＭＳ Ｐゴシック" charset="-128"/>
                        </a:rPr>
                        <a:t>SOF/VEL/VOX</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FFFFFF"/>
                          </a:solidFill>
                          <a:effectLst/>
                          <a:latin typeface="Arial" charset="0"/>
                          <a:ea typeface="ＭＳ Ｐゴシック" charset="-128"/>
                        </a:rPr>
                        <a:t>(n = 263)</a:t>
                      </a:r>
                    </a:p>
                  </a:txBody>
                  <a:tcPr marL="91447" marR="91447" anchor="ctr" horzOverflow="overflow">
                    <a:lnL>
                      <a:noFill/>
                    </a:lnL>
                    <a:lnR>
                      <a:noFill/>
                    </a:lnR>
                    <a:lnT>
                      <a:noFill/>
                    </a:lnT>
                    <a:lnB>
                      <a:noFill/>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FFFFFF"/>
                          </a:solidFill>
                          <a:effectLst/>
                          <a:latin typeface="Arial" charset="0"/>
                          <a:ea typeface="ＭＳ Ｐゴシック" charset="-128"/>
                        </a:rPr>
                        <a:t>PBO</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FFFFFF"/>
                          </a:solidFill>
                          <a:effectLst/>
                          <a:latin typeface="Arial" charset="0"/>
                          <a:ea typeface="ＭＳ Ｐゴシック" charset="-128"/>
                        </a:rPr>
                        <a:t>(n = 152)</a:t>
                      </a:r>
                    </a:p>
                  </a:txBody>
                  <a:tcPr marL="91447" marR="91447" anchor="ctr" horzOverflow="overflow">
                    <a:lnL>
                      <a:noFill/>
                    </a:lnL>
                    <a:lnR>
                      <a:noFill/>
                    </a:lnR>
                    <a:lnT>
                      <a:noFill/>
                    </a:lnT>
                    <a:lnB>
                      <a:noFill/>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FFFFFF"/>
                          </a:solidFill>
                          <a:effectLst/>
                          <a:latin typeface="Arial" charset="0"/>
                          <a:ea typeface="ＭＳ Ｐゴシック" charset="-128"/>
                        </a:rPr>
                        <a:t>SOF/VEL/VOX</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FFFFFF"/>
                          </a:solidFill>
                          <a:effectLst/>
                          <a:latin typeface="Arial" charset="0"/>
                          <a:ea typeface="ＭＳ Ｐゴシック" charset="-128"/>
                        </a:rPr>
                        <a:t>(n = 501)</a:t>
                      </a:r>
                    </a:p>
                  </a:txBody>
                  <a:tcPr marL="91447" marR="91447" anchor="ctr" horzOverflow="overflow">
                    <a:lnL>
                      <a:noFill/>
                    </a:lnL>
                    <a:lnR>
                      <a:noFill/>
                    </a:lnR>
                    <a:lnT>
                      <a:noFill/>
                    </a:lnT>
                    <a:lnB>
                      <a:noFill/>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FFFFFF"/>
                          </a:solidFill>
                          <a:effectLst/>
                          <a:latin typeface="Arial" charset="0"/>
                          <a:ea typeface="ＭＳ Ｐゴシック" charset="-128"/>
                        </a:rPr>
                        <a:t>SOF/VEL</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FFFFFF"/>
                          </a:solidFill>
                          <a:effectLst/>
                          <a:latin typeface="Arial" charset="0"/>
                          <a:ea typeface="ＭＳ Ｐゴシック" charset="-128"/>
                        </a:rPr>
                        <a:t>(n = 440)</a:t>
                      </a:r>
                    </a:p>
                  </a:txBody>
                  <a:tcPr marL="91447" marR="91447" anchor="ctr" horzOverflow="overflow">
                    <a:lnL>
                      <a:noFill/>
                    </a:lnL>
                    <a:lnR>
                      <a:noFill/>
                    </a:lnR>
                    <a:lnT>
                      <a:noFill/>
                    </a:lnT>
                    <a:lnB>
                      <a:noFill/>
                    </a:lnB>
                    <a:lnTlToBr>
                      <a:noFill/>
                    </a:lnTlToBr>
                    <a:lnBlToTr>
                      <a:noFill/>
                    </a:lnBlToTr>
                    <a:solidFill>
                      <a:schemeClr val="accent1"/>
                    </a:solidFill>
                  </a:tcPr>
                </a:tc>
                <a:extLst>
                  <a:ext uri="{0D108BD9-81ED-4DB2-BD59-A6C34878D82A}">
                    <a16:rowId xmlns:a16="http://schemas.microsoft.com/office/drawing/2014/main" xmlns="" val="10001"/>
                  </a:ext>
                </a:extLst>
              </a:tr>
              <a:tr h="304800">
                <a:tc>
                  <a:txBody>
                    <a:bodyPr/>
                    <a:lstStyle/>
                    <a:p>
                      <a:pPr algn="l" rtl="0" fontAlgn="ctr"/>
                      <a:r>
                        <a:rPr lang="en-US" sz="1400" b="0" i="0" u="none" strike="noStrike" dirty="0">
                          <a:solidFill>
                            <a:schemeClr val="bg2">
                              <a:lumMod val="10000"/>
                            </a:schemeClr>
                          </a:solidFill>
                          <a:effectLst/>
                          <a:latin typeface="+mn-lt"/>
                        </a:rPr>
                        <a:t>Any AE</a:t>
                      </a:r>
                    </a:p>
                  </a:txBody>
                  <a:tcPr marL="91447" marR="91447" anchor="ctr">
                    <a:lnL>
                      <a:noFill/>
                    </a:lnL>
                    <a:lnR>
                      <a:noFill/>
                    </a:lnR>
                    <a:lnT>
                      <a:noFill/>
                    </a:lnT>
                    <a:lnB>
                      <a:noFill/>
                    </a:lnB>
                    <a:lnTlToBr>
                      <a:noFill/>
                    </a:lnTlToBr>
                    <a:lnBlToTr>
                      <a:noFill/>
                    </a:lnBlToTr>
                    <a:solidFill>
                      <a:srgbClr val="CDCDCF"/>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78</a:t>
                      </a:r>
                    </a:p>
                  </a:txBody>
                  <a:tcPr marL="91447" marR="91447" anchor="ctr">
                    <a:lnL>
                      <a:noFill/>
                    </a:lnL>
                    <a:lnR>
                      <a:noFill/>
                    </a:lnR>
                    <a:lnT>
                      <a:noFill/>
                    </a:lnT>
                    <a:lnB>
                      <a:noFill/>
                    </a:lnB>
                    <a:lnTlToBr>
                      <a:noFill/>
                    </a:lnTlToBr>
                    <a:lnBlToTr>
                      <a:noFill/>
                    </a:lnBlToTr>
                    <a:solidFill>
                      <a:srgbClr val="CDCDCF"/>
                    </a:solidFill>
                  </a:tcPr>
                </a:tc>
                <a:tc>
                  <a:txBody>
                    <a:bodyPr/>
                    <a:lstStyle/>
                    <a:p>
                      <a:pPr marL="0" marR="0" indent="0" algn="ctr"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lang="en-US" sz="1400" b="0" i="0" u="none" strike="noStrike" dirty="0">
                          <a:solidFill>
                            <a:schemeClr val="bg2">
                              <a:lumMod val="10000"/>
                            </a:schemeClr>
                          </a:solidFill>
                          <a:effectLst/>
                          <a:latin typeface="+mn-lt"/>
                        </a:rPr>
                        <a:t>70</a:t>
                      </a:r>
                    </a:p>
                  </a:txBody>
                  <a:tcPr marL="91447" marR="91447" anchor="ctr">
                    <a:lnL>
                      <a:noFill/>
                    </a:lnL>
                    <a:lnR>
                      <a:noFill/>
                    </a:lnR>
                    <a:lnT>
                      <a:noFill/>
                    </a:lnT>
                    <a:lnB>
                      <a:noFill/>
                    </a:lnB>
                    <a:lnTlToBr>
                      <a:noFill/>
                    </a:lnTlToBr>
                    <a:lnBlToTr>
                      <a:noFill/>
                    </a:lnBlToTr>
                    <a:solidFill>
                      <a:schemeClr val="bg2"/>
                    </a:solidFill>
                  </a:tcPr>
                </a:tc>
                <a:tc>
                  <a:txBody>
                    <a:bodyPr/>
                    <a:lstStyle/>
                    <a:p>
                      <a:pPr marL="0" marR="0" indent="0" algn="ctr"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lang="en-US" sz="1400" b="0" i="0" u="none" strike="noStrike" dirty="0">
                          <a:solidFill>
                            <a:schemeClr val="bg2">
                              <a:lumMod val="10000"/>
                            </a:schemeClr>
                          </a:solidFill>
                          <a:effectLst/>
                          <a:latin typeface="+mn-lt"/>
                        </a:rPr>
                        <a:t>72</a:t>
                      </a:r>
                    </a:p>
                  </a:txBody>
                  <a:tcPr marL="91447" marR="91447" anchor="ctr">
                    <a:lnL>
                      <a:noFill/>
                    </a:lnL>
                    <a:lnR>
                      <a:noFill/>
                    </a:lnR>
                    <a:lnT>
                      <a:noFill/>
                    </a:lnT>
                    <a:lnB>
                      <a:noFill/>
                    </a:lnB>
                    <a:lnTlToBr>
                      <a:noFill/>
                    </a:lnTlToBr>
                    <a:lnBlToTr>
                      <a:noFill/>
                    </a:lnBlToTr>
                    <a:solidFill>
                      <a:schemeClr val="bg2"/>
                    </a:solidFill>
                  </a:tcPr>
                </a:tc>
                <a:tc>
                  <a:txBody>
                    <a:bodyPr/>
                    <a:lstStyle/>
                    <a:p>
                      <a:pPr marL="0" marR="0" indent="0" algn="ctr"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lang="en-US" sz="1400" b="0" i="0" u="none" strike="noStrike" dirty="0">
                          <a:solidFill>
                            <a:schemeClr val="bg2">
                              <a:lumMod val="10000"/>
                            </a:schemeClr>
                          </a:solidFill>
                          <a:effectLst/>
                          <a:latin typeface="+mn-lt"/>
                        </a:rPr>
                        <a:t>69</a:t>
                      </a:r>
                    </a:p>
                  </a:txBody>
                  <a:tcPr marL="91447" marR="91447" anchor="ctr">
                    <a:lnL>
                      <a:noFill/>
                    </a:lnL>
                    <a:lnR>
                      <a:noFill/>
                    </a:lnR>
                    <a:lnT>
                      <a:noFill/>
                    </a:lnT>
                    <a:lnB>
                      <a:noFill/>
                    </a:lnB>
                    <a:lnTlToBr>
                      <a:noFill/>
                    </a:lnTlToBr>
                    <a:lnBlToTr>
                      <a:noFill/>
                    </a:lnBlToTr>
                    <a:solidFill>
                      <a:schemeClr val="bg2"/>
                    </a:solidFill>
                  </a:tcPr>
                </a:tc>
                <a:extLst>
                  <a:ext uri="{0D108BD9-81ED-4DB2-BD59-A6C34878D82A}">
                    <a16:rowId xmlns:a16="http://schemas.microsoft.com/office/drawing/2014/main" xmlns="" val="10002"/>
                  </a:ext>
                </a:extLst>
              </a:tr>
              <a:tr h="304800">
                <a:tc>
                  <a:txBody>
                    <a:bodyPr/>
                    <a:lstStyle/>
                    <a:p>
                      <a:pPr algn="l" rtl="0" fontAlgn="ctr"/>
                      <a:r>
                        <a:rPr lang="en-US" sz="1400" b="0" i="0" u="none" strike="noStrike" dirty="0">
                          <a:solidFill>
                            <a:schemeClr val="bg2">
                              <a:lumMod val="10000"/>
                            </a:schemeClr>
                          </a:solidFill>
                          <a:effectLst/>
                          <a:latin typeface="+mn-lt"/>
                        </a:rPr>
                        <a:t>Grade 3/4 AE</a:t>
                      </a:r>
                    </a:p>
                  </a:txBody>
                  <a:tcPr marL="91447" marR="91447" anchor="ctr">
                    <a:lnL>
                      <a:noFill/>
                    </a:lnL>
                    <a:lnR>
                      <a:noFill/>
                    </a:lnR>
                    <a:lnT>
                      <a:noFill/>
                    </a:lnT>
                    <a:lnB>
                      <a:noFill/>
                    </a:lnB>
                    <a:lnTlToBr>
                      <a:noFill/>
                    </a:lnTlToBr>
                    <a:lnBlToTr>
                      <a:noFill/>
                    </a:lnBlToTr>
                    <a:solidFill>
                      <a:srgbClr val="F2F2F2"/>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2</a:t>
                      </a:r>
                    </a:p>
                  </a:txBody>
                  <a:tcPr marL="91447" marR="91447" anchor="ctr">
                    <a:lnL>
                      <a:noFill/>
                    </a:lnL>
                    <a:lnR>
                      <a:noFill/>
                    </a:lnR>
                    <a:lnT>
                      <a:noFill/>
                    </a:lnT>
                    <a:lnB>
                      <a:noFill/>
                    </a:lnB>
                    <a:lnTlToBr>
                      <a:noFill/>
                    </a:lnTlToBr>
                    <a:lnBlToTr>
                      <a:noFill/>
                    </a:lnBlToTr>
                    <a:solidFill>
                      <a:srgbClr val="F2F2F2"/>
                    </a:solidFill>
                  </a:tcPr>
                </a:tc>
                <a:tc>
                  <a:txBody>
                    <a:bodyPr/>
                    <a:lstStyle/>
                    <a:p>
                      <a:pPr marL="0" marR="0" indent="0" algn="ctr"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lang="en-US" sz="1400" b="0" i="0" u="none" strike="noStrike" dirty="0">
                          <a:solidFill>
                            <a:schemeClr val="bg2">
                              <a:lumMod val="10000"/>
                            </a:schemeClr>
                          </a:solidFill>
                          <a:effectLst/>
                          <a:latin typeface="+mn-lt"/>
                        </a:rPr>
                        <a:t>3</a:t>
                      </a:r>
                    </a:p>
                  </a:txBody>
                  <a:tcPr marL="91447" marR="91447" anchor="ctr">
                    <a:lnL>
                      <a:noFill/>
                    </a:lnL>
                    <a:lnR>
                      <a:noFill/>
                    </a:lnR>
                    <a:lnT>
                      <a:noFill/>
                    </a:lnT>
                    <a:lnB>
                      <a:noFill/>
                    </a:lnB>
                    <a:lnTlToBr>
                      <a:noFill/>
                    </a:lnTlToBr>
                    <a:lnBlToTr>
                      <a:noFill/>
                    </a:lnBlToTr>
                    <a:solidFill>
                      <a:srgbClr val="F2F2F2"/>
                    </a:solidFill>
                  </a:tcPr>
                </a:tc>
                <a:tc>
                  <a:txBody>
                    <a:bodyPr/>
                    <a:lstStyle/>
                    <a:p>
                      <a:pPr marL="0" marR="0" indent="0" algn="ctr"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lang="en-US" sz="1400" b="0" i="0" u="none" strike="noStrike" dirty="0">
                          <a:solidFill>
                            <a:schemeClr val="bg2">
                              <a:lumMod val="10000"/>
                            </a:schemeClr>
                          </a:solidFill>
                          <a:effectLst/>
                          <a:latin typeface="+mn-lt"/>
                        </a:rPr>
                        <a:t>2</a:t>
                      </a:r>
                    </a:p>
                  </a:txBody>
                  <a:tcPr marL="91447" marR="91447" anchor="ctr">
                    <a:lnL>
                      <a:noFill/>
                    </a:lnL>
                    <a:lnR>
                      <a:noFill/>
                    </a:lnR>
                    <a:lnT>
                      <a:noFill/>
                    </a:lnT>
                    <a:lnB>
                      <a:noFill/>
                    </a:lnB>
                    <a:lnTlToBr>
                      <a:noFill/>
                    </a:lnTlToBr>
                    <a:lnBlToTr>
                      <a:noFill/>
                    </a:lnBlToTr>
                    <a:solidFill>
                      <a:srgbClr val="F2F2F2"/>
                    </a:solidFill>
                  </a:tcPr>
                </a:tc>
                <a:tc>
                  <a:txBody>
                    <a:bodyPr/>
                    <a:lstStyle/>
                    <a:p>
                      <a:pPr marL="0" marR="0" indent="0" algn="ctr"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lang="en-US" sz="1400" b="0" i="0" u="none" strike="noStrike" dirty="0">
                          <a:solidFill>
                            <a:schemeClr val="bg2">
                              <a:lumMod val="10000"/>
                            </a:schemeClr>
                          </a:solidFill>
                          <a:effectLst/>
                          <a:latin typeface="+mn-lt"/>
                        </a:rPr>
                        <a:t>1</a:t>
                      </a:r>
                    </a:p>
                  </a:txBody>
                  <a:tcPr marL="91447" marR="91447" anchor="ctr">
                    <a:lnL>
                      <a:noFill/>
                    </a:lnL>
                    <a:lnR>
                      <a:noFill/>
                    </a:lnR>
                    <a:lnT>
                      <a:noFill/>
                    </a:lnT>
                    <a:lnB>
                      <a:noFill/>
                    </a:lnB>
                    <a:lnTlToBr>
                      <a:noFill/>
                    </a:lnTlToBr>
                    <a:lnBlToTr>
                      <a:noFill/>
                    </a:lnBlToTr>
                    <a:solidFill>
                      <a:srgbClr val="F2F2F2"/>
                    </a:solidFill>
                  </a:tcPr>
                </a:tc>
                <a:extLst>
                  <a:ext uri="{0D108BD9-81ED-4DB2-BD59-A6C34878D82A}">
                    <a16:rowId xmlns:a16="http://schemas.microsoft.com/office/drawing/2014/main" xmlns="" val="10003"/>
                  </a:ext>
                </a:extLst>
              </a:tr>
              <a:tr h="304800">
                <a:tc>
                  <a:txBody>
                    <a:bodyPr/>
                    <a:lstStyle/>
                    <a:p>
                      <a:pPr algn="l" rtl="0" fontAlgn="ctr"/>
                      <a:r>
                        <a:rPr lang="en-US" sz="1400" b="0" i="0" u="none" strike="noStrike" dirty="0">
                          <a:solidFill>
                            <a:schemeClr val="bg2">
                              <a:lumMod val="10000"/>
                            </a:schemeClr>
                          </a:solidFill>
                          <a:effectLst/>
                          <a:latin typeface="+mn-lt"/>
                        </a:rPr>
                        <a:t>Serious AE</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2</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5</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3</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2</a:t>
                      </a:r>
                    </a:p>
                  </a:txBody>
                  <a:tcPr marL="91447" marR="91447" anchor="ctr">
                    <a:lnL>
                      <a:noFill/>
                    </a:lnL>
                    <a:lnR>
                      <a:noFill/>
                    </a:lnR>
                    <a:lnT>
                      <a:noFill/>
                    </a:lnT>
                    <a:lnB>
                      <a:noFill/>
                    </a:lnB>
                    <a:lnTlToBr>
                      <a:noFill/>
                    </a:lnTlToBr>
                    <a:lnBlToTr>
                      <a:noFill/>
                    </a:lnBlToTr>
                    <a:solidFill>
                      <a:schemeClr val="bg2"/>
                    </a:solidFill>
                  </a:tcPr>
                </a:tc>
                <a:extLst>
                  <a:ext uri="{0D108BD9-81ED-4DB2-BD59-A6C34878D82A}">
                    <a16:rowId xmlns:a16="http://schemas.microsoft.com/office/drawing/2014/main" xmlns="" val="10004"/>
                  </a:ext>
                </a:extLst>
              </a:tr>
              <a:tr h="304800">
                <a:tc>
                  <a:txBody>
                    <a:bodyPr/>
                    <a:lstStyle/>
                    <a:p>
                      <a:pPr algn="l" fontAlgn="b"/>
                      <a:r>
                        <a:rPr lang="en-US" sz="1400" b="0" i="0" u="none" strike="noStrike" dirty="0">
                          <a:solidFill>
                            <a:schemeClr val="bg2">
                              <a:lumMod val="10000"/>
                            </a:schemeClr>
                          </a:solidFill>
                          <a:effectLst/>
                          <a:latin typeface="+mn-lt"/>
                        </a:rPr>
                        <a:t>Serious TRAE</a:t>
                      </a:r>
                    </a:p>
                  </a:txBody>
                  <a:tcPr marL="91447" marR="91447" anchor="ctr">
                    <a:lnL>
                      <a:noFill/>
                    </a:lnL>
                    <a:lnR>
                      <a:noFill/>
                    </a:lnR>
                    <a:lnT>
                      <a:noFill/>
                    </a:lnT>
                    <a:lnB>
                      <a:noFill/>
                    </a:lnB>
                    <a:lnTlToBr>
                      <a:noFill/>
                    </a:lnTlToBr>
                    <a:lnBlToTr>
                      <a:noFill/>
                    </a:lnBlToTr>
                    <a:solidFill>
                      <a:srgbClr val="F2F2F2"/>
                    </a:solidFill>
                  </a:tcPr>
                </a:tc>
                <a:tc>
                  <a:txBody>
                    <a:bodyPr/>
                    <a:lstStyle/>
                    <a:p>
                      <a:pPr marL="0" indent="0" algn="ctr" fontAlgn="b">
                        <a:buFont typeface="Arial" panose="020B0604020202020204" pitchFamily="34" charset="0"/>
                        <a:buNone/>
                      </a:pPr>
                      <a:r>
                        <a:rPr lang="en-US" sz="1400" b="0" i="0" u="none" strike="noStrike" dirty="0">
                          <a:solidFill>
                            <a:schemeClr val="bg2">
                              <a:lumMod val="10000"/>
                            </a:schemeClr>
                          </a:solidFill>
                          <a:effectLst/>
                          <a:latin typeface="+mn-lt"/>
                        </a:rPr>
                        <a:t>0</a:t>
                      </a:r>
                    </a:p>
                  </a:txBody>
                  <a:tcPr marL="91447" marR="91447" anchor="ctr">
                    <a:lnL>
                      <a:noFill/>
                    </a:lnL>
                    <a:lnR>
                      <a:noFill/>
                    </a:lnR>
                    <a:lnT>
                      <a:noFill/>
                    </a:lnT>
                    <a:lnB>
                      <a:noFill/>
                    </a:lnB>
                    <a:lnTlToBr>
                      <a:noFill/>
                    </a:lnTlToBr>
                    <a:lnBlToTr>
                      <a:noFill/>
                    </a:lnBlToTr>
                    <a:solidFill>
                      <a:srgbClr val="F2F2F2"/>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0</a:t>
                      </a:r>
                    </a:p>
                  </a:txBody>
                  <a:tcPr marL="91447" marR="91447" anchor="ctr">
                    <a:lnL>
                      <a:noFill/>
                    </a:lnL>
                    <a:lnR>
                      <a:noFill/>
                    </a:lnR>
                    <a:lnT>
                      <a:noFill/>
                    </a:lnT>
                    <a:lnB>
                      <a:noFill/>
                    </a:lnB>
                    <a:lnTlToBr>
                      <a:noFill/>
                    </a:lnTlToBr>
                    <a:lnBlToTr>
                      <a:noFill/>
                    </a:lnBlToTr>
                    <a:solidFill>
                      <a:srgbClr val="F2F2F2"/>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0</a:t>
                      </a:r>
                    </a:p>
                  </a:txBody>
                  <a:tcPr marL="91447" marR="91447" anchor="ctr">
                    <a:lnL>
                      <a:noFill/>
                    </a:lnL>
                    <a:lnR>
                      <a:noFill/>
                    </a:lnR>
                    <a:lnT>
                      <a:noFill/>
                    </a:lnT>
                    <a:lnB>
                      <a:noFill/>
                    </a:lnB>
                    <a:lnTlToBr>
                      <a:noFill/>
                    </a:lnTlToBr>
                    <a:lnBlToTr>
                      <a:noFill/>
                    </a:lnBlToTr>
                    <a:solidFill>
                      <a:srgbClr val="F2F2F2"/>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0</a:t>
                      </a:r>
                    </a:p>
                  </a:txBody>
                  <a:tcPr marL="91447" marR="91447" anchor="ctr">
                    <a:lnL>
                      <a:noFill/>
                    </a:lnL>
                    <a:lnR>
                      <a:noFill/>
                    </a:lnR>
                    <a:lnT>
                      <a:noFill/>
                    </a:lnT>
                    <a:lnB>
                      <a:noFill/>
                    </a:lnB>
                    <a:lnTlToBr>
                      <a:noFill/>
                    </a:lnTlToBr>
                    <a:lnBlToTr>
                      <a:noFill/>
                    </a:lnBlToTr>
                    <a:solidFill>
                      <a:srgbClr val="F2F2F2"/>
                    </a:solidFill>
                  </a:tcPr>
                </a:tc>
                <a:extLst>
                  <a:ext uri="{0D108BD9-81ED-4DB2-BD59-A6C34878D82A}">
                    <a16:rowId xmlns:a16="http://schemas.microsoft.com/office/drawing/2014/main" xmlns="" val="10005"/>
                  </a:ext>
                </a:extLst>
              </a:tr>
              <a:tr h="304800">
                <a:tc>
                  <a:txBody>
                    <a:bodyPr/>
                    <a:lstStyle/>
                    <a:p>
                      <a:pPr algn="l" fontAlgn="b"/>
                      <a:r>
                        <a:rPr lang="en-US" sz="1400" b="0" i="0" u="none" strike="noStrike" dirty="0">
                          <a:solidFill>
                            <a:schemeClr val="bg2">
                              <a:lumMod val="10000"/>
                            </a:schemeClr>
                          </a:solidFill>
                          <a:effectLst/>
                          <a:latin typeface="+mn-lt"/>
                        </a:rPr>
                        <a:t>D/c for AE</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fontAlgn="b">
                        <a:buFont typeface="Arial" panose="020B0604020202020204" pitchFamily="34" charset="0"/>
                        <a:buNone/>
                      </a:pPr>
                      <a:r>
                        <a:rPr lang="en-US" sz="1400" b="0" i="0" u="none" strike="noStrike" dirty="0">
                          <a:solidFill>
                            <a:schemeClr val="bg2">
                              <a:lumMod val="10000"/>
                            </a:schemeClr>
                          </a:solidFill>
                          <a:effectLst/>
                          <a:latin typeface="+mn-lt"/>
                        </a:rPr>
                        <a:t>&lt; 1</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2</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0</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&lt; 1</a:t>
                      </a:r>
                    </a:p>
                  </a:txBody>
                  <a:tcPr marL="91447" marR="91447" anchor="ctr">
                    <a:lnL>
                      <a:noFill/>
                    </a:lnL>
                    <a:lnR>
                      <a:noFill/>
                    </a:lnR>
                    <a:lnT>
                      <a:noFill/>
                    </a:lnT>
                    <a:lnB>
                      <a:noFill/>
                    </a:lnB>
                    <a:lnTlToBr>
                      <a:noFill/>
                    </a:lnTlToBr>
                    <a:lnBlToTr>
                      <a:noFill/>
                    </a:lnBlToTr>
                    <a:solidFill>
                      <a:schemeClr val="bg2"/>
                    </a:solidFill>
                  </a:tcPr>
                </a:tc>
                <a:extLst>
                  <a:ext uri="{0D108BD9-81ED-4DB2-BD59-A6C34878D82A}">
                    <a16:rowId xmlns:a16="http://schemas.microsoft.com/office/drawing/2014/main" xmlns="" val="10006"/>
                  </a:ext>
                </a:extLst>
              </a:tr>
              <a:tr h="304800">
                <a:tc>
                  <a:txBody>
                    <a:bodyPr/>
                    <a:lstStyle/>
                    <a:p>
                      <a:pPr algn="l" fontAlgn="b"/>
                      <a:r>
                        <a:rPr lang="en-US" sz="1400" b="0" i="0" u="none" strike="noStrike" dirty="0">
                          <a:solidFill>
                            <a:schemeClr val="bg2">
                              <a:lumMod val="10000"/>
                            </a:schemeClr>
                          </a:solidFill>
                          <a:effectLst/>
                          <a:latin typeface="+mn-lt"/>
                        </a:rPr>
                        <a:t>Death</a:t>
                      </a:r>
                    </a:p>
                  </a:txBody>
                  <a:tcPr marL="91447" marR="91447" anchor="ctr">
                    <a:lnL>
                      <a:noFill/>
                    </a:lnL>
                    <a:lnR>
                      <a:noFill/>
                    </a:lnR>
                    <a:lnT>
                      <a:noFill/>
                    </a:lnT>
                    <a:lnB>
                      <a:noFill/>
                    </a:lnB>
                    <a:lnTlToBr>
                      <a:noFill/>
                    </a:lnTlToBr>
                    <a:lnBlToTr>
                      <a:noFill/>
                    </a:lnBlToTr>
                    <a:solidFill>
                      <a:schemeClr val="tx1">
                        <a:lumMod val="95000"/>
                      </a:schemeClr>
                    </a:solidFill>
                  </a:tcPr>
                </a:tc>
                <a:tc>
                  <a:txBody>
                    <a:bodyPr/>
                    <a:lstStyle/>
                    <a:p>
                      <a:pPr marL="0" indent="0" algn="ctr" fontAlgn="b">
                        <a:buFont typeface="Arial" panose="020B0604020202020204" pitchFamily="34" charset="0"/>
                        <a:buNone/>
                      </a:pPr>
                      <a:r>
                        <a:rPr lang="en-US" sz="1400" b="0" i="0" u="none" strike="noStrike" dirty="0">
                          <a:solidFill>
                            <a:schemeClr val="bg2">
                              <a:lumMod val="10000"/>
                            </a:schemeClr>
                          </a:solidFill>
                          <a:effectLst/>
                          <a:latin typeface="+mn-lt"/>
                        </a:rPr>
                        <a:t>0</a:t>
                      </a:r>
                    </a:p>
                  </a:txBody>
                  <a:tcPr marL="91447" marR="91447" anchor="ctr">
                    <a:lnL>
                      <a:noFill/>
                    </a:lnL>
                    <a:lnR>
                      <a:noFill/>
                    </a:lnR>
                    <a:lnT>
                      <a:noFill/>
                    </a:lnT>
                    <a:lnB>
                      <a:noFill/>
                    </a:lnB>
                    <a:lnTlToBr>
                      <a:noFill/>
                    </a:lnTlToBr>
                    <a:lnBlToTr>
                      <a:noFill/>
                    </a:lnBlToTr>
                    <a:solidFill>
                      <a:schemeClr val="tx1">
                        <a:lumMod val="95000"/>
                      </a:schemeClr>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0</a:t>
                      </a:r>
                    </a:p>
                  </a:txBody>
                  <a:tcPr marL="91447" marR="91447" anchor="ctr">
                    <a:lnL>
                      <a:noFill/>
                    </a:lnL>
                    <a:lnR>
                      <a:noFill/>
                    </a:lnR>
                    <a:lnT>
                      <a:noFill/>
                    </a:lnT>
                    <a:lnB>
                      <a:noFill/>
                    </a:lnB>
                    <a:lnTlToBr>
                      <a:noFill/>
                    </a:lnTlToBr>
                    <a:lnBlToTr>
                      <a:noFill/>
                    </a:lnBlToTr>
                    <a:solidFill>
                      <a:schemeClr val="tx1">
                        <a:lumMod val="95000"/>
                      </a:schemeClr>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0</a:t>
                      </a:r>
                    </a:p>
                  </a:txBody>
                  <a:tcPr marL="91447" marR="91447" anchor="ctr">
                    <a:lnL>
                      <a:noFill/>
                    </a:lnL>
                    <a:lnR>
                      <a:noFill/>
                    </a:lnR>
                    <a:lnT>
                      <a:noFill/>
                    </a:lnT>
                    <a:lnB>
                      <a:noFill/>
                    </a:lnB>
                    <a:lnTlToBr>
                      <a:noFill/>
                    </a:lnTlToBr>
                    <a:lnBlToTr>
                      <a:noFill/>
                    </a:lnBlToTr>
                    <a:solidFill>
                      <a:schemeClr val="tx1">
                        <a:lumMod val="95000"/>
                      </a:schemeClr>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0</a:t>
                      </a:r>
                    </a:p>
                  </a:txBody>
                  <a:tcPr marL="91447" marR="91447" anchor="ctr">
                    <a:lnL>
                      <a:noFill/>
                    </a:lnL>
                    <a:lnR>
                      <a:noFill/>
                    </a:lnR>
                    <a:lnT>
                      <a:noFill/>
                    </a:lnT>
                    <a:lnB>
                      <a:noFill/>
                    </a:lnB>
                    <a:lnTlToBr>
                      <a:noFill/>
                    </a:lnTlToBr>
                    <a:lnBlToTr>
                      <a:noFill/>
                    </a:lnBlToTr>
                    <a:solidFill>
                      <a:schemeClr val="tx1">
                        <a:lumMod val="95000"/>
                      </a:schemeClr>
                    </a:solidFill>
                  </a:tcPr>
                </a:tc>
                <a:extLst>
                  <a:ext uri="{0D108BD9-81ED-4DB2-BD59-A6C34878D82A}">
                    <a16:rowId xmlns:a16="http://schemas.microsoft.com/office/drawing/2014/main" xmlns="" val="10007"/>
                  </a:ext>
                </a:extLst>
              </a:tr>
              <a:tr h="304800">
                <a:tc>
                  <a:txBody>
                    <a:bodyPr/>
                    <a:lstStyle/>
                    <a:p>
                      <a:pPr algn="l" rtl="0" fontAlgn="ctr"/>
                      <a:r>
                        <a:rPr lang="en-US" sz="1400" b="0" i="0" u="none" strike="noStrike" dirty="0">
                          <a:solidFill>
                            <a:schemeClr val="bg2">
                              <a:lumMod val="10000"/>
                            </a:schemeClr>
                          </a:solidFill>
                          <a:effectLst/>
                          <a:latin typeface="+mn-lt"/>
                        </a:rPr>
                        <a:t>AE in &gt; 10% of pts</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rtl="0" fontAlgn="ctr">
                        <a:buFont typeface="Arial" panose="020B0604020202020204" pitchFamily="34" charset="0"/>
                        <a:buNone/>
                      </a:pPr>
                      <a:endParaRPr lang="en-US" sz="1400" b="0" i="0" u="none" strike="noStrike" dirty="0">
                        <a:solidFill>
                          <a:schemeClr val="bg2">
                            <a:lumMod val="10000"/>
                          </a:schemeClr>
                        </a:solidFill>
                        <a:effectLst/>
                        <a:latin typeface="+mn-lt"/>
                      </a:endParaRP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rtl="0" fontAlgn="ctr">
                        <a:buFont typeface="Arial" panose="020B0604020202020204" pitchFamily="34" charset="0"/>
                        <a:buNone/>
                      </a:pPr>
                      <a:endParaRPr lang="en-US" sz="1400" b="0" i="0" u="none" strike="noStrike" dirty="0">
                        <a:solidFill>
                          <a:schemeClr val="bg2">
                            <a:lumMod val="10000"/>
                          </a:schemeClr>
                        </a:solidFill>
                        <a:effectLst/>
                        <a:latin typeface="+mn-lt"/>
                      </a:endParaRP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rtl="0" fontAlgn="ctr">
                        <a:buFont typeface="Arial" panose="020B0604020202020204" pitchFamily="34" charset="0"/>
                        <a:buNone/>
                      </a:pPr>
                      <a:endParaRPr lang="en-US" sz="1400" b="0" i="0" u="none" strike="noStrike" dirty="0">
                        <a:solidFill>
                          <a:schemeClr val="bg2">
                            <a:lumMod val="10000"/>
                          </a:schemeClr>
                        </a:solidFill>
                        <a:effectLst/>
                        <a:latin typeface="+mn-lt"/>
                      </a:endParaRP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rtl="0" fontAlgn="ctr">
                        <a:buFont typeface="Arial" panose="020B0604020202020204" pitchFamily="34" charset="0"/>
                        <a:buNone/>
                      </a:pPr>
                      <a:endParaRPr lang="en-US" sz="1400" b="0" i="0" u="none" strike="noStrike" dirty="0">
                        <a:solidFill>
                          <a:schemeClr val="bg2">
                            <a:lumMod val="10000"/>
                          </a:schemeClr>
                        </a:solidFill>
                        <a:effectLst/>
                        <a:latin typeface="+mn-lt"/>
                      </a:endParaRPr>
                    </a:p>
                  </a:txBody>
                  <a:tcPr marL="91447" marR="91447" anchor="ctr">
                    <a:lnL>
                      <a:noFill/>
                    </a:lnL>
                    <a:lnR>
                      <a:noFill/>
                    </a:lnR>
                    <a:lnT>
                      <a:noFill/>
                    </a:lnT>
                    <a:lnB>
                      <a:noFill/>
                    </a:lnB>
                    <a:lnTlToBr>
                      <a:noFill/>
                    </a:lnTlToBr>
                    <a:lnBlToTr>
                      <a:noFill/>
                    </a:lnBlToTr>
                    <a:solidFill>
                      <a:schemeClr val="bg2"/>
                    </a:solidFill>
                  </a:tcPr>
                </a:tc>
                <a:extLst>
                  <a:ext uri="{0D108BD9-81ED-4DB2-BD59-A6C34878D82A}">
                    <a16:rowId xmlns:a16="http://schemas.microsoft.com/office/drawing/2014/main" xmlns="" val="10008"/>
                  </a:ext>
                </a:extLst>
              </a:tr>
              <a:tr h="304800">
                <a:tc>
                  <a:txBody>
                    <a:bodyPr/>
                    <a:lstStyle/>
                    <a:p>
                      <a:pPr marL="285750" indent="-166688" algn="l" rtl="0" fontAlgn="ctr">
                        <a:buFont typeface="Wingdings" panose="05000000000000000000" pitchFamily="2" charset="2"/>
                        <a:buChar char="§"/>
                      </a:pPr>
                      <a:r>
                        <a:rPr lang="en-US" sz="1400" b="0" i="0" u="none" strike="noStrike" dirty="0">
                          <a:solidFill>
                            <a:schemeClr val="bg2">
                              <a:lumMod val="10000"/>
                            </a:schemeClr>
                          </a:solidFill>
                          <a:effectLst/>
                          <a:latin typeface="+mn-lt"/>
                        </a:rPr>
                        <a:t>Headache</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25</a:t>
                      </a:r>
                    </a:p>
                  </a:txBody>
                  <a:tcPr marL="91447" marR="91447" anchor="ctr">
                    <a:lnL>
                      <a:noFill/>
                    </a:lnL>
                    <a:lnR>
                      <a:noFill/>
                    </a:lnR>
                    <a:lnT>
                      <a:noFill/>
                    </a:lnT>
                    <a:lnB>
                      <a:noFill/>
                    </a:lnB>
                    <a:lnTlToBr>
                      <a:noFill/>
                    </a:lnTlToBr>
                    <a:lnBlToTr>
                      <a:noFill/>
                    </a:lnBlToTr>
                    <a:solidFill>
                      <a:schemeClr val="bg2"/>
                    </a:solidFill>
                  </a:tcPr>
                </a:tc>
                <a:tc>
                  <a:txBody>
                    <a:bodyPr/>
                    <a:lstStyle/>
                    <a:p>
                      <a:pPr marL="0" marR="0" indent="0" algn="ctr"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lang="en-US" sz="1400" b="0" i="0" u="none" strike="noStrike" dirty="0">
                          <a:solidFill>
                            <a:schemeClr val="bg2">
                              <a:lumMod val="10000"/>
                            </a:schemeClr>
                          </a:solidFill>
                          <a:effectLst/>
                          <a:latin typeface="+mn-lt"/>
                        </a:rPr>
                        <a:t>17</a:t>
                      </a:r>
                    </a:p>
                  </a:txBody>
                  <a:tcPr marL="91447" marR="91447" anchor="ctr">
                    <a:lnL>
                      <a:noFill/>
                    </a:lnL>
                    <a:lnR>
                      <a:noFill/>
                    </a:lnR>
                    <a:lnT>
                      <a:noFill/>
                    </a:lnT>
                    <a:lnB>
                      <a:noFill/>
                    </a:lnB>
                    <a:lnTlToBr>
                      <a:noFill/>
                    </a:lnTlToBr>
                    <a:lnBlToTr>
                      <a:noFill/>
                    </a:lnBlToTr>
                    <a:solidFill>
                      <a:schemeClr val="bg2"/>
                    </a:solidFill>
                  </a:tcPr>
                </a:tc>
                <a:tc>
                  <a:txBody>
                    <a:bodyPr/>
                    <a:lstStyle/>
                    <a:p>
                      <a:pPr marL="0" marR="0" indent="0" algn="ctr"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lang="en-US" sz="1400" b="0" i="0" u="none" strike="noStrike" dirty="0">
                          <a:solidFill>
                            <a:schemeClr val="bg2">
                              <a:lumMod val="10000"/>
                            </a:schemeClr>
                          </a:solidFill>
                          <a:effectLst/>
                          <a:latin typeface="+mn-lt"/>
                        </a:rPr>
                        <a:t>27</a:t>
                      </a:r>
                    </a:p>
                  </a:txBody>
                  <a:tcPr marL="91447" marR="91447" anchor="ctr">
                    <a:lnL>
                      <a:noFill/>
                    </a:lnL>
                    <a:lnR>
                      <a:noFill/>
                    </a:lnR>
                    <a:lnT>
                      <a:noFill/>
                    </a:lnT>
                    <a:lnB>
                      <a:noFill/>
                    </a:lnB>
                    <a:lnTlToBr>
                      <a:noFill/>
                    </a:lnTlToBr>
                    <a:lnBlToTr>
                      <a:noFill/>
                    </a:lnBlToTr>
                    <a:solidFill>
                      <a:schemeClr val="bg2"/>
                    </a:solidFill>
                  </a:tcPr>
                </a:tc>
                <a:tc>
                  <a:txBody>
                    <a:bodyPr/>
                    <a:lstStyle/>
                    <a:p>
                      <a:pPr marL="0" marR="0" indent="0" algn="ctr"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lang="en-US" sz="1400" b="0" i="0" u="none" strike="noStrike" dirty="0">
                          <a:solidFill>
                            <a:schemeClr val="bg2">
                              <a:lumMod val="10000"/>
                            </a:schemeClr>
                          </a:solidFill>
                          <a:effectLst/>
                          <a:latin typeface="+mn-lt"/>
                        </a:rPr>
                        <a:t>23</a:t>
                      </a:r>
                    </a:p>
                  </a:txBody>
                  <a:tcPr marL="91447" marR="91447" anchor="ctr">
                    <a:lnL>
                      <a:noFill/>
                    </a:lnL>
                    <a:lnR>
                      <a:noFill/>
                    </a:lnR>
                    <a:lnT>
                      <a:noFill/>
                    </a:lnT>
                    <a:lnB>
                      <a:noFill/>
                    </a:lnB>
                    <a:lnTlToBr>
                      <a:noFill/>
                    </a:lnTlToBr>
                    <a:lnBlToTr>
                      <a:noFill/>
                    </a:lnBlToTr>
                    <a:solidFill>
                      <a:schemeClr val="bg2"/>
                    </a:solidFill>
                  </a:tcPr>
                </a:tc>
                <a:extLst>
                  <a:ext uri="{0D108BD9-81ED-4DB2-BD59-A6C34878D82A}">
                    <a16:rowId xmlns:a16="http://schemas.microsoft.com/office/drawing/2014/main" xmlns="" val="10009"/>
                  </a:ext>
                </a:extLst>
              </a:tr>
              <a:tr h="304800">
                <a:tc>
                  <a:txBody>
                    <a:bodyPr/>
                    <a:lstStyle/>
                    <a:p>
                      <a:pPr marL="285750" indent="-166688" algn="l" rtl="0" fontAlgn="ctr">
                        <a:buFont typeface="Wingdings" panose="05000000000000000000" pitchFamily="2" charset="2"/>
                        <a:buChar char="§"/>
                      </a:pPr>
                      <a:r>
                        <a:rPr lang="en-US" sz="1400" b="0" i="0" u="none" strike="noStrike" dirty="0">
                          <a:solidFill>
                            <a:schemeClr val="bg2">
                              <a:lumMod val="10000"/>
                            </a:schemeClr>
                          </a:solidFill>
                          <a:effectLst/>
                          <a:latin typeface="+mn-lt"/>
                        </a:rPr>
                        <a:t>Fatigue</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21</a:t>
                      </a:r>
                    </a:p>
                  </a:txBody>
                  <a:tcPr marL="91447" marR="91447" anchor="ctr">
                    <a:lnL>
                      <a:noFill/>
                    </a:lnL>
                    <a:lnR>
                      <a:noFill/>
                    </a:lnR>
                    <a:lnT>
                      <a:noFill/>
                    </a:lnT>
                    <a:lnB>
                      <a:noFill/>
                    </a:lnB>
                    <a:lnTlToBr>
                      <a:noFill/>
                    </a:lnTlToBr>
                    <a:lnBlToTr>
                      <a:noFill/>
                    </a:lnBlToTr>
                    <a:solidFill>
                      <a:schemeClr val="bg2"/>
                    </a:solidFill>
                  </a:tcPr>
                </a:tc>
                <a:tc>
                  <a:txBody>
                    <a:bodyPr/>
                    <a:lstStyle/>
                    <a:p>
                      <a:pPr marL="0" marR="0" indent="0" algn="ctr"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lang="en-US" sz="1400" b="0" i="0" u="none" strike="noStrike" dirty="0">
                          <a:solidFill>
                            <a:schemeClr val="bg2">
                              <a:lumMod val="10000"/>
                            </a:schemeClr>
                          </a:solidFill>
                          <a:effectLst/>
                          <a:latin typeface="+mn-lt"/>
                        </a:rPr>
                        <a:t>20</a:t>
                      </a:r>
                    </a:p>
                  </a:txBody>
                  <a:tcPr marL="91447" marR="91447" anchor="ctr">
                    <a:lnL>
                      <a:noFill/>
                    </a:lnL>
                    <a:lnR>
                      <a:noFill/>
                    </a:lnR>
                    <a:lnT>
                      <a:noFill/>
                    </a:lnT>
                    <a:lnB>
                      <a:noFill/>
                    </a:lnB>
                    <a:lnTlToBr>
                      <a:noFill/>
                    </a:lnTlToBr>
                    <a:lnBlToTr>
                      <a:noFill/>
                    </a:lnBlToTr>
                    <a:solidFill>
                      <a:schemeClr val="bg2"/>
                    </a:solidFill>
                  </a:tcPr>
                </a:tc>
                <a:tc>
                  <a:txBody>
                    <a:bodyPr/>
                    <a:lstStyle/>
                    <a:p>
                      <a:pPr marL="0" marR="0" indent="0" algn="ctr"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lang="en-US" sz="1400" b="0" i="0" u="none" strike="noStrike" dirty="0">
                          <a:solidFill>
                            <a:schemeClr val="bg2">
                              <a:lumMod val="10000"/>
                            </a:schemeClr>
                          </a:solidFill>
                          <a:effectLst/>
                          <a:latin typeface="+mn-lt"/>
                        </a:rPr>
                        <a:t>21</a:t>
                      </a:r>
                    </a:p>
                  </a:txBody>
                  <a:tcPr marL="91447" marR="91447" anchor="ctr">
                    <a:lnL>
                      <a:noFill/>
                    </a:lnL>
                    <a:lnR>
                      <a:noFill/>
                    </a:lnR>
                    <a:lnT>
                      <a:noFill/>
                    </a:lnT>
                    <a:lnB>
                      <a:noFill/>
                    </a:lnB>
                    <a:lnTlToBr>
                      <a:noFill/>
                    </a:lnTlToBr>
                    <a:lnBlToTr>
                      <a:noFill/>
                    </a:lnBlToTr>
                    <a:solidFill>
                      <a:schemeClr val="bg2"/>
                    </a:solidFill>
                  </a:tcPr>
                </a:tc>
                <a:tc>
                  <a:txBody>
                    <a:bodyPr/>
                    <a:lstStyle/>
                    <a:p>
                      <a:pPr marL="0" marR="0" indent="0" algn="ctr"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lang="en-US" sz="1400" b="0" i="0" u="none" strike="noStrike" dirty="0">
                          <a:solidFill>
                            <a:schemeClr val="bg2">
                              <a:lumMod val="10000"/>
                            </a:schemeClr>
                          </a:solidFill>
                          <a:effectLst/>
                          <a:latin typeface="+mn-lt"/>
                        </a:rPr>
                        <a:t>20</a:t>
                      </a:r>
                    </a:p>
                  </a:txBody>
                  <a:tcPr marL="91447" marR="91447" anchor="ctr">
                    <a:lnL>
                      <a:noFill/>
                    </a:lnL>
                    <a:lnR>
                      <a:noFill/>
                    </a:lnR>
                    <a:lnT>
                      <a:noFill/>
                    </a:lnT>
                    <a:lnB>
                      <a:noFill/>
                    </a:lnB>
                    <a:lnTlToBr>
                      <a:noFill/>
                    </a:lnTlToBr>
                    <a:lnBlToTr>
                      <a:noFill/>
                    </a:lnBlToTr>
                    <a:solidFill>
                      <a:schemeClr val="bg2"/>
                    </a:solidFill>
                  </a:tcPr>
                </a:tc>
                <a:extLst>
                  <a:ext uri="{0D108BD9-81ED-4DB2-BD59-A6C34878D82A}">
                    <a16:rowId xmlns:a16="http://schemas.microsoft.com/office/drawing/2014/main" xmlns="" val="10010"/>
                  </a:ext>
                </a:extLst>
              </a:tr>
              <a:tr h="304800">
                <a:tc>
                  <a:txBody>
                    <a:bodyPr/>
                    <a:lstStyle/>
                    <a:p>
                      <a:pPr marL="285750" marR="0" indent="-166688" algn="l" defTabSz="914400" rtl="0" eaLnBrk="1" fontAlgn="ctr" latinLnBrk="0" hangingPunct="1">
                        <a:lnSpc>
                          <a:spcPct val="100000"/>
                        </a:lnSpc>
                        <a:spcBef>
                          <a:spcPts val="0"/>
                        </a:spcBef>
                        <a:spcAft>
                          <a:spcPts val="0"/>
                        </a:spcAft>
                        <a:buClrTx/>
                        <a:buSzTx/>
                        <a:buFont typeface="Wingdings" panose="05000000000000000000" pitchFamily="2" charset="2"/>
                        <a:buChar char="§"/>
                        <a:tabLst/>
                        <a:defRPr/>
                      </a:pPr>
                      <a:r>
                        <a:rPr lang="en-US" sz="1400" b="0" i="0" u="none" strike="noStrike" dirty="0">
                          <a:solidFill>
                            <a:schemeClr val="bg2">
                              <a:lumMod val="10000"/>
                            </a:schemeClr>
                          </a:solidFill>
                          <a:effectLst/>
                          <a:latin typeface="+mn-lt"/>
                        </a:rPr>
                        <a:t>Diarrhea</a:t>
                      </a:r>
                    </a:p>
                  </a:txBody>
                  <a:tcPr marL="91447" marR="91447" anchor="ctr">
                    <a:lnL>
                      <a:noFill/>
                    </a:lnL>
                    <a:lnR>
                      <a:noFill/>
                    </a:lnR>
                    <a:lnT>
                      <a:noFill/>
                    </a:lnT>
                    <a:lnB>
                      <a:noFill/>
                    </a:lnB>
                    <a:lnTlToBr>
                      <a:noFill/>
                    </a:lnTlToBr>
                    <a:lnBlToTr>
                      <a:noFill/>
                    </a:lnBlToTr>
                    <a:solidFill>
                      <a:schemeClr val="bg2"/>
                    </a:solidFill>
                  </a:tcPr>
                </a:tc>
                <a:tc>
                  <a:txBody>
                    <a:bodyPr/>
                    <a:lstStyle/>
                    <a:p>
                      <a:pPr marL="0" marR="0" indent="0" algn="ctr"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lang="en-US" sz="1400" b="0" i="0" u="none" strike="noStrike" dirty="0">
                          <a:solidFill>
                            <a:schemeClr val="bg2">
                              <a:lumMod val="10000"/>
                            </a:schemeClr>
                          </a:solidFill>
                          <a:effectLst/>
                          <a:latin typeface="+mn-lt"/>
                        </a:rPr>
                        <a:t>18</a:t>
                      </a:r>
                    </a:p>
                  </a:txBody>
                  <a:tcPr marL="91447" marR="91447" anchor="ctr">
                    <a:lnL>
                      <a:noFill/>
                    </a:lnL>
                    <a:lnR>
                      <a:noFill/>
                    </a:lnR>
                    <a:lnT>
                      <a:noFill/>
                    </a:lnT>
                    <a:lnB>
                      <a:noFill/>
                    </a:lnB>
                    <a:lnTlToBr>
                      <a:noFill/>
                    </a:lnTlToBr>
                    <a:lnBlToTr>
                      <a:noFill/>
                    </a:lnBlToTr>
                    <a:solidFill>
                      <a:schemeClr val="bg2"/>
                    </a:solidFill>
                  </a:tcPr>
                </a:tc>
                <a:tc>
                  <a:txBody>
                    <a:bodyPr/>
                    <a:lstStyle/>
                    <a:p>
                      <a:pPr marL="0" marR="0" indent="0" algn="ctr"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lang="en-US" sz="1400" b="0" i="0" u="none" strike="noStrike" dirty="0">
                          <a:solidFill>
                            <a:schemeClr val="bg2">
                              <a:lumMod val="10000"/>
                            </a:schemeClr>
                          </a:solidFill>
                          <a:effectLst/>
                          <a:latin typeface="+mn-lt"/>
                        </a:rPr>
                        <a:t>13</a:t>
                      </a:r>
                    </a:p>
                  </a:txBody>
                  <a:tcPr marL="91447" marR="91447" anchor="ctr">
                    <a:lnL>
                      <a:noFill/>
                    </a:lnL>
                    <a:lnR>
                      <a:noFill/>
                    </a:lnR>
                    <a:lnT>
                      <a:noFill/>
                    </a:lnT>
                    <a:lnB>
                      <a:noFill/>
                    </a:lnB>
                    <a:lnTlToBr>
                      <a:noFill/>
                    </a:lnTlToBr>
                    <a:lnBlToTr>
                      <a:noFill/>
                    </a:lnBlToTr>
                    <a:solidFill>
                      <a:schemeClr val="bg2"/>
                    </a:solidFill>
                  </a:tcPr>
                </a:tc>
                <a:tc>
                  <a:txBody>
                    <a:bodyPr/>
                    <a:lstStyle/>
                    <a:p>
                      <a:pPr marL="0" marR="0" indent="0" algn="ctr"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lang="en-US" sz="1400" b="0" i="0" u="none" strike="noStrike" dirty="0">
                          <a:solidFill>
                            <a:schemeClr val="bg2">
                              <a:lumMod val="10000"/>
                            </a:schemeClr>
                          </a:solidFill>
                          <a:effectLst/>
                          <a:latin typeface="+mn-lt"/>
                        </a:rPr>
                        <a:t>18</a:t>
                      </a:r>
                    </a:p>
                  </a:txBody>
                  <a:tcPr marL="91447" marR="91447" anchor="ctr">
                    <a:lnL>
                      <a:noFill/>
                    </a:lnL>
                    <a:lnR>
                      <a:noFill/>
                    </a:lnR>
                    <a:lnT>
                      <a:noFill/>
                    </a:lnT>
                    <a:lnB>
                      <a:noFill/>
                    </a:lnB>
                    <a:lnTlToBr>
                      <a:noFill/>
                    </a:lnTlToBr>
                    <a:lnBlToTr>
                      <a:noFill/>
                    </a:lnBlToTr>
                    <a:solidFill>
                      <a:schemeClr val="bg2"/>
                    </a:solidFill>
                  </a:tcPr>
                </a:tc>
                <a:tc>
                  <a:txBody>
                    <a:bodyPr/>
                    <a:lstStyle/>
                    <a:p>
                      <a:pPr marL="0" marR="0" indent="0" algn="ctr"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lang="en-US" sz="1400" b="0" i="0" u="none" strike="noStrike" dirty="0">
                          <a:solidFill>
                            <a:schemeClr val="bg2">
                              <a:lumMod val="10000"/>
                            </a:schemeClr>
                          </a:solidFill>
                          <a:effectLst/>
                          <a:latin typeface="+mn-lt"/>
                        </a:rPr>
                        <a:t>7</a:t>
                      </a:r>
                    </a:p>
                  </a:txBody>
                  <a:tcPr marL="91447" marR="91447" anchor="ctr">
                    <a:lnL>
                      <a:noFill/>
                    </a:lnL>
                    <a:lnR>
                      <a:noFill/>
                    </a:lnR>
                    <a:lnT>
                      <a:noFill/>
                    </a:lnT>
                    <a:lnB>
                      <a:noFill/>
                    </a:lnB>
                    <a:lnTlToBr>
                      <a:noFill/>
                    </a:lnTlToBr>
                    <a:lnBlToTr>
                      <a:noFill/>
                    </a:lnBlToTr>
                    <a:solidFill>
                      <a:schemeClr val="bg2"/>
                    </a:solidFill>
                  </a:tcPr>
                </a:tc>
                <a:extLst>
                  <a:ext uri="{0D108BD9-81ED-4DB2-BD59-A6C34878D82A}">
                    <a16:rowId xmlns:a16="http://schemas.microsoft.com/office/drawing/2014/main" xmlns="" val="10011"/>
                  </a:ext>
                </a:extLst>
              </a:tr>
              <a:tr h="304800">
                <a:tc>
                  <a:txBody>
                    <a:bodyPr/>
                    <a:lstStyle/>
                    <a:p>
                      <a:pPr marL="285750" indent="-166688" algn="l" rtl="0" fontAlgn="ctr">
                        <a:buFont typeface="Wingdings" panose="05000000000000000000" pitchFamily="2" charset="2"/>
                        <a:buChar char="§"/>
                      </a:pPr>
                      <a:r>
                        <a:rPr lang="en-US" sz="1400" b="0" i="0" u="none" strike="noStrike" dirty="0">
                          <a:solidFill>
                            <a:schemeClr val="bg2">
                              <a:lumMod val="10000"/>
                            </a:schemeClr>
                          </a:solidFill>
                          <a:effectLst/>
                          <a:latin typeface="+mn-lt"/>
                        </a:rPr>
                        <a:t>Nausea</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14</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8</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16</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9</a:t>
                      </a:r>
                    </a:p>
                  </a:txBody>
                  <a:tcPr marL="91447" marR="91447" anchor="ctr">
                    <a:lnL>
                      <a:noFill/>
                    </a:lnL>
                    <a:lnR>
                      <a:noFill/>
                    </a:lnR>
                    <a:lnT>
                      <a:noFill/>
                    </a:lnT>
                    <a:lnB>
                      <a:noFill/>
                    </a:lnB>
                    <a:lnTlToBr>
                      <a:noFill/>
                    </a:lnTlToBr>
                    <a:lnBlToTr>
                      <a:noFill/>
                    </a:lnBlToTr>
                    <a:solidFill>
                      <a:schemeClr val="bg2"/>
                    </a:solidFill>
                  </a:tcPr>
                </a:tc>
                <a:extLst>
                  <a:ext uri="{0D108BD9-81ED-4DB2-BD59-A6C34878D82A}">
                    <a16:rowId xmlns:a16="http://schemas.microsoft.com/office/drawing/2014/main" xmlns="" val="10012"/>
                  </a:ext>
                </a:extLst>
              </a:tr>
              <a:tr h="518160">
                <a:tc>
                  <a:txBody>
                    <a:bodyPr/>
                    <a:lstStyle/>
                    <a:p>
                      <a:pPr marL="0" indent="0" algn="l" rtl="0" fontAlgn="ctr">
                        <a:buFont typeface="Arial" panose="020B0604020202020204" pitchFamily="34" charset="0"/>
                        <a:buNone/>
                      </a:pPr>
                      <a:r>
                        <a:rPr lang="en-US" sz="1400" b="0" i="0" u="none" strike="noStrike" dirty="0">
                          <a:solidFill>
                            <a:schemeClr val="bg2">
                              <a:lumMod val="10000"/>
                            </a:schemeClr>
                          </a:solidFill>
                          <a:effectLst/>
                          <a:latin typeface="+mn-lt"/>
                        </a:rPr>
                        <a:t>Grade 3/4 lab abnormality</a:t>
                      </a:r>
                    </a:p>
                  </a:txBody>
                  <a:tcPr marL="91447" marR="91447" anchor="ctr">
                    <a:lnL>
                      <a:noFill/>
                    </a:lnL>
                    <a:lnR>
                      <a:noFill/>
                    </a:lnR>
                    <a:lnT>
                      <a:noFill/>
                    </a:lnT>
                    <a:lnB>
                      <a:noFill/>
                    </a:lnB>
                    <a:lnTlToBr>
                      <a:noFill/>
                    </a:lnTlToBr>
                    <a:lnBlToTr>
                      <a:noFill/>
                    </a:lnBlToTr>
                    <a:solidFill>
                      <a:schemeClr val="tx1">
                        <a:lumMod val="95000"/>
                      </a:schemeClr>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7</a:t>
                      </a:r>
                    </a:p>
                  </a:txBody>
                  <a:tcPr marL="91447" marR="91447" anchor="ctr">
                    <a:lnL>
                      <a:noFill/>
                    </a:lnL>
                    <a:lnR>
                      <a:noFill/>
                    </a:lnR>
                    <a:lnT>
                      <a:noFill/>
                    </a:lnT>
                    <a:lnB>
                      <a:noFill/>
                    </a:lnB>
                    <a:lnTlToBr>
                      <a:noFill/>
                    </a:lnTlToBr>
                    <a:lnBlToTr>
                      <a:noFill/>
                    </a:lnBlToTr>
                    <a:solidFill>
                      <a:schemeClr val="tx1">
                        <a:lumMod val="95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lang="en-US" sz="1400" b="0" i="0" u="none" strike="noStrike" dirty="0">
                          <a:solidFill>
                            <a:schemeClr val="bg2">
                              <a:lumMod val="10000"/>
                            </a:schemeClr>
                          </a:solidFill>
                          <a:effectLst/>
                          <a:latin typeface="+mn-lt"/>
                        </a:rPr>
                        <a:t>14</a:t>
                      </a:r>
                    </a:p>
                  </a:txBody>
                  <a:tcPr marL="91447" marR="91447" anchor="ctr">
                    <a:lnL>
                      <a:noFill/>
                    </a:lnL>
                    <a:lnR>
                      <a:noFill/>
                    </a:lnR>
                    <a:lnT>
                      <a:noFill/>
                    </a:lnT>
                    <a:lnB>
                      <a:noFill/>
                    </a:lnB>
                    <a:lnTlToBr>
                      <a:noFill/>
                    </a:lnTlToBr>
                    <a:lnBlToTr>
                      <a:noFill/>
                    </a:lnBlToTr>
                    <a:solidFill>
                      <a:schemeClr val="tx1">
                        <a:lumMod val="95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lang="en-US" sz="1400" b="0" i="0" u="none" strike="noStrike" dirty="0">
                          <a:solidFill>
                            <a:schemeClr val="bg2">
                              <a:lumMod val="10000"/>
                            </a:schemeClr>
                          </a:solidFill>
                          <a:effectLst/>
                          <a:latin typeface="+mn-lt"/>
                        </a:rPr>
                        <a:t>5</a:t>
                      </a:r>
                    </a:p>
                  </a:txBody>
                  <a:tcPr marL="91447" marR="91447" anchor="ctr">
                    <a:lnL>
                      <a:noFill/>
                    </a:lnL>
                    <a:lnR>
                      <a:noFill/>
                    </a:lnR>
                    <a:lnT>
                      <a:noFill/>
                    </a:lnT>
                    <a:lnB>
                      <a:noFill/>
                    </a:lnB>
                    <a:lnTlToBr>
                      <a:noFill/>
                    </a:lnTlToBr>
                    <a:lnBlToTr>
                      <a:noFill/>
                    </a:lnBlToTr>
                    <a:solidFill>
                      <a:schemeClr val="tx1">
                        <a:lumMod val="95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lang="en-US" sz="1400" b="0" i="0" u="none" strike="noStrike" dirty="0">
                          <a:solidFill>
                            <a:schemeClr val="bg2">
                              <a:lumMod val="10000"/>
                            </a:schemeClr>
                          </a:solidFill>
                          <a:effectLst/>
                          <a:latin typeface="+mn-lt"/>
                        </a:rPr>
                        <a:t>4</a:t>
                      </a:r>
                    </a:p>
                  </a:txBody>
                  <a:tcPr marL="91447" marR="91447" anchor="ctr">
                    <a:lnL>
                      <a:noFill/>
                    </a:lnL>
                    <a:lnR>
                      <a:noFill/>
                    </a:lnR>
                    <a:lnT>
                      <a:noFill/>
                    </a:lnT>
                    <a:lnB>
                      <a:noFill/>
                    </a:lnB>
                    <a:lnTlToBr>
                      <a:noFill/>
                    </a:lnTlToBr>
                    <a:lnBlToTr>
                      <a:noFill/>
                    </a:lnBlToTr>
                    <a:solidFill>
                      <a:schemeClr val="tx1">
                        <a:lumMod val="95000"/>
                      </a:schemeClr>
                    </a:solidFill>
                  </a:tcPr>
                </a:tc>
                <a:extLst>
                  <a:ext uri="{0D108BD9-81ED-4DB2-BD59-A6C34878D82A}">
                    <a16:rowId xmlns:a16="http://schemas.microsoft.com/office/drawing/2014/main" xmlns="" val="10013"/>
                  </a:ext>
                </a:extLst>
              </a:tr>
            </a:tbl>
          </a:graphicData>
        </a:graphic>
      </p:graphicFrame>
      <p:grpSp>
        <p:nvGrpSpPr>
          <p:cNvPr id="9262" name="Group 16"/>
          <p:cNvGrpSpPr>
            <a:grpSpLocks/>
          </p:cNvGrpSpPr>
          <p:nvPr/>
        </p:nvGrpSpPr>
        <p:grpSpPr bwMode="auto">
          <a:xfrm>
            <a:off x="6291263" y="6208713"/>
            <a:ext cx="2673350" cy="450850"/>
            <a:chOff x="9289790" y="4481726"/>
            <a:chExt cx="2673350" cy="450347"/>
          </a:xfrm>
        </p:grpSpPr>
        <p:pic>
          <p:nvPicPr>
            <p:cNvPr id="9263"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74958" y="4481726"/>
              <a:ext cx="566997" cy="184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9264" name="Rectangle 8"/>
            <p:cNvSpPr>
              <a:spLocks noChangeArrowheads="1"/>
            </p:cNvSpPr>
            <p:nvPr/>
          </p:nvSpPr>
          <p:spPr bwMode="auto">
            <a:xfrm>
              <a:off x="9289790" y="4624098"/>
              <a:ext cx="26733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r>
                <a:rPr lang="en-US" altLang="en-US" sz="1400" b="0" dirty="0">
                  <a:solidFill>
                    <a:schemeClr val="bg2"/>
                  </a:solidFill>
                </a:rPr>
                <a:t>Slide credit: </a:t>
              </a:r>
              <a:r>
                <a:rPr lang="en-US" altLang="en-US" sz="1400" b="0" dirty="0">
                  <a:solidFill>
                    <a:schemeClr val="bg2"/>
                  </a:solidFill>
                  <a:hlinkClick r:id="rId4"/>
                </a:rPr>
                <a:t>clinicaloptions.com</a:t>
              </a:r>
              <a:endParaRPr lang="en-US" altLang="en-US" sz="1400" b="0" dirty="0">
                <a:solidFill>
                  <a:schemeClr val="bg2"/>
                </a:solidFill>
              </a:endParaRPr>
            </a:p>
          </p:txBody>
        </p:sp>
      </p:grpSp>
      <p:sp>
        <p:nvSpPr>
          <p:cNvPr id="7" name="Text Box 11"/>
          <p:cNvSpPr txBox="1">
            <a:spLocks noChangeArrowheads="1"/>
          </p:cNvSpPr>
          <p:nvPr/>
        </p:nvSpPr>
        <p:spPr bwMode="auto">
          <a:xfrm>
            <a:off x="285750" y="6350000"/>
            <a:ext cx="60086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pPr>
            <a:r>
              <a:rPr lang="nb-NO" altLang="en-US" sz="1400" b="0" dirty="0">
                <a:solidFill>
                  <a:schemeClr val="bg2"/>
                </a:solidFill>
              </a:rPr>
              <a:t>References in slidenotes.</a:t>
            </a:r>
          </a:p>
        </p:txBody>
      </p:sp>
      <p:cxnSp>
        <p:nvCxnSpPr>
          <p:cNvPr id="8" name="Straight Connector 7"/>
          <p:cNvCxnSpPr/>
          <p:nvPr/>
        </p:nvCxnSpPr>
        <p:spPr bwMode="auto">
          <a:xfrm>
            <a:off x="2603715" y="1749972"/>
            <a:ext cx="2502442" cy="0"/>
          </a:xfrm>
          <a:prstGeom prst="line">
            <a:avLst/>
          </a:prstGeom>
          <a:noFill/>
          <a:ln w="28575" cap="flat" cmpd="sng" algn="ctr">
            <a:solidFill>
              <a:schemeClr val="tx1"/>
            </a:solidFill>
            <a:prstDash val="solid"/>
            <a:round/>
            <a:headEnd type="none" w="med" len="med"/>
            <a:tailEnd type="none" w="med" len="med"/>
          </a:ln>
          <a:effectLst/>
        </p:spPr>
      </p:cxnSp>
      <p:cxnSp>
        <p:nvCxnSpPr>
          <p:cNvPr id="10" name="Straight Connector 9"/>
          <p:cNvCxnSpPr/>
          <p:nvPr/>
        </p:nvCxnSpPr>
        <p:spPr bwMode="auto">
          <a:xfrm>
            <a:off x="5773989" y="1746052"/>
            <a:ext cx="2502442" cy="0"/>
          </a:xfrm>
          <a:prstGeom prst="line">
            <a:avLst/>
          </a:prstGeom>
          <a:noFill/>
          <a:ln w="2857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9192527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2"/>
          <p:cNvSpPr>
            <a:spLocks noGrp="1"/>
          </p:cNvSpPr>
          <p:nvPr>
            <p:ph type="title"/>
          </p:nvPr>
        </p:nvSpPr>
        <p:spPr>
          <a:xfrm>
            <a:off x="377825" y="238125"/>
            <a:ext cx="8442325" cy="1103313"/>
          </a:xfrm>
        </p:spPr>
        <p:txBody>
          <a:bodyPr/>
          <a:lstStyle/>
          <a:p>
            <a:r>
              <a:rPr lang="en-US" altLang="en-US" dirty="0">
                <a:ea typeface="MS PGothic" panose="020B0600070205080204" pitchFamily="34" charset="-128"/>
              </a:rPr>
              <a:t>POLARIS Studies: Safety</a:t>
            </a:r>
          </a:p>
        </p:txBody>
      </p:sp>
      <p:graphicFrame>
        <p:nvGraphicFramePr>
          <p:cNvPr id="9" name="Table 8"/>
          <p:cNvGraphicFramePr>
            <a:graphicFrameLocks noGrp="1"/>
          </p:cNvGraphicFramePr>
          <p:nvPr>
            <p:extLst>
              <p:ext uri="{D42A27DB-BD31-4B8C-83A1-F6EECF244321}">
                <p14:modId xmlns:p14="http://schemas.microsoft.com/office/powerpoint/2010/main" val="1938724978"/>
              </p:ext>
            </p:extLst>
          </p:nvPr>
        </p:nvGraphicFramePr>
        <p:xfrm>
          <a:off x="382588" y="1443873"/>
          <a:ext cx="8464552" cy="4693920"/>
        </p:xfrm>
        <a:graphic>
          <a:graphicData uri="http://schemas.openxmlformats.org/drawingml/2006/table">
            <a:tbl>
              <a:tblPr/>
              <a:tblGrid>
                <a:gridCol w="1909504">
                  <a:extLst>
                    <a:ext uri="{9D8B030D-6E8A-4147-A177-3AD203B41FA5}">
                      <a16:colId xmlns:a16="http://schemas.microsoft.com/office/drawing/2014/main" xmlns="" val="20000"/>
                    </a:ext>
                  </a:extLst>
                </a:gridCol>
                <a:gridCol w="1638762">
                  <a:extLst>
                    <a:ext uri="{9D8B030D-6E8A-4147-A177-3AD203B41FA5}">
                      <a16:colId xmlns:a16="http://schemas.microsoft.com/office/drawing/2014/main" xmlns="" val="20001"/>
                    </a:ext>
                  </a:extLst>
                </a:gridCol>
                <a:gridCol w="1638762">
                  <a:extLst>
                    <a:ext uri="{9D8B030D-6E8A-4147-A177-3AD203B41FA5}">
                      <a16:colId xmlns:a16="http://schemas.microsoft.com/office/drawing/2014/main" xmlns="" val="20002"/>
                    </a:ext>
                  </a:extLst>
                </a:gridCol>
                <a:gridCol w="1638762">
                  <a:extLst>
                    <a:ext uri="{9D8B030D-6E8A-4147-A177-3AD203B41FA5}">
                      <a16:colId xmlns:a16="http://schemas.microsoft.com/office/drawing/2014/main" xmlns="" val="20003"/>
                    </a:ext>
                  </a:extLst>
                </a:gridCol>
                <a:gridCol w="1638762">
                  <a:extLst>
                    <a:ext uri="{9D8B030D-6E8A-4147-A177-3AD203B41FA5}">
                      <a16:colId xmlns:a16="http://schemas.microsoft.com/office/drawing/2014/main" xmlns="" val="20004"/>
                    </a:ext>
                  </a:extLst>
                </a:gridCol>
              </a:tblGrid>
              <a:tr h="304800">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FFFFFF"/>
                          </a:solidFill>
                          <a:effectLst/>
                          <a:latin typeface="Arial" charset="0"/>
                          <a:ea typeface="ＭＳ Ｐゴシック" charset="-128"/>
                        </a:rPr>
                        <a:t>Outcome, %</a:t>
                      </a:r>
                    </a:p>
                  </a:txBody>
                  <a:tcPr marL="91447" marR="91447" anchor="ctr" horzOverflow="overflow">
                    <a:lnL>
                      <a:noFill/>
                    </a:lnL>
                    <a:lnR>
                      <a:noFill/>
                    </a:lnR>
                    <a:lnT>
                      <a:noFill/>
                    </a:lnT>
                    <a:lnB>
                      <a:noFill/>
                    </a:lnB>
                    <a:lnTlToBr>
                      <a:noFill/>
                    </a:lnTlToBr>
                    <a:lnBlToTr>
                      <a:noFill/>
                    </a:lnBlToTr>
                    <a:solidFill>
                      <a:schemeClr val="accent1"/>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FFFFFF"/>
                          </a:solidFill>
                          <a:effectLst/>
                          <a:latin typeface="Arial" charset="0"/>
                          <a:ea typeface="ＭＳ Ｐゴシック" charset="-128"/>
                        </a:rPr>
                        <a:t>POLARIS-3</a:t>
                      </a:r>
                      <a:r>
                        <a:rPr kumimoji="0" lang="en-US" sz="1400" b="1" i="0" u="none" strike="noStrike" cap="none" normalizeH="0" baseline="30000" dirty="0">
                          <a:ln>
                            <a:noFill/>
                          </a:ln>
                          <a:solidFill>
                            <a:srgbClr val="FFFFFF"/>
                          </a:solidFill>
                          <a:effectLst/>
                          <a:latin typeface="Arial" charset="0"/>
                          <a:ea typeface="ＭＳ Ｐゴシック" charset="-128"/>
                        </a:rPr>
                        <a:t>[1]</a:t>
                      </a:r>
                    </a:p>
                  </a:txBody>
                  <a:tcPr marL="91447" marR="91447" anchor="ctr" horzOverflow="overflow">
                    <a:lnL>
                      <a:noFill/>
                    </a:lnL>
                    <a:lnR>
                      <a:noFill/>
                    </a:lnR>
                    <a:lnT>
                      <a:noFill/>
                    </a:lnT>
                    <a:lnB>
                      <a:noFill/>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a:ln>
                          <a:noFill/>
                        </a:ln>
                        <a:solidFill>
                          <a:srgbClr val="FFFFFF"/>
                        </a:solidFill>
                        <a:effectLst/>
                        <a:latin typeface="Arial" charset="0"/>
                        <a:ea typeface="ＭＳ Ｐゴシック" charset="-128"/>
                      </a:endParaRPr>
                    </a:p>
                  </a:txBody>
                  <a:tcPr marL="91447" marR="91447" horzOverflow="overflow">
                    <a:lnL>
                      <a:noFill/>
                    </a:lnL>
                    <a:lnR>
                      <a:noFill/>
                    </a:lnR>
                    <a:lnT>
                      <a:noFill/>
                    </a:lnT>
                    <a:lnB>
                      <a:noFill/>
                    </a:lnB>
                    <a:lnTlToBr>
                      <a:noFill/>
                    </a:lnTlToBr>
                    <a:lnBlToTr>
                      <a:noFill/>
                    </a:lnBlToTr>
                    <a:solidFill>
                      <a:schemeClr val="accent1"/>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1" i="0" u="none" strike="noStrike" cap="none" normalizeH="0" baseline="0" dirty="0">
                          <a:ln>
                            <a:noFill/>
                          </a:ln>
                          <a:solidFill>
                            <a:srgbClr val="FFFFFF"/>
                          </a:solidFill>
                          <a:effectLst/>
                          <a:latin typeface="Arial" charset="0"/>
                          <a:ea typeface="ＭＳ Ｐゴシック" charset="-128"/>
                        </a:rPr>
                        <a:t>POLARIS-4</a:t>
                      </a:r>
                      <a:r>
                        <a:rPr kumimoji="0" lang="en-US" sz="1400" b="1" i="0" u="none" strike="noStrike" cap="none" normalizeH="0" baseline="30000" dirty="0">
                          <a:ln>
                            <a:noFill/>
                          </a:ln>
                          <a:solidFill>
                            <a:srgbClr val="FFFFFF"/>
                          </a:solidFill>
                          <a:effectLst/>
                          <a:latin typeface="Arial" charset="0"/>
                          <a:ea typeface="ＭＳ Ｐゴシック" charset="-128"/>
                        </a:rPr>
                        <a:t>[2]</a:t>
                      </a:r>
                    </a:p>
                  </a:txBody>
                  <a:tcPr marL="91447" marR="91447" anchor="ctr" horzOverflow="overflow">
                    <a:lnL>
                      <a:noFill/>
                    </a:lnL>
                    <a:lnR>
                      <a:noFill/>
                    </a:lnR>
                    <a:lnT>
                      <a:noFill/>
                    </a:lnT>
                    <a:lnB>
                      <a:noFill/>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rgbClr val="FFFFFF"/>
                        </a:solidFill>
                        <a:effectLst/>
                        <a:latin typeface="Arial" charset="0"/>
                        <a:ea typeface="ＭＳ Ｐゴシック" charset="-128"/>
                      </a:endParaRPr>
                    </a:p>
                  </a:txBody>
                  <a:tcPr marL="91447" marR="91447" anchor="ctr" horzOverflow="overflow">
                    <a:lnL>
                      <a:noFill/>
                    </a:lnL>
                    <a:lnR>
                      <a:noFill/>
                    </a:lnR>
                    <a:lnT>
                      <a:noFill/>
                    </a:lnT>
                    <a:lnB>
                      <a:noFill/>
                    </a:lnB>
                    <a:lnTlToBr>
                      <a:noFill/>
                    </a:lnTlToBr>
                    <a:lnBlToTr>
                      <a:noFill/>
                    </a:lnBlToTr>
                    <a:solidFill>
                      <a:schemeClr val="accent1"/>
                    </a:solidFill>
                  </a:tcPr>
                </a:tc>
                <a:extLst>
                  <a:ext uri="{0D108BD9-81ED-4DB2-BD59-A6C34878D82A}">
                    <a16:rowId xmlns:a16="http://schemas.microsoft.com/office/drawing/2014/main" xmlns="" val="10000"/>
                  </a:ext>
                </a:extLst>
              </a:tr>
              <a:tr h="51816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a:ln>
                          <a:noFill/>
                        </a:ln>
                        <a:solidFill>
                          <a:srgbClr val="FFFFFF"/>
                        </a:solidFill>
                        <a:effectLst/>
                        <a:latin typeface="Arial" charset="0"/>
                        <a:ea typeface="ＭＳ Ｐゴシック" charset="-128"/>
                      </a:endParaRPr>
                    </a:p>
                  </a:txBody>
                  <a:tcPr marL="91447" marR="91447" horzOverflow="overflow">
                    <a:lnL>
                      <a:noFill/>
                    </a:lnL>
                    <a:lnR>
                      <a:noFill/>
                    </a:lnR>
                    <a:lnT>
                      <a:noFill/>
                    </a:lnT>
                    <a:lnB>
                      <a:noFill/>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FFFFFF"/>
                          </a:solidFill>
                          <a:effectLst/>
                          <a:latin typeface="Arial" charset="0"/>
                          <a:ea typeface="ＭＳ Ｐゴシック" charset="-128"/>
                        </a:rPr>
                        <a:t>SOF/VEL/VOX</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FFFFFF"/>
                          </a:solidFill>
                          <a:effectLst/>
                          <a:latin typeface="Arial" charset="0"/>
                          <a:ea typeface="ＭＳ Ｐゴシック" charset="-128"/>
                        </a:rPr>
                        <a:t>(n = 110)</a:t>
                      </a:r>
                    </a:p>
                  </a:txBody>
                  <a:tcPr marL="91447" marR="91447" anchor="ctr" horzOverflow="overflow">
                    <a:lnL>
                      <a:noFill/>
                    </a:lnL>
                    <a:lnR>
                      <a:noFill/>
                    </a:lnR>
                    <a:lnT>
                      <a:noFill/>
                    </a:lnT>
                    <a:lnB>
                      <a:noFill/>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FFFFFF"/>
                          </a:solidFill>
                          <a:effectLst/>
                          <a:latin typeface="Arial" charset="0"/>
                          <a:ea typeface="ＭＳ Ｐゴシック" charset="-128"/>
                        </a:rPr>
                        <a:t>SOF/VEL</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FFFFFF"/>
                          </a:solidFill>
                          <a:effectLst/>
                          <a:latin typeface="Arial" charset="0"/>
                          <a:ea typeface="ＭＳ Ｐゴシック" charset="-128"/>
                        </a:rPr>
                        <a:t>(n = 109)</a:t>
                      </a:r>
                    </a:p>
                  </a:txBody>
                  <a:tcPr marL="91447" marR="91447" anchor="ctr" horzOverflow="overflow">
                    <a:lnL>
                      <a:noFill/>
                    </a:lnL>
                    <a:lnR>
                      <a:noFill/>
                    </a:lnR>
                    <a:lnT>
                      <a:noFill/>
                    </a:lnT>
                    <a:lnB>
                      <a:noFill/>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FFFFFF"/>
                          </a:solidFill>
                          <a:effectLst/>
                          <a:latin typeface="Arial" charset="0"/>
                          <a:ea typeface="ＭＳ Ｐゴシック" charset="-128"/>
                        </a:rPr>
                        <a:t>SOF/VEL/VOX</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FFFFFF"/>
                          </a:solidFill>
                          <a:effectLst/>
                          <a:latin typeface="Arial" charset="0"/>
                          <a:ea typeface="ＭＳ Ｐゴシック" charset="-128"/>
                        </a:rPr>
                        <a:t>(n = 182)</a:t>
                      </a:r>
                    </a:p>
                  </a:txBody>
                  <a:tcPr marL="91447" marR="91447" anchor="ctr" horzOverflow="overflow">
                    <a:lnL>
                      <a:noFill/>
                    </a:lnL>
                    <a:lnR>
                      <a:noFill/>
                    </a:lnR>
                    <a:lnT>
                      <a:noFill/>
                    </a:lnT>
                    <a:lnB>
                      <a:noFill/>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FFFFFF"/>
                          </a:solidFill>
                          <a:effectLst/>
                          <a:latin typeface="Arial" charset="0"/>
                          <a:ea typeface="ＭＳ Ｐゴシック" charset="-128"/>
                        </a:rPr>
                        <a:t>SOF/VEL</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FFFFFF"/>
                          </a:solidFill>
                          <a:effectLst/>
                          <a:latin typeface="Arial" charset="0"/>
                          <a:ea typeface="ＭＳ Ｐゴシック" charset="-128"/>
                        </a:rPr>
                        <a:t>(n = 151)</a:t>
                      </a:r>
                    </a:p>
                  </a:txBody>
                  <a:tcPr marL="91447" marR="91447" anchor="ctr" horzOverflow="overflow">
                    <a:lnL>
                      <a:noFill/>
                    </a:lnL>
                    <a:lnR>
                      <a:noFill/>
                    </a:lnR>
                    <a:lnT>
                      <a:noFill/>
                    </a:lnT>
                    <a:lnB>
                      <a:noFill/>
                    </a:lnB>
                    <a:lnTlToBr>
                      <a:noFill/>
                    </a:lnTlToBr>
                    <a:lnBlToTr>
                      <a:noFill/>
                    </a:lnBlToTr>
                    <a:solidFill>
                      <a:schemeClr val="accent1"/>
                    </a:solidFill>
                  </a:tcPr>
                </a:tc>
                <a:extLst>
                  <a:ext uri="{0D108BD9-81ED-4DB2-BD59-A6C34878D82A}">
                    <a16:rowId xmlns:a16="http://schemas.microsoft.com/office/drawing/2014/main" xmlns="" val="10001"/>
                  </a:ext>
                </a:extLst>
              </a:tr>
              <a:tr h="304800">
                <a:tc>
                  <a:txBody>
                    <a:bodyPr/>
                    <a:lstStyle/>
                    <a:p>
                      <a:pPr algn="l" rtl="0" fontAlgn="ctr"/>
                      <a:r>
                        <a:rPr lang="en-US" sz="1400" b="0" i="0" u="none" strike="noStrike" dirty="0">
                          <a:solidFill>
                            <a:schemeClr val="bg2">
                              <a:lumMod val="10000"/>
                            </a:schemeClr>
                          </a:solidFill>
                          <a:effectLst/>
                          <a:latin typeface="+mn-lt"/>
                        </a:rPr>
                        <a:t>Any AE</a:t>
                      </a:r>
                    </a:p>
                  </a:txBody>
                  <a:tcPr marL="91447" marR="91447" anchor="ctr">
                    <a:lnL>
                      <a:noFill/>
                    </a:lnL>
                    <a:lnR>
                      <a:noFill/>
                    </a:lnR>
                    <a:lnT>
                      <a:noFill/>
                    </a:lnT>
                    <a:lnB>
                      <a:noFill/>
                    </a:lnB>
                    <a:lnTlToBr>
                      <a:noFill/>
                    </a:lnTlToBr>
                    <a:lnBlToTr>
                      <a:noFill/>
                    </a:lnBlToTr>
                    <a:solidFill>
                      <a:srgbClr val="CDCDCF"/>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75</a:t>
                      </a:r>
                    </a:p>
                  </a:txBody>
                  <a:tcPr marL="91447" marR="91447" anchor="ctr">
                    <a:lnL>
                      <a:noFill/>
                    </a:lnL>
                    <a:lnR>
                      <a:noFill/>
                    </a:lnR>
                    <a:lnT>
                      <a:noFill/>
                    </a:lnT>
                    <a:lnB>
                      <a:noFill/>
                    </a:lnB>
                    <a:lnTlToBr>
                      <a:noFill/>
                    </a:lnTlToBr>
                    <a:lnBlToTr>
                      <a:noFill/>
                    </a:lnBlToTr>
                    <a:solidFill>
                      <a:srgbClr val="CDCDCF"/>
                    </a:solidFill>
                  </a:tcPr>
                </a:tc>
                <a:tc>
                  <a:txBody>
                    <a:bodyPr/>
                    <a:lstStyle/>
                    <a:p>
                      <a:pPr marL="0" marR="0" indent="0" algn="ctr"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lang="en-US" sz="1400" b="0" i="0" u="none" strike="noStrike" dirty="0">
                          <a:solidFill>
                            <a:schemeClr val="bg2">
                              <a:lumMod val="10000"/>
                            </a:schemeClr>
                          </a:solidFill>
                          <a:effectLst/>
                          <a:latin typeface="+mn-lt"/>
                        </a:rPr>
                        <a:t>74</a:t>
                      </a:r>
                    </a:p>
                  </a:txBody>
                  <a:tcPr marL="91447" marR="91447" anchor="ctr">
                    <a:lnL>
                      <a:noFill/>
                    </a:lnL>
                    <a:lnR>
                      <a:noFill/>
                    </a:lnR>
                    <a:lnT>
                      <a:noFill/>
                    </a:lnT>
                    <a:lnB>
                      <a:noFill/>
                    </a:lnB>
                    <a:lnTlToBr>
                      <a:noFill/>
                    </a:lnTlToBr>
                    <a:lnBlToTr>
                      <a:noFill/>
                    </a:lnBlToTr>
                    <a:solidFill>
                      <a:schemeClr val="bg2"/>
                    </a:solidFill>
                  </a:tcPr>
                </a:tc>
                <a:tc>
                  <a:txBody>
                    <a:bodyPr/>
                    <a:lstStyle/>
                    <a:p>
                      <a:pPr marL="0" marR="0" indent="0" algn="ctr"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lang="en-US" sz="1400" b="0" i="0" u="none" strike="noStrike" dirty="0">
                          <a:solidFill>
                            <a:schemeClr val="bg2">
                              <a:lumMod val="10000"/>
                            </a:schemeClr>
                          </a:solidFill>
                          <a:effectLst/>
                          <a:latin typeface="+mn-lt"/>
                        </a:rPr>
                        <a:t>77</a:t>
                      </a:r>
                    </a:p>
                  </a:txBody>
                  <a:tcPr marL="91447" marR="91447" anchor="ctr">
                    <a:lnL>
                      <a:noFill/>
                    </a:lnL>
                    <a:lnR>
                      <a:noFill/>
                    </a:lnR>
                    <a:lnT>
                      <a:noFill/>
                    </a:lnT>
                    <a:lnB>
                      <a:noFill/>
                    </a:lnB>
                    <a:lnTlToBr>
                      <a:noFill/>
                    </a:lnTlToBr>
                    <a:lnBlToTr>
                      <a:noFill/>
                    </a:lnBlToTr>
                    <a:solidFill>
                      <a:schemeClr val="bg2"/>
                    </a:solidFill>
                  </a:tcPr>
                </a:tc>
                <a:tc>
                  <a:txBody>
                    <a:bodyPr/>
                    <a:lstStyle/>
                    <a:p>
                      <a:pPr marL="0" marR="0" indent="0" algn="ctr"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lang="en-US" sz="1400" b="0" i="0" u="none" strike="noStrike" dirty="0">
                          <a:solidFill>
                            <a:schemeClr val="bg2">
                              <a:lumMod val="10000"/>
                            </a:schemeClr>
                          </a:solidFill>
                          <a:effectLst/>
                          <a:latin typeface="+mn-lt"/>
                        </a:rPr>
                        <a:t>74</a:t>
                      </a:r>
                    </a:p>
                  </a:txBody>
                  <a:tcPr marL="91447" marR="91447" anchor="ctr">
                    <a:lnL>
                      <a:noFill/>
                    </a:lnL>
                    <a:lnR>
                      <a:noFill/>
                    </a:lnR>
                    <a:lnT>
                      <a:noFill/>
                    </a:lnT>
                    <a:lnB>
                      <a:noFill/>
                    </a:lnB>
                    <a:lnTlToBr>
                      <a:noFill/>
                    </a:lnTlToBr>
                    <a:lnBlToTr>
                      <a:noFill/>
                    </a:lnBlToTr>
                    <a:solidFill>
                      <a:schemeClr val="bg2"/>
                    </a:solidFill>
                  </a:tcPr>
                </a:tc>
                <a:extLst>
                  <a:ext uri="{0D108BD9-81ED-4DB2-BD59-A6C34878D82A}">
                    <a16:rowId xmlns:a16="http://schemas.microsoft.com/office/drawing/2014/main" xmlns="" val="10002"/>
                  </a:ext>
                </a:extLst>
              </a:tr>
              <a:tr h="304800">
                <a:tc>
                  <a:txBody>
                    <a:bodyPr/>
                    <a:lstStyle/>
                    <a:p>
                      <a:pPr algn="l" rtl="0" fontAlgn="ctr"/>
                      <a:r>
                        <a:rPr lang="en-US" sz="1400" b="0" i="0" u="none" strike="noStrike" dirty="0">
                          <a:solidFill>
                            <a:schemeClr val="bg2">
                              <a:lumMod val="10000"/>
                            </a:schemeClr>
                          </a:solidFill>
                          <a:effectLst/>
                          <a:latin typeface="+mn-lt"/>
                        </a:rPr>
                        <a:t>Grade 3/4 AE</a:t>
                      </a:r>
                    </a:p>
                  </a:txBody>
                  <a:tcPr marL="91447" marR="91447" anchor="ctr">
                    <a:lnL>
                      <a:noFill/>
                    </a:lnL>
                    <a:lnR>
                      <a:noFill/>
                    </a:lnR>
                    <a:lnT>
                      <a:noFill/>
                    </a:lnT>
                    <a:lnB>
                      <a:noFill/>
                    </a:lnB>
                    <a:lnTlToBr>
                      <a:noFill/>
                    </a:lnTlToBr>
                    <a:lnBlToTr>
                      <a:noFill/>
                    </a:lnBlToTr>
                    <a:solidFill>
                      <a:srgbClr val="F2F2F2"/>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3</a:t>
                      </a:r>
                    </a:p>
                  </a:txBody>
                  <a:tcPr marL="91447" marR="91447" anchor="ctr">
                    <a:lnL>
                      <a:noFill/>
                    </a:lnL>
                    <a:lnR>
                      <a:noFill/>
                    </a:lnR>
                    <a:lnT>
                      <a:noFill/>
                    </a:lnT>
                    <a:lnB>
                      <a:noFill/>
                    </a:lnB>
                    <a:lnTlToBr>
                      <a:noFill/>
                    </a:lnTlToBr>
                    <a:lnBlToTr>
                      <a:noFill/>
                    </a:lnBlToTr>
                    <a:solidFill>
                      <a:srgbClr val="F2F2F2"/>
                    </a:solidFill>
                  </a:tcPr>
                </a:tc>
                <a:tc>
                  <a:txBody>
                    <a:bodyPr/>
                    <a:lstStyle/>
                    <a:p>
                      <a:pPr marL="0" marR="0" indent="0" algn="ctr"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lang="en-US" sz="1400" b="0" i="0" u="none" strike="noStrike" dirty="0">
                          <a:solidFill>
                            <a:schemeClr val="bg2">
                              <a:lumMod val="10000"/>
                            </a:schemeClr>
                          </a:solidFill>
                          <a:effectLst/>
                          <a:latin typeface="+mn-lt"/>
                        </a:rPr>
                        <a:t>4</a:t>
                      </a:r>
                    </a:p>
                  </a:txBody>
                  <a:tcPr marL="91447" marR="91447" anchor="ctr">
                    <a:lnL>
                      <a:noFill/>
                    </a:lnL>
                    <a:lnR>
                      <a:noFill/>
                    </a:lnR>
                    <a:lnT>
                      <a:noFill/>
                    </a:lnT>
                    <a:lnB>
                      <a:noFill/>
                    </a:lnB>
                    <a:lnTlToBr>
                      <a:noFill/>
                    </a:lnTlToBr>
                    <a:lnBlToTr>
                      <a:noFill/>
                    </a:lnBlToTr>
                    <a:solidFill>
                      <a:srgbClr val="F2F2F2"/>
                    </a:solidFill>
                  </a:tcPr>
                </a:tc>
                <a:tc>
                  <a:txBody>
                    <a:bodyPr/>
                    <a:lstStyle/>
                    <a:p>
                      <a:pPr marL="0" marR="0" indent="0" algn="ctr"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lang="en-US" sz="1400" b="0" i="0" u="none" strike="noStrike" dirty="0">
                          <a:solidFill>
                            <a:schemeClr val="bg2">
                              <a:lumMod val="10000"/>
                            </a:schemeClr>
                          </a:solidFill>
                          <a:effectLst/>
                          <a:latin typeface="+mn-lt"/>
                        </a:rPr>
                        <a:t>1</a:t>
                      </a:r>
                    </a:p>
                  </a:txBody>
                  <a:tcPr marL="91447" marR="91447" anchor="ctr">
                    <a:lnL>
                      <a:noFill/>
                    </a:lnL>
                    <a:lnR>
                      <a:noFill/>
                    </a:lnR>
                    <a:lnT>
                      <a:noFill/>
                    </a:lnT>
                    <a:lnB>
                      <a:noFill/>
                    </a:lnB>
                    <a:lnTlToBr>
                      <a:noFill/>
                    </a:lnTlToBr>
                    <a:lnBlToTr>
                      <a:noFill/>
                    </a:lnBlToTr>
                    <a:solidFill>
                      <a:srgbClr val="F2F2F2"/>
                    </a:solidFill>
                  </a:tcPr>
                </a:tc>
                <a:tc>
                  <a:txBody>
                    <a:bodyPr/>
                    <a:lstStyle/>
                    <a:p>
                      <a:pPr marL="0" marR="0" indent="0" algn="ctr"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lang="en-US" sz="1400" b="0" i="0" u="none" strike="noStrike" dirty="0">
                          <a:solidFill>
                            <a:schemeClr val="bg2">
                              <a:lumMod val="10000"/>
                            </a:schemeClr>
                          </a:solidFill>
                          <a:effectLst/>
                          <a:latin typeface="+mn-lt"/>
                        </a:rPr>
                        <a:t>1</a:t>
                      </a:r>
                    </a:p>
                  </a:txBody>
                  <a:tcPr marL="91447" marR="91447" anchor="ctr">
                    <a:lnL>
                      <a:noFill/>
                    </a:lnL>
                    <a:lnR>
                      <a:noFill/>
                    </a:lnR>
                    <a:lnT>
                      <a:noFill/>
                    </a:lnT>
                    <a:lnB>
                      <a:noFill/>
                    </a:lnB>
                    <a:lnTlToBr>
                      <a:noFill/>
                    </a:lnTlToBr>
                    <a:lnBlToTr>
                      <a:noFill/>
                    </a:lnBlToTr>
                    <a:solidFill>
                      <a:srgbClr val="F2F2F2"/>
                    </a:solidFill>
                  </a:tcPr>
                </a:tc>
                <a:extLst>
                  <a:ext uri="{0D108BD9-81ED-4DB2-BD59-A6C34878D82A}">
                    <a16:rowId xmlns:a16="http://schemas.microsoft.com/office/drawing/2014/main" xmlns="" val="10003"/>
                  </a:ext>
                </a:extLst>
              </a:tr>
              <a:tr h="304800">
                <a:tc>
                  <a:txBody>
                    <a:bodyPr/>
                    <a:lstStyle/>
                    <a:p>
                      <a:pPr algn="l" rtl="0" fontAlgn="ctr"/>
                      <a:r>
                        <a:rPr lang="en-US" sz="1400" b="0" i="0" u="none" strike="noStrike" dirty="0">
                          <a:solidFill>
                            <a:schemeClr val="bg2">
                              <a:lumMod val="10000"/>
                            </a:schemeClr>
                          </a:solidFill>
                          <a:effectLst/>
                          <a:latin typeface="+mn-lt"/>
                        </a:rPr>
                        <a:t>Serious AE</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2</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3</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2</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3</a:t>
                      </a:r>
                    </a:p>
                  </a:txBody>
                  <a:tcPr marL="91447" marR="91447" anchor="ctr">
                    <a:lnL>
                      <a:noFill/>
                    </a:lnL>
                    <a:lnR>
                      <a:noFill/>
                    </a:lnR>
                    <a:lnT>
                      <a:noFill/>
                    </a:lnT>
                    <a:lnB>
                      <a:noFill/>
                    </a:lnB>
                    <a:lnTlToBr>
                      <a:noFill/>
                    </a:lnTlToBr>
                    <a:lnBlToTr>
                      <a:noFill/>
                    </a:lnBlToTr>
                    <a:solidFill>
                      <a:schemeClr val="bg2"/>
                    </a:solidFill>
                  </a:tcPr>
                </a:tc>
                <a:extLst>
                  <a:ext uri="{0D108BD9-81ED-4DB2-BD59-A6C34878D82A}">
                    <a16:rowId xmlns:a16="http://schemas.microsoft.com/office/drawing/2014/main" xmlns="" val="10004"/>
                  </a:ext>
                </a:extLst>
              </a:tr>
              <a:tr h="304800">
                <a:tc>
                  <a:txBody>
                    <a:bodyPr/>
                    <a:lstStyle/>
                    <a:p>
                      <a:pPr algn="l" fontAlgn="b"/>
                      <a:r>
                        <a:rPr lang="en-US" sz="1400" b="0" i="0" u="none" strike="noStrike" dirty="0">
                          <a:solidFill>
                            <a:schemeClr val="bg2">
                              <a:lumMod val="10000"/>
                            </a:schemeClr>
                          </a:solidFill>
                          <a:effectLst/>
                          <a:latin typeface="+mn-lt"/>
                        </a:rPr>
                        <a:t>Serious TRAE</a:t>
                      </a:r>
                    </a:p>
                  </a:txBody>
                  <a:tcPr marL="91447" marR="91447" anchor="ctr">
                    <a:lnL>
                      <a:noFill/>
                    </a:lnL>
                    <a:lnR>
                      <a:noFill/>
                    </a:lnR>
                    <a:lnT>
                      <a:noFill/>
                    </a:lnT>
                    <a:lnB>
                      <a:noFill/>
                    </a:lnB>
                    <a:lnTlToBr>
                      <a:noFill/>
                    </a:lnTlToBr>
                    <a:lnBlToTr>
                      <a:noFill/>
                    </a:lnBlToTr>
                    <a:solidFill>
                      <a:srgbClr val="F2F2F2"/>
                    </a:solidFill>
                  </a:tcPr>
                </a:tc>
                <a:tc>
                  <a:txBody>
                    <a:bodyPr/>
                    <a:lstStyle/>
                    <a:p>
                      <a:pPr marL="0" indent="0" algn="ctr" fontAlgn="b">
                        <a:buFont typeface="Arial" panose="020B0604020202020204" pitchFamily="34" charset="0"/>
                        <a:buNone/>
                      </a:pPr>
                      <a:r>
                        <a:rPr lang="en-US" sz="1400" b="0" i="0" u="none" strike="noStrike" dirty="0">
                          <a:solidFill>
                            <a:schemeClr val="bg2">
                              <a:lumMod val="10000"/>
                            </a:schemeClr>
                          </a:solidFill>
                          <a:effectLst/>
                          <a:latin typeface="+mn-lt"/>
                        </a:rPr>
                        <a:t>0</a:t>
                      </a:r>
                    </a:p>
                  </a:txBody>
                  <a:tcPr marL="91447" marR="91447" anchor="ctr">
                    <a:lnL>
                      <a:noFill/>
                    </a:lnL>
                    <a:lnR>
                      <a:noFill/>
                    </a:lnR>
                    <a:lnT>
                      <a:noFill/>
                    </a:lnT>
                    <a:lnB>
                      <a:noFill/>
                    </a:lnB>
                    <a:lnTlToBr>
                      <a:noFill/>
                    </a:lnTlToBr>
                    <a:lnBlToTr>
                      <a:noFill/>
                    </a:lnBlToTr>
                    <a:solidFill>
                      <a:srgbClr val="F2F2F2"/>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0</a:t>
                      </a:r>
                    </a:p>
                  </a:txBody>
                  <a:tcPr marL="91447" marR="91447" anchor="ctr">
                    <a:lnL>
                      <a:noFill/>
                    </a:lnL>
                    <a:lnR>
                      <a:noFill/>
                    </a:lnR>
                    <a:lnT>
                      <a:noFill/>
                    </a:lnT>
                    <a:lnB>
                      <a:noFill/>
                    </a:lnB>
                    <a:lnTlToBr>
                      <a:noFill/>
                    </a:lnTlToBr>
                    <a:lnBlToTr>
                      <a:noFill/>
                    </a:lnBlToTr>
                    <a:solidFill>
                      <a:srgbClr val="F2F2F2"/>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0</a:t>
                      </a:r>
                    </a:p>
                  </a:txBody>
                  <a:tcPr marL="91447" marR="91447" anchor="ctr">
                    <a:lnL>
                      <a:noFill/>
                    </a:lnL>
                    <a:lnR>
                      <a:noFill/>
                    </a:lnR>
                    <a:lnT>
                      <a:noFill/>
                    </a:lnT>
                    <a:lnB>
                      <a:noFill/>
                    </a:lnB>
                    <a:lnTlToBr>
                      <a:noFill/>
                    </a:lnTlToBr>
                    <a:lnBlToTr>
                      <a:noFill/>
                    </a:lnBlToTr>
                    <a:solidFill>
                      <a:srgbClr val="F2F2F2"/>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0</a:t>
                      </a:r>
                    </a:p>
                  </a:txBody>
                  <a:tcPr marL="91447" marR="91447" anchor="ctr">
                    <a:lnL>
                      <a:noFill/>
                    </a:lnL>
                    <a:lnR>
                      <a:noFill/>
                    </a:lnR>
                    <a:lnT>
                      <a:noFill/>
                    </a:lnT>
                    <a:lnB>
                      <a:noFill/>
                    </a:lnB>
                    <a:lnTlToBr>
                      <a:noFill/>
                    </a:lnTlToBr>
                    <a:lnBlToTr>
                      <a:noFill/>
                    </a:lnBlToTr>
                    <a:solidFill>
                      <a:srgbClr val="F2F2F2"/>
                    </a:solidFill>
                  </a:tcPr>
                </a:tc>
                <a:extLst>
                  <a:ext uri="{0D108BD9-81ED-4DB2-BD59-A6C34878D82A}">
                    <a16:rowId xmlns:a16="http://schemas.microsoft.com/office/drawing/2014/main" xmlns="" val="10005"/>
                  </a:ext>
                </a:extLst>
              </a:tr>
              <a:tr h="304800">
                <a:tc>
                  <a:txBody>
                    <a:bodyPr/>
                    <a:lstStyle/>
                    <a:p>
                      <a:pPr algn="l" fontAlgn="b"/>
                      <a:r>
                        <a:rPr lang="en-US" sz="1400" b="0" i="0" u="none" strike="noStrike" dirty="0">
                          <a:solidFill>
                            <a:schemeClr val="bg2">
                              <a:lumMod val="10000"/>
                            </a:schemeClr>
                          </a:solidFill>
                          <a:effectLst/>
                          <a:latin typeface="+mn-lt"/>
                        </a:rPr>
                        <a:t>D/c for AE</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fontAlgn="b">
                        <a:buFont typeface="Arial" panose="020B0604020202020204" pitchFamily="34" charset="0"/>
                        <a:buNone/>
                      </a:pPr>
                      <a:r>
                        <a:rPr lang="en-US" sz="1400" b="0" i="0" u="none" strike="noStrike" dirty="0">
                          <a:solidFill>
                            <a:schemeClr val="bg2">
                              <a:lumMod val="10000"/>
                            </a:schemeClr>
                          </a:solidFill>
                          <a:effectLst/>
                          <a:latin typeface="+mn-lt"/>
                        </a:rPr>
                        <a:t>0</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&lt;</a:t>
                      </a:r>
                      <a:r>
                        <a:rPr lang="en-US" sz="1400" b="0" i="0" u="none" strike="noStrike" baseline="0" dirty="0">
                          <a:solidFill>
                            <a:schemeClr val="bg2">
                              <a:lumMod val="10000"/>
                            </a:schemeClr>
                          </a:solidFill>
                          <a:effectLst/>
                          <a:latin typeface="+mn-lt"/>
                        </a:rPr>
                        <a:t> 1</a:t>
                      </a:r>
                      <a:endParaRPr lang="en-US" sz="1400" b="0" i="0" u="none" strike="noStrike" dirty="0">
                        <a:solidFill>
                          <a:schemeClr val="bg2">
                            <a:lumMod val="10000"/>
                          </a:schemeClr>
                        </a:solidFill>
                        <a:effectLst/>
                        <a:latin typeface="+mn-lt"/>
                      </a:endParaRP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0</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&lt; 1</a:t>
                      </a:r>
                    </a:p>
                  </a:txBody>
                  <a:tcPr marL="91447" marR="91447" anchor="ctr">
                    <a:lnL>
                      <a:noFill/>
                    </a:lnL>
                    <a:lnR>
                      <a:noFill/>
                    </a:lnR>
                    <a:lnT>
                      <a:noFill/>
                    </a:lnT>
                    <a:lnB>
                      <a:noFill/>
                    </a:lnB>
                    <a:lnTlToBr>
                      <a:noFill/>
                    </a:lnTlToBr>
                    <a:lnBlToTr>
                      <a:noFill/>
                    </a:lnBlToTr>
                    <a:solidFill>
                      <a:schemeClr val="bg2"/>
                    </a:solidFill>
                  </a:tcPr>
                </a:tc>
                <a:extLst>
                  <a:ext uri="{0D108BD9-81ED-4DB2-BD59-A6C34878D82A}">
                    <a16:rowId xmlns:a16="http://schemas.microsoft.com/office/drawing/2014/main" xmlns="" val="10006"/>
                  </a:ext>
                </a:extLst>
              </a:tr>
              <a:tr h="304800">
                <a:tc>
                  <a:txBody>
                    <a:bodyPr/>
                    <a:lstStyle/>
                    <a:p>
                      <a:pPr algn="l" fontAlgn="b"/>
                      <a:r>
                        <a:rPr lang="en-US" sz="1400" b="0" i="0" u="none" strike="noStrike" dirty="0">
                          <a:solidFill>
                            <a:schemeClr val="bg2">
                              <a:lumMod val="10000"/>
                            </a:schemeClr>
                          </a:solidFill>
                          <a:effectLst/>
                          <a:latin typeface="+mn-lt"/>
                        </a:rPr>
                        <a:t>Death</a:t>
                      </a:r>
                    </a:p>
                  </a:txBody>
                  <a:tcPr marL="91447" marR="91447" anchor="ctr">
                    <a:lnL>
                      <a:noFill/>
                    </a:lnL>
                    <a:lnR>
                      <a:noFill/>
                    </a:lnR>
                    <a:lnT>
                      <a:noFill/>
                    </a:lnT>
                    <a:lnB>
                      <a:noFill/>
                    </a:lnB>
                    <a:lnTlToBr>
                      <a:noFill/>
                    </a:lnTlToBr>
                    <a:lnBlToTr>
                      <a:noFill/>
                    </a:lnBlToTr>
                    <a:solidFill>
                      <a:schemeClr val="tx1">
                        <a:lumMod val="95000"/>
                      </a:schemeClr>
                    </a:solidFill>
                  </a:tcPr>
                </a:tc>
                <a:tc>
                  <a:txBody>
                    <a:bodyPr/>
                    <a:lstStyle/>
                    <a:p>
                      <a:pPr marL="0" indent="0" algn="ctr" fontAlgn="b">
                        <a:buFont typeface="Arial" panose="020B0604020202020204" pitchFamily="34" charset="0"/>
                        <a:buNone/>
                      </a:pPr>
                      <a:r>
                        <a:rPr lang="en-US" sz="1400" b="0" i="0" u="none" strike="noStrike" dirty="0">
                          <a:solidFill>
                            <a:schemeClr val="bg2">
                              <a:lumMod val="10000"/>
                            </a:schemeClr>
                          </a:solidFill>
                          <a:effectLst/>
                          <a:latin typeface="+mn-lt"/>
                        </a:rPr>
                        <a:t>&lt;</a:t>
                      </a:r>
                      <a:r>
                        <a:rPr lang="en-US" sz="1400" b="0" i="0" u="none" strike="noStrike" baseline="0" dirty="0">
                          <a:solidFill>
                            <a:schemeClr val="bg2">
                              <a:lumMod val="10000"/>
                            </a:schemeClr>
                          </a:solidFill>
                          <a:effectLst/>
                          <a:latin typeface="+mn-lt"/>
                        </a:rPr>
                        <a:t> 1*</a:t>
                      </a:r>
                      <a:endParaRPr lang="en-US" sz="1400" b="0" i="0" u="none" strike="noStrike" dirty="0">
                        <a:solidFill>
                          <a:schemeClr val="bg2">
                            <a:lumMod val="10000"/>
                          </a:schemeClr>
                        </a:solidFill>
                        <a:effectLst/>
                        <a:latin typeface="+mn-lt"/>
                      </a:endParaRPr>
                    </a:p>
                  </a:txBody>
                  <a:tcPr marL="91447" marR="91447" anchor="ctr">
                    <a:lnL>
                      <a:noFill/>
                    </a:lnL>
                    <a:lnR>
                      <a:noFill/>
                    </a:lnR>
                    <a:lnT>
                      <a:noFill/>
                    </a:lnT>
                    <a:lnB>
                      <a:noFill/>
                    </a:lnB>
                    <a:lnTlToBr>
                      <a:noFill/>
                    </a:lnTlToBr>
                    <a:lnBlToTr>
                      <a:noFill/>
                    </a:lnBlToTr>
                    <a:solidFill>
                      <a:schemeClr val="tx1">
                        <a:lumMod val="95000"/>
                      </a:schemeClr>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0</a:t>
                      </a:r>
                    </a:p>
                  </a:txBody>
                  <a:tcPr marL="91447" marR="91447" anchor="ctr">
                    <a:lnL>
                      <a:noFill/>
                    </a:lnL>
                    <a:lnR>
                      <a:noFill/>
                    </a:lnR>
                    <a:lnT>
                      <a:noFill/>
                    </a:lnT>
                    <a:lnB>
                      <a:noFill/>
                    </a:lnB>
                    <a:lnTlToBr>
                      <a:noFill/>
                    </a:lnTlToBr>
                    <a:lnBlToTr>
                      <a:noFill/>
                    </a:lnBlToTr>
                    <a:solidFill>
                      <a:schemeClr val="tx1">
                        <a:lumMod val="95000"/>
                      </a:schemeClr>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&lt; 1</a:t>
                      </a:r>
                      <a:r>
                        <a:rPr lang="nb-NO" altLang="en-US" sz="1400" b="0" baseline="30000" dirty="0">
                          <a:solidFill>
                            <a:schemeClr val="bg2">
                              <a:lumMod val="10000"/>
                            </a:schemeClr>
                          </a:solidFill>
                        </a:rPr>
                        <a:t>†</a:t>
                      </a:r>
                      <a:endParaRPr lang="en-US" sz="1400" b="0" i="0" u="none" strike="noStrike" dirty="0">
                        <a:solidFill>
                          <a:schemeClr val="bg2">
                            <a:lumMod val="10000"/>
                          </a:schemeClr>
                        </a:solidFill>
                        <a:effectLst/>
                        <a:latin typeface="+mn-lt"/>
                      </a:endParaRPr>
                    </a:p>
                  </a:txBody>
                  <a:tcPr marL="91447" marR="91447" anchor="ctr">
                    <a:lnL>
                      <a:noFill/>
                    </a:lnL>
                    <a:lnR>
                      <a:noFill/>
                    </a:lnR>
                    <a:lnT>
                      <a:noFill/>
                    </a:lnT>
                    <a:lnB>
                      <a:noFill/>
                    </a:lnB>
                    <a:lnTlToBr>
                      <a:noFill/>
                    </a:lnTlToBr>
                    <a:lnBlToTr>
                      <a:noFill/>
                    </a:lnBlToTr>
                    <a:solidFill>
                      <a:schemeClr val="tx1">
                        <a:lumMod val="95000"/>
                      </a:schemeClr>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0</a:t>
                      </a:r>
                    </a:p>
                  </a:txBody>
                  <a:tcPr marL="91447" marR="91447" anchor="ctr">
                    <a:lnL>
                      <a:noFill/>
                    </a:lnL>
                    <a:lnR>
                      <a:noFill/>
                    </a:lnR>
                    <a:lnT>
                      <a:noFill/>
                    </a:lnT>
                    <a:lnB>
                      <a:noFill/>
                    </a:lnB>
                    <a:lnTlToBr>
                      <a:noFill/>
                    </a:lnTlToBr>
                    <a:lnBlToTr>
                      <a:noFill/>
                    </a:lnBlToTr>
                    <a:solidFill>
                      <a:schemeClr val="tx1">
                        <a:lumMod val="95000"/>
                      </a:schemeClr>
                    </a:solidFill>
                  </a:tcPr>
                </a:tc>
                <a:extLst>
                  <a:ext uri="{0D108BD9-81ED-4DB2-BD59-A6C34878D82A}">
                    <a16:rowId xmlns:a16="http://schemas.microsoft.com/office/drawing/2014/main" xmlns="" val="10007"/>
                  </a:ext>
                </a:extLst>
              </a:tr>
              <a:tr h="304800">
                <a:tc>
                  <a:txBody>
                    <a:bodyPr/>
                    <a:lstStyle/>
                    <a:p>
                      <a:pPr algn="l" rtl="0" fontAlgn="ctr"/>
                      <a:r>
                        <a:rPr lang="en-US" sz="1400" b="0" i="0" u="none" strike="noStrike" dirty="0">
                          <a:solidFill>
                            <a:schemeClr val="bg2">
                              <a:lumMod val="10000"/>
                            </a:schemeClr>
                          </a:solidFill>
                          <a:effectLst/>
                          <a:latin typeface="+mn-lt"/>
                        </a:rPr>
                        <a:t>AE in &gt; 10% of pts</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rtl="0" fontAlgn="ctr">
                        <a:buFont typeface="Arial" panose="020B0604020202020204" pitchFamily="34" charset="0"/>
                        <a:buNone/>
                      </a:pPr>
                      <a:endParaRPr lang="en-US" sz="1400" b="0" i="0" u="none" strike="noStrike" dirty="0">
                        <a:solidFill>
                          <a:schemeClr val="bg2">
                            <a:lumMod val="10000"/>
                          </a:schemeClr>
                        </a:solidFill>
                        <a:effectLst/>
                        <a:latin typeface="+mn-lt"/>
                      </a:endParaRP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rtl="0" fontAlgn="ctr">
                        <a:buFont typeface="Arial" panose="020B0604020202020204" pitchFamily="34" charset="0"/>
                        <a:buNone/>
                      </a:pPr>
                      <a:endParaRPr lang="en-US" sz="1400" b="0" i="0" u="none" strike="noStrike" dirty="0">
                        <a:solidFill>
                          <a:schemeClr val="bg2">
                            <a:lumMod val="10000"/>
                          </a:schemeClr>
                        </a:solidFill>
                        <a:effectLst/>
                        <a:latin typeface="+mn-lt"/>
                      </a:endParaRP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rtl="0" fontAlgn="ctr">
                        <a:buFont typeface="Arial" panose="020B0604020202020204" pitchFamily="34" charset="0"/>
                        <a:buNone/>
                      </a:pPr>
                      <a:endParaRPr lang="en-US" sz="1400" b="0" i="0" u="none" strike="noStrike" dirty="0">
                        <a:solidFill>
                          <a:schemeClr val="bg2">
                            <a:lumMod val="10000"/>
                          </a:schemeClr>
                        </a:solidFill>
                        <a:effectLst/>
                        <a:latin typeface="+mn-lt"/>
                      </a:endParaRP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rtl="0" fontAlgn="ctr">
                        <a:buFont typeface="Arial" panose="020B0604020202020204" pitchFamily="34" charset="0"/>
                        <a:buNone/>
                      </a:pPr>
                      <a:endParaRPr lang="en-US" sz="1400" b="0" i="0" u="none" strike="noStrike" dirty="0">
                        <a:solidFill>
                          <a:schemeClr val="bg2">
                            <a:lumMod val="10000"/>
                          </a:schemeClr>
                        </a:solidFill>
                        <a:effectLst/>
                        <a:latin typeface="+mn-lt"/>
                      </a:endParaRPr>
                    </a:p>
                  </a:txBody>
                  <a:tcPr marL="91447" marR="91447" anchor="ctr">
                    <a:lnL>
                      <a:noFill/>
                    </a:lnL>
                    <a:lnR>
                      <a:noFill/>
                    </a:lnR>
                    <a:lnT>
                      <a:noFill/>
                    </a:lnT>
                    <a:lnB>
                      <a:noFill/>
                    </a:lnB>
                    <a:lnTlToBr>
                      <a:noFill/>
                    </a:lnTlToBr>
                    <a:lnBlToTr>
                      <a:noFill/>
                    </a:lnBlToTr>
                    <a:solidFill>
                      <a:schemeClr val="bg2"/>
                    </a:solidFill>
                  </a:tcPr>
                </a:tc>
                <a:extLst>
                  <a:ext uri="{0D108BD9-81ED-4DB2-BD59-A6C34878D82A}">
                    <a16:rowId xmlns:a16="http://schemas.microsoft.com/office/drawing/2014/main" xmlns="" val="10008"/>
                  </a:ext>
                </a:extLst>
              </a:tr>
              <a:tr h="304800">
                <a:tc>
                  <a:txBody>
                    <a:bodyPr/>
                    <a:lstStyle/>
                    <a:p>
                      <a:pPr marL="285750" indent="-166688" algn="l" rtl="0" fontAlgn="ctr">
                        <a:buFont typeface="Wingdings" panose="05000000000000000000" pitchFamily="2" charset="2"/>
                        <a:buChar char="§"/>
                      </a:pPr>
                      <a:r>
                        <a:rPr lang="en-US" sz="1400" b="0" i="0" u="none" strike="noStrike" dirty="0">
                          <a:solidFill>
                            <a:schemeClr val="bg2">
                              <a:lumMod val="10000"/>
                            </a:schemeClr>
                          </a:solidFill>
                          <a:effectLst/>
                          <a:latin typeface="+mn-lt"/>
                        </a:rPr>
                        <a:t>Headache</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25</a:t>
                      </a:r>
                    </a:p>
                  </a:txBody>
                  <a:tcPr marL="91447" marR="91447" anchor="ctr">
                    <a:lnL>
                      <a:noFill/>
                    </a:lnL>
                    <a:lnR>
                      <a:noFill/>
                    </a:lnR>
                    <a:lnT>
                      <a:noFill/>
                    </a:lnT>
                    <a:lnB>
                      <a:noFill/>
                    </a:lnB>
                    <a:lnTlToBr>
                      <a:noFill/>
                    </a:lnTlToBr>
                    <a:lnBlToTr>
                      <a:noFill/>
                    </a:lnBlToTr>
                    <a:solidFill>
                      <a:schemeClr val="bg2"/>
                    </a:solidFill>
                  </a:tcPr>
                </a:tc>
                <a:tc>
                  <a:txBody>
                    <a:bodyPr/>
                    <a:lstStyle/>
                    <a:p>
                      <a:pPr marL="0" marR="0" indent="0" algn="ctr"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lang="en-US" sz="1400" b="0" i="0" u="none" strike="noStrike" dirty="0">
                          <a:solidFill>
                            <a:schemeClr val="bg2">
                              <a:lumMod val="10000"/>
                            </a:schemeClr>
                          </a:solidFill>
                          <a:effectLst/>
                          <a:latin typeface="+mn-lt"/>
                        </a:rPr>
                        <a:t>29</a:t>
                      </a:r>
                    </a:p>
                  </a:txBody>
                  <a:tcPr marL="91447" marR="91447" anchor="ctr">
                    <a:lnL>
                      <a:noFill/>
                    </a:lnL>
                    <a:lnR>
                      <a:noFill/>
                    </a:lnR>
                    <a:lnT>
                      <a:noFill/>
                    </a:lnT>
                    <a:lnB>
                      <a:noFill/>
                    </a:lnB>
                    <a:lnTlToBr>
                      <a:noFill/>
                    </a:lnTlToBr>
                    <a:lnBlToTr>
                      <a:noFill/>
                    </a:lnBlToTr>
                    <a:solidFill>
                      <a:schemeClr val="bg2"/>
                    </a:solidFill>
                  </a:tcPr>
                </a:tc>
                <a:tc>
                  <a:txBody>
                    <a:bodyPr/>
                    <a:lstStyle/>
                    <a:p>
                      <a:pPr marL="0" marR="0" indent="0" algn="ctr"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lang="en-US" sz="1400" b="0" i="0" u="none" strike="noStrike" dirty="0">
                          <a:solidFill>
                            <a:schemeClr val="bg2">
                              <a:lumMod val="10000"/>
                            </a:schemeClr>
                          </a:solidFill>
                          <a:effectLst/>
                          <a:latin typeface="+mn-lt"/>
                        </a:rPr>
                        <a:t>27</a:t>
                      </a:r>
                    </a:p>
                  </a:txBody>
                  <a:tcPr marL="91447" marR="91447" anchor="ctr">
                    <a:lnL>
                      <a:noFill/>
                    </a:lnL>
                    <a:lnR>
                      <a:noFill/>
                    </a:lnR>
                    <a:lnT>
                      <a:noFill/>
                    </a:lnT>
                    <a:lnB>
                      <a:noFill/>
                    </a:lnB>
                    <a:lnTlToBr>
                      <a:noFill/>
                    </a:lnTlToBr>
                    <a:lnBlToTr>
                      <a:noFill/>
                    </a:lnBlToTr>
                    <a:solidFill>
                      <a:schemeClr val="bg2"/>
                    </a:solidFill>
                  </a:tcPr>
                </a:tc>
                <a:tc>
                  <a:txBody>
                    <a:bodyPr/>
                    <a:lstStyle/>
                    <a:p>
                      <a:pPr marL="0" marR="0" indent="0" algn="ctr"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lang="en-US" sz="1400" b="0" i="0" u="none" strike="noStrike" dirty="0">
                          <a:solidFill>
                            <a:schemeClr val="bg2">
                              <a:lumMod val="10000"/>
                            </a:schemeClr>
                          </a:solidFill>
                          <a:effectLst/>
                          <a:latin typeface="+mn-lt"/>
                        </a:rPr>
                        <a:t>28</a:t>
                      </a:r>
                    </a:p>
                  </a:txBody>
                  <a:tcPr marL="91447" marR="91447" anchor="ctr">
                    <a:lnL>
                      <a:noFill/>
                    </a:lnL>
                    <a:lnR>
                      <a:noFill/>
                    </a:lnR>
                    <a:lnT>
                      <a:noFill/>
                    </a:lnT>
                    <a:lnB>
                      <a:noFill/>
                    </a:lnB>
                    <a:lnTlToBr>
                      <a:noFill/>
                    </a:lnTlToBr>
                    <a:lnBlToTr>
                      <a:noFill/>
                    </a:lnBlToTr>
                    <a:solidFill>
                      <a:schemeClr val="bg2"/>
                    </a:solidFill>
                  </a:tcPr>
                </a:tc>
                <a:extLst>
                  <a:ext uri="{0D108BD9-81ED-4DB2-BD59-A6C34878D82A}">
                    <a16:rowId xmlns:a16="http://schemas.microsoft.com/office/drawing/2014/main" xmlns="" val="10009"/>
                  </a:ext>
                </a:extLst>
              </a:tr>
              <a:tr h="304800">
                <a:tc>
                  <a:txBody>
                    <a:bodyPr/>
                    <a:lstStyle/>
                    <a:p>
                      <a:pPr marL="285750" indent="-166688" algn="l" rtl="0" fontAlgn="ctr">
                        <a:buFont typeface="Wingdings" panose="05000000000000000000" pitchFamily="2" charset="2"/>
                        <a:buChar char="§"/>
                      </a:pPr>
                      <a:r>
                        <a:rPr lang="en-US" sz="1400" b="0" i="0" u="none" strike="noStrike" dirty="0">
                          <a:solidFill>
                            <a:schemeClr val="bg2">
                              <a:lumMod val="10000"/>
                            </a:schemeClr>
                          </a:solidFill>
                          <a:effectLst/>
                          <a:latin typeface="+mn-lt"/>
                        </a:rPr>
                        <a:t>Fatigue</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25</a:t>
                      </a:r>
                    </a:p>
                  </a:txBody>
                  <a:tcPr marL="91447" marR="91447" anchor="ctr">
                    <a:lnL>
                      <a:noFill/>
                    </a:lnL>
                    <a:lnR>
                      <a:noFill/>
                    </a:lnR>
                    <a:lnT>
                      <a:noFill/>
                    </a:lnT>
                    <a:lnB>
                      <a:noFill/>
                    </a:lnB>
                    <a:lnTlToBr>
                      <a:noFill/>
                    </a:lnTlToBr>
                    <a:lnBlToTr>
                      <a:noFill/>
                    </a:lnBlToTr>
                    <a:solidFill>
                      <a:schemeClr val="bg2"/>
                    </a:solidFill>
                  </a:tcPr>
                </a:tc>
                <a:tc>
                  <a:txBody>
                    <a:bodyPr/>
                    <a:lstStyle/>
                    <a:p>
                      <a:pPr marL="0" marR="0" indent="0" algn="ctr"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lang="en-US" sz="1400" b="0" i="0" u="none" strike="noStrike" dirty="0">
                          <a:solidFill>
                            <a:schemeClr val="bg2">
                              <a:lumMod val="10000"/>
                            </a:schemeClr>
                          </a:solidFill>
                          <a:effectLst/>
                          <a:latin typeface="+mn-lt"/>
                        </a:rPr>
                        <a:t>28</a:t>
                      </a:r>
                    </a:p>
                  </a:txBody>
                  <a:tcPr marL="91447" marR="91447" anchor="ctr">
                    <a:lnL>
                      <a:noFill/>
                    </a:lnL>
                    <a:lnR>
                      <a:noFill/>
                    </a:lnR>
                    <a:lnT>
                      <a:noFill/>
                    </a:lnT>
                    <a:lnB>
                      <a:noFill/>
                    </a:lnB>
                    <a:lnTlToBr>
                      <a:noFill/>
                    </a:lnTlToBr>
                    <a:lnBlToTr>
                      <a:noFill/>
                    </a:lnBlToTr>
                    <a:solidFill>
                      <a:schemeClr val="bg2"/>
                    </a:solidFill>
                  </a:tcPr>
                </a:tc>
                <a:tc>
                  <a:txBody>
                    <a:bodyPr/>
                    <a:lstStyle/>
                    <a:p>
                      <a:pPr marL="0" marR="0" indent="0" algn="ctr"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lang="en-US" sz="1400" b="0" i="0" u="none" strike="noStrike" dirty="0">
                          <a:solidFill>
                            <a:schemeClr val="bg2">
                              <a:lumMod val="10000"/>
                            </a:schemeClr>
                          </a:solidFill>
                          <a:effectLst/>
                          <a:latin typeface="+mn-lt"/>
                        </a:rPr>
                        <a:t>24</a:t>
                      </a:r>
                    </a:p>
                  </a:txBody>
                  <a:tcPr marL="91447" marR="91447" anchor="ctr">
                    <a:lnL>
                      <a:noFill/>
                    </a:lnL>
                    <a:lnR>
                      <a:noFill/>
                    </a:lnR>
                    <a:lnT>
                      <a:noFill/>
                    </a:lnT>
                    <a:lnB>
                      <a:noFill/>
                    </a:lnB>
                    <a:lnTlToBr>
                      <a:noFill/>
                    </a:lnTlToBr>
                    <a:lnBlToTr>
                      <a:noFill/>
                    </a:lnBlToTr>
                    <a:solidFill>
                      <a:schemeClr val="bg2"/>
                    </a:solidFill>
                  </a:tcPr>
                </a:tc>
                <a:tc>
                  <a:txBody>
                    <a:bodyPr/>
                    <a:lstStyle/>
                    <a:p>
                      <a:pPr marL="0" marR="0" indent="0" algn="ctr"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lang="en-US" sz="1400" b="0" i="0" u="none" strike="noStrike" dirty="0">
                          <a:solidFill>
                            <a:schemeClr val="bg2">
                              <a:lumMod val="10000"/>
                            </a:schemeClr>
                          </a:solidFill>
                          <a:effectLst/>
                          <a:latin typeface="+mn-lt"/>
                        </a:rPr>
                        <a:t>28</a:t>
                      </a:r>
                    </a:p>
                  </a:txBody>
                  <a:tcPr marL="91447" marR="91447" anchor="ctr">
                    <a:lnL>
                      <a:noFill/>
                    </a:lnL>
                    <a:lnR>
                      <a:noFill/>
                    </a:lnR>
                    <a:lnT>
                      <a:noFill/>
                    </a:lnT>
                    <a:lnB>
                      <a:noFill/>
                    </a:lnB>
                    <a:lnTlToBr>
                      <a:noFill/>
                    </a:lnTlToBr>
                    <a:lnBlToTr>
                      <a:noFill/>
                    </a:lnBlToTr>
                    <a:solidFill>
                      <a:schemeClr val="bg2"/>
                    </a:solidFill>
                  </a:tcPr>
                </a:tc>
                <a:extLst>
                  <a:ext uri="{0D108BD9-81ED-4DB2-BD59-A6C34878D82A}">
                    <a16:rowId xmlns:a16="http://schemas.microsoft.com/office/drawing/2014/main" xmlns="" val="10010"/>
                  </a:ext>
                </a:extLst>
              </a:tr>
              <a:tr h="304800">
                <a:tc>
                  <a:txBody>
                    <a:bodyPr/>
                    <a:lstStyle/>
                    <a:p>
                      <a:pPr marL="285750" marR="0" indent="-166688" algn="l" defTabSz="914400" rtl="0" eaLnBrk="1" fontAlgn="ctr" latinLnBrk="0" hangingPunct="1">
                        <a:lnSpc>
                          <a:spcPct val="100000"/>
                        </a:lnSpc>
                        <a:spcBef>
                          <a:spcPts val="0"/>
                        </a:spcBef>
                        <a:spcAft>
                          <a:spcPts val="0"/>
                        </a:spcAft>
                        <a:buClrTx/>
                        <a:buSzTx/>
                        <a:buFont typeface="Wingdings" panose="05000000000000000000" pitchFamily="2" charset="2"/>
                        <a:buChar char="§"/>
                        <a:tabLst/>
                        <a:defRPr/>
                      </a:pPr>
                      <a:r>
                        <a:rPr lang="en-US" sz="1400" b="0" i="0" u="none" strike="noStrike" dirty="0">
                          <a:solidFill>
                            <a:schemeClr val="bg2">
                              <a:lumMod val="10000"/>
                            </a:schemeClr>
                          </a:solidFill>
                          <a:effectLst/>
                          <a:latin typeface="+mn-lt"/>
                        </a:rPr>
                        <a:t>Diarrhea</a:t>
                      </a:r>
                    </a:p>
                  </a:txBody>
                  <a:tcPr marL="91447" marR="91447" anchor="ctr">
                    <a:lnL>
                      <a:noFill/>
                    </a:lnL>
                    <a:lnR>
                      <a:noFill/>
                    </a:lnR>
                    <a:lnT>
                      <a:noFill/>
                    </a:lnT>
                    <a:lnB>
                      <a:noFill/>
                    </a:lnB>
                    <a:lnTlToBr>
                      <a:noFill/>
                    </a:lnTlToBr>
                    <a:lnBlToTr>
                      <a:noFill/>
                    </a:lnBlToTr>
                    <a:solidFill>
                      <a:schemeClr val="bg2"/>
                    </a:solidFill>
                  </a:tcPr>
                </a:tc>
                <a:tc>
                  <a:txBody>
                    <a:bodyPr/>
                    <a:lstStyle/>
                    <a:p>
                      <a:pPr marL="0" marR="0" indent="0" algn="ctr"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lang="en-US" sz="1400" b="0" i="0" u="none" strike="noStrike" dirty="0">
                          <a:solidFill>
                            <a:schemeClr val="bg2">
                              <a:lumMod val="10000"/>
                            </a:schemeClr>
                          </a:solidFill>
                          <a:effectLst/>
                          <a:latin typeface="+mn-lt"/>
                        </a:rPr>
                        <a:t>15</a:t>
                      </a:r>
                    </a:p>
                  </a:txBody>
                  <a:tcPr marL="91447" marR="91447" anchor="ctr">
                    <a:lnL>
                      <a:noFill/>
                    </a:lnL>
                    <a:lnR>
                      <a:noFill/>
                    </a:lnR>
                    <a:lnT>
                      <a:noFill/>
                    </a:lnT>
                    <a:lnB>
                      <a:noFill/>
                    </a:lnB>
                    <a:lnTlToBr>
                      <a:noFill/>
                    </a:lnTlToBr>
                    <a:lnBlToTr>
                      <a:noFill/>
                    </a:lnBlToTr>
                    <a:solidFill>
                      <a:schemeClr val="bg2"/>
                    </a:solidFill>
                  </a:tcPr>
                </a:tc>
                <a:tc>
                  <a:txBody>
                    <a:bodyPr/>
                    <a:lstStyle/>
                    <a:p>
                      <a:pPr marL="0" marR="0" indent="0" algn="ctr"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lang="en-US" sz="1400" b="0" i="0" u="none" strike="noStrike" dirty="0">
                          <a:solidFill>
                            <a:schemeClr val="bg2">
                              <a:lumMod val="10000"/>
                            </a:schemeClr>
                          </a:solidFill>
                          <a:effectLst/>
                          <a:latin typeface="+mn-lt"/>
                        </a:rPr>
                        <a:t>5</a:t>
                      </a:r>
                    </a:p>
                  </a:txBody>
                  <a:tcPr marL="91447" marR="91447" anchor="ctr">
                    <a:lnL>
                      <a:noFill/>
                    </a:lnL>
                    <a:lnR>
                      <a:noFill/>
                    </a:lnR>
                    <a:lnT>
                      <a:noFill/>
                    </a:lnT>
                    <a:lnB>
                      <a:noFill/>
                    </a:lnB>
                    <a:lnTlToBr>
                      <a:noFill/>
                    </a:lnTlToBr>
                    <a:lnBlToTr>
                      <a:noFill/>
                    </a:lnBlToTr>
                    <a:solidFill>
                      <a:schemeClr val="bg2"/>
                    </a:solidFill>
                  </a:tcPr>
                </a:tc>
                <a:tc>
                  <a:txBody>
                    <a:bodyPr/>
                    <a:lstStyle/>
                    <a:p>
                      <a:pPr marL="0" marR="0" indent="0" algn="ctr"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lang="en-US" sz="1400" b="0" i="0" u="none" strike="noStrike" dirty="0">
                          <a:solidFill>
                            <a:schemeClr val="bg2">
                              <a:lumMod val="10000"/>
                            </a:schemeClr>
                          </a:solidFill>
                          <a:effectLst/>
                          <a:latin typeface="+mn-lt"/>
                        </a:rPr>
                        <a:t>20</a:t>
                      </a:r>
                    </a:p>
                  </a:txBody>
                  <a:tcPr marL="91447" marR="91447" anchor="ctr">
                    <a:lnL>
                      <a:noFill/>
                    </a:lnL>
                    <a:lnR>
                      <a:noFill/>
                    </a:lnR>
                    <a:lnT>
                      <a:noFill/>
                    </a:lnT>
                    <a:lnB>
                      <a:noFill/>
                    </a:lnB>
                    <a:lnTlToBr>
                      <a:noFill/>
                    </a:lnTlToBr>
                    <a:lnBlToTr>
                      <a:noFill/>
                    </a:lnBlToTr>
                    <a:solidFill>
                      <a:schemeClr val="bg2"/>
                    </a:solidFill>
                  </a:tcPr>
                </a:tc>
                <a:tc>
                  <a:txBody>
                    <a:bodyPr/>
                    <a:lstStyle/>
                    <a:p>
                      <a:pPr marL="0" marR="0" indent="0" algn="ctr"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lang="en-US" sz="1400" b="0" i="0" u="none" strike="noStrike" dirty="0">
                          <a:solidFill>
                            <a:schemeClr val="bg2">
                              <a:lumMod val="10000"/>
                            </a:schemeClr>
                          </a:solidFill>
                          <a:effectLst/>
                          <a:latin typeface="+mn-lt"/>
                        </a:rPr>
                        <a:t>5</a:t>
                      </a:r>
                    </a:p>
                  </a:txBody>
                  <a:tcPr marL="91447" marR="91447" anchor="ctr">
                    <a:lnL>
                      <a:noFill/>
                    </a:lnL>
                    <a:lnR>
                      <a:noFill/>
                    </a:lnR>
                    <a:lnT>
                      <a:noFill/>
                    </a:lnT>
                    <a:lnB>
                      <a:noFill/>
                    </a:lnB>
                    <a:lnTlToBr>
                      <a:noFill/>
                    </a:lnTlToBr>
                    <a:lnBlToTr>
                      <a:noFill/>
                    </a:lnBlToTr>
                    <a:solidFill>
                      <a:schemeClr val="bg2"/>
                    </a:solidFill>
                  </a:tcPr>
                </a:tc>
                <a:extLst>
                  <a:ext uri="{0D108BD9-81ED-4DB2-BD59-A6C34878D82A}">
                    <a16:rowId xmlns:a16="http://schemas.microsoft.com/office/drawing/2014/main" xmlns="" val="10011"/>
                  </a:ext>
                </a:extLst>
              </a:tr>
              <a:tr h="304800">
                <a:tc>
                  <a:txBody>
                    <a:bodyPr/>
                    <a:lstStyle/>
                    <a:p>
                      <a:pPr marL="285750" indent="-166688" algn="l" rtl="0" fontAlgn="ctr">
                        <a:buFont typeface="Wingdings" panose="05000000000000000000" pitchFamily="2" charset="2"/>
                        <a:buChar char="§"/>
                      </a:pPr>
                      <a:r>
                        <a:rPr lang="en-US" sz="1400" b="0" i="0" u="none" strike="noStrike" dirty="0">
                          <a:solidFill>
                            <a:schemeClr val="bg2">
                              <a:lumMod val="10000"/>
                            </a:schemeClr>
                          </a:solidFill>
                          <a:effectLst/>
                          <a:latin typeface="+mn-lt"/>
                        </a:rPr>
                        <a:t>Nausea</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21</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9</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12</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8</a:t>
                      </a:r>
                    </a:p>
                  </a:txBody>
                  <a:tcPr marL="91447" marR="91447" anchor="ctr">
                    <a:lnL>
                      <a:noFill/>
                    </a:lnL>
                    <a:lnR>
                      <a:noFill/>
                    </a:lnR>
                    <a:lnT>
                      <a:noFill/>
                    </a:lnT>
                    <a:lnB>
                      <a:noFill/>
                    </a:lnB>
                    <a:lnTlToBr>
                      <a:noFill/>
                    </a:lnTlToBr>
                    <a:lnBlToTr>
                      <a:noFill/>
                    </a:lnBlToTr>
                    <a:solidFill>
                      <a:schemeClr val="bg2"/>
                    </a:solidFill>
                  </a:tcPr>
                </a:tc>
                <a:extLst>
                  <a:ext uri="{0D108BD9-81ED-4DB2-BD59-A6C34878D82A}">
                    <a16:rowId xmlns:a16="http://schemas.microsoft.com/office/drawing/2014/main" xmlns="" val="10012"/>
                  </a:ext>
                </a:extLst>
              </a:tr>
              <a:tr h="518160">
                <a:tc>
                  <a:txBody>
                    <a:bodyPr/>
                    <a:lstStyle/>
                    <a:p>
                      <a:pPr marL="0" indent="0" algn="l" rtl="0" fontAlgn="ctr">
                        <a:buFont typeface="Arial" panose="020B0604020202020204" pitchFamily="34" charset="0"/>
                        <a:buNone/>
                      </a:pPr>
                      <a:r>
                        <a:rPr lang="en-US" sz="1400" b="0" i="0" u="none" strike="noStrike" dirty="0">
                          <a:solidFill>
                            <a:schemeClr val="bg2">
                              <a:lumMod val="10000"/>
                            </a:schemeClr>
                          </a:solidFill>
                          <a:effectLst/>
                          <a:latin typeface="+mn-lt"/>
                        </a:rPr>
                        <a:t>Grade 3/4 lab abnormality</a:t>
                      </a:r>
                    </a:p>
                  </a:txBody>
                  <a:tcPr marL="91447" marR="91447" anchor="ctr">
                    <a:lnL>
                      <a:noFill/>
                    </a:lnL>
                    <a:lnR>
                      <a:noFill/>
                    </a:lnR>
                    <a:lnT>
                      <a:noFill/>
                    </a:lnT>
                    <a:lnB>
                      <a:noFill/>
                    </a:lnB>
                    <a:lnTlToBr>
                      <a:noFill/>
                    </a:lnTlToBr>
                    <a:lnBlToTr>
                      <a:noFill/>
                    </a:lnBlToTr>
                    <a:solidFill>
                      <a:schemeClr val="tx1">
                        <a:lumMod val="95000"/>
                      </a:schemeClr>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13</a:t>
                      </a:r>
                    </a:p>
                  </a:txBody>
                  <a:tcPr marL="91447" marR="91447" anchor="ctr">
                    <a:lnL>
                      <a:noFill/>
                    </a:lnL>
                    <a:lnR>
                      <a:noFill/>
                    </a:lnR>
                    <a:lnT>
                      <a:noFill/>
                    </a:lnT>
                    <a:lnB>
                      <a:noFill/>
                    </a:lnB>
                    <a:lnTlToBr>
                      <a:noFill/>
                    </a:lnTlToBr>
                    <a:lnBlToTr>
                      <a:noFill/>
                    </a:lnBlToTr>
                    <a:solidFill>
                      <a:schemeClr val="tx1">
                        <a:lumMod val="95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lang="en-US" sz="1400" b="0" i="0" u="none" strike="noStrike" dirty="0">
                          <a:solidFill>
                            <a:schemeClr val="bg2">
                              <a:lumMod val="10000"/>
                            </a:schemeClr>
                          </a:solidFill>
                          <a:effectLst/>
                          <a:latin typeface="+mn-lt"/>
                        </a:rPr>
                        <a:t>8</a:t>
                      </a:r>
                    </a:p>
                  </a:txBody>
                  <a:tcPr marL="91447" marR="91447" anchor="ctr">
                    <a:lnL>
                      <a:noFill/>
                    </a:lnL>
                    <a:lnR>
                      <a:noFill/>
                    </a:lnR>
                    <a:lnT>
                      <a:noFill/>
                    </a:lnT>
                    <a:lnB>
                      <a:noFill/>
                    </a:lnB>
                    <a:lnTlToBr>
                      <a:noFill/>
                    </a:lnTlToBr>
                    <a:lnBlToTr>
                      <a:noFill/>
                    </a:lnBlToTr>
                    <a:solidFill>
                      <a:schemeClr val="tx1">
                        <a:lumMod val="95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lang="en-US" sz="1400" b="0" i="0" u="none" strike="noStrike" dirty="0">
                          <a:solidFill>
                            <a:schemeClr val="bg2">
                              <a:lumMod val="10000"/>
                            </a:schemeClr>
                          </a:solidFill>
                          <a:effectLst/>
                          <a:latin typeface="+mn-lt"/>
                        </a:rPr>
                        <a:t>6</a:t>
                      </a:r>
                    </a:p>
                  </a:txBody>
                  <a:tcPr marL="91447" marR="91447" anchor="ctr">
                    <a:lnL>
                      <a:noFill/>
                    </a:lnL>
                    <a:lnR>
                      <a:noFill/>
                    </a:lnR>
                    <a:lnT>
                      <a:noFill/>
                    </a:lnT>
                    <a:lnB>
                      <a:noFill/>
                    </a:lnB>
                    <a:lnTlToBr>
                      <a:noFill/>
                    </a:lnTlToBr>
                    <a:lnBlToTr>
                      <a:noFill/>
                    </a:lnBlToTr>
                    <a:solidFill>
                      <a:schemeClr val="tx1">
                        <a:lumMod val="95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lang="en-US" sz="1400" b="0" i="0" u="none" strike="noStrike" dirty="0">
                          <a:solidFill>
                            <a:schemeClr val="bg2">
                              <a:lumMod val="10000"/>
                            </a:schemeClr>
                          </a:solidFill>
                          <a:effectLst/>
                          <a:latin typeface="+mn-lt"/>
                        </a:rPr>
                        <a:t>7</a:t>
                      </a:r>
                    </a:p>
                  </a:txBody>
                  <a:tcPr marL="91447" marR="91447" anchor="ctr">
                    <a:lnL>
                      <a:noFill/>
                    </a:lnL>
                    <a:lnR>
                      <a:noFill/>
                    </a:lnR>
                    <a:lnT>
                      <a:noFill/>
                    </a:lnT>
                    <a:lnB>
                      <a:noFill/>
                    </a:lnB>
                    <a:lnTlToBr>
                      <a:noFill/>
                    </a:lnTlToBr>
                    <a:lnBlToTr>
                      <a:noFill/>
                    </a:lnBlToTr>
                    <a:solidFill>
                      <a:schemeClr val="tx1">
                        <a:lumMod val="95000"/>
                      </a:schemeClr>
                    </a:solidFill>
                  </a:tcPr>
                </a:tc>
                <a:extLst>
                  <a:ext uri="{0D108BD9-81ED-4DB2-BD59-A6C34878D82A}">
                    <a16:rowId xmlns:a16="http://schemas.microsoft.com/office/drawing/2014/main" xmlns="" val="10013"/>
                  </a:ext>
                </a:extLst>
              </a:tr>
            </a:tbl>
          </a:graphicData>
        </a:graphic>
      </p:graphicFrame>
      <p:grpSp>
        <p:nvGrpSpPr>
          <p:cNvPr id="9262" name="Group 16"/>
          <p:cNvGrpSpPr>
            <a:grpSpLocks/>
          </p:cNvGrpSpPr>
          <p:nvPr/>
        </p:nvGrpSpPr>
        <p:grpSpPr bwMode="auto">
          <a:xfrm>
            <a:off x="6291263" y="6208713"/>
            <a:ext cx="2673350" cy="450850"/>
            <a:chOff x="9289790" y="4481726"/>
            <a:chExt cx="2673350" cy="450347"/>
          </a:xfrm>
        </p:grpSpPr>
        <p:pic>
          <p:nvPicPr>
            <p:cNvPr id="9263"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74958" y="4481726"/>
              <a:ext cx="566997" cy="184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9264" name="Rectangle 8"/>
            <p:cNvSpPr>
              <a:spLocks noChangeArrowheads="1"/>
            </p:cNvSpPr>
            <p:nvPr/>
          </p:nvSpPr>
          <p:spPr bwMode="auto">
            <a:xfrm>
              <a:off x="9289790" y="4624098"/>
              <a:ext cx="26733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r>
                <a:rPr lang="en-US" altLang="en-US" sz="1400" b="0" dirty="0">
                  <a:solidFill>
                    <a:schemeClr val="bg2"/>
                  </a:solidFill>
                </a:rPr>
                <a:t>Slide credit: </a:t>
              </a:r>
              <a:r>
                <a:rPr lang="en-US" altLang="en-US" sz="1400" b="0" dirty="0">
                  <a:solidFill>
                    <a:schemeClr val="bg2"/>
                  </a:solidFill>
                  <a:hlinkClick r:id="rId4"/>
                </a:rPr>
                <a:t>clinicaloptions.com</a:t>
              </a:r>
              <a:endParaRPr lang="en-US" altLang="en-US" sz="1400" b="0" dirty="0">
                <a:solidFill>
                  <a:schemeClr val="bg2"/>
                </a:solidFill>
              </a:endParaRPr>
            </a:p>
          </p:txBody>
        </p:sp>
      </p:grpSp>
      <p:sp>
        <p:nvSpPr>
          <p:cNvPr id="7" name="Text Box 11"/>
          <p:cNvSpPr txBox="1">
            <a:spLocks noChangeArrowheads="1"/>
          </p:cNvSpPr>
          <p:nvPr/>
        </p:nvSpPr>
        <p:spPr bwMode="auto">
          <a:xfrm>
            <a:off x="285750" y="6350198"/>
            <a:ext cx="600868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pPr>
            <a:r>
              <a:rPr lang="nb-NO" altLang="en-US" sz="1400" b="0" dirty="0">
                <a:solidFill>
                  <a:schemeClr val="bg2"/>
                </a:solidFill>
              </a:rPr>
              <a:t>References in slidenotes.</a:t>
            </a:r>
          </a:p>
        </p:txBody>
      </p:sp>
      <p:sp>
        <p:nvSpPr>
          <p:cNvPr id="8" name="Text Box 11"/>
          <p:cNvSpPr txBox="1">
            <a:spLocks noChangeArrowheads="1"/>
          </p:cNvSpPr>
          <p:nvPr/>
        </p:nvSpPr>
        <p:spPr bwMode="auto">
          <a:xfrm>
            <a:off x="377824" y="6118778"/>
            <a:ext cx="760684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nchor="b">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pPr>
            <a:r>
              <a:rPr lang="en-US" altLang="en-US" sz="1400" b="0" dirty="0">
                <a:solidFill>
                  <a:schemeClr val="tx1"/>
                </a:solidFill>
              </a:rPr>
              <a:t>*Death from hypertension deemed unrelated to treatment</a:t>
            </a:r>
            <a:r>
              <a:rPr lang="nb-NO" altLang="en-US" sz="1400" b="0" dirty="0">
                <a:solidFill>
                  <a:schemeClr val="tx1"/>
                </a:solidFill>
              </a:rPr>
              <a:t>. </a:t>
            </a:r>
            <a:r>
              <a:rPr lang="nb-NO" altLang="en-US" sz="1400" b="0" baseline="30000" dirty="0">
                <a:solidFill>
                  <a:schemeClr val="tx1"/>
                </a:solidFill>
              </a:rPr>
              <a:t>†</a:t>
            </a:r>
            <a:r>
              <a:rPr lang="nb-NO" altLang="en-US" sz="1400" b="0" dirty="0">
                <a:solidFill>
                  <a:schemeClr val="tx1"/>
                </a:solidFill>
              </a:rPr>
              <a:t>Death from illicit drug overdose.</a:t>
            </a:r>
          </a:p>
        </p:txBody>
      </p:sp>
      <p:cxnSp>
        <p:nvCxnSpPr>
          <p:cNvPr id="10" name="Straight Connector 9"/>
          <p:cNvCxnSpPr/>
          <p:nvPr/>
        </p:nvCxnSpPr>
        <p:spPr bwMode="auto">
          <a:xfrm>
            <a:off x="2603715" y="1749972"/>
            <a:ext cx="2502442" cy="0"/>
          </a:xfrm>
          <a:prstGeom prst="line">
            <a:avLst/>
          </a:prstGeom>
          <a:noFill/>
          <a:ln w="28575" cap="flat" cmpd="sng" algn="ctr">
            <a:solidFill>
              <a:schemeClr val="tx1"/>
            </a:solidFill>
            <a:prstDash val="solid"/>
            <a:round/>
            <a:headEnd type="none" w="med" len="med"/>
            <a:tailEnd type="none" w="med" len="med"/>
          </a:ln>
          <a:effectLst/>
        </p:spPr>
      </p:cxnSp>
      <p:cxnSp>
        <p:nvCxnSpPr>
          <p:cNvPr id="11" name="Straight Connector 10"/>
          <p:cNvCxnSpPr/>
          <p:nvPr/>
        </p:nvCxnSpPr>
        <p:spPr bwMode="auto">
          <a:xfrm>
            <a:off x="5886772" y="1746052"/>
            <a:ext cx="2502442" cy="0"/>
          </a:xfrm>
          <a:prstGeom prst="line">
            <a:avLst/>
          </a:prstGeom>
          <a:noFill/>
          <a:ln w="2857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41896427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377825" y="238125"/>
            <a:ext cx="8442325" cy="1103313"/>
          </a:xfrm>
          <a:noFill/>
        </p:spPr>
        <p:txBody>
          <a:bodyPr/>
          <a:lstStyle/>
          <a:p>
            <a:pPr eaLnBrk="1" hangingPunct="1"/>
            <a:r>
              <a:rPr lang="en-US" altLang="en-US" dirty="0"/>
              <a:t>About These Slides</a:t>
            </a:r>
          </a:p>
        </p:txBody>
      </p:sp>
      <p:sp>
        <p:nvSpPr>
          <p:cNvPr id="26627" name="Rectangle 4"/>
          <p:cNvSpPr>
            <a:spLocks noGrp="1" noChangeArrowheads="1"/>
          </p:cNvSpPr>
          <p:nvPr>
            <p:ph idx="1"/>
          </p:nvPr>
        </p:nvSpPr>
        <p:spPr>
          <a:xfrm>
            <a:off x="374650" y="1512888"/>
            <a:ext cx="8455025" cy="4651375"/>
          </a:xfrm>
        </p:spPr>
        <p:txBody>
          <a:bodyPr/>
          <a:lstStyle/>
          <a:p>
            <a:pPr marL="346075" indent="-346075" eaLnBrk="1" hangingPunct="1">
              <a:buSzPts val="2400"/>
              <a:defRPr/>
            </a:pPr>
            <a:r>
              <a:rPr lang="en-US" altLang="en-US" dirty="0"/>
              <a:t>Please feel free to use, update, and share some or all of these slides in your noncommercial presentations to colleagues or patients</a:t>
            </a:r>
          </a:p>
          <a:p>
            <a:pPr eaLnBrk="1" hangingPunct="1">
              <a:defRPr/>
            </a:pPr>
            <a:r>
              <a:rPr lang="en-US" altLang="en-US" dirty="0"/>
              <a:t>When using our slides, please retain the source attribution:</a:t>
            </a:r>
          </a:p>
          <a:p>
            <a:pPr eaLnBrk="1" hangingPunct="1">
              <a:defRPr/>
            </a:pPr>
            <a:endParaRPr lang="en-US" altLang="en-US" sz="2000" dirty="0"/>
          </a:p>
          <a:p>
            <a:pPr eaLnBrk="1" hangingPunct="1">
              <a:defRPr/>
            </a:pPr>
            <a:r>
              <a:rPr lang="en-GB" dirty="0"/>
              <a:t>These slides may not be published, posted online, or used in commercial presentations without permission. </a:t>
            </a:r>
            <a:r>
              <a:rPr lang="en-US" dirty="0"/>
              <a:t>Please contact </a:t>
            </a:r>
            <a:r>
              <a:rPr lang="en-US" dirty="0">
                <a:hlinkClick r:id="rId3"/>
              </a:rPr>
              <a:t>permissions@clinicaloptions.com</a:t>
            </a:r>
            <a:r>
              <a:rPr lang="en-US" dirty="0"/>
              <a:t> for details</a:t>
            </a:r>
          </a:p>
        </p:txBody>
      </p:sp>
      <p:grpSp>
        <p:nvGrpSpPr>
          <p:cNvPr id="29700" name="Group 6"/>
          <p:cNvGrpSpPr>
            <a:grpSpLocks/>
          </p:cNvGrpSpPr>
          <p:nvPr/>
        </p:nvGrpSpPr>
        <p:grpSpPr bwMode="auto">
          <a:xfrm>
            <a:off x="3238500" y="3482975"/>
            <a:ext cx="2673350" cy="449263"/>
            <a:chOff x="9289790" y="4481726"/>
            <a:chExt cx="2673350" cy="450347"/>
          </a:xfrm>
        </p:grpSpPr>
        <p:pic>
          <p:nvPicPr>
            <p:cNvPr id="29701"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274958" y="4481726"/>
              <a:ext cx="566997" cy="184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29702" name="Rectangle 8"/>
            <p:cNvSpPr>
              <a:spLocks noChangeArrowheads="1"/>
            </p:cNvSpPr>
            <p:nvPr/>
          </p:nvSpPr>
          <p:spPr bwMode="auto">
            <a:xfrm>
              <a:off x="9289790" y="4624098"/>
              <a:ext cx="26733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r>
                <a:rPr lang="en-US" altLang="en-US" sz="1400" b="0" dirty="0">
                  <a:solidFill>
                    <a:schemeClr val="bg2"/>
                  </a:solidFill>
                </a:rPr>
                <a:t>Slide credit: </a:t>
              </a:r>
              <a:r>
                <a:rPr lang="en-US" altLang="en-US" sz="1400" b="0" dirty="0">
                  <a:solidFill>
                    <a:schemeClr val="bg2"/>
                  </a:solidFill>
                  <a:hlinkClick r:id="rId5"/>
                </a:rPr>
                <a:t>clinicaloptions.com</a:t>
              </a:r>
              <a:endParaRPr lang="en-US" altLang="en-US" sz="1400" b="0" dirty="0">
                <a:solidFill>
                  <a:schemeClr val="bg2"/>
                </a:solidFill>
              </a:endParaRPr>
            </a:p>
          </p:txBody>
        </p:sp>
      </p:gr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6" name="Group 1"/>
          <p:cNvGrpSpPr>
            <a:grpSpLocks/>
          </p:cNvGrpSpPr>
          <p:nvPr/>
        </p:nvGrpSpPr>
        <p:grpSpPr bwMode="auto">
          <a:xfrm>
            <a:off x="6291263" y="6208713"/>
            <a:ext cx="2673350" cy="450850"/>
            <a:chOff x="9289790" y="4481726"/>
            <a:chExt cx="2673350" cy="450347"/>
          </a:xfrm>
        </p:grpSpPr>
        <p:pic>
          <p:nvPicPr>
            <p:cNvPr id="6151"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74958" y="4481726"/>
              <a:ext cx="566997" cy="184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6152" name="Rectangle 8"/>
            <p:cNvSpPr>
              <a:spLocks noChangeArrowheads="1"/>
            </p:cNvSpPr>
            <p:nvPr/>
          </p:nvSpPr>
          <p:spPr bwMode="auto">
            <a:xfrm>
              <a:off x="9289790" y="4624098"/>
              <a:ext cx="26733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r>
                <a:rPr lang="en-US" altLang="en-US" sz="1400" b="0" dirty="0">
                  <a:solidFill>
                    <a:schemeClr val="bg2"/>
                  </a:solidFill>
                </a:rPr>
                <a:t>Slide credit: </a:t>
              </a:r>
              <a:r>
                <a:rPr lang="en-US" altLang="en-US" sz="1400" b="0" dirty="0">
                  <a:solidFill>
                    <a:schemeClr val="bg2"/>
                  </a:solidFill>
                  <a:hlinkClick r:id="rId4"/>
                </a:rPr>
                <a:t>clinicaloptions.com</a:t>
              </a:r>
              <a:endParaRPr lang="en-US" altLang="en-US" sz="1400" b="0" dirty="0">
                <a:solidFill>
                  <a:schemeClr val="bg2"/>
                </a:solidFill>
              </a:endParaRPr>
            </a:p>
          </p:txBody>
        </p:sp>
      </p:grpSp>
      <p:sp>
        <p:nvSpPr>
          <p:cNvPr id="6147" name="Rectangle 2"/>
          <p:cNvSpPr>
            <a:spLocks noGrp="1" noChangeArrowheads="1"/>
          </p:cNvSpPr>
          <p:nvPr>
            <p:ph type="title"/>
          </p:nvPr>
        </p:nvSpPr>
        <p:spPr>
          <a:xfrm>
            <a:off x="377825" y="238125"/>
            <a:ext cx="8442325" cy="1103313"/>
          </a:xfrm>
        </p:spPr>
        <p:txBody>
          <a:bodyPr/>
          <a:lstStyle/>
          <a:p>
            <a:r>
              <a:rPr lang="en-US" altLang="en-US" dirty="0"/>
              <a:t>ENDURANCE-1, 2, 4: GLE/PIB for Treatment of GT1, 2, 4, 5, 6 HCV</a:t>
            </a:r>
          </a:p>
        </p:txBody>
      </p:sp>
      <p:sp>
        <p:nvSpPr>
          <p:cNvPr id="6148" name="Rectangle 3"/>
          <p:cNvSpPr>
            <a:spLocks noGrp="1" noChangeArrowheads="1"/>
          </p:cNvSpPr>
          <p:nvPr>
            <p:ph idx="1"/>
          </p:nvPr>
        </p:nvSpPr>
        <p:spPr>
          <a:xfrm>
            <a:off x="374650" y="1512889"/>
            <a:ext cx="8455025" cy="404373"/>
          </a:xfrm>
        </p:spPr>
        <p:txBody>
          <a:bodyPr/>
          <a:lstStyle/>
          <a:p>
            <a:pPr marL="0" indent="0">
              <a:buNone/>
            </a:pPr>
            <a:r>
              <a:rPr lang="en-US" altLang="en-US" sz="1600" b="1" dirty="0">
                <a:solidFill>
                  <a:schemeClr val="accent3"/>
                </a:solidFill>
              </a:rPr>
              <a:t>ENDURANCE-1: randomized, open-label phase III trial</a:t>
            </a:r>
            <a:r>
              <a:rPr lang="en-US" altLang="en-US" sz="1600" b="1" baseline="30000" dirty="0">
                <a:solidFill>
                  <a:schemeClr val="accent3"/>
                </a:solidFill>
              </a:rPr>
              <a:t>[1]</a:t>
            </a:r>
          </a:p>
        </p:txBody>
      </p:sp>
      <p:sp>
        <p:nvSpPr>
          <p:cNvPr id="6150" name="Text Box 11"/>
          <p:cNvSpPr txBox="1">
            <a:spLocks noChangeArrowheads="1"/>
          </p:cNvSpPr>
          <p:nvPr/>
        </p:nvSpPr>
        <p:spPr bwMode="auto">
          <a:xfrm>
            <a:off x="285750" y="6349258"/>
            <a:ext cx="600868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r>
              <a:rPr lang="nb-NO" altLang="en-US" sz="1400" b="0" dirty="0">
                <a:solidFill>
                  <a:schemeClr val="bg2"/>
                </a:solidFill>
              </a:rPr>
              <a:t>References in slidenotes.</a:t>
            </a:r>
          </a:p>
        </p:txBody>
      </p:sp>
      <p:sp>
        <p:nvSpPr>
          <p:cNvPr id="21" name="Rectangle 6"/>
          <p:cNvSpPr>
            <a:spLocks noChangeArrowheads="1"/>
          </p:cNvSpPr>
          <p:nvPr/>
        </p:nvSpPr>
        <p:spPr bwMode="auto">
          <a:xfrm>
            <a:off x="3367280" y="1962302"/>
            <a:ext cx="4211638" cy="506830"/>
          </a:xfrm>
          <a:prstGeom prst="rect">
            <a:avLst/>
          </a:prstGeom>
          <a:solidFill>
            <a:schemeClr val="accent2">
              <a:lumMod val="60000"/>
              <a:lumOff val="40000"/>
            </a:schemeClr>
          </a:solidFill>
          <a:ln w="9525">
            <a:noFill/>
            <a:miter lim="800000"/>
            <a:headEnd/>
            <a:tailEnd/>
          </a:ln>
          <a:effectLst/>
          <a:extLst/>
        </p:spPr>
        <p:txBody>
          <a:bodyPr wrap="none" anchor="ctr"/>
          <a:lstStyle/>
          <a:p>
            <a:pPr algn="ctr" eaLnBrk="1" hangingPunct="1">
              <a:spcBef>
                <a:spcPct val="50000"/>
              </a:spcBef>
              <a:defRPr/>
            </a:pPr>
            <a:r>
              <a:rPr lang="pt-BR" sz="1400" dirty="0">
                <a:solidFill>
                  <a:schemeClr val="bg2">
                    <a:lumMod val="10000"/>
                  </a:schemeClr>
                </a:solidFill>
                <a:latin typeface="Arial" charset="0"/>
                <a:ea typeface="ＭＳ Ｐゴシック" charset="0"/>
              </a:rPr>
              <a:t>GLE/PIB* </a:t>
            </a:r>
            <a:br>
              <a:rPr lang="pt-BR" sz="1400" dirty="0">
                <a:solidFill>
                  <a:schemeClr val="bg2">
                    <a:lumMod val="10000"/>
                  </a:schemeClr>
                </a:solidFill>
                <a:latin typeface="Arial" charset="0"/>
                <a:ea typeface="ＭＳ Ｐゴシック" charset="0"/>
              </a:rPr>
            </a:br>
            <a:r>
              <a:rPr lang="pt-BR" sz="1400" b="0" dirty="0">
                <a:solidFill>
                  <a:schemeClr val="bg2">
                    <a:lumMod val="10000"/>
                  </a:schemeClr>
                </a:solidFill>
                <a:latin typeface="Arial" charset="0"/>
                <a:ea typeface="ＭＳ Ｐゴシック" charset="0"/>
              </a:rPr>
              <a:t>(n = 351)</a:t>
            </a:r>
          </a:p>
        </p:txBody>
      </p:sp>
      <p:sp>
        <p:nvSpPr>
          <p:cNvPr id="23" name="Rectangle 7"/>
          <p:cNvSpPr>
            <a:spLocks noChangeArrowheads="1"/>
          </p:cNvSpPr>
          <p:nvPr/>
        </p:nvSpPr>
        <p:spPr bwMode="auto">
          <a:xfrm>
            <a:off x="3367280" y="2514729"/>
            <a:ext cx="5254625" cy="506830"/>
          </a:xfrm>
          <a:prstGeom prst="rect">
            <a:avLst/>
          </a:prstGeom>
          <a:solidFill>
            <a:schemeClr val="accent2"/>
          </a:solidFill>
          <a:ln w="9525">
            <a:noFill/>
            <a:miter lim="800000"/>
            <a:headEnd/>
            <a:tailEnd/>
          </a:ln>
          <a:effectLst/>
          <a:extLst/>
        </p:spPr>
        <p:txBody>
          <a:bodyPr wrap="none" anchor="ctr"/>
          <a:lstStyle/>
          <a:p>
            <a:pPr algn="ctr" eaLnBrk="1" hangingPunct="1">
              <a:spcBef>
                <a:spcPct val="50000"/>
              </a:spcBef>
              <a:defRPr/>
            </a:pPr>
            <a:r>
              <a:rPr lang="pt-BR" sz="1400" dirty="0">
                <a:solidFill>
                  <a:schemeClr val="bg2">
                    <a:lumMod val="10000"/>
                  </a:schemeClr>
                </a:solidFill>
                <a:latin typeface="Arial" charset="0"/>
                <a:ea typeface="ＭＳ Ｐゴシック" charset="0"/>
              </a:rPr>
              <a:t>GLE/PIB* </a:t>
            </a:r>
            <a:br>
              <a:rPr lang="pt-BR" sz="1400" dirty="0">
                <a:solidFill>
                  <a:schemeClr val="bg2">
                    <a:lumMod val="10000"/>
                  </a:schemeClr>
                </a:solidFill>
                <a:latin typeface="Arial" charset="0"/>
                <a:ea typeface="ＭＳ Ｐゴシック" charset="0"/>
              </a:rPr>
            </a:br>
            <a:r>
              <a:rPr lang="pt-BR" sz="1400" b="0" dirty="0">
                <a:solidFill>
                  <a:schemeClr val="bg2">
                    <a:lumMod val="10000"/>
                  </a:schemeClr>
                </a:solidFill>
                <a:latin typeface="Arial" charset="0"/>
                <a:ea typeface="ＭＳ Ｐゴシック" charset="0"/>
              </a:rPr>
              <a:t>(n = 352)</a:t>
            </a:r>
          </a:p>
        </p:txBody>
      </p:sp>
      <p:sp>
        <p:nvSpPr>
          <p:cNvPr id="24" name="Line 12"/>
          <p:cNvSpPr>
            <a:spLocks noChangeShapeType="1"/>
          </p:cNvSpPr>
          <p:nvPr/>
        </p:nvSpPr>
        <p:spPr bwMode="auto">
          <a:xfrm flipV="1">
            <a:off x="2915731" y="2213848"/>
            <a:ext cx="360268" cy="255283"/>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pPr eaLnBrk="1" hangingPunct="1">
              <a:defRPr/>
            </a:pPr>
            <a:endParaRPr lang="en-US" sz="1400" dirty="0">
              <a:latin typeface="Arial" charset="0"/>
              <a:ea typeface="ＭＳ Ｐゴシック" charset="0"/>
            </a:endParaRPr>
          </a:p>
        </p:txBody>
      </p:sp>
      <p:sp>
        <p:nvSpPr>
          <p:cNvPr id="25" name="Line 13"/>
          <p:cNvSpPr>
            <a:spLocks noChangeShapeType="1"/>
          </p:cNvSpPr>
          <p:nvPr/>
        </p:nvSpPr>
        <p:spPr bwMode="auto">
          <a:xfrm>
            <a:off x="2915731" y="2663941"/>
            <a:ext cx="360268" cy="19970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pPr eaLnBrk="1" hangingPunct="1">
              <a:defRPr/>
            </a:pPr>
            <a:endParaRPr lang="en-US" sz="1400" dirty="0">
              <a:latin typeface="Arial" charset="0"/>
              <a:ea typeface="ＭＳ Ｐゴシック" charset="0"/>
            </a:endParaRPr>
          </a:p>
        </p:txBody>
      </p:sp>
      <p:sp>
        <p:nvSpPr>
          <p:cNvPr id="30" name="TextBox 1"/>
          <p:cNvSpPr txBox="1">
            <a:spLocks noChangeArrowheads="1"/>
          </p:cNvSpPr>
          <p:nvPr/>
        </p:nvSpPr>
        <p:spPr bwMode="auto">
          <a:xfrm>
            <a:off x="285750" y="6113438"/>
            <a:ext cx="842645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r>
              <a:rPr lang="en-US" altLang="en-US" sz="1400" b="0" dirty="0"/>
              <a:t>*Dosing: GLE/PIB given as 3 coformulated 100/40 mg tablets QD for a total dose of 300/120 mg.</a:t>
            </a:r>
          </a:p>
        </p:txBody>
      </p:sp>
      <p:sp>
        <p:nvSpPr>
          <p:cNvPr id="35" name="Rectangle 1"/>
          <p:cNvSpPr>
            <a:spLocks noChangeArrowheads="1"/>
          </p:cNvSpPr>
          <p:nvPr/>
        </p:nvSpPr>
        <p:spPr bwMode="auto">
          <a:xfrm>
            <a:off x="285750" y="1948385"/>
            <a:ext cx="2784971"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FontTx/>
              <a:buNone/>
            </a:pPr>
            <a:r>
              <a:rPr lang="en-US" altLang="en-US" sz="1400" b="0" dirty="0"/>
              <a:t>Noncirrhotic pts with GT1 HCV</a:t>
            </a:r>
          </a:p>
          <a:p>
            <a:pPr algn="ctr" eaLnBrk="1" hangingPunct="1">
              <a:spcBef>
                <a:spcPct val="0"/>
              </a:spcBef>
              <a:buFontTx/>
              <a:buNone/>
            </a:pPr>
            <a:r>
              <a:rPr lang="en-US" altLang="en-US" sz="1400" b="0" dirty="0"/>
              <a:t>with or without </a:t>
            </a:r>
          </a:p>
          <a:p>
            <a:pPr algn="ctr" eaLnBrk="1" hangingPunct="1">
              <a:spcBef>
                <a:spcPct val="0"/>
              </a:spcBef>
              <a:buFontTx/>
              <a:buNone/>
            </a:pPr>
            <a:r>
              <a:rPr lang="en-US" altLang="en-US" sz="1400" b="0" dirty="0"/>
              <a:t>IFN experience or </a:t>
            </a:r>
            <a:br>
              <a:rPr lang="en-US" altLang="en-US" sz="1400" b="0" dirty="0"/>
            </a:br>
            <a:r>
              <a:rPr lang="en-US" altLang="en-US" sz="1400" b="0" dirty="0"/>
              <a:t>HIV coinfection</a:t>
            </a:r>
          </a:p>
          <a:p>
            <a:pPr algn="ctr" eaLnBrk="1" hangingPunct="1">
              <a:spcBef>
                <a:spcPct val="0"/>
              </a:spcBef>
              <a:buFontTx/>
              <a:buNone/>
            </a:pPr>
            <a:r>
              <a:rPr lang="en-US" altLang="en-US" sz="1400" b="0" dirty="0"/>
              <a:t>(N = 703)</a:t>
            </a:r>
          </a:p>
        </p:txBody>
      </p:sp>
      <p:sp>
        <p:nvSpPr>
          <p:cNvPr id="36" name="TextBox 35"/>
          <p:cNvSpPr txBox="1"/>
          <p:nvPr/>
        </p:nvSpPr>
        <p:spPr>
          <a:xfrm>
            <a:off x="7151914" y="1436206"/>
            <a:ext cx="805317" cy="307777"/>
          </a:xfrm>
          <a:prstGeom prst="rect">
            <a:avLst/>
          </a:prstGeom>
          <a:noFill/>
        </p:spPr>
        <p:txBody>
          <a:bodyPr wrap="square" rtlCol="0">
            <a:spAutoFit/>
          </a:bodyPr>
          <a:lstStyle/>
          <a:p>
            <a:pPr algn="ctr"/>
            <a:r>
              <a:rPr lang="en-US" sz="1400" i="1" dirty="0"/>
              <a:t>Wk 8</a:t>
            </a:r>
          </a:p>
        </p:txBody>
      </p:sp>
      <p:cxnSp>
        <p:nvCxnSpPr>
          <p:cNvPr id="37" name="Straight Arrow Connector 36"/>
          <p:cNvCxnSpPr/>
          <p:nvPr/>
        </p:nvCxnSpPr>
        <p:spPr>
          <a:xfrm>
            <a:off x="7554573" y="1687598"/>
            <a:ext cx="0" cy="23830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8202917" y="1441201"/>
            <a:ext cx="805317" cy="307777"/>
          </a:xfrm>
          <a:prstGeom prst="rect">
            <a:avLst/>
          </a:prstGeom>
          <a:noFill/>
        </p:spPr>
        <p:txBody>
          <a:bodyPr wrap="square" rtlCol="0">
            <a:spAutoFit/>
          </a:bodyPr>
          <a:lstStyle/>
          <a:p>
            <a:pPr algn="ctr"/>
            <a:r>
              <a:rPr lang="en-US" sz="1400" i="1" dirty="0"/>
              <a:t>Wk 12</a:t>
            </a:r>
          </a:p>
        </p:txBody>
      </p:sp>
      <p:cxnSp>
        <p:nvCxnSpPr>
          <p:cNvPr id="39" name="Straight Arrow Connector 38"/>
          <p:cNvCxnSpPr/>
          <p:nvPr/>
        </p:nvCxnSpPr>
        <p:spPr>
          <a:xfrm>
            <a:off x="8605576" y="1692593"/>
            <a:ext cx="0" cy="23830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 name="Rectangle 6"/>
          <p:cNvSpPr>
            <a:spLocks noChangeArrowheads="1"/>
          </p:cNvSpPr>
          <p:nvPr/>
        </p:nvSpPr>
        <p:spPr bwMode="auto">
          <a:xfrm>
            <a:off x="3378218" y="3702646"/>
            <a:ext cx="5254625" cy="506830"/>
          </a:xfrm>
          <a:prstGeom prst="rect">
            <a:avLst/>
          </a:prstGeom>
          <a:solidFill>
            <a:schemeClr val="accent2"/>
          </a:solidFill>
          <a:ln w="9525">
            <a:noFill/>
            <a:miter lim="800000"/>
            <a:headEnd/>
            <a:tailEnd/>
          </a:ln>
          <a:effectLst/>
          <a:extLst/>
        </p:spPr>
        <p:txBody>
          <a:bodyPr wrap="none" anchor="ctr"/>
          <a:lstStyle/>
          <a:p>
            <a:pPr algn="ctr" eaLnBrk="1" hangingPunct="1">
              <a:spcBef>
                <a:spcPct val="50000"/>
              </a:spcBef>
              <a:defRPr/>
            </a:pPr>
            <a:r>
              <a:rPr lang="pt-BR" sz="1400" dirty="0">
                <a:solidFill>
                  <a:schemeClr val="bg2">
                    <a:lumMod val="10000"/>
                  </a:schemeClr>
                </a:solidFill>
                <a:latin typeface="Arial" charset="0"/>
                <a:ea typeface="ＭＳ Ｐゴシック" charset="0"/>
              </a:rPr>
              <a:t>GLE/PIB* </a:t>
            </a:r>
            <a:br>
              <a:rPr lang="pt-BR" sz="1400" dirty="0">
                <a:solidFill>
                  <a:schemeClr val="bg2">
                    <a:lumMod val="10000"/>
                  </a:schemeClr>
                </a:solidFill>
                <a:latin typeface="Arial" charset="0"/>
                <a:ea typeface="ＭＳ Ｐゴシック" charset="0"/>
              </a:rPr>
            </a:br>
            <a:r>
              <a:rPr lang="pt-BR" sz="1400" b="0" dirty="0">
                <a:solidFill>
                  <a:schemeClr val="bg2">
                    <a:lumMod val="10000"/>
                  </a:schemeClr>
                </a:solidFill>
                <a:latin typeface="Arial" charset="0"/>
                <a:ea typeface="ＭＳ Ｐゴシック" charset="0"/>
              </a:rPr>
              <a:t>(n = 202)</a:t>
            </a:r>
          </a:p>
        </p:txBody>
      </p:sp>
      <p:sp>
        <p:nvSpPr>
          <p:cNvPr id="22" name="Rectangle 7"/>
          <p:cNvSpPr>
            <a:spLocks noChangeArrowheads="1"/>
          </p:cNvSpPr>
          <p:nvPr/>
        </p:nvSpPr>
        <p:spPr bwMode="auto">
          <a:xfrm>
            <a:off x="3378219" y="4255073"/>
            <a:ext cx="5254625" cy="506830"/>
          </a:xfrm>
          <a:prstGeom prst="rect">
            <a:avLst/>
          </a:prstGeom>
          <a:solidFill>
            <a:schemeClr val="accent3"/>
          </a:solidFill>
          <a:ln w="9525">
            <a:noFill/>
            <a:miter lim="800000"/>
            <a:headEnd/>
            <a:tailEnd/>
          </a:ln>
          <a:effectLst/>
          <a:extLst/>
        </p:spPr>
        <p:txBody>
          <a:bodyPr wrap="none" anchor="ctr"/>
          <a:lstStyle/>
          <a:p>
            <a:pPr algn="ctr" eaLnBrk="1" hangingPunct="1">
              <a:spcBef>
                <a:spcPct val="50000"/>
              </a:spcBef>
              <a:defRPr/>
            </a:pPr>
            <a:r>
              <a:rPr lang="pt-BR" sz="1400" dirty="0">
                <a:solidFill>
                  <a:schemeClr val="bg2">
                    <a:lumMod val="10000"/>
                  </a:schemeClr>
                </a:solidFill>
                <a:latin typeface="Arial" charset="0"/>
                <a:ea typeface="ＭＳ Ｐゴシック" charset="0"/>
              </a:rPr>
              <a:t>Placebo</a:t>
            </a:r>
            <a:br>
              <a:rPr lang="pt-BR" sz="1400" dirty="0">
                <a:solidFill>
                  <a:schemeClr val="bg2">
                    <a:lumMod val="10000"/>
                  </a:schemeClr>
                </a:solidFill>
                <a:latin typeface="Arial" charset="0"/>
                <a:ea typeface="ＭＳ Ｐゴシック" charset="0"/>
              </a:rPr>
            </a:br>
            <a:r>
              <a:rPr lang="pt-BR" sz="1400" b="0" dirty="0">
                <a:solidFill>
                  <a:schemeClr val="bg2">
                    <a:lumMod val="10000"/>
                  </a:schemeClr>
                </a:solidFill>
                <a:latin typeface="Arial" charset="0"/>
                <a:ea typeface="ＭＳ Ｐゴシック" charset="0"/>
              </a:rPr>
              <a:t>(n = 100)</a:t>
            </a:r>
          </a:p>
        </p:txBody>
      </p:sp>
      <p:sp>
        <p:nvSpPr>
          <p:cNvPr id="26" name="Line 12"/>
          <p:cNvSpPr>
            <a:spLocks noChangeShapeType="1"/>
          </p:cNvSpPr>
          <p:nvPr/>
        </p:nvSpPr>
        <p:spPr bwMode="auto">
          <a:xfrm flipV="1">
            <a:off x="2926670" y="3954192"/>
            <a:ext cx="360268" cy="255283"/>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pPr eaLnBrk="1" hangingPunct="1">
              <a:defRPr/>
            </a:pPr>
            <a:endParaRPr lang="en-US" sz="1400" dirty="0">
              <a:latin typeface="Arial" charset="0"/>
              <a:ea typeface="ＭＳ Ｐゴシック" charset="0"/>
            </a:endParaRPr>
          </a:p>
        </p:txBody>
      </p:sp>
      <p:sp>
        <p:nvSpPr>
          <p:cNvPr id="27" name="Line 13"/>
          <p:cNvSpPr>
            <a:spLocks noChangeShapeType="1"/>
          </p:cNvSpPr>
          <p:nvPr/>
        </p:nvSpPr>
        <p:spPr bwMode="auto">
          <a:xfrm>
            <a:off x="2926670" y="4404285"/>
            <a:ext cx="360268" cy="19970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pPr eaLnBrk="1" hangingPunct="1">
              <a:defRPr/>
            </a:pPr>
            <a:endParaRPr lang="en-US" sz="1400" dirty="0">
              <a:latin typeface="Arial" charset="0"/>
              <a:ea typeface="ＭＳ Ｐゴシック" charset="0"/>
            </a:endParaRPr>
          </a:p>
        </p:txBody>
      </p:sp>
      <p:sp>
        <p:nvSpPr>
          <p:cNvPr id="29" name="Rectangle 1"/>
          <p:cNvSpPr>
            <a:spLocks noChangeArrowheads="1"/>
          </p:cNvSpPr>
          <p:nvPr/>
        </p:nvSpPr>
        <p:spPr bwMode="auto">
          <a:xfrm>
            <a:off x="358019" y="3710236"/>
            <a:ext cx="279591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FontTx/>
              <a:buNone/>
            </a:pPr>
            <a:r>
              <a:rPr lang="en-US" altLang="en-US" sz="1400" b="0" dirty="0"/>
              <a:t>Noncirrhotic pts with </a:t>
            </a:r>
            <a:br>
              <a:rPr lang="en-US" altLang="en-US" sz="1400" b="0" dirty="0"/>
            </a:br>
            <a:r>
              <a:rPr lang="en-US" altLang="en-US" sz="1400" b="0" dirty="0"/>
              <a:t>GT2 HCV</a:t>
            </a:r>
          </a:p>
          <a:p>
            <a:pPr algn="ctr" eaLnBrk="1" hangingPunct="1">
              <a:spcBef>
                <a:spcPct val="0"/>
              </a:spcBef>
              <a:buFontTx/>
              <a:buNone/>
            </a:pPr>
            <a:r>
              <a:rPr lang="en-US" altLang="en-US" sz="1400" b="0" dirty="0"/>
              <a:t>with or without </a:t>
            </a:r>
          </a:p>
          <a:p>
            <a:pPr algn="ctr" eaLnBrk="1" hangingPunct="1">
              <a:spcBef>
                <a:spcPct val="0"/>
              </a:spcBef>
              <a:buFontTx/>
              <a:buNone/>
            </a:pPr>
            <a:r>
              <a:rPr lang="en-US" altLang="en-US" sz="1400" b="0" dirty="0"/>
              <a:t>IFN experience </a:t>
            </a:r>
          </a:p>
          <a:p>
            <a:pPr algn="ctr" eaLnBrk="1" hangingPunct="1">
              <a:spcBef>
                <a:spcPct val="0"/>
              </a:spcBef>
              <a:buFontTx/>
              <a:buNone/>
            </a:pPr>
            <a:r>
              <a:rPr lang="en-US" altLang="en-US" sz="1400" b="0" dirty="0"/>
              <a:t>(N = 302)</a:t>
            </a:r>
          </a:p>
        </p:txBody>
      </p:sp>
      <p:sp>
        <p:nvSpPr>
          <p:cNvPr id="40" name="Rectangle 3"/>
          <p:cNvSpPr txBox="1">
            <a:spLocks noChangeArrowheads="1"/>
          </p:cNvSpPr>
          <p:nvPr/>
        </p:nvSpPr>
        <p:spPr bwMode="auto">
          <a:xfrm>
            <a:off x="371474" y="3215341"/>
            <a:ext cx="8455025" cy="4043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mn-lt"/>
                <a:ea typeface="+mn-ea"/>
                <a:cs typeface="+mn-cs"/>
              </a:defRPr>
            </a:lvl1pPr>
            <a:lvl2pPr marL="742950" indent="-285750" algn="l" rtl="0" eaLnBrk="0" fontAlgn="base" hangingPunct="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mn-lt"/>
              </a:defRPr>
            </a:lvl2pPr>
            <a:lvl3pPr marL="1143000" indent="-228600" algn="l" rtl="0" eaLnBrk="0" fontAlgn="base" hangingPunct="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mn-lt"/>
              </a:defRPr>
            </a:lvl3pPr>
            <a:lvl4pPr marL="1600200" indent="-228600" algn="l" rtl="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mn-lt"/>
              </a:defRPr>
            </a:lvl4pPr>
            <a:lvl5pPr marL="2057400" indent="-228600" algn="l" rtl="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mn-lt"/>
              </a:defRPr>
            </a:lvl5pPr>
            <a:lvl6pPr marL="25146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6pPr>
            <a:lvl7pPr marL="29718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7pPr>
            <a:lvl8pPr marL="34290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8pPr>
            <a:lvl9pPr marL="38862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9pPr>
          </a:lstStyle>
          <a:p>
            <a:pPr marL="0" indent="0">
              <a:buNone/>
            </a:pPr>
            <a:r>
              <a:rPr lang="en-US" altLang="en-US" sz="1600" kern="0" dirty="0">
                <a:solidFill>
                  <a:schemeClr val="accent3"/>
                </a:solidFill>
              </a:rPr>
              <a:t>ENDURANCE-2: randomized, double-blind, placebo-controlled phase III trial</a:t>
            </a:r>
            <a:r>
              <a:rPr lang="en-US" altLang="en-US" sz="1600" kern="0" baseline="30000" dirty="0">
                <a:solidFill>
                  <a:schemeClr val="accent3"/>
                </a:solidFill>
              </a:rPr>
              <a:t>[2]</a:t>
            </a:r>
          </a:p>
        </p:txBody>
      </p:sp>
      <p:sp>
        <p:nvSpPr>
          <p:cNvPr id="41" name="Rectangle 3"/>
          <p:cNvSpPr txBox="1">
            <a:spLocks noChangeArrowheads="1"/>
          </p:cNvSpPr>
          <p:nvPr/>
        </p:nvSpPr>
        <p:spPr bwMode="auto">
          <a:xfrm>
            <a:off x="388403" y="4993163"/>
            <a:ext cx="8455025" cy="4043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mn-lt"/>
                <a:ea typeface="+mn-ea"/>
                <a:cs typeface="+mn-cs"/>
              </a:defRPr>
            </a:lvl1pPr>
            <a:lvl2pPr marL="742950" indent="-285750" algn="l" rtl="0" eaLnBrk="0" fontAlgn="base" hangingPunct="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mn-lt"/>
              </a:defRPr>
            </a:lvl2pPr>
            <a:lvl3pPr marL="1143000" indent="-228600" algn="l" rtl="0" eaLnBrk="0" fontAlgn="base" hangingPunct="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mn-lt"/>
              </a:defRPr>
            </a:lvl3pPr>
            <a:lvl4pPr marL="1600200" indent="-228600" algn="l" rtl="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mn-lt"/>
              </a:defRPr>
            </a:lvl4pPr>
            <a:lvl5pPr marL="2057400" indent="-228600" algn="l" rtl="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mn-lt"/>
              </a:defRPr>
            </a:lvl5pPr>
            <a:lvl6pPr marL="25146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6pPr>
            <a:lvl7pPr marL="29718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7pPr>
            <a:lvl8pPr marL="34290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8pPr>
            <a:lvl9pPr marL="38862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9pPr>
          </a:lstStyle>
          <a:p>
            <a:pPr marL="0" indent="0">
              <a:buNone/>
            </a:pPr>
            <a:r>
              <a:rPr lang="en-US" altLang="en-US" sz="1600" kern="0" dirty="0">
                <a:solidFill>
                  <a:schemeClr val="accent3"/>
                </a:solidFill>
              </a:rPr>
              <a:t>ENDURANCE-4: open-label, single-arm phase III trial</a:t>
            </a:r>
            <a:r>
              <a:rPr lang="en-US" altLang="en-US" sz="1600" kern="0" baseline="30000" dirty="0">
                <a:solidFill>
                  <a:schemeClr val="accent3"/>
                </a:solidFill>
              </a:rPr>
              <a:t>[3]</a:t>
            </a:r>
          </a:p>
          <a:p>
            <a:pPr marL="0" indent="0">
              <a:buNone/>
            </a:pPr>
            <a:endParaRPr lang="en-US" altLang="en-US" sz="1600" kern="0" dirty="0">
              <a:solidFill>
                <a:schemeClr val="accent3"/>
              </a:solidFill>
            </a:endParaRPr>
          </a:p>
        </p:txBody>
      </p:sp>
      <p:sp>
        <p:nvSpPr>
          <p:cNvPr id="42" name="Rectangle 6"/>
          <p:cNvSpPr>
            <a:spLocks noChangeArrowheads="1"/>
          </p:cNvSpPr>
          <p:nvPr/>
        </p:nvSpPr>
        <p:spPr bwMode="auto">
          <a:xfrm>
            <a:off x="3284689" y="5456169"/>
            <a:ext cx="5254625" cy="506830"/>
          </a:xfrm>
          <a:prstGeom prst="rect">
            <a:avLst/>
          </a:prstGeom>
          <a:solidFill>
            <a:schemeClr val="accent2"/>
          </a:solidFill>
          <a:ln w="9525">
            <a:noFill/>
            <a:miter lim="800000"/>
            <a:headEnd/>
            <a:tailEnd/>
          </a:ln>
          <a:effectLst/>
          <a:extLst/>
        </p:spPr>
        <p:txBody>
          <a:bodyPr wrap="none" anchor="ctr"/>
          <a:lstStyle/>
          <a:p>
            <a:pPr algn="ctr" eaLnBrk="1" hangingPunct="1">
              <a:spcBef>
                <a:spcPct val="50000"/>
              </a:spcBef>
              <a:defRPr/>
            </a:pPr>
            <a:r>
              <a:rPr lang="pt-BR" sz="1400" dirty="0">
                <a:solidFill>
                  <a:schemeClr val="bg2">
                    <a:lumMod val="10000"/>
                  </a:schemeClr>
                </a:solidFill>
                <a:latin typeface="Arial" charset="0"/>
                <a:ea typeface="ＭＳ Ｐゴシック" charset="0"/>
              </a:rPr>
              <a:t>GLE/PIB* </a:t>
            </a:r>
            <a:br>
              <a:rPr lang="pt-BR" sz="1400" dirty="0">
                <a:solidFill>
                  <a:schemeClr val="bg2">
                    <a:lumMod val="10000"/>
                  </a:schemeClr>
                </a:solidFill>
                <a:latin typeface="Arial" charset="0"/>
                <a:ea typeface="ＭＳ Ｐゴシック" charset="0"/>
              </a:rPr>
            </a:br>
            <a:r>
              <a:rPr lang="pt-BR" sz="1400" b="0" dirty="0">
                <a:solidFill>
                  <a:schemeClr val="bg2">
                    <a:lumMod val="10000"/>
                  </a:schemeClr>
                </a:solidFill>
                <a:latin typeface="Arial" charset="0"/>
                <a:ea typeface="ＭＳ Ｐゴシック" charset="0"/>
              </a:rPr>
              <a:t>(N = 121)</a:t>
            </a:r>
          </a:p>
        </p:txBody>
      </p:sp>
      <p:sp>
        <p:nvSpPr>
          <p:cNvPr id="43" name="Rectangle 1"/>
          <p:cNvSpPr>
            <a:spLocks noChangeArrowheads="1"/>
          </p:cNvSpPr>
          <p:nvPr/>
        </p:nvSpPr>
        <p:spPr bwMode="auto">
          <a:xfrm>
            <a:off x="145549" y="5356544"/>
            <a:ext cx="3046079"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FontTx/>
              <a:buNone/>
            </a:pPr>
            <a:r>
              <a:rPr lang="en-US" altLang="en-US" sz="1400" b="0" dirty="0"/>
              <a:t>Noncirrhotic pts with GT4-6 HCV</a:t>
            </a:r>
          </a:p>
          <a:p>
            <a:pPr algn="ctr" eaLnBrk="1" hangingPunct="1">
              <a:spcBef>
                <a:spcPct val="0"/>
              </a:spcBef>
              <a:buFontTx/>
              <a:buNone/>
            </a:pPr>
            <a:r>
              <a:rPr lang="en-US" altLang="en-US" sz="1400" b="0" dirty="0"/>
              <a:t>with or without IFN experience </a:t>
            </a:r>
          </a:p>
          <a:p>
            <a:pPr algn="ctr" eaLnBrk="1" hangingPunct="1">
              <a:spcBef>
                <a:spcPct val="0"/>
              </a:spcBef>
              <a:buFontTx/>
              <a:buNone/>
            </a:pPr>
            <a:r>
              <a:rPr lang="en-US" altLang="en-US" sz="1400" b="0" dirty="0"/>
              <a:t>(N = 121)</a:t>
            </a:r>
          </a:p>
        </p:txBody>
      </p:sp>
      <p:cxnSp>
        <p:nvCxnSpPr>
          <p:cNvPr id="6" name="Straight Arrow Connector 5"/>
          <p:cNvCxnSpPr/>
          <p:nvPr/>
        </p:nvCxnSpPr>
        <p:spPr bwMode="auto">
          <a:xfrm>
            <a:off x="2999953" y="5714964"/>
            <a:ext cx="258793" cy="0"/>
          </a:xfrm>
          <a:prstGeom prst="straightConnector1">
            <a:avLst/>
          </a:prstGeom>
          <a:noFill/>
          <a:ln w="2857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37823097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2"/>
          <p:cNvSpPr>
            <a:spLocks noGrp="1"/>
          </p:cNvSpPr>
          <p:nvPr>
            <p:ph type="title"/>
          </p:nvPr>
        </p:nvSpPr>
        <p:spPr>
          <a:xfrm>
            <a:off x="377825" y="238125"/>
            <a:ext cx="8442325" cy="1103313"/>
          </a:xfrm>
        </p:spPr>
        <p:txBody>
          <a:bodyPr/>
          <a:lstStyle/>
          <a:p>
            <a:r>
              <a:rPr lang="en-US" altLang="en-US" dirty="0">
                <a:ea typeface="MS PGothic" panose="020B0600070205080204" pitchFamily="34" charset="-128"/>
              </a:rPr>
              <a:t>ENDURANCE Studies: Key Baseline Demographics</a:t>
            </a:r>
          </a:p>
        </p:txBody>
      </p:sp>
      <p:graphicFrame>
        <p:nvGraphicFramePr>
          <p:cNvPr id="9" name="Table 8"/>
          <p:cNvGraphicFramePr>
            <a:graphicFrameLocks noGrp="1"/>
          </p:cNvGraphicFramePr>
          <p:nvPr>
            <p:extLst>
              <p:ext uri="{D42A27DB-BD31-4B8C-83A1-F6EECF244321}">
                <p14:modId xmlns:p14="http://schemas.microsoft.com/office/powerpoint/2010/main" val="3642562790"/>
              </p:ext>
            </p:extLst>
          </p:nvPr>
        </p:nvGraphicFramePr>
        <p:xfrm>
          <a:off x="391466" y="1615841"/>
          <a:ext cx="8455672" cy="3413760"/>
        </p:xfrm>
        <a:graphic>
          <a:graphicData uri="http://schemas.openxmlformats.org/drawingml/2006/table">
            <a:tbl>
              <a:tblPr/>
              <a:tblGrid>
                <a:gridCol w="1823341">
                  <a:extLst>
                    <a:ext uri="{9D8B030D-6E8A-4147-A177-3AD203B41FA5}">
                      <a16:colId xmlns:a16="http://schemas.microsoft.com/office/drawing/2014/main" xmlns="" val="20000"/>
                    </a:ext>
                  </a:extLst>
                </a:gridCol>
                <a:gridCol w="1327791">
                  <a:extLst>
                    <a:ext uri="{9D8B030D-6E8A-4147-A177-3AD203B41FA5}">
                      <a16:colId xmlns:a16="http://schemas.microsoft.com/office/drawing/2014/main" xmlns="" val="20001"/>
                    </a:ext>
                  </a:extLst>
                </a:gridCol>
                <a:gridCol w="1159479">
                  <a:extLst>
                    <a:ext uri="{9D8B030D-6E8A-4147-A177-3AD203B41FA5}">
                      <a16:colId xmlns:a16="http://schemas.microsoft.com/office/drawing/2014/main" xmlns="" val="20002"/>
                    </a:ext>
                  </a:extLst>
                </a:gridCol>
                <a:gridCol w="1084674">
                  <a:extLst>
                    <a:ext uri="{9D8B030D-6E8A-4147-A177-3AD203B41FA5}">
                      <a16:colId xmlns:a16="http://schemas.microsoft.com/office/drawing/2014/main" xmlns="" val="20003"/>
                    </a:ext>
                  </a:extLst>
                </a:gridCol>
                <a:gridCol w="1140778">
                  <a:extLst>
                    <a:ext uri="{9D8B030D-6E8A-4147-A177-3AD203B41FA5}">
                      <a16:colId xmlns:a16="http://schemas.microsoft.com/office/drawing/2014/main" xmlns="" val="20004"/>
                    </a:ext>
                  </a:extLst>
                </a:gridCol>
                <a:gridCol w="1919609">
                  <a:extLst>
                    <a:ext uri="{9D8B030D-6E8A-4147-A177-3AD203B41FA5}">
                      <a16:colId xmlns:a16="http://schemas.microsoft.com/office/drawing/2014/main" xmlns="" val="20005"/>
                    </a:ext>
                  </a:extLst>
                </a:gridCol>
              </a:tblGrid>
              <a:tr h="335280">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rgbClr val="FFFFFF"/>
                          </a:solidFill>
                          <a:effectLst/>
                          <a:latin typeface="Arial" charset="0"/>
                          <a:ea typeface="ＭＳ Ｐゴシック" charset="-128"/>
                        </a:rPr>
                        <a:t>Characteristic, %</a:t>
                      </a:r>
                    </a:p>
                  </a:txBody>
                  <a:tcPr marL="91447" marR="91447" anchor="ctr" horzOverflow="overflow">
                    <a:lnL>
                      <a:noFill/>
                    </a:lnL>
                    <a:lnR>
                      <a:noFill/>
                    </a:lnR>
                    <a:lnT>
                      <a:noFill/>
                    </a:lnT>
                    <a:lnB>
                      <a:noFill/>
                    </a:lnB>
                    <a:lnTlToBr>
                      <a:noFill/>
                    </a:lnTlToBr>
                    <a:lnBlToTr>
                      <a:noFill/>
                    </a:lnBlToTr>
                    <a:solidFill>
                      <a:schemeClr val="accent1"/>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rgbClr val="FFFFFF"/>
                          </a:solidFill>
                          <a:effectLst/>
                          <a:latin typeface="Arial" charset="0"/>
                          <a:ea typeface="ＭＳ Ｐゴシック" charset="-128"/>
                        </a:rPr>
                        <a:t>ENDURANCE-1</a:t>
                      </a:r>
                      <a:r>
                        <a:rPr kumimoji="0" lang="en-US" sz="1600" b="1" i="0" u="none" strike="noStrike" cap="none" normalizeH="0" baseline="30000" dirty="0">
                          <a:ln>
                            <a:noFill/>
                          </a:ln>
                          <a:solidFill>
                            <a:srgbClr val="FFFFFF"/>
                          </a:solidFill>
                          <a:effectLst/>
                          <a:latin typeface="Arial" charset="0"/>
                          <a:ea typeface="ＭＳ Ｐゴシック" charset="-128"/>
                        </a:rPr>
                        <a:t>[1]</a:t>
                      </a:r>
                    </a:p>
                  </a:txBody>
                  <a:tcPr marL="91447" marR="91447" anchor="ctr" horzOverflow="overflow">
                    <a:lnL>
                      <a:noFill/>
                    </a:lnL>
                    <a:lnR>
                      <a:noFill/>
                    </a:lnR>
                    <a:lnT>
                      <a:noFill/>
                    </a:lnT>
                    <a:lnB>
                      <a:noFill/>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a:ln>
                          <a:noFill/>
                        </a:ln>
                        <a:solidFill>
                          <a:srgbClr val="FFFFFF"/>
                        </a:solidFill>
                        <a:effectLst/>
                        <a:latin typeface="Arial" charset="0"/>
                        <a:ea typeface="ＭＳ Ｐゴシック" charset="-128"/>
                      </a:endParaRPr>
                    </a:p>
                  </a:txBody>
                  <a:tcPr marL="91447" marR="91447" horzOverflow="overflow">
                    <a:lnL>
                      <a:noFill/>
                    </a:lnL>
                    <a:lnR>
                      <a:noFill/>
                    </a:lnR>
                    <a:lnT>
                      <a:noFill/>
                    </a:lnT>
                    <a:lnB>
                      <a:noFill/>
                    </a:lnB>
                    <a:lnTlToBr>
                      <a:noFill/>
                    </a:lnTlToBr>
                    <a:lnBlToTr>
                      <a:noFill/>
                    </a:lnBlToTr>
                    <a:solidFill>
                      <a:schemeClr val="accent1"/>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1" i="0" u="none" strike="noStrike" cap="none" normalizeH="0" baseline="0" dirty="0">
                          <a:ln>
                            <a:noFill/>
                          </a:ln>
                          <a:solidFill>
                            <a:srgbClr val="FFFFFF"/>
                          </a:solidFill>
                          <a:effectLst/>
                          <a:latin typeface="Arial" charset="0"/>
                          <a:ea typeface="ＭＳ Ｐゴシック" charset="-128"/>
                        </a:rPr>
                        <a:t>ENDURANCE-2</a:t>
                      </a:r>
                      <a:r>
                        <a:rPr kumimoji="0" lang="en-US" sz="1600" b="1" i="0" u="none" strike="noStrike" cap="none" normalizeH="0" baseline="30000" dirty="0">
                          <a:ln>
                            <a:noFill/>
                          </a:ln>
                          <a:solidFill>
                            <a:srgbClr val="FFFFFF"/>
                          </a:solidFill>
                          <a:effectLst/>
                          <a:latin typeface="Arial" charset="0"/>
                          <a:ea typeface="ＭＳ Ｐゴシック" charset="-128"/>
                        </a:rPr>
                        <a:t>[2]</a:t>
                      </a:r>
                    </a:p>
                  </a:txBody>
                  <a:tcPr marL="91447" marR="91447" anchor="ctr" horzOverflow="overflow">
                    <a:lnL>
                      <a:noFill/>
                    </a:lnL>
                    <a:lnR>
                      <a:noFill/>
                    </a:lnR>
                    <a:lnT>
                      <a:noFill/>
                    </a:lnT>
                    <a:lnB>
                      <a:noFill/>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rgbClr val="FFFFFF"/>
                        </a:solidFill>
                        <a:effectLst/>
                        <a:latin typeface="Arial" charset="0"/>
                        <a:ea typeface="ＭＳ Ｐゴシック" charset="-128"/>
                      </a:endParaRPr>
                    </a:p>
                  </a:txBody>
                  <a:tcPr marL="91447" marR="91447" anchor="ctr" horzOverflow="overflow">
                    <a:lnL>
                      <a:noFill/>
                    </a:lnL>
                    <a:lnR>
                      <a:noFill/>
                    </a:lnR>
                    <a:lnT>
                      <a:noFill/>
                    </a:lnT>
                    <a:lnB>
                      <a:noFill/>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1" i="0" u="none" strike="noStrike" cap="none" normalizeH="0" baseline="0" dirty="0">
                          <a:ln>
                            <a:noFill/>
                          </a:ln>
                          <a:solidFill>
                            <a:srgbClr val="FFFFFF"/>
                          </a:solidFill>
                          <a:effectLst/>
                          <a:latin typeface="Arial" charset="0"/>
                          <a:ea typeface="ＭＳ Ｐゴシック" charset="-128"/>
                        </a:rPr>
                        <a:t>ENDURANCE-4</a:t>
                      </a:r>
                      <a:r>
                        <a:rPr kumimoji="0" lang="en-US" sz="1600" b="1" i="0" u="none" strike="noStrike" cap="none" normalizeH="0" baseline="30000" dirty="0">
                          <a:ln>
                            <a:noFill/>
                          </a:ln>
                          <a:solidFill>
                            <a:srgbClr val="FFFFFF"/>
                          </a:solidFill>
                          <a:effectLst/>
                          <a:latin typeface="Arial" charset="0"/>
                          <a:ea typeface="ＭＳ Ｐゴシック" charset="-128"/>
                        </a:rPr>
                        <a:t>[3]</a:t>
                      </a:r>
                    </a:p>
                  </a:txBody>
                  <a:tcPr marL="91447" marR="91447" anchor="ctr" horzOverflow="overflow">
                    <a:lnL>
                      <a:noFill/>
                    </a:lnL>
                    <a:lnR>
                      <a:noFill/>
                    </a:lnR>
                    <a:lnT>
                      <a:noFill/>
                    </a:lnT>
                    <a:lnB>
                      <a:noFill/>
                    </a:lnB>
                    <a:lnTlToBr>
                      <a:noFill/>
                    </a:lnTlToBr>
                    <a:lnBlToTr>
                      <a:noFill/>
                    </a:lnBlToTr>
                    <a:solidFill>
                      <a:schemeClr val="accent1"/>
                    </a:solidFill>
                  </a:tcPr>
                </a:tc>
                <a:extLst>
                  <a:ext uri="{0D108BD9-81ED-4DB2-BD59-A6C34878D82A}">
                    <a16:rowId xmlns:a16="http://schemas.microsoft.com/office/drawing/2014/main" xmlns="" val="10000"/>
                  </a:ext>
                </a:extLst>
              </a:tr>
              <a:tr h="82296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a:ln>
                          <a:noFill/>
                        </a:ln>
                        <a:solidFill>
                          <a:srgbClr val="FFFFFF"/>
                        </a:solidFill>
                        <a:effectLst/>
                        <a:latin typeface="Arial" charset="0"/>
                        <a:ea typeface="ＭＳ Ｐゴシック" charset="-128"/>
                      </a:endParaRPr>
                    </a:p>
                  </a:txBody>
                  <a:tcPr marL="91447" marR="91447" horzOverflow="overflow">
                    <a:lnL>
                      <a:noFill/>
                    </a:lnL>
                    <a:lnR>
                      <a:noFill/>
                    </a:lnR>
                    <a:lnT>
                      <a:noFill/>
                    </a:lnT>
                    <a:lnB>
                      <a:noFill/>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rgbClr val="FFFFFF"/>
                          </a:solidFill>
                          <a:effectLst/>
                          <a:latin typeface="Arial" charset="0"/>
                          <a:ea typeface="ＭＳ Ｐゴシック" charset="-128"/>
                        </a:rPr>
                        <a:t>GLE/PIB </a:t>
                      </a:r>
                      <a:br>
                        <a:rPr kumimoji="0" lang="en-US" sz="1600" b="1" i="0" u="none" strike="noStrike" cap="none" normalizeH="0" baseline="0" dirty="0">
                          <a:ln>
                            <a:noFill/>
                          </a:ln>
                          <a:solidFill>
                            <a:srgbClr val="FFFFFF"/>
                          </a:solidFill>
                          <a:effectLst/>
                          <a:latin typeface="Arial" charset="0"/>
                          <a:ea typeface="ＭＳ Ｐゴシック" charset="-128"/>
                        </a:rPr>
                      </a:br>
                      <a:r>
                        <a:rPr kumimoji="0" lang="en-US" sz="1600" b="1" i="0" u="none" strike="noStrike" cap="none" normalizeH="0" baseline="0" dirty="0">
                          <a:ln>
                            <a:noFill/>
                          </a:ln>
                          <a:solidFill>
                            <a:srgbClr val="FFFFFF"/>
                          </a:solidFill>
                          <a:effectLst/>
                          <a:latin typeface="Arial" charset="0"/>
                          <a:ea typeface="ＭＳ Ｐゴシック" charset="-128"/>
                        </a:rPr>
                        <a:t>8 Wks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rgbClr val="FFFFFF"/>
                          </a:solidFill>
                          <a:effectLst/>
                          <a:latin typeface="Arial" charset="0"/>
                          <a:ea typeface="ＭＳ Ｐゴシック" charset="-128"/>
                        </a:rPr>
                        <a:t>(n = 351)</a:t>
                      </a:r>
                    </a:p>
                  </a:txBody>
                  <a:tcPr marL="91447" marR="91447" anchor="ctr" horzOverflow="overflow">
                    <a:lnL>
                      <a:noFill/>
                    </a:lnL>
                    <a:lnR>
                      <a:noFill/>
                    </a:lnR>
                    <a:lnT>
                      <a:noFill/>
                    </a:lnT>
                    <a:lnB>
                      <a:noFill/>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rgbClr val="FFFFFF"/>
                          </a:solidFill>
                          <a:effectLst/>
                          <a:latin typeface="Arial" charset="0"/>
                          <a:ea typeface="ＭＳ Ｐゴシック" charset="-128"/>
                        </a:rPr>
                        <a:t>GLE/PIB </a:t>
                      </a:r>
                      <a:br>
                        <a:rPr kumimoji="0" lang="en-US" sz="1600" b="1" i="0" u="none" strike="noStrike" cap="none" normalizeH="0" baseline="0" dirty="0">
                          <a:ln>
                            <a:noFill/>
                          </a:ln>
                          <a:solidFill>
                            <a:srgbClr val="FFFFFF"/>
                          </a:solidFill>
                          <a:effectLst/>
                          <a:latin typeface="Arial" charset="0"/>
                          <a:ea typeface="ＭＳ Ｐゴシック" charset="-128"/>
                        </a:rPr>
                      </a:br>
                      <a:r>
                        <a:rPr kumimoji="0" lang="en-US" sz="1600" b="1" i="0" u="none" strike="noStrike" cap="none" normalizeH="0" baseline="0" dirty="0">
                          <a:ln>
                            <a:noFill/>
                          </a:ln>
                          <a:solidFill>
                            <a:srgbClr val="FFFFFF"/>
                          </a:solidFill>
                          <a:effectLst/>
                          <a:latin typeface="Arial" charset="0"/>
                          <a:ea typeface="ＭＳ Ｐゴシック" charset="-128"/>
                        </a:rPr>
                        <a:t>12 Wks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rgbClr val="FFFFFF"/>
                          </a:solidFill>
                          <a:effectLst/>
                          <a:latin typeface="Arial" charset="0"/>
                          <a:ea typeface="ＭＳ Ｐゴシック" charset="-128"/>
                        </a:rPr>
                        <a:t>(n = 352)</a:t>
                      </a:r>
                    </a:p>
                  </a:txBody>
                  <a:tcPr marL="91447" marR="91447" anchor="ctr" horzOverflow="overflow">
                    <a:lnL>
                      <a:noFill/>
                    </a:lnL>
                    <a:lnR>
                      <a:noFill/>
                    </a:lnR>
                    <a:lnT>
                      <a:noFill/>
                    </a:lnT>
                    <a:lnB>
                      <a:noFill/>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rgbClr val="FFFFFF"/>
                          </a:solidFill>
                          <a:effectLst/>
                          <a:latin typeface="Arial" charset="0"/>
                          <a:ea typeface="ＭＳ Ｐゴシック" charset="-128"/>
                        </a:rPr>
                        <a:t>GLE/PIB</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rgbClr val="FFFFFF"/>
                          </a:solidFill>
                          <a:effectLst/>
                          <a:latin typeface="Arial" charset="0"/>
                          <a:ea typeface="ＭＳ Ｐゴシック" charset="-128"/>
                        </a:rPr>
                        <a:t>12 Wks </a:t>
                      </a:r>
                      <a:br>
                        <a:rPr kumimoji="0" lang="en-US" sz="1600" b="1" i="0" u="none" strike="noStrike" cap="none" normalizeH="0" baseline="0" dirty="0">
                          <a:ln>
                            <a:noFill/>
                          </a:ln>
                          <a:solidFill>
                            <a:srgbClr val="FFFFFF"/>
                          </a:solidFill>
                          <a:effectLst/>
                          <a:latin typeface="Arial" charset="0"/>
                          <a:ea typeface="ＭＳ Ｐゴシック" charset="-128"/>
                        </a:rPr>
                      </a:br>
                      <a:r>
                        <a:rPr kumimoji="0" lang="en-US" sz="1600" b="1" i="0" u="none" strike="noStrike" cap="none" normalizeH="0" baseline="0" dirty="0">
                          <a:ln>
                            <a:noFill/>
                          </a:ln>
                          <a:solidFill>
                            <a:srgbClr val="FFFFFF"/>
                          </a:solidFill>
                          <a:effectLst/>
                          <a:latin typeface="Arial" charset="0"/>
                          <a:ea typeface="ＭＳ Ｐゴシック" charset="-128"/>
                        </a:rPr>
                        <a:t>(n = 202)</a:t>
                      </a:r>
                    </a:p>
                  </a:txBody>
                  <a:tcPr marL="91447" marR="91447" anchor="ctr" horzOverflow="overflow">
                    <a:lnL>
                      <a:noFill/>
                    </a:lnL>
                    <a:lnR>
                      <a:noFill/>
                    </a:lnR>
                    <a:lnT>
                      <a:noFill/>
                    </a:lnT>
                    <a:lnB>
                      <a:noFill/>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rgbClr val="FFFFFF"/>
                          </a:solidFill>
                          <a:effectLst/>
                          <a:latin typeface="Arial" charset="0"/>
                          <a:ea typeface="ＭＳ Ｐゴシック" charset="-128"/>
                        </a:rPr>
                        <a:t>PBO</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rgbClr val="FFFFFF"/>
                          </a:solidFill>
                          <a:effectLst/>
                          <a:latin typeface="Arial" charset="0"/>
                          <a:ea typeface="ＭＳ Ｐゴシック" charset="-128"/>
                        </a:rPr>
                        <a:t>12 Wks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rgbClr val="FFFFFF"/>
                          </a:solidFill>
                          <a:effectLst/>
                          <a:latin typeface="Arial" charset="0"/>
                          <a:ea typeface="ＭＳ Ｐゴシック" charset="-128"/>
                        </a:rPr>
                        <a:t>(n = 100)</a:t>
                      </a:r>
                    </a:p>
                  </a:txBody>
                  <a:tcPr marL="91447" marR="91447" anchor="ctr" horzOverflow="overflow">
                    <a:lnL>
                      <a:noFill/>
                    </a:lnL>
                    <a:lnR>
                      <a:noFill/>
                    </a:lnR>
                    <a:lnT>
                      <a:noFill/>
                    </a:lnT>
                    <a:lnB>
                      <a:noFill/>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1" i="0" u="none" strike="noStrike" cap="none" normalizeH="0" baseline="0" dirty="0">
                          <a:ln>
                            <a:noFill/>
                          </a:ln>
                          <a:solidFill>
                            <a:srgbClr val="FFFFFF"/>
                          </a:solidFill>
                          <a:effectLst/>
                          <a:latin typeface="Arial" charset="0"/>
                          <a:ea typeface="ＭＳ Ｐゴシック" charset="-128"/>
                        </a:rPr>
                        <a:t>GLE/PIB</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1" i="0" u="none" strike="noStrike" cap="none" normalizeH="0" baseline="0" dirty="0">
                          <a:ln>
                            <a:noFill/>
                          </a:ln>
                          <a:solidFill>
                            <a:srgbClr val="FFFFFF"/>
                          </a:solidFill>
                          <a:effectLst/>
                          <a:latin typeface="Arial" charset="0"/>
                          <a:ea typeface="ＭＳ Ｐゴシック" charset="-128"/>
                        </a:rPr>
                        <a:t>12 Wks </a:t>
                      </a:r>
                      <a:br>
                        <a:rPr kumimoji="0" lang="en-US" sz="1600" b="1" i="0" u="none" strike="noStrike" cap="none" normalizeH="0" baseline="0" dirty="0">
                          <a:ln>
                            <a:noFill/>
                          </a:ln>
                          <a:solidFill>
                            <a:srgbClr val="FFFFFF"/>
                          </a:solidFill>
                          <a:effectLst/>
                          <a:latin typeface="Arial" charset="0"/>
                          <a:ea typeface="ＭＳ Ｐゴシック" charset="-128"/>
                        </a:rPr>
                      </a:br>
                      <a:r>
                        <a:rPr kumimoji="0" lang="en-US" sz="1600" b="1" i="0" u="none" strike="noStrike" cap="none" normalizeH="0" baseline="0" dirty="0">
                          <a:ln>
                            <a:noFill/>
                          </a:ln>
                          <a:solidFill>
                            <a:srgbClr val="FFFFFF"/>
                          </a:solidFill>
                          <a:effectLst/>
                          <a:latin typeface="Arial" charset="0"/>
                          <a:ea typeface="ＭＳ Ｐゴシック" charset="-128"/>
                        </a:rPr>
                        <a:t>(N = 121)</a:t>
                      </a:r>
                    </a:p>
                  </a:txBody>
                  <a:tcPr marL="91447" marR="91447" anchor="ctr" horzOverflow="overflow">
                    <a:lnL>
                      <a:noFill/>
                    </a:lnL>
                    <a:lnR>
                      <a:noFill/>
                    </a:lnR>
                    <a:lnT>
                      <a:noFill/>
                    </a:lnT>
                    <a:lnB>
                      <a:noFill/>
                    </a:lnB>
                    <a:lnTlToBr>
                      <a:noFill/>
                    </a:lnTlToBr>
                    <a:lnBlToTr>
                      <a:noFill/>
                    </a:lnBlToTr>
                    <a:solidFill>
                      <a:schemeClr val="accent1"/>
                    </a:solidFill>
                  </a:tcPr>
                </a:tc>
                <a:extLst>
                  <a:ext uri="{0D108BD9-81ED-4DB2-BD59-A6C34878D82A}">
                    <a16:rowId xmlns:a16="http://schemas.microsoft.com/office/drawing/2014/main" xmlns="" val="10001"/>
                  </a:ext>
                </a:extLst>
              </a:tr>
              <a:tr h="335280">
                <a:tc>
                  <a:txBody>
                    <a:bodyPr/>
                    <a:lstStyle/>
                    <a:p>
                      <a:pPr algn="l" rtl="0" fontAlgn="ctr"/>
                      <a:r>
                        <a:rPr lang="en-US" sz="1600" b="0" i="0" u="none" strike="noStrike" dirty="0">
                          <a:solidFill>
                            <a:schemeClr val="bg2">
                              <a:lumMod val="10000"/>
                            </a:schemeClr>
                          </a:solidFill>
                          <a:effectLst/>
                          <a:latin typeface="+mn-lt"/>
                        </a:rPr>
                        <a:t>Fibrosis stage</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rtl="0" fontAlgn="ctr">
                        <a:buFont typeface="Arial" panose="020B0604020202020204" pitchFamily="34" charset="0"/>
                        <a:buNone/>
                      </a:pPr>
                      <a:endParaRPr lang="en-US" sz="1600" b="0" i="0" u="none" strike="noStrike" dirty="0">
                        <a:solidFill>
                          <a:schemeClr val="bg2">
                            <a:lumMod val="10000"/>
                          </a:schemeClr>
                        </a:solidFill>
                        <a:effectLst/>
                        <a:latin typeface="+mn-lt"/>
                      </a:endParaRPr>
                    </a:p>
                  </a:txBody>
                  <a:tcPr marL="91447" marR="91447" anchor="ctr">
                    <a:lnL>
                      <a:noFill/>
                    </a:lnL>
                    <a:lnR>
                      <a:noFill/>
                    </a:lnR>
                    <a:lnT>
                      <a:noFill/>
                    </a:lnT>
                    <a:lnB>
                      <a:noFill/>
                    </a:lnB>
                    <a:lnTlToBr>
                      <a:noFill/>
                    </a:lnTlToBr>
                    <a:lnBlToTr>
                      <a:noFill/>
                    </a:lnBlToTr>
                    <a:solidFill>
                      <a:schemeClr val="bg2"/>
                    </a:solidFill>
                  </a:tcPr>
                </a:tc>
                <a:tc>
                  <a:txBody>
                    <a:bodyPr/>
                    <a:lstStyle/>
                    <a:p>
                      <a:pPr marL="0" marR="0" indent="0" algn="ctr" defTabSz="914400" rtl="0" eaLnBrk="1" fontAlgn="ctr" latinLnBrk="0" hangingPunct="1">
                        <a:lnSpc>
                          <a:spcPct val="100000"/>
                        </a:lnSpc>
                        <a:spcBef>
                          <a:spcPts val="0"/>
                        </a:spcBef>
                        <a:spcAft>
                          <a:spcPts val="0"/>
                        </a:spcAft>
                        <a:buClrTx/>
                        <a:buSzTx/>
                        <a:buFont typeface="Arial" panose="020B0604020202020204" pitchFamily="34" charset="0"/>
                        <a:buNone/>
                        <a:tabLst/>
                        <a:defRPr/>
                      </a:pPr>
                      <a:endParaRPr lang="en-US" sz="1600" b="0" i="0" u="none" strike="noStrike" dirty="0">
                        <a:solidFill>
                          <a:schemeClr val="bg2">
                            <a:lumMod val="10000"/>
                          </a:schemeClr>
                        </a:solidFill>
                        <a:effectLst/>
                        <a:latin typeface="+mn-lt"/>
                      </a:endParaRPr>
                    </a:p>
                  </a:txBody>
                  <a:tcPr marL="91447" marR="91447" anchor="ctr">
                    <a:lnL>
                      <a:noFill/>
                    </a:lnL>
                    <a:lnR>
                      <a:noFill/>
                    </a:lnR>
                    <a:lnT>
                      <a:noFill/>
                    </a:lnT>
                    <a:lnB>
                      <a:noFill/>
                    </a:lnB>
                    <a:lnTlToBr>
                      <a:noFill/>
                    </a:lnTlToBr>
                    <a:lnBlToTr>
                      <a:noFill/>
                    </a:lnBlToTr>
                    <a:solidFill>
                      <a:schemeClr val="bg2"/>
                    </a:solidFill>
                  </a:tcPr>
                </a:tc>
                <a:tc>
                  <a:txBody>
                    <a:bodyPr/>
                    <a:lstStyle/>
                    <a:p>
                      <a:pPr marL="0" marR="0" indent="0" algn="ctr" defTabSz="914400" rtl="0" eaLnBrk="1" fontAlgn="ctr" latinLnBrk="0" hangingPunct="1">
                        <a:lnSpc>
                          <a:spcPct val="100000"/>
                        </a:lnSpc>
                        <a:spcBef>
                          <a:spcPts val="0"/>
                        </a:spcBef>
                        <a:spcAft>
                          <a:spcPts val="0"/>
                        </a:spcAft>
                        <a:buClrTx/>
                        <a:buSzTx/>
                        <a:buFont typeface="Arial" panose="020B0604020202020204" pitchFamily="34" charset="0"/>
                        <a:buNone/>
                        <a:tabLst/>
                        <a:defRPr/>
                      </a:pPr>
                      <a:endParaRPr lang="en-US" sz="1600" b="0" i="0" u="none" strike="noStrike" dirty="0">
                        <a:solidFill>
                          <a:schemeClr val="bg2">
                            <a:lumMod val="10000"/>
                          </a:schemeClr>
                        </a:solidFill>
                        <a:effectLst/>
                        <a:latin typeface="+mn-lt"/>
                      </a:endParaRPr>
                    </a:p>
                  </a:txBody>
                  <a:tcPr marL="91447" marR="91447" anchor="ctr">
                    <a:lnL>
                      <a:noFill/>
                    </a:lnL>
                    <a:lnR>
                      <a:noFill/>
                    </a:lnR>
                    <a:lnT>
                      <a:noFill/>
                    </a:lnT>
                    <a:lnB>
                      <a:noFill/>
                    </a:lnB>
                    <a:lnTlToBr>
                      <a:noFill/>
                    </a:lnTlToBr>
                    <a:lnBlToTr>
                      <a:noFill/>
                    </a:lnBlToTr>
                    <a:solidFill>
                      <a:schemeClr val="bg2"/>
                    </a:solidFill>
                  </a:tcPr>
                </a:tc>
                <a:tc>
                  <a:txBody>
                    <a:bodyPr/>
                    <a:lstStyle/>
                    <a:p>
                      <a:pPr marL="0" marR="0" indent="0" algn="ctr" defTabSz="914400" rtl="0" eaLnBrk="1" fontAlgn="ctr" latinLnBrk="0" hangingPunct="1">
                        <a:lnSpc>
                          <a:spcPct val="100000"/>
                        </a:lnSpc>
                        <a:spcBef>
                          <a:spcPts val="0"/>
                        </a:spcBef>
                        <a:spcAft>
                          <a:spcPts val="0"/>
                        </a:spcAft>
                        <a:buClrTx/>
                        <a:buSzTx/>
                        <a:buFont typeface="Arial" panose="020B0604020202020204" pitchFamily="34" charset="0"/>
                        <a:buNone/>
                        <a:tabLst/>
                        <a:defRPr/>
                      </a:pPr>
                      <a:endParaRPr lang="en-US" sz="1600" b="0" i="0" u="none" strike="noStrike" dirty="0">
                        <a:solidFill>
                          <a:schemeClr val="bg2">
                            <a:lumMod val="10000"/>
                          </a:schemeClr>
                        </a:solidFill>
                        <a:effectLst/>
                        <a:latin typeface="+mn-lt"/>
                      </a:endParaRPr>
                    </a:p>
                  </a:txBody>
                  <a:tcPr marL="91447" marR="91447" anchor="ctr">
                    <a:lnL>
                      <a:noFill/>
                    </a:lnL>
                    <a:lnR>
                      <a:noFill/>
                    </a:lnR>
                    <a:lnT>
                      <a:noFill/>
                    </a:lnT>
                    <a:lnB>
                      <a:noFill/>
                    </a:lnB>
                    <a:lnTlToBr>
                      <a:noFill/>
                    </a:lnTlToBr>
                    <a:lnBlToTr>
                      <a:noFill/>
                    </a:lnBlToTr>
                    <a:solidFill>
                      <a:schemeClr val="bg2"/>
                    </a:solidFill>
                  </a:tcPr>
                </a:tc>
                <a:tc>
                  <a:txBody>
                    <a:bodyPr/>
                    <a:lstStyle/>
                    <a:p>
                      <a:pPr marL="0" marR="0" indent="0" algn="ctr" defTabSz="914400" rtl="0" eaLnBrk="1" fontAlgn="ctr" latinLnBrk="0" hangingPunct="1">
                        <a:lnSpc>
                          <a:spcPct val="100000"/>
                        </a:lnSpc>
                        <a:spcBef>
                          <a:spcPts val="0"/>
                        </a:spcBef>
                        <a:spcAft>
                          <a:spcPts val="0"/>
                        </a:spcAft>
                        <a:buClrTx/>
                        <a:buSzTx/>
                        <a:buFont typeface="Arial" panose="020B0604020202020204" pitchFamily="34" charset="0"/>
                        <a:buNone/>
                        <a:tabLst/>
                        <a:defRPr/>
                      </a:pPr>
                      <a:endParaRPr lang="en-US" sz="1600" b="0" i="0" u="none" strike="noStrike" dirty="0">
                        <a:solidFill>
                          <a:schemeClr val="bg2">
                            <a:lumMod val="10000"/>
                          </a:schemeClr>
                        </a:solidFill>
                        <a:effectLst/>
                        <a:latin typeface="+mn-lt"/>
                      </a:endParaRPr>
                    </a:p>
                  </a:txBody>
                  <a:tcPr marL="91447" marR="91447" anchor="ctr">
                    <a:lnL>
                      <a:noFill/>
                    </a:lnL>
                    <a:lnR>
                      <a:noFill/>
                    </a:lnR>
                    <a:lnT>
                      <a:noFill/>
                    </a:lnT>
                    <a:lnB>
                      <a:noFill/>
                    </a:lnB>
                    <a:lnTlToBr>
                      <a:noFill/>
                    </a:lnTlToBr>
                    <a:lnBlToTr>
                      <a:noFill/>
                    </a:lnBlToTr>
                    <a:solidFill>
                      <a:schemeClr val="bg2"/>
                    </a:solidFill>
                  </a:tcPr>
                </a:tc>
                <a:extLst>
                  <a:ext uri="{0D108BD9-81ED-4DB2-BD59-A6C34878D82A}">
                    <a16:rowId xmlns:a16="http://schemas.microsoft.com/office/drawing/2014/main" xmlns="" val="10002"/>
                  </a:ext>
                </a:extLst>
              </a:tr>
              <a:tr h="335280">
                <a:tc>
                  <a:txBody>
                    <a:bodyPr/>
                    <a:lstStyle/>
                    <a:p>
                      <a:pPr marL="285750" indent="-166688" algn="l" rtl="0" fontAlgn="ctr">
                        <a:buFont typeface="Wingdings" panose="05000000000000000000" pitchFamily="2" charset="2"/>
                        <a:buChar char="§"/>
                      </a:pPr>
                      <a:r>
                        <a:rPr lang="en-US" sz="1600" b="0" i="0" u="none" strike="noStrike" dirty="0">
                          <a:solidFill>
                            <a:schemeClr val="bg2">
                              <a:lumMod val="10000"/>
                            </a:schemeClr>
                          </a:solidFill>
                          <a:effectLst/>
                          <a:latin typeface="+mn-lt"/>
                        </a:rPr>
                        <a:t>F0-F1</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rtl="0" fontAlgn="ctr">
                        <a:buFont typeface="Arial" panose="020B0604020202020204" pitchFamily="34" charset="0"/>
                        <a:buNone/>
                      </a:pPr>
                      <a:r>
                        <a:rPr lang="en-US" sz="1600" b="0" i="0" u="none" strike="noStrike" dirty="0">
                          <a:solidFill>
                            <a:schemeClr val="bg2">
                              <a:lumMod val="10000"/>
                            </a:schemeClr>
                          </a:solidFill>
                          <a:effectLst/>
                          <a:latin typeface="+mn-lt"/>
                        </a:rPr>
                        <a:t>85</a:t>
                      </a:r>
                    </a:p>
                  </a:txBody>
                  <a:tcPr marL="91447" marR="91447" anchor="ctr">
                    <a:lnL>
                      <a:noFill/>
                    </a:lnL>
                    <a:lnR>
                      <a:noFill/>
                    </a:lnR>
                    <a:lnT>
                      <a:noFill/>
                    </a:lnT>
                    <a:lnB>
                      <a:noFill/>
                    </a:lnB>
                    <a:lnTlToBr>
                      <a:noFill/>
                    </a:lnTlToBr>
                    <a:lnBlToTr>
                      <a:noFill/>
                    </a:lnBlToTr>
                    <a:solidFill>
                      <a:schemeClr val="bg2"/>
                    </a:solidFill>
                  </a:tcPr>
                </a:tc>
                <a:tc>
                  <a:txBody>
                    <a:bodyPr/>
                    <a:lstStyle/>
                    <a:p>
                      <a:pPr marL="0" marR="0" indent="0" algn="ctr"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lang="en-US" sz="1600" b="0" i="0" u="none" strike="noStrike" dirty="0">
                          <a:solidFill>
                            <a:schemeClr val="bg2">
                              <a:lumMod val="10000"/>
                            </a:schemeClr>
                          </a:solidFill>
                          <a:effectLst/>
                          <a:latin typeface="+mn-lt"/>
                        </a:rPr>
                        <a:t>85</a:t>
                      </a:r>
                    </a:p>
                  </a:txBody>
                  <a:tcPr marL="91447" marR="91447" anchor="ctr">
                    <a:lnL>
                      <a:noFill/>
                    </a:lnL>
                    <a:lnR>
                      <a:noFill/>
                    </a:lnR>
                    <a:lnT>
                      <a:noFill/>
                    </a:lnT>
                    <a:lnB>
                      <a:noFill/>
                    </a:lnB>
                    <a:lnTlToBr>
                      <a:noFill/>
                    </a:lnTlToBr>
                    <a:lnBlToTr>
                      <a:noFill/>
                    </a:lnBlToTr>
                    <a:solidFill>
                      <a:schemeClr val="bg2"/>
                    </a:solidFill>
                  </a:tcPr>
                </a:tc>
                <a:tc>
                  <a:txBody>
                    <a:bodyPr/>
                    <a:lstStyle/>
                    <a:p>
                      <a:pPr marL="0" marR="0" indent="0" algn="ctr"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lang="en-US" sz="1600" b="0" i="0" u="none" strike="noStrike" dirty="0">
                          <a:solidFill>
                            <a:schemeClr val="bg2">
                              <a:lumMod val="10000"/>
                            </a:schemeClr>
                          </a:solidFill>
                          <a:effectLst/>
                          <a:latin typeface="+mn-lt"/>
                        </a:rPr>
                        <a:t>76</a:t>
                      </a:r>
                    </a:p>
                  </a:txBody>
                  <a:tcPr marL="91447" marR="91447" anchor="ctr">
                    <a:lnL>
                      <a:noFill/>
                    </a:lnL>
                    <a:lnR>
                      <a:noFill/>
                    </a:lnR>
                    <a:lnT>
                      <a:noFill/>
                    </a:lnT>
                    <a:lnB>
                      <a:noFill/>
                    </a:lnB>
                    <a:lnTlToBr>
                      <a:noFill/>
                    </a:lnTlToBr>
                    <a:lnBlToTr>
                      <a:noFill/>
                    </a:lnBlToTr>
                    <a:solidFill>
                      <a:schemeClr val="bg2"/>
                    </a:solidFill>
                  </a:tcPr>
                </a:tc>
                <a:tc>
                  <a:txBody>
                    <a:bodyPr/>
                    <a:lstStyle/>
                    <a:p>
                      <a:pPr marL="0" marR="0" indent="0" algn="ctr"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lang="en-US" sz="1600" b="0" i="0" u="none" strike="noStrike" dirty="0">
                          <a:solidFill>
                            <a:schemeClr val="bg2">
                              <a:lumMod val="10000"/>
                            </a:schemeClr>
                          </a:solidFill>
                          <a:effectLst/>
                          <a:latin typeface="+mn-lt"/>
                        </a:rPr>
                        <a:t>85</a:t>
                      </a:r>
                    </a:p>
                  </a:txBody>
                  <a:tcPr marL="91447" marR="91447" anchor="ctr">
                    <a:lnL>
                      <a:noFill/>
                    </a:lnL>
                    <a:lnR>
                      <a:noFill/>
                    </a:lnR>
                    <a:lnT>
                      <a:noFill/>
                    </a:lnT>
                    <a:lnB>
                      <a:noFill/>
                    </a:lnB>
                    <a:lnTlToBr>
                      <a:noFill/>
                    </a:lnTlToBr>
                    <a:lnBlToTr>
                      <a:noFill/>
                    </a:lnBlToTr>
                    <a:solidFill>
                      <a:schemeClr val="bg2"/>
                    </a:solidFill>
                  </a:tcPr>
                </a:tc>
                <a:tc>
                  <a:txBody>
                    <a:bodyPr/>
                    <a:lstStyle/>
                    <a:p>
                      <a:pPr marL="0" marR="0" indent="0" algn="ctr"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lang="en-US" sz="1600" b="0" i="0" u="none" strike="noStrike" dirty="0">
                          <a:solidFill>
                            <a:schemeClr val="bg2">
                              <a:lumMod val="10000"/>
                            </a:schemeClr>
                          </a:solidFill>
                          <a:effectLst/>
                          <a:latin typeface="+mn-lt"/>
                        </a:rPr>
                        <a:t>86</a:t>
                      </a:r>
                    </a:p>
                  </a:txBody>
                  <a:tcPr marL="91447" marR="91447" anchor="ctr">
                    <a:lnL>
                      <a:noFill/>
                    </a:lnL>
                    <a:lnR>
                      <a:noFill/>
                    </a:lnR>
                    <a:lnT>
                      <a:noFill/>
                    </a:lnT>
                    <a:lnB>
                      <a:noFill/>
                    </a:lnB>
                    <a:lnTlToBr>
                      <a:noFill/>
                    </a:lnTlToBr>
                    <a:lnBlToTr>
                      <a:noFill/>
                    </a:lnBlToTr>
                    <a:solidFill>
                      <a:schemeClr val="bg2"/>
                    </a:solidFill>
                  </a:tcPr>
                </a:tc>
                <a:extLst>
                  <a:ext uri="{0D108BD9-81ED-4DB2-BD59-A6C34878D82A}">
                    <a16:rowId xmlns:a16="http://schemas.microsoft.com/office/drawing/2014/main" xmlns="" val="10003"/>
                  </a:ext>
                </a:extLst>
              </a:tr>
              <a:tr h="335280">
                <a:tc>
                  <a:txBody>
                    <a:bodyPr/>
                    <a:lstStyle/>
                    <a:p>
                      <a:pPr marL="285750" indent="-166688" algn="l" rtl="0" fontAlgn="ctr">
                        <a:buFont typeface="Wingdings" panose="05000000000000000000" pitchFamily="2" charset="2"/>
                        <a:buChar char="§"/>
                      </a:pPr>
                      <a:r>
                        <a:rPr lang="en-US" sz="1600" b="0" i="0" u="none" strike="noStrike" dirty="0">
                          <a:solidFill>
                            <a:schemeClr val="bg2">
                              <a:lumMod val="10000"/>
                            </a:schemeClr>
                          </a:solidFill>
                          <a:effectLst/>
                          <a:latin typeface="+mn-lt"/>
                        </a:rPr>
                        <a:t>F2</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rtl="0" fontAlgn="ctr">
                        <a:buFont typeface="Arial" panose="020B0604020202020204" pitchFamily="34" charset="0"/>
                        <a:buNone/>
                      </a:pPr>
                      <a:r>
                        <a:rPr lang="en-US" sz="1600" b="0" i="0" u="none" strike="noStrike" dirty="0">
                          <a:solidFill>
                            <a:schemeClr val="bg2">
                              <a:lumMod val="10000"/>
                            </a:schemeClr>
                          </a:solidFill>
                          <a:effectLst/>
                          <a:latin typeface="+mn-lt"/>
                        </a:rPr>
                        <a:t>6</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rtl="0" fontAlgn="ctr">
                        <a:buFont typeface="Arial" panose="020B0604020202020204" pitchFamily="34" charset="0"/>
                        <a:buNone/>
                      </a:pPr>
                      <a:r>
                        <a:rPr lang="en-US" sz="1600" b="0" i="0" u="none" strike="noStrike" dirty="0">
                          <a:solidFill>
                            <a:schemeClr val="bg2">
                              <a:lumMod val="10000"/>
                            </a:schemeClr>
                          </a:solidFill>
                          <a:effectLst/>
                          <a:latin typeface="+mn-lt"/>
                        </a:rPr>
                        <a:t>7</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rtl="0" fontAlgn="ctr">
                        <a:buFont typeface="Arial" panose="020B0604020202020204" pitchFamily="34" charset="0"/>
                        <a:buNone/>
                      </a:pPr>
                      <a:r>
                        <a:rPr lang="en-US" sz="1600" b="0" i="0" u="none" strike="noStrike" dirty="0">
                          <a:solidFill>
                            <a:schemeClr val="bg2">
                              <a:lumMod val="10000"/>
                            </a:schemeClr>
                          </a:solidFill>
                          <a:effectLst/>
                          <a:latin typeface="+mn-lt"/>
                        </a:rPr>
                        <a:t>9</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rtl="0" fontAlgn="ctr">
                        <a:buFont typeface="Arial" panose="020B0604020202020204" pitchFamily="34" charset="0"/>
                        <a:buNone/>
                      </a:pPr>
                      <a:r>
                        <a:rPr lang="en-US" sz="1600" b="0" i="0" u="none" strike="noStrike" dirty="0">
                          <a:solidFill>
                            <a:schemeClr val="bg2">
                              <a:lumMod val="10000"/>
                            </a:schemeClr>
                          </a:solidFill>
                          <a:effectLst/>
                          <a:latin typeface="+mn-lt"/>
                        </a:rPr>
                        <a:t>9</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rtl="0" fontAlgn="ctr">
                        <a:buFont typeface="Arial" panose="020B0604020202020204" pitchFamily="34" charset="0"/>
                        <a:buNone/>
                      </a:pPr>
                      <a:r>
                        <a:rPr lang="en-US" sz="1600" b="0" i="0" u="none" strike="noStrike" dirty="0">
                          <a:solidFill>
                            <a:schemeClr val="bg2">
                              <a:lumMod val="10000"/>
                            </a:schemeClr>
                          </a:solidFill>
                          <a:effectLst/>
                          <a:latin typeface="+mn-lt"/>
                        </a:rPr>
                        <a:t>7</a:t>
                      </a:r>
                    </a:p>
                  </a:txBody>
                  <a:tcPr marL="91447" marR="91447" anchor="ctr">
                    <a:lnL>
                      <a:noFill/>
                    </a:lnL>
                    <a:lnR>
                      <a:noFill/>
                    </a:lnR>
                    <a:lnT>
                      <a:noFill/>
                    </a:lnT>
                    <a:lnB>
                      <a:noFill/>
                    </a:lnB>
                    <a:lnTlToBr>
                      <a:noFill/>
                    </a:lnTlToBr>
                    <a:lnBlToTr>
                      <a:noFill/>
                    </a:lnBlToTr>
                    <a:solidFill>
                      <a:schemeClr val="bg2"/>
                    </a:solidFill>
                  </a:tcPr>
                </a:tc>
                <a:extLst>
                  <a:ext uri="{0D108BD9-81ED-4DB2-BD59-A6C34878D82A}">
                    <a16:rowId xmlns:a16="http://schemas.microsoft.com/office/drawing/2014/main" xmlns="" val="10004"/>
                  </a:ext>
                </a:extLst>
              </a:tr>
              <a:tr h="335280">
                <a:tc>
                  <a:txBody>
                    <a:bodyPr/>
                    <a:lstStyle/>
                    <a:p>
                      <a:pPr marL="285750" indent="-166688" algn="l" fontAlgn="b">
                        <a:buFont typeface="Wingdings" panose="05000000000000000000" pitchFamily="2" charset="2"/>
                        <a:buChar char="§"/>
                      </a:pPr>
                      <a:r>
                        <a:rPr lang="en-US" sz="1600" b="0" i="0" u="none" strike="noStrike" dirty="0">
                          <a:solidFill>
                            <a:schemeClr val="bg2">
                              <a:lumMod val="10000"/>
                            </a:schemeClr>
                          </a:solidFill>
                          <a:effectLst/>
                          <a:latin typeface="+mn-lt"/>
                        </a:rPr>
                        <a:t>F3</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fontAlgn="b">
                        <a:buFont typeface="Arial" panose="020B0604020202020204" pitchFamily="34" charset="0"/>
                        <a:buNone/>
                      </a:pPr>
                      <a:r>
                        <a:rPr lang="en-US" sz="1600" b="0" i="0" u="none" strike="noStrike" dirty="0">
                          <a:solidFill>
                            <a:schemeClr val="bg2">
                              <a:lumMod val="10000"/>
                            </a:schemeClr>
                          </a:solidFill>
                          <a:effectLst/>
                          <a:latin typeface="+mn-lt"/>
                        </a:rPr>
                        <a:t>9</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rtl="0" fontAlgn="ctr">
                        <a:buFont typeface="Arial" panose="020B0604020202020204" pitchFamily="34" charset="0"/>
                        <a:buNone/>
                      </a:pPr>
                      <a:r>
                        <a:rPr lang="en-US" sz="1600" b="0" i="0" u="none" strike="noStrike" dirty="0">
                          <a:solidFill>
                            <a:schemeClr val="bg2">
                              <a:lumMod val="10000"/>
                            </a:schemeClr>
                          </a:solidFill>
                          <a:effectLst/>
                          <a:latin typeface="+mn-lt"/>
                        </a:rPr>
                        <a:t>8</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rtl="0" fontAlgn="ctr">
                        <a:buFont typeface="Arial" panose="020B0604020202020204" pitchFamily="34" charset="0"/>
                        <a:buNone/>
                      </a:pPr>
                      <a:r>
                        <a:rPr lang="en-US" sz="1600" b="0" i="0" u="none" strike="noStrike" dirty="0">
                          <a:solidFill>
                            <a:schemeClr val="bg2">
                              <a:lumMod val="10000"/>
                            </a:schemeClr>
                          </a:solidFill>
                          <a:effectLst/>
                          <a:latin typeface="+mn-lt"/>
                        </a:rPr>
                        <a:t>15</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rtl="0" fontAlgn="ctr">
                        <a:buFont typeface="Arial" panose="020B0604020202020204" pitchFamily="34" charset="0"/>
                        <a:buNone/>
                      </a:pPr>
                      <a:r>
                        <a:rPr lang="en-US" sz="1600" b="0" i="0" u="none" strike="noStrike" dirty="0">
                          <a:solidFill>
                            <a:schemeClr val="bg2">
                              <a:lumMod val="10000"/>
                            </a:schemeClr>
                          </a:solidFill>
                          <a:effectLst/>
                          <a:latin typeface="+mn-lt"/>
                        </a:rPr>
                        <a:t>6</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rtl="0" fontAlgn="ctr">
                        <a:buFont typeface="Arial" panose="020B0604020202020204" pitchFamily="34" charset="0"/>
                        <a:buNone/>
                      </a:pPr>
                      <a:r>
                        <a:rPr lang="en-US" sz="1600" b="0" i="0" u="none" strike="noStrike" dirty="0">
                          <a:solidFill>
                            <a:schemeClr val="bg2">
                              <a:lumMod val="10000"/>
                            </a:schemeClr>
                          </a:solidFill>
                          <a:effectLst/>
                          <a:latin typeface="+mn-lt"/>
                        </a:rPr>
                        <a:t>7</a:t>
                      </a:r>
                    </a:p>
                  </a:txBody>
                  <a:tcPr marL="91447" marR="91447" anchor="ctr">
                    <a:lnL>
                      <a:noFill/>
                    </a:lnL>
                    <a:lnR>
                      <a:noFill/>
                    </a:lnR>
                    <a:lnT>
                      <a:noFill/>
                    </a:lnT>
                    <a:lnB>
                      <a:noFill/>
                    </a:lnB>
                    <a:lnTlToBr>
                      <a:noFill/>
                    </a:lnTlToBr>
                    <a:lnBlToTr>
                      <a:noFill/>
                    </a:lnBlToTr>
                    <a:solidFill>
                      <a:schemeClr val="bg2"/>
                    </a:solidFill>
                  </a:tcPr>
                </a:tc>
                <a:extLst>
                  <a:ext uri="{0D108BD9-81ED-4DB2-BD59-A6C34878D82A}">
                    <a16:rowId xmlns:a16="http://schemas.microsoft.com/office/drawing/2014/main" xmlns="" val="10005"/>
                  </a:ext>
                </a:extLst>
              </a:tr>
              <a:tr h="579120">
                <a:tc>
                  <a:txBody>
                    <a:bodyPr/>
                    <a:lstStyle/>
                    <a:p>
                      <a:pPr algn="l" fontAlgn="b"/>
                      <a:r>
                        <a:rPr lang="en-US" sz="1600" b="0" i="0" u="none" strike="noStrike" dirty="0">
                          <a:solidFill>
                            <a:schemeClr val="bg2">
                              <a:lumMod val="10000"/>
                            </a:schemeClr>
                          </a:solidFill>
                          <a:effectLst/>
                          <a:latin typeface="+mn-lt"/>
                        </a:rPr>
                        <a:t>Treatment experienced*</a:t>
                      </a:r>
                    </a:p>
                  </a:txBody>
                  <a:tcPr marL="91447" marR="91447" anchor="ctr">
                    <a:lnL>
                      <a:noFill/>
                    </a:lnL>
                    <a:lnR>
                      <a:noFill/>
                    </a:lnR>
                    <a:lnT>
                      <a:noFill/>
                    </a:lnT>
                    <a:lnB>
                      <a:noFill/>
                    </a:lnB>
                    <a:lnTlToBr>
                      <a:noFill/>
                    </a:lnTlToBr>
                    <a:lnBlToTr>
                      <a:noFill/>
                    </a:lnBlToTr>
                    <a:solidFill>
                      <a:schemeClr val="tx1">
                        <a:lumMod val="95000"/>
                      </a:schemeClr>
                    </a:solidFill>
                  </a:tcPr>
                </a:tc>
                <a:tc>
                  <a:txBody>
                    <a:bodyPr/>
                    <a:lstStyle/>
                    <a:p>
                      <a:pPr marL="0" indent="0" algn="ctr" fontAlgn="b">
                        <a:buFont typeface="Arial" panose="020B0604020202020204" pitchFamily="34" charset="0"/>
                        <a:buNone/>
                      </a:pPr>
                      <a:r>
                        <a:rPr lang="en-US" sz="1600" b="0" i="0" u="none" strike="noStrike" dirty="0">
                          <a:solidFill>
                            <a:schemeClr val="bg2">
                              <a:lumMod val="10000"/>
                            </a:schemeClr>
                          </a:solidFill>
                          <a:effectLst/>
                          <a:latin typeface="+mn-lt"/>
                        </a:rPr>
                        <a:t>38</a:t>
                      </a:r>
                    </a:p>
                  </a:txBody>
                  <a:tcPr marL="91447" marR="91447" anchor="ctr">
                    <a:lnL>
                      <a:noFill/>
                    </a:lnL>
                    <a:lnR>
                      <a:noFill/>
                    </a:lnR>
                    <a:lnT>
                      <a:noFill/>
                    </a:lnT>
                    <a:lnB>
                      <a:noFill/>
                    </a:lnB>
                    <a:lnTlToBr>
                      <a:noFill/>
                    </a:lnTlToBr>
                    <a:lnBlToTr>
                      <a:noFill/>
                    </a:lnBlToTr>
                    <a:solidFill>
                      <a:schemeClr val="tx1">
                        <a:lumMod val="95000"/>
                      </a:schemeClr>
                    </a:solidFill>
                  </a:tcPr>
                </a:tc>
                <a:tc>
                  <a:txBody>
                    <a:bodyPr/>
                    <a:lstStyle/>
                    <a:p>
                      <a:pPr marL="0" indent="0" algn="ctr" rtl="0" fontAlgn="ctr">
                        <a:buFont typeface="Arial" panose="020B0604020202020204" pitchFamily="34" charset="0"/>
                        <a:buNone/>
                      </a:pPr>
                      <a:r>
                        <a:rPr lang="en-US" sz="1600" b="0" i="0" u="none" strike="noStrike" dirty="0">
                          <a:solidFill>
                            <a:schemeClr val="bg2">
                              <a:lumMod val="10000"/>
                            </a:schemeClr>
                          </a:solidFill>
                          <a:effectLst/>
                          <a:latin typeface="+mn-lt"/>
                        </a:rPr>
                        <a:t>38</a:t>
                      </a:r>
                    </a:p>
                  </a:txBody>
                  <a:tcPr marL="91447" marR="91447" anchor="ctr">
                    <a:lnL>
                      <a:noFill/>
                    </a:lnL>
                    <a:lnR>
                      <a:noFill/>
                    </a:lnR>
                    <a:lnT>
                      <a:noFill/>
                    </a:lnT>
                    <a:lnB>
                      <a:noFill/>
                    </a:lnB>
                    <a:lnTlToBr>
                      <a:noFill/>
                    </a:lnTlToBr>
                    <a:lnBlToTr>
                      <a:noFill/>
                    </a:lnBlToTr>
                    <a:solidFill>
                      <a:schemeClr val="tx1">
                        <a:lumMod val="95000"/>
                      </a:schemeClr>
                    </a:solidFill>
                  </a:tcPr>
                </a:tc>
                <a:tc>
                  <a:txBody>
                    <a:bodyPr/>
                    <a:lstStyle/>
                    <a:p>
                      <a:pPr marL="0" indent="0" algn="ctr" rtl="0" fontAlgn="ctr">
                        <a:buFont typeface="Arial" panose="020B0604020202020204" pitchFamily="34" charset="0"/>
                        <a:buNone/>
                      </a:pPr>
                      <a:r>
                        <a:rPr lang="en-US" sz="1600" b="0" i="0" u="none" strike="noStrike" dirty="0">
                          <a:solidFill>
                            <a:schemeClr val="bg2">
                              <a:lumMod val="10000"/>
                            </a:schemeClr>
                          </a:solidFill>
                          <a:effectLst/>
                          <a:latin typeface="+mn-lt"/>
                        </a:rPr>
                        <a:t>30</a:t>
                      </a:r>
                    </a:p>
                  </a:txBody>
                  <a:tcPr marL="91447" marR="91447" anchor="ctr">
                    <a:lnL>
                      <a:noFill/>
                    </a:lnL>
                    <a:lnR>
                      <a:noFill/>
                    </a:lnR>
                    <a:lnT>
                      <a:noFill/>
                    </a:lnT>
                    <a:lnB>
                      <a:noFill/>
                    </a:lnB>
                    <a:lnTlToBr>
                      <a:noFill/>
                    </a:lnTlToBr>
                    <a:lnBlToTr>
                      <a:noFill/>
                    </a:lnBlToTr>
                    <a:solidFill>
                      <a:schemeClr val="tx1">
                        <a:lumMod val="95000"/>
                      </a:schemeClr>
                    </a:solidFill>
                  </a:tcPr>
                </a:tc>
                <a:tc>
                  <a:txBody>
                    <a:bodyPr/>
                    <a:lstStyle/>
                    <a:p>
                      <a:pPr marL="0" indent="0" algn="ctr" rtl="0" fontAlgn="ctr">
                        <a:buFont typeface="Arial" panose="020B0604020202020204" pitchFamily="34" charset="0"/>
                        <a:buNone/>
                      </a:pPr>
                      <a:r>
                        <a:rPr lang="en-US" sz="1600" b="0" i="0" u="none" strike="noStrike" dirty="0">
                          <a:solidFill>
                            <a:schemeClr val="bg2">
                              <a:lumMod val="10000"/>
                            </a:schemeClr>
                          </a:solidFill>
                          <a:effectLst/>
                          <a:latin typeface="+mn-lt"/>
                        </a:rPr>
                        <a:t>29</a:t>
                      </a:r>
                    </a:p>
                  </a:txBody>
                  <a:tcPr marL="91447" marR="91447" anchor="ctr">
                    <a:lnL>
                      <a:noFill/>
                    </a:lnL>
                    <a:lnR>
                      <a:noFill/>
                    </a:lnR>
                    <a:lnT>
                      <a:noFill/>
                    </a:lnT>
                    <a:lnB>
                      <a:noFill/>
                    </a:lnB>
                    <a:lnTlToBr>
                      <a:noFill/>
                    </a:lnTlToBr>
                    <a:lnBlToTr>
                      <a:noFill/>
                    </a:lnBlToTr>
                    <a:solidFill>
                      <a:schemeClr val="tx1">
                        <a:lumMod val="95000"/>
                      </a:schemeClr>
                    </a:solidFill>
                  </a:tcPr>
                </a:tc>
                <a:tc>
                  <a:txBody>
                    <a:bodyPr/>
                    <a:lstStyle/>
                    <a:p>
                      <a:pPr marL="0" indent="0" algn="ctr" rtl="0" fontAlgn="ctr">
                        <a:buFont typeface="Arial" panose="020B0604020202020204" pitchFamily="34" charset="0"/>
                        <a:buNone/>
                      </a:pPr>
                      <a:r>
                        <a:rPr lang="en-US" sz="1600" b="0" i="0" u="none" strike="noStrike" dirty="0">
                          <a:solidFill>
                            <a:schemeClr val="bg2">
                              <a:lumMod val="10000"/>
                            </a:schemeClr>
                          </a:solidFill>
                          <a:effectLst/>
                          <a:latin typeface="+mn-lt"/>
                        </a:rPr>
                        <a:t>32</a:t>
                      </a:r>
                    </a:p>
                  </a:txBody>
                  <a:tcPr marL="91447" marR="91447" anchor="ctr">
                    <a:lnL>
                      <a:noFill/>
                    </a:lnL>
                    <a:lnR>
                      <a:noFill/>
                    </a:lnR>
                    <a:lnT>
                      <a:noFill/>
                    </a:lnT>
                    <a:lnB>
                      <a:noFill/>
                    </a:lnB>
                    <a:lnTlToBr>
                      <a:noFill/>
                    </a:lnTlToBr>
                    <a:lnBlToTr>
                      <a:noFill/>
                    </a:lnBlToTr>
                    <a:solidFill>
                      <a:schemeClr val="tx1">
                        <a:lumMod val="95000"/>
                      </a:schemeClr>
                    </a:solidFill>
                  </a:tcPr>
                </a:tc>
                <a:extLst>
                  <a:ext uri="{0D108BD9-81ED-4DB2-BD59-A6C34878D82A}">
                    <a16:rowId xmlns:a16="http://schemas.microsoft.com/office/drawing/2014/main" xmlns="" val="10006"/>
                  </a:ext>
                </a:extLst>
              </a:tr>
              <a:tr h="335280">
                <a:tc>
                  <a:txBody>
                    <a:bodyPr/>
                    <a:lstStyle/>
                    <a:p>
                      <a:pPr marL="0" indent="0" algn="l" fontAlgn="b">
                        <a:buFont typeface="Arial" panose="020B0604020202020204" pitchFamily="34" charset="0"/>
                        <a:buNone/>
                      </a:pPr>
                      <a:r>
                        <a:rPr lang="en-US" sz="1600" b="0" i="0" u="none" strike="noStrike" dirty="0">
                          <a:solidFill>
                            <a:schemeClr val="bg2">
                              <a:lumMod val="10000"/>
                            </a:schemeClr>
                          </a:solidFill>
                          <a:effectLst/>
                          <a:latin typeface="+mn-lt"/>
                        </a:rPr>
                        <a:t>HIV</a:t>
                      </a:r>
                      <a:r>
                        <a:rPr lang="en-US" sz="1600" b="0" i="0" u="none" strike="noStrike" baseline="0" dirty="0">
                          <a:solidFill>
                            <a:schemeClr val="bg2">
                              <a:lumMod val="10000"/>
                            </a:schemeClr>
                          </a:solidFill>
                          <a:effectLst/>
                          <a:latin typeface="+mn-lt"/>
                        </a:rPr>
                        <a:t> coinfected</a:t>
                      </a:r>
                      <a:endParaRPr lang="en-US" sz="1600" b="0" i="0" u="none" strike="noStrike" dirty="0">
                        <a:solidFill>
                          <a:schemeClr val="bg2">
                            <a:lumMod val="10000"/>
                          </a:schemeClr>
                        </a:solidFill>
                        <a:effectLst/>
                        <a:latin typeface="+mn-lt"/>
                      </a:endParaRP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fontAlgn="b">
                        <a:buFont typeface="Arial" panose="020B0604020202020204" pitchFamily="34" charset="0"/>
                        <a:buNone/>
                      </a:pPr>
                      <a:r>
                        <a:rPr lang="en-US" sz="1600" b="0" i="0" u="none" strike="noStrike" dirty="0">
                          <a:solidFill>
                            <a:schemeClr val="bg2">
                              <a:lumMod val="10000"/>
                            </a:schemeClr>
                          </a:solidFill>
                          <a:effectLst/>
                          <a:latin typeface="+mn-lt"/>
                        </a:rPr>
                        <a:t>4</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rtl="0" fontAlgn="ctr">
                        <a:buFont typeface="Arial" panose="020B0604020202020204" pitchFamily="34" charset="0"/>
                        <a:buNone/>
                      </a:pPr>
                      <a:r>
                        <a:rPr lang="en-US" sz="1600" b="0" i="0" u="none" strike="noStrike" dirty="0">
                          <a:solidFill>
                            <a:schemeClr val="bg2">
                              <a:lumMod val="10000"/>
                            </a:schemeClr>
                          </a:solidFill>
                          <a:effectLst/>
                          <a:latin typeface="+mn-lt"/>
                        </a:rPr>
                        <a:t>5</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rtl="0" fontAlgn="ctr">
                        <a:buFont typeface="Arial" panose="020B0604020202020204" pitchFamily="34" charset="0"/>
                        <a:buNone/>
                      </a:pPr>
                      <a:r>
                        <a:rPr lang="en-US" sz="1600" b="0" i="0" u="none" strike="noStrike" dirty="0">
                          <a:solidFill>
                            <a:schemeClr val="bg2">
                              <a:lumMod val="10000"/>
                            </a:schemeClr>
                          </a:solidFill>
                          <a:effectLst/>
                          <a:latin typeface="+mn-lt"/>
                        </a:rPr>
                        <a:t>NA</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rtl="0" fontAlgn="ctr">
                        <a:buFont typeface="Arial" panose="020B0604020202020204" pitchFamily="34" charset="0"/>
                        <a:buNone/>
                      </a:pPr>
                      <a:r>
                        <a:rPr lang="en-US" sz="1600" b="0" i="0" u="none" strike="noStrike" dirty="0">
                          <a:solidFill>
                            <a:schemeClr val="bg2">
                              <a:lumMod val="10000"/>
                            </a:schemeClr>
                          </a:solidFill>
                          <a:effectLst/>
                          <a:latin typeface="+mn-lt"/>
                        </a:rPr>
                        <a:t>NA</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rtl="0" fontAlgn="ctr">
                        <a:buFont typeface="Arial" panose="020B0604020202020204" pitchFamily="34" charset="0"/>
                        <a:buNone/>
                      </a:pPr>
                      <a:r>
                        <a:rPr lang="en-US" sz="1600" b="0" i="0" u="none" strike="noStrike" dirty="0">
                          <a:solidFill>
                            <a:schemeClr val="bg2">
                              <a:lumMod val="10000"/>
                            </a:schemeClr>
                          </a:solidFill>
                          <a:effectLst/>
                          <a:latin typeface="+mn-lt"/>
                        </a:rPr>
                        <a:t>NA</a:t>
                      </a:r>
                    </a:p>
                  </a:txBody>
                  <a:tcPr marL="91447" marR="91447" anchor="ctr">
                    <a:lnL>
                      <a:noFill/>
                    </a:lnL>
                    <a:lnR>
                      <a:noFill/>
                    </a:lnR>
                    <a:lnT>
                      <a:noFill/>
                    </a:lnT>
                    <a:lnB>
                      <a:noFill/>
                    </a:lnB>
                    <a:lnTlToBr>
                      <a:noFill/>
                    </a:lnTlToBr>
                    <a:lnBlToTr>
                      <a:noFill/>
                    </a:lnBlToTr>
                    <a:solidFill>
                      <a:schemeClr val="bg2"/>
                    </a:solidFill>
                  </a:tcPr>
                </a:tc>
                <a:extLst>
                  <a:ext uri="{0D108BD9-81ED-4DB2-BD59-A6C34878D82A}">
                    <a16:rowId xmlns:a16="http://schemas.microsoft.com/office/drawing/2014/main" xmlns="" val="10007"/>
                  </a:ext>
                </a:extLst>
              </a:tr>
            </a:tbl>
          </a:graphicData>
        </a:graphic>
      </p:graphicFrame>
      <p:grpSp>
        <p:nvGrpSpPr>
          <p:cNvPr id="9262" name="Group 16"/>
          <p:cNvGrpSpPr>
            <a:grpSpLocks/>
          </p:cNvGrpSpPr>
          <p:nvPr/>
        </p:nvGrpSpPr>
        <p:grpSpPr bwMode="auto">
          <a:xfrm>
            <a:off x="6291263" y="6208713"/>
            <a:ext cx="2673350" cy="450850"/>
            <a:chOff x="9289790" y="4481726"/>
            <a:chExt cx="2673350" cy="450347"/>
          </a:xfrm>
        </p:grpSpPr>
        <p:pic>
          <p:nvPicPr>
            <p:cNvPr id="9263"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74958" y="4481726"/>
              <a:ext cx="566997" cy="184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9264" name="Rectangle 8"/>
            <p:cNvSpPr>
              <a:spLocks noChangeArrowheads="1"/>
            </p:cNvSpPr>
            <p:nvPr/>
          </p:nvSpPr>
          <p:spPr bwMode="auto">
            <a:xfrm>
              <a:off x="9289790" y="4624098"/>
              <a:ext cx="26733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r>
                <a:rPr lang="en-US" altLang="en-US" sz="1400" b="0" dirty="0">
                  <a:solidFill>
                    <a:schemeClr val="bg2"/>
                  </a:solidFill>
                </a:rPr>
                <a:t>Slide credit: </a:t>
              </a:r>
              <a:r>
                <a:rPr lang="en-US" altLang="en-US" sz="1400" b="0" dirty="0">
                  <a:solidFill>
                    <a:schemeClr val="bg2"/>
                  </a:solidFill>
                  <a:hlinkClick r:id="rId4"/>
                </a:rPr>
                <a:t>clinicaloptions.com</a:t>
              </a:r>
              <a:endParaRPr lang="en-US" altLang="en-US" sz="1400" b="0" dirty="0">
                <a:solidFill>
                  <a:schemeClr val="bg2"/>
                </a:solidFill>
              </a:endParaRPr>
            </a:p>
          </p:txBody>
        </p:sp>
      </p:grpSp>
      <p:sp>
        <p:nvSpPr>
          <p:cNvPr id="7" name="Text Box 11"/>
          <p:cNvSpPr txBox="1">
            <a:spLocks noChangeArrowheads="1"/>
          </p:cNvSpPr>
          <p:nvPr/>
        </p:nvSpPr>
        <p:spPr bwMode="auto">
          <a:xfrm>
            <a:off x="285750" y="5918900"/>
            <a:ext cx="6008688"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pPr>
            <a:r>
              <a:rPr lang="nb-NO" altLang="en-US" sz="1400" b="0" dirty="0">
                <a:solidFill>
                  <a:schemeClr val="bg2"/>
                </a:solidFill>
              </a:rPr>
              <a:t>1. Zeuzem S, et al. AASLD 2016. Abstract 253.</a:t>
            </a:r>
          </a:p>
          <a:p>
            <a:pPr eaLnBrk="1" hangingPunct="1">
              <a:lnSpc>
                <a:spcPct val="100000"/>
              </a:lnSpc>
              <a:spcBef>
                <a:spcPct val="0"/>
              </a:spcBef>
              <a:spcAft>
                <a:spcPct val="0"/>
              </a:spcAft>
              <a:buClrTx/>
              <a:buFontTx/>
              <a:buNone/>
            </a:pPr>
            <a:r>
              <a:rPr lang="nb-NO" altLang="en-US" sz="1400" b="0" dirty="0">
                <a:solidFill>
                  <a:schemeClr val="bg2"/>
                </a:solidFill>
              </a:rPr>
              <a:t>2. Kowdley KV, et al. AASLD 2016. Abstract 73.</a:t>
            </a:r>
          </a:p>
          <a:p>
            <a:pPr eaLnBrk="1" hangingPunct="1">
              <a:lnSpc>
                <a:spcPct val="100000"/>
              </a:lnSpc>
              <a:spcBef>
                <a:spcPct val="0"/>
              </a:spcBef>
              <a:spcAft>
                <a:spcPct val="0"/>
              </a:spcAft>
              <a:buClrTx/>
              <a:buFontTx/>
              <a:buNone/>
            </a:pPr>
            <a:r>
              <a:rPr lang="nb-NO" altLang="en-US" sz="1400" b="0" dirty="0">
                <a:solidFill>
                  <a:schemeClr val="bg2"/>
                </a:solidFill>
              </a:rPr>
              <a:t>3. Asselah T, et al. AASLD 2016. Abstract 114.</a:t>
            </a:r>
          </a:p>
        </p:txBody>
      </p:sp>
      <p:cxnSp>
        <p:nvCxnSpPr>
          <p:cNvPr id="8" name="Straight Connector 7"/>
          <p:cNvCxnSpPr/>
          <p:nvPr/>
        </p:nvCxnSpPr>
        <p:spPr bwMode="auto">
          <a:xfrm>
            <a:off x="2262752" y="1943837"/>
            <a:ext cx="2324746" cy="0"/>
          </a:xfrm>
          <a:prstGeom prst="line">
            <a:avLst/>
          </a:prstGeom>
          <a:noFill/>
          <a:ln w="28575" cap="flat" cmpd="sng" algn="ctr">
            <a:solidFill>
              <a:schemeClr val="tx1"/>
            </a:solidFill>
            <a:prstDash val="solid"/>
            <a:round/>
            <a:headEnd type="none" w="med" len="med"/>
            <a:tailEnd type="none" w="med" len="med"/>
          </a:ln>
          <a:effectLst/>
        </p:spPr>
      </p:cxnSp>
      <p:cxnSp>
        <p:nvCxnSpPr>
          <p:cNvPr id="10" name="Straight Connector 9"/>
          <p:cNvCxnSpPr/>
          <p:nvPr/>
        </p:nvCxnSpPr>
        <p:spPr bwMode="auto">
          <a:xfrm>
            <a:off x="4708901" y="1943837"/>
            <a:ext cx="2048360" cy="0"/>
          </a:xfrm>
          <a:prstGeom prst="line">
            <a:avLst/>
          </a:prstGeom>
          <a:noFill/>
          <a:ln w="28575" cap="flat" cmpd="sng" algn="ctr">
            <a:solidFill>
              <a:schemeClr val="tx1"/>
            </a:solidFill>
            <a:prstDash val="solid"/>
            <a:round/>
            <a:headEnd type="none" w="med" len="med"/>
            <a:tailEnd type="none" w="med" len="med"/>
          </a:ln>
          <a:effectLst/>
        </p:spPr>
      </p:cxnSp>
      <p:cxnSp>
        <p:nvCxnSpPr>
          <p:cNvPr id="12" name="Straight Connector 11"/>
          <p:cNvCxnSpPr/>
          <p:nvPr/>
        </p:nvCxnSpPr>
        <p:spPr bwMode="auto">
          <a:xfrm>
            <a:off x="6896744" y="1943837"/>
            <a:ext cx="1859797" cy="0"/>
          </a:xfrm>
          <a:prstGeom prst="line">
            <a:avLst/>
          </a:prstGeom>
          <a:noFill/>
          <a:ln w="28575" cap="flat" cmpd="sng" algn="ctr">
            <a:solidFill>
              <a:schemeClr val="tx1"/>
            </a:solidFill>
            <a:prstDash val="solid"/>
            <a:round/>
            <a:headEnd type="none" w="med" len="med"/>
            <a:tailEnd type="none" w="med" len="med"/>
          </a:ln>
          <a:effectLst/>
        </p:spPr>
      </p:cxnSp>
      <p:sp>
        <p:nvSpPr>
          <p:cNvPr id="18" name="Text Box 11"/>
          <p:cNvSpPr txBox="1">
            <a:spLocks noChangeArrowheads="1"/>
          </p:cNvSpPr>
          <p:nvPr/>
        </p:nvSpPr>
        <p:spPr bwMode="auto">
          <a:xfrm>
            <a:off x="377824" y="5047730"/>
            <a:ext cx="84423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nchor="b">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pPr>
            <a:r>
              <a:rPr lang="nb-NO" altLang="en-US" sz="1400" b="0" dirty="0">
                <a:solidFill>
                  <a:schemeClr val="tx1"/>
                </a:solidFill>
              </a:rPr>
              <a:t>*Pts could have treatment experience with IFN or pegIFN ± RBV or SOF + RBV ± pegIFN.   </a:t>
            </a:r>
          </a:p>
        </p:txBody>
      </p:sp>
    </p:spTree>
    <p:extLst>
      <p:ext uri="{BB962C8B-B14F-4D97-AF65-F5344CB8AC3E}">
        <p14:creationId xmlns:p14="http://schemas.microsoft.com/office/powerpoint/2010/main" val="16813396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6" name="Group 1"/>
          <p:cNvGrpSpPr>
            <a:grpSpLocks/>
          </p:cNvGrpSpPr>
          <p:nvPr/>
        </p:nvGrpSpPr>
        <p:grpSpPr bwMode="auto">
          <a:xfrm>
            <a:off x="6291263" y="6208713"/>
            <a:ext cx="2673350" cy="450850"/>
            <a:chOff x="9289790" y="4481726"/>
            <a:chExt cx="2673350" cy="450347"/>
          </a:xfrm>
        </p:grpSpPr>
        <p:pic>
          <p:nvPicPr>
            <p:cNvPr id="6151"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74958" y="4481726"/>
              <a:ext cx="566997" cy="184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6152" name="Rectangle 8"/>
            <p:cNvSpPr>
              <a:spLocks noChangeArrowheads="1"/>
            </p:cNvSpPr>
            <p:nvPr/>
          </p:nvSpPr>
          <p:spPr bwMode="auto">
            <a:xfrm>
              <a:off x="9289790" y="4624098"/>
              <a:ext cx="26733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r>
                <a:rPr lang="en-US" altLang="en-US" sz="1400" b="0" dirty="0">
                  <a:solidFill>
                    <a:schemeClr val="bg2"/>
                  </a:solidFill>
                </a:rPr>
                <a:t>Slide credit: </a:t>
              </a:r>
              <a:r>
                <a:rPr lang="en-US" altLang="en-US" sz="1400" b="0" dirty="0">
                  <a:solidFill>
                    <a:schemeClr val="bg2"/>
                  </a:solidFill>
                  <a:hlinkClick r:id="rId4"/>
                </a:rPr>
                <a:t>clinicaloptions.com</a:t>
              </a:r>
              <a:endParaRPr lang="en-US" altLang="en-US" sz="1400" b="0" dirty="0">
                <a:solidFill>
                  <a:schemeClr val="bg2"/>
                </a:solidFill>
              </a:endParaRPr>
            </a:p>
          </p:txBody>
        </p:sp>
      </p:grpSp>
      <p:sp>
        <p:nvSpPr>
          <p:cNvPr id="6147" name="Rectangle 2"/>
          <p:cNvSpPr>
            <a:spLocks noGrp="1" noChangeArrowheads="1"/>
          </p:cNvSpPr>
          <p:nvPr>
            <p:ph type="title"/>
          </p:nvPr>
        </p:nvSpPr>
        <p:spPr>
          <a:xfrm>
            <a:off x="377825" y="238125"/>
            <a:ext cx="8442325" cy="1103313"/>
          </a:xfrm>
        </p:spPr>
        <p:txBody>
          <a:bodyPr/>
          <a:lstStyle/>
          <a:p>
            <a:r>
              <a:rPr lang="en-US" altLang="en-US" dirty="0"/>
              <a:t>ENDURANCE Studies: Efficacy of GLE/PIB for Treating GT1, 2, 4, 5, 6 HCV</a:t>
            </a:r>
          </a:p>
        </p:txBody>
      </p:sp>
      <p:sp>
        <p:nvSpPr>
          <p:cNvPr id="6150" name="Text Box 11"/>
          <p:cNvSpPr txBox="1">
            <a:spLocks noChangeArrowheads="1"/>
          </p:cNvSpPr>
          <p:nvPr/>
        </p:nvSpPr>
        <p:spPr bwMode="auto">
          <a:xfrm>
            <a:off x="285750" y="5917960"/>
            <a:ext cx="6008688"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r>
              <a:rPr lang="nb-NO" altLang="en-US" sz="1400" b="0" dirty="0">
                <a:solidFill>
                  <a:schemeClr val="bg2"/>
                </a:solidFill>
              </a:rPr>
              <a:t>1. Zeuzem S, et al. AASLD 2016. Abstract 253.</a:t>
            </a:r>
            <a:br>
              <a:rPr lang="nb-NO" altLang="en-US" sz="1400" b="0" dirty="0">
                <a:solidFill>
                  <a:schemeClr val="bg2"/>
                </a:solidFill>
              </a:rPr>
            </a:br>
            <a:r>
              <a:rPr lang="en-US" sz="1400" b="0" dirty="0">
                <a:solidFill>
                  <a:schemeClr val="bg2"/>
                </a:solidFill>
              </a:rPr>
              <a:t>2.</a:t>
            </a:r>
            <a:r>
              <a:rPr lang="en-US" sz="1400" dirty="0">
                <a:solidFill>
                  <a:schemeClr val="bg2"/>
                </a:solidFill>
              </a:rPr>
              <a:t> </a:t>
            </a:r>
            <a:r>
              <a:rPr lang="nb-NO" altLang="en-US" sz="1400" b="0" dirty="0">
                <a:solidFill>
                  <a:schemeClr val="bg2"/>
                </a:solidFill>
              </a:rPr>
              <a:t>Kowdley KV, et al. AASLD 2016. Abstract 73.</a:t>
            </a:r>
            <a:br>
              <a:rPr lang="nb-NO" altLang="en-US" sz="1400" b="0" dirty="0">
                <a:solidFill>
                  <a:schemeClr val="bg2"/>
                </a:solidFill>
              </a:rPr>
            </a:br>
            <a:r>
              <a:rPr lang="nb-NO" altLang="en-US" sz="1400" b="0" dirty="0">
                <a:solidFill>
                  <a:schemeClr val="bg2"/>
                </a:solidFill>
              </a:rPr>
              <a:t>3. Asselah T, et al. AASLD 2016. Abstract 114.</a:t>
            </a:r>
          </a:p>
        </p:txBody>
      </p:sp>
      <p:sp>
        <p:nvSpPr>
          <p:cNvPr id="98" name="Text Box 11"/>
          <p:cNvSpPr txBox="1">
            <a:spLocks noChangeArrowheads="1"/>
          </p:cNvSpPr>
          <p:nvPr/>
        </p:nvSpPr>
        <p:spPr bwMode="auto">
          <a:xfrm>
            <a:off x="377825" y="4520315"/>
            <a:ext cx="8534400"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nchor="b">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r>
              <a:rPr lang="nb-NO" altLang="en-US" sz="1400" b="0" dirty="0"/>
              <a:t>*ITT-PS analysis: included all pts </a:t>
            </a:r>
            <a:r>
              <a:rPr lang="en-US" altLang="en-US" sz="1400" b="0" dirty="0"/>
              <a:t>receiving ≥ 1 dose of study drug; e</a:t>
            </a:r>
            <a:r>
              <a:rPr lang="nb-NO" altLang="en-US" sz="1400" b="0" dirty="0"/>
              <a:t>xcluded pts with HIV coinfection or SOF experience. </a:t>
            </a:r>
            <a:r>
              <a:rPr lang="en-US" altLang="en-US" sz="1400" b="0" baseline="30000" dirty="0"/>
              <a:t>†</a:t>
            </a:r>
            <a:r>
              <a:rPr lang="en-US" altLang="en-US" sz="1400" b="0" dirty="0"/>
              <a:t>ITT </a:t>
            </a:r>
            <a:r>
              <a:rPr lang="nb-NO" altLang="en-US" sz="1400" b="0" dirty="0"/>
              <a:t>analysis</a:t>
            </a:r>
            <a:r>
              <a:rPr lang="en-US" altLang="en-US" sz="1400" b="0" dirty="0"/>
              <a:t>: e</a:t>
            </a:r>
            <a:r>
              <a:rPr lang="nb-NO" altLang="en-US" sz="1400" b="0" dirty="0"/>
              <a:t>xcluded pts with SOF experience. </a:t>
            </a:r>
            <a:r>
              <a:rPr lang="en-US" altLang="en-US" sz="1400" b="0" baseline="30000" dirty="0"/>
              <a:t>‡</a:t>
            </a:r>
            <a:r>
              <a:rPr lang="nb-NO" altLang="en-US" sz="1400" b="0" dirty="0"/>
              <a:t>ITT analysis. </a:t>
            </a:r>
            <a:r>
              <a:rPr lang="nb-NO" altLang="en-US" sz="1400" b="0" baseline="30000" dirty="0"/>
              <a:t>§</a:t>
            </a:r>
            <a:r>
              <a:rPr lang="en-US" altLang="en-US" sz="1400" b="0" dirty="0"/>
              <a:t>On-treatment virologic failure at Day 29 in pt with GT1a HCV.</a:t>
            </a:r>
            <a:endParaRPr lang="nb-NO" altLang="en-US" sz="1400" b="0" dirty="0"/>
          </a:p>
        </p:txBody>
      </p:sp>
      <p:graphicFrame>
        <p:nvGraphicFramePr>
          <p:cNvPr id="55" name="Table 54"/>
          <p:cNvGraphicFramePr>
            <a:graphicFrameLocks noGrp="1"/>
          </p:cNvGraphicFramePr>
          <p:nvPr>
            <p:extLst>
              <p:ext uri="{D42A27DB-BD31-4B8C-83A1-F6EECF244321}">
                <p14:modId xmlns:p14="http://schemas.microsoft.com/office/powerpoint/2010/main" val="3243585996"/>
              </p:ext>
            </p:extLst>
          </p:nvPr>
        </p:nvGraphicFramePr>
        <p:xfrm>
          <a:off x="382587" y="1604963"/>
          <a:ext cx="8464551" cy="2908460"/>
        </p:xfrm>
        <a:graphic>
          <a:graphicData uri="http://schemas.openxmlformats.org/drawingml/2006/table">
            <a:tbl>
              <a:tblPr/>
              <a:tblGrid>
                <a:gridCol w="1819544">
                  <a:extLst>
                    <a:ext uri="{9D8B030D-6E8A-4147-A177-3AD203B41FA5}">
                      <a16:colId xmlns:a16="http://schemas.microsoft.com/office/drawing/2014/main" xmlns="" val="20000"/>
                    </a:ext>
                  </a:extLst>
                </a:gridCol>
                <a:gridCol w="1197148">
                  <a:extLst>
                    <a:ext uri="{9D8B030D-6E8A-4147-A177-3AD203B41FA5}">
                      <a16:colId xmlns:a16="http://schemas.microsoft.com/office/drawing/2014/main" xmlns="" val="20001"/>
                    </a:ext>
                  </a:extLst>
                </a:gridCol>
                <a:gridCol w="1197147">
                  <a:extLst>
                    <a:ext uri="{9D8B030D-6E8A-4147-A177-3AD203B41FA5}">
                      <a16:colId xmlns:a16="http://schemas.microsoft.com/office/drawing/2014/main" xmlns="" val="20002"/>
                    </a:ext>
                  </a:extLst>
                </a:gridCol>
                <a:gridCol w="2125356">
                  <a:extLst>
                    <a:ext uri="{9D8B030D-6E8A-4147-A177-3AD203B41FA5}">
                      <a16:colId xmlns:a16="http://schemas.microsoft.com/office/drawing/2014/main" xmlns="" val="20003"/>
                    </a:ext>
                  </a:extLst>
                </a:gridCol>
                <a:gridCol w="2125356">
                  <a:extLst>
                    <a:ext uri="{9D8B030D-6E8A-4147-A177-3AD203B41FA5}">
                      <a16:colId xmlns:a16="http://schemas.microsoft.com/office/drawing/2014/main" xmlns="" val="20005"/>
                    </a:ext>
                  </a:extLst>
                </a:gridCol>
              </a:tblGrid>
              <a:tr h="640080">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FFFFFF"/>
                          </a:solidFill>
                          <a:effectLst/>
                          <a:latin typeface="Arial" charset="0"/>
                          <a:ea typeface="ＭＳ Ｐゴシック" charset="-128"/>
                        </a:rPr>
                        <a:t>Outcome</a:t>
                      </a:r>
                    </a:p>
                  </a:txBody>
                  <a:tcPr marL="91447" marR="91447" anchor="ctr" horzOverflow="overflow">
                    <a:lnL>
                      <a:noFill/>
                    </a:lnL>
                    <a:lnR>
                      <a:noFill/>
                    </a:lnR>
                    <a:lnT>
                      <a:noFill/>
                    </a:lnT>
                    <a:lnB>
                      <a:noFill/>
                    </a:lnB>
                    <a:lnTlToBr>
                      <a:noFill/>
                    </a:lnTlToBr>
                    <a:lnBlToTr>
                      <a:noFill/>
                    </a:lnBlToTr>
                    <a:solidFill>
                      <a:schemeClr val="accent1"/>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FFFFFF"/>
                          </a:solidFill>
                          <a:effectLst/>
                          <a:latin typeface="Arial" charset="0"/>
                          <a:ea typeface="ＭＳ Ｐゴシック" charset="-128"/>
                        </a:rPr>
                        <a:t>ENDURANCE-1</a:t>
                      </a:r>
                      <a:r>
                        <a:rPr kumimoji="0" lang="en-US" sz="1800" b="1" i="0" u="none" strike="noStrike" cap="none" normalizeH="0" baseline="30000" dirty="0">
                          <a:ln>
                            <a:noFill/>
                          </a:ln>
                          <a:solidFill>
                            <a:srgbClr val="FFFFFF"/>
                          </a:solidFill>
                          <a:effectLst/>
                          <a:latin typeface="Arial" charset="0"/>
                          <a:ea typeface="ＭＳ Ｐゴシック" charset="-128"/>
                        </a:rPr>
                        <a:t>[1]</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FFFFFF"/>
                          </a:solidFill>
                          <a:effectLst/>
                          <a:latin typeface="Arial" charset="0"/>
                          <a:ea typeface="ＭＳ Ｐゴシック" charset="-128"/>
                        </a:rPr>
                        <a:t>(GT1)</a:t>
                      </a:r>
                    </a:p>
                  </a:txBody>
                  <a:tcPr marL="91447" marR="91447" anchor="ctr" horzOverflow="overflow">
                    <a:lnL>
                      <a:noFill/>
                    </a:lnL>
                    <a:lnR>
                      <a:noFill/>
                    </a:lnR>
                    <a:lnT>
                      <a:noFill/>
                    </a:lnT>
                    <a:lnB>
                      <a:noFill/>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a:ln>
                          <a:noFill/>
                        </a:ln>
                        <a:solidFill>
                          <a:srgbClr val="FFFFFF"/>
                        </a:solidFill>
                        <a:effectLst/>
                        <a:latin typeface="Arial" charset="0"/>
                        <a:ea typeface="ＭＳ Ｐゴシック" charset="-128"/>
                      </a:endParaRPr>
                    </a:p>
                  </a:txBody>
                  <a:tcPr marL="91447" marR="91447" horzOverflow="overflow">
                    <a:lnL>
                      <a:noFill/>
                    </a:lnL>
                    <a:lnR>
                      <a:noFill/>
                    </a:lnR>
                    <a:lnT>
                      <a:noFill/>
                    </a:lnT>
                    <a:lnB>
                      <a:noFill/>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1" i="0" u="none" strike="noStrike" cap="none" normalizeH="0" baseline="0" dirty="0">
                          <a:ln>
                            <a:noFill/>
                          </a:ln>
                          <a:solidFill>
                            <a:srgbClr val="FFFFFF"/>
                          </a:solidFill>
                          <a:effectLst/>
                          <a:latin typeface="Arial" charset="0"/>
                          <a:ea typeface="ＭＳ Ｐゴシック" charset="-128"/>
                        </a:rPr>
                        <a:t>ENDURANCE-2</a:t>
                      </a:r>
                      <a:r>
                        <a:rPr kumimoji="0" lang="en-US" sz="1800" b="1" i="0" u="none" strike="noStrike" cap="none" normalizeH="0" baseline="30000" dirty="0">
                          <a:ln>
                            <a:noFill/>
                          </a:ln>
                          <a:solidFill>
                            <a:srgbClr val="FFFFFF"/>
                          </a:solidFill>
                          <a:effectLst/>
                          <a:latin typeface="Arial" charset="0"/>
                          <a:ea typeface="ＭＳ Ｐゴシック" charset="-128"/>
                        </a:rPr>
                        <a:t>[2]</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1" i="0" u="none" strike="noStrike" cap="none" normalizeH="0" baseline="0" dirty="0">
                          <a:ln>
                            <a:noFill/>
                          </a:ln>
                          <a:solidFill>
                            <a:srgbClr val="FFFFFF"/>
                          </a:solidFill>
                          <a:effectLst/>
                          <a:latin typeface="Arial" charset="0"/>
                          <a:ea typeface="ＭＳ Ｐゴシック" charset="-128"/>
                        </a:rPr>
                        <a:t>(GT2)</a:t>
                      </a:r>
                    </a:p>
                  </a:txBody>
                  <a:tcPr marL="91447" marR="91447" anchor="ctr" horzOverflow="overflow">
                    <a:lnL>
                      <a:noFill/>
                    </a:lnL>
                    <a:lnR>
                      <a:noFill/>
                    </a:lnR>
                    <a:lnT>
                      <a:noFill/>
                    </a:lnT>
                    <a:lnB>
                      <a:noFill/>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1" i="0" u="none" strike="noStrike" cap="none" normalizeH="0" baseline="0" dirty="0">
                          <a:ln>
                            <a:noFill/>
                          </a:ln>
                          <a:solidFill>
                            <a:srgbClr val="FFFFFF"/>
                          </a:solidFill>
                          <a:effectLst/>
                          <a:latin typeface="Arial" charset="0"/>
                          <a:ea typeface="ＭＳ Ｐゴシック" charset="-128"/>
                        </a:rPr>
                        <a:t>ENDURANCE-4</a:t>
                      </a:r>
                      <a:r>
                        <a:rPr kumimoji="0" lang="en-US" sz="1800" b="1" i="0" u="none" strike="noStrike" cap="none" normalizeH="0" baseline="30000" dirty="0">
                          <a:ln>
                            <a:noFill/>
                          </a:ln>
                          <a:solidFill>
                            <a:srgbClr val="FFFFFF"/>
                          </a:solidFill>
                          <a:effectLst/>
                          <a:latin typeface="Arial" charset="0"/>
                          <a:ea typeface="ＭＳ Ｐゴシック" charset="-128"/>
                        </a:rPr>
                        <a:t>[3]</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1" i="0" u="none" strike="noStrike" cap="none" normalizeH="0" baseline="0" dirty="0">
                          <a:ln>
                            <a:noFill/>
                          </a:ln>
                          <a:solidFill>
                            <a:srgbClr val="FFFFFF"/>
                          </a:solidFill>
                          <a:effectLst/>
                          <a:latin typeface="Arial" charset="0"/>
                          <a:ea typeface="ＭＳ Ｐゴシック" charset="-128"/>
                        </a:rPr>
                        <a:t>(GT4-6)</a:t>
                      </a:r>
                    </a:p>
                  </a:txBody>
                  <a:tcPr marL="91447" marR="91447" anchor="ctr" horzOverflow="overflow">
                    <a:lnL>
                      <a:noFill/>
                    </a:lnL>
                    <a:lnR>
                      <a:noFill/>
                    </a:lnR>
                    <a:lnT>
                      <a:noFill/>
                    </a:lnT>
                    <a:lnB>
                      <a:noFill/>
                    </a:lnB>
                    <a:lnTlToBr>
                      <a:noFill/>
                    </a:lnTlToBr>
                    <a:lnBlToTr>
                      <a:noFill/>
                    </a:lnBlToTr>
                    <a:solidFill>
                      <a:schemeClr val="accent1"/>
                    </a:solidFill>
                  </a:tcPr>
                </a:tc>
                <a:extLst>
                  <a:ext uri="{0D108BD9-81ED-4DB2-BD59-A6C34878D82A}">
                    <a16:rowId xmlns:a16="http://schemas.microsoft.com/office/drawing/2014/main" xmlns="" val="10000"/>
                  </a:ext>
                </a:extLst>
              </a:tr>
              <a:tr h="7139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a:ln>
                          <a:noFill/>
                        </a:ln>
                        <a:solidFill>
                          <a:srgbClr val="FFFFFF"/>
                        </a:solidFill>
                        <a:effectLst/>
                        <a:latin typeface="Arial" charset="0"/>
                        <a:ea typeface="ＭＳ Ｐゴシック" charset="-128"/>
                      </a:endParaRPr>
                    </a:p>
                  </a:txBody>
                  <a:tcPr marL="91447" marR="91447" horzOverflow="overflow">
                    <a:lnL>
                      <a:noFill/>
                    </a:lnL>
                    <a:lnR>
                      <a:noFill/>
                    </a:lnR>
                    <a:lnT>
                      <a:noFill/>
                    </a:lnT>
                    <a:lnB>
                      <a:noFill/>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FFFFFF"/>
                          </a:solidFill>
                          <a:effectLst/>
                          <a:latin typeface="Arial" charset="0"/>
                          <a:ea typeface="ＭＳ Ｐゴシック" charset="-128"/>
                        </a:rPr>
                        <a:t>GLE/PIB </a:t>
                      </a:r>
                      <a:br>
                        <a:rPr kumimoji="0" lang="en-US" sz="1800" b="1" i="0" u="none" strike="noStrike" cap="none" normalizeH="0" baseline="0" dirty="0">
                          <a:ln>
                            <a:noFill/>
                          </a:ln>
                          <a:solidFill>
                            <a:srgbClr val="FFFFFF"/>
                          </a:solidFill>
                          <a:effectLst/>
                          <a:latin typeface="Arial" charset="0"/>
                          <a:ea typeface="ＭＳ Ｐゴシック" charset="-128"/>
                        </a:rPr>
                      </a:br>
                      <a:r>
                        <a:rPr kumimoji="0" lang="en-US" sz="1800" b="1" i="0" u="none" strike="noStrike" cap="none" normalizeH="0" baseline="0" dirty="0">
                          <a:ln>
                            <a:noFill/>
                          </a:ln>
                          <a:solidFill>
                            <a:srgbClr val="FFFFFF"/>
                          </a:solidFill>
                          <a:effectLst/>
                          <a:latin typeface="Arial" charset="0"/>
                          <a:ea typeface="ＭＳ Ｐゴシック" charset="-128"/>
                        </a:rPr>
                        <a:t>8 Wks</a:t>
                      </a:r>
                    </a:p>
                  </a:txBody>
                  <a:tcPr marL="91447" marR="91447" anchor="ctr" horzOverflow="overflow">
                    <a:lnL>
                      <a:noFill/>
                    </a:lnL>
                    <a:lnR>
                      <a:noFill/>
                    </a:lnR>
                    <a:lnT>
                      <a:noFill/>
                    </a:lnT>
                    <a:lnB>
                      <a:noFill/>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FFFFFF"/>
                          </a:solidFill>
                          <a:effectLst/>
                          <a:latin typeface="Arial" charset="0"/>
                          <a:ea typeface="ＭＳ Ｐゴシック" charset="-128"/>
                        </a:rPr>
                        <a:t>GLE/PIB </a:t>
                      </a:r>
                      <a:br>
                        <a:rPr kumimoji="0" lang="en-US" sz="1800" b="1" i="0" u="none" strike="noStrike" cap="none" normalizeH="0" baseline="0" dirty="0">
                          <a:ln>
                            <a:noFill/>
                          </a:ln>
                          <a:solidFill>
                            <a:srgbClr val="FFFFFF"/>
                          </a:solidFill>
                          <a:effectLst/>
                          <a:latin typeface="Arial" charset="0"/>
                          <a:ea typeface="ＭＳ Ｐゴシック" charset="-128"/>
                        </a:rPr>
                      </a:br>
                      <a:r>
                        <a:rPr kumimoji="0" lang="en-US" sz="1800" b="1" i="0" u="none" strike="noStrike" cap="none" normalizeH="0" baseline="0" dirty="0">
                          <a:ln>
                            <a:noFill/>
                          </a:ln>
                          <a:solidFill>
                            <a:srgbClr val="FFFFFF"/>
                          </a:solidFill>
                          <a:effectLst/>
                          <a:latin typeface="Arial" charset="0"/>
                          <a:ea typeface="ＭＳ Ｐゴシック" charset="-128"/>
                        </a:rPr>
                        <a:t>12 Wks</a:t>
                      </a:r>
                    </a:p>
                  </a:txBody>
                  <a:tcPr marL="91447" marR="91447" anchor="ctr" horzOverflow="overflow">
                    <a:lnL>
                      <a:noFill/>
                    </a:lnL>
                    <a:lnR>
                      <a:noFill/>
                    </a:lnR>
                    <a:lnT>
                      <a:noFill/>
                    </a:lnT>
                    <a:lnB>
                      <a:noFill/>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FFFFFF"/>
                          </a:solidFill>
                          <a:effectLst/>
                          <a:latin typeface="Arial" charset="0"/>
                          <a:ea typeface="ＭＳ Ｐゴシック" charset="-128"/>
                        </a:rPr>
                        <a:t>GLE/PIB</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FFFFFF"/>
                          </a:solidFill>
                          <a:effectLst/>
                          <a:latin typeface="Arial" charset="0"/>
                          <a:ea typeface="ＭＳ Ｐゴシック" charset="-128"/>
                        </a:rPr>
                        <a:t>12 Wks </a:t>
                      </a:r>
                    </a:p>
                  </a:txBody>
                  <a:tcPr marL="91447" marR="91447" anchor="ctr" horzOverflow="overflow">
                    <a:lnL>
                      <a:noFill/>
                    </a:lnL>
                    <a:lnR>
                      <a:noFill/>
                    </a:lnR>
                    <a:lnT>
                      <a:noFill/>
                    </a:lnT>
                    <a:lnB>
                      <a:noFill/>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1" i="0" u="none" strike="noStrike" cap="none" normalizeH="0" baseline="0" dirty="0">
                          <a:ln>
                            <a:noFill/>
                          </a:ln>
                          <a:solidFill>
                            <a:srgbClr val="FFFFFF"/>
                          </a:solidFill>
                          <a:effectLst/>
                          <a:latin typeface="Arial" charset="0"/>
                          <a:ea typeface="ＭＳ Ｐゴシック" charset="-128"/>
                        </a:rPr>
                        <a:t>GLE/PIB</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1" i="0" u="none" strike="noStrike" cap="none" normalizeH="0" baseline="0" dirty="0">
                          <a:ln>
                            <a:noFill/>
                          </a:ln>
                          <a:solidFill>
                            <a:srgbClr val="FFFFFF"/>
                          </a:solidFill>
                          <a:effectLst/>
                          <a:latin typeface="Arial" charset="0"/>
                          <a:ea typeface="ＭＳ Ｐゴシック" charset="-128"/>
                        </a:rPr>
                        <a:t>12 Wks </a:t>
                      </a:r>
                    </a:p>
                  </a:txBody>
                  <a:tcPr marL="91447" marR="91447" anchor="ctr" horzOverflow="overflow">
                    <a:lnL>
                      <a:noFill/>
                    </a:lnL>
                    <a:lnR>
                      <a:noFill/>
                    </a:lnR>
                    <a:lnT>
                      <a:noFill/>
                    </a:lnT>
                    <a:lnB>
                      <a:noFill/>
                    </a:lnB>
                    <a:lnTlToBr>
                      <a:noFill/>
                    </a:lnTlToBr>
                    <a:lnBlToTr>
                      <a:noFill/>
                    </a:lnBlToTr>
                    <a:solidFill>
                      <a:schemeClr val="accent1"/>
                    </a:solidFill>
                  </a:tcPr>
                </a:tc>
                <a:extLst>
                  <a:ext uri="{0D108BD9-81ED-4DB2-BD59-A6C34878D82A}">
                    <a16:rowId xmlns:a16="http://schemas.microsoft.com/office/drawing/2014/main" xmlns="" val="10001"/>
                  </a:ext>
                </a:extLst>
              </a:tr>
              <a:tr h="640080">
                <a:tc>
                  <a:txBody>
                    <a:bodyPr/>
                    <a:lstStyle/>
                    <a:p>
                      <a:pPr algn="l" rtl="0" fontAlgn="ctr"/>
                      <a:r>
                        <a:rPr lang="en-US" sz="1800" b="0" i="0" u="none" strike="noStrike" dirty="0">
                          <a:solidFill>
                            <a:schemeClr val="bg2">
                              <a:lumMod val="10000"/>
                            </a:schemeClr>
                          </a:solidFill>
                          <a:effectLst/>
                          <a:latin typeface="+mn-lt"/>
                        </a:rPr>
                        <a:t>SVR12, %</a:t>
                      </a:r>
                      <a:r>
                        <a:rPr lang="en-US" sz="1800" b="0" i="0" u="none" strike="noStrike" baseline="0" dirty="0">
                          <a:solidFill>
                            <a:schemeClr val="bg2">
                              <a:lumMod val="10000"/>
                            </a:schemeClr>
                          </a:solidFill>
                          <a:effectLst/>
                          <a:latin typeface="+mn-lt"/>
                        </a:rPr>
                        <a:t> (n/N)</a:t>
                      </a:r>
                      <a:endParaRPr lang="en-US" sz="1800" b="0" i="0" u="none" strike="noStrike" dirty="0">
                        <a:solidFill>
                          <a:schemeClr val="bg2">
                            <a:lumMod val="10000"/>
                          </a:schemeClr>
                        </a:solidFill>
                        <a:effectLst/>
                        <a:latin typeface="+mn-lt"/>
                      </a:endParaRPr>
                    </a:p>
                  </a:txBody>
                  <a:tcPr marL="91447" marR="91447" anchor="ctr">
                    <a:lnL>
                      <a:noFill/>
                    </a:lnL>
                    <a:lnR>
                      <a:noFill/>
                    </a:lnR>
                    <a:lnT>
                      <a:noFill/>
                    </a:lnT>
                    <a:lnB>
                      <a:noFill/>
                    </a:lnB>
                    <a:lnTlToBr>
                      <a:noFill/>
                    </a:lnTlToBr>
                    <a:lnBlToTr>
                      <a:noFill/>
                    </a:lnBlToTr>
                    <a:solidFill>
                      <a:srgbClr val="CDCDCF"/>
                    </a:solidFill>
                  </a:tcPr>
                </a:tc>
                <a:tc>
                  <a:txBody>
                    <a:bodyPr/>
                    <a:lstStyle/>
                    <a:p>
                      <a:pPr marL="0" marR="0" lvl="0" indent="0" algn="ctr"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lang="en-US" altLang="en-US" sz="1800" b="0" dirty="0">
                          <a:solidFill>
                            <a:schemeClr val="bg2">
                              <a:lumMod val="10000"/>
                            </a:schemeClr>
                          </a:solidFill>
                        </a:rPr>
                        <a:t>99.1* (332/335)</a:t>
                      </a:r>
                      <a:endParaRPr lang="en-US" sz="1800" b="0" i="0" u="none" strike="noStrike" dirty="0">
                        <a:solidFill>
                          <a:schemeClr val="bg2">
                            <a:lumMod val="10000"/>
                          </a:schemeClr>
                        </a:solidFill>
                        <a:effectLst/>
                        <a:latin typeface="+mn-lt"/>
                      </a:endParaRPr>
                    </a:p>
                  </a:txBody>
                  <a:tcPr marL="91447" marR="91447" anchor="ctr">
                    <a:lnL>
                      <a:noFill/>
                    </a:lnL>
                    <a:lnR>
                      <a:noFill/>
                    </a:lnR>
                    <a:lnT>
                      <a:noFill/>
                    </a:lnT>
                    <a:lnB>
                      <a:noFill/>
                    </a:lnB>
                    <a:lnTlToBr>
                      <a:noFill/>
                    </a:lnTlToBr>
                    <a:lnBlToTr>
                      <a:noFill/>
                    </a:lnBlToTr>
                    <a:solidFill>
                      <a:srgbClr val="CDCDCF"/>
                    </a:solidFill>
                  </a:tcPr>
                </a:tc>
                <a:tc>
                  <a:txBody>
                    <a:bodyPr/>
                    <a:lstStyle/>
                    <a:p>
                      <a:pPr marL="0" marR="0" lvl="0" indent="0" algn="ctr"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lang="en-US" sz="1800" b="0" i="0" u="none" strike="noStrike" dirty="0">
                          <a:solidFill>
                            <a:schemeClr val="bg2">
                              <a:lumMod val="10000"/>
                            </a:schemeClr>
                          </a:solidFill>
                          <a:effectLst/>
                          <a:latin typeface="+mn-lt"/>
                        </a:rPr>
                        <a:t>99.7* (</a:t>
                      </a:r>
                      <a:r>
                        <a:rPr lang="en-US" altLang="en-US" sz="1800" b="0" dirty="0">
                          <a:solidFill>
                            <a:schemeClr val="bg2">
                              <a:lumMod val="10000"/>
                            </a:schemeClr>
                          </a:solidFill>
                        </a:rPr>
                        <a:t>331/332</a:t>
                      </a:r>
                      <a:r>
                        <a:rPr lang="en-US" altLang="en-US" sz="1800" b="0" i="0" u="none" strike="noStrike" dirty="0">
                          <a:solidFill>
                            <a:schemeClr val="bg2">
                              <a:lumMod val="10000"/>
                            </a:schemeClr>
                          </a:solidFill>
                          <a:effectLst/>
                          <a:latin typeface="+mn-lt"/>
                        </a:rPr>
                        <a:t>)</a:t>
                      </a:r>
                      <a:endParaRPr lang="en-US" altLang="en-US" sz="1800" b="0" dirty="0">
                        <a:solidFill>
                          <a:schemeClr val="bg2">
                            <a:lumMod val="10000"/>
                          </a:schemeClr>
                        </a:solidFill>
                      </a:endParaRPr>
                    </a:p>
                  </a:txBody>
                  <a:tcPr marL="91447" marR="91447" anchor="ctr">
                    <a:lnL>
                      <a:noFill/>
                    </a:lnL>
                    <a:lnR>
                      <a:noFill/>
                    </a:lnR>
                    <a:lnT>
                      <a:noFill/>
                    </a:lnT>
                    <a:lnB>
                      <a:noFill/>
                    </a:lnB>
                    <a:lnTlToBr>
                      <a:noFill/>
                    </a:lnTlToBr>
                    <a:lnBlToTr>
                      <a:noFill/>
                    </a:lnBlToTr>
                    <a:solidFill>
                      <a:schemeClr val="bg2"/>
                    </a:solidFill>
                  </a:tcPr>
                </a:tc>
                <a:tc>
                  <a:txBody>
                    <a:bodyPr/>
                    <a:lstStyle/>
                    <a:p>
                      <a:pPr marL="0" marR="0" lvl="0" indent="0" algn="ctr"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lang="en-US" sz="1800" b="0" i="0" u="none" strike="noStrike" dirty="0">
                          <a:solidFill>
                            <a:schemeClr val="bg2">
                              <a:lumMod val="10000"/>
                            </a:schemeClr>
                          </a:solidFill>
                          <a:effectLst/>
                          <a:latin typeface="+mn-lt"/>
                        </a:rPr>
                        <a:t>99</a:t>
                      </a:r>
                      <a:r>
                        <a:rPr lang="en-US" altLang="en-US" sz="1800" b="0" baseline="30000" dirty="0">
                          <a:solidFill>
                            <a:schemeClr val="bg2">
                              <a:lumMod val="10000"/>
                            </a:schemeClr>
                          </a:solidFill>
                        </a:rPr>
                        <a:t>†</a:t>
                      </a:r>
                      <a:r>
                        <a:rPr lang="en-US" sz="1800" b="0" i="0" u="none" strike="noStrike" dirty="0">
                          <a:solidFill>
                            <a:schemeClr val="bg2">
                              <a:lumMod val="10000"/>
                            </a:schemeClr>
                          </a:solidFill>
                          <a:effectLst/>
                          <a:latin typeface="+mn-lt"/>
                        </a:rPr>
                        <a:t> </a:t>
                      </a:r>
                      <a:br>
                        <a:rPr lang="en-US" sz="1800" b="0" i="0" u="none" strike="noStrike" dirty="0">
                          <a:solidFill>
                            <a:schemeClr val="bg2">
                              <a:lumMod val="10000"/>
                            </a:schemeClr>
                          </a:solidFill>
                          <a:effectLst/>
                          <a:latin typeface="+mn-lt"/>
                        </a:rPr>
                      </a:br>
                      <a:r>
                        <a:rPr lang="en-US" sz="1800" b="0" i="0" u="none" strike="noStrike" dirty="0">
                          <a:solidFill>
                            <a:schemeClr val="bg2">
                              <a:lumMod val="10000"/>
                            </a:schemeClr>
                          </a:solidFill>
                          <a:effectLst/>
                          <a:latin typeface="+mn-lt"/>
                        </a:rPr>
                        <a:t>(</a:t>
                      </a:r>
                      <a:r>
                        <a:rPr lang="en-US" altLang="en-US" sz="1800" b="0" dirty="0">
                          <a:solidFill>
                            <a:schemeClr val="bg2">
                              <a:lumMod val="10000"/>
                            </a:schemeClr>
                          </a:solidFill>
                        </a:rPr>
                        <a:t>195/196</a:t>
                      </a:r>
                      <a:r>
                        <a:rPr lang="en-US" altLang="en-US" sz="1800" b="0" i="0" u="none" strike="noStrike" dirty="0">
                          <a:solidFill>
                            <a:schemeClr val="bg2">
                              <a:lumMod val="10000"/>
                            </a:schemeClr>
                          </a:solidFill>
                          <a:effectLst/>
                          <a:latin typeface="+mn-lt"/>
                        </a:rPr>
                        <a:t>)</a:t>
                      </a:r>
                      <a:endParaRPr lang="en-US" altLang="en-US" sz="1800" b="0" dirty="0">
                        <a:solidFill>
                          <a:schemeClr val="bg2">
                            <a:lumMod val="10000"/>
                          </a:schemeClr>
                        </a:solidFill>
                      </a:endParaRPr>
                    </a:p>
                  </a:txBody>
                  <a:tcPr marL="91447" marR="91447" anchor="ctr">
                    <a:lnL>
                      <a:noFill/>
                    </a:lnL>
                    <a:lnR>
                      <a:noFill/>
                    </a:lnR>
                    <a:lnT>
                      <a:noFill/>
                    </a:lnT>
                    <a:lnB>
                      <a:noFill/>
                    </a:lnB>
                    <a:lnTlToBr>
                      <a:noFill/>
                    </a:lnTlToBr>
                    <a:lnBlToTr>
                      <a:noFill/>
                    </a:lnBlToTr>
                    <a:solidFill>
                      <a:schemeClr val="bg2"/>
                    </a:solidFill>
                  </a:tcPr>
                </a:tc>
                <a:tc>
                  <a:txBody>
                    <a:bodyPr/>
                    <a:lstStyle/>
                    <a:p>
                      <a:pPr marL="0" marR="0" indent="0" algn="ctr"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lang="en-US" sz="1800" b="0" i="0" u="none" strike="noStrike" dirty="0">
                          <a:solidFill>
                            <a:schemeClr val="bg2">
                              <a:lumMod val="10000"/>
                            </a:schemeClr>
                          </a:solidFill>
                          <a:effectLst/>
                          <a:latin typeface="+mn-lt"/>
                        </a:rPr>
                        <a:t>99</a:t>
                      </a:r>
                      <a:r>
                        <a:rPr lang="en-US" altLang="en-US" sz="1800" b="0" baseline="30000" dirty="0">
                          <a:solidFill>
                            <a:schemeClr val="bg2">
                              <a:lumMod val="10000"/>
                            </a:schemeClr>
                          </a:solidFill>
                        </a:rPr>
                        <a:t>‡</a:t>
                      </a:r>
                      <a:endParaRPr lang="en-US" sz="1800" b="0" i="0" u="none" strike="noStrike" dirty="0">
                        <a:solidFill>
                          <a:schemeClr val="bg2">
                            <a:lumMod val="10000"/>
                          </a:schemeClr>
                        </a:solidFill>
                        <a:effectLst/>
                        <a:latin typeface="+mn-lt"/>
                      </a:endParaRPr>
                    </a:p>
                    <a:p>
                      <a:pPr marL="0" marR="0" indent="0" algn="ctr"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lang="en-US" sz="1800" b="0" i="0" u="none" strike="noStrike" dirty="0">
                          <a:solidFill>
                            <a:schemeClr val="bg2">
                              <a:lumMod val="10000"/>
                            </a:schemeClr>
                          </a:solidFill>
                          <a:effectLst/>
                          <a:latin typeface="+mn-lt"/>
                        </a:rPr>
                        <a:t>(120/121)</a:t>
                      </a:r>
                    </a:p>
                  </a:txBody>
                  <a:tcPr marL="91447" marR="91447" anchor="ctr">
                    <a:lnL>
                      <a:noFill/>
                    </a:lnL>
                    <a:lnR>
                      <a:noFill/>
                    </a:lnR>
                    <a:lnT>
                      <a:noFill/>
                    </a:lnT>
                    <a:lnB>
                      <a:noFill/>
                    </a:lnB>
                    <a:lnTlToBr>
                      <a:noFill/>
                    </a:lnTlToBr>
                    <a:lnBlToTr>
                      <a:noFill/>
                    </a:lnBlToTr>
                    <a:solidFill>
                      <a:schemeClr val="bg2"/>
                    </a:solidFill>
                  </a:tcPr>
                </a:tc>
                <a:extLst>
                  <a:ext uri="{0D108BD9-81ED-4DB2-BD59-A6C34878D82A}">
                    <a16:rowId xmlns:a16="http://schemas.microsoft.com/office/drawing/2014/main" xmlns="" val="10002"/>
                  </a:ext>
                </a:extLst>
              </a:tr>
              <a:tr h="914400">
                <a:tc>
                  <a:txBody>
                    <a:bodyPr/>
                    <a:lstStyle/>
                    <a:p>
                      <a:pPr marL="0" indent="0" algn="l" fontAlgn="b">
                        <a:buFont typeface="Arial" panose="020B0604020202020204" pitchFamily="34" charset="0"/>
                        <a:buNone/>
                      </a:pPr>
                      <a:r>
                        <a:rPr lang="en-US" sz="1800" b="0" i="0" u="none" strike="noStrike" dirty="0">
                          <a:solidFill>
                            <a:schemeClr val="bg2">
                              <a:lumMod val="10000"/>
                            </a:schemeClr>
                          </a:solidFill>
                          <a:effectLst/>
                          <a:latin typeface="+mn-lt"/>
                        </a:rPr>
                        <a:t>Relapse/</a:t>
                      </a:r>
                      <a:br>
                        <a:rPr lang="en-US" sz="1800" b="0" i="0" u="none" strike="noStrike" dirty="0">
                          <a:solidFill>
                            <a:schemeClr val="bg2">
                              <a:lumMod val="10000"/>
                            </a:schemeClr>
                          </a:solidFill>
                          <a:effectLst/>
                          <a:latin typeface="+mn-lt"/>
                        </a:rPr>
                      </a:br>
                      <a:r>
                        <a:rPr lang="en-US" sz="1800" b="0" i="0" u="none" strike="noStrike" dirty="0">
                          <a:solidFill>
                            <a:schemeClr val="bg2">
                              <a:lumMod val="10000"/>
                            </a:schemeClr>
                          </a:solidFill>
                          <a:effectLst/>
                          <a:latin typeface="+mn-lt"/>
                        </a:rPr>
                        <a:t>on-treatment </a:t>
                      </a:r>
                      <a:br>
                        <a:rPr lang="en-US" sz="1800" b="0" i="0" u="none" strike="noStrike" dirty="0">
                          <a:solidFill>
                            <a:schemeClr val="bg2">
                              <a:lumMod val="10000"/>
                            </a:schemeClr>
                          </a:solidFill>
                          <a:effectLst/>
                          <a:latin typeface="+mn-lt"/>
                        </a:rPr>
                      </a:br>
                      <a:r>
                        <a:rPr lang="en-US" sz="1800" b="0" i="0" u="none" strike="noStrike" dirty="0">
                          <a:solidFill>
                            <a:schemeClr val="bg2">
                              <a:lumMod val="10000"/>
                            </a:schemeClr>
                          </a:solidFill>
                          <a:effectLst/>
                          <a:latin typeface="+mn-lt"/>
                        </a:rPr>
                        <a:t>failure,</a:t>
                      </a:r>
                      <a:r>
                        <a:rPr lang="en-US" sz="1800" b="0" i="0" u="none" strike="noStrike" baseline="0" dirty="0">
                          <a:solidFill>
                            <a:schemeClr val="bg2">
                              <a:lumMod val="10000"/>
                            </a:schemeClr>
                          </a:solidFill>
                          <a:effectLst/>
                          <a:latin typeface="+mn-lt"/>
                        </a:rPr>
                        <a:t> </a:t>
                      </a:r>
                      <a:r>
                        <a:rPr lang="en-US" sz="1800" b="0" i="0" u="none" strike="noStrike" dirty="0">
                          <a:solidFill>
                            <a:schemeClr val="bg2">
                              <a:lumMod val="10000"/>
                            </a:schemeClr>
                          </a:solidFill>
                          <a:effectLst/>
                          <a:latin typeface="+mn-lt"/>
                        </a:rPr>
                        <a:t>n</a:t>
                      </a:r>
                    </a:p>
                  </a:txBody>
                  <a:tcPr marL="91447" marR="91447" anchor="ctr">
                    <a:lnL>
                      <a:noFill/>
                    </a:lnL>
                    <a:lnR>
                      <a:noFill/>
                    </a:lnR>
                    <a:lnT>
                      <a:noFill/>
                    </a:lnT>
                    <a:lnB>
                      <a:noFill/>
                    </a:lnB>
                    <a:lnTlToBr>
                      <a:noFill/>
                    </a:lnTlToBr>
                    <a:lnBlToTr>
                      <a:noFill/>
                    </a:lnBlToTr>
                    <a:solidFill>
                      <a:schemeClr val="tx1">
                        <a:lumMod val="95000"/>
                      </a:schemeClr>
                    </a:solidFill>
                  </a:tcPr>
                </a:tc>
                <a:tc>
                  <a:txBody>
                    <a:bodyPr/>
                    <a:lstStyle/>
                    <a:p>
                      <a:pPr marL="0" indent="0" algn="ctr" fontAlgn="b">
                        <a:buFont typeface="Arial" panose="020B0604020202020204" pitchFamily="34" charset="0"/>
                        <a:buNone/>
                      </a:pPr>
                      <a:r>
                        <a:rPr lang="en-US" sz="1800" b="0" i="0" u="none" strike="noStrike" dirty="0">
                          <a:solidFill>
                            <a:schemeClr val="bg2">
                              <a:lumMod val="10000"/>
                            </a:schemeClr>
                          </a:solidFill>
                          <a:effectLst/>
                          <a:latin typeface="+mn-lt"/>
                        </a:rPr>
                        <a:t>1</a:t>
                      </a:r>
                      <a:r>
                        <a:rPr lang="en-US" sz="1800" b="0" i="0" u="none" strike="noStrike" baseline="30000" dirty="0">
                          <a:solidFill>
                            <a:schemeClr val="bg2">
                              <a:lumMod val="10000"/>
                            </a:schemeClr>
                          </a:solidFill>
                          <a:effectLst/>
                          <a:latin typeface="+mn-lt"/>
                        </a:rPr>
                        <a:t>§</a:t>
                      </a:r>
                    </a:p>
                  </a:txBody>
                  <a:tcPr marL="91447" marR="91447" anchor="ctr">
                    <a:lnL>
                      <a:noFill/>
                    </a:lnL>
                    <a:lnR>
                      <a:noFill/>
                    </a:lnR>
                    <a:lnT>
                      <a:noFill/>
                    </a:lnT>
                    <a:lnB>
                      <a:noFill/>
                    </a:lnB>
                    <a:lnTlToBr>
                      <a:noFill/>
                    </a:lnTlToBr>
                    <a:lnBlToTr>
                      <a:noFill/>
                    </a:lnBlToTr>
                    <a:solidFill>
                      <a:schemeClr val="tx1">
                        <a:lumMod val="95000"/>
                      </a:schemeClr>
                    </a:solidFill>
                  </a:tcPr>
                </a:tc>
                <a:tc>
                  <a:txBody>
                    <a:bodyPr/>
                    <a:lstStyle/>
                    <a:p>
                      <a:pPr marL="0" indent="0" algn="ctr" rtl="0" fontAlgn="ctr">
                        <a:buFont typeface="Arial" panose="020B0604020202020204" pitchFamily="34" charset="0"/>
                        <a:buNone/>
                      </a:pPr>
                      <a:r>
                        <a:rPr lang="en-US" sz="1800" b="0" i="0" u="none" strike="noStrike" dirty="0">
                          <a:solidFill>
                            <a:schemeClr val="bg2">
                              <a:lumMod val="10000"/>
                            </a:schemeClr>
                          </a:solidFill>
                          <a:effectLst/>
                          <a:latin typeface="+mn-lt"/>
                        </a:rPr>
                        <a:t>0</a:t>
                      </a:r>
                    </a:p>
                  </a:txBody>
                  <a:tcPr marL="91447" marR="91447" anchor="ctr">
                    <a:lnL>
                      <a:noFill/>
                    </a:lnL>
                    <a:lnR>
                      <a:noFill/>
                    </a:lnR>
                    <a:lnT>
                      <a:noFill/>
                    </a:lnT>
                    <a:lnB>
                      <a:noFill/>
                    </a:lnB>
                    <a:lnTlToBr>
                      <a:noFill/>
                    </a:lnTlToBr>
                    <a:lnBlToTr>
                      <a:noFill/>
                    </a:lnBlToTr>
                    <a:solidFill>
                      <a:schemeClr val="tx1">
                        <a:lumMod val="95000"/>
                      </a:schemeClr>
                    </a:solidFill>
                  </a:tcPr>
                </a:tc>
                <a:tc>
                  <a:txBody>
                    <a:bodyPr/>
                    <a:lstStyle/>
                    <a:p>
                      <a:pPr marL="0" indent="0" algn="ctr" rtl="0" fontAlgn="ctr">
                        <a:buFont typeface="Arial" panose="020B0604020202020204" pitchFamily="34" charset="0"/>
                        <a:buNone/>
                      </a:pPr>
                      <a:r>
                        <a:rPr lang="en-US" sz="1800" b="0" i="0" u="none" strike="noStrike" dirty="0">
                          <a:solidFill>
                            <a:schemeClr val="bg2">
                              <a:lumMod val="10000"/>
                            </a:schemeClr>
                          </a:solidFill>
                          <a:effectLst/>
                          <a:latin typeface="+mn-lt"/>
                        </a:rPr>
                        <a:t>0</a:t>
                      </a:r>
                    </a:p>
                  </a:txBody>
                  <a:tcPr marL="91447" marR="91447" anchor="ctr">
                    <a:lnL>
                      <a:noFill/>
                    </a:lnL>
                    <a:lnR>
                      <a:noFill/>
                    </a:lnR>
                    <a:lnT>
                      <a:noFill/>
                    </a:lnT>
                    <a:lnB>
                      <a:noFill/>
                    </a:lnB>
                    <a:lnTlToBr>
                      <a:noFill/>
                    </a:lnTlToBr>
                    <a:lnBlToTr>
                      <a:noFill/>
                    </a:lnBlToTr>
                    <a:solidFill>
                      <a:schemeClr val="tx1">
                        <a:lumMod val="95000"/>
                      </a:schemeClr>
                    </a:solidFill>
                  </a:tcPr>
                </a:tc>
                <a:tc>
                  <a:txBody>
                    <a:bodyPr/>
                    <a:lstStyle/>
                    <a:p>
                      <a:pPr marL="0" indent="0" algn="ctr" rtl="0" fontAlgn="ctr">
                        <a:buFont typeface="Arial" panose="020B0604020202020204" pitchFamily="34" charset="0"/>
                        <a:buNone/>
                      </a:pPr>
                      <a:r>
                        <a:rPr lang="en-US" sz="1800" b="0" i="0" u="none" strike="noStrike" dirty="0">
                          <a:solidFill>
                            <a:schemeClr val="bg2">
                              <a:lumMod val="10000"/>
                            </a:schemeClr>
                          </a:solidFill>
                          <a:effectLst/>
                          <a:latin typeface="+mn-lt"/>
                        </a:rPr>
                        <a:t>0</a:t>
                      </a:r>
                    </a:p>
                  </a:txBody>
                  <a:tcPr marL="91447" marR="91447" anchor="ctr">
                    <a:lnL>
                      <a:noFill/>
                    </a:lnL>
                    <a:lnR>
                      <a:noFill/>
                    </a:lnR>
                    <a:lnT>
                      <a:noFill/>
                    </a:lnT>
                    <a:lnB>
                      <a:noFill/>
                    </a:lnB>
                    <a:lnTlToBr>
                      <a:noFill/>
                    </a:lnTlToBr>
                    <a:lnBlToTr>
                      <a:noFill/>
                    </a:lnBlToTr>
                    <a:solidFill>
                      <a:schemeClr val="tx1">
                        <a:lumMod val="95000"/>
                      </a:schemeClr>
                    </a:solidFill>
                  </a:tcPr>
                </a:tc>
                <a:extLst>
                  <a:ext uri="{0D108BD9-81ED-4DB2-BD59-A6C34878D82A}">
                    <a16:rowId xmlns:a16="http://schemas.microsoft.com/office/drawing/2014/main" xmlns="" val="10007"/>
                  </a:ext>
                </a:extLst>
              </a:tr>
            </a:tbl>
          </a:graphicData>
        </a:graphic>
      </p:graphicFrame>
      <p:cxnSp>
        <p:nvCxnSpPr>
          <p:cNvPr id="56" name="Straight Connector 55"/>
          <p:cNvCxnSpPr/>
          <p:nvPr/>
        </p:nvCxnSpPr>
        <p:spPr bwMode="auto">
          <a:xfrm>
            <a:off x="2341403" y="2228671"/>
            <a:ext cx="2117708" cy="0"/>
          </a:xfrm>
          <a:prstGeom prst="line">
            <a:avLst/>
          </a:prstGeom>
          <a:noFill/>
          <a:ln w="28575" cap="flat" cmpd="sng" algn="ctr">
            <a:solidFill>
              <a:schemeClr val="tx1"/>
            </a:solidFill>
            <a:prstDash val="solid"/>
            <a:round/>
            <a:headEnd type="none" w="med" len="med"/>
            <a:tailEnd type="none" w="med" len="med"/>
          </a:ln>
          <a:effectLst/>
        </p:spPr>
      </p:cxnSp>
      <p:cxnSp>
        <p:nvCxnSpPr>
          <p:cNvPr id="105" name="Straight Connector 104"/>
          <p:cNvCxnSpPr/>
          <p:nvPr/>
        </p:nvCxnSpPr>
        <p:spPr bwMode="auto">
          <a:xfrm>
            <a:off x="4593536" y="2228671"/>
            <a:ext cx="2055620" cy="0"/>
          </a:xfrm>
          <a:prstGeom prst="line">
            <a:avLst/>
          </a:prstGeom>
          <a:noFill/>
          <a:ln w="28575" cap="flat" cmpd="sng" algn="ctr">
            <a:solidFill>
              <a:schemeClr val="tx1"/>
            </a:solidFill>
            <a:prstDash val="solid"/>
            <a:round/>
            <a:headEnd type="none" w="med" len="med"/>
            <a:tailEnd type="none" w="med" len="med"/>
          </a:ln>
          <a:effectLst/>
        </p:spPr>
      </p:cxnSp>
      <p:cxnSp>
        <p:nvCxnSpPr>
          <p:cNvPr id="106" name="Straight Connector 105"/>
          <p:cNvCxnSpPr/>
          <p:nvPr/>
        </p:nvCxnSpPr>
        <p:spPr bwMode="auto">
          <a:xfrm>
            <a:off x="6741952" y="2228671"/>
            <a:ext cx="2055620" cy="0"/>
          </a:xfrm>
          <a:prstGeom prst="line">
            <a:avLst/>
          </a:prstGeom>
          <a:noFill/>
          <a:ln w="2857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31641812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6" name="Group 1"/>
          <p:cNvGrpSpPr>
            <a:grpSpLocks/>
          </p:cNvGrpSpPr>
          <p:nvPr/>
        </p:nvGrpSpPr>
        <p:grpSpPr bwMode="auto">
          <a:xfrm>
            <a:off x="6291263" y="6208776"/>
            <a:ext cx="2673350" cy="450850"/>
            <a:chOff x="9289790" y="4481726"/>
            <a:chExt cx="2673350" cy="450347"/>
          </a:xfrm>
        </p:grpSpPr>
        <p:pic>
          <p:nvPicPr>
            <p:cNvPr id="6151"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74958" y="4481726"/>
              <a:ext cx="566997" cy="184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6152" name="Rectangle 8"/>
            <p:cNvSpPr>
              <a:spLocks noChangeArrowheads="1"/>
            </p:cNvSpPr>
            <p:nvPr/>
          </p:nvSpPr>
          <p:spPr bwMode="auto">
            <a:xfrm>
              <a:off x="9289790" y="4624098"/>
              <a:ext cx="26733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r>
                <a:rPr lang="en-US" altLang="en-US" sz="1400" b="0" dirty="0">
                  <a:solidFill>
                    <a:schemeClr val="bg2"/>
                  </a:solidFill>
                </a:rPr>
                <a:t>Slide credit: </a:t>
              </a:r>
              <a:r>
                <a:rPr lang="en-US" altLang="en-US" sz="1400" b="0" dirty="0">
                  <a:solidFill>
                    <a:schemeClr val="bg2"/>
                  </a:solidFill>
                  <a:hlinkClick r:id="rId4"/>
                </a:rPr>
                <a:t>clinicaloptions.com</a:t>
              </a:r>
              <a:endParaRPr lang="en-US" altLang="en-US" sz="1400" b="0" dirty="0">
                <a:solidFill>
                  <a:schemeClr val="bg2"/>
                </a:solidFill>
              </a:endParaRPr>
            </a:p>
          </p:txBody>
        </p:sp>
      </p:grpSp>
      <p:sp>
        <p:nvSpPr>
          <p:cNvPr id="6147" name="Rectangle 2"/>
          <p:cNvSpPr>
            <a:spLocks noGrp="1" noChangeArrowheads="1"/>
          </p:cNvSpPr>
          <p:nvPr>
            <p:ph type="title"/>
          </p:nvPr>
        </p:nvSpPr>
        <p:spPr>
          <a:xfrm>
            <a:off x="377825" y="238125"/>
            <a:ext cx="8442325" cy="1103313"/>
          </a:xfrm>
        </p:spPr>
        <p:txBody>
          <a:bodyPr/>
          <a:lstStyle/>
          <a:p>
            <a:r>
              <a:rPr lang="en-US" altLang="en-US" dirty="0"/>
              <a:t>SURVEYOR-II, Part 3: GLE/PIB for Pts With GT3 HCV ± Cirrhosis</a:t>
            </a:r>
          </a:p>
        </p:txBody>
      </p:sp>
      <p:sp>
        <p:nvSpPr>
          <p:cNvPr id="6148" name="Rectangle 3"/>
          <p:cNvSpPr>
            <a:spLocks noGrp="1" noChangeArrowheads="1"/>
          </p:cNvSpPr>
          <p:nvPr>
            <p:ph idx="1"/>
          </p:nvPr>
        </p:nvSpPr>
        <p:spPr>
          <a:xfrm>
            <a:off x="374650" y="1512889"/>
            <a:ext cx="8455025" cy="404373"/>
          </a:xfrm>
        </p:spPr>
        <p:txBody>
          <a:bodyPr/>
          <a:lstStyle/>
          <a:p>
            <a:r>
              <a:rPr lang="en-US" altLang="en-US" sz="1800" dirty="0"/>
              <a:t>Partially randomized, open-label phase II trial (N = 131) </a:t>
            </a:r>
            <a:endParaRPr lang="en-US" altLang="en-US" sz="1800" baseline="30000" dirty="0"/>
          </a:p>
        </p:txBody>
      </p:sp>
      <p:sp>
        <p:nvSpPr>
          <p:cNvPr id="6150" name="Text Box 11"/>
          <p:cNvSpPr txBox="1">
            <a:spLocks noChangeArrowheads="1"/>
          </p:cNvSpPr>
          <p:nvPr/>
        </p:nvSpPr>
        <p:spPr bwMode="auto">
          <a:xfrm>
            <a:off x="285750" y="6355080"/>
            <a:ext cx="600868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r>
              <a:rPr lang="nb-NO" altLang="en-US" sz="1400" b="0" dirty="0">
                <a:solidFill>
                  <a:schemeClr val="bg2"/>
                </a:solidFill>
              </a:rPr>
              <a:t>Wyles DL, et al. AASLD 2016. Abstract 113.</a:t>
            </a:r>
          </a:p>
        </p:txBody>
      </p:sp>
      <p:sp>
        <p:nvSpPr>
          <p:cNvPr id="30" name="TextBox 1"/>
          <p:cNvSpPr txBox="1">
            <a:spLocks noChangeArrowheads="1"/>
          </p:cNvSpPr>
          <p:nvPr/>
        </p:nvSpPr>
        <p:spPr bwMode="auto">
          <a:xfrm>
            <a:off x="285750" y="6074361"/>
            <a:ext cx="842645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r>
              <a:rPr lang="en-US" altLang="en-US" sz="1400" b="0" dirty="0"/>
              <a:t>*Dosing: GLE/PIB given as 3 coformulated 100/40 mg tablets QD for a total dose of 300/120 mg.</a:t>
            </a:r>
          </a:p>
        </p:txBody>
      </p:sp>
      <p:sp>
        <p:nvSpPr>
          <p:cNvPr id="9" name="Rectangle 6"/>
          <p:cNvSpPr>
            <a:spLocks noChangeArrowheads="1"/>
          </p:cNvSpPr>
          <p:nvPr/>
        </p:nvSpPr>
        <p:spPr bwMode="auto">
          <a:xfrm>
            <a:off x="3788834" y="2301898"/>
            <a:ext cx="3167063" cy="703614"/>
          </a:xfrm>
          <a:prstGeom prst="rect">
            <a:avLst/>
          </a:prstGeom>
          <a:solidFill>
            <a:schemeClr val="accent2"/>
          </a:solidFill>
          <a:ln w="9525">
            <a:noFill/>
            <a:miter lim="800000"/>
            <a:headEnd/>
            <a:tailEnd/>
          </a:ln>
          <a:effectLst/>
          <a:extLst/>
        </p:spPr>
        <p:txBody>
          <a:bodyPr wrap="none" anchor="ctr"/>
          <a:lstStyle/>
          <a:p>
            <a:pPr algn="ctr" eaLnBrk="1" hangingPunct="1">
              <a:spcBef>
                <a:spcPct val="50000"/>
              </a:spcBef>
              <a:defRPr/>
            </a:pPr>
            <a:r>
              <a:rPr lang="en-US" sz="1600" b="1" dirty="0">
                <a:solidFill>
                  <a:schemeClr val="bg2">
                    <a:lumMod val="10000"/>
                  </a:schemeClr>
                </a:solidFill>
                <a:latin typeface="Arial" charset="0"/>
                <a:ea typeface="ＭＳ Ｐゴシック" charset="0"/>
              </a:rPr>
              <a:t>GLE/PIB*</a:t>
            </a:r>
            <a:br>
              <a:rPr lang="en-US" sz="1600" b="1" dirty="0">
                <a:solidFill>
                  <a:schemeClr val="bg2">
                    <a:lumMod val="10000"/>
                  </a:schemeClr>
                </a:solidFill>
                <a:latin typeface="Arial" charset="0"/>
                <a:ea typeface="ＭＳ Ｐゴシック" charset="0"/>
              </a:rPr>
            </a:br>
            <a:r>
              <a:rPr lang="en-US" sz="1600" b="0" dirty="0">
                <a:solidFill>
                  <a:schemeClr val="bg2">
                    <a:lumMod val="10000"/>
                  </a:schemeClr>
                </a:solidFill>
                <a:latin typeface="Arial" charset="0"/>
                <a:ea typeface="ＭＳ Ｐゴシック" charset="0"/>
              </a:rPr>
              <a:t>(n = 22)</a:t>
            </a:r>
          </a:p>
        </p:txBody>
      </p:sp>
      <p:sp>
        <p:nvSpPr>
          <p:cNvPr id="10" name="Rectangle 7"/>
          <p:cNvSpPr>
            <a:spLocks noChangeArrowheads="1"/>
          </p:cNvSpPr>
          <p:nvPr/>
        </p:nvSpPr>
        <p:spPr bwMode="auto">
          <a:xfrm>
            <a:off x="3788834" y="3100640"/>
            <a:ext cx="4248150" cy="703614"/>
          </a:xfrm>
          <a:prstGeom prst="rect">
            <a:avLst/>
          </a:prstGeom>
          <a:solidFill>
            <a:schemeClr val="accent3"/>
          </a:solidFill>
          <a:ln w="9525">
            <a:noFill/>
            <a:miter lim="800000"/>
            <a:headEnd/>
            <a:tailEnd/>
          </a:ln>
          <a:effectLst/>
          <a:extLst/>
        </p:spPr>
        <p:txBody>
          <a:bodyPr wrap="none" anchor="ctr"/>
          <a:lstStyle/>
          <a:p>
            <a:pPr algn="ctr" eaLnBrk="1" hangingPunct="1">
              <a:spcBef>
                <a:spcPct val="50000"/>
              </a:spcBef>
              <a:defRPr/>
            </a:pPr>
            <a:r>
              <a:rPr lang="en-US" sz="1600" dirty="0">
                <a:solidFill>
                  <a:schemeClr val="bg2">
                    <a:lumMod val="10000"/>
                  </a:schemeClr>
                </a:solidFill>
                <a:latin typeface="Arial" charset="0"/>
                <a:ea typeface="ＭＳ Ｐゴシック" charset="0"/>
              </a:rPr>
              <a:t>GLE/PIB*</a:t>
            </a:r>
            <a:br>
              <a:rPr lang="en-US" sz="1600" dirty="0">
                <a:solidFill>
                  <a:schemeClr val="bg2">
                    <a:lumMod val="10000"/>
                  </a:schemeClr>
                </a:solidFill>
                <a:latin typeface="Arial" charset="0"/>
                <a:ea typeface="ＭＳ Ｐゴシック" charset="0"/>
              </a:rPr>
            </a:br>
            <a:r>
              <a:rPr lang="en-US" sz="1600" b="0" dirty="0">
                <a:solidFill>
                  <a:schemeClr val="bg2">
                    <a:lumMod val="10000"/>
                  </a:schemeClr>
                </a:solidFill>
                <a:latin typeface="Arial" charset="0"/>
                <a:ea typeface="ＭＳ Ｐゴシック" charset="0"/>
              </a:rPr>
              <a:t>(n = 22)</a:t>
            </a:r>
          </a:p>
        </p:txBody>
      </p:sp>
      <p:sp>
        <p:nvSpPr>
          <p:cNvPr id="11" name="Rectangle 11"/>
          <p:cNvSpPr>
            <a:spLocks noChangeArrowheads="1"/>
          </p:cNvSpPr>
          <p:nvPr/>
        </p:nvSpPr>
        <p:spPr bwMode="auto">
          <a:xfrm>
            <a:off x="1137709" y="2356734"/>
            <a:ext cx="2232025" cy="1366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000" tIns="46800" rIns="90000" bIns="46800" anchor="ctr"/>
          <a:lstStyle/>
          <a:p>
            <a:pPr algn="ctr" eaLnBrk="1" hangingPunct="1">
              <a:defRPr/>
            </a:pPr>
            <a:r>
              <a:rPr lang="en-US" sz="1400" b="0" dirty="0">
                <a:latin typeface="Arial" charset="0"/>
                <a:ea typeface="ＭＳ Ｐゴシック" charset="0"/>
              </a:rPr>
              <a:t>Treatment-experienced, noncirrhotic</a:t>
            </a:r>
          </a:p>
          <a:p>
            <a:pPr algn="ctr" eaLnBrk="1" hangingPunct="1">
              <a:defRPr/>
            </a:pPr>
            <a:r>
              <a:rPr lang="en-US" sz="1400" b="0" dirty="0">
                <a:latin typeface="Arial" charset="0"/>
                <a:ea typeface="ＭＳ Ｐゴシック" charset="0"/>
              </a:rPr>
              <a:t>pts with GT3 HCV</a:t>
            </a:r>
          </a:p>
        </p:txBody>
      </p:sp>
      <p:sp>
        <p:nvSpPr>
          <p:cNvPr id="12" name="Line 12"/>
          <p:cNvSpPr>
            <a:spLocks noChangeShapeType="1"/>
          </p:cNvSpPr>
          <p:nvPr/>
        </p:nvSpPr>
        <p:spPr bwMode="auto">
          <a:xfrm flipV="1">
            <a:off x="3330047" y="2660607"/>
            <a:ext cx="431800" cy="334951"/>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pPr eaLnBrk="1" hangingPunct="1">
              <a:defRPr/>
            </a:pPr>
            <a:endParaRPr lang="en-US" dirty="0">
              <a:latin typeface="Arial" charset="0"/>
              <a:ea typeface="ＭＳ Ｐゴシック" charset="0"/>
            </a:endParaRPr>
          </a:p>
        </p:txBody>
      </p:sp>
      <p:sp>
        <p:nvSpPr>
          <p:cNvPr id="13" name="Line 13"/>
          <p:cNvSpPr>
            <a:spLocks noChangeShapeType="1"/>
          </p:cNvSpPr>
          <p:nvPr/>
        </p:nvSpPr>
        <p:spPr bwMode="auto">
          <a:xfrm>
            <a:off x="3330047" y="3209350"/>
            <a:ext cx="431800" cy="339119"/>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pPr eaLnBrk="1" hangingPunct="1">
              <a:defRPr/>
            </a:pPr>
            <a:endParaRPr lang="en-US" dirty="0">
              <a:latin typeface="Arial" charset="0"/>
              <a:ea typeface="ＭＳ Ｐゴシック" charset="0"/>
            </a:endParaRPr>
          </a:p>
        </p:txBody>
      </p:sp>
      <p:sp>
        <p:nvSpPr>
          <p:cNvPr id="14" name="Rectangle 6"/>
          <p:cNvSpPr>
            <a:spLocks noChangeArrowheads="1"/>
          </p:cNvSpPr>
          <p:nvPr/>
        </p:nvSpPr>
        <p:spPr bwMode="auto">
          <a:xfrm>
            <a:off x="3788834" y="3893534"/>
            <a:ext cx="3167063" cy="703614"/>
          </a:xfrm>
          <a:prstGeom prst="rect">
            <a:avLst/>
          </a:prstGeom>
          <a:solidFill>
            <a:schemeClr val="accent1"/>
          </a:solidFill>
          <a:ln w="9525">
            <a:noFill/>
            <a:miter lim="800000"/>
            <a:headEnd/>
            <a:tailEnd/>
          </a:ln>
          <a:effectLst/>
          <a:extLst/>
        </p:spPr>
        <p:txBody>
          <a:bodyPr wrap="none" anchor="ctr"/>
          <a:lstStyle/>
          <a:p>
            <a:pPr algn="ctr" eaLnBrk="1" hangingPunct="1">
              <a:spcBef>
                <a:spcPct val="50000"/>
              </a:spcBef>
              <a:defRPr/>
            </a:pPr>
            <a:r>
              <a:rPr lang="en-US" sz="1600" dirty="0">
                <a:solidFill>
                  <a:schemeClr val="bg2">
                    <a:lumMod val="10000"/>
                  </a:schemeClr>
                </a:solidFill>
                <a:latin typeface="Arial" charset="0"/>
                <a:ea typeface="ＭＳ Ｐゴシック" charset="0"/>
              </a:rPr>
              <a:t>GLE/PIB*</a:t>
            </a:r>
            <a:br>
              <a:rPr lang="en-US" sz="1600" dirty="0">
                <a:solidFill>
                  <a:schemeClr val="bg2">
                    <a:lumMod val="10000"/>
                  </a:schemeClr>
                </a:solidFill>
                <a:latin typeface="Arial" charset="0"/>
                <a:ea typeface="ＭＳ Ｐゴシック" charset="0"/>
              </a:rPr>
            </a:br>
            <a:r>
              <a:rPr lang="en-US" sz="1600" b="0" dirty="0">
                <a:solidFill>
                  <a:schemeClr val="bg2">
                    <a:lumMod val="10000"/>
                  </a:schemeClr>
                </a:solidFill>
                <a:latin typeface="Arial" charset="0"/>
                <a:ea typeface="ＭＳ Ｐゴシック" charset="0"/>
              </a:rPr>
              <a:t>(n = 40)</a:t>
            </a:r>
          </a:p>
        </p:txBody>
      </p:sp>
      <p:sp>
        <p:nvSpPr>
          <p:cNvPr id="15" name="Rectangle 7"/>
          <p:cNvSpPr>
            <a:spLocks noChangeArrowheads="1"/>
          </p:cNvSpPr>
          <p:nvPr/>
        </p:nvSpPr>
        <p:spPr bwMode="auto">
          <a:xfrm>
            <a:off x="3788834" y="4686428"/>
            <a:ext cx="4248150" cy="703614"/>
          </a:xfrm>
          <a:prstGeom prst="rect">
            <a:avLst/>
          </a:prstGeom>
          <a:solidFill>
            <a:srgbClr val="F2F23A"/>
          </a:solidFill>
          <a:ln w="9525">
            <a:noFill/>
            <a:miter lim="800000"/>
            <a:headEnd/>
            <a:tailEnd/>
          </a:ln>
          <a:effectLst/>
          <a:extLst/>
        </p:spPr>
        <p:txBody>
          <a:bodyPr wrap="none" anchor="ctr"/>
          <a:lstStyle/>
          <a:p>
            <a:pPr algn="ctr" eaLnBrk="1" hangingPunct="1">
              <a:spcBef>
                <a:spcPct val="50000"/>
              </a:spcBef>
              <a:defRPr/>
            </a:pPr>
            <a:r>
              <a:rPr lang="en-US" sz="1600" dirty="0">
                <a:solidFill>
                  <a:schemeClr val="bg2">
                    <a:lumMod val="10000"/>
                  </a:schemeClr>
                </a:solidFill>
                <a:latin typeface="Arial" charset="0"/>
                <a:ea typeface="ＭＳ Ｐゴシック" charset="0"/>
              </a:rPr>
              <a:t>GLE/PIB*</a:t>
            </a:r>
            <a:br>
              <a:rPr lang="en-US" sz="1600" dirty="0">
                <a:solidFill>
                  <a:schemeClr val="bg2">
                    <a:lumMod val="10000"/>
                  </a:schemeClr>
                </a:solidFill>
                <a:latin typeface="Arial" charset="0"/>
                <a:ea typeface="ＭＳ Ｐゴシック" charset="0"/>
              </a:rPr>
            </a:br>
            <a:r>
              <a:rPr lang="en-US" sz="1600" b="0" dirty="0">
                <a:solidFill>
                  <a:schemeClr val="bg2">
                    <a:lumMod val="10000"/>
                  </a:schemeClr>
                </a:solidFill>
                <a:latin typeface="Arial" charset="0"/>
                <a:ea typeface="ＭＳ Ｐゴシック" charset="0"/>
              </a:rPr>
              <a:t>(n = 47)</a:t>
            </a:r>
          </a:p>
        </p:txBody>
      </p:sp>
      <p:sp>
        <p:nvSpPr>
          <p:cNvPr id="16" name="Rectangle 11"/>
          <p:cNvSpPr>
            <a:spLocks noChangeArrowheads="1"/>
          </p:cNvSpPr>
          <p:nvPr/>
        </p:nvSpPr>
        <p:spPr bwMode="auto">
          <a:xfrm>
            <a:off x="1071035" y="3861350"/>
            <a:ext cx="2232025" cy="7537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000" tIns="46800" rIns="90000" bIns="46800" anchor="ctr"/>
          <a:lstStyle/>
          <a:p>
            <a:pPr algn="ctr" eaLnBrk="1" hangingPunct="1">
              <a:defRPr/>
            </a:pPr>
            <a:r>
              <a:rPr lang="en-US" sz="1400" b="0" dirty="0" smtClean="0">
                <a:latin typeface="Arial" charset="0"/>
                <a:ea typeface="ＭＳ Ｐゴシック" charset="0"/>
              </a:rPr>
              <a:t>Treatment-naive</a:t>
            </a:r>
          </a:p>
          <a:p>
            <a:pPr algn="ctr" eaLnBrk="1" hangingPunct="1">
              <a:defRPr/>
            </a:pPr>
            <a:r>
              <a:rPr lang="en-US" sz="1400" b="0" dirty="0" smtClean="0">
                <a:latin typeface="Arial" charset="0"/>
                <a:ea typeface="ＭＳ Ｐゴシック" charset="0"/>
              </a:rPr>
              <a:t>pts with GT3 HCV and compensated cirrhosis </a:t>
            </a:r>
            <a:endParaRPr lang="en-US" sz="1400" b="0" dirty="0">
              <a:latin typeface="Arial" charset="0"/>
              <a:ea typeface="ＭＳ Ｐゴシック" charset="0"/>
            </a:endParaRPr>
          </a:p>
        </p:txBody>
      </p:sp>
      <p:sp>
        <p:nvSpPr>
          <p:cNvPr id="17" name="Rectangle 16"/>
          <p:cNvSpPr>
            <a:spLocks noChangeArrowheads="1"/>
          </p:cNvSpPr>
          <p:nvPr/>
        </p:nvSpPr>
        <p:spPr bwMode="auto">
          <a:xfrm>
            <a:off x="1044047" y="4523614"/>
            <a:ext cx="2286000" cy="968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000" tIns="46800" rIns="90000" bIns="46800" anchor="ctr"/>
          <a:lstStyle/>
          <a:p>
            <a:pPr algn="ctr" eaLnBrk="1" hangingPunct="1">
              <a:defRPr/>
            </a:pPr>
            <a:r>
              <a:rPr lang="en-US" sz="1400" b="0" dirty="0">
                <a:latin typeface="Arial" charset="0"/>
                <a:ea typeface="ＭＳ Ｐゴシック" charset="0"/>
              </a:rPr>
              <a:t>Treatment-experienced</a:t>
            </a:r>
          </a:p>
          <a:p>
            <a:pPr algn="ctr" eaLnBrk="1" hangingPunct="1">
              <a:defRPr/>
            </a:pPr>
            <a:r>
              <a:rPr lang="en-US" sz="1400" b="0" dirty="0">
                <a:latin typeface="Arial" charset="0"/>
                <a:ea typeface="ＭＳ Ｐゴシック" charset="0"/>
              </a:rPr>
              <a:t>pts with GT3 HCV and compensated cirrhosis </a:t>
            </a:r>
          </a:p>
        </p:txBody>
      </p:sp>
      <p:sp>
        <p:nvSpPr>
          <p:cNvPr id="18" name="Line 13"/>
          <p:cNvSpPr>
            <a:spLocks noChangeShapeType="1"/>
          </p:cNvSpPr>
          <p:nvPr/>
        </p:nvSpPr>
        <p:spPr bwMode="auto">
          <a:xfrm>
            <a:off x="3330047" y="4276912"/>
            <a:ext cx="43180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pPr eaLnBrk="1" hangingPunct="1">
              <a:defRPr/>
            </a:pPr>
            <a:endParaRPr lang="en-US" dirty="0">
              <a:latin typeface="Arial" charset="0"/>
              <a:ea typeface="ＭＳ Ｐゴシック" charset="0"/>
            </a:endParaRPr>
          </a:p>
        </p:txBody>
      </p:sp>
      <p:sp>
        <p:nvSpPr>
          <p:cNvPr id="24" name="TextBox 23"/>
          <p:cNvSpPr txBox="1"/>
          <p:nvPr/>
        </p:nvSpPr>
        <p:spPr>
          <a:xfrm>
            <a:off x="6553238" y="1763510"/>
            <a:ext cx="805317" cy="307777"/>
          </a:xfrm>
          <a:prstGeom prst="rect">
            <a:avLst/>
          </a:prstGeom>
          <a:noFill/>
        </p:spPr>
        <p:txBody>
          <a:bodyPr wrap="square" rtlCol="0">
            <a:spAutoFit/>
          </a:bodyPr>
          <a:lstStyle/>
          <a:p>
            <a:pPr algn="ctr"/>
            <a:r>
              <a:rPr lang="en-US" sz="1400" i="1" dirty="0"/>
              <a:t>Wk 12</a:t>
            </a:r>
          </a:p>
        </p:txBody>
      </p:sp>
      <p:cxnSp>
        <p:nvCxnSpPr>
          <p:cNvPr id="25" name="Straight Arrow Connector 24"/>
          <p:cNvCxnSpPr/>
          <p:nvPr/>
        </p:nvCxnSpPr>
        <p:spPr>
          <a:xfrm>
            <a:off x="6955897" y="2014902"/>
            <a:ext cx="0" cy="23830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7604241" y="1768505"/>
            <a:ext cx="805317" cy="307777"/>
          </a:xfrm>
          <a:prstGeom prst="rect">
            <a:avLst/>
          </a:prstGeom>
          <a:noFill/>
        </p:spPr>
        <p:txBody>
          <a:bodyPr wrap="square" rtlCol="0">
            <a:spAutoFit/>
          </a:bodyPr>
          <a:lstStyle/>
          <a:p>
            <a:pPr algn="ctr"/>
            <a:r>
              <a:rPr lang="en-US" sz="1400" i="1" dirty="0"/>
              <a:t>Wk 16</a:t>
            </a:r>
          </a:p>
        </p:txBody>
      </p:sp>
      <p:cxnSp>
        <p:nvCxnSpPr>
          <p:cNvPr id="27" name="Straight Arrow Connector 26"/>
          <p:cNvCxnSpPr/>
          <p:nvPr/>
        </p:nvCxnSpPr>
        <p:spPr>
          <a:xfrm>
            <a:off x="8006900" y="2019897"/>
            <a:ext cx="0" cy="23830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8" name="Line 13"/>
          <p:cNvSpPr>
            <a:spLocks noChangeShapeType="1"/>
          </p:cNvSpPr>
          <p:nvPr/>
        </p:nvSpPr>
        <p:spPr bwMode="auto">
          <a:xfrm>
            <a:off x="3303060" y="5010741"/>
            <a:ext cx="43180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pPr eaLnBrk="1" hangingPunct="1">
              <a:defRPr/>
            </a:pPr>
            <a:endParaRPr lang="en-US" dirty="0">
              <a:latin typeface="Arial" charset="0"/>
              <a:ea typeface="ＭＳ Ｐゴシック" charset="0"/>
            </a:endParaRPr>
          </a:p>
        </p:txBody>
      </p:sp>
      <p:sp>
        <p:nvSpPr>
          <p:cNvPr id="29" name="Rectangle 3"/>
          <p:cNvSpPr txBox="1">
            <a:spLocks noChangeArrowheads="1"/>
          </p:cNvSpPr>
          <p:nvPr/>
        </p:nvSpPr>
        <p:spPr bwMode="auto">
          <a:xfrm>
            <a:off x="374650" y="5484407"/>
            <a:ext cx="8455025" cy="685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mn-lt"/>
                <a:ea typeface="+mn-ea"/>
                <a:cs typeface="+mn-cs"/>
              </a:defRPr>
            </a:lvl1pPr>
            <a:lvl2pPr marL="742950" indent="-285750" algn="l" rtl="0" eaLnBrk="0" fontAlgn="base" hangingPunct="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mn-lt"/>
              </a:defRPr>
            </a:lvl2pPr>
            <a:lvl3pPr marL="1143000" indent="-228600" algn="l" rtl="0" eaLnBrk="0" fontAlgn="base" hangingPunct="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mn-lt"/>
              </a:defRPr>
            </a:lvl3pPr>
            <a:lvl4pPr marL="1600200" indent="-228600" algn="l" rtl="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mn-lt"/>
              </a:defRPr>
            </a:lvl4pPr>
            <a:lvl5pPr marL="2057400" indent="-228600" algn="l" rtl="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mn-lt"/>
              </a:defRPr>
            </a:lvl5pPr>
            <a:lvl6pPr marL="25146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6pPr>
            <a:lvl7pPr marL="29718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7pPr>
            <a:lvl8pPr marL="34290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8pPr>
            <a:lvl9pPr marL="38862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9pPr>
          </a:lstStyle>
          <a:p>
            <a:r>
              <a:rPr lang="en-US" altLang="en-US" sz="1800" b="0" kern="0" dirty="0"/>
              <a:t>Prior treatment experience consisted of IFN or pegIFN ± RBV or SOF + RBV ± pegIFN</a:t>
            </a:r>
            <a:endParaRPr lang="en-US" altLang="en-US" sz="1800" b="0" kern="0" baseline="30000" dirty="0"/>
          </a:p>
        </p:txBody>
      </p:sp>
    </p:spTree>
    <p:extLst>
      <p:ext uri="{BB962C8B-B14F-4D97-AF65-F5344CB8AC3E}">
        <p14:creationId xmlns:p14="http://schemas.microsoft.com/office/powerpoint/2010/main" val="15726524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2" name="Title 1"/>
          <p:cNvSpPr>
            <a:spLocks noGrp="1"/>
          </p:cNvSpPr>
          <p:nvPr>
            <p:ph type="title"/>
          </p:nvPr>
        </p:nvSpPr>
        <p:spPr>
          <a:xfrm>
            <a:off x="377825" y="238125"/>
            <a:ext cx="8442325" cy="1103313"/>
          </a:xfrm>
        </p:spPr>
        <p:txBody>
          <a:bodyPr/>
          <a:lstStyle/>
          <a:p>
            <a:r>
              <a:rPr lang="en-US" altLang="en-US" dirty="0"/>
              <a:t>SURVEYOR-II, Part 3: SVR12 Rates With GLE/PIB for Pts With GT3 HCV ± Cirrhosis</a:t>
            </a:r>
            <a:endParaRPr lang="en-US" altLang="en-US" dirty="0">
              <a:ea typeface="MS PGothic" panose="020B0600070205080204" pitchFamily="34" charset="-128"/>
            </a:endParaRPr>
          </a:p>
        </p:txBody>
      </p:sp>
      <p:grpSp>
        <p:nvGrpSpPr>
          <p:cNvPr id="63495" name="Group 16"/>
          <p:cNvGrpSpPr>
            <a:grpSpLocks/>
          </p:cNvGrpSpPr>
          <p:nvPr/>
        </p:nvGrpSpPr>
        <p:grpSpPr bwMode="auto">
          <a:xfrm>
            <a:off x="6291263" y="6208713"/>
            <a:ext cx="2673350" cy="450850"/>
            <a:chOff x="9289790" y="4481726"/>
            <a:chExt cx="2673350" cy="450347"/>
          </a:xfrm>
        </p:grpSpPr>
        <p:pic>
          <p:nvPicPr>
            <p:cNvPr id="63584"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74958" y="4481726"/>
              <a:ext cx="566997" cy="184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3585" name="Rectangle 8"/>
            <p:cNvSpPr>
              <a:spLocks noChangeArrowheads="1"/>
            </p:cNvSpPr>
            <p:nvPr/>
          </p:nvSpPr>
          <p:spPr bwMode="auto">
            <a:xfrm>
              <a:off x="9289790" y="4624098"/>
              <a:ext cx="26733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pPr>
              <a:r>
                <a:rPr lang="en-US" altLang="en-US" sz="1400" b="0" dirty="0">
                  <a:solidFill>
                    <a:schemeClr val="bg2"/>
                  </a:solidFill>
                  <a:ea typeface="MS PGothic" panose="020B0600070205080204" pitchFamily="34" charset="-128"/>
                </a:rPr>
                <a:t>Slide credit: </a:t>
              </a:r>
              <a:r>
                <a:rPr lang="en-US" altLang="en-US" sz="1400" b="0" dirty="0">
                  <a:solidFill>
                    <a:schemeClr val="bg2"/>
                  </a:solidFill>
                  <a:ea typeface="MS PGothic" panose="020B0600070205080204" pitchFamily="34" charset="-128"/>
                  <a:hlinkClick r:id="rId4"/>
                </a:rPr>
                <a:t>clinicaloptions.com</a:t>
              </a:r>
              <a:endParaRPr lang="en-US" altLang="en-US" sz="1400" b="0" dirty="0">
                <a:solidFill>
                  <a:schemeClr val="bg2"/>
                </a:solidFill>
                <a:ea typeface="MS PGothic" panose="020B0600070205080204" pitchFamily="34" charset="-128"/>
              </a:endParaRPr>
            </a:p>
          </p:txBody>
        </p:sp>
      </p:grpSp>
      <p:sp>
        <p:nvSpPr>
          <p:cNvPr id="63496" name="Text Box 11"/>
          <p:cNvSpPr txBox="1">
            <a:spLocks noChangeArrowheads="1"/>
          </p:cNvSpPr>
          <p:nvPr/>
        </p:nvSpPr>
        <p:spPr bwMode="auto">
          <a:xfrm>
            <a:off x="285750" y="6355080"/>
            <a:ext cx="60086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pPr>
            <a:r>
              <a:rPr lang="nb-NO" altLang="en-US" sz="1400" b="0" dirty="0">
                <a:solidFill>
                  <a:schemeClr val="bg2"/>
                </a:solidFill>
              </a:rPr>
              <a:t>Wyles DL, et al. AASLD 2016. Abstract 113. </a:t>
            </a:r>
            <a:r>
              <a:rPr lang="en-US" altLang="en-US" sz="1400" b="0" dirty="0">
                <a:solidFill>
                  <a:srgbClr val="CDCDCF"/>
                </a:solidFill>
                <a:ea typeface="MS PGothic" pitchFamily="34" charset="-128"/>
              </a:rPr>
              <a:t>Reproduced with permission. </a:t>
            </a:r>
            <a:endParaRPr lang="nb-NO" altLang="en-US" sz="1400" b="0" dirty="0">
              <a:solidFill>
                <a:schemeClr val="bg2"/>
              </a:solidFill>
            </a:endParaRPr>
          </a:p>
        </p:txBody>
      </p:sp>
      <p:sp>
        <p:nvSpPr>
          <p:cNvPr id="62" name="TextBox 82"/>
          <p:cNvSpPr txBox="1">
            <a:spLocks noChangeArrowheads="1"/>
          </p:cNvSpPr>
          <p:nvPr/>
        </p:nvSpPr>
        <p:spPr bwMode="auto">
          <a:xfrm>
            <a:off x="160305" y="4522302"/>
            <a:ext cx="1891447" cy="1643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a:spcBef>
                <a:spcPct val="0"/>
              </a:spcBef>
              <a:spcAft>
                <a:spcPct val="0"/>
              </a:spcAft>
              <a:buClrTx/>
              <a:buFontTx/>
              <a:buNone/>
            </a:pPr>
            <a:r>
              <a:rPr lang="en-US" altLang="en-US" sz="1600" b="0" dirty="0">
                <a:solidFill>
                  <a:schemeClr val="tx1"/>
                </a:solidFill>
              </a:rPr>
              <a:t>Tx Wks</a:t>
            </a:r>
            <a:br>
              <a:rPr lang="en-US" altLang="en-US" sz="1600" b="0" dirty="0">
                <a:solidFill>
                  <a:schemeClr val="tx1"/>
                </a:solidFill>
              </a:rPr>
            </a:br>
            <a:r>
              <a:rPr lang="en-US" altLang="en-US" sz="1600" b="0" dirty="0">
                <a:solidFill>
                  <a:schemeClr val="tx1"/>
                </a:solidFill>
              </a:rPr>
              <a:t>Cirrhosis</a:t>
            </a:r>
            <a:br>
              <a:rPr lang="en-US" altLang="en-US" sz="1600" b="0" dirty="0">
                <a:solidFill>
                  <a:schemeClr val="tx1"/>
                </a:solidFill>
              </a:rPr>
            </a:br>
            <a:r>
              <a:rPr lang="en-US" altLang="en-US" sz="1600" b="0" dirty="0">
                <a:solidFill>
                  <a:schemeClr val="tx1"/>
                </a:solidFill>
              </a:rPr>
              <a:t>Tx Experienced</a:t>
            </a:r>
            <a:br>
              <a:rPr lang="en-US" altLang="en-US" sz="1600" b="0" dirty="0">
                <a:solidFill>
                  <a:schemeClr val="tx1"/>
                </a:solidFill>
              </a:rPr>
            </a:br>
            <a:r>
              <a:rPr lang="en-US" altLang="en-US" sz="1600" b="0" dirty="0">
                <a:solidFill>
                  <a:schemeClr val="tx1"/>
                </a:solidFill>
              </a:rPr>
              <a:t/>
            </a:r>
            <a:br>
              <a:rPr lang="en-US" altLang="en-US" sz="1600" b="0" dirty="0">
                <a:solidFill>
                  <a:schemeClr val="tx1"/>
                </a:solidFill>
              </a:rPr>
            </a:br>
            <a:r>
              <a:rPr lang="en-US" altLang="en-US" sz="1600" b="0" dirty="0">
                <a:solidFill>
                  <a:schemeClr val="tx1"/>
                </a:solidFill>
              </a:rPr>
              <a:t>Breakthrough</a:t>
            </a:r>
            <a:br>
              <a:rPr lang="en-US" altLang="en-US" sz="1600" b="0" dirty="0">
                <a:solidFill>
                  <a:schemeClr val="tx1"/>
                </a:solidFill>
              </a:rPr>
            </a:br>
            <a:r>
              <a:rPr lang="en-US" altLang="en-US" sz="1600" b="0" dirty="0">
                <a:solidFill>
                  <a:schemeClr val="tx1"/>
                </a:solidFill>
              </a:rPr>
              <a:t>Relapse</a:t>
            </a:r>
          </a:p>
          <a:p>
            <a:pPr algn="r">
              <a:spcBef>
                <a:spcPct val="0"/>
              </a:spcBef>
              <a:spcAft>
                <a:spcPct val="0"/>
              </a:spcAft>
              <a:buClrTx/>
              <a:buFontTx/>
              <a:buNone/>
            </a:pPr>
            <a:r>
              <a:rPr lang="en-US" altLang="en-US" sz="1600" b="0" dirty="0">
                <a:solidFill>
                  <a:schemeClr val="tx1"/>
                </a:solidFill>
              </a:rPr>
              <a:t>LTFU</a:t>
            </a:r>
          </a:p>
        </p:txBody>
      </p:sp>
      <p:cxnSp>
        <p:nvCxnSpPr>
          <p:cNvPr id="63" name="Straight Connector 16"/>
          <p:cNvCxnSpPr>
            <a:cxnSpLocks noChangeShapeType="1"/>
          </p:cNvCxnSpPr>
          <p:nvPr/>
        </p:nvCxnSpPr>
        <p:spPr bwMode="auto">
          <a:xfrm flipV="1">
            <a:off x="2036976" y="1634077"/>
            <a:ext cx="0" cy="2767296"/>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65" name="Straight Connector 18"/>
          <p:cNvCxnSpPr>
            <a:cxnSpLocks noChangeShapeType="1"/>
          </p:cNvCxnSpPr>
          <p:nvPr/>
        </p:nvCxnSpPr>
        <p:spPr bwMode="auto">
          <a:xfrm flipH="1">
            <a:off x="1972391" y="1646995"/>
            <a:ext cx="64008"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66" name="Straight Connector 20"/>
          <p:cNvCxnSpPr>
            <a:cxnSpLocks noChangeShapeType="1"/>
          </p:cNvCxnSpPr>
          <p:nvPr/>
        </p:nvCxnSpPr>
        <p:spPr bwMode="auto">
          <a:xfrm flipH="1">
            <a:off x="1972391" y="2202522"/>
            <a:ext cx="64008"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67" name="Straight Connector 22"/>
          <p:cNvCxnSpPr>
            <a:cxnSpLocks noChangeShapeType="1"/>
          </p:cNvCxnSpPr>
          <p:nvPr/>
        </p:nvCxnSpPr>
        <p:spPr bwMode="auto">
          <a:xfrm flipH="1">
            <a:off x="1972391" y="2755465"/>
            <a:ext cx="64008"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68" name="Straight Connector 24"/>
          <p:cNvCxnSpPr>
            <a:cxnSpLocks noChangeShapeType="1"/>
          </p:cNvCxnSpPr>
          <p:nvPr/>
        </p:nvCxnSpPr>
        <p:spPr bwMode="auto">
          <a:xfrm flipH="1">
            <a:off x="1972391" y="3308408"/>
            <a:ext cx="64008"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69" name="Straight Connector 26"/>
          <p:cNvCxnSpPr>
            <a:cxnSpLocks noChangeShapeType="1"/>
          </p:cNvCxnSpPr>
          <p:nvPr/>
        </p:nvCxnSpPr>
        <p:spPr bwMode="auto">
          <a:xfrm flipH="1">
            <a:off x="1972391" y="3861350"/>
            <a:ext cx="64008"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70" name="Straight Connector 28"/>
          <p:cNvCxnSpPr>
            <a:cxnSpLocks noChangeShapeType="1"/>
          </p:cNvCxnSpPr>
          <p:nvPr/>
        </p:nvCxnSpPr>
        <p:spPr bwMode="auto">
          <a:xfrm flipH="1">
            <a:off x="1972391" y="4414293"/>
            <a:ext cx="64008"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71" name="Straight Connector 30"/>
          <p:cNvCxnSpPr>
            <a:cxnSpLocks noChangeShapeType="1"/>
          </p:cNvCxnSpPr>
          <p:nvPr/>
        </p:nvCxnSpPr>
        <p:spPr bwMode="auto">
          <a:xfrm>
            <a:off x="2033876" y="4414293"/>
            <a:ext cx="0" cy="64008"/>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sp>
        <p:nvSpPr>
          <p:cNvPr id="72" name="TextBox 35"/>
          <p:cNvSpPr txBox="1">
            <a:spLocks noChangeArrowheads="1"/>
          </p:cNvSpPr>
          <p:nvPr/>
        </p:nvSpPr>
        <p:spPr bwMode="auto">
          <a:xfrm>
            <a:off x="1443892" y="1478700"/>
            <a:ext cx="60079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a:lnSpc>
                <a:spcPct val="100000"/>
              </a:lnSpc>
              <a:spcBef>
                <a:spcPct val="0"/>
              </a:spcBef>
              <a:spcAft>
                <a:spcPct val="0"/>
              </a:spcAft>
              <a:buClrTx/>
              <a:buFontTx/>
              <a:buNone/>
            </a:pPr>
            <a:r>
              <a:rPr lang="en-US" altLang="en-US" sz="1600" b="0" dirty="0">
                <a:solidFill>
                  <a:schemeClr val="tx1"/>
                </a:solidFill>
              </a:rPr>
              <a:t>100</a:t>
            </a:r>
          </a:p>
        </p:txBody>
      </p:sp>
      <p:sp>
        <p:nvSpPr>
          <p:cNvPr id="73" name="TextBox 37"/>
          <p:cNvSpPr txBox="1">
            <a:spLocks noChangeArrowheads="1"/>
          </p:cNvSpPr>
          <p:nvPr/>
        </p:nvSpPr>
        <p:spPr bwMode="auto">
          <a:xfrm>
            <a:off x="1443892" y="2023752"/>
            <a:ext cx="60079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a:lnSpc>
                <a:spcPct val="100000"/>
              </a:lnSpc>
              <a:spcBef>
                <a:spcPct val="0"/>
              </a:spcBef>
              <a:spcAft>
                <a:spcPct val="0"/>
              </a:spcAft>
              <a:buClrTx/>
              <a:buFontTx/>
              <a:buNone/>
            </a:pPr>
            <a:r>
              <a:rPr lang="en-US" altLang="en-US" sz="1600" b="0" dirty="0">
                <a:solidFill>
                  <a:schemeClr val="tx1"/>
                </a:solidFill>
              </a:rPr>
              <a:t>80</a:t>
            </a:r>
          </a:p>
        </p:txBody>
      </p:sp>
      <p:sp>
        <p:nvSpPr>
          <p:cNvPr id="74" name="TextBox 39"/>
          <p:cNvSpPr txBox="1">
            <a:spLocks noChangeArrowheads="1"/>
          </p:cNvSpPr>
          <p:nvPr/>
        </p:nvSpPr>
        <p:spPr bwMode="auto">
          <a:xfrm>
            <a:off x="1443892" y="2574110"/>
            <a:ext cx="60079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a:lnSpc>
                <a:spcPct val="100000"/>
              </a:lnSpc>
              <a:spcBef>
                <a:spcPct val="0"/>
              </a:spcBef>
              <a:spcAft>
                <a:spcPct val="0"/>
              </a:spcAft>
              <a:buClrTx/>
              <a:buFontTx/>
              <a:buNone/>
            </a:pPr>
            <a:r>
              <a:rPr lang="en-US" altLang="en-US" sz="1600" b="0" dirty="0">
                <a:solidFill>
                  <a:schemeClr val="tx1"/>
                </a:solidFill>
              </a:rPr>
              <a:t>60</a:t>
            </a:r>
          </a:p>
        </p:txBody>
      </p:sp>
      <p:sp>
        <p:nvSpPr>
          <p:cNvPr id="75" name="TextBox 41"/>
          <p:cNvSpPr txBox="1">
            <a:spLocks noChangeArrowheads="1"/>
          </p:cNvSpPr>
          <p:nvPr/>
        </p:nvSpPr>
        <p:spPr bwMode="auto">
          <a:xfrm>
            <a:off x="1443892" y="3127052"/>
            <a:ext cx="60079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a:lnSpc>
                <a:spcPct val="100000"/>
              </a:lnSpc>
              <a:spcBef>
                <a:spcPct val="0"/>
              </a:spcBef>
              <a:spcAft>
                <a:spcPct val="0"/>
              </a:spcAft>
              <a:buClrTx/>
              <a:buFontTx/>
              <a:buNone/>
            </a:pPr>
            <a:r>
              <a:rPr lang="en-US" altLang="en-US" sz="1600" b="0" dirty="0">
                <a:solidFill>
                  <a:schemeClr val="tx1"/>
                </a:solidFill>
              </a:rPr>
              <a:t>40</a:t>
            </a:r>
          </a:p>
        </p:txBody>
      </p:sp>
      <p:sp>
        <p:nvSpPr>
          <p:cNvPr id="76" name="TextBox 43"/>
          <p:cNvSpPr txBox="1">
            <a:spLocks noChangeArrowheads="1"/>
          </p:cNvSpPr>
          <p:nvPr/>
        </p:nvSpPr>
        <p:spPr bwMode="auto">
          <a:xfrm>
            <a:off x="1443892" y="3677412"/>
            <a:ext cx="60079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a:lnSpc>
                <a:spcPct val="100000"/>
              </a:lnSpc>
              <a:spcBef>
                <a:spcPct val="0"/>
              </a:spcBef>
              <a:spcAft>
                <a:spcPct val="0"/>
              </a:spcAft>
              <a:buClrTx/>
              <a:buFontTx/>
              <a:buNone/>
            </a:pPr>
            <a:r>
              <a:rPr lang="en-US" altLang="en-US" sz="1600" b="0" dirty="0">
                <a:solidFill>
                  <a:schemeClr val="tx1"/>
                </a:solidFill>
              </a:rPr>
              <a:t>20</a:t>
            </a:r>
          </a:p>
        </p:txBody>
      </p:sp>
      <p:sp>
        <p:nvSpPr>
          <p:cNvPr id="77" name="TextBox 45"/>
          <p:cNvSpPr txBox="1">
            <a:spLocks noChangeArrowheads="1"/>
          </p:cNvSpPr>
          <p:nvPr/>
        </p:nvSpPr>
        <p:spPr bwMode="auto">
          <a:xfrm>
            <a:off x="1443892" y="4230355"/>
            <a:ext cx="60079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a:lnSpc>
                <a:spcPct val="100000"/>
              </a:lnSpc>
              <a:spcBef>
                <a:spcPct val="0"/>
              </a:spcBef>
              <a:spcAft>
                <a:spcPct val="0"/>
              </a:spcAft>
              <a:buClrTx/>
              <a:buFontTx/>
              <a:buNone/>
            </a:pPr>
            <a:r>
              <a:rPr lang="en-US" altLang="en-US" sz="1600" b="0" dirty="0">
                <a:solidFill>
                  <a:schemeClr val="tx1"/>
                </a:solidFill>
              </a:rPr>
              <a:t>0</a:t>
            </a:r>
          </a:p>
        </p:txBody>
      </p:sp>
      <p:sp>
        <p:nvSpPr>
          <p:cNvPr id="78" name="TextBox 46"/>
          <p:cNvSpPr txBox="1">
            <a:spLocks noChangeArrowheads="1"/>
          </p:cNvSpPr>
          <p:nvPr/>
        </p:nvSpPr>
        <p:spPr bwMode="auto">
          <a:xfrm rot="16200000">
            <a:off x="-256202" y="2957775"/>
            <a:ext cx="316779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600" dirty="0">
                <a:solidFill>
                  <a:schemeClr val="tx1"/>
                </a:solidFill>
              </a:rPr>
              <a:t>SVR12 (%)</a:t>
            </a:r>
          </a:p>
        </p:txBody>
      </p:sp>
      <p:sp>
        <p:nvSpPr>
          <p:cNvPr id="79" name="Rectangle 78"/>
          <p:cNvSpPr/>
          <p:nvPr/>
        </p:nvSpPr>
        <p:spPr bwMode="auto">
          <a:xfrm>
            <a:off x="2437901" y="1930247"/>
            <a:ext cx="861655" cy="2477907"/>
          </a:xfrm>
          <a:prstGeom prst="rect">
            <a:avLst/>
          </a:prstGeom>
          <a:solidFill>
            <a:schemeClr val="accent2"/>
          </a:solidFill>
          <a:ln>
            <a:solidFill>
              <a:schemeClr val="bg2">
                <a:lumMod val="10000"/>
              </a:schemeClr>
            </a:solidFill>
          </a:ln>
          <a:extLst/>
        </p:spPr>
        <p:txBody>
          <a:bodyPr wrap="none" anchor="ctr"/>
          <a:lstStyle/>
          <a:p>
            <a:pPr algn="ctr" eaLnBrk="1" hangingPunct="1">
              <a:defRPr/>
            </a:pPr>
            <a:endParaRPr lang="en-US" sz="1400" b="0" dirty="0">
              <a:solidFill>
                <a:schemeClr val="bg2"/>
              </a:solidFill>
            </a:endParaRPr>
          </a:p>
        </p:txBody>
      </p:sp>
      <p:sp>
        <p:nvSpPr>
          <p:cNvPr id="80" name="Rectangle 79"/>
          <p:cNvSpPr/>
          <p:nvPr/>
        </p:nvSpPr>
        <p:spPr bwMode="auto">
          <a:xfrm>
            <a:off x="4017813" y="1826893"/>
            <a:ext cx="861655" cy="2581261"/>
          </a:xfrm>
          <a:prstGeom prst="rect">
            <a:avLst/>
          </a:prstGeom>
          <a:solidFill>
            <a:schemeClr val="accent3"/>
          </a:solidFill>
          <a:ln>
            <a:solidFill>
              <a:schemeClr val="bg2">
                <a:lumMod val="10000"/>
              </a:schemeClr>
            </a:solidFill>
          </a:ln>
          <a:extLst/>
        </p:spPr>
        <p:txBody>
          <a:bodyPr wrap="none" anchor="ctr"/>
          <a:lstStyle/>
          <a:p>
            <a:pPr algn="ctr" eaLnBrk="1" hangingPunct="1">
              <a:defRPr/>
            </a:pPr>
            <a:endParaRPr lang="en-US" sz="1400" b="0" dirty="0">
              <a:solidFill>
                <a:schemeClr val="bg2"/>
              </a:solidFill>
            </a:endParaRPr>
          </a:p>
        </p:txBody>
      </p:sp>
      <p:cxnSp>
        <p:nvCxnSpPr>
          <p:cNvPr id="81" name="Straight Connector 31"/>
          <p:cNvCxnSpPr>
            <a:cxnSpLocks noChangeShapeType="1"/>
          </p:cNvCxnSpPr>
          <p:nvPr/>
        </p:nvCxnSpPr>
        <p:spPr bwMode="auto">
          <a:xfrm>
            <a:off x="3624796" y="4425115"/>
            <a:ext cx="0" cy="64008"/>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82" name="Straight Connector 32"/>
          <p:cNvCxnSpPr>
            <a:cxnSpLocks noChangeShapeType="1"/>
          </p:cNvCxnSpPr>
          <p:nvPr/>
        </p:nvCxnSpPr>
        <p:spPr bwMode="auto">
          <a:xfrm>
            <a:off x="5200093" y="4425115"/>
            <a:ext cx="0" cy="64008"/>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83" name="Straight Connector 33"/>
          <p:cNvCxnSpPr>
            <a:cxnSpLocks noChangeShapeType="1"/>
          </p:cNvCxnSpPr>
          <p:nvPr/>
        </p:nvCxnSpPr>
        <p:spPr bwMode="auto">
          <a:xfrm>
            <a:off x="6775389" y="4425115"/>
            <a:ext cx="0" cy="64008"/>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84" name="Straight Connector 34"/>
          <p:cNvCxnSpPr>
            <a:cxnSpLocks noChangeShapeType="1"/>
          </p:cNvCxnSpPr>
          <p:nvPr/>
        </p:nvCxnSpPr>
        <p:spPr bwMode="auto">
          <a:xfrm>
            <a:off x="8346532" y="4425115"/>
            <a:ext cx="0" cy="64008"/>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sp>
        <p:nvSpPr>
          <p:cNvPr id="85" name="TextBox 47"/>
          <p:cNvSpPr txBox="1">
            <a:spLocks noChangeArrowheads="1"/>
          </p:cNvSpPr>
          <p:nvPr/>
        </p:nvSpPr>
        <p:spPr bwMode="auto">
          <a:xfrm>
            <a:off x="2292614" y="1460131"/>
            <a:ext cx="114419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600" dirty="0">
                <a:solidFill>
                  <a:schemeClr val="tx1"/>
                </a:solidFill>
              </a:rPr>
              <a:t>91</a:t>
            </a:r>
          </a:p>
        </p:txBody>
      </p:sp>
      <p:sp>
        <p:nvSpPr>
          <p:cNvPr id="86" name="TextBox 48"/>
          <p:cNvSpPr txBox="1">
            <a:spLocks noChangeArrowheads="1"/>
          </p:cNvSpPr>
          <p:nvPr/>
        </p:nvSpPr>
        <p:spPr bwMode="auto">
          <a:xfrm>
            <a:off x="3875488" y="1375146"/>
            <a:ext cx="114419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600" dirty="0">
                <a:solidFill>
                  <a:schemeClr val="tx1"/>
                </a:solidFill>
              </a:rPr>
              <a:t>96</a:t>
            </a:r>
          </a:p>
        </p:txBody>
      </p:sp>
      <p:sp>
        <p:nvSpPr>
          <p:cNvPr id="87" name="TextBox 49"/>
          <p:cNvSpPr txBox="1">
            <a:spLocks noChangeArrowheads="1"/>
          </p:cNvSpPr>
          <p:nvPr/>
        </p:nvSpPr>
        <p:spPr bwMode="auto">
          <a:xfrm>
            <a:off x="5434725" y="1357042"/>
            <a:ext cx="114095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600" dirty="0">
                <a:solidFill>
                  <a:schemeClr val="tx1"/>
                </a:solidFill>
              </a:rPr>
              <a:t>98</a:t>
            </a:r>
          </a:p>
        </p:txBody>
      </p:sp>
      <p:sp>
        <p:nvSpPr>
          <p:cNvPr id="88" name="TextBox 50"/>
          <p:cNvSpPr txBox="1">
            <a:spLocks noChangeArrowheads="1"/>
          </p:cNvSpPr>
          <p:nvPr/>
        </p:nvSpPr>
        <p:spPr bwMode="auto">
          <a:xfrm>
            <a:off x="7012428" y="1423189"/>
            <a:ext cx="114419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600" dirty="0">
                <a:solidFill>
                  <a:schemeClr val="tx1"/>
                </a:solidFill>
              </a:rPr>
              <a:t>96</a:t>
            </a:r>
          </a:p>
        </p:txBody>
      </p:sp>
      <p:sp>
        <p:nvSpPr>
          <p:cNvPr id="89" name="Rectangle 88"/>
          <p:cNvSpPr/>
          <p:nvPr/>
        </p:nvSpPr>
        <p:spPr bwMode="auto">
          <a:xfrm>
            <a:off x="5571354" y="1772633"/>
            <a:ext cx="861655" cy="2635521"/>
          </a:xfrm>
          <a:prstGeom prst="rect">
            <a:avLst/>
          </a:prstGeom>
          <a:solidFill>
            <a:schemeClr val="accent1"/>
          </a:solidFill>
          <a:ln>
            <a:solidFill>
              <a:schemeClr val="bg2">
                <a:lumMod val="10000"/>
              </a:schemeClr>
            </a:solidFill>
          </a:ln>
          <a:extLst/>
        </p:spPr>
        <p:txBody>
          <a:bodyPr wrap="none" anchor="ctr"/>
          <a:lstStyle/>
          <a:p>
            <a:pPr algn="ctr" eaLnBrk="1" hangingPunct="1">
              <a:defRPr/>
            </a:pPr>
            <a:endParaRPr lang="en-US" sz="1400" b="0" dirty="0">
              <a:solidFill>
                <a:schemeClr val="bg2"/>
              </a:solidFill>
            </a:endParaRPr>
          </a:p>
        </p:txBody>
      </p:sp>
      <p:sp>
        <p:nvSpPr>
          <p:cNvPr id="90" name="Rectangle 89"/>
          <p:cNvSpPr/>
          <p:nvPr/>
        </p:nvSpPr>
        <p:spPr bwMode="auto">
          <a:xfrm>
            <a:off x="7151268" y="1813975"/>
            <a:ext cx="861655" cy="2594180"/>
          </a:xfrm>
          <a:prstGeom prst="rect">
            <a:avLst/>
          </a:prstGeom>
          <a:solidFill>
            <a:srgbClr val="F2F23A"/>
          </a:solidFill>
          <a:ln>
            <a:solidFill>
              <a:schemeClr val="bg2">
                <a:lumMod val="10000"/>
              </a:schemeClr>
            </a:solidFill>
          </a:ln>
          <a:extLst/>
        </p:spPr>
        <p:txBody>
          <a:bodyPr wrap="none" anchor="ctr"/>
          <a:lstStyle/>
          <a:p>
            <a:pPr algn="ctr" eaLnBrk="1" hangingPunct="1">
              <a:defRPr/>
            </a:pPr>
            <a:endParaRPr lang="en-US" sz="1400" b="0" dirty="0">
              <a:solidFill>
                <a:schemeClr val="bg2"/>
              </a:solidFill>
            </a:endParaRPr>
          </a:p>
        </p:txBody>
      </p:sp>
      <p:grpSp>
        <p:nvGrpSpPr>
          <p:cNvPr id="91" name="Group 90"/>
          <p:cNvGrpSpPr/>
          <p:nvPr/>
        </p:nvGrpSpPr>
        <p:grpSpPr>
          <a:xfrm>
            <a:off x="2836724" y="1759713"/>
            <a:ext cx="64008" cy="697638"/>
            <a:chOff x="2594557" y="1856976"/>
            <a:chExt cx="365760" cy="697638"/>
          </a:xfrm>
        </p:grpSpPr>
        <p:cxnSp>
          <p:nvCxnSpPr>
            <p:cNvPr id="92" name="Straight Connector 62"/>
            <p:cNvCxnSpPr>
              <a:cxnSpLocks noChangeShapeType="1"/>
            </p:cNvCxnSpPr>
            <p:nvPr/>
          </p:nvCxnSpPr>
          <p:spPr bwMode="auto">
            <a:xfrm>
              <a:off x="2594557" y="1856976"/>
              <a:ext cx="365760"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93" name="Straight Connector 64"/>
            <p:cNvCxnSpPr>
              <a:cxnSpLocks noChangeShapeType="1"/>
            </p:cNvCxnSpPr>
            <p:nvPr/>
          </p:nvCxnSpPr>
          <p:spPr bwMode="auto">
            <a:xfrm>
              <a:off x="2777437" y="1856976"/>
              <a:ext cx="0" cy="697638"/>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94" name="Straight Connector 66"/>
            <p:cNvCxnSpPr>
              <a:cxnSpLocks noChangeShapeType="1"/>
            </p:cNvCxnSpPr>
            <p:nvPr/>
          </p:nvCxnSpPr>
          <p:spPr bwMode="auto">
            <a:xfrm>
              <a:off x="2594557" y="2548795"/>
              <a:ext cx="365760"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grpSp>
      <p:grpSp>
        <p:nvGrpSpPr>
          <p:cNvPr id="95" name="Group 94"/>
          <p:cNvGrpSpPr/>
          <p:nvPr/>
        </p:nvGrpSpPr>
        <p:grpSpPr>
          <a:xfrm>
            <a:off x="4416636" y="1692533"/>
            <a:ext cx="64008" cy="610876"/>
            <a:chOff x="4259404" y="1789796"/>
            <a:chExt cx="365760" cy="610876"/>
          </a:xfrm>
        </p:grpSpPr>
        <p:cxnSp>
          <p:nvCxnSpPr>
            <p:cNvPr id="96" name="Straight Connector 69"/>
            <p:cNvCxnSpPr>
              <a:cxnSpLocks noChangeShapeType="1"/>
            </p:cNvCxnSpPr>
            <p:nvPr/>
          </p:nvCxnSpPr>
          <p:spPr bwMode="auto">
            <a:xfrm>
              <a:off x="4259404" y="1789796"/>
              <a:ext cx="365760"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97" name="Straight Connector 70"/>
            <p:cNvCxnSpPr>
              <a:cxnSpLocks noChangeShapeType="1"/>
            </p:cNvCxnSpPr>
            <p:nvPr/>
          </p:nvCxnSpPr>
          <p:spPr bwMode="auto">
            <a:xfrm>
              <a:off x="4442284" y="1789796"/>
              <a:ext cx="0" cy="607204"/>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98" name="Straight Connector 71"/>
            <p:cNvCxnSpPr>
              <a:cxnSpLocks noChangeShapeType="1"/>
            </p:cNvCxnSpPr>
            <p:nvPr/>
          </p:nvCxnSpPr>
          <p:spPr bwMode="auto">
            <a:xfrm>
              <a:off x="4259404" y="2400672"/>
              <a:ext cx="365760"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grpSp>
      <p:grpSp>
        <p:nvGrpSpPr>
          <p:cNvPr id="99" name="Group 73"/>
          <p:cNvGrpSpPr>
            <a:grpSpLocks/>
          </p:cNvGrpSpPr>
          <p:nvPr/>
        </p:nvGrpSpPr>
        <p:grpSpPr bwMode="auto">
          <a:xfrm>
            <a:off x="5970177" y="1677030"/>
            <a:ext cx="64008" cy="372074"/>
            <a:chOff x="1675051" y="3552404"/>
            <a:chExt cx="299406" cy="229273"/>
          </a:xfrm>
        </p:grpSpPr>
        <p:cxnSp>
          <p:nvCxnSpPr>
            <p:cNvPr id="100" name="Straight Connector 74"/>
            <p:cNvCxnSpPr>
              <a:cxnSpLocks noChangeShapeType="1"/>
            </p:cNvCxnSpPr>
            <p:nvPr/>
          </p:nvCxnSpPr>
          <p:spPr bwMode="auto">
            <a:xfrm>
              <a:off x="1675051" y="3552404"/>
              <a:ext cx="299406"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101" name="Straight Connector 75"/>
            <p:cNvCxnSpPr>
              <a:cxnSpLocks noChangeShapeType="1"/>
            </p:cNvCxnSpPr>
            <p:nvPr/>
          </p:nvCxnSpPr>
          <p:spPr bwMode="auto">
            <a:xfrm>
              <a:off x="1824754" y="3552404"/>
              <a:ext cx="0" cy="229273"/>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102" name="Straight Connector 76"/>
            <p:cNvCxnSpPr>
              <a:cxnSpLocks noChangeShapeType="1"/>
            </p:cNvCxnSpPr>
            <p:nvPr/>
          </p:nvCxnSpPr>
          <p:spPr bwMode="auto">
            <a:xfrm>
              <a:off x="1675051" y="3775414"/>
              <a:ext cx="299406"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grpSp>
      <p:grpSp>
        <p:nvGrpSpPr>
          <p:cNvPr id="103" name="Group 78"/>
          <p:cNvGrpSpPr>
            <a:grpSpLocks/>
          </p:cNvGrpSpPr>
          <p:nvPr/>
        </p:nvGrpSpPr>
        <p:grpSpPr bwMode="auto">
          <a:xfrm>
            <a:off x="7550091" y="1726124"/>
            <a:ext cx="64008" cy="374657"/>
            <a:chOff x="1675048" y="3552404"/>
            <a:chExt cx="299409" cy="229273"/>
          </a:xfrm>
        </p:grpSpPr>
        <p:cxnSp>
          <p:nvCxnSpPr>
            <p:cNvPr id="104" name="Straight Connector 79"/>
            <p:cNvCxnSpPr>
              <a:cxnSpLocks noChangeShapeType="1"/>
            </p:cNvCxnSpPr>
            <p:nvPr/>
          </p:nvCxnSpPr>
          <p:spPr bwMode="auto">
            <a:xfrm>
              <a:off x="1675048" y="3552404"/>
              <a:ext cx="299405"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105" name="Straight Connector 80"/>
            <p:cNvCxnSpPr>
              <a:cxnSpLocks noChangeShapeType="1"/>
            </p:cNvCxnSpPr>
            <p:nvPr/>
          </p:nvCxnSpPr>
          <p:spPr bwMode="auto">
            <a:xfrm>
              <a:off x="1824754" y="3552404"/>
              <a:ext cx="0" cy="229273"/>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106" name="Straight Connector 81"/>
            <p:cNvCxnSpPr>
              <a:cxnSpLocks noChangeShapeType="1"/>
            </p:cNvCxnSpPr>
            <p:nvPr/>
          </p:nvCxnSpPr>
          <p:spPr bwMode="auto">
            <a:xfrm>
              <a:off x="1675051" y="3779876"/>
              <a:ext cx="299406"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grpSp>
      <p:sp>
        <p:nvSpPr>
          <p:cNvPr id="107" name="TextBox 86"/>
          <p:cNvSpPr txBox="1">
            <a:spLocks noChangeArrowheads="1"/>
          </p:cNvSpPr>
          <p:nvPr/>
        </p:nvSpPr>
        <p:spPr bwMode="auto">
          <a:xfrm>
            <a:off x="2486138" y="4533125"/>
            <a:ext cx="782970" cy="1643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spcBef>
                <a:spcPct val="0"/>
              </a:spcBef>
              <a:spcAft>
                <a:spcPct val="0"/>
              </a:spcAft>
              <a:buClrTx/>
              <a:buFontTx/>
              <a:buNone/>
            </a:pPr>
            <a:r>
              <a:rPr lang="en-US" altLang="en-US" sz="1600" b="0" dirty="0">
                <a:solidFill>
                  <a:schemeClr val="tx1"/>
                </a:solidFill>
              </a:rPr>
              <a:t>12</a:t>
            </a:r>
            <a:br>
              <a:rPr lang="en-US" altLang="en-US" sz="1600" b="0" dirty="0">
                <a:solidFill>
                  <a:schemeClr val="tx1"/>
                </a:solidFill>
              </a:rPr>
            </a:br>
            <a:r>
              <a:rPr lang="en-US" altLang="en-US" sz="1600" b="0" dirty="0">
                <a:solidFill>
                  <a:schemeClr val="tx1"/>
                </a:solidFill>
              </a:rPr>
              <a:t>-</a:t>
            </a:r>
            <a:br>
              <a:rPr lang="en-US" altLang="en-US" sz="1600" b="0" dirty="0">
                <a:solidFill>
                  <a:schemeClr val="tx1"/>
                </a:solidFill>
              </a:rPr>
            </a:br>
            <a:r>
              <a:rPr lang="en-US" altLang="en-US" sz="1600" b="0" dirty="0">
                <a:solidFill>
                  <a:schemeClr val="tx1"/>
                </a:solidFill>
              </a:rPr>
              <a:t>+</a:t>
            </a:r>
          </a:p>
          <a:p>
            <a:pPr algn="ctr">
              <a:spcBef>
                <a:spcPct val="0"/>
              </a:spcBef>
              <a:spcAft>
                <a:spcPct val="0"/>
              </a:spcAft>
              <a:buClrTx/>
              <a:buFontTx/>
              <a:buNone/>
            </a:pPr>
            <a:endParaRPr lang="en-US" altLang="en-US" sz="1600" b="0" dirty="0">
              <a:solidFill>
                <a:schemeClr val="tx1"/>
              </a:solidFill>
            </a:endParaRPr>
          </a:p>
          <a:p>
            <a:pPr algn="ctr">
              <a:spcBef>
                <a:spcPct val="0"/>
              </a:spcBef>
              <a:spcAft>
                <a:spcPct val="0"/>
              </a:spcAft>
              <a:buClrTx/>
              <a:buFontTx/>
              <a:buNone/>
            </a:pPr>
            <a:r>
              <a:rPr lang="en-US" altLang="en-US" sz="1600" b="0" dirty="0">
                <a:solidFill>
                  <a:schemeClr val="tx1"/>
                </a:solidFill>
              </a:rPr>
              <a:t>0</a:t>
            </a:r>
          </a:p>
          <a:p>
            <a:pPr algn="ctr">
              <a:spcBef>
                <a:spcPct val="0"/>
              </a:spcBef>
              <a:spcAft>
                <a:spcPct val="0"/>
              </a:spcAft>
              <a:buClrTx/>
              <a:buFontTx/>
              <a:buNone/>
            </a:pPr>
            <a:r>
              <a:rPr lang="en-US" altLang="en-US" sz="1600" b="0" dirty="0">
                <a:solidFill>
                  <a:schemeClr val="tx1"/>
                </a:solidFill>
              </a:rPr>
              <a:t>2</a:t>
            </a:r>
          </a:p>
          <a:p>
            <a:pPr algn="ctr">
              <a:spcBef>
                <a:spcPct val="0"/>
              </a:spcBef>
              <a:spcAft>
                <a:spcPct val="0"/>
              </a:spcAft>
              <a:buClrTx/>
              <a:buFontTx/>
              <a:buNone/>
            </a:pPr>
            <a:r>
              <a:rPr lang="en-US" altLang="en-US" sz="1600" b="0" dirty="0">
                <a:solidFill>
                  <a:schemeClr val="tx1"/>
                </a:solidFill>
              </a:rPr>
              <a:t>0</a:t>
            </a:r>
          </a:p>
        </p:txBody>
      </p:sp>
      <p:sp>
        <p:nvSpPr>
          <p:cNvPr id="108" name="TextBox 87"/>
          <p:cNvSpPr txBox="1">
            <a:spLocks noChangeArrowheads="1"/>
          </p:cNvSpPr>
          <p:nvPr/>
        </p:nvSpPr>
        <p:spPr bwMode="auto">
          <a:xfrm>
            <a:off x="3737756" y="4533125"/>
            <a:ext cx="1414633" cy="1643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spcBef>
                <a:spcPct val="0"/>
              </a:spcBef>
              <a:spcAft>
                <a:spcPct val="0"/>
              </a:spcAft>
              <a:buClrTx/>
              <a:buFontTx/>
              <a:buNone/>
            </a:pPr>
            <a:r>
              <a:rPr lang="en-US" altLang="en-US" sz="1600" b="0" dirty="0">
                <a:solidFill>
                  <a:schemeClr val="tx1"/>
                </a:solidFill>
              </a:rPr>
              <a:t>16</a:t>
            </a:r>
            <a:br>
              <a:rPr lang="en-US" altLang="en-US" sz="1600" b="0" dirty="0">
                <a:solidFill>
                  <a:schemeClr val="tx1"/>
                </a:solidFill>
              </a:rPr>
            </a:br>
            <a:r>
              <a:rPr lang="en-US" altLang="en-US" sz="1600" b="0" dirty="0">
                <a:solidFill>
                  <a:schemeClr val="tx1"/>
                </a:solidFill>
              </a:rPr>
              <a:t>-</a:t>
            </a:r>
            <a:br>
              <a:rPr lang="en-US" altLang="en-US" sz="1600" b="0" dirty="0">
                <a:solidFill>
                  <a:schemeClr val="tx1"/>
                </a:solidFill>
              </a:rPr>
            </a:br>
            <a:r>
              <a:rPr lang="en-US" altLang="en-US" sz="1600" b="0" dirty="0">
                <a:solidFill>
                  <a:schemeClr val="tx1"/>
                </a:solidFill>
              </a:rPr>
              <a:t>+</a:t>
            </a:r>
          </a:p>
          <a:p>
            <a:pPr algn="ctr">
              <a:spcBef>
                <a:spcPct val="0"/>
              </a:spcBef>
              <a:spcAft>
                <a:spcPct val="0"/>
              </a:spcAft>
              <a:buClrTx/>
              <a:buFontTx/>
              <a:buNone/>
            </a:pPr>
            <a:endParaRPr lang="en-US" altLang="en-US" sz="1600" b="0" dirty="0">
              <a:solidFill>
                <a:schemeClr val="tx1"/>
              </a:solidFill>
            </a:endParaRPr>
          </a:p>
          <a:p>
            <a:pPr algn="ctr">
              <a:spcBef>
                <a:spcPct val="0"/>
              </a:spcBef>
              <a:spcAft>
                <a:spcPct val="0"/>
              </a:spcAft>
              <a:buClrTx/>
              <a:buFontTx/>
              <a:buNone/>
            </a:pPr>
            <a:r>
              <a:rPr lang="en-US" altLang="en-US" sz="1600" b="0" dirty="0">
                <a:solidFill>
                  <a:schemeClr val="tx1"/>
                </a:solidFill>
              </a:rPr>
              <a:t>0</a:t>
            </a:r>
          </a:p>
          <a:p>
            <a:pPr algn="ctr">
              <a:spcBef>
                <a:spcPct val="0"/>
              </a:spcBef>
              <a:spcAft>
                <a:spcPct val="0"/>
              </a:spcAft>
              <a:buClrTx/>
              <a:buFontTx/>
              <a:buNone/>
            </a:pPr>
            <a:r>
              <a:rPr lang="en-US" altLang="en-US" sz="1600" b="0" dirty="0">
                <a:solidFill>
                  <a:schemeClr val="tx1"/>
                </a:solidFill>
              </a:rPr>
              <a:t>1</a:t>
            </a:r>
          </a:p>
          <a:p>
            <a:pPr algn="ctr">
              <a:spcBef>
                <a:spcPct val="0"/>
              </a:spcBef>
              <a:spcAft>
                <a:spcPct val="0"/>
              </a:spcAft>
              <a:buClrTx/>
              <a:buFontTx/>
              <a:buNone/>
            </a:pPr>
            <a:r>
              <a:rPr lang="en-US" altLang="en-US" sz="1600" b="0" dirty="0">
                <a:solidFill>
                  <a:schemeClr val="tx1"/>
                </a:solidFill>
              </a:rPr>
              <a:t>0</a:t>
            </a:r>
          </a:p>
        </p:txBody>
      </p:sp>
      <p:sp>
        <p:nvSpPr>
          <p:cNvPr id="109" name="TextBox 88"/>
          <p:cNvSpPr txBox="1">
            <a:spLocks noChangeArrowheads="1"/>
          </p:cNvSpPr>
          <p:nvPr/>
        </p:nvSpPr>
        <p:spPr bwMode="auto">
          <a:xfrm>
            <a:off x="5293157" y="4533125"/>
            <a:ext cx="1414633" cy="1643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spcBef>
                <a:spcPct val="0"/>
              </a:spcBef>
              <a:spcAft>
                <a:spcPct val="0"/>
              </a:spcAft>
              <a:buClrTx/>
              <a:buFontTx/>
              <a:buNone/>
            </a:pPr>
            <a:r>
              <a:rPr lang="en-US" altLang="en-US" sz="1600" b="0" dirty="0">
                <a:solidFill>
                  <a:schemeClr val="tx1"/>
                </a:solidFill>
              </a:rPr>
              <a:t>12</a:t>
            </a:r>
            <a:br>
              <a:rPr lang="en-US" altLang="en-US" sz="1600" b="0" dirty="0">
                <a:solidFill>
                  <a:schemeClr val="tx1"/>
                </a:solidFill>
              </a:rPr>
            </a:br>
            <a:r>
              <a:rPr lang="en-US" altLang="en-US" sz="1600" b="0" dirty="0">
                <a:solidFill>
                  <a:schemeClr val="tx1"/>
                </a:solidFill>
              </a:rPr>
              <a:t>+</a:t>
            </a:r>
            <a:br>
              <a:rPr lang="en-US" altLang="en-US" sz="1600" b="0" dirty="0">
                <a:solidFill>
                  <a:schemeClr val="tx1"/>
                </a:solidFill>
              </a:rPr>
            </a:br>
            <a:r>
              <a:rPr lang="en-US" altLang="en-US" sz="1600" b="0" dirty="0">
                <a:solidFill>
                  <a:schemeClr val="tx1"/>
                </a:solidFill>
              </a:rPr>
              <a:t>-</a:t>
            </a:r>
          </a:p>
          <a:p>
            <a:pPr algn="ctr">
              <a:spcBef>
                <a:spcPct val="0"/>
              </a:spcBef>
              <a:spcAft>
                <a:spcPct val="0"/>
              </a:spcAft>
              <a:buClrTx/>
              <a:buFontTx/>
              <a:buNone/>
            </a:pPr>
            <a:endParaRPr lang="en-US" altLang="en-US" sz="1600" b="0" dirty="0">
              <a:solidFill>
                <a:schemeClr val="tx1"/>
              </a:solidFill>
            </a:endParaRPr>
          </a:p>
          <a:p>
            <a:pPr algn="ctr">
              <a:spcBef>
                <a:spcPct val="0"/>
              </a:spcBef>
              <a:spcAft>
                <a:spcPct val="0"/>
              </a:spcAft>
              <a:buClrTx/>
              <a:buFontTx/>
              <a:buNone/>
            </a:pPr>
            <a:r>
              <a:rPr lang="en-US" altLang="en-US" sz="1600" b="0" dirty="0">
                <a:solidFill>
                  <a:schemeClr val="tx1"/>
                </a:solidFill>
              </a:rPr>
              <a:t>0</a:t>
            </a:r>
          </a:p>
          <a:p>
            <a:pPr algn="ctr">
              <a:spcBef>
                <a:spcPct val="0"/>
              </a:spcBef>
              <a:spcAft>
                <a:spcPct val="0"/>
              </a:spcAft>
              <a:buClrTx/>
              <a:buFontTx/>
              <a:buNone/>
            </a:pPr>
            <a:r>
              <a:rPr lang="en-US" altLang="en-US" sz="1600" b="0" dirty="0">
                <a:solidFill>
                  <a:schemeClr val="tx1"/>
                </a:solidFill>
              </a:rPr>
              <a:t>0</a:t>
            </a:r>
          </a:p>
          <a:p>
            <a:pPr algn="ctr">
              <a:spcBef>
                <a:spcPct val="0"/>
              </a:spcBef>
              <a:spcAft>
                <a:spcPct val="0"/>
              </a:spcAft>
              <a:buClrTx/>
              <a:buFontTx/>
              <a:buNone/>
            </a:pPr>
            <a:r>
              <a:rPr lang="en-US" altLang="en-US" sz="1600" b="0" dirty="0">
                <a:solidFill>
                  <a:schemeClr val="tx1"/>
                </a:solidFill>
              </a:rPr>
              <a:t>1</a:t>
            </a:r>
          </a:p>
        </p:txBody>
      </p:sp>
      <p:sp>
        <p:nvSpPr>
          <p:cNvPr id="110" name="TextBox 89"/>
          <p:cNvSpPr txBox="1">
            <a:spLocks noChangeArrowheads="1"/>
          </p:cNvSpPr>
          <p:nvPr/>
        </p:nvSpPr>
        <p:spPr bwMode="auto">
          <a:xfrm>
            <a:off x="6869386" y="4533125"/>
            <a:ext cx="1414633" cy="1643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spcBef>
                <a:spcPct val="0"/>
              </a:spcBef>
              <a:spcAft>
                <a:spcPct val="0"/>
              </a:spcAft>
              <a:buClrTx/>
              <a:buFontTx/>
              <a:buNone/>
            </a:pPr>
            <a:r>
              <a:rPr lang="en-US" altLang="en-US" sz="1600" b="0" dirty="0">
                <a:solidFill>
                  <a:schemeClr val="tx1"/>
                </a:solidFill>
              </a:rPr>
              <a:t>16</a:t>
            </a:r>
            <a:br>
              <a:rPr lang="en-US" altLang="en-US" sz="1600" b="0" dirty="0">
                <a:solidFill>
                  <a:schemeClr val="tx1"/>
                </a:solidFill>
              </a:rPr>
            </a:br>
            <a:r>
              <a:rPr lang="en-US" altLang="en-US" sz="1600" b="0" dirty="0">
                <a:solidFill>
                  <a:schemeClr val="tx1"/>
                </a:solidFill>
              </a:rPr>
              <a:t>+</a:t>
            </a:r>
            <a:br>
              <a:rPr lang="en-US" altLang="en-US" sz="1600" b="0" dirty="0">
                <a:solidFill>
                  <a:schemeClr val="tx1"/>
                </a:solidFill>
              </a:rPr>
            </a:br>
            <a:r>
              <a:rPr lang="en-US" altLang="en-US" sz="1600" b="0" dirty="0">
                <a:solidFill>
                  <a:schemeClr val="tx1"/>
                </a:solidFill>
              </a:rPr>
              <a:t>+</a:t>
            </a:r>
          </a:p>
          <a:p>
            <a:pPr algn="ctr">
              <a:spcBef>
                <a:spcPct val="0"/>
              </a:spcBef>
              <a:spcAft>
                <a:spcPct val="0"/>
              </a:spcAft>
              <a:buClrTx/>
              <a:buFontTx/>
              <a:buNone/>
            </a:pPr>
            <a:endParaRPr lang="en-US" altLang="en-US" sz="1600" b="0" dirty="0">
              <a:solidFill>
                <a:schemeClr val="tx1"/>
              </a:solidFill>
            </a:endParaRPr>
          </a:p>
          <a:p>
            <a:pPr algn="ctr">
              <a:spcBef>
                <a:spcPct val="0"/>
              </a:spcBef>
              <a:spcAft>
                <a:spcPct val="0"/>
              </a:spcAft>
              <a:buClrTx/>
              <a:buFontTx/>
              <a:buNone/>
            </a:pPr>
            <a:r>
              <a:rPr lang="en-US" altLang="en-US" sz="1600" b="0" dirty="0">
                <a:solidFill>
                  <a:schemeClr val="tx1"/>
                </a:solidFill>
              </a:rPr>
              <a:t>1</a:t>
            </a:r>
          </a:p>
          <a:p>
            <a:pPr algn="ctr">
              <a:spcBef>
                <a:spcPct val="0"/>
              </a:spcBef>
              <a:spcAft>
                <a:spcPct val="0"/>
              </a:spcAft>
              <a:buClrTx/>
              <a:buFontTx/>
              <a:buNone/>
            </a:pPr>
            <a:r>
              <a:rPr lang="en-US" altLang="en-US" sz="1600" b="0" dirty="0">
                <a:solidFill>
                  <a:schemeClr val="tx1"/>
                </a:solidFill>
              </a:rPr>
              <a:t>1</a:t>
            </a:r>
          </a:p>
          <a:p>
            <a:pPr algn="ctr">
              <a:spcBef>
                <a:spcPct val="0"/>
              </a:spcBef>
              <a:spcAft>
                <a:spcPct val="0"/>
              </a:spcAft>
              <a:buClrTx/>
              <a:buFontTx/>
              <a:buNone/>
            </a:pPr>
            <a:r>
              <a:rPr lang="en-US" altLang="en-US" sz="1600" b="0" dirty="0">
                <a:solidFill>
                  <a:schemeClr val="tx1"/>
                </a:solidFill>
              </a:rPr>
              <a:t>0</a:t>
            </a:r>
          </a:p>
        </p:txBody>
      </p:sp>
      <p:sp>
        <p:nvSpPr>
          <p:cNvPr id="111" name="TextBox 110"/>
          <p:cNvSpPr txBox="1"/>
          <p:nvPr/>
        </p:nvSpPr>
        <p:spPr>
          <a:xfrm>
            <a:off x="2311162" y="4005395"/>
            <a:ext cx="1144196" cy="313932"/>
          </a:xfrm>
          <a:prstGeom prst="rect">
            <a:avLst/>
          </a:prstGeom>
          <a:noFill/>
        </p:spPr>
        <p:txBody>
          <a:bodyPr>
            <a:spAutoFit/>
          </a:bodyPr>
          <a:lstStyle/>
          <a:p>
            <a:pPr algn="ctr">
              <a:lnSpc>
                <a:spcPct val="90000"/>
              </a:lnSpc>
              <a:defRPr/>
            </a:pPr>
            <a:r>
              <a:rPr lang="en-US" sz="1600" b="0" dirty="0">
                <a:solidFill>
                  <a:schemeClr val="bg2">
                    <a:lumMod val="10000"/>
                  </a:schemeClr>
                </a:solidFill>
              </a:rPr>
              <a:t>20/22</a:t>
            </a:r>
          </a:p>
        </p:txBody>
      </p:sp>
      <p:sp>
        <p:nvSpPr>
          <p:cNvPr id="112" name="TextBox 111"/>
          <p:cNvSpPr txBox="1"/>
          <p:nvPr/>
        </p:nvSpPr>
        <p:spPr>
          <a:xfrm>
            <a:off x="3890587" y="4005395"/>
            <a:ext cx="1144196" cy="313932"/>
          </a:xfrm>
          <a:prstGeom prst="rect">
            <a:avLst/>
          </a:prstGeom>
          <a:noFill/>
        </p:spPr>
        <p:txBody>
          <a:bodyPr>
            <a:spAutoFit/>
          </a:bodyPr>
          <a:lstStyle/>
          <a:p>
            <a:pPr algn="ctr">
              <a:lnSpc>
                <a:spcPct val="90000"/>
              </a:lnSpc>
              <a:defRPr/>
            </a:pPr>
            <a:r>
              <a:rPr lang="en-US" sz="1600" b="0" dirty="0">
                <a:solidFill>
                  <a:schemeClr val="bg2">
                    <a:lumMod val="10000"/>
                  </a:schemeClr>
                </a:solidFill>
              </a:rPr>
              <a:t>21/22</a:t>
            </a:r>
          </a:p>
        </p:txBody>
      </p:sp>
      <p:sp>
        <p:nvSpPr>
          <p:cNvPr id="113" name="TextBox 112"/>
          <p:cNvSpPr txBox="1"/>
          <p:nvPr/>
        </p:nvSpPr>
        <p:spPr>
          <a:xfrm>
            <a:off x="5443193" y="4005395"/>
            <a:ext cx="1144198" cy="313932"/>
          </a:xfrm>
          <a:prstGeom prst="rect">
            <a:avLst/>
          </a:prstGeom>
          <a:noFill/>
        </p:spPr>
        <p:txBody>
          <a:bodyPr>
            <a:spAutoFit/>
          </a:bodyPr>
          <a:lstStyle/>
          <a:p>
            <a:pPr algn="ctr">
              <a:lnSpc>
                <a:spcPct val="90000"/>
              </a:lnSpc>
              <a:defRPr/>
            </a:pPr>
            <a:r>
              <a:rPr lang="en-US" sz="1600" b="0" dirty="0">
                <a:solidFill>
                  <a:schemeClr val="bg2">
                    <a:lumMod val="10000"/>
                  </a:schemeClr>
                </a:solidFill>
              </a:rPr>
              <a:t>39/40</a:t>
            </a:r>
          </a:p>
        </p:txBody>
      </p:sp>
      <p:sp>
        <p:nvSpPr>
          <p:cNvPr id="114" name="TextBox 113"/>
          <p:cNvSpPr txBox="1"/>
          <p:nvPr/>
        </p:nvSpPr>
        <p:spPr>
          <a:xfrm>
            <a:off x="7010144" y="4005395"/>
            <a:ext cx="1144198" cy="313932"/>
          </a:xfrm>
          <a:prstGeom prst="rect">
            <a:avLst/>
          </a:prstGeom>
          <a:noFill/>
        </p:spPr>
        <p:txBody>
          <a:bodyPr>
            <a:spAutoFit/>
          </a:bodyPr>
          <a:lstStyle/>
          <a:p>
            <a:pPr algn="ctr">
              <a:lnSpc>
                <a:spcPct val="90000"/>
              </a:lnSpc>
              <a:defRPr/>
            </a:pPr>
            <a:r>
              <a:rPr lang="en-US" sz="1600" b="0" dirty="0">
                <a:solidFill>
                  <a:schemeClr val="bg2">
                    <a:lumMod val="10000"/>
                  </a:schemeClr>
                </a:solidFill>
              </a:rPr>
              <a:t>45/47</a:t>
            </a:r>
          </a:p>
        </p:txBody>
      </p:sp>
      <p:sp>
        <p:nvSpPr>
          <p:cNvPr id="115" name="TextBox 16"/>
          <p:cNvSpPr txBox="1">
            <a:spLocks noChangeArrowheads="1"/>
          </p:cNvSpPr>
          <p:nvPr/>
        </p:nvSpPr>
        <p:spPr bwMode="auto">
          <a:xfrm>
            <a:off x="1337616" y="4011128"/>
            <a:ext cx="681597" cy="301621"/>
          </a:xfrm>
          <a:prstGeom prst="rect">
            <a:avLst/>
          </a:prstGeom>
          <a:noFill/>
          <a:ln>
            <a:noFill/>
          </a:ln>
          <a:extLst/>
        </p:spPr>
        <p:txBody>
          <a:bodyPr wrap="none">
            <a:spAutoFit/>
          </a:bodyPr>
          <a:lstStyle>
            <a:lvl1pPr defTabSz="457200">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defTabSz="4572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defTabSz="4572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defTabSz="4572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defTabSz="4572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defTabSz="4572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defTabSz="4572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defTabSz="4572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defTabSz="4572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eaLnBrk="1" hangingPunct="1">
              <a:lnSpc>
                <a:spcPct val="85000"/>
              </a:lnSpc>
              <a:spcBef>
                <a:spcPct val="0"/>
              </a:spcBef>
              <a:spcAft>
                <a:spcPct val="0"/>
              </a:spcAft>
              <a:buClrTx/>
              <a:buFontTx/>
              <a:buNone/>
              <a:defRPr/>
            </a:pPr>
            <a:r>
              <a:rPr lang="en-US" altLang="en-US" sz="1600" b="0" dirty="0">
                <a:solidFill>
                  <a:schemeClr val="tx1"/>
                </a:solidFill>
                <a:latin typeface="+mj-lt"/>
                <a:ea typeface="ヒラギノ角ゴ Pro W3"/>
                <a:cs typeface="ヒラギノ角ゴ Pro W3"/>
              </a:rPr>
              <a:t>n/N =</a:t>
            </a:r>
          </a:p>
        </p:txBody>
      </p:sp>
      <p:cxnSp>
        <p:nvCxnSpPr>
          <p:cNvPr id="116" name="Straight Connector 84"/>
          <p:cNvCxnSpPr>
            <a:cxnSpLocks noChangeShapeType="1"/>
          </p:cNvCxnSpPr>
          <p:nvPr/>
        </p:nvCxnSpPr>
        <p:spPr bwMode="auto">
          <a:xfrm>
            <a:off x="587396" y="5330532"/>
            <a:ext cx="7775369"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117" name="Straight Connector 14"/>
          <p:cNvCxnSpPr>
            <a:cxnSpLocks noChangeShapeType="1"/>
          </p:cNvCxnSpPr>
          <p:nvPr/>
        </p:nvCxnSpPr>
        <p:spPr bwMode="auto">
          <a:xfrm>
            <a:off x="1999479" y="4414293"/>
            <a:ext cx="6363286"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642156269"/>
      </p:ext>
    </p:extLst>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6" name="Group 1"/>
          <p:cNvGrpSpPr>
            <a:grpSpLocks/>
          </p:cNvGrpSpPr>
          <p:nvPr/>
        </p:nvGrpSpPr>
        <p:grpSpPr bwMode="auto">
          <a:xfrm>
            <a:off x="6291263" y="6208713"/>
            <a:ext cx="2673350" cy="450850"/>
            <a:chOff x="9289790" y="4481726"/>
            <a:chExt cx="2673350" cy="450347"/>
          </a:xfrm>
        </p:grpSpPr>
        <p:pic>
          <p:nvPicPr>
            <p:cNvPr id="6151"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74958" y="4481726"/>
              <a:ext cx="566997" cy="184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6152" name="Rectangle 8"/>
            <p:cNvSpPr>
              <a:spLocks noChangeArrowheads="1"/>
            </p:cNvSpPr>
            <p:nvPr/>
          </p:nvSpPr>
          <p:spPr bwMode="auto">
            <a:xfrm>
              <a:off x="9289790" y="4624098"/>
              <a:ext cx="26733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r>
                <a:rPr lang="en-US" altLang="en-US" sz="1400" b="0" dirty="0">
                  <a:solidFill>
                    <a:schemeClr val="bg2"/>
                  </a:solidFill>
                </a:rPr>
                <a:t>Slide credit: </a:t>
              </a:r>
              <a:r>
                <a:rPr lang="en-US" altLang="en-US" sz="1400" b="0" dirty="0">
                  <a:solidFill>
                    <a:schemeClr val="bg2"/>
                  </a:solidFill>
                  <a:hlinkClick r:id="rId4"/>
                </a:rPr>
                <a:t>clinicaloptions.com</a:t>
              </a:r>
              <a:endParaRPr lang="en-US" altLang="en-US" sz="1400" b="0" dirty="0">
                <a:solidFill>
                  <a:schemeClr val="bg2"/>
                </a:solidFill>
              </a:endParaRPr>
            </a:p>
          </p:txBody>
        </p:sp>
      </p:grpSp>
      <p:sp>
        <p:nvSpPr>
          <p:cNvPr id="6147" name="Rectangle 2"/>
          <p:cNvSpPr>
            <a:spLocks noGrp="1" noChangeArrowheads="1"/>
          </p:cNvSpPr>
          <p:nvPr>
            <p:ph type="title"/>
          </p:nvPr>
        </p:nvSpPr>
        <p:spPr>
          <a:xfrm>
            <a:off x="377825" y="238125"/>
            <a:ext cx="8442325" cy="1103313"/>
          </a:xfrm>
        </p:spPr>
        <p:txBody>
          <a:bodyPr/>
          <a:lstStyle/>
          <a:p>
            <a:r>
              <a:rPr lang="en-US" altLang="en-US" dirty="0"/>
              <a:t>EXPEDITION-IV: GLE/PIB for Pts With </a:t>
            </a:r>
            <a:br>
              <a:rPr lang="en-US" altLang="en-US" dirty="0"/>
            </a:br>
            <a:r>
              <a:rPr lang="en-US" altLang="en-US" dirty="0"/>
              <a:t>GT1-6 HCV and Renal Impairment</a:t>
            </a:r>
          </a:p>
        </p:txBody>
      </p:sp>
      <p:sp>
        <p:nvSpPr>
          <p:cNvPr id="6" name="Text Box 11"/>
          <p:cNvSpPr txBox="1">
            <a:spLocks noChangeArrowheads="1"/>
          </p:cNvSpPr>
          <p:nvPr/>
        </p:nvSpPr>
        <p:spPr bwMode="auto">
          <a:xfrm>
            <a:off x="285750" y="6349669"/>
            <a:ext cx="600868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r>
              <a:rPr lang="nb-NO" altLang="en-US" sz="1400" b="0" dirty="0">
                <a:solidFill>
                  <a:schemeClr val="bg2"/>
                </a:solidFill>
              </a:rPr>
              <a:t>Gane EJ, et al. AASLD 2016. Abstract LB11.</a:t>
            </a:r>
          </a:p>
        </p:txBody>
      </p:sp>
      <p:sp>
        <p:nvSpPr>
          <p:cNvPr id="7" name="TextBox 1"/>
          <p:cNvSpPr txBox="1">
            <a:spLocks noChangeArrowheads="1"/>
          </p:cNvSpPr>
          <p:nvPr/>
        </p:nvSpPr>
        <p:spPr bwMode="auto">
          <a:xfrm>
            <a:off x="388937" y="5329569"/>
            <a:ext cx="8426450"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r>
              <a:rPr lang="en-US" altLang="en-US" sz="1400" b="0" dirty="0"/>
              <a:t>*Dosing: GLE/PIB given as 3 coformulated 100/40-mg tablets QD for a total dose of 300/120 mg.</a:t>
            </a:r>
          </a:p>
          <a:p>
            <a:pPr eaLnBrk="1" hangingPunct="1">
              <a:spcBef>
                <a:spcPct val="0"/>
              </a:spcBef>
              <a:buNone/>
            </a:pPr>
            <a:r>
              <a:rPr lang="en-US" altLang="en-US" sz="1400" b="0" baseline="30000" dirty="0"/>
              <a:t>†</a:t>
            </a:r>
            <a:r>
              <a:rPr lang="en-US" altLang="en-US" sz="1400" b="0" kern="0" dirty="0"/>
              <a:t>Prior treatment experience consisted of IFN or pegIFN ± RBV or SOF + RBV ± pegIFN.</a:t>
            </a:r>
            <a:endParaRPr lang="en-US" altLang="en-US" sz="1400" b="0" kern="0" baseline="30000" dirty="0"/>
          </a:p>
          <a:p>
            <a:pPr eaLnBrk="1" hangingPunct="1">
              <a:spcBef>
                <a:spcPct val="0"/>
              </a:spcBef>
              <a:buFontTx/>
              <a:buNone/>
            </a:pPr>
            <a:r>
              <a:rPr lang="en-US" altLang="en-US" sz="1400" b="0" baseline="30000" dirty="0"/>
              <a:t>‡</a:t>
            </a:r>
            <a:r>
              <a:rPr lang="en-US" altLang="en-US" sz="1400" b="0" dirty="0"/>
              <a:t>1 pt d/c, 1 pt LTFU in ITT analysis of SVR12.</a:t>
            </a:r>
          </a:p>
        </p:txBody>
      </p:sp>
      <p:sp>
        <p:nvSpPr>
          <p:cNvPr id="8" name="Rectangle 3"/>
          <p:cNvSpPr>
            <a:spLocks noGrp="1" noChangeArrowheads="1"/>
          </p:cNvSpPr>
          <p:nvPr>
            <p:ph idx="1"/>
          </p:nvPr>
        </p:nvSpPr>
        <p:spPr>
          <a:xfrm>
            <a:off x="374650" y="3958551"/>
            <a:ext cx="8455025" cy="1489955"/>
          </a:xfrm>
        </p:spPr>
        <p:txBody>
          <a:bodyPr/>
          <a:lstStyle/>
          <a:p>
            <a:r>
              <a:rPr lang="en-US" sz="2400" dirty="0"/>
              <a:t>At baseline, 82% on hemodialysis; 19% cirrhotic; </a:t>
            </a:r>
            <a:br>
              <a:rPr lang="en-US" sz="2400" dirty="0"/>
            </a:br>
            <a:r>
              <a:rPr lang="en-US" sz="2400" dirty="0"/>
              <a:t>42% treatment experienced</a:t>
            </a:r>
            <a:endParaRPr lang="en-US" altLang="en-US" sz="2400" baseline="30000" dirty="0"/>
          </a:p>
          <a:p>
            <a:r>
              <a:rPr lang="en-US" altLang="en-US" sz="2400" dirty="0"/>
              <a:t>SVR12 rate of </a:t>
            </a:r>
            <a:r>
              <a:rPr lang="en-US" altLang="en-US" sz="2400" dirty="0">
                <a:solidFill>
                  <a:schemeClr val="accent2"/>
                </a:solidFill>
              </a:rPr>
              <a:t>98%</a:t>
            </a:r>
            <a:r>
              <a:rPr lang="en-US" altLang="en-US" sz="2400" dirty="0"/>
              <a:t> (ITT; n/N = 102</a:t>
            </a:r>
            <a:r>
              <a:rPr lang="en-US" altLang="en-US" sz="2400" baseline="30000" dirty="0"/>
              <a:t>‡</a:t>
            </a:r>
            <a:r>
              <a:rPr lang="en-US" altLang="en-US" sz="2400" dirty="0"/>
              <a:t>/104)</a:t>
            </a:r>
            <a:endParaRPr lang="en-US" altLang="en-US" sz="2400" baseline="30000" dirty="0"/>
          </a:p>
        </p:txBody>
      </p:sp>
      <p:sp>
        <p:nvSpPr>
          <p:cNvPr id="10" name="Rectangle 3"/>
          <p:cNvSpPr txBox="1">
            <a:spLocks noChangeArrowheads="1"/>
          </p:cNvSpPr>
          <p:nvPr/>
        </p:nvSpPr>
        <p:spPr bwMode="auto">
          <a:xfrm>
            <a:off x="374650" y="1512889"/>
            <a:ext cx="8455025" cy="4043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mn-lt"/>
                <a:ea typeface="+mn-ea"/>
                <a:cs typeface="+mn-cs"/>
              </a:defRPr>
            </a:lvl1pPr>
            <a:lvl2pPr marL="742950" indent="-285750" algn="l" rtl="0" eaLnBrk="0" fontAlgn="base" hangingPunct="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mn-lt"/>
              </a:defRPr>
            </a:lvl2pPr>
            <a:lvl3pPr marL="1143000" indent="-228600" algn="l" rtl="0" eaLnBrk="0" fontAlgn="base" hangingPunct="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mn-lt"/>
              </a:defRPr>
            </a:lvl3pPr>
            <a:lvl4pPr marL="1600200" indent="-228600" algn="l" rtl="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mn-lt"/>
              </a:defRPr>
            </a:lvl4pPr>
            <a:lvl5pPr marL="2057400" indent="-228600" algn="l" rtl="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mn-lt"/>
              </a:defRPr>
            </a:lvl5pPr>
            <a:lvl6pPr marL="25146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6pPr>
            <a:lvl7pPr marL="29718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7pPr>
            <a:lvl8pPr marL="34290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8pPr>
            <a:lvl9pPr marL="38862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9pPr>
          </a:lstStyle>
          <a:p>
            <a:r>
              <a:rPr lang="en-US" sz="2400" b="0" kern="0" dirty="0"/>
              <a:t>Open-label, single-arm phase III trial</a:t>
            </a:r>
            <a:endParaRPr lang="en-US" altLang="en-US" sz="2400" b="0" kern="0" baseline="30000" dirty="0"/>
          </a:p>
        </p:txBody>
      </p:sp>
      <p:sp>
        <p:nvSpPr>
          <p:cNvPr id="11" name="Rectangle 7"/>
          <p:cNvSpPr>
            <a:spLocks noChangeArrowheads="1"/>
          </p:cNvSpPr>
          <p:nvPr/>
        </p:nvSpPr>
        <p:spPr bwMode="auto">
          <a:xfrm>
            <a:off x="4192620" y="2463058"/>
            <a:ext cx="3681153" cy="784789"/>
          </a:xfrm>
          <a:prstGeom prst="rect">
            <a:avLst/>
          </a:prstGeom>
          <a:solidFill>
            <a:schemeClr val="accent2"/>
          </a:solidFill>
          <a:ln w="9525">
            <a:noFill/>
            <a:miter lim="800000"/>
            <a:headEnd/>
            <a:tailEnd/>
          </a:ln>
          <a:effectLs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endParaRPr lang="en-US" sz="1600" b="1" dirty="0">
              <a:solidFill>
                <a:schemeClr val="bg2">
                  <a:lumMod val="10000"/>
                </a:schemeClr>
              </a:solidFill>
            </a:endParaRPr>
          </a:p>
          <a:p>
            <a:pPr algn="ctr" eaLnBrk="1" hangingPunct="1">
              <a:spcBef>
                <a:spcPct val="50000"/>
              </a:spcBef>
            </a:pPr>
            <a:r>
              <a:rPr lang="en-US" sz="1600" b="1" dirty="0">
                <a:solidFill>
                  <a:schemeClr val="bg2">
                    <a:lumMod val="10000"/>
                  </a:schemeClr>
                </a:solidFill>
              </a:rPr>
              <a:t>GLE/PIB*</a:t>
            </a:r>
            <a:br>
              <a:rPr lang="en-US" sz="1600" b="1" dirty="0">
                <a:solidFill>
                  <a:schemeClr val="bg2">
                    <a:lumMod val="10000"/>
                  </a:schemeClr>
                </a:solidFill>
              </a:rPr>
            </a:br>
            <a:r>
              <a:rPr lang="en-US" altLang="en-US" sz="1600" b="0" dirty="0">
                <a:solidFill>
                  <a:schemeClr val="bg2">
                    <a:lumMod val="10000"/>
                  </a:schemeClr>
                </a:solidFill>
              </a:rPr>
              <a:t>(N = 104)</a:t>
            </a:r>
          </a:p>
          <a:p>
            <a:pPr algn="ctr" eaLnBrk="1" hangingPunct="1">
              <a:spcBef>
                <a:spcPct val="50000"/>
              </a:spcBef>
            </a:pPr>
            <a:r>
              <a:rPr lang="en-US" sz="1600" dirty="0">
                <a:solidFill>
                  <a:schemeClr val="bg2">
                    <a:lumMod val="10000"/>
                  </a:schemeClr>
                </a:solidFill>
              </a:rPr>
              <a:t> </a:t>
            </a:r>
            <a:endParaRPr lang="en-US" altLang="en-US" sz="1600" dirty="0">
              <a:solidFill>
                <a:schemeClr val="bg2">
                  <a:lumMod val="10000"/>
                </a:schemeClr>
              </a:solidFill>
            </a:endParaRPr>
          </a:p>
        </p:txBody>
      </p:sp>
      <p:sp>
        <p:nvSpPr>
          <p:cNvPr id="12" name="Line 13"/>
          <p:cNvSpPr>
            <a:spLocks noChangeShapeType="1"/>
          </p:cNvSpPr>
          <p:nvPr/>
        </p:nvSpPr>
        <p:spPr bwMode="auto">
          <a:xfrm rot="-360000">
            <a:off x="3201021" y="2810607"/>
            <a:ext cx="855629" cy="8969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en-US" dirty="0"/>
          </a:p>
        </p:txBody>
      </p:sp>
      <p:sp>
        <p:nvSpPr>
          <p:cNvPr id="13" name="Rectangle 11"/>
          <p:cNvSpPr>
            <a:spLocks noChangeArrowheads="1"/>
          </p:cNvSpPr>
          <p:nvPr/>
        </p:nvSpPr>
        <p:spPr bwMode="auto">
          <a:xfrm>
            <a:off x="269306" y="2244719"/>
            <a:ext cx="2929371" cy="1366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600" b="0" dirty="0"/>
              <a:t>GT1-6 HCV pts </a:t>
            </a:r>
          </a:p>
          <a:p>
            <a:pPr algn="ctr" eaLnBrk="1" hangingPunct="1"/>
            <a:r>
              <a:rPr lang="en-US" altLang="en-US" sz="1600" b="0" dirty="0"/>
              <a:t>with stage 4 or 5 CKD</a:t>
            </a:r>
          </a:p>
          <a:p>
            <a:pPr algn="ctr" eaLnBrk="1" hangingPunct="1"/>
            <a:r>
              <a:rPr lang="en-US" altLang="en-US" sz="1600" b="0" dirty="0"/>
              <a:t>with compensated cirrhosis</a:t>
            </a:r>
            <a:br>
              <a:rPr lang="en-US" altLang="en-US" sz="1600" b="0" dirty="0"/>
            </a:br>
            <a:r>
              <a:rPr lang="en-US" altLang="en-US" sz="1600" b="0" dirty="0"/>
              <a:t>or without cirrhosis </a:t>
            </a:r>
          </a:p>
          <a:p>
            <a:pPr algn="ctr" eaLnBrk="1" hangingPunct="1"/>
            <a:r>
              <a:rPr lang="en-US" altLang="en-US" sz="1600" b="0" dirty="0"/>
              <a:t>and </a:t>
            </a:r>
            <a:r>
              <a:rPr lang="en-US" sz="1600" b="0" dirty="0"/>
              <a:t>with or without </a:t>
            </a:r>
            <a:br>
              <a:rPr lang="en-US" sz="1600" b="0" dirty="0"/>
            </a:br>
            <a:r>
              <a:rPr lang="en-US" sz="1600" b="0" dirty="0"/>
              <a:t>treatment experience</a:t>
            </a:r>
            <a:r>
              <a:rPr lang="en-US" altLang="en-US" sz="1600" b="0" baseline="30000" dirty="0"/>
              <a:t>† </a:t>
            </a:r>
            <a:endParaRPr lang="en-US" altLang="en-US" sz="1600" b="0" dirty="0"/>
          </a:p>
          <a:p>
            <a:pPr algn="ctr" eaLnBrk="1" hangingPunct="1"/>
            <a:r>
              <a:rPr lang="en-US" altLang="en-US" sz="1600" b="0" dirty="0"/>
              <a:t>(N = 104)</a:t>
            </a:r>
          </a:p>
        </p:txBody>
      </p:sp>
      <p:sp>
        <p:nvSpPr>
          <p:cNvPr id="14" name="TextBox 13"/>
          <p:cNvSpPr txBox="1"/>
          <p:nvPr/>
        </p:nvSpPr>
        <p:spPr>
          <a:xfrm>
            <a:off x="7471114" y="1916191"/>
            <a:ext cx="805317" cy="307777"/>
          </a:xfrm>
          <a:prstGeom prst="rect">
            <a:avLst/>
          </a:prstGeom>
          <a:noFill/>
        </p:spPr>
        <p:txBody>
          <a:bodyPr wrap="square" rtlCol="0">
            <a:spAutoFit/>
          </a:bodyPr>
          <a:lstStyle/>
          <a:p>
            <a:pPr algn="ctr"/>
            <a:r>
              <a:rPr lang="en-US" sz="1400" i="1" dirty="0"/>
              <a:t>Wk 12</a:t>
            </a:r>
          </a:p>
        </p:txBody>
      </p:sp>
      <p:cxnSp>
        <p:nvCxnSpPr>
          <p:cNvPr id="15" name="Straight Arrow Connector 14"/>
          <p:cNvCxnSpPr/>
          <p:nvPr/>
        </p:nvCxnSpPr>
        <p:spPr>
          <a:xfrm>
            <a:off x="7873773" y="2167583"/>
            <a:ext cx="0" cy="23830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6897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2"/>
          <p:cNvSpPr>
            <a:spLocks noGrp="1"/>
          </p:cNvSpPr>
          <p:nvPr>
            <p:ph type="title"/>
          </p:nvPr>
        </p:nvSpPr>
        <p:spPr>
          <a:xfrm>
            <a:off x="377825" y="238125"/>
            <a:ext cx="8442325" cy="1103313"/>
          </a:xfrm>
        </p:spPr>
        <p:txBody>
          <a:bodyPr/>
          <a:lstStyle/>
          <a:p>
            <a:r>
              <a:rPr lang="en-US" altLang="en-US" dirty="0">
                <a:ea typeface="MS PGothic" panose="020B0600070205080204" pitchFamily="34" charset="-128"/>
              </a:rPr>
              <a:t>GLE/PIB Studies: Safety</a:t>
            </a:r>
          </a:p>
        </p:txBody>
      </p:sp>
      <p:graphicFrame>
        <p:nvGraphicFramePr>
          <p:cNvPr id="9" name="Table 8"/>
          <p:cNvGraphicFramePr>
            <a:graphicFrameLocks noGrp="1"/>
          </p:cNvGraphicFramePr>
          <p:nvPr>
            <p:extLst>
              <p:ext uri="{D42A27DB-BD31-4B8C-83A1-F6EECF244321}">
                <p14:modId xmlns:p14="http://schemas.microsoft.com/office/powerpoint/2010/main" val="1054000876"/>
              </p:ext>
            </p:extLst>
          </p:nvPr>
        </p:nvGraphicFramePr>
        <p:xfrm>
          <a:off x="382588" y="1483971"/>
          <a:ext cx="8464551" cy="4119269"/>
        </p:xfrm>
        <a:graphic>
          <a:graphicData uri="http://schemas.openxmlformats.org/drawingml/2006/table">
            <a:tbl>
              <a:tblPr/>
              <a:tblGrid>
                <a:gridCol w="2330721">
                  <a:extLst>
                    <a:ext uri="{9D8B030D-6E8A-4147-A177-3AD203B41FA5}">
                      <a16:colId xmlns:a16="http://schemas.microsoft.com/office/drawing/2014/main" xmlns="" val="20000"/>
                    </a:ext>
                  </a:extLst>
                </a:gridCol>
                <a:gridCol w="1104534">
                  <a:extLst>
                    <a:ext uri="{9D8B030D-6E8A-4147-A177-3AD203B41FA5}">
                      <a16:colId xmlns:a16="http://schemas.microsoft.com/office/drawing/2014/main" xmlns="" val="20001"/>
                    </a:ext>
                  </a:extLst>
                </a:gridCol>
                <a:gridCol w="1104534">
                  <a:extLst>
                    <a:ext uri="{9D8B030D-6E8A-4147-A177-3AD203B41FA5}">
                      <a16:colId xmlns:a16="http://schemas.microsoft.com/office/drawing/2014/main" xmlns="" val="20002"/>
                    </a:ext>
                  </a:extLst>
                </a:gridCol>
                <a:gridCol w="1104534">
                  <a:extLst>
                    <a:ext uri="{9D8B030D-6E8A-4147-A177-3AD203B41FA5}">
                      <a16:colId xmlns:a16="http://schemas.microsoft.com/office/drawing/2014/main" xmlns="" val="20003"/>
                    </a:ext>
                  </a:extLst>
                </a:gridCol>
                <a:gridCol w="1104534">
                  <a:extLst>
                    <a:ext uri="{9D8B030D-6E8A-4147-A177-3AD203B41FA5}">
                      <a16:colId xmlns:a16="http://schemas.microsoft.com/office/drawing/2014/main" xmlns="" val="20004"/>
                    </a:ext>
                  </a:extLst>
                </a:gridCol>
                <a:gridCol w="1715694">
                  <a:extLst>
                    <a:ext uri="{9D8B030D-6E8A-4147-A177-3AD203B41FA5}">
                      <a16:colId xmlns:a16="http://schemas.microsoft.com/office/drawing/2014/main" xmlns="" val="20005"/>
                    </a:ext>
                  </a:extLst>
                </a:gridCol>
              </a:tblGrid>
              <a:tr h="304800">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FFFFFF"/>
                          </a:solidFill>
                          <a:effectLst/>
                          <a:latin typeface="Arial" charset="0"/>
                          <a:ea typeface="ＭＳ Ｐゴシック" charset="-128"/>
                        </a:rPr>
                        <a:t>Outcome, %</a:t>
                      </a:r>
                    </a:p>
                  </a:txBody>
                  <a:tcPr marL="91447" marR="91447" anchor="ctr" horzOverflow="overflow">
                    <a:lnL>
                      <a:noFill/>
                    </a:lnL>
                    <a:lnR>
                      <a:noFill/>
                    </a:lnR>
                    <a:lnT>
                      <a:noFill/>
                    </a:lnT>
                    <a:lnB>
                      <a:noFill/>
                    </a:lnB>
                    <a:lnTlToBr>
                      <a:noFill/>
                    </a:lnTlToBr>
                    <a:lnBlToTr>
                      <a:noFill/>
                    </a:lnBlToTr>
                    <a:solidFill>
                      <a:schemeClr val="accent1"/>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FFFFFF"/>
                          </a:solidFill>
                          <a:effectLst/>
                          <a:latin typeface="Arial" charset="0"/>
                          <a:ea typeface="ＭＳ Ｐゴシック" charset="-128"/>
                        </a:rPr>
                        <a:t>ENDURANCE-1</a:t>
                      </a:r>
                      <a:r>
                        <a:rPr kumimoji="0" lang="en-US" sz="1400" b="1" i="0" u="none" strike="noStrike" cap="none" normalizeH="0" baseline="30000" dirty="0">
                          <a:ln>
                            <a:noFill/>
                          </a:ln>
                          <a:solidFill>
                            <a:srgbClr val="FFFFFF"/>
                          </a:solidFill>
                          <a:effectLst/>
                          <a:latin typeface="Arial" charset="0"/>
                          <a:ea typeface="ＭＳ Ｐゴシック" charset="-128"/>
                        </a:rPr>
                        <a:t>[1]</a:t>
                      </a:r>
                    </a:p>
                  </a:txBody>
                  <a:tcPr marL="91447" marR="91447" anchor="ctr" horzOverflow="overflow">
                    <a:lnL>
                      <a:noFill/>
                    </a:lnL>
                    <a:lnR>
                      <a:noFill/>
                    </a:lnR>
                    <a:lnT>
                      <a:noFill/>
                    </a:lnT>
                    <a:lnB>
                      <a:noFill/>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a:ln>
                          <a:noFill/>
                        </a:ln>
                        <a:solidFill>
                          <a:srgbClr val="FFFFFF"/>
                        </a:solidFill>
                        <a:effectLst/>
                        <a:latin typeface="Arial" charset="0"/>
                        <a:ea typeface="ＭＳ Ｐゴシック" charset="-128"/>
                      </a:endParaRPr>
                    </a:p>
                  </a:txBody>
                  <a:tcPr marL="91447" marR="91447" horzOverflow="overflow">
                    <a:lnL>
                      <a:noFill/>
                    </a:lnL>
                    <a:lnR>
                      <a:noFill/>
                    </a:lnR>
                    <a:lnT>
                      <a:noFill/>
                    </a:lnT>
                    <a:lnB>
                      <a:noFill/>
                    </a:lnB>
                    <a:lnTlToBr>
                      <a:noFill/>
                    </a:lnTlToBr>
                    <a:lnBlToTr>
                      <a:noFill/>
                    </a:lnBlToTr>
                    <a:solidFill>
                      <a:schemeClr val="accent1"/>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1" i="0" u="none" strike="noStrike" cap="none" normalizeH="0" baseline="0" dirty="0">
                          <a:ln>
                            <a:noFill/>
                          </a:ln>
                          <a:solidFill>
                            <a:srgbClr val="FFFFFF"/>
                          </a:solidFill>
                          <a:effectLst/>
                          <a:latin typeface="Arial" charset="0"/>
                          <a:ea typeface="ＭＳ Ｐゴシック" charset="-128"/>
                        </a:rPr>
                        <a:t>ENDURANCE-2</a:t>
                      </a:r>
                      <a:r>
                        <a:rPr kumimoji="0" lang="en-US" sz="1400" b="1" i="0" u="none" strike="noStrike" cap="none" normalizeH="0" baseline="30000" dirty="0">
                          <a:ln>
                            <a:noFill/>
                          </a:ln>
                          <a:solidFill>
                            <a:srgbClr val="FFFFFF"/>
                          </a:solidFill>
                          <a:effectLst/>
                          <a:latin typeface="Arial" charset="0"/>
                          <a:ea typeface="ＭＳ Ｐゴシック" charset="-128"/>
                        </a:rPr>
                        <a:t>[2]</a:t>
                      </a:r>
                    </a:p>
                  </a:txBody>
                  <a:tcPr marL="91447" marR="91447" anchor="ctr" horzOverflow="overflow">
                    <a:lnL>
                      <a:noFill/>
                    </a:lnL>
                    <a:lnR>
                      <a:noFill/>
                    </a:lnR>
                    <a:lnT>
                      <a:noFill/>
                    </a:lnT>
                    <a:lnB>
                      <a:noFill/>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rgbClr val="FFFFFF"/>
                        </a:solidFill>
                        <a:effectLst/>
                        <a:latin typeface="Arial" charset="0"/>
                        <a:ea typeface="ＭＳ Ｐゴシック" charset="-128"/>
                      </a:endParaRPr>
                    </a:p>
                  </a:txBody>
                  <a:tcPr marL="91447" marR="91447" anchor="ctr" horzOverflow="overflow">
                    <a:lnL>
                      <a:noFill/>
                    </a:lnL>
                    <a:lnR>
                      <a:noFill/>
                    </a:lnR>
                    <a:lnT>
                      <a:noFill/>
                    </a:lnT>
                    <a:lnB>
                      <a:noFill/>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1" i="0" u="none" strike="noStrike" cap="none" normalizeH="0" baseline="0" dirty="0">
                          <a:ln>
                            <a:noFill/>
                          </a:ln>
                          <a:solidFill>
                            <a:srgbClr val="FFFFFF"/>
                          </a:solidFill>
                          <a:effectLst/>
                          <a:latin typeface="Arial" charset="0"/>
                          <a:ea typeface="ＭＳ Ｐゴシック" charset="-128"/>
                        </a:rPr>
                        <a:t>ENDURANCE-4</a:t>
                      </a:r>
                      <a:r>
                        <a:rPr kumimoji="0" lang="en-US" sz="1400" b="1" i="0" u="none" strike="noStrike" cap="none" normalizeH="0" baseline="30000" dirty="0">
                          <a:ln>
                            <a:noFill/>
                          </a:ln>
                          <a:solidFill>
                            <a:srgbClr val="FFFFFF"/>
                          </a:solidFill>
                          <a:effectLst/>
                          <a:latin typeface="Arial" charset="0"/>
                          <a:ea typeface="ＭＳ Ｐゴシック" charset="-128"/>
                        </a:rPr>
                        <a:t>[3]</a:t>
                      </a:r>
                    </a:p>
                  </a:txBody>
                  <a:tcPr marL="91447" marR="91447" anchor="ctr" horzOverflow="overflow">
                    <a:lnL>
                      <a:noFill/>
                    </a:lnL>
                    <a:lnR>
                      <a:noFill/>
                    </a:lnR>
                    <a:lnT>
                      <a:noFill/>
                    </a:lnT>
                    <a:lnB>
                      <a:noFill/>
                    </a:lnB>
                    <a:lnTlToBr>
                      <a:noFill/>
                    </a:lnTlToBr>
                    <a:lnBlToTr>
                      <a:noFill/>
                    </a:lnBlToTr>
                    <a:solidFill>
                      <a:schemeClr val="accent1"/>
                    </a:solidFill>
                  </a:tcPr>
                </a:tc>
                <a:extLst>
                  <a:ext uri="{0D108BD9-81ED-4DB2-BD59-A6C34878D82A}">
                    <a16:rowId xmlns:a16="http://schemas.microsoft.com/office/drawing/2014/main" xmlns="" val="10000"/>
                  </a:ext>
                </a:extLst>
              </a:tr>
              <a:tr h="73152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a:ln>
                          <a:noFill/>
                        </a:ln>
                        <a:solidFill>
                          <a:srgbClr val="FFFFFF"/>
                        </a:solidFill>
                        <a:effectLst/>
                        <a:latin typeface="Arial" charset="0"/>
                        <a:ea typeface="ＭＳ Ｐゴシック" charset="-128"/>
                      </a:endParaRPr>
                    </a:p>
                  </a:txBody>
                  <a:tcPr marL="91447" marR="91447" horzOverflow="overflow">
                    <a:lnL>
                      <a:noFill/>
                    </a:lnL>
                    <a:lnR>
                      <a:noFill/>
                    </a:lnR>
                    <a:lnT>
                      <a:noFill/>
                    </a:lnT>
                    <a:lnB>
                      <a:noFill/>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FFFFFF"/>
                          </a:solidFill>
                          <a:effectLst/>
                          <a:latin typeface="Arial" charset="0"/>
                          <a:ea typeface="ＭＳ Ｐゴシック" charset="-128"/>
                        </a:rPr>
                        <a:t>GLE/PIB </a:t>
                      </a:r>
                      <a:br>
                        <a:rPr kumimoji="0" lang="en-US" sz="1400" b="1" i="0" u="none" strike="noStrike" cap="none" normalizeH="0" baseline="0" dirty="0">
                          <a:ln>
                            <a:noFill/>
                          </a:ln>
                          <a:solidFill>
                            <a:srgbClr val="FFFFFF"/>
                          </a:solidFill>
                          <a:effectLst/>
                          <a:latin typeface="Arial" charset="0"/>
                          <a:ea typeface="ＭＳ Ｐゴシック" charset="-128"/>
                        </a:rPr>
                      </a:br>
                      <a:r>
                        <a:rPr kumimoji="0" lang="en-US" sz="1400" b="1" i="0" u="none" strike="noStrike" cap="none" normalizeH="0" baseline="0" dirty="0">
                          <a:ln>
                            <a:noFill/>
                          </a:ln>
                          <a:solidFill>
                            <a:srgbClr val="FFFFFF"/>
                          </a:solidFill>
                          <a:effectLst/>
                          <a:latin typeface="Arial" charset="0"/>
                          <a:ea typeface="ＭＳ Ｐゴシック" charset="-128"/>
                        </a:rPr>
                        <a:t>8 Wks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FFFFFF"/>
                          </a:solidFill>
                          <a:effectLst/>
                          <a:latin typeface="Arial" charset="0"/>
                          <a:ea typeface="ＭＳ Ｐゴシック" charset="-128"/>
                        </a:rPr>
                        <a:t>(n = 351)</a:t>
                      </a:r>
                    </a:p>
                  </a:txBody>
                  <a:tcPr marL="91447" marR="91447" anchor="ctr" horzOverflow="overflow">
                    <a:lnL>
                      <a:noFill/>
                    </a:lnL>
                    <a:lnR>
                      <a:noFill/>
                    </a:lnR>
                    <a:lnT>
                      <a:noFill/>
                    </a:lnT>
                    <a:lnB>
                      <a:noFill/>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FFFFFF"/>
                          </a:solidFill>
                          <a:effectLst/>
                          <a:latin typeface="Arial" charset="0"/>
                          <a:ea typeface="ＭＳ Ｐゴシック" charset="-128"/>
                        </a:rPr>
                        <a:t>GLE/PIB </a:t>
                      </a:r>
                      <a:br>
                        <a:rPr kumimoji="0" lang="en-US" sz="1400" b="1" i="0" u="none" strike="noStrike" cap="none" normalizeH="0" baseline="0" dirty="0">
                          <a:ln>
                            <a:noFill/>
                          </a:ln>
                          <a:solidFill>
                            <a:srgbClr val="FFFFFF"/>
                          </a:solidFill>
                          <a:effectLst/>
                          <a:latin typeface="Arial" charset="0"/>
                          <a:ea typeface="ＭＳ Ｐゴシック" charset="-128"/>
                        </a:rPr>
                      </a:br>
                      <a:r>
                        <a:rPr kumimoji="0" lang="en-US" sz="1400" b="1" i="0" u="none" strike="noStrike" cap="none" normalizeH="0" baseline="0" dirty="0">
                          <a:ln>
                            <a:noFill/>
                          </a:ln>
                          <a:solidFill>
                            <a:srgbClr val="FFFFFF"/>
                          </a:solidFill>
                          <a:effectLst/>
                          <a:latin typeface="Arial" charset="0"/>
                          <a:ea typeface="ＭＳ Ｐゴシック" charset="-128"/>
                        </a:rPr>
                        <a:t>12 Wks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FFFFFF"/>
                          </a:solidFill>
                          <a:effectLst/>
                          <a:latin typeface="Arial" charset="0"/>
                          <a:ea typeface="ＭＳ Ｐゴシック" charset="-128"/>
                        </a:rPr>
                        <a:t>(n = 352)</a:t>
                      </a:r>
                    </a:p>
                  </a:txBody>
                  <a:tcPr marL="91447" marR="91447" anchor="ctr" horzOverflow="overflow">
                    <a:lnL>
                      <a:noFill/>
                    </a:lnL>
                    <a:lnR>
                      <a:noFill/>
                    </a:lnR>
                    <a:lnT>
                      <a:noFill/>
                    </a:lnT>
                    <a:lnB>
                      <a:noFill/>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FFFFFF"/>
                          </a:solidFill>
                          <a:effectLst/>
                          <a:latin typeface="Arial" charset="0"/>
                          <a:ea typeface="ＭＳ Ｐゴシック" charset="-128"/>
                        </a:rPr>
                        <a:t>GLE/PIB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FFFFFF"/>
                          </a:solidFill>
                          <a:effectLst/>
                          <a:latin typeface="Arial" charset="0"/>
                          <a:ea typeface="ＭＳ Ｐゴシック" charset="-128"/>
                        </a:rPr>
                        <a:t>12 Wks</a:t>
                      </a:r>
                      <a:br>
                        <a:rPr kumimoji="0" lang="en-US" sz="1400" b="1" i="0" u="none" strike="noStrike" cap="none" normalizeH="0" baseline="0" dirty="0">
                          <a:ln>
                            <a:noFill/>
                          </a:ln>
                          <a:solidFill>
                            <a:srgbClr val="FFFFFF"/>
                          </a:solidFill>
                          <a:effectLst/>
                          <a:latin typeface="Arial" charset="0"/>
                          <a:ea typeface="ＭＳ Ｐゴシック" charset="-128"/>
                        </a:rPr>
                      </a:br>
                      <a:r>
                        <a:rPr kumimoji="0" lang="en-US" sz="1400" b="1" i="0" u="none" strike="noStrike" cap="none" normalizeH="0" baseline="0" dirty="0">
                          <a:ln>
                            <a:noFill/>
                          </a:ln>
                          <a:solidFill>
                            <a:srgbClr val="FFFFFF"/>
                          </a:solidFill>
                          <a:effectLst/>
                          <a:latin typeface="Arial" charset="0"/>
                          <a:ea typeface="ＭＳ Ｐゴシック" charset="-128"/>
                        </a:rPr>
                        <a:t>(n = 202)</a:t>
                      </a:r>
                    </a:p>
                  </a:txBody>
                  <a:tcPr marL="91447" marR="91447" anchor="ctr" horzOverflow="overflow">
                    <a:lnL>
                      <a:noFill/>
                    </a:lnL>
                    <a:lnR>
                      <a:noFill/>
                    </a:lnR>
                    <a:lnT>
                      <a:noFill/>
                    </a:lnT>
                    <a:lnB>
                      <a:noFill/>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FFFFFF"/>
                          </a:solidFill>
                          <a:effectLst/>
                          <a:latin typeface="Arial" charset="0"/>
                          <a:ea typeface="ＭＳ Ｐゴシック" charset="-128"/>
                        </a:rPr>
                        <a:t>PBO</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FFFFFF"/>
                          </a:solidFill>
                          <a:effectLst/>
                          <a:latin typeface="Arial" charset="0"/>
                          <a:ea typeface="ＭＳ Ｐゴシック" charset="-128"/>
                        </a:rPr>
                        <a:t>12 Wks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FFFFFF"/>
                          </a:solidFill>
                          <a:effectLst/>
                          <a:latin typeface="Arial" charset="0"/>
                          <a:ea typeface="ＭＳ Ｐゴシック" charset="-128"/>
                        </a:rPr>
                        <a:t>(n = 100)</a:t>
                      </a:r>
                    </a:p>
                  </a:txBody>
                  <a:tcPr marL="91447" marR="91447" anchor="ctr" horzOverflow="overflow">
                    <a:lnL>
                      <a:noFill/>
                    </a:lnL>
                    <a:lnR>
                      <a:noFill/>
                    </a:lnR>
                    <a:lnT>
                      <a:noFill/>
                    </a:lnT>
                    <a:lnB>
                      <a:noFill/>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1" i="0" u="none" strike="noStrike" cap="none" normalizeH="0" baseline="0" dirty="0">
                          <a:ln>
                            <a:noFill/>
                          </a:ln>
                          <a:solidFill>
                            <a:srgbClr val="FFFFFF"/>
                          </a:solidFill>
                          <a:effectLst/>
                          <a:latin typeface="Arial" charset="0"/>
                          <a:ea typeface="ＭＳ Ｐゴシック" charset="-128"/>
                        </a:rPr>
                        <a:t>GLE/PIB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1" i="0" u="none" strike="noStrike" cap="none" normalizeH="0" baseline="0" dirty="0">
                          <a:ln>
                            <a:noFill/>
                          </a:ln>
                          <a:solidFill>
                            <a:srgbClr val="FFFFFF"/>
                          </a:solidFill>
                          <a:effectLst/>
                          <a:latin typeface="Arial" charset="0"/>
                          <a:ea typeface="ＭＳ Ｐゴシック" charset="-128"/>
                        </a:rPr>
                        <a:t>12 Wks</a:t>
                      </a:r>
                      <a:br>
                        <a:rPr kumimoji="0" lang="en-US" sz="1400" b="1" i="0" u="none" strike="noStrike" cap="none" normalizeH="0" baseline="0" dirty="0">
                          <a:ln>
                            <a:noFill/>
                          </a:ln>
                          <a:solidFill>
                            <a:srgbClr val="FFFFFF"/>
                          </a:solidFill>
                          <a:effectLst/>
                          <a:latin typeface="Arial" charset="0"/>
                          <a:ea typeface="ＭＳ Ｐゴシック" charset="-128"/>
                        </a:rPr>
                      </a:br>
                      <a:r>
                        <a:rPr kumimoji="0" lang="en-US" sz="1400" b="1" i="0" u="none" strike="noStrike" cap="none" normalizeH="0" baseline="0" dirty="0">
                          <a:ln>
                            <a:noFill/>
                          </a:ln>
                          <a:solidFill>
                            <a:srgbClr val="FFFFFF"/>
                          </a:solidFill>
                          <a:effectLst/>
                          <a:latin typeface="Arial" charset="0"/>
                          <a:ea typeface="ＭＳ Ｐゴシック" charset="-128"/>
                        </a:rPr>
                        <a:t>(n = 121)</a:t>
                      </a:r>
                    </a:p>
                  </a:txBody>
                  <a:tcPr marL="91447" marR="91447" anchor="ctr" horzOverflow="overflow">
                    <a:lnL>
                      <a:noFill/>
                    </a:lnL>
                    <a:lnR>
                      <a:noFill/>
                    </a:lnR>
                    <a:lnT>
                      <a:noFill/>
                    </a:lnT>
                    <a:lnB>
                      <a:noFill/>
                    </a:lnB>
                    <a:lnTlToBr>
                      <a:noFill/>
                    </a:lnTlToBr>
                    <a:lnBlToTr>
                      <a:noFill/>
                    </a:lnBlToTr>
                    <a:solidFill>
                      <a:schemeClr val="accent1"/>
                    </a:solidFill>
                  </a:tcPr>
                </a:tc>
                <a:extLst>
                  <a:ext uri="{0D108BD9-81ED-4DB2-BD59-A6C34878D82A}">
                    <a16:rowId xmlns:a16="http://schemas.microsoft.com/office/drawing/2014/main" xmlns="" val="10001"/>
                  </a:ext>
                </a:extLst>
              </a:tr>
              <a:tr h="304800">
                <a:tc>
                  <a:txBody>
                    <a:bodyPr/>
                    <a:lstStyle/>
                    <a:p>
                      <a:pPr marL="0" indent="0" algn="l" rtl="0" fontAlgn="ctr">
                        <a:buFont typeface="Arial" panose="020B0604020202020204" pitchFamily="34" charset="0"/>
                        <a:buNone/>
                      </a:pPr>
                      <a:r>
                        <a:rPr lang="en-US" sz="1400" b="0" i="0" u="none" strike="noStrike" dirty="0">
                          <a:solidFill>
                            <a:schemeClr val="bg2">
                              <a:lumMod val="10000"/>
                            </a:schemeClr>
                          </a:solidFill>
                          <a:effectLst/>
                          <a:latin typeface="+mn-lt"/>
                        </a:rPr>
                        <a:t>Any AE</a:t>
                      </a:r>
                    </a:p>
                  </a:txBody>
                  <a:tcPr marL="91447" marR="91447" anchor="ctr">
                    <a:lnL>
                      <a:noFill/>
                    </a:lnL>
                    <a:lnR>
                      <a:noFill/>
                    </a:lnR>
                    <a:lnT>
                      <a:noFill/>
                    </a:lnT>
                    <a:lnB>
                      <a:noFill/>
                    </a:lnB>
                    <a:lnTlToBr>
                      <a:noFill/>
                    </a:lnTlToBr>
                    <a:lnBlToTr>
                      <a:noFill/>
                    </a:lnBlToTr>
                    <a:solidFill>
                      <a:srgbClr val="CDCDCF"/>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62</a:t>
                      </a:r>
                    </a:p>
                  </a:txBody>
                  <a:tcPr marL="91447" marR="91447" anchor="ctr">
                    <a:lnL>
                      <a:noFill/>
                    </a:lnL>
                    <a:lnR>
                      <a:noFill/>
                    </a:lnR>
                    <a:lnT>
                      <a:noFill/>
                    </a:lnT>
                    <a:lnB>
                      <a:noFill/>
                    </a:lnB>
                    <a:lnTlToBr>
                      <a:noFill/>
                    </a:lnTlToBr>
                    <a:lnBlToTr>
                      <a:noFill/>
                    </a:lnBlToTr>
                    <a:solidFill>
                      <a:srgbClr val="CDCDCF"/>
                    </a:solidFill>
                  </a:tcPr>
                </a:tc>
                <a:tc>
                  <a:txBody>
                    <a:bodyPr/>
                    <a:lstStyle/>
                    <a:p>
                      <a:pPr marL="0" marR="0" indent="0" algn="ctr"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lang="en-US" sz="1400" b="0" i="0" u="none" strike="noStrike" dirty="0">
                          <a:solidFill>
                            <a:schemeClr val="bg2">
                              <a:lumMod val="10000"/>
                            </a:schemeClr>
                          </a:solidFill>
                          <a:effectLst/>
                          <a:latin typeface="+mn-lt"/>
                        </a:rPr>
                        <a:t>66</a:t>
                      </a:r>
                    </a:p>
                  </a:txBody>
                  <a:tcPr marL="91447" marR="91447" anchor="ctr">
                    <a:lnL>
                      <a:noFill/>
                    </a:lnL>
                    <a:lnR>
                      <a:noFill/>
                    </a:lnR>
                    <a:lnT>
                      <a:noFill/>
                    </a:lnT>
                    <a:lnB>
                      <a:noFill/>
                    </a:lnB>
                    <a:lnTlToBr>
                      <a:noFill/>
                    </a:lnTlToBr>
                    <a:lnBlToTr>
                      <a:noFill/>
                    </a:lnBlToTr>
                    <a:solidFill>
                      <a:schemeClr val="bg2"/>
                    </a:solidFill>
                  </a:tcPr>
                </a:tc>
                <a:tc>
                  <a:txBody>
                    <a:bodyPr/>
                    <a:lstStyle/>
                    <a:p>
                      <a:pPr marL="0" marR="0" indent="0" algn="ctr"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lang="en-US" sz="1400" b="0" i="0" u="none" strike="noStrike" dirty="0">
                          <a:solidFill>
                            <a:schemeClr val="bg2">
                              <a:lumMod val="10000"/>
                            </a:schemeClr>
                          </a:solidFill>
                          <a:effectLst/>
                          <a:latin typeface="+mn-lt"/>
                        </a:rPr>
                        <a:t>65</a:t>
                      </a:r>
                    </a:p>
                  </a:txBody>
                  <a:tcPr marL="91447" marR="91447" anchor="ctr">
                    <a:lnL>
                      <a:noFill/>
                    </a:lnL>
                    <a:lnR>
                      <a:noFill/>
                    </a:lnR>
                    <a:lnT>
                      <a:noFill/>
                    </a:lnT>
                    <a:lnB>
                      <a:noFill/>
                    </a:lnB>
                    <a:lnTlToBr>
                      <a:noFill/>
                    </a:lnTlToBr>
                    <a:lnBlToTr>
                      <a:noFill/>
                    </a:lnBlToTr>
                    <a:solidFill>
                      <a:schemeClr val="bg2"/>
                    </a:solidFill>
                  </a:tcPr>
                </a:tc>
                <a:tc>
                  <a:txBody>
                    <a:bodyPr/>
                    <a:lstStyle/>
                    <a:p>
                      <a:pPr marL="0" marR="0" indent="0" algn="ctr"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lang="en-US" sz="1400" b="0" i="0" u="none" strike="noStrike" dirty="0">
                          <a:solidFill>
                            <a:schemeClr val="bg2">
                              <a:lumMod val="10000"/>
                            </a:schemeClr>
                          </a:solidFill>
                          <a:effectLst/>
                          <a:latin typeface="+mn-lt"/>
                        </a:rPr>
                        <a:t>58</a:t>
                      </a:r>
                    </a:p>
                  </a:txBody>
                  <a:tcPr marL="91447" marR="91447" anchor="ctr">
                    <a:lnL>
                      <a:noFill/>
                    </a:lnL>
                    <a:lnR>
                      <a:noFill/>
                    </a:lnR>
                    <a:lnT>
                      <a:noFill/>
                    </a:lnT>
                    <a:lnB>
                      <a:noFill/>
                    </a:lnB>
                    <a:lnTlToBr>
                      <a:noFill/>
                    </a:lnTlToBr>
                    <a:lnBlToTr>
                      <a:noFill/>
                    </a:lnBlToTr>
                    <a:solidFill>
                      <a:schemeClr val="bg2"/>
                    </a:solidFill>
                  </a:tcPr>
                </a:tc>
                <a:tc>
                  <a:txBody>
                    <a:bodyPr/>
                    <a:lstStyle/>
                    <a:p>
                      <a:pPr marL="0" marR="0" indent="0" algn="ctr"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lang="en-US" sz="1400" b="0" i="0" u="none" strike="noStrike" dirty="0">
                          <a:solidFill>
                            <a:schemeClr val="bg2">
                              <a:lumMod val="10000"/>
                            </a:schemeClr>
                          </a:solidFill>
                          <a:effectLst/>
                          <a:latin typeface="+mn-lt"/>
                        </a:rPr>
                        <a:t>69</a:t>
                      </a:r>
                    </a:p>
                  </a:txBody>
                  <a:tcPr marL="91447" marR="91447" anchor="ctr">
                    <a:lnL>
                      <a:noFill/>
                    </a:lnL>
                    <a:lnR>
                      <a:noFill/>
                    </a:lnR>
                    <a:lnT>
                      <a:noFill/>
                    </a:lnT>
                    <a:lnB>
                      <a:noFill/>
                    </a:lnB>
                    <a:lnTlToBr>
                      <a:noFill/>
                    </a:lnTlToBr>
                    <a:lnBlToTr>
                      <a:noFill/>
                    </a:lnBlToTr>
                    <a:solidFill>
                      <a:schemeClr val="bg2"/>
                    </a:solidFill>
                  </a:tcPr>
                </a:tc>
                <a:extLst>
                  <a:ext uri="{0D108BD9-81ED-4DB2-BD59-A6C34878D82A}">
                    <a16:rowId xmlns:a16="http://schemas.microsoft.com/office/drawing/2014/main" xmlns="" val="10002"/>
                  </a:ext>
                </a:extLst>
              </a:tr>
              <a:tr h="304800">
                <a:tc>
                  <a:txBody>
                    <a:bodyPr/>
                    <a:lstStyle/>
                    <a:p>
                      <a:pPr marL="0" indent="0" algn="l" rtl="0" fontAlgn="ctr">
                        <a:buFont typeface="Arial" panose="020B0604020202020204" pitchFamily="34" charset="0"/>
                        <a:buNone/>
                      </a:pPr>
                      <a:r>
                        <a:rPr lang="en-US" sz="1400" b="0" i="0" u="none" strike="noStrike" dirty="0">
                          <a:solidFill>
                            <a:schemeClr val="bg2">
                              <a:lumMod val="10000"/>
                            </a:schemeClr>
                          </a:solidFill>
                          <a:effectLst/>
                          <a:latin typeface="+mn-lt"/>
                        </a:rPr>
                        <a:t>D/c for AE</a:t>
                      </a:r>
                    </a:p>
                  </a:txBody>
                  <a:tcPr marL="91447" marR="91447" anchor="ctr">
                    <a:lnL>
                      <a:noFill/>
                    </a:lnL>
                    <a:lnR>
                      <a:noFill/>
                    </a:lnR>
                    <a:lnT>
                      <a:noFill/>
                    </a:lnT>
                    <a:lnB>
                      <a:noFill/>
                    </a:lnB>
                    <a:lnTlToBr>
                      <a:noFill/>
                    </a:lnTlToBr>
                    <a:lnBlToTr>
                      <a:noFill/>
                    </a:lnBlToTr>
                    <a:solidFill>
                      <a:srgbClr val="F2F2F2"/>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0</a:t>
                      </a:r>
                    </a:p>
                  </a:txBody>
                  <a:tcPr marL="91447" marR="91447" anchor="ctr">
                    <a:lnL>
                      <a:noFill/>
                    </a:lnL>
                    <a:lnR>
                      <a:noFill/>
                    </a:lnR>
                    <a:lnT>
                      <a:noFill/>
                    </a:lnT>
                    <a:lnB>
                      <a:noFill/>
                    </a:lnB>
                    <a:lnTlToBr>
                      <a:noFill/>
                    </a:lnTlToBr>
                    <a:lnBlToTr>
                      <a:noFill/>
                    </a:lnBlToTr>
                    <a:solidFill>
                      <a:srgbClr val="F2F2F2"/>
                    </a:solidFill>
                  </a:tcPr>
                </a:tc>
                <a:tc>
                  <a:txBody>
                    <a:bodyPr/>
                    <a:lstStyle/>
                    <a:p>
                      <a:pPr marL="0" marR="0" indent="0" algn="ctr"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lang="en-US" sz="1400" b="0" i="0" u="none" strike="noStrike" dirty="0">
                          <a:solidFill>
                            <a:schemeClr val="bg2">
                              <a:lumMod val="10000"/>
                            </a:schemeClr>
                          </a:solidFill>
                          <a:effectLst/>
                          <a:latin typeface="+mn-lt"/>
                        </a:rPr>
                        <a:t>&lt; 1</a:t>
                      </a:r>
                    </a:p>
                  </a:txBody>
                  <a:tcPr marL="91447" marR="91447" anchor="ctr">
                    <a:lnL>
                      <a:noFill/>
                    </a:lnL>
                    <a:lnR>
                      <a:noFill/>
                    </a:lnR>
                    <a:lnT>
                      <a:noFill/>
                    </a:lnT>
                    <a:lnB>
                      <a:noFill/>
                    </a:lnB>
                    <a:lnTlToBr>
                      <a:noFill/>
                    </a:lnTlToBr>
                    <a:lnBlToTr>
                      <a:noFill/>
                    </a:lnBlToTr>
                    <a:solidFill>
                      <a:srgbClr val="F2F2F2"/>
                    </a:solidFill>
                  </a:tcPr>
                </a:tc>
                <a:tc>
                  <a:txBody>
                    <a:bodyPr/>
                    <a:lstStyle/>
                    <a:p>
                      <a:pPr marL="0" marR="0" indent="0" algn="ctr"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lang="en-US" sz="1400" b="0" i="0" u="none" strike="noStrike" dirty="0">
                          <a:solidFill>
                            <a:schemeClr val="bg2">
                              <a:lumMod val="10000"/>
                            </a:schemeClr>
                          </a:solidFill>
                          <a:effectLst/>
                          <a:latin typeface="+mn-lt"/>
                        </a:rPr>
                        <a:t>0</a:t>
                      </a:r>
                    </a:p>
                  </a:txBody>
                  <a:tcPr marL="91447" marR="91447" anchor="ctr">
                    <a:lnL>
                      <a:noFill/>
                    </a:lnL>
                    <a:lnR>
                      <a:noFill/>
                    </a:lnR>
                    <a:lnT>
                      <a:noFill/>
                    </a:lnT>
                    <a:lnB>
                      <a:noFill/>
                    </a:lnB>
                    <a:lnTlToBr>
                      <a:noFill/>
                    </a:lnTlToBr>
                    <a:lnBlToTr>
                      <a:noFill/>
                    </a:lnBlToTr>
                    <a:solidFill>
                      <a:srgbClr val="F2F2F2"/>
                    </a:solidFill>
                  </a:tcPr>
                </a:tc>
                <a:tc>
                  <a:txBody>
                    <a:bodyPr/>
                    <a:lstStyle/>
                    <a:p>
                      <a:pPr marL="0" marR="0" indent="0" algn="ctr"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lang="en-US" sz="1400" b="0" i="0" u="none" strike="noStrike" dirty="0">
                          <a:solidFill>
                            <a:schemeClr val="bg2">
                              <a:lumMod val="10000"/>
                            </a:schemeClr>
                          </a:solidFill>
                          <a:effectLst/>
                          <a:latin typeface="+mn-lt"/>
                        </a:rPr>
                        <a:t>0</a:t>
                      </a:r>
                    </a:p>
                  </a:txBody>
                  <a:tcPr marL="91447" marR="91447" anchor="ctr">
                    <a:lnL>
                      <a:noFill/>
                    </a:lnL>
                    <a:lnR>
                      <a:noFill/>
                    </a:lnR>
                    <a:lnT>
                      <a:noFill/>
                    </a:lnT>
                    <a:lnB>
                      <a:noFill/>
                    </a:lnB>
                    <a:lnTlToBr>
                      <a:noFill/>
                    </a:lnTlToBr>
                    <a:lnBlToTr>
                      <a:noFill/>
                    </a:lnBlToTr>
                    <a:solidFill>
                      <a:srgbClr val="F2F2F2"/>
                    </a:solidFill>
                  </a:tcPr>
                </a:tc>
                <a:tc>
                  <a:txBody>
                    <a:bodyPr/>
                    <a:lstStyle/>
                    <a:p>
                      <a:pPr marL="0" marR="0" indent="0" algn="ctr"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lang="en-US" sz="1400" b="0" i="0" u="none" strike="noStrike" dirty="0">
                          <a:solidFill>
                            <a:schemeClr val="bg2">
                              <a:lumMod val="10000"/>
                            </a:schemeClr>
                          </a:solidFill>
                          <a:effectLst/>
                          <a:latin typeface="+mn-lt"/>
                        </a:rPr>
                        <a:t>2</a:t>
                      </a:r>
                    </a:p>
                  </a:txBody>
                  <a:tcPr marL="91447" marR="91447" anchor="ctr">
                    <a:lnL>
                      <a:noFill/>
                    </a:lnL>
                    <a:lnR>
                      <a:noFill/>
                    </a:lnR>
                    <a:lnT>
                      <a:noFill/>
                    </a:lnT>
                    <a:lnB>
                      <a:noFill/>
                    </a:lnB>
                    <a:lnTlToBr>
                      <a:noFill/>
                    </a:lnTlToBr>
                    <a:lnBlToTr>
                      <a:noFill/>
                    </a:lnBlToTr>
                    <a:solidFill>
                      <a:srgbClr val="F2F2F2"/>
                    </a:solidFill>
                  </a:tcPr>
                </a:tc>
                <a:extLst>
                  <a:ext uri="{0D108BD9-81ED-4DB2-BD59-A6C34878D82A}">
                    <a16:rowId xmlns:a16="http://schemas.microsoft.com/office/drawing/2014/main" xmlns="" val="10003"/>
                  </a:ext>
                </a:extLst>
              </a:tr>
              <a:tr h="304800">
                <a:tc>
                  <a:txBody>
                    <a:bodyPr/>
                    <a:lstStyle/>
                    <a:p>
                      <a:pPr marL="0" indent="0" algn="l" rtl="0" fontAlgn="ctr">
                        <a:buFont typeface="Arial" panose="020B0604020202020204" pitchFamily="34" charset="0"/>
                        <a:buNone/>
                      </a:pPr>
                      <a:r>
                        <a:rPr lang="en-US" sz="1400" b="0" i="0" u="none" strike="noStrike" dirty="0">
                          <a:solidFill>
                            <a:schemeClr val="bg2">
                              <a:lumMod val="10000"/>
                            </a:schemeClr>
                          </a:solidFill>
                          <a:effectLst/>
                          <a:latin typeface="+mn-lt"/>
                        </a:rPr>
                        <a:t>Serious AE</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1</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1</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1</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1</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&lt; 1</a:t>
                      </a:r>
                    </a:p>
                  </a:txBody>
                  <a:tcPr marL="91447" marR="91447" anchor="ctr">
                    <a:lnL>
                      <a:noFill/>
                    </a:lnL>
                    <a:lnR>
                      <a:noFill/>
                    </a:lnR>
                    <a:lnT>
                      <a:noFill/>
                    </a:lnT>
                    <a:lnB>
                      <a:noFill/>
                    </a:lnB>
                    <a:lnTlToBr>
                      <a:noFill/>
                    </a:lnTlToBr>
                    <a:lnBlToTr>
                      <a:noFill/>
                    </a:lnBlToTr>
                    <a:solidFill>
                      <a:schemeClr val="bg2"/>
                    </a:solidFill>
                  </a:tcPr>
                </a:tc>
                <a:extLst>
                  <a:ext uri="{0D108BD9-81ED-4DB2-BD59-A6C34878D82A}">
                    <a16:rowId xmlns:a16="http://schemas.microsoft.com/office/drawing/2014/main" xmlns="" val="10004"/>
                  </a:ext>
                </a:extLst>
              </a:tr>
              <a:tr h="304800">
                <a:tc>
                  <a:txBody>
                    <a:bodyPr/>
                    <a:lstStyle/>
                    <a:p>
                      <a:pPr marL="0" marR="0" lvl="0" indent="0" algn="l" defTabSz="914400" rtl="0" eaLnBrk="1" fontAlgn="b" latinLnBrk="0" hangingPunct="1">
                        <a:lnSpc>
                          <a:spcPct val="100000"/>
                        </a:lnSpc>
                        <a:spcBef>
                          <a:spcPts val="0"/>
                        </a:spcBef>
                        <a:spcAft>
                          <a:spcPts val="0"/>
                        </a:spcAft>
                        <a:buClrTx/>
                        <a:buSzTx/>
                        <a:buFont typeface="Arial" panose="020B0604020202020204" pitchFamily="34" charset="0"/>
                        <a:buNone/>
                        <a:tabLst/>
                        <a:defRPr/>
                      </a:pPr>
                      <a:r>
                        <a:rPr lang="en-US" sz="1400" b="0" i="0" u="none" strike="noStrike" dirty="0">
                          <a:solidFill>
                            <a:schemeClr val="bg2">
                              <a:lumMod val="10000"/>
                            </a:schemeClr>
                          </a:solidFill>
                          <a:effectLst/>
                          <a:latin typeface="+mn-lt"/>
                        </a:rPr>
                        <a:t>Death</a:t>
                      </a:r>
                    </a:p>
                  </a:txBody>
                  <a:tcPr marL="91447" marR="91447" anchor="ctr">
                    <a:lnL>
                      <a:noFill/>
                    </a:lnL>
                    <a:lnR>
                      <a:noFill/>
                    </a:lnR>
                    <a:lnT>
                      <a:noFill/>
                    </a:lnT>
                    <a:lnB>
                      <a:noFill/>
                    </a:lnB>
                    <a:lnTlToBr>
                      <a:noFill/>
                    </a:lnTlToBr>
                    <a:lnBlToTr>
                      <a:noFill/>
                    </a:lnBlToTr>
                    <a:solidFill>
                      <a:srgbClr val="F2F2F2"/>
                    </a:solidFill>
                  </a:tcPr>
                </a:tc>
                <a:tc>
                  <a:txBody>
                    <a:bodyPr/>
                    <a:lstStyle/>
                    <a:p>
                      <a:pPr marL="0" indent="0" algn="ctr" fontAlgn="b">
                        <a:buFont typeface="Arial" panose="020B0604020202020204" pitchFamily="34" charset="0"/>
                        <a:buNone/>
                      </a:pPr>
                      <a:r>
                        <a:rPr lang="en-US" sz="1400" b="0" i="0" u="none" strike="noStrike" dirty="0">
                          <a:solidFill>
                            <a:schemeClr val="bg2">
                              <a:lumMod val="10000"/>
                            </a:schemeClr>
                          </a:solidFill>
                          <a:effectLst/>
                          <a:latin typeface="+mn-lt"/>
                        </a:rPr>
                        <a:t>0</a:t>
                      </a:r>
                    </a:p>
                  </a:txBody>
                  <a:tcPr marL="91447" marR="91447" anchor="ctr">
                    <a:lnL>
                      <a:noFill/>
                    </a:lnL>
                    <a:lnR>
                      <a:noFill/>
                    </a:lnR>
                    <a:lnT>
                      <a:noFill/>
                    </a:lnT>
                    <a:lnB>
                      <a:noFill/>
                    </a:lnB>
                    <a:lnTlToBr>
                      <a:noFill/>
                    </a:lnTlToBr>
                    <a:lnBlToTr>
                      <a:noFill/>
                    </a:lnBlToTr>
                    <a:solidFill>
                      <a:srgbClr val="F2F2F2"/>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&lt; 1</a:t>
                      </a:r>
                    </a:p>
                  </a:txBody>
                  <a:tcPr marL="91447" marR="91447" anchor="ctr">
                    <a:lnL>
                      <a:noFill/>
                    </a:lnL>
                    <a:lnR>
                      <a:noFill/>
                    </a:lnR>
                    <a:lnT>
                      <a:noFill/>
                    </a:lnT>
                    <a:lnB>
                      <a:noFill/>
                    </a:lnB>
                    <a:lnTlToBr>
                      <a:noFill/>
                    </a:lnTlToBr>
                    <a:lnBlToTr>
                      <a:noFill/>
                    </a:lnBlToTr>
                    <a:solidFill>
                      <a:srgbClr val="F2F2F2"/>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0</a:t>
                      </a:r>
                    </a:p>
                  </a:txBody>
                  <a:tcPr marL="91447" marR="91447" anchor="ctr">
                    <a:lnL>
                      <a:noFill/>
                    </a:lnL>
                    <a:lnR>
                      <a:noFill/>
                    </a:lnR>
                    <a:lnT>
                      <a:noFill/>
                    </a:lnT>
                    <a:lnB>
                      <a:noFill/>
                    </a:lnB>
                    <a:lnTlToBr>
                      <a:noFill/>
                    </a:lnTlToBr>
                    <a:lnBlToTr>
                      <a:noFill/>
                    </a:lnBlToTr>
                    <a:solidFill>
                      <a:srgbClr val="F2F2F2"/>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0</a:t>
                      </a:r>
                    </a:p>
                  </a:txBody>
                  <a:tcPr marL="91447" marR="91447" anchor="ctr">
                    <a:lnL>
                      <a:noFill/>
                    </a:lnL>
                    <a:lnR>
                      <a:noFill/>
                    </a:lnR>
                    <a:lnT>
                      <a:noFill/>
                    </a:lnT>
                    <a:lnB>
                      <a:noFill/>
                    </a:lnB>
                    <a:lnTlToBr>
                      <a:noFill/>
                    </a:lnTlToBr>
                    <a:lnBlToTr>
                      <a:noFill/>
                    </a:lnBlToTr>
                    <a:solidFill>
                      <a:srgbClr val="F2F2F2"/>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0</a:t>
                      </a:r>
                    </a:p>
                  </a:txBody>
                  <a:tcPr marL="91447" marR="91447" anchor="ctr">
                    <a:lnL>
                      <a:noFill/>
                    </a:lnL>
                    <a:lnR>
                      <a:noFill/>
                    </a:lnR>
                    <a:lnT>
                      <a:noFill/>
                    </a:lnT>
                    <a:lnB>
                      <a:noFill/>
                    </a:lnB>
                    <a:lnTlToBr>
                      <a:noFill/>
                    </a:lnTlToBr>
                    <a:lnBlToTr>
                      <a:noFill/>
                    </a:lnBlToTr>
                    <a:solidFill>
                      <a:srgbClr val="F2F2F2"/>
                    </a:solidFill>
                  </a:tcPr>
                </a:tc>
                <a:extLst>
                  <a:ext uri="{0D108BD9-81ED-4DB2-BD59-A6C34878D82A}">
                    <a16:rowId xmlns:a16="http://schemas.microsoft.com/office/drawing/2014/main" xmlns="" val="10005"/>
                  </a:ext>
                </a:extLst>
              </a:tr>
              <a:tr h="304800">
                <a:tc>
                  <a:txBody>
                    <a:bodyPr/>
                    <a:lstStyle/>
                    <a:p>
                      <a:pPr marL="0" marR="0" lvl="0" indent="0" algn="l" defTabSz="914400" rtl="0" eaLnBrk="1" fontAlgn="b" latinLnBrk="0" hangingPunct="1">
                        <a:lnSpc>
                          <a:spcPct val="100000"/>
                        </a:lnSpc>
                        <a:spcBef>
                          <a:spcPts val="0"/>
                        </a:spcBef>
                        <a:spcAft>
                          <a:spcPts val="0"/>
                        </a:spcAft>
                        <a:buClrTx/>
                        <a:buSzTx/>
                        <a:buFont typeface="Arial" panose="020B0604020202020204" pitchFamily="34" charset="0"/>
                        <a:buNone/>
                        <a:tabLst/>
                        <a:defRPr/>
                      </a:pPr>
                      <a:r>
                        <a:rPr lang="en-US" sz="1400" b="0" i="0" u="none" strike="noStrike" dirty="0">
                          <a:solidFill>
                            <a:schemeClr val="bg2">
                              <a:lumMod val="10000"/>
                            </a:schemeClr>
                          </a:solidFill>
                          <a:effectLst/>
                          <a:latin typeface="+mn-lt"/>
                        </a:rPr>
                        <a:t>AE in ≥ 10% of pts</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fontAlgn="b">
                        <a:buFont typeface="Arial" panose="020B0604020202020204" pitchFamily="34" charset="0"/>
                        <a:buNone/>
                      </a:pPr>
                      <a:endParaRPr lang="en-US" sz="1400" b="0" i="0" u="none" strike="noStrike" dirty="0">
                        <a:solidFill>
                          <a:schemeClr val="bg2">
                            <a:lumMod val="10000"/>
                          </a:schemeClr>
                        </a:solidFill>
                        <a:effectLst/>
                        <a:latin typeface="+mn-lt"/>
                      </a:endParaRP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rtl="0" fontAlgn="ctr">
                        <a:buFont typeface="Arial" panose="020B0604020202020204" pitchFamily="34" charset="0"/>
                        <a:buNone/>
                      </a:pPr>
                      <a:endParaRPr lang="en-US" sz="1400" b="0" i="0" u="none" strike="noStrike" dirty="0">
                        <a:solidFill>
                          <a:schemeClr val="bg2">
                            <a:lumMod val="10000"/>
                          </a:schemeClr>
                        </a:solidFill>
                        <a:effectLst/>
                        <a:latin typeface="+mn-lt"/>
                      </a:endParaRP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rtl="0" fontAlgn="ctr">
                        <a:buFont typeface="Arial" panose="020B0604020202020204" pitchFamily="34" charset="0"/>
                        <a:buNone/>
                      </a:pPr>
                      <a:endParaRPr lang="en-US" sz="1400" b="0" i="0" u="none" strike="noStrike" dirty="0">
                        <a:solidFill>
                          <a:schemeClr val="bg2">
                            <a:lumMod val="10000"/>
                          </a:schemeClr>
                        </a:solidFill>
                        <a:effectLst/>
                        <a:latin typeface="+mn-lt"/>
                      </a:endParaRP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rtl="0" fontAlgn="ctr">
                        <a:buFont typeface="Arial" panose="020B0604020202020204" pitchFamily="34" charset="0"/>
                        <a:buNone/>
                      </a:pPr>
                      <a:endParaRPr lang="en-US" sz="1400" b="0" i="0" u="none" strike="noStrike" dirty="0">
                        <a:solidFill>
                          <a:schemeClr val="bg2">
                            <a:lumMod val="10000"/>
                          </a:schemeClr>
                        </a:solidFill>
                        <a:effectLst/>
                        <a:latin typeface="+mn-lt"/>
                      </a:endParaRP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rtl="0" fontAlgn="ctr">
                        <a:buFont typeface="Arial" panose="020B0604020202020204" pitchFamily="34" charset="0"/>
                        <a:buNone/>
                      </a:pPr>
                      <a:endParaRPr lang="en-US" sz="1400" b="0" i="0" u="none" strike="noStrike" dirty="0">
                        <a:solidFill>
                          <a:schemeClr val="bg2">
                            <a:lumMod val="10000"/>
                          </a:schemeClr>
                        </a:solidFill>
                        <a:effectLst/>
                        <a:latin typeface="+mn-lt"/>
                      </a:endParaRPr>
                    </a:p>
                  </a:txBody>
                  <a:tcPr marL="91447" marR="91447" anchor="ctr">
                    <a:lnL>
                      <a:noFill/>
                    </a:lnL>
                    <a:lnR>
                      <a:noFill/>
                    </a:lnR>
                    <a:lnT>
                      <a:noFill/>
                    </a:lnT>
                    <a:lnB>
                      <a:noFill/>
                    </a:lnB>
                    <a:lnTlToBr>
                      <a:noFill/>
                    </a:lnTlToBr>
                    <a:lnBlToTr>
                      <a:noFill/>
                    </a:lnBlToTr>
                    <a:solidFill>
                      <a:schemeClr val="bg2"/>
                    </a:solidFill>
                  </a:tcPr>
                </a:tc>
                <a:extLst>
                  <a:ext uri="{0D108BD9-81ED-4DB2-BD59-A6C34878D82A}">
                    <a16:rowId xmlns:a16="http://schemas.microsoft.com/office/drawing/2014/main" xmlns="" val="10006"/>
                  </a:ext>
                </a:extLst>
              </a:tr>
              <a:tr h="304800">
                <a:tc>
                  <a:txBody>
                    <a:bodyPr/>
                    <a:lstStyle/>
                    <a:p>
                      <a:pPr marL="285750" indent="-166688" algn="l" fontAlgn="b">
                        <a:buFont typeface="Wingdings" panose="05000000000000000000" pitchFamily="2" charset="2"/>
                        <a:buChar char="§"/>
                      </a:pPr>
                      <a:r>
                        <a:rPr lang="en-US" sz="1400" b="0" i="0" u="none" strike="noStrike" dirty="0">
                          <a:solidFill>
                            <a:schemeClr val="bg2">
                              <a:lumMod val="10000"/>
                            </a:schemeClr>
                          </a:solidFill>
                          <a:effectLst/>
                          <a:latin typeface="+mn-lt"/>
                        </a:rPr>
                        <a:t>Fatigue</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fontAlgn="b">
                        <a:buFont typeface="Arial" panose="020B0604020202020204" pitchFamily="34" charset="0"/>
                        <a:buNone/>
                      </a:pPr>
                      <a:r>
                        <a:rPr lang="en-US" sz="1400" b="0" i="0" u="none" strike="noStrike" dirty="0">
                          <a:solidFill>
                            <a:schemeClr val="bg2">
                              <a:lumMod val="10000"/>
                            </a:schemeClr>
                          </a:solidFill>
                          <a:effectLst/>
                          <a:latin typeface="+mn-lt"/>
                        </a:rPr>
                        <a:t>9</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12</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11</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10</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17</a:t>
                      </a:r>
                    </a:p>
                  </a:txBody>
                  <a:tcPr marL="91447" marR="91447" anchor="ctr">
                    <a:lnL>
                      <a:noFill/>
                    </a:lnL>
                    <a:lnR>
                      <a:noFill/>
                    </a:lnR>
                    <a:lnT>
                      <a:noFill/>
                    </a:lnT>
                    <a:lnB>
                      <a:noFill/>
                    </a:lnB>
                    <a:lnTlToBr>
                      <a:noFill/>
                    </a:lnTlToBr>
                    <a:lnBlToTr>
                      <a:noFill/>
                    </a:lnBlToTr>
                    <a:solidFill>
                      <a:schemeClr val="bg2"/>
                    </a:solidFill>
                  </a:tcPr>
                </a:tc>
                <a:extLst>
                  <a:ext uri="{0D108BD9-81ED-4DB2-BD59-A6C34878D82A}">
                    <a16:rowId xmlns:a16="http://schemas.microsoft.com/office/drawing/2014/main" xmlns="" val="10007"/>
                  </a:ext>
                </a:extLst>
              </a:tr>
              <a:tr h="304800">
                <a:tc>
                  <a:txBody>
                    <a:bodyPr/>
                    <a:lstStyle/>
                    <a:p>
                      <a:pPr marL="285750" indent="-166688" algn="l" fontAlgn="b">
                        <a:buFont typeface="Wingdings" panose="05000000000000000000" pitchFamily="2" charset="2"/>
                        <a:buChar char="§"/>
                      </a:pPr>
                      <a:r>
                        <a:rPr lang="en-US" sz="1400" b="0" i="0" u="none" strike="noStrike" dirty="0">
                          <a:solidFill>
                            <a:schemeClr val="bg2">
                              <a:lumMod val="10000"/>
                            </a:schemeClr>
                          </a:solidFill>
                          <a:effectLst/>
                          <a:latin typeface="+mn-lt"/>
                        </a:rPr>
                        <a:t>Headache</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fontAlgn="b">
                        <a:buFont typeface="Arial" panose="020B0604020202020204" pitchFamily="34" charset="0"/>
                        <a:buNone/>
                      </a:pPr>
                      <a:r>
                        <a:rPr lang="en-US" sz="1400" b="0" i="0" u="none" strike="noStrike" dirty="0">
                          <a:solidFill>
                            <a:schemeClr val="bg2">
                              <a:lumMod val="10000"/>
                            </a:schemeClr>
                          </a:solidFill>
                          <a:effectLst/>
                          <a:latin typeface="+mn-lt"/>
                        </a:rPr>
                        <a:t>19</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18</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12</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12</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21</a:t>
                      </a:r>
                    </a:p>
                  </a:txBody>
                  <a:tcPr marL="91447" marR="91447" anchor="ctr">
                    <a:lnL>
                      <a:noFill/>
                    </a:lnL>
                    <a:lnR>
                      <a:noFill/>
                    </a:lnR>
                    <a:lnT>
                      <a:noFill/>
                    </a:lnT>
                    <a:lnB>
                      <a:noFill/>
                    </a:lnB>
                    <a:lnTlToBr>
                      <a:noFill/>
                    </a:lnTlToBr>
                    <a:lnBlToTr>
                      <a:noFill/>
                    </a:lnBlToTr>
                    <a:solidFill>
                      <a:schemeClr val="bg2"/>
                    </a:solidFill>
                  </a:tcPr>
                </a:tc>
                <a:extLst>
                  <a:ext uri="{0D108BD9-81ED-4DB2-BD59-A6C34878D82A}">
                    <a16:rowId xmlns:a16="http://schemas.microsoft.com/office/drawing/2014/main" xmlns="" val="10008"/>
                  </a:ext>
                </a:extLst>
              </a:tr>
              <a:tr h="304800">
                <a:tc>
                  <a:txBody>
                    <a:bodyPr/>
                    <a:lstStyle/>
                    <a:p>
                      <a:pPr marL="0" indent="0" algn="l" fontAlgn="b">
                        <a:buFont typeface="Arial" panose="020B0604020202020204" pitchFamily="34" charset="0"/>
                        <a:buNone/>
                      </a:pPr>
                      <a:r>
                        <a:rPr lang="en-US" sz="1400" b="0" i="0" u="none" strike="noStrike" dirty="0">
                          <a:solidFill>
                            <a:schemeClr val="bg2">
                              <a:lumMod val="10000"/>
                            </a:schemeClr>
                          </a:solidFill>
                          <a:effectLst/>
                          <a:latin typeface="+mn-lt"/>
                        </a:rPr>
                        <a:t>AST grade ≥ 3*</a:t>
                      </a:r>
                    </a:p>
                  </a:txBody>
                  <a:tcPr marL="91447" marR="91447" anchor="ctr">
                    <a:lnL>
                      <a:noFill/>
                    </a:lnL>
                    <a:lnR>
                      <a:noFill/>
                    </a:lnR>
                    <a:lnT>
                      <a:noFill/>
                    </a:lnT>
                    <a:lnB>
                      <a:noFill/>
                    </a:lnB>
                    <a:lnTlToBr>
                      <a:noFill/>
                    </a:lnTlToBr>
                    <a:lnBlToTr>
                      <a:noFill/>
                    </a:lnBlToTr>
                    <a:solidFill>
                      <a:schemeClr val="tx1">
                        <a:lumMod val="95000"/>
                      </a:schemeClr>
                    </a:solidFill>
                  </a:tcPr>
                </a:tc>
                <a:tc>
                  <a:txBody>
                    <a:bodyPr/>
                    <a:lstStyle/>
                    <a:p>
                      <a:pPr marL="0" indent="0" algn="ctr" fontAlgn="b">
                        <a:buFont typeface="Arial" panose="020B0604020202020204" pitchFamily="34" charset="0"/>
                        <a:buNone/>
                      </a:pPr>
                      <a:r>
                        <a:rPr lang="en-US" sz="1400" b="0" i="0" u="none" strike="noStrike" dirty="0">
                          <a:solidFill>
                            <a:schemeClr val="bg2">
                              <a:lumMod val="10000"/>
                            </a:schemeClr>
                          </a:solidFill>
                          <a:effectLst/>
                          <a:latin typeface="+mn-lt"/>
                        </a:rPr>
                        <a:t>0</a:t>
                      </a:r>
                    </a:p>
                  </a:txBody>
                  <a:tcPr marL="91447" marR="91447" anchor="ctr">
                    <a:lnL>
                      <a:noFill/>
                    </a:lnL>
                    <a:lnR>
                      <a:noFill/>
                    </a:lnR>
                    <a:lnT>
                      <a:noFill/>
                    </a:lnT>
                    <a:lnB>
                      <a:noFill/>
                    </a:lnB>
                    <a:lnTlToBr>
                      <a:noFill/>
                    </a:lnTlToBr>
                    <a:lnBlToTr>
                      <a:noFill/>
                    </a:lnBlToTr>
                    <a:solidFill>
                      <a:schemeClr val="tx1">
                        <a:lumMod val="95000"/>
                      </a:schemeClr>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&lt; 1</a:t>
                      </a:r>
                    </a:p>
                  </a:txBody>
                  <a:tcPr marL="91447" marR="91447" anchor="ctr">
                    <a:lnL>
                      <a:noFill/>
                    </a:lnL>
                    <a:lnR>
                      <a:noFill/>
                    </a:lnR>
                    <a:lnT>
                      <a:noFill/>
                    </a:lnT>
                    <a:lnB>
                      <a:noFill/>
                    </a:lnB>
                    <a:lnTlToBr>
                      <a:noFill/>
                    </a:lnTlToBr>
                    <a:lnBlToTr>
                      <a:noFill/>
                    </a:lnBlToTr>
                    <a:solidFill>
                      <a:schemeClr val="tx1">
                        <a:lumMod val="95000"/>
                      </a:schemeClr>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1</a:t>
                      </a:r>
                    </a:p>
                  </a:txBody>
                  <a:tcPr marL="91447" marR="91447" anchor="ctr">
                    <a:lnL>
                      <a:noFill/>
                    </a:lnL>
                    <a:lnR>
                      <a:noFill/>
                    </a:lnR>
                    <a:lnT>
                      <a:noFill/>
                    </a:lnT>
                    <a:lnB>
                      <a:noFill/>
                    </a:lnB>
                    <a:lnTlToBr>
                      <a:noFill/>
                    </a:lnTlToBr>
                    <a:lnBlToTr>
                      <a:noFill/>
                    </a:lnBlToTr>
                    <a:solidFill>
                      <a:schemeClr val="tx1">
                        <a:lumMod val="95000"/>
                      </a:schemeClr>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1</a:t>
                      </a:r>
                    </a:p>
                  </a:txBody>
                  <a:tcPr marL="91447" marR="91447" anchor="ctr">
                    <a:lnL>
                      <a:noFill/>
                    </a:lnL>
                    <a:lnR>
                      <a:noFill/>
                    </a:lnR>
                    <a:lnT>
                      <a:noFill/>
                    </a:lnT>
                    <a:lnB>
                      <a:noFill/>
                    </a:lnB>
                    <a:lnTlToBr>
                      <a:noFill/>
                    </a:lnTlToBr>
                    <a:lnBlToTr>
                      <a:noFill/>
                    </a:lnBlToTr>
                    <a:solidFill>
                      <a:schemeClr val="tx1">
                        <a:lumMod val="95000"/>
                      </a:schemeClr>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0</a:t>
                      </a:r>
                    </a:p>
                  </a:txBody>
                  <a:tcPr marL="91447" marR="91447" anchor="ctr">
                    <a:lnL>
                      <a:noFill/>
                    </a:lnL>
                    <a:lnR>
                      <a:noFill/>
                    </a:lnR>
                    <a:lnT>
                      <a:noFill/>
                    </a:lnT>
                    <a:lnB>
                      <a:noFill/>
                    </a:lnB>
                    <a:lnTlToBr>
                      <a:noFill/>
                    </a:lnTlToBr>
                    <a:lnBlToTr>
                      <a:noFill/>
                    </a:lnBlToTr>
                    <a:solidFill>
                      <a:schemeClr val="tx1">
                        <a:lumMod val="95000"/>
                      </a:schemeClr>
                    </a:solidFill>
                  </a:tcPr>
                </a:tc>
                <a:extLst>
                  <a:ext uri="{0D108BD9-81ED-4DB2-BD59-A6C34878D82A}">
                    <a16:rowId xmlns:a16="http://schemas.microsoft.com/office/drawing/2014/main" xmlns="" val="10009"/>
                  </a:ext>
                </a:extLst>
              </a:tr>
              <a:tr h="304800">
                <a:tc>
                  <a:txBody>
                    <a:bodyPr/>
                    <a:lstStyle/>
                    <a:p>
                      <a:pPr marL="0" marR="0" lvl="0" indent="0" algn="l" defTabSz="914400" rtl="0" eaLnBrk="1" fontAlgn="b" latinLnBrk="0" hangingPunct="1">
                        <a:lnSpc>
                          <a:spcPct val="100000"/>
                        </a:lnSpc>
                        <a:spcBef>
                          <a:spcPts val="0"/>
                        </a:spcBef>
                        <a:spcAft>
                          <a:spcPts val="0"/>
                        </a:spcAft>
                        <a:buClrTx/>
                        <a:buSzTx/>
                        <a:buFont typeface="Arial" panose="020B0604020202020204" pitchFamily="34" charset="0"/>
                        <a:buNone/>
                        <a:tabLst/>
                        <a:defRPr/>
                      </a:pPr>
                      <a:r>
                        <a:rPr lang="en-US" sz="1400" b="0" i="0" u="none" strike="noStrike" dirty="0">
                          <a:solidFill>
                            <a:schemeClr val="bg2">
                              <a:lumMod val="10000"/>
                            </a:schemeClr>
                          </a:solidFill>
                          <a:effectLst/>
                          <a:latin typeface="+mn-lt"/>
                        </a:rPr>
                        <a:t>ALT grade ≥ 3*</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fontAlgn="b">
                        <a:buFont typeface="Arial" panose="020B0604020202020204" pitchFamily="34" charset="0"/>
                        <a:buNone/>
                      </a:pPr>
                      <a:r>
                        <a:rPr lang="en-US" sz="1400" b="0" i="0" u="none" strike="noStrike" dirty="0">
                          <a:solidFill>
                            <a:schemeClr val="bg2">
                              <a:lumMod val="10000"/>
                            </a:schemeClr>
                          </a:solidFill>
                          <a:effectLst/>
                          <a:latin typeface="+mn-lt"/>
                        </a:rPr>
                        <a:t>0</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0</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&lt; 1</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2</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0</a:t>
                      </a:r>
                    </a:p>
                  </a:txBody>
                  <a:tcPr marL="91447" marR="91447" anchor="ctr">
                    <a:lnL>
                      <a:noFill/>
                    </a:lnL>
                    <a:lnR>
                      <a:noFill/>
                    </a:lnR>
                    <a:lnT>
                      <a:noFill/>
                    </a:lnT>
                    <a:lnB>
                      <a:noFill/>
                    </a:lnB>
                    <a:lnTlToBr>
                      <a:noFill/>
                    </a:lnTlToBr>
                    <a:lnBlToTr>
                      <a:noFill/>
                    </a:lnBlToTr>
                    <a:solidFill>
                      <a:schemeClr val="bg2"/>
                    </a:solidFill>
                  </a:tcPr>
                </a:tc>
                <a:extLst>
                  <a:ext uri="{0D108BD9-81ED-4DB2-BD59-A6C34878D82A}">
                    <a16:rowId xmlns:a16="http://schemas.microsoft.com/office/drawing/2014/main" xmlns="" val="10010"/>
                  </a:ext>
                </a:extLst>
              </a:tr>
              <a:tr h="339749">
                <a:tc>
                  <a:txBody>
                    <a:bodyPr/>
                    <a:lstStyle/>
                    <a:p>
                      <a:pPr marL="0" indent="0" algn="l" fontAlgn="b">
                        <a:buFont typeface="Arial" panose="020B0604020202020204" pitchFamily="34" charset="0"/>
                        <a:buNone/>
                      </a:pPr>
                      <a:r>
                        <a:rPr lang="en-US" sz="1400" b="0" i="0" u="none" strike="noStrike" dirty="0">
                          <a:solidFill>
                            <a:schemeClr val="bg2">
                              <a:lumMod val="10000"/>
                            </a:schemeClr>
                          </a:solidFill>
                          <a:effectLst/>
                          <a:latin typeface="+mn-lt"/>
                        </a:rPr>
                        <a:t>Total bilirubin grade 3</a:t>
                      </a:r>
                      <a:r>
                        <a:rPr lang="en-US" sz="1400" b="0" i="0" u="none" strike="noStrike" baseline="30000" dirty="0">
                          <a:solidFill>
                            <a:schemeClr val="bg2">
                              <a:lumMod val="10000"/>
                            </a:schemeClr>
                          </a:solidFill>
                          <a:effectLst/>
                          <a:latin typeface="+mn-lt"/>
                        </a:rPr>
                        <a:t>†</a:t>
                      </a:r>
                    </a:p>
                  </a:txBody>
                  <a:tcPr marL="91447" marR="91447" anchor="ctr">
                    <a:lnL>
                      <a:noFill/>
                    </a:lnL>
                    <a:lnR>
                      <a:noFill/>
                    </a:lnR>
                    <a:lnT>
                      <a:noFill/>
                    </a:lnT>
                    <a:lnB>
                      <a:noFill/>
                    </a:lnB>
                    <a:lnTlToBr>
                      <a:noFill/>
                    </a:lnTlToBr>
                    <a:lnBlToTr>
                      <a:noFill/>
                    </a:lnBlToTr>
                    <a:solidFill>
                      <a:schemeClr val="tx1">
                        <a:lumMod val="95000"/>
                      </a:schemeClr>
                    </a:solidFill>
                  </a:tcPr>
                </a:tc>
                <a:tc>
                  <a:txBody>
                    <a:bodyPr/>
                    <a:lstStyle/>
                    <a:p>
                      <a:pPr marL="0" indent="0" algn="ctr" fontAlgn="b">
                        <a:buFont typeface="Arial" panose="020B0604020202020204" pitchFamily="34" charset="0"/>
                        <a:buNone/>
                      </a:pPr>
                      <a:r>
                        <a:rPr lang="en-US" sz="1400" b="0" i="0" u="none" strike="noStrike" dirty="0">
                          <a:solidFill>
                            <a:schemeClr val="bg2">
                              <a:lumMod val="10000"/>
                            </a:schemeClr>
                          </a:solidFill>
                          <a:effectLst/>
                          <a:latin typeface="+mn-lt"/>
                        </a:rPr>
                        <a:t>&lt; 1</a:t>
                      </a:r>
                    </a:p>
                  </a:txBody>
                  <a:tcPr marL="91447" marR="91447" anchor="ctr">
                    <a:lnL>
                      <a:noFill/>
                    </a:lnL>
                    <a:lnR>
                      <a:noFill/>
                    </a:lnR>
                    <a:lnT>
                      <a:noFill/>
                    </a:lnT>
                    <a:lnB>
                      <a:noFill/>
                    </a:lnB>
                    <a:lnTlToBr>
                      <a:noFill/>
                    </a:lnTlToBr>
                    <a:lnBlToTr>
                      <a:noFill/>
                    </a:lnBlToTr>
                    <a:solidFill>
                      <a:schemeClr val="tx1">
                        <a:lumMod val="95000"/>
                      </a:schemeClr>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&lt; 1</a:t>
                      </a:r>
                    </a:p>
                  </a:txBody>
                  <a:tcPr marL="91447" marR="91447" anchor="ctr">
                    <a:lnL>
                      <a:noFill/>
                    </a:lnL>
                    <a:lnR>
                      <a:noFill/>
                    </a:lnR>
                    <a:lnT>
                      <a:noFill/>
                    </a:lnT>
                    <a:lnB>
                      <a:noFill/>
                    </a:lnB>
                    <a:lnTlToBr>
                      <a:noFill/>
                    </a:lnTlToBr>
                    <a:lnBlToTr>
                      <a:noFill/>
                    </a:lnBlToTr>
                    <a:solidFill>
                      <a:schemeClr val="tx1">
                        <a:lumMod val="95000"/>
                      </a:schemeClr>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&lt; 1</a:t>
                      </a:r>
                    </a:p>
                  </a:txBody>
                  <a:tcPr marL="91447" marR="91447" anchor="ctr">
                    <a:lnL>
                      <a:noFill/>
                    </a:lnL>
                    <a:lnR>
                      <a:noFill/>
                    </a:lnR>
                    <a:lnT>
                      <a:noFill/>
                    </a:lnT>
                    <a:lnB>
                      <a:noFill/>
                    </a:lnB>
                    <a:lnTlToBr>
                      <a:noFill/>
                    </a:lnTlToBr>
                    <a:lnBlToTr>
                      <a:noFill/>
                    </a:lnBlToTr>
                    <a:solidFill>
                      <a:schemeClr val="tx1">
                        <a:lumMod val="95000"/>
                      </a:schemeClr>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0</a:t>
                      </a:r>
                    </a:p>
                  </a:txBody>
                  <a:tcPr marL="91447" marR="91447" anchor="ctr">
                    <a:lnL>
                      <a:noFill/>
                    </a:lnL>
                    <a:lnR>
                      <a:noFill/>
                    </a:lnR>
                    <a:lnT>
                      <a:noFill/>
                    </a:lnT>
                    <a:lnB>
                      <a:noFill/>
                    </a:lnB>
                    <a:lnTlToBr>
                      <a:noFill/>
                    </a:lnTlToBr>
                    <a:lnBlToTr>
                      <a:noFill/>
                    </a:lnBlToTr>
                    <a:solidFill>
                      <a:schemeClr val="tx1">
                        <a:lumMod val="95000"/>
                      </a:schemeClr>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0</a:t>
                      </a:r>
                    </a:p>
                  </a:txBody>
                  <a:tcPr marL="91447" marR="91447" anchor="ctr">
                    <a:lnL>
                      <a:noFill/>
                    </a:lnL>
                    <a:lnR>
                      <a:noFill/>
                    </a:lnR>
                    <a:lnT>
                      <a:noFill/>
                    </a:lnT>
                    <a:lnB>
                      <a:noFill/>
                    </a:lnB>
                    <a:lnTlToBr>
                      <a:noFill/>
                    </a:lnTlToBr>
                    <a:lnBlToTr>
                      <a:noFill/>
                    </a:lnBlToTr>
                    <a:solidFill>
                      <a:schemeClr val="tx1">
                        <a:lumMod val="95000"/>
                      </a:schemeClr>
                    </a:solidFill>
                  </a:tcPr>
                </a:tc>
                <a:extLst>
                  <a:ext uri="{0D108BD9-81ED-4DB2-BD59-A6C34878D82A}">
                    <a16:rowId xmlns:a16="http://schemas.microsoft.com/office/drawing/2014/main" xmlns="" val="10011"/>
                  </a:ext>
                </a:extLst>
              </a:tr>
            </a:tbl>
          </a:graphicData>
        </a:graphic>
      </p:graphicFrame>
      <p:grpSp>
        <p:nvGrpSpPr>
          <p:cNvPr id="9262" name="Group 16"/>
          <p:cNvGrpSpPr>
            <a:grpSpLocks/>
          </p:cNvGrpSpPr>
          <p:nvPr/>
        </p:nvGrpSpPr>
        <p:grpSpPr bwMode="auto">
          <a:xfrm>
            <a:off x="6291263" y="6208713"/>
            <a:ext cx="2673350" cy="450850"/>
            <a:chOff x="9289790" y="4481726"/>
            <a:chExt cx="2673350" cy="450347"/>
          </a:xfrm>
        </p:grpSpPr>
        <p:pic>
          <p:nvPicPr>
            <p:cNvPr id="9263"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74958" y="4481726"/>
              <a:ext cx="566997" cy="184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9264" name="Rectangle 8"/>
            <p:cNvSpPr>
              <a:spLocks noChangeArrowheads="1"/>
            </p:cNvSpPr>
            <p:nvPr/>
          </p:nvSpPr>
          <p:spPr bwMode="auto">
            <a:xfrm>
              <a:off x="9289790" y="4624098"/>
              <a:ext cx="26733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r>
                <a:rPr lang="en-US" altLang="en-US" sz="1400" b="0" dirty="0">
                  <a:solidFill>
                    <a:schemeClr val="bg2"/>
                  </a:solidFill>
                </a:rPr>
                <a:t>Slide credit: </a:t>
              </a:r>
              <a:r>
                <a:rPr lang="en-US" altLang="en-US" sz="1400" b="0" dirty="0">
                  <a:solidFill>
                    <a:schemeClr val="bg2"/>
                  </a:solidFill>
                  <a:hlinkClick r:id="rId4"/>
                </a:rPr>
                <a:t>clinicaloptions.com</a:t>
              </a:r>
              <a:endParaRPr lang="en-US" altLang="en-US" sz="1400" b="0" dirty="0">
                <a:solidFill>
                  <a:schemeClr val="bg2"/>
                </a:solidFill>
              </a:endParaRPr>
            </a:p>
          </p:txBody>
        </p:sp>
      </p:grpSp>
      <p:sp>
        <p:nvSpPr>
          <p:cNvPr id="7" name="Text Box 11"/>
          <p:cNvSpPr txBox="1">
            <a:spLocks noChangeArrowheads="1"/>
          </p:cNvSpPr>
          <p:nvPr/>
        </p:nvSpPr>
        <p:spPr bwMode="auto">
          <a:xfrm>
            <a:off x="285750" y="5918900"/>
            <a:ext cx="6008688"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pPr>
            <a:r>
              <a:rPr lang="nb-NO" altLang="en-US" sz="1400" b="0" dirty="0">
                <a:solidFill>
                  <a:schemeClr val="bg2"/>
                </a:solidFill>
              </a:rPr>
              <a:t>1. Zeuzem S, et al. AASLD 2016. Abstract 253. </a:t>
            </a:r>
            <a:br>
              <a:rPr lang="nb-NO" altLang="en-US" sz="1400" b="0" dirty="0">
                <a:solidFill>
                  <a:schemeClr val="bg2"/>
                </a:solidFill>
              </a:rPr>
            </a:br>
            <a:r>
              <a:rPr lang="nb-NO" altLang="en-US" sz="1400" b="0" dirty="0">
                <a:solidFill>
                  <a:schemeClr val="bg2"/>
                </a:solidFill>
              </a:rPr>
              <a:t>2. Kowdley KV, et al. AASLD 2016. Abstract 73. </a:t>
            </a:r>
            <a:br>
              <a:rPr lang="nb-NO" altLang="en-US" sz="1400" b="0" dirty="0">
                <a:solidFill>
                  <a:schemeClr val="bg2"/>
                </a:solidFill>
              </a:rPr>
            </a:br>
            <a:r>
              <a:rPr lang="nb-NO" altLang="en-US" sz="1400" b="0" dirty="0">
                <a:solidFill>
                  <a:schemeClr val="bg2"/>
                </a:solidFill>
              </a:rPr>
              <a:t>3. Asselah T, et al. AASLD 2016. Abstract 114.</a:t>
            </a:r>
          </a:p>
        </p:txBody>
      </p:sp>
      <p:sp>
        <p:nvSpPr>
          <p:cNvPr id="8" name="Text Box 11"/>
          <p:cNvSpPr txBox="1">
            <a:spLocks noChangeArrowheads="1"/>
          </p:cNvSpPr>
          <p:nvPr/>
        </p:nvSpPr>
        <p:spPr bwMode="auto">
          <a:xfrm>
            <a:off x="377825" y="5610543"/>
            <a:ext cx="600868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pPr>
            <a:r>
              <a:rPr lang="nb-NO" altLang="en-US" sz="1400" b="0" dirty="0">
                <a:solidFill>
                  <a:schemeClr val="tx1"/>
                </a:solidFill>
              </a:rPr>
              <a:t>*&gt; 5 times ULN. </a:t>
            </a:r>
            <a:r>
              <a:rPr lang="en-US" sz="1400" b="0" baseline="30000" dirty="0">
                <a:solidFill>
                  <a:schemeClr val="tx1"/>
                </a:solidFill>
              </a:rPr>
              <a:t>†</a:t>
            </a:r>
            <a:r>
              <a:rPr lang="nb-NO" altLang="en-US" sz="1400" b="0" dirty="0">
                <a:solidFill>
                  <a:schemeClr val="tx1"/>
                </a:solidFill>
              </a:rPr>
              <a:t>3-10 times ULN.</a:t>
            </a:r>
          </a:p>
        </p:txBody>
      </p:sp>
      <p:cxnSp>
        <p:nvCxnSpPr>
          <p:cNvPr id="10" name="Straight Connector 9"/>
          <p:cNvCxnSpPr/>
          <p:nvPr/>
        </p:nvCxnSpPr>
        <p:spPr bwMode="auto">
          <a:xfrm>
            <a:off x="2867186" y="1780968"/>
            <a:ext cx="1952787" cy="0"/>
          </a:xfrm>
          <a:prstGeom prst="line">
            <a:avLst/>
          </a:prstGeom>
          <a:noFill/>
          <a:ln w="28575" cap="flat" cmpd="sng" algn="ctr">
            <a:solidFill>
              <a:schemeClr val="tx1"/>
            </a:solidFill>
            <a:prstDash val="solid"/>
            <a:round/>
            <a:headEnd type="none" w="med" len="med"/>
            <a:tailEnd type="none" w="med" len="med"/>
          </a:ln>
          <a:effectLst/>
        </p:spPr>
      </p:cxnSp>
      <p:cxnSp>
        <p:nvCxnSpPr>
          <p:cNvPr id="11" name="Straight Connector 10"/>
          <p:cNvCxnSpPr/>
          <p:nvPr/>
        </p:nvCxnSpPr>
        <p:spPr bwMode="auto">
          <a:xfrm>
            <a:off x="4987871" y="1780968"/>
            <a:ext cx="1952787" cy="0"/>
          </a:xfrm>
          <a:prstGeom prst="line">
            <a:avLst/>
          </a:prstGeom>
          <a:noFill/>
          <a:ln w="28575" cap="flat" cmpd="sng" algn="ctr">
            <a:solidFill>
              <a:schemeClr val="tx1"/>
            </a:solidFill>
            <a:prstDash val="solid"/>
            <a:round/>
            <a:headEnd type="none" w="med" len="med"/>
            <a:tailEnd type="none" w="med" len="med"/>
          </a:ln>
          <a:effectLst/>
        </p:spPr>
      </p:cxnSp>
      <p:cxnSp>
        <p:nvCxnSpPr>
          <p:cNvPr id="12" name="Straight Connector 11"/>
          <p:cNvCxnSpPr/>
          <p:nvPr/>
        </p:nvCxnSpPr>
        <p:spPr bwMode="auto">
          <a:xfrm>
            <a:off x="7144719" y="1780968"/>
            <a:ext cx="1644435" cy="0"/>
          </a:xfrm>
          <a:prstGeom prst="line">
            <a:avLst/>
          </a:prstGeom>
          <a:noFill/>
          <a:ln w="2857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28528806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2"/>
          <p:cNvSpPr>
            <a:spLocks noGrp="1"/>
          </p:cNvSpPr>
          <p:nvPr>
            <p:ph type="title"/>
          </p:nvPr>
        </p:nvSpPr>
        <p:spPr>
          <a:xfrm>
            <a:off x="377825" y="238125"/>
            <a:ext cx="8442325" cy="1103313"/>
          </a:xfrm>
        </p:spPr>
        <p:txBody>
          <a:bodyPr/>
          <a:lstStyle/>
          <a:p>
            <a:r>
              <a:rPr lang="en-US" altLang="en-US" dirty="0">
                <a:ea typeface="MS PGothic" panose="020B0600070205080204" pitchFamily="34" charset="-128"/>
              </a:rPr>
              <a:t>GLE/PIB Studies: Safety</a:t>
            </a:r>
          </a:p>
        </p:txBody>
      </p:sp>
      <p:graphicFrame>
        <p:nvGraphicFramePr>
          <p:cNvPr id="9" name="Table 8"/>
          <p:cNvGraphicFramePr>
            <a:graphicFrameLocks noGrp="1"/>
          </p:cNvGraphicFramePr>
          <p:nvPr>
            <p:extLst>
              <p:ext uri="{D42A27DB-BD31-4B8C-83A1-F6EECF244321}">
                <p14:modId xmlns:p14="http://schemas.microsoft.com/office/powerpoint/2010/main" val="845102832"/>
              </p:ext>
            </p:extLst>
          </p:nvPr>
        </p:nvGraphicFramePr>
        <p:xfrm>
          <a:off x="382588" y="1312889"/>
          <a:ext cx="8464551" cy="4602480"/>
        </p:xfrm>
        <a:graphic>
          <a:graphicData uri="http://schemas.openxmlformats.org/drawingml/2006/table">
            <a:tbl>
              <a:tblPr/>
              <a:tblGrid>
                <a:gridCol w="2119945">
                  <a:extLst>
                    <a:ext uri="{9D8B030D-6E8A-4147-A177-3AD203B41FA5}">
                      <a16:colId xmlns:a16="http://schemas.microsoft.com/office/drawing/2014/main" xmlns="" val="20000"/>
                    </a:ext>
                  </a:extLst>
                </a:gridCol>
                <a:gridCol w="1157228">
                  <a:extLst>
                    <a:ext uri="{9D8B030D-6E8A-4147-A177-3AD203B41FA5}">
                      <a16:colId xmlns:a16="http://schemas.microsoft.com/office/drawing/2014/main" xmlns="" val="20001"/>
                    </a:ext>
                  </a:extLst>
                </a:gridCol>
                <a:gridCol w="1157228">
                  <a:extLst>
                    <a:ext uri="{9D8B030D-6E8A-4147-A177-3AD203B41FA5}">
                      <a16:colId xmlns:a16="http://schemas.microsoft.com/office/drawing/2014/main" xmlns="" val="20002"/>
                    </a:ext>
                  </a:extLst>
                </a:gridCol>
                <a:gridCol w="1157228">
                  <a:extLst>
                    <a:ext uri="{9D8B030D-6E8A-4147-A177-3AD203B41FA5}">
                      <a16:colId xmlns:a16="http://schemas.microsoft.com/office/drawing/2014/main" xmlns="" val="20003"/>
                    </a:ext>
                  </a:extLst>
                </a:gridCol>
                <a:gridCol w="1157228">
                  <a:extLst>
                    <a:ext uri="{9D8B030D-6E8A-4147-A177-3AD203B41FA5}">
                      <a16:colId xmlns:a16="http://schemas.microsoft.com/office/drawing/2014/main" xmlns="" val="20004"/>
                    </a:ext>
                  </a:extLst>
                </a:gridCol>
                <a:gridCol w="1715694">
                  <a:extLst>
                    <a:ext uri="{9D8B030D-6E8A-4147-A177-3AD203B41FA5}">
                      <a16:colId xmlns:a16="http://schemas.microsoft.com/office/drawing/2014/main" xmlns="" val="20005"/>
                    </a:ext>
                  </a:extLst>
                </a:gridCol>
              </a:tblGrid>
              <a:tr h="304800">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FFFFFF"/>
                          </a:solidFill>
                          <a:effectLst/>
                          <a:latin typeface="Arial" charset="0"/>
                          <a:ea typeface="ＭＳ Ｐゴシック" charset="-128"/>
                        </a:rPr>
                        <a:t>Outcome, %</a:t>
                      </a:r>
                    </a:p>
                  </a:txBody>
                  <a:tcPr marL="91447" marR="91447" anchor="ctr" horzOverflow="overflow">
                    <a:lnL>
                      <a:noFill/>
                    </a:lnL>
                    <a:lnR>
                      <a:noFill/>
                    </a:lnR>
                    <a:lnT>
                      <a:noFill/>
                    </a:lnT>
                    <a:lnB>
                      <a:noFill/>
                    </a:lnB>
                    <a:lnTlToBr>
                      <a:noFill/>
                    </a:lnTlToBr>
                    <a:lnBlToTr>
                      <a:noFill/>
                    </a:lnBlToTr>
                    <a:solidFill>
                      <a:schemeClr val="accent1"/>
                    </a:solidFill>
                  </a:tcPr>
                </a:tc>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FFFFFF"/>
                          </a:solidFill>
                          <a:effectLst/>
                          <a:latin typeface="Arial" charset="0"/>
                          <a:ea typeface="ＭＳ Ｐゴシック" charset="-128"/>
                        </a:rPr>
                        <a:t>SURVEYOR-II, Part 3</a:t>
                      </a:r>
                      <a:r>
                        <a:rPr kumimoji="0" lang="en-US" sz="1400" b="1" i="0" u="none" strike="noStrike" cap="none" normalizeH="0" baseline="30000" dirty="0">
                          <a:ln>
                            <a:noFill/>
                          </a:ln>
                          <a:solidFill>
                            <a:srgbClr val="FFFFFF"/>
                          </a:solidFill>
                          <a:effectLst/>
                          <a:latin typeface="Arial" charset="0"/>
                          <a:ea typeface="ＭＳ Ｐゴシック" charset="-128"/>
                        </a:rPr>
                        <a:t>[1]</a:t>
                      </a:r>
                    </a:p>
                  </a:txBody>
                  <a:tcPr marL="91447" marR="91447" anchor="ctr" horzOverflow="overflow">
                    <a:lnL>
                      <a:noFill/>
                    </a:lnL>
                    <a:lnR>
                      <a:noFill/>
                    </a:lnR>
                    <a:lnT>
                      <a:noFill/>
                    </a:lnT>
                    <a:lnB>
                      <a:noFill/>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a:ln>
                          <a:noFill/>
                        </a:ln>
                        <a:solidFill>
                          <a:srgbClr val="FFFFFF"/>
                        </a:solidFill>
                        <a:effectLst/>
                        <a:latin typeface="Arial" charset="0"/>
                        <a:ea typeface="ＭＳ Ｐゴシック" charset="-128"/>
                      </a:endParaRPr>
                    </a:p>
                  </a:txBody>
                  <a:tcPr marL="91447" marR="91447" horzOverflow="overflow">
                    <a:lnL>
                      <a:noFill/>
                    </a:lnL>
                    <a:lnR>
                      <a:noFill/>
                    </a:lnR>
                    <a:lnT>
                      <a:noFill/>
                    </a:lnT>
                    <a:lnB>
                      <a:noFill/>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1" i="0" u="none" strike="noStrike" cap="none" normalizeH="0" baseline="30000" dirty="0">
                        <a:ln>
                          <a:noFill/>
                        </a:ln>
                        <a:solidFill>
                          <a:srgbClr val="FFFFFF"/>
                        </a:solidFill>
                        <a:effectLst/>
                        <a:latin typeface="Arial" charset="0"/>
                        <a:ea typeface="ＭＳ Ｐゴシック" charset="-128"/>
                      </a:endParaRPr>
                    </a:p>
                  </a:txBody>
                  <a:tcPr marL="91447" marR="91447" anchor="ctr" horzOverflow="overflow">
                    <a:lnL>
                      <a:noFill/>
                    </a:lnL>
                    <a:lnR>
                      <a:noFill/>
                    </a:lnR>
                    <a:lnT>
                      <a:noFill/>
                    </a:lnT>
                    <a:lnB>
                      <a:noFill/>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rgbClr val="FFFFFF"/>
                        </a:solidFill>
                        <a:effectLst/>
                        <a:latin typeface="Arial" charset="0"/>
                        <a:ea typeface="ＭＳ Ｐゴシック" charset="-128"/>
                      </a:endParaRPr>
                    </a:p>
                  </a:txBody>
                  <a:tcPr marL="91447" marR="91447" anchor="ctr" horzOverflow="overflow">
                    <a:lnL>
                      <a:noFill/>
                    </a:lnL>
                    <a:lnR>
                      <a:noFill/>
                    </a:lnR>
                    <a:lnT>
                      <a:noFill/>
                    </a:lnT>
                    <a:lnB>
                      <a:noFill/>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1" i="0" u="none" strike="noStrike" cap="none" normalizeH="0" baseline="0" dirty="0">
                          <a:ln>
                            <a:noFill/>
                          </a:ln>
                          <a:solidFill>
                            <a:srgbClr val="FFFFFF"/>
                          </a:solidFill>
                          <a:effectLst/>
                          <a:latin typeface="Arial" charset="0"/>
                          <a:ea typeface="ＭＳ Ｐゴシック" charset="-128"/>
                        </a:rPr>
                        <a:t>EXPEDITION-IV</a:t>
                      </a:r>
                      <a:r>
                        <a:rPr kumimoji="0" lang="en-US" sz="1400" b="1" i="0" u="none" strike="noStrike" cap="none" normalizeH="0" baseline="30000" dirty="0">
                          <a:ln>
                            <a:noFill/>
                          </a:ln>
                          <a:solidFill>
                            <a:srgbClr val="FFFFFF"/>
                          </a:solidFill>
                          <a:effectLst/>
                          <a:latin typeface="Arial" charset="0"/>
                          <a:ea typeface="ＭＳ Ｐゴシック" charset="-128"/>
                        </a:rPr>
                        <a:t>[2]</a:t>
                      </a:r>
                    </a:p>
                  </a:txBody>
                  <a:tcPr marL="91447" marR="91447" anchor="ctr" horzOverflow="overflow">
                    <a:lnL>
                      <a:noFill/>
                    </a:lnL>
                    <a:lnR>
                      <a:noFill/>
                    </a:lnR>
                    <a:lnT>
                      <a:noFill/>
                    </a:lnT>
                    <a:lnB>
                      <a:noFill/>
                    </a:lnB>
                    <a:lnTlToBr>
                      <a:noFill/>
                    </a:lnTlToBr>
                    <a:lnBlToTr>
                      <a:noFill/>
                    </a:lnBlToTr>
                    <a:solidFill>
                      <a:schemeClr val="accent1"/>
                    </a:solidFill>
                  </a:tcPr>
                </a:tc>
                <a:extLst>
                  <a:ext uri="{0D108BD9-81ED-4DB2-BD59-A6C34878D82A}">
                    <a16:rowId xmlns:a16="http://schemas.microsoft.com/office/drawing/2014/main" xmlns="" val="10000"/>
                  </a:ext>
                </a:extLst>
              </a:tr>
              <a:tr h="94488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a:ln>
                          <a:noFill/>
                        </a:ln>
                        <a:solidFill>
                          <a:srgbClr val="FFFFFF"/>
                        </a:solidFill>
                        <a:effectLst/>
                        <a:latin typeface="Arial" charset="0"/>
                        <a:ea typeface="ＭＳ Ｐゴシック" charset="-128"/>
                      </a:endParaRPr>
                    </a:p>
                  </a:txBody>
                  <a:tcPr marL="91447" marR="91447" horzOverflow="overflow">
                    <a:lnL>
                      <a:noFill/>
                    </a:lnL>
                    <a:lnR>
                      <a:noFill/>
                    </a:lnR>
                    <a:lnT>
                      <a:noFill/>
                    </a:lnT>
                    <a:lnB>
                      <a:noFill/>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FFFFFF"/>
                          </a:solidFill>
                          <a:effectLst/>
                          <a:latin typeface="Arial" charset="0"/>
                          <a:ea typeface="ＭＳ Ｐゴシック" charset="-128"/>
                        </a:rPr>
                        <a:t>Tx-Exp </a:t>
                      </a:r>
                      <a:br>
                        <a:rPr kumimoji="0" lang="en-US" sz="1400" b="1" i="0" u="none" strike="noStrike" cap="none" normalizeH="0" baseline="0" dirty="0">
                          <a:ln>
                            <a:noFill/>
                          </a:ln>
                          <a:solidFill>
                            <a:srgbClr val="FFFFFF"/>
                          </a:solidFill>
                          <a:effectLst/>
                          <a:latin typeface="Arial" charset="0"/>
                          <a:ea typeface="ＭＳ Ｐゴシック" charset="-128"/>
                        </a:rPr>
                      </a:br>
                      <a:r>
                        <a:rPr kumimoji="0" lang="en-US" sz="1400" b="1" i="0" u="none" strike="noStrike" cap="none" normalizeH="0" baseline="0" dirty="0">
                          <a:ln>
                            <a:noFill/>
                          </a:ln>
                          <a:solidFill>
                            <a:srgbClr val="FFFFFF"/>
                          </a:solidFill>
                          <a:effectLst/>
                          <a:latin typeface="Arial" charset="0"/>
                          <a:ea typeface="ＭＳ Ｐゴシック" charset="-128"/>
                        </a:rPr>
                        <a:t>Noncirr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FFFFFF"/>
                          </a:solidFill>
                          <a:effectLst/>
                          <a:latin typeface="Arial" charset="0"/>
                          <a:ea typeface="ＭＳ Ｐゴシック" charset="-128"/>
                        </a:rPr>
                        <a:t>G/P 12 Wks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FFFFFF"/>
                          </a:solidFill>
                          <a:effectLst/>
                          <a:latin typeface="Arial" charset="0"/>
                          <a:ea typeface="ＭＳ Ｐゴシック" charset="-128"/>
                        </a:rPr>
                        <a:t>(n = 22)</a:t>
                      </a:r>
                    </a:p>
                  </a:txBody>
                  <a:tcPr marL="91447" marR="91447" anchor="ctr" horzOverflow="overflow">
                    <a:lnL>
                      <a:noFill/>
                    </a:lnL>
                    <a:lnR>
                      <a:noFill/>
                    </a:lnR>
                    <a:lnT>
                      <a:noFill/>
                    </a:lnT>
                    <a:lnB>
                      <a:noFill/>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FFFFFF"/>
                          </a:solidFill>
                          <a:effectLst/>
                          <a:latin typeface="Arial" charset="0"/>
                          <a:ea typeface="ＭＳ Ｐゴシック" charset="-128"/>
                        </a:rPr>
                        <a:t>Tx-Exp </a:t>
                      </a:r>
                      <a:br>
                        <a:rPr kumimoji="0" lang="en-US" sz="1400" b="1" i="0" u="none" strike="noStrike" cap="none" normalizeH="0" baseline="0" dirty="0">
                          <a:ln>
                            <a:noFill/>
                          </a:ln>
                          <a:solidFill>
                            <a:srgbClr val="FFFFFF"/>
                          </a:solidFill>
                          <a:effectLst/>
                          <a:latin typeface="Arial" charset="0"/>
                          <a:ea typeface="ＭＳ Ｐゴシック" charset="-128"/>
                        </a:rPr>
                      </a:br>
                      <a:r>
                        <a:rPr kumimoji="0" lang="en-US" sz="1400" b="1" i="0" u="none" strike="noStrike" cap="none" normalizeH="0" baseline="0" dirty="0">
                          <a:ln>
                            <a:noFill/>
                          </a:ln>
                          <a:solidFill>
                            <a:srgbClr val="FFFFFF"/>
                          </a:solidFill>
                          <a:effectLst/>
                          <a:latin typeface="Arial" charset="0"/>
                          <a:ea typeface="ＭＳ Ｐゴシック" charset="-128"/>
                        </a:rPr>
                        <a:t>Noncirr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FFFFFF"/>
                          </a:solidFill>
                          <a:effectLst/>
                          <a:latin typeface="Arial" charset="0"/>
                          <a:ea typeface="ＭＳ Ｐゴシック" charset="-128"/>
                        </a:rPr>
                        <a:t>G/P 16 Wks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FFFFFF"/>
                          </a:solidFill>
                          <a:effectLst/>
                          <a:latin typeface="Arial" charset="0"/>
                          <a:ea typeface="ＭＳ Ｐゴシック" charset="-128"/>
                        </a:rPr>
                        <a:t>(n = 22)</a:t>
                      </a:r>
                    </a:p>
                  </a:txBody>
                  <a:tcPr marL="91447" marR="91447" anchor="ctr" horzOverflow="overflow">
                    <a:lnL>
                      <a:noFill/>
                    </a:lnL>
                    <a:lnR>
                      <a:noFill/>
                    </a:lnR>
                    <a:lnT>
                      <a:noFill/>
                    </a:lnT>
                    <a:lnB>
                      <a:noFill/>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FFFFFF"/>
                          </a:solidFill>
                          <a:effectLst/>
                          <a:latin typeface="Arial" charset="0"/>
                          <a:ea typeface="ＭＳ Ｐゴシック" charset="-128"/>
                        </a:rPr>
                        <a:t>Tx-Naive</a:t>
                      </a:r>
                      <a:br>
                        <a:rPr kumimoji="0" lang="en-US" sz="1400" b="1" i="0" u="none" strike="noStrike" cap="none" normalizeH="0" baseline="0" dirty="0">
                          <a:ln>
                            <a:noFill/>
                          </a:ln>
                          <a:solidFill>
                            <a:srgbClr val="FFFFFF"/>
                          </a:solidFill>
                          <a:effectLst/>
                          <a:latin typeface="Arial" charset="0"/>
                          <a:ea typeface="ＭＳ Ｐゴシック" charset="-128"/>
                        </a:rPr>
                      </a:br>
                      <a:r>
                        <a:rPr kumimoji="0" lang="en-US" sz="1400" b="1" i="0" u="none" strike="noStrike" cap="none" normalizeH="0" baseline="0" dirty="0">
                          <a:ln>
                            <a:noFill/>
                          </a:ln>
                          <a:solidFill>
                            <a:srgbClr val="FFFFFF"/>
                          </a:solidFill>
                          <a:effectLst/>
                          <a:latin typeface="Arial" charset="0"/>
                          <a:ea typeface="ＭＳ Ｐゴシック" charset="-128"/>
                        </a:rPr>
                        <a:t>Cirrhotic</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FFFFFF"/>
                          </a:solidFill>
                          <a:effectLst/>
                          <a:latin typeface="Arial" charset="0"/>
                          <a:ea typeface="ＭＳ Ｐゴシック" charset="-128"/>
                        </a:rPr>
                        <a:t>G/P 12 Wks</a:t>
                      </a:r>
                      <a:br>
                        <a:rPr kumimoji="0" lang="en-US" sz="1400" b="1" i="0" u="none" strike="noStrike" cap="none" normalizeH="0" baseline="0" dirty="0">
                          <a:ln>
                            <a:noFill/>
                          </a:ln>
                          <a:solidFill>
                            <a:srgbClr val="FFFFFF"/>
                          </a:solidFill>
                          <a:effectLst/>
                          <a:latin typeface="Arial" charset="0"/>
                          <a:ea typeface="ＭＳ Ｐゴシック" charset="-128"/>
                        </a:rPr>
                      </a:br>
                      <a:r>
                        <a:rPr kumimoji="0" lang="en-US" sz="1400" b="1" i="0" u="none" strike="noStrike" cap="none" normalizeH="0" baseline="0" dirty="0">
                          <a:ln>
                            <a:noFill/>
                          </a:ln>
                          <a:solidFill>
                            <a:srgbClr val="FFFFFF"/>
                          </a:solidFill>
                          <a:effectLst/>
                          <a:latin typeface="Arial" charset="0"/>
                          <a:ea typeface="ＭＳ Ｐゴシック" charset="-128"/>
                        </a:rPr>
                        <a:t>(n = 40)</a:t>
                      </a:r>
                    </a:p>
                  </a:txBody>
                  <a:tcPr marL="91447" marR="91447" anchor="ctr" horzOverflow="overflow">
                    <a:lnL>
                      <a:noFill/>
                    </a:lnL>
                    <a:lnR>
                      <a:noFill/>
                    </a:lnR>
                    <a:lnT>
                      <a:noFill/>
                    </a:lnT>
                    <a:lnB>
                      <a:noFill/>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FFFFFF"/>
                          </a:solidFill>
                          <a:effectLst/>
                          <a:latin typeface="Arial" charset="0"/>
                          <a:ea typeface="ＭＳ Ｐゴシック" charset="-128"/>
                        </a:rPr>
                        <a:t>Tx-Exp </a:t>
                      </a:r>
                      <a:br>
                        <a:rPr kumimoji="0" lang="en-US" sz="1400" b="1" i="0" u="none" strike="noStrike" cap="none" normalizeH="0" baseline="0" dirty="0">
                          <a:ln>
                            <a:noFill/>
                          </a:ln>
                          <a:solidFill>
                            <a:srgbClr val="FFFFFF"/>
                          </a:solidFill>
                          <a:effectLst/>
                          <a:latin typeface="Arial" charset="0"/>
                          <a:ea typeface="ＭＳ Ｐゴシック" charset="-128"/>
                        </a:rPr>
                      </a:br>
                      <a:r>
                        <a:rPr kumimoji="0" lang="en-US" sz="1400" b="1" i="0" u="none" strike="noStrike" cap="none" normalizeH="0" baseline="0" dirty="0">
                          <a:ln>
                            <a:noFill/>
                          </a:ln>
                          <a:solidFill>
                            <a:srgbClr val="FFFFFF"/>
                          </a:solidFill>
                          <a:effectLst/>
                          <a:latin typeface="Arial" charset="0"/>
                          <a:ea typeface="ＭＳ Ｐゴシック" charset="-128"/>
                        </a:rPr>
                        <a:t>Cirrhotic</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FFFFFF"/>
                          </a:solidFill>
                          <a:effectLst/>
                          <a:latin typeface="Arial" charset="0"/>
                          <a:ea typeface="ＭＳ Ｐゴシック" charset="-128"/>
                        </a:rPr>
                        <a:t>G/P 16 Wks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FFFFFF"/>
                          </a:solidFill>
                          <a:effectLst/>
                          <a:latin typeface="Arial" charset="0"/>
                          <a:ea typeface="ＭＳ Ｐゴシック" charset="-128"/>
                        </a:rPr>
                        <a:t>(n = 47)</a:t>
                      </a:r>
                    </a:p>
                  </a:txBody>
                  <a:tcPr marL="91447" marR="91447" anchor="ctr" horzOverflow="overflow">
                    <a:lnL>
                      <a:noFill/>
                    </a:lnL>
                    <a:lnR>
                      <a:noFill/>
                    </a:lnR>
                    <a:lnT>
                      <a:noFill/>
                    </a:lnT>
                    <a:lnB>
                      <a:noFill/>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1" i="0" u="none" strike="noStrike" cap="none" normalizeH="0" baseline="0" dirty="0">
                          <a:ln>
                            <a:noFill/>
                          </a:ln>
                          <a:solidFill>
                            <a:srgbClr val="FFFFFF"/>
                          </a:solidFill>
                          <a:effectLst/>
                          <a:latin typeface="Arial" charset="0"/>
                          <a:ea typeface="ＭＳ Ｐゴシック" charset="-128"/>
                        </a:rPr>
                        <a:t>Pts With Renal Impairment</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1" i="0" u="none" strike="noStrike" cap="none" normalizeH="0" baseline="0" dirty="0">
                          <a:ln>
                            <a:noFill/>
                          </a:ln>
                          <a:solidFill>
                            <a:srgbClr val="FFFFFF"/>
                          </a:solidFill>
                          <a:effectLst/>
                          <a:latin typeface="Arial" charset="0"/>
                          <a:ea typeface="ＭＳ Ｐゴシック" charset="-128"/>
                        </a:rPr>
                        <a:t>G/P 12 Wks</a:t>
                      </a:r>
                      <a:br>
                        <a:rPr kumimoji="0" lang="en-US" sz="1400" b="1" i="0" u="none" strike="noStrike" cap="none" normalizeH="0" baseline="0" dirty="0">
                          <a:ln>
                            <a:noFill/>
                          </a:ln>
                          <a:solidFill>
                            <a:srgbClr val="FFFFFF"/>
                          </a:solidFill>
                          <a:effectLst/>
                          <a:latin typeface="Arial" charset="0"/>
                          <a:ea typeface="ＭＳ Ｐゴシック" charset="-128"/>
                        </a:rPr>
                      </a:br>
                      <a:r>
                        <a:rPr kumimoji="0" lang="en-US" sz="1400" b="1" i="0" u="none" strike="noStrike" cap="none" normalizeH="0" baseline="0" dirty="0">
                          <a:ln>
                            <a:noFill/>
                          </a:ln>
                          <a:solidFill>
                            <a:srgbClr val="FFFFFF"/>
                          </a:solidFill>
                          <a:effectLst/>
                          <a:latin typeface="Arial" charset="0"/>
                          <a:ea typeface="ＭＳ Ｐゴシック" charset="-128"/>
                        </a:rPr>
                        <a:t>(n = 104)</a:t>
                      </a:r>
                    </a:p>
                  </a:txBody>
                  <a:tcPr marL="91447" marR="91447" anchor="ctr" horzOverflow="overflow">
                    <a:lnL>
                      <a:noFill/>
                    </a:lnL>
                    <a:lnR>
                      <a:noFill/>
                    </a:lnR>
                    <a:lnT>
                      <a:noFill/>
                    </a:lnT>
                    <a:lnB>
                      <a:noFill/>
                    </a:lnB>
                    <a:lnTlToBr>
                      <a:noFill/>
                    </a:lnTlToBr>
                    <a:lnBlToTr>
                      <a:noFill/>
                    </a:lnBlToTr>
                    <a:solidFill>
                      <a:schemeClr val="accent1"/>
                    </a:solidFill>
                  </a:tcPr>
                </a:tc>
                <a:extLst>
                  <a:ext uri="{0D108BD9-81ED-4DB2-BD59-A6C34878D82A}">
                    <a16:rowId xmlns:a16="http://schemas.microsoft.com/office/drawing/2014/main" xmlns="" val="10001"/>
                  </a:ext>
                </a:extLst>
              </a:tr>
              <a:tr h="304800">
                <a:tc>
                  <a:txBody>
                    <a:bodyPr/>
                    <a:lstStyle/>
                    <a:p>
                      <a:pPr marL="0" indent="0" algn="l" rtl="0" fontAlgn="ctr">
                        <a:buFont typeface="Arial" panose="020B0604020202020204" pitchFamily="34" charset="0"/>
                        <a:buNone/>
                      </a:pPr>
                      <a:r>
                        <a:rPr lang="en-US" sz="1400" b="0" i="0" u="none" strike="noStrike" dirty="0">
                          <a:solidFill>
                            <a:schemeClr val="bg2">
                              <a:lumMod val="10000"/>
                            </a:schemeClr>
                          </a:solidFill>
                          <a:effectLst/>
                          <a:latin typeface="+mn-lt"/>
                        </a:rPr>
                        <a:t>Any AE</a:t>
                      </a:r>
                    </a:p>
                  </a:txBody>
                  <a:tcPr marL="91447" marR="91447" anchor="ctr">
                    <a:lnL>
                      <a:noFill/>
                    </a:lnL>
                    <a:lnR>
                      <a:noFill/>
                    </a:lnR>
                    <a:lnT>
                      <a:noFill/>
                    </a:lnT>
                    <a:lnB>
                      <a:noFill/>
                    </a:lnB>
                    <a:lnTlToBr>
                      <a:noFill/>
                    </a:lnTlToBr>
                    <a:lnBlToTr>
                      <a:noFill/>
                    </a:lnBlToTr>
                    <a:solidFill>
                      <a:srgbClr val="CDCDCF"/>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55</a:t>
                      </a:r>
                    </a:p>
                  </a:txBody>
                  <a:tcPr marL="91447" marR="91447" anchor="ctr">
                    <a:lnL>
                      <a:noFill/>
                    </a:lnL>
                    <a:lnR>
                      <a:noFill/>
                    </a:lnR>
                    <a:lnT>
                      <a:noFill/>
                    </a:lnT>
                    <a:lnB>
                      <a:noFill/>
                    </a:lnB>
                    <a:lnTlToBr>
                      <a:noFill/>
                    </a:lnTlToBr>
                    <a:lnBlToTr>
                      <a:noFill/>
                    </a:lnBlToTr>
                    <a:solidFill>
                      <a:srgbClr val="CDCDCF"/>
                    </a:solidFill>
                  </a:tcPr>
                </a:tc>
                <a:tc>
                  <a:txBody>
                    <a:bodyPr/>
                    <a:lstStyle/>
                    <a:p>
                      <a:pPr marL="0" marR="0" indent="0" algn="ctr"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lang="en-US" sz="1400" b="0" i="0" u="none" strike="noStrike" dirty="0">
                          <a:solidFill>
                            <a:schemeClr val="bg2">
                              <a:lumMod val="10000"/>
                            </a:schemeClr>
                          </a:solidFill>
                          <a:effectLst/>
                          <a:latin typeface="+mn-lt"/>
                        </a:rPr>
                        <a:t>77</a:t>
                      </a:r>
                    </a:p>
                  </a:txBody>
                  <a:tcPr marL="91447" marR="91447" anchor="ctr">
                    <a:lnL>
                      <a:noFill/>
                    </a:lnL>
                    <a:lnR>
                      <a:noFill/>
                    </a:lnR>
                    <a:lnT>
                      <a:noFill/>
                    </a:lnT>
                    <a:lnB>
                      <a:noFill/>
                    </a:lnB>
                    <a:lnTlToBr>
                      <a:noFill/>
                    </a:lnTlToBr>
                    <a:lnBlToTr>
                      <a:noFill/>
                    </a:lnBlToTr>
                    <a:solidFill>
                      <a:schemeClr val="bg2"/>
                    </a:solidFill>
                  </a:tcPr>
                </a:tc>
                <a:tc>
                  <a:txBody>
                    <a:bodyPr/>
                    <a:lstStyle/>
                    <a:p>
                      <a:pPr marL="0" marR="0" indent="0" algn="ctr"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lang="en-US" sz="1400" b="0" i="0" u="none" strike="noStrike" dirty="0">
                          <a:solidFill>
                            <a:schemeClr val="bg2">
                              <a:lumMod val="10000"/>
                            </a:schemeClr>
                          </a:solidFill>
                          <a:effectLst/>
                          <a:latin typeface="+mn-lt"/>
                        </a:rPr>
                        <a:t>80</a:t>
                      </a:r>
                    </a:p>
                  </a:txBody>
                  <a:tcPr marL="91447" marR="91447" anchor="ctr">
                    <a:lnL>
                      <a:noFill/>
                    </a:lnL>
                    <a:lnR>
                      <a:noFill/>
                    </a:lnR>
                    <a:lnT>
                      <a:noFill/>
                    </a:lnT>
                    <a:lnB>
                      <a:noFill/>
                    </a:lnB>
                    <a:lnTlToBr>
                      <a:noFill/>
                    </a:lnTlToBr>
                    <a:lnBlToTr>
                      <a:noFill/>
                    </a:lnBlToTr>
                    <a:solidFill>
                      <a:schemeClr val="bg2"/>
                    </a:solidFill>
                  </a:tcPr>
                </a:tc>
                <a:tc>
                  <a:txBody>
                    <a:bodyPr/>
                    <a:lstStyle/>
                    <a:p>
                      <a:pPr marL="0" marR="0" indent="0" algn="ctr"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lang="en-US" sz="1400" b="0" i="0" u="none" strike="noStrike" dirty="0">
                          <a:solidFill>
                            <a:schemeClr val="bg2">
                              <a:lumMod val="10000"/>
                            </a:schemeClr>
                          </a:solidFill>
                          <a:effectLst/>
                          <a:latin typeface="+mn-lt"/>
                        </a:rPr>
                        <a:t>72</a:t>
                      </a:r>
                    </a:p>
                  </a:txBody>
                  <a:tcPr marL="91447" marR="91447" anchor="ctr">
                    <a:lnL>
                      <a:noFill/>
                    </a:lnL>
                    <a:lnR>
                      <a:noFill/>
                    </a:lnR>
                    <a:lnT>
                      <a:noFill/>
                    </a:lnT>
                    <a:lnB>
                      <a:noFill/>
                    </a:lnB>
                    <a:lnTlToBr>
                      <a:noFill/>
                    </a:lnTlToBr>
                    <a:lnBlToTr>
                      <a:noFill/>
                    </a:lnBlToTr>
                    <a:solidFill>
                      <a:schemeClr val="bg2"/>
                    </a:solidFill>
                  </a:tcPr>
                </a:tc>
                <a:tc>
                  <a:txBody>
                    <a:bodyPr/>
                    <a:lstStyle/>
                    <a:p>
                      <a:pPr marL="0" marR="0" indent="0" algn="ctr"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lang="en-US" sz="1400" b="0" i="0" u="none" strike="noStrike" dirty="0">
                          <a:solidFill>
                            <a:schemeClr val="bg2">
                              <a:lumMod val="10000"/>
                            </a:schemeClr>
                          </a:solidFill>
                          <a:effectLst/>
                          <a:latin typeface="+mn-lt"/>
                        </a:rPr>
                        <a:t>71</a:t>
                      </a:r>
                    </a:p>
                  </a:txBody>
                  <a:tcPr marL="91447" marR="91447" anchor="ctr">
                    <a:lnL>
                      <a:noFill/>
                    </a:lnL>
                    <a:lnR>
                      <a:noFill/>
                    </a:lnR>
                    <a:lnT>
                      <a:noFill/>
                    </a:lnT>
                    <a:lnB>
                      <a:noFill/>
                    </a:lnB>
                    <a:lnTlToBr>
                      <a:noFill/>
                    </a:lnTlToBr>
                    <a:lnBlToTr>
                      <a:noFill/>
                    </a:lnBlToTr>
                    <a:solidFill>
                      <a:schemeClr val="bg2"/>
                    </a:solidFill>
                  </a:tcPr>
                </a:tc>
                <a:extLst>
                  <a:ext uri="{0D108BD9-81ED-4DB2-BD59-A6C34878D82A}">
                    <a16:rowId xmlns:a16="http://schemas.microsoft.com/office/drawing/2014/main" xmlns="" val="10002"/>
                  </a:ext>
                </a:extLst>
              </a:tr>
              <a:tr h="304800">
                <a:tc>
                  <a:txBody>
                    <a:bodyPr/>
                    <a:lstStyle/>
                    <a:p>
                      <a:pPr marL="0" indent="0" algn="l" rtl="0" fontAlgn="ctr">
                        <a:buFont typeface="Arial" panose="020B0604020202020204" pitchFamily="34" charset="0"/>
                        <a:buNone/>
                      </a:pPr>
                      <a:r>
                        <a:rPr lang="en-US" sz="1400" b="0" i="0" u="none" strike="noStrike" dirty="0">
                          <a:solidFill>
                            <a:schemeClr val="bg2">
                              <a:lumMod val="10000"/>
                            </a:schemeClr>
                          </a:solidFill>
                          <a:effectLst/>
                          <a:latin typeface="+mn-lt"/>
                        </a:rPr>
                        <a:t>D/c for AE</a:t>
                      </a:r>
                    </a:p>
                  </a:txBody>
                  <a:tcPr marL="91447" marR="91447" anchor="ctr">
                    <a:lnL>
                      <a:noFill/>
                    </a:lnL>
                    <a:lnR>
                      <a:noFill/>
                    </a:lnR>
                    <a:lnT>
                      <a:noFill/>
                    </a:lnT>
                    <a:lnB>
                      <a:noFill/>
                    </a:lnB>
                    <a:lnTlToBr>
                      <a:noFill/>
                    </a:lnTlToBr>
                    <a:lnBlToTr>
                      <a:noFill/>
                    </a:lnBlToTr>
                    <a:solidFill>
                      <a:srgbClr val="F2F2F2"/>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0</a:t>
                      </a:r>
                    </a:p>
                  </a:txBody>
                  <a:tcPr marL="91447" marR="91447" anchor="ctr">
                    <a:lnL>
                      <a:noFill/>
                    </a:lnL>
                    <a:lnR>
                      <a:noFill/>
                    </a:lnR>
                    <a:lnT>
                      <a:noFill/>
                    </a:lnT>
                    <a:lnB>
                      <a:noFill/>
                    </a:lnB>
                    <a:lnTlToBr>
                      <a:noFill/>
                    </a:lnTlToBr>
                    <a:lnBlToTr>
                      <a:noFill/>
                    </a:lnBlToTr>
                    <a:solidFill>
                      <a:srgbClr val="F2F2F2"/>
                    </a:solidFill>
                  </a:tcPr>
                </a:tc>
                <a:tc>
                  <a:txBody>
                    <a:bodyPr/>
                    <a:lstStyle/>
                    <a:p>
                      <a:pPr marL="0" marR="0" indent="0" algn="ctr"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lang="en-US" sz="1400" b="0" i="0" u="none" strike="noStrike" dirty="0">
                          <a:solidFill>
                            <a:schemeClr val="bg2">
                              <a:lumMod val="10000"/>
                            </a:schemeClr>
                          </a:solidFill>
                          <a:effectLst/>
                          <a:latin typeface="+mn-lt"/>
                        </a:rPr>
                        <a:t>0</a:t>
                      </a:r>
                    </a:p>
                  </a:txBody>
                  <a:tcPr marL="91447" marR="91447" anchor="ctr">
                    <a:lnL>
                      <a:noFill/>
                    </a:lnL>
                    <a:lnR>
                      <a:noFill/>
                    </a:lnR>
                    <a:lnT>
                      <a:noFill/>
                    </a:lnT>
                    <a:lnB>
                      <a:noFill/>
                    </a:lnB>
                    <a:lnTlToBr>
                      <a:noFill/>
                    </a:lnTlToBr>
                    <a:lnBlToTr>
                      <a:noFill/>
                    </a:lnBlToTr>
                    <a:solidFill>
                      <a:srgbClr val="F2F2F2"/>
                    </a:solidFill>
                  </a:tcPr>
                </a:tc>
                <a:tc>
                  <a:txBody>
                    <a:bodyPr/>
                    <a:lstStyle/>
                    <a:p>
                      <a:pPr marL="0" marR="0" indent="0" algn="ctr"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lang="en-US" sz="1400" b="0" i="0" u="none" strike="noStrike" dirty="0">
                          <a:solidFill>
                            <a:schemeClr val="bg2">
                              <a:lumMod val="10000"/>
                            </a:schemeClr>
                          </a:solidFill>
                          <a:effectLst/>
                          <a:latin typeface="+mn-lt"/>
                        </a:rPr>
                        <a:t>0</a:t>
                      </a:r>
                    </a:p>
                  </a:txBody>
                  <a:tcPr marL="91447" marR="91447" anchor="ctr">
                    <a:lnL>
                      <a:noFill/>
                    </a:lnL>
                    <a:lnR>
                      <a:noFill/>
                    </a:lnR>
                    <a:lnT>
                      <a:noFill/>
                    </a:lnT>
                    <a:lnB>
                      <a:noFill/>
                    </a:lnB>
                    <a:lnTlToBr>
                      <a:noFill/>
                    </a:lnTlToBr>
                    <a:lnBlToTr>
                      <a:noFill/>
                    </a:lnBlToTr>
                    <a:solidFill>
                      <a:srgbClr val="F2F2F2"/>
                    </a:solidFill>
                  </a:tcPr>
                </a:tc>
                <a:tc>
                  <a:txBody>
                    <a:bodyPr/>
                    <a:lstStyle/>
                    <a:p>
                      <a:pPr marL="0" marR="0" indent="0" algn="ctr"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lang="en-US" sz="1400" b="0" i="0" u="none" strike="noStrike" dirty="0">
                          <a:solidFill>
                            <a:schemeClr val="bg2">
                              <a:lumMod val="10000"/>
                            </a:schemeClr>
                          </a:solidFill>
                          <a:effectLst/>
                          <a:latin typeface="+mn-lt"/>
                        </a:rPr>
                        <a:t>0</a:t>
                      </a:r>
                    </a:p>
                  </a:txBody>
                  <a:tcPr marL="91447" marR="91447" anchor="ctr">
                    <a:lnL>
                      <a:noFill/>
                    </a:lnL>
                    <a:lnR>
                      <a:noFill/>
                    </a:lnR>
                    <a:lnT>
                      <a:noFill/>
                    </a:lnT>
                    <a:lnB>
                      <a:noFill/>
                    </a:lnB>
                    <a:lnTlToBr>
                      <a:noFill/>
                    </a:lnTlToBr>
                    <a:lnBlToTr>
                      <a:noFill/>
                    </a:lnBlToTr>
                    <a:solidFill>
                      <a:srgbClr val="F2F2F2"/>
                    </a:solidFill>
                  </a:tcPr>
                </a:tc>
                <a:tc>
                  <a:txBody>
                    <a:bodyPr/>
                    <a:lstStyle/>
                    <a:p>
                      <a:pPr marL="0" marR="0" indent="0" algn="ctr"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lang="en-US" sz="1400" b="0" i="0" u="none" strike="noStrike" dirty="0">
                          <a:solidFill>
                            <a:schemeClr val="bg2">
                              <a:lumMod val="10000"/>
                            </a:schemeClr>
                          </a:solidFill>
                          <a:effectLst/>
                          <a:latin typeface="+mn-lt"/>
                        </a:rPr>
                        <a:t>4</a:t>
                      </a:r>
                    </a:p>
                  </a:txBody>
                  <a:tcPr marL="91447" marR="91447" anchor="ctr">
                    <a:lnL>
                      <a:noFill/>
                    </a:lnL>
                    <a:lnR>
                      <a:noFill/>
                    </a:lnR>
                    <a:lnT>
                      <a:noFill/>
                    </a:lnT>
                    <a:lnB>
                      <a:noFill/>
                    </a:lnB>
                    <a:lnTlToBr>
                      <a:noFill/>
                    </a:lnTlToBr>
                    <a:lnBlToTr>
                      <a:noFill/>
                    </a:lnBlToTr>
                    <a:solidFill>
                      <a:srgbClr val="F2F2F2"/>
                    </a:solidFill>
                  </a:tcPr>
                </a:tc>
                <a:extLst>
                  <a:ext uri="{0D108BD9-81ED-4DB2-BD59-A6C34878D82A}">
                    <a16:rowId xmlns:a16="http://schemas.microsoft.com/office/drawing/2014/main" xmlns="" val="10003"/>
                  </a:ext>
                </a:extLst>
              </a:tr>
              <a:tr h="304800">
                <a:tc>
                  <a:txBody>
                    <a:bodyPr/>
                    <a:lstStyle/>
                    <a:p>
                      <a:pPr marL="0" indent="0" algn="l" rtl="0" fontAlgn="ctr">
                        <a:buFont typeface="Arial" panose="020B0604020202020204" pitchFamily="34" charset="0"/>
                        <a:buNone/>
                      </a:pPr>
                      <a:r>
                        <a:rPr lang="en-US" sz="1400" b="0" i="0" u="none" strike="noStrike" dirty="0">
                          <a:solidFill>
                            <a:schemeClr val="bg2">
                              <a:lumMod val="10000"/>
                            </a:schemeClr>
                          </a:solidFill>
                          <a:effectLst/>
                          <a:latin typeface="+mn-lt"/>
                        </a:rPr>
                        <a:t>Serious AE</a:t>
                      </a:r>
                      <a:r>
                        <a:rPr lang="en-US" sz="1400" b="0" i="0" u="none" strike="noStrike" baseline="30000" dirty="0">
                          <a:solidFill>
                            <a:schemeClr val="bg2">
                              <a:lumMod val="10000"/>
                            </a:schemeClr>
                          </a:solidFill>
                          <a:effectLst/>
                          <a:latin typeface="+mn-lt"/>
                        </a:rPr>
                        <a:t>‡</a:t>
                      </a:r>
                      <a:endParaRPr lang="en-US" sz="1400" b="0" i="0" u="none" strike="noStrike" dirty="0">
                        <a:solidFill>
                          <a:schemeClr val="bg2">
                            <a:lumMod val="10000"/>
                          </a:schemeClr>
                        </a:solidFill>
                        <a:effectLst/>
                        <a:latin typeface="+mn-lt"/>
                      </a:endParaRP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5</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5</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3</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7</a:t>
                      </a:r>
                    </a:p>
                  </a:txBody>
                  <a:tcPr marL="91447" marR="91447" anchor="ctr">
                    <a:lnL>
                      <a:noFill/>
                    </a:lnL>
                    <a:lnR>
                      <a:noFill/>
                    </a:lnR>
                    <a:lnT>
                      <a:noFill/>
                    </a:lnT>
                    <a:lnB>
                      <a:noFill/>
                    </a:lnB>
                    <a:lnTlToBr>
                      <a:noFill/>
                    </a:lnTlToBr>
                    <a:lnBlToTr>
                      <a:noFill/>
                    </a:lnBlToTr>
                    <a:solidFill>
                      <a:schemeClr val="bg2"/>
                    </a:solidFill>
                  </a:tcPr>
                </a:tc>
                <a:tc>
                  <a:txBody>
                    <a:bodyPr/>
                    <a:lstStyle/>
                    <a:p>
                      <a:pPr marL="0" marR="0" lvl="0" indent="0" algn="ctr"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lang="en-US" sz="1400" b="0" i="0" u="none" strike="noStrike" dirty="0">
                          <a:solidFill>
                            <a:schemeClr val="bg2">
                              <a:lumMod val="10000"/>
                            </a:schemeClr>
                          </a:solidFill>
                          <a:effectLst/>
                          <a:latin typeface="+mn-lt"/>
                        </a:rPr>
                        <a:t>24</a:t>
                      </a:r>
                      <a:endParaRPr lang="en-US" sz="1400" b="0" i="0" u="none" strike="noStrike" baseline="30000" dirty="0">
                        <a:solidFill>
                          <a:schemeClr val="bg2">
                            <a:lumMod val="10000"/>
                          </a:schemeClr>
                        </a:solidFill>
                        <a:effectLst/>
                        <a:latin typeface="+mn-lt"/>
                      </a:endParaRPr>
                    </a:p>
                  </a:txBody>
                  <a:tcPr marL="91447" marR="91447" anchor="ctr">
                    <a:lnL>
                      <a:noFill/>
                    </a:lnL>
                    <a:lnR>
                      <a:noFill/>
                    </a:lnR>
                    <a:lnT>
                      <a:noFill/>
                    </a:lnT>
                    <a:lnB>
                      <a:noFill/>
                    </a:lnB>
                    <a:lnTlToBr>
                      <a:noFill/>
                    </a:lnTlToBr>
                    <a:lnBlToTr>
                      <a:noFill/>
                    </a:lnBlToTr>
                    <a:solidFill>
                      <a:schemeClr val="bg2"/>
                    </a:solidFill>
                  </a:tcPr>
                </a:tc>
                <a:extLst>
                  <a:ext uri="{0D108BD9-81ED-4DB2-BD59-A6C34878D82A}">
                    <a16:rowId xmlns:a16="http://schemas.microsoft.com/office/drawing/2014/main" xmlns="" val="10004"/>
                  </a:ext>
                </a:extLst>
              </a:tr>
              <a:tr h="304800">
                <a:tc>
                  <a:txBody>
                    <a:bodyPr/>
                    <a:lstStyle/>
                    <a:p>
                      <a:pPr marL="0" marR="0" lvl="0" indent="0" algn="l" defTabSz="914400" rtl="0" eaLnBrk="1" fontAlgn="b" latinLnBrk="0" hangingPunct="1">
                        <a:lnSpc>
                          <a:spcPct val="100000"/>
                        </a:lnSpc>
                        <a:spcBef>
                          <a:spcPts val="0"/>
                        </a:spcBef>
                        <a:spcAft>
                          <a:spcPts val="0"/>
                        </a:spcAft>
                        <a:buClrTx/>
                        <a:buSzTx/>
                        <a:buFont typeface="Arial" panose="020B0604020202020204" pitchFamily="34" charset="0"/>
                        <a:buNone/>
                        <a:tabLst/>
                        <a:defRPr/>
                      </a:pPr>
                      <a:r>
                        <a:rPr lang="en-US" sz="1400" b="0" i="0" u="none" strike="noStrike" dirty="0">
                          <a:solidFill>
                            <a:schemeClr val="bg2">
                              <a:lumMod val="10000"/>
                            </a:schemeClr>
                          </a:solidFill>
                          <a:effectLst/>
                          <a:latin typeface="+mn-lt"/>
                        </a:rPr>
                        <a:t>Death</a:t>
                      </a:r>
                    </a:p>
                  </a:txBody>
                  <a:tcPr marL="91447" marR="91447" anchor="ctr">
                    <a:lnL>
                      <a:noFill/>
                    </a:lnL>
                    <a:lnR>
                      <a:noFill/>
                    </a:lnR>
                    <a:lnT>
                      <a:noFill/>
                    </a:lnT>
                    <a:lnB>
                      <a:noFill/>
                    </a:lnB>
                    <a:lnTlToBr>
                      <a:noFill/>
                    </a:lnTlToBr>
                    <a:lnBlToTr>
                      <a:noFill/>
                    </a:lnBlToTr>
                    <a:solidFill>
                      <a:srgbClr val="F2F2F2"/>
                    </a:solidFill>
                  </a:tcPr>
                </a:tc>
                <a:tc>
                  <a:txBody>
                    <a:bodyPr/>
                    <a:lstStyle/>
                    <a:p>
                      <a:pPr marL="0" indent="0" algn="ctr" fontAlgn="b">
                        <a:buFont typeface="Arial" panose="020B0604020202020204" pitchFamily="34" charset="0"/>
                        <a:buNone/>
                      </a:pPr>
                      <a:r>
                        <a:rPr lang="en-US" sz="1400" b="0" i="0" u="none" strike="noStrike" dirty="0">
                          <a:solidFill>
                            <a:schemeClr val="bg2">
                              <a:lumMod val="10000"/>
                            </a:schemeClr>
                          </a:solidFill>
                          <a:effectLst/>
                          <a:latin typeface="+mn-lt"/>
                        </a:rPr>
                        <a:t>NR</a:t>
                      </a:r>
                    </a:p>
                  </a:txBody>
                  <a:tcPr marL="91447" marR="91447" anchor="ctr">
                    <a:lnL>
                      <a:noFill/>
                    </a:lnL>
                    <a:lnR>
                      <a:noFill/>
                    </a:lnR>
                    <a:lnT>
                      <a:noFill/>
                    </a:lnT>
                    <a:lnB>
                      <a:noFill/>
                    </a:lnB>
                    <a:lnTlToBr>
                      <a:noFill/>
                    </a:lnTlToBr>
                    <a:lnBlToTr>
                      <a:noFill/>
                    </a:lnBlToTr>
                    <a:solidFill>
                      <a:srgbClr val="F2F2F2"/>
                    </a:solidFill>
                  </a:tcPr>
                </a:tc>
                <a:tc>
                  <a:txBody>
                    <a:bodyPr/>
                    <a:lstStyle/>
                    <a:p>
                      <a:pPr marL="0" marR="0" lvl="0" indent="0" algn="ctr"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lang="en-US" sz="1400" b="0" i="0" u="none" strike="noStrike" dirty="0">
                          <a:solidFill>
                            <a:schemeClr val="bg2">
                              <a:lumMod val="10000"/>
                            </a:schemeClr>
                          </a:solidFill>
                          <a:effectLst/>
                          <a:latin typeface="+mn-lt"/>
                        </a:rPr>
                        <a:t>NR</a:t>
                      </a:r>
                    </a:p>
                  </a:txBody>
                  <a:tcPr marL="91447" marR="91447" anchor="ctr">
                    <a:lnL>
                      <a:noFill/>
                    </a:lnL>
                    <a:lnR>
                      <a:noFill/>
                    </a:lnR>
                    <a:lnT>
                      <a:noFill/>
                    </a:lnT>
                    <a:lnB>
                      <a:noFill/>
                    </a:lnB>
                    <a:lnTlToBr>
                      <a:noFill/>
                    </a:lnTlToBr>
                    <a:lnBlToTr>
                      <a:noFill/>
                    </a:lnBlToTr>
                    <a:solidFill>
                      <a:srgbClr val="F2F2F2"/>
                    </a:solidFill>
                  </a:tcPr>
                </a:tc>
                <a:tc>
                  <a:txBody>
                    <a:bodyPr/>
                    <a:lstStyle/>
                    <a:p>
                      <a:pPr marL="0" marR="0" lvl="0" indent="0" algn="ctr"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lang="en-US" sz="1400" b="0" i="0" u="none" strike="noStrike" dirty="0">
                          <a:solidFill>
                            <a:schemeClr val="bg2">
                              <a:lumMod val="10000"/>
                            </a:schemeClr>
                          </a:solidFill>
                          <a:effectLst/>
                          <a:latin typeface="+mn-lt"/>
                        </a:rPr>
                        <a:t>NR</a:t>
                      </a:r>
                    </a:p>
                  </a:txBody>
                  <a:tcPr marL="91447" marR="91447" anchor="ctr">
                    <a:lnL>
                      <a:noFill/>
                    </a:lnL>
                    <a:lnR>
                      <a:noFill/>
                    </a:lnR>
                    <a:lnT>
                      <a:noFill/>
                    </a:lnT>
                    <a:lnB>
                      <a:noFill/>
                    </a:lnB>
                    <a:lnTlToBr>
                      <a:noFill/>
                    </a:lnTlToBr>
                    <a:lnBlToTr>
                      <a:noFill/>
                    </a:lnBlToTr>
                    <a:solidFill>
                      <a:srgbClr val="F2F2F2"/>
                    </a:solidFill>
                  </a:tcPr>
                </a:tc>
                <a:tc>
                  <a:txBody>
                    <a:bodyPr/>
                    <a:lstStyle/>
                    <a:p>
                      <a:pPr marL="0" marR="0" lvl="0" indent="0" algn="ctr"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lang="en-US" sz="1400" b="0" i="0" u="none" strike="noStrike" dirty="0">
                          <a:solidFill>
                            <a:schemeClr val="bg2">
                              <a:lumMod val="10000"/>
                            </a:schemeClr>
                          </a:solidFill>
                          <a:effectLst/>
                          <a:latin typeface="+mn-lt"/>
                        </a:rPr>
                        <a:t>NR</a:t>
                      </a:r>
                    </a:p>
                  </a:txBody>
                  <a:tcPr marL="91447" marR="91447" anchor="ctr">
                    <a:lnL>
                      <a:noFill/>
                    </a:lnL>
                    <a:lnR>
                      <a:noFill/>
                    </a:lnR>
                    <a:lnT>
                      <a:noFill/>
                    </a:lnT>
                    <a:lnB>
                      <a:noFill/>
                    </a:lnB>
                    <a:lnTlToBr>
                      <a:noFill/>
                    </a:lnTlToBr>
                    <a:lnBlToTr>
                      <a:noFill/>
                    </a:lnBlToTr>
                    <a:solidFill>
                      <a:srgbClr val="F2F2F2"/>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1</a:t>
                      </a:r>
                    </a:p>
                  </a:txBody>
                  <a:tcPr marL="91447" marR="91447" anchor="ctr">
                    <a:lnL>
                      <a:noFill/>
                    </a:lnL>
                    <a:lnR>
                      <a:noFill/>
                    </a:lnR>
                    <a:lnT>
                      <a:noFill/>
                    </a:lnT>
                    <a:lnB>
                      <a:noFill/>
                    </a:lnB>
                    <a:lnTlToBr>
                      <a:noFill/>
                    </a:lnTlToBr>
                    <a:lnBlToTr>
                      <a:noFill/>
                    </a:lnBlToTr>
                    <a:solidFill>
                      <a:srgbClr val="F2F2F2"/>
                    </a:solidFill>
                  </a:tcPr>
                </a:tc>
                <a:extLst>
                  <a:ext uri="{0D108BD9-81ED-4DB2-BD59-A6C34878D82A}">
                    <a16:rowId xmlns:a16="http://schemas.microsoft.com/office/drawing/2014/main" xmlns="" val="10005"/>
                  </a:ext>
                </a:extLst>
              </a:tr>
              <a:tr h="304800">
                <a:tc>
                  <a:txBody>
                    <a:bodyPr/>
                    <a:lstStyle/>
                    <a:p>
                      <a:pPr marL="0" marR="0" lvl="0" indent="0" algn="l" defTabSz="914400" rtl="0" eaLnBrk="1" fontAlgn="b" latinLnBrk="0" hangingPunct="1">
                        <a:lnSpc>
                          <a:spcPct val="100000"/>
                        </a:lnSpc>
                        <a:spcBef>
                          <a:spcPts val="0"/>
                        </a:spcBef>
                        <a:spcAft>
                          <a:spcPts val="0"/>
                        </a:spcAft>
                        <a:buClrTx/>
                        <a:buSzTx/>
                        <a:buFont typeface="Arial" panose="020B0604020202020204" pitchFamily="34" charset="0"/>
                        <a:buNone/>
                        <a:tabLst/>
                        <a:defRPr/>
                      </a:pPr>
                      <a:r>
                        <a:rPr lang="en-US" sz="1400" b="0" i="0" u="none" strike="noStrike" dirty="0">
                          <a:solidFill>
                            <a:schemeClr val="bg2">
                              <a:lumMod val="10000"/>
                            </a:schemeClr>
                          </a:solidFill>
                          <a:effectLst/>
                          <a:latin typeface="+mn-lt"/>
                        </a:rPr>
                        <a:t>AE in ≥ 10% of pts</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fontAlgn="b">
                        <a:buFont typeface="Arial" panose="020B0604020202020204" pitchFamily="34" charset="0"/>
                        <a:buNone/>
                      </a:pPr>
                      <a:endParaRPr lang="en-US" sz="1400" b="0" i="0" u="none" strike="noStrike" dirty="0">
                        <a:solidFill>
                          <a:schemeClr val="bg2">
                            <a:lumMod val="10000"/>
                          </a:schemeClr>
                        </a:solidFill>
                        <a:effectLst/>
                        <a:latin typeface="+mn-lt"/>
                      </a:endParaRP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rtl="0" fontAlgn="ctr">
                        <a:buFont typeface="Arial" panose="020B0604020202020204" pitchFamily="34" charset="0"/>
                        <a:buNone/>
                      </a:pPr>
                      <a:endParaRPr lang="en-US" sz="1400" b="0" i="0" u="none" strike="noStrike" dirty="0">
                        <a:solidFill>
                          <a:schemeClr val="bg2">
                            <a:lumMod val="10000"/>
                          </a:schemeClr>
                        </a:solidFill>
                        <a:effectLst/>
                        <a:latin typeface="+mn-lt"/>
                      </a:endParaRP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rtl="0" fontAlgn="ctr">
                        <a:buFont typeface="Arial" panose="020B0604020202020204" pitchFamily="34" charset="0"/>
                        <a:buNone/>
                      </a:pPr>
                      <a:endParaRPr lang="en-US" sz="1400" b="0" i="0" u="none" strike="noStrike" dirty="0">
                        <a:solidFill>
                          <a:schemeClr val="bg2">
                            <a:lumMod val="10000"/>
                          </a:schemeClr>
                        </a:solidFill>
                        <a:effectLst/>
                        <a:latin typeface="+mn-lt"/>
                      </a:endParaRP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rtl="0" fontAlgn="ctr">
                        <a:buFont typeface="Arial" panose="020B0604020202020204" pitchFamily="34" charset="0"/>
                        <a:buNone/>
                      </a:pPr>
                      <a:endParaRPr lang="en-US" sz="1400" b="0" i="0" u="none" strike="noStrike" dirty="0">
                        <a:solidFill>
                          <a:schemeClr val="bg2">
                            <a:lumMod val="10000"/>
                          </a:schemeClr>
                        </a:solidFill>
                        <a:effectLst/>
                        <a:latin typeface="+mn-lt"/>
                      </a:endParaRP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rtl="0" fontAlgn="ctr">
                        <a:buFont typeface="Arial" panose="020B0604020202020204" pitchFamily="34" charset="0"/>
                        <a:buNone/>
                      </a:pPr>
                      <a:endParaRPr lang="en-US" sz="1400" b="0" i="0" u="none" strike="noStrike" dirty="0">
                        <a:solidFill>
                          <a:schemeClr val="bg2">
                            <a:lumMod val="10000"/>
                          </a:schemeClr>
                        </a:solidFill>
                        <a:effectLst/>
                        <a:latin typeface="+mn-lt"/>
                      </a:endParaRPr>
                    </a:p>
                  </a:txBody>
                  <a:tcPr marL="91447" marR="91447" anchor="ctr">
                    <a:lnL>
                      <a:noFill/>
                    </a:lnL>
                    <a:lnR>
                      <a:noFill/>
                    </a:lnR>
                    <a:lnT>
                      <a:noFill/>
                    </a:lnT>
                    <a:lnB>
                      <a:noFill/>
                    </a:lnB>
                    <a:lnTlToBr>
                      <a:noFill/>
                    </a:lnTlToBr>
                    <a:lnBlToTr>
                      <a:noFill/>
                    </a:lnBlToTr>
                    <a:solidFill>
                      <a:schemeClr val="bg2"/>
                    </a:solidFill>
                  </a:tcPr>
                </a:tc>
                <a:extLst>
                  <a:ext uri="{0D108BD9-81ED-4DB2-BD59-A6C34878D82A}">
                    <a16:rowId xmlns:a16="http://schemas.microsoft.com/office/drawing/2014/main" xmlns="" val="10006"/>
                  </a:ext>
                </a:extLst>
              </a:tr>
              <a:tr h="304800">
                <a:tc>
                  <a:txBody>
                    <a:bodyPr/>
                    <a:lstStyle/>
                    <a:p>
                      <a:pPr marL="285750" indent="-166688" algn="l" fontAlgn="b">
                        <a:buFont typeface="Wingdings" panose="05000000000000000000" pitchFamily="2" charset="2"/>
                        <a:buChar char="§"/>
                      </a:pPr>
                      <a:r>
                        <a:rPr lang="en-US" sz="1400" b="0" i="0" u="none" strike="noStrike" dirty="0">
                          <a:solidFill>
                            <a:schemeClr val="bg2">
                              <a:lumMod val="10000"/>
                            </a:schemeClr>
                          </a:solidFill>
                          <a:effectLst/>
                          <a:latin typeface="+mn-lt"/>
                        </a:rPr>
                        <a:t>Fatigue</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fontAlgn="b">
                        <a:buFont typeface="Arial" panose="020B0604020202020204" pitchFamily="34" charset="0"/>
                        <a:buNone/>
                      </a:pPr>
                      <a:r>
                        <a:rPr lang="en-US" sz="1400" b="0" i="0" u="none" strike="noStrike" dirty="0">
                          <a:solidFill>
                            <a:schemeClr val="bg2">
                              <a:lumMod val="10000"/>
                            </a:schemeClr>
                          </a:solidFill>
                          <a:effectLst/>
                          <a:latin typeface="+mn-lt"/>
                        </a:rPr>
                        <a:t>18</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18</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13</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34</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14</a:t>
                      </a:r>
                    </a:p>
                  </a:txBody>
                  <a:tcPr marL="91447" marR="91447" anchor="ctr">
                    <a:lnL>
                      <a:noFill/>
                    </a:lnL>
                    <a:lnR>
                      <a:noFill/>
                    </a:lnR>
                    <a:lnT>
                      <a:noFill/>
                    </a:lnT>
                    <a:lnB>
                      <a:noFill/>
                    </a:lnB>
                    <a:lnTlToBr>
                      <a:noFill/>
                    </a:lnTlToBr>
                    <a:lnBlToTr>
                      <a:noFill/>
                    </a:lnBlToTr>
                    <a:solidFill>
                      <a:schemeClr val="bg2"/>
                    </a:solidFill>
                  </a:tcPr>
                </a:tc>
                <a:extLst>
                  <a:ext uri="{0D108BD9-81ED-4DB2-BD59-A6C34878D82A}">
                    <a16:rowId xmlns:a16="http://schemas.microsoft.com/office/drawing/2014/main" xmlns="" val="10007"/>
                  </a:ext>
                </a:extLst>
              </a:tr>
              <a:tr h="304800">
                <a:tc>
                  <a:txBody>
                    <a:bodyPr/>
                    <a:lstStyle/>
                    <a:p>
                      <a:pPr marL="285750" indent="-166688" algn="l" fontAlgn="b">
                        <a:buFont typeface="Wingdings" panose="05000000000000000000" pitchFamily="2" charset="2"/>
                        <a:buChar char="§"/>
                      </a:pPr>
                      <a:r>
                        <a:rPr lang="en-US" sz="1400" b="0" i="0" u="none" strike="noStrike" dirty="0">
                          <a:solidFill>
                            <a:schemeClr val="bg2">
                              <a:lumMod val="10000"/>
                            </a:schemeClr>
                          </a:solidFill>
                          <a:effectLst/>
                          <a:latin typeface="+mn-lt"/>
                        </a:rPr>
                        <a:t>Headache</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fontAlgn="b">
                        <a:buFont typeface="Arial" panose="020B0604020202020204" pitchFamily="34" charset="0"/>
                        <a:buNone/>
                      </a:pPr>
                      <a:r>
                        <a:rPr lang="en-US" sz="1400" b="0" i="0" u="none" strike="noStrike" dirty="0">
                          <a:solidFill>
                            <a:schemeClr val="bg2">
                              <a:lumMod val="10000"/>
                            </a:schemeClr>
                          </a:solidFill>
                          <a:effectLst/>
                          <a:latin typeface="+mn-lt"/>
                        </a:rPr>
                        <a:t>23</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18</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25</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13</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12</a:t>
                      </a:r>
                    </a:p>
                  </a:txBody>
                  <a:tcPr marL="91447" marR="91447" anchor="ctr">
                    <a:lnL>
                      <a:noFill/>
                    </a:lnL>
                    <a:lnR>
                      <a:noFill/>
                    </a:lnR>
                    <a:lnT>
                      <a:noFill/>
                    </a:lnT>
                    <a:lnB>
                      <a:noFill/>
                    </a:lnB>
                    <a:lnTlToBr>
                      <a:noFill/>
                    </a:lnTlToBr>
                    <a:lnBlToTr>
                      <a:noFill/>
                    </a:lnBlToTr>
                    <a:solidFill>
                      <a:schemeClr val="bg2"/>
                    </a:solidFill>
                  </a:tcPr>
                </a:tc>
                <a:extLst>
                  <a:ext uri="{0D108BD9-81ED-4DB2-BD59-A6C34878D82A}">
                    <a16:rowId xmlns:a16="http://schemas.microsoft.com/office/drawing/2014/main" xmlns="" val="10008"/>
                  </a:ext>
                </a:extLst>
              </a:tr>
              <a:tr h="304800">
                <a:tc>
                  <a:txBody>
                    <a:bodyPr/>
                    <a:lstStyle/>
                    <a:p>
                      <a:pPr marL="285750" indent="-166688" algn="l" fontAlgn="b">
                        <a:buFont typeface="Wingdings" panose="05000000000000000000" pitchFamily="2" charset="2"/>
                        <a:buChar char="§"/>
                      </a:pPr>
                      <a:r>
                        <a:rPr lang="en-US" sz="1400" b="0" i="0" u="none" strike="noStrike" dirty="0">
                          <a:solidFill>
                            <a:schemeClr val="bg2">
                              <a:lumMod val="10000"/>
                            </a:schemeClr>
                          </a:solidFill>
                          <a:effectLst/>
                          <a:latin typeface="+mn-lt"/>
                        </a:rPr>
                        <a:t>Pruritus</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fontAlgn="b">
                        <a:buFont typeface="Arial" panose="020B0604020202020204" pitchFamily="34" charset="0"/>
                        <a:buNone/>
                      </a:pPr>
                      <a:r>
                        <a:rPr lang="en-US" sz="1400" b="0" i="0" u="none" strike="noStrike" dirty="0">
                          <a:solidFill>
                            <a:schemeClr val="bg2">
                              <a:lumMod val="10000"/>
                            </a:schemeClr>
                          </a:solidFill>
                          <a:effectLst/>
                          <a:latin typeface="+mn-lt"/>
                        </a:rPr>
                        <a:t>NA</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NA</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NA</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NA</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20</a:t>
                      </a:r>
                    </a:p>
                  </a:txBody>
                  <a:tcPr marL="91447" marR="91447" anchor="ctr">
                    <a:lnL>
                      <a:noFill/>
                    </a:lnL>
                    <a:lnR>
                      <a:noFill/>
                    </a:lnR>
                    <a:lnT>
                      <a:noFill/>
                    </a:lnT>
                    <a:lnB>
                      <a:noFill/>
                    </a:lnB>
                    <a:lnTlToBr>
                      <a:noFill/>
                    </a:lnTlToBr>
                    <a:lnBlToTr>
                      <a:noFill/>
                    </a:lnBlToTr>
                    <a:solidFill>
                      <a:schemeClr val="bg2"/>
                    </a:solidFill>
                  </a:tcPr>
                </a:tc>
                <a:extLst>
                  <a:ext uri="{0D108BD9-81ED-4DB2-BD59-A6C34878D82A}">
                    <a16:rowId xmlns:a16="http://schemas.microsoft.com/office/drawing/2014/main" xmlns="" val="10009"/>
                  </a:ext>
                </a:extLst>
              </a:tr>
              <a:tr h="304800">
                <a:tc>
                  <a:txBody>
                    <a:bodyPr/>
                    <a:lstStyle/>
                    <a:p>
                      <a:pPr marL="0" indent="0" algn="l" fontAlgn="b">
                        <a:buFont typeface="Arial" panose="020B0604020202020204" pitchFamily="34" charset="0"/>
                        <a:buNone/>
                      </a:pPr>
                      <a:r>
                        <a:rPr lang="en-US" sz="1400" b="0" i="0" u="none" strike="noStrike" dirty="0">
                          <a:solidFill>
                            <a:schemeClr val="bg2">
                              <a:lumMod val="10000"/>
                            </a:schemeClr>
                          </a:solidFill>
                          <a:effectLst/>
                          <a:latin typeface="+mn-lt"/>
                        </a:rPr>
                        <a:t>AST grade ≥ 3*</a:t>
                      </a:r>
                    </a:p>
                  </a:txBody>
                  <a:tcPr marL="91447" marR="91447" anchor="ctr">
                    <a:lnL>
                      <a:noFill/>
                    </a:lnL>
                    <a:lnR>
                      <a:noFill/>
                    </a:lnR>
                    <a:lnT>
                      <a:noFill/>
                    </a:lnT>
                    <a:lnB>
                      <a:noFill/>
                    </a:lnB>
                    <a:lnTlToBr>
                      <a:noFill/>
                    </a:lnTlToBr>
                    <a:lnBlToTr>
                      <a:noFill/>
                    </a:lnBlToTr>
                    <a:solidFill>
                      <a:schemeClr val="tx1">
                        <a:lumMod val="95000"/>
                      </a:schemeClr>
                    </a:solidFill>
                  </a:tcPr>
                </a:tc>
                <a:tc>
                  <a:txBody>
                    <a:bodyPr/>
                    <a:lstStyle/>
                    <a:p>
                      <a:pPr marL="0" indent="0" algn="ctr" fontAlgn="b">
                        <a:buFont typeface="Arial" panose="020B0604020202020204" pitchFamily="34" charset="0"/>
                        <a:buNone/>
                      </a:pPr>
                      <a:r>
                        <a:rPr lang="en-US" sz="1400" b="0" i="0" u="none" strike="noStrike" dirty="0">
                          <a:solidFill>
                            <a:schemeClr val="bg2">
                              <a:lumMod val="10000"/>
                            </a:schemeClr>
                          </a:solidFill>
                          <a:effectLst/>
                          <a:latin typeface="+mn-lt"/>
                        </a:rPr>
                        <a:t>5</a:t>
                      </a:r>
                    </a:p>
                  </a:txBody>
                  <a:tcPr marL="91447" marR="91447" anchor="ctr">
                    <a:lnL>
                      <a:noFill/>
                    </a:lnL>
                    <a:lnR>
                      <a:noFill/>
                    </a:lnR>
                    <a:lnT>
                      <a:noFill/>
                    </a:lnT>
                    <a:lnB>
                      <a:noFill/>
                    </a:lnB>
                    <a:lnTlToBr>
                      <a:noFill/>
                    </a:lnTlToBr>
                    <a:lnBlToTr>
                      <a:noFill/>
                    </a:lnBlToTr>
                    <a:solidFill>
                      <a:schemeClr val="tx1">
                        <a:lumMod val="95000"/>
                      </a:schemeClr>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0</a:t>
                      </a:r>
                    </a:p>
                  </a:txBody>
                  <a:tcPr marL="91447" marR="91447" anchor="ctr">
                    <a:lnL>
                      <a:noFill/>
                    </a:lnL>
                    <a:lnR>
                      <a:noFill/>
                    </a:lnR>
                    <a:lnT>
                      <a:noFill/>
                    </a:lnT>
                    <a:lnB>
                      <a:noFill/>
                    </a:lnB>
                    <a:lnTlToBr>
                      <a:noFill/>
                    </a:lnTlToBr>
                    <a:lnBlToTr>
                      <a:noFill/>
                    </a:lnBlToTr>
                    <a:solidFill>
                      <a:schemeClr val="tx1">
                        <a:lumMod val="95000"/>
                      </a:schemeClr>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0</a:t>
                      </a:r>
                    </a:p>
                  </a:txBody>
                  <a:tcPr marL="91447" marR="91447" anchor="ctr">
                    <a:lnL>
                      <a:noFill/>
                    </a:lnL>
                    <a:lnR>
                      <a:noFill/>
                    </a:lnR>
                    <a:lnT>
                      <a:noFill/>
                    </a:lnT>
                    <a:lnB>
                      <a:noFill/>
                    </a:lnB>
                    <a:lnTlToBr>
                      <a:noFill/>
                    </a:lnTlToBr>
                    <a:lnBlToTr>
                      <a:noFill/>
                    </a:lnBlToTr>
                    <a:solidFill>
                      <a:schemeClr val="tx1">
                        <a:lumMod val="95000"/>
                      </a:schemeClr>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0</a:t>
                      </a:r>
                    </a:p>
                  </a:txBody>
                  <a:tcPr marL="91447" marR="91447" anchor="ctr">
                    <a:lnL>
                      <a:noFill/>
                    </a:lnL>
                    <a:lnR>
                      <a:noFill/>
                    </a:lnR>
                    <a:lnT>
                      <a:noFill/>
                    </a:lnT>
                    <a:lnB>
                      <a:noFill/>
                    </a:lnB>
                    <a:lnTlToBr>
                      <a:noFill/>
                    </a:lnTlToBr>
                    <a:lnBlToTr>
                      <a:noFill/>
                    </a:lnBlToTr>
                    <a:solidFill>
                      <a:schemeClr val="tx1">
                        <a:lumMod val="95000"/>
                      </a:schemeClr>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0</a:t>
                      </a:r>
                    </a:p>
                  </a:txBody>
                  <a:tcPr marL="91447" marR="91447" anchor="ctr">
                    <a:lnL>
                      <a:noFill/>
                    </a:lnL>
                    <a:lnR>
                      <a:noFill/>
                    </a:lnR>
                    <a:lnT>
                      <a:noFill/>
                    </a:lnT>
                    <a:lnB>
                      <a:noFill/>
                    </a:lnB>
                    <a:lnTlToBr>
                      <a:noFill/>
                    </a:lnTlToBr>
                    <a:lnBlToTr>
                      <a:noFill/>
                    </a:lnBlToTr>
                    <a:solidFill>
                      <a:schemeClr val="tx1">
                        <a:lumMod val="95000"/>
                      </a:schemeClr>
                    </a:solidFill>
                  </a:tcPr>
                </a:tc>
                <a:extLst>
                  <a:ext uri="{0D108BD9-81ED-4DB2-BD59-A6C34878D82A}">
                    <a16:rowId xmlns:a16="http://schemas.microsoft.com/office/drawing/2014/main" xmlns="" val="10010"/>
                  </a:ext>
                </a:extLst>
              </a:tr>
              <a:tr h="304800">
                <a:tc>
                  <a:txBody>
                    <a:bodyPr/>
                    <a:lstStyle/>
                    <a:p>
                      <a:pPr marL="0" marR="0" lvl="0" indent="0" algn="l" defTabSz="914400" rtl="0" eaLnBrk="1" fontAlgn="b" latinLnBrk="0" hangingPunct="1">
                        <a:lnSpc>
                          <a:spcPct val="100000"/>
                        </a:lnSpc>
                        <a:spcBef>
                          <a:spcPts val="0"/>
                        </a:spcBef>
                        <a:spcAft>
                          <a:spcPts val="0"/>
                        </a:spcAft>
                        <a:buClrTx/>
                        <a:buSzTx/>
                        <a:buFont typeface="Arial" panose="020B0604020202020204" pitchFamily="34" charset="0"/>
                        <a:buNone/>
                        <a:tabLst/>
                        <a:defRPr/>
                      </a:pPr>
                      <a:r>
                        <a:rPr lang="en-US" sz="1400" b="0" i="0" u="none" strike="noStrike" dirty="0">
                          <a:solidFill>
                            <a:schemeClr val="bg2">
                              <a:lumMod val="10000"/>
                            </a:schemeClr>
                          </a:solidFill>
                          <a:effectLst/>
                          <a:latin typeface="+mn-lt"/>
                        </a:rPr>
                        <a:t>ALT grade ≥ 3*</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fontAlgn="b">
                        <a:buFont typeface="Arial" panose="020B0604020202020204" pitchFamily="34" charset="0"/>
                        <a:buNone/>
                      </a:pPr>
                      <a:r>
                        <a:rPr lang="en-US" sz="1400" b="0" i="0" u="none" strike="noStrike" dirty="0">
                          <a:solidFill>
                            <a:schemeClr val="bg2">
                              <a:lumMod val="10000"/>
                            </a:schemeClr>
                          </a:solidFill>
                          <a:effectLst/>
                          <a:latin typeface="+mn-lt"/>
                        </a:rPr>
                        <a:t>9</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0</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0</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0</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0</a:t>
                      </a:r>
                    </a:p>
                  </a:txBody>
                  <a:tcPr marL="91447" marR="91447" anchor="ctr">
                    <a:lnL>
                      <a:noFill/>
                    </a:lnL>
                    <a:lnR>
                      <a:noFill/>
                    </a:lnR>
                    <a:lnT>
                      <a:noFill/>
                    </a:lnT>
                    <a:lnB>
                      <a:noFill/>
                    </a:lnB>
                    <a:lnTlToBr>
                      <a:noFill/>
                    </a:lnTlToBr>
                    <a:lnBlToTr>
                      <a:noFill/>
                    </a:lnBlToTr>
                    <a:solidFill>
                      <a:schemeClr val="bg2"/>
                    </a:solidFill>
                  </a:tcPr>
                </a:tc>
                <a:extLst>
                  <a:ext uri="{0D108BD9-81ED-4DB2-BD59-A6C34878D82A}">
                    <a16:rowId xmlns:a16="http://schemas.microsoft.com/office/drawing/2014/main" xmlns="" val="10011"/>
                  </a:ext>
                </a:extLst>
              </a:tr>
              <a:tr h="304800">
                <a:tc>
                  <a:txBody>
                    <a:bodyPr/>
                    <a:lstStyle/>
                    <a:p>
                      <a:pPr marL="0" indent="0" algn="l" fontAlgn="b">
                        <a:buFont typeface="Arial" panose="020B0604020202020204" pitchFamily="34" charset="0"/>
                        <a:buNone/>
                      </a:pPr>
                      <a:r>
                        <a:rPr lang="en-US" sz="1400" b="0" i="0" u="none" strike="noStrike" dirty="0">
                          <a:solidFill>
                            <a:schemeClr val="bg2">
                              <a:lumMod val="10000"/>
                            </a:schemeClr>
                          </a:solidFill>
                          <a:effectLst/>
                          <a:latin typeface="+mn-lt"/>
                        </a:rPr>
                        <a:t>Total bilirubin grade ≥ 3</a:t>
                      </a:r>
                      <a:r>
                        <a:rPr lang="en-US" sz="1400" b="0" i="0" u="none" strike="noStrike" baseline="30000" dirty="0">
                          <a:solidFill>
                            <a:schemeClr val="bg2">
                              <a:lumMod val="10000"/>
                            </a:schemeClr>
                          </a:solidFill>
                          <a:effectLst/>
                          <a:latin typeface="+mn-lt"/>
                        </a:rPr>
                        <a:t>†</a:t>
                      </a:r>
                    </a:p>
                  </a:txBody>
                  <a:tcPr marL="91447" marR="91447" anchor="ctr">
                    <a:lnL>
                      <a:noFill/>
                    </a:lnL>
                    <a:lnR>
                      <a:noFill/>
                    </a:lnR>
                    <a:lnT>
                      <a:noFill/>
                    </a:lnT>
                    <a:lnB>
                      <a:noFill/>
                    </a:lnB>
                    <a:lnTlToBr>
                      <a:noFill/>
                    </a:lnTlToBr>
                    <a:lnBlToTr>
                      <a:noFill/>
                    </a:lnBlToTr>
                    <a:solidFill>
                      <a:schemeClr val="tx1">
                        <a:lumMod val="95000"/>
                      </a:schemeClr>
                    </a:solidFill>
                  </a:tcPr>
                </a:tc>
                <a:tc>
                  <a:txBody>
                    <a:bodyPr/>
                    <a:lstStyle/>
                    <a:p>
                      <a:pPr marL="0" indent="0" algn="ctr" fontAlgn="b">
                        <a:buFont typeface="Arial" panose="020B0604020202020204" pitchFamily="34" charset="0"/>
                        <a:buNone/>
                      </a:pPr>
                      <a:r>
                        <a:rPr lang="en-US" sz="1400" b="0" i="0" u="none" strike="noStrike" dirty="0">
                          <a:solidFill>
                            <a:schemeClr val="bg2">
                              <a:lumMod val="10000"/>
                            </a:schemeClr>
                          </a:solidFill>
                          <a:effectLst/>
                          <a:latin typeface="+mn-lt"/>
                        </a:rPr>
                        <a:t>0</a:t>
                      </a:r>
                    </a:p>
                  </a:txBody>
                  <a:tcPr marL="91447" marR="91447" anchor="ctr">
                    <a:lnL>
                      <a:noFill/>
                    </a:lnL>
                    <a:lnR>
                      <a:noFill/>
                    </a:lnR>
                    <a:lnT>
                      <a:noFill/>
                    </a:lnT>
                    <a:lnB>
                      <a:noFill/>
                    </a:lnB>
                    <a:lnTlToBr>
                      <a:noFill/>
                    </a:lnTlToBr>
                    <a:lnBlToTr>
                      <a:noFill/>
                    </a:lnBlToTr>
                    <a:solidFill>
                      <a:schemeClr val="tx1">
                        <a:lumMod val="95000"/>
                      </a:schemeClr>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0</a:t>
                      </a:r>
                    </a:p>
                  </a:txBody>
                  <a:tcPr marL="91447" marR="91447" anchor="ctr">
                    <a:lnL>
                      <a:noFill/>
                    </a:lnL>
                    <a:lnR>
                      <a:noFill/>
                    </a:lnR>
                    <a:lnT>
                      <a:noFill/>
                    </a:lnT>
                    <a:lnB>
                      <a:noFill/>
                    </a:lnB>
                    <a:lnTlToBr>
                      <a:noFill/>
                    </a:lnTlToBr>
                    <a:lnBlToTr>
                      <a:noFill/>
                    </a:lnBlToTr>
                    <a:solidFill>
                      <a:schemeClr val="tx1">
                        <a:lumMod val="95000"/>
                      </a:schemeClr>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0</a:t>
                      </a:r>
                    </a:p>
                  </a:txBody>
                  <a:tcPr marL="91447" marR="91447" anchor="ctr">
                    <a:lnL>
                      <a:noFill/>
                    </a:lnL>
                    <a:lnR>
                      <a:noFill/>
                    </a:lnR>
                    <a:lnT>
                      <a:noFill/>
                    </a:lnT>
                    <a:lnB>
                      <a:noFill/>
                    </a:lnB>
                    <a:lnTlToBr>
                      <a:noFill/>
                    </a:lnTlToBr>
                    <a:lnBlToTr>
                      <a:noFill/>
                    </a:lnBlToTr>
                    <a:solidFill>
                      <a:schemeClr val="tx1">
                        <a:lumMod val="95000"/>
                      </a:schemeClr>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2</a:t>
                      </a:r>
                    </a:p>
                  </a:txBody>
                  <a:tcPr marL="91447" marR="91447" anchor="ctr">
                    <a:lnL>
                      <a:noFill/>
                    </a:lnL>
                    <a:lnR>
                      <a:noFill/>
                    </a:lnR>
                    <a:lnT>
                      <a:noFill/>
                    </a:lnT>
                    <a:lnB>
                      <a:noFill/>
                    </a:lnB>
                    <a:lnTlToBr>
                      <a:noFill/>
                    </a:lnTlToBr>
                    <a:lnBlToTr>
                      <a:noFill/>
                    </a:lnBlToTr>
                    <a:solidFill>
                      <a:schemeClr val="tx1">
                        <a:lumMod val="95000"/>
                      </a:schemeClr>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1</a:t>
                      </a:r>
                    </a:p>
                  </a:txBody>
                  <a:tcPr marL="91447" marR="91447" anchor="ctr">
                    <a:lnL>
                      <a:noFill/>
                    </a:lnL>
                    <a:lnR>
                      <a:noFill/>
                    </a:lnR>
                    <a:lnT>
                      <a:noFill/>
                    </a:lnT>
                    <a:lnB>
                      <a:noFill/>
                    </a:lnB>
                    <a:lnTlToBr>
                      <a:noFill/>
                    </a:lnTlToBr>
                    <a:lnBlToTr>
                      <a:noFill/>
                    </a:lnBlToTr>
                    <a:solidFill>
                      <a:schemeClr val="tx1">
                        <a:lumMod val="95000"/>
                      </a:schemeClr>
                    </a:solidFill>
                  </a:tcPr>
                </a:tc>
                <a:extLst>
                  <a:ext uri="{0D108BD9-81ED-4DB2-BD59-A6C34878D82A}">
                    <a16:rowId xmlns:a16="http://schemas.microsoft.com/office/drawing/2014/main" xmlns="" val="10012"/>
                  </a:ext>
                </a:extLst>
              </a:tr>
            </a:tbl>
          </a:graphicData>
        </a:graphic>
      </p:graphicFrame>
      <p:grpSp>
        <p:nvGrpSpPr>
          <p:cNvPr id="9262" name="Group 16"/>
          <p:cNvGrpSpPr>
            <a:grpSpLocks/>
          </p:cNvGrpSpPr>
          <p:nvPr/>
        </p:nvGrpSpPr>
        <p:grpSpPr bwMode="auto">
          <a:xfrm>
            <a:off x="6291263" y="6208713"/>
            <a:ext cx="2673350" cy="450850"/>
            <a:chOff x="9289790" y="4481726"/>
            <a:chExt cx="2673350" cy="450347"/>
          </a:xfrm>
        </p:grpSpPr>
        <p:pic>
          <p:nvPicPr>
            <p:cNvPr id="9263"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74958" y="4481726"/>
              <a:ext cx="566997" cy="184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9264" name="Rectangle 8"/>
            <p:cNvSpPr>
              <a:spLocks noChangeArrowheads="1"/>
            </p:cNvSpPr>
            <p:nvPr/>
          </p:nvSpPr>
          <p:spPr bwMode="auto">
            <a:xfrm>
              <a:off x="9289790" y="4624098"/>
              <a:ext cx="26733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r>
                <a:rPr lang="en-US" altLang="en-US" sz="1400" b="0" dirty="0">
                  <a:solidFill>
                    <a:schemeClr val="bg2"/>
                  </a:solidFill>
                </a:rPr>
                <a:t>Slide credit: </a:t>
              </a:r>
              <a:r>
                <a:rPr lang="en-US" altLang="en-US" sz="1400" b="0" dirty="0">
                  <a:solidFill>
                    <a:schemeClr val="bg2"/>
                  </a:solidFill>
                  <a:hlinkClick r:id="rId4"/>
                </a:rPr>
                <a:t>clinicaloptions.com</a:t>
              </a:r>
              <a:endParaRPr lang="en-US" altLang="en-US" sz="1400" b="0" dirty="0">
                <a:solidFill>
                  <a:schemeClr val="bg2"/>
                </a:solidFill>
              </a:endParaRPr>
            </a:p>
          </p:txBody>
        </p:sp>
      </p:grpSp>
      <p:sp>
        <p:nvSpPr>
          <p:cNvPr id="7" name="Text Box 11"/>
          <p:cNvSpPr txBox="1">
            <a:spLocks noChangeArrowheads="1"/>
          </p:cNvSpPr>
          <p:nvPr/>
        </p:nvSpPr>
        <p:spPr bwMode="auto">
          <a:xfrm>
            <a:off x="285750" y="6187843"/>
            <a:ext cx="60086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pPr>
            <a:r>
              <a:rPr lang="nb-NO" altLang="en-US" sz="1200" b="0" dirty="0">
                <a:solidFill>
                  <a:schemeClr val="bg2"/>
                </a:solidFill>
              </a:rPr>
              <a:t>1. Wyles DL, et al. AASLD 2016. Abstract 113. </a:t>
            </a:r>
            <a:br>
              <a:rPr lang="nb-NO" altLang="en-US" sz="1200" b="0" dirty="0">
                <a:solidFill>
                  <a:schemeClr val="bg2"/>
                </a:solidFill>
              </a:rPr>
            </a:br>
            <a:r>
              <a:rPr lang="nb-NO" altLang="en-US" sz="1200" b="0" dirty="0">
                <a:solidFill>
                  <a:schemeClr val="bg2"/>
                </a:solidFill>
              </a:rPr>
              <a:t>2. Gane EJ, et al. AASLD 2016. Abstract LB11.</a:t>
            </a:r>
          </a:p>
        </p:txBody>
      </p:sp>
      <p:sp>
        <p:nvSpPr>
          <p:cNvPr id="8" name="Text Box 11"/>
          <p:cNvSpPr txBox="1">
            <a:spLocks noChangeArrowheads="1"/>
          </p:cNvSpPr>
          <p:nvPr/>
        </p:nvSpPr>
        <p:spPr bwMode="auto">
          <a:xfrm>
            <a:off x="387354" y="5879200"/>
            <a:ext cx="600868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pPr>
            <a:r>
              <a:rPr lang="nb-NO" altLang="en-US" sz="1400" b="0" dirty="0">
                <a:solidFill>
                  <a:schemeClr val="tx1"/>
                </a:solidFill>
              </a:rPr>
              <a:t>*&gt; 5-20 times ULN. </a:t>
            </a:r>
            <a:r>
              <a:rPr lang="en-US" sz="1400" b="0" baseline="30000" dirty="0">
                <a:solidFill>
                  <a:schemeClr val="tx1"/>
                </a:solidFill>
              </a:rPr>
              <a:t>†</a:t>
            </a:r>
            <a:r>
              <a:rPr lang="nb-NO" sz="1400" b="0" dirty="0">
                <a:solidFill>
                  <a:schemeClr val="tx1"/>
                </a:solidFill>
              </a:rPr>
              <a:t>&gt; 3</a:t>
            </a:r>
            <a:r>
              <a:rPr lang="nb-NO" altLang="en-US" sz="1400" b="0" dirty="0">
                <a:solidFill>
                  <a:schemeClr val="tx1"/>
                </a:solidFill>
              </a:rPr>
              <a:t>-10 times ULN. </a:t>
            </a:r>
            <a:r>
              <a:rPr lang="nb-NO" altLang="en-US" sz="1400" b="0" baseline="30000" dirty="0">
                <a:solidFill>
                  <a:schemeClr val="tx1"/>
                </a:solidFill>
              </a:rPr>
              <a:t>‡</a:t>
            </a:r>
            <a:r>
              <a:rPr lang="nb-NO" altLang="en-US" sz="1400" b="0" dirty="0">
                <a:solidFill>
                  <a:schemeClr val="tx1"/>
                </a:solidFill>
              </a:rPr>
              <a:t>No serious drug-related AEs.</a:t>
            </a:r>
          </a:p>
        </p:txBody>
      </p:sp>
      <p:cxnSp>
        <p:nvCxnSpPr>
          <p:cNvPr id="10" name="Straight Connector 9"/>
          <p:cNvCxnSpPr/>
          <p:nvPr/>
        </p:nvCxnSpPr>
        <p:spPr bwMode="auto">
          <a:xfrm>
            <a:off x="2601157" y="1610487"/>
            <a:ext cx="4465468" cy="0"/>
          </a:xfrm>
          <a:prstGeom prst="line">
            <a:avLst/>
          </a:prstGeom>
          <a:noFill/>
          <a:ln w="28575" cap="flat" cmpd="sng" algn="ctr">
            <a:solidFill>
              <a:schemeClr val="tx1"/>
            </a:solidFill>
            <a:prstDash val="solid"/>
            <a:round/>
            <a:headEnd type="none" w="med" len="med"/>
            <a:tailEnd type="none" w="med" len="med"/>
          </a:ln>
          <a:effectLst/>
        </p:spPr>
      </p:cxnSp>
      <p:cxnSp>
        <p:nvCxnSpPr>
          <p:cNvPr id="11" name="Straight Connector 10"/>
          <p:cNvCxnSpPr/>
          <p:nvPr/>
        </p:nvCxnSpPr>
        <p:spPr bwMode="auto">
          <a:xfrm>
            <a:off x="7130499" y="1610487"/>
            <a:ext cx="1716639" cy="0"/>
          </a:xfrm>
          <a:prstGeom prst="line">
            <a:avLst/>
          </a:prstGeom>
          <a:noFill/>
          <a:ln w="2857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42532839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6" name="Group 1"/>
          <p:cNvGrpSpPr>
            <a:grpSpLocks/>
          </p:cNvGrpSpPr>
          <p:nvPr/>
        </p:nvGrpSpPr>
        <p:grpSpPr bwMode="auto">
          <a:xfrm>
            <a:off x="6291263" y="6208713"/>
            <a:ext cx="2673350" cy="450850"/>
            <a:chOff x="9289790" y="4481726"/>
            <a:chExt cx="2673350" cy="450347"/>
          </a:xfrm>
        </p:grpSpPr>
        <p:pic>
          <p:nvPicPr>
            <p:cNvPr id="6151"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74958" y="4481726"/>
              <a:ext cx="566997" cy="184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6152" name="Rectangle 8"/>
            <p:cNvSpPr>
              <a:spLocks noChangeArrowheads="1"/>
            </p:cNvSpPr>
            <p:nvPr/>
          </p:nvSpPr>
          <p:spPr bwMode="auto">
            <a:xfrm>
              <a:off x="9289790" y="4624098"/>
              <a:ext cx="26733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r>
                <a:rPr lang="en-US" altLang="en-US" sz="1400" b="0" dirty="0">
                  <a:solidFill>
                    <a:schemeClr val="bg2"/>
                  </a:solidFill>
                </a:rPr>
                <a:t>Slide credit: </a:t>
              </a:r>
              <a:r>
                <a:rPr lang="en-US" altLang="en-US" sz="1400" b="0" dirty="0">
                  <a:solidFill>
                    <a:schemeClr val="bg2"/>
                  </a:solidFill>
                  <a:hlinkClick r:id="rId4"/>
                </a:rPr>
                <a:t>clinicaloptions.com</a:t>
              </a:r>
              <a:endParaRPr lang="en-US" altLang="en-US" sz="1400" b="0" dirty="0">
                <a:solidFill>
                  <a:schemeClr val="bg2"/>
                </a:solidFill>
              </a:endParaRPr>
            </a:p>
          </p:txBody>
        </p:sp>
      </p:grpSp>
      <p:sp>
        <p:nvSpPr>
          <p:cNvPr id="6147" name="Rectangle 2"/>
          <p:cNvSpPr>
            <a:spLocks noGrp="1" noChangeArrowheads="1"/>
          </p:cNvSpPr>
          <p:nvPr>
            <p:ph type="title"/>
          </p:nvPr>
        </p:nvSpPr>
        <p:spPr>
          <a:xfrm>
            <a:off x="377825" y="238125"/>
            <a:ext cx="8442325" cy="1103313"/>
          </a:xfrm>
        </p:spPr>
        <p:txBody>
          <a:bodyPr/>
          <a:lstStyle/>
          <a:p>
            <a:r>
              <a:rPr lang="en-US" altLang="en-US" dirty="0"/>
              <a:t>C-CREST 1 &amp; 2: MK-3682/GZR/RZR ± RBV for Treating Pts With GT1-3 HCV</a:t>
            </a:r>
          </a:p>
        </p:txBody>
      </p:sp>
      <p:sp>
        <p:nvSpPr>
          <p:cNvPr id="6" name="Rectangle 3"/>
          <p:cNvSpPr>
            <a:spLocks noChangeArrowheads="1"/>
          </p:cNvSpPr>
          <p:nvPr/>
        </p:nvSpPr>
        <p:spPr bwMode="auto">
          <a:xfrm>
            <a:off x="2794422" y="2017116"/>
            <a:ext cx="4145021" cy="495089"/>
          </a:xfrm>
          <a:prstGeom prst="rect">
            <a:avLst/>
          </a:prstGeom>
          <a:solidFill>
            <a:schemeClr val="accent2"/>
          </a:solidFill>
          <a:ln w="9525">
            <a:noFill/>
            <a:miter lim="800000"/>
            <a:headEnd/>
            <a:tailEnd/>
          </a:ln>
          <a:effectLst/>
          <a:extLst/>
        </p:spPr>
        <p:txBody>
          <a:bodyPr wrap="squar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1400" b="1" dirty="0">
                <a:solidFill>
                  <a:schemeClr val="bg2">
                    <a:lumMod val="10000"/>
                  </a:schemeClr>
                </a:solidFill>
                <a:cs typeface="Arial" panose="020B0604020202020204" pitchFamily="34" charset="0"/>
              </a:rPr>
              <a:t>MK-3682/GZR/RZR</a:t>
            </a:r>
            <a:endParaRPr lang="en-US" sz="1400" dirty="0">
              <a:solidFill>
                <a:schemeClr val="bg2">
                  <a:lumMod val="10000"/>
                </a:schemeClr>
              </a:solidFill>
              <a:cs typeface="Arial" panose="020B0604020202020204" pitchFamily="34" charset="0"/>
            </a:endParaRPr>
          </a:p>
          <a:p>
            <a:pPr algn="ctr" eaLnBrk="1" hangingPunct="1"/>
            <a:r>
              <a:rPr lang="en-GB" altLang="en-US" sz="1400" b="0" dirty="0">
                <a:solidFill>
                  <a:schemeClr val="bg2">
                    <a:lumMod val="10000"/>
                  </a:schemeClr>
                </a:solidFill>
                <a:cs typeface="Arial" panose="020B0604020202020204" pitchFamily="34" charset="0"/>
              </a:rPr>
              <a:t>(n = 173: GT1, n = 88; GT2, n = 32; GT3, n = 53)</a:t>
            </a:r>
            <a:endParaRPr lang="en-US" altLang="en-US" sz="1400" b="0" dirty="0">
              <a:solidFill>
                <a:schemeClr val="bg2">
                  <a:lumMod val="10000"/>
                </a:schemeClr>
              </a:solidFill>
              <a:cs typeface="Arial" panose="020B0604020202020204" pitchFamily="34" charset="0"/>
            </a:endParaRPr>
          </a:p>
        </p:txBody>
      </p:sp>
      <p:sp>
        <p:nvSpPr>
          <p:cNvPr id="7" name="Rectangle 4"/>
          <p:cNvSpPr>
            <a:spLocks noChangeArrowheads="1"/>
          </p:cNvSpPr>
          <p:nvPr/>
        </p:nvSpPr>
        <p:spPr bwMode="auto">
          <a:xfrm>
            <a:off x="2794423" y="2572986"/>
            <a:ext cx="4145020" cy="495089"/>
          </a:xfrm>
          <a:prstGeom prst="rect">
            <a:avLst/>
          </a:prstGeom>
          <a:solidFill>
            <a:schemeClr val="accent2">
              <a:lumMod val="40000"/>
              <a:lumOff val="60000"/>
            </a:schemeClr>
          </a:solidFill>
          <a:ln w="9525">
            <a:noFill/>
            <a:miter lim="800000"/>
            <a:headEnd/>
            <a:tailEnd/>
          </a:ln>
          <a:effectLst/>
          <a:extLst/>
        </p:spPr>
        <p:txBody>
          <a:bodyPr wrap="squar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1400" dirty="0">
                <a:solidFill>
                  <a:schemeClr val="bg2">
                    <a:lumMod val="10000"/>
                  </a:schemeClr>
                </a:solidFill>
                <a:cs typeface="Arial" panose="020B0604020202020204" pitchFamily="34" charset="0"/>
              </a:rPr>
              <a:t>MK-3682/GZR/RZR + RBV</a:t>
            </a:r>
          </a:p>
          <a:p>
            <a:pPr algn="ctr" eaLnBrk="1" hangingPunct="1"/>
            <a:r>
              <a:rPr lang="en-GB" altLang="en-US" sz="1400" b="0" dirty="0">
                <a:solidFill>
                  <a:schemeClr val="bg2">
                    <a:lumMod val="10000"/>
                  </a:schemeClr>
                </a:solidFill>
                <a:cs typeface="Arial" panose="020B0604020202020204" pitchFamily="34" charset="0"/>
              </a:rPr>
              <a:t>(n = 81: GT2, n = 31; GT3, n = 50)</a:t>
            </a:r>
            <a:endParaRPr lang="en-US" altLang="en-US" sz="1400" b="0" dirty="0">
              <a:solidFill>
                <a:schemeClr val="bg2">
                  <a:lumMod val="10000"/>
                </a:schemeClr>
              </a:solidFill>
              <a:cs typeface="Arial" panose="020B0604020202020204" pitchFamily="34" charset="0"/>
            </a:endParaRPr>
          </a:p>
        </p:txBody>
      </p:sp>
      <p:sp>
        <p:nvSpPr>
          <p:cNvPr id="8" name="Rectangle 5"/>
          <p:cNvSpPr>
            <a:spLocks noChangeArrowheads="1"/>
          </p:cNvSpPr>
          <p:nvPr/>
        </p:nvSpPr>
        <p:spPr bwMode="auto">
          <a:xfrm>
            <a:off x="2794423" y="3125431"/>
            <a:ext cx="4871113" cy="495089"/>
          </a:xfrm>
          <a:prstGeom prst="rect">
            <a:avLst/>
          </a:prstGeom>
          <a:solidFill>
            <a:schemeClr val="accent3"/>
          </a:solidFill>
          <a:ln w="9525">
            <a:noFill/>
            <a:miter lim="800000"/>
            <a:headEnd/>
            <a:tailEnd/>
          </a:ln>
          <a:effectLst/>
          <a:extLst/>
        </p:spPr>
        <p:txBody>
          <a:bodyPr wrap="squar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1400" dirty="0">
                <a:solidFill>
                  <a:schemeClr val="bg2">
                    <a:lumMod val="10000"/>
                  </a:schemeClr>
                </a:solidFill>
                <a:cs typeface="Arial" panose="020B0604020202020204" pitchFamily="34" charset="0"/>
              </a:rPr>
              <a:t>MK-3682/GZR/RZR </a:t>
            </a:r>
          </a:p>
          <a:p>
            <a:pPr algn="ctr" eaLnBrk="1" hangingPunct="1"/>
            <a:r>
              <a:rPr lang="en-GB" altLang="en-US" sz="1400" b="0" dirty="0">
                <a:solidFill>
                  <a:schemeClr val="bg2">
                    <a:lumMod val="10000"/>
                  </a:schemeClr>
                </a:solidFill>
                <a:cs typeface="Arial" panose="020B0604020202020204" pitchFamily="34" charset="0"/>
              </a:rPr>
              <a:t>(n = 213: GT1, n = 88; GT2, n = 46; GT3, n = 79)</a:t>
            </a:r>
            <a:endParaRPr lang="en-US" altLang="en-US" sz="1400" b="0" dirty="0">
              <a:solidFill>
                <a:schemeClr val="bg2">
                  <a:lumMod val="10000"/>
                </a:schemeClr>
              </a:solidFill>
              <a:cs typeface="Arial" panose="020B0604020202020204" pitchFamily="34" charset="0"/>
            </a:endParaRPr>
          </a:p>
        </p:txBody>
      </p:sp>
      <p:sp>
        <p:nvSpPr>
          <p:cNvPr id="9" name="Rectangle 4"/>
          <p:cNvSpPr>
            <a:spLocks noChangeArrowheads="1"/>
          </p:cNvSpPr>
          <p:nvPr/>
        </p:nvSpPr>
        <p:spPr bwMode="auto">
          <a:xfrm>
            <a:off x="2794423" y="3691761"/>
            <a:ext cx="4871113" cy="495089"/>
          </a:xfrm>
          <a:prstGeom prst="rect">
            <a:avLst/>
          </a:prstGeom>
          <a:solidFill>
            <a:schemeClr val="accent3">
              <a:lumMod val="60000"/>
              <a:lumOff val="40000"/>
            </a:schemeClr>
          </a:solidFill>
          <a:ln w="9525">
            <a:noFill/>
            <a:miter lim="800000"/>
            <a:headEnd/>
            <a:tailEnd/>
          </a:ln>
          <a:effectLs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1400" dirty="0">
                <a:solidFill>
                  <a:schemeClr val="bg2">
                    <a:lumMod val="10000"/>
                  </a:schemeClr>
                </a:solidFill>
                <a:cs typeface="Arial" panose="020B0604020202020204" pitchFamily="34" charset="0"/>
              </a:rPr>
              <a:t>MK-3682/GZR/RZR + RBV</a:t>
            </a:r>
          </a:p>
          <a:p>
            <a:pPr algn="ctr" eaLnBrk="1" hangingPunct="1"/>
            <a:r>
              <a:rPr lang="en-GB" altLang="en-US" sz="1400" b="0" dirty="0">
                <a:solidFill>
                  <a:schemeClr val="bg2">
                    <a:lumMod val="10000"/>
                  </a:schemeClr>
                </a:solidFill>
                <a:cs typeface="Arial" panose="020B0604020202020204" pitchFamily="34" charset="0"/>
              </a:rPr>
              <a:t>(n = 96: GT2, n = 16; GT3, n = 80)</a:t>
            </a:r>
            <a:endParaRPr lang="en-US" altLang="en-US" sz="1400" b="0" dirty="0">
              <a:solidFill>
                <a:schemeClr val="bg2">
                  <a:lumMod val="10000"/>
                </a:schemeClr>
              </a:solidFill>
              <a:cs typeface="Arial" panose="020B0604020202020204" pitchFamily="34" charset="0"/>
            </a:endParaRPr>
          </a:p>
        </p:txBody>
      </p:sp>
      <p:sp>
        <p:nvSpPr>
          <p:cNvPr id="10" name="Rectangle 5"/>
          <p:cNvSpPr>
            <a:spLocks noChangeArrowheads="1"/>
          </p:cNvSpPr>
          <p:nvPr/>
        </p:nvSpPr>
        <p:spPr bwMode="auto">
          <a:xfrm>
            <a:off x="2794423" y="4242256"/>
            <a:ext cx="5592983" cy="495089"/>
          </a:xfrm>
          <a:prstGeom prst="rect">
            <a:avLst/>
          </a:prstGeom>
          <a:solidFill>
            <a:schemeClr val="accent1"/>
          </a:solidFill>
          <a:ln w="9525">
            <a:noFill/>
            <a:miter lim="800000"/>
            <a:headEnd/>
            <a:tailEnd/>
          </a:ln>
          <a:effectLs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1400" dirty="0">
                <a:solidFill>
                  <a:schemeClr val="bg2">
                    <a:lumMod val="10000"/>
                  </a:schemeClr>
                </a:solidFill>
                <a:cs typeface="Arial" panose="020B0604020202020204" pitchFamily="34" charset="0"/>
              </a:rPr>
              <a:t>MK-3682/GZR/RZR</a:t>
            </a:r>
          </a:p>
          <a:p>
            <a:pPr algn="ctr" eaLnBrk="1" hangingPunct="1"/>
            <a:r>
              <a:rPr lang="en-GB" altLang="en-US" sz="1400" b="0" dirty="0">
                <a:solidFill>
                  <a:schemeClr val="bg2">
                    <a:lumMod val="10000"/>
                  </a:schemeClr>
                </a:solidFill>
                <a:cs typeface="Arial" panose="020B0604020202020204" pitchFamily="34" charset="0"/>
              </a:rPr>
              <a:t>(n = 76: GT2, n = 26; GT3, n = 50)</a:t>
            </a:r>
            <a:endParaRPr lang="en-US" altLang="en-US" sz="1400" b="0" dirty="0">
              <a:solidFill>
                <a:schemeClr val="bg2">
                  <a:lumMod val="10000"/>
                </a:schemeClr>
              </a:solidFill>
              <a:cs typeface="Arial" panose="020B0604020202020204" pitchFamily="34" charset="0"/>
            </a:endParaRPr>
          </a:p>
        </p:txBody>
      </p:sp>
      <p:sp>
        <p:nvSpPr>
          <p:cNvPr id="11" name="Rectangle 5"/>
          <p:cNvSpPr>
            <a:spLocks noChangeArrowheads="1"/>
          </p:cNvSpPr>
          <p:nvPr/>
        </p:nvSpPr>
        <p:spPr bwMode="auto">
          <a:xfrm>
            <a:off x="2799737" y="4798126"/>
            <a:ext cx="5592983" cy="495089"/>
          </a:xfrm>
          <a:prstGeom prst="rect">
            <a:avLst/>
          </a:prstGeom>
          <a:solidFill>
            <a:schemeClr val="accent1">
              <a:lumMod val="40000"/>
              <a:lumOff val="60000"/>
            </a:schemeClr>
          </a:solidFill>
          <a:ln w="9525">
            <a:noFill/>
            <a:miter lim="800000"/>
            <a:headEnd/>
            <a:tailEnd/>
          </a:ln>
          <a:effectLs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1400" dirty="0">
                <a:solidFill>
                  <a:schemeClr val="bg2">
                    <a:lumMod val="10000"/>
                  </a:schemeClr>
                </a:solidFill>
                <a:cs typeface="Arial" panose="020B0604020202020204" pitchFamily="34" charset="0"/>
              </a:rPr>
              <a:t>MK-3682/GZR/RZR + RBV</a:t>
            </a:r>
          </a:p>
          <a:p>
            <a:pPr algn="ctr" eaLnBrk="1" hangingPunct="1"/>
            <a:r>
              <a:rPr lang="en-GB" altLang="en-US" sz="1400" b="0" dirty="0">
                <a:solidFill>
                  <a:schemeClr val="bg2">
                    <a:lumMod val="10000"/>
                  </a:schemeClr>
                </a:solidFill>
                <a:cs typeface="Arial" panose="020B0604020202020204" pitchFamily="34" charset="0"/>
              </a:rPr>
              <a:t>(GT3, n = 25)</a:t>
            </a:r>
            <a:endParaRPr lang="en-US" altLang="en-US" sz="1400" b="0" dirty="0">
              <a:solidFill>
                <a:schemeClr val="bg2">
                  <a:lumMod val="10000"/>
                </a:schemeClr>
              </a:solidFill>
              <a:cs typeface="Arial" panose="020B0604020202020204" pitchFamily="34" charset="0"/>
            </a:endParaRPr>
          </a:p>
        </p:txBody>
      </p:sp>
      <p:sp>
        <p:nvSpPr>
          <p:cNvPr id="19" name="TextBox 18"/>
          <p:cNvSpPr txBox="1"/>
          <p:nvPr/>
        </p:nvSpPr>
        <p:spPr>
          <a:xfrm>
            <a:off x="487362" y="5303849"/>
            <a:ext cx="8332787" cy="523220"/>
          </a:xfrm>
          <a:prstGeom prst="rect">
            <a:avLst/>
          </a:prstGeom>
          <a:noFill/>
        </p:spPr>
        <p:txBody>
          <a:bodyPr wrap="square" rtlCol="0">
            <a:spAutoFit/>
          </a:bodyPr>
          <a:lstStyle/>
          <a:p>
            <a:r>
              <a:rPr lang="en-US" sz="1400" b="0" dirty="0">
                <a:cs typeface="Arial" panose="020B0604020202020204" pitchFamily="34" charset="0"/>
              </a:rPr>
              <a:t>Dosing: MK-3682/GZR/RZR dosed as two 225/50/30-mg tablets QD. Pts with GT3 HCV could be treatment naive or have failed on pegIFN/RBV; all others treatment naive. Cirrhosis definition in notes.</a:t>
            </a:r>
          </a:p>
        </p:txBody>
      </p:sp>
      <p:sp>
        <p:nvSpPr>
          <p:cNvPr id="20" name="Rectangle 11"/>
          <p:cNvSpPr>
            <a:spLocks noChangeArrowheads="1"/>
          </p:cNvSpPr>
          <p:nvPr/>
        </p:nvSpPr>
        <p:spPr bwMode="auto">
          <a:xfrm>
            <a:off x="417151" y="2978190"/>
            <a:ext cx="1812704" cy="1366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600" b="0" dirty="0">
                <a:cs typeface="Arial" panose="020B0604020202020204" pitchFamily="34" charset="0"/>
              </a:rPr>
              <a:t>Patients with </a:t>
            </a:r>
            <a:br>
              <a:rPr lang="en-US" altLang="en-US" sz="1600" b="0" dirty="0">
                <a:cs typeface="Arial" panose="020B0604020202020204" pitchFamily="34" charset="0"/>
              </a:rPr>
            </a:br>
            <a:r>
              <a:rPr lang="en-US" altLang="en-US" sz="1600" b="0" dirty="0">
                <a:cs typeface="Arial" panose="020B0604020202020204" pitchFamily="34" charset="0"/>
              </a:rPr>
              <a:t>GT1-3 HCV, </a:t>
            </a:r>
          </a:p>
          <a:p>
            <a:pPr algn="ctr" eaLnBrk="1" hangingPunct="1"/>
            <a:r>
              <a:rPr lang="en-US" altLang="en-US" sz="1600" b="0" dirty="0">
                <a:cs typeface="Arial" panose="020B0604020202020204" pitchFamily="34" charset="0"/>
              </a:rPr>
              <a:t>HCV RNA </a:t>
            </a:r>
            <a:br>
              <a:rPr lang="en-US" altLang="en-US" sz="1600" b="0" dirty="0">
                <a:cs typeface="Arial" panose="020B0604020202020204" pitchFamily="34" charset="0"/>
              </a:rPr>
            </a:br>
            <a:r>
              <a:rPr lang="en-US" altLang="en-US" sz="1600" b="0" dirty="0">
                <a:cs typeface="Arial" panose="020B0604020202020204" pitchFamily="34" charset="0"/>
              </a:rPr>
              <a:t>≥ 10,000 IU/mL,</a:t>
            </a:r>
          </a:p>
          <a:p>
            <a:pPr algn="ctr" eaLnBrk="1" hangingPunct="1"/>
            <a:r>
              <a:rPr lang="en-US" altLang="en-US" sz="1600" b="0" dirty="0">
                <a:cs typeface="Arial" panose="020B0604020202020204" pitchFamily="34" charset="0"/>
              </a:rPr>
              <a:t>with or without </a:t>
            </a:r>
            <a:br>
              <a:rPr lang="en-US" altLang="en-US" sz="1600" b="0" dirty="0">
                <a:cs typeface="Arial" panose="020B0604020202020204" pitchFamily="34" charset="0"/>
              </a:rPr>
            </a:br>
            <a:r>
              <a:rPr lang="en-US" altLang="en-US" sz="1600" b="0" dirty="0">
                <a:cs typeface="Arial" panose="020B0604020202020204" pitchFamily="34" charset="0"/>
              </a:rPr>
              <a:t>compensated </a:t>
            </a:r>
          </a:p>
          <a:p>
            <a:pPr algn="ctr" eaLnBrk="1" hangingPunct="1"/>
            <a:r>
              <a:rPr lang="en-US" altLang="en-US" sz="1600" b="0" dirty="0">
                <a:cs typeface="Arial" panose="020B0604020202020204" pitchFamily="34" charset="0"/>
              </a:rPr>
              <a:t>cirrhosis </a:t>
            </a:r>
          </a:p>
          <a:p>
            <a:pPr algn="ctr" eaLnBrk="1" hangingPunct="1"/>
            <a:r>
              <a:rPr lang="en-US" altLang="en-US" sz="1600" b="0" dirty="0">
                <a:cs typeface="Arial" panose="020B0604020202020204" pitchFamily="34" charset="0"/>
              </a:rPr>
              <a:t>(N = 664)</a:t>
            </a:r>
          </a:p>
        </p:txBody>
      </p:sp>
      <p:sp>
        <p:nvSpPr>
          <p:cNvPr id="21" name="Line 8"/>
          <p:cNvSpPr>
            <a:spLocks noChangeShapeType="1"/>
          </p:cNvSpPr>
          <p:nvPr/>
        </p:nvSpPr>
        <p:spPr bwMode="auto">
          <a:xfrm>
            <a:off x="2252485" y="3794794"/>
            <a:ext cx="509917" cy="78775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dirty="0">
              <a:latin typeface="Arial" panose="020B0604020202020204" pitchFamily="34" charset="0"/>
              <a:ea typeface="ＭＳ Ｐゴシック" charset="0"/>
              <a:cs typeface="Arial" panose="020B0604020202020204" pitchFamily="34" charset="0"/>
            </a:endParaRPr>
          </a:p>
        </p:txBody>
      </p:sp>
      <p:sp>
        <p:nvSpPr>
          <p:cNvPr id="22" name="Line 9"/>
          <p:cNvSpPr>
            <a:spLocks noChangeShapeType="1"/>
          </p:cNvSpPr>
          <p:nvPr/>
        </p:nvSpPr>
        <p:spPr bwMode="auto">
          <a:xfrm flipV="1">
            <a:off x="2252485" y="2843021"/>
            <a:ext cx="509917" cy="59140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dirty="0">
              <a:latin typeface="Arial" panose="020B0604020202020204" pitchFamily="34" charset="0"/>
              <a:ea typeface="ＭＳ Ｐゴシック" charset="0"/>
              <a:cs typeface="Arial" panose="020B0604020202020204" pitchFamily="34" charset="0"/>
            </a:endParaRPr>
          </a:p>
        </p:txBody>
      </p:sp>
      <p:sp>
        <p:nvSpPr>
          <p:cNvPr id="23" name="Line 10"/>
          <p:cNvSpPr>
            <a:spLocks noChangeShapeType="1"/>
          </p:cNvSpPr>
          <p:nvPr/>
        </p:nvSpPr>
        <p:spPr bwMode="auto">
          <a:xfrm flipV="1">
            <a:off x="2252485" y="3372976"/>
            <a:ext cx="509918" cy="20591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dirty="0">
              <a:latin typeface="Arial" panose="020B0604020202020204" pitchFamily="34" charset="0"/>
              <a:ea typeface="ＭＳ Ｐゴシック" charset="0"/>
              <a:cs typeface="Arial" panose="020B0604020202020204" pitchFamily="34" charset="0"/>
            </a:endParaRPr>
          </a:p>
        </p:txBody>
      </p:sp>
      <p:sp>
        <p:nvSpPr>
          <p:cNvPr id="24" name="Line 9"/>
          <p:cNvSpPr>
            <a:spLocks noChangeShapeType="1"/>
          </p:cNvSpPr>
          <p:nvPr/>
        </p:nvSpPr>
        <p:spPr bwMode="auto">
          <a:xfrm flipV="1">
            <a:off x="2252485" y="2275988"/>
            <a:ext cx="509917" cy="798079"/>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dirty="0">
              <a:latin typeface="Arial" panose="020B0604020202020204" pitchFamily="34" charset="0"/>
              <a:ea typeface="ＭＳ Ｐゴシック" charset="0"/>
              <a:cs typeface="Arial" panose="020B0604020202020204" pitchFamily="34" charset="0"/>
            </a:endParaRPr>
          </a:p>
        </p:txBody>
      </p:sp>
      <p:sp>
        <p:nvSpPr>
          <p:cNvPr id="25" name="Line 8"/>
          <p:cNvSpPr>
            <a:spLocks noChangeShapeType="1"/>
          </p:cNvSpPr>
          <p:nvPr/>
        </p:nvSpPr>
        <p:spPr bwMode="auto">
          <a:xfrm>
            <a:off x="2252485" y="4010694"/>
            <a:ext cx="509917" cy="1084037"/>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dirty="0">
              <a:latin typeface="Arial" panose="020B0604020202020204" pitchFamily="34" charset="0"/>
              <a:ea typeface="ＭＳ Ｐゴシック" charset="0"/>
              <a:cs typeface="Arial" panose="020B0604020202020204" pitchFamily="34" charset="0"/>
            </a:endParaRPr>
          </a:p>
        </p:txBody>
      </p:sp>
      <p:sp>
        <p:nvSpPr>
          <p:cNvPr id="26" name="Line 10"/>
          <p:cNvSpPr>
            <a:spLocks noChangeShapeType="1"/>
          </p:cNvSpPr>
          <p:nvPr/>
        </p:nvSpPr>
        <p:spPr bwMode="auto">
          <a:xfrm>
            <a:off x="2245865" y="3691538"/>
            <a:ext cx="516537" cy="319156"/>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dirty="0">
              <a:latin typeface="Arial" panose="020B0604020202020204" pitchFamily="34" charset="0"/>
              <a:ea typeface="ＭＳ Ｐゴシック" charset="0"/>
              <a:cs typeface="Arial" panose="020B0604020202020204" pitchFamily="34" charset="0"/>
            </a:endParaRPr>
          </a:p>
        </p:txBody>
      </p:sp>
      <p:sp>
        <p:nvSpPr>
          <p:cNvPr id="27" name="TextBox 26"/>
          <p:cNvSpPr txBox="1"/>
          <p:nvPr/>
        </p:nvSpPr>
        <p:spPr>
          <a:xfrm>
            <a:off x="6532863" y="1515422"/>
            <a:ext cx="805317" cy="307777"/>
          </a:xfrm>
          <a:prstGeom prst="rect">
            <a:avLst/>
          </a:prstGeom>
          <a:noFill/>
        </p:spPr>
        <p:txBody>
          <a:bodyPr wrap="square" rtlCol="0">
            <a:spAutoFit/>
          </a:bodyPr>
          <a:lstStyle/>
          <a:p>
            <a:pPr algn="ctr"/>
            <a:r>
              <a:rPr lang="en-US" sz="1400" i="1" dirty="0"/>
              <a:t>Wk 8</a:t>
            </a:r>
          </a:p>
        </p:txBody>
      </p:sp>
      <p:cxnSp>
        <p:nvCxnSpPr>
          <p:cNvPr id="28" name="Straight Arrow Connector 27"/>
          <p:cNvCxnSpPr/>
          <p:nvPr/>
        </p:nvCxnSpPr>
        <p:spPr>
          <a:xfrm>
            <a:off x="6935522" y="1766814"/>
            <a:ext cx="0" cy="23830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7262877" y="1515422"/>
            <a:ext cx="805317" cy="307777"/>
          </a:xfrm>
          <a:prstGeom prst="rect">
            <a:avLst/>
          </a:prstGeom>
          <a:noFill/>
        </p:spPr>
        <p:txBody>
          <a:bodyPr wrap="square" rtlCol="0">
            <a:spAutoFit/>
          </a:bodyPr>
          <a:lstStyle/>
          <a:p>
            <a:pPr algn="ctr"/>
            <a:r>
              <a:rPr lang="en-US" sz="1400" i="1" dirty="0"/>
              <a:t>Wk 12</a:t>
            </a:r>
          </a:p>
        </p:txBody>
      </p:sp>
      <p:cxnSp>
        <p:nvCxnSpPr>
          <p:cNvPr id="31" name="Straight Arrow Connector 30"/>
          <p:cNvCxnSpPr/>
          <p:nvPr/>
        </p:nvCxnSpPr>
        <p:spPr>
          <a:xfrm>
            <a:off x="7665536" y="1766814"/>
            <a:ext cx="0" cy="23830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8014833" y="1515422"/>
            <a:ext cx="805317" cy="307777"/>
          </a:xfrm>
          <a:prstGeom prst="rect">
            <a:avLst/>
          </a:prstGeom>
          <a:noFill/>
        </p:spPr>
        <p:txBody>
          <a:bodyPr wrap="square" rtlCol="0">
            <a:spAutoFit/>
          </a:bodyPr>
          <a:lstStyle/>
          <a:p>
            <a:pPr algn="ctr"/>
            <a:r>
              <a:rPr lang="en-US" sz="1400" i="1" dirty="0"/>
              <a:t>Wk 16</a:t>
            </a:r>
          </a:p>
        </p:txBody>
      </p:sp>
      <p:cxnSp>
        <p:nvCxnSpPr>
          <p:cNvPr id="33" name="Straight Arrow Connector 32"/>
          <p:cNvCxnSpPr/>
          <p:nvPr/>
        </p:nvCxnSpPr>
        <p:spPr>
          <a:xfrm>
            <a:off x="8417492" y="1766814"/>
            <a:ext cx="0" cy="23830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4" name="Rectangle 3"/>
          <p:cNvSpPr>
            <a:spLocks noGrp="1" noChangeArrowheads="1"/>
          </p:cNvSpPr>
          <p:nvPr>
            <p:ph idx="1"/>
          </p:nvPr>
        </p:nvSpPr>
        <p:spPr>
          <a:xfrm>
            <a:off x="374650" y="1512889"/>
            <a:ext cx="8455025" cy="404373"/>
          </a:xfrm>
        </p:spPr>
        <p:txBody>
          <a:bodyPr/>
          <a:lstStyle/>
          <a:p>
            <a:r>
              <a:rPr lang="en-US" sz="2000" dirty="0"/>
              <a:t>Part B: randomized, open-label phase II trials</a:t>
            </a:r>
            <a:endParaRPr lang="en-US" altLang="en-US" sz="2000" baseline="30000" dirty="0"/>
          </a:p>
        </p:txBody>
      </p:sp>
      <p:sp>
        <p:nvSpPr>
          <p:cNvPr id="35" name="Text Box 11"/>
          <p:cNvSpPr txBox="1">
            <a:spLocks noChangeArrowheads="1"/>
          </p:cNvSpPr>
          <p:nvPr/>
        </p:nvSpPr>
        <p:spPr bwMode="auto">
          <a:xfrm>
            <a:off x="285750" y="6349669"/>
            <a:ext cx="600868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r>
              <a:rPr lang="nb-NO" altLang="en-US" sz="1400" b="0" dirty="0">
                <a:solidFill>
                  <a:schemeClr val="bg2"/>
                </a:solidFill>
              </a:rPr>
              <a:t>Lawitz E, et al. AASLD 2016. Abstract 110.</a:t>
            </a:r>
          </a:p>
        </p:txBody>
      </p:sp>
      <p:sp>
        <p:nvSpPr>
          <p:cNvPr id="36" name="Rectangle 3"/>
          <p:cNvSpPr txBox="1">
            <a:spLocks noChangeArrowheads="1"/>
          </p:cNvSpPr>
          <p:nvPr/>
        </p:nvSpPr>
        <p:spPr bwMode="auto">
          <a:xfrm>
            <a:off x="388403" y="5843457"/>
            <a:ext cx="8455025" cy="4043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mn-lt"/>
                <a:ea typeface="+mn-ea"/>
                <a:cs typeface="+mn-cs"/>
              </a:defRPr>
            </a:lvl1pPr>
            <a:lvl2pPr marL="742950" indent="-285750" algn="l" rtl="0" eaLnBrk="0" fontAlgn="base" hangingPunct="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mn-lt"/>
              </a:defRPr>
            </a:lvl2pPr>
            <a:lvl3pPr marL="1143000" indent="-228600" algn="l" rtl="0" eaLnBrk="0" fontAlgn="base" hangingPunct="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mn-lt"/>
              </a:defRPr>
            </a:lvl3pPr>
            <a:lvl4pPr marL="1600200" indent="-228600" algn="l" rtl="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mn-lt"/>
              </a:defRPr>
            </a:lvl4pPr>
            <a:lvl5pPr marL="2057400" indent="-228600" algn="l" rtl="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mn-lt"/>
              </a:defRPr>
            </a:lvl5pPr>
            <a:lvl6pPr marL="25146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6pPr>
            <a:lvl7pPr marL="29718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7pPr>
            <a:lvl8pPr marL="34290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8pPr>
            <a:lvl9pPr marL="38862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9pPr>
          </a:lstStyle>
          <a:p>
            <a:r>
              <a:rPr lang="en-US" sz="2000" b="0" kern="0" dirty="0"/>
              <a:t>Baseline: 35% to 43% cirrhotic; 44% of GT3 pts had prior </a:t>
            </a:r>
            <a:r>
              <a:rPr lang="en-US" sz="2000" b="0" dirty="0">
                <a:cs typeface="Arial" panose="020B0604020202020204" pitchFamily="34" charset="0"/>
              </a:rPr>
              <a:t>pegIFN/RBV</a:t>
            </a:r>
            <a:endParaRPr lang="en-US" altLang="en-US" sz="2000" b="0" kern="0" baseline="30000" dirty="0"/>
          </a:p>
        </p:txBody>
      </p:sp>
    </p:spTree>
    <p:extLst>
      <p:ext uri="{BB962C8B-B14F-4D97-AF65-F5344CB8AC3E}">
        <p14:creationId xmlns:p14="http://schemas.microsoft.com/office/powerpoint/2010/main" val="24820841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90" name="Title 1"/>
          <p:cNvSpPr>
            <a:spLocks noGrp="1"/>
          </p:cNvSpPr>
          <p:nvPr>
            <p:ph type="title"/>
          </p:nvPr>
        </p:nvSpPr>
        <p:spPr>
          <a:xfrm>
            <a:off x="377825" y="238125"/>
            <a:ext cx="8442325" cy="1103313"/>
          </a:xfrm>
        </p:spPr>
        <p:txBody>
          <a:bodyPr/>
          <a:lstStyle/>
          <a:p>
            <a:r>
              <a:rPr lang="en-US" altLang="en-US" dirty="0"/>
              <a:t>C-CREST 1 &amp; 2: Efficacy of MK-3682/</a:t>
            </a:r>
            <a:br>
              <a:rPr lang="en-US" altLang="en-US" dirty="0"/>
            </a:br>
            <a:r>
              <a:rPr lang="en-US" altLang="en-US" dirty="0"/>
              <a:t>GZR/RZR ± RBV for Pts With GT1-3 HCV</a:t>
            </a:r>
          </a:p>
        </p:txBody>
      </p:sp>
      <p:grpSp>
        <p:nvGrpSpPr>
          <p:cNvPr id="67592" name="Group 16"/>
          <p:cNvGrpSpPr>
            <a:grpSpLocks/>
          </p:cNvGrpSpPr>
          <p:nvPr/>
        </p:nvGrpSpPr>
        <p:grpSpPr bwMode="auto">
          <a:xfrm>
            <a:off x="6291263" y="6208713"/>
            <a:ext cx="2673350" cy="450850"/>
            <a:chOff x="9289790" y="4481726"/>
            <a:chExt cx="2673350" cy="450347"/>
          </a:xfrm>
        </p:grpSpPr>
        <p:pic>
          <p:nvPicPr>
            <p:cNvPr id="67684"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74958" y="4481726"/>
              <a:ext cx="566997" cy="184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7685" name="Rectangle 8"/>
            <p:cNvSpPr>
              <a:spLocks noChangeArrowheads="1"/>
            </p:cNvSpPr>
            <p:nvPr/>
          </p:nvSpPr>
          <p:spPr bwMode="auto">
            <a:xfrm>
              <a:off x="9289790" y="4624098"/>
              <a:ext cx="26733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pPr>
              <a:r>
                <a:rPr lang="en-US" altLang="en-US" sz="1400" b="0" dirty="0">
                  <a:solidFill>
                    <a:schemeClr val="bg2"/>
                  </a:solidFill>
                  <a:ea typeface="MS PGothic" panose="020B0600070205080204" pitchFamily="34" charset="-128"/>
                </a:rPr>
                <a:t>Slide credit: </a:t>
              </a:r>
              <a:r>
                <a:rPr lang="en-US" altLang="en-US" sz="1400" b="0" dirty="0">
                  <a:solidFill>
                    <a:schemeClr val="bg2"/>
                  </a:solidFill>
                  <a:ea typeface="MS PGothic" panose="020B0600070205080204" pitchFamily="34" charset="-128"/>
                  <a:hlinkClick r:id="rId4"/>
                </a:rPr>
                <a:t>clinicaloptions.com</a:t>
              </a:r>
              <a:endParaRPr lang="en-US" altLang="en-US" sz="1400" b="0" dirty="0">
                <a:solidFill>
                  <a:schemeClr val="bg2"/>
                </a:solidFill>
                <a:ea typeface="MS PGothic" panose="020B0600070205080204" pitchFamily="34" charset="-128"/>
              </a:endParaRPr>
            </a:p>
          </p:txBody>
        </p:sp>
      </p:grpSp>
      <p:sp>
        <p:nvSpPr>
          <p:cNvPr id="67593" name="Text Box 11"/>
          <p:cNvSpPr txBox="1">
            <a:spLocks noChangeArrowheads="1"/>
          </p:cNvSpPr>
          <p:nvPr/>
        </p:nvSpPr>
        <p:spPr bwMode="auto">
          <a:xfrm>
            <a:off x="285750" y="6350000"/>
            <a:ext cx="60086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pPr>
            <a:r>
              <a:rPr lang="nb-NO" altLang="en-US" sz="1400" b="0" dirty="0">
                <a:solidFill>
                  <a:schemeClr val="bg2"/>
                </a:solidFill>
              </a:rPr>
              <a:t>Lawitz E, et al. AASLD 2016. Abstract 110. </a:t>
            </a:r>
            <a:r>
              <a:rPr lang="en-US" altLang="en-US" sz="1400" b="0" dirty="0">
                <a:solidFill>
                  <a:srgbClr val="CDCDCF"/>
                </a:solidFill>
                <a:ea typeface="MS PGothic" pitchFamily="34" charset="-128"/>
              </a:rPr>
              <a:t>Reproduced with permission. </a:t>
            </a:r>
            <a:endParaRPr lang="nb-NO" altLang="en-US" sz="1400" b="0" dirty="0">
              <a:solidFill>
                <a:schemeClr val="bg2"/>
              </a:solidFill>
            </a:endParaRPr>
          </a:p>
        </p:txBody>
      </p:sp>
      <p:grpSp>
        <p:nvGrpSpPr>
          <p:cNvPr id="128" name="Group 56"/>
          <p:cNvGrpSpPr>
            <a:grpSpLocks/>
          </p:cNvGrpSpPr>
          <p:nvPr/>
        </p:nvGrpSpPr>
        <p:grpSpPr bwMode="auto">
          <a:xfrm>
            <a:off x="4543681" y="2104148"/>
            <a:ext cx="1187450" cy="1914525"/>
            <a:chOff x="1487586" y="3758750"/>
            <a:chExt cx="1188181" cy="1913767"/>
          </a:xfrm>
        </p:grpSpPr>
        <p:sp>
          <p:nvSpPr>
            <p:cNvPr id="129" name="Rectangle 128"/>
            <p:cNvSpPr/>
            <p:nvPr/>
          </p:nvSpPr>
          <p:spPr bwMode="auto">
            <a:xfrm>
              <a:off x="1487586" y="4025344"/>
              <a:ext cx="397119" cy="1647173"/>
            </a:xfrm>
            <a:prstGeom prst="rect">
              <a:avLst/>
            </a:prstGeom>
            <a:solidFill>
              <a:schemeClr val="accent2"/>
            </a:solidFill>
            <a:ln>
              <a:solidFill>
                <a:schemeClr val="bg2">
                  <a:lumMod val="10000"/>
                </a:schemeClr>
              </a:solidFill>
            </a:ln>
            <a:extLst/>
          </p:spPr>
          <p:txBody>
            <a:bodyPr anchor="ctr"/>
            <a:lstStyle/>
            <a:p>
              <a:pPr algn="ctr" eaLnBrk="1" hangingPunct="1">
                <a:defRPr/>
              </a:pPr>
              <a:endParaRPr lang="en-US" sz="1400" b="0" dirty="0">
                <a:solidFill>
                  <a:schemeClr val="bg2"/>
                </a:solidFill>
              </a:endParaRPr>
            </a:p>
          </p:txBody>
        </p:sp>
        <p:sp>
          <p:nvSpPr>
            <p:cNvPr id="130" name="Rectangle 129"/>
            <p:cNvSpPr/>
            <p:nvPr/>
          </p:nvSpPr>
          <p:spPr bwMode="auto">
            <a:xfrm>
              <a:off x="1883117" y="3807944"/>
              <a:ext cx="397119" cy="1864573"/>
            </a:xfrm>
            <a:prstGeom prst="rect">
              <a:avLst/>
            </a:prstGeom>
            <a:solidFill>
              <a:schemeClr val="accent3"/>
            </a:solidFill>
            <a:ln>
              <a:solidFill>
                <a:schemeClr val="bg2">
                  <a:lumMod val="10000"/>
                </a:schemeClr>
              </a:solidFill>
            </a:ln>
            <a:extLst/>
          </p:spPr>
          <p:txBody>
            <a:bodyPr anchor="ctr"/>
            <a:lstStyle/>
            <a:p>
              <a:pPr algn="ctr" eaLnBrk="1" hangingPunct="1">
                <a:defRPr/>
              </a:pPr>
              <a:endParaRPr lang="en-US" sz="1400" b="0" dirty="0">
                <a:solidFill>
                  <a:schemeClr val="bg2"/>
                </a:solidFill>
              </a:endParaRPr>
            </a:p>
          </p:txBody>
        </p:sp>
        <p:sp>
          <p:nvSpPr>
            <p:cNvPr id="131" name="Rectangle 130"/>
            <p:cNvSpPr/>
            <p:nvPr/>
          </p:nvSpPr>
          <p:spPr bwMode="auto">
            <a:xfrm>
              <a:off x="2278648" y="3758750"/>
              <a:ext cx="397119" cy="1913767"/>
            </a:xfrm>
            <a:prstGeom prst="rect">
              <a:avLst/>
            </a:prstGeom>
            <a:solidFill>
              <a:schemeClr val="accent1"/>
            </a:solidFill>
            <a:ln>
              <a:solidFill>
                <a:schemeClr val="bg2">
                  <a:lumMod val="10000"/>
                </a:schemeClr>
              </a:solidFill>
            </a:ln>
            <a:extLst/>
          </p:spPr>
          <p:txBody>
            <a:bodyPr anchor="ctr"/>
            <a:lstStyle/>
            <a:p>
              <a:pPr algn="ctr" eaLnBrk="1" hangingPunct="1">
                <a:defRPr/>
              </a:pPr>
              <a:endParaRPr lang="en-US" sz="1400" b="0" dirty="0">
                <a:solidFill>
                  <a:schemeClr val="bg2"/>
                </a:solidFill>
              </a:endParaRPr>
            </a:p>
          </p:txBody>
        </p:sp>
      </p:grpSp>
      <p:grpSp>
        <p:nvGrpSpPr>
          <p:cNvPr id="132" name="Group 51"/>
          <p:cNvGrpSpPr>
            <a:grpSpLocks/>
          </p:cNvGrpSpPr>
          <p:nvPr/>
        </p:nvGrpSpPr>
        <p:grpSpPr bwMode="auto">
          <a:xfrm>
            <a:off x="2007472" y="2135898"/>
            <a:ext cx="792163" cy="1882775"/>
            <a:chOff x="1487586" y="3791118"/>
            <a:chExt cx="793019" cy="1881399"/>
          </a:xfrm>
        </p:grpSpPr>
        <p:sp>
          <p:nvSpPr>
            <p:cNvPr id="134" name="Rectangle 133"/>
            <p:cNvSpPr/>
            <p:nvPr/>
          </p:nvSpPr>
          <p:spPr bwMode="auto">
            <a:xfrm>
              <a:off x="1487586" y="3903749"/>
              <a:ext cx="397304" cy="1768768"/>
            </a:xfrm>
            <a:prstGeom prst="rect">
              <a:avLst/>
            </a:prstGeom>
            <a:solidFill>
              <a:schemeClr val="accent2"/>
            </a:solidFill>
            <a:ln>
              <a:solidFill>
                <a:schemeClr val="bg2">
                  <a:lumMod val="10000"/>
                </a:schemeClr>
              </a:solidFill>
            </a:ln>
            <a:extLst/>
          </p:spPr>
          <p:txBody>
            <a:bodyPr anchor="ctr"/>
            <a:lstStyle/>
            <a:p>
              <a:pPr algn="ctr" eaLnBrk="1" hangingPunct="1">
                <a:defRPr/>
              </a:pPr>
              <a:endParaRPr lang="en-US" sz="1400" b="0" dirty="0">
                <a:solidFill>
                  <a:schemeClr val="bg2"/>
                </a:solidFill>
              </a:endParaRPr>
            </a:p>
          </p:txBody>
        </p:sp>
        <p:sp>
          <p:nvSpPr>
            <p:cNvPr id="135" name="Rectangle 134"/>
            <p:cNvSpPr/>
            <p:nvPr/>
          </p:nvSpPr>
          <p:spPr bwMode="auto">
            <a:xfrm>
              <a:off x="1883301" y="3791118"/>
              <a:ext cx="397304" cy="1881399"/>
            </a:xfrm>
            <a:prstGeom prst="rect">
              <a:avLst/>
            </a:prstGeom>
            <a:solidFill>
              <a:schemeClr val="accent3"/>
            </a:solidFill>
            <a:ln>
              <a:solidFill>
                <a:schemeClr val="bg2">
                  <a:lumMod val="10000"/>
                </a:schemeClr>
              </a:solidFill>
            </a:ln>
            <a:extLst/>
          </p:spPr>
          <p:txBody>
            <a:bodyPr anchor="ctr"/>
            <a:lstStyle/>
            <a:p>
              <a:pPr algn="ctr" eaLnBrk="1" hangingPunct="1">
                <a:defRPr/>
              </a:pPr>
              <a:endParaRPr lang="en-US" sz="1400" b="0" dirty="0">
                <a:solidFill>
                  <a:schemeClr val="bg2"/>
                </a:solidFill>
              </a:endParaRPr>
            </a:p>
          </p:txBody>
        </p:sp>
      </p:grpSp>
      <p:grpSp>
        <p:nvGrpSpPr>
          <p:cNvPr id="136" name="Group 52"/>
          <p:cNvGrpSpPr>
            <a:grpSpLocks/>
          </p:cNvGrpSpPr>
          <p:nvPr/>
        </p:nvGrpSpPr>
        <p:grpSpPr bwMode="auto">
          <a:xfrm>
            <a:off x="3287612" y="2104148"/>
            <a:ext cx="792163" cy="1914525"/>
            <a:chOff x="1487586" y="3758750"/>
            <a:chExt cx="793019" cy="1913767"/>
          </a:xfrm>
        </p:grpSpPr>
        <p:sp>
          <p:nvSpPr>
            <p:cNvPr id="137" name="Rectangle 136"/>
            <p:cNvSpPr/>
            <p:nvPr/>
          </p:nvSpPr>
          <p:spPr bwMode="auto">
            <a:xfrm>
              <a:off x="1487586" y="3807944"/>
              <a:ext cx="397304" cy="1864573"/>
            </a:xfrm>
            <a:prstGeom prst="rect">
              <a:avLst/>
            </a:prstGeom>
            <a:solidFill>
              <a:schemeClr val="accent2"/>
            </a:solidFill>
            <a:ln>
              <a:solidFill>
                <a:schemeClr val="bg2">
                  <a:lumMod val="10000"/>
                </a:schemeClr>
              </a:solidFill>
            </a:ln>
            <a:extLst/>
          </p:spPr>
          <p:txBody>
            <a:bodyPr anchor="ctr"/>
            <a:lstStyle/>
            <a:p>
              <a:pPr algn="ctr" eaLnBrk="1" hangingPunct="1">
                <a:defRPr/>
              </a:pPr>
              <a:endParaRPr lang="en-US" sz="1400" b="0" dirty="0">
                <a:solidFill>
                  <a:schemeClr val="bg2"/>
                </a:solidFill>
              </a:endParaRPr>
            </a:p>
          </p:txBody>
        </p:sp>
        <p:sp>
          <p:nvSpPr>
            <p:cNvPr id="138" name="Rectangle 137"/>
            <p:cNvSpPr/>
            <p:nvPr/>
          </p:nvSpPr>
          <p:spPr bwMode="auto">
            <a:xfrm>
              <a:off x="1883301" y="3758750"/>
              <a:ext cx="397304" cy="1913767"/>
            </a:xfrm>
            <a:prstGeom prst="rect">
              <a:avLst/>
            </a:prstGeom>
            <a:solidFill>
              <a:schemeClr val="accent3"/>
            </a:solidFill>
            <a:ln>
              <a:solidFill>
                <a:schemeClr val="bg2">
                  <a:lumMod val="10000"/>
                </a:schemeClr>
              </a:solidFill>
            </a:ln>
            <a:extLst/>
          </p:spPr>
          <p:txBody>
            <a:bodyPr anchor="ctr"/>
            <a:lstStyle/>
            <a:p>
              <a:pPr algn="ctr" eaLnBrk="1" hangingPunct="1">
                <a:defRPr/>
              </a:pPr>
              <a:endParaRPr lang="en-US" sz="1400" b="0" dirty="0">
                <a:solidFill>
                  <a:schemeClr val="bg2"/>
                </a:solidFill>
              </a:endParaRPr>
            </a:p>
          </p:txBody>
        </p:sp>
      </p:grpSp>
      <p:grpSp>
        <p:nvGrpSpPr>
          <p:cNvPr id="139" name="Group 60"/>
          <p:cNvGrpSpPr>
            <a:grpSpLocks/>
          </p:cNvGrpSpPr>
          <p:nvPr/>
        </p:nvGrpSpPr>
        <p:grpSpPr bwMode="auto">
          <a:xfrm>
            <a:off x="6139119" y="2161298"/>
            <a:ext cx="1187450" cy="1857375"/>
            <a:chOff x="1487586" y="3815395"/>
            <a:chExt cx="1188181" cy="1857122"/>
          </a:xfrm>
        </p:grpSpPr>
        <p:sp>
          <p:nvSpPr>
            <p:cNvPr id="140" name="Rectangle 139"/>
            <p:cNvSpPr/>
            <p:nvPr/>
          </p:nvSpPr>
          <p:spPr bwMode="auto">
            <a:xfrm>
              <a:off x="1487586" y="3855078"/>
              <a:ext cx="397119" cy="1817439"/>
            </a:xfrm>
            <a:prstGeom prst="rect">
              <a:avLst/>
            </a:prstGeom>
            <a:solidFill>
              <a:schemeClr val="accent2"/>
            </a:solidFill>
            <a:ln>
              <a:solidFill>
                <a:schemeClr val="bg2">
                  <a:lumMod val="10000"/>
                </a:schemeClr>
              </a:solidFill>
            </a:ln>
            <a:extLst/>
          </p:spPr>
          <p:txBody>
            <a:bodyPr anchor="ctr"/>
            <a:lstStyle/>
            <a:p>
              <a:pPr algn="ctr" eaLnBrk="1" hangingPunct="1">
                <a:defRPr/>
              </a:pPr>
              <a:endParaRPr lang="en-US" sz="1400" b="0" dirty="0">
                <a:solidFill>
                  <a:schemeClr val="bg2"/>
                </a:solidFill>
              </a:endParaRPr>
            </a:p>
          </p:txBody>
        </p:sp>
        <p:sp>
          <p:nvSpPr>
            <p:cNvPr id="141" name="Rectangle 140"/>
            <p:cNvSpPr/>
            <p:nvPr/>
          </p:nvSpPr>
          <p:spPr bwMode="auto">
            <a:xfrm>
              <a:off x="1883116" y="3815395"/>
              <a:ext cx="397119" cy="1857122"/>
            </a:xfrm>
            <a:prstGeom prst="rect">
              <a:avLst/>
            </a:prstGeom>
            <a:solidFill>
              <a:schemeClr val="accent3"/>
            </a:solidFill>
            <a:ln>
              <a:solidFill>
                <a:schemeClr val="bg2">
                  <a:lumMod val="10000"/>
                </a:schemeClr>
              </a:solidFill>
            </a:ln>
            <a:extLst/>
          </p:spPr>
          <p:txBody>
            <a:bodyPr anchor="ctr"/>
            <a:lstStyle/>
            <a:p>
              <a:pPr algn="ctr" eaLnBrk="1" hangingPunct="1">
                <a:defRPr/>
              </a:pPr>
              <a:endParaRPr lang="en-US" sz="1400" b="0" dirty="0">
                <a:solidFill>
                  <a:schemeClr val="bg2"/>
                </a:solidFill>
              </a:endParaRPr>
            </a:p>
          </p:txBody>
        </p:sp>
        <p:sp>
          <p:nvSpPr>
            <p:cNvPr id="142" name="Rectangle 141"/>
            <p:cNvSpPr/>
            <p:nvPr/>
          </p:nvSpPr>
          <p:spPr bwMode="auto">
            <a:xfrm>
              <a:off x="2278648" y="3831268"/>
              <a:ext cx="397119" cy="1841249"/>
            </a:xfrm>
            <a:prstGeom prst="rect">
              <a:avLst/>
            </a:prstGeom>
            <a:solidFill>
              <a:schemeClr val="accent1"/>
            </a:solidFill>
            <a:ln>
              <a:solidFill>
                <a:schemeClr val="bg2">
                  <a:lumMod val="10000"/>
                </a:schemeClr>
              </a:solidFill>
            </a:ln>
            <a:extLst/>
          </p:spPr>
          <p:txBody>
            <a:bodyPr anchor="ctr"/>
            <a:lstStyle/>
            <a:p>
              <a:pPr algn="ctr" eaLnBrk="1" hangingPunct="1">
                <a:defRPr/>
              </a:pPr>
              <a:endParaRPr lang="en-US" sz="1400" b="0" dirty="0">
                <a:solidFill>
                  <a:schemeClr val="bg2"/>
                </a:solidFill>
              </a:endParaRPr>
            </a:p>
          </p:txBody>
        </p:sp>
      </p:grpSp>
      <p:sp>
        <p:nvSpPr>
          <p:cNvPr id="143" name="Content Placeholder 1"/>
          <p:cNvSpPr>
            <a:spLocks noGrp="1"/>
          </p:cNvSpPr>
          <p:nvPr>
            <p:ph idx="1"/>
          </p:nvPr>
        </p:nvSpPr>
        <p:spPr>
          <a:xfrm>
            <a:off x="386339" y="4606924"/>
            <a:ext cx="8455025" cy="350738"/>
          </a:xfrm>
        </p:spPr>
        <p:txBody>
          <a:bodyPr/>
          <a:lstStyle/>
          <a:p>
            <a:pPr>
              <a:spcAft>
                <a:spcPct val="0"/>
              </a:spcAft>
            </a:pPr>
            <a:r>
              <a:rPr lang="en-US" altLang="en-US" sz="1600" dirty="0"/>
              <a:t>Presence of cirrhosis, use of ribavirin, prior tx experience did not impact SVR12 rates</a:t>
            </a:r>
          </a:p>
        </p:txBody>
      </p:sp>
      <p:sp>
        <p:nvSpPr>
          <p:cNvPr id="144" name="TextBox 9"/>
          <p:cNvSpPr txBox="1">
            <a:spLocks noChangeArrowheads="1"/>
          </p:cNvSpPr>
          <p:nvPr/>
        </p:nvSpPr>
        <p:spPr bwMode="auto">
          <a:xfrm>
            <a:off x="1445572" y="1368857"/>
            <a:ext cx="610076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600" dirty="0">
                <a:solidFill>
                  <a:schemeClr val="tx1"/>
                </a:solidFill>
              </a:rPr>
              <a:t>Full Analysis Set</a:t>
            </a:r>
          </a:p>
        </p:txBody>
      </p:sp>
      <p:sp>
        <p:nvSpPr>
          <p:cNvPr id="145" name="Rectangle 144"/>
          <p:cNvSpPr/>
          <p:nvPr/>
        </p:nvSpPr>
        <p:spPr bwMode="auto">
          <a:xfrm>
            <a:off x="7591681" y="1763605"/>
            <a:ext cx="146050" cy="146050"/>
          </a:xfrm>
          <a:prstGeom prst="rect">
            <a:avLst/>
          </a:prstGeom>
          <a:solidFill>
            <a:schemeClr val="accent2"/>
          </a:solidFill>
          <a:ln>
            <a:noFill/>
          </a:ln>
          <a:extLst/>
        </p:spPr>
        <p:txBody>
          <a:bodyPr wrap="none" anchor="ctr">
            <a:spAutoFit/>
          </a:bodyPr>
          <a:lstStyle/>
          <a:p>
            <a:pPr algn="ctr" eaLnBrk="1" hangingPunct="1">
              <a:defRPr/>
            </a:pPr>
            <a:endParaRPr lang="en-US" sz="1400" b="0" dirty="0">
              <a:solidFill>
                <a:schemeClr val="bg2"/>
              </a:solidFill>
            </a:endParaRPr>
          </a:p>
        </p:txBody>
      </p:sp>
      <p:sp>
        <p:nvSpPr>
          <p:cNvPr id="146" name="Rectangle 145"/>
          <p:cNvSpPr/>
          <p:nvPr/>
        </p:nvSpPr>
        <p:spPr bwMode="auto">
          <a:xfrm>
            <a:off x="7591681" y="2010193"/>
            <a:ext cx="146050" cy="146050"/>
          </a:xfrm>
          <a:prstGeom prst="rect">
            <a:avLst/>
          </a:prstGeom>
          <a:solidFill>
            <a:schemeClr val="accent3"/>
          </a:solidFill>
          <a:ln>
            <a:noFill/>
          </a:ln>
          <a:extLst/>
        </p:spPr>
        <p:txBody>
          <a:bodyPr wrap="none" anchor="ctr">
            <a:spAutoFit/>
          </a:bodyPr>
          <a:lstStyle/>
          <a:p>
            <a:pPr algn="ctr" eaLnBrk="1" hangingPunct="1">
              <a:defRPr/>
            </a:pPr>
            <a:endParaRPr lang="en-US" sz="1400" b="0" dirty="0">
              <a:solidFill>
                <a:schemeClr val="bg2"/>
              </a:solidFill>
            </a:endParaRPr>
          </a:p>
        </p:txBody>
      </p:sp>
      <p:sp>
        <p:nvSpPr>
          <p:cNvPr id="147" name="Rectangle 146"/>
          <p:cNvSpPr/>
          <p:nvPr/>
        </p:nvSpPr>
        <p:spPr bwMode="auto">
          <a:xfrm>
            <a:off x="7591681" y="2255193"/>
            <a:ext cx="146050" cy="146050"/>
          </a:xfrm>
          <a:prstGeom prst="rect">
            <a:avLst/>
          </a:prstGeom>
          <a:solidFill>
            <a:schemeClr val="accent1"/>
          </a:solidFill>
          <a:ln>
            <a:noFill/>
          </a:ln>
          <a:extLst/>
        </p:spPr>
        <p:txBody>
          <a:bodyPr wrap="none" anchor="ctr">
            <a:spAutoFit/>
          </a:bodyPr>
          <a:lstStyle/>
          <a:p>
            <a:pPr algn="ctr" eaLnBrk="1" hangingPunct="1">
              <a:defRPr/>
            </a:pPr>
            <a:endParaRPr lang="en-US" sz="1400" b="0" dirty="0">
              <a:solidFill>
                <a:schemeClr val="bg2"/>
              </a:solidFill>
            </a:endParaRPr>
          </a:p>
        </p:txBody>
      </p:sp>
      <p:sp>
        <p:nvSpPr>
          <p:cNvPr id="148" name="TextBox 19"/>
          <p:cNvSpPr txBox="1">
            <a:spLocks noChangeArrowheads="1"/>
          </p:cNvSpPr>
          <p:nvPr/>
        </p:nvSpPr>
        <p:spPr bwMode="auto">
          <a:xfrm>
            <a:off x="7704394" y="1662113"/>
            <a:ext cx="122237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nSpc>
                <a:spcPct val="100000"/>
              </a:lnSpc>
              <a:spcBef>
                <a:spcPct val="0"/>
              </a:spcBef>
              <a:spcAft>
                <a:spcPct val="0"/>
              </a:spcAft>
              <a:buClrTx/>
              <a:buFontTx/>
              <a:buNone/>
            </a:pPr>
            <a:r>
              <a:rPr lang="en-US" altLang="en-US" sz="1600" b="0" dirty="0">
                <a:solidFill>
                  <a:schemeClr val="tx1"/>
                </a:solidFill>
              </a:rPr>
              <a:t>8 wks</a:t>
            </a:r>
          </a:p>
          <a:p>
            <a:pPr>
              <a:lnSpc>
                <a:spcPct val="100000"/>
              </a:lnSpc>
              <a:spcBef>
                <a:spcPct val="0"/>
              </a:spcBef>
              <a:spcAft>
                <a:spcPct val="0"/>
              </a:spcAft>
              <a:buClrTx/>
              <a:buFontTx/>
              <a:buNone/>
            </a:pPr>
            <a:r>
              <a:rPr lang="en-US" altLang="en-US" sz="1600" b="0" dirty="0">
                <a:solidFill>
                  <a:schemeClr val="tx1"/>
                </a:solidFill>
              </a:rPr>
              <a:t>12 wks</a:t>
            </a:r>
          </a:p>
          <a:p>
            <a:pPr>
              <a:lnSpc>
                <a:spcPct val="100000"/>
              </a:lnSpc>
              <a:spcBef>
                <a:spcPct val="0"/>
              </a:spcBef>
              <a:spcAft>
                <a:spcPct val="0"/>
              </a:spcAft>
              <a:buClrTx/>
              <a:buFontTx/>
              <a:buNone/>
            </a:pPr>
            <a:r>
              <a:rPr lang="en-US" altLang="en-US" sz="1600" b="0" dirty="0">
                <a:solidFill>
                  <a:schemeClr val="tx1"/>
                </a:solidFill>
              </a:rPr>
              <a:t>16 wks</a:t>
            </a:r>
          </a:p>
        </p:txBody>
      </p:sp>
      <p:cxnSp>
        <p:nvCxnSpPr>
          <p:cNvPr id="149" name="Straight Connector 21"/>
          <p:cNvCxnSpPr>
            <a:cxnSpLocks noChangeShapeType="1"/>
          </p:cNvCxnSpPr>
          <p:nvPr/>
        </p:nvCxnSpPr>
        <p:spPr bwMode="auto">
          <a:xfrm>
            <a:off x="1718272" y="4025900"/>
            <a:ext cx="5781334"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150" name="Straight Connector 23"/>
          <p:cNvCxnSpPr>
            <a:cxnSpLocks noChangeShapeType="1"/>
          </p:cNvCxnSpPr>
          <p:nvPr/>
        </p:nvCxnSpPr>
        <p:spPr bwMode="auto">
          <a:xfrm flipV="1">
            <a:off x="1710335" y="2084388"/>
            <a:ext cx="0" cy="194945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151" name="Straight Connector 25"/>
          <p:cNvCxnSpPr>
            <a:cxnSpLocks noChangeShapeType="1"/>
          </p:cNvCxnSpPr>
          <p:nvPr/>
        </p:nvCxnSpPr>
        <p:spPr bwMode="auto">
          <a:xfrm flipH="1">
            <a:off x="1645247" y="2100263"/>
            <a:ext cx="65088"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152" name="Straight Connector 26"/>
          <p:cNvCxnSpPr>
            <a:cxnSpLocks noChangeShapeType="1"/>
          </p:cNvCxnSpPr>
          <p:nvPr/>
        </p:nvCxnSpPr>
        <p:spPr bwMode="auto">
          <a:xfrm flipH="1">
            <a:off x="1645247" y="2486025"/>
            <a:ext cx="65088"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153" name="Straight Connector 27"/>
          <p:cNvCxnSpPr>
            <a:cxnSpLocks noChangeShapeType="1"/>
          </p:cNvCxnSpPr>
          <p:nvPr/>
        </p:nvCxnSpPr>
        <p:spPr bwMode="auto">
          <a:xfrm flipH="1">
            <a:off x="1645247" y="2870200"/>
            <a:ext cx="65088"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154" name="Straight Connector 28"/>
          <p:cNvCxnSpPr>
            <a:cxnSpLocks noChangeShapeType="1"/>
          </p:cNvCxnSpPr>
          <p:nvPr/>
        </p:nvCxnSpPr>
        <p:spPr bwMode="auto">
          <a:xfrm flipH="1">
            <a:off x="1645247" y="3255963"/>
            <a:ext cx="65088"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155" name="Straight Connector 29"/>
          <p:cNvCxnSpPr>
            <a:cxnSpLocks noChangeShapeType="1"/>
          </p:cNvCxnSpPr>
          <p:nvPr/>
        </p:nvCxnSpPr>
        <p:spPr bwMode="auto">
          <a:xfrm flipH="1">
            <a:off x="1645247" y="3641725"/>
            <a:ext cx="65088"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156" name="Straight Connector 30"/>
          <p:cNvCxnSpPr>
            <a:cxnSpLocks noChangeShapeType="1"/>
          </p:cNvCxnSpPr>
          <p:nvPr/>
        </p:nvCxnSpPr>
        <p:spPr bwMode="auto">
          <a:xfrm flipH="1">
            <a:off x="1645247" y="4025900"/>
            <a:ext cx="65088"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sp>
        <p:nvSpPr>
          <p:cNvPr id="157" name="TextBox 31"/>
          <p:cNvSpPr txBox="1">
            <a:spLocks noChangeArrowheads="1"/>
          </p:cNvSpPr>
          <p:nvPr/>
        </p:nvSpPr>
        <p:spPr bwMode="auto">
          <a:xfrm>
            <a:off x="1113435" y="1914525"/>
            <a:ext cx="59848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a:lnSpc>
                <a:spcPct val="100000"/>
              </a:lnSpc>
              <a:spcBef>
                <a:spcPct val="0"/>
              </a:spcBef>
              <a:spcAft>
                <a:spcPct val="0"/>
              </a:spcAft>
              <a:buClrTx/>
              <a:buFontTx/>
              <a:buNone/>
            </a:pPr>
            <a:r>
              <a:rPr lang="en-US" altLang="en-US" sz="1600" b="0" dirty="0">
                <a:solidFill>
                  <a:schemeClr val="tx1"/>
                </a:solidFill>
              </a:rPr>
              <a:t>100</a:t>
            </a:r>
          </a:p>
        </p:txBody>
      </p:sp>
      <p:sp>
        <p:nvSpPr>
          <p:cNvPr id="158" name="TextBox 32"/>
          <p:cNvSpPr txBox="1">
            <a:spLocks noChangeArrowheads="1"/>
          </p:cNvSpPr>
          <p:nvPr/>
        </p:nvSpPr>
        <p:spPr bwMode="auto">
          <a:xfrm>
            <a:off x="1113435" y="2298700"/>
            <a:ext cx="59848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a:lnSpc>
                <a:spcPct val="100000"/>
              </a:lnSpc>
              <a:spcBef>
                <a:spcPct val="0"/>
              </a:spcBef>
              <a:spcAft>
                <a:spcPct val="0"/>
              </a:spcAft>
              <a:buClrTx/>
              <a:buFontTx/>
              <a:buNone/>
            </a:pPr>
            <a:r>
              <a:rPr lang="en-US" altLang="en-US" sz="1600" b="0" dirty="0">
                <a:solidFill>
                  <a:schemeClr val="tx1"/>
                </a:solidFill>
              </a:rPr>
              <a:t>80</a:t>
            </a:r>
          </a:p>
        </p:txBody>
      </p:sp>
      <p:sp>
        <p:nvSpPr>
          <p:cNvPr id="159" name="TextBox 33"/>
          <p:cNvSpPr txBox="1">
            <a:spLocks noChangeArrowheads="1"/>
          </p:cNvSpPr>
          <p:nvPr/>
        </p:nvSpPr>
        <p:spPr bwMode="auto">
          <a:xfrm>
            <a:off x="1113435" y="2681288"/>
            <a:ext cx="59848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a:lnSpc>
                <a:spcPct val="100000"/>
              </a:lnSpc>
              <a:spcBef>
                <a:spcPct val="0"/>
              </a:spcBef>
              <a:spcAft>
                <a:spcPct val="0"/>
              </a:spcAft>
              <a:buClrTx/>
              <a:buFontTx/>
              <a:buNone/>
            </a:pPr>
            <a:r>
              <a:rPr lang="en-US" altLang="en-US" sz="1600" b="0" dirty="0">
                <a:solidFill>
                  <a:schemeClr val="tx1"/>
                </a:solidFill>
              </a:rPr>
              <a:t>60</a:t>
            </a:r>
          </a:p>
        </p:txBody>
      </p:sp>
      <p:sp>
        <p:nvSpPr>
          <p:cNvPr id="160" name="TextBox 34"/>
          <p:cNvSpPr txBox="1">
            <a:spLocks noChangeArrowheads="1"/>
          </p:cNvSpPr>
          <p:nvPr/>
        </p:nvSpPr>
        <p:spPr bwMode="auto">
          <a:xfrm>
            <a:off x="1113435" y="3065463"/>
            <a:ext cx="59848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a:lnSpc>
                <a:spcPct val="100000"/>
              </a:lnSpc>
              <a:spcBef>
                <a:spcPct val="0"/>
              </a:spcBef>
              <a:spcAft>
                <a:spcPct val="0"/>
              </a:spcAft>
              <a:buClrTx/>
              <a:buFontTx/>
              <a:buNone/>
            </a:pPr>
            <a:r>
              <a:rPr lang="en-US" altLang="en-US" sz="1600" b="0" dirty="0">
                <a:solidFill>
                  <a:schemeClr val="tx1"/>
                </a:solidFill>
              </a:rPr>
              <a:t>40</a:t>
            </a:r>
          </a:p>
        </p:txBody>
      </p:sp>
      <p:sp>
        <p:nvSpPr>
          <p:cNvPr id="161" name="TextBox 35"/>
          <p:cNvSpPr txBox="1">
            <a:spLocks noChangeArrowheads="1"/>
          </p:cNvSpPr>
          <p:nvPr/>
        </p:nvSpPr>
        <p:spPr bwMode="auto">
          <a:xfrm>
            <a:off x="1113435" y="3449638"/>
            <a:ext cx="59848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a:lnSpc>
                <a:spcPct val="100000"/>
              </a:lnSpc>
              <a:spcBef>
                <a:spcPct val="0"/>
              </a:spcBef>
              <a:spcAft>
                <a:spcPct val="0"/>
              </a:spcAft>
              <a:buClrTx/>
              <a:buFontTx/>
              <a:buNone/>
            </a:pPr>
            <a:r>
              <a:rPr lang="en-US" altLang="en-US" sz="1600" b="0" dirty="0">
                <a:solidFill>
                  <a:schemeClr val="tx1"/>
                </a:solidFill>
              </a:rPr>
              <a:t>20</a:t>
            </a:r>
          </a:p>
        </p:txBody>
      </p:sp>
      <p:sp>
        <p:nvSpPr>
          <p:cNvPr id="162" name="TextBox 36"/>
          <p:cNvSpPr txBox="1">
            <a:spLocks noChangeArrowheads="1"/>
          </p:cNvSpPr>
          <p:nvPr/>
        </p:nvSpPr>
        <p:spPr bwMode="auto">
          <a:xfrm>
            <a:off x="1113435" y="3833813"/>
            <a:ext cx="59848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a:lnSpc>
                <a:spcPct val="100000"/>
              </a:lnSpc>
              <a:spcBef>
                <a:spcPct val="0"/>
              </a:spcBef>
              <a:spcAft>
                <a:spcPct val="0"/>
              </a:spcAft>
              <a:buClrTx/>
              <a:buFontTx/>
              <a:buNone/>
            </a:pPr>
            <a:r>
              <a:rPr lang="en-US" altLang="en-US" sz="1800" b="0" dirty="0">
                <a:solidFill>
                  <a:schemeClr val="tx1"/>
                </a:solidFill>
              </a:rPr>
              <a:t>0</a:t>
            </a:r>
          </a:p>
        </p:txBody>
      </p:sp>
      <p:sp>
        <p:nvSpPr>
          <p:cNvPr id="163" name="TextBox 37"/>
          <p:cNvSpPr txBox="1">
            <a:spLocks noChangeArrowheads="1"/>
          </p:cNvSpPr>
          <p:nvPr/>
        </p:nvSpPr>
        <p:spPr bwMode="auto">
          <a:xfrm rot="-5400000">
            <a:off x="43460" y="2857926"/>
            <a:ext cx="198278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600" dirty="0">
                <a:solidFill>
                  <a:schemeClr val="tx1"/>
                </a:solidFill>
              </a:rPr>
              <a:t>SVR12 (%)</a:t>
            </a:r>
          </a:p>
        </p:txBody>
      </p:sp>
      <p:sp>
        <p:nvSpPr>
          <p:cNvPr id="164" name="TextBox 38"/>
          <p:cNvSpPr txBox="1">
            <a:spLocks noChangeArrowheads="1"/>
          </p:cNvSpPr>
          <p:nvPr/>
        </p:nvSpPr>
        <p:spPr bwMode="auto">
          <a:xfrm>
            <a:off x="1990632" y="4036454"/>
            <a:ext cx="103676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600" dirty="0">
                <a:solidFill>
                  <a:schemeClr val="tx1"/>
                </a:solidFill>
              </a:rPr>
              <a:t>GT1a</a:t>
            </a:r>
          </a:p>
        </p:txBody>
      </p:sp>
      <p:cxnSp>
        <p:nvCxnSpPr>
          <p:cNvPr id="165" name="Straight Connector 40"/>
          <p:cNvCxnSpPr>
            <a:cxnSpLocks noChangeShapeType="1"/>
          </p:cNvCxnSpPr>
          <p:nvPr/>
        </p:nvCxnSpPr>
        <p:spPr bwMode="auto">
          <a:xfrm>
            <a:off x="1708014" y="4031884"/>
            <a:ext cx="0" cy="65087"/>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166" name="Straight Connector 41"/>
          <p:cNvCxnSpPr>
            <a:cxnSpLocks noChangeShapeType="1"/>
          </p:cNvCxnSpPr>
          <p:nvPr/>
        </p:nvCxnSpPr>
        <p:spPr bwMode="auto">
          <a:xfrm>
            <a:off x="3041515" y="4035445"/>
            <a:ext cx="0" cy="65087"/>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167" name="Straight Connector 42"/>
          <p:cNvCxnSpPr>
            <a:cxnSpLocks noChangeShapeType="1"/>
          </p:cNvCxnSpPr>
          <p:nvPr/>
        </p:nvCxnSpPr>
        <p:spPr bwMode="auto">
          <a:xfrm>
            <a:off x="4320969" y="4035445"/>
            <a:ext cx="0" cy="65087"/>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168" name="Straight Connector 43"/>
          <p:cNvCxnSpPr>
            <a:cxnSpLocks noChangeShapeType="1"/>
          </p:cNvCxnSpPr>
          <p:nvPr/>
        </p:nvCxnSpPr>
        <p:spPr bwMode="auto">
          <a:xfrm>
            <a:off x="5942386" y="4035445"/>
            <a:ext cx="0" cy="65087"/>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169" name="Straight Connector 44"/>
          <p:cNvCxnSpPr>
            <a:cxnSpLocks noChangeShapeType="1"/>
          </p:cNvCxnSpPr>
          <p:nvPr/>
        </p:nvCxnSpPr>
        <p:spPr bwMode="auto">
          <a:xfrm>
            <a:off x="7485751" y="4035445"/>
            <a:ext cx="0" cy="65087"/>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sp>
        <p:nvSpPr>
          <p:cNvPr id="170" name="TextBox 45"/>
          <p:cNvSpPr txBox="1">
            <a:spLocks noChangeArrowheads="1"/>
          </p:cNvSpPr>
          <p:nvPr/>
        </p:nvSpPr>
        <p:spPr bwMode="auto">
          <a:xfrm>
            <a:off x="3195243" y="4036454"/>
            <a:ext cx="105130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600" dirty="0">
                <a:solidFill>
                  <a:schemeClr val="tx1"/>
                </a:solidFill>
              </a:rPr>
              <a:t>GT1b</a:t>
            </a:r>
          </a:p>
        </p:txBody>
      </p:sp>
      <p:sp>
        <p:nvSpPr>
          <p:cNvPr id="171" name="TextBox 46"/>
          <p:cNvSpPr txBox="1">
            <a:spLocks noChangeArrowheads="1"/>
          </p:cNvSpPr>
          <p:nvPr/>
        </p:nvSpPr>
        <p:spPr bwMode="auto">
          <a:xfrm>
            <a:off x="4591760" y="4036454"/>
            <a:ext cx="109521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600" dirty="0">
                <a:solidFill>
                  <a:schemeClr val="tx1"/>
                </a:solidFill>
              </a:rPr>
              <a:t>GT2</a:t>
            </a:r>
          </a:p>
        </p:txBody>
      </p:sp>
      <p:sp>
        <p:nvSpPr>
          <p:cNvPr id="172" name="TextBox 47"/>
          <p:cNvSpPr txBox="1">
            <a:spLocks noChangeArrowheads="1"/>
          </p:cNvSpPr>
          <p:nvPr/>
        </p:nvSpPr>
        <p:spPr bwMode="auto">
          <a:xfrm>
            <a:off x="6100145" y="4036454"/>
            <a:ext cx="126593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600" dirty="0">
                <a:solidFill>
                  <a:schemeClr val="tx1"/>
                </a:solidFill>
              </a:rPr>
              <a:t>GT3</a:t>
            </a:r>
          </a:p>
        </p:txBody>
      </p:sp>
      <p:sp>
        <p:nvSpPr>
          <p:cNvPr id="173" name="TextBox 64"/>
          <p:cNvSpPr txBox="1">
            <a:spLocks noChangeArrowheads="1"/>
          </p:cNvSpPr>
          <p:nvPr/>
        </p:nvSpPr>
        <p:spPr bwMode="auto">
          <a:xfrm>
            <a:off x="1916054" y="1815598"/>
            <a:ext cx="59848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600" dirty="0">
                <a:solidFill>
                  <a:schemeClr val="tx1"/>
                </a:solidFill>
              </a:rPr>
              <a:t>93</a:t>
            </a:r>
          </a:p>
        </p:txBody>
      </p:sp>
      <p:sp>
        <p:nvSpPr>
          <p:cNvPr id="174" name="TextBox 65"/>
          <p:cNvSpPr txBox="1">
            <a:spLocks noChangeArrowheads="1"/>
          </p:cNvSpPr>
          <p:nvPr/>
        </p:nvSpPr>
        <p:spPr bwMode="auto">
          <a:xfrm>
            <a:off x="2307325" y="1794643"/>
            <a:ext cx="60007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600" dirty="0">
                <a:solidFill>
                  <a:schemeClr val="tx1"/>
                </a:solidFill>
              </a:rPr>
              <a:t>98</a:t>
            </a:r>
          </a:p>
        </p:txBody>
      </p:sp>
      <p:sp>
        <p:nvSpPr>
          <p:cNvPr id="175" name="TextBox 66"/>
          <p:cNvSpPr txBox="1">
            <a:spLocks noChangeArrowheads="1"/>
          </p:cNvSpPr>
          <p:nvPr/>
        </p:nvSpPr>
        <p:spPr bwMode="auto">
          <a:xfrm>
            <a:off x="3204877" y="1788611"/>
            <a:ext cx="59848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600" dirty="0">
                <a:solidFill>
                  <a:schemeClr val="tx1"/>
                </a:solidFill>
              </a:rPr>
              <a:t>98</a:t>
            </a:r>
          </a:p>
        </p:txBody>
      </p:sp>
      <p:sp>
        <p:nvSpPr>
          <p:cNvPr id="176" name="TextBox 67"/>
          <p:cNvSpPr txBox="1">
            <a:spLocks noChangeArrowheads="1"/>
          </p:cNvSpPr>
          <p:nvPr/>
        </p:nvSpPr>
        <p:spPr bwMode="auto">
          <a:xfrm>
            <a:off x="3587745" y="1763211"/>
            <a:ext cx="59848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600" dirty="0">
                <a:solidFill>
                  <a:schemeClr val="tx1"/>
                </a:solidFill>
              </a:rPr>
              <a:t>100</a:t>
            </a:r>
          </a:p>
        </p:txBody>
      </p:sp>
      <p:sp>
        <p:nvSpPr>
          <p:cNvPr id="177" name="TextBox 68"/>
          <p:cNvSpPr txBox="1">
            <a:spLocks noChangeArrowheads="1"/>
          </p:cNvSpPr>
          <p:nvPr/>
        </p:nvSpPr>
        <p:spPr bwMode="auto">
          <a:xfrm>
            <a:off x="4442269" y="1899101"/>
            <a:ext cx="59848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600" dirty="0">
                <a:solidFill>
                  <a:schemeClr val="tx1"/>
                </a:solidFill>
              </a:rPr>
              <a:t>86</a:t>
            </a:r>
          </a:p>
        </p:txBody>
      </p:sp>
      <p:sp>
        <p:nvSpPr>
          <p:cNvPr id="178" name="TextBox 69"/>
          <p:cNvSpPr txBox="1">
            <a:spLocks noChangeArrowheads="1"/>
          </p:cNvSpPr>
          <p:nvPr/>
        </p:nvSpPr>
        <p:spPr bwMode="auto">
          <a:xfrm>
            <a:off x="4849603" y="1793373"/>
            <a:ext cx="59848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600" dirty="0">
                <a:solidFill>
                  <a:schemeClr val="tx1"/>
                </a:solidFill>
              </a:rPr>
              <a:t>97</a:t>
            </a:r>
          </a:p>
        </p:txBody>
      </p:sp>
      <p:sp>
        <p:nvSpPr>
          <p:cNvPr id="179" name="TextBox 70"/>
          <p:cNvSpPr txBox="1">
            <a:spLocks noChangeArrowheads="1"/>
          </p:cNvSpPr>
          <p:nvPr/>
        </p:nvSpPr>
        <p:spPr bwMode="auto">
          <a:xfrm>
            <a:off x="5233963" y="1773053"/>
            <a:ext cx="60007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600" dirty="0">
                <a:solidFill>
                  <a:schemeClr val="tx1"/>
                </a:solidFill>
              </a:rPr>
              <a:t>100</a:t>
            </a:r>
          </a:p>
        </p:txBody>
      </p:sp>
      <p:sp>
        <p:nvSpPr>
          <p:cNvPr id="180" name="TextBox 71"/>
          <p:cNvSpPr txBox="1">
            <a:spLocks noChangeArrowheads="1"/>
          </p:cNvSpPr>
          <p:nvPr/>
        </p:nvSpPr>
        <p:spPr bwMode="auto">
          <a:xfrm>
            <a:off x="6043142" y="1816868"/>
            <a:ext cx="59848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600" dirty="0">
                <a:solidFill>
                  <a:schemeClr val="tx1"/>
                </a:solidFill>
              </a:rPr>
              <a:t>95</a:t>
            </a:r>
          </a:p>
        </p:txBody>
      </p:sp>
      <p:sp>
        <p:nvSpPr>
          <p:cNvPr id="181" name="TextBox 72"/>
          <p:cNvSpPr txBox="1">
            <a:spLocks noChangeArrowheads="1"/>
          </p:cNvSpPr>
          <p:nvPr/>
        </p:nvSpPr>
        <p:spPr bwMode="auto">
          <a:xfrm>
            <a:off x="6447189" y="1806708"/>
            <a:ext cx="59848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600" dirty="0">
                <a:solidFill>
                  <a:schemeClr val="tx1"/>
                </a:solidFill>
              </a:rPr>
              <a:t>97</a:t>
            </a:r>
          </a:p>
        </p:txBody>
      </p:sp>
      <p:sp>
        <p:nvSpPr>
          <p:cNvPr id="182" name="TextBox 73"/>
          <p:cNvSpPr txBox="1">
            <a:spLocks noChangeArrowheads="1"/>
          </p:cNvSpPr>
          <p:nvPr/>
        </p:nvSpPr>
        <p:spPr bwMode="auto">
          <a:xfrm>
            <a:off x="6840513" y="1847031"/>
            <a:ext cx="59848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600" dirty="0">
                <a:solidFill>
                  <a:schemeClr val="tx1"/>
                </a:solidFill>
              </a:rPr>
              <a:t>96</a:t>
            </a:r>
          </a:p>
        </p:txBody>
      </p:sp>
      <p:sp>
        <p:nvSpPr>
          <p:cNvPr id="183" name="TextBox 182"/>
          <p:cNvSpPr txBox="1"/>
          <p:nvPr/>
        </p:nvSpPr>
        <p:spPr>
          <a:xfrm>
            <a:off x="1918572" y="3574316"/>
            <a:ext cx="598488" cy="480131"/>
          </a:xfrm>
          <a:prstGeom prst="rect">
            <a:avLst/>
          </a:prstGeom>
          <a:noFill/>
        </p:spPr>
        <p:txBody>
          <a:bodyPr>
            <a:spAutoFit/>
          </a:bodyPr>
          <a:lstStyle/>
          <a:p>
            <a:pPr algn="ctr">
              <a:lnSpc>
                <a:spcPct val="90000"/>
              </a:lnSpc>
              <a:defRPr/>
            </a:pPr>
            <a:r>
              <a:rPr lang="en-US" sz="1400" b="0" dirty="0">
                <a:solidFill>
                  <a:schemeClr val="bg2">
                    <a:lumMod val="10000"/>
                  </a:schemeClr>
                </a:solidFill>
              </a:rPr>
              <a:t>39/</a:t>
            </a:r>
            <a:br>
              <a:rPr lang="en-US" sz="1400" b="0" dirty="0">
                <a:solidFill>
                  <a:schemeClr val="bg2">
                    <a:lumMod val="10000"/>
                  </a:schemeClr>
                </a:solidFill>
              </a:rPr>
            </a:br>
            <a:r>
              <a:rPr lang="en-US" sz="1400" b="0" dirty="0">
                <a:solidFill>
                  <a:schemeClr val="bg2">
                    <a:lumMod val="10000"/>
                  </a:schemeClr>
                </a:solidFill>
              </a:rPr>
              <a:t>42</a:t>
            </a:r>
          </a:p>
        </p:txBody>
      </p:sp>
      <p:sp>
        <p:nvSpPr>
          <p:cNvPr id="184" name="TextBox 183"/>
          <p:cNvSpPr txBox="1"/>
          <p:nvPr/>
        </p:nvSpPr>
        <p:spPr>
          <a:xfrm>
            <a:off x="2312272" y="3574316"/>
            <a:ext cx="600075" cy="480131"/>
          </a:xfrm>
          <a:prstGeom prst="rect">
            <a:avLst/>
          </a:prstGeom>
          <a:noFill/>
        </p:spPr>
        <p:txBody>
          <a:bodyPr>
            <a:spAutoFit/>
          </a:bodyPr>
          <a:lstStyle/>
          <a:p>
            <a:pPr algn="ctr">
              <a:lnSpc>
                <a:spcPct val="90000"/>
              </a:lnSpc>
              <a:defRPr/>
            </a:pPr>
            <a:r>
              <a:rPr lang="en-US" sz="1400" b="0" dirty="0">
                <a:solidFill>
                  <a:schemeClr val="bg2">
                    <a:lumMod val="10000"/>
                  </a:schemeClr>
                </a:solidFill>
              </a:rPr>
              <a:t>47/</a:t>
            </a:r>
            <a:br>
              <a:rPr lang="en-US" sz="1400" b="0" dirty="0">
                <a:solidFill>
                  <a:schemeClr val="bg2">
                    <a:lumMod val="10000"/>
                  </a:schemeClr>
                </a:solidFill>
              </a:rPr>
            </a:br>
            <a:r>
              <a:rPr lang="en-US" sz="1400" b="0" dirty="0">
                <a:solidFill>
                  <a:schemeClr val="bg2">
                    <a:lumMod val="10000"/>
                  </a:schemeClr>
                </a:solidFill>
              </a:rPr>
              <a:t>48</a:t>
            </a:r>
          </a:p>
        </p:txBody>
      </p:sp>
      <p:sp>
        <p:nvSpPr>
          <p:cNvPr id="185" name="TextBox 76"/>
          <p:cNvSpPr txBox="1">
            <a:spLocks noChangeArrowheads="1"/>
          </p:cNvSpPr>
          <p:nvPr/>
        </p:nvSpPr>
        <p:spPr bwMode="auto">
          <a:xfrm>
            <a:off x="759105" y="3703575"/>
            <a:ext cx="7048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a:lnSpc>
                <a:spcPct val="100000"/>
              </a:lnSpc>
              <a:spcBef>
                <a:spcPct val="0"/>
              </a:spcBef>
              <a:spcAft>
                <a:spcPct val="0"/>
              </a:spcAft>
              <a:buClrTx/>
              <a:buFontTx/>
              <a:buNone/>
            </a:pPr>
            <a:r>
              <a:rPr lang="en-US" altLang="en-US" sz="1400" b="0" dirty="0">
                <a:solidFill>
                  <a:schemeClr val="tx1"/>
                </a:solidFill>
              </a:rPr>
              <a:t>n/N =</a:t>
            </a:r>
          </a:p>
        </p:txBody>
      </p:sp>
      <p:sp>
        <p:nvSpPr>
          <p:cNvPr id="186" name="TextBox 185"/>
          <p:cNvSpPr txBox="1"/>
          <p:nvPr/>
        </p:nvSpPr>
        <p:spPr>
          <a:xfrm>
            <a:off x="3178075" y="3574316"/>
            <a:ext cx="598487" cy="480131"/>
          </a:xfrm>
          <a:prstGeom prst="rect">
            <a:avLst/>
          </a:prstGeom>
          <a:noFill/>
        </p:spPr>
        <p:txBody>
          <a:bodyPr>
            <a:spAutoFit/>
          </a:bodyPr>
          <a:lstStyle/>
          <a:p>
            <a:pPr algn="ctr">
              <a:lnSpc>
                <a:spcPct val="90000"/>
              </a:lnSpc>
              <a:defRPr/>
            </a:pPr>
            <a:r>
              <a:rPr lang="en-US" sz="1400" b="0" dirty="0">
                <a:solidFill>
                  <a:schemeClr val="bg2">
                    <a:lumMod val="10000"/>
                  </a:schemeClr>
                </a:solidFill>
              </a:rPr>
              <a:t>45/</a:t>
            </a:r>
            <a:br>
              <a:rPr lang="en-US" sz="1400" b="0" dirty="0">
                <a:solidFill>
                  <a:schemeClr val="bg2">
                    <a:lumMod val="10000"/>
                  </a:schemeClr>
                </a:solidFill>
              </a:rPr>
            </a:br>
            <a:r>
              <a:rPr lang="en-US" sz="1400" b="0" dirty="0">
                <a:solidFill>
                  <a:schemeClr val="bg2">
                    <a:lumMod val="10000"/>
                  </a:schemeClr>
                </a:solidFill>
              </a:rPr>
              <a:t>46</a:t>
            </a:r>
          </a:p>
        </p:txBody>
      </p:sp>
      <p:sp>
        <p:nvSpPr>
          <p:cNvPr id="187" name="TextBox 186"/>
          <p:cNvSpPr txBox="1"/>
          <p:nvPr/>
        </p:nvSpPr>
        <p:spPr>
          <a:xfrm>
            <a:off x="3581300" y="3574316"/>
            <a:ext cx="598487" cy="480131"/>
          </a:xfrm>
          <a:prstGeom prst="rect">
            <a:avLst/>
          </a:prstGeom>
          <a:noFill/>
        </p:spPr>
        <p:txBody>
          <a:bodyPr>
            <a:spAutoFit/>
          </a:bodyPr>
          <a:lstStyle/>
          <a:p>
            <a:pPr algn="ctr">
              <a:lnSpc>
                <a:spcPct val="90000"/>
              </a:lnSpc>
              <a:defRPr/>
            </a:pPr>
            <a:r>
              <a:rPr lang="en-US" sz="1400" b="0" dirty="0">
                <a:solidFill>
                  <a:schemeClr val="bg2">
                    <a:lumMod val="10000"/>
                  </a:schemeClr>
                </a:solidFill>
              </a:rPr>
              <a:t>40/</a:t>
            </a:r>
            <a:br>
              <a:rPr lang="en-US" sz="1400" b="0" dirty="0">
                <a:solidFill>
                  <a:schemeClr val="bg2">
                    <a:lumMod val="10000"/>
                  </a:schemeClr>
                </a:solidFill>
              </a:rPr>
            </a:br>
            <a:r>
              <a:rPr lang="en-US" sz="1400" b="0" dirty="0">
                <a:solidFill>
                  <a:schemeClr val="bg2">
                    <a:lumMod val="10000"/>
                  </a:schemeClr>
                </a:solidFill>
              </a:rPr>
              <a:t>40</a:t>
            </a:r>
          </a:p>
        </p:txBody>
      </p:sp>
      <p:sp>
        <p:nvSpPr>
          <p:cNvPr id="188" name="TextBox 187"/>
          <p:cNvSpPr txBox="1"/>
          <p:nvPr/>
        </p:nvSpPr>
        <p:spPr>
          <a:xfrm>
            <a:off x="4430969" y="3574316"/>
            <a:ext cx="600075" cy="480131"/>
          </a:xfrm>
          <a:prstGeom prst="rect">
            <a:avLst/>
          </a:prstGeom>
          <a:noFill/>
        </p:spPr>
        <p:txBody>
          <a:bodyPr>
            <a:spAutoFit/>
          </a:bodyPr>
          <a:lstStyle/>
          <a:p>
            <a:pPr algn="ctr">
              <a:lnSpc>
                <a:spcPct val="90000"/>
              </a:lnSpc>
              <a:defRPr/>
            </a:pPr>
            <a:r>
              <a:rPr lang="en-US" sz="1400" b="0" dirty="0">
                <a:solidFill>
                  <a:schemeClr val="bg2">
                    <a:lumMod val="10000"/>
                  </a:schemeClr>
                </a:solidFill>
              </a:rPr>
              <a:t>54/</a:t>
            </a:r>
            <a:r>
              <a:rPr lang="en-US" sz="1400" b="0" u="sng" dirty="0">
                <a:solidFill>
                  <a:schemeClr val="bg2">
                    <a:lumMod val="10000"/>
                  </a:schemeClr>
                </a:solidFill>
              </a:rPr>
              <a:t/>
            </a:r>
            <a:br>
              <a:rPr lang="en-US" sz="1400" b="0" u="sng" dirty="0">
                <a:solidFill>
                  <a:schemeClr val="bg2">
                    <a:lumMod val="10000"/>
                  </a:schemeClr>
                </a:solidFill>
              </a:rPr>
            </a:br>
            <a:r>
              <a:rPr lang="en-US" sz="1400" b="0" dirty="0">
                <a:solidFill>
                  <a:schemeClr val="bg2">
                    <a:lumMod val="10000"/>
                  </a:schemeClr>
                </a:solidFill>
              </a:rPr>
              <a:t>63</a:t>
            </a:r>
          </a:p>
        </p:txBody>
      </p:sp>
      <p:sp>
        <p:nvSpPr>
          <p:cNvPr id="189" name="TextBox 188"/>
          <p:cNvSpPr txBox="1"/>
          <p:nvPr/>
        </p:nvSpPr>
        <p:spPr>
          <a:xfrm>
            <a:off x="4834194" y="3574316"/>
            <a:ext cx="600075" cy="480131"/>
          </a:xfrm>
          <a:prstGeom prst="rect">
            <a:avLst/>
          </a:prstGeom>
          <a:noFill/>
        </p:spPr>
        <p:txBody>
          <a:bodyPr>
            <a:spAutoFit/>
          </a:bodyPr>
          <a:lstStyle/>
          <a:p>
            <a:pPr algn="ctr">
              <a:lnSpc>
                <a:spcPct val="90000"/>
              </a:lnSpc>
              <a:defRPr/>
            </a:pPr>
            <a:r>
              <a:rPr lang="en-US" sz="1400" b="0" dirty="0">
                <a:solidFill>
                  <a:schemeClr val="bg2">
                    <a:lumMod val="10000"/>
                  </a:schemeClr>
                </a:solidFill>
              </a:rPr>
              <a:t>60/</a:t>
            </a:r>
            <a:r>
              <a:rPr lang="en-US" sz="1400" b="0" u="sng" dirty="0">
                <a:solidFill>
                  <a:schemeClr val="bg2">
                    <a:lumMod val="10000"/>
                  </a:schemeClr>
                </a:solidFill>
              </a:rPr>
              <a:t/>
            </a:r>
            <a:br>
              <a:rPr lang="en-US" sz="1400" b="0" u="sng" dirty="0">
                <a:solidFill>
                  <a:schemeClr val="bg2">
                    <a:lumMod val="10000"/>
                  </a:schemeClr>
                </a:solidFill>
              </a:rPr>
            </a:br>
            <a:r>
              <a:rPr lang="en-US" sz="1400" b="0" dirty="0">
                <a:solidFill>
                  <a:schemeClr val="bg2">
                    <a:lumMod val="10000"/>
                  </a:schemeClr>
                </a:solidFill>
              </a:rPr>
              <a:t>62</a:t>
            </a:r>
          </a:p>
        </p:txBody>
      </p:sp>
      <p:sp>
        <p:nvSpPr>
          <p:cNvPr id="190" name="TextBox 189"/>
          <p:cNvSpPr txBox="1"/>
          <p:nvPr/>
        </p:nvSpPr>
        <p:spPr>
          <a:xfrm>
            <a:off x="5237419" y="3574316"/>
            <a:ext cx="600075" cy="480131"/>
          </a:xfrm>
          <a:prstGeom prst="rect">
            <a:avLst/>
          </a:prstGeom>
          <a:noFill/>
        </p:spPr>
        <p:txBody>
          <a:bodyPr>
            <a:spAutoFit/>
          </a:bodyPr>
          <a:lstStyle/>
          <a:p>
            <a:pPr algn="ctr">
              <a:lnSpc>
                <a:spcPct val="90000"/>
              </a:lnSpc>
              <a:defRPr/>
            </a:pPr>
            <a:r>
              <a:rPr lang="en-US" sz="1400" b="0" dirty="0">
                <a:solidFill>
                  <a:schemeClr val="bg2">
                    <a:lumMod val="10000"/>
                  </a:schemeClr>
                </a:solidFill>
              </a:rPr>
              <a:t>26/</a:t>
            </a:r>
            <a:r>
              <a:rPr lang="en-US" sz="1400" b="0" u="sng" dirty="0">
                <a:solidFill>
                  <a:schemeClr val="bg2">
                    <a:lumMod val="10000"/>
                  </a:schemeClr>
                </a:solidFill>
              </a:rPr>
              <a:t/>
            </a:r>
            <a:br>
              <a:rPr lang="en-US" sz="1400" b="0" u="sng" dirty="0">
                <a:solidFill>
                  <a:schemeClr val="bg2">
                    <a:lumMod val="10000"/>
                  </a:schemeClr>
                </a:solidFill>
              </a:rPr>
            </a:br>
            <a:r>
              <a:rPr lang="en-US" sz="1400" b="0" dirty="0">
                <a:solidFill>
                  <a:schemeClr val="bg2">
                    <a:lumMod val="10000"/>
                  </a:schemeClr>
                </a:solidFill>
              </a:rPr>
              <a:t>26</a:t>
            </a:r>
          </a:p>
        </p:txBody>
      </p:sp>
      <p:sp>
        <p:nvSpPr>
          <p:cNvPr id="191" name="TextBox 190"/>
          <p:cNvSpPr txBox="1"/>
          <p:nvPr/>
        </p:nvSpPr>
        <p:spPr>
          <a:xfrm>
            <a:off x="6045456" y="3574316"/>
            <a:ext cx="600075" cy="480131"/>
          </a:xfrm>
          <a:prstGeom prst="rect">
            <a:avLst/>
          </a:prstGeom>
          <a:noFill/>
        </p:spPr>
        <p:txBody>
          <a:bodyPr>
            <a:spAutoFit/>
          </a:bodyPr>
          <a:lstStyle/>
          <a:p>
            <a:pPr algn="ctr">
              <a:lnSpc>
                <a:spcPct val="90000"/>
              </a:lnSpc>
              <a:defRPr/>
            </a:pPr>
            <a:r>
              <a:rPr lang="en-US" sz="1400" b="0" dirty="0">
                <a:solidFill>
                  <a:schemeClr val="bg2">
                    <a:lumMod val="10000"/>
                  </a:schemeClr>
                </a:solidFill>
              </a:rPr>
              <a:t>98/</a:t>
            </a:r>
            <a:r>
              <a:rPr lang="en-US" sz="1400" b="0" u="sng" dirty="0">
                <a:solidFill>
                  <a:schemeClr val="bg2">
                    <a:lumMod val="10000"/>
                  </a:schemeClr>
                </a:solidFill>
              </a:rPr>
              <a:t/>
            </a:r>
            <a:br>
              <a:rPr lang="en-US" sz="1400" b="0" u="sng" dirty="0">
                <a:solidFill>
                  <a:schemeClr val="bg2">
                    <a:lumMod val="10000"/>
                  </a:schemeClr>
                </a:solidFill>
              </a:rPr>
            </a:br>
            <a:r>
              <a:rPr lang="en-US" sz="1400" b="0" dirty="0">
                <a:solidFill>
                  <a:schemeClr val="bg2">
                    <a:lumMod val="10000"/>
                  </a:schemeClr>
                </a:solidFill>
              </a:rPr>
              <a:t>103</a:t>
            </a:r>
          </a:p>
        </p:txBody>
      </p:sp>
      <p:sp>
        <p:nvSpPr>
          <p:cNvPr id="192" name="TextBox 191"/>
          <p:cNvSpPr txBox="1"/>
          <p:nvPr/>
        </p:nvSpPr>
        <p:spPr>
          <a:xfrm>
            <a:off x="6424869" y="3574316"/>
            <a:ext cx="598487" cy="480131"/>
          </a:xfrm>
          <a:prstGeom prst="rect">
            <a:avLst/>
          </a:prstGeom>
          <a:noFill/>
        </p:spPr>
        <p:txBody>
          <a:bodyPr>
            <a:spAutoFit/>
          </a:bodyPr>
          <a:lstStyle/>
          <a:p>
            <a:pPr algn="ctr">
              <a:lnSpc>
                <a:spcPct val="90000"/>
              </a:lnSpc>
              <a:defRPr/>
            </a:pPr>
            <a:r>
              <a:rPr lang="en-US" sz="1400" b="0" dirty="0">
                <a:solidFill>
                  <a:schemeClr val="bg2">
                    <a:lumMod val="10000"/>
                  </a:schemeClr>
                </a:solidFill>
              </a:rPr>
              <a:t>155/</a:t>
            </a:r>
            <a:r>
              <a:rPr lang="en-US" sz="1400" b="0" u="sng" dirty="0">
                <a:solidFill>
                  <a:schemeClr val="bg2">
                    <a:lumMod val="10000"/>
                  </a:schemeClr>
                </a:solidFill>
              </a:rPr>
              <a:t/>
            </a:r>
            <a:br>
              <a:rPr lang="en-US" sz="1400" b="0" u="sng" dirty="0">
                <a:solidFill>
                  <a:schemeClr val="bg2">
                    <a:lumMod val="10000"/>
                  </a:schemeClr>
                </a:solidFill>
              </a:rPr>
            </a:br>
            <a:r>
              <a:rPr lang="en-US" sz="1400" b="0" dirty="0">
                <a:solidFill>
                  <a:schemeClr val="bg2">
                    <a:lumMod val="10000"/>
                  </a:schemeClr>
                </a:solidFill>
              </a:rPr>
              <a:t>159</a:t>
            </a:r>
          </a:p>
        </p:txBody>
      </p:sp>
      <p:grpSp>
        <p:nvGrpSpPr>
          <p:cNvPr id="193" name="Group 84"/>
          <p:cNvGrpSpPr>
            <a:grpSpLocks/>
          </p:cNvGrpSpPr>
          <p:nvPr/>
        </p:nvGrpSpPr>
        <p:grpSpPr bwMode="auto">
          <a:xfrm>
            <a:off x="2165476" y="2123198"/>
            <a:ext cx="88900" cy="368300"/>
            <a:chOff x="1710791" y="3528127"/>
            <a:chExt cx="89013" cy="368147"/>
          </a:xfrm>
        </p:grpSpPr>
        <p:cxnSp>
          <p:nvCxnSpPr>
            <p:cNvPr id="194" name="Straight Connector 85"/>
            <p:cNvCxnSpPr>
              <a:cxnSpLocks noChangeShapeType="1"/>
            </p:cNvCxnSpPr>
            <p:nvPr/>
          </p:nvCxnSpPr>
          <p:spPr bwMode="auto">
            <a:xfrm>
              <a:off x="1710791" y="3536219"/>
              <a:ext cx="89013"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195" name="Straight Connector 86"/>
            <p:cNvCxnSpPr>
              <a:cxnSpLocks noChangeShapeType="1"/>
            </p:cNvCxnSpPr>
            <p:nvPr/>
          </p:nvCxnSpPr>
          <p:spPr bwMode="auto">
            <a:xfrm>
              <a:off x="1755297" y="3528127"/>
              <a:ext cx="0" cy="368147"/>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196" name="Straight Connector 87"/>
            <p:cNvCxnSpPr>
              <a:cxnSpLocks noChangeShapeType="1"/>
            </p:cNvCxnSpPr>
            <p:nvPr/>
          </p:nvCxnSpPr>
          <p:spPr bwMode="auto">
            <a:xfrm>
              <a:off x="1710791" y="3893406"/>
              <a:ext cx="89013"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grpSp>
      <p:grpSp>
        <p:nvGrpSpPr>
          <p:cNvPr id="197" name="Group 89"/>
          <p:cNvGrpSpPr>
            <a:grpSpLocks/>
          </p:cNvGrpSpPr>
          <p:nvPr/>
        </p:nvGrpSpPr>
        <p:grpSpPr bwMode="auto">
          <a:xfrm>
            <a:off x="2550397" y="2104148"/>
            <a:ext cx="88900" cy="234950"/>
            <a:chOff x="1710791" y="3528127"/>
            <a:chExt cx="89013" cy="234797"/>
          </a:xfrm>
        </p:grpSpPr>
        <p:cxnSp>
          <p:nvCxnSpPr>
            <p:cNvPr id="198" name="Straight Connector 90"/>
            <p:cNvCxnSpPr>
              <a:cxnSpLocks noChangeShapeType="1"/>
            </p:cNvCxnSpPr>
            <p:nvPr/>
          </p:nvCxnSpPr>
          <p:spPr bwMode="auto">
            <a:xfrm>
              <a:off x="1710791" y="3536219"/>
              <a:ext cx="89013"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199" name="Straight Connector 91"/>
            <p:cNvCxnSpPr>
              <a:cxnSpLocks noChangeShapeType="1"/>
            </p:cNvCxnSpPr>
            <p:nvPr/>
          </p:nvCxnSpPr>
          <p:spPr bwMode="auto">
            <a:xfrm>
              <a:off x="1755297" y="3528127"/>
              <a:ext cx="0" cy="234797"/>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200" name="Straight Connector 92"/>
            <p:cNvCxnSpPr>
              <a:cxnSpLocks noChangeShapeType="1"/>
            </p:cNvCxnSpPr>
            <p:nvPr/>
          </p:nvCxnSpPr>
          <p:spPr bwMode="auto">
            <a:xfrm>
              <a:off x="1710791" y="3760056"/>
              <a:ext cx="89013"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grpSp>
      <p:grpSp>
        <p:nvGrpSpPr>
          <p:cNvPr id="201" name="Group 94"/>
          <p:cNvGrpSpPr>
            <a:grpSpLocks/>
          </p:cNvGrpSpPr>
          <p:nvPr/>
        </p:nvGrpSpPr>
        <p:grpSpPr bwMode="auto">
          <a:xfrm>
            <a:off x="3455702" y="2104148"/>
            <a:ext cx="88900" cy="234950"/>
            <a:chOff x="1710791" y="3528127"/>
            <a:chExt cx="89013" cy="234797"/>
          </a:xfrm>
        </p:grpSpPr>
        <p:cxnSp>
          <p:nvCxnSpPr>
            <p:cNvPr id="202" name="Straight Connector 95"/>
            <p:cNvCxnSpPr>
              <a:cxnSpLocks noChangeShapeType="1"/>
            </p:cNvCxnSpPr>
            <p:nvPr/>
          </p:nvCxnSpPr>
          <p:spPr bwMode="auto">
            <a:xfrm>
              <a:off x="1710791" y="3536219"/>
              <a:ext cx="89013"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203" name="Straight Connector 96"/>
            <p:cNvCxnSpPr>
              <a:cxnSpLocks noChangeShapeType="1"/>
            </p:cNvCxnSpPr>
            <p:nvPr/>
          </p:nvCxnSpPr>
          <p:spPr bwMode="auto">
            <a:xfrm>
              <a:off x="1755297" y="3528127"/>
              <a:ext cx="0" cy="234797"/>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204" name="Straight Connector 97"/>
            <p:cNvCxnSpPr>
              <a:cxnSpLocks noChangeShapeType="1"/>
            </p:cNvCxnSpPr>
            <p:nvPr/>
          </p:nvCxnSpPr>
          <p:spPr bwMode="auto">
            <a:xfrm>
              <a:off x="1710791" y="3760056"/>
              <a:ext cx="89013"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grpSp>
      <p:grpSp>
        <p:nvGrpSpPr>
          <p:cNvPr id="205" name="Group 98"/>
          <p:cNvGrpSpPr>
            <a:grpSpLocks/>
          </p:cNvGrpSpPr>
          <p:nvPr/>
        </p:nvGrpSpPr>
        <p:grpSpPr bwMode="auto">
          <a:xfrm>
            <a:off x="3840343" y="2080336"/>
            <a:ext cx="88900" cy="234950"/>
            <a:chOff x="1710791" y="3528127"/>
            <a:chExt cx="89013" cy="234797"/>
          </a:xfrm>
        </p:grpSpPr>
        <p:cxnSp>
          <p:nvCxnSpPr>
            <p:cNvPr id="206" name="Straight Connector 99"/>
            <p:cNvCxnSpPr>
              <a:cxnSpLocks noChangeShapeType="1"/>
            </p:cNvCxnSpPr>
            <p:nvPr/>
          </p:nvCxnSpPr>
          <p:spPr bwMode="auto">
            <a:xfrm>
              <a:off x="1710791" y="3536219"/>
              <a:ext cx="89013"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207" name="Straight Connector 100"/>
            <p:cNvCxnSpPr>
              <a:cxnSpLocks noChangeShapeType="1"/>
            </p:cNvCxnSpPr>
            <p:nvPr/>
          </p:nvCxnSpPr>
          <p:spPr bwMode="auto">
            <a:xfrm>
              <a:off x="1755297" y="3528127"/>
              <a:ext cx="0" cy="234797"/>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208" name="Straight Connector 101"/>
            <p:cNvCxnSpPr>
              <a:cxnSpLocks noChangeShapeType="1"/>
            </p:cNvCxnSpPr>
            <p:nvPr/>
          </p:nvCxnSpPr>
          <p:spPr bwMode="auto">
            <a:xfrm>
              <a:off x="1710791" y="3760056"/>
              <a:ext cx="89013"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grpSp>
      <p:grpSp>
        <p:nvGrpSpPr>
          <p:cNvPr id="209" name="Group 102"/>
          <p:cNvGrpSpPr>
            <a:grpSpLocks/>
          </p:cNvGrpSpPr>
          <p:nvPr/>
        </p:nvGrpSpPr>
        <p:grpSpPr bwMode="auto">
          <a:xfrm>
            <a:off x="4699444" y="2213686"/>
            <a:ext cx="88900" cy="384175"/>
            <a:chOff x="1710791" y="3528127"/>
            <a:chExt cx="89013" cy="384329"/>
          </a:xfrm>
        </p:grpSpPr>
        <p:cxnSp>
          <p:nvCxnSpPr>
            <p:cNvPr id="210" name="Straight Connector 103"/>
            <p:cNvCxnSpPr>
              <a:cxnSpLocks noChangeShapeType="1"/>
            </p:cNvCxnSpPr>
            <p:nvPr/>
          </p:nvCxnSpPr>
          <p:spPr bwMode="auto">
            <a:xfrm>
              <a:off x="1710791" y="3536219"/>
              <a:ext cx="89013"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211" name="Straight Connector 104"/>
            <p:cNvCxnSpPr>
              <a:cxnSpLocks noChangeShapeType="1"/>
            </p:cNvCxnSpPr>
            <p:nvPr/>
          </p:nvCxnSpPr>
          <p:spPr bwMode="auto">
            <a:xfrm>
              <a:off x="1755297" y="3528127"/>
              <a:ext cx="0" cy="377673"/>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212" name="Straight Connector 105"/>
            <p:cNvCxnSpPr>
              <a:cxnSpLocks noChangeShapeType="1"/>
            </p:cNvCxnSpPr>
            <p:nvPr/>
          </p:nvCxnSpPr>
          <p:spPr bwMode="auto">
            <a:xfrm>
              <a:off x="1710791" y="3912456"/>
              <a:ext cx="89013"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grpSp>
      <p:grpSp>
        <p:nvGrpSpPr>
          <p:cNvPr id="213" name="Group 107"/>
          <p:cNvGrpSpPr>
            <a:grpSpLocks/>
          </p:cNvGrpSpPr>
          <p:nvPr/>
        </p:nvGrpSpPr>
        <p:grpSpPr bwMode="auto">
          <a:xfrm>
            <a:off x="5087728" y="2113673"/>
            <a:ext cx="88900" cy="234950"/>
            <a:chOff x="1710791" y="3528127"/>
            <a:chExt cx="89013" cy="234797"/>
          </a:xfrm>
        </p:grpSpPr>
        <p:cxnSp>
          <p:nvCxnSpPr>
            <p:cNvPr id="214" name="Straight Connector 108"/>
            <p:cNvCxnSpPr>
              <a:cxnSpLocks noChangeShapeType="1"/>
            </p:cNvCxnSpPr>
            <p:nvPr/>
          </p:nvCxnSpPr>
          <p:spPr bwMode="auto">
            <a:xfrm>
              <a:off x="1710791" y="3536219"/>
              <a:ext cx="89013"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215" name="Straight Connector 109"/>
            <p:cNvCxnSpPr>
              <a:cxnSpLocks noChangeShapeType="1"/>
            </p:cNvCxnSpPr>
            <p:nvPr/>
          </p:nvCxnSpPr>
          <p:spPr bwMode="auto">
            <a:xfrm>
              <a:off x="1755297" y="3528127"/>
              <a:ext cx="0" cy="234797"/>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216" name="Straight Connector 110"/>
            <p:cNvCxnSpPr>
              <a:cxnSpLocks noChangeShapeType="1"/>
            </p:cNvCxnSpPr>
            <p:nvPr/>
          </p:nvCxnSpPr>
          <p:spPr bwMode="auto">
            <a:xfrm>
              <a:off x="1710791" y="3760056"/>
              <a:ext cx="89013"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grpSp>
      <p:grpSp>
        <p:nvGrpSpPr>
          <p:cNvPr id="217" name="Group 111"/>
          <p:cNvGrpSpPr>
            <a:grpSpLocks/>
          </p:cNvGrpSpPr>
          <p:nvPr/>
        </p:nvGrpSpPr>
        <p:grpSpPr bwMode="auto">
          <a:xfrm>
            <a:off x="5485254" y="2099386"/>
            <a:ext cx="88900" cy="265112"/>
            <a:chOff x="1710791" y="3528127"/>
            <a:chExt cx="89013" cy="265270"/>
          </a:xfrm>
        </p:grpSpPr>
        <p:cxnSp>
          <p:nvCxnSpPr>
            <p:cNvPr id="218" name="Straight Connector 112"/>
            <p:cNvCxnSpPr>
              <a:cxnSpLocks noChangeShapeType="1"/>
            </p:cNvCxnSpPr>
            <p:nvPr/>
          </p:nvCxnSpPr>
          <p:spPr bwMode="auto">
            <a:xfrm>
              <a:off x="1710791" y="3536219"/>
              <a:ext cx="89013"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219" name="Straight Connector 113"/>
            <p:cNvCxnSpPr>
              <a:cxnSpLocks noChangeShapeType="1"/>
            </p:cNvCxnSpPr>
            <p:nvPr/>
          </p:nvCxnSpPr>
          <p:spPr bwMode="auto">
            <a:xfrm>
              <a:off x="1755297" y="3528127"/>
              <a:ext cx="0" cy="263373"/>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220" name="Straight Connector 114"/>
            <p:cNvCxnSpPr>
              <a:cxnSpLocks noChangeShapeType="1"/>
            </p:cNvCxnSpPr>
            <p:nvPr/>
          </p:nvCxnSpPr>
          <p:spPr bwMode="auto">
            <a:xfrm>
              <a:off x="1710791" y="3793397"/>
              <a:ext cx="89013"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grpSp>
      <p:grpSp>
        <p:nvGrpSpPr>
          <p:cNvPr id="221" name="Group 116"/>
          <p:cNvGrpSpPr>
            <a:grpSpLocks/>
          </p:cNvGrpSpPr>
          <p:nvPr/>
        </p:nvGrpSpPr>
        <p:grpSpPr bwMode="auto">
          <a:xfrm>
            <a:off x="6299365" y="2123198"/>
            <a:ext cx="88900" cy="211138"/>
            <a:chOff x="1710791" y="3528127"/>
            <a:chExt cx="89013" cy="210986"/>
          </a:xfrm>
        </p:grpSpPr>
        <p:cxnSp>
          <p:nvCxnSpPr>
            <p:cNvPr id="222" name="Straight Connector 117"/>
            <p:cNvCxnSpPr>
              <a:cxnSpLocks noChangeShapeType="1"/>
            </p:cNvCxnSpPr>
            <p:nvPr/>
          </p:nvCxnSpPr>
          <p:spPr bwMode="auto">
            <a:xfrm>
              <a:off x="1710791" y="3536219"/>
              <a:ext cx="89013"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223" name="Straight Connector 118"/>
            <p:cNvCxnSpPr>
              <a:cxnSpLocks noChangeShapeType="1"/>
            </p:cNvCxnSpPr>
            <p:nvPr/>
          </p:nvCxnSpPr>
          <p:spPr bwMode="auto">
            <a:xfrm>
              <a:off x="1755297" y="3528127"/>
              <a:ext cx="0" cy="210986"/>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224" name="Straight Connector 119"/>
            <p:cNvCxnSpPr>
              <a:cxnSpLocks noChangeShapeType="1"/>
            </p:cNvCxnSpPr>
            <p:nvPr/>
          </p:nvCxnSpPr>
          <p:spPr bwMode="auto">
            <a:xfrm>
              <a:off x="1710791" y="3736247"/>
              <a:ext cx="89013"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grpSp>
      <p:grpSp>
        <p:nvGrpSpPr>
          <p:cNvPr id="225" name="Group 121"/>
          <p:cNvGrpSpPr>
            <a:grpSpLocks/>
          </p:cNvGrpSpPr>
          <p:nvPr/>
        </p:nvGrpSpPr>
        <p:grpSpPr bwMode="auto">
          <a:xfrm>
            <a:off x="7090216" y="2156526"/>
            <a:ext cx="88900" cy="311542"/>
            <a:chOff x="1710791" y="3528127"/>
            <a:chExt cx="89013" cy="311697"/>
          </a:xfrm>
        </p:grpSpPr>
        <p:cxnSp>
          <p:nvCxnSpPr>
            <p:cNvPr id="226" name="Straight Connector 122"/>
            <p:cNvCxnSpPr>
              <a:cxnSpLocks noChangeShapeType="1"/>
            </p:cNvCxnSpPr>
            <p:nvPr/>
          </p:nvCxnSpPr>
          <p:spPr bwMode="auto">
            <a:xfrm>
              <a:off x="1710791" y="3536219"/>
              <a:ext cx="89013"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227" name="Straight Connector 123"/>
            <p:cNvCxnSpPr>
              <a:cxnSpLocks noChangeShapeType="1"/>
            </p:cNvCxnSpPr>
            <p:nvPr/>
          </p:nvCxnSpPr>
          <p:spPr bwMode="auto">
            <a:xfrm>
              <a:off x="1755297" y="3528127"/>
              <a:ext cx="0" cy="306236"/>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228" name="Straight Connector 124"/>
            <p:cNvCxnSpPr>
              <a:cxnSpLocks noChangeShapeType="1"/>
            </p:cNvCxnSpPr>
            <p:nvPr/>
          </p:nvCxnSpPr>
          <p:spPr bwMode="auto">
            <a:xfrm>
              <a:off x="1710791" y="3839824"/>
              <a:ext cx="89013"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grpSp>
      <p:grpSp>
        <p:nvGrpSpPr>
          <p:cNvPr id="229" name="Group 126"/>
          <p:cNvGrpSpPr>
            <a:grpSpLocks/>
          </p:cNvGrpSpPr>
          <p:nvPr/>
        </p:nvGrpSpPr>
        <p:grpSpPr bwMode="auto">
          <a:xfrm>
            <a:off x="6698014" y="2123198"/>
            <a:ext cx="88900" cy="122238"/>
            <a:chOff x="1710791" y="3528127"/>
            <a:chExt cx="89013" cy="122395"/>
          </a:xfrm>
        </p:grpSpPr>
        <p:cxnSp>
          <p:nvCxnSpPr>
            <p:cNvPr id="230" name="Straight Connector 127"/>
            <p:cNvCxnSpPr>
              <a:cxnSpLocks noChangeShapeType="1"/>
            </p:cNvCxnSpPr>
            <p:nvPr/>
          </p:nvCxnSpPr>
          <p:spPr bwMode="auto">
            <a:xfrm>
              <a:off x="1710791" y="3536219"/>
              <a:ext cx="89013"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231" name="Straight Connector 128"/>
            <p:cNvCxnSpPr>
              <a:cxnSpLocks noChangeShapeType="1"/>
            </p:cNvCxnSpPr>
            <p:nvPr/>
          </p:nvCxnSpPr>
          <p:spPr bwMode="auto">
            <a:xfrm>
              <a:off x="1755297" y="3528127"/>
              <a:ext cx="0" cy="120498"/>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232" name="Straight Connector 129"/>
            <p:cNvCxnSpPr>
              <a:cxnSpLocks noChangeShapeType="1"/>
            </p:cNvCxnSpPr>
            <p:nvPr/>
          </p:nvCxnSpPr>
          <p:spPr bwMode="auto">
            <a:xfrm>
              <a:off x="1710791" y="3650522"/>
              <a:ext cx="89013"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grpSp>
      <p:sp>
        <p:nvSpPr>
          <p:cNvPr id="233" name="TextBox 232"/>
          <p:cNvSpPr txBox="1"/>
          <p:nvPr/>
        </p:nvSpPr>
        <p:spPr>
          <a:xfrm>
            <a:off x="6820156" y="3574316"/>
            <a:ext cx="598488" cy="480131"/>
          </a:xfrm>
          <a:prstGeom prst="rect">
            <a:avLst/>
          </a:prstGeom>
          <a:noFill/>
        </p:spPr>
        <p:txBody>
          <a:bodyPr>
            <a:spAutoFit/>
          </a:bodyPr>
          <a:lstStyle/>
          <a:p>
            <a:pPr algn="ctr">
              <a:lnSpc>
                <a:spcPct val="90000"/>
              </a:lnSpc>
              <a:defRPr/>
            </a:pPr>
            <a:r>
              <a:rPr lang="en-US" sz="1400" b="0" dirty="0">
                <a:solidFill>
                  <a:schemeClr val="bg2">
                    <a:lumMod val="10000"/>
                  </a:schemeClr>
                </a:solidFill>
              </a:rPr>
              <a:t>72/</a:t>
            </a:r>
            <a:r>
              <a:rPr lang="en-US" sz="1400" b="0" u="sng" dirty="0">
                <a:solidFill>
                  <a:schemeClr val="bg2">
                    <a:lumMod val="10000"/>
                  </a:schemeClr>
                </a:solidFill>
              </a:rPr>
              <a:t/>
            </a:r>
            <a:br>
              <a:rPr lang="en-US" sz="1400" b="0" u="sng" dirty="0">
                <a:solidFill>
                  <a:schemeClr val="bg2">
                    <a:lumMod val="10000"/>
                  </a:schemeClr>
                </a:solidFill>
              </a:rPr>
            </a:br>
            <a:r>
              <a:rPr lang="en-US" sz="1400" b="0" dirty="0">
                <a:solidFill>
                  <a:schemeClr val="bg2">
                    <a:lumMod val="10000"/>
                  </a:schemeClr>
                </a:solidFill>
              </a:rPr>
              <a:t>75</a:t>
            </a:r>
          </a:p>
        </p:txBody>
      </p:sp>
      <p:graphicFrame>
        <p:nvGraphicFramePr>
          <p:cNvPr id="234" name="Table 233"/>
          <p:cNvGraphicFramePr>
            <a:graphicFrameLocks noGrp="1"/>
          </p:cNvGraphicFramePr>
          <p:nvPr>
            <p:extLst>
              <p:ext uri="{D42A27DB-BD31-4B8C-83A1-F6EECF244321}">
                <p14:modId xmlns:p14="http://schemas.microsoft.com/office/powerpoint/2010/main" val="1313149129"/>
              </p:ext>
            </p:extLst>
          </p:nvPr>
        </p:nvGraphicFramePr>
        <p:xfrm>
          <a:off x="386341" y="4904023"/>
          <a:ext cx="8460797" cy="1219200"/>
        </p:xfrm>
        <a:graphic>
          <a:graphicData uri="http://schemas.openxmlformats.org/drawingml/2006/table">
            <a:tbl>
              <a:tblPr/>
              <a:tblGrid>
                <a:gridCol w="2921941">
                  <a:extLst>
                    <a:ext uri="{9D8B030D-6E8A-4147-A177-3AD203B41FA5}">
                      <a16:colId xmlns:a16="http://schemas.microsoft.com/office/drawing/2014/main" xmlns="" val="20000"/>
                    </a:ext>
                  </a:extLst>
                </a:gridCol>
                <a:gridCol w="1384714">
                  <a:extLst>
                    <a:ext uri="{9D8B030D-6E8A-4147-A177-3AD203B41FA5}">
                      <a16:colId xmlns:a16="http://schemas.microsoft.com/office/drawing/2014/main" xmlns="" val="20001"/>
                    </a:ext>
                  </a:extLst>
                </a:gridCol>
                <a:gridCol w="1384714">
                  <a:extLst>
                    <a:ext uri="{9D8B030D-6E8A-4147-A177-3AD203B41FA5}">
                      <a16:colId xmlns:a16="http://schemas.microsoft.com/office/drawing/2014/main" xmlns="" val="20002"/>
                    </a:ext>
                  </a:extLst>
                </a:gridCol>
                <a:gridCol w="1384714">
                  <a:extLst>
                    <a:ext uri="{9D8B030D-6E8A-4147-A177-3AD203B41FA5}">
                      <a16:colId xmlns:a16="http://schemas.microsoft.com/office/drawing/2014/main" xmlns="" val="20003"/>
                    </a:ext>
                  </a:extLst>
                </a:gridCol>
                <a:gridCol w="1384714">
                  <a:extLst>
                    <a:ext uri="{9D8B030D-6E8A-4147-A177-3AD203B41FA5}">
                      <a16:colId xmlns:a16="http://schemas.microsoft.com/office/drawing/2014/main" xmlns="" val="20004"/>
                    </a:ext>
                  </a:extLst>
                </a:gridCol>
              </a:tblGrid>
              <a:tr h="304800">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FFFFFF"/>
                          </a:solidFill>
                          <a:effectLst/>
                          <a:latin typeface="Arial" charset="0"/>
                          <a:ea typeface="ＭＳ Ｐゴシック" charset="-128"/>
                        </a:rPr>
                        <a:t>SVR12 by Baseline RAV Presence, % (n/N)</a:t>
                      </a:r>
                    </a:p>
                  </a:txBody>
                  <a:tcPr marL="91447" marR="91447" anchor="ctr" horzOverflow="overflow">
                    <a:lnL>
                      <a:noFill/>
                    </a:lnL>
                    <a:lnR>
                      <a:noFill/>
                    </a:lnR>
                    <a:lnT>
                      <a:noFill/>
                    </a:lnT>
                    <a:lnB>
                      <a:noFill/>
                    </a:lnB>
                    <a:lnTlToBr>
                      <a:noFill/>
                    </a:lnTlToBr>
                    <a:lnBlToTr>
                      <a:noFill/>
                    </a:lnBlToTr>
                    <a:solidFill>
                      <a:schemeClr val="accent1"/>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FFFFFF"/>
                          </a:solidFill>
                          <a:effectLst/>
                          <a:latin typeface="Arial" charset="0"/>
                          <a:ea typeface="ＭＳ Ｐゴシック" charset="-128"/>
                        </a:rPr>
                        <a:t>GT2 HCV</a:t>
                      </a:r>
                    </a:p>
                  </a:txBody>
                  <a:tcPr marL="91447" marR="91447" anchor="ctr" horzOverflow="overflow">
                    <a:lnL>
                      <a:noFill/>
                    </a:lnL>
                    <a:lnR>
                      <a:noFill/>
                    </a:lnR>
                    <a:lnT>
                      <a:noFill/>
                    </a:lnT>
                    <a:lnB>
                      <a:noFill/>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rgbClr val="FFFFFF"/>
                        </a:solidFill>
                        <a:effectLst/>
                        <a:latin typeface="Arial" charset="0"/>
                        <a:ea typeface="ＭＳ Ｐゴシック" charset="-128"/>
                      </a:endParaRPr>
                    </a:p>
                  </a:txBody>
                  <a:tcPr marL="91447" marR="91447" anchor="ctr" horzOverflow="overflow">
                    <a:lnL>
                      <a:noFill/>
                    </a:lnL>
                    <a:lnR>
                      <a:noFill/>
                    </a:lnR>
                    <a:lnT>
                      <a:noFill/>
                    </a:lnT>
                    <a:lnB>
                      <a:noFill/>
                    </a:lnB>
                    <a:lnTlToBr>
                      <a:noFill/>
                    </a:lnTlToBr>
                    <a:lnBlToTr>
                      <a:noFill/>
                    </a:lnBlToTr>
                    <a:solidFill>
                      <a:schemeClr val="accent1"/>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1" i="0" u="none" strike="noStrike" cap="none" normalizeH="0" baseline="0" dirty="0">
                          <a:ln>
                            <a:noFill/>
                          </a:ln>
                          <a:solidFill>
                            <a:srgbClr val="FFFFFF"/>
                          </a:solidFill>
                          <a:effectLst/>
                          <a:latin typeface="Arial" charset="0"/>
                          <a:ea typeface="ＭＳ Ｐゴシック" charset="-128"/>
                        </a:rPr>
                        <a:t>GT3 HCV</a:t>
                      </a:r>
                    </a:p>
                  </a:txBody>
                  <a:tcPr marL="91447" marR="91447" anchor="ctr" horzOverflow="overflow">
                    <a:lnL>
                      <a:noFill/>
                    </a:lnL>
                    <a:lnR>
                      <a:noFill/>
                    </a:lnR>
                    <a:lnT>
                      <a:noFill/>
                    </a:lnT>
                    <a:lnB>
                      <a:noFill/>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rgbClr val="FFFFFF"/>
                        </a:solidFill>
                        <a:effectLst/>
                        <a:latin typeface="Arial" charset="0"/>
                        <a:ea typeface="ＭＳ Ｐゴシック" charset="-128"/>
                      </a:endParaRPr>
                    </a:p>
                  </a:txBody>
                  <a:tcPr marL="91447" marR="91447" anchor="ctr" horzOverflow="overflow">
                    <a:lnL>
                      <a:noFill/>
                    </a:lnL>
                    <a:lnR>
                      <a:noFill/>
                    </a:lnR>
                    <a:lnT>
                      <a:noFill/>
                    </a:lnT>
                    <a:lnB>
                      <a:noFill/>
                    </a:lnB>
                    <a:lnTlToBr>
                      <a:noFill/>
                    </a:lnTlToBr>
                    <a:lnBlToTr>
                      <a:noFill/>
                    </a:lnBlToTr>
                    <a:solidFill>
                      <a:schemeClr val="accent1"/>
                    </a:solidFill>
                  </a:tcPr>
                </a:tc>
                <a:extLst>
                  <a:ext uri="{0D108BD9-81ED-4DB2-BD59-A6C34878D82A}">
                    <a16:rowId xmlns:a16="http://schemas.microsoft.com/office/drawing/2014/main" xmlns="" val="10000"/>
                  </a:ext>
                </a:extLst>
              </a:tr>
              <a:tr h="3048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rgbClr val="FFFFFF"/>
                        </a:solidFill>
                        <a:effectLst/>
                        <a:latin typeface="Arial" charset="0"/>
                        <a:ea typeface="ＭＳ Ｐゴシック" charset="-128"/>
                      </a:endParaRPr>
                    </a:p>
                  </a:txBody>
                  <a:tcPr marL="91447" marR="91447" anchor="ctr" horzOverflow="overflow">
                    <a:lnL>
                      <a:noFill/>
                    </a:lnL>
                    <a:lnR>
                      <a:noFill/>
                    </a:lnR>
                    <a:lnT>
                      <a:noFill/>
                    </a:lnT>
                    <a:lnB>
                      <a:noFill/>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FFFFFF"/>
                          </a:solidFill>
                          <a:effectLst/>
                          <a:latin typeface="Arial" charset="0"/>
                          <a:ea typeface="ＭＳ Ｐゴシック" charset="-128"/>
                        </a:rPr>
                        <a:t>No L31M</a:t>
                      </a:r>
                    </a:p>
                  </a:txBody>
                  <a:tcPr marL="91447" marR="91447" anchor="ctr" horzOverflow="overflow">
                    <a:lnL>
                      <a:noFill/>
                    </a:lnL>
                    <a:lnR>
                      <a:noFill/>
                    </a:lnR>
                    <a:lnT>
                      <a:noFill/>
                    </a:lnT>
                    <a:lnB>
                      <a:noFill/>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FFFFFF"/>
                          </a:solidFill>
                          <a:effectLst/>
                          <a:latin typeface="Arial" charset="0"/>
                          <a:ea typeface="ＭＳ Ｐゴシック" charset="-128"/>
                        </a:rPr>
                        <a:t>L31M</a:t>
                      </a:r>
                    </a:p>
                  </a:txBody>
                  <a:tcPr marL="91447" marR="91447" anchor="ctr" horzOverflow="overflow">
                    <a:lnL>
                      <a:noFill/>
                    </a:lnL>
                    <a:lnR>
                      <a:noFill/>
                    </a:lnR>
                    <a:lnT>
                      <a:noFill/>
                    </a:lnT>
                    <a:lnB>
                      <a:noFill/>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FFFFFF"/>
                          </a:solidFill>
                          <a:effectLst/>
                          <a:latin typeface="Arial" charset="0"/>
                          <a:ea typeface="ＭＳ Ｐゴシック" charset="-128"/>
                        </a:rPr>
                        <a:t>No Y93H</a:t>
                      </a:r>
                    </a:p>
                  </a:txBody>
                  <a:tcPr marL="91447" marR="91447" anchor="ctr" horzOverflow="overflow">
                    <a:lnL>
                      <a:noFill/>
                    </a:lnL>
                    <a:lnR>
                      <a:noFill/>
                    </a:lnR>
                    <a:lnT>
                      <a:noFill/>
                    </a:lnT>
                    <a:lnB>
                      <a:noFill/>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FFFFFF"/>
                          </a:solidFill>
                          <a:effectLst/>
                          <a:latin typeface="Arial" charset="0"/>
                          <a:ea typeface="ＭＳ Ｐゴシック" charset="-128"/>
                        </a:rPr>
                        <a:t>Y93H</a:t>
                      </a:r>
                    </a:p>
                  </a:txBody>
                  <a:tcPr marL="91447" marR="91447" anchor="ctr" horzOverflow="overflow">
                    <a:lnL>
                      <a:noFill/>
                    </a:lnL>
                    <a:lnR>
                      <a:noFill/>
                    </a:lnR>
                    <a:lnT>
                      <a:noFill/>
                    </a:lnT>
                    <a:lnB>
                      <a:noFill/>
                    </a:lnB>
                    <a:lnTlToBr>
                      <a:noFill/>
                    </a:lnTlToBr>
                    <a:lnBlToTr>
                      <a:noFill/>
                    </a:lnBlToTr>
                    <a:solidFill>
                      <a:schemeClr val="accent1"/>
                    </a:solidFill>
                  </a:tcPr>
                </a:tc>
                <a:extLst>
                  <a:ext uri="{0D108BD9-81ED-4DB2-BD59-A6C34878D82A}">
                    <a16:rowId xmlns:a16="http://schemas.microsoft.com/office/drawing/2014/main" xmlns="" val="10001"/>
                  </a:ext>
                </a:extLst>
              </a:tr>
              <a:tr h="304800">
                <a:tc>
                  <a:txBody>
                    <a:bodyPr/>
                    <a:lstStyle/>
                    <a:p>
                      <a:pPr marL="0" indent="0" algn="l" rtl="0" fontAlgn="ctr">
                        <a:buFont typeface="Arial" panose="020B0604020202020204" pitchFamily="34" charset="0"/>
                        <a:buNone/>
                      </a:pPr>
                      <a:r>
                        <a:rPr lang="en-US" sz="1400" b="0" i="0" u="none" strike="noStrike" dirty="0">
                          <a:solidFill>
                            <a:schemeClr val="bg2">
                              <a:lumMod val="10000"/>
                            </a:schemeClr>
                          </a:solidFill>
                          <a:effectLst/>
                          <a:latin typeface="+mn-lt"/>
                        </a:rPr>
                        <a:t>8 wks</a:t>
                      </a:r>
                    </a:p>
                  </a:txBody>
                  <a:tcPr marL="91447" marR="91447" anchor="ctr">
                    <a:lnL>
                      <a:noFill/>
                    </a:lnL>
                    <a:lnR>
                      <a:noFill/>
                    </a:lnR>
                    <a:lnT>
                      <a:noFill/>
                    </a:lnT>
                    <a:lnB>
                      <a:noFill/>
                    </a:lnB>
                    <a:lnTlToBr>
                      <a:noFill/>
                    </a:lnTlToBr>
                    <a:lnBlToTr>
                      <a:noFill/>
                    </a:lnBlToTr>
                    <a:solidFill>
                      <a:srgbClr val="CDCDCF"/>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94 (31/33)</a:t>
                      </a:r>
                    </a:p>
                  </a:txBody>
                  <a:tcPr marL="91447" marR="91447" anchor="ctr">
                    <a:lnL>
                      <a:noFill/>
                    </a:lnL>
                    <a:lnR>
                      <a:noFill/>
                    </a:lnR>
                    <a:lnT>
                      <a:noFill/>
                    </a:lnT>
                    <a:lnB>
                      <a:noFill/>
                    </a:lnB>
                    <a:lnTlToBr>
                      <a:noFill/>
                    </a:lnTlToBr>
                    <a:lnBlToTr>
                      <a:noFill/>
                    </a:lnBlToTr>
                    <a:solidFill>
                      <a:srgbClr val="CDCDCF"/>
                    </a:solidFill>
                  </a:tcPr>
                </a:tc>
                <a:tc>
                  <a:txBody>
                    <a:bodyPr/>
                    <a:lstStyle/>
                    <a:p>
                      <a:pPr marL="0" marR="0" indent="0" algn="ctr"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lang="en-US" sz="1400" b="0" i="0" u="none" strike="noStrike" dirty="0">
                          <a:solidFill>
                            <a:schemeClr val="bg2">
                              <a:lumMod val="10000"/>
                            </a:schemeClr>
                          </a:solidFill>
                          <a:effectLst/>
                          <a:latin typeface="+mn-lt"/>
                        </a:rPr>
                        <a:t>80 (20/25)</a:t>
                      </a:r>
                    </a:p>
                  </a:txBody>
                  <a:tcPr marL="91447" marR="91447" anchor="ctr">
                    <a:lnL>
                      <a:noFill/>
                    </a:lnL>
                    <a:lnR>
                      <a:noFill/>
                    </a:lnR>
                    <a:lnT>
                      <a:noFill/>
                    </a:lnT>
                    <a:lnB>
                      <a:noFill/>
                    </a:lnB>
                    <a:lnTlToBr>
                      <a:noFill/>
                    </a:lnTlToBr>
                    <a:lnBlToTr>
                      <a:noFill/>
                    </a:lnBlToTr>
                    <a:solidFill>
                      <a:schemeClr val="bg2"/>
                    </a:solidFill>
                  </a:tcPr>
                </a:tc>
                <a:tc>
                  <a:txBody>
                    <a:bodyPr/>
                    <a:lstStyle/>
                    <a:p>
                      <a:pPr marL="0" marR="0" indent="0" algn="ctr"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lang="en-US" sz="1400" b="0" i="0" u="none" strike="noStrike" dirty="0">
                          <a:solidFill>
                            <a:schemeClr val="bg2">
                              <a:lumMod val="10000"/>
                            </a:schemeClr>
                          </a:solidFill>
                          <a:effectLst/>
                          <a:latin typeface="+mn-lt"/>
                        </a:rPr>
                        <a:t>98 (95/97)</a:t>
                      </a:r>
                    </a:p>
                  </a:txBody>
                  <a:tcPr marL="91447" marR="91447" anchor="ctr">
                    <a:lnL>
                      <a:noFill/>
                    </a:lnL>
                    <a:lnR>
                      <a:noFill/>
                    </a:lnR>
                    <a:lnT>
                      <a:noFill/>
                    </a:lnT>
                    <a:lnB>
                      <a:noFill/>
                    </a:lnB>
                    <a:lnTlToBr>
                      <a:noFill/>
                    </a:lnTlToBr>
                    <a:lnBlToTr>
                      <a:noFill/>
                    </a:lnBlToTr>
                    <a:solidFill>
                      <a:schemeClr val="bg2"/>
                    </a:solidFill>
                  </a:tcPr>
                </a:tc>
                <a:tc>
                  <a:txBody>
                    <a:bodyPr/>
                    <a:lstStyle/>
                    <a:p>
                      <a:pPr marL="0" marR="0" indent="0" algn="ctr"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lang="en-US" sz="1400" b="0" i="0" u="none" strike="noStrike" dirty="0">
                          <a:solidFill>
                            <a:schemeClr val="bg2">
                              <a:lumMod val="10000"/>
                            </a:schemeClr>
                          </a:solidFill>
                          <a:effectLst/>
                          <a:latin typeface="+mn-lt"/>
                        </a:rPr>
                        <a:t>50 (2/4)</a:t>
                      </a:r>
                    </a:p>
                  </a:txBody>
                  <a:tcPr marL="91447" marR="91447" anchor="ctr">
                    <a:lnL>
                      <a:noFill/>
                    </a:lnL>
                    <a:lnR>
                      <a:noFill/>
                    </a:lnR>
                    <a:lnT>
                      <a:noFill/>
                    </a:lnT>
                    <a:lnB>
                      <a:noFill/>
                    </a:lnB>
                    <a:lnTlToBr>
                      <a:noFill/>
                    </a:lnTlToBr>
                    <a:lnBlToTr>
                      <a:noFill/>
                    </a:lnBlToTr>
                    <a:solidFill>
                      <a:schemeClr val="bg2"/>
                    </a:solidFill>
                  </a:tcPr>
                </a:tc>
                <a:extLst>
                  <a:ext uri="{0D108BD9-81ED-4DB2-BD59-A6C34878D82A}">
                    <a16:rowId xmlns:a16="http://schemas.microsoft.com/office/drawing/2014/main" xmlns="" val="10002"/>
                  </a:ext>
                </a:extLst>
              </a:tr>
              <a:tr h="304800">
                <a:tc>
                  <a:txBody>
                    <a:bodyPr/>
                    <a:lstStyle/>
                    <a:p>
                      <a:pPr marL="0" indent="0" algn="l" rtl="0" fontAlgn="ctr">
                        <a:buFont typeface="Arial" panose="020B0604020202020204" pitchFamily="34" charset="0"/>
                        <a:buNone/>
                      </a:pPr>
                      <a:r>
                        <a:rPr lang="en-US" sz="1400" b="0" i="0" u="none" strike="noStrike" dirty="0">
                          <a:solidFill>
                            <a:schemeClr val="bg2">
                              <a:lumMod val="10000"/>
                            </a:schemeClr>
                          </a:solidFill>
                          <a:effectLst/>
                          <a:latin typeface="+mn-lt"/>
                        </a:rPr>
                        <a:t>12 wks</a:t>
                      </a:r>
                    </a:p>
                  </a:txBody>
                  <a:tcPr marL="91447" marR="91447" anchor="ctr">
                    <a:lnL>
                      <a:noFill/>
                    </a:lnL>
                    <a:lnR>
                      <a:noFill/>
                    </a:lnR>
                    <a:lnT>
                      <a:noFill/>
                    </a:lnT>
                    <a:lnB>
                      <a:noFill/>
                    </a:lnB>
                    <a:lnTlToBr>
                      <a:noFill/>
                    </a:lnTlToBr>
                    <a:lnBlToTr>
                      <a:noFill/>
                    </a:lnBlToTr>
                    <a:solidFill>
                      <a:srgbClr val="F2F2F2"/>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100 (23/23)</a:t>
                      </a:r>
                    </a:p>
                  </a:txBody>
                  <a:tcPr marL="91447" marR="91447" anchor="ctr">
                    <a:lnL>
                      <a:noFill/>
                    </a:lnL>
                    <a:lnR>
                      <a:noFill/>
                    </a:lnR>
                    <a:lnT>
                      <a:noFill/>
                    </a:lnT>
                    <a:lnB>
                      <a:noFill/>
                    </a:lnB>
                    <a:lnTlToBr>
                      <a:noFill/>
                    </a:lnTlToBr>
                    <a:lnBlToTr>
                      <a:noFill/>
                    </a:lnBlToTr>
                    <a:solidFill>
                      <a:srgbClr val="F2F2F2"/>
                    </a:solidFill>
                  </a:tcPr>
                </a:tc>
                <a:tc>
                  <a:txBody>
                    <a:bodyPr/>
                    <a:lstStyle/>
                    <a:p>
                      <a:pPr marL="0" marR="0" indent="0" algn="ctr"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lang="en-US" sz="1400" b="0" i="0" u="none" strike="noStrike" dirty="0">
                          <a:solidFill>
                            <a:schemeClr val="bg2">
                              <a:lumMod val="10000"/>
                            </a:schemeClr>
                          </a:solidFill>
                          <a:effectLst/>
                          <a:latin typeface="+mn-lt"/>
                        </a:rPr>
                        <a:t>100 (28/28)</a:t>
                      </a:r>
                    </a:p>
                  </a:txBody>
                  <a:tcPr marL="91447" marR="91447" anchor="ctr">
                    <a:lnL>
                      <a:noFill/>
                    </a:lnL>
                    <a:lnR>
                      <a:noFill/>
                    </a:lnR>
                    <a:lnT>
                      <a:noFill/>
                    </a:lnT>
                    <a:lnB>
                      <a:noFill/>
                    </a:lnB>
                    <a:lnTlToBr>
                      <a:noFill/>
                    </a:lnTlToBr>
                    <a:lnBlToTr>
                      <a:noFill/>
                    </a:lnBlToTr>
                    <a:solidFill>
                      <a:srgbClr val="F2F2F2"/>
                    </a:solidFill>
                  </a:tcPr>
                </a:tc>
                <a:tc>
                  <a:txBody>
                    <a:bodyPr/>
                    <a:lstStyle/>
                    <a:p>
                      <a:pPr marL="0" marR="0" indent="0" algn="ctr"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lang="en-US" sz="1400" b="0" i="0" u="none" strike="noStrike" dirty="0">
                          <a:solidFill>
                            <a:schemeClr val="bg2">
                              <a:lumMod val="10000"/>
                            </a:schemeClr>
                          </a:solidFill>
                          <a:effectLst/>
                          <a:latin typeface="+mn-lt"/>
                        </a:rPr>
                        <a:t>99 (147/148)</a:t>
                      </a:r>
                    </a:p>
                  </a:txBody>
                  <a:tcPr marL="91447" marR="91447" anchor="ctr">
                    <a:lnL>
                      <a:noFill/>
                    </a:lnL>
                    <a:lnR>
                      <a:noFill/>
                    </a:lnR>
                    <a:lnT>
                      <a:noFill/>
                    </a:lnT>
                    <a:lnB>
                      <a:noFill/>
                    </a:lnB>
                    <a:lnTlToBr>
                      <a:noFill/>
                    </a:lnTlToBr>
                    <a:lnBlToTr>
                      <a:noFill/>
                    </a:lnBlToTr>
                    <a:solidFill>
                      <a:srgbClr val="F2F2F2"/>
                    </a:solidFill>
                  </a:tcPr>
                </a:tc>
                <a:tc>
                  <a:txBody>
                    <a:bodyPr/>
                    <a:lstStyle/>
                    <a:p>
                      <a:pPr marL="0" marR="0" indent="0" algn="ctr"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lang="en-US" sz="1400" b="0" i="0" u="none" strike="noStrike" dirty="0">
                          <a:solidFill>
                            <a:schemeClr val="bg2">
                              <a:lumMod val="10000"/>
                            </a:schemeClr>
                          </a:solidFill>
                          <a:effectLst/>
                          <a:latin typeface="+mn-lt"/>
                        </a:rPr>
                        <a:t>71 (5/7)</a:t>
                      </a:r>
                    </a:p>
                  </a:txBody>
                  <a:tcPr marL="91447" marR="91447" anchor="ctr">
                    <a:lnL>
                      <a:noFill/>
                    </a:lnL>
                    <a:lnR>
                      <a:noFill/>
                    </a:lnR>
                    <a:lnT>
                      <a:noFill/>
                    </a:lnT>
                    <a:lnB>
                      <a:noFill/>
                    </a:lnB>
                    <a:lnTlToBr>
                      <a:noFill/>
                    </a:lnTlToBr>
                    <a:lnBlToTr>
                      <a:noFill/>
                    </a:lnBlToTr>
                    <a:solidFill>
                      <a:srgbClr val="F2F2F2"/>
                    </a:solidFill>
                  </a:tcPr>
                </a:tc>
                <a:extLst>
                  <a:ext uri="{0D108BD9-81ED-4DB2-BD59-A6C34878D82A}">
                    <a16:rowId xmlns:a16="http://schemas.microsoft.com/office/drawing/2014/main" xmlns="" val="10003"/>
                  </a:ext>
                </a:extLst>
              </a:tr>
            </a:tbl>
          </a:graphicData>
        </a:graphic>
      </p:graphicFrame>
      <p:sp>
        <p:nvSpPr>
          <p:cNvPr id="235" name="Text Box 11"/>
          <p:cNvSpPr txBox="1">
            <a:spLocks noChangeArrowheads="1"/>
          </p:cNvSpPr>
          <p:nvPr/>
        </p:nvSpPr>
        <p:spPr bwMode="auto">
          <a:xfrm>
            <a:off x="841050" y="4268052"/>
            <a:ext cx="216766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nchor="b">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r>
              <a:rPr lang="en-US" altLang="en-US" sz="1600" b="0" dirty="0"/>
              <a:t>Relapse (n)</a:t>
            </a:r>
            <a:endParaRPr lang="nb-NO" altLang="en-US" sz="1600" b="0" dirty="0"/>
          </a:p>
        </p:txBody>
      </p:sp>
      <p:sp>
        <p:nvSpPr>
          <p:cNvPr id="236" name="TextBox 235"/>
          <p:cNvSpPr txBox="1"/>
          <p:nvPr/>
        </p:nvSpPr>
        <p:spPr>
          <a:xfrm>
            <a:off x="2166020" y="4268052"/>
            <a:ext cx="298480" cy="338554"/>
          </a:xfrm>
          <a:prstGeom prst="rect">
            <a:avLst/>
          </a:prstGeom>
          <a:noFill/>
        </p:spPr>
        <p:txBody>
          <a:bodyPr wrap="none" rtlCol="0">
            <a:spAutoFit/>
          </a:bodyPr>
          <a:lstStyle/>
          <a:p>
            <a:pPr>
              <a:buNone/>
            </a:pPr>
            <a:r>
              <a:rPr lang="en-US" sz="1600" b="0" dirty="0"/>
              <a:t>2</a:t>
            </a:r>
          </a:p>
        </p:txBody>
      </p:sp>
      <p:sp>
        <p:nvSpPr>
          <p:cNvPr id="237" name="TextBox 236"/>
          <p:cNvSpPr txBox="1"/>
          <p:nvPr/>
        </p:nvSpPr>
        <p:spPr>
          <a:xfrm>
            <a:off x="2557321" y="4268052"/>
            <a:ext cx="298480" cy="338554"/>
          </a:xfrm>
          <a:prstGeom prst="rect">
            <a:avLst/>
          </a:prstGeom>
          <a:noFill/>
        </p:spPr>
        <p:txBody>
          <a:bodyPr wrap="none" rtlCol="0">
            <a:spAutoFit/>
          </a:bodyPr>
          <a:lstStyle/>
          <a:p>
            <a:pPr>
              <a:buNone/>
            </a:pPr>
            <a:r>
              <a:rPr lang="en-US" sz="1600" b="0" dirty="0"/>
              <a:t>0</a:t>
            </a:r>
          </a:p>
        </p:txBody>
      </p:sp>
      <p:sp>
        <p:nvSpPr>
          <p:cNvPr id="238" name="TextBox 237"/>
          <p:cNvSpPr txBox="1"/>
          <p:nvPr/>
        </p:nvSpPr>
        <p:spPr>
          <a:xfrm>
            <a:off x="3389280" y="4268052"/>
            <a:ext cx="298480" cy="338554"/>
          </a:xfrm>
          <a:prstGeom prst="rect">
            <a:avLst/>
          </a:prstGeom>
          <a:noFill/>
        </p:spPr>
        <p:txBody>
          <a:bodyPr wrap="none" rtlCol="0">
            <a:spAutoFit/>
          </a:bodyPr>
          <a:lstStyle/>
          <a:p>
            <a:pPr>
              <a:buNone/>
            </a:pPr>
            <a:r>
              <a:rPr lang="en-US" sz="1600" b="0" dirty="0"/>
              <a:t>1</a:t>
            </a:r>
          </a:p>
        </p:txBody>
      </p:sp>
      <p:sp>
        <p:nvSpPr>
          <p:cNvPr id="239" name="TextBox 238"/>
          <p:cNvSpPr txBox="1"/>
          <p:nvPr/>
        </p:nvSpPr>
        <p:spPr>
          <a:xfrm>
            <a:off x="3773086" y="4268052"/>
            <a:ext cx="298480" cy="338554"/>
          </a:xfrm>
          <a:prstGeom prst="rect">
            <a:avLst/>
          </a:prstGeom>
          <a:noFill/>
        </p:spPr>
        <p:txBody>
          <a:bodyPr wrap="none" rtlCol="0">
            <a:spAutoFit/>
          </a:bodyPr>
          <a:lstStyle/>
          <a:p>
            <a:pPr>
              <a:buNone/>
            </a:pPr>
            <a:r>
              <a:rPr lang="en-US" sz="1600" b="0" dirty="0"/>
              <a:t>0</a:t>
            </a:r>
          </a:p>
        </p:txBody>
      </p:sp>
      <p:sp>
        <p:nvSpPr>
          <p:cNvPr id="240" name="TextBox 239"/>
          <p:cNvSpPr txBox="1"/>
          <p:nvPr/>
        </p:nvSpPr>
        <p:spPr>
          <a:xfrm>
            <a:off x="4583874" y="4268052"/>
            <a:ext cx="298480" cy="338554"/>
          </a:xfrm>
          <a:prstGeom prst="rect">
            <a:avLst/>
          </a:prstGeom>
          <a:noFill/>
        </p:spPr>
        <p:txBody>
          <a:bodyPr wrap="none" rtlCol="0">
            <a:spAutoFit/>
          </a:bodyPr>
          <a:lstStyle/>
          <a:p>
            <a:pPr>
              <a:buNone/>
            </a:pPr>
            <a:r>
              <a:rPr lang="en-US" sz="1600" b="0" dirty="0"/>
              <a:t>7</a:t>
            </a:r>
          </a:p>
        </p:txBody>
      </p:sp>
      <p:sp>
        <p:nvSpPr>
          <p:cNvPr id="241" name="TextBox 240"/>
          <p:cNvSpPr txBox="1"/>
          <p:nvPr/>
        </p:nvSpPr>
        <p:spPr>
          <a:xfrm>
            <a:off x="4995958" y="4268052"/>
            <a:ext cx="298480" cy="338554"/>
          </a:xfrm>
          <a:prstGeom prst="rect">
            <a:avLst/>
          </a:prstGeom>
          <a:noFill/>
        </p:spPr>
        <p:txBody>
          <a:bodyPr wrap="none" rtlCol="0">
            <a:spAutoFit/>
          </a:bodyPr>
          <a:lstStyle/>
          <a:p>
            <a:pPr>
              <a:buNone/>
            </a:pPr>
            <a:r>
              <a:rPr lang="en-US" sz="1600" b="0" dirty="0"/>
              <a:t>0</a:t>
            </a:r>
          </a:p>
        </p:txBody>
      </p:sp>
      <p:sp>
        <p:nvSpPr>
          <p:cNvPr id="242" name="TextBox 241"/>
          <p:cNvSpPr txBox="1"/>
          <p:nvPr/>
        </p:nvSpPr>
        <p:spPr>
          <a:xfrm>
            <a:off x="6206643" y="4268052"/>
            <a:ext cx="298480" cy="338554"/>
          </a:xfrm>
          <a:prstGeom prst="rect">
            <a:avLst/>
          </a:prstGeom>
          <a:noFill/>
        </p:spPr>
        <p:txBody>
          <a:bodyPr wrap="none" rtlCol="0">
            <a:spAutoFit/>
          </a:bodyPr>
          <a:lstStyle/>
          <a:p>
            <a:pPr>
              <a:buNone/>
            </a:pPr>
            <a:r>
              <a:rPr lang="en-US" sz="1600" b="0" dirty="0"/>
              <a:t>4</a:t>
            </a:r>
          </a:p>
        </p:txBody>
      </p:sp>
      <p:sp>
        <p:nvSpPr>
          <p:cNvPr id="243" name="TextBox 242"/>
          <p:cNvSpPr txBox="1"/>
          <p:nvPr/>
        </p:nvSpPr>
        <p:spPr>
          <a:xfrm>
            <a:off x="6590449" y="4268052"/>
            <a:ext cx="298480" cy="338554"/>
          </a:xfrm>
          <a:prstGeom prst="rect">
            <a:avLst/>
          </a:prstGeom>
          <a:noFill/>
        </p:spPr>
        <p:txBody>
          <a:bodyPr wrap="none" rtlCol="0">
            <a:spAutoFit/>
          </a:bodyPr>
          <a:lstStyle/>
          <a:p>
            <a:pPr>
              <a:buNone/>
            </a:pPr>
            <a:r>
              <a:rPr lang="en-US" sz="1600" b="0" dirty="0"/>
              <a:t>3</a:t>
            </a:r>
          </a:p>
        </p:txBody>
      </p:sp>
      <p:sp>
        <p:nvSpPr>
          <p:cNvPr id="244" name="TextBox 243"/>
          <p:cNvSpPr txBox="1"/>
          <p:nvPr/>
        </p:nvSpPr>
        <p:spPr>
          <a:xfrm>
            <a:off x="6990317" y="4268052"/>
            <a:ext cx="298480" cy="338554"/>
          </a:xfrm>
          <a:prstGeom prst="rect">
            <a:avLst/>
          </a:prstGeom>
          <a:noFill/>
        </p:spPr>
        <p:txBody>
          <a:bodyPr wrap="none" rtlCol="0">
            <a:spAutoFit/>
          </a:bodyPr>
          <a:lstStyle/>
          <a:p>
            <a:pPr>
              <a:buNone/>
            </a:pPr>
            <a:r>
              <a:rPr lang="en-US" sz="1600" b="0" dirty="0"/>
              <a:t>2</a:t>
            </a:r>
          </a:p>
        </p:txBody>
      </p:sp>
      <p:sp>
        <p:nvSpPr>
          <p:cNvPr id="245" name="TextBox 244"/>
          <p:cNvSpPr txBox="1"/>
          <p:nvPr/>
        </p:nvSpPr>
        <p:spPr>
          <a:xfrm>
            <a:off x="5397872" y="4268052"/>
            <a:ext cx="298480" cy="338554"/>
          </a:xfrm>
          <a:prstGeom prst="rect">
            <a:avLst/>
          </a:prstGeom>
          <a:noFill/>
        </p:spPr>
        <p:txBody>
          <a:bodyPr wrap="none" rtlCol="0">
            <a:spAutoFit/>
          </a:bodyPr>
          <a:lstStyle/>
          <a:p>
            <a:pPr>
              <a:buNone/>
            </a:pPr>
            <a:r>
              <a:rPr lang="en-US" sz="1600" b="0" dirty="0"/>
              <a:t>0</a:t>
            </a:r>
          </a:p>
        </p:txBody>
      </p:sp>
      <p:cxnSp>
        <p:nvCxnSpPr>
          <p:cNvPr id="126" name="Straight Connector 125"/>
          <p:cNvCxnSpPr/>
          <p:nvPr/>
        </p:nvCxnSpPr>
        <p:spPr bwMode="auto">
          <a:xfrm>
            <a:off x="3624320" y="5201896"/>
            <a:ext cx="1949834" cy="0"/>
          </a:xfrm>
          <a:prstGeom prst="line">
            <a:avLst/>
          </a:prstGeom>
          <a:noFill/>
          <a:ln w="28575" cap="flat" cmpd="sng" algn="ctr">
            <a:solidFill>
              <a:schemeClr val="tx1"/>
            </a:solidFill>
            <a:prstDash val="solid"/>
            <a:round/>
            <a:headEnd type="none" w="med" len="med"/>
            <a:tailEnd type="none" w="med" len="med"/>
          </a:ln>
          <a:effectLst/>
        </p:spPr>
      </p:cxnSp>
      <p:cxnSp>
        <p:nvCxnSpPr>
          <p:cNvPr id="246" name="Straight Connector 245"/>
          <p:cNvCxnSpPr/>
          <p:nvPr/>
        </p:nvCxnSpPr>
        <p:spPr bwMode="auto">
          <a:xfrm>
            <a:off x="6415509" y="5209277"/>
            <a:ext cx="1949834" cy="0"/>
          </a:xfrm>
          <a:prstGeom prst="line">
            <a:avLst/>
          </a:prstGeom>
          <a:noFill/>
          <a:ln w="2857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1007715406"/>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377825" y="238125"/>
            <a:ext cx="8442325" cy="1103313"/>
          </a:xfrm>
        </p:spPr>
        <p:txBody>
          <a:bodyPr/>
          <a:lstStyle/>
          <a:p>
            <a:pPr eaLnBrk="1" hangingPunct="1"/>
            <a:r>
              <a:rPr lang="en-US" altLang="en-US" dirty="0"/>
              <a:t>Faculty</a:t>
            </a:r>
          </a:p>
        </p:txBody>
      </p:sp>
      <p:sp>
        <p:nvSpPr>
          <p:cNvPr id="30723" name="Rectangle 3"/>
          <p:cNvSpPr>
            <a:spLocks noGrp="1" noChangeArrowheads="1"/>
          </p:cNvSpPr>
          <p:nvPr>
            <p:ph idx="1"/>
          </p:nvPr>
        </p:nvSpPr>
        <p:spPr>
          <a:xfrm>
            <a:off x="374650" y="1512888"/>
            <a:ext cx="8455025" cy="4651375"/>
          </a:xfrm>
        </p:spPr>
        <p:txBody>
          <a:bodyPr/>
          <a:lstStyle/>
          <a:p>
            <a:pPr marL="0" indent="0" eaLnBrk="1" hangingPunct="1">
              <a:buNone/>
            </a:pPr>
            <a:r>
              <a:rPr lang="en-US" altLang="en-US" b="1" dirty="0">
                <a:solidFill>
                  <a:schemeClr val="hlink"/>
                </a:solidFill>
              </a:rPr>
              <a:t>Ira M. Jacobson, MD</a:t>
            </a:r>
            <a:br>
              <a:rPr lang="en-US" altLang="en-US" b="1" dirty="0">
                <a:solidFill>
                  <a:schemeClr val="hlink"/>
                </a:solidFill>
              </a:rPr>
            </a:br>
            <a:r>
              <a:rPr lang="en-US" sz="2400" i="1" dirty="0"/>
              <a:t>Chair, </a:t>
            </a:r>
            <a:r>
              <a:rPr lang="en-US" sz="2400" dirty="0"/>
              <a:t>Department of Medicine</a:t>
            </a:r>
            <a:br>
              <a:rPr lang="en-US" sz="2400" dirty="0"/>
            </a:br>
            <a:r>
              <a:rPr lang="en-US" sz="2400" dirty="0"/>
              <a:t>Mount Sinai Beth Israel</a:t>
            </a:r>
            <a:br>
              <a:rPr lang="en-US" sz="2400" dirty="0"/>
            </a:br>
            <a:r>
              <a:rPr lang="en-US" sz="2400" i="1" dirty="0"/>
              <a:t>Professor of Medicine and Vice-Chair</a:t>
            </a:r>
            <a:br>
              <a:rPr lang="en-US" sz="2400" i="1" dirty="0"/>
            </a:br>
            <a:r>
              <a:rPr lang="en-US" sz="2400" dirty="0"/>
              <a:t>Department of Medicine</a:t>
            </a:r>
            <a:br>
              <a:rPr lang="en-US" sz="2400" dirty="0"/>
            </a:br>
            <a:r>
              <a:rPr lang="en-US" sz="2400" dirty="0"/>
              <a:t>Icahn School of Medicine at Mount Sinai</a:t>
            </a:r>
            <a:br>
              <a:rPr lang="en-US" sz="2400" dirty="0"/>
            </a:br>
            <a:r>
              <a:rPr lang="en-US" sz="2400" dirty="0"/>
              <a:t>New York, New York</a:t>
            </a:r>
          </a:p>
          <a:p>
            <a:pPr marL="0" indent="0" eaLnBrk="1" hangingPunct="1">
              <a:buNone/>
            </a:pPr>
            <a:r>
              <a:rPr lang="en-US" altLang="en-US" b="1" dirty="0">
                <a:solidFill>
                  <a:schemeClr val="hlink"/>
                </a:solidFill>
              </a:rPr>
              <a:t>Stefan Zeuzem, MD</a:t>
            </a:r>
            <a:br>
              <a:rPr lang="en-US" altLang="en-US" b="1" dirty="0">
                <a:solidFill>
                  <a:schemeClr val="hlink"/>
                </a:solidFill>
              </a:rPr>
            </a:br>
            <a:r>
              <a:rPr lang="en-US" sz="2400" i="1" dirty="0"/>
              <a:t>Professor of Medicine</a:t>
            </a:r>
            <a:r>
              <a:rPr lang="en-US" sz="2400" dirty="0"/>
              <a:t> </a:t>
            </a:r>
            <a:br>
              <a:rPr lang="en-US" sz="2400" dirty="0"/>
            </a:br>
            <a:r>
              <a:rPr lang="en-US" sz="2400" i="1" dirty="0"/>
              <a:t>Chief</a:t>
            </a:r>
            <a:r>
              <a:rPr lang="en-US" sz="2400" dirty="0"/>
              <a:t>, Department of Medicine I </a:t>
            </a:r>
            <a:br>
              <a:rPr lang="en-US" sz="2400" dirty="0"/>
            </a:br>
            <a:r>
              <a:rPr lang="en-US" sz="2400" dirty="0"/>
              <a:t>JW Goethe University Hospital </a:t>
            </a:r>
            <a:br>
              <a:rPr lang="en-US" sz="2400" dirty="0"/>
            </a:br>
            <a:r>
              <a:rPr lang="en-US" sz="2400" dirty="0"/>
              <a:t>Frankfurt, Germany</a:t>
            </a:r>
            <a:endParaRPr lang="en-US" altLang="en-US" sz="24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6" name="Group 1"/>
          <p:cNvGrpSpPr>
            <a:grpSpLocks/>
          </p:cNvGrpSpPr>
          <p:nvPr/>
        </p:nvGrpSpPr>
        <p:grpSpPr bwMode="auto">
          <a:xfrm>
            <a:off x="6291263" y="6208713"/>
            <a:ext cx="2673350" cy="450850"/>
            <a:chOff x="9289790" y="4481726"/>
            <a:chExt cx="2673350" cy="450347"/>
          </a:xfrm>
        </p:grpSpPr>
        <p:pic>
          <p:nvPicPr>
            <p:cNvPr id="6151"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74958" y="4481726"/>
              <a:ext cx="566997" cy="184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6152" name="Rectangle 8"/>
            <p:cNvSpPr>
              <a:spLocks noChangeArrowheads="1"/>
            </p:cNvSpPr>
            <p:nvPr/>
          </p:nvSpPr>
          <p:spPr bwMode="auto">
            <a:xfrm>
              <a:off x="9289790" y="4624098"/>
              <a:ext cx="26733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r>
                <a:rPr lang="en-US" altLang="en-US" sz="1400" b="0" dirty="0">
                  <a:solidFill>
                    <a:schemeClr val="bg2"/>
                  </a:solidFill>
                </a:rPr>
                <a:t>Slide credit: </a:t>
              </a:r>
              <a:r>
                <a:rPr lang="en-US" altLang="en-US" sz="1400" b="0" dirty="0">
                  <a:solidFill>
                    <a:schemeClr val="bg2"/>
                  </a:solidFill>
                  <a:hlinkClick r:id="rId4"/>
                </a:rPr>
                <a:t>clinicaloptions.com</a:t>
              </a:r>
              <a:endParaRPr lang="en-US" altLang="en-US" sz="1400" b="0" dirty="0">
                <a:solidFill>
                  <a:schemeClr val="bg2"/>
                </a:solidFill>
              </a:endParaRPr>
            </a:p>
          </p:txBody>
        </p:sp>
      </p:grpSp>
      <p:sp>
        <p:nvSpPr>
          <p:cNvPr id="6147" name="Rectangle 2"/>
          <p:cNvSpPr>
            <a:spLocks noGrp="1" noChangeArrowheads="1"/>
          </p:cNvSpPr>
          <p:nvPr>
            <p:ph type="title"/>
          </p:nvPr>
        </p:nvSpPr>
        <p:spPr>
          <a:xfrm>
            <a:off x="377825" y="238125"/>
            <a:ext cx="8442325" cy="1103313"/>
          </a:xfrm>
        </p:spPr>
        <p:txBody>
          <a:bodyPr/>
          <a:lstStyle/>
          <a:p>
            <a:r>
              <a:rPr lang="en-US" altLang="en-US" dirty="0"/>
              <a:t>C-CREST 1 &amp; 2: Retreatment With </a:t>
            </a:r>
            <a:br>
              <a:rPr lang="en-US" altLang="en-US" dirty="0"/>
            </a:br>
            <a:r>
              <a:rPr lang="en-US" altLang="en-US" dirty="0"/>
              <a:t>MK-3682/GZR/RZR for 8-Wk Failures</a:t>
            </a:r>
          </a:p>
        </p:txBody>
      </p:sp>
      <p:sp>
        <p:nvSpPr>
          <p:cNvPr id="6" name="Rectangle 3"/>
          <p:cNvSpPr>
            <a:spLocks noGrp="1" noChangeArrowheads="1"/>
          </p:cNvSpPr>
          <p:nvPr>
            <p:ph idx="1"/>
          </p:nvPr>
        </p:nvSpPr>
        <p:spPr>
          <a:xfrm>
            <a:off x="374650" y="1512889"/>
            <a:ext cx="8455025" cy="1062360"/>
          </a:xfrm>
        </p:spPr>
        <p:txBody>
          <a:bodyPr/>
          <a:lstStyle/>
          <a:p>
            <a:r>
              <a:rPr lang="en-US" sz="2400" dirty="0"/>
              <a:t>Part C: open-label phase II trial retreating pts with GT1-3 HCV who failed 8 wks of treatment with </a:t>
            </a:r>
            <a:r>
              <a:rPr lang="en-US" altLang="en-US" sz="2400" dirty="0"/>
              <a:t>MK-3682/</a:t>
            </a:r>
            <a:br>
              <a:rPr lang="en-US" altLang="en-US" sz="2400" dirty="0"/>
            </a:br>
            <a:r>
              <a:rPr lang="en-US" altLang="en-US" sz="2400" dirty="0"/>
              <a:t>GZR/RZR </a:t>
            </a:r>
            <a:r>
              <a:rPr lang="en-US" altLang="en-US" sz="2400" i="1" dirty="0"/>
              <a:t>or</a:t>
            </a:r>
            <a:r>
              <a:rPr lang="en-US" altLang="en-US" sz="2400" dirty="0"/>
              <a:t> MK-3682/GZR/EBR during Part A of </a:t>
            </a:r>
            <a:br>
              <a:rPr lang="en-US" altLang="en-US" sz="2400" dirty="0"/>
            </a:br>
            <a:r>
              <a:rPr lang="en-US" sz="2400" dirty="0"/>
              <a:t>C-CREST 1 &amp; 2 </a:t>
            </a:r>
            <a:r>
              <a:rPr lang="en-US" altLang="en-US" sz="2400" dirty="0"/>
              <a:t>(n = </a:t>
            </a:r>
            <a:r>
              <a:rPr lang="en-US" altLang="en-US" sz="2400" dirty="0" smtClean="0"/>
              <a:t>24)</a:t>
            </a:r>
            <a:endParaRPr lang="en-US" altLang="en-US" sz="2400" dirty="0"/>
          </a:p>
          <a:p>
            <a:pPr lvl="1"/>
            <a:r>
              <a:rPr lang="en-US" altLang="en-US" sz="2200" dirty="0"/>
              <a:t>Pts retreated with </a:t>
            </a:r>
            <a:r>
              <a:rPr lang="en-US" altLang="en-US" sz="2200" dirty="0">
                <a:solidFill>
                  <a:schemeClr val="accent2"/>
                </a:solidFill>
              </a:rPr>
              <a:t>MK-3682/GZR/RZR + RBV for 16 wks</a:t>
            </a:r>
          </a:p>
          <a:p>
            <a:pPr lvl="1"/>
            <a:endParaRPr lang="en-US" altLang="en-US" sz="2000" baseline="30000" dirty="0"/>
          </a:p>
        </p:txBody>
      </p:sp>
      <p:sp>
        <p:nvSpPr>
          <p:cNvPr id="14" name="Text Box 11"/>
          <p:cNvSpPr txBox="1">
            <a:spLocks noChangeArrowheads="1"/>
          </p:cNvSpPr>
          <p:nvPr/>
        </p:nvSpPr>
        <p:spPr bwMode="auto">
          <a:xfrm>
            <a:off x="285750" y="6358136"/>
            <a:ext cx="600868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r>
              <a:rPr lang="nb-NO" altLang="en-US" sz="1400" b="0" dirty="0">
                <a:solidFill>
                  <a:schemeClr val="bg2"/>
                </a:solidFill>
              </a:rPr>
              <a:t>Serfaty L, et al. AASLD 2016. Abstract 112. </a:t>
            </a:r>
          </a:p>
        </p:txBody>
      </p:sp>
      <p:graphicFrame>
        <p:nvGraphicFramePr>
          <p:cNvPr id="57" name="Table 56"/>
          <p:cNvGraphicFramePr>
            <a:graphicFrameLocks noGrp="1"/>
          </p:cNvGraphicFramePr>
          <p:nvPr>
            <p:extLst>
              <p:ext uri="{D42A27DB-BD31-4B8C-83A1-F6EECF244321}">
                <p14:modId xmlns:p14="http://schemas.microsoft.com/office/powerpoint/2010/main" val="1372709158"/>
              </p:ext>
            </p:extLst>
          </p:nvPr>
        </p:nvGraphicFramePr>
        <p:xfrm>
          <a:off x="393124" y="3539365"/>
          <a:ext cx="8468777" cy="1584960"/>
        </p:xfrm>
        <a:graphic>
          <a:graphicData uri="http://schemas.openxmlformats.org/drawingml/2006/table">
            <a:tbl>
              <a:tblPr/>
              <a:tblGrid>
                <a:gridCol w="2763659">
                  <a:extLst>
                    <a:ext uri="{9D8B030D-6E8A-4147-A177-3AD203B41FA5}">
                      <a16:colId xmlns:a16="http://schemas.microsoft.com/office/drawing/2014/main" xmlns="" val="20000"/>
                    </a:ext>
                  </a:extLst>
                </a:gridCol>
                <a:gridCol w="1901706">
                  <a:extLst>
                    <a:ext uri="{9D8B030D-6E8A-4147-A177-3AD203B41FA5}">
                      <a16:colId xmlns:a16="http://schemas.microsoft.com/office/drawing/2014/main" xmlns="" val="20002"/>
                    </a:ext>
                  </a:extLst>
                </a:gridCol>
                <a:gridCol w="1901706">
                  <a:extLst>
                    <a:ext uri="{9D8B030D-6E8A-4147-A177-3AD203B41FA5}">
                      <a16:colId xmlns:a16="http://schemas.microsoft.com/office/drawing/2014/main" xmlns="" val="20001"/>
                    </a:ext>
                  </a:extLst>
                </a:gridCol>
                <a:gridCol w="1901706">
                  <a:extLst>
                    <a:ext uri="{9D8B030D-6E8A-4147-A177-3AD203B41FA5}">
                      <a16:colId xmlns:a16="http://schemas.microsoft.com/office/drawing/2014/main" xmlns="" val="20003"/>
                    </a:ext>
                  </a:extLst>
                </a:gridCol>
              </a:tblGrid>
              <a:tr h="39624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FFFFFF"/>
                          </a:solidFill>
                          <a:effectLst/>
                          <a:latin typeface="Arial" charset="0"/>
                          <a:ea typeface="ＭＳ Ｐゴシック" charset="-128"/>
                        </a:rPr>
                        <a:t>Outcome</a:t>
                      </a:r>
                    </a:p>
                  </a:txBody>
                  <a:tcPr marL="91447" marR="91447" anchor="ctr" horzOverflow="overflow">
                    <a:lnL>
                      <a:noFill/>
                    </a:lnL>
                    <a:lnR>
                      <a:noFill/>
                    </a:lnR>
                    <a:lnT>
                      <a:noFill/>
                    </a:lnT>
                    <a:lnB>
                      <a:noFill/>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FFFFFF"/>
                          </a:solidFill>
                          <a:effectLst/>
                          <a:latin typeface="Arial" charset="0"/>
                          <a:ea typeface="ＭＳ Ｐゴシック" charset="-128"/>
                        </a:rPr>
                        <a:t>GT1 HCV</a:t>
                      </a:r>
                    </a:p>
                  </a:txBody>
                  <a:tcPr marL="91447" marR="91447" anchor="ctr" horzOverflow="overflow">
                    <a:lnL>
                      <a:noFill/>
                    </a:lnL>
                    <a:lnR>
                      <a:noFill/>
                    </a:lnR>
                    <a:lnT>
                      <a:noFill/>
                    </a:lnT>
                    <a:lnB>
                      <a:noFill/>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FFFFFF"/>
                          </a:solidFill>
                          <a:effectLst/>
                          <a:latin typeface="Arial" charset="0"/>
                          <a:ea typeface="ＭＳ Ｐゴシック" charset="-128"/>
                        </a:rPr>
                        <a:t>GT2 HCV</a:t>
                      </a:r>
                    </a:p>
                  </a:txBody>
                  <a:tcPr marL="91447" marR="91447" anchor="ctr" horzOverflow="overflow">
                    <a:lnL>
                      <a:noFill/>
                    </a:lnL>
                    <a:lnR>
                      <a:noFill/>
                    </a:lnR>
                    <a:lnT>
                      <a:noFill/>
                    </a:lnT>
                    <a:lnB>
                      <a:noFill/>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000" b="1" i="0" u="none" strike="noStrike" cap="none" normalizeH="0" baseline="0" dirty="0">
                          <a:ln>
                            <a:noFill/>
                          </a:ln>
                          <a:solidFill>
                            <a:srgbClr val="FFFFFF"/>
                          </a:solidFill>
                          <a:effectLst/>
                          <a:latin typeface="Arial" charset="0"/>
                          <a:ea typeface="ＭＳ Ｐゴシック" charset="-128"/>
                        </a:rPr>
                        <a:t>GT3 HCV</a:t>
                      </a:r>
                    </a:p>
                  </a:txBody>
                  <a:tcPr marL="91447" marR="91447" anchor="ctr" horzOverflow="overflow">
                    <a:lnL>
                      <a:noFill/>
                    </a:lnL>
                    <a:lnR>
                      <a:noFill/>
                    </a:lnR>
                    <a:lnT>
                      <a:noFill/>
                    </a:lnT>
                    <a:lnB>
                      <a:noFill/>
                    </a:lnB>
                    <a:lnTlToBr>
                      <a:noFill/>
                    </a:lnTlToBr>
                    <a:lnBlToTr>
                      <a:noFill/>
                    </a:lnBlToTr>
                    <a:solidFill>
                      <a:schemeClr val="accent1"/>
                    </a:solidFill>
                  </a:tcPr>
                </a:tc>
                <a:extLst>
                  <a:ext uri="{0D108BD9-81ED-4DB2-BD59-A6C34878D82A}">
                    <a16:rowId xmlns:a16="http://schemas.microsoft.com/office/drawing/2014/main" xmlns="" val="10000"/>
                  </a:ext>
                </a:extLst>
              </a:tr>
              <a:tr h="396240">
                <a:tc>
                  <a:txBody>
                    <a:bodyPr/>
                    <a:lstStyle/>
                    <a:p>
                      <a:pPr algn="l" rtl="0" fontAlgn="ctr"/>
                      <a:r>
                        <a:rPr lang="en-US" sz="2000" b="0" i="0" u="none" strike="noStrike" dirty="0">
                          <a:solidFill>
                            <a:schemeClr val="bg2">
                              <a:lumMod val="10000"/>
                            </a:schemeClr>
                          </a:solidFill>
                          <a:effectLst/>
                          <a:latin typeface="+mn-lt"/>
                        </a:rPr>
                        <a:t>SVR12, %</a:t>
                      </a:r>
                      <a:r>
                        <a:rPr lang="en-US" sz="2000" b="0" i="0" u="none" strike="noStrike" baseline="0" dirty="0">
                          <a:solidFill>
                            <a:schemeClr val="bg2">
                              <a:lumMod val="10000"/>
                            </a:schemeClr>
                          </a:solidFill>
                          <a:effectLst/>
                          <a:latin typeface="+mn-lt"/>
                        </a:rPr>
                        <a:t> (n/N)</a:t>
                      </a:r>
                      <a:endParaRPr lang="en-US" sz="2000" b="0" i="0" u="none" strike="noStrike" dirty="0">
                        <a:solidFill>
                          <a:schemeClr val="bg2">
                            <a:lumMod val="10000"/>
                          </a:schemeClr>
                        </a:solidFill>
                        <a:effectLst/>
                        <a:latin typeface="+mn-lt"/>
                      </a:endParaRPr>
                    </a:p>
                  </a:txBody>
                  <a:tcPr marL="91447" marR="91447" anchor="ctr">
                    <a:lnL>
                      <a:noFill/>
                    </a:lnL>
                    <a:lnR>
                      <a:noFill/>
                    </a:lnR>
                    <a:lnT>
                      <a:noFill/>
                    </a:lnT>
                    <a:lnB>
                      <a:noFill/>
                    </a:lnB>
                    <a:lnTlToBr>
                      <a:noFill/>
                    </a:lnTlToBr>
                    <a:lnBlToTr>
                      <a:noFill/>
                    </a:lnBlToTr>
                    <a:solidFill>
                      <a:srgbClr val="CDCDCF"/>
                    </a:solidFill>
                  </a:tcPr>
                </a:tc>
                <a:tc>
                  <a:txBody>
                    <a:bodyPr/>
                    <a:lstStyle/>
                    <a:p>
                      <a:pPr marL="0" indent="0" algn="ctr" rtl="0" fontAlgn="ctr">
                        <a:buFont typeface="Arial" panose="020B0604020202020204" pitchFamily="34" charset="0"/>
                        <a:buNone/>
                      </a:pPr>
                      <a:r>
                        <a:rPr lang="en-US" sz="2000" b="0" i="0" u="none" strike="noStrike" dirty="0">
                          <a:solidFill>
                            <a:schemeClr val="bg2">
                              <a:lumMod val="10000"/>
                            </a:schemeClr>
                          </a:solidFill>
                          <a:effectLst/>
                          <a:latin typeface="+mn-lt"/>
                        </a:rPr>
                        <a:t>100 (2/2)</a:t>
                      </a:r>
                    </a:p>
                  </a:txBody>
                  <a:tcPr marL="91447" marR="91447" anchor="ctr">
                    <a:lnL>
                      <a:noFill/>
                    </a:lnL>
                    <a:lnR>
                      <a:noFill/>
                    </a:lnR>
                    <a:lnT>
                      <a:noFill/>
                    </a:lnT>
                    <a:lnB>
                      <a:noFill/>
                    </a:lnB>
                    <a:lnTlToBr>
                      <a:noFill/>
                    </a:lnTlToBr>
                    <a:lnBlToTr>
                      <a:noFill/>
                    </a:lnBlToTr>
                    <a:solidFill>
                      <a:srgbClr val="CDCDCF"/>
                    </a:solidFill>
                  </a:tcPr>
                </a:tc>
                <a:tc>
                  <a:txBody>
                    <a:bodyPr/>
                    <a:lstStyle/>
                    <a:p>
                      <a:pPr marL="0" indent="0" algn="ctr" rtl="0" fontAlgn="ctr">
                        <a:buFont typeface="Arial" panose="020B0604020202020204" pitchFamily="34" charset="0"/>
                        <a:buNone/>
                      </a:pPr>
                      <a:r>
                        <a:rPr lang="en-US" sz="2000" b="0" i="0" u="none" strike="noStrike" dirty="0">
                          <a:solidFill>
                            <a:schemeClr val="bg2">
                              <a:lumMod val="10000"/>
                            </a:schemeClr>
                          </a:solidFill>
                          <a:effectLst/>
                          <a:latin typeface="+mn-lt"/>
                        </a:rPr>
                        <a:t>93 (13/14)</a:t>
                      </a:r>
                    </a:p>
                  </a:txBody>
                  <a:tcPr marL="91447" marR="91447" anchor="ctr">
                    <a:lnL>
                      <a:noFill/>
                    </a:lnL>
                    <a:lnR>
                      <a:noFill/>
                    </a:lnR>
                    <a:lnT>
                      <a:noFill/>
                    </a:lnT>
                    <a:lnB>
                      <a:noFill/>
                    </a:lnB>
                    <a:lnTlToBr>
                      <a:noFill/>
                    </a:lnTlToBr>
                    <a:lnBlToTr>
                      <a:noFill/>
                    </a:lnBlToTr>
                    <a:solidFill>
                      <a:srgbClr val="CDCDCF"/>
                    </a:solidFill>
                  </a:tcPr>
                </a:tc>
                <a:tc>
                  <a:txBody>
                    <a:bodyPr/>
                    <a:lstStyle/>
                    <a:p>
                      <a:pPr marL="0" marR="0" indent="0" algn="ctr"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lang="en-US" sz="2000" b="0" i="0" u="none" strike="noStrike" dirty="0">
                          <a:solidFill>
                            <a:schemeClr val="bg2">
                              <a:lumMod val="10000"/>
                            </a:schemeClr>
                          </a:solidFill>
                          <a:effectLst/>
                          <a:latin typeface="+mn-lt"/>
                        </a:rPr>
                        <a:t>100 (8/8)</a:t>
                      </a:r>
                    </a:p>
                  </a:txBody>
                  <a:tcPr marL="91447" marR="91447" anchor="ctr">
                    <a:lnL>
                      <a:noFill/>
                    </a:lnL>
                    <a:lnR>
                      <a:noFill/>
                    </a:lnR>
                    <a:lnT>
                      <a:noFill/>
                    </a:lnT>
                    <a:lnB>
                      <a:noFill/>
                    </a:lnB>
                    <a:lnTlToBr>
                      <a:noFill/>
                    </a:lnTlToBr>
                    <a:lnBlToTr>
                      <a:noFill/>
                    </a:lnBlToTr>
                    <a:solidFill>
                      <a:schemeClr val="bg2"/>
                    </a:solidFill>
                  </a:tcPr>
                </a:tc>
                <a:extLst>
                  <a:ext uri="{0D108BD9-81ED-4DB2-BD59-A6C34878D82A}">
                    <a16:rowId xmlns:a16="http://schemas.microsoft.com/office/drawing/2014/main" xmlns="" val="10002"/>
                  </a:ext>
                </a:extLst>
              </a:tr>
              <a:tr h="396240">
                <a:tc>
                  <a:txBody>
                    <a:bodyPr/>
                    <a:lstStyle/>
                    <a:p>
                      <a:pPr marL="0" indent="0" algn="l" fontAlgn="b">
                        <a:buFont typeface="Arial" panose="020B0604020202020204" pitchFamily="34" charset="0"/>
                        <a:buNone/>
                      </a:pPr>
                      <a:r>
                        <a:rPr lang="en-US" sz="2000" b="0" i="0" u="none" strike="noStrike" dirty="0">
                          <a:solidFill>
                            <a:schemeClr val="bg2">
                              <a:lumMod val="10000"/>
                            </a:schemeClr>
                          </a:solidFill>
                          <a:effectLst/>
                          <a:latin typeface="+mn-lt"/>
                        </a:rPr>
                        <a:t>Relapsed, n</a:t>
                      </a:r>
                    </a:p>
                  </a:txBody>
                  <a:tcPr marL="91447" marR="91447" anchor="ctr">
                    <a:lnL>
                      <a:noFill/>
                    </a:lnL>
                    <a:lnR>
                      <a:noFill/>
                    </a:lnR>
                    <a:lnT>
                      <a:noFill/>
                    </a:lnT>
                    <a:lnB>
                      <a:noFill/>
                    </a:lnB>
                    <a:lnTlToBr>
                      <a:noFill/>
                    </a:lnTlToBr>
                    <a:lnBlToTr>
                      <a:noFill/>
                    </a:lnBlToTr>
                    <a:solidFill>
                      <a:srgbClr val="F2F2F2"/>
                    </a:solidFill>
                  </a:tcPr>
                </a:tc>
                <a:tc>
                  <a:txBody>
                    <a:bodyPr/>
                    <a:lstStyle/>
                    <a:p>
                      <a:pPr marL="0" indent="0" algn="ctr" rtl="0" fontAlgn="ctr">
                        <a:buFont typeface="Arial" panose="020B0604020202020204" pitchFamily="34" charset="0"/>
                        <a:buNone/>
                      </a:pPr>
                      <a:r>
                        <a:rPr lang="en-US" sz="2000" b="0" i="0" u="none" strike="noStrike" dirty="0">
                          <a:solidFill>
                            <a:schemeClr val="bg2">
                              <a:lumMod val="10000"/>
                            </a:schemeClr>
                          </a:solidFill>
                          <a:effectLst/>
                          <a:latin typeface="+mn-lt"/>
                        </a:rPr>
                        <a:t>0</a:t>
                      </a:r>
                    </a:p>
                  </a:txBody>
                  <a:tcPr marL="91447" marR="91447" anchor="ctr">
                    <a:lnL>
                      <a:noFill/>
                    </a:lnL>
                    <a:lnR>
                      <a:noFill/>
                    </a:lnR>
                    <a:lnT>
                      <a:noFill/>
                    </a:lnT>
                    <a:lnB>
                      <a:noFill/>
                    </a:lnB>
                    <a:lnTlToBr>
                      <a:noFill/>
                    </a:lnTlToBr>
                    <a:lnBlToTr>
                      <a:noFill/>
                    </a:lnBlToTr>
                    <a:solidFill>
                      <a:srgbClr val="F2F2F2"/>
                    </a:solidFill>
                  </a:tcPr>
                </a:tc>
                <a:tc>
                  <a:txBody>
                    <a:bodyPr/>
                    <a:lstStyle/>
                    <a:p>
                      <a:pPr marL="0" indent="0" algn="ctr" rtl="0" fontAlgn="ctr">
                        <a:buFont typeface="Arial" panose="020B0604020202020204" pitchFamily="34" charset="0"/>
                        <a:buNone/>
                      </a:pPr>
                      <a:r>
                        <a:rPr lang="en-US" sz="2000" b="0" i="0" u="none" strike="noStrike" dirty="0">
                          <a:solidFill>
                            <a:schemeClr val="bg2">
                              <a:lumMod val="10000"/>
                            </a:schemeClr>
                          </a:solidFill>
                          <a:effectLst/>
                          <a:latin typeface="+mn-lt"/>
                        </a:rPr>
                        <a:t>0</a:t>
                      </a:r>
                    </a:p>
                  </a:txBody>
                  <a:tcPr marL="91447" marR="91447" anchor="ctr">
                    <a:lnL>
                      <a:noFill/>
                    </a:lnL>
                    <a:lnR>
                      <a:noFill/>
                    </a:lnR>
                    <a:lnT>
                      <a:noFill/>
                    </a:lnT>
                    <a:lnB>
                      <a:noFill/>
                    </a:lnB>
                    <a:lnTlToBr>
                      <a:noFill/>
                    </a:lnTlToBr>
                    <a:lnBlToTr>
                      <a:noFill/>
                    </a:lnBlToTr>
                    <a:solidFill>
                      <a:srgbClr val="F2F2F2"/>
                    </a:solidFill>
                  </a:tcPr>
                </a:tc>
                <a:tc>
                  <a:txBody>
                    <a:bodyPr/>
                    <a:lstStyle/>
                    <a:p>
                      <a:pPr marL="0" indent="0" algn="ctr" rtl="0" fontAlgn="ctr">
                        <a:buFont typeface="Arial" panose="020B0604020202020204" pitchFamily="34" charset="0"/>
                        <a:buNone/>
                      </a:pPr>
                      <a:r>
                        <a:rPr lang="en-US" sz="2000" b="0" i="0" u="none" strike="noStrike" dirty="0">
                          <a:solidFill>
                            <a:schemeClr val="bg2">
                              <a:lumMod val="10000"/>
                            </a:schemeClr>
                          </a:solidFill>
                          <a:effectLst/>
                          <a:latin typeface="+mn-lt"/>
                        </a:rPr>
                        <a:t>0</a:t>
                      </a:r>
                    </a:p>
                  </a:txBody>
                  <a:tcPr marL="91447" marR="91447" anchor="ctr">
                    <a:lnL>
                      <a:noFill/>
                    </a:lnL>
                    <a:lnR>
                      <a:noFill/>
                    </a:lnR>
                    <a:lnT>
                      <a:noFill/>
                    </a:lnT>
                    <a:lnB>
                      <a:noFill/>
                    </a:lnB>
                    <a:lnTlToBr>
                      <a:noFill/>
                    </a:lnTlToBr>
                    <a:lnBlToTr>
                      <a:noFill/>
                    </a:lnBlToTr>
                    <a:solidFill>
                      <a:srgbClr val="F2F2F2"/>
                    </a:solidFill>
                  </a:tcPr>
                </a:tc>
                <a:extLst>
                  <a:ext uri="{0D108BD9-81ED-4DB2-BD59-A6C34878D82A}">
                    <a16:rowId xmlns:a16="http://schemas.microsoft.com/office/drawing/2014/main" xmlns="" val="10003"/>
                  </a:ext>
                </a:extLst>
              </a:tr>
              <a:tr h="396240">
                <a:tc>
                  <a:txBody>
                    <a:bodyPr/>
                    <a:lstStyle/>
                    <a:p>
                      <a:pPr marL="0" indent="0" algn="l" fontAlgn="b">
                        <a:buFont typeface="Arial" panose="020B0604020202020204" pitchFamily="34" charset="0"/>
                        <a:buNone/>
                      </a:pPr>
                      <a:r>
                        <a:rPr lang="en-US" sz="2000" b="0" i="0" u="none" strike="noStrike" dirty="0">
                          <a:solidFill>
                            <a:schemeClr val="bg2">
                              <a:lumMod val="10000"/>
                            </a:schemeClr>
                          </a:solidFill>
                          <a:effectLst/>
                          <a:latin typeface="+mn-lt"/>
                        </a:rPr>
                        <a:t>Discontinued, n</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rtl="0" fontAlgn="ctr">
                        <a:buFont typeface="Arial" panose="020B0604020202020204" pitchFamily="34" charset="0"/>
                        <a:buNone/>
                      </a:pPr>
                      <a:r>
                        <a:rPr lang="en-US" sz="2000" b="0" i="0" u="none" strike="noStrike" dirty="0">
                          <a:solidFill>
                            <a:schemeClr val="bg2">
                              <a:lumMod val="10000"/>
                            </a:schemeClr>
                          </a:solidFill>
                          <a:effectLst/>
                          <a:latin typeface="+mn-lt"/>
                        </a:rPr>
                        <a:t>0</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rtl="0" fontAlgn="ctr">
                        <a:buFont typeface="Arial" panose="020B0604020202020204" pitchFamily="34" charset="0"/>
                        <a:buNone/>
                      </a:pPr>
                      <a:r>
                        <a:rPr lang="en-US" sz="2000" b="0" i="0" u="none" strike="noStrike" dirty="0">
                          <a:solidFill>
                            <a:schemeClr val="bg2">
                              <a:lumMod val="10000"/>
                            </a:schemeClr>
                          </a:solidFill>
                          <a:effectLst/>
                          <a:latin typeface="+mn-lt"/>
                        </a:rPr>
                        <a:t>1</a:t>
                      </a:r>
                    </a:p>
                  </a:txBody>
                  <a:tcPr marL="91447" marR="91447" anchor="ctr">
                    <a:lnL>
                      <a:noFill/>
                    </a:lnL>
                    <a:lnR>
                      <a:noFill/>
                    </a:lnR>
                    <a:lnT>
                      <a:noFill/>
                    </a:lnT>
                    <a:lnB>
                      <a:noFill/>
                    </a:lnB>
                    <a:lnTlToBr>
                      <a:noFill/>
                    </a:lnTlToBr>
                    <a:lnBlToTr>
                      <a:noFill/>
                    </a:lnBlToTr>
                    <a:solidFill>
                      <a:schemeClr val="bg2"/>
                    </a:solidFill>
                  </a:tcPr>
                </a:tc>
                <a:tc>
                  <a:txBody>
                    <a:bodyPr/>
                    <a:lstStyle/>
                    <a:p>
                      <a:pPr marL="0" marR="0" indent="0" algn="ctr"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lang="en-US" sz="2000" b="0" i="0" u="none" strike="noStrike" dirty="0">
                          <a:solidFill>
                            <a:schemeClr val="bg2">
                              <a:lumMod val="10000"/>
                            </a:schemeClr>
                          </a:solidFill>
                          <a:effectLst/>
                          <a:latin typeface="+mn-lt"/>
                        </a:rPr>
                        <a:t>0</a:t>
                      </a:r>
                    </a:p>
                  </a:txBody>
                  <a:tcPr marL="91447" marR="91447" anchor="ctr">
                    <a:lnL>
                      <a:noFill/>
                    </a:lnL>
                    <a:lnR>
                      <a:noFill/>
                    </a:lnR>
                    <a:lnT>
                      <a:noFill/>
                    </a:lnT>
                    <a:lnB>
                      <a:noFill/>
                    </a:lnB>
                    <a:lnTlToBr>
                      <a:noFill/>
                    </a:lnTlToBr>
                    <a:lnBlToTr>
                      <a:noFill/>
                    </a:lnBlToTr>
                    <a:solidFill>
                      <a:schemeClr val="bg2"/>
                    </a:solidFill>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41725767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6" name="Group 1"/>
          <p:cNvGrpSpPr>
            <a:grpSpLocks/>
          </p:cNvGrpSpPr>
          <p:nvPr/>
        </p:nvGrpSpPr>
        <p:grpSpPr bwMode="auto">
          <a:xfrm>
            <a:off x="6291263" y="6208713"/>
            <a:ext cx="2673350" cy="450850"/>
            <a:chOff x="9289790" y="4481726"/>
            <a:chExt cx="2673350" cy="450347"/>
          </a:xfrm>
        </p:grpSpPr>
        <p:pic>
          <p:nvPicPr>
            <p:cNvPr id="6151"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74958" y="4481726"/>
              <a:ext cx="566997" cy="184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6152" name="Rectangle 8"/>
            <p:cNvSpPr>
              <a:spLocks noChangeArrowheads="1"/>
            </p:cNvSpPr>
            <p:nvPr/>
          </p:nvSpPr>
          <p:spPr bwMode="auto">
            <a:xfrm>
              <a:off x="9289790" y="4624098"/>
              <a:ext cx="26733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r>
                <a:rPr lang="en-US" altLang="en-US" sz="1400" b="0" dirty="0">
                  <a:solidFill>
                    <a:schemeClr val="bg2"/>
                  </a:solidFill>
                </a:rPr>
                <a:t>Slide credit: </a:t>
              </a:r>
              <a:r>
                <a:rPr lang="en-US" altLang="en-US" sz="1400" b="0" dirty="0">
                  <a:solidFill>
                    <a:schemeClr val="bg2"/>
                  </a:solidFill>
                  <a:hlinkClick r:id="rId4"/>
                </a:rPr>
                <a:t>clinicaloptions.com</a:t>
              </a:r>
              <a:endParaRPr lang="en-US" altLang="en-US" sz="1400" b="0" dirty="0">
                <a:solidFill>
                  <a:schemeClr val="bg2"/>
                </a:solidFill>
              </a:endParaRPr>
            </a:p>
          </p:txBody>
        </p:sp>
      </p:grpSp>
      <p:sp>
        <p:nvSpPr>
          <p:cNvPr id="6147" name="Rectangle 2"/>
          <p:cNvSpPr>
            <a:spLocks noGrp="1" noChangeArrowheads="1"/>
          </p:cNvSpPr>
          <p:nvPr>
            <p:ph type="title"/>
          </p:nvPr>
        </p:nvSpPr>
        <p:spPr>
          <a:xfrm>
            <a:off x="377825" y="238125"/>
            <a:ext cx="8442325" cy="1103313"/>
          </a:xfrm>
        </p:spPr>
        <p:txBody>
          <a:bodyPr/>
          <a:lstStyle/>
          <a:p>
            <a:r>
              <a:rPr lang="en-US" altLang="en-US" dirty="0"/>
              <a:t>C-SURGE: MK-3682/GZR/RZR for GT1 HCV Pts Who Relapsed on DAA Therapy </a:t>
            </a:r>
          </a:p>
        </p:txBody>
      </p:sp>
      <p:sp>
        <p:nvSpPr>
          <p:cNvPr id="6" name="Rectangle 3"/>
          <p:cNvSpPr>
            <a:spLocks noGrp="1" noChangeArrowheads="1"/>
          </p:cNvSpPr>
          <p:nvPr>
            <p:ph idx="1"/>
          </p:nvPr>
        </p:nvSpPr>
        <p:spPr>
          <a:xfrm>
            <a:off x="374650" y="1512889"/>
            <a:ext cx="8455025" cy="1062360"/>
          </a:xfrm>
        </p:spPr>
        <p:txBody>
          <a:bodyPr/>
          <a:lstStyle/>
          <a:p>
            <a:r>
              <a:rPr lang="en-US" sz="2000" dirty="0"/>
              <a:t>Randomized, open-label phase II trial (interim analysis)</a:t>
            </a:r>
            <a:endParaRPr lang="en-US" altLang="en-US" sz="1800" baseline="30000" dirty="0"/>
          </a:p>
        </p:txBody>
      </p:sp>
      <p:sp>
        <p:nvSpPr>
          <p:cNvPr id="7" name="Rectangle 7"/>
          <p:cNvSpPr>
            <a:spLocks noChangeArrowheads="1"/>
          </p:cNvSpPr>
          <p:nvPr/>
        </p:nvSpPr>
        <p:spPr bwMode="auto">
          <a:xfrm>
            <a:off x="3650847" y="2499777"/>
            <a:ext cx="3108267" cy="832586"/>
          </a:xfrm>
          <a:prstGeom prst="rect">
            <a:avLst/>
          </a:prstGeom>
          <a:solidFill>
            <a:schemeClr val="accent2"/>
          </a:solidFill>
          <a:ln w="9525">
            <a:noFill/>
            <a:miter lim="800000"/>
            <a:headEnd/>
            <a:tailEnd/>
          </a:ln>
          <a:effectLs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1600" b="1" dirty="0">
                <a:solidFill>
                  <a:schemeClr val="bg2">
                    <a:lumMod val="10000"/>
                  </a:schemeClr>
                </a:solidFill>
                <a:cs typeface="Arial" panose="020B0604020202020204" pitchFamily="34" charset="0"/>
              </a:rPr>
              <a:t>MK-3682/GZR/RZR + RBV</a:t>
            </a:r>
          </a:p>
          <a:p>
            <a:pPr algn="ctr" eaLnBrk="1" hangingPunct="1"/>
            <a:r>
              <a:rPr lang="en-GB" altLang="en-US" sz="1600" b="0" dirty="0">
                <a:solidFill>
                  <a:schemeClr val="bg2">
                    <a:lumMod val="10000"/>
                  </a:schemeClr>
                </a:solidFill>
                <a:cs typeface="Arial" panose="020B0604020202020204" pitchFamily="34" charset="0"/>
              </a:rPr>
              <a:t>(n = 45)</a:t>
            </a:r>
            <a:endParaRPr lang="en-US" altLang="en-US" sz="1600" b="0" dirty="0">
              <a:solidFill>
                <a:schemeClr val="bg2">
                  <a:lumMod val="10000"/>
                </a:schemeClr>
              </a:solidFill>
              <a:cs typeface="Arial" panose="020B0604020202020204" pitchFamily="34" charset="0"/>
            </a:endParaRPr>
          </a:p>
        </p:txBody>
      </p:sp>
      <p:sp>
        <p:nvSpPr>
          <p:cNvPr id="8" name="Line 13"/>
          <p:cNvSpPr>
            <a:spLocks noChangeShapeType="1"/>
          </p:cNvSpPr>
          <p:nvPr/>
        </p:nvSpPr>
        <p:spPr bwMode="auto">
          <a:xfrm rot="-360000" flipV="1">
            <a:off x="2818473" y="2943090"/>
            <a:ext cx="815387" cy="36774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en-US" dirty="0">
              <a:latin typeface="Arial" panose="020B0604020202020204" pitchFamily="34" charset="0"/>
              <a:cs typeface="Arial" panose="020B0604020202020204" pitchFamily="34" charset="0"/>
            </a:endParaRPr>
          </a:p>
        </p:txBody>
      </p:sp>
      <p:sp>
        <p:nvSpPr>
          <p:cNvPr id="13" name="Rectangle 7"/>
          <p:cNvSpPr>
            <a:spLocks noChangeArrowheads="1"/>
          </p:cNvSpPr>
          <p:nvPr/>
        </p:nvSpPr>
        <p:spPr bwMode="auto">
          <a:xfrm>
            <a:off x="3650848" y="3445561"/>
            <a:ext cx="4504005" cy="832586"/>
          </a:xfrm>
          <a:prstGeom prst="rect">
            <a:avLst/>
          </a:prstGeom>
          <a:solidFill>
            <a:schemeClr val="accent3"/>
          </a:solidFill>
          <a:ln w="9525">
            <a:noFill/>
            <a:miter lim="800000"/>
            <a:headEnd/>
            <a:tailEnd/>
          </a:ln>
          <a:effectLs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1600" b="1" dirty="0">
                <a:solidFill>
                  <a:schemeClr val="bg2">
                    <a:lumMod val="10000"/>
                  </a:schemeClr>
                </a:solidFill>
                <a:cs typeface="Arial" panose="020B0604020202020204" pitchFamily="34" charset="0"/>
              </a:rPr>
              <a:t>MK-3682/GZR/RZR</a:t>
            </a:r>
          </a:p>
          <a:p>
            <a:pPr algn="ctr" eaLnBrk="1" hangingPunct="1"/>
            <a:r>
              <a:rPr lang="en-GB" altLang="en-US" sz="1600" b="0" dirty="0">
                <a:solidFill>
                  <a:schemeClr val="bg2">
                    <a:lumMod val="10000"/>
                  </a:schemeClr>
                </a:solidFill>
                <a:cs typeface="Arial" panose="020B0604020202020204" pitchFamily="34" charset="0"/>
              </a:rPr>
              <a:t>(n = 49)</a:t>
            </a:r>
            <a:endParaRPr lang="en-US" altLang="en-US" sz="1600" b="0" dirty="0">
              <a:solidFill>
                <a:schemeClr val="bg2">
                  <a:lumMod val="10000"/>
                </a:schemeClr>
              </a:solidFill>
              <a:cs typeface="Arial" panose="020B0604020202020204" pitchFamily="34" charset="0"/>
            </a:endParaRPr>
          </a:p>
        </p:txBody>
      </p:sp>
      <p:sp>
        <p:nvSpPr>
          <p:cNvPr id="16" name="Line 13"/>
          <p:cNvSpPr>
            <a:spLocks noChangeShapeType="1"/>
          </p:cNvSpPr>
          <p:nvPr/>
        </p:nvSpPr>
        <p:spPr bwMode="auto">
          <a:xfrm rot="-360000">
            <a:off x="2886591" y="3489296"/>
            <a:ext cx="672881" cy="53196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en-US" dirty="0">
              <a:latin typeface="Arial" panose="020B0604020202020204" pitchFamily="34" charset="0"/>
              <a:cs typeface="Arial" panose="020B0604020202020204" pitchFamily="34" charset="0"/>
            </a:endParaRPr>
          </a:p>
        </p:txBody>
      </p:sp>
      <p:sp>
        <p:nvSpPr>
          <p:cNvPr id="17" name="TextBox 16"/>
          <p:cNvSpPr txBox="1"/>
          <p:nvPr/>
        </p:nvSpPr>
        <p:spPr>
          <a:xfrm>
            <a:off x="324845" y="5811625"/>
            <a:ext cx="8521885" cy="523220"/>
          </a:xfrm>
          <a:prstGeom prst="rect">
            <a:avLst/>
          </a:prstGeom>
          <a:noFill/>
        </p:spPr>
        <p:txBody>
          <a:bodyPr wrap="none" rtlCol="0">
            <a:spAutoFit/>
          </a:bodyPr>
          <a:lstStyle/>
          <a:p>
            <a:r>
              <a:rPr lang="en-US" sz="1400" b="0" dirty="0">
                <a:latin typeface="Arial" panose="020B0604020202020204" pitchFamily="34" charset="0"/>
                <a:cs typeface="Arial" panose="020B0604020202020204" pitchFamily="34" charset="0"/>
              </a:rPr>
              <a:t>Dosing: MK-3682/GZR/RZR two 225/50/30-mg tablets once daily; weight-based RBV (800-1400 mg/day).</a:t>
            </a:r>
          </a:p>
          <a:p>
            <a:r>
              <a:rPr lang="en-US" sz="1400" b="0" dirty="0">
                <a:cs typeface="Arial" panose="020B0604020202020204" pitchFamily="34" charset="0"/>
              </a:rPr>
              <a:t>Trial included compensated cirrhotic and noncirrhotic pts; cirrhosis definition in slidenotes.</a:t>
            </a:r>
            <a:endParaRPr lang="en-US" sz="1400" b="0" dirty="0">
              <a:latin typeface="Arial" panose="020B0604020202020204" pitchFamily="34" charset="0"/>
              <a:cs typeface="Arial" panose="020B0604020202020204" pitchFamily="34" charset="0"/>
            </a:endParaRPr>
          </a:p>
        </p:txBody>
      </p:sp>
      <p:sp>
        <p:nvSpPr>
          <p:cNvPr id="18" name="TextBox 17"/>
          <p:cNvSpPr txBox="1"/>
          <p:nvPr/>
        </p:nvSpPr>
        <p:spPr>
          <a:xfrm>
            <a:off x="1737439" y="1956476"/>
            <a:ext cx="3167118" cy="523220"/>
          </a:xfrm>
          <a:prstGeom prst="rect">
            <a:avLst/>
          </a:prstGeom>
          <a:noFill/>
        </p:spPr>
        <p:txBody>
          <a:bodyPr wrap="square" rtlCol="0">
            <a:spAutoFit/>
          </a:bodyPr>
          <a:lstStyle/>
          <a:p>
            <a:pPr algn="ctr"/>
            <a:r>
              <a:rPr lang="en-US" sz="1400" b="0" i="1" dirty="0">
                <a:latin typeface="Arial" panose="020B0604020202020204" pitchFamily="34" charset="0"/>
                <a:cs typeface="Arial" panose="020B0604020202020204" pitchFamily="34" charset="0"/>
              </a:rPr>
              <a:t>Stratified by GT1 subtype (1a vs 1b) and cirrhosis (yes vs no)</a:t>
            </a:r>
          </a:p>
        </p:txBody>
      </p:sp>
      <p:sp>
        <p:nvSpPr>
          <p:cNvPr id="20" name="Rectangle 19"/>
          <p:cNvSpPr/>
          <p:nvPr/>
        </p:nvSpPr>
        <p:spPr>
          <a:xfrm>
            <a:off x="79273" y="2593855"/>
            <a:ext cx="3146894" cy="1569660"/>
          </a:xfrm>
          <a:prstGeom prst="rect">
            <a:avLst/>
          </a:prstGeom>
        </p:spPr>
        <p:txBody>
          <a:bodyPr wrap="square">
            <a:spAutoFit/>
          </a:bodyPr>
          <a:lstStyle/>
          <a:p>
            <a:pPr algn="ctr"/>
            <a:r>
              <a:rPr lang="en-US" altLang="en-US" sz="1600" b="0" dirty="0">
                <a:latin typeface="Arial" panose="020B0604020202020204" pitchFamily="34" charset="0"/>
                <a:cs typeface="Arial" panose="020B0604020202020204" pitchFamily="34" charset="0"/>
              </a:rPr>
              <a:t>Pts with GT1 HCV </a:t>
            </a:r>
            <a:br>
              <a:rPr lang="en-US" altLang="en-US" sz="1600" b="0" dirty="0">
                <a:latin typeface="Arial" panose="020B0604020202020204" pitchFamily="34" charset="0"/>
                <a:cs typeface="Arial" panose="020B0604020202020204" pitchFamily="34" charset="0"/>
              </a:rPr>
            </a:br>
            <a:r>
              <a:rPr lang="en-US" altLang="en-US" sz="1600" b="0" dirty="0">
                <a:latin typeface="Arial" panose="020B0604020202020204" pitchFamily="34" charset="0"/>
                <a:cs typeface="Arial" panose="020B0604020202020204" pitchFamily="34" charset="0"/>
              </a:rPr>
              <a:t>(HCV RNA ≥ 10,000 IU/mL) </a:t>
            </a:r>
            <a:br>
              <a:rPr lang="en-US" altLang="en-US" sz="1600" b="0" dirty="0">
                <a:latin typeface="Arial" panose="020B0604020202020204" pitchFamily="34" charset="0"/>
                <a:cs typeface="Arial" panose="020B0604020202020204" pitchFamily="34" charset="0"/>
              </a:rPr>
            </a:br>
            <a:r>
              <a:rPr lang="en-US" altLang="en-US" sz="1600" b="0" dirty="0">
                <a:latin typeface="Arial" panose="020B0604020202020204" pitchFamily="34" charset="0"/>
                <a:cs typeface="Arial" panose="020B0604020202020204" pitchFamily="34" charset="0"/>
              </a:rPr>
              <a:t>and relapse after</a:t>
            </a:r>
            <a:br>
              <a:rPr lang="en-US" altLang="en-US" sz="1600" b="0" dirty="0">
                <a:latin typeface="Arial" panose="020B0604020202020204" pitchFamily="34" charset="0"/>
                <a:cs typeface="Arial" panose="020B0604020202020204" pitchFamily="34" charset="0"/>
              </a:rPr>
            </a:br>
            <a:r>
              <a:rPr lang="en-US" altLang="en-US" sz="1600" b="0" dirty="0">
                <a:latin typeface="Arial" panose="020B0604020202020204" pitchFamily="34" charset="0"/>
                <a:cs typeface="Arial" panose="020B0604020202020204" pitchFamily="34" charset="0"/>
              </a:rPr>
              <a:t>SOF/LDV ± RBV or </a:t>
            </a:r>
            <a:br>
              <a:rPr lang="en-US" altLang="en-US" sz="1600" b="0" dirty="0">
                <a:latin typeface="Arial" panose="020B0604020202020204" pitchFamily="34" charset="0"/>
                <a:cs typeface="Arial" panose="020B0604020202020204" pitchFamily="34" charset="0"/>
              </a:rPr>
            </a:br>
            <a:r>
              <a:rPr lang="en-US" altLang="en-US" sz="1600" b="0" dirty="0">
                <a:latin typeface="Arial" panose="020B0604020202020204" pitchFamily="34" charset="0"/>
                <a:cs typeface="Arial" panose="020B0604020202020204" pitchFamily="34" charset="0"/>
              </a:rPr>
              <a:t>GZR/EBR ± RBV</a:t>
            </a:r>
          </a:p>
          <a:p>
            <a:pPr algn="ctr"/>
            <a:r>
              <a:rPr lang="en-US" altLang="en-US" sz="1600" b="0" dirty="0">
                <a:latin typeface="Arial" panose="020B0604020202020204" pitchFamily="34" charset="0"/>
                <a:cs typeface="Arial" panose="020B0604020202020204" pitchFamily="34" charset="0"/>
              </a:rPr>
              <a:t>(N = 94)</a:t>
            </a:r>
          </a:p>
        </p:txBody>
      </p:sp>
      <p:sp>
        <p:nvSpPr>
          <p:cNvPr id="21" name="TextBox 20"/>
          <p:cNvSpPr txBox="1"/>
          <p:nvPr/>
        </p:nvSpPr>
        <p:spPr>
          <a:xfrm>
            <a:off x="6356455" y="1981513"/>
            <a:ext cx="805317" cy="307777"/>
          </a:xfrm>
          <a:prstGeom prst="rect">
            <a:avLst/>
          </a:prstGeom>
          <a:noFill/>
        </p:spPr>
        <p:txBody>
          <a:bodyPr wrap="square" rtlCol="0">
            <a:spAutoFit/>
          </a:bodyPr>
          <a:lstStyle/>
          <a:p>
            <a:pPr algn="ctr"/>
            <a:r>
              <a:rPr lang="en-US" sz="1400" i="1" dirty="0"/>
              <a:t>Wk 16</a:t>
            </a:r>
          </a:p>
        </p:txBody>
      </p:sp>
      <p:cxnSp>
        <p:nvCxnSpPr>
          <p:cNvPr id="22" name="Straight Arrow Connector 21"/>
          <p:cNvCxnSpPr/>
          <p:nvPr/>
        </p:nvCxnSpPr>
        <p:spPr>
          <a:xfrm>
            <a:off x="6759114" y="2232905"/>
            <a:ext cx="0" cy="23830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7703769" y="1987878"/>
            <a:ext cx="805317" cy="307777"/>
          </a:xfrm>
          <a:prstGeom prst="rect">
            <a:avLst/>
          </a:prstGeom>
          <a:noFill/>
        </p:spPr>
        <p:txBody>
          <a:bodyPr wrap="square" rtlCol="0">
            <a:spAutoFit/>
          </a:bodyPr>
          <a:lstStyle/>
          <a:p>
            <a:pPr algn="ctr"/>
            <a:r>
              <a:rPr lang="en-US" sz="1400" i="1" dirty="0"/>
              <a:t>Wk 24</a:t>
            </a:r>
          </a:p>
        </p:txBody>
      </p:sp>
      <p:cxnSp>
        <p:nvCxnSpPr>
          <p:cNvPr id="24" name="Straight Arrow Connector 23"/>
          <p:cNvCxnSpPr/>
          <p:nvPr/>
        </p:nvCxnSpPr>
        <p:spPr>
          <a:xfrm>
            <a:off x="8106428" y="2239270"/>
            <a:ext cx="0" cy="23830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3286772" y="2454998"/>
            <a:ext cx="0" cy="46107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8" name="Rectangle 3"/>
          <p:cNvSpPr txBox="1">
            <a:spLocks noChangeArrowheads="1"/>
          </p:cNvSpPr>
          <p:nvPr/>
        </p:nvSpPr>
        <p:spPr bwMode="auto">
          <a:xfrm>
            <a:off x="388403" y="4297922"/>
            <a:ext cx="8455025" cy="1062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mn-lt"/>
                <a:ea typeface="+mn-ea"/>
                <a:cs typeface="+mn-cs"/>
              </a:defRPr>
            </a:lvl1pPr>
            <a:lvl2pPr marL="742950" indent="-285750" algn="l" rtl="0" eaLnBrk="0" fontAlgn="base" hangingPunct="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mn-lt"/>
              </a:defRPr>
            </a:lvl2pPr>
            <a:lvl3pPr marL="1143000" indent="-228600" algn="l" rtl="0" eaLnBrk="0" fontAlgn="base" hangingPunct="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mn-lt"/>
              </a:defRPr>
            </a:lvl3pPr>
            <a:lvl4pPr marL="1600200" indent="-228600" algn="l" rtl="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mn-lt"/>
              </a:defRPr>
            </a:lvl4pPr>
            <a:lvl5pPr marL="2057400" indent="-228600" algn="l" rtl="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mn-lt"/>
              </a:defRPr>
            </a:lvl5pPr>
            <a:lvl6pPr marL="25146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6pPr>
            <a:lvl7pPr marL="29718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7pPr>
            <a:lvl8pPr marL="34290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8pPr>
            <a:lvl9pPr marL="38862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9pPr>
          </a:lstStyle>
          <a:p>
            <a:r>
              <a:rPr lang="en-US" sz="2000" b="0" kern="0" dirty="0"/>
              <a:t>Baseline characteristics:</a:t>
            </a:r>
          </a:p>
          <a:p>
            <a:pPr lvl="1"/>
            <a:r>
              <a:rPr lang="en-US" altLang="en-US" sz="1800" b="0" kern="0" dirty="0"/>
              <a:t>Previous failing regimen: LDV/SOF 12-24 wks, 61%; LDV/SOF 8 wks, 15%; GZR/EBR 12 wks, 24% </a:t>
            </a:r>
          </a:p>
          <a:p>
            <a:pPr lvl="1"/>
            <a:r>
              <a:rPr lang="en-US" altLang="en-US" sz="1800" b="0" kern="0" dirty="0"/>
              <a:t>NS5A RAVs, 84%; NS3 RAVs, 65%</a:t>
            </a:r>
          </a:p>
          <a:p>
            <a:pPr lvl="1"/>
            <a:endParaRPr lang="en-US" altLang="en-US" sz="1800" b="0" kern="0" dirty="0"/>
          </a:p>
        </p:txBody>
      </p:sp>
      <p:sp>
        <p:nvSpPr>
          <p:cNvPr id="29" name="Text Box 11"/>
          <p:cNvSpPr txBox="1">
            <a:spLocks noChangeArrowheads="1"/>
          </p:cNvSpPr>
          <p:nvPr/>
        </p:nvSpPr>
        <p:spPr bwMode="auto">
          <a:xfrm>
            <a:off x="285750" y="6350000"/>
            <a:ext cx="60086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pPr>
            <a:r>
              <a:rPr lang="nb-NO" altLang="en-US" sz="1400" b="0" dirty="0">
                <a:solidFill>
                  <a:schemeClr val="bg2"/>
                </a:solidFill>
              </a:rPr>
              <a:t>Wyles DL, et al. AASLD 2016. Abstract 193.</a:t>
            </a:r>
          </a:p>
        </p:txBody>
      </p:sp>
    </p:spTree>
    <p:extLst>
      <p:ext uri="{BB962C8B-B14F-4D97-AF65-F5344CB8AC3E}">
        <p14:creationId xmlns:p14="http://schemas.microsoft.com/office/powerpoint/2010/main" val="28520792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6" name="Group 1"/>
          <p:cNvGrpSpPr>
            <a:grpSpLocks/>
          </p:cNvGrpSpPr>
          <p:nvPr/>
        </p:nvGrpSpPr>
        <p:grpSpPr bwMode="auto">
          <a:xfrm>
            <a:off x="6291263" y="6208713"/>
            <a:ext cx="2673350" cy="450850"/>
            <a:chOff x="9289790" y="4481726"/>
            <a:chExt cx="2673350" cy="450347"/>
          </a:xfrm>
        </p:grpSpPr>
        <p:pic>
          <p:nvPicPr>
            <p:cNvPr id="6151"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74958" y="4481726"/>
              <a:ext cx="566997" cy="184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6152" name="Rectangle 8"/>
            <p:cNvSpPr>
              <a:spLocks noChangeArrowheads="1"/>
            </p:cNvSpPr>
            <p:nvPr/>
          </p:nvSpPr>
          <p:spPr bwMode="auto">
            <a:xfrm>
              <a:off x="9289790" y="4624098"/>
              <a:ext cx="26733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r>
                <a:rPr lang="en-US" altLang="en-US" sz="1400" b="0" dirty="0">
                  <a:solidFill>
                    <a:schemeClr val="bg2"/>
                  </a:solidFill>
                </a:rPr>
                <a:t>Slide credit: </a:t>
              </a:r>
              <a:r>
                <a:rPr lang="en-US" altLang="en-US" sz="1400" b="0" dirty="0">
                  <a:solidFill>
                    <a:schemeClr val="bg2"/>
                  </a:solidFill>
                  <a:hlinkClick r:id="rId4"/>
                </a:rPr>
                <a:t>clinicaloptions.com</a:t>
              </a:r>
              <a:endParaRPr lang="en-US" altLang="en-US" sz="1400" b="0" dirty="0">
                <a:solidFill>
                  <a:schemeClr val="bg2"/>
                </a:solidFill>
              </a:endParaRPr>
            </a:p>
          </p:txBody>
        </p:sp>
      </p:grpSp>
      <p:sp>
        <p:nvSpPr>
          <p:cNvPr id="6147" name="Rectangle 2"/>
          <p:cNvSpPr>
            <a:spLocks noGrp="1" noChangeArrowheads="1"/>
          </p:cNvSpPr>
          <p:nvPr>
            <p:ph type="title"/>
          </p:nvPr>
        </p:nvSpPr>
        <p:spPr>
          <a:xfrm>
            <a:off x="377825" y="238125"/>
            <a:ext cx="8442325" cy="1103313"/>
          </a:xfrm>
        </p:spPr>
        <p:txBody>
          <a:bodyPr/>
          <a:lstStyle/>
          <a:p>
            <a:r>
              <a:rPr lang="en-US" altLang="en-US" dirty="0"/>
              <a:t>C-SURGE: SVR8 Rates With </a:t>
            </a:r>
            <a:br>
              <a:rPr lang="en-US" altLang="en-US" dirty="0"/>
            </a:br>
            <a:r>
              <a:rPr lang="en-US" altLang="en-US" dirty="0"/>
              <a:t>MK-3682/GZR/RZR for DAA Relapses</a:t>
            </a:r>
          </a:p>
        </p:txBody>
      </p:sp>
      <p:sp>
        <p:nvSpPr>
          <p:cNvPr id="29" name="Text Box 11"/>
          <p:cNvSpPr txBox="1">
            <a:spLocks noChangeArrowheads="1"/>
          </p:cNvSpPr>
          <p:nvPr/>
        </p:nvSpPr>
        <p:spPr bwMode="auto">
          <a:xfrm>
            <a:off x="285750" y="6350000"/>
            <a:ext cx="60086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pPr>
            <a:r>
              <a:rPr lang="nb-NO" altLang="en-US" sz="1400" b="0" dirty="0">
                <a:solidFill>
                  <a:schemeClr val="bg2"/>
                </a:solidFill>
              </a:rPr>
              <a:t>Wyles DL, et al. AASLD 2016. Abstract 193. </a:t>
            </a:r>
            <a:r>
              <a:rPr lang="en-US" altLang="en-US" sz="1400" b="0" dirty="0">
                <a:solidFill>
                  <a:srgbClr val="CDCDCF"/>
                </a:solidFill>
                <a:ea typeface="MS PGothic" pitchFamily="34" charset="-128"/>
              </a:rPr>
              <a:t>Reproduced with permission. </a:t>
            </a:r>
            <a:endParaRPr lang="nb-NO" altLang="en-US" sz="1400" b="0" dirty="0">
              <a:solidFill>
                <a:schemeClr val="bg2"/>
              </a:solidFill>
            </a:endParaRPr>
          </a:p>
        </p:txBody>
      </p:sp>
      <p:sp>
        <p:nvSpPr>
          <p:cNvPr id="10" name="TextBox 35"/>
          <p:cNvSpPr txBox="1">
            <a:spLocks noChangeArrowheads="1"/>
          </p:cNvSpPr>
          <p:nvPr/>
        </p:nvSpPr>
        <p:spPr bwMode="auto">
          <a:xfrm>
            <a:off x="540595" y="1616726"/>
            <a:ext cx="697094" cy="369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a:lnSpc>
                <a:spcPct val="100000"/>
              </a:lnSpc>
              <a:spcBef>
                <a:spcPct val="0"/>
              </a:spcBef>
              <a:spcAft>
                <a:spcPct val="0"/>
              </a:spcAft>
              <a:buClrTx/>
              <a:buFontTx/>
              <a:buNone/>
            </a:pPr>
            <a:r>
              <a:rPr lang="en-US" altLang="en-US" sz="1600" b="0" dirty="0">
                <a:solidFill>
                  <a:schemeClr val="tx1"/>
                </a:solidFill>
              </a:rPr>
              <a:t>100</a:t>
            </a:r>
          </a:p>
        </p:txBody>
      </p:sp>
      <p:sp>
        <p:nvSpPr>
          <p:cNvPr id="11" name="TextBox 37"/>
          <p:cNvSpPr txBox="1">
            <a:spLocks noChangeArrowheads="1"/>
          </p:cNvSpPr>
          <p:nvPr/>
        </p:nvSpPr>
        <p:spPr bwMode="auto">
          <a:xfrm>
            <a:off x="540595" y="2211506"/>
            <a:ext cx="697094" cy="369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a:lnSpc>
                <a:spcPct val="100000"/>
              </a:lnSpc>
              <a:spcBef>
                <a:spcPct val="0"/>
              </a:spcBef>
              <a:spcAft>
                <a:spcPct val="0"/>
              </a:spcAft>
              <a:buClrTx/>
              <a:buFontTx/>
              <a:buNone/>
            </a:pPr>
            <a:r>
              <a:rPr lang="en-US" altLang="en-US" sz="1600" b="0" dirty="0">
                <a:solidFill>
                  <a:schemeClr val="tx1"/>
                </a:solidFill>
              </a:rPr>
              <a:t>80</a:t>
            </a:r>
          </a:p>
        </p:txBody>
      </p:sp>
      <p:sp>
        <p:nvSpPr>
          <p:cNvPr id="12" name="TextBox 39"/>
          <p:cNvSpPr txBox="1">
            <a:spLocks noChangeArrowheads="1"/>
          </p:cNvSpPr>
          <p:nvPr/>
        </p:nvSpPr>
        <p:spPr bwMode="auto">
          <a:xfrm>
            <a:off x="540595" y="2812075"/>
            <a:ext cx="697094" cy="369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a:lnSpc>
                <a:spcPct val="100000"/>
              </a:lnSpc>
              <a:spcBef>
                <a:spcPct val="0"/>
              </a:spcBef>
              <a:spcAft>
                <a:spcPct val="0"/>
              </a:spcAft>
              <a:buClrTx/>
              <a:buFontTx/>
              <a:buNone/>
            </a:pPr>
            <a:r>
              <a:rPr lang="en-US" altLang="en-US" sz="1600" b="0" dirty="0">
                <a:solidFill>
                  <a:schemeClr val="tx1"/>
                </a:solidFill>
              </a:rPr>
              <a:t>60</a:t>
            </a:r>
          </a:p>
        </p:txBody>
      </p:sp>
      <p:sp>
        <p:nvSpPr>
          <p:cNvPr id="13" name="TextBox 41"/>
          <p:cNvSpPr txBox="1">
            <a:spLocks noChangeArrowheads="1"/>
          </p:cNvSpPr>
          <p:nvPr/>
        </p:nvSpPr>
        <p:spPr bwMode="auto">
          <a:xfrm>
            <a:off x="540595" y="3415464"/>
            <a:ext cx="697094" cy="369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a:lnSpc>
                <a:spcPct val="100000"/>
              </a:lnSpc>
              <a:spcBef>
                <a:spcPct val="0"/>
              </a:spcBef>
              <a:spcAft>
                <a:spcPct val="0"/>
              </a:spcAft>
              <a:buClrTx/>
              <a:buFontTx/>
              <a:buNone/>
            </a:pPr>
            <a:r>
              <a:rPr lang="en-US" altLang="en-US" sz="1600" b="0" dirty="0">
                <a:solidFill>
                  <a:schemeClr val="tx1"/>
                </a:solidFill>
              </a:rPr>
              <a:t>40</a:t>
            </a:r>
          </a:p>
        </p:txBody>
      </p:sp>
      <p:sp>
        <p:nvSpPr>
          <p:cNvPr id="14" name="TextBox 43"/>
          <p:cNvSpPr txBox="1">
            <a:spLocks noChangeArrowheads="1"/>
          </p:cNvSpPr>
          <p:nvPr/>
        </p:nvSpPr>
        <p:spPr bwMode="auto">
          <a:xfrm>
            <a:off x="540595" y="4016036"/>
            <a:ext cx="697094" cy="369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a:lnSpc>
                <a:spcPct val="100000"/>
              </a:lnSpc>
              <a:spcBef>
                <a:spcPct val="0"/>
              </a:spcBef>
              <a:spcAft>
                <a:spcPct val="0"/>
              </a:spcAft>
              <a:buClrTx/>
              <a:buFontTx/>
              <a:buNone/>
            </a:pPr>
            <a:r>
              <a:rPr lang="en-US" altLang="en-US" sz="1600" b="0" dirty="0">
                <a:solidFill>
                  <a:schemeClr val="tx1"/>
                </a:solidFill>
              </a:rPr>
              <a:t>20</a:t>
            </a:r>
          </a:p>
        </p:txBody>
      </p:sp>
      <p:sp>
        <p:nvSpPr>
          <p:cNvPr id="15" name="TextBox 45"/>
          <p:cNvSpPr txBox="1">
            <a:spLocks noChangeArrowheads="1"/>
          </p:cNvSpPr>
          <p:nvPr/>
        </p:nvSpPr>
        <p:spPr bwMode="auto">
          <a:xfrm>
            <a:off x="540595" y="4619426"/>
            <a:ext cx="697094" cy="369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a:lnSpc>
                <a:spcPct val="100000"/>
              </a:lnSpc>
              <a:spcBef>
                <a:spcPct val="0"/>
              </a:spcBef>
              <a:spcAft>
                <a:spcPct val="0"/>
              </a:spcAft>
              <a:buClrTx/>
              <a:buFontTx/>
              <a:buNone/>
            </a:pPr>
            <a:r>
              <a:rPr lang="en-US" altLang="en-US" sz="1600" b="0" dirty="0">
                <a:solidFill>
                  <a:schemeClr val="tx1"/>
                </a:solidFill>
              </a:rPr>
              <a:t>0</a:t>
            </a:r>
          </a:p>
        </p:txBody>
      </p:sp>
      <p:sp>
        <p:nvSpPr>
          <p:cNvPr id="16" name="TextBox 46"/>
          <p:cNvSpPr txBox="1">
            <a:spLocks noChangeArrowheads="1"/>
          </p:cNvSpPr>
          <p:nvPr/>
        </p:nvSpPr>
        <p:spPr bwMode="auto">
          <a:xfrm rot="16200000">
            <a:off x="-1232742" y="3024243"/>
            <a:ext cx="3612118"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600" dirty="0">
                <a:solidFill>
                  <a:schemeClr val="tx1"/>
                </a:solidFill>
              </a:rPr>
              <a:t>Percent of Pts With HCV RNA</a:t>
            </a:r>
          </a:p>
          <a:p>
            <a:pPr algn="ctr">
              <a:lnSpc>
                <a:spcPct val="100000"/>
              </a:lnSpc>
              <a:spcBef>
                <a:spcPct val="0"/>
              </a:spcBef>
              <a:spcAft>
                <a:spcPct val="0"/>
              </a:spcAft>
              <a:buClrTx/>
              <a:buFontTx/>
              <a:buNone/>
            </a:pPr>
            <a:r>
              <a:rPr lang="en-US" altLang="en-US" sz="1600" dirty="0">
                <a:solidFill>
                  <a:schemeClr val="tx1"/>
                </a:solidFill>
              </a:rPr>
              <a:t>&lt; 15 IU/mL</a:t>
            </a:r>
          </a:p>
        </p:txBody>
      </p:sp>
      <p:sp>
        <p:nvSpPr>
          <p:cNvPr id="17" name="TextBox 16"/>
          <p:cNvSpPr txBox="1">
            <a:spLocks noChangeArrowheads="1"/>
          </p:cNvSpPr>
          <p:nvPr/>
        </p:nvSpPr>
        <p:spPr bwMode="auto">
          <a:xfrm>
            <a:off x="584406" y="4380198"/>
            <a:ext cx="790854" cy="329139"/>
          </a:xfrm>
          <a:prstGeom prst="rect">
            <a:avLst/>
          </a:prstGeom>
          <a:noFill/>
          <a:ln>
            <a:noFill/>
          </a:ln>
          <a:extLst/>
        </p:spPr>
        <p:txBody>
          <a:bodyPr wrap="none">
            <a:spAutoFit/>
          </a:bodyPr>
          <a:lstStyle>
            <a:lvl1pPr defTabSz="457200">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defTabSz="4572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defTabSz="4572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defTabSz="4572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defTabSz="4572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defTabSz="4572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defTabSz="4572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defTabSz="4572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defTabSz="4572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eaLnBrk="1" hangingPunct="1">
              <a:lnSpc>
                <a:spcPct val="85000"/>
              </a:lnSpc>
              <a:spcBef>
                <a:spcPct val="0"/>
              </a:spcBef>
              <a:spcAft>
                <a:spcPct val="0"/>
              </a:spcAft>
              <a:buClrTx/>
              <a:buFontTx/>
              <a:buNone/>
              <a:defRPr/>
            </a:pPr>
            <a:r>
              <a:rPr lang="en-US" altLang="en-US" sz="1600" b="0" dirty="0">
                <a:solidFill>
                  <a:schemeClr val="tx1"/>
                </a:solidFill>
                <a:latin typeface="+mj-lt"/>
                <a:ea typeface="ヒラギノ角ゴ Pro W3"/>
                <a:cs typeface="ヒラギノ角ゴ Pro W3"/>
              </a:rPr>
              <a:t>n/N =</a:t>
            </a:r>
          </a:p>
        </p:txBody>
      </p:sp>
      <p:grpSp>
        <p:nvGrpSpPr>
          <p:cNvPr id="18" name="Group 17"/>
          <p:cNvGrpSpPr/>
          <p:nvPr/>
        </p:nvGrpSpPr>
        <p:grpSpPr>
          <a:xfrm>
            <a:off x="7381771" y="1481459"/>
            <a:ext cx="1636109" cy="830997"/>
            <a:chOff x="7607518" y="1481459"/>
            <a:chExt cx="1636109" cy="830997"/>
          </a:xfrm>
        </p:grpSpPr>
        <p:sp>
          <p:nvSpPr>
            <p:cNvPr id="19" name="Rectangle 18"/>
            <p:cNvSpPr/>
            <p:nvPr/>
          </p:nvSpPr>
          <p:spPr bwMode="auto">
            <a:xfrm>
              <a:off x="7607518" y="1582951"/>
              <a:ext cx="146050" cy="146050"/>
            </a:xfrm>
            <a:prstGeom prst="rect">
              <a:avLst/>
            </a:prstGeom>
            <a:solidFill>
              <a:schemeClr val="accent2"/>
            </a:solidFill>
            <a:ln>
              <a:noFill/>
            </a:ln>
            <a:extLst/>
          </p:spPr>
          <p:txBody>
            <a:bodyPr wrap="none" anchor="ctr">
              <a:spAutoFit/>
            </a:bodyPr>
            <a:lstStyle/>
            <a:p>
              <a:pPr algn="ctr" eaLnBrk="1" hangingPunct="1">
                <a:defRPr/>
              </a:pPr>
              <a:endParaRPr lang="en-US" sz="1400" b="0" dirty="0">
                <a:solidFill>
                  <a:schemeClr val="bg2"/>
                </a:solidFill>
              </a:endParaRPr>
            </a:p>
          </p:txBody>
        </p:sp>
        <p:sp>
          <p:nvSpPr>
            <p:cNvPr id="20" name="Rectangle 19"/>
            <p:cNvSpPr/>
            <p:nvPr/>
          </p:nvSpPr>
          <p:spPr bwMode="auto">
            <a:xfrm>
              <a:off x="7607518" y="1829539"/>
              <a:ext cx="146050" cy="146050"/>
            </a:xfrm>
            <a:prstGeom prst="rect">
              <a:avLst/>
            </a:prstGeom>
            <a:solidFill>
              <a:schemeClr val="accent3"/>
            </a:solidFill>
            <a:ln>
              <a:noFill/>
            </a:ln>
            <a:extLst/>
          </p:spPr>
          <p:txBody>
            <a:bodyPr wrap="none" anchor="ctr">
              <a:spAutoFit/>
            </a:bodyPr>
            <a:lstStyle/>
            <a:p>
              <a:pPr algn="ctr" eaLnBrk="1" hangingPunct="1">
                <a:defRPr/>
              </a:pPr>
              <a:endParaRPr lang="en-US" sz="1400" b="0" dirty="0">
                <a:solidFill>
                  <a:schemeClr val="bg2"/>
                </a:solidFill>
              </a:endParaRPr>
            </a:p>
          </p:txBody>
        </p:sp>
        <p:sp>
          <p:nvSpPr>
            <p:cNvPr id="21" name="TextBox 19"/>
            <p:cNvSpPr txBox="1">
              <a:spLocks noChangeArrowheads="1"/>
            </p:cNvSpPr>
            <p:nvPr/>
          </p:nvSpPr>
          <p:spPr bwMode="auto">
            <a:xfrm>
              <a:off x="7720231" y="1481459"/>
              <a:ext cx="1523396"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nSpc>
                  <a:spcPct val="100000"/>
                </a:lnSpc>
                <a:spcBef>
                  <a:spcPct val="0"/>
                </a:spcBef>
                <a:spcAft>
                  <a:spcPct val="0"/>
                </a:spcAft>
                <a:buClrTx/>
                <a:buFontTx/>
                <a:buNone/>
              </a:pPr>
              <a:r>
                <a:rPr lang="en-US" altLang="en-US" sz="1600" b="0" dirty="0">
                  <a:solidFill>
                    <a:schemeClr val="tx1"/>
                  </a:solidFill>
                </a:rPr>
                <a:t>16 wks + RBV</a:t>
              </a:r>
            </a:p>
            <a:p>
              <a:pPr>
                <a:lnSpc>
                  <a:spcPct val="100000"/>
                </a:lnSpc>
                <a:spcBef>
                  <a:spcPct val="0"/>
                </a:spcBef>
                <a:spcAft>
                  <a:spcPct val="0"/>
                </a:spcAft>
                <a:buClrTx/>
                <a:buFontTx/>
                <a:buNone/>
              </a:pPr>
              <a:r>
                <a:rPr lang="en-US" altLang="en-US" sz="1600" b="0" dirty="0">
                  <a:solidFill>
                    <a:schemeClr val="tx1"/>
                  </a:solidFill>
                </a:rPr>
                <a:t>24 wks without RBV</a:t>
              </a:r>
            </a:p>
          </p:txBody>
        </p:sp>
      </p:grpSp>
      <p:sp>
        <p:nvSpPr>
          <p:cNvPr id="22" name="Rectangle 21"/>
          <p:cNvSpPr/>
          <p:nvPr/>
        </p:nvSpPr>
        <p:spPr bwMode="auto">
          <a:xfrm>
            <a:off x="5693353" y="1850574"/>
            <a:ext cx="754448" cy="2973650"/>
          </a:xfrm>
          <a:prstGeom prst="rect">
            <a:avLst/>
          </a:prstGeom>
          <a:solidFill>
            <a:schemeClr val="accent2"/>
          </a:solidFill>
          <a:ln>
            <a:solidFill>
              <a:schemeClr val="bg2">
                <a:lumMod val="10000"/>
              </a:schemeClr>
            </a:solidFill>
          </a:ln>
          <a:extLst/>
        </p:spPr>
        <p:txBody>
          <a:bodyPr wrap="none" anchor="ctr"/>
          <a:lstStyle/>
          <a:p>
            <a:pPr algn="ctr" eaLnBrk="1" hangingPunct="1">
              <a:defRPr/>
            </a:pPr>
            <a:endParaRPr lang="en-US" sz="1400" b="0" dirty="0">
              <a:solidFill>
                <a:schemeClr val="bg2"/>
              </a:solidFill>
            </a:endParaRPr>
          </a:p>
        </p:txBody>
      </p:sp>
      <p:sp>
        <p:nvSpPr>
          <p:cNvPr id="23" name="Rectangle 22"/>
          <p:cNvSpPr/>
          <p:nvPr/>
        </p:nvSpPr>
        <p:spPr bwMode="auto">
          <a:xfrm>
            <a:off x="6443356" y="1805152"/>
            <a:ext cx="754448" cy="3007616"/>
          </a:xfrm>
          <a:prstGeom prst="rect">
            <a:avLst/>
          </a:prstGeom>
          <a:solidFill>
            <a:schemeClr val="accent3"/>
          </a:solidFill>
          <a:ln>
            <a:solidFill>
              <a:schemeClr val="bg2">
                <a:lumMod val="10000"/>
              </a:schemeClr>
            </a:solidFill>
          </a:ln>
          <a:extLst/>
        </p:spPr>
        <p:txBody>
          <a:bodyPr wrap="none" anchor="ctr"/>
          <a:lstStyle/>
          <a:p>
            <a:pPr algn="ctr" eaLnBrk="1" hangingPunct="1">
              <a:defRPr/>
            </a:pPr>
            <a:endParaRPr lang="en-US" sz="1400" b="0" dirty="0">
              <a:solidFill>
                <a:schemeClr val="bg2"/>
              </a:solidFill>
            </a:endParaRPr>
          </a:p>
        </p:txBody>
      </p:sp>
      <p:sp>
        <p:nvSpPr>
          <p:cNvPr id="24" name="TextBox 47"/>
          <p:cNvSpPr txBox="1">
            <a:spLocks noChangeArrowheads="1"/>
          </p:cNvSpPr>
          <p:nvPr/>
        </p:nvSpPr>
        <p:spPr bwMode="auto">
          <a:xfrm>
            <a:off x="5581656" y="1399746"/>
            <a:ext cx="100183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600" dirty="0">
                <a:solidFill>
                  <a:schemeClr val="tx1"/>
                </a:solidFill>
              </a:rPr>
              <a:t>98</a:t>
            </a:r>
          </a:p>
        </p:txBody>
      </p:sp>
      <p:sp>
        <p:nvSpPr>
          <p:cNvPr id="25" name="TextBox 48"/>
          <p:cNvSpPr txBox="1">
            <a:spLocks noChangeArrowheads="1"/>
          </p:cNvSpPr>
          <p:nvPr/>
        </p:nvSpPr>
        <p:spPr bwMode="auto">
          <a:xfrm>
            <a:off x="6312650" y="1392388"/>
            <a:ext cx="100183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600" dirty="0">
                <a:solidFill>
                  <a:schemeClr val="tx1"/>
                </a:solidFill>
              </a:rPr>
              <a:t>100</a:t>
            </a:r>
          </a:p>
        </p:txBody>
      </p:sp>
      <p:grpSp>
        <p:nvGrpSpPr>
          <p:cNvPr id="26" name="Group 25"/>
          <p:cNvGrpSpPr/>
          <p:nvPr/>
        </p:nvGrpSpPr>
        <p:grpSpPr>
          <a:xfrm>
            <a:off x="6038573" y="1716029"/>
            <a:ext cx="64008" cy="384559"/>
            <a:chOff x="2594557" y="1856976"/>
            <a:chExt cx="365760" cy="697638"/>
          </a:xfrm>
        </p:grpSpPr>
        <p:cxnSp>
          <p:nvCxnSpPr>
            <p:cNvPr id="27" name="Straight Connector 62"/>
            <p:cNvCxnSpPr>
              <a:cxnSpLocks noChangeShapeType="1"/>
            </p:cNvCxnSpPr>
            <p:nvPr/>
          </p:nvCxnSpPr>
          <p:spPr bwMode="auto">
            <a:xfrm>
              <a:off x="2594557" y="1856976"/>
              <a:ext cx="365760"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30" name="Straight Connector 64"/>
            <p:cNvCxnSpPr>
              <a:cxnSpLocks noChangeShapeType="1"/>
            </p:cNvCxnSpPr>
            <p:nvPr/>
          </p:nvCxnSpPr>
          <p:spPr bwMode="auto">
            <a:xfrm>
              <a:off x="2777437" y="1856976"/>
              <a:ext cx="0" cy="697638"/>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31" name="Straight Connector 66"/>
            <p:cNvCxnSpPr>
              <a:cxnSpLocks noChangeShapeType="1"/>
            </p:cNvCxnSpPr>
            <p:nvPr/>
          </p:nvCxnSpPr>
          <p:spPr bwMode="auto">
            <a:xfrm>
              <a:off x="2594557" y="2548795"/>
              <a:ext cx="365760"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grpSp>
      <p:grpSp>
        <p:nvGrpSpPr>
          <p:cNvPr id="32" name="Group 31"/>
          <p:cNvGrpSpPr/>
          <p:nvPr/>
        </p:nvGrpSpPr>
        <p:grpSpPr>
          <a:xfrm>
            <a:off x="6788576" y="1709917"/>
            <a:ext cx="64008" cy="309163"/>
            <a:chOff x="4259404" y="1789796"/>
            <a:chExt cx="365760" cy="610876"/>
          </a:xfrm>
        </p:grpSpPr>
        <p:cxnSp>
          <p:nvCxnSpPr>
            <p:cNvPr id="33" name="Straight Connector 69"/>
            <p:cNvCxnSpPr>
              <a:cxnSpLocks noChangeShapeType="1"/>
            </p:cNvCxnSpPr>
            <p:nvPr/>
          </p:nvCxnSpPr>
          <p:spPr bwMode="auto">
            <a:xfrm>
              <a:off x="4259404" y="1789796"/>
              <a:ext cx="365760"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34" name="Straight Connector 70"/>
            <p:cNvCxnSpPr>
              <a:cxnSpLocks noChangeShapeType="1"/>
            </p:cNvCxnSpPr>
            <p:nvPr/>
          </p:nvCxnSpPr>
          <p:spPr bwMode="auto">
            <a:xfrm>
              <a:off x="4442284" y="1789796"/>
              <a:ext cx="0" cy="607204"/>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35" name="Straight Connector 71"/>
            <p:cNvCxnSpPr>
              <a:cxnSpLocks noChangeShapeType="1"/>
            </p:cNvCxnSpPr>
            <p:nvPr/>
          </p:nvCxnSpPr>
          <p:spPr bwMode="auto">
            <a:xfrm>
              <a:off x="4259404" y="2400672"/>
              <a:ext cx="365760"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grpSp>
      <p:sp>
        <p:nvSpPr>
          <p:cNvPr id="36" name="TextBox 35"/>
          <p:cNvSpPr txBox="1"/>
          <p:nvPr/>
        </p:nvSpPr>
        <p:spPr>
          <a:xfrm>
            <a:off x="5709395" y="4367440"/>
            <a:ext cx="746427" cy="313932"/>
          </a:xfrm>
          <a:prstGeom prst="rect">
            <a:avLst/>
          </a:prstGeom>
          <a:noFill/>
        </p:spPr>
        <p:txBody>
          <a:bodyPr wrap="square">
            <a:spAutoFit/>
          </a:bodyPr>
          <a:lstStyle/>
          <a:p>
            <a:pPr algn="ctr">
              <a:lnSpc>
                <a:spcPct val="90000"/>
              </a:lnSpc>
              <a:defRPr/>
            </a:pPr>
            <a:r>
              <a:rPr lang="en-US" sz="1600" b="0" dirty="0">
                <a:solidFill>
                  <a:schemeClr val="bg2">
                    <a:lumMod val="10000"/>
                  </a:schemeClr>
                </a:solidFill>
              </a:rPr>
              <a:t>43/44</a:t>
            </a:r>
          </a:p>
        </p:txBody>
      </p:sp>
      <p:sp>
        <p:nvSpPr>
          <p:cNvPr id="37" name="TextBox 36"/>
          <p:cNvSpPr txBox="1"/>
          <p:nvPr/>
        </p:nvSpPr>
        <p:spPr>
          <a:xfrm>
            <a:off x="6317654" y="4367440"/>
            <a:ext cx="1001836" cy="313932"/>
          </a:xfrm>
          <a:prstGeom prst="rect">
            <a:avLst/>
          </a:prstGeom>
          <a:noFill/>
        </p:spPr>
        <p:txBody>
          <a:bodyPr>
            <a:spAutoFit/>
          </a:bodyPr>
          <a:lstStyle/>
          <a:p>
            <a:pPr algn="ctr">
              <a:lnSpc>
                <a:spcPct val="90000"/>
              </a:lnSpc>
              <a:defRPr/>
            </a:pPr>
            <a:r>
              <a:rPr lang="en-US" sz="1600" b="0" dirty="0">
                <a:solidFill>
                  <a:schemeClr val="bg2">
                    <a:lumMod val="10000"/>
                  </a:schemeClr>
                </a:solidFill>
              </a:rPr>
              <a:t>30/30</a:t>
            </a:r>
          </a:p>
        </p:txBody>
      </p:sp>
      <p:sp>
        <p:nvSpPr>
          <p:cNvPr id="38" name="Rectangle 37"/>
          <p:cNvSpPr/>
          <p:nvPr/>
        </p:nvSpPr>
        <p:spPr bwMode="auto">
          <a:xfrm>
            <a:off x="3647361" y="1855198"/>
            <a:ext cx="754448" cy="2973650"/>
          </a:xfrm>
          <a:prstGeom prst="rect">
            <a:avLst/>
          </a:prstGeom>
          <a:solidFill>
            <a:schemeClr val="accent2"/>
          </a:solidFill>
          <a:ln>
            <a:solidFill>
              <a:schemeClr val="bg2">
                <a:lumMod val="10000"/>
              </a:schemeClr>
            </a:solidFill>
          </a:ln>
          <a:extLst/>
        </p:spPr>
        <p:txBody>
          <a:bodyPr wrap="none" anchor="ctr"/>
          <a:lstStyle/>
          <a:p>
            <a:pPr algn="ctr" eaLnBrk="1" hangingPunct="1">
              <a:defRPr/>
            </a:pPr>
            <a:endParaRPr lang="en-US" sz="1400" b="0" dirty="0">
              <a:solidFill>
                <a:schemeClr val="bg2"/>
              </a:solidFill>
            </a:endParaRPr>
          </a:p>
        </p:txBody>
      </p:sp>
      <p:sp>
        <p:nvSpPr>
          <p:cNvPr id="39" name="Rectangle 38"/>
          <p:cNvSpPr/>
          <p:nvPr/>
        </p:nvSpPr>
        <p:spPr bwMode="auto">
          <a:xfrm>
            <a:off x="4402906" y="1809776"/>
            <a:ext cx="754448" cy="3007616"/>
          </a:xfrm>
          <a:prstGeom prst="rect">
            <a:avLst/>
          </a:prstGeom>
          <a:solidFill>
            <a:schemeClr val="accent3"/>
          </a:solidFill>
          <a:ln>
            <a:solidFill>
              <a:schemeClr val="bg2">
                <a:lumMod val="10000"/>
              </a:schemeClr>
            </a:solidFill>
          </a:ln>
          <a:extLst/>
        </p:spPr>
        <p:txBody>
          <a:bodyPr wrap="none" anchor="ctr"/>
          <a:lstStyle/>
          <a:p>
            <a:pPr algn="ctr" eaLnBrk="1" hangingPunct="1">
              <a:defRPr/>
            </a:pPr>
            <a:endParaRPr lang="en-US" sz="1400" b="0" dirty="0">
              <a:solidFill>
                <a:schemeClr val="bg2"/>
              </a:solidFill>
            </a:endParaRPr>
          </a:p>
        </p:txBody>
      </p:sp>
      <p:sp>
        <p:nvSpPr>
          <p:cNvPr id="40" name="TextBox 47"/>
          <p:cNvSpPr txBox="1">
            <a:spLocks noChangeArrowheads="1"/>
          </p:cNvSpPr>
          <p:nvPr/>
        </p:nvSpPr>
        <p:spPr bwMode="auto">
          <a:xfrm>
            <a:off x="3535663" y="1404370"/>
            <a:ext cx="100183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600" dirty="0">
                <a:solidFill>
                  <a:schemeClr val="tx1"/>
                </a:solidFill>
              </a:rPr>
              <a:t>98</a:t>
            </a:r>
          </a:p>
        </p:txBody>
      </p:sp>
      <p:sp>
        <p:nvSpPr>
          <p:cNvPr id="41" name="TextBox 48"/>
          <p:cNvSpPr txBox="1">
            <a:spLocks noChangeArrowheads="1"/>
          </p:cNvSpPr>
          <p:nvPr/>
        </p:nvSpPr>
        <p:spPr bwMode="auto">
          <a:xfrm>
            <a:off x="4281501" y="1406248"/>
            <a:ext cx="100183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600" dirty="0">
                <a:solidFill>
                  <a:schemeClr val="tx1"/>
                </a:solidFill>
              </a:rPr>
              <a:t>100</a:t>
            </a:r>
          </a:p>
        </p:txBody>
      </p:sp>
      <p:grpSp>
        <p:nvGrpSpPr>
          <p:cNvPr id="42" name="Group 41"/>
          <p:cNvGrpSpPr/>
          <p:nvPr/>
        </p:nvGrpSpPr>
        <p:grpSpPr>
          <a:xfrm>
            <a:off x="3992581" y="1720653"/>
            <a:ext cx="64008" cy="384559"/>
            <a:chOff x="2594557" y="1856976"/>
            <a:chExt cx="365760" cy="697638"/>
          </a:xfrm>
        </p:grpSpPr>
        <p:cxnSp>
          <p:nvCxnSpPr>
            <p:cNvPr id="43" name="Straight Connector 62"/>
            <p:cNvCxnSpPr>
              <a:cxnSpLocks noChangeShapeType="1"/>
            </p:cNvCxnSpPr>
            <p:nvPr/>
          </p:nvCxnSpPr>
          <p:spPr bwMode="auto">
            <a:xfrm>
              <a:off x="2594557" y="1856976"/>
              <a:ext cx="365760"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44" name="Straight Connector 64"/>
            <p:cNvCxnSpPr>
              <a:cxnSpLocks noChangeShapeType="1"/>
            </p:cNvCxnSpPr>
            <p:nvPr/>
          </p:nvCxnSpPr>
          <p:spPr bwMode="auto">
            <a:xfrm>
              <a:off x="2777437" y="1856976"/>
              <a:ext cx="0" cy="697638"/>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45" name="Straight Connector 66"/>
            <p:cNvCxnSpPr>
              <a:cxnSpLocks noChangeShapeType="1"/>
            </p:cNvCxnSpPr>
            <p:nvPr/>
          </p:nvCxnSpPr>
          <p:spPr bwMode="auto">
            <a:xfrm>
              <a:off x="2594557" y="2548795"/>
              <a:ext cx="365760"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grpSp>
      <p:grpSp>
        <p:nvGrpSpPr>
          <p:cNvPr id="46" name="Group 45"/>
          <p:cNvGrpSpPr/>
          <p:nvPr/>
        </p:nvGrpSpPr>
        <p:grpSpPr>
          <a:xfrm>
            <a:off x="4748126" y="1714541"/>
            <a:ext cx="64008" cy="309163"/>
            <a:chOff x="4259404" y="1789796"/>
            <a:chExt cx="365760" cy="610876"/>
          </a:xfrm>
        </p:grpSpPr>
        <p:cxnSp>
          <p:nvCxnSpPr>
            <p:cNvPr id="47" name="Straight Connector 69"/>
            <p:cNvCxnSpPr>
              <a:cxnSpLocks noChangeShapeType="1"/>
            </p:cNvCxnSpPr>
            <p:nvPr/>
          </p:nvCxnSpPr>
          <p:spPr bwMode="auto">
            <a:xfrm>
              <a:off x="4259404" y="1789796"/>
              <a:ext cx="365760"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48" name="Straight Connector 70"/>
            <p:cNvCxnSpPr>
              <a:cxnSpLocks noChangeShapeType="1"/>
            </p:cNvCxnSpPr>
            <p:nvPr/>
          </p:nvCxnSpPr>
          <p:spPr bwMode="auto">
            <a:xfrm>
              <a:off x="4442284" y="1789796"/>
              <a:ext cx="0" cy="607204"/>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49" name="Straight Connector 71"/>
            <p:cNvCxnSpPr>
              <a:cxnSpLocks noChangeShapeType="1"/>
            </p:cNvCxnSpPr>
            <p:nvPr/>
          </p:nvCxnSpPr>
          <p:spPr bwMode="auto">
            <a:xfrm>
              <a:off x="4259404" y="2400672"/>
              <a:ext cx="365760"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grpSp>
      <p:sp>
        <p:nvSpPr>
          <p:cNvPr id="50" name="TextBox 49"/>
          <p:cNvSpPr txBox="1"/>
          <p:nvPr/>
        </p:nvSpPr>
        <p:spPr>
          <a:xfrm>
            <a:off x="3661386" y="4372064"/>
            <a:ext cx="748444" cy="313932"/>
          </a:xfrm>
          <a:prstGeom prst="rect">
            <a:avLst/>
          </a:prstGeom>
          <a:noFill/>
        </p:spPr>
        <p:txBody>
          <a:bodyPr wrap="square">
            <a:spAutoFit/>
          </a:bodyPr>
          <a:lstStyle/>
          <a:p>
            <a:pPr algn="ctr">
              <a:lnSpc>
                <a:spcPct val="90000"/>
              </a:lnSpc>
              <a:defRPr/>
            </a:pPr>
            <a:r>
              <a:rPr lang="en-US" sz="1600" b="0" dirty="0">
                <a:solidFill>
                  <a:schemeClr val="bg2">
                    <a:lumMod val="10000"/>
                  </a:schemeClr>
                </a:solidFill>
              </a:rPr>
              <a:t>43/44</a:t>
            </a:r>
          </a:p>
        </p:txBody>
      </p:sp>
      <p:sp>
        <p:nvSpPr>
          <p:cNvPr id="51" name="TextBox 50"/>
          <p:cNvSpPr txBox="1"/>
          <p:nvPr/>
        </p:nvSpPr>
        <p:spPr>
          <a:xfrm>
            <a:off x="4272873" y="4372064"/>
            <a:ext cx="1001836" cy="313932"/>
          </a:xfrm>
          <a:prstGeom prst="rect">
            <a:avLst/>
          </a:prstGeom>
          <a:noFill/>
        </p:spPr>
        <p:txBody>
          <a:bodyPr>
            <a:spAutoFit/>
          </a:bodyPr>
          <a:lstStyle/>
          <a:p>
            <a:pPr algn="ctr">
              <a:lnSpc>
                <a:spcPct val="90000"/>
              </a:lnSpc>
              <a:defRPr/>
            </a:pPr>
            <a:r>
              <a:rPr lang="en-US" sz="1600" b="0" dirty="0">
                <a:solidFill>
                  <a:schemeClr val="bg2">
                    <a:lumMod val="10000"/>
                  </a:schemeClr>
                </a:solidFill>
              </a:rPr>
              <a:t>38/38</a:t>
            </a:r>
          </a:p>
        </p:txBody>
      </p:sp>
      <p:cxnSp>
        <p:nvCxnSpPr>
          <p:cNvPr id="52" name="Straight Connector 16"/>
          <p:cNvCxnSpPr>
            <a:cxnSpLocks noChangeShapeType="1"/>
          </p:cNvCxnSpPr>
          <p:nvPr/>
        </p:nvCxnSpPr>
        <p:spPr bwMode="auto">
          <a:xfrm flipV="1">
            <a:off x="1300028" y="1786279"/>
            <a:ext cx="562" cy="3032991"/>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53" name="Straight Connector 18"/>
          <p:cNvCxnSpPr>
            <a:cxnSpLocks noChangeShapeType="1"/>
          </p:cNvCxnSpPr>
          <p:nvPr/>
        </p:nvCxnSpPr>
        <p:spPr bwMode="auto">
          <a:xfrm flipH="1">
            <a:off x="1238403" y="1800407"/>
            <a:ext cx="64008"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55" name="Straight Connector 20"/>
          <p:cNvCxnSpPr>
            <a:cxnSpLocks noChangeShapeType="1"/>
          </p:cNvCxnSpPr>
          <p:nvPr/>
        </p:nvCxnSpPr>
        <p:spPr bwMode="auto">
          <a:xfrm flipH="1">
            <a:off x="1238403" y="2406586"/>
            <a:ext cx="64008"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56" name="Straight Connector 22"/>
          <p:cNvCxnSpPr>
            <a:cxnSpLocks noChangeShapeType="1"/>
          </p:cNvCxnSpPr>
          <p:nvPr/>
        </p:nvCxnSpPr>
        <p:spPr bwMode="auto">
          <a:xfrm flipH="1">
            <a:off x="1238403" y="3009976"/>
            <a:ext cx="64008"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57" name="Straight Connector 24"/>
          <p:cNvCxnSpPr>
            <a:cxnSpLocks noChangeShapeType="1"/>
          </p:cNvCxnSpPr>
          <p:nvPr/>
        </p:nvCxnSpPr>
        <p:spPr bwMode="auto">
          <a:xfrm flipH="1">
            <a:off x="1238403" y="3613366"/>
            <a:ext cx="64008"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58" name="Straight Connector 26"/>
          <p:cNvCxnSpPr>
            <a:cxnSpLocks noChangeShapeType="1"/>
          </p:cNvCxnSpPr>
          <p:nvPr/>
        </p:nvCxnSpPr>
        <p:spPr bwMode="auto">
          <a:xfrm flipH="1">
            <a:off x="1238403" y="4216756"/>
            <a:ext cx="64008"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59" name="Straight Connector 28"/>
          <p:cNvCxnSpPr>
            <a:cxnSpLocks noChangeShapeType="1"/>
          </p:cNvCxnSpPr>
          <p:nvPr/>
        </p:nvCxnSpPr>
        <p:spPr bwMode="auto">
          <a:xfrm flipH="1">
            <a:off x="1238403" y="4820146"/>
            <a:ext cx="64008"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60" name="Straight Connector 30"/>
          <p:cNvCxnSpPr>
            <a:cxnSpLocks noChangeShapeType="1"/>
          </p:cNvCxnSpPr>
          <p:nvPr/>
        </p:nvCxnSpPr>
        <p:spPr bwMode="auto">
          <a:xfrm>
            <a:off x="1300028" y="4820146"/>
            <a:ext cx="0" cy="64008"/>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61" name="Straight Connector 31"/>
          <p:cNvCxnSpPr>
            <a:cxnSpLocks noChangeShapeType="1"/>
          </p:cNvCxnSpPr>
          <p:nvPr/>
        </p:nvCxnSpPr>
        <p:spPr bwMode="auto">
          <a:xfrm>
            <a:off x="3359074" y="4831955"/>
            <a:ext cx="0" cy="64008"/>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62" name="Straight Connector 33"/>
          <p:cNvCxnSpPr>
            <a:cxnSpLocks noChangeShapeType="1"/>
          </p:cNvCxnSpPr>
          <p:nvPr/>
        </p:nvCxnSpPr>
        <p:spPr bwMode="auto">
          <a:xfrm>
            <a:off x="5423562" y="4831955"/>
            <a:ext cx="0" cy="64008"/>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63" name="Straight Connector 34"/>
          <p:cNvCxnSpPr>
            <a:cxnSpLocks noChangeShapeType="1"/>
          </p:cNvCxnSpPr>
          <p:nvPr/>
        </p:nvCxnSpPr>
        <p:spPr bwMode="auto">
          <a:xfrm>
            <a:off x="7487268" y="4831955"/>
            <a:ext cx="0" cy="64008"/>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sp>
        <p:nvSpPr>
          <p:cNvPr id="64" name="Rectangle 63"/>
          <p:cNvSpPr/>
          <p:nvPr/>
        </p:nvSpPr>
        <p:spPr bwMode="auto">
          <a:xfrm>
            <a:off x="1566011" y="2058033"/>
            <a:ext cx="754448" cy="2766550"/>
          </a:xfrm>
          <a:prstGeom prst="rect">
            <a:avLst/>
          </a:prstGeom>
          <a:solidFill>
            <a:schemeClr val="accent2"/>
          </a:solidFill>
          <a:ln>
            <a:solidFill>
              <a:schemeClr val="bg2">
                <a:lumMod val="10000"/>
              </a:schemeClr>
            </a:solidFill>
          </a:ln>
          <a:extLst/>
        </p:spPr>
        <p:txBody>
          <a:bodyPr wrap="none" anchor="ctr"/>
          <a:lstStyle/>
          <a:p>
            <a:pPr algn="ctr" eaLnBrk="1" hangingPunct="1">
              <a:defRPr/>
            </a:pPr>
            <a:endParaRPr lang="en-US" sz="1400" b="0" dirty="0">
              <a:solidFill>
                <a:schemeClr val="bg2"/>
              </a:solidFill>
            </a:endParaRPr>
          </a:p>
        </p:txBody>
      </p:sp>
      <p:sp>
        <p:nvSpPr>
          <p:cNvPr id="65" name="Rectangle 64"/>
          <p:cNvSpPr/>
          <p:nvPr/>
        </p:nvSpPr>
        <p:spPr bwMode="auto">
          <a:xfrm>
            <a:off x="2320460" y="2023704"/>
            <a:ext cx="754448" cy="2795566"/>
          </a:xfrm>
          <a:prstGeom prst="rect">
            <a:avLst/>
          </a:prstGeom>
          <a:solidFill>
            <a:schemeClr val="accent3"/>
          </a:solidFill>
          <a:ln>
            <a:solidFill>
              <a:schemeClr val="bg2">
                <a:lumMod val="10000"/>
              </a:schemeClr>
            </a:solidFill>
          </a:ln>
          <a:extLst/>
        </p:spPr>
        <p:txBody>
          <a:bodyPr wrap="none" anchor="ctr"/>
          <a:lstStyle/>
          <a:p>
            <a:pPr algn="ctr" eaLnBrk="1" hangingPunct="1">
              <a:defRPr/>
            </a:pPr>
            <a:endParaRPr lang="en-US" sz="1400" b="0" dirty="0">
              <a:solidFill>
                <a:schemeClr val="bg2"/>
              </a:solidFill>
            </a:endParaRPr>
          </a:p>
        </p:txBody>
      </p:sp>
      <p:sp>
        <p:nvSpPr>
          <p:cNvPr id="66" name="TextBox 47"/>
          <p:cNvSpPr txBox="1">
            <a:spLocks noChangeArrowheads="1"/>
          </p:cNvSpPr>
          <p:nvPr/>
        </p:nvSpPr>
        <p:spPr bwMode="auto">
          <a:xfrm>
            <a:off x="1462805" y="1536909"/>
            <a:ext cx="1001836" cy="369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600" dirty="0">
                <a:solidFill>
                  <a:schemeClr val="tx1"/>
                </a:solidFill>
              </a:rPr>
              <a:t>91</a:t>
            </a:r>
          </a:p>
        </p:txBody>
      </p:sp>
      <p:sp>
        <p:nvSpPr>
          <p:cNvPr id="67" name="TextBox 48"/>
          <p:cNvSpPr txBox="1">
            <a:spLocks noChangeArrowheads="1"/>
          </p:cNvSpPr>
          <p:nvPr/>
        </p:nvSpPr>
        <p:spPr bwMode="auto">
          <a:xfrm>
            <a:off x="2212884" y="1531749"/>
            <a:ext cx="100183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600" dirty="0">
                <a:solidFill>
                  <a:schemeClr val="tx1"/>
                </a:solidFill>
              </a:rPr>
              <a:t>92</a:t>
            </a:r>
          </a:p>
        </p:txBody>
      </p:sp>
      <p:grpSp>
        <p:nvGrpSpPr>
          <p:cNvPr id="68" name="Group 67"/>
          <p:cNvGrpSpPr/>
          <p:nvPr/>
        </p:nvGrpSpPr>
        <p:grpSpPr>
          <a:xfrm>
            <a:off x="1911231" y="1850069"/>
            <a:ext cx="64008" cy="602346"/>
            <a:chOff x="2594557" y="1856976"/>
            <a:chExt cx="365760" cy="697638"/>
          </a:xfrm>
        </p:grpSpPr>
        <p:cxnSp>
          <p:nvCxnSpPr>
            <p:cNvPr id="69" name="Straight Connector 62"/>
            <p:cNvCxnSpPr>
              <a:cxnSpLocks noChangeShapeType="1"/>
            </p:cNvCxnSpPr>
            <p:nvPr/>
          </p:nvCxnSpPr>
          <p:spPr bwMode="auto">
            <a:xfrm>
              <a:off x="2594557" y="1856976"/>
              <a:ext cx="365760"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70" name="Straight Connector 64"/>
            <p:cNvCxnSpPr>
              <a:cxnSpLocks noChangeShapeType="1"/>
            </p:cNvCxnSpPr>
            <p:nvPr/>
          </p:nvCxnSpPr>
          <p:spPr bwMode="auto">
            <a:xfrm>
              <a:off x="2777437" y="1856976"/>
              <a:ext cx="0" cy="697638"/>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71" name="Straight Connector 66"/>
            <p:cNvCxnSpPr>
              <a:cxnSpLocks noChangeShapeType="1"/>
            </p:cNvCxnSpPr>
            <p:nvPr/>
          </p:nvCxnSpPr>
          <p:spPr bwMode="auto">
            <a:xfrm>
              <a:off x="2594557" y="2548795"/>
              <a:ext cx="365760"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grpSp>
      <p:grpSp>
        <p:nvGrpSpPr>
          <p:cNvPr id="72" name="Group 71"/>
          <p:cNvGrpSpPr/>
          <p:nvPr/>
        </p:nvGrpSpPr>
        <p:grpSpPr>
          <a:xfrm>
            <a:off x="2665680" y="1857076"/>
            <a:ext cx="64008" cy="521765"/>
            <a:chOff x="4259404" y="1789796"/>
            <a:chExt cx="365760" cy="610876"/>
          </a:xfrm>
        </p:grpSpPr>
        <p:cxnSp>
          <p:nvCxnSpPr>
            <p:cNvPr id="73" name="Straight Connector 69"/>
            <p:cNvCxnSpPr>
              <a:cxnSpLocks noChangeShapeType="1"/>
            </p:cNvCxnSpPr>
            <p:nvPr/>
          </p:nvCxnSpPr>
          <p:spPr bwMode="auto">
            <a:xfrm>
              <a:off x="4259404" y="1789796"/>
              <a:ext cx="365760"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74" name="Straight Connector 70"/>
            <p:cNvCxnSpPr>
              <a:cxnSpLocks noChangeShapeType="1"/>
            </p:cNvCxnSpPr>
            <p:nvPr/>
          </p:nvCxnSpPr>
          <p:spPr bwMode="auto">
            <a:xfrm>
              <a:off x="4442284" y="1789796"/>
              <a:ext cx="0" cy="607204"/>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75" name="Straight Connector 71"/>
            <p:cNvCxnSpPr>
              <a:cxnSpLocks noChangeShapeType="1"/>
            </p:cNvCxnSpPr>
            <p:nvPr/>
          </p:nvCxnSpPr>
          <p:spPr bwMode="auto">
            <a:xfrm>
              <a:off x="4259404" y="2400672"/>
              <a:ext cx="365760"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grpSp>
      <p:sp>
        <p:nvSpPr>
          <p:cNvPr id="76" name="TextBox 75"/>
          <p:cNvSpPr txBox="1"/>
          <p:nvPr/>
        </p:nvSpPr>
        <p:spPr>
          <a:xfrm>
            <a:off x="1459555" y="4373942"/>
            <a:ext cx="1001836" cy="313932"/>
          </a:xfrm>
          <a:prstGeom prst="rect">
            <a:avLst/>
          </a:prstGeom>
          <a:noFill/>
        </p:spPr>
        <p:txBody>
          <a:bodyPr>
            <a:spAutoFit/>
          </a:bodyPr>
          <a:lstStyle/>
          <a:p>
            <a:pPr algn="ctr">
              <a:lnSpc>
                <a:spcPct val="90000"/>
              </a:lnSpc>
              <a:defRPr/>
            </a:pPr>
            <a:r>
              <a:rPr lang="en-US" sz="1600" b="0" dirty="0">
                <a:solidFill>
                  <a:schemeClr val="bg2">
                    <a:lumMod val="10000"/>
                  </a:schemeClr>
                </a:solidFill>
              </a:rPr>
              <a:t>40/44</a:t>
            </a:r>
          </a:p>
        </p:txBody>
      </p:sp>
      <p:sp>
        <p:nvSpPr>
          <p:cNvPr id="77" name="TextBox 76"/>
          <p:cNvSpPr txBox="1"/>
          <p:nvPr/>
        </p:nvSpPr>
        <p:spPr>
          <a:xfrm>
            <a:off x="2312437" y="4373942"/>
            <a:ext cx="765233" cy="313932"/>
          </a:xfrm>
          <a:prstGeom prst="rect">
            <a:avLst/>
          </a:prstGeom>
          <a:noFill/>
        </p:spPr>
        <p:txBody>
          <a:bodyPr wrap="square">
            <a:spAutoFit/>
          </a:bodyPr>
          <a:lstStyle/>
          <a:p>
            <a:pPr algn="ctr">
              <a:lnSpc>
                <a:spcPct val="90000"/>
              </a:lnSpc>
              <a:defRPr/>
            </a:pPr>
            <a:r>
              <a:rPr lang="en-US" sz="1600" b="0" dirty="0">
                <a:solidFill>
                  <a:schemeClr val="bg2">
                    <a:lumMod val="10000"/>
                  </a:schemeClr>
                </a:solidFill>
              </a:rPr>
              <a:t>45/49</a:t>
            </a:r>
          </a:p>
        </p:txBody>
      </p:sp>
      <p:cxnSp>
        <p:nvCxnSpPr>
          <p:cNvPr id="78" name="Straight Connector 14"/>
          <p:cNvCxnSpPr>
            <a:cxnSpLocks noChangeShapeType="1"/>
          </p:cNvCxnSpPr>
          <p:nvPr/>
        </p:nvCxnSpPr>
        <p:spPr bwMode="auto">
          <a:xfrm>
            <a:off x="1260838" y="4820146"/>
            <a:ext cx="6243139"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sp>
        <p:nvSpPr>
          <p:cNvPr id="79" name="TextBox 38"/>
          <p:cNvSpPr txBox="1">
            <a:spLocks noChangeArrowheads="1"/>
          </p:cNvSpPr>
          <p:nvPr/>
        </p:nvSpPr>
        <p:spPr bwMode="auto">
          <a:xfrm>
            <a:off x="1911914" y="4862814"/>
            <a:ext cx="87666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600" dirty="0">
                <a:solidFill>
                  <a:schemeClr val="tx1"/>
                </a:solidFill>
              </a:rPr>
              <a:t>TW4</a:t>
            </a:r>
          </a:p>
        </p:txBody>
      </p:sp>
      <p:sp>
        <p:nvSpPr>
          <p:cNvPr id="80" name="TextBox 45"/>
          <p:cNvSpPr txBox="1">
            <a:spLocks noChangeArrowheads="1"/>
          </p:cNvSpPr>
          <p:nvPr/>
        </p:nvSpPr>
        <p:spPr bwMode="auto">
          <a:xfrm>
            <a:off x="3961698" y="4862814"/>
            <a:ext cx="88895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600" dirty="0">
                <a:solidFill>
                  <a:schemeClr val="tx1"/>
                </a:solidFill>
              </a:rPr>
              <a:t>SVR4</a:t>
            </a:r>
          </a:p>
        </p:txBody>
      </p:sp>
      <p:sp>
        <p:nvSpPr>
          <p:cNvPr id="81" name="TextBox 46"/>
          <p:cNvSpPr txBox="1">
            <a:spLocks noChangeArrowheads="1"/>
          </p:cNvSpPr>
          <p:nvPr/>
        </p:nvSpPr>
        <p:spPr bwMode="auto">
          <a:xfrm>
            <a:off x="5929583" y="4862814"/>
            <a:ext cx="92608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600" dirty="0">
                <a:solidFill>
                  <a:schemeClr val="tx1"/>
                </a:solidFill>
              </a:rPr>
              <a:t>SVR8</a:t>
            </a:r>
          </a:p>
        </p:txBody>
      </p:sp>
      <p:sp>
        <p:nvSpPr>
          <p:cNvPr id="82" name="Rectangle 3"/>
          <p:cNvSpPr txBox="1">
            <a:spLocks noChangeArrowheads="1"/>
          </p:cNvSpPr>
          <p:nvPr/>
        </p:nvSpPr>
        <p:spPr bwMode="auto">
          <a:xfrm>
            <a:off x="388403" y="5323955"/>
            <a:ext cx="8455025" cy="1062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mn-lt"/>
                <a:ea typeface="+mn-ea"/>
                <a:cs typeface="+mn-cs"/>
              </a:defRPr>
            </a:lvl1pPr>
            <a:lvl2pPr marL="742950" indent="-285750" algn="l" rtl="0" eaLnBrk="0" fontAlgn="base" hangingPunct="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mn-lt"/>
              </a:defRPr>
            </a:lvl2pPr>
            <a:lvl3pPr marL="1143000" indent="-228600" algn="l" rtl="0" eaLnBrk="0" fontAlgn="base" hangingPunct="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mn-lt"/>
              </a:defRPr>
            </a:lvl3pPr>
            <a:lvl4pPr marL="1600200" indent="-228600" algn="l" rtl="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mn-lt"/>
              </a:defRPr>
            </a:lvl4pPr>
            <a:lvl5pPr marL="2057400" indent="-228600" algn="l" rtl="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mn-lt"/>
              </a:defRPr>
            </a:lvl5pPr>
            <a:lvl6pPr marL="25146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6pPr>
            <a:lvl7pPr marL="29718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7pPr>
            <a:lvl8pPr marL="34290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8pPr>
            <a:lvl9pPr marL="38862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9pPr>
          </a:lstStyle>
          <a:p>
            <a:r>
              <a:rPr lang="en-US" sz="2000" b="0" kern="0" dirty="0"/>
              <a:t>No impact of NS5A or NS3 RAVs on SVR4, including Y93 RAVs</a:t>
            </a:r>
            <a:endParaRPr lang="en-US" sz="2400" b="0" kern="0" dirty="0"/>
          </a:p>
          <a:p>
            <a:pPr lvl="1"/>
            <a:r>
              <a:rPr lang="en-US" altLang="en-US" sz="1800" b="0" kern="0" dirty="0"/>
              <a:t>4% of pts had ≥ 3 NS5A RAVs; 55% had dual NS5A and NS3 RAVs</a:t>
            </a:r>
            <a:endParaRPr lang="en-US" altLang="en-US" sz="2000" b="0" kern="0" dirty="0"/>
          </a:p>
        </p:txBody>
      </p:sp>
    </p:spTree>
    <p:extLst>
      <p:ext uri="{BB962C8B-B14F-4D97-AF65-F5344CB8AC3E}">
        <p14:creationId xmlns:p14="http://schemas.microsoft.com/office/powerpoint/2010/main" val="43381661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2"/>
          <p:cNvSpPr>
            <a:spLocks noGrp="1"/>
          </p:cNvSpPr>
          <p:nvPr>
            <p:ph type="title"/>
          </p:nvPr>
        </p:nvSpPr>
        <p:spPr>
          <a:xfrm>
            <a:off x="377825" y="238125"/>
            <a:ext cx="8442325" cy="1103313"/>
          </a:xfrm>
        </p:spPr>
        <p:txBody>
          <a:bodyPr/>
          <a:lstStyle/>
          <a:p>
            <a:r>
              <a:rPr lang="en-US" altLang="en-US" dirty="0"/>
              <a:t>MK-3682/GZR/RZR</a:t>
            </a:r>
            <a:r>
              <a:rPr lang="en-US" altLang="en-US" dirty="0">
                <a:ea typeface="MS PGothic" panose="020B0600070205080204" pitchFamily="34" charset="-128"/>
              </a:rPr>
              <a:t> Studies: Safety</a:t>
            </a:r>
          </a:p>
        </p:txBody>
      </p:sp>
      <p:graphicFrame>
        <p:nvGraphicFramePr>
          <p:cNvPr id="9" name="Table 8"/>
          <p:cNvGraphicFramePr>
            <a:graphicFrameLocks noGrp="1"/>
          </p:cNvGraphicFramePr>
          <p:nvPr>
            <p:extLst>
              <p:ext uri="{D42A27DB-BD31-4B8C-83A1-F6EECF244321}">
                <p14:modId xmlns:p14="http://schemas.microsoft.com/office/powerpoint/2010/main" val="4085953037"/>
              </p:ext>
            </p:extLst>
          </p:nvPr>
        </p:nvGraphicFramePr>
        <p:xfrm>
          <a:off x="391824" y="1206884"/>
          <a:ext cx="8455313" cy="4693920"/>
        </p:xfrm>
        <a:graphic>
          <a:graphicData uri="http://schemas.openxmlformats.org/drawingml/2006/table">
            <a:tbl>
              <a:tblPr/>
              <a:tblGrid>
                <a:gridCol w="2920048">
                  <a:extLst>
                    <a:ext uri="{9D8B030D-6E8A-4147-A177-3AD203B41FA5}">
                      <a16:colId xmlns:a16="http://schemas.microsoft.com/office/drawing/2014/main" xmlns="" val="20000"/>
                    </a:ext>
                  </a:extLst>
                </a:gridCol>
                <a:gridCol w="1383816">
                  <a:extLst>
                    <a:ext uri="{9D8B030D-6E8A-4147-A177-3AD203B41FA5}">
                      <a16:colId xmlns:a16="http://schemas.microsoft.com/office/drawing/2014/main" xmlns="" val="20001"/>
                    </a:ext>
                  </a:extLst>
                </a:gridCol>
                <a:gridCol w="1383816">
                  <a:extLst>
                    <a:ext uri="{9D8B030D-6E8A-4147-A177-3AD203B41FA5}">
                      <a16:colId xmlns:a16="http://schemas.microsoft.com/office/drawing/2014/main" xmlns="" val="20002"/>
                    </a:ext>
                  </a:extLst>
                </a:gridCol>
                <a:gridCol w="1465222">
                  <a:extLst>
                    <a:ext uri="{9D8B030D-6E8A-4147-A177-3AD203B41FA5}">
                      <a16:colId xmlns:a16="http://schemas.microsoft.com/office/drawing/2014/main" xmlns="" val="20003"/>
                    </a:ext>
                  </a:extLst>
                </a:gridCol>
                <a:gridCol w="1302411">
                  <a:extLst>
                    <a:ext uri="{9D8B030D-6E8A-4147-A177-3AD203B41FA5}">
                      <a16:colId xmlns:a16="http://schemas.microsoft.com/office/drawing/2014/main" xmlns="" val="20004"/>
                    </a:ext>
                  </a:extLst>
                </a:gridCol>
              </a:tblGrid>
              <a:tr h="518160">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FFFFFF"/>
                          </a:solidFill>
                          <a:effectLst/>
                          <a:latin typeface="Arial" charset="0"/>
                          <a:ea typeface="ＭＳ Ｐゴシック" charset="-128"/>
                        </a:rPr>
                        <a:t>Outcome, %</a:t>
                      </a:r>
                    </a:p>
                  </a:txBody>
                  <a:tcPr marL="91447" marR="91447" anchor="ctr" horzOverflow="overflow">
                    <a:lnL>
                      <a:noFill/>
                    </a:lnL>
                    <a:lnR>
                      <a:noFill/>
                    </a:lnR>
                    <a:lnT>
                      <a:noFill/>
                    </a:lnT>
                    <a:lnB>
                      <a:noFill/>
                    </a:lnB>
                    <a:lnTlToBr>
                      <a:noFill/>
                    </a:lnTlToBr>
                    <a:lnBlToTr>
                      <a:noFill/>
                    </a:lnBlToTr>
                    <a:solidFill>
                      <a:schemeClr val="accent1"/>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FFFFFF"/>
                          </a:solidFill>
                          <a:effectLst/>
                          <a:latin typeface="Arial" charset="0"/>
                          <a:ea typeface="ＭＳ Ｐゴシック" charset="-128"/>
                        </a:rPr>
                        <a:t>C-CREST 1 &amp; 2 Part B</a:t>
                      </a:r>
                      <a:r>
                        <a:rPr kumimoji="0" lang="en-US" sz="1400" b="1" i="0" u="none" strike="noStrike" cap="none" normalizeH="0" baseline="30000" dirty="0">
                          <a:ln>
                            <a:noFill/>
                          </a:ln>
                          <a:solidFill>
                            <a:srgbClr val="FFFFFF"/>
                          </a:solidFill>
                          <a:effectLst/>
                          <a:latin typeface="Arial" charset="0"/>
                          <a:ea typeface="ＭＳ Ｐゴシック" charset="-128"/>
                        </a:rPr>
                        <a:t>[1]</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FFFFFF"/>
                          </a:solidFill>
                          <a:effectLst/>
                          <a:latin typeface="Arial" charset="0"/>
                          <a:ea typeface="ＭＳ Ｐゴシック" charset="-128"/>
                        </a:rPr>
                        <a:t>MK-3682/GZR/RZR</a:t>
                      </a:r>
                    </a:p>
                  </a:txBody>
                  <a:tcPr marL="91447" marR="91447" anchor="ctr" horzOverflow="overflow">
                    <a:lnL>
                      <a:noFill/>
                    </a:lnL>
                    <a:lnR>
                      <a:noFill/>
                    </a:lnR>
                    <a:lnT>
                      <a:noFill/>
                    </a:lnT>
                    <a:lnB>
                      <a:noFill/>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a:ln>
                          <a:noFill/>
                        </a:ln>
                        <a:solidFill>
                          <a:srgbClr val="FFFFFF"/>
                        </a:solidFill>
                        <a:effectLst/>
                        <a:latin typeface="Arial" charset="0"/>
                        <a:ea typeface="ＭＳ Ｐゴシック" charset="-128"/>
                      </a:endParaRPr>
                    </a:p>
                  </a:txBody>
                  <a:tcPr marL="91447" marR="91447" horzOverflow="overflow">
                    <a:lnL>
                      <a:noFill/>
                    </a:lnL>
                    <a:lnR>
                      <a:noFill/>
                    </a:lnR>
                    <a:lnT>
                      <a:noFill/>
                    </a:lnT>
                    <a:lnB>
                      <a:noFill/>
                    </a:lnB>
                    <a:lnTlToBr>
                      <a:noFill/>
                    </a:lnTlToBr>
                    <a:lnBlToTr>
                      <a:noFill/>
                    </a:lnBlToTr>
                    <a:solidFill>
                      <a:schemeClr val="accent1"/>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1" i="0" u="none" strike="noStrike" cap="none" normalizeH="0" baseline="0" dirty="0">
                          <a:ln>
                            <a:noFill/>
                          </a:ln>
                          <a:solidFill>
                            <a:srgbClr val="FFFFFF"/>
                          </a:solidFill>
                          <a:effectLst/>
                          <a:latin typeface="Arial" charset="0"/>
                          <a:ea typeface="ＭＳ Ｐゴシック" charset="-128"/>
                        </a:rPr>
                        <a:t>C-SURGE</a:t>
                      </a:r>
                      <a:r>
                        <a:rPr kumimoji="0" lang="en-US" sz="1400" b="1" i="0" u="none" strike="noStrike" cap="none" normalizeH="0" baseline="30000" dirty="0">
                          <a:ln>
                            <a:noFill/>
                          </a:ln>
                          <a:solidFill>
                            <a:srgbClr val="FFFFFF"/>
                          </a:solidFill>
                          <a:effectLst/>
                          <a:latin typeface="Arial" charset="0"/>
                          <a:ea typeface="ＭＳ Ｐゴシック" charset="-128"/>
                        </a:rPr>
                        <a:t>[2]</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1" i="0" u="none" strike="noStrike" cap="none" normalizeH="0" baseline="0" dirty="0">
                          <a:ln>
                            <a:noFill/>
                          </a:ln>
                          <a:solidFill>
                            <a:srgbClr val="FFFFFF"/>
                          </a:solidFill>
                          <a:effectLst/>
                          <a:latin typeface="Arial" charset="0"/>
                          <a:ea typeface="ＭＳ Ｐゴシック" charset="-128"/>
                        </a:rPr>
                        <a:t>MK-3682/GZR/RZR</a:t>
                      </a:r>
                    </a:p>
                  </a:txBody>
                  <a:tcPr marL="91447" marR="91447" anchor="ctr" horzOverflow="overflow">
                    <a:lnL>
                      <a:noFill/>
                    </a:lnL>
                    <a:lnR>
                      <a:noFill/>
                    </a:lnR>
                    <a:lnT>
                      <a:noFill/>
                    </a:lnT>
                    <a:lnB>
                      <a:noFill/>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rgbClr val="FFFFFF"/>
                        </a:solidFill>
                        <a:effectLst/>
                        <a:latin typeface="Arial" charset="0"/>
                        <a:ea typeface="ＭＳ Ｐゴシック" charset="-128"/>
                      </a:endParaRPr>
                    </a:p>
                  </a:txBody>
                  <a:tcPr marL="91447" marR="91447" anchor="ctr" horzOverflow="overflow">
                    <a:lnL>
                      <a:noFill/>
                    </a:lnL>
                    <a:lnR>
                      <a:noFill/>
                    </a:lnR>
                    <a:lnT>
                      <a:noFill/>
                    </a:lnT>
                    <a:lnB>
                      <a:noFill/>
                    </a:lnB>
                    <a:lnTlToBr>
                      <a:noFill/>
                    </a:lnTlToBr>
                    <a:lnBlToTr>
                      <a:noFill/>
                    </a:lnBlToTr>
                    <a:solidFill>
                      <a:schemeClr val="accent1"/>
                    </a:solidFill>
                  </a:tcPr>
                </a:tc>
                <a:extLst>
                  <a:ext uri="{0D108BD9-81ED-4DB2-BD59-A6C34878D82A}">
                    <a16:rowId xmlns:a16="http://schemas.microsoft.com/office/drawing/2014/main" xmlns="" val="10000"/>
                  </a:ext>
                </a:extLst>
              </a:tr>
              <a:tr h="51816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a:ln>
                          <a:noFill/>
                        </a:ln>
                        <a:solidFill>
                          <a:srgbClr val="FFFFFF"/>
                        </a:solidFill>
                        <a:effectLst/>
                        <a:latin typeface="Arial" charset="0"/>
                        <a:ea typeface="ＭＳ Ｐゴシック" charset="-128"/>
                      </a:endParaRPr>
                    </a:p>
                  </a:txBody>
                  <a:tcPr marL="91447" marR="91447" horzOverflow="overflow">
                    <a:lnL>
                      <a:noFill/>
                    </a:lnL>
                    <a:lnR>
                      <a:noFill/>
                    </a:lnR>
                    <a:lnT>
                      <a:noFill/>
                    </a:lnT>
                    <a:lnB>
                      <a:noFill/>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FFFFFF"/>
                          </a:solidFill>
                          <a:effectLst/>
                          <a:latin typeface="Arial" charset="0"/>
                          <a:ea typeface="ＭＳ Ｐゴシック" charset="-128"/>
                        </a:rPr>
                        <a:t>No RBV</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FFFFFF"/>
                          </a:solidFill>
                          <a:effectLst/>
                          <a:latin typeface="Arial" charset="0"/>
                          <a:ea typeface="ＭＳ Ｐゴシック" charset="-128"/>
                        </a:rPr>
                        <a:t>(n = 462)</a:t>
                      </a:r>
                    </a:p>
                  </a:txBody>
                  <a:tcPr marL="91447" marR="91447" anchor="ctr" horzOverflow="overflow">
                    <a:lnL>
                      <a:noFill/>
                    </a:lnL>
                    <a:lnR>
                      <a:noFill/>
                    </a:lnR>
                    <a:lnT>
                      <a:noFill/>
                    </a:lnT>
                    <a:lnB>
                      <a:noFill/>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FFFFFF"/>
                          </a:solidFill>
                          <a:effectLst/>
                          <a:latin typeface="Arial" charset="0"/>
                          <a:ea typeface="ＭＳ Ｐゴシック" charset="-128"/>
                        </a:rPr>
                        <a:t>+ RBV</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FFFFFF"/>
                          </a:solidFill>
                          <a:effectLst/>
                          <a:latin typeface="Arial" charset="0"/>
                          <a:ea typeface="ＭＳ Ｐゴシック" charset="-128"/>
                        </a:rPr>
                        <a:t>(n = 202)</a:t>
                      </a:r>
                    </a:p>
                  </a:txBody>
                  <a:tcPr marL="91447" marR="91447" anchor="ctr" horzOverflow="overflow">
                    <a:lnL>
                      <a:noFill/>
                    </a:lnL>
                    <a:lnR>
                      <a:noFill/>
                    </a:lnR>
                    <a:lnT>
                      <a:noFill/>
                    </a:lnT>
                    <a:lnB>
                      <a:noFill/>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FFFFFF"/>
                          </a:solidFill>
                          <a:effectLst/>
                          <a:latin typeface="Arial" charset="0"/>
                          <a:ea typeface="ＭＳ Ｐゴシック" charset="-128"/>
                        </a:rPr>
                        <a:t>+ RBV, 16 Wks</a:t>
                      </a:r>
                      <a:br>
                        <a:rPr kumimoji="0" lang="en-US" sz="1400" b="1" i="0" u="none" strike="noStrike" cap="none" normalizeH="0" baseline="0" dirty="0">
                          <a:ln>
                            <a:noFill/>
                          </a:ln>
                          <a:solidFill>
                            <a:srgbClr val="FFFFFF"/>
                          </a:solidFill>
                          <a:effectLst/>
                          <a:latin typeface="Arial" charset="0"/>
                          <a:ea typeface="ＭＳ Ｐゴシック" charset="-128"/>
                        </a:rPr>
                      </a:br>
                      <a:r>
                        <a:rPr kumimoji="0" lang="en-US" sz="1400" b="1" i="0" u="none" strike="noStrike" cap="none" normalizeH="0" baseline="0" dirty="0">
                          <a:ln>
                            <a:noFill/>
                          </a:ln>
                          <a:solidFill>
                            <a:srgbClr val="FFFFFF"/>
                          </a:solidFill>
                          <a:effectLst/>
                          <a:latin typeface="Arial" charset="0"/>
                          <a:ea typeface="ＭＳ Ｐゴシック" charset="-128"/>
                        </a:rPr>
                        <a:t>(n = 44)</a:t>
                      </a:r>
                    </a:p>
                  </a:txBody>
                  <a:tcPr marL="91447" marR="91447" anchor="ctr" horzOverflow="overflow">
                    <a:lnL>
                      <a:noFill/>
                    </a:lnL>
                    <a:lnR>
                      <a:noFill/>
                    </a:lnR>
                    <a:lnT>
                      <a:noFill/>
                    </a:lnT>
                    <a:lnB>
                      <a:noFill/>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FFFFFF"/>
                          </a:solidFill>
                          <a:effectLst/>
                          <a:latin typeface="Arial" charset="0"/>
                          <a:ea typeface="ＭＳ Ｐゴシック" charset="-128"/>
                        </a:rPr>
                        <a:t>24 Wks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FFFFFF"/>
                          </a:solidFill>
                          <a:effectLst/>
                          <a:latin typeface="Arial" charset="0"/>
                          <a:ea typeface="ＭＳ Ｐゴシック" charset="-128"/>
                        </a:rPr>
                        <a:t>(n = 49)</a:t>
                      </a:r>
                    </a:p>
                  </a:txBody>
                  <a:tcPr marL="91447" marR="91447" anchor="ctr" horzOverflow="overflow">
                    <a:lnL>
                      <a:noFill/>
                    </a:lnL>
                    <a:lnR>
                      <a:noFill/>
                    </a:lnR>
                    <a:lnT>
                      <a:noFill/>
                    </a:lnT>
                    <a:lnB>
                      <a:noFill/>
                    </a:lnB>
                    <a:lnTlToBr>
                      <a:noFill/>
                    </a:lnTlToBr>
                    <a:lnBlToTr>
                      <a:noFill/>
                    </a:lnBlToTr>
                    <a:solidFill>
                      <a:schemeClr val="accent1"/>
                    </a:solidFill>
                  </a:tcPr>
                </a:tc>
                <a:extLst>
                  <a:ext uri="{0D108BD9-81ED-4DB2-BD59-A6C34878D82A}">
                    <a16:rowId xmlns:a16="http://schemas.microsoft.com/office/drawing/2014/main" xmlns="" val="10001"/>
                  </a:ext>
                </a:extLst>
              </a:tr>
              <a:tr h="304800">
                <a:tc>
                  <a:txBody>
                    <a:bodyPr/>
                    <a:lstStyle/>
                    <a:p>
                      <a:pPr marL="0" indent="0" algn="l" rtl="0" fontAlgn="ctr">
                        <a:buFont typeface="Arial" panose="020B0604020202020204" pitchFamily="34" charset="0"/>
                        <a:buNone/>
                      </a:pPr>
                      <a:r>
                        <a:rPr lang="en-US" sz="1400" b="0" i="0" u="none" strike="noStrike" dirty="0">
                          <a:solidFill>
                            <a:schemeClr val="bg2">
                              <a:lumMod val="10000"/>
                            </a:schemeClr>
                          </a:solidFill>
                          <a:effectLst/>
                          <a:latin typeface="+mn-lt"/>
                        </a:rPr>
                        <a:t>Any AE</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69</a:t>
                      </a:r>
                    </a:p>
                  </a:txBody>
                  <a:tcPr marL="91447" marR="91447" anchor="ctr">
                    <a:lnL>
                      <a:noFill/>
                    </a:lnL>
                    <a:lnR>
                      <a:noFill/>
                    </a:lnR>
                    <a:lnT>
                      <a:noFill/>
                    </a:lnT>
                    <a:lnB>
                      <a:noFill/>
                    </a:lnB>
                    <a:lnTlToBr>
                      <a:noFill/>
                    </a:lnTlToBr>
                    <a:lnBlToTr>
                      <a:noFill/>
                    </a:lnBlToTr>
                    <a:solidFill>
                      <a:schemeClr val="bg2"/>
                    </a:solidFill>
                  </a:tcPr>
                </a:tc>
                <a:tc>
                  <a:txBody>
                    <a:bodyPr/>
                    <a:lstStyle/>
                    <a:p>
                      <a:pPr marL="0" marR="0" indent="0" algn="ctr"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lang="en-US" sz="1400" b="0" i="0" u="none" strike="noStrike" dirty="0">
                          <a:solidFill>
                            <a:schemeClr val="bg2">
                              <a:lumMod val="10000"/>
                            </a:schemeClr>
                          </a:solidFill>
                          <a:effectLst/>
                          <a:latin typeface="+mn-lt"/>
                        </a:rPr>
                        <a:t>86</a:t>
                      </a:r>
                    </a:p>
                  </a:txBody>
                  <a:tcPr marL="91447" marR="91447" anchor="ctr">
                    <a:lnL>
                      <a:noFill/>
                    </a:lnL>
                    <a:lnR>
                      <a:noFill/>
                    </a:lnR>
                    <a:lnT>
                      <a:noFill/>
                    </a:lnT>
                    <a:lnB>
                      <a:noFill/>
                    </a:lnB>
                    <a:lnTlToBr>
                      <a:noFill/>
                    </a:lnTlToBr>
                    <a:lnBlToTr>
                      <a:noFill/>
                    </a:lnBlToTr>
                    <a:solidFill>
                      <a:schemeClr val="bg2"/>
                    </a:solidFill>
                  </a:tcPr>
                </a:tc>
                <a:tc>
                  <a:txBody>
                    <a:bodyPr/>
                    <a:lstStyle/>
                    <a:p>
                      <a:pPr marL="0" marR="0" indent="0" algn="ctr"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lang="en-US" sz="1400" b="0" i="0" u="none" strike="noStrike" dirty="0">
                          <a:solidFill>
                            <a:schemeClr val="bg2">
                              <a:lumMod val="10000"/>
                            </a:schemeClr>
                          </a:solidFill>
                          <a:effectLst/>
                          <a:latin typeface="+mn-lt"/>
                        </a:rPr>
                        <a:t>91</a:t>
                      </a:r>
                    </a:p>
                  </a:txBody>
                  <a:tcPr marL="91447" marR="91447" anchor="ctr">
                    <a:lnL>
                      <a:noFill/>
                    </a:lnL>
                    <a:lnR>
                      <a:noFill/>
                    </a:lnR>
                    <a:lnT>
                      <a:noFill/>
                    </a:lnT>
                    <a:lnB>
                      <a:noFill/>
                    </a:lnB>
                    <a:lnTlToBr>
                      <a:noFill/>
                    </a:lnTlToBr>
                    <a:lnBlToTr>
                      <a:noFill/>
                    </a:lnBlToTr>
                    <a:solidFill>
                      <a:schemeClr val="bg2"/>
                    </a:solidFill>
                  </a:tcPr>
                </a:tc>
                <a:tc>
                  <a:txBody>
                    <a:bodyPr/>
                    <a:lstStyle/>
                    <a:p>
                      <a:pPr marL="0" marR="0" indent="0" algn="ctr"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lang="en-US" sz="1400" b="0" i="0" u="none" strike="noStrike" dirty="0">
                          <a:solidFill>
                            <a:schemeClr val="bg2">
                              <a:lumMod val="10000"/>
                            </a:schemeClr>
                          </a:solidFill>
                          <a:effectLst/>
                          <a:latin typeface="+mn-lt"/>
                        </a:rPr>
                        <a:t>80</a:t>
                      </a:r>
                    </a:p>
                  </a:txBody>
                  <a:tcPr marL="91447" marR="91447" anchor="ctr">
                    <a:lnL>
                      <a:noFill/>
                    </a:lnL>
                    <a:lnR>
                      <a:noFill/>
                    </a:lnR>
                    <a:lnT>
                      <a:noFill/>
                    </a:lnT>
                    <a:lnB>
                      <a:noFill/>
                    </a:lnB>
                    <a:lnTlToBr>
                      <a:noFill/>
                    </a:lnTlToBr>
                    <a:lnBlToTr>
                      <a:noFill/>
                    </a:lnBlToTr>
                    <a:solidFill>
                      <a:schemeClr val="bg2"/>
                    </a:solidFill>
                  </a:tcPr>
                </a:tc>
                <a:extLst>
                  <a:ext uri="{0D108BD9-81ED-4DB2-BD59-A6C34878D82A}">
                    <a16:rowId xmlns:a16="http://schemas.microsoft.com/office/drawing/2014/main" xmlns="" val="10002"/>
                  </a:ext>
                </a:extLst>
              </a:tr>
              <a:tr h="304800">
                <a:tc>
                  <a:txBody>
                    <a:bodyPr/>
                    <a:lstStyle/>
                    <a:p>
                      <a:pPr marL="0" indent="0" algn="l" rtl="0" fontAlgn="ctr">
                        <a:buFont typeface="Arial" panose="020B0604020202020204" pitchFamily="34" charset="0"/>
                        <a:buNone/>
                      </a:pPr>
                      <a:r>
                        <a:rPr lang="en-US" sz="1400" b="0" i="0" u="none" strike="noStrike" dirty="0">
                          <a:solidFill>
                            <a:schemeClr val="bg2">
                              <a:lumMod val="10000"/>
                            </a:schemeClr>
                          </a:solidFill>
                          <a:effectLst/>
                          <a:latin typeface="+mn-lt"/>
                        </a:rPr>
                        <a:t>Drug-related AE</a:t>
                      </a:r>
                    </a:p>
                  </a:txBody>
                  <a:tcPr marL="91447" marR="91447" anchor="ctr">
                    <a:lnL>
                      <a:noFill/>
                    </a:lnL>
                    <a:lnR>
                      <a:noFill/>
                    </a:lnR>
                    <a:lnT>
                      <a:noFill/>
                    </a:lnT>
                    <a:lnB>
                      <a:noFill/>
                    </a:lnB>
                    <a:lnTlToBr>
                      <a:noFill/>
                    </a:lnTlToBr>
                    <a:lnBlToTr>
                      <a:noFill/>
                    </a:lnBlToTr>
                    <a:solidFill>
                      <a:schemeClr val="tx1">
                        <a:lumMod val="95000"/>
                      </a:schemeClr>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36</a:t>
                      </a:r>
                    </a:p>
                  </a:txBody>
                  <a:tcPr marL="91447" marR="91447" anchor="ctr">
                    <a:lnL>
                      <a:noFill/>
                    </a:lnL>
                    <a:lnR>
                      <a:noFill/>
                    </a:lnR>
                    <a:lnT>
                      <a:noFill/>
                    </a:lnT>
                    <a:lnB>
                      <a:noFill/>
                    </a:lnB>
                    <a:lnTlToBr>
                      <a:noFill/>
                    </a:lnTlToBr>
                    <a:lnBlToTr>
                      <a:noFill/>
                    </a:lnBlToTr>
                    <a:solidFill>
                      <a:schemeClr val="tx1">
                        <a:lumMod val="95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lang="en-US" sz="1400" b="0" i="0" u="none" strike="noStrike" dirty="0">
                          <a:solidFill>
                            <a:schemeClr val="bg2">
                              <a:lumMod val="10000"/>
                            </a:schemeClr>
                          </a:solidFill>
                          <a:effectLst/>
                          <a:latin typeface="+mn-lt"/>
                        </a:rPr>
                        <a:t>67</a:t>
                      </a:r>
                    </a:p>
                  </a:txBody>
                  <a:tcPr marL="91447" marR="91447" anchor="ctr">
                    <a:lnL>
                      <a:noFill/>
                    </a:lnL>
                    <a:lnR>
                      <a:noFill/>
                    </a:lnR>
                    <a:lnT>
                      <a:noFill/>
                    </a:lnT>
                    <a:lnB>
                      <a:noFill/>
                    </a:lnB>
                    <a:lnTlToBr>
                      <a:noFill/>
                    </a:lnTlToBr>
                    <a:lnBlToTr>
                      <a:noFill/>
                    </a:lnBlToTr>
                    <a:solidFill>
                      <a:schemeClr val="tx1">
                        <a:lumMod val="95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lang="en-US" sz="1400" b="0" i="0" u="none" strike="noStrike" dirty="0">
                          <a:solidFill>
                            <a:schemeClr val="bg2">
                              <a:lumMod val="10000"/>
                            </a:schemeClr>
                          </a:solidFill>
                          <a:effectLst/>
                          <a:latin typeface="+mn-lt"/>
                        </a:rPr>
                        <a:t>75</a:t>
                      </a:r>
                    </a:p>
                  </a:txBody>
                  <a:tcPr marL="91447" marR="91447" anchor="ctr">
                    <a:lnL>
                      <a:noFill/>
                    </a:lnL>
                    <a:lnR>
                      <a:noFill/>
                    </a:lnR>
                    <a:lnT>
                      <a:noFill/>
                    </a:lnT>
                    <a:lnB>
                      <a:noFill/>
                    </a:lnB>
                    <a:lnTlToBr>
                      <a:noFill/>
                    </a:lnTlToBr>
                    <a:lnBlToTr>
                      <a:noFill/>
                    </a:lnBlToTr>
                    <a:solidFill>
                      <a:schemeClr val="tx1">
                        <a:lumMod val="95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lang="en-US" sz="1400" b="0" i="0" u="none" strike="noStrike" dirty="0">
                          <a:solidFill>
                            <a:schemeClr val="bg2">
                              <a:lumMod val="10000"/>
                            </a:schemeClr>
                          </a:solidFill>
                          <a:effectLst/>
                          <a:latin typeface="+mn-lt"/>
                        </a:rPr>
                        <a:t>47</a:t>
                      </a:r>
                    </a:p>
                  </a:txBody>
                  <a:tcPr marL="91447" marR="91447" anchor="ctr">
                    <a:lnL>
                      <a:noFill/>
                    </a:lnL>
                    <a:lnR>
                      <a:noFill/>
                    </a:lnR>
                    <a:lnT>
                      <a:noFill/>
                    </a:lnT>
                    <a:lnB>
                      <a:noFill/>
                    </a:lnB>
                    <a:lnTlToBr>
                      <a:noFill/>
                    </a:lnTlToBr>
                    <a:lnBlToTr>
                      <a:noFill/>
                    </a:lnBlToTr>
                    <a:solidFill>
                      <a:schemeClr val="tx1">
                        <a:lumMod val="95000"/>
                      </a:schemeClr>
                    </a:solidFill>
                  </a:tcPr>
                </a:tc>
                <a:extLst>
                  <a:ext uri="{0D108BD9-81ED-4DB2-BD59-A6C34878D82A}">
                    <a16:rowId xmlns:a16="http://schemas.microsoft.com/office/drawing/2014/main" xmlns="" val="10003"/>
                  </a:ext>
                </a:extLst>
              </a:tr>
              <a:tr h="304800">
                <a:tc>
                  <a:txBody>
                    <a:bodyPr/>
                    <a:lstStyle/>
                    <a:p>
                      <a:pPr marL="0" indent="0" algn="l" rtl="0" fontAlgn="ctr">
                        <a:buFont typeface="Arial" panose="020B0604020202020204" pitchFamily="34" charset="0"/>
                        <a:buNone/>
                      </a:pPr>
                      <a:r>
                        <a:rPr lang="en-US" sz="1400" b="0" i="0" u="none" strike="noStrike" dirty="0">
                          <a:solidFill>
                            <a:schemeClr val="bg2">
                              <a:lumMod val="10000"/>
                            </a:schemeClr>
                          </a:solidFill>
                          <a:effectLst/>
                          <a:latin typeface="+mn-lt"/>
                        </a:rPr>
                        <a:t>D/c for AE</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&lt; 1</a:t>
                      </a:r>
                    </a:p>
                  </a:txBody>
                  <a:tcPr marL="91447" marR="91447" anchor="ctr">
                    <a:lnL>
                      <a:noFill/>
                    </a:lnL>
                    <a:lnR>
                      <a:noFill/>
                    </a:lnR>
                    <a:lnT>
                      <a:noFill/>
                    </a:lnT>
                    <a:lnB>
                      <a:noFill/>
                    </a:lnB>
                    <a:lnTlToBr>
                      <a:noFill/>
                    </a:lnTlToBr>
                    <a:lnBlToTr>
                      <a:noFill/>
                    </a:lnBlToTr>
                    <a:solidFill>
                      <a:schemeClr val="bg2"/>
                    </a:solidFill>
                  </a:tcPr>
                </a:tc>
                <a:tc>
                  <a:txBody>
                    <a:bodyPr/>
                    <a:lstStyle/>
                    <a:p>
                      <a:pPr marL="0" marR="0" indent="0" algn="ctr"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lang="en-US" sz="1400" b="0" i="0" u="none" strike="noStrike" dirty="0">
                          <a:solidFill>
                            <a:schemeClr val="bg2">
                              <a:lumMod val="10000"/>
                            </a:schemeClr>
                          </a:solidFill>
                          <a:effectLst/>
                          <a:latin typeface="+mn-lt"/>
                        </a:rPr>
                        <a:t>3</a:t>
                      </a:r>
                    </a:p>
                  </a:txBody>
                  <a:tcPr marL="91447" marR="91447" anchor="ctr">
                    <a:lnL>
                      <a:noFill/>
                    </a:lnL>
                    <a:lnR>
                      <a:noFill/>
                    </a:lnR>
                    <a:lnT>
                      <a:noFill/>
                    </a:lnT>
                    <a:lnB>
                      <a:noFill/>
                    </a:lnB>
                    <a:lnTlToBr>
                      <a:noFill/>
                    </a:lnTlToBr>
                    <a:lnBlToTr>
                      <a:noFill/>
                    </a:lnBlToTr>
                    <a:solidFill>
                      <a:schemeClr val="bg2"/>
                    </a:solidFill>
                  </a:tcPr>
                </a:tc>
                <a:tc>
                  <a:txBody>
                    <a:bodyPr/>
                    <a:lstStyle/>
                    <a:p>
                      <a:pPr marL="0" marR="0" indent="0" algn="ctr"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lang="en-US" sz="1400" b="0" i="0" u="none" strike="noStrike" dirty="0">
                          <a:solidFill>
                            <a:schemeClr val="bg2">
                              <a:lumMod val="10000"/>
                            </a:schemeClr>
                          </a:solidFill>
                          <a:effectLst/>
                          <a:latin typeface="+mn-lt"/>
                        </a:rPr>
                        <a:t>0</a:t>
                      </a:r>
                    </a:p>
                  </a:txBody>
                  <a:tcPr marL="91447" marR="91447" anchor="ctr">
                    <a:lnL>
                      <a:noFill/>
                    </a:lnL>
                    <a:lnR>
                      <a:noFill/>
                    </a:lnR>
                    <a:lnT>
                      <a:noFill/>
                    </a:lnT>
                    <a:lnB>
                      <a:noFill/>
                    </a:lnB>
                    <a:lnTlToBr>
                      <a:noFill/>
                    </a:lnTlToBr>
                    <a:lnBlToTr>
                      <a:noFill/>
                    </a:lnBlToTr>
                    <a:solidFill>
                      <a:schemeClr val="bg2"/>
                    </a:solidFill>
                  </a:tcPr>
                </a:tc>
                <a:tc>
                  <a:txBody>
                    <a:bodyPr/>
                    <a:lstStyle/>
                    <a:p>
                      <a:pPr marL="0" marR="0" indent="0" algn="ctr"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lang="en-US" sz="1400" b="0" i="0" u="none" strike="noStrike" dirty="0">
                          <a:solidFill>
                            <a:schemeClr val="bg2">
                              <a:lumMod val="10000"/>
                            </a:schemeClr>
                          </a:solidFill>
                          <a:effectLst/>
                          <a:latin typeface="+mn-lt"/>
                        </a:rPr>
                        <a:t>0</a:t>
                      </a:r>
                    </a:p>
                  </a:txBody>
                  <a:tcPr marL="91447" marR="91447" anchor="ctr">
                    <a:lnL>
                      <a:noFill/>
                    </a:lnL>
                    <a:lnR>
                      <a:noFill/>
                    </a:lnR>
                    <a:lnT>
                      <a:noFill/>
                    </a:lnT>
                    <a:lnB>
                      <a:noFill/>
                    </a:lnB>
                    <a:lnTlToBr>
                      <a:noFill/>
                    </a:lnTlToBr>
                    <a:lnBlToTr>
                      <a:noFill/>
                    </a:lnBlToTr>
                    <a:solidFill>
                      <a:schemeClr val="bg2"/>
                    </a:solidFill>
                  </a:tcPr>
                </a:tc>
                <a:extLst>
                  <a:ext uri="{0D108BD9-81ED-4DB2-BD59-A6C34878D82A}">
                    <a16:rowId xmlns:a16="http://schemas.microsoft.com/office/drawing/2014/main" xmlns="" val="10004"/>
                  </a:ext>
                </a:extLst>
              </a:tr>
              <a:tr h="304800">
                <a:tc>
                  <a:txBody>
                    <a:bodyPr/>
                    <a:lstStyle/>
                    <a:p>
                      <a:pPr marL="0" indent="0" algn="l" rtl="0" fontAlgn="ctr">
                        <a:buFont typeface="Arial" panose="020B0604020202020204" pitchFamily="34" charset="0"/>
                        <a:buNone/>
                      </a:pPr>
                      <a:r>
                        <a:rPr lang="en-US" sz="1400" b="0" i="0" u="none" strike="noStrike" dirty="0">
                          <a:solidFill>
                            <a:schemeClr val="bg2">
                              <a:lumMod val="10000"/>
                            </a:schemeClr>
                          </a:solidFill>
                          <a:effectLst/>
                          <a:latin typeface="+mn-lt"/>
                        </a:rPr>
                        <a:t>Serious AE</a:t>
                      </a:r>
                    </a:p>
                  </a:txBody>
                  <a:tcPr marL="91447" marR="91447" anchor="ctr">
                    <a:lnL>
                      <a:noFill/>
                    </a:lnL>
                    <a:lnR>
                      <a:noFill/>
                    </a:lnR>
                    <a:lnT>
                      <a:noFill/>
                    </a:lnT>
                    <a:lnB>
                      <a:noFill/>
                    </a:lnB>
                    <a:lnTlToBr>
                      <a:noFill/>
                    </a:lnTlToBr>
                    <a:lnBlToTr>
                      <a:noFill/>
                    </a:lnBlToTr>
                    <a:solidFill>
                      <a:schemeClr val="tx1">
                        <a:lumMod val="95000"/>
                      </a:schemeClr>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2</a:t>
                      </a:r>
                    </a:p>
                  </a:txBody>
                  <a:tcPr marL="91447" marR="91447" anchor="ctr">
                    <a:lnL>
                      <a:noFill/>
                    </a:lnL>
                    <a:lnR>
                      <a:noFill/>
                    </a:lnR>
                    <a:lnT>
                      <a:noFill/>
                    </a:lnT>
                    <a:lnB>
                      <a:noFill/>
                    </a:lnB>
                    <a:lnTlToBr>
                      <a:noFill/>
                    </a:lnTlToBr>
                    <a:lnBlToTr>
                      <a:noFill/>
                    </a:lnBlToTr>
                    <a:solidFill>
                      <a:schemeClr val="tx1">
                        <a:lumMod val="95000"/>
                      </a:schemeClr>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2</a:t>
                      </a:r>
                    </a:p>
                  </a:txBody>
                  <a:tcPr marL="91447" marR="91447" anchor="ctr">
                    <a:lnL>
                      <a:noFill/>
                    </a:lnL>
                    <a:lnR>
                      <a:noFill/>
                    </a:lnR>
                    <a:lnT>
                      <a:noFill/>
                    </a:lnT>
                    <a:lnB>
                      <a:noFill/>
                    </a:lnB>
                    <a:lnTlToBr>
                      <a:noFill/>
                    </a:lnTlToBr>
                    <a:lnBlToTr>
                      <a:noFill/>
                    </a:lnBlToTr>
                    <a:solidFill>
                      <a:schemeClr val="tx1">
                        <a:lumMod val="95000"/>
                      </a:schemeClr>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2</a:t>
                      </a:r>
                    </a:p>
                  </a:txBody>
                  <a:tcPr marL="91447" marR="91447" anchor="ctr">
                    <a:lnL>
                      <a:noFill/>
                    </a:lnL>
                    <a:lnR>
                      <a:noFill/>
                    </a:lnR>
                    <a:lnT>
                      <a:noFill/>
                    </a:lnT>
                    <a:lnB>
                      <a:noFill/>
                    </a:lnB>
                    <a:lnTlToBr>
                      <a:noFill/>
                    </a:lnTlToBr>
                    <a:lnBlToTr>
                      <a:noFill/>
                    </a:lnBlToTr>
                    <a:solidFill>
                      <a:schemeClr val="tx1">
                        <a:lumMod val="95000"/>
                      </a:schemeClr>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8</a:t>
                      </a:r>
                    </a:p>
                  </a:txBody>
                  <a:tcPr marL="91447" marR="91447" anchor="ctr">
                    <a:lnL>
                      <a:noFill/>
                    </a:lnL>
                    <a:lnR>
                      <a:noFill/>
                    </a:lnR>
                    <a:lnT>
                      <a:noFill/>
                    </a:lnT>
                    <a:lnB>
                      <a:noFill/>
                    </a:lnB>
                    <a:lnTlToBr>
                      <a:noFill/>
                    </a:lnTlToBr>
                    <a:lnBlToTr>
                      <a:noFill/>
                    </a:lnBlToTr>
                    <a:solidFill>
                      <a:schemeClr val="tx1">
                        <a:lumMod val="95000"/>
                      </a:schemeClr>
                    </a:solidFill>
                  </a:tcPr>
                </a:tc>
                <a:extLst>
                  <a:ext uri="{0D108BD9-81ED-4DB2-BD59-A6C34878D82A}">
                    <a16:rowId xmlns:a16="http://schemas.microsoft.com/office/drawing/2014/main" xmlns="" val="10005"/>
                  </a:ext>
                </a:extLst>
              </a:tr>
              <a:tr h="304800">
                <a:tc>
                  <a:txBody>
                    <a:bodyPr/>
                    <a:lstStyle/>
                    <a:p>
                      <a:pPr marL="0" marR="0" lvl="0" indent="0" algn="l" defTabSz="914400" rtl="0" eaLnBrk="1" fontAlgn="b" latinLnBrk="0" hangingPunct="1">
                        <a:lnSpc>
                          <a:spcPct val="100000"/>
                        </a:lnSpc>
                        <a:spcBef>
                          <a:spcPts val="0"/>
                        </a:spcBef>
                        <a:spcAft>
                          <a:spcPts val="0"/>
                        </a:spcAft>
                        <a:buClrTx/>
                        <a:buSzTx/>
                        <a:buFont typeface="Arial" panose="020B0604020202020204" pitchFamily="34" charset="0"/>
                        <a:buNone/>
                        <a:tabLst/>
                        <a:defRPr/>
                      </a:pPr>
                      <a:r>
                        <a:rPr lang="en-US" sz="1400" b="0" i="0" u="none" strike="noStrike" dirty="0">
                          <a:solidFill>
                            <a:schemeClr val="bg2">
                              <a:lumMod val="10000"/>
                            </a:schemeClr>
                          </a:solidFill>
                          <a:effectLst/>
                          <a:latin typeface="+mn-lt"/>
                        </a:rPr>
                        <a:t>Death</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fontAlgn="b">
                        <a:buFont typeface="Arial" panose="020B0604020202020204" pitchFamily="34" charset="0"/>
                        <a:buNone/>
                      </a:pPr>
                      <a:r>
                        <a:rPr lang="en-US" sz="1400" b="0" i="0" u="none" strike="noStrike" dirty="0">
                          <a:solidFill>
                            <a:schemeClr val="bg2">
                              <a:lumMod val="10000"/>
                            </a:schemeClr>
                          </a:solidFill>
                          <a:effectLst/>
                          <a:latin typeface="+mn-lt"/>
                        </a:rPr>
                        <a:t>&lt; 1*</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0</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0</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0</a:t>
                      </a:r>
                    </a:p>
                  </a:txBody>
                  <a:tcPr marL="91447" marR="91447" anchor="ctr">
                    <a:lnL>
                      <a:noFill/>
                    </a:lnL>
                    <a:lnR>
                      <a:noFill/>
                    </a:lnR>
                    <a:lnT>
                      <a:noFill/>
                    </a:lnT>
                    <a:lnB>
                      <a:noFill/>
                    </a:lnB>
                    <a:lnTlToBr>
                      <a:noFill/>
                    </a:lnTlToBr>
                    <a:lnBlToTr>
                      <a:noFill/>
                    </a:lnBlToTr>
                    <a:solidFill>
                      <a:schemeClr val="bg2"/>
                    </a:solidFill>
                  </a:tcPr>
                </a:tc>
                <a:extLst>
                  <a:ext uri="{0D108BD9-81ED-4DB2-BD59-A6C34878D82A}">
                    <a16:rowId xmlns:a16="http://schemas.microsoft.com/office/drawing/2014/main" xmlns="" val="10006"/>
                  </a:ext>
                </a:extLst>
              </a:tr>
              <a:tr h="304800">
                <a:tc>
                  <a:txBody>
                    <a:bodyPr/>
                    <a:lstStyle/>
                    <a:p>
                      <a:pPr marL="0" marR="0" lvl="0" indent="0" algn="l" defTabSz="914400" rtl="0" eaLnBrk="1" fontAlgn="b" latinLnBrk="0" hangingPunct="1">
                        <a:lnSpc>
                          <a:spcPct val="100000"/>
                        </a:lnSpc>
                        <a:spcBef>
                          <a:spcPts val="0"/>
                        </a:spcBef>
                        <a:spcAft>
                          <a:spcPts val="0"/>
                        </a:spcAft>
                        <a:buClrTx/>
                        <a:buSzTx/>
                        <a:buFont typeface="Arial" panose="020B0604020202020204" pitchFamily="34" charset="0"/>
                        <a:buNone/>
                        <a:tabLst/>
                        <a:defRPr/>
                      </a:pPr>
                      <a:r>
                        <a:rPr lang="en-US" sz="1400" b="0" i="0" u="none" strike="noStrike" dirty="0">
                          <a:solidFill>
                            <a:schemeClr val="bg2">
                              <a:lumMod val="10000"/>
                            </a:schemeClr>
                          </a:solidFill>
                          <a:effectLst/>
                          <a:latin typeface="+mn-lt"/>
                        </a:rPr>
                        <a:t>AE in &gt; 10% of pts</a:t>
                      </a:r>
                    </a:p>
                  </a:txBody>
                  <a:tcPr marL="91447" marR="91447" anchor="ctr">
                    <a:lnL>
                      <a:noFill/>
                    </a:lnL>
                    <a:lnR>
                      <a:noFill/>
                    </a:lnR>
                    <a:lnT>
                      <a:noFill/>
                    </a:lnT>
                    <a:lnB>
                      <a:noFill/>
                    </a:lnB>
                    <a:lnTlToBr>
                      <a:noFill/>
                    </a:lnTlToBr>
                    <a:lnBlToTr>
                      <a:noFill/>
                    </a:lnBlToTr>
                    <a:solidFill>
                      <a:schemeClr val="tx1">
                        <a:lumMod val="95000"/>
                      </a:schemeClr>
                    </a:solidFill>
                  </a:tcPr>
                </a:tc>
                <a:tc>
                  <a:txBody>
                    <a:bodyPr/>
                    <a:lstStyle/>
                    <a:p>
                      <a:pPr marL="0" indent="0" algn="ctr" fontAlgn="b">
                        <a:buFont typeface="Arial" panose="020B0604020202020204" pitchFamily="34" charset="0"/>
                        <a:buNone/>
                      </a:pPr>
                      <a:endParaRPr lang="en-US" sz="1400" b="0" i="0" u="none" strike="noStrike" dirty="0">
                        <a:solidFill>
                          <a:schemeClr val="bg2">
                            <a:lumMod val="10000"/>
                          </a:schemeClr>
                        </a:solidFill>
                        <a:effectLst/>
                        <a:latin typeface="+mn-lt"/>
                      </a:endParaRPr>
                    </a:p>
                  </a:txBody>
                  <a:tcPr marL="91447" marR="91447" anchor="ctr">
                    <a:lnL>
                      <a:noFill/>
                    </a:lnL>
                    <a:lnR>
                      <a:noFill/>
                    </a:lnR>
                    <a:lnT>
                      <a:noFill/>
                    </a:lnT>
                    <a:lnB>
                      <a:noFill/>
                    </a:lnB>
                    <a:lnTlToBr>
                      <a:noFill/>
                    </a:lnTlToBr>
                    <a:lnBlToTr>
                      <a:noFill/>
                    </a:lnBlToTr>
                    <a:solidFill>
                      <a:schemeClr val="tx1">
                        <a:lumMod val="95000"/>
                      </a:schemeClr>
                    </a:solidFill>
                  </a:tcPr>
                </a:tc>
                <a:tc>
                  <a:txBody>
                    <a:bodyPr/>
                    <a:lstStyle/>
                    <a:p>
                      <a:pPr marL="0" indent="0" algn="ctr" rtl="0" fontAlgn="ctr">
                        <a:buFont typeface="Arial" panose="020B0604020202020204" pitchFamily="34" charset="0"/>
                        <a:buNone/>
                      </a:pPr>
                      <a:endParaRPr lang="en-US" sz="1400" b="0" i="0" u="none" strike="noStrike" dirty="0">
                        <a:solidFill>
                          <a:schemeClr val="bg2">
                            <a:lumMod val="10000"/>
                          </a:schemeClr>
                        </a:solidFill>
                        <a:effectLst/>
                        <a:latin typeface="+mn-lt"/>
                      </a:endParaRPr>
                    </a:p>
                  </a:txBody>
                  <a:tcPr marL="91447" marR="91447" anchor="ctr">
                    <a:lnL>
                      <a:noFill/>
                    </a:lnL>
                    <a:lnR>
                      <a:noFill/>
                    </a:lnR>
                    <a:lnT>
                      <a:noFill/>
                    </a:lnT>
                    <a:lnB>
                      <a:noFill/>
                    </a:lnB>
                    <a:lnTlToBr>
                      <a:noFill/>
                    </a:lnTlToBr>
                    <a:lnBlToTr>
                      <a:noFill/>
                    </a:lnBlToTr>
                    <a:solidFill>
                      <a:schemeClr val="tx1">
                        <a:lumMod val="95000"/>
                      </a:schemeClr>
                    </a:solidFill>
                  </a:tcPr>
                </a:tc>
                <a:tc>
                  <a:txBody>
                    <a:bodyPr/>
                    <a:lstStyle/>
                    <a:p>
                      <a:pPr marL="0" indent="0" algn="ctr" rtl="0" fontAlgn="ctr">
                        <a:buFont typeface="Arial" panose="020B0604020202020204" pitchFamily="34" charset="0"/>
                        <a:buNone/>
                      </a:pPr>
                      <a:endParaRPr lang="en-US" sz="1400" b="0" i="0" u="none" strike="noStrike" dirty="0">
                        <a:solidFill>
                          <a:schemeClr val="bg2">
                            <a:lumMod val="10000"/>
                          </a:schemeClr>
                        </a:solidFill>
                        <a:effectLst/>
                        <a:latin typeface="+mn-lt"/>
                      </a:endParaRPr>
                    </a:p>
                  </a:txBody>
                  <a:tcPr marL="91447" marR="91447" anchor="ctr">
                    <a:lnL>
                      <a:noFill/>
                    </a:lnL>
                    <a:lnR>
                      <a:noFill/>
                    </a:lnR>
                    <a:lnT>
                      <a:noFill/>
                    </a:lnT>
                    <a:lnB>
                      <a:noFill/>
                    </a:lnB>
                    <a:lnTlToBr>
                      <a:noFill/>
                    </a:lnTlToBr>
                    <a:lnBlToTr>
                      <a:noFill/>
                    </a:lnBlToTr>
                    <a:solidFill>
                      <a:schemeClr val="tx1">
                        <a:lumMod val="95000"/>
                      </a:schemeClr>
                    </a:solidFill>
                  </a:tcPr>
                </a:tc>
                <a:tc>
                  <a:txBody>
                    <a:bodyPr/>
                    <a:lstStyle/>
                    <a:p>
                      <a:pPr marL="0" indent="0" algn="ctr" rtl="0" fontAlgn="ctr">
                        <a:buFont typeface="Arial" panose="020B0604020202020204" pitchFamily="34" charset="0"/>
                        <a:buNone/>
                      </a:pPr>
                      <a:endParaRPr lang="en-US" sz="1400" b="0" i="0" u="none" strike="noStrike" dirty="0">
                        <a:solidFill>
                          <a:schemeClr val="bg2">
                            <a:lumMod val="10000"/>
                          </a:schemeClr>
                        </a:solidFill>
                        <a:effectLst/>
                        <a:latin typeface="+mn-lt"/>
                      </a:endParaRPr>
                    </a:p>
                  </a:txBody>
                  <a:tcPr marL="91447" marR="91447" anchor="ctr">
                    <a:lnL>
                      <a:noFill/>
                    </a:lnL>
                    <a:lnR>
                      <a:noFill/>
                    </a:lnR>
                    <a:lnT>
                      <a:noFill/>
                    </a:lnT>
                    <a:lnB>
                      <a:noFill/>
                    </a:lnB>
                    <a:lnTlToBr>
                      <a:noFill/>
                    </a:lnTlToBr>
                    <a:lnBlToTr>
                      <a:noFill/>
                    </a:lnBlToTr>
                    <a:solidFill>
                      <a:schemeClr val="tx1">
                        <a:lumMod val="95000"/>
                      </a:schemeClr>
                    </a:solidFill>
                  </a:tcPr>
                </a:tc>
                <a:extLst>
                  <a:ext uri="{0D108BD9-81ED-4DB2-BD59-A6C34878D82A}">
                    <a16:rowId xmlns:a16="http://schemas.microsoft.com/office/drawing/2014/main" xmlns="" val="10007"/>
                  </a:ext>
                </a:extLst>
              </a:tr>
              <a:tr h="304800">
                <a:tc>
                  <a:txBody>
                    <a:bodyPr/>
                    <a:lstStyle/>
                    <a:p>
                      <a:pPr marL="285750" indent="-166688" algn="l" fontAlgn="b">
                        <a:buFont typeface="Wingdings" panose="05000000000000000000" pitchFamily="2" charset="2"/>
                        <a:buChar char="§"/>
                      </a:pPr>
                      <a:r>
                        <a:rPr lang="en-US" sz="1400" b="0" i="0" u="none" strike="noStrike" dirty="0">
                          <a:solidFill>
                            <a:schemeClr val="bg2">
                              <a:lumMod val="10000"/>
                            </a:schemeClr>
                          </a:solidFill>
                          <a:effectLst/>
                          <a:latin typeface="+mn-lt"/>
                        </a:rPr>
                        <a:t>Fatigue</a:t>
                      </a:r>
                    </a:p>
                  </a:txBody>
                  <a:tcPr marL="91447" marR="91447" anchor="ctr">
                    <a:lnL>
                      <a:noFill/>
                    </a:lnL>
                    <a:lnR>
                      <a:noFill/>
                    </a:lnR>
                    <a:lnT>
                      <a:noFill/>
                    </a:lnT>
                    <a:lnB>
                      <a:noFill/>
                    </a:lnB>
                    <a:lnTlToBr>
                      <a:noFill/>
                    </a:lnTlToBr>
                    <a:lnBlToTr>
                      <a:noFill/>
                    </a:lnBlToTr>
                    <a:solidFill>
                      <a:schemeClr val="tx1">
                        <a:lumMod val="95000"/>
                      </a:schemeClr>
                    </a:solidFill>
                  </a:tcPr>
                </a:tc>
                <a:tc>
                  <a:txBody>
                    <a:bodyPr/>
                    <a:lstStyle/>
                    <a:p>
                      <a:pPr marL="0" indent="0" algn="ctr" fontAlgn="b">
                        <a:buFont typeface="Arial" panose="020B0604020202020204" pitchFamily="34" charset="0"/>
                        <a:buNone/>
                      </a:pPr>
                      <a:r>
                        <a:rPr lang="en-US" sz="1400" b="0" i="0" u="none" strike="noStrike" dirty="0">
                          <a:solidFill>
                            <a:schemeClr val="bg2">
                              <a:lumMod val="10000"/>
                            </a:schemeClr>
                          </a:solidFill>
                          <a:effectLst/>
                          <a:latin typeface="+mn-lt"/>
                        </a:rPr>
                        <a:t>15</a:t>
                      </a:r>
                    </a:p>
                  </a:txBody>
                  <a:tcPr marL="91447" marR="91447" anchor="ctr">
                    <a:lnL>
                      <a:noFill/>
                    </a:lnL>
                    <a:lnR>
                      <a:noFill/>
                    </a:lnR>
                    <a:lnT>
                      <a:noFill/>
                    </a:lnT>
                    <a:lnB>
                      <a:noFill/>
                    </a:lnB>
                    <a:lnTlToBr>
                      <a:noFill/>
                    </a:lnTlToBr>
                    <a:lnBlToTr>
                      <a:noFill/>
                    </a:lnBlToTr>
                    <a:solidFill>
                      <a:schemeClr val="tx1">
                        <a:lumMod val="95000"/>
                      </a:schemeClr>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29</a:t>
                      </a:r>
                    </a:p>
                  </a:txBody>
                  <a:tcPr marL="91447" marR="91447" anchor="ctr">
                    <a:lnL>
                      <a:noFill/>
                    </a:lnL>
                    <a:lnR>
                      <a:noFill/>
                    </a:lnR>
                    <a:lnT>
                      <a:noFill/>
                    </a:lnT>
                    <a:lnB>
                      <a:noFill/>
                    </a:lnB>
                    <a:lnTlToBr>
                      <a:noFill/>
                    </a:lnTlToBr>
                    <a:lnBlToTr>
                      <a:noFill/>
                    </a:lnBlToTr>
                    <a:solidFill>
                      <a:schemeClr val="tx1">
                        <a:lumMod val="95000"/>
                      </a:schemeClr>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48</a:t>
                      </a:r>
                    </a:p>
                  </a:txBody>
                  <a:tcPr marL="91447" marR="91447" anchor="ctr">
                    <a:lnL>
                      <a:noFill/>
                    </a:lnL>
                    <a:lnR>
                      <a:noFill/>
                    </a:lnR>
                    <a:lnT>
                      <a:noFill/>
                    </a:lnT>
                    <a:lnB>
                      <a:noFill/>
                    </a:lnB>
                    <a:lnTlToBr>
                      <a:noFill/>
                    </a:lnTlToBr>
                    <a:lnBlToTr>
                      <a:noFill/>
                    </a:lnBlToTr>
                    <a:solidFill>
                      <a:schemeClr val="tx1">
                        <a:lumMod val="95000"/>
                      </a:schemeClr>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24</a:t>
                      </a:r>
                    </a:p>
                  </a:txBody>
                  <a:tcPr marL="91447" marR="91447" anchor="ctr">
                    <a:lnL>
                      <a:noFill/>
                    </a:lnL>
                    <a:lnR>
                      <a:noFill/>
                    </a:lnR>
                    <a:lnT>
                      <a:noFill/>
                    </a:lnT>
                    <a:lnB>
                      <a:noFill/>
                    </a:lnB>
                    <a:lnTlToBr>
                      <a:noFill/>
                    </a:lnTlToBr>
                    <a:lnBlToTr>
                      <a:noFill/>
                    </a:lnBlToTr>
                    <a:solidFill>
                      <a:schemeClr val="tx1">
                        <a:lumMod val="95000"/>
                      </a:schemeClr>
                    </a:solidFill>
                  </a:tcPr>
                </a:tc>
                <a:extLst>
                  <a:ext uri="{0D108BD9-81ED-4DB2-BD59-A6C34878D82A}">
                    <a16:rowId xmlns:a16="http://schemas.microsoft.com/office/drawing/2014/main" xmlns="" val="10008"/>
                  </a:ext>
                </a:extLst>
              </a:tr>
              <a:tr h="304800">
                <a:tc>
                  <a:txBody>
                    <a:bodyPr/>
                    <a:lstStyle/>
                    <a:p>
                      <a:pPr marL="285750" indent="-166688" algn="l" fontAlgn="b">
                        <a:buFont typeface="Wingdings" panose="05000000000000000000" pitchFamily="2" charset="2"/>
                        <a:buChar char="§"/>
                      </a:pPr>
                      <a:r>
                        <a:rPr lang="en-US" sz="1400" b="0" i="0" u="none" strike="noStrike" dirty="0">
                          <a:solidFill>
                            <a:schemeClr val="bg2">
                              <a:lumMod val="10000"/>
                            </a:schemeClr>
                          </a:solidFill>
                          <a:effectLst/>
                          <a:latin typeface="+mn-lt"/>
                        </a:rPr>
                        <a:t>Headache</a:t>
                      </a:r>
                    </a:p>
                  </a:txBody>
                  <a:tcPr marL="91447" marR="91447" anchor="ctr">
                    <a:lnL>
                      <a:noFill/>
                    </a:lnL>
                    <a:lnR>
                      <a:noFill/>
                    </a:lnR>
                    <a:lnT>
                      <a:noFill/>
                    </a:lnT>
                    <a:lnB>
                      <a:noFill/>
                    </a:lnB>
                    <a:lnTlToBr>
                      <a:noFill/>
                    </a:lnTlToBr>
                    <a:lnBlToTr>
                      <a:noFill/>
                    </a:lnBlToTr>
                    <a:solidFill>
                      <a:schemeClr val="tx1">
                        <a:lumMod val="95000"/>
                      </a:schemeClr>
                    </a:solidFill>
                  </a:tcPr>
                </a:tc>
                <a:tc>
                  <a:txBody>
                    <a:bodyPr/>
                    <a:lstStyle/>
                    <a:p>
                      <a:pPr marL="0" indent="0" algn="ctr" fontAlgn="b">
                        <a:buFont typeface="Arial" panose="020B0604020202020204" pitchFamily="34" charset="0"/>
                        <a:buNone/>
                      </a:pPr>
                      <a:r>
                        <a:rPr lang="en-US" sz="1400" b="0" i="0" u="none" strike="noStrike" dirty="0">
                          <a:solidFill>
                            <a:schemeClr val="bg2">
                              <a:lumMod val="10000"/>
                            </a:schemeClr>
                          </a:solidFill>
                          <a:effectLst/>
                          <a:latin typeface="+mn-lt"/>
                        </a:rPr>
                        <a:t>19</a:t>
                      </a:r>
                    </a:p>
                  </a:txBody>
                  <a:tcPr marL="91447" marR="91447" anchor="ctr">
                    <a:lnL>
                      <a:noFill/>
                    </a:lnL>
                    <a:lnR>
                      <a:noFill/>
                    </a:lnR>
                    <a:lnT>
                      <a:noFill/>
                    </a:lnT>
                    <a:lnB>
                      <a:noFill/>
                    </a:lnB>
                    <a:lnTlToBr>
                      <a:noFill/>
                    </a:lnTlToBr>
                    <a:lnBlToTr>
                      <a:noFill/>
                    </a:lnBlToTr>
                    <a:solidFill>
                      <a:schemeClr val="tx1">
                        <a:lumMod val="95000"/>
                      </a:schemeClr>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27</a:t>
                      </a:r>
                    </a:p>
                  </a:txBody>
                  <a:tcPr marL="91447" marR="91447" anchor="ctr">
                    <a:lnL>
                      <a:noFill/>
                    </a:lnL>
                    <a:lnR>
                      <a:noFill/>
                    </a:lnR>
                    <a:lnT>
                      <a:noFill/>
                    </a:lnT>
                    <a:lnB>
                      <a:noFill/>
                    </a:lnB>
                    <a:lnTlToBr>
                      <a:noFill/>
                    </a:lnTlToBr>
                    <a:lnBlToTr>
                      <a:noFill/>
                    </a:lnBlToTr>
                    <a:solidFill>
                      <a:schemeClr val="tx1">
                        <a:lumMod val="95000"/>
                      </a:schemeClr>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14</a:t>
                      </a:r>
                    </a:p>
                  </a:txBody>
                  <a:tcPr marL="91447" marR="91447" anchor="ctr">
                    <a:lnL>
                      <a:noFill/>
                    </a:lnL>
                    <a:lnR>
                      <a:noFill/>
                    </a:lnR>
                    <a:lnT>
                      <a:noFill/>
                    </a:lnT>
                    <a:lnB>
                      <a:noFill/>
                    </a:lnB>
                    <a:lnTlToBr>
                      <a:noFill/>
                    </a:lnTlToBr>
                    <a:lnBlToTr>
                      <a:noFill/>
                    </a:lnBlToTr>
                    <a:solidFill>
                      <a:schemeClr val="tx1">
                        <a:lumMod val="95000"/>
                      </a:schemeClr>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12</a:t>
                      </a:r>
                    </a:p>
                  </a:txBody>
                  <a:tcPr marL="91447" marR="91447" anchor="ctr">
                    <a:lnL>
                      <a:noFill/>
                    </a:lnL>
                    <a:lnR>
                      <a:noFill/>
                    </a:lnR>
                    <a:lnT>
                      <a:noFill/>
                    </a:lnT>
                    <a:lnB>
                      <a:noFill/>
                    </a:lnB>
                    <a:lnTlToBr>
                      <a:noFill/>
                    </a:lnTlToBr>
                    <a:lnBlToTr>
                      <a:noFill/>
                    </a:lnBlToTr>
                    <a:solidFill>
                      <a:schemeClr val="tx1">
                        <a:lumMod val="95000"/>
                      </a:schemeClr>
                    </a:solidFill>
                  </a:tcPr>
                </a:tc>
                <a:extLst>
                  <a:ext uri="{0D108BD9-81ED-4DB2-BD59-A6C34878D82A}">
                    <a16:rowId xmlns:a16="http://schemas.microsoft.com/office/drawing/2014/main" xmlns="" val="10009"/>
                  </a:ext>
                </a:extLst>
              </a:tr>
              <a:tr h="304800">
                <a:tc>
                  <a:txBody>
                    <a:bodyPr/>
                    <a:lstStyle/>
                    <a:p>
                      <a:pPr marL="285750" indent="-166688" algn="l" fontAlgn="b">
                        <a:buFont typeface="Wingdings" panose="05000000000000000000" pitchFamily="2" charset="2"/>
                        <a:buChar char="§"/>
                      </a:pPr>
                      <a:r>
                        <a:rPr lang="en-US" sz="1400" b="0" i="0" u="none" strike="noStrike" dirty="0">
                          <a:solidFill>
                            <a:schemeClr val="bg2">
                              <a:lumMod val="10000"/>
                            </a:schemeClr>
                          </a:solidFill>
                          <a:effectLst/>
                          <a:latin typeface="+mn-lt"/>
                        </a:rPr>
                        <a:t>Nausea</a:t>
                      </a:r>
                    </a:p>
                  </a:txBody>
                  <a:tcPr marL="91447" marR="91447" anchor="ctr">
                    <a:lnL>
                      <a:noFill/>
                    </a:lnL>
                    <a:lnR>
                      <a:noFill/>
                    </a:lnR>
                    <a:lnT>
                      <a:noFill/>
                    </a:lnT>
                    <a:lnB>
                      <a:noFill/>
                    </a:lnB>
                    <a:lnTlToBr>
                      <a:noFill/>
                    </a:lnTlToBr>
                    <a:lnBlToTr>
                      <a:noFill/>
                    </a:lnBlToTr>
                    <a:solidFill>
                      <a:schemeClr val="tx1">
                        <a:lumMod val="95000"/>
                      </a:schemeClr>
                    </a:solidFill>
                  </a:tcPr>
                </a:tc>
                <a:tc>
                  <a:txBody>
                    <a:bodyPr/>
                    <a:lstStyle/>
                    <a:p>
                      <a:pPr marL="0" indent="0" algn="ctr" fontAlgn="b">
                        <a:buFont typeface="Arial" panose="020B0604020202020204" pitchFamily="34" charset="0"/>
                        <a:buNone/>
                      </a:pPr>
                      <a:r>
                        <a:rPr lang="en-US" sz="1400" b="0" i="0" u="none" strike="noStrike" dirty="0">
                          <a:solidFill>
                            <a:schemeClr val="bg2">
                              <a:lumMod val="10000"/>
                            </a:schemeClr>
                          </a:solidFill>
                          <a:effectLst/>
                          <a:latin typeface="+mn-lt"/>
                        </a:rPr>
                        <a:t>11</a:t>
                      </a:r>
                    </a:p>
                  </a:txBody>
                  <a:tcPr marL="91447" marR="91447" anchor="ctr">
                    <a:lnL>
                      <a:noFill/>
                    </a:lnL>
                    <a:lnR>
                      <a:noFill/>
                    </a:lnR>
                    <a:lnT>
                      <a:noFill/>
                    </a:lnT>
                    <a:lnB>
                      <a:noFill/>
                    </a:lnB>
                    <a:lnTlToBr>
                      <a:noFill/>
                    </a:lnTlToBr>
                    <a:lnBlToTr>
                      <a:noFill/>
                    </a:lnBlToTr>
                    <a:solidFill>
                      <a:schemeClr val="tx1">
                        <a:lumMod val="95000"/>
                      </a:schemeClr>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15</a:t>
                      </a:r>
                    </a:p>
                  </a:txBody>
                  <a:tcPr marL="91447" marR="91447" anchor="ctr">
                    <a:lnL>
                      <a:noFill/>
                    </a:lnL>
                    <a:lnR>
                      <a:noFill/>
                    </a:lnR>
                    <a:lnT>
                      <a:noFill/>
                    </a:lnT>
                    <a:lnB>
                      <a:noFill/>
                    </a:lnB>
                    <a:lnTlToBr>
                      <a:noFill/>
                    </a:lnTlToBr>
                    <a:lnBlToTr>
                      <a:noFill/>
                    </a:lnBlToTr>
                    <a:solidFill>
                      <a:schemeClr val="tx1">
                        <a:lumMod val="95000"/>
                      </a:schemeClr>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NA</a:t>
                      </a:r>
                    </a:p>
                  </a:txBody>
                  <a:tcPr marL="91447" marR="91447" anchor="ctr">
                    <a:lnL>
                      <a:noFill/>
                    </a:lnL>
                    <a:lnR>
                      <a:noFill/>
                    </a:lnR>
                    <a:lnT>
                      <a:noFill/>
                    </a:lnT>
                    <a:lnB>
                      <a:noFill/>
                    </a:lnB>
                    <a:lnTlToBr>
                      <a:noFill/>
                    </a:lnTlToBr>
                    <a:lnBlToTr>
                      <a:noFill/>
                    </a:lnBlToTr>
                    <a:solidFill>
                      <a:schemeClr val="tx1">
                        <a:lumMod val="95000"/>
                      </a:schemeClr>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NA</a:t>
                      </a:r>
                    </a:p>
                  </a:txBody>
                  <a:tcPr marL="91447" marR="91447" anchor="ctr">
                    <a:lnL>
                      <a:noFill/>
                    </a:lnL>
                    <a:lnR>
                      <a:noFill/>
                    </a:lnR>
                    <a:lnT>
                      <a:noFill/>
                    </a:lnT>
                    <a:lnB>
                      <a:noFill/>
                    </a:lnB>
                    <a:lnTlToBr>
                      <a:noFill/>
                    </a:lnTlToBr>
                    <a:lnBlToTr>
                      <a:noFill/>
                    </a:lnBlToTr>
                    <a:solidFill>
                      <a:schemeClr val="tx1">
                        <a:lumMod val="95000"/>
                      </a:schemeClr>
                    </a:solidFill>
                  </a:tcPr>
                </a:tc>
                <a:extLst>
                  <a:ext uri="{0D108BD9-81ED-4DB2-BD59-A6C34878D82A}">
                    <a16:rowId xmlns:a16="http://schemas.microsoft.com/office/drawing/2014/main" xmlns="" val="10010"/>
                  </a:ext>
                </a:extLst>
              </a:tr>
              <a:tr h="304800">
                <a:tc>
                  <a:txBody>
                    <a:bodyPr/>
                    <a:lstStyle/>
                    <a:p>
                      <a:pPr marL="285750" indent="-166688" algn="l" fontAlgn="b">
                        <a:buFont typeface="Wingdings" panose="05000000000000000000" pitchFamily="2" charset="2"/>
                        <a:buChar char="§"/>
                      </a:pPr>
                      <a:r>
                        <a:rPr lang="en-US" sz="1400" b="0" i="0" u="none" strike="noStrike" dirty="0">
                          <a:solidFill>
                            <a:schemeClr val="bg2">
                              <a:lumMod val="10000"/>
                            </a:schemeClr>
                          </a:solidFill>
                          <a:effectLst/>
                          <a:latin typeface="+mn-lt"/>
                        </a:rPr>
                        <a:t>Diarrhea</a:t>
                      </a:r>
                    </a:p>
                  </a:txBody>
                  <a:tcPr marL="91447" marR="91447" anchor="ctr">
                    <a:lnL>
                      <a:noFill/>
                    </a:lnL>
                    <a:lnR>
                      <a:noFill/>
                    </a:lnR>
                    <a:lnT>
                      <a:noFill/>
                    </a:lnT>
                    <a:lnB>
                      <a:noFill/>
                    </a:lnB>
                    <a:lnTlToBr>
                      <a:noFill/>
                    </a:lnTlToBr>
                    <a:lnBlToTr>
                      <a:noFill/>
                    </a:lnBlToTr>
                    <a:solidFill>
                      <a:schemeClr val="tx1">
                        <a:lumMod val="95000"/>
                      </a:schemeClr>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NA</a:t>
                      </a:r>
                    </a:p>
                  </a:txBody>
                  <a:tcPr marL="91447" marR="91447" anchor="ctr">
                    <a:lnL>
                      <a:noFill/>
                    </a:lnL>
                    <a:lnR>
                      <a:noFill/>
                    </a:lnR>
                    <a:lnT>
                      <a:noFill/>
                    </a:lnT>
                    <a:lnB>
                      <a:noFill/>
                    </a:lnB>
                    <a:lnTlToBr>
                      <a:noFill/>
                    </a:lnTlToBr>
                    <a:lnBlToTr>
                      <a:noFill/>
                    </a:lnBlToTr>
                    <a:solidFill>
                      <a:schemeClr val="tx1">
                        <a:lumMod val="95000"/>
                      </a:schemeClr>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NA</a:t>
                      </a:r>
                    </a:p>
                  </a:txBody>
                  <a:tcPr marL="91447" marR="91447" anchor="ctr">
                    <a:lnL>
                      <a:noFill/>
                    </a:lnL>
                    <a:lnR>
                      <a:noFill/>
                    </a:lnR>
                    <a:lnT>
                      <a:noFill/>
                    </a:lnT>
                    <a:lnB>
                      <a:noFill/>
                    </a:lnB>
                    <a:lnTlToBr>
                      <a:noFill/>
                    </a:lnTlToBr>
                    <a:lnBlToTr>
                      <a:noFill/>
                    </a:lnBlToTr>
                    <a:solidFill>
                      <a:schemeClr val="tx1">
                        <a:lumMod val="95000"/>
                      </a:schemeClr>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7</a:t>
                      </a:r>
                    </a:p>
                  </a:txBody>
                  <a:tcPr marL="91447" marR="91447" anchor="ctr">
                    <a:lnL>
                      <a:noFill/>
                    </a:lnL>
                    <a:lnR>
                      <a:noFill/>
                    </a:lnR>
                    <a:lnT>
                      <a:noFill/>
                    </a:lnT>
                    <a:lnB>
                      <a:noFill/>
                    </a:lnB>
                    <a:lnTlToBr>
                      <a:noFill/>
                    </a:lnTlToBr>
                    <a:lnBlToTr>
                      <a:noFill/>
                    </a:lnBlToTr>
                    <a:solidFill>
                      <a:schemeClr val="tx1">
                        <a:lumMod val="95000"/>
                      </a:schemeClr>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10</a:t>
                      </a:r>
                    </a:p>
                  </a:txBody>
                  <a:tcPr marL="91447" marR="91447" anchor="ctr">
                    <a:lnL>
                      <a:noFill/>
                    </a:lnL>
                    <a:lnR>
                      <a:noFill/>
                    </a:lnR>
                    <a:lnT>
                      <a:noFill/>
                    </a:lnT>
                    <a:lnB>
                      <a:noFill/>
                    </a:lnB>
                    <a:lnTlToBr>
                      <a:noFill/>
                    </a:lnTlToBr>
                    <a:lnBlToTr>
                      <a:noFill/>
                    </a:lnBlToTr>
                    <a:solidFill>
                      <a:schemeClr val="tx1">
                        <a:lumMod val="95000"/>
                      </a:schemeClr>
                    </a:solidFill>
                  </a:tcPr>
                </a:tc>
                <a:extLst>
                  <a:ext uri="{0D108BD9-81ED-4DB2-BD59-A6C34878D82A}">
                    <a16:rowId xmlns:a16="http://schemas.microsoft.com/office/drawing/2014/main" xmlns="" val="10011"/>
                  </a:ext>
                </a:extLst>
              </a:tr>
              <a:tr h="304800">
                <a:tc>
                  <a:txBody>
                    <a:bodyPr/>
                    <a:lstStyle/>
                    <a:p>
                      <a:pPr marL="285750" indent="-166688" algn="l" fontAlgn="b">
                        <a:buFont typeface="Wingdings" panose="05000000000000000000" pitchFamily="2" charset="2"/>
                        <a:buChar char="§"/>
                      </a:pPr>
                      <a:r>
                        <a:rPr lang="en-US" sz="1400" b="0" i="0" u="none" strike="noStrike" dirty="0">
                          <a:solidFill>
                            <a:schemeClr val="bg2">
                              <a:lumMod val="10000"/>
                            </a:schemeClr>
                          </a:solidFill>
                          <a:effectLst/>
                          <a:latin typeface="+mn-lt"/>
                        </a:rPr>
                        <a:t>Pruritus</a:t>
                      </a:r>
                    </a:p>
                  </a:txBody>
                  <a:tcPr marL="91447" marR="91447" anchor="ctr">
                    <a:lnL>
                      <a:noFill/>
                    </a:lnL>
                    <a:lnR>
                      <a:noFill/>
                    </a:lnR>
                    <a:lnT>
                      <a:noFill/>
                    </a:lnT>
                    <a:lnB>
                      <a:noFill/>
                    </a:lnB>
                    <a:lnTlToBr>
                      <a:noFill/>
                    </a:lnTlToBr>
                    <a:lnBlToTr>
                      <a:noFill/>
                    </a:lnBlToTr>
                    <a:solidFill>
                      <a:schemeClr val="tx1">
                        <a:lumMod val="9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lang="en-US" sz="1400" b="0" i="0" u="none" strike="noStrike" dirty="0">
                          <a:solidFill>
                            <a:schemeClr val="bg2">
                              <a:lumMod val="10000"/>
                            </a:schemeClr>
                          </a:solidFill>
                          <a:effectLst/>
                          <a:latin typeface="+mn-lt"/>
                        </a:rPr>
                        <a:t>NA</a:t>
                      </a:r>
                    </a:p>
                  </a:txBody>
                  <a:tcPr marL="91447" marR="91447" anchor="ctr">
                    <a:lnL>
                      <a:noFill/>
                    </a:lnL>
                    <a:lnR>
                      <a:noFill/>
                    </a:lnR>
                    <a:lnT>
                      <a:noFill/>
                    </a:lnT>
                    <a:lnB>
                      <a:noFill/>
                    </a:lnB>
                    <a:lnTlToBr>
                      <a:noFill/>
                    </a:lnTlToBr>
                    <a:lnBlToTr>
                      <a:noFill/>
                    </a:lnBlToTr>
                    <a:solidFill>
                      <a:schemeClr val="tx1">
                        <a:lumMod val="95000"/>
                      </a:schemeClr>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NA</a:t>
                      </a:r>
                    </a:p>
                  </a:txBody>
                  <a:tcPr marL="91447" marR="91447" anchor="ctr">
                    <a:lnL>
                      <a:noFill/>
                    </a:lnL>
                    <a:lnR>
                      <a:noFill/>
                    </a:lnR>
                    <a:lnT>
                      <a:noFill/>
                    </a:lnT>
                    <a:lnB>
                      <a:noFill/>
                    </a:lnB>
                    <a:lnTlToBr>
                      <a:noFill/>
                    </a:lnTlToBr>
                    <a:lnBlToTr>
                      <a:noFill/>
                    </a:lnBlToTr>
                    <a:solidFill>
                      <a:schemeClr val="tx1">
                        <a:lumMod val="95000"/>
                      </a:schemeClr>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11</a:t>
                      </a:r>
                    </a:p>
                  </a:txBody>
                  <a:tcPr marL="91447" marR="91447" anchor="ctr">
                    <a:lnL>
                      <a:noFill/>
                    </a:lnL>
                    <a:lnR>
                      <a:noFill/>
                    </a:lnR>
                    <a:lnT>
                      <a:noFill/>
                    </a:lnT>
                    <a:lnB>
                      <a:noFill/>
                    </a:lnB>
                    <a:lnTlToBr>
                      <a:noFill/>
                    </a:lnTlToBr>
                    <a:lnBlToTr>
                      <a:noFill/>
                    </a:lnBlToTr>
                    <a:solidFill>
                      <a:schemeClr val="tx1">
                        <a:lumMod val="95000"/>
                      </a:schemeClr>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0</a:t>
                      </a:r>
                    </a:p>
                  </a:txBody>
                  <a:tcPr marL="91447" marR="91447" anchor="ctr">
                    <a:lnL>
                      <a:noFill/>
                    </a:lnL>
                    <a:lnR>
                      <a:noFill/>
                    </a:lnR>
                    <a:lnT>
                      <a:noFill/>
                    </a:lnT>
                    <a:lnB>
                      <a:noFill/>
                    </a:lnB>
                    <a:lnTlToBr>
                      <a:noFill/>
                    </a:lnTlToBr>
                    <a:lnBlToTr>
                      <a:noFill/>
                    </a:lnBlToTr>
                    <a:solidFill>
                      <a:schemeClr val="tx1">
                        <a:lumMod val="95000"/>
                      </a:schemeClr>
                    </a:solidFill>
                  </a:tcPr>
                </a:tc>
                <a:extLst>
                  <a:ext uri="{0D108BD9-81ED-4DB2-BD59-A6C34878D82A}">
                    <a16:rowId xmlns:a16="http://schemas.microsoft.com/office/drawing/2014/main" xmlns="" val="10012"/>
                  </a:ext>
                </a:extLst>
              </a:tr>
              <a:tr h="304800">
                <a:tc>
                  <a:txBody>
                    <a:bodyPr/>
                    <a:lstStyle/>
                    <a:p>
                      <a:pPr marL="285750" indent="-166688" algn="l" fontAlgn="b">
                        <a:buFont typeface="Wingdings" panose="05000000000000000000" pitchFamily="2" charset="2"/>
                        <a:buChar char="§"/>
                      </a:pPr>
                      <a:r>
                        <a:rPr lang="en-US" sz="1400" b="0" i="0" u="none" strike="noStrike" dirty="0">
                          <a:solidFill>
                            <a:schemeClr val="bg2">
                              <a:lumMod val="10000"/>
                            </a:schemeClr>
                          </a:solidFill>
                          <a:effectLst/>
                          <a:latin typeface="+mn-lt"/>
                        </a:rPr>
                        <a:t>Rash</a:t>
                      </a:r>
                    </a:p>
                  </a:txBody>
                  <a:tcPr marL="91447" marR="91447" anchor="ctr">
                    <a:lnL>
                      <a:noFill/>
                    </a:lnL>
                    <a:lnR>
                      <a:noFill/>
                    </a:lnR>
                    <a:lnT>
                      <a:noFill/>
                    </a:lnT>
                    <a:lnB>
                      <a:noFill/>
                    </a:lnB>
                    <a:lnTlToBr>
                      <a:noFill/>
                    </a:lnTlToBr>
                    <a:lnBlToTr>
                      <a:noFill/>
                    </a:lnBlToTr>
                    <a:solidFill>
                      <a:schemeClr val="tx1">
                        <a:lumMod val="9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lang="en-US" sz="1400" b="0" i="0" u="none" strike="noStrike" dirty="0">
                          <a:solidFill>
                            <a:schemeClr val="bg2">
                              <a:lumMod val="10000"/>
                            </a:schemeClr>
                          </a:solidFill>
                          <a:effectLst/>
                          <a:latin typeface="+mn-lt"/>
                        </a:rPr>
                        <a:t>NA</a:t>
                      </a:r>
                    </a:p>
                  </a:txBody>
                  <a:tcPr marL="91447" marR="91447" anchor="ctr">
                    <a:lnL>
                      <a:noFill/>
                    </a:lnL>
                    <a:lnR>
                      <a:noFill/>
                    </a:lnR>
                    <a:lnT>
                      <a:noFill/>
                    </a:lnT>
                    <a:lnB>
                      <a:noFill/>
                    </a:lnB>
                    <a:lnTlToBr>
                      <a:noFill/>
                    </a:lnTlToBr>
                    <a:lnBlToTr>
                      <a:noFill/>
                    </a:lnBlToTr>
                    <a:solidFill>
                      <a:schemeClr val="tx1">
                        <a:lumMod val="95000"/>
                      </a:schemeClr>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NA</a:t>
                      </a:r>
                    </a:p>
                  </a:txBody>
                  <a:tcPr marL="91447" marR="91447" anchor="ctr">
                    <a:lnL>
                      <a:noFill/>
                    </a:lnL>
                    <a:lnR>
                      <a:noFill/>
                    </a:lnR>
                    <a:lnT>
                      <a:noFill/>
                    </a:lnT>
                    <a:lnB>
                      <a:noFill/>
                    </a:lnB>
                    <a:lnTlToBr>
                      <a:noFill/>
                    </a:lnTlToBr>
                    <a:lnBlToTr>
                      <a:noFill/>
                    </a:lnBlToTr>
                    <a:solidFill>
                      <a:schemeClr val="tx1">
                        <a:lumMod val="95000"/>
                      </a:schemeClr>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14</a:t>
                      </a:r>
                    </a:p>
                  </a:txBody>
                  <a:tcPr marL="91447" marR="91447" anchor="ctr">
                    <a:lnL>
                      <a:noFill/>
                    </a:lnL>
                    <a:lnR>
                      <a:noFill/>
                    </a:lnR>
                    <a:lnT>
                      <a:noFill/>
                    </a:lnT>
                    <a:lnB>
                      <a:noFill/>
                    </a:lnB>
                    <a:lnTlToBr>
                      <a:noFill/>
                    </a:lnTlToBr>
                    <a:lnBlToTr>
                      <a:noFill/>
                    </a:lnBlToTr>
                    <a:solidFill>
                      <a:schemeClr val="tx1">
                        <a:lumMod val="95000"/>
                      </a:schemeClr>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4</a:t>
                      </a:r>
                    </a:p>
                  </a:txBody>
                  <a:tcPr marL="91447" marR="91447" anchor="ctr">
                    <a:lnL>
                      <a:noFill/>
                    </a:lnL>
                    <a:lnR>
                      <a:noFill/>
                    </a:lnR>
                    <a:lnT>
                      <a:noFill/>
                    </a:lnT>
                    <a:lnB>
                      <a:noFill/>
                    </a:lnB>
                    <a:lnTlToBr>
                      <a:noFill/>
                    </a:lnTlToBr>
                    <a:lnBlToTr>
                      <a:noFill/>
                    </a:lnBlToTr>
                    <a:solidFill>
                      <a:schemeClr val="tx1">
                        <a:lumMod val="95000"/>
                      </a:schemeClr>
                    </a:solidFill>
                  </a:tcPr>
                </a:tc>
                <a:extLst>
                  <a:ext uri="{0D108BD9-81ED-4DB2-BD59-A6C34878D82A}">
                    <a16:rowId xmlns:a16="http://schemas.microsoft.com/office/drawing/2014/main" xmlns="" val="10013"/>
                  </a:ext>
                </a:extLst>
              </a:tr>
            </a:tbl>
          </a:graphicData>
        </a:graphic>
      </p:graphicFrame>
      <p:grpSp>
        <p:nvGrpSpPr>
          <p:cNvPr id="9262" name="Group 16"/>
          <p:cNvGrpSpPr>
            <a:grpSpLocks/>
          </p:cNvGrpSpPr>
          <p:nvPr/>
        </p:nvGrpSpPr>
        <p:grpSpPr bwMode="auto">
          <a:xfrm>
            <a:off x="6291263" y="6208713"/>
            <a:ext cx="2673350" cy="450850"/>
            <a:chOff x="9289790" y="4481726"/>
            <a:chExt cx="2673350" cy="450347"/>
          </a:xfrm>
        </p:grpSpPr>
        <p:pic>
          <p:nvPicPr>
            <p:cNvPr id="9263"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74958" y="4481726"/>
              <a:ext cx="566997" cy="184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9264" name="Rectangle 8"/>
            <p:cNvSpPr>
              <a:spLocks noChangeArrowheads="1"/>
            </p:cNvSpPr>
            <p:nvPr/>
          </p:nvSpPr>
          <p:spPr bwMode="auto">
            <a:xfrm>
              <a:off x="9289790" y="4624098"/>
              <a:ext cx="26733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r>
                <a:rPr lang="en-US" altLang="en-US" sz="1400" b="0" dirty="0">
                  <a:solidFill>
                    <a:schemeClr val="bg2"/>
                  </a:solidFill>
                </a:rPr>
                <a:t>Slide credit: </a:t>
              </a:r>
              <a:r>
                <a:rPr lang="en-US" altLang="en-US" sz="1400" b="0" dirty="0">
                  <a:solidFill>
                    <a:schemeClr val="bg2"/>
                  </a:solidFill>
                  <a:hlinkClick r:id="rId4"/>
                </a:rPr>
                <a:t>clinicaloptions.com</a:t>
              </a:r>
              <a:endParaRPr lang="en-US" altLang="en-US" sz="1400" b="0" dirty="0">
                <a:solidFill>
                  <a:schemeClr val="bg2"/>
                </a:solidFill>
              </a:endParaRPr>
            </a:p>
          </p:txBody>
        </p:sp>
      </p:grpSp>
      <p:sp>
        <p:nvSpPr>
          <p:cNvPr id="7" name="Text Box 11"/>
          <p:cNvSpPr txBox="1">
            <a:spLocks noChangeArrowheads="1"/>
          </p:cNvSpPr>
          <p:nvPr/>
        </p:nvSpPr>
        <p:spPr bwMode="auto">
          <a:xfrm>
            <a:off x="285750" y="6196310"/>
            <a:ext cx="60086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pPr>
            <a:r>
              <a:rPr lang="nb-NO" altLang="en-US" sz="1200" b="0" dirty="0">
                <a:solidFill>
                  <a:schemeClr val="bg2"/>
                </a:solidFill>
              </a:rPr>
              <a:t>1. Lawitz E, et al. AASLD 2016. Abstract 110. </a:t>
            </a:r>
          </a:p>
          <a:p>
            <a:pPr eaLnBrk="1" hangingPunct="1">
              <a:lnSpc>
                <a:spcPct val="100000"/>
              </a:lnSpc>
              <a:spcBef>
                <a:spcPct val="0"/>
              </a:spcBef>
              <a:spcAft>
                <a:spcPct val="0"/>
              </a:spcAft>
              <a:buClrTx/>
              <a:buFontTx/>
              <a:buNone/>
            </a:pPr>
            <a:r>
              <a:rPr lang="nb-NO" altLang="en-US" sz="1200" b="0" dirty="0">
                <a:solidFill>
                  <a:schemeClr val="bg2"/>
                </a:solidFill>
              </a:rPr>
              <a:t>2. Wyles DL, et al. AASLD 2016. Abstract 193.</a:t>
            </a:r>
          </a:p>
        </p:txBody>
      </p:sp>
      <p:sp>
        <p:nvSpPr>
          <p:cNvPr id="10" name="Text Box 11"/>
          <p:cNvSpPr txBox="1">
            <a:spLocks noChangeArrowheads="1"/>
          </p:cNvSpPr>
          <p:nvPr/>
        </p:nvSpPr>
        <p:spPr bwMode="auto">
          <a:xfrm>
            <a:off x="3475588" y="5941866"/>
            <a:ext cx="600868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pPr>
            <a:r>
              <a:rPr lang="nb-NO" altLang="en-US" sz="1400" b="0" dirty="0">
                <a:solidFill>
                  <a:schemeClr val="tx1"/>
                </a:solidFill>
              </a:rPr>
              <a:t>*</a:t>
            </a:r>
            <a:r>
              <a:rPr lang="en-US" altLang="en-US" sz="1400" b="0" dirty="0">
                <a:solidFill>
                  <a:schemeClr val="tx1"/>
                </a:solidFill>
              </a:rPr>
              <a:t>Deemed unrelated to study drug</a:t>
            </a:r>
            <a:r>
              <a:rPr lang="nb-NO" altLang="en-US" sz="1400" b="0" dirty="0">
                <a:solidFill>
                  <a:schemeClr val="tx1"/>
                </a:solidFill>
              </a:rPr>
              <a:t>.</a:t>
            </a:r>
          </a:p>
        </p:txBody>
      </p:sp>
      <p:cxnSp>
        <p:nvCxnSpPr>
          <p:cNvPr id="11" name="Straight Connector 10"/>
          <p:cNvCxnSpPr/>
          <p:nvPr/>
        </p:nvCxnSpPr>
        <p:spPr bwMode="auto">
          <a:xfrm>
            <a:off x="3611105" y="1985939"/>
            <a:ext cx="2107770" cy="0"/>
          </a:xfrm>
          <a:prstGeom prst="line">
            <a:avLst/>
          </a:prstGeom>
          <a:noFill/>
          <a:ln w="28575" cap="flat" cmpd="sng" algn="ctr">
            <a:solidFill>
              <a:schemeClr val="tx1"/>
            </a:solidFill>
            <a:prstDash val="solid"/>
            <a:round/>
            <a:headEnd type="none" w="med" len="med"/>
            <a:tailEnd type="none" w="med" len="med"/>
          </a:ln>
          <a:effectLst/>
        </p:spPr>
      </p:cxnSp>
      <p:cxnSp>
        <p:nvCxnSpPr>
          <p:cNvPr id="12" name="Straight Connector 11"/>
          <p:cNvCxnSpPr/>
          <p:nvPr/>
        </p:nvCxnSpPr>
        <p:spPr bwMode="auto">
          <a:xfrm>
            <a:off x="6152826" y="1989377"/>
            <a:ext cx="2479730" cy="0"/>
          </a:xfrm>
          <a:prstGeom prst="line">
            <a:avLst/>
          </a:prstGeom>
          <a:noFill/>
          <a:ln w="2857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31183335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2"/>
          <p:cNvSpPr>
            <a:spLocks noGrp="1"/>
          </p:cNvSpPr>
          <p:nvPr>
            <p:ph type="title"/>
          </p:nvPr>
        </p:nvSpPr>
        <p:spPr>
          <a:xfrm>
            <a:off x="377825" y="238125"/>
            <a:ext cx="8442325" cy="1103313"/>
          </a:xfrm>
        </p:spPr>
        <p:txBody>
          <a:bodyPr/>
          <a:lstStyle/>
          <a:p>
            <a:r>
              <a:rPr lang="en-US" altLang="en-US" dirty="0"/>
              <a:t>MK-3682/GZR/RZR</a:t>
            </a:r>
            <a:r>
              <a:rPr lang="en-US" altLang="en-US" dirty="0">
                <a:ea typeface="MS PGothic" panose="020B0600070205080204" pitchFamily="34" charset="-128"/>
              </a:rPr>
              <a:t> Studies: Safety</a:t>
            </a:r>
          </a:p>
        </p:txBody>
      </p:sp>
      <p:graphicFrame>
        <p:nvGraphicFramePr>
          <p:cNvPr id="9" name="Table 8"/>
          <p:cNvGraphicFramePr>
            <a:graphicFrameLocks noGrp="1"/>
          </p:cNvGraphicFramePr>
          <p:nvPr>
            <p:extLst>
              <p:ext uri="{D42A27DB-BD31-4B8C-83A1-F6EECF244321}">
                <p14:modId xmlns:p14="http://schemas.microsoft.com/office/powerpoint/2010/main" val="3209881060"/>
              </p:ext>
            </p:extLst>
          </p:nvPr>
        </p:nvGraphicFramePr>
        <p:xfrm>
          <a:off x="382588" y="1604963"/>
          <a:ext cx="8464549" cy="2560320"/>
        </p:xfrm>
        <a:graphic>
          <a:graphicData uri="http://schemas.openxmlformats.org/drawingml/2006/table">
            <a:tbl>
              <a:tblPr/>
              <a:tblGrid>
                <a:gridCol w="2923237">
                  <a:extLst>
                    <a:ext uri="{9D8B030D-6E8A-4147-A177-3AD203B41FA5}">
                      <a16:colId xmlns:a16="http://schemas.microsoft.com/office/drawing/2014/main" xmlns="" val="20000"/>
                    </a:ext>
                  </a:extLst>
                </a:gridCol>
                <a:gridCol w="1385328">
                  <a:extLst>
                    <a:ext uri="{9D8B030D-6E8A-4147-A177-3AD203B41FA5}">
                      <a16:colId xmlns:a16="http://schemas.microsoft.com/office/drawing/2014/main" xmlns="" val="20001"/>
                    </a:ext>
                  </a:extLst>
                </a:gridCol>
                <a:gridCol w="1385328">
                  <a:extLst>
                    <a:ext uri="{9D8B030D-6E8A-4147-A177-3AD203B41FA5}">
                      <a16:colId xmlns:a16="http://schemas.microsoft.com/office/drawing/2014/main" xmlns="" val="20002"/>
                    </a:ext>
                  </a:extLst>
                </a:gridCol>
                <a:gridCol w="1466823">
                  <a:extLst>
                    <a:ext uri="{9D8B030D-6E8A-4147-A177-3AD203B41FA5}">
                      <a16:colId xmlns:a16="http://schemas.microsoft.com/office/drawing/2014/main" xmlns="" val="20003"/>
                    </a:ext>
                  </a:extLst>
                </a:gridCol>
                <a:gridCol w="1303833">
                  <a:extLst>
                    <a:ext uri="{9D8B030D-6E8A-4147-A177-3AD203B41FA5}">
                      <a16:colId xmlns:a16="http://schemas.microsoft.com/office/drawing/2014/main" xmlns="" val="20004"/>
                    </a:ext>
                  </a:extLst>
                </a:gridCol>
              </a:tblGrid>
              <a:tr h="518160">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FFFFFF"/>
                          </a:solidFill>
                          <a:effectLst/>
                          <a:latin typeface="Arial" charset="0"/>
                          <a:ea typeface="ＭＳ Ｐゴシック" charset="-128"/>
                        </a:rPr>
                        <a:t>Outcome, %</a:t>
                      </a:r>
                    </a:p>
                  </a:txBody>
                  <a:tcPr marL="91447" marR="91447" anchor="ctr" horzOverflow="overflow">
                    <a:lnL>
                      <a:noFill/>
                    </a:lnL>
                    <a:lnR>
                      <a:noFill/>
                    </a:lnR>
                    <a:lnT>
                      <a:noFill/>
                    </a:lnT>
                    <a:lnB>
                      <a:noFill/>
                    </a:lnB>
                    <a:lnTlToBr>
                      <a:noFill/>
                    </a:lnTlToBr>
                    <a:lnBlToTr>
                      <a:noFill/>
                    </a:lnBlToTr>
                    <a:solidFill>
                      <a:schemeClr val="accent1"/>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FFFFFF"/>
                          </a:solidFill>
                          <a:effectLst/>
                          <a:latin typeface="Arial" charset="0"/>
                          <a:ea typeface="ＭＳ Ｐゴシック" charset="-128"/>
                        </a:rPr>
                        <a:t>C-CREST 1 &amp; 2 Part B</a:t>
                      </a:r>
                      <a:r>
                        <a:rPr kumimoji="0" lang="en-US" sz="1400" b="1" i="0" u="none" strike="noStrike" cap="none" normalizeH="0" baseline="30000" dirty="0">
                          <a:ln>
                            <a:noFill/>
                          </a:ln>
                          <a:solidFill>
                            <a:srgbClr val="FFFFFF"/>
                          </a:solidFill>
                          <a:effectLst/>
                          <a:latin typeface="Arial" charset="0"/>
                          <a:ea typeface="ＭＳ Ｐゴシック" charset="-128"/>
                        </a:rPr>
                        <a:t>[1]</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FFFFFF"/>
                          </a:solidFill>
                          <a:effectLst/>
                          <a:latin typeface="Arial" charset="0"/>
                          <a:ea typeface="ＭＳ Ｐゴシック" charset="-128"/>
                        </a:rPr>
                        <a:t>MK-3682/GZR/RZR</a:t>
                      </a:r>
                    </a:p>
                  </a:txBody>
                  <a:tcPr marL="91447" marR="91447" anchor="ctr" horzOverflow="overflow">
                    <a:lnL>
                      <a:noFill/>
                    </a:lnL>
                    <a:lnR>
                      <a:noFill/>
                    </a:lnR>
                    <a:lnT>
                      <a:noFill/>
                    </a:lnT>
                    <a:lnB>
                      <a:noFill/>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a:ln>
                          <a:noFill/>
                        </a:ln>
                        <a:solidFill>
                          <a:srgbClr val="FFFFFF"/>
                        </a:solidFill>
                        <a:effectLst/>
                        <a:latin typeface="Arial" charset="0"/>
                        <a:ea typeface="ＭＳ Ｐゴシック" charset="-128"/>
                      </a:endParaRPr>
                    </a:p>
                  </a:txBody>
                  <a:tcPr marL="91447" marR="91447" horzOverflow="overflow">
                    <a:lnL>
                      <a:noFill/>
                    </a:lnL>
                    <a:lnR>
                      <a:noFill/>
                    </a:lnR>
                    <a:lnT>
                      <a:noFill/>
                    </a:lnT>
                    <a:lnB>
                      <a:noFill/>
                    </a:lnB>
                    <a:lnTlToBr>
                      <a:noFill/>
                    </a:lnTlToBr>
                    <a:lnBlToTr>
                      <a:noFill/>
                    </a:lnBlToTr>
                    <a:solidFill>
                      <a:schemeClr val="accent1"/>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1" i="0" u="none" strike="noStrike" cap="none" normalizeH="0" baseline="0" dirty="0">
                          <a:ln>
                            <a:noFill/>
                          </a:ln>
                          <a:solidFill>
                            <a:srgbClr val="FFFFFF"/>
                          </a:solidFill>
                          <a:effectLst/>
                          <a:latin typeface="Arial" charset="0"/>
                          <a:ea typeface="ＭＳ Ｐゴシック" charset="-128"/>
                        </a:rPr>
                        <a:t>C-SURGE</a:t>
                      </a:r>
                      <a:r>
                        <a:rPr kumimoji="0" lang="en-US" sz="1400" b="1" i="0" u="none" strike="noStrike" cap="none" normalizeH="0" baseline="30000" dirty="0">
                          <a:ln>
                            <a:noFill/>
                          </a:ln>
                          <a:solidFill>
                            <a:srgbClr val="FFFFFF"/>
                          </a:solidFill>
                          <a:effectLst/>
                          <a:latin typeface="Arial" charset="0"/>
                          <a:ea typeface="ＭＳ Ｐゴシック" charset="-128"/>
                        </a:rPr>
                        <a:t>[2]</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1" i="0" u="none" strike="noStrike" cap="none" normalizeH="0" baseline="0" dirty="0">
                          <a:ln>
                            <a:noFill/>
                          </a:ln>
                          <a:solidFill>
                            <a:srgbClr val="FFFFFF"/>
                          </a:solidFill>
                          <a:effectLst/>
                          <a:latin typeface="Arial" charset="0"/>
                          <a:ea typeface="ＭＳ Ｐゴシック" charset="-128"/>
                        </a:rPr>
                        <a:t>MK-3682/GZR/RZR</a:t>
                      </a:r>
                    </a:p>
                  </a:txBody>
                  <a:tcPr marL="91447" marR="91447" anchor="ctr" horzOverflow="overflow">
                    <a:lnL>
                      <a:noFill/>
                    </a:lnL>
                    <a:lnR>
                      <a:noFill/>
                    </a:lnR>
                    <a:lnT>
                      <a:noFill/>
                    </a:lnT>
                    <a:lnB>
                      <a:noFill/>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rgbClr val="FFFFFF"/>
                        </a:solidFill>
                        <a:effectLst/>
                        <a:latin typeface="Arial" charset="0"/>
                        <a:ea typeface="ＭＳ Ｐゴシック" charset="-128"/>
                      </a:endParaRPr>
                    </a:p>
                  </a:txBody>
                  <a:tcPr marL="91447" marR="91447" anchor="ctr" horzOverflow="overflow">
                    <a:lnL>
                      <a:noFill/>
                    </a:lnL>
                    <a:lnR>
                      <a:noFill/>
                    </a:lnR>
                    <a:lnT>
                      <a:noFill/>
                    </a:lnT>
                    <a:lnB>
                      <a:noFill/>
                    </a:lnB>
                    <a:lnTlToBr>
                      <a:noFill/>
                    </a:lnTlToBr>
                    <a:lnBlToTr>
                      <a:noFill/>
                    </a:lnBlToTr>
                    <a:solidFill>
                      <a:schemeClr val="accent1"/>
                    </a:solidFill>
                  </a:tcPr>
                </a:tc>
                <a:extLst>
                  <a:ext uri="{0D108BD9-81ED-4DB2-BD59-A6C34878D82A}">
                    <a16:rowId xmlns:a16="http://schemas.microsoft.com/office/drawing/2014/main" xmlns="" val="10000"/>
                  </a:ext>
                </a:extLst>
              </a:tr>
              <a:tr h="51816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a:ln>
                          <a:noFill/>
                        </a:ln>
                        <a:solidFill>
                          <a:srgbClr val="FFFFFF"/>
                        </a:solidFill>
                        <a:effectLst/>
                        <a:latin typeface="Arial" charset="0"/>
                        <a:ea typeface="ＭＳ Ｐゴシック" charset="-128"/>
                      </a:endParaRPr>
                    </a:p>
                  </a:txBody>
                  <a:tcPr marL="91447" marR="91447" horzOverflow="overflow">
                    <a:lnL>
                      <a:noFill/>
                    </a:lnL>
                    <a:lnR>
                      <a:noFill/>
                    </a:lnR>
                    <a:lnT>
                      <a:noFill/>
                    </a:lnT>
                    <a:lnB>
                      <a:noFill/>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FFFFFF"/>
                          </a:solidFill>
                          <a:effectLst/>
                          <a:latin typeface="Arial" charset="0"/>
                          <a:ea typeface="ＭＳ Ｐゴシック" charset="-128"/>
                        </a:rPr>
                        <a:t>No RBV</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FFFFFF"/>
                          </a:solidFill>
                          <a:effectLst/>
                          <a:latin typeface="Arial" charset="0"/>
                          <a:ea typeface="ＭＳ Ｐゴシック" charset="-128"/>
                        </a:rPr>
                        <a:t>(n = 462)</a:t>
                      </a:r>
                    </a:p>
                  </a:txBody>
                  <a:tcPr marL="91447" marR="91447" anchor="ctr" horzOverflow="overflow">
                    <a:lnL>
                      <a:noFill/>
                    </a:lnL>
                    <a:lnR>
                      <a:noFill/>
                    </a:lnR>
                    <a:lnT>
                      <a:noFill/>
                    </a:lnT>
                    <a:lnB>
                      <a:noFill/>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FFFFFF"/>
                          </a:solidFill>
                          <a:effectLst/>
                          <a:latin typeface="Arial" charset="0"/>
                          <a:ea typeface="ＭＳ Ｐゴシック" charset="-128"/>
                        </a:rPr>
                        <a:t>+ RBV</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FFFFFF"/>
                          </a:solidFill>
                          <a:effectLst/>
                          <a:latin typeface="Arial" charset="0"/>
                          <a:ea typeface="ＭＳ Ｐゴシック" charset="-128"/>
                        </a:rPr>
                        <a:t>(n = 202)</a:t>
                      </a:r>
                    </a:p>
                  </a:txBody>
                  <a:tcPr marL="91447" marR="91447" anchor="ctr" horzOverflow="overflow">
                    <a:lnL>
                      <a:noFill/>
                    </a:lnL>
                    <a:lnR>
                      <a:noFill/>
                    </a:lnR>
                    <a:lnT>
                      <a:noFill/>
                    </a:lnT>
                    <a:lnB>
                      <a:noFill/>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FFFFFF"/>
                          </a:solidFill>
                          <a:effectLst/>
                          <a:latin typeface="Arial" charset="0"/>
                          <a:ea typeface="ＭＳ Ｐゴシック" charset="-128"/>
                        </a:rPr>
                        <a:t>+ RBV, 16 Wks</a:t>
                      </a:r>
                      <a:br>
                        <a:rPr kumimoji="0" lang="en-US" sz="1400" b="1" i="0" u="none" strike="noStrike" cap="none" normalizeH="0" baseline="0" dirty="0">
                          <a:ln>
                            <a:noFill/>
                          </a:ln>
                          <a:solidFill>
                            <a:srgbClr val="FFFFFF"/>
                          </a:solidFill>
                          <a:effectLst/>
                          <a:latin typeface="Arial" charset="0"/>
                          <a:ea typeface="ＭＳ Ｐゴシック" charset="-128"/>
                        </a:rPr>
                      </a:br>
                      <a:r>
                        <a:rPr kumimoji="0" lang="en-US" sz="1400" b="1" i="0" u="none" strike="noStrike" cap="none" normalizeH="0" baseline="0" dirty="0">
                          <a:ln>
                            <a:noFill/>
                          </a:ln>
                          <a:solidFill>
                            <a:srgbClr val="FFFFFF"/>
                          </a:solidFill>
                          <a:effectLst/>
                          <a:latin typeface="Arial" charset="0"/>
                          <a:ea typeface="ＭＳ Ｐゴシック" charset="-128"/>
                        </a:rPr>
                        <a:t>(n = 44)</a:t>
                      </a:r>
                    </a:p>
                  </a:txBody>
                  <a:tcPr marL="91447" marR="91447" anchor="ctr" horzOverflow="overflow">
                    <a:lnL>
                      <a:noFill/>
                    </a:lnL>
                    <a:lnR>
                      <a:noFill/>
                    </a:lnR>
                    <a:lnT>
                      <a:noFill/>
                    </a:lnT>
                    <a:lnB>
                      <a:noFill/>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FFFFFF"/>
                          </a:solidFill>
                          <a:effectLst/>
                          <a:latin typeface="Arial" charset="0"/>
                          <a:ea typeface="ＭＳ Ｐゴシック" charset="-128"/>
                        </a:rPr>
                        <a:t>24 Wks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FFFFFF"/>
                          </a:solidFill>
                          <a:effectLst/>
                          <a:latin typeface="Arial" charset="0"/>
                          <a:ea typeface="ＭＳ Ｐゴシック" charset="-128"/>
                        </a:rPr>
                        <a:t>(n = 49)</a:t>
                      </a:r>
                    </a:p>
                  </a:txBody>
                  <a:tcPr marL="91447" marR="91447" anchor="ctr" horzOverflow="overflow">
                    <a:lnL>
                      <a:noFill/>
                    </a:lnL>
                    <a:lnR>
                      <a:noFill/>
                    </a:lnR>
                    <a:lnT>
                      <a:noFill/>
                    </a:lnT>
                    <a:lnB>
                      <a:noFill/>
                    </a:lnB>
                    <a:lnTlToBr>
                      <a:noFill/>
                    </a:lnTlToBr>
                    <a:lnBlToTr>
                      <a:noFill/>
                    </a:lnBlToTr>
                    <a:solidFill>
                      <a:schemeClr val="accent1"/>
                    </a:solidFill>
                  </a:tcPr>
                </a:tc>
                <a:extLst>
                  <a:ext uri="{0D108BD9-81ED-4DB2-BD59-A6C34878D82A}">
                    <a16:rowId xmlns:a16="http://schemas.microsoft.com/office/drawing/2014/main" xmlns="" val="10001"/>
                  </a:ext>
                </a:extLst>
              </a:tr>
              <a:tr h="304800">
                <a:tc>
                  <a:txBody>
                    <a:bodyPr/>
                    <a:lstStyle/>
                    <a:p>
                      <a:pPr marL="0" indent="0" algn="l" fontAlgn="b">
                        <a:buFont typeface="Arial" panose="020B0604020202020204" pitchFamily="34" charset="0"/>
                        <a:buNone/>
                      </a:pPr>
                      <a:r>
                        <a:rPr lang="en-US" sz="1400" b="0" i="0" u="none" strike="noStrike" baseline="0" dirty="0">
                          <a:solidFill>
                            <a:schemeClr val="bg2">
                              <a:lumMod val="10000"/>
                            </a:schemeClr>
                          </a:solidFill>
                          <a:effectLst/>
                          <a:latin typeface="+mn-lt"/>
                        </a:rPr>
                        <a:t>Hemoglobin &lt; 10 g/dL</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fontAlgn="b">
                        <a:buFont typeface="Arial" panose="020B0604020202020204" pitchFamily="34" charset="0"/>
                        <a:buNone/>
                      </a:pPr>
                      <a:r>
                        <a:rPr lang="en-US" sz="1400" b="0" i="0" u="none" strike="noStrike" dirty="0">
                          <a:solidFill>
                            <a:schemeClr val="bg2">
                              <a:lumMod val="10000"/>
                            </a:schemeClr>
                          </a:solidFill>
                          <a:effectLst/>
                          <a:latin typeface="+mn-lt"/>
                        </a:rPr>
                        <a:t>&lt; 1</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3</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9</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0</a:t>
                      </a:r>
                    </a:p>
                  </a:txBody>
                  <a:tcPr marL="91447" marR="91447" anchor="ctr">
                    <a:lnL>
                      <a:noFill/>
                    </a:lnL>
                    <a:lnR>
                      <a:noFill/>
                    </a:lnR>
                    <a:lnT>
                      <a:noFill/>
                    </a:lnT>
                    <a:lnB>
                      <a:noFill/>
                    </a:lnB>
                    <a:lnTlToBr>
                      <a:noFill/>
                    </a:lnTlToBr>
                    <a:lnBlToTr>
                      <a:noFill/>
                    </a:lnBlToTr>
                    <a:solidFill>
                      <a:schemeClr val="bg2"/>
                    </a:solidFill>
                  </a:tcPr>
                </a:tc>
                <a:extLst>
                  <a:ext uri="{0D108BD9-81ED-4DB2-BD59-A6C34878D82A}">
                    <a16:rowId xmlns:a16="http://schemas.microsoft.com/office/drawing/2014/main" xmlns="" val="10002"/>
                  </a:ext>
                </a:extLst>
              </a:tr>
              <a:tr h="304800">
                <a:tc>
                  <a:txBody>
                    <a:bodyPr/>
                    <a:lstStyle/>
                    <a:p>
                      <a:pPr marL="0" marR="0" lvl="0" indent="0" algn="l" defTabSz="914400" rtl="0" eaLnBrk="1" fontAlgn="b" latinLnBrk="0" hangingPunct="1">
                        <a:lnSpc>
                          <a:spcPct val="100000"/>
                        </a:lnSpc>
                        <a:spcBef>
                          <a:spcPts val="0"/>
                        </a:spcBef>
                        <a:spcAft>
                          <a:spcPts val="0"/>
                        </a:spcAft>
                        <a:buClrTx/>
                        <a:buSzTx/>
                        <a:buFont typeface="Arial" panose="020B0604020202020204" pitchFamily="34" charset="0"/>
                        <a:buNone/>
                        <a:tabLst/>
                        <a:defRPr/>
                      </a:pPr>
                      <a:r>
                        <a:rPr lang="en-US" sz="1400" b="0" i="0" u="none" strike="noStrike" baseline="0" dirty="0">
                          <a:solidFill>
                            <a:schemeClr val="bg2">
                              <a:lumMod val="10000"/>
                            </a:schemeClr>
                          </a:solidFill>
                          <a:effectLst/>
                          <a:latin typeface="+mn-lt"/>
                        </a:rPr>
                        <a:t>Total bilirubin &gt; 5 x baseline</a:t>
                      </a:r>
                    </a:p>
                  </a:txBody>
                  <a:tcPr marL="91447" marR="91447" anchor="ctr">
                    <a:lnL>
                      <a:noFill/>
                    </a:lnL>
                    <a:lnR>
                      <a:noFill/>
                    </a:lnR>
                    <a:lnT>
                      <a:noFill/>
                    </a:lnT>
                    <a:lnB>
                      <a:noFill/>
                    </a:lnB>
                    <a:lnTlToBr>
                      <a:noFill/>
                    </a:lnTlToBr>
                    <a:lnBlToTr>
                      <a:noFill/>
                    </a:lnBlToTr>
                    <a:solidFill>
                      <a:schemeClr val="tx1">
                        <a:lumMod val="95000"/>
                      </a:schemeClr>
                    </a:solidFill>
                  </a:tcPr>
                </a:tc>
                <a:tc>
                  <a:txBody>
                    <a:bodyPr/>
                    <a:lstStyle/>
                    <a:p>
                      <a:pPr marL="0" indent="0" algn="ctr" fontAlgn="b">
                        <a:buFont typeface="Arial" panose="020B0604020202020204" pitchFamily="34" charset="0"/>
                        <a:buNone/>
                      </a:pPr>
                      <a:r>
                        <a:rPr lang="en-US" sz="1400" b="0" i="0" u="none" strike="noStrike" dirty="0">
                          <a:solidFill>
                            <a:schemeClr val="bg2">
                              <a:lumMod val="10000"/>
                            </a:schemeClr>
                          </a:solidFill>
                          <a:effectLst/>
                          <a:latin typeface="+mn-lt"/>
                        </a:rPr>
                        <a:t>&lt; 1*</a:t>
                      </a:r>
                    </a:p>
                  </a:txBody>
                  <a:tcPr marL="91447" marR="91447" anchor="ctr">
                    <a:lnL>
                      <a:noFill/>
                    </a:lnL>
                    <a:lnR>
                      <a:noFill/>
                    </a:lnR>
                    <a:lnT>
                      <a:noFill/>
                    </a:lnT>
                    <a:lnB>
                      <a:noFill/>
                    </a:lnB>
                    <a:lnTlToBr>
                      <a:noFill/>
                    </a:lnTlToBr>
                    <a:lnBlToTr>
                      <a:noFill/>
                    </a:lnBlToTr>
                    <a:solidFill>
                      <a:schemeClr val="tx1">
                        <a:lumMod val="95000"/>
                      </a:schemeClr>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3*</a:t>
                      </a:r>
                    </a:p>
                  </a:txBody>
                  <a:tcPr marL="91447" marR="91447" anchor="ctr">
                    <a:lnL>
                      <a:noFill/>
                    </a:lnL>
                    <a:lnR>
                      <a:noFill/>
                    </a:lnR>
                    <a:lnT>
                      <a:noFill/>
                    </a:lnT>
                    <a:lnB>
                      <a:noFill/>
                    </a:lnB>
                    <a:lnTlToBr>
                      <a:noFill/>
                    </a:lnTlToBr>
                    <a:lnBlToTr>
                      <a:noFill/>
                    </a:lnBlToTr>
                    <a:solidFill>
                      <a:schemeClr val="tx1">
                        <a:lumMod val="95000"/>
                      </a:schemeClr>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0</a:t>
                      </a:r>
                      <a:r>
                        <a:rPr lang="en-US" sz="1400" b="0" i="0" u="none" strike="noStrike" baseline="30000" dirty="0">
                          <a:solidFill>
                            <a:schemeClr val="bg2">
                              <a:lumMod val="10000"/>
                            </a:schemeClr>
                          </a:solidFill>
                          <a:effectLst/>
                          <a:latin typeface="+mn-lt"/>
                        </a:rPr>
                        <a:t>†</a:t>
                      </a:r>
                    </a:p>
                  </a:txBody>
                  <a:tcPr marL="91447" marR="91447" anchor="ctr">
                    <a:lnL>
                      <a:noFill/>
                    </a:lnL>
                    <a:lnR>
                      <a:noFill/>
                    </a:lnR>
                    <a:lnT>
                      <a:noFill/>
                    </a:lnT>
                    <a:lnB>
                      <a:noFill/>
                    </a:lnB>
                    <a:lnTlToBr>
                      <a:noFill/>
                    </a:lnTlToBr>
                    <a:lnBlToTr>
                      <a:noFill/>
                    </a:lnBlToTr>
                    <a:solidFill>
                      <a:schemeClr val="tx1">
                        <a:lumMod val="95000"/>
                      </a:schemeClr>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0</a:t>
                      </a:r>
                      <a:r>
                        <a:rPr lang="en-US" sz="1400" b="0" i="0" u="none" strike="noStrike" baseline="30000" dirty="0">
                          <a:solidFill>
                            <a:schemeClr val="bg2">
                              <a:lumMod val="10000"/>
                            </a:schemeClr>
                          </a:solidFill>
                          <a:effectLst/>
                          <a:latin typeface="+mn-lt"/>
                        </a:rPr>
                        <a:t>†</a:t>
                      </a:r>
                    </a:p>
                  </a:txBody>
                  <a:tcPr marL="91447" marR="91447" anchor="ctr">
                    <a:lnL>
                      <a:noFill/>
                    </a:lnL>
                    <a:lnR>
                      <a:noFill/>
                    </a:lnR>
                    <a:lnT>
                      <a:noFill/>
                    </a:lnT>
                    <a:lnB>
                      <a:noFill/>
                    </a:lnB>
                    <a:lnTlToBr>
                      <a:noFill/>
                    </a:lnTlToBr>
                    <a:lnBlToTr>
                      <a:noFill/>
                    </a:lnBlToTr>
                    <a:solidFill>
                      <a:schemeClr val="tx1">
                        <a:lumMod val="95000"/>
                      </a:schemeClr>
                    </a:solidFill>
                  </a:tcPr>
                </a:tc>
                <a:extLst>
                  <a:ext uri="{0D108BD9-81ED-4DB2-BD59-A6C34878D82A}">
                    <a16:rowId xmlns:a16="http://schemas.microsoft.com/office/drawing/2014/main" xmlns="" val="10003"/>
                  </a:ext>
                </a:extLst>
              </a:tr>
              <a:tr h="304800">
                <a:tc>
                  <a:txBody>
                    <a:bodyPr/>
                    <a:lstStyle/>
                    <a:p>
                      <a:pPr marL="0" marR="0" lvl="0" indent="0" algn="l" defTabSz="914400" rtl="0" eaLnBrk="1" fontAlgn="b" latinLnBrk="0" hangingPunct="1">
                        <a:lnSpc>
                          <a:spcPct val="100000"/>
                        </a:lnSpc>
                        <a:spcBef>
                          <a:spcPts val="0"/>
                        </a:spcBef>
                        <a:spcAft>
                          <a:spcPts val="0"/>
                        </a:spcAft>
                        <a:buClrTx/>
                        <a:buSzTx/>
                        <a:buFont typeface="Arial" panose="020B0604020202020204" pitchFamily="34" charset="0"/>
                        <a:buNone/>
                        <a:tabLst/>
                        <a:defRPr/>
                      </a:pPr>
                      <a:r>
                        <a:rPr lang="en-US" sz="1400" b="0" i="0" u="none" strike="noStrike" baseline="0" dirty="0">
                          <a:solidFill>
                            <a:schemeClr val="bg2">
                              <a:lumMod val="10000"/>
                            </a:schemeClr>
                          </a:solidFill>
                          <a:effectLst/>
                          <a:latin typeface="+mn-lt"/>
                        </a:rPr>
                        <a:t>Late ALT/AST &gt; 5 x ULN</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fontAlgn="b">
                        <a:buFont typeface="Arial" panose="020B0604020202020204" pitchFamily="34" charset="0"/>
                        <a:buNone/>
                      </a:pPr>
                      <a:r>
                        <a:rPr lang="en-US" sz="1400" b="0" i="0" u="none" strike="noStrike" dirty="0">
                          <a:solidFill>
                            <a:schemeClr val="bg2">
                              <a:lumMod val="10000"/>
                            </a:schemeClr>
                          </a:solidFill>
                          <a:effectLst/>
                          <a:latin typeface="+mn-lt"/>
                        </a:rPr>
                        <a:t>1</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0</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0</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0</a:t>
                      </a:r>
                    </a:p>
                  </a:txBody>
                  <a:tcPr marL="91447" marR="91447" anchor="ctr">
                    <a:lnL>
                      <a:noFill/>
                    </a:lnL>
                    <a:lnR>
                      <a:noFill/>
                    </a:lnR>
                    <a:lnT>
                      <a:noFill/>
                    </a:lnT>
                    <a:lnB>
                      <a:noFill/>
                    </a:lnB>
                    <a:lnTlToBr>
                      <a:noFill/>
                    </a:lnTlToBr>
                    <a:lnBlToTr>
                      <a:noFill/>
                    </a:lnBlToTr>
                    <a:solidFill>
                      <a:schemeClr val="bg2"/>
                    </a:solidFill>
                  </a:tcPr>
                </a:tc>
                <a:extLst>
                  <a:ext uri="{0D108BD9-81ED-4DB2-BD59-A6C34878D82A}">
                    <a16:rowId xmlns:a16="http://schemas.microsoft.com/office/drawing/2014/main" xmlns="" val="10004"/>
                  </a:ext>
                </a:extLst>
              </a:tr>
              <a:tr h="304800">
                <a:tc>
                  <a:txBody>
                    <a:bodyPr/>
                    <a:lstStyle/>
                    <a:p>
                      <a:pPr marL="0" marR="0" lvl="0" indent="0" algn="l" defTabSz="914400" rtl="0" eaLnBrk="1" fontAlgn="b" latinLnBrk="0" hangingPunct="1">
                        <a:lnSpc>
                          <a:spcPct val="100000"/>
                        </a:lnSpc>
                        <a:spcBef>
                          <a:spcPts val="0"/>
                        </a:spcBef>
                        <a:spcAft>
                          <a:spcPts val="0"/>
                        </a:spcAft>
                        <a:buClrTx/>
                        <a:buSzTx/>
                        <a:buFont typeface="Arial" panose="020B0604020202020204" pitchFamily="34" charset="0"/>
                        <a:buNone/>
                        <a:tabLst/>
                        <a:defRPr/>
                      </a:pPr>
                      <a:r>
                        <a:rPr lang="it-IT" sz="1400" b="0" i="0" u="none" strike="noStrike" baseline="0" dirty="0">
                          <a:solidFill>
                            <a:schemeClr val="bg2">
                              <a:lumMod val="10000"/>
                            </a:schemeClr>
                          </a:solidFill>
                          <a:effectLst/>
                          <a:latin typeface="+mn-lt"/>
                        </a:rPr>
                        <a:t>Creatinine grade 1 (1.1-1.3 x ULN)</a:t>
                      </a:r>
                      <a:endParaRPr lang="en-US" sz="1400" b="0" i="0" u="none" strike="noStrike" baseline="0" dirty="0">
                        <a:solidFill>
                          <a:schemeClr val="bg2">
                            <a:lumMod val="10000"/>
                          </a:schemeClr>
                        </a:solidFill>
                        <a:effectLst/>
                        <a:latin typeface="+mn-lt"/>
                      </a:endParaRPr>
                    </a:p>
                  </a:txBody>
                  <a:tcPr marL="91447" marR="91447" anchor="ctr">
                    <a:lnL>
                      <a:noFill/>
                    </a:lnL>
                    <a:lnR>
                      <a:noFill/>
                    </a:lnR>
                    <a:lnT>
                      <a:noFill/>
                    </a:lnT>
                    <a:lnB>
                      <a:noFill/>
                    </a:lnB>
                    <a:lnTlToBr>
                      <a:noFill/>
                    </a:lnTlToBr>
                    <a:lnBlToTr>
                      <a:noFill/>
                    </a:lnBlToTr>
                    <a:solidFill>
                      <a:schemeClr val="tx1">
                        <a:lumMod val="95000"/>
                      </a:schemeClr>
                    </a:solidFill>
                  </a:tcPr>
                </a:tc>
                <a:tc>
                  <a:txBody>
                    <a:bodyPr/>
                    <a:lstStyle/>
                    <a:p>
                      <a:pPr marL="0" indent="0" algn="ctr" fontAlgn="b">
                        <a:buFont typeface="Arial" panose="020B0604020202020204" pitchFamily="34" charset="0"/>
                        <a:buNone/>
                      </a:pPr>
                      <a:r>
                        <a:rPr lang="en-US" sz="1400" b="0" i="0" u="none" strike="noStrike" dirty="0">
                          <a:solidFill>
                            <a:schemeClr val="bg2">
                              <a:lumMod val="10000"/>
                            </a:schemeClr>
                          </a:solidFill>
                          <a:effectLst/>
                          <a:latin typeface="+mn-lt"/>
                        </a:rPr>
                        <a:t>&lt; 1</a:t>
                      </a:r>
                    </a:p>
                  </a:txBody>
                  <a:tcPr marL="91447" marR="91447" anchor="ctr">
                    <a:lnL>
                      <a:noFill/>
                    </a:lnL>
                    <a:lnR>
                      <a:noFill/>
                    </a:lnR>
                    <a:lnT>
                      <a:noFill/>
                    </a:lnT>
                    <a:lnB>
                      <a:noFill/>
                    </a:lnB>
                    <a:lnTlToBr>
                      <a:noFill/>
                    </a:lnTlToBr>
                    <a:lnBlToTr>
                      <a:noFill/>
                    </a:lnBlToTr>
                    <a:solidFill>
                      <a:schemeClr val="tx1">
                        <a:lumMod val="95000"/>
                      </a:schemeClr>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0</a:t>
                      </a:r>
                    </a:p>
                  </a:txBody>
                  <a:tcPr marL="91447" marR="91447" anchor="ctr">
                    <a:lnL>
                      <a:noFill/>
                    </a:lnL>
                    <a:lnR>
                      <a:noFill/>
                    </a:lnR>
                    <a:lnT>
                      <a:noFill/>
                    </a:lnT>
                    <a:lnB>
                      <a:noFill/>
                    </a:lnB>
                    <a:lnTlToBr>
                      <a:noFill/>
                    </a:lnTlToBr>
                    <a:lnBlToTr>
                      <a:noFill/>
                    </a:lnBlToTr>
                    <a:solidFill>
                      <a:schemeClr val="tx1">
                        <a:lumMod val="95000"/>
                      </a:schemeClr>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NR</a:t>
                      </a:r>
                    </a:p>
                  </a:txBody>
                  <a:tcPr marL="91447" marR="91447" anchor="ctr">
                    <a:lnL>
                      <a:noFill/>
                    </a:lnL>
                    <a:lnR>
                      <a:noFill/>
                    </a:lnR>
                    <a:lnT>
                      <a:noFill/>
                    </a:lnT>
                    <a:lnB>
                      <a:noFill/>
                    </a:lnB>
                    <a:lnTlToBr>
                      <a:noFill/>
                    </a:lnTlToBr>
                    <a:lnBlToTr>
                      <a:noFill/>
                    </a:lnBlToTr>
                    <a:solidFill>
                      <a:schemeClr val="tx1">
                        <a:lumMod val="95000"/>
                      </a:schemeClr>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NR</a:t>
                      </a:r>
                    </a:p>
                  </a:txBody>
                  <a:tcPr marL="91447" marR="91447" anchor="ctr">
                    <a:lnL>
                      <a:noFill/>
                    </a:lnL>
                    <a:lnR>
                      <a:noFill/>
                    </a:lnR>
                    <a:lnT>
                      <a:noFill/>
                    </a:lnT>
                    <a:lnB>
                      <a:noFill/>
                    </a:lnB>
                    <a:lnTlToBr>
                      <a:noFill/>
                    </a:lnTlToBr>
                    <a:lnBlToTr>
                      <a:noFill/>
                    </a:lnBlToTr>
                    <a:solidFill>
                      <a:schemeClr val="tx1">
                        <a:lumMod val="95000"/>
                      </a:schemeClr>
                    </a:solidFill>
                  </a:tcPr>
                </a:tc>
                <a:extLst>
                  <a:ext uri="{0D108BD9-81ED-4DB2-BD59-A6C34878D82A}">
                    <a16:rowId xmlns:a16="http://schemas.microsoft.com/office/drawing/2014/main" xmlns="" val="10005"/>
                  </a:ext>
                </a:extLst>
              </a:tr>
              <a:tr h="304800">
                <a:tc>
                  <a:txBody>
                    <a:bodyPr/>
                    <a:lstStyle/>
                    <a:p>
                      <a:pPr marL="0" marR="0" lvl="0" indent="0" algn="l" defTabSz="914400" rtl="0" eaLnBrk="1" fontAlgn="b" latinLnBrk="0" hangingPunct="1">
                        <a:lnSpc>
                          <a:spcPct val="100000"/>
                        </a:lnSpc>
                        <a:spcBef>
                          <a:spcPts val="0"/>
                        </a:spcBef>
                        <a:spcAft>
                          <a:spcPts val="0"/>
                        </a:spcAft>
                        <a:buClrTx/>
                        <a:buSzTx/>
                        <a:buFont typeface="Arial" panose="020B0604020202020204" pitchFamily="34" charset="0"/>
                        <a:buNone/>
                        <a:tabLst/>
                        <a:defRPr/>
                      </a:pPr>
                      <a:r>
                        <a:rPr lang="it-IT" sz="1400" b="0" i="0" u="none" strike="noStrike" baseline="0" dirty="0">
                          <a:solidFill>
                            <a:schemeClr val="bg2">
                              <a:lumMod val="10000"/>
                            </a:schemeClr>
                          </a:solidFill>
                          <a:effectLst/>
                          <a:latin typeface="+mn-lt"/>
                        </a:rPr>
                        <a:t>Creatinine grade 2 (1.4-1.8 x ULN)</a:t>
                      </a:r>
                      <a:endParaRPr lang="en-US" sz="1400" b="0" i="0" u="none" strike="noStrike" baseline="0" dirty="0">
                        <a:solidFill>
                          <a:schemeClr val="bg2">
                            <a:lumMod val="10000"/>
                          </a:schemeClr>
                        </a:solidFill>
                        <a:effectLst/>
                        <a:latin typeface="+mn-lt"/>
                      </a:endParaRP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fontAlgn="b">
                        <a:buFont typeface="Arial" panose="020B0604020202020204" pitchFamily="34" charset="0"/>
                        <a:buNone/>
                      </a:pPr>
                      <a:r>
                        <a:rPr lang="en-US" sz="1400" b="0" i="0" u="none" strike="noStrike" dirty="0">
                          <a:solidFill>
                            <a:schemeClr val="bg2">
                              <a:lumMod val="10000"/>
                            </a:schemeClr>
                          </a:solidFill>
                          <a:effectLst/>
                          <a:latin typeface="+mn-lt"/>
                        </a:rPr>
                        <a:t>&lt; 1</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0</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0</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2</a:t>
                      </a:r>
                    </a:p>
                  </a:txBody>
                  <a:tcPr marL="91447" marR="91447" anchor="ctr">
                    <a:lnL>
                      <a:noFill/>
                    </a:lnL>
                    <a:lnR>
                      <a:noFill/>
                    </a:lnR>
                    <a:lnT>
                      <a:noFill/>
                    </a:lnT>
                    <a:lnB>
                      <a:noFill/>
                    </a:lnB>
                    <a:lnTlToBr>
                      <a:noFill/>
                    </a:lnTlToBr>
                    <a:lnBlToTr>
                      <a:noFill/>
                    </a:lnBlToTr>
                    <a:solidFill>
                      <a:schemeClr val="bg2"/>
                    </a:solidFill>
                  </a:tcPr>
                </a:tc>
                <a:extLst>
                  <a:ext uri="{0D108BD9-81ED-4DB2-BD59-A6C34878D82A}">
                    <a16:rowId xmlns:a16="http://schemas.microsoft.com/office/drawing/2014/main" xmlns="" val="10006"/>
                  </a:ext>
                </a:extLst>
              </a:tr>
            </a:tbl>
          </a:graphicData>
        </a:graphic>
      </p:graphicFrame>
      <p:grpSp>
        <p:nvGrpSpPr>
          <p:cNvPr id="9262" name="Group 16"/>
          <p:cNvGrpSpPr>
            <a:grpSpLocks/>
          </p:cNvGrpSpPr>
          <p:nvPr/>
        </p:nvGrpSpPr>
        <p:grpSpPr bwMode="auto">
          <a:xfrm>
            <a:off x="6291263" y="6208713"/>
            <a:ext cx="2673350" cy="450850"/>
            <a:chOff x="9289790" y="4481726"/>
            <a:chExt cx="2673350" cy="450347"/>
          </a:xfrm>
        </p:grpSpPr>
        <p:pic>
          <p:nvPicPr>
            <p:cNvPr id="9263"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74958" y="4481726"/>
              <a:ext cx="566997" cy="184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9264" name="Rectangle 8"/>
            <p:cNvSpPr>
              <a:spLocks noChangeArrowheads="1"/>
            </p:cNvSpPr>
            <p:nvPr/>
          </p:nvSpPr>
          <p:spPr bwMode="auto">
            <a:xfrm>
              <a:off x="9289790" y="4624098"/>
              <a:ext cx="26733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r>
                <a:rPr lang="en-US" altLang="en-US" sz="1400" b="0" dirty="0">
                  <a:solidFill>
                    <a:schemeClr val="bg2"/>
                  </a:solidFill>
                </a:rPr>
                <a:t>Slide credit: </a:t>
              </a:r>
              <a:r>
                <a:rPr lang="en-US" altLang="en-US" sz="1400" b="0" dirty="0">
                  <a:solidFill>
                    <a:schemeClr val="bg2"/>
                  </a:solidFill>
                  <a:hlinkClick r:id="rId4"/>
                </a:rPr>
                <a:t>clinicaloptions.com</a:t>
              </a:r>
              <a:endParaRPr lang="en-US" altLang="en-US" sz="1400" b="0" dirty="0">
                <a:solidFill>
                  <a:schemeClr val="bg2"/>
                </a:solidFill>
              </a:endParaRPr>
            </a:p>
          </p:txBody>
        </p:sp>
      </p:grpSp>
      <p:sp>
        <p:nvSpPr>
          <p:cNvPr id="7" name="Text Box 11"/>
          <p:cNvSpPr txBox="1">
            <a:spLocks noChangeArrowheads="1"/>
          </p:cNvSpPr>
          <p:nvPr/>
        </p:nvSpPr>
        <p:spPr bwMode="auto">
          <a:xfrm>
            <a:off x="285750" y="6134755"/>
            <a:ext cx="600868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pPr>
            <a:r>
              <a:rPr lang="nb-NO" altLang="en-US" sz="1400" b="0" dirty="0">
                <a:solidFill>
                  <a:schemeClr val="bg2"/>
                </a:solidFill>
              </a:rPr>
              <a:t>1. Lawitz E, et al. AASLD 2016. Abstract 110. </a:t>
            </a:r>
          </a:p>
          <a:p>
            <a:pPr eaLnBrk="1" hangingPunct="1">
              <a:lnSpc>
                <a:spcPct val="100000"/>
              </a:lnSpc>
              <a:spcBef>
                <a:spcPct val="0"/>
              </a:spcBef>
              <a:spcAft>
                <a:spcPct val="0"/>
              </a:spcAft>
              <a:buClrTx/>
              <a:buFontTx/>
              <a:buNone/>
            </a:pPr>
            <a:r>
              <a:rPr lang="nb-NO" altLang="en-US" sz="1400" b="0" dirty="0">
                <a:solidFill>
                  <a:schemeClr val="bg2"/>
                </a:solidFill>
              </a:rPr>
              <a:t>2. Wyles DL, et al. AASLD 2016. Abstract 193.</a:t>
            </a:r>
          </a:p>
        </p:txBody>
      </p:sp>
      <p:cxnSp>
        <p:nvCxnSpPr>
          <p:cNvPr id="8" name="Straight Connector 7"/>
          <p:cNvCxnSpPr/>
          <p:nvPr/>
        </p:nvCxnSpPr>
        <p:spPr bwMode="auto">
          <a:xfrm>
            <a:off x="3630698" y="2134435"/>
            <a:ext cx="2107770" cy="0"/>
          </a:xfrm>
          <a:prstGeom prst="line">
            <a:avLst/>
          </a:prstGeom>
          <a:noFill/>
          <a:ln w="28575" cap="flat" cmpd="sng" algn="ctr">
            <a:solidFill>
              <a:schemeClr val="tx1"/>
            </a:solidFill>
            <a:prstDash val="solid"/>
            <a:round/>
            <a:headEnd type="none" w="med" len="med"/>
            <a:tailEnd type="none" w="med" len="med"/>
          </a:ln>
          <a:effectLst/>
        </p:spPr>
      </p:cxnSp>
      <p:cxnSp>
        <p:nvCxnSpPr>
          <p:cNvPr id="10" name="Straight Connector 9"/>
          <p:cNvCxnSpPr/>
          <p:nvPr/>
        </p:nvCxnSpPr>
        <p:spPr bwMode="auto">
          <a:xfrm>
            <a:off x="6192012" y="2134435"/>
            <a:ext cx="2586227" cy="0"/>
          </a:xfrm>
          <a:prstGeom prst="line">
            <a:avLst/>
          </a:prstGeom>
          <a:noFill/>
          <a:ln w="28575" cap="flat" cmpd="sng" algn="ctr">
            <a:solidFill>
              <a:schemeClr val="tx1"/>
            </a:solidFill>
            <a:prstDash val="solid"/>
            <a:round/>
            <a:headEnd type="none" w="med" len="med"/>
            <a:tailEnd type="none" w="med" len="med"/>
          </a:ln>
          <a:effectLst/>
        </p:spPr>
      </p:cxnSp>
      <p:sp>
        <p:nvSpPr>
          <p:cNvPr id="11" name="Text Box 11"/>
          <p:cNvSpPr txBox="1">
            <a:spLocks noChangeArrowheads="1"/>
          </p:cNvSpPr>
          <p:nvPr/>
        </p:nvSpPr>
        <p:spPr bwMode="auto">
          <a:xfrm>
            <a:off x="377825" y="4167046"/>
            <a:ext cx="600868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pPr>
            <a:r>
              <a:rPr lang="nb-NO" altLang="en-US" sz="1400" b="0" dirty="0">
                <a:solidFill>
                  <a:schemeClr val="tx1"/>
                </a:solidFill>
              </a:rPr>
              <a:t>*</a:t>
            </a:r>
            <a:r>
              <a:rPr lang="en-US" altLang="en-US" sz="1400" b="0" dirty="0">
                <a:solidFill>
                  <a:schemeClr val="tx1"/>
                </a:solidFill>
              </a:rPr>
              <a:t>Total bilirubin. </a:t>
            </a:r>
            <a:r>
              <a:rPr lang="en-US" altLang="en-US" sz="1400" b="0" baseline="30000" dirty="0">
                <a:solidFill>
                  <a:schemeClr val="tx1"/>
                </a:solidFill>
              </a:rPr>
              <a:t>†</a:t>
            </a:r>
            <a:r>
              <a:rPr lang="en-US" altLang="en-US" sz="1400" b="0" dirty="0">
                <a:solidFill>
                  <a:schemeClr val="tx1"/>
                </a:solidFill>
              </a:rPr>
              <a:t>Direct bilirubin.</a:t>
            </a:r>
            <a:endParaRPr lang="nb-NO" altLang="en-US" sz="1400" b="0" dirty="0">
              <a:solidFill>
                <a:schemeClr val="tx1"/>
              </a:solidFill>
            </a:endParaRPr>
          </a:p>
        </p:txBody>
      </p:sp>
    </p:spTree>
    <p:extLst>
      <p:ext uri="{BB962C8B-B14F-4D97-AF65-F5344CB8AC3E}">
        <p14:creationId xmlns:p14="http://schemas.microsoft.com/office/powerpoint/2010/main" val="328073184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2"/>
          <p:cNvSpPr>
            <a:spLocks noGrp="1"/>
          </p:cNvSpPr>
          <p:nvPr>
            <p:ph type="title"/>
          </p:nvPr>
        </p:nvSpPr>
        <p:spPr>
          <a:xfrm>
            <a:off x="385763" y="330200"/>
            <a:ext cx="8462962" cy="5251450"/>
          </a:xfrm>
        </p:spPr>
        <p:txBody>
          <a:bodyPr/>
          <a:lstStyle/>
          <a:p>
            <a:r>
              <a:rPr lang="en-US" altLang="en-US" dirty="0"/>
              <a:t>HCV Treatment:</a:t>
            </a:r>
            <a:br>
              <a:rPr lang="en-US" altLang="en-US" dirty="0"/>
            </a:br>
            <a:r>
              <a:rPr lang="en-US" altLang="en-US" dirty="0"/>
              <a:t>Real-World Studies With Approved Therapies</a:t>
            </a:r>
          </a:p>
        </p:txBody>
      </p:sp>
    </p:spTree>
    <p:extLst>
      <p:ext uri="{BB962C8B-B14F-4D97-AF65-F5344CB8AC3E}">
        <p14:creationId xmlns:p14="http://schemas.microsoft.com/office/powerpoint/2010/main" val="373085732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Rectangle 69"/>
          <p:cNvSpPr/>
          <p:nvPr/>
        </p:nvSpPr>
        <p:spPr bwMode="auto">
          <a:xfrm>
            <a:off x="4993458" y="2372917"/>
            <a:ext cx="825964" cy="2029917"/>
          </a:xfrm>
          <a:prstGeom prst="rect">
            <a:avLst/>
          </a:prstGeom>
          <a:solidFill>
            <a:schemeClr val="accent1"/>
          </a:solidFill>
          <a:ln>
            <a:solidFill>
              <a:schemeClr val="bg2">
                <a:lumMod val="10000"/>
              </a:schemeClr>
            </a:solidFill>
          </a:ln>
          <a:extLst/>
        </p:spPr>
        <p:txBody>
          <a:bodyPr wrap="none" anchor="ctr"/>
          <a:lstStyle/>
          <a:p>
            <a:pPr algn="ctr" eaLnBrk="1" hangingPunct="1">
              <a:defRPr/>
            </a:pPr>
            <a:endParaRPr lang="en-US" sz="1600" b="0" dirty="0">
              <a:solidFill>
                <a:schemeClr val="bg2"/>
              </a:solidFill>
            </a:endParaRPr>
          </a:p>
        </p:txBody>
      </p:sp>
      <p:sp>
        <p:nvSpPr>
          <p:cNvPr id="72" name="Rectangle 71"/>
          <p:cNvSpPr/>
          <p:nvPr/>
        </p:nvSpPr>
        <p:spPr bwMode="auto">
          <a:xfrm>
            <a:off x="6109895" y="2294985"/>
            <a:ext cx="825964" cy="2107850"/>
          </a:xfrm>
          <a:prstGeom prst="rect">
            <a:avLst/>
          </a:prstGeom>
          <a:solidFill>
            <a:schemeClr val="accent1">
              <a:lumMod val="60000"/>
              <a:lumOff val="40000"/>
            </a:schemeClr>
          </a:solidFill>
          <a:ln>
            <a:solidFill>
              <a:schemeClr val="bg2">
                <a:lumMod val="10000"/>
              </a:schemeClr>
            </a:solidFill>
          </a:ln>
          <a:extLst/>
        </p:spPr>
        <p:txBody>
          <a:bodyPr wrap="none" anchor="ctr"/>
          <a:lstStyle/>
          <a:p>
            <a:pPr algn="ctr" eaLnBrk="1" hangingPunct="1">
              <a:defRPr/>
            </a:pPr>
            <a:endParaRPr lang="en-US" sz="1600" b="0" dirty="0">
              <a:solidFill>
                <a:schemeClr val="bg2"/>
              </a:solidFill>
            </a:endParaRPr>
          </a:p>
        </p:txBody>
      </p:sp>
      <p:sp>
        <p:nvSpPr>
          <p:cNvPr id="37" name="TextBox 7"/>
          <p:cNvSpPr txBox="1">
            <a:spLocks noChangeArrowheads="1"/>
          </p:cNvSpPr>
          <p:nvPr/>
        </p:nvSpPr>
        <p:spPr bwMode="auto">
          <a:xfrm>
            <a:off x="1329323" y="4410877"/>
            <a:ext cx="1430853" cy="313932"/>
          </a:xfrm>
          <a:prstGeom prst="rect">
            <a:avLst/>
          </a:prstGeom>
          <a:noFill/>
          <a:ln>
            <a:noFill/>
          </a:ln>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eaLnBrk="1" fontAlgn="auto" hangingPunct="1">
              <a:spcBef>
                <a:spcPct val="35000"/>
              </a:spcBef>
              <a:spcAft>
                <a:spcPct val="25000"/>
              </a:spcAft>
              <a:buClr>
                <a:schemeClr val="folHlink"/>
              </a:buClr>
              <a:buFont typeface="Arial" panose="020B0604020202020204" pitchFamily="34" charset="0"/>
              <a:buNone/>
              <a:defRPr/>
            </a:pPr>
            <a:r>
              <a:rPr lang="en-US" altLang="en-US" sz="1600" kern="0" dirty="0">
                <a:solidFill>
                  <a:schemeClr val="tx1"/>
                </a:solidFill>
              </a:rPr>
              <a:t>GT1</a:t>
            </a:r>
          </a:p>
        </p:txBody>
      </p:sp>
      <p:sp>
        <p:nvSpPr>
          <p:cNvPr id="44" name="TextBox 7"/>
          <p:cNvSpPr txBox="1">
            <a:spLocks noChangeArrowheads="1"/>
          </p:cNvSpPr>
          <p:nvPr/>
        </p:nvSpPr>
        <p:spPr bwMode="auto">
          <a:xfrm>
            <a:off x="6869073" y="4410877"/>
            <a:ext cx="1447740" cy="313932"/>
          </a:xfrm>
          <a:prstGeom prst="rect">
            <a:avLst/>
          </a:prstGeom>
          <a:noFill/>
          <a:ln>
            <a:noFill/>
          </a:ln>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eaLnBrk="1" fontAlgn="auto" hangingPunct="1">
              <a:spcBef>
                <a:spcPct val="35000"/>
              </a:spcBef>
              <a:spcAft>
                <a:spcPct val="25000"/>
              </a:spcAft>
              <a:buClr>
                <a:schemeClr val="folHlink"/>
              </a:buClr>
              <a:buFont typeface="Arial" panose="020B0604020202020204" pitchFamily="34" charset="0"/>
              <a:buNone/>
              <a:defRPr/>
            </a:pPr>
            <a:r>
              <a:rPr lang="en-US" altLang="en-US" sz="1600" kern="0" dirty="0">
                <a:solidFill>
                  <a:schemeClr val="tx1"/>
                </a:solidFill>
              </a:rPr>
              <a:t>GT4</a:t>
            </a:r>
          </a:p>
        </p:txBody>
      </p:sp>
      <p:sp>
        <p:nvSpPr>
          <p:cNvPr id="52" name="TextBox 7"/>
          <p:cNvSpPr txBox="1">
            <a:spLocks noChangeArrowheads="1"/>
          </p:cNvSpPr>
          <p:nvPr/>
        </p:nvSpPr>
        <p:spPr bwMode="auto">
          <a:xfrm>
            <a:off x="2444984" y="4410140"/>
            <a:ext cx="1430853" cy="313932"/>
          </a:xfrm>
          <a:prstGeom prst="rect">
            <a:avLst/>
          </a:prstGeom>
          <a:noFill/>
          <a:ln>
            <a:noFill/>
          </a:ln>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eaLnBrk="1" fontAlgn="auto" hangingPunct="1">
              <a:spcBef>
                <a:spcPct val="35000"/>
              </a:spcBef>
              <a:spcAft>
                <a:spcPct val="25000"/>
              </a:spcAft>
              <a:buClr>
                <a:schemeClr val="folHlink"/>
              </a:buClr>
              <a:buFont typeface="Arial" panose="020B0604020202020204" pitchFamily="34" charset="0"/>
              <a:buNone/>
              <a:defRPr/>
            </a:pPr>
            <a:r>
              <a:rPr lang="en-US" altLang="en-US" sz="1600" b="0" kern="0" dirty="0">
                <a:solidFill>
                  <a:schemeClr val="tx1"/>
                </a:solidFill>
              </a:rPr>
              <a:t>8 wks</a:t>
            </a:r>
          </a:p>
        </p:txBody>
      </p:sp>
      <p:sp>
        <p:nvSpPr>
          <p:cNvPr id="55" name="TextBox 7"/>
          <p:cNvSpPr txBox="1">
            <a:spLocks noChangeArrowheads="1"/>
          </p:cNvSpPr>
          <p:nvPr/>
        </p:nvSpPr>
        <p:spPr bwMode="auto">
          <a:xfrm>
            <a:off x="3554624" y="4409404"/>
            <a:ext cx="1430853" cy="313932"/>
          </a:xfrm>
          <a:prstGeom prst="rect">
            <a:avLst/>
          </a:prstGeom>
          <a:noFill/>
          <a:ln>
            <a:noFill/>
          </a:ln>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eaLnBrk="1" fontAlgn="auto" hangingPunct="1">
              <a:spcBef>
                <a:spcPct val="35000"/>
              </a:spcBef>
              <a:spcAft>
                <a:spcPct val="25000"/>
              </a:spcAft>
              <a:buClr>
                <a:schemeClr val="folHlink"/>
              </a:buClr>
              <a:buFont typeface="Arial" panose="020B0604020202020204" pitchFamily="34" charset="0"/>
              <a:buNone/>
              <a:defRPr/>
            </a:pPr>
            <a:r>
              <a:rPr lang="en-US" altLang="en-US" sz="1600" b="0" kern="0" dirty="0">
                <a:solidFill>
                  <a:schemeClr val="tx1"/>
                </a:solidFill>
              </a:rPr>
              <a:t>12 wks</a:t>
            </a:r>
          </a:p>
        </p:txBody>
      </p:sp>
      <p:sp>
        <p:nvSpPr>
          <p:cNvPr id="58" name="Content Placeholder 2"/>
          <p:cNvSpPr txBox="1">
            <a:spLocks/>
          </p:cNvSpPr>
          <p:nvPr/>
        </p:nvSpPr>
        <p:spPr bwMode="auto">
          <a:xfrm>
            <a:off x="374650" y="5052413"/>
            <a:ext cx="8455025" cy="1291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mn-lt"/>
                <a:ea typeface="+mn-ea"/>
                <a:cs typeface="+mn-cs"/>
              </a:defRPr>
            </a:lvl1pPr>
            <a:lvl2pPr marL="742950" indent="-285750" algn="l" rtl="0" eaLnBrk="0" fontAlgn="base" hangingPunct="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mn-lt"/>
              </a:defRPr>
            </a:lvl2pPr>
            <a:lvl3pPr marL="1143000" indent="-228600" algn="l" rtl="0" eaLnBrk="0" fontAlgn="base" hangingPunct="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mn-lt"/>
              </a:defRPr>
            </a:lvl3pPr>
            <a:lvl4pPr marL="1600200" indent="-228600" algn="l" rtl="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mn-lt"/>
              </a:defRPr>
            </a:lvl4pPr>
            <a:lvl5pPr marL="2057400" indent="-228600" algn="l" rtl="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mn-lt"/>
              </a:defRPr>
            </a:lvl5pPr>
            <a:lvl6pPr marL="25146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6pPr>
            <a:lvl7pPr marL="29718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7pPr>
            <a:lvl8pPr marL="34290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8pPr>
            <a:lvl9pPr marL="38862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9pPr>
          </a:lstStyle>
          <a:p>
            <a:pPr>
              <a:spcAft>
                <a:spcPct val="0"/>
              </a:spcAft>
            </a:pPr>
            <a:r>
              <a:rPr lang="en-US" altLang="en-US" sz="1600" b="0" kern="0" dirty="0"/>
              <a:t>Analysis of HCV treatment in VA healthcare system (N = 107,079)</a:t>
            </a:r>
            <a:r>
              <a:rPr lang="en-US" altLang="en-US" sz="1600" b="0" kern="0" baseline="30000" dirty="0"/>
              <a:t>[2] </a:t>
            </a:r>
          </a:p>
          <a:p>
            <a:pPr lvl="1">
              <a:spcAft>
                <a:spcPct val="0"/>
              </a:spcAft>
            </a:pPr>
            <a:r>
              <a:rPr lang="en-US" altLang="en-US" sz="1400" b="0" kern="0" dirty="0"/>
              <a:t>Dramatic increases in HCV treatment in 2014-2015 vs 1999-2013 (1999-2011, </a:t>
            </a:r>
            <a:r>
              <a:rPr lang="en-US" altLang="en-US" sz="1400" kern="0" dirty="0"/>
              <a:t>1989 to 7196 treatments/yr</a:t>
            </a:r>
            <a:r>
              <a:rPr lang="en-US" altLang="en-US" sz="1400" b="0" kern="0" dirty="0"/>
              <a:t>; 2014, </a:t>
            </a:r>
            <a:r>
              <a:rPr lang="en-US" altLang="en-US" sz="1400" kern="0" dirty="0"/>
              <a:t>9180 treatments</a:t>
            </a:r>
            <a:r>
              <a:rPr lang="en-US" altLang="en-US" sz="1400" b="0" kern="0" dirty="0"/>
              <a:t>; 2015, </a:t>
            </a:r>
            <a:r>
              <a:rPr lang="en-US" altLang="en-US" sz="1400" kern="0" dirty="0"/>
              <a:t>31,028 treatments</a:t>
            </a:r>
            <a:r>
              <a:rPr lang="en-US" altLang="en-US" sz="1400" b="0" kern="0" dirty="0"/>
              <a:t>)</a:t>
            </a:r>
          </a:p>
          <a:p>
            <a:pPr lvl="1">
              <a:spcAft>
                <a:spcPct val="0"/>
              </a:spcAft>
            </a:pPr>
            <a:r>
              <a:rPr lang="en-US" altLang="en-US" sz="1400" b="0" kern="0" dirty="0"/>
              <a:t>Related to improved antiviral efficacy and availability of funding</a:t>
            </a:r>
          </a:p>
        </p:txBody>
      </p:sp>
      <p:sp>
        <p:nvSpPr>
          <p:cNvPr id="55302" name="Title 1"/>
          <p:cNvSpPr>
            <a:spLocks noGrp="1"/>
          </p:cNvSpPr>
          <p:nvPr>
            <p:ph type="title"/>
          </p:nvPr>
        </p:nvSpPr>
        <p:spPr>
          <a:xfrm>
            <a:off x="377825" y="238125"/>
            <a:ext cx="8442325" cy="1103313"/>
          </a:xfrm>
        </p:spPr>
        <p:txBody>
          <a:bodyPr/>
          <a:lstStyle/>
          <a:p>
            <a:r>
              <a:rPr lang="en-US" altLang="en-US" dirty="0"/>
              <a:t>Real-World HCV Treatment in the US VA Healthcare System</a:t>
            </a:r>
          </a:p>
        </p:txBody>
      </p:sp>
      <p:sp>
        <p:nvSpPr>
          <p:cNvPr id="55303" name="Content Placeholder 2"/>
          <p:cNvSpPr>
            <a:spLocks noGrp="1"/>
          </p:cNvSpPr>
          <p:nvPr>
            <p:ph idx="1"/>
          </p:nvPr>
        </p:nvSpPr>
        <p:spPr>
          <a:xfrm>
            <a:off x="374650" y="1521597"/>
            <a:ext cx="8455025" cy="578994"/>
          </a:xfrm>
        </p:spPr>
        <p:txBody>
          <a:bodyPr/>
          <a:lstStyle/>
          <a:p>
            <a:pPr>
              <a:spcAft>
                <a:spcPct val="0"/>
              </a:spcAft>
            </a:pPr>
            <a:r>
              <a:rPr lang="en-US" altLang="en-US" sz="1600" dirty="0"/>
              <a:t>Analysis of real-world SVR for pts with GT1-4 HCV treated with SOF + RBV ± pegIFN, SOF/LDV, or OBV/PTV/RTV + DSV (N = 17,487)</a:t>
            </a:r>
            <a:r>
              <a:rPr lang="en-US" altLang="en-US" sz="1600" baseline="30000" dirty="0"/>
              <a:t>[1] </a:t>
            </a:r>
          </a:p>
        </p:txBody>
      </p:sp>
      <p:grpSp>
        <p:nvGrpSpPr>
          <p:cNvPr id="55304" name="Group 16"/>
          <p:cNvGrpSpPr>
            <a:grpSpLocks/>
          </p:cNvGrpSpPr>
          <p:nvPr/>
        </p:nvGrpSpPr>
        <p:grpSpPr bwMode="auto">
          <a:xfrm>
            <a:off x="6291263" y="6208713"/>
            <a:ext cx="2673350" cy="450850"/>
            <a:chOff x="9289790" y="4481726"/>
            <a:chExt cx="2673350" cy="450347"/>
          </a:xfrm>
        </p:grpSpPr>
        <p:pic>
          <p:nvPicPr>
            <p:cNvPr id="55334"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74958" y="4481726"/>
              <a:ext cx="566997" cy="184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55335" name="Rectangle 8"/>
            <p:cNvSpPr>
              <a:spLocks noChangeArrowheads="1"/>
            </p:cNvSpPr>
            <p:nvPr/>
          </p:nvSpPr>
          <p:spPr bwMode="auto">
            <a:xfrm>
              <a:off x="9289790" y="4624098"/>
              <a:ext cx="26733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pPr>
              <a:r>
                <a:rPr lang="en-US" altLang="en-US" sz="1400" b="0" dirty="0">
                  <a:solidFill>
                    <a:schemeClr val="bg2"/>
                  </a:solidFill>
                </a:rPr>
                <a:t>Slide credit: </a:t>
              </a:r>
              <a:r>
                <a:rPr lang="en-US" altLang="en-US" sz="1400" b="0" dirty="0">
                  <a:solidFill>
                    <a:schemeClr val="bg2"/>
                  </a:solidFill>
                  <a:hlinkClick r:id="rId4"/>
                </a:rPr>
                <a:t>clinicaloptions.com</a:t>
              </a:r>
              <a:endParaRPr lang="en-US" altLang="en-US" sz="1400" b="0" dirty="0">
                <a:solidFill>
                  <a:schemeClr val="bg2"/>
                </a:solidFill>
              </a:endParaRPr>
            </a:p>
          </p:txBody>
        </p:sp>
      </p:grpSp>
      <p:sp>
        <p:nvSpPr>
          <p:cNvPr id="55305" name="Text Box 11"/>
          <p:cNvSpPr txBox="1">
            <a:spLocks noChangeArrowheads="1"/>
          </p:cNvSpPr>
          <p:nvPr/>
        </p:nvSpPr>
        <p:spPr bwMode="auto">
          <a:xfrm>
            <a:off x="285749" y="6193642"/>
            <a:ext cx="644327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nchor="b">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pPr>
            <a:r>
              <a:rPr lang="nb-NO" altLang="en-US" sz="1200" b="0" dirty="0">
                <a:solidFill>
                  <a:schemeClr val="bg2"/>
                </a:solidFill>
              </a:rPr>
              <a:t>1. Ioannou GN, et al. AASLD 2016. Abstract 21. </a:t>
            </a:r>
            <a:r>
              <a:rPr lang="en-US" altLang="en-US" sz="1200" b="0" dirty="0">
                <a:solidFill>
                  <a:srgbClr val="CDCDCF"/>
                </a:solidFill>
                <a:ea typeface="MS PGothic" pitchFamily="34" charset="-128"/>
              </a:rPr>
              <a:t>Reproduced with permission. </a:t>
            </a:r>
            <a:endParaRPr lang="nb-NO" altLang="en-US" sz="1200" b="0" dirty="0">
              <a:solidFill>
                <a:schemeClr val="bg2"/>
              </a:solidFill>
            </a:endParaRPr>
          </a:p>
          <a:p>
            <a:pPr eaLnBrk="1" hangingPunct="1">
              <a:lnSpc>
                <a:spcPct val="100000"/>
              </a:lnSpc>
              <a:spcBef>
                <a:spcPct val="0"/>
              </a:spcBef>
              <a:spcAft>
                <a:spcPct val="0"/>
              </a:spcAft>
              <a:buClrTx/>
              <a:buFontTx/>
              <a:buNone/>
            </a:pPr>
            <a:r>
              <a:rPr lang="nb-NO" altLang="en-US" sz="1200" b="0" dirty="0">
                <a:solidFill>
                  <a:schemeClr val="bg2"/>
                </a:solidFill>
              </a:rPr>
              <a:t>2. Moon AM, et al. AASLD 2016. Abstract 227.</a:t>
            </a:r>
          </a:p>
        </p:txBody>
      </p:sp>
      <p:cxnSp>
        <p:nvCxnSpPr>
          <p:cNvPr id="55321" name="Straight Connector 5"/>
          <p:cNvCxnSpPr>
            <a:cxnSpLocks noChangeShapeType="1"/>
          </p:cNvCxnSpPr>
          <p:nvPr/>
        </p:nvCxnSpPr>
        <p:spPr bwMode="auto">
          <a:xfrm>
            <a:off x="2614378" y="4398461"/>
            <a:ext cx="0" cy="61912"/>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55322" name="Straight Connector 5"/>
          <p:cNvCxnSpPr>
            <a:cxnSpLocks noChangeShapeType="1"/>
          </p:cNvCxnSpPr>
          <p:nvPr/>
        </p:nvCxnSpPr>
        <p:spPr bwMode="auto">
          <a:xfrm>
            <a:off x="3728580" y="4398461"/>
            <a:ext cx="0" cy="61912"/>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55323" name="Straight Connector 5"/>
          <p:cNvCxnSpPr>
            <a:cxnSpLocks noChangeShapeType="1"/>
          </p:cNvCxnSpPr>
          <p:nvPr/>
        </p:nvCxnSpPr>
        <p:spPr bwMode="auto">
          <a:xfrm>
            <a:off x="4835438" y="4398461"/>
            <a:ext cx="0" cy="61912"/>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55324" name="Straight Connector 5"/>
          <p:cNvCxnSpPr>
            <a:cxnSpLocks noChangeShapeType="1"/>
          </p:cNvCxnSpPr>
          <p:nvPr/>
        </p:nvCxnSpPr>
        <p:spPr bwMode="auto">
          <a:xfrm>
            <a:off x="7071186" y="4398461"/>
            <a:ext cx="0" cy="61912"/>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3" name="Straight Connector 2"/>
          <p:cNvCxnSpPr/>
          <p:nvPr/>
        </p:nvCxnSpPr>
        <p:spPr bwMode="auto">
          <a:xfrm>
            <a:off x="2746210" y="4720576"/>
            <a:ext cx="1960874" cy="0"/>
          </a:xfrm>
          <a:prstGeom prst="line">
            <a:avLst/>
          </a:prstGeom>
          <a:noFill/>
          <a:ln w="28575" cap="flat" cmpd="sng" algn="ctr">
            <a:solidFill>
              <a:schemeClr val="tx1"/>
            </a:solidFill>
            <a:prstDash val="solid"/>
            <a:round/>
            <a:headEnd type="none" w="med" len="med"/>
            <a:tailEnd type="none" w="med" len="med"/>
          </a:ln>
          <a:effectLst/>
        </p:spPr>
      </p:cxnSp>
      <p:sp>
        <p:nvSpPr>
          <p:cNvPr id="46" name="Rectangle 45"/>
          <p:cNvSpPr/>
          <p:nvPr/>
        </p:nvSpPr>
        <p:spPr bwMode="auto">
          <a:xfrm>
            <a:off x="1644147" y="2373958"/>
            <a:ext cx="825964" cy="2028877"/>
          </a:xfrm>
          <a:prstGeom prst="rect">
            <a:avLst/>
          </a:prstGeom>
          <a:solidFill>
            <a:schemeClr val="accent2"/>
          </a:solidFill>
          <a:ln>
            <a:solidFill>
              <a:schemeClr val="bg2">
                <a:lumMod val="10000"/>
              </a:schemeClr>
            </a:solidFill>
          </a:ln>
          <a:extLst/>
        </p:spPr>
        <p:txBody>
          <a:bodyPr wrap="none" anchor="ctr"/>
          <a:lstStyle/>
          <a:p>
            <a:pPr algn="ctr" eaLnBrk="1" hangingPunct="1">
              <a:defRPr/>
            </a:pPr>
            <a:endParaRPr lang="en-US" sz="1600" b="0" dirty="0">
              <a:solidFill>
                <a:schemeClr val="bg2"/>
              </a:solidFill>
            </a:endParaRPr>
          </a:p>
        </p:txBody>
      </p:sp>
      <p:sp>
        <p:nvSpPr>
          <p:cNvPr id="49" name="Rectangle 48"/>
          <p:cNvSpPr/>
          <p:nvPr/>
        </p:nvSpPr>
        <p:spPr bwMode="auto">
          <a:xfrm>
            <a:off x="7225279" y="2449720"/>
            <a:ext cx="825964" cy="1953116"/>
          </a:xfrm>
          <a:prstGeom prst="rect">
            <a:avLst/>
          </a:prstGeom>
          <a:solidFill>
            <a:srgbClr val="F2F23A"/>
          </a:solidFill>
          <a:ln>
            <a:solidFill>
              <a:schemeClr val="bg2">
                <a:lumMod val="10000"/>
              </a:schemeClr>
            </a:solidFill>
          </a:ln>
          <a:extLst/>
        </p:spPr>
        <p:txBody>
          <a:bodyPr wrap="none" anchor="ctr"/>
          <a:lstStyle/>
          <a:p>
            <a:pPr algn="ctr" eaLnBrk="1" hangingPunct="1">
              <a:defRPr/>
            </a:pPr>
            <a:endParaRPr lang="en-US" sz="1600" b="0" dirty="0">
              <a:solidFill>
                <a:schemeClr val="bg2"/>
              </a:solidFill>
            </a:endParaRPr>
          </a:p>
        </p:txBody>
      </p:sp>
      <p:sp>
        <p:nvSpPr>
          <p:cNvPr id="39943" name="TextBox 16"/>
          <p:cNvSpPr txBox="1">
            <a:spLocks noChangeArrowheads="1"/>
          </p:cNvSpPr>
          <p:nvPr/>
        </p:nvSpPr>
        <p:spPr bwMode="auto">
          <a:xfrm rot="16200000">
            <a:off x="-335498" y="3197680"/>
            <a:ext cx="2238180" cy="291694"/>
          </a:xfrm>
          <a:prstGeom prst="rect">
            <a:avLst/>
          </a:prstGeom>
          <a:noFill/>
          <a:ln>
            <a:noFill/>
          </a:ln>
          <a:extLst/>
        </p:spPr>
        <p:txBody>
          <a:bodyPr>
            <a:spAutoFit/>
          </a:bodyPr>
          <a:lstStyle>
            <a:lvl1pPr defTabSz="457200">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defTabSz="4572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defTabSz="4572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defTabSz="4572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defTabSz="4572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defTabSz="4572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defTabSz="4572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defTabSz="4572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defTabSz="4572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eaLnBrk="1" hangingPunct="1">
              <a:lnSpc>
                <a:spcPct val="85000"/>
              </a:lnSpc>
              <a:spcBef>
                <a:spcPct val="0"/>
              </a:spcBef>
              <a:spcAft>
                <a:spcPct val="0"/>
              </a:spcAft>
              <a:buClrTx/>
              <a:buFontTx/>
              <a:buNone/>
              <a:defRPr/>
            </a:pPr>
            <a:r>
              <a:rPr lang="en-US" altLang="en-US" sz="1600" dirty="0">
                <a:solidFill>
                  <a:schemeClr val="tx1"/>
                </a:solidFill>
                <a:latin typeface="+mn-lt"/>
                <a:ea typeface="ヒラギノ角ゴ Pro W3"/>
                <a:cs typeface="ヒラギノ角ゴ Pro W3"/>
              </a:rPr>
              <a:t>SVR (%)</a:t>
            </a:r>
          </a:p>
        </p:txBody>
      </p:sp>
      <p:cxnSp>
        <p:nvCxnSpPr>
          <p:cNvPr id="55307" name="Straight Connector 3"/>
          <p:cNvCxnSpPr>
            <a:cxnSpLocks noChangeShapeType="1"/>
          </p:cNvCxnSpPr>
          <p:nvPr/>
        </p:nvCxnSpPr>
        <p:spPr bwMode="auto">
          <a:xfrm>
            <a:off x="1500176" y="2208398"/>
            <a:ext cx="0" cy="2194438"/>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55308" name="Straight Connector 10"/>
          <p:cNvCxnSpPr>
            <a:cxnSpLocks noChangeShapeType="1"/>
          </p:cNvCxnSpPr>
          <p:nvPr/>
        </p:nvCxnSpPr>
        <p:spPr bwMode="auto">
          <a:xfrm>
            <a:off x="1439215" y="2221004"/>
            <a:ext cx="58339"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55309" name="Straight Connector 11"/>
          <p:cNvCxnSpPr>
            <a:cxnSpLocks noChangeShapeType="1"/>
          </p:cNvCxnSpPr>
          <p:nvPr/>
        </p:nvCxnSpPr>
        <p:spPr bwMode="auto">
          <a:xfrm>
            <a:off x="1439215" y="2653118"/>
            <a:ext cx="58339"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55310" name="Straight Connector 12"/>
          <p:cNvCxnSpPr>
            <a:cxnSpLocks noChangeShapeType="1"/>
          </p:cNvCxnSpPr>
          <p:nvPr/>
        </p:nvCxnSpPr>
        <p:spPr bwMode="auto">
          <a:xfrm>
            <a:off x="1439215" y="3089089"/>
            <a:ext cx="58339"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55311" name="Straight Connector 13"/>
          <p:cNvCxnSpPr>
            <a:cxnSpLocks noChangeShapeType="1"/>
          </p:cNvCxnSpPr>
          <p:nvPr/>
        </p:nvCxnSpPr>
        <p:spPr bwMode="auto">
          <a:xfrm>
            <a:off x="1439215" y="3526518"/>
            <a:ext cx="58339"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55312" name="Straight Connector 14"/>
          <p:cNvCxnSpPr>
            <a:cxnSpLocks noChangeShapeType="1"/>
          </p:cNvCxnSpPr>
          <p:nvPr/>
        </p:nvCxnSpPr>
        <p:spPr bwMode="auto">
          <a:xfrm>
            <a:off x="1439215" y="4398461"/>
            <a:ext cx="58339"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55313" name="Straight Connector 15"/>
          <p:cNvCxnSpPr>
            <a:cxnSpLocks noChangeShapeType="1"/>
          </p:cNvCxnSpPr>
          <p:nvPr/>
        </p:nvCxnSpPr>
        <p:spPr bwMode="auto">
          <a:xfrm>
            <a:off x="1439215" y="3962490"/>
            <a:ext cx="58339"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sp>
        <p:nvSpPr>
          <p:cNvPr id="23" name="TextBox 7"/>
          <p:cNvSpPr txBox="1">
            <a:spLocks noChangeArrowheads="1"/>
          </p:cNvSpPr>
          <p:nvPr/>
        </p:nvSpPr>
        <p:spPr bwMode="auto">
          <a:xfrm>
            <a:off x="959768" y="2087376"/>
            <a:ext cx="508167" cy="288703"/>
          </a:xfrm>
          <a:prstGeom prst="rect">
            <a:avLst/>
          </a:prstGeom>
          <a:noFill/>
          <a:ln>
            <a:noFill/>
          </a:ln>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eaLnBrk="1" fontAlgn="auto" hangingPunct="1">
              <a:spcBef>
                <a:spcPct val="35000"/>
              </a:spcBef>
              <a:spcAft>
                <a:spcPct val="25000"/>
              </a:spcAft>
              <a:buClr>
                <a:schemeClr val="folHlink"/>
              </a:buClr>
              <a:buFont typeface="Arial" panose="020B0604020202020204" pitchFamily="34" charset="0"/>
              <a:buNone/>
              <a:defRPr/>
            </a:pPr>
            <a:r>
              <a:rPr lang="en-US" altLang="en-US" sz="1600" b="0" kern="0" dirty="0">
                <a:solidFill>
                  <a:schemeClr val="tx1"/>
                </a:solidFill>
              </a:rPr>
              <a:t>100</a:t>
            </a:r>
          </a:p>
        </p:txBody>
      </p:sp>
      <p:sp>
        <p:nvSpPr>
          <p:cNvPr id="24" name="TextBox 18"/>
          <p:cNvSpPr txBox="1">
            <a:spLocks noChangeArrowheads="1"/>
          </p:cNvSpPr>
          <p:nvPr/>
        </p:nvSpPr>
        <p:spPr bwMode="auto">
          <a:xfrm>
            <a:off x="1058024" y="2523347"/>
            <a:ext cx="397629" cy="288703"/>
          </a:xfrm>
          <a:prstGeom prst="rect">
            <a:avLst/>
          </a:prstGeom>
          <a:noFill/>
          <a:ln>
            <a:noFill/>
          </a:ln>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eaLnBrk="1" fontAlgn="auto" hangingPunct="1">
              <a:spcBef>
                <a:spcPct val="35000"/>
              </a:spcBef>
              <a:spcAft>
                <a:spcPct val="25000"/>
              </a:spcAft>
              <a:buClr>
                <a:schemeClr val="folHlink"/>
              </a:buClr>
              <a:buFont typeface="Arial" panose="020B0604020202020204" pitchFamily="34" charset="0"/>
              <a:buNone/>
              <a:defRPr/>
            </a:pPr>
            <a:r>
              <a:rPr lang="en-US" altLang="en-US" sz="1600" b="0" kern="0" dirty="0">
                <a:solidFill>
                  <a:schemeClr val="tx1"/>
                </a:solidFill>
              </a:rPr>
              <a:t>80</a:t>
            </a:r>
          </a:p>
        </p:txBody>
      </p:sp>
      <p:sp>
        <p:nvSpPr>
          <p:cNvPr id="25" name="TextBox 19"/>
          <p:cNvSpPr txBox="1">
            <a:spLocks noChangeArrowheads="1"/>
          </p:cNvSpPr>
          <p:nvPr/>
        </p:nvSpPr>
        <p:spPr bwMode="auto">
          <a:xfrm>
            <a:off x="1058024" y="2959319"/>
            <a:ext cx="397629" cy="288703"/>
          </a:xfrm>
          <a:prstGeom prst="rect">
            <a:avLst/>
          </a:prstGeom>
          <a:noFill/>
          <a:ln>
            <a:noFill/>
          </a:ln>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eaLnBrk="1" fontAlgn="auto" hangingPunct="1">
              <a:spcBef>
                <a:spcPct val="35000"/>
              </a:spcBef>
              <a:spcAft>
                <a:spcPct val="25000"/>
              </a:spcAft>
              <a:buClr>
                <a:schemeClr val="folHlink"/>
              </a:buClr>
              <a:buFont typeface="Arial" panose="020B0604020202020204" pitchFamily="34" charset="0"/>
              <a:buNone/>
              <a:defRPr/>
            </a:pPr>
            <a:r>
              <a:rPr lang="en-US" altLang="en-US" sz="1600" b="0" kern="0" dirty="0">
                <a:solidFill>
                  <a:schemeClr val="tx1"/>
                </a:solidFill>
              </a:rPr>
              <a:t>60</a:t>
            </a:r>
          </a:p>
        </p:txBody>
      </p:sp>
      <p:sp>
        <p:nvSpPr>
          <p:cNvPr id="26" name="TextBox 20"/>
          <p:cNvSpPr txBox="1">
            <a:spLocks noChangeArrowheads="1"/>
          </p:cNvSpPr>
          <p:nvPr/>
        </p:nvSpPr>
        <p:spPr bwMode="auto">
          <a:xfrm>
            <a:off x="1058024" y="3395289"/>
            <a:ext cx="397629" cy="288703"/>
          </a:xfrm>
          <a:prstGeom prst="rect">
            <a:avLst/>
          </a:prstGeom>
          <a:noFill/>
          <a:ln>
            <a:noFill/>
          </a:ln>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eaLnBrk="1" fontAlgn="auto" hangingPunct="1">
              <a:spcBef>
                <a:spcPct val="35000"/>
              </a:spcBef>
              <a:spcAft>
                <a:spcPct val="25000"/>
              </a:spcAft>
              <a:buClr>
                <a:schemeClr val="folHlink"/>
              </a:buClr>
              <a:buFont typeface="Arial" panose="020B0604020202020204" pitchFamily="34" charset="0"/>
              <a:buNone/>
              <a:defRPr/>
            </a:pPr>
            <a:r>
              <a:rPr lang="en-US" altLang="en-US" sz="1600" b="0" kern="0" dirty="0">
                <a:solidFill>
                  <a:schemeClr val="tx1"/>
                </a:solidFill>
              </a:rPr>
              <a:t>40</a:t>
            </a:r>
          </a:p>
        </p:txBody>
      </p:sp>
      <p:sp>
        <p:nvSpPr>
          <p:cNvPr id="27" name="TextBox 21"/>
          <p:cNvSpPr txBox="1">
            <a:spLocks noChangeArrowheads="1"/>
          </p:cNvSpPr>
          <p:nvPr/>
        </p:nvSpPr>
        <p:spPr bwMode="auto">
          <a:xfrm>
            <a:off x="1058024" y="3831261"/>
            <a:ext cx="397629" cy="288703"/>
          </a:xfrm>
          <a:prstGeom prst="rect">
            <a:avLst/>
          </a:prstGeom>
          <a:noFill/>
          <a:ln>
            <a:noFill/>
          </a:ln>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eaLnBrk="1" fontAlgn="auto" hangingPunct="1">
              <a:spcBef>
                <a:spcPct val="35000"/>
              </a:spcBef>
              <a:spcAft>
                <a:spcPct val="25000"/>
              </a:spcAft>
              <a:buClr>
                <a:schemeClr val="folHlink"/>
              </a:buClr>
              <a:buFont typeface="Arial" panose="020B0604020202020204" pitchFamily="34" charset="0"/>
              <a:buNone/>
              <a:defRPr/>
            </a:pPr>
            <a:r>
              <a:rPr lang="en-US" altLang="en-US" sz="1600" b="0" kern="0" dirty="0">
                <a:solidFill>
                  <a:schemeClr val="tx1"/>
                </a:solidFill>
              </a:rPr>
              <a:t>20</a:t>
            </a:r>
          </a:p>
        </p:txBody>
      </p:sp>
      <p:sp>
        <p:nvSpPr>
          <p:cNvPr id="28" name="TextBox 22"/>
          <p:cNvSpPr txBox="1">
            <a:spLocks noChangeArrowheads="1"/>
          </p:cNvSpPr>
          <p:nvPr/>
        </p:nvSpPr>
        <p:spPr bwMode="auto">
          <a:xfrm>
            <a:off x="1170097" y="4267232"/>
            <a:ext cx="288627" cy="288703"/>
          </a:xfrm>
          <a:prstGeom prst="rect">
            <a:avLst/>
          </a:prstGeom>
          <a:noFill/>
          <a:ln>
            <a:noFill/>
          </a:ln>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eaLnBrk="1" fontAlgn="auto" hangingPunct="1">
              <a:spcBef>
                <a:spcPct val="35000"/>
              </a:spcBef>
              <a:spcAft>
                <a:spcPct val="25000"/>
              </a:spcAft>
              <a:buClr>
                <a:schemeClr val="folHlink"/>
              </a:buClr>
              <a:buFont typeface="Arial" panose="020B0604020202020204" pitchFamily="34" charset="0"/>
              <a:buNone/>
              <a:defRPr/>
            </a:pPr>
            <a:r>
              <a:rPr lang="en-US" altLang="en-US" sz="1600" b="0" kern="0" dirty="0">
                <a:solidFill>
                  <a:schemeClr val="tx1"/>
                </a:solidFill>
              </a:rPr>
              <a:t>0</a:t>
            </a:r>
          </a:p>
        </p:txBody>
      </p:sp>
      <p:cxnSp>
        <p:nvCxnSpPr>
          <p:cNvPr id="55320" name="Straight Connector 5"/>
          <p:cNvCxnSpPr>
            <a:cxnSpLocks noChangeShapeType="1"/>
          </p:cNvCxnSpPr>
          <p:nvPr/>
        </p:nvCxnSpPr>
        <p:spPr bwMode="auto">
          <a:xfrm>
            <a:off x="1500176" y="4398461"/>
            <a:ext cx="0" cy="56865"/>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sp>
        <p:nvSpPr>
          <p:cNvPr id="41" name="TextBox 7"/>
          <p:cNvSpPr txBox="1">
            <a:spLocks noChangeArrowheads="1"/>
          </p:cNvSpPr>
          <p:nvPr/>
        </p:nvSpPr>
        <p:spPr bwMode="auto">
          <a:xfrm>
            <a:off x="1850983" y="2089253"/>
            <a:ext cx="412293" cy="313932"/>
          </a:xfrm>
          <a:prstGeom prst="rect">
            <a:avLst/>
          </a:prstGeom>
          <a:noFill/>
          <a:ln>
            <a:noFill/>
          </a:ln>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eaLnBrk="1" fontAlgn="auto" hangingPunct="1">
              <a:spcBef>
                <a:spcPct val="35000"/>
              </a:spcBef>
              <a:spcAft>
                <a:spcPct val="25000"/>
              </a:spcAft>
              <a:buClr>
                <a:schemeClr val="folHlink"/>
              </a:buClr>
              <a:buFont typeface="Arial" panose="020B0604020202020204" pitchFamily="34" charset="0"/>
              <a:buNone/>
              <a:defRPr/>
            </a:pPr>
            <a:r>
              <a:rPr lang="en-US" altLang="en-US" sz="1600" kern="0" dirty="0">
                <a:solidFill>
                  <a:schemeClr val="tx1"/>
                </a:solidFill>
              </a:rPr>
              <a:t>93</a:t>
            </a:r>
          </a:p>
        </p:txBody>
      </p:sp>
      <p:sp>
        <p:nvSpPr>
          <p:cNvPr id="45" name="TextBox 7"/>
          <p:cNvSpPr txBox="1">
            <a:spLocks noChangeArrowheads="1"/>
          </p:cNvSpPr>
          <p:nvPr/>
        </p:nvSpPr>
        <p:spPr bwMode="auto">
          <a:xfrm>
            <a:off x="7432115" y="2166755"/>
            <a:ext cx="412293" cy="313932"/>
          </a:xfrm>
          <a:prstGeom prst="rect">
            <a:avLst/>
          </a:prstGeom>
          <a:noFill/>
          <a:ln>
            <a:noFill/>
          </a:ln>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eaLnBrk="1" fontAlgn="auto" hangingPunct="1">
              <a:spcBef>
                <a:spcPct val="35000"/>
              </a:spcBef>
              <a:spcAft>
                <a:spcPct val="25000"/>
              </a:spcAft>
              <a:buClr>
                <a:schemeClr val="folHlink"/>
              </a:buClr>
              <a:buFont typeface="Arial" panose="020B0604020202020204" pitchFamily="34" charset="0"/>
              <a:buNone/>
              <a:defRPr/>
            </a:pPr>
            <a:r>
              <a:rPr lang="en-US" altLang="en-US" sz="1600" kern="0" dirty="0">
                <a:solidFill>
                  <a:schemeClr val="tx1"/>
                </a:solidFill>
              </a:rPr>
              <a:t>90</a:t>
            </a:r>
          </a:p>
        </p:txBody>
      </p:sp>
      <p:sp>
        <p:nvSpPr>
          <p:cNvPr id="51" name="Rectangle 50"/>
          <p:cNvSpPr/>
          <p:nvPr/>
        </p:nvSpPr>
        <p:spPr bwMode="auto">
          <a:xfrm>
            <a:off x="2760584" y="2304196"/>
            <a:ext cx="825964" cy="2098640"/>
          </a:xfrm>
          <a:prstGeom prst="rect">
            <a:avLst/>
          </a:prstGeom>
          <a:solidFill>
            <a:schemeClr val="accent3"/>
          </a:solidFill>
          <a:ln>
            <a:solidFill>
              <a:schemeClr val="bg2">
                <a:lumMod val="10000"/>
              </a:schemeClr>
            </a:solidFill>
          </a:ln>
          <a:extLst/>
        </p:spPr>
        <p:txBody>
          <a:bodyPr wrap="none" anchor="ctr"/>
          <a:lstStyle/>
          <a:p>
            <a:pPr algn="ctr" eaLnBrk="1" hangingPunct="1">
              <a:defRPr/>
            </a:pPr>
            <a:endParaRPr lang="en-US" sz="1600" b="0" dirty="0">
              <a:solidFill>
                <a:schemeClr val="bg2"/>
              </a:solidFill>
            </a:endParaRPr>
          </a:p>
        </p:txBody>
      </p:sp>
      <p:sp>
        <p:nvSpPr>
          <p:cNvPr id="53" name="TextBox 7"/>
          <p:cNvSpPr txBox="1">
            <a:spLocks noChangeArrowheads="1"/>
          </p:cNvSpPr>
          <p:nvPr/>
        </p:nvSpPr>
        <p:spPr bwMode="auto">
          <a:xfrm>
            <a:off x="2967420" y="2021134"/>
            <a:ext cx="412293" cy="313932"/>
          </a:xfrm>
          <a:prstGeom prst="rect">
            <a:avLst/>
          </a:prstGeom>
          <a:noFill/>
          <a:ln>
            <a:noFill/>
          </a:ln>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eaLnBrk="1" fontAlgn="auto" hangingPunct="1">
              <a:spcBef>
                <a:spcPct val="35000"/>
              </a:spcBef>
              <a:spcAft>
                <a:spcPct val="25000"/>
              </a:spcAft>
              <a:buClr>
                <a:schemeClr val="folHlink"/>
              </a:buClr>
              <a:buFont typeface="Arial" panose="020B0604020202020204" pitchFamily="34" charset="0"/>
              <a:buNone/>
              <a:defRPr/>
            </a:pPr>
            <a:r>
              <a:rPr lang="en-US" altLang="en-US" sz="1600" kern="0" dirty="0">
                <a:solidFill>
                  <a:schemeClr val="tx1"/>
                </a:solidFill>
              </a:rPr>
              <a:t>95</a:t>
            </a:r>
          </a:p>
        </p:txBody>
      </p:sp>
      <p:sp>
        <p:nvSpPr>
          <p:cNvPr id="54" name="Rectangle 53"/>
          <p:cNvSpPr/>
          <p:nvPr/>
        </p:nvSpPr>
        <p:spPr bwMode="auto">
          <a:xfrm>
            <a:off x="3877021" y="2266568"/>
            <a:ext cx="825964" cy="2136268"/>
          </a:xfrm>
          <a:prstGeom prst="rect">
            <a:avLst/>
          </a:prstGeom>
          <a:solidFill>
            <a:schemeClr val="accent3">
              <a:lumMod val="40000"/>
              <a:lumOff val="60000"/>
            </a:schemeClr>
          </a:solidFill>
          <a:ln>
            <a:solidFill>
              <a:schemeClr val="bg2">
                <a:lumMod val="10000"/>
              </a:schemeClr>
            </a:solidFill>
          </a:ln>
          <a:extLst/>
        </p:spPr>
        <p:txBody>
          <a:bodyPr wrap="none" anchor="ctr"/>
          <a:lstStyle/>
          <a:p>
            <a:pPr algn="ctr" eaLnBrk="1" hangingPunct="1">
              <a:defRPr/>
            </a:pPr>
            <a:endParaRPr lang="en-US" sz="1600" b="0" dirty="0">
              <a:solidFill>
                <a:schemeClr val="bg2"/>
              </a:solidFill>
            </a:endParaRPr>
          </a:p>
        </p:txBody>
      </p:sp>
      <p:sp>
        <p:nvSpPr>
          <p:cNvPr id="56" name="TextBox 7"/>
          <p:cNvSpPr txBox="1">
            <a:spLocks noChangeArrowheads="1"/>
          </p:cNvSpPr>
          <p:nvPr/>
        </p:nvSpPr>
        <p:spPr bwMode="auto">
          <a:xfrm>
            <a:off x="4083857" y="1957609"/>
            <a:ext cx="412293" cy="313932"/>
          </a:xfrm>
          <a:prstGeom prst="rect">
            <a:avLst/>
          </a:prstGeom>
          <a:noFill/>
          <a:ln>
            <a:noFill/>
          </a:ln>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eaLnBrk="1" fontAlgn="auto" hangingPunct="1">
              <a:spcBef>
                <a:spcPct val="35000"/>
              </a:spcBef>
              <a:spcAft>
                <a:spcPct val="25000"/>
              </a:spcAft>
              <a:buClr>
                <a:schemeClr val="folHlink"/>
              </a:buClr>
              <a:buFont typeface="Arial" panose="020B0604020202020204" pitchFamily="34" charset="0"/>
              <a:buNone/>
              <a:defRPr/>
            </a:pPr>
            <a:r>
              <a:rPr lang="en-US" altLang="en-US" sz="1600" kern="0" dirty="0">
                <a:solidFill>
                  <a:schemeClr val="tx1"/>
                </a:solidFill>
              </a:rPr>
              <a:t>96</a:t>
            </a:r>
          </a:p>
        </p:txBody>
      </p:sp>
      <p:sp>
        <p:nvSpPr>
          <p:cNvPr id="57" name="TextBox 7"/>
          <p:cNvSpPr txBox="1">
            <a:spLocks noChangeArrowheads="1"/>
          </p:cNvSpPr>
          <p:nvPr/>
        </p:nvSpPr>
        <p:spPr bwMode="auto">
          <a:xfrm>
            <a:off x="2778197" y="4724073"/>
            <a:ext cx="1883315" cy="313932"/>
          </a:xfrm>
          <a:prstGeom prst="rect">
            <a:avLst/>
          </a:prstGeom>
          <a:noFill/>
          <a:ln>
            <a:noFill/>
          </a:ln>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eaLnBrk="1" fontAlgn="auto" hangingPunct="1">
              <a:spcBef>
                <a:spcPct val="35000"/>
              </a:spcBef>
              <a:spcAft>
                <a:spcPct val="25000"/>
              </a:spcAft>
              <a:buClr>
                <a:schemeClr val="folHlink"/>
              </a:buClr>
              <a:buFont typeface="Arial" panose="020B0604020202020204" pitchFamily="34" charset="0"/>
              <a:buNone/>
              <a:defRPr/>
            </a:pPr>
            <a:r>
              <a:rPr lang="en-US" altLang="en-US" sz="1600" kern="0" dirty="0">
                <a:solidFill>
                  <a:schemeClr val="tx1"/>
                </a:solidFill>
              </a:rPr>
              <a:t>GT1, SOF/LDV</a:t>
            </a:r>
          </a:p>
        </p:txBody>
      </p:sp>
      <p:sp>
        <p:nvSpPr>
          <p:cNvPr id="59" name="Rectangle 13"/>
          <p:cNvSpPr>
            <a:spLocks noChangeArrowheads="1"/>
          </p:cNvSpPr>
          <p:nvPr/>
        </p:nvSpPr>
        <p:spPr bwMode="auto">
          <a:xfrm>
            <a:off x="1670111" y="4033861"/>
            <a:ext cx="769625" cy="282689"/>
          </a:xfrm>
          <a:prstGeom prst="rect">
            <a:avLst/>
          </a:prstGeom>
          <a:noFill/>
          <a:ln w="9525">
            <a:noFill/>
            <a:miter lim="800000"/>
            <a:headEnd/>
            <a:tailEnd/>
          </a:ln>
        </p:spPr>
        <p:txBody>
          <a:bodyPr wrap="square">
            <a:spAutoFit/>
          </a:bodyPr>
          <a:lstStyle/>
          <a:p>
            <a:pPr algn="ctr">
              <a:defRPr/>
            </a:pPr>
            <a:r>
              <a:rPr lang="en-US" altLang="en-US" sz="1400" b="0" dirty="0">
                <a:solidFill>
                  <a:schemeClr val="bg2">
                    <a:lumMod val="10000"/>
                  </a:schemeClr>
                </a:solidFill>
              </a:rPr>
              <a:t>13,974</a:t>
            </a:r>
          </a:p>
        </p:txBody>
      </p:sp>
      <p:sp>
        <p:nvSpPr>
          <p:cNvPr id="62" name="Rectangle 13"/>
          <p:cNvSpPr>
            <a:spLocks noChangeArrowheads="1"/>
          </p:cNvSpPr>
          <p:nvPr/>
        </p:nvSpPr>
        <p:spPr bwMode="auto">
          <a:xfrm>
            <a:off x="7253449" y="4025522"/>
            <a:ext cx="769625" cy="282689"/>
          </a:xfrm>
          <a:prstGeom prst="rect">
            <a:avLst/>
          </a:prstGeom>
          <a:noFill/>
          <a:ln w="9525">
            <a:noFill/>
            <a:miter lim="800000"/>
            <a:headEnd/>
            <a:tailEnd/>
          </a:ln>
        </p:spPr>
        <p:txBody>
          <a:bodyPr wrap="square">
            <a:spAutoFit/>
          </a:bodyPr>
          <a:lstStyle/>
          <a:p>
            <a:pPr algn="ctr">
              <a:defRPr/>
            </a:pPr>
            <a:r>
              <a:rPr lang="en-US" altLang="en-US" sz="1400" b="0" dirty="0">
                <a:solidFill>
                  <a:schemeClr val="bg2">
                    <a:lumMod val="10000"/>
                  </a:schemeClr>
                </a:solidFill>
              </a:rPr>
              <a:t>135</a:t>
            </a:r>
          </a:p>
        </p:txBody>
      </p:sp>
      <p:sp>
        <p:nvSpPr>
          <p:cNvPr id="63" name="Rectangle 13"/>
          <p:cNvSpPr>
            <a:spLocks noChangeArrowheads="1"/>
          </p:cNvSpPr>
          <p:nvPr/>
        </p:nvSpPr>
        <p:spPr bwMode="auto">
          <a:xfrm>
            <a:off x="2783623" y="4010782"/>
            <a:ext cx="769625" cy="282689"/>
          </a:xfrm>
          <a:prstGeom prst="rect">
            <a:avLst/>
          </a:prstGeom>
          <a:noFill/>
          <a:ln w="9525">
            <a:noFill/>
            <a:miter lim="800000"/>
            <a:headEnd/>
            <a:tailEnd/>
          </a:ln>
        </p:spPr>
        <p:txBody>
          <a:bodyPr wrap="square">
            <a:spAutoFit/>
          </a:bodyPr>
          <a:lstStyle/>
          <a:p>
            <a:pPr algn="ctr">
              <a:defRPr/>
            </a:pPr>
            <a:r>
              <a:rPr lang="en-US" altLang="en-US" sz="1400" b="0" dirty="0">
                <a:solidFill>
                  <a:schemeClr val="bg2">
                    <a:lumMod val="10000"/>
                  </a:schemeClr>
                </a:solidFill>
              </a:rPr>
              <a:t>1975</a:t>
            </a:r>
          </a:p>
        </p:txBody>
      </p:sp>
      <p:sp>
        <p:nvSpPr>
          <p:cNvPr id="64" name="Rectangle 13"/>
          <p:cNvSpPr>
            <a:spLocks noChangeArrowheads="1"/>
          </p:cNvSpPr>
          <p:nvPr/>
        </p:nvSpPr>
        <p:spPr bwMode="auto">
          <a:xfrm>
            <a:off x="3908331" y="4010782"/>
            <a:ext cx="769625" cy="282689"/>
          </a:xfrm>
          <a:prstGeom prst="rect">
            <a:avLst/>
          </a:prstGeom>
          <a:noFill/>
          <a:ln w="9525">
            <a:noFill/>
            <a:miter lim="800000"/>
            <a:headEnd/>
            <a:tailEnd/>
          </a:ln>
        </p:spPr>
        <p:txBody>
          <a:bodyPr wrap="square">
            <a:spAutoFit/>
          </a:bodyPr>
          <a:lstStyle/>
          <a:p>
            <a:pPr algn="ctr">
              <a:defRPr/>
            </a:pPr>
            <a:r>
              <a:rPr lang="en-US" altLang="en-US" sz="1400" b="0" dirty="0">
                <a:solidFill>
                  <a:schemeClr val="bg2">
                    <a:lumMod val="10000"/>
                  </a:schemeClr>
                </a:solidFill>
              </a:rPr>
              <a:t>1556</a:t>
            </a:r>
          </a:p>
        </p:txBody>
      </p:sp>
      <p:sp>
        <p:nvSpPr>
          <p:cNvPr id="65" name="Rectangle 14"/>
          <p:cNvSpPr>
            <a:spLocks noChangeArrowheads="1"/>
          </p:cNvSpPr>
          <p:nvPr/>
        </p:nvSpPr>
        <p:spPr bwMode="auto">
          <a:xfrm>
            <a:off x="921954" y="4053374"/>
            <a:ext cx="647875" cy="2826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nSpc>
                <a:spcPct val="100000"/>
              </a:lnSpc>
              <a:spcBef>
                <a:spcPct val="0"/>
              </a:spcBef>
              <a:spcAft>
                <a:spcPct val="0"/>
              </a:spcAft>
              <a:buClrTx/>
              <a:buFontTx/>
              <a:buNone/>
            </a:pPr>
            <a:r>
              <a:rPr lang="en-US" altLang="en-US" sz="1400" b="0" dirty="0">
                <a:solidFill>
                  <a:schemeClr val="tx1"/>
                </a:solidFill>
              </a:rPr>
              <a:t>n =</a:t>
            </a:r>
          </a:p>
        </p:txBody>
      </p:sp>
      <p:cxnSp>
        <p:nvCxnSpPr>
          <p:cNvPr id="55331" name="Straight Connector 3"/>
          <p:cNvCxnSpPr>
            <a:cxnSpLocks noChangeShapeType="1"/>
          </p:cNvCxnSpPr>
          <p:nvPr/>
        </p:nvCxnSpPr>
        <p:spPr bwMode="auto">
          <a:xfrm>
            <a:off x="1487894" y="4401377"/>
            <a:ext cx="6711346"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66" name="Straight Connector 5"/>
          <p:cNvCxnSpPr>
            <a:cxnSpLocks noChangeShapeType="1"/>
          </p:cNvCxnSpPr>
          <p:nvPr/>
        </p:nvCxnSpPr>
        <p:spPr bwMode="auto">
          <a:xfrm>
            <a:off x="5956984" y="4398461"/>
            <a:ext cx="0" cy="61912"/>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sp>
        <p:nvSpPr>
          <p:cNvPr id="68" name="TextBox 7"/>
          <p:cNvSpPr txBox="1">
            <a:spLocks noChangeArrowheads="1"/>
          </p:cNvSpPr>
          <p:nvPr/>
        </p:nvSpPr>
        <p:spPr bwMode="auto">
          <a:xfrm>
            <a:off x="5791864" y="4409403"/>
            <a:ext cx="1430853" cy="313932"/>
          </a:xfrm>
          <a:prstGeom prst="rect">
            <a:avLst/>
          </a:prstGeom>
          <a:noFill/>
          <a:ln>
            <a:noFill/>
          </a:ln>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eaLnBrk="1" fontAlgn="auto" hangingPunct="1">
              <a:spcBef>
                <a:spcPct val="35000"/>
              </a:spcBef>
              <a:spcAft>
                <a:spcPct val="25000"/>
              </a:spcAft>
              <a:buClr>
                <a:schemeClr val="folHlink"/>
              </a:buClr>
              <a:buFont typeface="Arial" panose="020B0604020202020204" pitchFamily="34" charset="0"/>
              <a:buNone/>
              <a:defRPr/>
            </a:pPr>
            <a:r>
              <a:rPr lang="en-US" altLang="en-US" sz="1600" b="0" kern="0" dirty="0">
                <a:solidFill>
                  <a:schemeClr val="tx1"/>
                </a:solidFill>
              </a:rPr>
              <a:t>O/P/R + D</a:t>
            </a:r>
          </a:p>
        </p:txBody>
      </p:sp>
      <p:cxnSp>
        <p:nvCxnSpPr>
          <p:cNvPr id="69" name="Straight Connector 68"/>
          <p:cNvCxnSpPr/>
          <p:nvPr/>
        </p:nvCxnSpPr>
        <p:spPr bwMode="auto">
          <a:xfrm>
            <a:off x="4983450" y="4720575"/>
            <a:ext cx="1960874" cy="0"/>
          </a:xfrm>
          <a:prstGeom prst="line">
            <a:avLst/>
          </a:prstGeom>
          <a:noFill/>
          <a:ln w="28575" cap="flat" cmpd="sng" algn="ctr">
            <a:solidFill>
              <a:schemeClr val="tx1"/>
            </a:solidFill>
            <a:prstDash val="solid"/>
            <a:round/>
            <a:headEnd type="none" w="med" len="med"/>
            <a:tailEnd type="none" w="med" len="med"/>
          </a:ln>
          <a:effectLst/>
        </p:spPr>
      </p:cxnSp>
      <p:sp>
        <p:nvSpPr>
          <p:cNvPr id="71" name="TextBox 7"/>
          <p:cNvSpPr txBox="1">
            <a:spLocks noChangeArrowheads="1"/>
          </p:cNvSpPr>
          <p:nvPr/>
        </p:nvSpPr>
        <p:spPr bwMode="auto">
          <a:xfrm>
            <a:off x="5200294" y="2084524"/>
            <a:ext cx="412292" cy="313932"/>
          </a:xfrm>
          <a:prstGeom prst="rect">
            <a:avLst/>
          </a:prstGeom>
          <a:noFill/>
          <a:ln>
            <a:noFill/>
          </a:ln>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eaLnBrk="1" fontAlgn="auto" hangingPunct="1">
              <a:spcBef>
                <a:spcPct val="35000"/>
              </a:spcBef>
              <a:spcAft>
                <a:spcPct val="25000"/>
              </a:spcAft>
              <a:buClr>
                <a:schemeClr val="folHlink"/>
              </a:buClr>
              <a:buFont typeface="Arial" panose="020B0604020202020204" pitchFamily="34" charset="0"/>
              <a:buNone/>
              <a:defRPr/>
            </a:pPr>
            <a:r>
              <a:rPr lang="en-US" altLang="en-US" sz="1600" kern="0" dirty="0">
                <a:solidFill>
                  <a:schemeClr val="tx1"/>
                </a:solidFill>
              </a:rPr>
              <a:t>93</a:t>
            </a:r>
          </a:p>
        </p:txBody>
      </p:sp>
      <p:sp>
        <p:nvSpPr>
          <p:cNvPr id="73" name="TextBox 7"/>
          <p:cNvSpPr txBox="1">
            <a:spLocks noChangeArrowheads="1"/>
          </p:cNvSpPr>
          <p:nvPr/>
        </p:nvSpPr>
        <p:spPr bwMode="auto">
          <a:xfrm>
            <a:off x="6316731" y="1983008"/>
            <a:ext cx="412292" cy="313932"/>
          </a:xfrm>
          <a:prstGeom prst="rect">
            <a:avLst/>
          </a:prstGeom>
          <a:noFill/>
          <a:ln>
            <a:noFill/>
          </a:ln>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eaLnBrk="1" fontAlgn="auto" hangingPunct="1">
              <a:spcBef>
                <a:spcPct val="35000"/>
              </a:spcBef>
              <a:spcAft>
                <a:spcPct val="25000"/>
              </a:spcAft>
              <a:buClr>
                <a:schemeClr val="folHlink"/>
              </a:buClr>
              <a:buFont typeface="Arial" panose="020B0604020202020204" pitchFamily="34" charset="0"/>
              <a:buNone/>
              <a:defRPr/>
            </a:pPr>
            <a:r>
              <a:rPr lang="en-US" altLang="en-US" sz="1600" kern="0" dirty="0">
                <a:solidFill>
                  <a:schemeClr val="tx1"/>
                </a:solidFill>
              </a:rPr>
              <a:t>95</a:t>
            </a:r>
          </a:p>
        </p:txBody>
      </p:sp>
      <p:sp>
        <p:nvSpPr>
          <p:cNvPr id="74" name="TextBox 7"/>
          <p:cNvSpPr txBox="1">
            <a:spLocks noChangeArrowheads="1"/>
          </p:cNvSpPr>
          <p:nvPr/>
        </p:nvSpPr>
        <p:spPr bwMode="auto">
          <a:xfrm>
            <a:off x="5015437" y="4724072"/>
            <a:ext cx="1883315" cy="313932"/>
          </a:xfrm>
          <a:prstGeom prst="rect">
            <a:avLst/>
          </a:prstGeom>
          <a:noFill/>
          <a:ln>
            <a:noFill/>
          </a:ln>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eaLnBrk="1" fontAlgn="auto" hangingPunct="1">
              <a:spcBef>
                <a:spcPct val="35000"/>
              </a:spcBef>
              <a:spcAft>
                <a:spcPct val="25000"/>
              </a:spcAft>
              <a:buClr>
                <a:schemeClr val="folHlink"/>
              </a:buClr>
              <a:buFont typeface="Arial" panose="020B0604020202020204" pitchFamily="34" charset="0"/>
              <a:buNone/>
              <a:defRPr/>
            </a:pPr>
            <a:r>
              <a:rPr lang="en-US" altLang="en-US" sz="1600" kern="0" dirty="0">
                <a:solidFill>
                  <a:schemeClr val="tx1"/>
                </a:solidFill>
              </a:rPr>
              <a:t>GT1</a:t>
            </a:r>
          </a:p>
        </p:txBody>
      </p:sp>
      <p:sp>
        <p:nvSpPr>
          <p:cNvPr id="77" name="TextBox 7"/>
          <p:cNvSpPr txBox="1">
            <a:spLocks noChangeArrowheads="1"/>
          </p:cNvSpPr>
          <p:nvPr/>
        </p:nvSpPr>
        <p:spPr bwMode="auto">
          <a:xfrm>
            <a:off x="4820644" y="4409403"/>
            <a:ext cx="1131211" cy="313932"/>
          </a:xfrm>
          <a:prstGeom prst="rect">
            <a:avLst/>
          </a:prstGeom>
          <a:noFill/>
          <a:ln>
            <a:noFill/>
          </a:ln>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eaLnBrk="1" fontAlgn="auto" hangingPunct="1">
              <a:spcBef>
                <a:spcPct val="35000"/>
              </a:spcBef>
              <a:spcAft>
                <a:spcPct val="25000"/>
              </a:spcAft>
              <a:buClr>
                <a:schemeClr val="folHlink"/>
              </a:buClr>
              <a:buFont typeface="Arial" panose="020B0604020202020204" pitchFamily="34" charset="0"/>
              <a:buNone/>
              <a:defRPr/>
            </a:pPr>
            <a:r>
              <a:rPr lang="en-US" altLang="en-US" sz="1600" b="0" kern="0" dirty="0">
                <a:solidFill>
                  <a:schemeClr val="tx1"/>
                </a:solidFill>
              </a:rPr>
              <a:t>SOF/LDV</a:t>
            </a:r>
          </a:p>
        </p:txBody>
      </p:sp>
      <p:cxnSp>
        <p:nvCxnSpPr>
          <p:cNvPr id="60" name="Straight Connector 5"/>
          <p:cNvCxnSpPr>
            <a:cxnSpLocks noChangeShapeType="1"/>
          </p:cNvCxnSpPr>
          <p:nvPr/>
        </p:nvCxnSpPr>
        <p:spPr bwMode="auto">
          <a:xfrm>
            <a:off x="8187686" y="4398461"/>
            <a:ext cx="0" cy="61912"/>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4272872285"/>
      </p:ext>
    </p:extLst>
  </p:cSld>
  <p:clrMapOvr>
    <a:masterClrMapping/>
  </p:clrMapOvr>
  <p:transition spd="slow"/>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02" name="Title 1"/>
          <p:cNvSpPr>
            <a:spLocks noGrp="1"/>
          </p:cNvSpPr>
          <p:nvPr>
            <p:ph type="title"/>
          </p:nvPr>
        </p:nvSpPr>
        <p:spPr>
          <a:xfrm>
            <a:off x="377825" y="238125"/>
            <a:ext cx="8442325" cy="1103313"/>
          </a:xfrm>
        </p:spPr>
        <p:txBody>
          <a:bodyPr/>
          <a:lstStyle/>
          <a:p>
            <a:r>
              <a:rPr lang="en-US" altLang="en-US" dirty="0"/>
              <a:t>Real-World HCV Retreatment Efficacy for DAA Failures</a:t>
            </a:r>
          </a:p>
        </p:txBody>
      </p:sp>
      <p:sp>
        <p:nvSpPr>
          <p:cNvPr id="55303" name="Content Placeholder 2"/>
          <p:cNvSpPr>
            <a:spLocks noGrp="1"/>
          </p:cNvSpPr>
          <p:nvPr>
            <p:ph idx="1"/>
          </p:nvPr>
        </p:nvSpPr>
        <p:spPr>
          <a:xfrm>
            <a:off x="374650" y="1512888"/>
            <a:ext cx="8455025" cy="2014537"/>
          </a:xfrm>
        </p:spPr>
        <p:txBody>
          <a:bodyPr/>
          <a:lstStyle/>
          <a:p>
            <a:pPr>
              <a:spcAft>
                <a:spcPct val="0"/>
              </a:spcAft>
            </a:pPr>
            <a:r>
              <a:rPr lang="en-US" altLang="en-US" sz="1800" dirty="0"/>
              <a:t>Analysis of retreatment data in German database</a:t>
            </a:r>
            <a:endParaRPr lang="en-US" altLang="en-US" sz="1800" baseline="30000" dirty="0"/>
          </a:p>
        </p:txBody>
      </p:sp>
      <p:grpSp>
        <p:nvGrpSpPr>
          <p:cNvPr id="55304" name="Group 16"/>
          <p:cNvGrpSpPr>
            <a:grpSpLocks/>
          </p:cNvGrpSpPr>
          <p:nvPr/>
        </p:nvGrpSpPr>
        <p:grpSpPr bwMode="auto">
          <a:xfrm>
            <a:off x="6291263" y="6208713"/>
            <a:ext cx="2673350" cy="450850"/>
            <a:chOff x="9289790" y="4481726"/>
            <a:chExt cx="2673350" cy="450347"/>
          </a:xfrm>
        </p:grpSpPr>
        <p:pic>
          <p:nvPicPr>
            <p:cNvPr id="55334"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74958" y="4481726"/>
              <a:ext cx="566997" cy="184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55335" name="Rectangle 8"/>
            <p:cNvSpPr>
              <a:spLocks noChangeArrowheads="1"/>
            </p:cNvSpPr>
            <p:nvPr/>
          </p:nvSpPr>
          <p:spPr bwMode="auto">
            <a:xfrm>
              <a:off x="9289790" y="4624098"/>
              <a:ext cx="26733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pPr>
              <a:r>
                <a:rPr lang="en-US" altLang="en-US" sz="1400" b="0" dirty="0">
                  <a:solidFill>
                    <a:schemeClr val="bg2"/>
                  </a:solidFill>
                </a:rPr>
                <a:t>Slide credit: </a:t>
              </a:r>
              <a:r>
                <a:rPr lang="en-US" altLang="en-US" sz="1400" b="0" dirty="0">
                  <a:solidFill>
                    <a:schemeClr val="bg2"/>
                  </a:solidFill>
                  <a:hlinkClick r:id="rId4"/>
                </a:rPr>
                <a:t>clinicaloptions.com</a:t>
              </a:r>
              <a:endParaRPr lang="en-US" altLang="en-US" sz="1400" b="0" dirty="0">
                <a:solidFill>
                  <a:schemeClr val="bg2"/>
                </a:solidFill>
              </a:endParaRPr>
            </a:p>
          </p:txBody>
        </p:sp>
      </p:grpSp>
      <p:sp>
        <p:nvSpPr>
          <p:cNvPr id="55305" name="Text Box 11"/>
          <p:cNvSpPr txBox="1">
            <a:spLocks noChangeArrowheads="1"/>
          </p:cNvSpPr>
          <p:nvPr/>
        </p:nvSpPr>
        <p:spPr bwMode="auto">
          <a:xfrm>
            <a:off x="285750" y="6350198"/>
            <a:ext cx="600868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pPr>
            <a:r>
              <a:rPr lang="nb-NO" altLang="en-US" sz="1400" b="0" dirty="0">
                <a:solidFill>
                  <a:schemeClr val="bg2"/>
                </a:solidFill>
              </a:rPr>
              <a:t>Vermehren J, et al. AASLD 2016. Abstract 894.</a:t>
            </a:r>
          </a:p>
        </p:txBody>
      </p:sp>
      <p:graphicFrame>
        <p:nvGraphicFramePr>
          <p:cNvPr id="66" name="Group 32"/>
          <p:cNvGraphicFramePr>
            <a:graphicFrameLocks noGrp="1"/>
          </p:cNvGraphicFramePr>
          <p:nvPr>
            <p:extLst>
              <p:ext uri="{D42A27DB-BD31-4B8C-83A1-F6EECF244321}">
                <p14:modId xmlns:p14="http://schemas.microsoft.com/office/powerpoint/2010/main" val="1393377800"/>
              </p:ext>
            </p:extLst>
          </p:nvPr>
        </p:nvGraphicFramePr>
        <p:xfrm>
          <a:off x="384483" y="1883208"/>
          <a:ext cx="8468778" cy="4267452"/>
        </p:xfrm>
        <a:graphic>
          <a:graphicData uri="http://schemas.openxmlformats.org/drawingml/2006/table">
            <a:tbl>
              <a:tblPr/>
              <a:tblGrid>
                <a:gridCol w="3054349">
                  <a:extLst>
                    <a:ext uri="{9D8B030D-6E8A-4147-A177-3AD203B41FA5}">
                      <a16:colId xmlns:a16="http://schemas.microsoft.com/office/drawing/2014/main" xmlns="" val="20000"/>
                    </a:ext>
                  </a:extLst>
                </a:gridCol>
                <a:gridCol w="3626556">
                  <a:extLst>
                    <a:ext uri="{9D8B030D-6E8A-4147-A177-3AD203B41FA5}">
                      <a16:colId xmlns:a16="http://schemas.microsoft.com/office/drawing/2014/main" xmlns="" val="20001"/>
                    </a:ext>
                  </a:extLst>
                </a:gridCol>
                <a:gridCol w="1787873">
                  <a:extLst>
                    <a:ext uri="{9D8B030D-6E8A-4147-A177-3AD203B41FA5}">
                      <a16:colId xmlns:a16="http://schemas.microsoft.com/office/drawing/2014/main" xmlns="" val="20002"/>
                    </a:ext>
                  </a:extLst>
                </a:gridCol>
              </a:tblGrid>
              <a:tr h="304818">
                <a:tc>
                  <a:txBody>
                    <a:bodyPr/>
                    <a:lstStyle/>
                    <a:p>
                      <a:r>
                        <a:rPr lang="en-US" sz="1400" b="1" dirty="0">
                          <a:solidFill>
                            <a:schemeClr val="tx1"/>
                          </a:solidFill>
                        </a:rPr>
                        <a:t>Previous DAA Regimen</a:t>
                      </a:r>
                      <a:r>
                        <a:rPr lang="en-US" sz="1400" b="1" baseline="0" dirty="0">
                          <a:solidFill>
                            <a:schemeClr val="tx1"/>
                          </a:solidFill>
                        </a:rPr>
                        <a:t> Failure</a:t>
                      </a:r>
                      <a:endParaRPr lang="en-US" sz="1400" b="1" dirty="0">
                        <a:solidFill>
                          <a:schemeClr val="tx1"/>
                        </a:solidFill>
                      </a:endParaRPr>
                    </a:p>
                  </a:txBody>
                  <a:tcPr marL="91444" marR="91444" marT="45729" marB="45729"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1"/>
                    </a:solidFill>
                  </a:tcPr>
                </a:tc>
                <a:tc>
                  <a:txBody>
                    <a:bodyPr/>
                    <a:lstStyle/>
                    <a:p>
                      <a:pPr algn="ctr"/>
                      <a:r>
                        <a:rPr lang="en-US" sz="1400" b="1" dirty="0">
                          <a:solidFill>
                            <a:schemeClr val="tx1"/>
                          </a:solidFill>
                        </a:rPr>
                        <a:t>Retreatment Regimens</a:t>
                      </a:r>
                    </a:p>
                  </a:txBody>
                  <a:tcPr marL="91444" marR="91444" marT="45729" marB="45729"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1"/>
                    </a:solidFill>
                  </a:tcPr>
                </a:tc>
                <a:tc>
                  <a:txBody>
                    <a:bodyPr/>
                    <a:lstStyle/>
                    <a:p>
                      <a:pPr algn="ctr"/>
                      <a:r>
                        <a:rPr lang="en-US" sz="1400" b="1" dirty="0">
                          <a:solidFill>
                            <a:schemeClr val="tx1"/>
                          </a:solidFill>
                        </a:rPr>
                        <a:t>SVR12,</a:t>
                      </a:r>
                      <a:r>
                        <a:rPr lang="en-US" sz="1400" b="1" baseline="0" dirty="0">
                          <a:solidFill>
                            <a:schemeClr val="tx1"/>
                          </a:solidFill>
                        </a:rPr>
                        <a:t> % (n/N)</a:t>
                      </a:r>
                      <a:endParaRPr lang="en-US" sz="1400" b="1" dirty="0">
                        <a:solidFill>
                          <a:schemeClr val="tx1"/>
                        </a:solidFill>
                      </a:endParaRPr>
                    </a:p>
                  </a:txBody>
                  <a:tcPr marL="91444" marR="91444" marT="45729" marB="45729"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xmlns="" val="10000"/>
                  </a:ext>
                </a:extLst>
              </a:tr>
              <a:tr h="304818">
                <a:tc>
                  <a:txBody>
                    <a:bodyPr/>
                    <a:lstStyle/>
                    <a:p>
                      <a:r>
                        <a:rPr lang="en-US" sz="1400" b="1" dirty="0">
                          <a:solidFill>
                            <a:schemeClr val="bg2">
                              <a:lumMod val="10000"/>
                            </a:schemeClr>
                          </a:solidFill>
                        </a:rPr>
                        <a:t>GT1: SMV + SOF ± RBV </a:t>
                      </a:r>
                    </a:p>
                  </a:txBody>
                  <a:tcPr marL="91444" marR="91444" marT="45729" marB="45729"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2">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solidFill>
                            <a:schemeClr val="bg2">
                              <a:lumMod val="10000"/>
                            </a:schemeClr>
                          </a:solidFill>
                        </a:rPr>
                        <a:t>Overall</a:t>
                      </a:r>
                      <a:endParaRPr lang="en-US" sz="1400" b="1" baseline="0" dirty="0">
                        <a:solidFill>
                          <a:schemeClr val="bg2">
                            <a:lumMod val="10000"/>
                          </a:schemeClr>
                        </a:solidFill>
                      </a:endParaRPr>
                    </a:p>
                  </a:txBody>
                  <a:tcPr marL="91444" marR="91444" marT="45729" marB="45729"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2">
                        <a:lumMod val="60000"/>
                        <a:lumOff val="40000"/>
                      </a:schemeClr>
                    </a:solidFill>
                  </a:tcPr>
                </a:tc>
                <a:tc>
                  <a:txBody>
                    <a:bodyPr/>
                    <a:lstStyle/>
                    <a:p>
                      <a:pPr algn="ctr"/>
                      <a:r>
                        <a:rPr lang="en-US" sz="1400" b="1" dirty="0">
                          <a:solidFill>
                            <a:schemeClr val="bg2">
                              <a:lumMod val="10000"/>
                            </a:schemeClr>
                          </a:solidFill>
                        </a:rPr>
                        <a:t>93</a:t>
                      </a:r>
                      <a:r>
                        <a:rPr lang="en-US" sz="1400" b="1" baseline="0" dirty="0">
                          <a:solidFill>
                            <a:schemeClr val="bg2">
                              <a:lumMod val="10000"/>
                            </a:schemeClr>
                          </a:solidFill>
                        </a:rPr>
                        <a:t> (28/30)</a:t>
                      </a:r>
                      <a:endParaRPr lang="en-US" sz="1400" b="1" dirty="0">
                        <a:solidFill>
                          <a:schemeClr val="bg2">
                            <a:lumMod val="10000"/>
                          </a:schemeClr>
                        </a:solidFill>
                      </a:endParaRPr>
                    </a:p>
                  </a:txBody>
                  <a:tcPr marL="91444" marR="91444" marT="45729" marB="45729"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2">
                        <a:lumMod val="60000"/>
                        <a:lumOff val="40000"/>
                      </a:schemeClr>
                    </a:solidFill>
                  </a:tcPr>
                </a:tc>
                <a:extLst>
                  <a:ext uri="{0D108BD9-81ED-4DB2-BD59-A6C34878D82A}">
                    <a16:rowId xmlns:a16="http://schemas.microsoft.com/office/drawing/2014/main" xmlns="" val="10001"/>
                  </a:ext>
                </a:extLst>
              </a:tr>
              <a:tr h="304818">
                <a:tc>
                  <a:txBody>
                    <a:bodyPr/>
                    <a:lstStyle/>
                    <a:p>
                      <a:endParaRPr lang="en-US" sz="1400" dirty="0">
                        <a:solidFill>
                          <a:schemeClr val="bg2">
                            <a:lumMod val="10000"/>
                          </a:schemeClr>
                        </a:solidFill>
                      </a:endParaRPr>
                    </a:p>
                  </a:txBody>
                  <a:tcPr marL="91444" marR="91444" marT="45729" marB="45729"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285750" marR="0" indent="-166688"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400" baseline="0" dirty="0">
                          <a:solidFill>
                            <a:schemeClr val="bg2">
                              <a:lumMod val="10000"/>
                            </a:schemeClr>
                          </a:solidFill>
                        </a:rPr>
                        <a:t>LDV/SOF </a:t>
                      </a:r>
                      <a:r>
                        <a:rPr lang="en-US" sz="1400" dirty="0">
                          <a:solidFill>
                            <a:schemeClr val="bg2">
                              <a:lumMod val="10000"/>
                            </a:schemeClr>
                          </a:solidFill>
                        </a:rPr>
                        <a:t>± RBV 12/24 wks</a:t>
                      </a:r>
                    </a:p>
                  </a:txBody>
                  <a:tcPr marL="91444" marR="91444" marT="45729" marB="45729"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gn="ctr"/>
                      <a:r>
                        <a:rPr lang="en-US" sz="1400" dirty="0">
                          <a:solidFill>
                            <a:schemeClr val="bg2">
                              <a:lumMod val="10000"/>
                            </a:schemeClr>
                          </a:solidFill>
                        </a:rPr>
                        <a:t>92</a:t>
                      </a:r>
                      <a:r>
                        <a:rPr lang="en-US" sz="1400" baseline="0" dirty="0">
                          <a:solidFill>
                            <a:schemeClr val="bg2">
                              <a:lumMod val="10000"/>
                            </a:schemeClr>
                          </a:solidFill>
                        </a:rPr>
                        <a:t> (</a:t>
                      </a:r>
                      <a:r>
                        <a:rPr lang="en-US" sz="1400" dirty="0">
                          <a:solidFill>
                            <a:schemeClr val="bg2">
                              <a:lumMod val="10000"/>
                            </a:schemeClr>
                          </a:solidFill>
                        </a:rPr>
                        <a:t>24/26) </a:t>
                      </a:r>
                    </a:p>
                  </a:txBody>
                  <a:tcPr marL="91444" marR="91444" marT="45729" marB="45729"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2">
                        <a:lumMod val="20000"/>
                        <a:lumOff val="80000"/>
                      </a:schemeClr>
                    </a:solidFill>
                  </a:tcPr>
                </a:tc>
                <a:extLst>
                  <a:ext uri="{0D108BD9-81ED-4DB2-BD59-A6C34878D82A}">
                    <a16:rowId xmlns:a16="http://schemas.microsoft.com/office/drawing/2014/main" xmlns="" val="10002"/>
                  </a:ext>
                </a:extLst>
              </a:tr>
              <a:tr h="304818">
                <a:tc>
                  <a:txBody>
                    <a:bodyPr/>
                    <a:lstStyle/>
                    <a:p>
                      <a:endParaRPr lang="en-US" sz="1400" dirty="0">
                        <a:solidFill>
                          <a:schemeClr val="bg2">
                            <a:lumMod val="10000"/>
                          </a:schemeClr>
                        </a:solidFill>
                      </a:endParaRPr>
                    </a:p>
                  </a:txBody>
                  <a:tcPr marL="91444" marR="91444" marT="45729" marB="45729"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2">
                        <a:lumMod val="60000"/>
                        <a:lumOff val="40000"/>
                      </a:schemeClr>
                    </a:solidFill>
                  </a:tcPr>
                </a:tc>
                <a:tc>
                  <a:txBody>
                    <a:bodyPr/>
                    <a:lstStyle/>
                    <a:p>
                      <a:pPr marL="285750" indent="-166688" algn="l">
                        <a:buFont typeface="Wingdings" panose="05000000000000000000" pitchFamily="2" charset="2"/>
                        <a:buChar char="§"/>
                      </a:pPr>
                      <a:r>
                        <a:rPr lang="en-US" sz="1400" dirty="0">
                          <a:solidFill>
                            <a:schemeClr val="bg2">
                              <a:lumMod val="10000"/>
                            </a:schemeClr>
                          </a:solidFill>
                        </a:rPr>
                        <a:t>OBV/PTV/RTV + DSV ± RBV 12/24</a:t>
                      </a:r>
                      <a:r>
                        <a:rPr lang="en-US" sz="1400" baseline="0" dirty="0">
                          <a:solidFill>
                            <a:schemeClr val="bg2">
                              <a:lumMod val="10000"/>
                            </a:schemeClr>
                          </a:solidFill>
                        </a:rPr>
                        <a:t> wks</a:t>
                      </a:r>
                      <a:endParaRPr lang="en-US" sz="1400" dirty="0">
                        <a:solidFill>
                          <a:schemeClr val="bg2">
                            <a:lumMod val="10000"/>
                          </a:schemeClr>
                        </a:solidFill>
                      </a:endParaRPr>
                    </a:p>
                  </a:txBody>
                  <a:tcPr marL="91444" marR="91444" marT="45729" marB="45729"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2">
                        <a:lumMod val="60000"/>
                        <a:lumOff val="40000"/>
                      </a:schemeClr>
                    </a:solidFill>
                  </a:tcPr>
                </a:tc>
                <a:tc>
                  <a:txBody>
                    <a:bodyPr/>
                    <a:lstStyle/>
                    <a:p>
                      <a:pPr algn="ctr"/>
                      <a:r>
                        <a:rPr lang="en-US" sz="1400" dirty="0">
                          <a:solidFill>
                            <a:schemeClr val="bg2">
                              <a:lumMod val="10000"/>
                            </a:schemeClr>
                          </a:solidFill>
                        </a:rPr>
                        <a:t>100 (4/4)</a:t>
                      </a:r>
                    </a:p>
                  </a:txBody>
                  <a:tcPr marL="91444" marR="91444" marT="45729" marB="45729"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2">
                        <a:lumMod val="60000"/>
                        <a:lumOff val="40000"/>
                      </a:schemeClr>
                    </a:solidFill>
                  </a:tcPr>
                </a:tc>
                <a:extLst>
                  <a:ext uri="{0D108BD9-81ED-4DB2-BD59-A6C34878D82A}">
                    <a16:rowId xmlns:a16="http://schemas.microsoft.com/office/drawing/2014/main" xmlns="" val="10004"/>
                  </a:ext>
                </a:extLst>
              </a:tr>
              <a:tr h="304818">
                <a:tc>
                  <a:txBody>
                    <a:bodyPr/>
                    <a:lstStyle/>
                    <a:p>
                      <a:r>
                        <a:rPr lang="en-US" sz="1400" b="1" dirty="0">
                          <a:solidFill>
                            <a:schemeClr val="bg2">
                              <a:lumMod val="10000"/>
                            </a:schemeClr>
                          </a:solidFill>
                        </a:rPr>
                        <a:t>GT1: DCV or LDV + SOF ± RBV </a:t>
                      </a:r>
                    </a:p>
                  </a:txBody>
                  <a:tcPr marL="91444" marR="91444" marT="45729" marB="45729"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solidFill>
                            <a:schemeClr val="bg2">
                              <a:lumMod val="10000"/>
                            </a:schemeClr>
                          </a:solidFill>
                        </a:rPr>
                        <a:t>Overall</a:t>
                      </a:r>
                      <a:endParaRPr lang="en-US" sz="1400" b="1" baseline="0" dirty="0">
                        <a:solidFill>
                          <a:schemeClr val="bg2">
                            <a:lumMod val="10000"/>
                          </a:schemeClr>
                        </a:solidFill>
                      </a:endParaRPr>
                    </a:p>
                  </a:txBody>
                  <a:tcPr marL="91444" marR="91444" marT="45729" marB="45729"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lumMod val="60000"/>
                        <a:lumOff val="40000"/>
                      </a:schemeClr>
                    </a:solidFill>
                  </a:tcPr>
                </a:tc>
                <a:tc>
                  <a:txBody>
                    <a:bodyPr/>
                    <a:lstStyle/>
                    <a:p>
                      <a:pPr algn="ctr"/>
                      <a:r>
                        <a:rPr lang="en-US" sz="1400" b="1" dirty="0">
                          <a:solidFill>
                            <a:schemeClr val="bg2">
                              <a:lumMod val="10000"/>
                            </a:schemeClr>
                          </a:solidFill>
                        </a:rPr>
                        <a:t>84</a:t>
                      </a:r>
                      <a:r>
                        <a:rPr lang="en-US" sz="1400" b="1" baseline="0" dirty="0">
                          <a:solidFill>
                            <a:schemeClr val="bg2">
                              <a:lumMod val="10000"/>
                            </a:schemeClr>
                          </a:solidFill>
                        </a:rPr>
                        <a:t> (26/31)</a:t>
                      </a:r>
                      <a:endParaRPr lang="en-US" sz="1400" b="1" dirty="0">
                        <a:solidFill>
                          <a:schemeClr val="bg2">
                            <a:lumMod val="10000"/>
                          </a:schemeClr>
                        </a:solidFill>
                      </a:endParaRPr>
                    </a:p>
                  </a:txBody>
                  <a:tcPr marL="91444" marR="91444" marT="45729" marB="45729"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lumMod val="60000"/>
                        <a:lumOff val="40000"/>
                      </a:schemeClr>
                    </a:solidFill>
                  </a:tcPr>
                </a:tc>
                <a:extLst>
                  <a:ext uri="{0D108BD9-81ED-4DB2-BD59-A6C34878D82A}">
                    <a16:rowId xmlns:a16="http://schemas.microsoft.com/office/drawing/2014/main" xmlns="" val="10006"/>
                  </a:ext>
                </a:extLst>
              </a:tr>
              <a:tr h="304818">
                <a:tc>
                  <a:txBody>
                    <a:bodyPr/>
                    <a:lstStyle/>
                    <a:p>
                      <a:endParaRPr lang="en-US" sz="1400" dirty="0">
                        <a:solidFill>
                          <a:schemeClr val="bg2">
                            <a:lumMod val="10000"/>
                          </a:schemeClr>
                        </a:solidFill>
                      </a:endParaRPr>
                    </a:p>
                  </a:txBody>
                  <a:tcPr marL="91444" marR="91444" marT="45729" marB="45729"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285750" marR="0" indent="-166688"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400" baseline="0" dirty="0">
                          <a:solidFill>
                            <a:schemeClr val="bg2">
                              <a:lumMod val="10000"/>
                            </a:schemeClr>
                          </a:solidFill>
                        </a:rPr>
                        <a:t>SMV + SOF ± RBV 12/24 wks</a:t>
                      </a:r>
                    </a:p>
                  </a:txBody>
                  <a:tcPr marL="91444" marR="91444" marT="45729" marB="45729"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algn="ctr"/>
                      <a:r>
                        <a:rPr lang="en-US" sz="1400" dirty="0">
                          <a:solidFill>
                            <a:schemeClr val="bg2">
                              <a:lumMod val="10000"/>
                            </a:schemeClr>
                          </a:solidFill>
                        </a:rPr>
                        <a:t>90 (19/21)</a:t>
                      </a:r>
                    </a:p>
                  </a:txBody>
                  <a:tcPr marL="91444" marR="91444" marT="45729" marB="45729"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xmlns="" val="10007"/>
                  </a:ext>
                </a:extLst>
              </a:tr>
              <a:tr h="304818">
                <a:tc>
                  <a:txBody>
                    <a:bodyPr/>
                    <a:lstStyle/>
                    <a:p>
                      <a:endParaRPr lang="en-US" sz="1400" dirty="0">
                        <a:solidFill>
                          <a:schemeClr val="bg2">
                            <a:lumMod val="10000"/>
                          </a:schemeClr>
                        </a:solidFill>
                      </a:endParaRPr>
                    </a:p>
                  </a:txBody>
                  <a:tcPr marL="91444" marR="91444" marT="45729" marB="45729"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lumMod val="60000"/>
                        <a:lumOff val="40000"/>
                      </a:schemeClr>
                    </a:solidFill>
                  </a:tcPr>
                </a:tc>
                <a:tc>
                  <a:txBody>
                    <a:bodyPr/>
                    <a:lstStyle/>
                    <a:p>
                      <a:pPr marL="285750" marR="0" indent="-166688"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400" baseline="0" dirty="0">
                          <a:solidFill>
                            <a:schemeClr val="bg2">
                              <a:lumMod val="10000"/>
                            </a:schemeClr>
                          </a:solidFill>
                        </a:rPr>
                        <a:t>OBV/PTV/RTV + DSV ± RBV 12 wks</a:t>
                      </a:r>
                    </a:p>
                  </a:txBody>
                  <a:tcPr marL="91444" marR="91444" marT="45729" marB="45729"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lumMod val="60000"/>
                        <a:lumOff val="40000"/>
                      </a:schemeClr>
                    </a:solidFill>
                  </a:tcPr>
                </a:tc>
                <a:tc>
                  <a:txBody>
                    <a:bodyPr/>
                    <a:lstStyle/>
                    <a:p>
                      <a:pPr algn="ctr"/>
                      <a:r>
                        <a:rPr lang="en-US" sz="1400" dirty="0">
                          <a:solidFill>
                            <a:schemeClr val="bg2">
                              <a:lumMod val="10000"/>
                            </a:schemeClr>
                          </a:solidFill>
                        </a:rPr>
                        <a:t>83 (5/6)</a:t>
                      </a:r>
                    </a:p>
                  </a:txBody>
                  <a:tcPr marL="91444" marR="91444" marT="45729" marB="45729"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lumMod val="60000"/>
                        <a:lumOff val="40000"/>
                      </a:schemeClr>
                    </a:solidFill>
                  </a:tcPr>
                </a:tc>
                <a:extLst>
                  <a:ext uri="{0D108BD9-81ED-4DB2-BD59-A6C34878D82A}">
                    <a16:rowId xmlns:a16="http://schemas.microsoft.com/office/drawing/2014/main" xmlns="" val="10009"/>
                  </a:ext>
                </a:extLst>
              </a:tr>
              <a:tr h="304818">
                <a:tc>
                  <a:txBody>
                    <a:bodyPr/>
                    <a:lstStyle/>
                    <a:p>
                      <a:endParaRPr lang="en-US" sz="1400" b="1" dirty="0">
                        <a:solidFill>
                          <a:schemeClr val="bg2">
                            <a:lumMod val="10000"/>
                          </a:schemeClr>
                        </a:solidFill>
                      </a:endParaRPr>
                    </a:p>
                  </a:txBody>
                  <a:tcPr marL="91444" marR="91444" marT="45729" marB="45729"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285750" marR="0" indent="-166688"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400" baseline="0" dirty="0">
                          <a:solidFill>
                            <a:schemeClr val="bg2">
                              <a:lumMod val="10000"/>
                            </a:schemeClr>
                          </a:solidFill>
                        </a:rPr>
                        <a:t>LDV/SOF </a:t>
                      </a:r>
                      <a:r>
                        <a:rPr lang="en-US" sz="1400" dirty="0">
                          <a:solidFill>
                            <a:schemeClr val="bg2">
                              <a:lumMod val="10000"/>
                            </a:schemeClr>
                          </a:solidFill>
                        </a:rPr>
                        <a:t>± RBV 12/24 wks</a:t>
                      </a:r>
                    </a:p>
                  </a:txBody>
                  <a:tcPr marL="91444" marR="91444" marT="45729" marB="45729"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algn="ctr"/>
                      <a:r>
                        <a:rPr lang="en-US" sz="1400" b="0" dirty="0">
                          <a:solidFill>
                            <a:schemeClr val="bg2">
                              <a:lumMod val="10000"/>
                            </a:schemeClr>
                          </a:solidFill>
                        </a:rPr>
                        <a:t>50 (2/4)</a:t>
                      </a:r>
                    </a:p>
                  </a:txBody>
                  <a:tcPr marL="91444" marR="91444" marT="45729" marB="45729"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xmlns="" val="10008"/>
                  </a:ext>
                </a:extLst>
              </a:tr>
              <a:tr h="3048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solidFill>
                            <a:schemeClr val="bg2">
                              <a:lumMod val="10000"/>
                            </a:schemeClr>
                          </a:solidFill>
                        </a:rPr>
                        <a:t>GT1: OBV/PTV/RTV + DSV ± RBV </a:t>
                      </a:r>
                    </a:p>
                  </a:txBody>
                  <a:tcPr marL="91444" marR="91444" marT="45729" marB="45729"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baseline="0" dirty="0">
                          <a:solidFill>
                            <a:schemeClr val="bg2">
                              <a:lumMod val="10000"/>
                            </a:schemeClr>
                          </a:solidFill>
                        </a:rPr>
                        <a:t>Overall</a:t>
                      </a:r>
                    </a:p>
                  </a:txBody>
                  <a:tcPr marL="91444" marR="91444" marT="45729" marB="45729"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lumMod val="60000"/>
                        <a:lumOff val="40000"/>
                      </a:schemeClr>
                    </a:solidFill>
                  </a:tcPr>
                </a:tc>
                <a:tc>
                  <a:txBody>
                    <a:bodyPr/>
                    <a:lstStyle/>
                    <a:p>
                      <a:pPr algn="ctr"/>
                      <a:r>
                        <a:rPr lang="en-US" sz="1400" b="1" dirty="0">
                          <a:solidFill>
                            <a:schemeClr val="bg2">
                              <a:lumMod val="10000"/>
                            </a:schemeClr>
                          </a:solidFill>
                        </a:rPr>
                        <a:t>100</a:t>
                      </a:r>
                      <a:r>
                        <a:rPr lang="en-US" sz="1400" b="1" baseline="0" dirty="0">
                          <a:solidFill>
                            <a:schemeClr val="bg2">
                              <a:lumMod val="10000"/>
                            </a:schemeClr>
                          </a:solidFill>
                        </a:rPr>
                        <a:t> (7/7)</a:t>
                      </a:r>
                      <a:endParaRPr lang="en-US" sz="1400" b="1" dirty="0">
                        <a:solidFill>
                          <a:schemeClr val="bg2">
                            <a:lumMod val="10000"/>
                          </a:schemeClr>
                        </a:solidFill>
                      </a:endParaRPr>
                    </a:p>
                  </a:txBody>
                  <a:tcPr marL="91444" marR="91444" marT="45729" marB="45729"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lumMod val="60000"/>
                        <a:lumOff val="40000"/>
                      </a:schemeClr>
                    </a:solidFill>
                  </a:tcPr>
                </a:tc>
                <a:extLst>
                  <a:ext uri="{0D108BD9-81ED-4DB2-BD59-A6C34878D82A}">
                    <a16:rowId xmlns:a16="http://schemas.microsoft.com/office/drawing/2014/main" xmlns="" val="10012"/>
                  </a:ext>
                </a:extLst>
              </a:tr>
              <a:tr h="304818">
                <a:tc>
                  <a:txBody>
                    <a:bodyPr/>
                    <a:lstStyle/>
                    <a:p>
                      <a:endParaRPr lang="en-US" sz="1400" b="1" dirty="0">
                        <a:solidFill>
                          <a:schemeClr val="bg2">
                            <a:lumMod val="10000"/>
                          </a:schemeClr>
                        </a:solidFill>
                      </a:endParaRPr>
                    </a:p>
                  </a:txBody>
                  <a:tcPr marL="91444" marR="91444" marT="45729" marB="45729"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285750" marR="0" lvl="0" indent="-166688"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400" baseline="0" dirty="0">
                          <a:solidFill>
                            <a:schemeClr val="bg2">
                              <a:lumMod val="10000"/>
                            </a:schemeClr>
                          </a:solidFill>
                        </a:rPr>
                        <a:t>LDV/SOF </a:t>
                      </a:r>
                      <a:r>
                        <a:rPr lang="en-US" sz="1400" dirty="0">
                          <a:solidFill>
                            <a:schemeClr val="bg2">
                              <a:lumMod val="10000"/>
                            </a:schemeClr>
                          </a:solidFill>
                        </a:rPr>
                        <a:t>± RBV 12/24 wks</a:t>
                      </a:r>
                      <a:endParaRPr lang="en-US" sz="1400" b="1" baseline="0" dirty="0">
                        <a:solidFill>
                          <a:schemeClr val="bg2">
                            <a:lumMod val="10000"/>
                          </a:schemeClr>
                        </a:solidFill>
                      </a:endParaRPr>
                    </a:p>
                  </a:txBody>
                  <a:tcPr marL="91444" marR="91444" marT="45729" marB="45729"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ctr"/>
                      <a:r>
                        <a:rPr lang="en-US" sz="1400" b="0" dirty="0">
                          <a:solidFill>
                            <a:schemeClr val="bg2">
                              <a:lumMod val="10000"/>
                            </a:schemeClr>
                          </a:solidFill>
                        </a:rPr>
                        <a:t>100 (5/5)</a:t>
                      </a:r>
                    </a:p>
                  </a:txBody>
                  <a:tcPr marL="91444" marR="91444" marT="45729" marB="45729"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a16="http://schemas.microsoft.com/office/drawing/2014/main" xmlns="" val="10014"/>
                  </a:ext>
                </a:extLst>
              </a:tr>
              <a:tr h="304818">
                <a:tc>
                  <a:txBody>
                    <a:bodyPr/>
                    <a:lstStyle/>
                    <a:p>
                      <a:endParaRPr lang="en-US" sz="1400" b="1" dirty="0">
                        <a:solidFill>
                          <a:schemeClr val="bg2">
                            <a:lumMod val="10000"/>
                          </a:schemeClr>
                        </a:solidFill>
                      </a:endParaRPr>
                    </a:p>
                  </a:txBody>
                  <a:tcPr marL="91444" marR="91444" marT="45729" marB="45729"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lumMod val="60000"/>
                        <a:lumOff val="40000"/>
                      </a:schemeClr>
                    </a:solidFill>
                  </a:tcPr>
                </a:tc>
                <a:tc>
                  <a:txBody>
                    <a:bodyPr/>
                    <a:lstStyle/>
                    <a:p>
                      <a:pPr marL="285750" marR="0" lvl="0" indent="-166688"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400" baseline="0" dirty="0">
                          <a:solidFill>
                            <a:schemeClr val="bg2">
                              <a:lumMod val="10000"/>
                            </a:schemeClr>
                          </a:solidFill>
                        </a:rPr>
                        <a:t>SMV </a:t>
                      </a:r>
                      <a:r>
                        <a:rPr lang="en-US" sz="1400" dirty="0">
                          <a:solidFill>
                            <a:schemeClr val="bg2">
                              <a:lumMod val="10000"/>
                            </a:schemeClr>
                          </a:solidFill>
                        </a:rPr>
                        <a:t>± LDV </a:t>
                      </a:r>
                      <a:r>
                        <a:rPr lang="en-US" sz="1400" baseline="0" dirty="0">
                          <a:solidFill>
                            <a:schemeClr val="bg2">
                              <a:lumMod val="10000"/>
                            </a:schemeClr>
                          </a:solidFill>
                        </a:rPr>
                        <a:t>+ SOF + RBV 24 wks</a:t>
                      </a:r>
                      <a:endParaRPr lang="en-US" sz="1400" b="1" baseline="0" dirty="0">
                        <a:solidFill>
                          <a:schemeClr val="bg2">
                            <a:lumMod val="10000"/>
                          </a:schemeClr>
                        </a:solidFill>
                      </a:endParaRPr>
                    </a:p>
                  </a:txBody>
                  <a:tcPr marL="91444" marR="91444" marT="45729" marB="45729"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lumMod val="60000"/>
                        <a:lumOff val="40000"/>
                      </a:schemeClr>
                    </a:solidFill>
                  </a:tcPr>
                </a:tc>
                <a:tc>
                  <a:txBody>
                    <a:bodyPr/>
                    <a:lstStyle/>
                    <a:p>
                      <a:pPr algn="ctr"/>
                      <a:r>
                        <a:rPr lang="en-US" sz="1400" b="0" dirty="0">
                          <a:solidFill>
                            <a:schemeClr val="bg2">
                              <a:lumMod val="10000"/>
                            </a:schemeClr>
                          </a:solidFill>
                        </a:rPr>
                        <a:t>100 (2/2)</a:t>
                      </a:r>
                    </a:p>
                  </a:txBody>
                  <a:tcPr marL="91444" marR="91444" marT="45729" marB="45729"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lumMod val="60000"/>
                        <a:lumOff val="40000"/>
                      </a:schemeClr>
                    </a:solidFill>
                  </a:tcPr>
                </a:tc>
                <a:extLst>
                  <a:ext uri="{0D108BD9-81ED-4DB2-BD59-A6C34878D82A}">
                    <a16:rowId xmlns:a16="http://schemas.microsoft.com/office/drawing/2014/main" xmlns="" val="10015"/>
                  </a:ext>
                </a:extLst>
              </a:tr>
              <a:tr h="304818">
                <a:tc>
                  <a:txBody>
                    <a:bodyPr/>
                    <a:lstStyle/>
                    <a:p>
                      <a:r>
                        <a:rPr lang="en-US" sz="1400" b="1" dirty="0">
                          <a:solidFill>
                            <a:schemeClr val="bg2">
                              <a:lumMod val="10000"/>
                            </a:schemeClr>
                          </a:solidFill>
                        </a:rPr>
                        <a:t>GT3: SOF + RBV</a:t>
                      </a:r>
                    </a:p>
                  </a:txBody>
                  <a:tcPr marL="91444" marR="91444" marT="45729" marB="45729"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solidFill>
                            <a:schemeClr val="bg2">
                              <a:lumMod val="10000"/>
                            </a:schemeClr>
                          </a:solidFill>
                        </a:rPr>
                        <a:t>Overall</a:t>
                      </a:r>
                      <a:endParaRPr lang="en-US" sz="1400" b="1" baseline="0" dirty="0">
                        <a:solidFill>
                          <a:schemeClr val="bg2">
                            <a:lumMod val="10000"/>
                          </a:schemeClr>
                        </a:solidFill>
                      </a:endParaRPr>
                    </a:p>
                  </a:txBody>
                  <a:tcPr marL="91444" marR="91444" marT="45729" marB="45729"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algn="ctr"/>
                      <a:r>
                        <a:rPr lang="en-US" sz="1400" b="1" dirty="0">
                          <a:solidFill>
                            <a:schemeClr val="bg2">
                              <a:lumMod val="10000"/>
                            </a:schemeClr>
                          </a:solidFill>
                        </a:rPr>
                        <a:t>78</a:t>
                      </a:r>
                      <a:r>
                        <a:rPr lang="en-US" sz="1400" b="1" baseline="0" dirty="0">
                          <a:solidFill>
                            <a:schemeClr val="bg2">
                              <a:lumMod val="10000"/>
                            </a:schemeClr>
                          </a:solidFill>
                        </a:rPr>
                        <a:t> (18/23)</a:t>
                      </a:r>
                      <a:endParaRPr lang="en-US" sz="1400" b="1" dirty="0">
                        <a:solidFill>
                          <a:schemeClr val="bg2">
                            <a:lumMod val="10000"/>
                          </a:schemeClr>
                        </a:solidFill>
                      </a:endParaRPr>
                    </a:p>
                  </a:txBody>
                  <a:tcPr marL="91444" marR="91444" marT="45729" marB="45729"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1">
                        <a:lumMod val="40000"/>
                        <a:lumOff val="60000"/>
                      </a:schemeClr>
                    </a:solidFill>
                  </a:tcPr>
                </a:tc>
                <a:extLst>
                  <a:ext uri="{0D108BD9-81ED-4DB2-BD59-A6C34878D82A}">
                    <a16:rowId xmlns:a16="http://schemas.microsoft.com/office/drawing/2014/main" xmlns="" val="10010"/>
                  </a:ext>
                </a:extLst>
              </a:tr>
              <a:tr h="304818">
                <a:tc>
                  <a:txBody>
                    <a:bodyPr/>
                    <a:lstStyle/>
                    <a:p>
                      <a:endParaRPr lang="en-US" sz="1400" dirty="0">
                        <a:solidFill>
                          <a:schemeClr val="bg2">
                            <a:lumMod val="10000"/>
                          </a:schemeClr>
                        </a:solidFill>
                      </a:endParaRPr>
                    </a:p>
                  </a:txBody>
                  <a:tcPr marL="91444" marR="91444" marT="45729" marB="45729"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285750" marR="0" indent="-166688"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400" baseline="0" dirty="0">
                          <a:solidFill>
                            <a:schemeClr val="bg2">
                              <a:lumMod val="10000"/>
                            </a:schemeClr>
                          </a:solidFill>
                        </a:rPr>
                        <a:t>DCV + SOF ± RBV 12/24 wks</a:t>
                      </a:r>
                    </a:p>
                  </a:txBody>
                  <a:tcPr marL="91444" marR="91444" marT="45729" marB="45729"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a:r>
                        <a:rPr lang="en-US" sz="1400" dirty="0">
                          <a:solidFill>
                            <a:schemeClr val="bg2">
                              <a:lumMod val="10000"/>
                            </a:schemeClr>
                          </a:solidFill>
                        </a:rPr>
                        <a:t>77 (17/22)</a:t>
                      </a:r>
                    </a:p>
                  </a:txBody>
                  <a:tcPr marL="91444" marR="91444" marT="45729" marB="45729"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xmlns="" val="10011"/>
                  </a:ext>
                </a:extLst>
              </a:tr>
              <a:tr h="304818">
                <a:tc>
                  <a:txBody>
                    <a:bodyPr/>
                    <a:lstStyle/>
                    <a:p>
                      <a:endParaRPr lang="en-US" sz="1400" dirty="0">
                        <a:solidFill>
                          <a:schemeClr val="bg2">
                            <a:lumMod val="10000"/>
                          </a:schemeClr>
                        </a:solidFill>
                      </a:endParaRPr>
                    </a:p>
                  </a:txBody>
                  <a:tcPr marL="91444" marR="91444" marT="45729" marB="45729"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285750" marR="0" indent="-166688"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400" baseline="0" dirty="0">
                          <a:solidFill>
                            <a:schemeClr val="bg2">
                              <a:lumMod val="10000"/>
                            </a:schemeClr>
                          </a:solidFill>
                        </a:rPr>
                        <a:t>LDV/SOF + RBV 24 wks</a:t>
                      </a:r>
                    </a:p>
                  </a:txBody>
                  <a:tcPr marL="91444" marR="91444" marT="45729" marB="45729"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algn="ctr"/>
                      <a:r>
                        <a:rPr lang="en-US" sz="1400" dirty="0">
                          <a:solidFill>
                            <a:schemeClr val="bg2">
                              <a:lumMod val="10000"/>
                            </a:schemeClr>
                          </a:solidFill>
                        </a:rPr>
                        <a:t>100 (1/1)</a:t>
                      </a:r>
                    </a:p>
                  </a:txBody>
                  <a:tcPr marL="91444" marR="91444" marT="45729" marB="45729"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1">
                        <a:lumMod val="40000"/>
                        <a:lumOff val="60000"/>
                      </a:schemeClr>
                    </a:solidFill>
                  </a:tcPr>
                </a:tc>
                <a:extLst>
                  <a:ext uri="{0D108BD9-81ED-4DB2-BD59-A6C34878D82A}">
                    <a16:rowId xmlns:a16="http://schemas.microsoft.com/office/drawing/2014/main" xmlns="" val="10013"/>
                  </a:ext>
                </a:extLst>
              </a:tr>
            </a:tbl>
          </a:graphicData>
        </a:graphic>
      </p:graphicFrame>
    </p:spTree>
    <p:extLst>
      <p:ext uri="{BB962C8B-B14F-4D97-AF65-F5344CB8AC3E}">
        <p14:creationId xmlns:p14="http://schemas.microsoft.com/office/powerpoint/2010/main" val="1026613160"/>
      </p:ext>
    </p:extLst>
  </p:cSld>
  <p:clrMapOvr>
    <a:masterClrMapping/>
  </p:clrMapOvr>
  <p:transition spd="slow"/>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02" name="Title 1"/>
          <p:cNvSpPr>
            <a:spLocks noGrp="1"/>
          </p:cNvSpPr>
          <p:nvPr>
            <p:ph type="title"/>
          </p:nvPr>
        </p:nvSpPr>
        <p:spPr>
          <a:xfrm>
            <a:off x="377825" y="238125"/>
            <a:ext cx="8442325" cy="1103313"/>
          </a:xfrm>
        </p:spPr>
        <p:txBody>
          <a:bodyPr/>
          <a:lstStyle/>
          <a:p>
            <a:r>
              <a:rPr lang="en-US" altLang="en-US" dirty="0"/>
              <a:t>ASCEND: HCV Treatment Efficacy and Adherence by Provider Type</a:t>
            </a:r>
          </a:p>
        </p:txBody>
      </p:sp>
      <p:sp>
        <p:nvSpPr>
          <p:cNvPr id="55303" name="Content Placeholder 2"/>
          <p:cNvSpPr>
            <a:spLocks noGrp="1"/>
          </p:cNvSpPr>
          <p:nvPr>
            <p:ph idx="1"/>
          </p:nvPr>
        </p:nvSpPr>
        <p:spPr>
          <a:xfrm>
            <a:off x="374650" y="1512888"/>
            <a:ext cx="8455025" cy="2014537"/>
          </a:xfrm>
        </p:spPr>
        <p:txBody>
          <a:bodyPr/>
          <a:lstStyle/>
          <a:p>
            <a:pPr>
              <a:spcAft>
                <a:spcPct val="0"/>
              </a:spcAft>
            </a:pPr>
            <a:r>
              <a:rPr lang="en-US" altLang="en-US" sz="1600" dirty="0"/>
              <a:t>Nonrandomized phase IV trial of HCV-infected pts in Washington, DC (N = 600)</a:t>
            </a:r>
          </a:p>
          <a:p>
            <a:pPr>
              <a:spcAft>
                <a:spcPct val="0"/>
              </a:spcAft>
            </a:pPr>
            <a:r>
              <a:rPr lang="en-US" altLang="en-US" sz="1600" dirty="0"/>
              <a:t>Pts mostly male (69%), black (96%), GT1a (72%), and treatment naive (82%) </a:t>
            </a:r>
          </a:p>
          <a:p>
            <a:pPr lvl="1">
              <a:spcAft>
                <a:spcPct val="0"/>
              </a:spcAft>
            </a:pPr>
            <a:r>
              <a:rPr lang="en-US" altLang="en-US" sz="1400" dirty="0"/>
              <a:t>20% of pts had compensated cirrhosis, 23% had HCV/HIV coinfection</a:t>
            </a:r>
          </a:p>
          <a:p>
            <a:pPr>
              <a:spcAft>
                <a:spcPct val="0"/>
              </a:spcAft>
            </a:pPr>
            <a:r>
              <a:rPr lang="en-US" altLang="en-US" sz="1600" dirty="0"/>
              <a:t>All providers received uniform 3-hr training</a:t>
            </a:r>
          </a:p>
          <a:p>
            <a:pPr>
              <a:spcAft>
                <a:spcPct val="0"/>
              </a:spcAft>
            </a:pPr>
            <a:r>
              <a:rPr lang="en-US" altLang="en-US" sz="1600" dirty="0"/>
              <a:t>No difference in SVR12 by provider type, cirrhosis status</a:t>
            </a:r>
          </a:p>
          <a:p>
            <a:pPr>
              <a:spcAft>
                <a:spcPct val="0"/>
              </a:spcAft>
            </a:pPr>
            <a:r>
              <a:rPr lang="en-US" altLang="en-US" sz="1600" dirty="0"/>
              <a:t>Adherence to all treatment visits by cirrhotic pts lower for specialists (61%) vs PCPs (56%) and NPs (75%) (</a:t>
            </a:r>
            <a:r>
              <a:rPr lang="en-US" altLang="en-US" sz="1600" i="1" dirty="0"/>
              <a:t>P</a:t>
            </a:r>
            <a:r>
              <a:rPr lang="en-US" altLang="en-US" sz="1600" dirty="0"/>
              <a:t> = .04)</a:t>
            </a:r>
          </a:p>
        </p:txBody>
      </p:sp>
      <p:grpSp>
        <p:nvGrpSpPr>
          <p:cNvPr id="55304" name="Group 16"/>
          <p:cNvGrpSpPr>
            <a:grpSpLocks/>
          </p:cNvGrpSpPr>
          <p:nvPr/>
        </p:nvGrpSpPr>
        <p:grpSpPr bwMode="auto">
          <a:xfrm>
            <a:off x="6291263" y="6208713"/>
            <a:ext cx="2673350" cy="450850"/>
            <a:chOff x="9289790" y="4481726"/>
            <a:chExt cx="2673350" cy="450347"/>
          </a:xfrm>
        </p:grpSpPr>
        <p:pic>
          <p:nvPicPr>
            <p:cNvPr id="55334"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74958" y="4481726"/>
              <a:ext cx="566997" cy="184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55335" name="Rectangle 8"/>
            <p:cNvSpPr>
              <a:spLocks noChangeArrowheads="1"/>
            </p:cNvSpPr>
            <p:nvPr/>
          </p:nvSpPr>
          <p:spPr bwMode="auto">
            <a:xfrm>
              <a:off x="9289790" y="4624098"/>
              <a:ext cx="26733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pPr>
              <a:r>
                <a:rPr lang="en-US" altLang="en-US" sz="1400" b="0" dirty="0">
                  <a:solidFill>
                    <a:schemeClr val="bg2"/>
                  </a:solidFill>
                </a:rPr>
                <a:t>Slide credit: </a:t>
              </a:r>
              <a:r>
                <a:rPr lang="en-US" altLang="en-US" sz="1400" b="0" dirty="0">
                  <a:solidFill>
                    <a:schemeClr val="bg2"/>
                  </a:solidFill>
                  <a:hlinkClick r:id="rId4"/>
                </a:rPr>
                <a:t>clinicaloptions.com</a:t>
              </a:r>
              <a:endParaRPr lang="en-US" altLang="en-US" sz="1400" b="0" dirty="0">
                <a:solidFill>
                  <a:schemeClr val="bg2"/>
                </a:solidFill>
              </a:endParaRPr>
            </a:p>
          </p:txBody>
        </p:sp>
      </p:grpSp>
      <p:sp>
        <p:nvSpPr>
          <p:cNvPr id="55305" name="Text Box 11"/>
          <p:cNvSpPr txBox="1">
            <a:spLocks noChangeArrowheads="1"/>
          </p:cNvSpPr>
          <p:nvPr/>
        </p:nvSpPr>
        <p:spPr bwMode="auto">
          <a:xfrm>
            <a:off x="285750" y="6350198"/>
            <a:ext cx="626669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nchor="b">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pPr>
            <a:r>
              <a:rPr lang="nb-NO" altLang="en-US" sz="1400" b="0" dirty="0">
                <a:solidFill>
                  <a:schemeClr val="bg2"/>
                </a:solidFill>
              </a:rPr>
              <a:t>Emmanuel B, et al. AASLD 2016. Abstract 22. </a:t>
            </a:r>
            <a:r>
              <a:rPr lang="en-US" altLang="en-US" sz="1400" b="0" dirty="0">
                <a:solidFill>
                  <a:srgbClr val="CDCDCF"/>
                </a:solidFill>
                <a:ea typeface="MS PGothic" pitchFamily="34" charset="-128"/>
              </a:rPr>
              <a:t>Reproduced with permission. </a:t>
            </a:r>
            <a:endParaRPr lang="nb-NO" altLang="en-US" sz="1400" b="0" dirty="0">
              <a:solidFill>
                <a:schemeClr val="bg2"/>
              </a:solidFill>
            </a:endParaRPr>
          </a:p>
        </p:txBody>
      </p:sp>
      <p:sp>
        <p:nvSpPr>
          <p:cNvPr id="46" name="Rectangle 45"/>
          <p:cNvSpPr/>
          <p:nvPr/>
        </p:nvSpPr>
        <p:spPr bwMode="auto">
          <a:xfrm>
            <a:off x="2147042" y="4131132"/>
            <a:ext cx="846839" cy="1810955"/>
          </a:xfrm>
          <a:prstGeom prst="rect">
            <a:avLst/>
          </a:prstGeom>
          <a:solidFill>
            <a:schemeClr val="accent2"/>
          </a:solidFill>
          <a:ln>
            <a:solidFill>
              <a:schemeClr val="bg2">
                <a:lumMod val="10000"/>
              </a:schemeClr>
            </a:solidFill>
          </a:ln>
          <a:extLst/>
        </p:spPr>
        <p:txBody>
          <a:bodyPr wrap="none" anchor="ctr"/>
          <a:lstStyle/>
          <a:p>
            <a:pPr algn="ctr" eaLnBrk="1" hangingPunct="1">
              <a:defRPr/>
            </a:pPr>
            <a:endParaRPr lang="en-US" sz="1600" b="0" dirty="0">
              <a:solidFill>
                <a:schemeClr val="bg2"/>
              </a:solidFill>
            </a:endParaRPr>
          </a:p>
        </p:txBody>
      </p:sp>
      <p:sp>
        <p:nvSpPr>
          <p:cNvPr id="47" name="Rectangle 46"/>
          <p:cNvSpPr/>
          <p:nvPr/>
        </p:nvSpPr>
        <p:spPr bwMode="auto">
          <a:xfrm>
            <a:off x="3615631" y="4166857"/>
            <a:ext cx="848412" cy="1782101"/>
          </a:xfrm>
          <a:prstGeom prst="rect">
            <a:avLst/>
          </a:prstGeom>
          <a:solidFill>
            <a:schemeClr val="accent3"/>
          </a:solidFill>
          <a:ln>
            <a:solidFill>
              <a:schemeClr val="bg2">
                <a:lumMod val="10000"/>
              </a:schemeClr>
            </a:solidFill>
          </a:ln>
          <a:extLst/>
        </p:spPr>
        <p:txBody>
          <a:bodyPr wrap="none" anchor="ctr"/>
          <a:lstStyle/>
          <a:p>
            <a:pPr algn="ctr" eaLnBrk="1" hangingPunct="1">
              <a:defRPr/>
            </a:pPr>
            <a:endParaRPr lang="en-US" sz="1600" b="0" dirty="0">
              <a:solidFill>
                <a:schemeClr val="bg2"/>
              </a:solidFill>
            </a:endParaRPr>
          </a:p>
        </p:txBody>
      </p:sp>
      <p:sp>
        <p:nvSpPr>
          <p:cNvPr id="48" name="Rectangle 47"/>
          <p:cNvSpPr/>
          <p:nvPr/>
        </p:nvSpPr>
        <p:spPr bwMode="auto">
          <a:xfrm>
            <a:off x="5103108" y="4223192"/>
            <a:ext cx="848413" cy="1718895"/>
          </a:xfrm>
          <a:prstGeom prst="rect">
            <a:avLst/>
          </a:prstGeom>
          <a:solidFill>
            <a:schemeClr val="accent1"/>
          </a:solidFill>
          <a:ln>
            <a:solidFill>
              <a:schemeClr val="bg2">
                <a:lumMod val="10000"/>
              </a:schemeClr>
            </a:solidFill>
          </a:ln>
          <a:extLst/>
        </p:spPr>
        <p:txBody>
          <a:bodyPr wrap="none" anchor="ctr"/>
          <a:lstStyle/>
          <a:p>
            <a:pPr algn="ctr" eaLnBrk="1" hangingPunct="1">
              <a:defRPr/>
            </a:pPr>
            <a:endParaRPr lang="en-US" sz="1600" b="0" dirty="0">
              <a:solidFill>
                <a:schemeClr val="bg2"/>
              </a:solidFill>
            </a:endParaRPr>
          </a:p>
        </p:txBody>
      </p:sp>
      <p:sp>
        <p:nvSpPr>
          <p:cNvPr id="49" name="Rectangle 48"/>
          <p:cNvSpPr/>
          <p:nvPr/>
        </p:nvSpPr>
        <p:spPr bwMode="auto">
          <a:xfrm>
            <a:off x="6593733" y="4180597"/>
            <a:ext cx="846839" cy="1761490"/>
          </a:xfrm>
          <a:prstGeom prst="rect">
            <a:avLst/>
          </a:prstGeom>
          <a:solidFill>
            <a:srgbClr val="F2F23A"/>
          </a:solidFill>
          <a:ln>
            <a:solidFill>
              <a:schemeClr val="bg2">
                <a:lumMod val="10000"/>
              </a:schemeClr>
            </a:solidFill>
          </a:ln>
          <a:extLst/>
        </p:spPr>
        <p:txBody>
          <a:bodyPr wrap="none" anchor="ctr"/>
          <a:lstStyle/>
          <a:p>
            <a:pPr algn="ctr" eaLnBrk="1" hangingPunct="1">
              <a:defRPr/>
            </a:pPr>
            <a:endParaRPr lang="en-US" sz="1600" b="0" dirty="0">
              <a:solidFill>
                <a:schemeClr val="bg2"/>
              </a:solidFill>
            </a:endParaRPr>
          </a:p>
        </p:txBody>
      </p:sp>
      <p:sp>
        <p:nvSpPr>
          <p:cNvPr id="39943" name="TextBox 16"/>
          <p:cNvSpPr txBox="1">
            <a:spLocks noChangeArrowheads="1"/>
          </p:cNvSpPr>
          <p:nvPr/>
        </p:nvSpPr>
        <p:spPr bwMode="auto">
          <a:xfrm rot="16200000">
            <a:off x="-43979" y="4697311"/>
            <a:ext cx="2109116" cy="506844"/>
          </a:xfrm>
          <a:prstGeom prst="rect">
            <a:avLst/>
          </a:prstGeom>
          <a:noFill/>
          <a:ln>
            <a:noFill/>
          </a:ln>
          <a:extLst/>
        </p:spPr>
        <p:txBody>
          <a:bodyPr>
            <a:spAutoFit/>
          </a:bodyPr>
          <a:lstStyle>
            <a:lvl1pPr defTabSz="457200">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defTabSz="4572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defTabSz="4572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defTabSz="4572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defTabSz="4572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defTabSz="4572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defTabSz="4572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defTabSz="4572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defTabSz="4572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eaLnBrk="1" hangingPunct="1">
              <a:lnSpc>
                <a:spcPct val="85000"/>
              </a:lnSpc>
              <a:spcBef>
                <a:spcPct val="0"/>
              </a:spcBef>
              <a:spcAft>
                <a:spcPct val="0"/>
              </a:spcAft>
              <a:buClrTx/>
              <a:buFontTx/>
              <a:buNone/>
              <a:defRPr/>
            </a:pPr>
            <a:r>
              <a:rPr lang="en-US" altLang="en-US" sz="1600" dirty="0">
                <a:solidFill>
                  <a:schemeClr val="tx1"/>
                </a:solidFill>
                <a:latin typeface="+mn-lt"/>
                <a:ea typeface="ヒラギノ角ゴ Pro W3"/>
                <a:cs typeface="ヒラギノ角ゴ Pro W3"/>
              </a:rPr>
              <a:t>ITT </a:t>
            </a:r>
            <a:br>
              <a:rPr lang="en-US" altLang="en-US" sz="1600" dirty="0">
                <a:solidFill>
                  <a:schemeClr val="tx1"/>
                </a:solidFill>
                <a:latin typeface="+mn-lt"/>
                <a:ea typeface="ヒラギノ角ゴ Pro W3"/>
                <a:cs typeface="ヒラギノ角ゴ Pro W3"/>
              </a:rPr>
            </a:br>
            <a:r>
              <a:rPr lang="en-US" altLang="en-US" sz="1600" dirty="0">
                <a:solidFill>
                  <a:schemeClr val="tx1"/>
                </a:solidFill>
                <a:latin typeface="+mn-lt"/>
                <a:ea typeface="ヒラギノ角ゴ Pro W3"/>
                <a:cs typeface="ヒラギノ角ゴ Pro W3"/>
              </a:rPr>
              <a:t>SVR12 (%)</a:t>
            </a:r>
          </a:p>
        </p:txBody>
      </p:sp>
      <p:cxnSp>
        <p:nvCxnSpPr>
          <p:cNvPr id="55307" name="Straight Connector 3"/>
          <p:cNvCxnSpPr>
            <a:cxnSpLocks noChangeShapeType="1"/>
          </p:cNvCxnSpPr>
          <p:nvPr/>
        </p:nvCxnSpPr>
        <p:spPr bwMode="auto">
          <a:xfrm>
            <a:off x="1827511" y="3881061"/>
            <a:ext cx="0" cy="2067897"/>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55308" name="Straight Connector 10"/>
          <p:cNvCxnSpPr>
            <a:cxnSpLocks noChangeShapeType="1"/>
          </p:cNvCxnSpPr>
          <p:nvPr/>
        </p:nvCxnSpPr>
        <p:spPr bwMode="auto">
          <a:xfrm>
            <a:off x="1755105" y="3894801"/>
            <a:ext cx="59814"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55309" name="Straight Connector 11"/>
          <p:cNvCxnSpPr>
            <a:cxnSpLocks noChangeShapeType="1"/>
          </p:cNvCxnSpPr>
          <p:nvPr/>
        </p:nvCxnSpPr>
        <p:spPr bwMode="auto">
          <a:xfrm>
            <a:off x="1755105" y="4300137"/>
            <a:ext cx="59814"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55310" name="Straight Connector 12"/>
          <p:cNvCxnSpPr>
            <a:cxnSpLocks noChangeShapeType="1"/>
          </p:cNvCxnSpPr>
          <p:nvPr/>
        </p:nvCxnSpPr>
        <p:spPr bwMode="auto">
          <a:xfrm>
            <a:off x="1755105" y="4710968"/>
            <a:ext cx="59814"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55311" name="Straight Connector 13"/>
          <p:cNvCxnSpPr>
            <a:cxnSpLocks noChangeShapeType="1"/>
          </p:cNvCxnSpPr>
          <p:nvPr/>
        </p:nvCxnSpPr>
        <p:spPr bwMode="auto">
          <a:xfrm>
            <a:off x="1755105" y="5123173"/>
            <a:ext cx="59814"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55312" name="Straight Connector 14"/>
          <p:cNvCxnSpPr>
            <a:cxnSpLocks noChangeShapeType="1"/>
          </p:cNvCxnSpPr>
          <p:nvPr/>
        </p:nvCxnSpPr>
        <p:spPr bwMode="auto">
          <a:xfrm>
            <a:off x="1755105" y="5944835"/>
            <a:ext cx="59814"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55313" name="Straight Connector 15"/>
          <p:cNvCxnSpPr>
            <a:cxnSpLocks noChangeShapeType="1"/>
          </p:cNvCxnSpPr>
          <p:nvPr/>
        </p:nvCxnSpPr>
        <p:spPr bwMode="auto">
          <a:xfrm>
            <a:off x="1755105" y="5534004"/>
            <a:ext cx="59814"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sp>
        <p:nvSpPr>
          <p:cNvPr id="23" name="TextBox 7"/>
          <p:cNvSpPr txBox="1">
            <a:spLocks noChangeArrowheads="1"/>
          </p:cNvSpPr>
          <p:nvPr/>
        </p:nvSpPr>
        <p:spPr bwMode="auto">
          <a:xfrm>
            <a:off x="1273445" y="3742497"/>
            <a:ext cx="521010" cy="272055"/>
          </a:xfrm>
          <a:prstGeom prst="rect">
            <a:avLst/>
          </a:prstGeom>
          <a:noFill/>
          <a:ln>
            <a:noFill/>
          </a:ln>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eaLnBrk="1" fontAlgn="auto" hangingPunct="1">
              <a:spcBef>
                <a:spcPct val="35000"/>
              </a:spcBef>
              <a:spcAft>
                <a:spcPct val="25000"/>
              </a:spcAft>
              <a:buClr>
                <a:schemeClr val="folHlink"/>
              </a:buClr>
              <a:buFont typeface="Arial" panose="020B0604020202020204" pitchFamily="34" charset="0"/>
              <a:buNone/>
              <a:defRPr/>
            </a:pPr>
            <a:r>
              <a:rPr lang="en-US" altLang="en-US" sz="1600" b="0" kern="0" dirty="0">
                <a:solidFill>
                  <a:schemeClr val="tx1"/>
                </a:solidFill>
              </a:rPr>
              <a:t>100</a:t>
            </a:r>
          </a:p>
        </p:txBody>
      </p:sp>
      <p:sp>
        <p:nvSpPr>
          <p:cNvPr id="24" name="TextBox 18"/>
          <p:cNvSpPr txBox="1">
            <a:spLocks noChangeArrowheads="1"/>
          </p:cNvSpPr>
          <p:nvPr/>
        </p:nvSpPr>
        <p:spPr bwMode="auto">
          <a:xfrm>
            <a:off x="1374184" y="4153328"/>
            <a:ext cx="407678" cy="272055"/>
          </a:xfrm>
          <a:prstGeom prst="rect">
            <a:avLst/>
          </a:prstGeom>
          <a:noFill/>
          <a:ln>
            <a:noFill/>
          </a:ln>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eaLnBrk="1" fontAlgn="auto" hangingPunct="1">
              <a:spcBef>
                <a:spcPct val="35000"/>
              </a:spcBef>
              <a:spcAft>
                <a:spcPct val="25000"/>
              </a:spcAft>
              <a:buClr>
                <a:schemeClr val="folHlink"/>
              </a:buClr>
              <a:buFont typeface="Arial" panose="020B0604020202020204" pitchFamily="34" charset="0"/>
              <a:buNone/>
              <a:defRPr/>
            </a:pPr>
            <a:r>
              <a:rPr lang="en-US" altLang="en-US" sz="1600" b="0" kern="0" dirty="0">
                <a:solidFill>
                  <a:schemeClr val="tx1"/>
                </a:solidFill>
              </a:rPr>
              <a:t>80</a:t>
            </a:r>
          </a:p>
        </p:txBody>
      </p:sp>
      <p:sp>
        <p:nvSpPr>
          <p:cNvPr id="25" name="TextBox 19"/>
          <p:cNvSpPr txBox="1">
            <a:spLocks noChangeArrowheads="1"/>
          </p:cNvSpPr>
          <p:nvPr/>
        </p:nvSpPr>
        <p:spPr bwMode="auto">
          <a:xfrm>
            <a:off x="1374184" y="4564159"/>
            <a:ext cx="407678" cy="272055"/>
          </a:xfrm>
          <a:prstGeom prst="rect">
            <a:avLst/>
          </a:prstGeom>
          <a:noFill/>
          <a:ln>
            <a:noFill/>
          </a:ln>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eaLnBrk="1" fontAlgn="auto" hangingPunct="1">
              <a:spcBef>
                <a:spcPct val="35000"/>
              </a:spcBef>
              <a:spcAft>
                <a:spcPct val="25000"/>
              </a:spcAft>
              <a:buClr>
                <a:schemeClr val="folHlink"/>
              </a:buClr>
              <a:buFont typeface="Arial" panose="020B0604020202020204" pitchFamily="34" charset="0"/>
              <a:buNone/>
              <a:defRPr/>
            </a:pPr>
            <a:r>
              <a:rPr lang="en-US" altLang="en-US" sz="1600" b="0" kern="0" dirty="0">
                <a:solidFill>
                  <a:schemeClr val="tx1"/>
                </a:solidFill>
              </a:rPr>
              <a:t>60</a:t>
            </a:r>
          </a:p>
        </p:txBody>
      </p:sp>
      <p:sp>
        <p:nvSpPr>
          <p:cNvPr id="26" name="TextBox 20"/>
          <p:cNvSpPr txBox="1">
            <a:spLocks noChangeArrowheads="1"/>
          </p:cNvSpPr>
          <p:nvPr/>
        </p:nvSpPr>
        <p:spPr bwMode="auto">
          <a:xfrm>
            <a:off x="1374184" y="4974990"/>
            <a:ext cx="407678" cy="272055"/>
          </a:xfrm>
          <a:prstGeom prst="rect">
            <a:avLst/>
          </a:prstGeom>
          <a:noFill/>
          <a:ln>
            <a:noFill/>
          </a:ln>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eaLnBrk="1" fontAlgn="auto" hangingPunct="1">
              <a:spcBef>
                <a:spcPct val="35000"/>
              </a:spcBef>
              <a:spcAft>
                <a:spcPct val="25000"/>
              </a:spcAft>
              <a:buClr>
                <a:schemeClr val="folHlink"/>
              </a:buClr>
              <a:buFont typeface="Arial" panose="020B0604020202020204" pitchFamily="34" charset="0"/>
              <a:buNone/>
              <a:defRPr/>
            </a:pPr>
            <a:r>
              <a:rPr lang="en-US" altLang="en-US" sz="1600" b="0" kern="0" dirty="0">
                <a:solidFill>
                  <a:schemeClr val="tx1"/>
                </a:solidFill>
              </a:rPr>
              <a:t>40</a:t>
            </a:r>
          </a:p>
        </p:txBody>
      </p:sp>
      <p:sp>
        <p:nvSpPr>
          <p:cNvPr id="27" name="TextBox 21"/>
          <p:cNvSpPr txBox="1">
            <a:spLocks noChangeArrowheads="1"/>
          </p:cNvSpPr>
          <p:nvPr/>
        </p:nvSpPr>
        <p:spPr bwMode="auto">
          <a:xfrm>
            <a:off x="1374184" y="5385822"/>
            <a:ext cx="407678" cy="272055"/>
          </a:xfrm>
          <a:prstGeom prst="rect">
            <a:avLst/>
          </a:prstGeom>
          <a:noFill/>
          <a:ln>
            <a:noFill/>
          </a:ln>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eaLnBrk="1" fontAlgn="auto" hangingPunct="1">
              <a:spcBef>
                <a:spcPct val="35000"/>
              </a:spcBef>
              <a:spcAft>
                <a:spcPct val="25000"/>
              </a:spcAft>
              <a:buClr>
                <a:schemeClr val="folHlink"/>
              </a:buClr>
              <a:buFont typeface="Arial" panose="020B0604020202020204" pitchFamily="34" charset="0"/>
              <a:buNone/>
              <a:defRPr/>
            </a:pPr>
            <a:r>
              <a:rPr lang="en-US" altLang="en-US" sz="1600" b="0" kern="0" dirty="0">
                <a:solidFill>
                  <a:schemeClr val="tx1"/>
                </a:solidFill>
              </a:rPr>
              <a:t>20</a:t>
            </a:r>
          </a:p>
        </p:txBody>
      </p:sp>
      <p:sp>
        <p:nvSpPr>
          <p:cNvPr id="28" name="TextBox 22"/>
          <p:cNvSpPr txBox="1">
            <a:spLocks noChangeArrowheads="1"/>
          </p:cNvSpPr>
          <p:nvPr/>
        </p:nvSpPr>
        <p:spPr bwMode="auto">
          <a:xfrm>
            <a:off x="1489090" y="5796653"/>
            <a:ext cx="295921" cy="272055"/>
          </a:xfrm>
          <a:prstGeom prst="rect">
            <a:avLst/>
          </a:prstGeom>
          <a:noFill/>
          <a:ln>
            <a:noFill/>
          </a:ln>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eaLnBrk="1" fontAlgn="auto" hangingPunct="1">
              <a:spcBef>
                <a:spcPct val="35000"/>
              </a:spcBef>
              <a:spcAft>
                <a:spcPct val="25000"/>
              </a:spcAft>
              <a:buClr>
                <a:schemeClr val="folHlink"/>
              </a:buClr>
              <a:buFont typeface="Arial" panose="020B0604020202020204" pitchFamily="34" charset="0"/>
              <a:buNone/>
              <a:defRPr/>
            </a:pPr>
            <a:r>
              <a:rPr lang="en-US" altLang="en-US" sz="1600" b="0" kern="0" dirty="0">
                <a:solidFill>
                  <a:schemeClr val="tx1"/>
                </a:solidFill>
              </a:rPr>
              <a:t>0</a:t>
            </a:r>
          </a:p>
        </p:txBody>
      </p:sp>
      <p:cxnSp>
        <p:nvCxnSpPr>
          <p:cNvPr id="55320" name="Straight Connector 5"/>
          <p:cNvCxnSpPr>
            <a:cxnSpLocks noChangeShapeType="1"/>
          </p:cNvCxnSpPr>
          <p:nvPr/>
        </p:nvCxnSpPr>
        <p:spPr bwMode="auto">
          <a:xfrm>
            <a:off x="1827511" y="5957202"/>
            <a:ext cx="0" cy="53586"/>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55321" name="Straight Connector 5"/>
          <p:cNvCxnSpPr>
            <a:cxnSpLocks noChangeShapeType="1"/>
          </p:cNvCxnSpPr>
          <p:nvPr/>
        </p:nvCxnSpPr>
        <p:spPr bwMode="auto">
          <a:xfrm>
            <a:off x="3310266" y="5957202"/>
            <a:ext cx="0" cy="53586"/>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55322" name="Straight Connector 5"/>
          <p:cNvCxnSpPr>
            <a:cxnSpLocks noChangeShapeType="1"/>
          </p:cNvCxnSpPr>
          <p:nvPr/>
        </p:nvCxnSpPr>
        <p:spPr bwMode="auto">
          <a:xfrm>
            <a:off x="4793020" y="5957202"/>
            <a:ext cx="0" cy="53586"/>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55323" name="Straight Connector 5"/>
          <p:cNvCxnSpPr>
            <a:cxnSpLocks noChangeShapeType="1"/>
          </p:cNvCxnSpPr>
          <p:nvPr/>
        </p:nvCxnSpPr>
        <p:spPr bwMode="auto">
          <a:xfrm>
            <a:off x="6275775" y="5957202"/>
            <a:ext cx="0" cy="53586"/>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55324" name="Straight Connector 5"/>
          <p:cNvCxnSpPr>
            <a:cxnSpLocks noChangeShapeType="1"/>
          </p:cNvCxnSpPr>
          <p:nvPr/>
        </p:nvCxnSpPr>
        <p:spPr bwMode="auto">
          <a:xfrm>
            <a:off x="7742790" y="5957202"/>
            <a:ext cx="0" cy="53586"/>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sp>
        <p:nvSpPr>
          <p:cNvPr id="37" name="TextBox 7"/>
          <p:cNvSpPr txBox="1">
            <a:spLocks noChangeArrowheads="1"/>
          </p:cNvSpPr>
          <p:nvPr/>
        </p:nvSpPr>
        <p:spPr bwMode="auto">
          <a:xfrm>
            <a:off x="1840103" y="5977812"/>
            <a:ext cx="1467014" cy="272055"/>
          </a:xfrm>
          <a:prstGeom prst="rect">
            <a:avLst/>
          </a:prstGeom>
          <a:noFill/>
          <a:ln>
            <a:noFill/>
          </a:ln>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eaLnBrk="1" fontAlgn="auto" hangingPunct="1">
              <a:spcBef>
                <a:spcPct val="35000"/>
              </a:spcBef>
              <a:spcAft>
                <a:spcPct val="25000"/>
              </a:spcAft>
              <a:buClr>
                <a:schemeClr val="folHlink"/>
              </a:buClr>
              <a:buFont typeface="Arial" panose="020B0604020202020204" pitchFamily="34" charset="0"/>
              <a:buNone/>
              <a:defRPr/>
            </a:pPr>
            <a:r>
              <a:rPr lang="en-US" altLang="en-US" sz="1600" kern="0" dirty="0">
                <a:solidFill>
                  <a:schemeClr val="tx1"/>
                </a:solidFill>
              </a:rPr>
              <a:t>NP</a:t>
            </a:r>
          </a:p>
        </p:txBody>
      </p:sp>
      <p:sp>
        <p:nvSpPr>
          <p:cNvPr id="38" name="TextBox 7"/>
          <p:cNvSpPr txBox="1">
            <a:spLocks noChangeArrowheads="1"/>
          </p:cNvSpPr>
          <p:nvPr/>
        </p:nvSpPr>
        <p:spPr bwMode="auto">
          <a:xfrm>
            <a:off x="3285468" y="5977812"/>
            <a:ext cx="1523680" cy="272055"/>
          </a:xfrm>
          <a:prstGeom prst="rect">
            <a:avLst/>
          </a:prstGeom>
          <a:noFill/>
          <a:ln>
            <a:noFill/>
          </a:ln>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eaLnBrk="1" fontAlgn="auto" hangingPunct="1">
              <a:spcBef>
                <a:spcPct val="35000"/>
              </a:spcBef>
              <a:spcAft>
                <a:spcPct val="25000"/>
              </a:spcAft>
              <a:buClr>
                <a:schemeClr val="folHlink"/>
              </a:buClr>
              <a:buFont typeface="Arial" panose="020B0604020202020204" pitchFamily="34" charset="0"/>
              <a:buNone/>
              <a:defRPr/>
            </a:pPr>
            <a:r>
              <a:rPr lang="en-US" altLang="en-US" sz="1600" kern="0" dirty="0">
                <a:solidFill>
                  <a:schemeClr val="tx1"/>
                </a:solidFill>
              </a:rPr>
              <a:t>Primary MD</a:t>
            </a:r>
          </a:p>
        </p:txBody>
      </p:sp>
      <p:sp>
        <p:nvSpPr>
          <p:cNvPr id="39" name="TextBox 7"/>
          <p:cNvSpPr txBox="1">
            <a:spLocks noChangeArrowheads="1"/>
          </p:cNvSpPr>
          <p:nvPr/>
        </p:nvSpPr>
        <p:spPr bwMode="auto">
          <a:xfrm>
            <a:off x="4750157" y="5977812"/>
            <a:ext cx="1574050" cy="272055"/>
          </a:xfrm>
          <a:prstGeom prst="rect">
            <a:avLst/>
          </a:prstGeom>
          <a:noFill/>
          <a:ln>
            <a:noFill/>
          </a:ln>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eaLnBrk="1" fontAlgn="auto" hangingPunct="1">
              <a:spcBef>
                <a:spcPct val="35000"/>
              </a:spcBef>
              <a:spcAft>
                <a:spcPct val="25000"/>
              </a:spcAft>
              <a:buClr>
                <a:schemeClr val="folHlink"/>
              </a:buClr>
              <a:buFont typeface="Arial" panose="020B0604020202020204" pitchFamily="34" charset="0"/>
              <a:buNone/>
              <a:defRPr/>
            </a:pPr>
            <a:r>
              <a:rPr lang="en-US" altLang="en-US" sz="1600" kern="0" dirty="0">
                <a:solidFill>
                  <a:schemeClr val="tx1"/>
                </a:solidFill>
              </a:rPr>
              <a:t>Specialist MD</a:t>
            </a:r>
          </a:p>
        </p:txBody>
      </p:sp>
      <p:sp>
        <p:nvSpPr>
          <p:cNvPr id="41" name="TextBox 7"/>
          <p:cNvSpPr txBox="1">
            <a:spLocks noChangeArrowheads="1"/>
          </p:cNvSpPr>
          <p:nvPr/>
        </p:nvSpPr>
        <p:spPr bwMode="auto">
          <a:xfrm>
            <a:off x="2360908" y="3857512"/>
            <a:ext cx="408799" cy="271715"/>
          </a:xfrm>
          <a:prstGeom prst="rect">
            <a:avLst/>
          </a:prstGeom>
          <a:noFill/>
          <a:ln>
            <a:noFill/>
          </a:ln>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eaLnBrk="1" fontAlgn="auto" hangingPunct="1">
              <a:spcBef>
                <a:spcPct val="35000"/>
              </a:spcBef>
              <a:spcAft>
                <a:spcPct val="25000"/>
              </a:spcAft>
              <a:buClr>
                <a:schemeClr val="folHlink"/>
              </a:buClr>
              <a:buFont typeface="Arial" panose="020B0604020202020204" pitchFamily="34" charset="0"/>
              <a:buNone/>
              <a:defRPr/>
            </a:pPr>
            <a:r>
              <a:rPr lang="en-US" altLang="en-US" sz="1600" kern="0" dirty="0">
                <a:solidFill>
                  <a:schemeClr val="tx1"/>
                </a:solidFill>
              </a:rPr>
              <a:t>89</a:t>
            </a:r>
          </a:p>
        </p:txBody>
      </p:sp>
      <p:sp>
        <p:nvSpPr>
          <p:cNvPr id="42" name="TextBox 7"/>
          <p:cNvSpPr txBox="1">
            <a:spLocks noChangeArrowheads="1"/>
          </p:cNvSpPr>
          <p:nvPr/>
        </p:nvSpPr>
        <p:spPr bwMode="auto">
          <a:xfrm>
            <a:off x="3833077" y="3904420"/>
            <a:ext cx="408799" cy="271715"/>
          </a:xfrm>
          <a:prstGeom prst="rect">
            <a:avLst/>
          </a:prstGeom>
          <a:noFill/>
          <a:ln>
            <a:noFill/>
          </a:ln>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eaLnBrk="1" fontAlgn="auto" hangingPunct="1">
              <a:spcBef>
                <a:spcPct val="35000"/>
              </a:spcBef>
              <a:spcAft>
                <a:spcPct val="25000"/>
              </a:spcAft>
              <a:buClr>
                <a:schemeClr val="folHlink"/>
              </a:buClr>
              <a:buFont typeface="Arial" panose="020B0604020202020204" pitchFamily="34" charset="0"/>
              <a:buNone/>
              <a:defRPr/>
            </a:pPr>
            <a:r>
              <a:rPr lang="en-US" altLang="en-US" sz="1600" kern="0" dirty="0">
                <a:solidFill>
                  <a:schemeClr val="tx1"/>
                </a:solidFill>
              </a:rPr>
              <a:t>86</a:t>
            </a:r>
          </a:p>
        </p:txBody>
      </p:sp>
      <p:sp>
        <p:nvSpPr>
          <p:cNvPr id="43" name="TextBox 7"/>
          <p:cNvSpPr txBox="1">
            <a:spLocks noChangeArrowheads="1"/>
          </p:cNvSpPr>
          <p:nvPr/>
        </p:nvSpPr>
        <p:spPr bwMode="auto">
          <a:xfrm>
            <a:off x="5321901" y="3952701"/>
            <a:ext cx="409253" cy="272055"/>
          </a:xfrm>
          <a:prstGeom prst="rect">
            <a:avLst/>
          </a:prstGeom>
          <a:noFill/>
          <a:ln>
            <a:noFill/>
          </a:ln>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eaLnBrk="1" fontAlgn="auto" hangingPunct="1">
              <a:spcBef>
                <a:spcPct val="35000"/>
              </a:spcBef>
              <a:spcAft>
                <a:spcPct val="25000"/>
              </a:spcAft>
              <a:buClr>
                <a:schemeClr val="folHlink"/>
              </a:buClr>
              <a:buFont typeface="Arial" panose="020B0604020202020204" pitchFamily="34" charset="0"/>
              <a:buNone/>
              <a:defRPr/>
            </a:pPr>
            <a:r>
              <a:rPr lang="en-US" altLang="en-US" sz="1600" kern="0" dirty="0">
                <a:solidFill>
                  <a:schemeClr val="tx1"/>
                </a:solidFill>
              </a:rPr>
              <a:t>83</a:t>
            </a:r>
          </a:p>
        </p:txBody>
      </p:sp>
      <p:cxnSp>
        <p:nvCxnSpPr>
          <p:cNvPr id="55331" name="Straight Connector 3"/>
          <p:cNvCxnSpPr>
            <a:cxnSpLocks noChangeShapeType="1"/>
          </p:cNvCxnSpPr>
          <p:nvPr/>
        </p:nvCxnSpPr>
        <p:spPr bwMode="auto">
          <a:xfrm>
            <a:off x="1814918" y="5947583"/>
            <a:ext cx="5943612"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sp>
        <p:nvSpPr>
          <p:cNvPr id="44" name="TextBox 7"/>
          <p:cNvSpPr txBox="1">
            <a:spLocks noChangeArrowheads="1"/>
          </p:cNvSpPr>
          <p:nvPr/>
        </p:nvSpPr>
        <p:spPr bwMode="auto">
          <a:xfrm>
            <a:off x="6284615" y="5977812"/>
            <a:ext cx="1484328" cy="272055"/>
          </a:xfrm>
          <a:prstGeom prst="rect">
            <a:avLst/>
          </a:prstGeom>
          <a:noFill/>
          <a:ln>
            <a:noFill/>
          </a:ln>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eaLnBrk="1" fontAlgn="auto" hangingPunct="1">
              <a:spcBef>
                <a:spcPct val="35000"/>
              </a:spcBef>
              <a:spcAft>
                <a:spcPct val="25000"/>
              </a:spcAft>
              <a:buClr>
                <a:schemeClr val="folHlink"/>
              </a:buClr>
              <a:buFont typeface="Arial" panose="020B0604020202020204" pitchFamily="34" charset="0"/>
              <a:buNone/>
              <a:defRPr/>
            </a:pPr>
            <a:r>
              <a:rPr lang="en-US" altLang="en-US" sz="1600" kern="0" dirty="0">
                <a:solidFill>
                  <a:schemeClr val="tx1"/>
                </a:solidFill>
              </a:rPr>
              <a:t>Overall</a:t>
            </a:r>
          </a:p>
        </p:txBody>
      </p:sp>
      <p:sp>
        <p:nvSpPr>
          <p:cNvPr id="45" name="TextBox 7"/>
          <p:cNvSpPr txBox="1">
            <a:spLocks noChangeArrowheads="1"/>
          </p:cNvSpPr>
          <p:nvPr/>
        </p:nvSpPr>
        <p:spPr bwMode="auto">
          <a:xfrm>
            <a:off x="6812753" y="3916977"/>
            <a:ext cx="408799" cy="271715"/>
          </a:xfrm>
          <a:prstGeom prst="rect">
            <a:avLst/>
          </a:prstGeom>
          <a:noFill/>
          <a:ln>
            <a:noFill/>
          </a:ln>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eaLnBrk="1" fontAlgn="auto" hangingPunct="1">
              <a:spcBef>
                <a:spcPct val="35000"/>
              </a:spcBef>
              <a:spcAft>
                <a:spcPct val="25000"/>
              </a:spcAft>
              <a:buClr>
                <a:schemeClr val="folHlink"/>
              </a:buClr>
              <a:buFont typeface="Arial" panose="020B0604020202020204" pitchFamily="34" charset="0"/>
              <a:buNone/>
              <a:defRPr/>
            </a:pPr>
            <a:r>
              <a:rPr lang="en-US" altLang="en-US" sz="1600" kern="0" dirty="0">
                <a:solidFill>
                  <a:schemeClr val="tx1"/>
                </a:solidFill>
              </a:rPr>
              <a:t>86</a:t>
            </a:r>
          </a:p>
        </p:txBody>
      </p:sp>
      <p:sp>
        <p:nvSpPr>
          <p:cNvPr id="40" name="TextBox 39"/>
          <p:cNvSpPr txBox="1"/>
          <p:nvPr/>
        </p:nvSpPr>
        <p:spPr>
          <a:xfrm>
            <a:off x="2271164" y="5413095"/>
            <a:ext cx="593417" cy="452051"/>
          </a:xfrm>
          <a:prstGeom prst="rect">
            <a:avLst/>
          </a:prstGeom>
          <a:noFill/>
        </p:spPr>
        <p:txBody>
          <a:bodyPr>
            <a:spAutoFit/>
          </a:bodyPr>
          <a:lstStyle/>
          <a:p>
            <a:pPr algn="ctr">
              <a:defRPr/>
            </a:pPr>
            <a:r>
              <a:rPr lang="en-US" sz="1400" b="0" dirty="0">
                <a:solidFill>
                  <a:schemeClr val="bg2">
                    <a:lumMod val="10000"/>
                  </a:schemeClr>
                </a:solidFill>
              </a:rPr>
              <a:t>135/</a:t>
            </a:r>
            <a:br>
              <a:rPr lang="en-US" sz="1400" b="0" dirty="0">
                <a:solidFill>
                  <a:schemeClr val="bg2">
                    <a:lumMod val="10000"/>
                  </a:schemeClr>
                </a:solidFill>
              </a:rPr>
            </a:br>
            <a:r>
              <a:rPr lang="en-US" sz="1400" b="0" dirty="0">
                <a:solidFill>
                  <a:schemeClr val="bg2">
                    <a:lumMod val="10000"/>
                  </a:schemeClr>
                </a:solidFill>
              </a:rPr>
              <a:t>151</a:t>
            </a:r>
          </a:p>
        </p:txBody>
      </p:sp>
      <p:sp>
        <p:nvSpPr>
          <p:cNvPr id="50" name="TextBox 76"/>
          <p:cNvSpPr txBox="1">
            <a:spLocks noChangeArrowheads="1"/>
          </p:cNvSpPr>
          <p:nvPr/>
        </p:nvSpPr>
        <p:spPr bwMode="auto">
          <a:xfrm>
            <a:off x="1056501" y="5595153"/>
            <a:ext cx="698878" cy="2665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a:lnSpc>
                <a:spcPct val="100000"/>
              </a:lnSpc>
              <a:spcBef>
                <a:spcPct val="0"/>
              </a:spcBef>
              <a:spcAft>
                <a:spcPct val="0"/>
              </a:spcAft>
              <a:buClrTx/>
              <a:buFontTx/>
              <a:buNone/>
            </a:pPr>
            <a:r>
              <a:rPr lang="en-US" altLang="en-US" sz="1400" b="0" dirty="0">
                <a:solidFill>
                  <a:schemeClr val="tx1"/>
                </a:solidFill>
              </a:rPr>
              <a:t>n/N =</a:t>
            </a:r>
          </a:p>
        </p:txBody>
      </p:sp>
      <p:sp>
        <p:nvSpPr>
          <p:cNvPr id="51" name="TextBox 50"/>
          <p:cNvSpPr txBox="1"/>
          <p:nvPr/>
        </p:nvSpPr>
        <p:spPr>
          <a:xfrm>
            <a:off x="3760568" y="5413095"/>
            <a:ext cx="593417" cy="452051"/>
          </a:xfrm>
          <a:prstGeom prst="rect">
            <a:avLst/>
          </a:prstGeom>
          <a:noFill/>
        </p:spPr>
        <p:txBody>
          <a:bodyPr>
            <a:spAutoFit/>
          </a:bodyPr>
          <a:lstStyle/>
          <a:p>
            <a:pPr algn="ctr">
              <a:defRPr/>
            </a:pPr>
            <a:r>
              <a:rPr lang="en-US" sz="1400" b="0" dirty="0">
                <a:solidFill>
                  <a:schemeClr val="bg2">
                    <a:lumMod val="10000"/>
                  </a:schemeClr>
                </a:solidFill>
              </a:rPr>
              <a:t>138/</a:t>
            </a:r>
            <a:br>
              <a:rPr lang="en-US" sz="1400" b="0" dirty="0">
                <a:solidFill>
                  <a:schemeClr val="bg2">
                    <a:lumMod val="10000"/>
                  </a:schemeClr>
                </a:solidFill>
              </a:rPr>
            </a:br>
            <a:r>
              <a:rPr lang="en-US" sz="1400" b="0" dirty="0">
                <a:solidFill>
                  <a:schemeClr val="bg2">
                    <a:lumMod val="10000"/>
                  </a:schemeClr>
                </a:solidFill>
              </a:rPr>
              <a:t>160</a:t>
            </a:r>
          </a:p>
        </p:txBody>
      </p:sp>
      <p:sp>
        <p:nvSpPr>
          <p:cNvPr id="52" name="TextBox 51"/>
          <p:cNvSpPr txBox="1"/>
          <p:nvPr/>
        </p:nvSpPr>
        <p:spPr>
          <a:xfrm>
            <a:off x="5233188" y="5413095"/>
            <a:ext cx="593417" cy="452051"/>
          </a:xfrm>
          <a:prstGeom prst="rect">
            <a:avLst/>
          </a:prstGeom>
          <a:noFill/>
        </p:spPr>
        <p:txBody>
          <a:bodyPr>
            <a:spAutoFit/>
          </a:bodyPr>
          <a:lstStyle/>
          <a:p>
            <a:pPr algn="ctr">
              <a:defRPr/>
            </a:pPr>
            <a:r>
              <a:rPr lang="en-US" sz="1400" b="0" dirty="0">
                <a:solidFill>
                  <a:schemeClr val="bg2">
                    <a:lumMod val="10000"/>
                  </a:schemeClr>
                </a:solidFill>
              </a:rPr>
              <a:t>240/</a:t>
            </a:r>
            <a:br>
              <a:rPr lang="en-US" sz="1400" b="0" dirty="0">
                <a:solidFill>
                  <a:schemeClr val="bg2">
                    <a:lumMod val="10000"/>
                  </a:schemeClr>
                </a:solidFill>
              </a:rPr>
            </a:br>
            <a:r>
              <a:rPr lang="en-US" sz="1400" b="0" dirty="0">
                <a:solidFill>
                  <a:schemeClr val="bg2">
                    <a:lumMod val="10000"/>
                  </a:schemeClr>
                </a:solidFill>
              </a:rPr>
              <a:t>289</a:t>
            </a:r>
          </a:p>
        </p:txBody>
      </p:sp>
      <p:sp>
        <p:nvSpPr>
          <p:cNvPr id="53" name="TextBox 52"/>
          <p:cNvSpPr txBox="1"/>
          <p:nvPr/>
        </p:nvSpPr>
        <p:spPr>
          <a:xfrm>
            <a:off x="6761370" y="5413095"/>
            <a:ext cx="593417" cy="452051"/>
          </a:xfrm>
          <a:prstGeom prst="rect">
            <a:avLst/>
          </a:prstGeom>
          <a:noFill/>
        </p:spPr>
        <p:txBody>
          <a:bodyPr>
            <a:spAutoFit/>
          </a:bodyPr>
          <a:lstStyle/>
          <a:p>
            <a:pPr algn="ctr">
              <a:defRPr/>
            </a:pPr>
            <a:r>
              <a:rPr lang="en-US" sz="1400" b="0" dirty="0">
                <a:solidFill>
                  <a:schemeClr val="bg2">
                    <a:lumMod val="10000"/>
                  </a:schemeClr>
                </a:solidFill>
              </a:rPr>
              <a:t>513/</a:t>
            </a:r>
            <a:br>
              <a:rPr lang="en-US" sz="1400" b="0" dirty="0">
                <a:solidFill>
                  <a:schemeClr val="bg2">
                    <a:lumMod val="10000"/>
                  </a:schemeClr>
                </a:solidFill>
              </a:rPr>
            </a:br>
            <a:r>
              <a:rPr lang="en-US" sz="1400" b="0" dirty="0">
                <a:solidFill>
                  <a:schemeClr val="bg2">
                    <a:lumMod val="10000"/>
                  </a:schemeClr>
                </a:solidFill>
              </a:rPr>
              <a:t>600</a:t>
            </a:r>
          </a:p>
        </p:txBody>
      </p:sp>
    </p:spTree>
    <p:extLst>
      <p:ext uri="{BB962C8B-B14F-4D97-AF65-F5344CB8AC3E}">
        <p14:creationId xmlns:p14="http://schemas.microsoft.com/office/powerpoint/2010/main" val="2679373145"/>
      </p:ext>
    </p:extLst>
  </p:cSld>
  <p:clrMapOvr>
    <a:masterClrMapping/>
  </p:clrMapOvr>
  <p:transition spd="slow"/>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2"/>
          <p:cNvSpPr>
            <a:spLocks noGrp="1"/>
          </p:cNvSpPr>
          <p:nvPr>
            <p:ph type="title"/>
          </p:nvPr>
        </p:nvSpPr>
        <p:spPr>
          <a:xfrm>
            <a:off x="385763" y="330200"/>
            <a:ext cx="8462962" cy="5251450"/>
          </a:xfrm>
        </p:spPr>
        <p:txBody>
          <a:bodyPr/>
          <a:lstStyle/>
          <a:p>
            <a:r>
              <a:rPr lang="en-US" altLang="en-US" dirty="0"/>
              <a:t>HBV Studies</a:t>
            </a:r>
          </a:p>
        </p:txBody>
      </p:sp>
    </p:spTree>
    <p:extLst>
      <p:ext uri="{BB962C8B-B14F-4D97-AF65-F5344CB8AC3E}">
        <p14:creationId xmlns:p14="http://schemas.microsoft.com/office/powerpoint/2010/main" val="19010016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377825" y="238125"/>
            <a:ext cx="8442325" cy="1103313"/>
          </a:xfrm>
        </p:spPr>
        <p:txBody>
          <a:bodyPr/>
          <a:lstStyle/>
          <a:p>
            <a:pPr eaLnBrk="1" hangingPunct="1"/>
            <a:r>
              <a:rPr lang="en-US" altLang="en-US" dirty="0"/>
              <a:t>Disclosures</a:t>
            </a:r>
          </a:p>
        </p:txBody>
      </p:sp>
      <p:sp>
        <p:nvSpPr>
          <p:cNvPr id="29699" name="Rectangle 3"/>
          <p:cNvSpPr>
            <a:spLocks noGrp="1" noChangeArrowheads="1"/>
          </p:cNvSpPr>
          <p:nvPr>
            <p:ph idx="1"/>
          </p:nvPr>
        </p:nvSpPr>
        <p:spPr>
          <a:xfrm>
            <a:off x="374650" y="1512888"/>
            <a:ext cx="8455025" cy="4651375"/>
          </a:xfrm>
        </p:spPr>
        <p:txBody>
          <a:bodyPr rtlCol="0">
            <a:normAutofit fontScale="92500"/>
          </a:bodyPr>
          <a:lstStyle/>
          <a:p>
            <a:pPr marL="0" indent="0" eaLnBrk="1" hangingPunct="1">
              <a:buClr>
                <a:schemeClr val="accent6"/>
              </a:buClr>
              <a:buNone/>
              <a:defRPr/>
            </a:pPr>
            <a:r>
              <a:rPr lang="en-US" altLang="en-US" sz="2400" b="1" dirty="0">
                <a:solidFill>
                  <a:schemeClr val="hlink"/>
                </a:solidFill>
              </a:rPr>
              <a:t>Ira M. Jacobson, MD</a:t>
            </a:r>
            <a:r>
              <a:rPr lang="en-US" sz="2400" b="1" dirty="0">
                <a:solidFill>
                  <a:schemeClr val="accent3"/>
                </a:solidFill>
              </a:rPr>
              <a:t>, </a:t>
            </a:r>
            <a:r>
              <a:rPr lang="en-US" sz="2400" dirty="0">
                <a:solidFill>
                  <a:schemeClr val="tx2">
                    <a:lumMod val="20000"/>
                    <a:lumOff val="80000"/>
                  </a:schemeClr>
                </a:solidFill>
              </a:rPr>
              <a:t>has disclosed that </a:t>
            </a:r>
            <a:r>
              <a:rPr lang="en-US" altLang="en-US" sz="2400" dirty="0"/>
              <a:t>that he has served as a consultant or on advisory boards for AbbVie, Achillion, Bristol-Myers Squibb, Gilead Sciences, Intercept, Janssen, Merck, and Trek; has served on speaker bureaus for AbbVie, Bristol-Myers Squibb, Gilead Sciences, and Janssen; and has received funds for research support from AbbVie, Bristol-Myers Squibb, Gilead Sciences, Intercept, Janssen, and Merck.</a:t>
            </a:r>
          </a:p>
          <a:p>
            <a:pPr marL="0" indent="0" eaLnBrk="1" hangingPunct="1">
              <a:buClr>
                <a:schemeClr val="accent6"/>
              </a:buClr>
              <a:buNone/>
              <a:defRPr/>
            </a:pPr>
            <a:r>
              <a:rPr lang="en-US" altLang="en-US" sz="2400" b="1" dirty="0">
                <a:solidFill>
                  <a:schemeClr val="hlink"/>
                </a:solidFill>
              </a:rPr>
              <a:t>Stefan Zeuzem, MD</a:t>
            </a:r>
            <a:r>
              <a:rPr lang="en-US" sz="2400" b="1" dirty="0">
                <a:solidFill>
                  <a:schemeClr val="accent3"/>
                </a:solidFill>
              </a:rPr>
              <a:t>, </a:t>
            </a:r>
            <a:r>
              <a:rPr lang="en-US" sz="2400" dirty="0">
                <a:solidFill>
                  <a:schemeClr val="tx2">
                    <a:lumMod val="20000"/>
                    <a:lumOff val="80000"/>
                  </a:schemeClr>
                </a:solidFill>
              </a:rPr>
              <a:t>has disclosed that he has served as a consultant or on advisory boards for Abbott, AbbVie, Boehringer Ingelheim, Bristol-Myers Squibb, Gilead Sciences, Idenix, Janssen, Merck, Novartis, Roche, Santaris, and Vertex and has served on speaker bureaus for Boehringer Ingelheim, Bristol-Myers Squibb, Gilead Sciences, Merck, and Roche. </a:t>
            </a:r>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Title 1"/>
          <p:cNvSpPr>
            <a:spLocks noGrp="1"/>
          </p:cNvSpPr>
          <p:nvPr>
            <p:ph type="title"/>
          </p:nvPr>
        </p:nvSpPr>
        <p:spPr>
          <a:xfrm>
            <a:off x="377825" y="238125"/>
            <a:ext cx="8442325" cy="1103313"/>
          </a:xfrm>
        </p:spPr>
        <p:txBody>
          <a:bodyPr/>
          <a:lstStyle/>
          <a:p>
            <a:r>
              <a:rPr lang="en-US" altLang="en-US" dirty="0"/>
              <a:t>HBV Reactivation in Pts Receiving DAAs: Postmarketing Cases Reported to FDA</a:t>
            </a:r>
          </a:p>
        </p:txBody>
      </p:sp>
      <p:sp>
        <p:nvSpPr>
          <p:cNvPr id="23556" name="Content Placeholder 2"/>
          <p:cNvSpPr>
            <a:spLocks noGrp="1"/>
          </p:cNvSpPr>
          <p:nvPr>
            <p:ph idx="1"/>
          </p:nvPr>
        </p:nvSpPr>
        <p:spPr>
          <a:xfrm>
            <a:off x="374650" y="1512888"/>
            <a:ext cx="8455025" cy="1649412"/>
          </a:xfrm>
        </p:spPr>
        <p:txBody>
          <a:bodyPr/>
          <a:lstStyle/>
          <a:p>
            <a:pPr>
              <a:spcAft>
                <a:spcPct val="0"/>
              </a:spcAft>
            </a:pPr>
            <a:r>
              <a:rPr lang="en-US" altLang="en-US" sz="1600" dirty="0"/>
              <a:t>Case reports of HBV reactivation in pts receiving DAAs</a:t>
            </a:r>
          </a:p>
          <a:p>
            <a:pPr lvl="1">
              <a:spcAft>
                <a:spcPct val="0"/>
              </a:spcAft>
            </a:pPr>
            <a:r>
              <a:rPr lang="en-US" altLang="en-US" sz="1400" dirty="0"/>
              <a:t>Reactivation: increase in HBV DNA or seroconversion to HBsAg positive</a:t>
            </a:r>
          </a:p>
          <a:p>
            <a:pPr>
              <a:spcAft>
                <a:spcPct val="0"/>
              </a:spcAft>
            </a:pPr>
            <a:r>
              <a:rPr lang="en-US" altLang="en-US" sz="1600" dirty="0"/>
              <a:t>29 confirmed cases in ~ 3 yrs (November 2013 to October 2016)</a:t>
            </a:r>
          </a:p>
          <a:p>
            <a:pPr lvl="1">
              <a:spcAft>
                <a:spcPct val="0"/>
              </a:spcAft>
            </a:pPr>
            <a:r>
              <a:rPr lang="en-US" altLang="en-US" sz="1400" dirty="0"/>
              <a:t>Pts from Japan (n = 19), US (n = 5), other (n = 5)</a:t>
            </a:r>
          </a:p>
          <a:p>
            <a:pPr lvl="1">
              <a:spcAft>
                <a:spcPct val="0"/>
              </a:spcAft>
            </a:pPr>
            <a:r>
              <a:rPr lang="en-US" sz="1400" dirty="0"/>
              <a:t>Most cases occurred within 4-8 wks of initiation</a:t>
            </a:r>
            <a:endParaRPr lang="en-US" altLang="en-US" sz="1400" dirty="0"/>
          </a:p>
          <a:p>
            <a:pPr lvl="1">
              <a:spcAft>
                <a:spcPct val="0"/>
              </a:spcAft>
            </a:pPr>
            <a:r>
              <a:rPr lang="en-US" altLang="en-US" sz="1400" dirty="0"/>
              <a:t>2 deaths, 1 transplant, 6 hospitalizations, 10 DAA discontinuations</a:t>
            </a:r>
          </a:p>
        </p:txBody>
      </p:sp>
      <p:grpSp>
        <p:nvGrpSpPr>
          <p:cNvPr id="23557" name="Group 16"/>
          <p:cNvGrpSpPr>
            <a:grpSpLocks/>
          </p:cNvGrpSpPr>
          <p:nvPr/>
        </p:nvGrpSpPr>
        <p:grpSpPr bwMode="auto">
          <a:xfrm>
            <a:off x="6291263" y="6208713"/>
            <a:ext cx="2673350" cy="450850"/>
            <a:chOff x="9289790" y="4481726"/>
            <a:chExt cx="2673350" cy="450347"/>
          </a:xfrm>
        </p:grpSpPr>
        <p:pic>
          <p:nvPicPr>
            <p:cNvPr id="23570"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74958" y="4481726"/>
              <a:ext cx="566997" cy="184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23571" name="Rectangle 8"/>
            <p:cNvSpPr>
              <a:spLocks noChangeArrowheads="1"/>
            </p:cNvSpPr>
            <p:nvPr/>
          </p:nvSpPr>
          <p:spPr bwMode="auto">
            <a:xfrm>
              <a:off x="9289790" y="4624098"/>
              <a:ext cx="26733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pPr>
              <a:r>
                <a:rPr lang="en-US" altLang="en-US" sz="1400" b="0" dirty="0">
                  <a:solidFill>
                    <a:schemeClr val="bg2"/>
                  </a:solidFill>
                </a:rPr>
                <a:t>Slide credit: </a:t>
              </a:r>
              <a:r>
                <a:rPr lang="en-US" altLang="en-US" sz="1400" b="0" dirty="0">
                  <a:solidFill>
                    <a:schemeClr val="bg2"/>
                  </a:solidFill>
                  <a:hlinkClick r:id="rId4"/>
                </a:rPr>
                <a:t>clinicaloptions.com</a:t>
              </a:r>
              <a:endParaRPr lang="en-US" altLang="en-US" sz="1400" b="0" dirty="0">
                <a:solidFill>
                  <a:schemeClr val="bg2"/>
                </a:solidFill>
              </a:endParaRPr>
            </a:p>
          </p:txBody>
        </p:sp>
      </p:grpSp>
      <p:sp>
        <p:nvSpPr>
          <p:cNvPr id="23558" name="Text Box 11"/>
          <p:cNvSpPr txBox="1">
            <a:spLocks noChangeArrowheads="1"/>
          </p:cNvSpPr>
          <p:nvPr/>
        </p:nvSpPr>
        <p:spPr bwMode="auto">
          <a:xfrm>
            <a:off x="285750" y="6349060"/>
            <a:ext cx="60086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pPr>
            <a:r>
              <a:rPr lang="en-US" altLang="en-US" sz="1400" b="0" dirty="0">
                <a:solidFill>
                  <a:schemeClr val="bg2"/>
                </a:solidFill>
              </a:rPr>
              <a:t>Bersoff-Matcha SJ, et al. AASLD 2016. Abstract LB17. </a:t>
            </a:r>
          </a:p>
        </p:txBody>
      </p:sp>
      <p:sp>
        <p:nvSpPr>
          <p:cNvPr id="23559" name="Rectangle 11"/>
          <p:cNvSpPr>
            <a:spLocks noChangeArrowheads="1"/>
          </p:cNvSpPr>
          <p:nvPr/>
        </p:nvSpPr>
        <p:spPr bwMode="auto">
          <a:xfrm>
            <a:off x="1092200" y="3558052"/>
            <a:ext cx="31083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500" tIns="35100" rIns="67500" bIns="35100" anchor="ct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eaLnBrk="1" hangingPunct="1">
              <a:lnSpc>
                <a:spcPct val="100000"/>
              </a:lnSpc>
              <a:spcBef>
                <a:spcPct val="0"/>
              </a:spcBef>
              <a:spcAft>
                <a:spcPct val="0"/>
              </a:spcAft>
              <a:buClrTx/>
              <a:buFontTx/>
              <a:buNone/>
            </a:pPr>
            <a:r>
              <a:rPr lang="en-US" altLang="en-US" sz="1600" dirty="0">
                <a:solidFill>
                  <a:srgbClr val="FFFFFF"/>
                </a:solidFill>
                <a:ea typeface="MS PGothic" panose="020B0600070205080204" pitchFamily="34" charset="-128"/>
              </a:rPr>
              <a:t>HBV Reactivation (N = 29)</a:t>
            </a:r>
          </a:p>
        </p:txBody>
      </p:sp>
      <p:sp>
        <p:nvSpPr>
          <p:cNvPr id="23560" name="TextBox 3"/>
          <p:cNvSpPr txBox="1">
            <a:spLocks noChangeArrowheads="1"/>
          </p:cNvSpPr>
          <p:nvPr/>
        </p:nvSpPr>
        <p:spPr bwMode="auto">
          <a:xfrm>
            <a:off x="5068888" y="4368218"/>
            <a:ext cx="4075112"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nSpc>
                <a:spcPct val="100000"/>
              </a:lnSpc>
              <a:spcBef>
                <a:spcPct val="0"/>
              </a:spcBef>
              <a:spcAft>
                <a:spcPct val="0"/>
              </a:spcAft>
              <a:buClrTx/>
              <a:buFontTx/>
              <a:buNone/>
            </a:pPr>
            <a:r>
              <a:rPr lang="en-US" altLang="en-US" sz="1600" b="0" dirty="0">
                <a:solidFill>
                  <a:schemeClr val="tx1"/>
                </a:solidFill>
              </a:rPr>
              <a:t>Not reported, uninterpretable, or undetectable HBV DNA w/o HBsAg status</a:t>
            </a:r>
          </a:p>
          <a:p>
            <a:pPr>
              <a:lnSpc>
                <a:spcPct val="100000"/>
              </a:lnSpc>
              <a:spcBef>
                <a:spcPct val="0"/>
              </a:spcBef>
              <a:spcAft>
                <a:spcPct val="0"/>
              </a:spcAft>
              <a:buClrTx/>
              <a:buFontTx/>
              <a:buNone/>
            </a:pPr>
            <a:r>
              <a:rPr lang="en-US" altLang="en-US" sz="1600" b="0" dirty="0">
                <a:solidFill>
                  <a:schemeClr val="tx1"/>
                </a:solidFill>
              </a:rPr>
              <a:t>Detectable HBV DNA</a:t>
            </a:r>
          </a:p>
          <a:p>
            <a:pPr>
              <a:lnSpc>
                <a:spcPct val="100000"/>
              </a:lnSpc>
              <a:spcBef>
                <a:spcPct val="0"/>
              </a:spcBef>
              <a:spcAft>
                <a:spcPct val="0"/>
              </a:spcAft>
              <a:buClrTx/>
              <a:buFontTx/>
              <a:buNone/>
            </a:pPr>
            <a:r>
              <a:rPr lang="en-US" altLang="en-US" sz="1600" b="0" dirty="0">
                <a:solidFill>
                  <a:schemeClr val="tx1"/>
                </a:solidFill>
              </a:rPr>
              <a:t>HBsAg+, undetectable HBV DNA</a:t>
            </a:r>
          </a:p>
          <a:p>
            <a:pPr>
              <a:lnSpc>
                <a:spcPct val="100000"/>
              </a:lnSpc>
              <a:spcBef>
                <a:spcPct val="0"/>
              </a:spcBef>
              <a:spcAft>
                <a:spcPct val="0"/>
              </a:spcAft>
              <a:buClrTx/>
              <a:buFont typeface="Wingdings" panose="05000000000000000000" pitchFamily="2" charset="2"/>
              <a:buNone/>
            </a:pPr>
            <a:r>
              <a:rPr lang="en-US" altLang="en-US" sz="1600" b="0" dirty="0">
                <a:solidFill>
                  <a:schemeClr val="tx1"/>
                </a:solidFill>
              </a:rPr>
              <a:t>HBsAg-, undetectable HBV DNA</a:t>
            </a:r>
          </a:p>
        </p:txBody>
      </p:sp>
      <p:sp>
        <p:nvSpPr>
          <p:cNvPr id="23561" name="Rectangle 4"/>
          <p:cNvSpPr>
            <a:spLocks noChangeArrowheads="1"/>
          </p:cNvSpPr>
          <p:nvPr/>
        </p:nvSpPr>
        <p:spPr bwMode="auto">
          <a:xfrm>
            <a:off x="4906963" y="4455530"/>
            <a:ext cx="146050" cy="14605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eaLnBrk="1" hangingPunct="1">
              <a:lnSpc>
                <a:spcPct val="100000"/>
              </a:lnSpc>
              <a:spcBef>
                <a:spcPct val="0"/>
              </a:spcBef>
              <a:spcAft>
                <a:spcPct val="0"/>
              </a:spcAft>
              <a:buClrTx/>
              <a:buFontTx/>
              <a:buNone/>
            </a:pPr>
            <a:endParaRPr lang="en-US" altLang="en-US" sz="1400" b="0" dirty="0">
              <a:solidFill>
                <a:schemeClr val="bg2"/>
              </a:solidFill>
            </a:endParaRPr>
          </a:p>
        </p:txBody>
      </p:sp>
      <p:sp>
        <p:nvSpPr>
          <p:cNvPr id="30" name="Rectangle 29"/>
          <p:cNvSpPr/>
          <p:nvPr/>
        </p:nvSpPr>
        <p:spPr bwMode="auto">
          <a:xfrm>
            <a:off x="4906963" y="4957180"/>
            <a:ext cx="146050" cy="146050"/>
          </a:xfrm>
          <a:prstGeom prst="rect">
            <a:avLst/>
          </a:prstGeom>
          <a:solidFill>
            <a:schemeClr val="accent3"/>
          </a:solidFill>
          <a:ln>
            <a:noFill/>
          </a:ln>
          <a:extLst/>
        </p:spPr>
        <p:txBody>
          <a:bodyPr wrap="none" anchor="ctr">
            <a:spAutoFit/>
          </a:bodyPr>
          <a:lstStyle/>
          <a:p>
            <a:pPr algn="ctr" eaLnBrk="1" hangingPunct="1">
              <a:defRPr/>
            </a:pPr>
            <a:endParaRPr lang="en-US" sz="1400" b="0" dirty="0">
              <a:solidFill>
                <a:schemeClr val="bg2"/>
              </a:solidFill>
              <a:latin typeface="Arial" charset="0"/>
            </a:endParaRPr>
          </a:p>
        </p:txBody>
      </p:sp>
      <p:sp>
        <p:nvSpPr>
          <p:cNvPr id="23563" name="Rectangle 30"/>
          <p:cNvSpPr>
            <a:spLocks noChangeArrowheads="1"/>
          </p:cNvSpPr>
          <p:nvPr/>
        </p:nvSpPr>
        <p:spPr bwMode="auto">
          <a:xfrm>
            <a:off x="4906963" y="5198480"/>
            <a:ext cx="146050" cy="14763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eaLnBrk="1" hangingPunct="1">
              <a:lnSpc>
                <a:spcPct val="100000"/>
              </a:lnSpc>
              <a:spcBef>
                <a:spcPct val="0"/>
              </a:spcBef>
              <a:spcAft>
                <a:spcPct val="0"/>
              </a:spcAft>
              <a:buClrTx/>
              <a:buFontTx/>
              <a:buNone/>
            </a:pPr>
            <a:endParaRPr lang="en-US" altLang="en-US" sz="1400" b="0" dirty="0">
              <a:solidFill>
                <a:schemeClr val="bg2"/>
              </a:solidFill>
            </a:endParaRPr>
          </a:p>
        </p:txBody>
      </p:sp>
      <p:sp>
        <p:nvSpPr>
          <p:cNvPr id="23564" name="Rectangle 31"/>
          <p:cNvSpPr>
            <a:spLocks noChangeArrowheads="1"/>
          </p:cNvSpPr>
          <p:nvPr/>
        </p:nvSpPr>
        <p:spPr bwMode="auto">
          <a:xfrm>
            <a:off x="4906963" y="5436605"/>
            <a:ext cx="146050" cy="146050"/>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eaLnBrk="1" hangingPunct="1">
              <a:lnSpc>
                <a:spcPct val="100000"/>
              </a:lnSpc>
              <a:spcBef>
                <a:spcPct val="0"/>
              </a:spcBef>
              <a:spcAft>
                <a:spcPct val="0"/>
              </a:spcAft>
              <a:buClrTx/>
              <a:buFontTx/>
              <a:buNone/>
            </a:pPr>
            <a:endParaRPr lang="en-US" altLang="en-US" sz="1400" b="0" dirty="0">
              <a:solidFill>
                <a:schemeClr val="bg2"/>
              </a:solidFill>
            </a:endParaRPr>
          </a:p>
        </p:txBody>
      </p:sp>
      <p:sp>
        <p:nvSpPr>
          <p:cNvPr id="23568" name="Rectangle 11"/>
          <p:cNvSpPr>
            <a:spLocks noChangeArrowheads="1"/>
          </p:cNvSpPr>
          <p:nvPr/>
        </p:nvSpPr>
        <p:spPr bwMode="auto">
          <a:xfrm>
            <a:off x="4887913" y="3960230"/>
            <a:ext cx="27400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500" tIns="35100" rIns="67500" bIns="35100" anchor="ct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eaLnBrk="1" hangingPunct="1">
              <a:lnSpc>
                <a:spcPct val="100000"/>
              </a:lnSpc>
              <a:spcBef>
                <a:spcPct val="0"/>
              </a:spcBef>
              <a:spcAft>
                <a:spcPct val="0"/>
              </a:spcAft>
              <a:buClrTx/>
              <a:buFontTx/>
              <a:buNone/>
            </a:pPr>
            <a:r>
              <a:rPr lang="en-US" altLang="en-US" sz="1600" dirty="0">
                <a:solidFill>
                  <a:srgbClr val="FFFFFF"/>
                </a:solidFill>
                <a:ea typeface="MS PGothic" panose="020B0600070205080204" pitchFamily="34" charset="-128"/>
              </a:rPr>
              <a:t>HBV at Baseline</a:t>
            </a:r>
          </a:p>
        </p:txBody>
      </p:sp>
      <p:grpSp>
        <p:nvGrpSpPr>
          <p:cNvPr id="2" name="Group 1"/>
          <p:cNvGrpSpPr/>
          <p:nvPr/>
        </p:nvGrpSpPr>
        <p:grpSpPr>
          <a:xfrm>
            <a:off x="1389186" y="3818786"/>
            <a:ext cx="2486638" cy="2328641"/>
            <a:chOff x="1165225" y="4065932"/>
            <a:chExt cx="2783261" cy="2606417"/>
          </a:xfrm>
        </p:grpSpPr>
        <p:grpSp>
          <p:nvGrpSpPr>
            <p:cNvPr id="23554" name="Group 23"/>
            <p:cNvGrpSpPr>
              <a:grpSpLocks/>
            </p:cNvGrpSpPr>
            <p:nvPr/>
          </p:nvGrpSpPr>
          <p:grpSpPr bwMode="auto">
            <a:xfrm>
              <a:off x="1165225" y="4065932"/>
              <a:ext cx="2783261" cy="2606417"/>
              <a:chOff x="1165380" y="3670300"/>
              <a:chExt cx="2783106" cy="2606417"/>
            </a:xfrm>
          </p:grpSpPr>
          <p:sp>
            <p:nvSpPr>
              <p:cNvPr id="23583" name="Freeform 31"/>
              <p:cNvSpPr>
                <a:spLocks/>
              </p:cNvSpPr>
              <p:nvPr/>
            </p:nvSpPr>
            <p:spPr bwMode="auto">
              <a:xfrm rot="4500000">
                <a:off x="2170599" y="4498829"/>
                <a:ext cx="1314110" cy="2241665"/>
              </a:xfrm>
              <a:custGeom>
                <a:avLst/>
                <a:gdLst/>
                <a:ahLst/>
                <a:cxnLst>
                  <a:cxn ang="0">
                    <a:pos x="89" y="225"/>
                  </a:cxn>
                  <a:cxn ang="0">
                    <a:pos x="131" y="130"/>
                  </a:cxn>
                  <a:cxn ang="0">
                    <a:pos x="0" y="0"/>
                  </a:cxn>
                  <a:cxn ang="0">
                    <a:pos x="0" y="130"/>
                  </a:cxn>
                  <a:cxn ang="0">
                    <a:pos x="89" y="225"/>
                  </a:cxn>
                </a:cxnLst>
                <a:rect l="0" t="0" r="r" b="b"/>
                <a:pathLst>
                  <a:path w="131" h="225">
                    <a:moveTo>
                      <a:pt x="89" y="225"/>
                    </a:moveTo>
                    <a:cubicBezTo>
                      <a:pt x="116" y="201"/>
                      <a:pt x="131" y="166"/>
                      <a:pt x="131" y="130"/>
                    </a:cubicBezTo>
                    <a:cubicBezTo>
                      <a:pt x="131" y="58"/>
                      <a:pt x="72" y="0"/>
                      <a:pt x="0" y="0"/>
                    </a:cubicBezTo>
                    <a:lnTo>
                      <a:pt x="0" y="130"/>
                    </a:lnTo>
                    <a:lnTo>
                      <a:pt x="89" y="225"/>
                    </a:lnTo>
                    <a:close/>
                  </a:path>
                </a:pathLst>
              </a:custGeom>
              <a:solidFill>
                <a:schemeClr val="accent2"/>
              </a:solidFill>
              <a:ln w="12700">
                <a:solidFill>
                  <a:schemeClr val="bg2">
                    <a:lumMod val="10000"/>
                  </a:schemeClr>
                </a:solidFill>
                <a:prstDash val="solid"/>
                <a:round/>
                <a:headEnd/>
                <a:tailEnd/>
              </a:ln>
            </p:spPr>
            <p:txBody>
              <a:bodyPr/>
              <a:lstStyle/>
              <a:p>
                <a:pPr>
                  <a:defRPr/>
                </a:pPr>
                <a:endParaRPr lang="en-US" dirty="0"/>
              </a:p>
            </p:txBody>
          </p:sp>
          <p:sp>
            <p:nvSpPr>
              <p:cNvPr id="23584" name="Freeform 32"/>
              <p:cNvSpPr>
                <a:spLocks/>
              </p:cNvSpPr>
              <p:nvPr/>
            </p:nvSpPr>
            <p:spPr bwMode="auto">
              <a:xfrm rot="4500000">
                <a:off x="766882" y="4397411"/>
                <a:ext cx="2100262" cy="1303265"/>
              </a:xfrm>
              <a:custGeom>
                <a:avLst/>
                <a:gdLst/>
                <a:ahLst/>
                <a:cxnLst>
                  <a:cxn ang="0">
                    <a:pos x="0" y="49"/>
                  </a:cxn>
                  <a:cxn ang="0">
                    <a:pos x="122" y="131"/>
                  </a:cxn>
                  <a:cxn ang="0">
                    <a:pos x="211" y="95"/>
                  </a:cxn>
                  <a:cxn ang="0">
                    <a:pos x="122" y="0"/>
                  </a:cxn>
                  <a:cxn ang="0">
                    <a:pos x="0" y="49"/>
                  </a:cxn>
                </a:cxnLst>
                <a:rect l="0" t="0" r="r" b="b"/>
                <a:pathLst>
                  <a:path w="211" h="131">
                    <a:moveTo>
                      <a:pt x="0" y="49"/>
                    </a:moveTo>
                    <a:cubicBezTo>
                      <a:pt x="20" y="98"/>
                      <a:pt x="68" y="131"/>
                      <a:pt x="122" y="131"/>
                    </a:cubicBezTo>
                    <a:cubicBezTo>
                      <a:pt x="155" y="130"/>
                      <a:pt x="187" y="118"/>
                      <a:pt x="211" y="95"/>
                    </a:cubicBezTo>
                    <a:lnTo>
                      <a:pt x="122" y="0"/>
                    </a:lnTo>
                    <a:lnTo>
                      <a:pt x="0" y="49"/>
                    </a:lnTo>
                    <a:close/>
                  </a:path>
                </a:pathLst>
              </a:custGeom>
              <a:solidFill>
                <a:schemeClr val="accent3"/>
              </a:solidFill>
              <a:ln w="12700">
                <a:solidFill>
                  <a:schemeClr val="bg2">
                    <a:lumMod val="10000"/>
                  </a:schemeClr>
                </a:solidFill>
                <a:prstDash val="solid"/>
                <a:round/>
                <a:headEnd/>
                <a:tailEnd/>
              </a:ln>
            </p:spPr>
            <p:txBody>
              <a:bodyPr/>
              <a:lstStyle/>
              <a:p>
                <a:pPr>
                  <a:defRPr/>
                </a:pPr>
                <a:endParaRPr lang="en-US" dirty="0"/>
              </a:p>
            </p:txBody>
          </p:sp>
          <p:sp>
            <p:nvSpPr>
              <p:cNvPr id="23585" name="Freeform 33"/>
              <p:cNvSpPr>
                <a:spLocks/>
              </p:cNvSpPr>
              <p:nvPr/>
            </p:nvSpPr>
            <p:spPr bwMode="auto">
              <a:xfrm rot="4500000">
                <a:off x="1938413" y="3556043"/>
                <a:ext cx="1314450" cy="1542964"/>
              </a:xfrm>
              <a:custGeom>
                <a:avLst/>
                <a:gdLst/>
                <a:ahLst/>
                <a:cxnLst>
                  <a:cxn ang="0">
                    <a:pos x="54" y="0"/>
                  </a:cxn>
                  <a:cxn ang="0">
                    <a:pos x="1" y="106"/>
                  </a:cxn>
                  <a:cxn ang="0">
                    <a:pos x="10" y="155"/>
                  </a:cxn>
                  <a:cxn ang="0">
                    <a:pos x="132" y="106"/>
                  </a:cxn>
                  <a:cxn ang="0">
                    <a:pos x="54" y="0"/>
                  </a:cxn>
                </a:cxnLst>
                <a:rect l="0" t="0" r="r" b="b"/>
                <a:pathLst>
                  <a:path w="132" h="155">
                    <a:moveTo>
                      <a:pt x="54" y="0"/>
                    </a:moveTo>
                    <a:cubicBezTo>
                      <a:pt x="21" y="25"/>
                      <a:pt x="1" y="64"/>
                      <a:pt x="1" y="106"/>
                    </a:cubicBezTo>
                    <a:cubicBezTo>
                      <a:pt x="0" y="123"/>
                      <a:pt x="4" y="139"/>
                      <a:pt x="10" y="155"/>
                    </a:cubicBezTo>
                    <a:lnTo>
                      <a:pt x="132" y="106"/>
                    </a:lnTo>
                    <a:lnTo>
                      <a:pt x="54" y="0"/>
                    </a:lnTo>
                    <a:close/>
                  </a:path>
                </a:pathLst>
              </a:custGeom>
              <a:solidFill>
                <a:schemeClr val="accent1"/>
              </a:solidFill>
              <a:ln w="12700">
                <a:solidFill>
                  <a:schemeClr val="bg2">
                    <a:lumMod val="10000"/>
                  </a:schemeClr>
                </a:solidFill>
                <a:prstDash val="solid"/>
                <a:round/>
                <a:headEnd/>
                <a:tailEnd/>
              </a:ln>
            </p:spPr>
            <p:txBody>
              <a:bodyPr/>
              <a:lstStyle/>
              <a:p>
                <a:pPr>
                  <a:defRPr/>
                </a:pPr>
                <a:endParaRPr lang="en-US" dirty="0"/>
              </a:p>
            </p:txBody>
          </p:sp>
          <p:sp>
            <p:nvSpPr>
              <p:cNvPr id="23586" name="Freeform 34"/>
              <p:cNvSpPr>
                <a:spLocks/>
              </p:cNvSpPr>
              <p:nvPr/>
            </p:nvSpPr>
            <p:spPr bwMode="auto">
              <a:xfrm rot="4500000">
                <a:off x="2619218" y="3841273"/>
                <a:ext cx="782376" cy="1301546"/>
              </a:xfrm>
              <a:custGeom>
                <a:avLst/>
                <a:gdLst/>
                <a:ahLst/>
                <a:cxnLst>
                  <a:cxn ang="0">
                    <a:pos x="77" y="0"/>
                  </a:cxn>
                  <a:cxn ang="0">
                    <a:pos x="0" y="24"/>
                  </a:cxn>
                  <a:cxn ang="0">
                    <a:pos x="78" y="130"/>
                  </a:cxn>
                  <a:cxn ang="0">
                    <a:pos x="77" y="0"/>
                  </a:cxn>
                </a:cxnLst>
                <a:rect l="0" t="0" r="r" b="b"/>
                <a:pathLst>
                  <a:path w="78" h="130">
                    <a:moveTo>
                      <a:pt x="77" y="0"/>
                    </a:moveTo>
                    <a:cubicBezTo>
                      <a:pt x="50" y="0"/>
                      <a:pt x="23" y="8"/>
                      <a:pt x="0" y="24"/>
                    </a:cubicBezTo>
                    <a:lnTo>
                      <a:pt x="78" y="130"/>
                    </a:lnTo>
                    <a:lnTo>
                      <a:pt x="77" y="0"/>
                    </a:lnTo>
                    <a:close/>
                  </a:path>
                </a:pathLst>
              </a:custGeom>
              <a:solidFill>
                <a:schemeClr val="tx2"/>
              </a:solidFill>
              <a:ln w="12700">
                <a:solidFill>
                  <a:schemeClr val="bg2">
                    <a:lumMod val="10000"/>
                  </a:schemeClr>
                </a:solidFill>
                <a:prstDash val="solid"/>
                <a:round/>
                <a:headEnd/>
                <a:tailEnd/>
              </a:ln>
            </p:spPr>
            <p:txBody>
              <a:bodyPr/>
              <a:lstStyle/>
              <a:p>
                <a:pPr>
                  <a:defRPr/>
                </a:pPr>
                <a:endParaRPr lang="en-US" dirty="0"/>
              </a:p>
            </p:txBody>
          </p:sp>
        </p:grpSp>
        <p:sp>
          <p:nvSpPr>
            <p:cNvPr id="23565" name="TextBox 37"/>
            <p:cNvSpPr txBox="1">
              <a:spLocks noChangeArrowheads="1"/>
            </p:cNvSpPr>
            <p:nvPr/>
          </p:nvSpPr>
          <p:spPr bwMode="auto">
            <a:xfrm>
              <a:off x="1266279" y="5216246"/>
              <a:ext cx="1076500" cy="60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spcBef>
                  <a:spcPct val="0"/>
                </a:spcBef>
                <a:spcAft>
                  <a:spcPct val="0"/>
                </a:spcAft>
                <a:buClrTx/>
                <a:buFontTx/>
                <a:buNone/>
              </a:pPr>
              <a:r>
                <a:rPr lang="en-US" altLang="en-US" sz="1600" dirty="0">
                  <a:solidFill>
                    <a:srgbClr val="000000"/>
                  </a:solidFill>
                </a:rPr>
                <a:t>31%</a:t>
              </a:r>
            </a:p>
            <a:p>
              <a:pPr lvl="0" algn="ctr">
                <a:spcBef>
                  <a:spcPct val="0"/>
                </a:spcBef>
                <a:spcAft>
                  <a:spcPct val="0"/>
                </a:spcAft>
                <a:buClrTx/>
                <a:buNone/>
              </a:pPr>
              <a:r>
                <a:rPr lang="en-US" altLang="en-US" sz="1400" b="0" dirty="0">
                  <a:solidFill>
                    <a:srgbClr val="000000"/>
                  </a:solidFill>
                </a:rPr>
                <a:t>(n = 9)</a:t>
              </a:r>
            </a:p>
          </p:txBody>
        </p:sp>
        <p:sp>
          <p:nvSpPr>
            <p:cNvPr id="23566" name="TextBox 38"/>
            <p:cNvSpPr txBox="1">
              <a:spLocks noChangeArrowheads="1"/>
            </p:cNvSpPr>
            <p:nvPr/>
          </p:nvSpPr>
          <p:spPr bwMode="auto">
            <a:xfrm>
              <a:off x="2366477" y="5726675"/>
              <a:ext cx="1104833" cy="60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spcBef>
                  <a:spcPct val="0"/>
                </a:spcBef>
                <a:spcAft>
                  <a:spcPct val="0"/>
                </a:spcAft>
                <a:buClrTx/>
                <a:buFontTx/>
                <a:buNone/>
              </a:pPr>
              <a:r>
                <a:rPr lang="en-US" altLang="en-US" sz="1600" dirty="0">
                  <a:solidFill>
                    <a:srgbClr val="000000"/>
                  </a:solidFill>
                </a:rPr>
                <a:t>38%</a:t>
              </a:r>
            </a:p>
            <a:p>
              <a:pPr algn="ctr">
                <a:spcBef>
                  <a:spcPct val="0"/>
                </a:spcBef>
                <a:spcAft>
                  <a:spcPct val="0"/>
                </a:spcAft>
                <a:buClrTx/>
                <a:buFontTx/>
                <a:buNone/>
              </a:pPr>
              <a:r>
                <a:rPr lang="en-US" altLang="en-US" sz="1400" b="0" dirty="0">
                  <a:solidFill>
                    <a:srgbClr val="000000"/>
                  </a:solidFill>
                </a:rPr>
                <a:t>(n = 11)</a:t>
              </a:r>
            </a:p>
          </p:txBody>
        </p:sp>
        <p:sp>
          <p:nvSpPr>
            <p:cNvPr id="23567" name="TextBox 40"/>
            <p:cNvSpPr txBox="1">
              <a:spLocks noChangeArrowheads="1"/>
            </p:cNvSpPr>
            <p:nvPr/>
          </p:nvSpPr>
          <p:spPr bwMode="auto">
            <a:xfrm>
              <a:off x="2097019" y="4285894"/>
              <a:ext cx="862404" cy="60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spcBef>
                  <a:spcPct val="0"/>
                </a:spcBef>
                <a:spcAft>
                  <a:spcPct val="0"/>
                </a:spcAft>
                <a:buClrTx/>
                <a:buFontTx/>
                <a:buNone/>
              </a:pPr>
              <a:r>
                <a:rPr lang="en-US" altLang="en-US" sz="1600" dirty="0">
                  <a:solidFill>
                    <a:srgbClr val="000000"/>
                  </a:solidFill>
                </a:rPr>
                <a:t>21%</a:t>
              </a:r>
            </a:p>
            <a:p>
              <a:pPr algn="ctr">
                <a:spcBef>
                  <a:spcPct val="0"/>
                </a:spcBef>
                <a:spcAft>
                  <a:spcPct val="0"/>
                </a:spcAft>
                <a:buClrTx/>
                <a:buFontTx/>
                <a:buNone/>
              </a:pPr>
              <a:r>
                <a:rPr lang="en-US" altLang="en-US" sz="1400" b="0" dirty="0">
                  <a:solidFill>
                    <a:srgbClr val="000000"/>
                  </a:solidFill>
                </a:rPr>
                <a:t>(n = 6)</a:t>
              </a:r>
            </a:p>
          </p:txBody>
        </p:sp>
        <p:sp>
          <p:nvSpPr>
            <p:cNvPr id="23569" name="TextBox 40"/>
            <p:cNvSpPr txBox="1">
              <a:spLocks noChangeArrowheads="1"/>
            </p:cNvSpPr>
            <p:nvPr/>
          </p:nvSpPr>
          <p:spPr bwMode="auto">
            <a:xfrm>
              <a:off x="2810312" y="4710755"/>
              <a:ext cx="939350" cy="4650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70000"/>
                </a:lnSpc>
                <a:spcBef>
                  <a:spcPct val="0"/>
                </a:spcBef>
                <a:spcAft>
                  <a:spcPct val="0"/>
                </a:spcAft>
                <a:buClrTx/>
                <a:buFontTx/>
                <a:buNone/>
              </a:pPr>
              <a:r>
                <a:rPr lang="en-US" altLang="en-US" sz="1600" dirty="0">
                  <a:solidFill>
                    <a:srgbClr val="000000"/>
                  </a:solidFill>
                </a:rPr>
                <a:t>10%</a:t>
              </a:r>
            </a:p>
            <a:p>
              <a:pPr algn="ctr">
                <a:lnSpc>
                  <a:spcPct val="70000"/>
                </a:lnSpc>
                <a:spcBef>
                  <a:spcPct val="0"/>
                </a:spcBef>
                <a:spcAft>
                  <a:spcPct val="0"/>
                </a:spcAft>
                <a:buClrTx/>
                <a:buNone/>
              </a:pPr>
              <a:r>
                <a:rPr lang="en-US" altLang="en-US" sz="1400" b="0" dirty="0">
                  <a:solidFill>
                    <a:srgbClr val="000000"/>
                  </a:solidFill>
                </a:rPr>
                <a:t>(n = 3)</a:t>
              </a:r>
            </a:p>
          </p:txBody>
        </p:sp>
      </p:grpSp>
    </p:spTree>
    <p:extLst>
      <p:ext uri="{BB962C8B-B14F-4D97-AF65-F5344CB8AC3E}">
        <p14:creationId xmlns:p14="http://schemas.microsoft.com/office/powerpoint/2010/main" val="3127345787"/>
      </p:ext>
    </p:extLst>
  </p:cSld>
  <p:clrMapOvr>
    <a:masterClrMapping/>
  </p:clrMapOvr>
  <p:transition spd="slow"/>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377825" y="238125"/>
            <a:ext cx="8442325" cy="1103313"/>
          </a:xfrm>
        </p:spPr>
        <p:txBody>
          <a:bodyPr/>
          <a:lstStyle/>
          <a:p>
            <a:r>
              <a:rPr lang="en-US" altLang="en-US" dirty="0"/>
              <a:t>HBV Testing and Monitoring During HCV DAA Therapy: AASLD/IDSA Guidance</a:t>
            </a:r>
          </a:p>
        </p:txBody>
      </p:sp>
      <p:sp>
        <p:nvSpPr>
          <p:cNvPr id="24579" name="Content Placeholder 2"/>
          <p:cNvSpPr>
            <a:spLocks noGrp="1"/>
          </p:cNvSpPr>
          <p:nvPr>
            <p:ph idx="1"/>
          </p:nvPr>
        </p:nvSpPr>
        <p:spPr>
          <a:xfrm>
            <a:off x="374650" y="1512888"/>
            <a:ext cx="8455025" cy="4651375"/>
          </a:xfrm>
        </p:spPr>
        <p:txBody>
          <a:bodyPr/>
          <a:lstStyle/>
          <a:p>
            <a:pPr>
              <a:spcAft>
                <a:spcPct val="0"/>
              </a:spcAft>
            </a:pPr>
            <a:r>
              <a:rPr lang="en-US" altLang="en-US" sz="2000" dirty="0"/>
              <a:t>Test all pts initiating HCV therapy for HBsAg, anti-HBc, and anti-HBs</a:t>
            </a:r>
          </a:p>
          <a:p>
            <a:pPr lvl="1">
              <a:spcAft>
                <a:spcPct val="0"/>
              </a:spcAft>
            </a:pPr>
            <a:r>
              <a:rPr lang="en-US" altLang="en-US" sz="1800" dirty="0"/>
              <a:t>No HBV markers: VACCINATE (this is not new)</a:t>
            </a:r>
          </a:p>
          <a:p>
            <a:pPr lvl="1">
              <a:spcAft>
                <a:spcPct val="0"/>
              </a:spcAft>
            </a:pPr>
            <a:r>
              <a:rPr lang="en-US" altLang="en-US" sz="1800" dirty="0"/>
              <a:t>HBV markers present: </a:t>
            </a:r>
          </a:p>
        </p:txBody>
      </p:sp>
      <p:cxnSp>
        <p:nvCxnSpPr>
          <p:cNvPr id="24580" name="Straight Arrow Connector 8"/>
          <p:cNvCxnSpPr>
            <a:cxnSpLocks noChangeShapeType="1"/>
          </p:cNvCxnSpPr>
          <p:nvPr/>
        </p:nvCxnSpPr>
        <p:spPr bwMode="auto">
          <a:xfrm flipH="1">
            <a:off x="2038350" y="3095625"/>
            <a:ext cx="0" cy="301625"/>
          </a:xfrm>
          <a:prstGeom prst="straightConnector1">
            <a:avLst/>
          </a:prstGeom>
          <a:noFill/>
          <a:ln w="28575"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29701" name="Rectangle 12"/>
          <p:cNvSpPr>
            <a:spLocks noChangeArrowheads="1"/>
          </p:cNvSpPr>
          <p:nvPr/>
        </p:nvSpPr>
        <p:spPr bwMode="auto">
          <a:xfrm>
            <a:off x="425450" y="3443288"/>
            <a:ext cx="2470150" cy="369887"/>
          </a:xfrm>
          <a:prstGeom prst="rect">
            <a:avLst/>
          </a:prstGeom>
          <a:solidFill>
            <a:schemeClr val="accent1"/>
          </a:solidFill>
          <a:ln w="9525">
            <a:noFill/>
            <a:miter lim="800000"/>
            <a:headEnd/>
            <a:tailEnd/>
          </a:ln>
        </p:spPr>
        <p:txBody>
          <a:bodyPr wrap="none" anchor="ctr">
            <a:spAutoFit/>
          </a:bodyPr>
          <a:lstStyle/>
          <a:p>
            <a:pPr algn="ctr" eaLnBrk="1" hangingPunct="1">
              <a:defRPr/>
            </a:pPr>
            <a:r>
              <a:rPr lang="en-US" altLang="en-US" dirty="0">
                <a:solidFill>
                  <a:schemeClr val="bg2">
                    <a:lumMod val="10000"/>
                  </a:schemeClr>
                </a:solidFill>
                <a:latin typeface="Arial" charset="0"/>
              </a:rPr>
              <a:t>HBV DNA detectable</a:t>
            </a:r>
          </a:p>
        </p:txBody>
      </p:sp>
      <p:sp>
        <p:nvSpPr>
          <p:cNvPr id="29702" name="Rectangle 14"/>
          <p:cNvSpPr>
            <a:spLocks noChangeArrowheads="1"/>
          </p:cNvSpPr>
          <p:nvPr/>
        </p:nvSpPr>
        <p:spPr bwMode="auto">
          <a:xfrm>
            <a:off x="5927725" y="2686050"/>
            <a:ext cx="2743200" cy="923925"/>
          </a:xfrm>
          <a:prstGeom prst="rect">
            <a:avLst/>
          </a:prstGeom>
          <a:solidFill>
            <a:schemeClr val="accent2"/>
          </a:solidFill>
          <a:ln w="9525">
            <a:noFill/>
            <a:miter lim="800000"/>
            <a:headEnd/>
            <a:tailEnd/>
          </a:ln>
        </p:spPr>
        <p:txBody>
          <a:bodyPr anchor="ctr">
            <a:spAutoFit/>
          </a:bodyPr>
          <a:lstStyle/>
          <a:p>
            <a:pPr algn="ctr" eaLnBrk="1" hangingPunct="1">
              <a:defRPr/>
            </a:pPr>
            <a:r>
              <a:rPr lang="en-US" altLang="en-US" dirty="0">
                <a:solidFill>
                  <a:schemeClr val="bg2">
                    <a:lumMod val="10000"/>
                  </a:schemeClr>
                </a:solidFill>
                <a:latin typeface="Arial" charset="0"/>
              </a:rPr>
              <a:t>HBsAg negative;</a:t>
            </a:r>
          </a:p>
          <a:p>
            <a:pPr algn="ctr" eaLnBrk="1" hangingPunct="1">
              <a:defRPr/>
            </a:pPr>
            <a:r>
              <a:rPr lang="en-US" altLang="en-US" dirty="0">
                <a:solidFill>
                  <a:schemeClr val="bg2">
                    <a:lumMod val="10000"/>
                  </a:schemeClr>
                </a:solidFill>
                <a:latin typeface="Arial" charset="0"/>
              </a:rPr>
              <a:t>anti-HBc positive</a:t>
            </a:r>
          </a:p>
          <a:p>
            <a:pPr algn="ctr" eaLnBrk="1" hangingPunct="1">
              <a:defRPr/>
            </a:pPr>
            <a:r>
              <a:rPr lang="en-US" altLang="en-US" dirty="0">
                <a:solidFill>
                  <a:schemeClr val="bg2">
                    <a:lumMod val="10000"/>
                  </a:schemeClr>
                </a:solidFill>
                <a:latin typeface="Arial" charset="0"/>
              </a:rPr>
              <a:t>(± anti-HBs)</a:t>
            </a:r>
          </a:p>
        </p:txBody>
      </p:sp>
      <p:sp>
        <p:nvSpPr>
          <p:cNvPr id="29703" name="Rectangle 15"/>
          <p:cNvSpPr>
            <a:spLocks noChangeArrowheads="1"/>
          </p:cNvSpPr>
          <p:nvPr/>
        </p:nvSpPr>
        <p:spPr bwMode="auto">
          <a:xfrm>
            <a:off x="425450" y="4210148"/>
            <a:ext cx="2470150" cy="1200150"/>
          </a:xfrm>
          <a:prstGeom prst="rect">
            <a:avLst/>
          </a:prstGeom>
          <a:solidFill>
            <a:schemeClr val="accent1"/>
          </a:solidFill>
          <a:ln w="9525">
            <a:noFill/>
            <a:miter lim="800000"/>
            <a:headEnd/>
            <a:tailEnd/>
          </a:ln>
        </p:spPr>
        <p:txBody>
          <a:bodyPr anchor="ctr">
            <a:spAutoFit/>
          </a:bodyPr>
          <a:lstStyle/>
          <a:p>
            <a:pPr algn="ctr" eaLnBrk="1" hangingPunct="1">
              <a:defRPr/>
            </a:pPr>
            <a:r>
              <a:rPr lang="en-US" altLang="en-US" dirty="0">
                <a:solidFill>
                  <a:schemeClr val="bg2">
                    <a:lumMod val="10000"/>
                  </a:schemeClr>
                </a:solidFill>
                <a:latin typeface="Arial" charset="0"/>
              </a:rPr>
              <a:t>HBV DNA meets criteria for treatment in AASLD HBV</a:t>
            </a:r>
          </a:p>
          <a:p>
            <a:pPr algn="ctr" eaLnBrk="1" hangingPunct="1">
              <a:defRPr/>
            </a:pPr>
            <a:r>
              <a:rPr lang="en-US" altLang="en-US" dirty="0">
                <a:solidFill>
                  <a:schemeClr val="bg2">
                    <a:lumMod val="10000"/>
                  </a:schemeClr>
                </a:solidFill>
                <a:latin typeface="Arial" charset="0"/>
              </a:rPr>
              <a:t>guidelines</a:t>
            </a:r>
          </a:p>
        </p:txBody>
      </p:sp>
      <p:sp>
        <p:nvSpPr>
          <p:cNvPr id="29704" name="Rectangle 16"/>
          <p:cNvSpPr>
            <a:spLocks noChangeArrowheads="1"/>
          </p:cNvSpPr>
          <p:nvPr/>
        </p:nvSpPr>
        <p:spPr bwMode="auto">
          <a:xfrm>
            <a:off x="6110288" y="3990975"/>
            <a:ext cx="2378075" cy="922338"/>
          </a:xfrm>
          <a:prstGeom prst="rect">
            <a:avLst/>
          </a:prstGeom>
          <a:solidFill>
            <a:schemeClr val="accent2"/>
          </a:solidFill>
          <a:ln w="9525">
            <a:noFill/>
            <a:miter lim="800000"/>
            <a:headEnd/>
            <a:tailEnd/>
          </a:ln>
        </p:spPr>
        <p:txBody>
          <a:bodyPr anchor="ctr">
            <a:spAutoFit/>
          </a:bodyPr>
          <a:lstStyle/>
          <a:p>
            <a:pPr algn="ctr" eaLnBrk="1" hangingPunct="1">
              <a:defRPr/>
            </a:pPr>
            <a:r>
              <a:rPr lang="en-US" altLang="en-US" dirty="0">
                <a:solidFill>
                  <a:schemeClr val="bg2">
                    <a:lumMod val="10000"/>
                  </a:schemeClr>
                </a:solidFill>
                <a:latin typeface="Arial" charset="0"/>
              </a:rPr>
              <a:t>“Insufficient data </a:t>
            </a:r>
            <a:br>
              <a:rPr lang="en-US" altLang="en-US" dirty="0">
                <a:solidFill>
                  <a:schemeClr val="bg2">
                    <a:lumMod val="10000"/>
                  </a:schemeClr>
                </a:solidFill>
                <a:latin typeface="Arial" charset="0"/>
              </a:rPr>
            </a:br>
            <a:r>
              <a:rPr lang="en-US" altLang="en-US" dirty="0">
                <a:solidFill>
                  <a:schemeClr val="bg2">
                    <a:lumMod val="10000"/>
                  </a:schemeClr>
                </a:solidFill>
                <a:latin typeface="Arial" charset="0"/>
              </a:rPr>
              <a:t>to provide</a:t>
            </a:r>
          </a:p>
          <a:p>
            <a:pPr algn="ctr" eaLnBrk="1" hangingPunct="1">
              <a:defRPr/>
            </a:pPr>
            <a:r>
              <a:rPr lang="en-US" altLang="en-US" dirty="0">
                <a:solidFill>
                  <a:schemeClr val="bg2">
                    <a:lumMod val="10000"/>
                  </a:schemeClr>
                </a:solidFill>
                <a:latin typeface="Arial" charset="0"/>
              </a:rPr>
              <a:t>recommendations”</a:t>
            </a:r>
          </a:p>
        </p:txBody>
      </p:sp>
      <p:sp>
        <p:nvSpPr>
          <p:cNvPr id="29705" name="Rectangle 23"/>
          <p:cNvSpPr>
            <a:spLocks noChangeArrowheads="1"/>
          </p:cNvSpPr>
          <p:nvPr/>
        </p:nvSpPr>
        <p:spPr bwMode="auto">
          <a:xfrm>
            <a:off x="3370263" y="3429000"/>
            <a:ext cx="2036762" cy="646113"/>
          </a:xfrm>
          <a:prstGeom prst="rect">
            <a:avLst/>
          </a:prstGeom>
          <a:solidFill>
            <a:srgbClr val="F2F23A"/>
          </a:solidFill>
          <a:ln w="9525">
            <a:noFill/>
            <a:miter lim="800000"/>
            <a:headEnd/>
            <a:tailEnd/>
          </a:ln>
        </p:spPr>
        <p:txBody>
          <a:bodyPr wrap="none" anchor="ctr">
            <a:spAutoFit/>
          </a:bodyPr>
          <a:lstStyle/>
          <a:p>
            <a:pPr algn="ctr" eaLnBrk="1" hangingPunct="1">
              <a:defRPr/>
            </a:pPr>
            <a:r>
              <a:rPr lang="en-US" altLang="en-US" dirty="0">
                <a:solidFill>
                  <a:schemeClr val="bg2">
                    <a:lumMod val="10000"/>
                  </a:schemeClr>
                </a:solidFill>
                <a:latin typeface="Arial" charset="0"/>
              </a:rPr>
              <a:t>HBV DNA low or </a:t>
            </a:r>
          </a:p>
          <a:p>
            <a:pPr algn="ctr" eaLnBrk="1" hangingPunct="1">
              <a:defRPr/>
            </a:pPr>
            <a:r>
              <a:rPr lang="en-US" altLang="en-US" dirty="0">
                <a:solidFill>
                  <a:schemeClr val="bg2">
                    <a:lumMod val="10000"/>
                  </a:schemeClr>
                </a:solidFill>
                <a:latin typeface="Arial" charset="0"/>
              </a:rPr>
              <a:t>undetectable</a:t>
            </a:r>
          </a:p>
        </p:txBody>
      </p:sp>
      <p:cxnSp>
        <p:nvCxnSpPr>
          <p:cNvPr id="24586" name="Straight Arrow Connector 25"/>
          <p:cNvCxnSpPr>
            <a:cxnSpLocks noChangeShapeType="1"/>
          </p:cNvCxnSpPr>
          <p:nvPr/>
        </p:nvCxnSpPr>
        <p:spPr bwMode="auto">
          <a:xfrm>
            <a:off x="3692525" y="3095625"/>
            <a:ext cx="1588" cy="293688"/>
          </a:xfrm>
          <a:prstGeom prst="straightConnector1">
            <a:avLst/>
          </a:prstGeom>
          <a:noFill/>
          <a:ln w="28575"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29707" name="Rectangle 26"/>
          <p:cNvSpPr>
            <a:spLocks noChangeArrowheads="1"/>
          </p:cNvSpPr>
          <p:nvPr/>
        </p:nvSpPr>
        <p:spPr bwMode="auto">
          <a:xfrm>
            <a:off x="425450" y="5781773"/>
            <a:ext cx="2470150" cy="369888"/>
          </a:xfrm>
          <a:prstGeom prst="rect">
            <a:avLst/>
          </a:prstGeom>
          <a:solidFill>
            <a:schemeClr val="accent1"/>
          </a:solidFill>
          <a:ln w="9525">
            <a:noFill/>
            <a:miter lim="800000"/>
            <a:headEnd/>
            <a:tailEnd/>
          </a:ln>
        </p:spPr>
        <p:txBody>
          <a:bodyPr anchor="ctr">
            <a:spAutoFit/>
          </a:bodyPr>
          <a:lstStyle/>
          <a:p>
            <a:pPr algn="ctr" eaLnBrk="1" hangingPunct="1">
              <a:defRPr/>
            </a:pPr>
            <a:r>
              <a:rPr lang="en-US" altLang="en-US" dirty="0">
                <a:solidFill>
                  <a:schemeClr val="bg2">
                    <a:lumMod val="10000"/>
                  </a:schemeClr>
                </a:solidFill>
                <a:latin typeface="Arial" charset="0"/>
              </a:rPr>
              <a:t>Treat with HBV drug</a:t>
            </a:r>
          </a:p>
        </p:txBody>
      </p:sp>
      <p:sp>
        <p:nvSpPr>
          <p:cNvPr id="29708" name="Rectangle 30"/>
          <p:cNvSpPr>
            <a:spLocks noChangeArrowheads="1"/>
          </p:cNvSpPr>
          <p:nvPr/>
        </p:nvSpPr>
        <p:spPr bwMode="auto">
          <a:xfrm>
            <a:off x="3163888" y="4456407"/>
            <a:ext cx="2468562" cy="1754187"/>
          </a:xfrm>
          <a:prstGeom prst="rect">
            <a:avLst/>
          </a:prstGeom>
          <a:solidFill>
            <a:srgbClr val="F2F23A"/>
          </a:solidFill>
          <a:ln w="9525">
            <a:noFill/>
            <a:miter lim="800000"/>
            <a:headEnd/>
            <a:tailEnd/>
          </a:ln>
        </p:spPr>
        <p:txBody>
          <a:bodyPr anchor="ctr">
            <a:spAutoFit/>
          </a:bodyPr>
          <a:lstStyle/>
          <a:p>
            <a:pPr algn="ctr" eaLnBrk="1" hangingPunct="1">
              <a:defRPr/>
            </a:pPr>
            <a:r>
              <a:rPr lang="en-US" altLang="en-US" dirty="0">
                <a:solidFill>
                  <a:schemeClr val="bg2">
                    <a:lumMod val="10000"/>
                  </a:schemeClr>
                </a:solidFill>
                <a:latin typeface="Arial" charset="0"/>
              </a:rPr>
              <a:t>Monitor for reactivation; treat if HBV DNA level meets AASLD HBV guideline treatment</a:t>
            </a:r>
          </a:p>
          <a:p>
            <a:pPr algn="ctr" eaLnBrk="1" hangingPunct="1">
              <a:defRPr/>
            </a:pPr>
            <a:r>
              <a:rPr lang="en-US" altLang="en-US" dirty="0">
                <a:solidFill>
                  <a:schemeClr val="bg2">
                    <a:lumMod val="10000"/>
                  </a:schemeClr>
                </a:solidFill>
                <a:latin typeface="Arial" charset="0"/>
              </a:rPr>
              <a:t>criteria</a:t>
            </a:r>
          </a:p>
        </p:txBody>
      </p:sp>
      <p:grpSp>
        <p:nvGrpSpPr>
          <p:cNvPr id="24589" name="Group 16"/>
          <p:cNvGrpSpPr>
            <a:grpSpLocks/>
          </p:cNvGrpSpPr>
          <p:nvPr/>
        </p:nvGrpSpPr>
        <p:grpSpPr bwMode="auto">
          <a:xfrm>
            <a:off x="6291263" y="6208713"/>
            <a:ext cx="2673350" cy="450850"/>
            <a:chOff x="9289790" y="4481726"/>
            <a:chExt cx="2673350" cy="450347"/>
          </a:xfrm>
        </p:grpSpPr>
        <p:pic>
          <p:nvPicPr>
            <p:cNvPr id="24596"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74958" y="4481726"/>
              <a:ext cx="566997" cy="184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23" name="Rectangle 8"/>
            <p:cNvSpPr>
              <a:spLocks noChangeArrowheads="1"/>
            </p:cNvSpPr>
            <p:nvPr/>
          </p:nvSpPr>
          <p:spPr bwMode="auto">
            <a:xfrm>
              <a:off x="9289790" y="4624442"/>
              <a:ext cx="2673350" cy="307631"/>
            </a:xfrm>
            <a:prstGeom prst="rect">
              <a:avLst/>
            </a:prstGeom>
            <a:noFill/>
            <a:ln>
              <a:noFill/>
            </a:ln>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eaLnBrk="1" fontAlgn="auto" hangingPunct="1">
                <a:lnSpc>
                  <a:spcPct val="100000"/>
                </a:lnSpc>
                <a:spcBef>
                  <a:spcPct val="0"/>
                </a:spcBef>
                <a:spcAft>
                  <a:spcPct val="0"/>
                </a:spcAft>
                <a:buClrTx/>
                <a:buFontTx/>
                <a:buNone/>
                <a:defRPr/>
              </a:pPr>
              <a:r>
                <a:rPr lang="en-US" altLang="en-US" sz="1400" b="0" kern="0" dirty="0">
                  <a:solidFill>
                    <a:schemeClr val="bg2"/>
                  </a:solidFill>
                </a:rPr>
                <a:t>Slide credit: </a:t>
              </a:r>
              <a:r>
                <a:rPr lang="en-US" altLang="en-US" sz="1400" b="0" kern="0" dirty="0">
                  <a:solidFill>
                    <a:schemeClr val="bg2"/>
                  </a:solidFill>
                  <a:hlinkClick r:id="rId4"/>
                </a:rPr>
                <a:t>clinicaloptions.com</a:t>
              </a:r>
              <a:endParaRPr lang="en-US" altLang="en-US" sz="1400" b="0" kern="0" dirty="0">
                <a:solidFill>
                  <a:schemeClr val="bg2"/>
                </a:solidFill>
              </a:endParaRPr>
            </a:p>
          </p:txBody>
        </p:sp>
      </p:grpSp>
      <p:sp>
        <p:nvSpPr>
          <p:cNvPr id="28" name="Text Box 11"/>
          <p:cNvSpPr txBox="1">
            <a:spLocks noChangeArrowheads="1"/>
          </p:cNvSpPr>
          <p:nvPr/>
        </p:nvSpPr>
        <p:spPr bwMode="auto">
          <a:xfrm>
            <a:off x="284163" y="6201073"/>
            <a:ext cx="6008687" cy="461665"/>
          </a:xfrm>
          <a:prstGeom prst="rect">
            <a:avLst/>
          </a:prstGeom>
          <a:noFill/>
          <a:ln>
            <a:noFill/>
          </a:ln>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eaLnBrk="1" fontAlgn="auto" hangingPunct="1">
              <a:lnSpc>
                <a:spcPct val="100000"/>
              </a:lnSpc>
              <a:spcBef>
                <a:spcPct val="0"/>
              </a:spcBef>
              <a:spcAft>
                <a:spcPct val="0"/>
              </a:spcAft>
              <a:buClrTx/>
              <a:buFontTx/>
              <a:buNone/>
              <a:defRPr/>
            </a:pPr>
            <a:r>
              <a:rPr lang="en-US" altLang="en-US" sz="1200" b="0" kern="0" dirty="0">
                <a:solidFill>
                  <a:schemeClr val="bg2"/>
                </a:solidFill>
              </a:rPr>
              <a:t>AASLD/IDSA. HCV guidance. September 2016.</a:t>
            </a:r>
            <a:br>
              <a:rPr lang="en-US" altLang="en-US" sz="1200" b="0" kern="0" dirty="0">
                <a:solidFill>
                  <a:schemeClr val="bg2"/>
                </a:solidFill>
              </a:rPr>
            </a:br>
            <a:r>
              <a:rPr lang="en-US" altLang="en-US" sz="1200" b="0" kern="0" dirty="0">
                <a:solidFill>
                  <a:schemeClr val="bg2"/>
                </a:solidFill>
              </a:rPr>
              <a:t>Graphic created by Ira M. Jacobson, MD. </a:t>
            </a:r>
          </a:p>
        </p:txBody>
      </p:sp>
      <p:sp>
        <p:nvSpPr>
          <p:cNvPr id="29711" name="Rectangle 3"/>
          <p:cNvSpPr>
            <a:spLocks noChangeArrowheads="1"/>
          </p:cNvSpPr>
          <p:nvPr/>
        </p:nvSpPr>
        <p:spPr bwMode="auto">
          <a:xfrm>
            <a:off x="1489075" y="2708275"/>
            <a:ext cx="2743200" cy="369888"/>
          </a:xfrm>
          <a:prstGeom prst="rect">
            <a:avLst/>
          </a:prstGeom>
          <a:solidFill>
            <a:schemeClr val="accent3"/>
          </a:solidFill>
          <a:ln w="9525">
            <a:noFill/>
            <a:miter lim="800000"/>
            <a:headEnd/>
            <a:tailEnd/>
          </a:ln>
        </p:spPr>
        <p:txBody>
          <a:bodyPr anchor="ctr">
            <a:spAutoFit/>
          </a:bodyPr>
          <a:lstStyle/>
          <a:p>
            <a:pPr algn="ctr" eaLnBrk="1" hangingPunct="1">
              <a:defRPr/>
            </a:pPr>
            <a:r>
              <a:rPr lang="en-US" altLang="en-US" dirty="0">
                <a:solidFill>
                  <a:schemeClr val="bg2">
                    <a:lumMod val="10000"/>
                  </a:schemeClr>
                </a:solidFill>
                <a:latin typeface="Arial" charset="0"/>
              </a:rPr>
              <a:t>HBsAg positive</a:t>
            </a:r>
          </a:p>
        </p:txBody>
      </p:sp>
      <p:cxnSp>
        <p:nvCxnSpPr>
          <p:cNvPr id="24592" name="Straight Arrow Connector 29"/>
          <p:cNvCxnSpPr>
            <a:cxnSpLocks noChangeShapeType="1"/>
          </p:cNvCxnSpPr>
          <p:nvPr/>
        </p:nvCxnSpPr>
        <p:spPr bwMode="auto">
          <a:xfrm>
            <a:off x="7297738" y="3641725"/>
            <a:ext cx="1587" cy="293688"/>
          </a:xfrm>
          <a:prstGeom prst="straightConnector1">
            <a:avLst/>
          </a:prstGeom>
          <a:noFill/>
          <a:ln w="28575"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4593" name="Straight Arrow Connector 31"/>
          <p:cNvCxnSpPr>
            <a:cxnSpLocks noChangeShapeType="1"/>
          </p:cNvCxnSpPr>
          <p:nvPr/>
        </p:nvCxnSpPr>
        <p:spPr bwMode="auto">
          <a:xfrm>
            <a:off x="1658938" y="3873500"/>
            <a:ext cx="3175" cy="293688"/>
          </a:xfrm>
          <a:prstGeom prst="straightConnector1">
            <a:avLst/>
          </a:prstGeom>
          <a:noFill/>
          <a:ln w="28575"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4594" name="Straight Arrow Connector 33"/>
          <p:cNvCxnSpPr>
            <a:cxnSpLocks noChangeShapeType="1"/>
          </p:cNvCxnSpPr>
          <p:nvPr/>
        </p:nvCxnSpPr>
        <p:spPr bwMode="auto">
          <a:xfrm>
            <a:off x="1658938" y="5461098"/>
            <a:ext cx="3175" cy="292100"/>
          </a:xfrm>
          <a:prstGeom prst="straightConnector1">
            <a:avLst/>
          </a:prstGeom>
          <a:noFill/>
          <a:ln w="28575"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4595" name="Straight Arrow Connector 34"/>
          <p:cNvCxnSpPr>
            <a:cxnSpLocks noChangeShapeType="1"/>
          </p:cNvCxnSpPr>
          <p:nvPr/>
        </p:nvCxnSpPr>
        <p:spPr bwMode="auto">
          <a:xfrm>
            <a:off x="4387850" y="4121248"/>
            <a:ext cx="1588" cy="293688"/>
          </a:xfrm>
          <a:prstGeom prst="straightConnector1">
            <a:avLst/>
          </a:prstGeom>
          <a:noFill/>
          <a:ln w="28575" algn="ctr">
            <a:solidFill>
              <a:schemeClr val="tx1"/>
            </a:solidFill>
            <a:round/>
            <a:headEnd/>
            <a:tailEnd type="triangle"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374408234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Title 1"/>
          <p:cNvSpPr>
            <a:spLocks noGrp="1"/>
          </p:cNvSpPr>
          <p:nvPr>
            <p:ph type="title"/>
          </p:nvPr>
        </p:nvSpPr>
        <p:spPr>
          <a:xfrm>
            <a:off x="377825" y="238125"/>
            <a:ext cx="8442325" cy="1103313"/>
          </a:xfrm>
        </p:spPr>
        <p:txBody>
          <a:bodyPr/>
          <a:lstStyle/>
          <a:p>
            <a:r>
              <a:rPr lang="en-US" altLang="en-US" dirty="0"/>
              <a:t>GS-108/110: Changes in BMD With TAF vs TDF in HBV Pts</a:t>
            </a:r>
          </a:p>
        </p:txBody>
      </p:sp>
      <p:sp>
        <p:nvSpPr>
          <p:cNvPr id="23556" name="Content Placeholder 2"/>
          <p:cNvSpPr>
            <a:spLocks noGrp="1"/>
          </p:cNvSpPr>
          <p:nvPr>
            <p:ph idx="1"/>
          </p:nvPr>
        </p:nvSpPr>
        <p:spPr>
          <a:xfrm>
            <a:off x="374650" y="1512887"/>
            <a:ext cx="8455025" cy="4689475"/>
          </a:xfrm>
        </p:spPr>
        <p:txBody>
          <a:bodyPr/>
          <a:lstStyle/>
          <a:p>
            <a:pPr>
              <a:spcAft>
                <a:spcPct val="0"/>
              </a:spcAft>
            </a:pPr>
            <a:r>
              <a:rPr lang="en-US" altLang="en-US" sz="2400" dirty="0"/>
              <a:t>Randomized, double-blind, active-controlled phase III studies in which pts with </a:t>
            </a:r>
            <a:r>
              <a:rPr lang="en-US" altLang="en-US" sz="2400" dirty="0">
                <a:solidFill>
                  <a:schemeClr val="tx2">
                    <a:lumMod val="20000"/>
                    <a:lumOff val="80000"/>
                  </a:schemeClr>
                </a:solidFill>
              </a:rPr>
              <a:t>chronic HBV infection* treated with </a:t>
            </a:r>
            <a:r>
              <a:rPr lang="en-US" altLang="en-US" sz="2400" dirty="0">
                <a:solidFill>
                  <a:schemeClr val="accent2"/>
                </a:solidFill>
              </a:rPr>
              <a:t>TAF 25 mg QD </a:t>
            </a:r>
            <a:r>
              <a:rPr lang="en-US" altLang="en-US" sz="2400" dirty="0">
                <a:solidFill>
                  <a:schemeClr val="tx2">
                    <a:lumMod val="20000"/>
                    <a:lumOff val="80000"/>
                  </a:schemeClr>
                </a:solidFill>
              </a:rPr>
              <a:t>(n = 866) or </a:t>
            </a:r>
            <a:r>
              <a:rPr lang="en-US" altLang="en-US" sz="2400" dirty="0">
                <a:solidFill>
                  <a:schemeClr val="accent3"/>
                </a:solidFill>
              </a:rPr>
              <a:t>TDF 300 mg QD </a:t>
            </a:r>
            <a:br>
              <a:rPr lang="en-US" altLang="en-US" sz="2400" dirty="0">
                <a:solidFill>
                  <a:schemeClr val="accent3"/>
                </a:solidFill>
              </a:rPr>
            </a:br>
            <a:r>
              <a:rPr lang="en-US" altLang="en-US" sz="2400" dirty="0">
                <a:solidFill>
                  <a:schemeClr val="tx2">
                    <a:lumMod val="20000"/>
                    <a:lumOff val="80000"/>
                  </a:schemeClr>
                </a:solidFill>
              </a:rPr>
              <a:t>(n = 432)</a:t>
            </a:r>
            <a:r>
              <a:rPr lang="en-US" altLang="en-US" sz="2400" baseline="30000" dirty="0">
                <a:solidFill>
                  <a:schemeClr val="tx2">
                    <a:lumMod val="20000"/>
                    <a:lumOff val="80000"/>
                  </a:schemeClr>
                </a:solidFill>
              </a:rPr>
              <a:t>[1]</a:t>
            </a:r>
          </a:p>
          <a:p>
            <a:pPr lvl="1">
              <a:spcAft>
                <a:spcPct val="0"/>
              </a:spcAft>
            </a:pPr>
            <a:r>
              <a:rPr lang="en-US" altLang="en-US" sz="2200" dirty="0">
                <a:solidFill>
                  <a:schemeClr val="tx2">
                    <a:lumMod val="20000"/>
                    <a:lumOff val="80000"/>
                  </a:schemeClr>
                </a:solidFill>
              </a:rPr>
              <a:t>Noninferior efficacy between groups previously shown</a:t>
            </a:r>
            <a:r>
              <a:rPr lang="en-US" altLang="en-US" sz="2200" baseline="30000" dirty="0">
                <a:solidFill>
                  <a:schemeClr val="tx2">
                    <a:lumMod val="20000"/>
                    <a:lumOff val="80000"/>
                  </a:schemeClr>
                </a:solidFill>
              </a:rPr>
              <a:t>[2,3]</a:t>
            </a:r>
          </a:p>
          <a:p>
            <a:pPr lvl="1">
              <a:spcAft>
                <a:spcPct val="0"/>
              </a:spcAft>
            </a:pPr>
            <a:endParaRPr lang="en-US" altLang="en-US" sz="2000" baseline="30000" dirty="0">
              <a:solidFill>
                <a:schemeClr val="tx2">
                  <a:lumMod val="20000"/>
                  <a:lumOff val="80000"/>
                </a:schemeClr>
              </a:solidFill>
            </a:endParaRPr>
          </a:p>
          <a:p>
            <a:pPr lvl="1">
              <a:spcAft>
                <a:spcPct val="0"/>
              </a:spcAft>
            </a:pPr>
            <a:endParaRPr lang="en-US" altLang="en-US" sz="2000" baseline="30000" dirty="0">
              <a:solidFill>
                <a:schemeClr val="tx2">
                  <a:lumMod val="20000"/>
                  <a:lumOff val="80000"/>
                </a:schemeClr>
              </a:solidFill>
            </a:endParaRPr>
          </a:p>
          <a:p>
            <a:pPr lvl="1">
              <a:spcAft>
                <a:spcPct val="0"/>
              </a:spcAft>
            </a:pPr>
            <a:endParaRPr lang="en-US" altLang="en-US" sz="2000" baseline="30000" dirty="0">
              <a:solidFill>
                <a:schemeClr val="tx2">
                  <a:lumMod val="20000"/>
                  <a:lumOff val="80000"/>
                </a:schemeClr>
              </a:solidFill>
            </a:endParaRPr>
          </a:p>
          <a:p>
            <a:pPr lvl="1">
              <a:spcAft>
                <a:spcPct val="0"/>
              </a:spcAft>
            </a:pPr>
            <a:endParaRPr lang="en-US" altLang="en-US" sz="2000" baseline="30000" dirty="0">
              <a:solidFill>
                <a:schemeClr val="tx2">
                  <a:lumMod val="20000"/>
                  <a:lumOff val="80000"/>
                </a:schemeClr>
              </a:solidFill>
            </a:endParaRPr>
          </a:p>
          <a:p>
            <a:pPr lvl="1">
              <a:spcAft>
                <a:spcPct val="0"/>
              </a:spcAft>
            </a:pPr>
            <a:endParaRPr lang="en-US" altLang="en-US" sz="2000" baseline="30000" dirty="0">
              <a:solidFill>
                <a:schemeClr val="tx2">
                  <a:lumMod val="20000"/>
                  <a:lumOff val="80000"/>
                </a:schemeClr>
              </a:solidFill>
            </a:endParaRPr>
          </a:p>
          <a:p>
            <a:pPr>
              <a:spcAft>
                <a:spcPct val="0"/>
              </a:spcAft>
            </a:pPr>
            <a:r>
              <a:rPr lang="en-US" altLang="en-US" sz="2200" dirty="0">
                <a:solidFill>
                  <a:schemeClr val="tx2">
                    <a:lumMod val="20000"/>
                    <a:lumOff val="80000"/>
                  </a:schemeClr>
                </a:solidFill>
              </a:rPr>
              <a:t>TDF also associated with significantly decreased hip and spine BMD at Wks 24 and 48 vs TAF </a:t>
            </a:r>
            <a:r>
              <a:rPr lang="en-US" altLang="en-US" sz="2200" i="1" dirty="0">
                <a:solidFill>
                  <a:schemeClr val="tx2">
                    <a:lumMod val="20000"/>
                    <a:lumOff val="80000"/>
                  </a:schemeClr>
                </a:solidFill>
              </a:rPr>
              <a:t>(P &lt;</a:t>
            </a:r>
            <a:r>
              <a:rPr lang="en-US" altLang="en-US" sz="2200" dirty="0">
                <a:solidFill>
                  <a:schemeClr val="tx2">
                    <a:lumMod val="20000"/>
                    <a:lumOff val="80000"/>
                  </a:schemeClr>
                </a:solidFill>
              </a:rPr>
              <a:t> .001 for all comparisons)</a:t>
            </a:r>
          </a:p>
          <a:p>
            <a:pPr>
              <a:spcAft>
                <a:spcPct val="0"/>
              </a:spcAft>
            </a:pPr>
            <a:endParaRPr lang="en-US" altLang="en-US" sz="2200" dirty="0">
              <a:solidFill>
                <a:schemeClr val="tx2">
                  <a:lumMod val="20000"/>
                  <a:lumOff val="80000"/>
                </a:schemeClr>
              </a:solidFill>
            </a:endParaRPr>
          </a:p>
        </p:txBody>
      </p:sp>
      <p:grpSp>
        <p:nvGrpSpPr>
          <p:cNvPr id="23557" name="Group 16"/>
          <p:cNvGrpSpPr>
            <a:grpSpLocks/>
          </p:cNvGrpSpPr>
          <p:nvPr/>
        </p:nvGrpSpPr>
        <p:grpSpPr bwMode="auto">
          <a:xfrm>
            <a:off x="6291263" y="6208713"/>
            <a:ext cx="2673350" cy="450850"/>
            <a:chOff x="9289790" y="4481726"/>
            <a:chExt cx="2673350" cy="450347"/>
          </a:xfrm>
        </p:grpSpPr>
        <p:pic>
          <p:nvPicPr>
            <p:cNvPr id="23570"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74958" y="4481726"/>
              <a:ext cx="566997" cy="184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23571" name="Rectangle 8"/>
            <p:cNvSpPr>
              <a:spLocks noChangeArrowheads="1"/>
            </p:cNvSpPr>
            <p:nvPr/>
          </p:nvSpPr>
          <p:spPr bwMode="auto">
            <a:xfrm>
              <a:off x="9289790" y="4624098"/>
              <a:ext cx="26733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pPr>
              <a:r>
                <a:rPr lang="en-US" altLang="en-US" sz="1400" b="0" dirty="0">
                  <a:solidFill>
                    <a:schemeClr val="bg2"/>
                  </a:solidFill>
                </a:rPr>
                <a:t>Slide credit: </a:t>
              </a:r>
              <a:r>
                <a:rPr lang="en-US" altLang="en-US" sz="1400" b="0" dirty="0">
                  <a:solidFill>
                    <a:schemeClr val="bg2"/>
                  </a:solidFill>
                  <a:hlinkClick r:id="rId4"/>
                </a:rPr>
                <a:t>clinicaloptions.com</a:t>
              </a:r>
              <a:endParaRPr lang="en-US" altLang="en-US" sz="1400" b="0" dirty="0">
                <a:solidFill>
                  <a:schemeClr val="bg2"/>
                </a:solidFill>
              </a:endParaRPr>
            </a:p>
          </p:txBody>
        </p:sp>
      </p:grpSp>
      <p:sp>
        <p:nvSpPr>
          <p:cNvPr id="23558" name="Text Box 11"/>
          <p:cNvSpPr txBox="1">
            <a:spLocks noChangeArrowheads="1"/>
          </p:cNvSpPr>
          <p:nvPr/>
        </p:nvSpPr>
        <p:spPr bwMode="auto">
          <a:xfrm>
            <a:off x="285750" y="6018725"/>
            <a:ext cx="609758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nchor="b">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eaLnBrk="1" hangingPunct="1">
              <a:lnSpc>
                <a:spcPct val="100000"/>
              </a:lnSpc>
              <a:spcBef>
                <a:spcPct val="0"/>
              </a:spcBef>
              <a:spcAft>
                <a:spcPct val="0"/>
              </a:spcAft>
              <a:buClrTx/>
              <a:buNone/>
            </a:pPr>
            <a:r>
              <a:rPr lang="en-US" altLang="en-US" sz="1200" b="0" dirty="0">
                <a:solidFill>
                  <a:schemeClr val="bg2"/>
                </a:solidFill>
              </a:rPr>
              <a:t>1. Seto WK, et al. AASLD 2016. Abstract 67.</a:t>
            </a:r>
            <a:r>
              <a:rPr lang="en-US" altLang="en-US" sz="1200" b="0" dirty="0">
                <a:solidFill>
                  <a:srgbClr val="CDCDCF"/>
                </a:solidFill>
                <a:ea typeface="MS PGothic" pitchFamily="34" charset="-128"/>
              </a:rPr>
              <a:t> </a:t>
            </a:r>
            <a:r>
              <a:rPr lang="en-US" altLang="en-US" sz="1200" b="0" dirty="0">
                <a:solidFill>
                  <a:schemeClr val="bg2"/>
                </a:solidFill>
              </a:rPr>
              <a:t> </a:t>
            </a:r>
          </a:p>
          <a:p>
            <a:pPr eaLnBrk="1" hangingPunct="1">
              <a:lnSpc>
                <a:spcPct val="100000"/>
              </a:lnSpc>
              <a:spcBef>
                <a:spcPct val="0"/>
              </a:spcBef>
              <a:spcAft>
                <a:spcPct val="0"/>
              </a:spcAft>
              <a:buClrTx/>
              <a:buFontTx/>
              <a:buNone/>
            </a:pPr>
            <a:r>
              <a:rPr lang="en-US" altLang="en-US" sz="1200" b="0" dirty="0">
                <a:solidFill>
                  <a:schemeClr val="bg2"/>
                </a:solidFill>
              </a:rPr>
              <a:t>2. Buti M, et al. Lancet Gastroenterol Hepatol. 2016;1:196-206.</a:t>
            </a:r>
          </a:p>
          <a:p>
            <a:pPr eaLnBrk="1" hangingPunct="1">
              <a:lnSpc>
                <a:spcPct val="100000"/>
              </a:lnSpc>
              <a:spcBef>
                <a:spcPct val="0"/>
              </a:spcBef>
              <a:spcAft>
                <a:spcPct val="0"/>
              </a:spcAft>
              <a:buClrTx/>
              <a:buFontTx/>
              <a:buNone/>
            </a:pPr>
            <a:r>
              <a:rPr lang="en-US" altLang="en-US" sz="1200" b="0" dirty="0">
                <a:solidFill>
                  <a:schemeClr val="bg2"/>
                </a:solidFill>
              </a:rPr>
              <a:t>3. Chan HLY, et al. Lancet Gastroenterol Hepatol. 2016;1:185-195.</a:t>
            </a:r>
          </a:p>
        </p:txBody>
      </p:sp>
      <p:sp>
        <p:nvSpPr>
          <p:cNvPr id="35" name="Text Box 11"/>
          <p:cNvSpPr txBox="1">
            <a:spLocks noChangeArrowheads="1"/>
          </p:cNvSpPr>
          <p:nvPr/>
        </p:nvSpPr>
        <p:spPr bwMode="auto">
          <a:xfrm>
            <a:off x="385763" y="5682372"/>
            <a:ext cx="600868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pPr>
            <a:r>
              <a:rPr lang="en-US" altLang="en-US" sz="1400" b="0" dirty="0">
                <a:solidFill>
                  <a:schemeClr val="tx1"/>
                </a:solidFill>
              </a:rPr>
              <a:t>*HBV DNA ≥ 20,000 IU/mL, ALT &gt; 60/38 U/L (male/female).</a:t>
            </a:r>
          </a:p>
        </p:txBody>
      </p:sp>
      <p:graphicFrame>
        <p:nvGraphicFramePr>
          <p:cNvPr id="148" name="Table 147"/>
          <p:cNvGraphicFramePr>
            <a:graphicFrameLocks noGrp="1"/>
          </p:cNvGraphicFramePr>
          <p:nvPr>
            <p:extLst>
              <p:ext uri="{D42A27DB-BD31-4B8C-83A1-F6EECF244321}">
                <p14:modId xmlns:p14="http://schemas.microsoft.com/office/powerpoint/2010/main" val="511425476"/>
              </p:ext>
            </p:extLst>
          </p:nvPr>
        </p:nvGraphicFramePr>
        <p:xfrm>
          <a:off x="391902" y="3493022"/>
          <a:ext cx="8455237" cy="1188720"/>
        </p:xfrm>
        <a:graphic>
          <a:graphicData uri="http://schemas.openxmlformats.org/drawingml/2006/table">
            <a:tbl>
              <a:tblPr/>
              <a:tblGrid>
                <a:gridCol w="4473436">
                  <a:extLst>
                    <a:ext uri="{9D8B030D-6E8A-4147-A177-3AD203B41FA5}">
                      <a16:colId xmlns:a16="http://schemas.microsoft.com/office/drawing/2014/main" xmlns="" val="20000"/>
                    </a:ext>
                  </a:extLst>
                </a:gridCol>
                <a:gridCol w="1327267">
                  <a:extLst>
                    <a:ext uri="{9D8B030D-6E8A-4147-A177-3AD203B41FA5}">
                      <a16:colId xmlns:a16="http://schemas.microsoft.com/office/drawing/2014/main" xmlns="" val="20002"/>
                    </a:ext>
                  </a:extLst>
                </a:gridCol>
                <a:gridCol w="1327267">
                  <a:extLst>
                    <a:ext uri="{9D8B030D-6E8A-4147-A177-3AD203B41FA5}">
                      <a16:colId xmlns:a16="http://schemas.microsoft.com/office/drawing/2014/main" xmlns="" val="20001"/>
                    </a:ext>
                  </a:extLst>
                </a:gridCol>
                <a:gridCol w="1327267">
                  <a:extLst>
                    <a:ext uri="{9D8B030D-6E8A-4147-A177-3AD203B41FA5}">
                      <a16:colId xmlns:a16="http://schemas.microsoft.com/office/drawing/2014/main" xmlns="" val="20003"/>
                    </a:ext>
                  </a:extLst>
                </a:gridCol>
              </a:tblGrid>
              <a:tr h="39624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FFFFFF"/>
                          </a:solidFill>
                          <a:effectLst/>
                          <a:latin typeface="Arial" charset="0"/>
                          <a:ea typeface="ＭＳ Ｐゴシック" charset="-128"/>
                        </a:rPr>
                        <a:t>Mean Change in BMD at Wk 72, %</a:t>
                      </a:r>
                    </a:p>
                  </a:txBody>
                  <a:tcPr marL="91447" marR="91447" anchor="ctr" horzOverflow="overflow">
                    <a:lnL>
                      <a:noFill/>
                    </a:lnL>
                    <a:lnR>
                      <a:noFill/>
                    </a:lnR>
                    <a:lnT>
                      <a:noFill/>
                    </a:lnT>
                    <a:lnB>
                      <a:noFill/>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chemeClr val="bg2">
                              <a:lumMod val="10000"/>
                            </a:schemeClr>
                          </a:solidFill>
                          <a:effectLst/>
                          <a:latin typeface="Arial" charset="0"/>
                          <a:ea typeface="ＭＳ Ｐゴシック" charset="-128"/>
                        </a:rPr>
                        <a:t>TAF</a:t>
                      </a:r>
                    </a:p>
                  </a:txBody>
                  <a:tcPr marL="91447" marR="91447" anchor="ctr" horzOverflow="overflow">
                    <a:lnL>
                      <a:noFill/>
                    </a:lnL>
                    <a:lnR>
                      <a:noFill/>
                    </a:lnR>
                    <a:lnT>
                      <a:noFill/>
                    </a:lnT>
                    <a:lnB>
                      <a:noFill/>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chemeClr val="bg2">
                              <a:lumMod val="10000"/>
                            </a:schemeClr>
                          </a:solidFill>
                          <a:effectLst/>
                          <a:latin typeface="Arial" charset="0"/>
                          <a:ea typeface="ＭＳ Ｐゴシック" charset="-128"/>
                        </a:rPr>
                        <a:t>TDF</a:t>
                      </a:r>
                    </a:p>
                  </a:txBody>
                  <a:tcPr marL="91447" marR="91447" anchor="ctr" horzOverflow="overflow">
                    <a:lnL>
                      <a:noFill/>
                    </a:lnL>
                    <a:lnR>
                      <a:noFill/>
                    </a:lnR>
                    <a:lnT>
                      <a:noFill/>
                    </a:lnT>
                    <a:lnB>
                      <a:noFill/>
                    </a:lnB>
                    <a:lnTlToBr>
                      <a:noFill/>
                    </a:lnTlToBr>
                    <a:lnBlToTr>
                      <a:noFill/>
                    </a:lnBlToTr>
                    <a:solidFill>
                      <a:schemeClr val="accent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dirty="0">
                          <a:ln>
                            <a:noFill/>
                          </a:ln>
                          <a:solidFill>
                            <a:srgbClr val="FFFFFF"/>
                          </a:solidFill>
                          <a:effectLst/>
                          <a:latin typeface="Arial" charset="0"/>
                          <a:ea typeface="ＭＳ Ｐゴシック" charset="-128"/>
                        </a:rPr>
                        <a:t>P </a:t>
                      </a:r>
                      <a:r>
                        <a:rPr kumimoji="0" lang="en-US" sz="2000" b="1" i="0" u="none" strike="noStrike" cap="none" normalizeH="0" baseline="0" dirty="0">
                          <a:ln>
                            <a:noFill/>
                          </a:ln>
                          <a:solidFill>
                            <a:srgbClr val="FFFFFF"/>
                          </a:solidFill>
                          <a:effectLst/>
                          <a:latin typeface="Arial" charset="0"/>
                          <a:ea typeface="ＭＳ Ｐゴシック" charset="-128"/>
                        </a:rPr>
                        <a:t>Value</a:t>
                      </a:r>
                      <a:endParaRPr kumimoji="0" lang="en-US" sz="2000" b="1" i="1" u="none" strike="noStrike" cap="none" normalizeH="0" baseline="0" dirty="0">
                        <a:ln>
                          <a:noFill/>
                        </a:ln>
                        <a:solidFill>
                          <a:srgbClr val="FFFFFF"/>
                        </a:solidFill>
                        <a:effectLst/>
                        <a:latin typeface="Arial" charset="0"/>
                        <a:ea typeface="ＭＳ Ｐゴシック" charset="-128"/>
                      </a:endParaRPr>
                    </a:p>
                  </a:txBody>
                  <a:tcPr marL="91447" marR="91447" anchor="ctr" horzOverflow="overflow">
                    <a:lnL>
                      <a:noFill/>
                    </a:lnL>
                    <a:lnR>
                      <a:noFill/>
                    </a:lnR>
                    <a:lnT>
                      <a:noFill/>
                    </a:lnT>
                    <a:lnB>
                      <a:noFill/>
                    </a:lnB>
                    <a:lnTlToBr>
                      <a:noFill/>
                    </a:lnTlToBr>
                    <a:lnBlToTr>
                      <a:noFill/>
                    </a:lnBlToTr>
                    <a:solidFill>
                      <a:schemeClr val="accent1"/>
                    </a:solidFill>
                  </a:tcPr>
                </a:tc>
                <a:extLst>
                  <a:ext uri="{0D108BD9-81ED-4DB2-BD59-A6C34878D82A}">
                    <a16:rowId xmlns:a16="http://schemas.microsoft.com/office/drawing/2014/main" xmlns="" val="10000"/>
                  </a:ext>
                </a:extLst>
              </a:tr>
              <a:tr h="396240">
                <a:tc>
                  <a:txBody>
                    <a:bodyPr/>
                    <a:lstStyle/>
                    <a:p>
                      <a:pPr algn="l" rtl="0" fontAlgn="ctr"/>
                      <a:r>
                        <a:rPr lang="en-US" sz="2000" b="0" i="0" u="none" strike="noStrike" dirty="0">
                          <a:solidFill>
                            <a:schemeClr val="bg2">
                              <a:lumMod val="10000"/>
                            </a:schemeClr>
                          </a:solidFill>
                          <a:effectLst/>
                          <a:latin typeface="+mn-lt"/>
                        </a:rPr>
                        <a:t>Hip</a:t>
                      </a:r>
                    </a:p>
                  </a:txBody>
                  <a:tcPr marL="91447" marR="91447" anchor="ctr">
                    <a:lnL>
                      <a:noFill/>
                    </a:lnL>
                    <a:lnR>
                      <a:noFill/>
                    </a:lnR>
                    <a:lnT>
                      <a:noFill/>
                    </a:lnT>
                    <a:lnB>
                      <a:noFill/>
                    </a:lnB>
                    <a:lnTlToBr>
                      <a:noFill/>
                    </a:lnTlToBr>
                    <a:lnBlToTr>
                      <a:noFill/>
                    </a:lnBlToTr>
                    <a:solidFill>
                      <a:srgbClr val="CDCDCF"/>
                    </a:solidFill>
                  </a:tcPr>
                </a:tc>
                <a:tc>
                  <a:txBody>
                    <a:bodyPr/>
                    <a:lstStyle/>
                    <a:p>
                      <a:pPr marL="0" indent="0" algn="ctr" rtl="0" fontAlgn="ctr">
                        <a:buFont typeface="Arial" panose="020B0604020202020204" pitchFamily="34" charset="0"/>
                        <a:buNone/>
                      </a:pPr>
                      <a:r>
                        <a:rPr lang="en-US" sz="2000" b="0" i="0" u="none" strike="noStrike" dirty="0">
                          <a:solidFill>
                            <a:schemeClr val="bg2">
                              <a:lumMod val="10000"/>
                            </a:schemeClr>
                          </a:solidFill>
                          <a:effectLst/>
                          <a:latin typeface="+mn-lt"/>
                        </a:rPr>
                        <a:t>-0.29</a:t>
                      </a:r>
                    </a:p>
                  </a:txBody>
                  <a:tcPr marL="91447" marR="91447" anchor="ctr">
                    <a:lnL>
                      <a:noFill/>
                    </a:lnL>
                    <a:lnR>
                      <a:noFill/>
                    </a:lnR>
                    <a:lnT>
                      <a:noFill/>
                    </a:lnT>
                    <a:lnB>
                      <a:noFill/>
                    </a:lnB>
                    <a:lnTlToBr>
                      <a:noFill/>
                    </a:lnTlToBr>
                    <a:lnBlToTr>
                      <a:noFill/>
                    </a:lnBlToTr>
                    <a:solidFill>
                      <a:srgbClr val="CDCDCF"/>
                    </a:solidFill>
                  </a:tcPr>
                </a:tc>
                <a:tc>
                  <a:txBody>
                    <a:bodyPr/>
                    <a:lstStyle/>
                    <a:p>
                      <a:pPr marL="0" indent="0" algn="ctr" rtl="0" fontAlgn="ctr">
                        <a:buFont typeface="Arial" panose="020B0604020202020204" pitchFamily="34" charset="0"/>
                        <a:buNone/>
                      </a:pPr>
                      <a:r>
                        <a:rPr lang="en-US" sz="2000" b="0" i="0" u="none" strike="noStrike" dirty="0">
                          <a:solidFill>
                            <a:schemeClr val="bg2">
                              <a:lumMod val="10000"/>
                            </a:schemeClr>
                          </a:solidFill>
                          <a:effectLst/>
                          <a:latin typeface="+mn-lt"/>
                        </a:rPr>
                        <a:t>-2.43</a:t>
                      </a:r>
                    </a:p>
                  </a:txBody>
                  <a:tcPr marL="91447" marR="91447" anchor="ctr">
                    <a:lnL>
                      <a:noFill/>
                    </a:lnL>
                    <a:lnR>
                      <a:noFill/>
                    </a:lnR>
                    <a:lnT>
                      <a:noFill/>
                    </a:lnT>
                    <a:lnB>
                      <a:noFill/>
                    </a:lnB>
                    <a:lnTlToBr>
                      <a:noFill/>
                    </a:lnTlToBr>
                    <a:lnBlToTr>
                      <a:noFill/>
                    </a:lnBlToTr>
                    <a:solidFill>
                      <a:srgbClr val="CDCDCF"/>
                    </a:solidFill>
                  </a:tcPr>
                </a:tc>
                <a:tc>
                  <a:txBody>
                    <a:bodyPr/>
                    <a:lstStyle/>
                    <a:p>
                      <a:pPr marL="0" marR="0" lvl="0" indent="0" algn="ctr"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lang="en-US" sz="2000" b="0" i="0" u="none" strike="noStrike" dirty="0">
                          <a:solidFill>
                            <a:schemeClr val="bg2">
                              <a:lumMod val="10000"/>
                            </a:schemeClr>
                          </a:solidFill>
                          <a:effectLst/>
                          <a:latin typeface="+mn-lt"/>
                        </a:rPr>
                        <a:t>&lt; .001</a:t>
                      </a:r>
                    </a:p>
                  </a:txBody>
                  <a:tcPr marL="91447" marR="91447" anchor="ctr">
                    <a:lnL>
                      <a:noFill/>
                    </a:lnL>
                    <a:lnR>
                      <a:noFill/>
                    </a:lnR>
                    <a:lnT>
                      <a:noFill/>
                    </a:lnT>
                    <a:lnB>
                      <a:noFill/>
                    </a:lnB>
                    <a:lnTlToBr>
                      <a:noFill/>
                    </a:lnTlToBr>
                    <a:lnBlToTr>
                      <a:noFill/>
                    </a:lnBlToTr>
                    <a:solidFill>
                      <a:srgbClr val="CDCDCF"/>
                    </a:solidFill>
                  </a:tcPr>
                </a:tc>
                <a:extLst>
                  <a:ext uri="{0D108BD9-81ED-4DB2-BD59-A6C34878D82A}">
                    <a16:rowId xmlns:a16="http://schemas.microsoft.com/office/drawing/2014/main" xmlns="" val="10002"/>
                  </a:ext>
                </a:extLst>
              </a:tr>
              <a:tr h="396240">
                <a:tc>
                  <a:txBody>
                    <a:bodyPr/>
                    <a:lstStyle/>
                    <a:p>
                      <a:pPr marL="0" indent="0" algn="l" fontAlgn="b">
                        <a:buFont typeface="Arial" panose="020B0604020202020204" pitchFamily="34" charset="0"/>
                        <a:buNone/>
                      </a:pPr>
                      <a:r>
                        <a:rPr lang="en-US" sz="2000" b="0" i="0" u="none" strike="noStrike" dirty="0">
                          <a:solidFill>
                            <a:schemeClr val="bg2">
                              <a:lumMod val="10000"/>
                            </a:schemeClr>
                          </a:solidFill>
                          <a:effectLst/>
                          <a:latin typeface="+mn-lt"/>
                        </a:rPr>
                        <a:t>Spine</a:t>
                      </a:r>
                    </a:p>
                  </a:txBody>
                  <a:tcPr marL="91447" marR="91447" anchor="ctr">
                    <a:lnL>
                      <a:noFill/>
                    </a:lnL>
                    <a:lnR>
                      <a:noFill/>
                    </a:lnR>
                    <a:lnT>
                      <a:noFill/>
                    </a:lnT>
                    <a:lnB>
                      <a:noFill/>
                    </a:lnB>
                    <a:lnTlToBr>
                      <a:noFill/>
                    </a:lnTlToBr>
                    <a:lnBlToTr>
                      <a:noFill/>
                    </a:lnBlToTr>
                    <a:solidFill>
                      <a:schemeClr val="tx1">
                        <a:lumMod val="95000"/>
                      </a:schemeClr>
                    </a:solidFill>
                  </a:tcPr>
                </a:tc>
                <a:tc>
                  <a:txBody>
                    <a:bodyPr/>
                    <a:lstStyle/>
                    <a:p>
                      <a:pPr marL="0" indent="0" algn="ctr" rtl="0" fontAlgn="ctr">
                        <a:buFont typeface="Arial" panose="020B0604020202020204" pitchFamily="34" charset="0"/>
                        <a:buNone/>
                      </a:pPr>
                      <a:r>
                        <a:rPr lang="en-US" sz="2000" b="0" i="0" u="none" strike="noStrike" dirty="0">
                          <a:solidFill>
                            <a:schemeClr val="bg2">
                              <a:lumMod val="10000"/>
                            </a:schemeClr>
                          </a:solidFill>
                          <a:effectLst/>
                          <a:latin typeface="+mn-lt"/>
                        </a:rPr>
                        <a:t>-0.60</a:t>
                      </a:r>
                    </a:p>
                  </a:txBody>
                  <a:tcPr marL="91447" marR="91447" anchor="ctr">
                    <a:lnL>
                      <a:noFill/>
                    </a:lnL>
                    <a:lnR>
                      <a:noFill/>
                    </a:lnR>
                    <a:lnT>
                      <a:noFill/>
                    </a:lnT>
                    <a:lnB>
                      <a:noFill/>
                    </a:lnB>
                    <a:lnTlToBr>
                      <a:noFill/>
                    </a:lnTlToBr>
                    <a:lnBlToTr>
                      <a:noFill/>
                    </a:lnBlToTr>
                    <a:solidFill>
                      <a:schemeClr val="tx1">
                        <a:lumMod val="95000"/>
                      </a:schemeClr>
                    </a:solidFill>
                  </a:tcPr>
                </a:tc>
                <a:tc>
                  <a:txBody>
                    <a:bodyPr/>
                    <a:lstStyle/>
                    <a:p>
                      <a:pPr marL="0" indent="0" algn="ctr" rtl="0" fontAlgn="ctr">
                        <a:buFont typeface="Arial" panose="020B0604020202020204" pitchFamily="34" charset="0"/>
                        <a:buNone/>
                      </a:pPr>
                      <a:r>
                        <a:rPr lang="en-US" sz="2000" b="0" i="0" u="none" strike="noStrike" dirty="0">
                          <a:solidFill>
                            <a:schemeClr val="bg2">
                              <a:lumMod val="10000"/>
                            </a:schemeClr>
                          </a:solidFill>
                          <a:effectLst/>
                          <a:latin typeface="+mn-lt"/>
                        </a:rPr>
                        <a:t>-2.52</a:t>
                      </a:r>
                    </a:p>
                  </a:txBody>
                  <a:tcPr marL="91447" marR="91447" anchor="ctr">
                    <a:lnL>
                      <a:noFill/>
                    </a:lnL>
                    <a:lnR>
                      <a:noFill/>
                    </a:lnR>
                    <a:lnT>
                      <a:noFill/>
                    </a:lnT>
                    <a:lnB>
                      <a:noFill/>
                    </a:lnB>
                    <a:lnTlToBr>
                      <a:noFill/>
                    </a:lnTlToBr>
                    <a:lnBlToTr>
                      <a:noFill/>
                    </a:lnBlToTr>
                    <a:solidFill>
                      <a:schemeClr val="tx1">
                        <a:lumMod val="95000"/>
                      </a:schemeClr>
                    </a:solidFill>
                  </a:tcPr>
                </a:tc>
                <a:tc>
                  <a:txBody>
                    <a:bodyPr/>
                    <a:lstStyle/>
                    <a:p>
                      <a:pPr marL="0" indent="0" algn="ctr" rtl="0" fontAlgn="ctr">
                        <a:buFont typeface="Arial" panose="020B0604020202020204" pitchFamily="34" charset="0"/>
                        <a:buNone/>
                      </a:pPr>
                      <a:r>
                        <a:rPr lang="en-US" sz="2000" b="0" i="0" u="none" strike="noStrike" dirty="0">
                          <a:solidFill>
                            <a:schemeClr val="bg2">
                              <a:lumMod val="10000"/>
                            </a:schemeClr>
                          </a:solidFill>
                          <a:effectLst/>
                          <a:latin typeface="+mn-lt"/>
                        </a:rPr>
                        <a:t>&lt; .001</a:t>
                      </a:r>
                    </a:p>
                  </a:txBody>
                  <a:tcPr marL="91447" marR="91447" anchor="ctr">
                    <a:lnL>
                      <a:noFill/>
                    </a:lnL>
                    <a:lnR>
                      <a:noFill/>
                    </a:lnR>
                    <a:lnT>
                      <a:noFill/>
                    </a:lnT>
                    <a:lnB>
                      <a:noFill/>
                    </a:lnB>
                    <a:lnTlToBr>
                      <a:noFill/>
                    </a:lnTlToBr>
                    <a:lnBlToTr>
                      <a:noFill/>
                    </a:lnBlToTr>
                    <a:solidFill>
                      <a:schemeClr val="tx1">
                        <a:lumMod val="95000"/>
                      </a:schemeClr>
                    </a:solidFill>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419868962"/>
      </p:ext>
    </p:extLst>
  </p:cSld>
  <p:clrMapOvr>
    <a:masterClrMapping/>
  </p:clrMapOvr>
  <p:transition spd="slow"/>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Title 1"/>
          <p:cNvSpPr>
            <a:spLocks noGrp="1"/>
          </p:cNvSpPr>
          <p:nvPr>
            <p:ph type="title"/>
          </p:nvPr>
        </p:nvSpPr>
        <p:spPr>
          <a:xfrm>
            <a:off x="377825" y="238125"/>
            <a:ext cx="8442325" cy="1103313"/>
          </a:xfrm>
        </p:spPr>
        <p:txBody>
          <a:bodyPr/>
          <a:lstStyle/>
          <a:p>
            <a:r>
              <a:rPr lang="en-US" altLang="en-US" dirty="0"/>
              <a:t>GS-1059: TLR-7 Agonist GS-9620 for Pts With Suppressed Chronic HBV Infection</a:t>
            </a:r>
          </a:p>
        </p:txBody>
      </p:sp>
      <p:sp>
        <p:nvSpPr>
          <p:cNvPr id="23556" name="Content Placeholder 2"/>
          <p:cNvSpPr>
            <a:spLocks noGrp="1"/>
          </p:cNvSpPr>
          <p:nvPr>
            <p:ph idx="1"/>
          </p:nvPr>
        </p:nvSpPr>
        <p:spPr>
          <a:xfrm>
            <a:off x="374650" y="1512887"/>
            <a:ext cx="8455025" cy="4689475"/>
          </a:xfrm>
        </p:spPr>
        <p:txBody>
          <a:bodyPr/>
          <a:lstStyle/>
          <a:p>
            <a:pPr>
              <a:spcAft>
                <a:spcPct val="0"/>
              </a:spcAft>
            </a:pPr>
            <a:r>
              <a:rPr lang="en-US" altLang="en-US" sz="2400" dirty="0">
                <a:solidFill>
                  <a:schemeClr val="tx2">
                    <a:lumMod val="20000"/>
                    <a:lumOff val="80000"/>
                  </a:schemeClr>
                </a:solidFill>
              </a:rPr>
              <a:t>Randomized, double-blind, placebo-controlled phase II trial analyzing the immunomodulatory effects of GS-9620</a:t>
            </a:r>
          </a:p>
          <a:p>
            <a:pPr lvl="1">
              <a:spcAft>
                <a:spcPct val="0"/>
              </a:spcAft>
            </a:pPr>
            <a:r>
              <a:rPr lang="en-US" altLang="en-US" sz="2200" dirty="0">
                <a:solidFill>
                  <a:schemeClr val="tx2">
                    <a:lumMod val="20000"/>
                    <a:lumOff val="80000"/>
                  </a:schemeClr>
                </a:solidFill>
              </a:rPr>
              <a:t>Pts with chronic HBeAg-negative GTD HBV infection suppressed </a:t>
            </a:r>
            <a:r>
              <a:rPr lang="en-US" altLang="en-US" sz="2200" dirty="0" smtClean="0">
                <a:solidFill>
                  <a:schemeClr val="tx2">
                    <a:lumMod val="20000"/>
                    <a:lumOff val="80000"/>
                  </a:schemeClr>
                </a:solidFill>
              </a:rPr>
              <a:t>with </a:t>
            </a:r>
            <a:r>
              <a:rPr lang="en-US" altLang="en-US" sz="2200" dirty="0">
                <a:solidFill>
                  <a:schemeClr val="tx2">
                    <a:lumMod val="20000"/>
                    <a:lumOff val="80000"/>
                  </a:schemeClr>
                </a:solidFill>
              </a:rPr>
              <a:t>nucleos(t)ide analogue for ≥ 3 yrs were randomized to </a:t>
            </a:r>
            <a:r>
              <a:rPr lang="en-US" altLang="en-US" sz="2200" dirty="0">
                <a:solidFill>
                  <a:schemeClr val="accent2"/>
                </a:solidFill>
              </a:rPr>
              <a:t>12 wks </a:t>
            </a:r>
            <a:r>
              <a:rPr lang="en-US" altLang="en-US" sz="2200" dirty="0" smtClean="0">
                <a:solidFill>
                  <a:schemeClr val="accent2"/>
                </a:solidFill>
              </a:rPr>
              <a:t>GS-9620 </a:t>
            </a:r>
            <a:r>
              <a:rPr lang="en-US" altLang="en-US" sz="2200" dirty="0">
                <a:solidFill>
                  <a:schemeClr val="accent2"/>
                </a:solidFill>
              </a:rPr>
              <a:t>1, 2, or 4 mg PO QW</a:t>
            </a:r>
            <a:r>
              <a:rPr lang="en-US" altLang="en-US" sz="2200" dirty="0">
                <a:solidFill>
                  <a:schemeClr val="tx2">
                    <a:lumMod val="20000"/>
                    <a:lumOff val="80000"/>
                  </a:schemeClr>
                </a:solidFill>
              </a:rPr>
              <a:t> </a:t>
            </a:r>
            <a:r>
              <a:rPr lang="en-US" altLang="en-US" sz="2200" dirty="0" smtClean="0">
                <a:solidFill>
                  <a:schemeClr val="tx2">
                    <a:lumMod val="20000"/>
                    <a:lumOff val="80000"/>
                  </a:schemeClr>
                </a:solidFill>
              </a:rPr>
              <a:t/>
            </a:r>
            <a:br>
              <a:rPr lang="en-US" altLang="en-US" sz="2200" dirty="0" smtClean="0">
                <a:solidFill>
                  <a:schemeClr val="tx2">
                    <a:lumMod val="20000"/>
                    <a:lumOff val="80000"/>
                  </a:schemeClr>
                </a:solidFill>
              </a:rPr>
            </a:br>
            <a:r>
              <a:rPr lang="en-US" altLang="en-US" sz="2200" dirty="0" smtClean="0">
                <a:solidFill>
                  <a:schemeClr val="tx2">
                    <a:lumMod val="20000"/>
                    <a:lumOff val="80000"/>
                  </a:schemeClr>
                </a:solidFill>
              </a:rPr>
              <a:t>(</a:t>
            </a:r>
            <a:r>
              <a:rPr lang="en-US" altLang="en-US" sz="2200" dirty="0">
                <a:solidFill>
                  <a:schemeClr val="tx2">
                    <a:lumMod val="20000"/>
                    <a:lumOff val="80000"/>
                  </a:schemeClr>
                </a:solidFill>
              </a:rPr>
              <a:t>N = 26) or placebo; all pts continued nucleos(t)ide analogue</a:t>
            </a:r>
          </a:p>
          <a:p>
            <a:pPr>
              <a:spcAft>
                <a:spcPct val="0"/>
              </a:spcAft>
            </a:pPr>
            <a:r>
              <a:rPr lang="en-US" altLang="en-US" sz="2400" dirty="0">
                <a:solidFill>
                  <a:schemeClr val="tx2">
                    <a:lumMod val="20000"/>
                    <a:lumOff val="80000"/>
                  </a:schemeClr>
                </a:solidFill>
              </a:rPr>
              <a:t>Key results:</a:t>
            </a:r>
          </a:p>
          <a:p>
            <a:pPr lvl="1">
              <a:spcAft>
                <a:spcPct val="0"/>
              </a:spcAft>
            </a:pPr>
            <a:r>
              <a:rPr lang="en-US" altLang="en-US" sz="2200" dirty="0">
                <a:solidFill>
                  <a:schemeClr val="tx2">
                    <a:lumMod val="20000"/>
                    <a:lumOff val="80000"/>
                  </a:schemeClr>
                </a:solidFill>
              </a:rPr>
              <a:t>At Wk 24, no pts treated with GS-9620 had HBsAg </a:t>
            </a:r>
            <a:br>
              <a:rPr lang="en-US" altLang="en-US" sz="2200" dirty="0">
                <a:solidFill>
                  <a:schemeClr val="tx2">
                    <a:lumMod val="20000"/>
                    <a:lumOff val="80000"/>
                  </a:schemeClr>
                </a:solidFill>
              </a:rPr>
            </a:br>
            <a:r>
              <a:rPr lang="en-US" altLang="en-US" sz="2200" dirty="0">
                <a:solidFill>
                  <a:schemeClr val="tx2">
                    <a:lumMod val="20000"/>
                    <a:lumOff val="80000"/>
                  </a:schemeClr>
                </a:solidFill>
              </a:rPr>
              <a:t>change &gt; 0.5 log10; no pts lost HBsAg </a:t>
            </a:r>
          </a:p>
          <a:p>
            <a:pPr lvl="1">
              <a:spcAft>
                <a:spcPct val="0"/>
              </a:spcAft>
            </a:pPr>
            <a:r>
              <a:rPr lang="en-US" altLang="en-US" sz="2200" dirty="0">
                <a:solidFill>
                  <a:schemeClr val="tx2">
                    <a:lumMod val="20000"/>
                    <a:lumOff val="80000"/>
                  </a:schemeClr>
                </a:solidFill>
              </a:rPr>
              <a:t>Improvements in specific T-cell responses observed with GS-9620 (eg, </a:t>
            </a:r>
            <a:r>
              <a:rPr lang="en-US" sz="2200" dirty="0">
                <a:solidFill>
                  <a:schemeClr val="tx2">
                    <a:lumMod val="20000"/>
                    <a:lumOff val="80000"/>
                  </a:schemeClr>
                </a:solidFill>
              </a:rPr>
              <a:t>IFN-</a:t>
            </a:r>
            <a:r>
              <a:rPr lang="el-GR" sz="2200" dirty="0">
                <a:solidFill>
                  <a:schemeClr val="tx2">
                    <a:lumMod val="20000"/>
                    <a:lumOff val="80000"/>
                  </a:schemeClr>
                </a:solidFill>
              </a:rPr>
              <a:t>γ </a:t>
            </a:r>
            <a:r>
              <a:rPr lang="en-US" sz="2200" dirty="0">
                <a:solidFill>
                  <a:schemeClr val="tx2">
                    <a:lumMod val="20000"/>
                    <a:lumOff val="80000"/>
                  </a:schemeClr>
                </a:solidFill>
              </a:rPr>
              <a:t>and IL-2 production)</a:t>
            </a:r>
          </a:p>
        </p:txBody>
      </p:sp>
      <p:grpSp>
        <p:nvGrpSpPr>
          <p:cNvPr id="23557" name="Group 16"/>
          <p:cNvGrpSpPr>
            <a:grpSpLocks/>
          </p:cNvGrpSpPr>
          <p:nvPr/>
        </p:nvGrpSpPr>
        <p:grpSpPr bwMode="auto">
          <a:xfrm>
            <a:off x="6291263" y="6208713"/>
            <a:ext cx="2673350" cy="450850"/>
            <a:chOff x="9289790" y="4481726"/>
            <a:chExt cx="2673350" cy="450347"/>
          </a:xfrm>
        </p:grpSpPr>
        <p:pic>
          <p:nvPicPr>
            <p:cNvPr id="23570"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74958" y="4481726"/>
              <a:ext cx="566997" cy="184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23571" name="Rectangle 8"/>
            <p:cNvSpPr>
              <a:spLocks noChangeArrowheads="1"/>
            </p:cNvSpPr>
            <p:nvPr/>
          </p:nvSpPr>
          <p:spPr bwMode="auto">
            <a:xfrm>
              <a:off x="9289790" y="4624098"/>
              <a:ext cx="26733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pPr>
              <a:r>
                <a:rPr lang="en-US" altLang="en-US" sz="1400" b="0" dirty="0">
                  <a:solidFill>
                    <a:schemeClr val="bg2"/>
                  </a:solidFill>
                </a:rPr>
                <a:t>Slide credit: </a:t>
              </a:r>
              <a:r>
                <a:rPr lang="en-US" altLang="en-US" sz="1400" b="0" dirty="0">
                  <a:solidFill>
                    <a:schemeClr val="bg2"/>
                  </a:solidFill>
                  <a:hlinkClick r:id="rId4"/>
                </a:rPr>
                <a:t>clinicaloptions.com</a:t>
              </a:r>
              <a:endParaRPr lang="en-US" altLang="en-US" sz="1400" b="0" dirty="0">
                <a:solidFill>
                  <a:schemeClr val="bg2"/>
                </a:solidFill>
              </a:endParaRPr>
            </a:p>
          </p:txBody>
        </p:sp>
      </p:grpSp>
      <p:sp>
        <p:nvSpPr>
          <p:cNvPr id="23558" name="Text Box 11"/>
          <p:cNvSpPr txBox="1">
            <a:spLocks noChangeArrowheads="1"/>
          </p:cNvSpPr>
          <p:nvPr/>
        </p:nvSpPr>
        <p:spPr bwMode="auto">
          <a:xfrm>
            <a:off x="285750" y="6125759"/>
            <a:ext cx="600868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pPr>
            <a:r>
              <a:rPr lang="en-US" altLang="en-US" sz="1400" b="0" dirty="0">
                <a:solidFill>
                  <a:schemeClr val="bg2"/>
                </a:solidFill>
              </a:rPr>
              <a:t>Boni C, et al. AASLD 2016. Abstract 13.</a:t>
            </a:r>
          </a:p>
          <a:p>
            <a:pPr eaLnBrk="1" hangingPunct="1">
              <a:lnSpc>
                <a:spcPct val="100000"/>
              </a:lnSpc>
              <a:spcBef>
                <a:spcPct val="0"/>
              </a:spcBef>
              <a:spcAft>
                <a:spcPct val="0"/>
              </a:spcAft>
              <a:buClrTx/>
              <a:buFontTx/>
              <a:buNone/>
            </a:pPr>
            <a:r>
              <a:rPr lang="en-US" altLang="en-US" sz="1400" b="0" dirty="0">
                <a:solidFill>
                  <a:schemeClr val="bg2"/>
                </a:solidFill>
              </a:rPr>
              <a:t>ClinicalTrials.gov. NCT02166047. </a:t>
            </a:r>
          </a:p>
        </p:txBody>
      </p:sp>
    </p:spTree>
    <p:extLst>
      <p:ext uri="{BB962C8B-B14F-4D97-AF65-F5344CB8AC3E}">
        <p14:creationId xmlns:p14="http://schemas.microsoft.com/office/powerpoint/2010/main" val="3190316947"/>
      </p:ext>
    </p:extLst>
  </p:cSld>
  <p:clrMapOvr>
    <a:masterClrMapping/>
  </p:clrMapOvr>
  <p:transition spd="slow"/>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Title 1"/>
          <p:cNvSpPr>
            <a:spLocks noGrp="1"/>
          </p:cNvSpPr>
          <p:nvPr>
            <p:ph type="title"/>
          </p:nvPr>
        </p:nvSpPr>
        <p:spPr>
          <a:xfrm>
            <a:off x="377825" y="238125"/>
            <a:ext cx="8442325" cy="1103313"/>
          </a:xfrm>
        </p:spPr>
        <p:txBody>
          <a:bodyPr/>
          <a:lstStyle/>
          <a:p>
            <a:r>
              <a:rPr lang="en-US" altLang="en-US" dirty="0"/>
              <a:t>GS-4774, a Heat-Inactivated, Yeast-Based </a:t>
            </a:r>
            <a:br>
              <a:rPr lang="en-US" altLang="en-US" dirty="0"/>
            </a:br>
            <a:r>
              <a:rPr lang="en-US" altLang="en-US" dirty="0"/>
              <a:t>T-Cell Vaccine for Pts With Chronic HBV</a:t>
            </a:r>
          </a:p>
        </p:txBody>
      </p:sp>
      <p:sp>
        <p:nvSpPr>
          <p:cNvPr id="23556" name="Content Placeholder 2"/>
          <p:cNvSpPr>
            <a:spLocks noGrp="1"/>
          </p:cNvSpPr>
          <p:nvPr>
            <p:ph idx="1"/>
          </p:nvPr>
        </p:nvSpPr>
        <p:spPr>
          <a:xfrm>
            <a:off x="374650" y="1512887"/>
            <a:ext cx="8455025" cy="4689475"/>
          </a:xfrm>
        </p:spPr>
        <p:txBody>
          <a:bodyPr/>
          <a:lstStyle/>
          <a:p>
            <a:pPr>
              <a:spcAft>
                <a:spcPct val="0"/>
              </a:spcAft>
            </a:pPr>
            <a:r>
              <a:rPr lang="en-US" altLang="en-US" sz="1800" dirty="0"/>
              <a:t>Randomized phase II study assessing </a:t>
            </a:r>
            <a:r>
              <a:rPr lang="en-US" altLang="en-US" sz="1800" dirty="0">
                <a:solidFill>
                  <a:schemeClr val="tx2">
                    <a:lumMod val="20000"/>
                    <a:lumOff val="80000"/>
                  </a:schemeClr>
                </a:solidFill>
              </a:rPr>
              <a:t>the GS-4774 vaccine* + TDF in pts with chronic HBV who were not on antivirals (</a:t>
            </a:r>
            <a:r>
              <a:rPr lang="en-US" sz="1800" dirty="0">
                <a:solidFill>
                  <a:schemeClr val="tx2">
                    <a:lumMod val="20000"/>
                    <a:lumOff val="80000"/>
                  </a:schemeClr>
                </a:solidFill>
              </a:rPr>
              <a:t>HBV DNA ≥ 2000 </a:t>
            </a:r>
            <a:r>
              <a:rPr lang="en-US" sz="1800" dirty="0"/>
              <a:t>IU/mL) (N = 195)</a:t>
            </a:r>
          </a:p>
          <a:p>
            <a:pPr>
              <a:spcAft>
                <a:spcPct val="0"/>
              </a:spcAft>
            </a:pPr>
            <a:r>
              <a:rPr lang="en-US" altLang="en-US" sz="1800" dirty="0">
                <a:solidFill>
                  <a:schemeClr val="tx2">
                    <a:lumMod val="20000"/>
                    <a:lumOff val="80000"/>
                  </a:schemeClr>
                </a:solidFill>
              </a:rPr>
              <a:t>Through Wk 48, HBsAg changes similar between GS-4774 + TDF and TDF alone groups; no pts lost HBsAg </a:t>
            </a:r>
          </a:p>
        </p:txBody>
      </p:sp>
      <p:grpSp>
        <p:nvGrpSpPr>
          <p:cNvPr id="23557" name="Group 16"/>
          <p:cNvGrpSpPr>
            <a:grpSpLocks/>
          </p:cNvGrpSpPr>
          <p:nvPr/>
        </p:nvGrpSpPr>
        <p:grpSpPr bwMode="auto">
          <a:xfrm>
            <a:off x="6291263" y="6208713"/>
            <a:ext cx="2673350" cy="450850"/>
            <a:chOff x="9289790" y="4481726"/>
            <a:chExt cx="2673350" cy="450347"/>
          </a:xfrm>
        </p:grpSpPr>
        <p:pic>
          <p:nvPicPr>
            <p:cNvPr id="23570"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74958" y="4481726"/>
              <a:ext cx="566997" cy="184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23571" name="Rectangle 8"/>
            <p:cNvSpPr>
              <a:spLocks noChangeArrowheads="1"/>
            </p:cNvSpPr>
            <p:nvPr/>
          </p:nvSpPr>
          <p:spPr bwMode="auto">
            <a:xfrm>
              <a:off x="9289790" y="4624098"/>
              <a:ext cx="26733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pPr>
              <a:r>
                <a:rPr lang="en-US" altLang="en-US" sz="1400" b="0" dirty="0">
                  <a:solidFill>
                    <a:schemeClr val="bg2"/>
                  </a:solidFill>
                </a:rPr>
                <a:t>Slide credit: </a:t>
              </a:r>
              <a:r>
                <a:rPr lang="en-US" altLang="en-US" sz="1400" b="0" dirty="0">
                  <a:solidFill>
                    <a:schemeClr val="bg2"/>
                  </a:solidFill>
                  <a:hlinkClick r:id="rId4"/>
                </a:rPr>
                <a:t>clinicaloptions.com</a:t>
              </a:r>
              <a:endParaRPr lang="en-US" altLang="en-US" sz="1400" b="0" dirty="0">
                <a:solidFill>
                  <a:schemeClr val="bg2"/>
                </a:solidFill>
              </a:endParaRPr>
            </a:p>
          </p:txBody>
        </p:sp>
      </p:grpSp>
      <p:sp>
        <p:nvSpPr>
          <p:cNvPr id="23558" name="Text Box 11"/>
          <p:cNvSpPr txBox="1">
            <a:spLocks noChangeArrowheads="1"/>
          </p:cNvSpPr>
          <p:nvPr/>
        </p:nvSpPr>
        <p:spPr bwMode="auto">
          <a:xfrm>
            <a:off x="285750" y="6388914"/>
            <a:ext cx="600868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pPr>
            <a:r>
              <a:rPr lang="en-US" altLang="en-US" sz="1200" b="0" dirty="0">
                <a:solidFill>
                  <a:schemeClr val="bg2"/>
                </a:solidFill>
              </a:rPr>
              <a:t>Janssen HL, et al. AASLD 2016. Abstract 231. </a:t>
            </a:r>
            <a:r>
              <a:rPr lang="en-US" altLang="en-US" sz="1200" b="0" dirty="0">
                <a:solidFill>
                  <a:srgbClr val="CDCDCF"/>
                </a:solidFill>
                <a:ea typeface="MS PGothic" pitchFamily="34" charset="-128"/>
              </a:rPr>
              <a:t>Reproduced with permission. </a:t>
            </a:r>
            <a:endParaRPr lang="en-US" altLang="en-US" sz="1200" b="0" dirty="0">
              <a:solidFill>
                <a:schemeClr val="bg2"/>
              </a:solidFill>
            </a:endParaRPr>
          </a:p>
        </p:txBody>
      </p:sp>
      <p:sp>
        <p:nvSpPr>
          <p:cNvPr id="24" name="Text Box 11"/>
          <p:cNvSpPr txBox="1">
            <a:spLocks noChangeArrowheads="1"/>
          </p:cNvSpPr>
          <p:nvPr/>
        </p:nvSpPr>
        <p:spPr bwMode="auto">
          <a:xfrm>
            <a:off x="282575" y="6086121"/>
            <a:ext cx="600868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pPr>
            <a:r>
              <a:rPr lang="en-US" altLang="en-US" sz="1400" b="0" dirty="0">
                <a:solidFill>
                  <a:schemeClr val="tx1"/>
                </a:solidFill>
              </a:rPr>
              <a:t>*Includes HBV core, surface, and X proteins.</a:t>
            </a:r>
          </a:p>
        </p:txBody>
      </p:sp>
      <p:sp>
        <p:nvSpPr>
          <p:cNvPr id="10" name="Content Placeholder 2"/>
          <p:cNvSpPr txBox="1">
            <a:spLocks/>
          </p:cNvSpPr>
          <p:nvPr/>
        </p:nvSpPr>
        <p:spPr bwMode="auto">
          <a:xfrm>
            <a:off x="388403" y="5558489"/>
            <a:ext cx="8455025" cy="643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mn-lt"/>
                <a:ea typeface="+mn-ea"/>
                <a:cs typeface="+mn-cs"/>
              </a:defRPr>
            </a:lvl1pPr>
            <a:lvl2pPr marL="742950" indent="-285750" algn="l" rtl="0" eaLnBrk="0" fontAlgn="base" hangingPunct="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mn-lt"/>
              </a:defRPr>
            </a:lvl2pPr>
            <a:lvl3pPr marL="1143000" indent="-228600" algn="l" rtl="0" eaLnBrk="0" fontAlgn="base" hangingPunct="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mn-lt"/>
              </a:defRPr>
            </a:lvl3pPr>
            <a:lvl4pPr marL="1600200" indent="-228600" algn="l" rtl="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mn-lt"/>
              </a:defRPr>
            </a:lvl4pPr>
            <a:lvl5pPr marL="2057400" indent="-228600" algn="l" rtl="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mn-lt"/>
              </a:defRPr>
            </a:lvl5pPr>
            <a:lvl6pPr marL="25146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6pPr>
            <a:lvl7pPr marL="29718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7pPr>
            <a:lvl8pPr marL="34290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8pPr>
            <a:lvl9pPr marL="38862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9pPr>
          </a:lstStyle>
          <a:p>
            <a:pPr>
              <a:spcAft>
                <a:spcPct val="0"/>
              </a:spcAft>
            </a:pPr>
            <a:r>
              <a:rPr lang="en-US" altLang="en-US" sz="1800" b="0" kern="0" dirty="0">
                <a:solidFill>
                  <a:schemeClr val="tx2">
                    <a:lumMod val="20000"/>
                    <a:lumOff val="80000"/>
                  </a:schemeClr>
                </a:solidFill>
              </a:rPr>
              <a:t>At Wks 24 and 48, similar rates of pts in GS-4774 + TDF and TDF alone groups with HBV DNA &lt; 20 IU/mL</a:t>
            </a:r>
          </a:p>
        </p:txBody>
      </p:sp>
      <p:sp>
        <p:nvSpPr>
          <p:cNvPr id="11" name="Text Box 11"/>
          <p:cNvSpPr txBox="1">
            <a:spLocks noChangeArrowheads="1"/>
          </p:cNvSpPr>
          <p:nvPr/>
        </p:nvSpPr>
        <p:spPr bwMode="auto">
          <a:xfrm>
            <a:off x="2559474" y="2703693"/>
            <a:ext cx="293672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nchor="b">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eaLnBrk="1" hangingPunct="1">
              <a:lnSpc>
                <a:spcPct val="100000"/>
              </a:lnSpc>
              <a:spcBef>
                <a:spcPct val="0"/>
              </a:spcBef>
              <a:spcAft>
                <a:spcPct val="0"/>
              </a:spcAft>
              <a:buClrTx/>
              <a:buFontTx/>
              <a:buNone/>
            </a:pPr>
            <a:r>
              <a:rPr lang="en-US" altLang="en-US" sz="1600" dirty="0">
                <a:solidFill>
                  <a:schemeClr val="tx1"/>
                </a:solidFill>
              </a:rPr>
              <a:t>Changes in HBsAg</a:t>
            </a:r>
          </a:p>
        </p:txBody>
      </p:sp>
      <p:sp>
        <p:nvSpPr>
          <p:cNvPr id="12" name="TextBox 46"/>
          <p:cNvSpPr txBox="1">
            <a:spLocks noChangeArrowheads="1"/>
          </p:cNvSpPr>
          <p:nvPr/>
        </p:nvSpPr>
        <p:spPr bwMode="auto">
          <a:xfrm rot="16200000">
            <a:off x="-541240" y="3741398"/>
            <a:ext cx="259862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400" dirty="0">
                <a:solidFill>
                  <a:schemeClr val="tx1"/>
                </a:solidFill>
              </a:rPr>
              <a:t>Median (Q1, Q3) </a:t>
            </a:r>
            <a:r>
              <a:rPr lang="el-GR" altLang="en-US" sz="1400" dirty="0">
                <a:solidFill>
                  <a:schemeClr val="tx1"/>
                </a:solidFill>
              </a:rPr>
              <a:t>Δ</a:t>
            </a:r>
            <a:r>
              <a:rPr lang="en-US" altLang="en-US" sz="1400" dirty="0">
                <a:solidFill>
                  <a:schemeClr val="tx1"/>
                </a:solidFill>
              </a:rPr>
              <a:t>HBsAɑ From Baseline (log</a:t>
            </a:r>
            <a:r>
              <a:rPr lang="en-US" altLang="en-US" sz="1400" baseline="-25000" dirty="0">
                <a:solidFill>
                  <a:schemeClr val="tx1"/>
                </a:solidFill>
              </a:rPr>
              <a:t>10</a:t>
            </a:r>
            <a:r>
              <a:rPr lang="en-US" altLang="en-US" sz="1400" dirty="0">
                <a:solidFill>
                  <a:schemeClr val="tx1"/>
                </a:solidFill>
              </a:rPr>
              <a:t> IU/mL)</a:t>
            </a:r>
          </a:p>
        </p:txBody>
      </p:sp>
      <p:cxnSp>
        <p:nvCxnSpPr>
          <p:cNvPr id="13" name="Straight Connector 21"/>
          <p:cNvCxnSpPr>
            <a:cxnSpLocks noChangeShapeType="1"/>
          </p:cNvCxnSpPr>
          <p:nvPr/>
        </p:nvCxnSpPr>
        <p:spPr bwMode="auto">
          <a:xfrm>
            <a:off x="1535063" y="5032776"/>
            <a:ext cx="5025035"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14" name="Straight Connector 23"/>
          <p:cNvCxnSpPr>
            <a:cxnSpLocks noChangeShapeType="1"/>
          </p:cNvCxnSpPr>
          <p:nvPr/>
        </p:nvCxnSpPr>
        <p:spPr bwMode="auto">
          <a:xfrm flipV="1">
            <a:off x="1528164" y="2994784"/>
            <a:ext cx="0" cy="2046325"/>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15" name="Straight Connector 25"/>
          <p:cNvCxnSpPr>
            <a:cxnSpLocks noChangeShapeType="1"/>
          </p:cNvCxnSpPr>
          <p:nvPr/>
        </p:nvCxnSpPr>
        <p:spPr bwMode="auto">
          <a:xfrm flipH="1">
            <a:off x="1460478" y="3007802"/>
            <a:ext cx="64008"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16" name="Straight Connector 26"/>
          <p:cNvCxnSpPr>
            <a:cxnSpLocks noChangeShapeType="1"/>
          </p:cNvCxnSpPr>
          <p:nvPr/>
        </p:nvCxnSpPr>
        <p:spPr bwMode="auto">
          <a:xfrm flipH="1">
            <a:off x="1460478" y="3297084"/>
            <a:ext cx="64008"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17" name="Straight Connector 27"/>
          <p:cNvCxnSpPr>
            <a:cxnSpLocks noChangeShapeType="1"/>
          </p:cNvCxnSpPr>
          <p:nvPr/>
        </p:nvCxnSpPr>
        <p:spPr bwMode="auto">
          <a:xfrm flipH="1">
            <a:off x="1460478" y="3875648"/>
            <a:ext cx="64008"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18" name="Straight Connector 28"/>
          <p:cNvCxnSpPr>
            <a:cxnSpLocks noChangeShapeType="1"/>
          </p:cNvCxnSpPr>
          <p:nvPr/>
        </p:nvCxnSpPr>
        <p:spPr bwMode="auto">
          <a:xfrm flipH="1">
            <a:off x="1460478" y="4454212"/>
            <a:ext cx="64008"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19" name="Straight Connector 29"/>
          <p:cNvCxnSpPr>
            <a:cxnSpLocks noChangeShapeType="1"/>
          </p:cNvCxnSpPr>
          <p:nvPr/>
        </p:nvCxnSpPr>
        <p:spPr bwMode="auto">
          <a:xfrm flipH="1">
            <a:off x="1460478" y="4743493"/>
            <a:ext cx="64008"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20" name="Straight Connector 30"/>
          <p:cNvCxnSpPr>
            <a:cxnSpLocks noChangeShapeType="1"/>
          </p:cNvCxnSpPr>
          <p:nvPr/>
        </p:nvCxnSpPr>
        <p:spPr bwMode="auto">
          <a:xfrm flipH="1">
            <a:off x="1460478" y="5032776"/>
            <a:ext cx="64008"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sp>
        <p:nvSpPr>
          <p:cNvPr id="21" name="TextBox 31"/>
          <p:cNvSpPr txBox="1">
            <a:spLocks noChangeArrowheads="1"/>
          </p:cNvSpPr>
          <p:nvPr/>
        </p:nvSpPr>
        <p:spPr bwMode="auto">
          <a:xfrm>
            <a:off x="1025339" y="3135232"/>
            <a:ext cx="4916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a:lnSpc>
                <a:spcPct val="100000"/>
              </a:lnSpc>
              <a:spcBef>
                <a:spcPct val="0"/>
              </a:spcBef>
              <a:spcAft>
                <a:spcPct val="0"/>
              </a:spcAft>
              <a:buClrTx/>
              <a:buFontTx/>
              <a:buNone/>
            </a:pPr>
            <a:r>
              <a:rPr lang="en-US" altLang="en-US" sz="1400" b="0" dirty="0">
                <a:solidFill>
                  <a:schemeClr val="tx1"/>
                </a:solidFill>
              </a:rPr>
              <a:t>0.1</a:t>
            </a:r>
          </a:p>
        </p:txBody>
      </p:sp>
      <p:sp>
        <p:nvSpPr>
          <p:cNvPr id="22" name="TextBox 32"/>
          <p:cNvSpPr txBox="1">
            <a:spLocks noChangeArrowheads="1"/>
          </p:cNvSpPr>
          <p:nvPr/>
        </p:nvSpPr>
        <p:spPr bwMode="auto">
          <a:xfrm>
            <a:off x="996762" y="3424164"/>
            <a:ext cx="52019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a:lnSpc>
                <a:spcPct val="100000"/>
              </a:lnSpc>
              <a:spcBef>
                <a:spcPct val="0"/>
              </a:spcBef>
              <a:spcAft>
                <a:spcPct val="0"/>
              </a:spcAft>
              <a:buClrTx/>
              <a:buFontTx/>
              <a:buNone/>
            </a:pPr>
            <a:r>
              <a:rPr lang="en-US" altLang="en-US" sz="1400" b="0" dirty="0">
                <a:solidFill>
                  <a:schemeClr val="tx1"/>
                </a:solidFill>
              </a:rPr>
              <a:t>0</a:t>
            </a:r>
          </a:p>
        </p:txBody>
      </p:sp>
      <p:sp>
        <p:nvSpPr>
          <p:cNvPr id="23" name="TextBox 33"/>
          <p:cNvSpPr txBox="1">
            <a:spLocks noChangeArrowheads="1"/>
          </p:cNvSpPr>
          <p:nvPr/>
        </p:nvSpPr>
        <p:spPr bwMode="auto">
          <a:xfrm>
            <a:off x="950129" y="3720633"/>
            <a:ext cx="56682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a:lnSpc>
                <a:spcPct val="100000"/>
              </a:lnSpc>
              <a:spcBef>
                <a:spcPct val="0"/>
              </a:spcBef>
              <a:spcAft>
                <a:spcPct val="0"/>
              </a:spcAft>
              <a:buClrTx/>
              <a:buFontTx/>
              <a:buNone/>
            </a:pPr>
            <a:r>
              <a:rPr lang="en-US" altLang="en-US" sz="1400" b="0" dirty="0">
                <a:solidFill>
                  <a:schemeClr val="tx1"/>
                </a:solidFill>
              </a:rPr>
              <a:t>-0.1</a:t>
            </a:r>
          </a:p>
        </p:txBody>
      </p:sp>
      <p:sp>
        <p:nvSpPr>
          <p:cNvPr id="25" name="TextBox 34"/>
          <p:cNvSpPr txBox="1">
            <a:spLocks noChangeArrowheads="1"/>
          </p:cNvSpPr>
          <p:nvPr/>
        </p:nvSpPr>
        <p:spPr bwMode="auto">
          <a:xfrm>
            <a:off x="918442" y="4009566"/>
            <a:ext cx="59851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a:lnSpc>
                <a:spcPct val="100000"/>
              </a:lnSpc>
              <a:spcBef>
                <a:spcPct val="0"/>
              </a:spcBef>
              <a:spcAft>
                <a:spcPct val="0"/>
              </a:spcAft>
              <a:buClrTx/>
              <a:buFontTx/>
              <a:buNone/>
            </a:pPr>
            <a:r>
              <a:rPr lang="en-US" altLang="en-US" sz="1400" b="0" dirty="0">
                <a:solidFill>
                  <a:schemeClr val="tx1"/>
                </a:solidFill>
              </a:rPr>
              <a:t>-0.2</a:t>
            </a:r>
          </a:p>
        </p:txBody>
      </p:sp>
      <p:sp>
        <p:nvSpPr>
          <p:cNvPr id="26" name="TextBox 35"/>
          <p:cNvSpPr txBox="1">
            <a:spLocks noChangeArrowheads="1"/>
          </p:cNvSpPr>
          <p:nvPr/>
        </p:nvSpPr>
        <p:spPr bwMode="auto">
          <a:xfrm>
            <a:off x="918442" y="4582405"/>
            <a:ext cx="59851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a:lnSpc>
                <a:spcPct val="100000"/>
              </a:lnSpc>
              <a:spcBef>
                <a:spcPct val="0"/>
              </a:spcBef>
              <a:spcAft>
                <a:spcPct val="0"/>
              </a:spcAft>
              <a:buClrTx/>
              <a:buFontTx/>
              <a:buNone/>
            </a:pPr>
            <a:r>
              <a:rPr lang="en-US" altLang="en-US" sz="1400" b="0" dirty="0">
                <a:solidFill>
                  <a:schemeClr val="tx1"/>
                </a:solidFill>
              </a:rPr>
              <a:t>-0.4</a:t>
            </a:r>
          </a:p>
        </p:txBody>
      </p:sp>
      <p:sp>
        <p:nvSpPr>
          <p:cNvPr id="27" name="TextBox 36"/>
          <p:cNvSpPr txBox="1">
            <a:spLocks noChangeArrowheads="1"/>
          </p:cNvSpPr>
          <p:nvPr/>
        </p:nvSpPr>
        <p:spPr bwMode="auto">
          <a:xfrm>
            <a:off x="918441" y="4868824"/>
            <a:ext cx="59851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a:lnSpc>
                <a:spcPct val="100000"/>
              </a:lnSpc>
              <a:spcBef>
                <a:spcPct val="0"/>
              </a:spcBef>
              <a:spcAft>
                <a:spcPct val="0"/>
              </a:spcAft>
              <a:buClrTx/>
              <a:buFontTx/>
              <a:buNone/>
            </a:pPr>
            <a:r>
              <a:rPr lang="en-US" altLang="en-US" sz="1400" b="0" dirty="0">
                <a:solidFill>
                  <a:schemeClr val="tx1"/>
                </a:solidFill>
              </a:rPr>
              <a:t>-0.5</a:t>
            </a:r>
          </a:p>
        </p:txBody>
      </p:sp>
      <p:cxnSp>
        <p:nvCxnSpPr>
          <p:cNvPr id="28" name="Straight Connector 41"/>
          <p:cNvCxnSpPr>
            <a:cxnSpLocks noChangeShapeType="1"/>
          </p:cNvCxnSpPr>
          <p:nvPr/>
        </p:nvCxnSpPr>
        <p:spPr bwMode="auto">
          <a:xfrm>
            <a:off x="2363425" y="5039210"/>
            <a:ext cx="0" cy="64008"/>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29" name="Straight Connector 42"/>
          <p:cNvCxnSpPr>
            <a:cxnSpLocks noChangeShapeType="1"/>
          </p:cNvCxnSpPr>
          <p:nvPr/>
        </p:nvCxnSpPr>
        <p:spPr bwMode="auto">
          <a:xfrm>
            <a:off x="4037277" y="5039210"/>
            <a:ext cx="0" cy="64008"/>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30" name="Straight Connector 43"/>
          <p:cNvCxnSpPr>
            <a:cxnSpLocks noChangeShapeType="1"/>
          </p:cNvCxnSpPr>
          <p:nvPr/>
        </p:nvCxnSpPr>
        <p:spPr bwMode="auto">
          <a:xfrm>
            <a:off x="5711129" y="5039210"/>
            <a:ext cx="0" cy="64008"/>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31" name="Straight Connector 44"/>
          <p:cNvCxnSpPr>
            <a:cxnSpLocks noChangeShapeType="1"/>
          </p:cNvCxnSpPr>
          <p:nvPr/>
        </p:nvCxnSpPr>
        <p:spPr bwMode="auto">
          <a:xfrm>
            <a:off x="6545543" y="5039210"/>
            <a:ext cx="0" cy="64008"/>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32" name="Straight Connector 41"/>
          <p:cNvCxnSpPr>
            <a:cxnSpLocks noChangeShapeType="1"/>
          </p:cNvCxnSpPr>
          <p:nvPr/>
        </p:nvCxnSpPr>
        <p:spPr bwMode="auto">
          <a:xfrm>
            <a:off x="1526499" y="5030816"/>
            <a:ext cx="0" cy="64008"/>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33" name="Straight Connector 25"/>
          <p:cNvCxnSpPr>
            <a:cxnSpLocks noChangeShapeType="1"/>
          </p:cNvCxnSpPr>
          <p:nvPr/>
        </p:nvCxnSpPr>
        <p:spPr bwMode="auto">
          <a:xfrm flipH="1">
            <a:off x="1460478" y="3586366"/>
            <a:ext cx="64008"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34" name="Straight Connector 26"/>
          <p:cNvCxnSpPr>
            <a:cxnSpLocks noChangeShapeType="1"/>
          </p:cNvCxnSpPr>
          <p:nvPr/>
        </p:nvCxnSpPr>
        <p:spPr bwMode="auto">
          <a:xfrm flipH="1">
            <a:off x="1460478" y="4164930"/>
            <a:ext cx="64008"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sp>
        <p:nvSpPr>
          <p:cNvPr id="35" name="TextBox 31"/>
          <p:cNvSpPr txBox="1">
            <a:spLocks noChangeArrowheads="1"/>
          </p:cNvSpPr>
          <p:nvPr/>
        </p:nvSpPr>
        <p:spPr bwMode="auto">
          <a:xfrm>
            <a:off x="1025339" y="2851325"/>
            <a:ext cx="4916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a:lnSpc>
                <a:spcPct val="100000"/>
              </a:lnSpc>
              <a:spcBef>
                <a:spcPct val="0"/>
              </a:spcBef>
              <a:spcAft>
                <a:spcPct val="0"/>
              </a:spcAft>
              <a:buClrTx/>
              <a:buFontTx/>
              <a:buNone/>
            </a:pPr>
            <a:r>
              <a:rPr lang="en-US" altLang="en-US" sz="1400" b="0" dirty="0">
                <a:solidFill>
                  <a:schemeClr val="tx1"/>
                </a:solidFill>
              </a:rPr>
              <a:t>0.2</a:t>
            </a:r>
          </a:p>
        </p:txBody>
      </p:sp>
      <p:sp>
        <p:nvSpPr>
          <p:cNvPr id="37" name="TextBox 34"/>
          <p:cNvSpPr txBox="1">
            <a:spLocks noChangeArrowheads="1"/>
          </p:cNvSpPr>
          <p:nvPr/>
        </p:nvSpPr>
        <p:spPr bwMode="auto">
          <a:xfrm>
            <a:off x="918074" y="4295985"/>
            <a:ext cx="59851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a:lnSpc>
                <a:spcPct val="100000"/>
              </a:lnSpc>
              <a:spcBef>
                <a:spcPct val="0"/>
              </a:spcBef>
              <a:spcAft>
                <a:spcPct val="0"/>
              </a:spcAft>
              <a:buClrTx/>
              <a:buFontTx/>
              <a:buNone/>
            </a:pPr>
            <a:r>
              <a:rPr lang="en-US" altLang="en-US" sz="1400" b="0" dirty="0">
                <a:solidFill>
                  <a:schemeClr val="tx1"/>
                </a:solidFill>
              </a:rPr>
              <a:t>-0.3</a:t>
            </a:r>
          </a:p>
        </p:txBody>
      </p:sp>
      <p:cxnSp>
        <p:nvCxnSpPr>
          <p:cNvPr id="38" name="Straight Connector 41"/>
          <p:cNvCxnSpPr>
            <a:cxnSpLocks noChangeShapeType="1"/>
          </p:cNvCxnSpPr>
          <p:nvPr/>
        </p:nvCxnSpPr>
        <p:spPr bwMode="auto">
          <a:xfrm>
            <a:off x="3200351" y="5037523"/>
            <a:ext cx="0" cy="64008"/>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39" name="Straight Connector 42"/>
          <p:cNvCxnSpPr>
            <a:cxnSpLocks noChangeShapeType="1"/>
          </p:cNvCxnSpPr>
          <p:nvPr/>
        </p:nvCxnSpPr>
        <p:spPr bwMode="auto">
          <a:xfrm>
            <a:off x="4874203" y="5037523"/>
            <a:ext cx="0" cy="64008"/>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sp>
        <p:nvSpPr>
          <p:cNvPr id="40" name="TextBox 32"/>
          <p:cNvSpPr txBox="1">
            <a:spLocks noChangeArrowheads="1"/>
          </p:cNvSpPr>
          <p:nvPr/>
        </p:nvSpPr>
        <p:spPr bwMode="auto">
          <a:xfrm>
            <a:off x="1339579" y="5056327"/>
            <a:ext cx="37384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400" b="0" dirty="0">
                <a:solidFill>
                  <a:schemeClr val="tx1"/>
                </a:solidFill>
              </a:rPr>
              <a:t>0</a:t>
            </a:r>
          </a:p>
        </p:txBody>
      </p:sp>
      <p:sp>
        <p:nvSpPr>
          <p:cNvPr id="41" name="TextBox 32"/>
          <p:cNvSpPr txBox="1">
            <a:spLocks noChangeArrowheads="1"/>
          </p:cNvSpPr>
          <p:nvPr/>
        </p:nvSpPr>
        <p:spPr bwMode="auto">
          <a:xfrm>
            <a:off x="2170730" y="5056327"/>
            <a:ext cx="37384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400" b="0" dirty="0">
                <a:solidFill>
                  <a:schemeClr val="tx1"/>
                </a:solidFill>
              </a:rPr>
              <a:t>4</a:t>
            </a:r>
          </a:p>
        </p:txBody>
      </p:sp>
      <p:sp>
        <p:nvSpPr>
          <p:cNvPr id="42" name="TextBox 32"/>
          <p:cNvSpPr txBox="1">
            <a:spLocks noChangeArrowheads="1"/>
          </p:cNvSpPr>
          <p:nvPr/>
        </p:nvSpPr>
        <p:spPr bwMode="auto">
          <a:xfrm>
            <a:off x="2978735" y="5056327"/>
            <a:ext cx="42929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400" b="0" dirty="0">
                <a:solidFill>
                  <a:schemeClr val="tx1"/>
                </a:solidFill>
              </a:rPr>
              <a:t>12</a:t>
            </a:r>
          </a:p>
        </p:txBody>
      </p:sp>
      <p:sp>
        <p:nvSpPr>
          <p:cNvPr id="43" name="TextBox 32"/>
          <p:cNvSpPr txBox="1">
            <a:spLocks noChangeArrowheads="1"/>
          </p:cNvSpPr>
          <p:nvPr/>
        </p:nvSpPr>
        <p:spPr bwMode="auto">
          <a:xfrm>
            <a:off x="3824576" y="5056327"/>
            <a:ext cx="42929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400" b="0" dirty="0">
                <a:solidFill>
                  <a:schemeClr val="tx1"/>
                </a:solidFill>
              </a:rPr>
              <a:t>20</a:t>
            </a:r>
          </a:p>
        </p:txBody>
      </p:sp>
      <p:sp>
        <p:nvSpPr>
          <p:cNvPr id="44" name="TextBox 32"/>
          <p:cNvSpPr txBox="1">
            <a:spLocks noChangeArrowheads="1"/>
          </p:cNvSpPr>
          <p:nvPr/>
        </p:nvSpPr>
        <p:spPr bwMode="auto">
          <a:xfrm>
            <a:off x="4655547" y="5056327"/>
            <a:ext cx="42929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400" b="0" dirty="0">
                <a:solidFill>
                  <a:schemeClr val="tx1"/>
                </a:solidFill>
              </a:rPr>
              <a:t>28</a:t>
            </a:r>
          </a:p>
        </p:txBody>
      </p:sp>
      <p:sp>
        <p:nvSpPr>
          <p:cNvPr id="45" name="TextBox 32"/>
          <p:cNvSpPr txBox="1">
            <a:spLocks noChangeArrowheads="1"/>
          </p:cNvSpPr>
          <p:nvPr/>
        </p:nvSpPr>
        <p:spPr bwMode="auto">
          <a:xfrm>
            <a:off x="5491542" y="5056327"/>
            <a:ext cx="42929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400" b="0" dirty="0">
                <a:solidFill>
                  <a:schemeClr val="tx1"/>
                </a:solidFill>
              </a:rPr>
              <a:t>36</a:t>
            </a:r>
          </a:p>
        </p:txBody>
      </p:sp>
      <p:sp>
        <p:nvSpPr>
          <p:cNvPr id="46" name="TextBox 32"/>
          <p:cNvSpPr txBox="1">
            <a:spLocks noChangeArrowheads="1"/>
          </p:cNvSpPr>
          <p:nvPr/>
        </p:nvSpPr>
        <p:spPr bwMode="auto">
          <a:xfrm>
            <a:off x="6330456" y="5056327"/>
            <a:ext cx="42929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400" b="0" dirty="0">
                <a:solidFill>
                  <a:schemeClr val="tx1"/>
                </a:solidFill>
              </a:rPr>
              <a:t>48</a:t>
            </a:r>
          </a:p>
        </p:txBody>
      </p:sp>
      <p:sp>
        <p:nvSpPr>
          <p:cNvPr id="47" name="Text Box 11"/>
          <p:cNvSpPr txBox="1">
            <a:spLocks noChangeArrowheads="1"/>
          </p:cNvSpPr>
          <p:nvPr/>
        </p:nvSpPr>
        <p:spPr bwMode="auto">
          <a:xfrm>
            <a:off x="2615173" y="5276536"/>
            <a:ext cx="29367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nchor="b">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eaLnBrk="1" hangingPunct="1">
              <a:lnSpc>
                <a:spcPct val="100000"/>
              </a:lnSpc>
              <a:spcBef>
                <a:spcPct val="0"/>
              </a:spcBef>
              <a:spcAft>
                <a:spcPct val="0"/>
              </a:spcAft>
              <a:buClrTx/>
              <a:buFontTx/>
              <a:buNone/>
            </a:pPr>
            <a:r>
              <a:rPr lang="en-US" altLang="en-US" sz="1400" dirty="0">
                <a:solidFill>
                  <a:schemeClr val="tx1"/>
                </a:solidFill>
              </a:rPr>
              <a:t>Study Wk</a:t>
            </a:r>
          </a:p>
        </p:txBody>
      </p:sp>
      <p:sp>
        <p:nvSpPr>
          <p:cNvPr id="5" name="Freeform: Shape 4"/>
          <p:cNvSpPr/>
          <p:nvPr/>
        </p:nvSpPr>
        <p:spPr bwMode="auto">
          <a:xfrm>
            <a:off x="1505291" y="3594479"/>
            <a:ext cx="5013251" cy="271130"/>
          </a:xfrm>
          <a:custGeom>
            <a:avLst/>
            <a:gdLst>
              <a:gd name="connsiteX0" fmla="*/ 0 w 5013251"/>
              <a:gd name="connsiteY0" fmla="*/ 0 h 271130"/>
              <a:gd name="connsiteX1" fmla="*/ 435935 w 5013251"/>
              <a:gd name="connsiteY1" fmla="*/ 79744 h 271130"/>
              <a:gd name="connsiteX2" fmla="*/ 850604 w 5013251"/>
              <a:gd name="connsiteY2" fmla="*/ 37213 h 271130"/>
              <a:gd name="connsiteX3" fmla="*/ 1270591 w 5013251"/>
              <a:gd name="connsiteY3" fmla="*/ 116958 h 271130"/>
              <a:gd name="connsiteX4" fmla="*/ 1690577 w 5013251"/>
              <a:gd name="connsiteY4" fmla="*/ 90376 h 271130"/>
              <a:gd name="connsiteX5" fmla="*/ 2121195 w 5013251"/>
              <a:gd name="connsiteY5" fmla="*/ 217967 h 271130"/>
              <a:gd name="connsiteX6" fmla="*/ 2519916 w 5013251"/>
              <a:gd name="connsiteY6" fmla="*/ 132907 h 271130"/>
              <a:gd name="connsiteX7" fmla="*/ 2945218 w 5013251"/>
              <a:gd name="connsiteY7" fmla="*/ 207334 h 271130"/>
              <a:gd name="connsiteX8" fmla="*/ 3354572 w 5013251"/>
              <a:gd name="connsiteY8" fmla="*/ 191386 h 271130"/>
              <a:gd name="connsiteX9" fmla="*/ 3774558 w 5013251"/>
              <a:gd name="connsiteY9" fmla="*/ 180753 h 271130"/>
              <a:gd name="connsiteX10" fmla="*/ 4189228 w 5013251"/>
              <a:gd name="connsiteY10" fmla="*/ 202018 h 271130"/>
              <a:gd name="connsiteX11" fmla="*/ 4609214 w 5013251"/>
              <a:gd name="connsiteY11" fmla="*/ 271130 h 271130"/>
              <a:gd name="connsiteX12" fmla="*/ 5013251 w 5013251"/>
              <a:gd name="connsiteY12" fmla="*/ 154172 h 2711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013251" h="271130">
                <a:moveTo>
                  <a:pt x="0" y="0"/>
                </a:moveTo>
                <a:lnTo>
                  <a:pt x="435935" y="79744"/>
                </a:lnTo>
                <a:lnTo>
                  <a:pt x="850604" y="37213"/>
                </a:lnTo>
                <a:lnTo>
                  <a:pt x="1270591" y="116958"/>
                </a:lnTo>
                <a:lnTo>
                  <a:pt x="1690577" y="90376"/>
                </a:lnTo>
                <a:lnTo>
                  <a:pt x="2121195" y="217967"/>
                </a:lnTo>
                <a:lnTo>
                  <a:pt x="2519916" y="132907"/>
                </a:lnTo>
                <a:lnTo>
                  <a:pt x="2945218" y="207334"/>
                </a:lnTo>
                <a:lnTo>
                  <a:pt x="3354572" y="191386"/>
                </a:lnTo>
                <a:lnTo>
                  <a:pt x="3774558" y="180753"/>
                </a:lnTo>
                <a:lnTo>
                  <a:pt x="4189228" y="202018"/>
                </a:lnTo>
                <a:lnTo>
                  <a:pt x="4609214" y="271130"/>
                </a:lnTo>
                <a:lnTo>
                  <a:pt x="5013251" y="154172"/>
                </a:lnTo>
              </a:path>
            </a:pathLst>
          </a:custGeom>
          <a:noFill/>
          <a:ln w="28575">
            <a:solidFill>
              <a:schemeClr val="accent3"/>
            </a:solidFill>
            <a:miter lim="800000"/>
            <a:headEnd/>
            <a:tailEnd/>
          </a:ln>
          <a:extLst>
            <a:ext uri="{909E8E84-426E-40DD-AFC4-6F175D3DCCD1}">
              <a14:hiddenFill xmlns:a14="http://schemas.microsoft.com/office/drawing/2010/main">
                <a:solidFill>
                  <a:srgbClr val="FFFFFF"/>
                </a:solidFill>
              </a14:hiddenFill>
            </a:ext>
          </a:extLst>
        </p:spPr>
        <p:txBody>
          <a:bodyPr rtlCol="0" anchor="ctr"/>
          <a:lstStyle/>
          <a:p>
            <a:pPr algn="ctr"/>
            <a:endParaRPr lang="en-US" dirty="0"/>
          </a:p>
        </p:txBody>
      </p:sp>
      <p:sp>
        <p:nvSpPr>
          <p:cNvPr id="6" name="Freeform: Shape 5"/>
          <p:cNvSpPr/>
          <p:nvPr/>
        </p:nvSpPr>
        <p:spPr bwMode="auto">
          <a:xfrm>
            <a:off x="1510607" y="3589162"/>
            <a:ext cx="5029200" cy="154172"/>
          </a:xfrm>
          <a:custGeom>
            <a:avLst/>
            <a:gdLst>
              <a:gd name="connsiteX0" fmla="*/ 0 w 5029200"/>
              <a:gd name="connsiteY0" fmla="*/ 15949 h 154172"/>
              <a:gd name="connsiteX1" fmla="*/ 430619 w 5029200"/>
              <a:gd name="connsiteY1" fmla="*/ 0 h 154172"/>
              <a:gd name="connsiteX2" fmla="*/ 850605 w 5029200"/>
              <a:gd name="connsiteY2" fmla="*/ 5317 h 154172"/>
              <a:gd name="connsiteX3" fmla="*/ 1265275 w 5029200"/>
              <a:gd name="connsiteY3" fmla="*/ 0 h 154172"/>
              <a:gd name="connsiteX4" fmla="*/ 1685261 w 5029200"/>
              <a:gd name="connsiteY4" fmla="*/ 10633 h 154172"/>
              <a:gd name="connsiteX5" fmla="*/ 2099930 w 5029200"/>
              <a:gd name="connsiteY5" fmla="*/ 85061 h 154172"/>
              <a:gd name="connsiteX6" fmla="*/ 2525233 w 5029200"/>
              <a:gd name="connsiteY6" fmla="*/ 127591 h 154172"/>
              <a:gd name="connsiteX7" fmla="*/ 2934586 w 5029200"/>
              <a:gd name="connsiteY7" fmla="*/ 58479 h 154172"/>
              <a:gd name="connsiteX8" fmla="*/ 3359888 w 5029200"/>
              <a:gd name="connsiteY8" fmla="*/ 148856 h 154172"/>
              <a:gd name="connsiteX9" fmla="*/ 3769242 w 5029200"/>
              <a:gd name="connsiteY9" fmla="*/ 95693 h 154172"/>
              <a:gd name="connsiteX10" fmla="*/ 4183912 w 5029200"/>
              <a:gd name="connsiteY10" fmla="*/ 154172 h 154172"/>
              <a:gd name="connsiteX11" fmla="*/ 4609214 w 5029200"/>
              <a:gd name="connsiteY11" fmla="*/ 143540 h 154172"/>
              <a:gd name="connsiteX12" fmla="*/ 5029200 w 5029200"/>
              <a:gd name="connsiteY12" fmla="*/ 106326 h 154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029200" h="154172">
                <a:moveTo>
                  <a:pt x="0" y="15949"/>
                </a:moveTo>
                <a:lnTo>
                  <a:pt x="430619" y="0"/>
                </a:lnTo>
                <a:lnTo>
                  <a:pt x="850605" y="5317"/>
                </a:lnTo>
                <a:lnTo>
                  <a:pt x="1265275" y="0"/>
                </a:lnTo>
                <a:lnTo>
                  <a:pt x="1685261" y="10633"/>
                </a:lnTo>
                <a:lnTo>
                  <a:pt x="2099930" y="85061"/>
                </a:lnTo>
                <a:lnTo>
                  <a:pt x="2525233" y="127591"/>
                </a:lnTo>
                <a:lnTo>
                  <a:pt x="2934586" y="58479"/>
                </a:lnTo>
                <a:lnTo>
                  <a:pt x="3359888" y="148856"/>
                </a:lnTo>
                <a:lnTo>
                  <a:pt x="3769242" y="95693"/>
                </a:lnTo>
                <a:lnTo>
                  <a:pt x="4183912" y="154172"/>
                </a:lnTo>
                <a:lnTo>
                  <a:pt x="4609214" y="143540"/>
                </a:lnTo>
                <a:lnTo>
                  <a:pt x="5029200" y="106326"/>
                </a:lnTo>
              </a:path>
            </a:pathLst>
          </a:custGeom>
          <a:noFill/>
          <a:ln w="2857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rtlCol="0" anchor="ctr"/>
          <a:lstStyle/>
          <a:p>
            <a:pPr algn="ctr"/>
            <a:endParaRPr lang="en-US" dirty="0"/>
          </a:p>
        </p:txBody>
      </p:sp>
      <p:sp>
        <p:nvSpPr>
          <p:cNvPr id="7" name="Freeform: Shape 6"/>
          <p:cNvSpPr/>
          <p:nvPr/>
        </p:nvSpPr>
        <p:spPr bwMode="auto">
          <a:xfrm>
            <a:off x="1515923" y="3567897"/>
            <a:ext cx="5018568" cy="196702"/>
          </a:xfrm>
          <a:custGeom>
            <a:avLst/>
            <a:gdLst>
              <a:gd name="connsiteX0" fmla="*/ 0 w 5018568"/>
              <a:gd name="connsiteY0" fmla="*/ 21265 h 196702"/>
              <a:gd name="connsiteX1" fmla="*/ 430619 w 5018568"/>
              <a:gd name="connsiteY1" fmla="*/ 15949 h 196702"/>
              <a:gd name="connsiteX2" fmla="*/ 850605 w 5018568"/>
              <a:gd name="connsiteY2" fmla="*/ 0 h 196702"/>
              <a:gd name="connsiteX3" fmla="*/ 1254642 w 5018568"/>
              <a:gd name="connsiteY3" fmla="*/ 31898 h 196702"/>
              <a:gd name="connsiteX4" fmla="*/ 1679945 w 5018568"/>
              <a:gd name="connsiteY4" fmla="*/ 21265 h 196702"/>
              <a:gd name="connsiteX5" fmla="*/ 2089298 w 5018568"/>
              <a:gd name="connsiteY5" fmla="*/ 31898 h 196702"/>
              <a:gd name="connsiteX6" fmla="*/ 2514600 w 5018568"/>
              <a:gd name="connsiteY6" fmla="*/ 79744 h 196702"/>
              <a:gd name="connsiteX7" fmla="*/ 2929270 w 5018568"/>
              <a:gd name="connsiteY7" fmla="*/ 79744 h 196702"/>
              <a:gd name="connsiteX8" fmla="*/ 3338624 w 5018568"/>
              <a:gd name="connsiteY8" fmla="*/ 164805 h 196702"/>
              <a:gd name="connsiteX9" fmla="*/ 3763926 w 5018568"/>
              <a:gd name="connsiteY9" fmla="*/ 127591 h 196702"/>
              <a:gd name="connsiteX10" fmla="*/ 4178596 w 5018568"/>
              <a:gd name="connsiteY10" fmla="*/ 196702 h 196702"/>
              <a:gd name="connsiteX11" fmla="*/ 4603898 w 5018568"/>
              <a:gd name="connsiteY11" fmla="*/ 180754 h 196702"/>
              <a:gd name="connsiteX12" fmla="*/ 5018568 w 5018568"/>
              <a:gd name="connsiteY12" fmla="*/ 143540 h 196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018568" h="196702">
                <a:moveTo>
                  <a:pt x="0" y="21265"/>
                </a:moveTo>
                <a:lnTo>
                  <a:pt x="430619" y="15949"/>
                </a:lnTo>
                <a:lnTo>
                  <a:pt x="850605" y="0"/>
                </a:lnTo>
                <a:lnTo>
                  <a:pt x="1254642" y="31898"/>
                </a:lnTo>
                <a:lnTo>
                  <a:pt x="1679945" y="21265"/>
                </a:lnTo>
                <a:lnTo>
                  <a:pt x="2089298" y="31898"/>
                </a:lnTo>
                <a:lnTo>
                  <a:pt x="2514600" y="79744"/>
                </a:lnTo>
                <a:lnTo>
                  <a:pt x="2929270" y="79744"/>
                </a:lnTo>
                <a:lnTo>
                  <a:pt x="3338624" y="164805"/>
                </a:lnTo>
                <a:lnTo>
                  <a:pt x="3763926" y="127591"/>
                </a:lnTo>
                <a:lnTo>
                  <a:pt x="4178596" y="196702"/>
                </a:lnTo>
                <a:lnTo>
                  <a:pt x="4603898" y="180754"/>
                </a:lnTo>
                <a:lnTo>
                  <a:pt x="5018568" y="143540"/>
                </a:lnTo>
              </a:path>
            </a:pathLst>
          </a:custGeom>
          <a:noFill/>
          <a:ln w="2857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rtlCol="0" anchor="ctr"/>
          <a:lstStyle/>
          <a:p>
            <a:pPr algn="ctr"/>
            <a:endParaRPr lang="en-US" dirty="0"/>
          </a:p>
        </p:txBody>
      </p:sp>
      <p:grpSp>
        <p:nvGrpSpPr>
          <p:cNvPr id="23565" name="Group 23564"/>
          <p:cNvGrpSpPr/>
          <p:nvPr/>
        </p:nvGrpSpPr>
        <p:grpSpPr>
          <a:xfrm>
            <a:off x="1873062" y="3475666"/>
            <a:ext cx="4718769" cy="794576"/>
            <a:chOff x="2212520" y="3453727"/>
            <a:chExt cx="4718769" cy="794576"/>
          </a:xfrm>
        </p:grpSpPr>
        <p:grpSp>
          <p:nvGrpSpPr>
            <p:cNvPr id="23559" name="Group 23558"/>
            <p:cNvGrpSpPr/>
            <p:nvPr/>
          </p:nvGrpSpPr>
          <p:grpSpPr>
            <a:xfrm>
              <a:off x="2212520" y="3493102"/>
              <a:ext cx="130629" cy="228293"/>
              <a:chOff x="2204357" y="3538532"/>
              <a:chExt cx="130629" cy="156042"/>
            </a:xfrm>
          </p:grpSpPr>
          <p:cxnSp>
            <p:nvCxnSpPr>
              <p:cNvPr id="23552" name="Straight Connector 23551"/>
              <p:cNvCxnSpPr/>
              <p:nvPr/>
            </p:nvCxnSpPr>
            <p:spPr bwMode="auto">
              <a:xfrm>
                <a:off x="2269671" y="3538532"/>
                <a:ext cx="0" cy="153266"/>
              </a:xfrm>
              <a:prstGeom prst="line">
                <a:avLst/>
              </a:prstGeom>
              <a:noFill/>
              <a:ln w="12700" cap="flat" cmpd="sng" algn="ctr">
                <a:solidFill>
                  <a:schemeClr val="tx2"/>
                </a:solidFill>
                <a:prstDash val="solid"/>
                <a:round/>
                <a:headEnd type="none" w="med" len="med"/>
                <a:tailEnd type="none" w="med" len="med"/>
              </a:ln>
              <a:effectLst/>
            </p:spPr>
          </p:cxnSp>
          <p:cxnSp>
            <p:nvCxnSpPr>
              <p:cNvPr id="23554" name="Straight Connector 23553"/>
              <p:cNvCxnSpPr/>
              <p:nvPr/>
            </p:nvCxnSpPr>
            <p:spPr bwMode="auto">
              <a:xfrm>
                <a:off x="2204357" y="3538532"/>
                <a:ext cx="130629" cy="0"/>
              </a:xfrm>
              <a:prstGeom prst="line">
                <a:avLst/>
              </a:prstGeom>
              <a:noFill/>
              <a:ln w="12700" cap="flat" cmpd="sng" algn="ctr">
                <a:solidFill>
                  <a:schemeClr val="tx2"/>
                </a:solidFill>
                <a:prstDash val="solid"/>
                <a:round/>
                <a:headEnd type="none" w="med" len="med"/>
                <a:tailEnd type="none" w="med" len="med"/>
              </a:ln>
              <a:effectLst/>
            </p:spPr>
          </p:cxnSp>
          <p:cxnSp>
            <p:nvCxnSpPr>
              <p:cNvPr id="57" name="Straight Connector 56"/>
              <p:cNvCxnSpPr/>
              <p:nvPr/>
            </p:nvCxnSpPr>
            <p:spPr bwMode="auto">
              <a:xfrm>
                <a:off x="2204357" y="3694574"/>
                <a:ext cx="130629" cy="0"/>
              </a:xfrm>
              <a:prstGeom prst="line">
                <a:avLst/>
              </a:prstGeom>
              <a:noFill/>
              <a:ln w="12700" cap="flat" cmpd="sng" algn="ctr">
                <a:solidFill>
                  <a:schemeClr val="tx2"/>
                </a:solidFill>
                <a:prstDash val="solid"/>
                <a:round/>
                <a:headEnd type="none" w="med" len="med"/>
                <a:tailEnd type="none" w="med" len="med"/>
              </a:ln>
              <a:effectLst/>
            </p:spPr>
          </p:cxnSp>
        </p:grpSp>
        <p:grpSp>
          <p:nvGrpSpPr>
            <p:cNvPr id="76" name="Group 75"/>
            <p:cNvGrpSpPr/>
            <p:nvPr/>
          </p:nvGrpSpPr>
          <p:grpSpPr>
            <a:xfrm>
              <a:off x="4298628" y="3495614"/>
              <a:ext cx="130629" cy="510392"/>
              <a:chOff x="2204357" y="3538532"/>
              <a:chExt cx="130629" cy="155106"/>
            </a:xfrm>
          </p:grpSpPr>
          <p:cxnSp>
            <p:nvCxnSpPr>
              <p:cNvPr id="77" name="Straight Connector 76"/>
              <p:cNvCxnSpPr/>
              <p:nvPr/>
            </p:nvCxnSpPr>
            <p:spPr bwMode="auto">
              <a:xfrm>
                <a:off x="2269671" y="3538532"/>
                <a:ext cx="0" cy="153266"/>
              </a:xfrm>
              <a:prstGeom prst="line">
                <a:avLst/>
              </a:prstGeom>
              <a:noFill/>
              <a:ln w="12700" cap="flat" cmpd="sng" algn="ctr">
                <a:solidFill>
                  <a:schemeClr val="tx2"/>
                </a:solidFill>
                <a:prstDash val="solid"/>
                <a:round/>
                <a:headEnd type="none" w="med" len="med"/>
                <a:tailEnd type="none" w="med" len="med"/>
              </a:ln>
              <a:effectLst/>
            </p:spPr>
          </p:cxnSp>
          <p:cxnSp>
            <p:nvCxnSpPr>
              <p:cNvPr id="78" name="Straight Connector 77"/>
              <p:cNvCxnSpPr/>
              <p:nvPr/>
            </p:nvCxnSpPr>
            <p:spPr bwMode="auto">
              <a:xfrm>
                <a:off x="2204357" y="3538532"/>
                <a:ext cx="130629" cy="0"/>
              </a:xfrm>
              <a:prstGeom prst="line">
                <a:avLst/>
              </a:prstGeom>
              <a:noFill/>
              <a:ln w="12700" cap="flat" cmpd="sng" algn="ctr">
                <a:solidFill>
                  <a:schemeClr val="tx2"/>
                </a:solidFill>
                <a:prstDash val="solid"/>
                <a:round/>
                <a:headEnd type="none" w="med" len="med"/>
                <a:tailEnd type="none" w="med" len="med"/>
              </a:ln>
              <a:effectLst/>
            </p:spPr>
          </p:cxnSp>
          <p:cxnSp>
            <p:nvCxnSpPr>
              <p:cNvPr id="79" name="Straight Connector 78"/>
              <p:cNvCxnSpPr/>
              <p:nvPr/>
            </p:nvCxnSpPr>
            <p:spPr bwMode="auto">
              <a:xfrm>
                <a:off x="2204357" y="3693638"/>
                <a:ext cx="130629" cy="0"/>
              </a:xfrm>
              <a:prstGeom prst="line">
                <a:avLst/>
              </a:prstGeom>
              <a:noFill/>
              <a:ln w="12700" cap="flat" cmpd="sng" algn="ctr">
                <a:solidFill>
                  <a:schemeClr val="tx2"/>
                </a:solidFill>
                <a:prstDash val="solid"/>
                <a:round/>
                <a:headEnd type="none" w="med" len="med"/>
                <a:tailEnd type="none" w="med" len="med"/>
              </a:ln>
              <a:effectLst/>
            </p:spPr>
          </p:cxnSp>
        </p:grpSp>
        <p:grpSp>
          <p:nvGrpSpPr>
            <p:cNvPr id="59" name="Group 58"/>
            <p:cNvGrpSpPr/>
            <p:nvPr/>
          </p:nvGrpSpPr>
          <p:grpSpPr>
            <a:xfrm>
              <a:off x="2630853" y="3454097"/>
              <a:ext cx="130629" cy="403104"/>
              <a:chOff x="2204357" y="3538532"/>
              <a:chExt cx="130629" cy="155106"/>
            </a:xfrm>
          </p:grpSpPr>
          <p:cxnSp>
            <p:nvCxnSpPr>
              <p:cNvPr id="60" name="Straight Connector 59"/>
              <p:cNvCxnSpPr/>
              <p:nvPr/>
            </p:nvCxnSpPr>
            <p:spPr bwMode="auto">
              <a:xfrm>
                <a:off x="2269671" y="3538532"/>
                <a:ext cx="0" cy="153266"/>
              </a:xfrm>
              <a:prstGeom prst="line">
                <a:avLst/>
              </a:prstGeom>
              <a:noFill/>
              <a:ln w="12700" cap="flat" cmpd="sng" algn="ctr">
                <a:solidFill>
                  <a:schemeClr val="tx2"/>
                </a:solidFill>
                <a:prstDash val="solid"/>
                <a:round/>
                <a:headEnd type="none" w="med" len="med"/>
                <a:tailEnd type="none" w="med" len="med"/>
              </a:ln>
              <a:effectLst/>
            </p:spPr>
          </p:cxnSp>
          <p:cxnSp>
            <p:nvCxnSpPr>
              <p:cNvPr id="61" name="Straight Connector 60"/>
              <p:cNvCxnSpPr/>
              <p:nvPr/>
            </p:nvCxnSpPr>
            <p:spPr bwMode="auto">
              <a:xfrm>
                <a:off x="2204357" y="3538532"/>
                <a:ext cx="130629" cy="0"/>
              </a:xfrm>
              <a:prstGeom prst="line">
                <a:avLst/>
              </a:prstGeom>
              <a:noFill/>
              <a:ln w="12700" cap="flat" cmpd="sng" algn="ctr">
                <a:solidFill>
                  <a:schemeClr val="tx2"/>
                </a:solidFill>
                <a:prstDash val="solid"/>
                <a:round/>
                <a:headEnd type="none" w="med" len="med"/>
                <a:tailEnd type="none" w="med" len="med"/>
              </a:ln>
              <a:effectLst/>
            </p:spPr>
          </p:cxnSp>
          <p:cxnSp>
            <p:nvCxnSpPr>
              <p:cNvPr id="62" name="Straight Connector 61"/>
              <p:cNvCxnSpPr/>
              <p:nvPr/>
            </p:nvCxnSpPr>
            <p:spPr bwMode="auto">
              <a:xfrm>
                <a:off x="2204357" y="3693638"/>
                <a:ext cx="130629" cy="0"/>
              </a:xfrm>
              <a:prstGeom prst="line">
                <a:avLst/>
              </a:prstGeom>
              <a:noFill/>
              <a:ln w="12700" cap="flat" cmpd="sng" algn="ctr">
                <a:solidFill>
                  <a:schemeClr val="tx2"/>
                </a:solidFill>
                <a:prstDash val="solid"/>
                <a:round/>
                <a:headEnd type="none" w="med" len="med"/>
                <a:tailEnd type="none" w="med" len="med"/>
              </a:ln>
              <a:effectLst/>
            </p:spPr>
          </p:cxnSp>
        </p:grpSp>
        <p:grpSp>
          <p:nvGrpSpPr>
            <p:cNvPr id="64" name="Group 63"/>
            <p:cNvGrpSpPr/>
            <p:nvPr/>
          </p:nvGrpSpPr>
          <p:grpSpPr>
            <a:xfrm>
              <a:off x="3048759" y="3479617"/>
              <a:ext cx="130629" cy="542549"/>
              <a:chOff x="2204357" y="3538532"/>
              <a:chExt cx="130629" cy="155106"/>
            </a:xfrm>
          </p:grpSpPr>
          <p:cxnSp>
            <p:nvCxnSpPr>
              <p:cNvPr id="65" name="Straight Connector 64"/>
              <p:cNvCxnSpPr/>
              <p:nvPr/>
            </p:nvCxnSpPr>
            <p:spPr bwMode="auto">
              <a:xfrm>
                <a:off x="2269671" y="3538532"/>
                <a:ext cx="0" cy="153266"/>
              </a:xfrm>
              <a:prstGeom prst="line">
                <a:avLst/>
              </a:prstGeom>
              <a:noFill/>
              <a:ln w="12700" cap="flat" cmpd="sng" algn="ctr">
                <a:solidFill>
                  <a:schemeClr val="tx2"/>
                </a:solidFill>
                <a:prstDash val="solid"/>
                <a:round/>
                <a:headEnd type="none" w="med" len="med"/>
                <a:tailEnd type="none" w="med" len="med"/>
              </a:ln>
              <a:effectLst/>
            </p:spPr>
          </p:cxnSp>
          <p:cxnSp>
            <p:nvCxnSpPr>
              <p:cNvPr id="66" name="Straight Connector 65"/>
              <p:cNvCxnSpPr/>
              <p:nvPr/>
            </p:nvCxnSpPr>
            <p:spPr bwMode="auto">
              <a:xfrm>
                <a:off x="2204357" y="3538532"/>
                <a:ext cx="130629" cy="0"/>
              </a:xfrm>
              <a:prstGeom prst="line">
                <a:avLst/>
              </a:prstGeom>
              <a:noFill/>
              <a:ln w="12700" cap="flat" cmpd="sng" algn="ctr">
                <a:solidFill>
                  <a:schemeClr val="tx2"/>
                </a:solidFill>
                <a:prstDash val="solid"/>
                <a:round/>
                <a:headEnd type="none" w="med" len="med"/>
                <a:tailEnd type="none" w="med" len="med"/>
              </a:ln>
              <a:effectLst/>
            </p:spPr>
          </p:cxnSp>
          <p:cxnSp>
            <p:nvCxnSpPr>
              <p:cNvPr id="67" name="Straight Connector 66"/>
              <p:cNvCxnSpPr/>
              <p:nvPr/>
            </p:nvCxnSpPr>
            <p:spPr bwMode="auto">
              <a:xfrm>
                <a:off x="2204357" y="3693638"/>
                <a:ext cx="130629" cy="0"/>
              </a:xfrm>
              <a:prstGeom prst="line">
                <a:avLst/>
              </a:prstGeom>
              <a:noFill/>
              <a:ln w="12700" cap="flat" cmpd="sng" algn="ctr">
                <a:solidFill>
                  <a:schemeClr val="tx2"/>
                </a:solidFill>
                <a:prstDash val="solid"/>
                <a:round/>
                <a:headEnd type="none" w="med" len="med"/>
                <a:tailEnd type="none" w="med" len="med"/>
              </a:ln>
              <a:effectLst/>
            </p:spPr>
          </p:cxnSp>
        </p:grpSp>
        <p:grpSp>
          <p:nvGrpSpPr>
            <p:cNvPr id="68" name="Group 67"/>
            <p:cNvGrpSpPr/>
            <p:nvPr/>
          </p:nvGrpSpPr>
          <p:grpSpPr>
            <a:xfrm>
              <a:off x="3463360" y="3470664"/>
              <a:ext cx="130629" cy="429901"/>
              <a:chOff x="2204357" y="3538532"/>
              <a:chExt cx="130629" cy="155106"/>
            </a:xfrm>
          </p:grpSpPr>
          <p:cxnSp>
            <p:nvCxnSpPr>
              <p:cNvPr id="69" name="Straight Connector 68"/>
              <p:cNvCxnSpPr/>
              <p:nvPr/>
            </p:nvCxnSpPr>
            <p:spPr bwMode="auto">
              <a:xfrm>
                <a:off x="2269671" y="3538532"/>
                <a:ext cx="0" cy="153266"/>
              </a:xfrm>
              <a:prstGeom prst="line">
                <a:avLst/>
              </a:prstGeom>
              <a:noFill/>
              <a:ln w="12700" cap="flat" cmpd="sng" algn="ctr">
                <a:solidFill>
                  <a:schemeClr val="tx2"/>
                </a:solidFill>
                <a:prstDash val="solid"/>
                <a:round/>
                <a:headEnd type="none" w="med" len="med"/>
                <a:tailEnd type="none" w="med" len="med"/>
              </a:ln>
              <a:effectLst/>
            </p:spPr>
          </p:cxnSp>
          <p:cxnSp>
            <p:nvCxnSpPr>
              <p:cNvPr id="70" name="Straight Connector 69"/>
              <p:cNvCxnSpPr/>
              <p:nvPr/>
            </p:nvCxnSpPr>
            <p:spPr bwMode="auto">
              <a:xfrm>
                <a:off x="2204357" y="3538532"/>
                <a:ext cx="130629" cy="0"/>
              </a:xfrm>
              <a:prstGeom prst="line">
                <a:avLst/>
              </a:prstGeom>
              <a:noFill/>
              <a:ln w="12700" cap="flat" cmpd="sng" algn="ctr">
                <a:solidFill>
                  <a:schemeClr val="tx2"/>
                </a:solidFill>
                <a:prstDash val="solid"/>
                <a:round/>
                <a:headEnd type="none" w="med" len="med"/>
                <a:tailEnd type="none" w="med" len="med"/>
              </a:ln>
              <a:effectLst/>
            </p:spPr>
          </p:cxnSp>
          <p:cxnSp>
            <p:nvCxnSpPr>
              <p:cNvPr id="71" name="Straight Connector 70"/>
              <p:cNvCxnSpPr/>
              <p:nvPr/>
            </p:nvCxnSpPr>
            <p:spPr bwMode="auto">
              <a:xfrm>
                <a:off x="2204357" y="3693638"/>
                <a:ext cx="130629" cy="0"/>
              </a:xfrm>
              <a:prstGeom prst="line">
                <a:avLst/>
              </a:prstGeom>
              <a:noFill/>
              <a:ln w="12700" cap="flat" cmpd="sng" algn="ctr">
                <a:solidFill>
                  <a:schemeClr val="tx2"/>
                </a:solidFill>
                <a:prstDash val="solid"/>
                <a:round/>
                <a:headEnd type="none" w="med" len="med"/>
                <a:tailEnd type="none" w="med" len="med"/>
              </a:ln>
              <a:effectLst/>
            </p:spPr>
          </p:cxnSp>
        </p:grpSp>
        <p:grpSp>
          <p:nvGrpSpPr>
            <p:cNvPr id="72" name="Group 71"/>
            <p:cNvGrpSpPr/>
            <p:nvPr/>
          </p:nvGrpSpPr>
          <p:grpSpPr>
            <a:xfrm>
              <a:off x="3880386" y="3495636"/>
              <a:ext cx="130629" cy="576036"/>
              <a:chOff x="2204357" y="3538532"/>
              <a:chExt cx="130629" cy="154196"/>
            </a:xfrm>
          </p:grpSpPr>
          <p:cxnSp>
            <p:nvCxnSpPr>
              <p:cNvPr id="73" name="Straight Connector 72"/>
              <p:cNvCxnSpPr/>
              <p:nvPr/>
            </p:nvCxnSpPr>
            <p:spPr bwMode="auto">
              <a:xfrm>
                <a:off x="2269671" y="3538532"/>
                <a:ext cx="0" cy="153266"/>
              </a:xfrm>
              <a:prstGeom prst="line">
                <a:avLst/>
              </a:prstGeom>
              <a:noFill/>
              <a:ln w="12700" cap="flat" cmpd="sng" algn="ctr">
                <a:solidFill>
                  <a:schemeClr val="tx2"/>
                </a:solidFill>
                <a:prstDash val="solid"/>
                <a:round/>
                <a:headEnd type="none" w="med" len="med"/>
                <a:tailEnd type="none" w="med" len="med"/>
              </a:ln>
              <a:effectLst/>
            </p:spPr>
          </p:cxnSp>
          <p:cxnSp>
            <p:nvCxnSpPr>
              <p:cNvPr id="74" name="Straight Connector 73"/>
              <p:cNvCxnSpPr/>
              <p:nvPr/>
            </p:nvCxnSpPr>
            <p:spPr bwMode="auto">
              <a:xfrm>
                <a:off x="2204357" y="3538532"/>
                <a:ext cx="130629" cy="0"/>
              </a:xfrm>
              <a:prstGeom prst="line">
                <a:avLst/>
              </a:prstGeom>
              <a:noFill/>
              <a:ln w="12700" cap="flat" cmpd="sng" algn="ctr">
                <a:solidFill>
                  <a:schemeClr val="tx2"/>
                </a:solidFill>
                <a:prstDash val="solid"/>
                <a:round/>
                <a:headEnd type="none" w="med" len="med"/>
                <a:tailEnd type="none" w="med" len="med"/>
              </a:ln>
              <a:effectLst/>
            </p:spPr>
          </p:cxnSp>
          <p:cxnSp>
            <p:nvCxnSpPr>
              <p:cNvPr id="75" name="Straight Connector 74"/>
              <p:cNvCxnSpPr/>
              <p:nvPr/>
            </p:nvCxnSpPr>
            <p:spPr bwMode="auto">
              <a:xfrm>
                <a:off x="2204357" y="3692728"/>
                <a:ext cx="130629" cy="0"/>
              </a:xfrm>
              <a:prstGeom prst="line">
                <a:avLst/>
              </a:prstGeom>
              <a:noFill/>
              <a:ln w="12700" cap="flat" cmpd="sng" algn="ctr">
                <a:solidFill>
                  <a:schemeClr val="tx2"/>
                </a:solidFill>
                <a:prstDash val="solid"/>
                <a:round/>
                <a:headEnd type="none" w="med" len="med"/>
                <a:tailEnd type="none" w="med" len="med"/>
              </a:ln>
              <a:effectLst/>
            </p:spPr>
          </p:cxnSp>
        </p:grpSp>
        <p:grpSp>
          <p:nvGrpSpPr>
            <p:cNvPr id="80" name="Group 79"/>
            <p:cNvGrpSpPr/>
            <p:nvPr/>
          </p:nvGrpSpPr>
          <p:grpSpPr>
            <a:xfrm>
              <a:off x="4714613" y="3503258"/>
              <a:ext cx="130629" cy="682135"/>
              <a:chOff x="2204357" y="3538532"/>
              <a:chExt cx="130629" cy="154452"/>
            </a:xfrm>
          </p:grpSpPr>
          <p:cxnSp>
            <p:nvCxnSpPr>
              <p:cNvPr id="81" name="Straight Connector 80"/>
              <p:cNvCxnSpPr/>
              <p:nvPr/>
            </p:nvCxnSpPr>
            <p:spPr bwMode="auto">
              <a:xfrm>
                <a:off x="2269671" y="3538905"/>
                <a:ext cx="0" cy="153266"/>
              </a:xfrm>
              <a:prstGeom prst="line">
                <a:avLst/>
              </a:prstGeom>
              <a:noFill/>
              <a:ln w="12700" cap="flat" cmpd="sng" algn="ctr">
                <a:solidFill>
                  <a:schemeClr val="tx2"/>
                </a:solidFill>
                <a:prstDash val="solid"/>
                <a:round/>
                <a:headEnd type="none" w="med" len="med"/>
                <a:tailEnd type="none" w="med" len="med"/>
              </a:ln>
              <a:effectLst/>
            </p:spPr>
          </p:cxnSp>
          <p:cxnSp>
            <p:nvCxnSpPr>
              <p:cNvPr id="82" name="Straight Connector 81"/>
              <p:cNvCxnSpPr/>
              <p:nvPr/>
            </p:nvCxnSpPr>
            <p:spPr bwMode="auto">
              <a:xfrm>
                <a:off x="2204357" y="3538532"/>
                <a:ext cx="130629" cy="0"/>
              </a:xfrm>
              <a:prstGeom prst="line">
                <a:avLst/>
              </a:prstGeom>
              <a:noFill/>
              <a:ln w="12700" cap="flat" cmpd="sng" algn="ctr">
                <a:solidFill>
                  <a:schemeClr val="tx2"/>
                </a:solidFill>
                <a:prstDash val="solid"/>
                <a:round/>
                <a:headEnd type="none" w="med" len="med"/>
                <a:tailEnd type="none" w="med" len="med"/>
              </a:ln>
              <a:effectLst/>
            </p:spPr>
          </p:cxnSp>
          <p:cxnSp>
            <p:nvCxnSpPr>
              <p:cNvPr id="83" name="Straight Connector 82"/>
              <p:cNvCxnSpPr/>
              <p:nvPr/>
            </p:nvCxnSpPr>
            <p:spPr bwMode="auto">
              <a:xfrm>
                <a:off x="2204357" y="3692984"/>
                <a:ext cx="130629" cy="0"/>
              </a:xfrm>
              <a:prstGeom prst="line">
                <a:avLst/>
              </a:prstGeom>
              <a:noFill/>
              <a:ln w="12700" cap="flat" cmpd="sng" algn="ctr">
                <a:solidFill>
                  <a:schemeClr val="tx2"/>
                </a:solidFill>
                <a:prstDash val="solid"/>
                <a:round/>
                <a:headEnd type="none" w="med" len="med"/>
                <a:tailEnd type="none" w="med" len="med"/>
              </a:ln>
              <a:effectLst/>
            </p:spPr>
          </p:cxnSp>
        </p:grpSp>
        <p:grpSp>
          <p:nvGrpSpPr>
            <p:cNvPr id="84" name="Group 83"/>
            <p:cNvGrpSpPr/>
            <p:nvPr/>
          </p:nvGrpSpPr>
          <p:grpSpPr>
            <a:xfrm>
              <a:off x="5132854" y="3550767"/>
              <a:ext cx="130629" cy="579838"/>
              <a:chOff x="2204357" y="3538532"/>
              <a:chExt cx="130629" cy="154452"/>
            </a:xfrm>
          </p:grpSpPr>
          <p:cxnSp>
            <p:nvCxnSpPr>
              <p:cNvPr id="85" name="Straight Connector 84"/>
              <p:cNvCxnSpPr/>
              <p:nvPr/>
            </p:nvCxnSpPr>
            <p:spPr bwMode="auto">
              <a:xfrm>
                <a:off x="2269671" y="3538532"/>
                <a:ext cx="0" cy="153266"/>
              </a:xfrm>
              <a:prstGeom prst="line">
                <a:avLst/>
              </a:prstGeom>
              <a:noFill/>
              <a:ln w="12700" cap="flat" cmpd="sng" algn="ctr">
                <a:solidFill>
                  <a:schemeClr val="tx2"/>
                </a:solidFill>
                <a:prstDash val="solid"/>
                <a:round/>
                <a:headEnd type="none" w="med" len="med"/>
                <a:tailEnd type="none" w="med" len="med"/>
              </a:ln>
              <a:effectLst/>
            </p:spPr>
          </p:cxnSp>
          <p:cxnSp>
            <p:nvCxnSpPr>
              <p:cNvPr id="86" name="Straight Connector 85"/>
              <p:cNvCxnSpPr/>
              <p:nvPr/>
            </p:nvCxnSpPr>
            <p:spPr bwMode="auto">
              <a:xfrm>
                <a:off x="2204357" y="3538532"/>
                <a:ext cx="130629" cy="0"/>
              </a:xfrm>
              <a:prstGeom prst="line">
                <a:avLst/>
              </a:prstGeom>
              <a:noFill/>
              <a:ln w="12700" cap="flat" cmpd="sng" algn="ctr">
                <a:solidFill>
                  <a:schemeClr val="tx2"/>
                </a:solidFill>
                <a:prstDash val="solid"/>
                <a:round/>
                <a:headEnd type="none" w="med" len="med"/>
                <a:tailEnd type="none" w="med" len="med"/>
              </a:ln>
              <a:effectLst/>
            </p:spPr>
          </p:cxnSp>
          <p:cxnSp>
            <p:nvCxnSpPr>
              <p:cNvPr id="87" name="Straight Connector 86"/>
              <p:cNvCxnSpPr/>
              <p:nvPr/>
            </p:nvCxnSpPr>
            <p:spPr bwMode="auto">
              <a:xfrm>
                <a:off x="2204357" y="3692984"/>
                <a:ext cx="130629" cy="0"/>
              </a:xfrm>
              <a:prstGeom prst="line">
                <a:avLst/>
              </a:prstGeom>
              <a:noFill/>
              <a:ln w="12700" cap="flat" cmpd="sng" algn="ctr">
                <a:solidFill>
                  <a:schemeClr val="tx2"/>
                </a:solidFill>
                <a:prstDash val="solid"/>
                <a:round/>
                <a:headEnd type="none" w="med" len="med"/>
                <a:tailEnd type="none" w="med" len="med"/>
              </a:ln>
              <a:effectLst/>
            </p:spPr>
          </p:cxnSp>
        </p:grpSp>
        <p:grpSp>
          <p:nvGrpSpPr>
            <p:cNvPr id="88" name="Group 87"/>
            <p:cNvGrpSpPr/>
            <p:nvPr/>
          </p:nvGrpSpPr>
          <p:grpSpPr>
            <a:xfrm>
              <a:off x="5551095" y="3497672"/>
              <a:ext cx="130629" cy="636763"/>
              <a:chOff x="2204357" y="3538532"/>
              <a:chExt cx="130629" cy="154452"/>
            </a:xfrm>
          </p:grpSpPr>
          <p:cxnSp>
            <p:nvCxnSpPr>
              <p:cNvPr id="89" name="Straight Connector 88"/>
              <p:cNvCxnSpPr/>
              <p:nvPr/>
            </p:nvCxnSpPr>
            <p:spPr bwMode="auto">
              <a:xfrm>
                <a:off x="2269671" y="3538532"/>
                <a:ext cx="0" cy="153266"/>
              </a:xfrm>
              <a:prstGeom prst="line">
                <a:avLst/>
              </a:prstGeom>
              <a:noFill/>
              <a:ln w="12700" cap="flat" cmpd="sng" algn="ctr">
                <a:solidFill>
                  <a:schemeClr val="tx2"/>
                </a:solidFill>
                <a:prstDash val="solid"/>
                <a:round/>
                <a:headEnd type="none" w="med" len="med"/>
                <a:tailEnd type="none" w="med" len="med"/>
              </a:ln>
              <a:effectLst/>
            </p:spPr>
          </p:cxnSp>
          <p:cxnSp>
            <p:nvCxnSpPr>
              <p:cNvPr id="90" name="Straight Connector 89"/>
              <p:cNvCxnSpPr/>
              <p:nvPr/>
            </p:nvCxnSpPr>
            <p:spPr bwMode="auto">
              <a:xfrm>
                <a:off x="2204357" y="3538532"/>
                <a:ext cx="130629" cy="0"/>
              </a:xfrm>
              <a:prstGeom prst="line">
                <a:avLst/>
              </a:prstGeom>
              <a:noFill/>
              <a:ln w="12700" cap="flat" cmpd="sng" algn="ctr">
                <a:solidFill>
                  <a:schemeClr val="tx2"/>
                </a:solidFill>
                <a:prstDash val="solid"/>
                <a:round/>
                <a:headEnd type="none" w="med" len="med"/>
                <a:tailEnd type="none" w="med" len="med"/>
              </a:ln>
              <a:effectLst/>
            </p:spPr>
          </p:cxnSp>
          <p:cxnSp>
            <p:nvCxnSpPr>
              <p:cNvPr id="91" name="Straight Connector 90"/>
              <p:cNvCxnSpPr/>
              <p:nvPr/>
            </p:nvCxnSpPr>
            <p:spPr bwMode="auto">
              <a:xfrm>
                <a:off x="2204357" y="3692984"/>
                <a:ext cx="130629" cy="0"/>
              </a:xfrm>
              <a:prstGeom prst="line">
                <a:avLst/>
              </a:prstGeom>
              <a:noFill/>
              <a:ln w="12700" cap="flat" cmpd="sng" algn="ctr">
                <a:solidFill>
                  <a:schemeClr val="tx2"/>
                </a:solidFill>
                <a:prstDash val="solid"/>
                <a:round/>
                <a:headEnd type="none" w="med" len="med"/>
                <a:tailEnd type="none" w="med" len="med"/>
              </a:ln>
              <a:effectLst/>
            </p:spPr>
          </p:cxnSp>
        </p:grpSp>
        <p:grpSp>
          <p:nvGrpSpPr>
            <p:cNvPr id="92" name="Group 91"/>
            <p:cNvGrpSpPr/>
            <p:nvPr/>
          </p:nvGrpSpPr>
          <p:grpSpPr>
            <a:xfrm>
              <a:off x="5965226" y="3453727"/>
              <a:ext cx="130629" cy="794576"/>
              <a:chOff x="2204357" y="3538532"/>
              <a:chExt cx="130629" cy="153953"/>
            </a:xfrm>
          </p:grpSpPr>
          <p:cxnSp>
            <p:nvCxnSpPr>
              <p:cNvPr id="93" name="Straight Connector 92"/>
              <p:cNvCxnSpPr/>
              <p:nvPr/>
            </p:nvCxnSpPr>
            <p:spPr bwMode="auto">
              <a:xfrm>
                <a:off x="2269671" y="3538532"/>
                <a:ext cx="0" cy="153266"/>
              </a:xfrm>
              <a:prstGeom prst="line">
                <a:avLst/>
              </a:prstGeom>
              <a:noFill/>
              <a:ln w="12700" cap="flat" cmpd="sng" algn="ctr">
                <a:solidFill>
                  <a:schemeClr val="tx2"/>
                </a:solidFill>
                <a:prstDash val="solid"/>
                <a:round/>
                <a:headEnd type="none" w="med" len="med"/>
                <a:tailEnd type="none" w="med" len="med"/>
              </a:ln>
              <a:effectLst/>
            </p:spPr>
          </p:cxnSp>
          <p:cxnSp>
            <p:nvCxnSpPr>
              <p:cNvPr id="94" name="Straight Connector 93"/>
              <p:cNvCxnSpPr/>
              <p:nvPr/>
            </p:nvCxnSpPr>
            <p:spPr bwMode="auto">
              <a:xfrm>
                <a:off x="2204357" y="3538532"/>
                <a:ext cx="130629" cy="0"/>
              </a:xfrm>
              <a:prstGeom prst="line">
                <a:avLst/>
              </a:prstGeom>
              <a:noFill/>
              <a:ln w="12700" cap="flat" cmpd="sng" algn="ctr">
                <a:solidFill>
                  <a:schemeClr val="tx2"/>
                </a:solidFill>
                <a:prstDash val="solid"/>
                <a:round/>
                <a:headEnd type="none" w="med" len="med"/>
                <a:tailEnd type="none" w="med" len="med"/>
              </a:ln>
              <a:effectLst/>
            </p:spPr>
          </p:cxnSp>
          <p:cxnSp>
            <p:nvCxnSpPr>
              <p:cNvPr id="95" name="Straight Connector 94"/>
              <p:cNvCxnSpPr/>
              <p:nvPr/>
            </p:nvCxnSpPr>
            <p:spPr bwMode="auto">
              <a:xfrm>
                <a:off x="2204357" y="3692485"/>
                <a:ext cx="130629" cy="0"/>
              </a:xfrm>
              <a:prstGeom prst="line">
                <a:avLst/>
              </a:prstGeom>
              <a:noFill/>
              <a:ln w="12700" cap="flat" cmpd="sng" algn="ctr">
                <a:solidFill>
                  <a:schemeClr val="tx2"/>
                </a:solidFill>
                <a:prstDash val="solid"/>
                <a:round/>
                <a:headEnd type="none" w="med" len="med"/>
                <a:tailEnd type="none" w="med" len="med"/>
              </a:ln>
              <a:effectLst/>
            </p:spPr>
          </p:cxnSp>
        </p:grpSp>
        <p:grpSp>
          <p:nvGrpSpPr>
            <p:cNvPr id="96" name="Group 95"/>
            <p:cNvGrpSpPr/>
            <p:nvPr/>
          </p:nvGrpSpPr>
          <p:grpSpPr>
            <a:xfrm>
              <a:off x="6379356" y="3494676"/>
              <a:ext cx="130629" cy="737053"/>
              <a:chOff x="2204357" y="3538079"/>
              <a:chExt cx="130629" cy="153266"/>
            </a:xfrm>
          </p:grpSpPr>
          <p:cxnSp>
            <p:nvCxnSpPr>
              <p:cNvPr id="97" name="Straight Connector 96"/>
              <p:cNvCxnSpPr/>
              <p:nvPr/>
            </p:nvCxnSpPr>
            <p:spPr bwMode="auto">
              <a:xfrm>
                <a:off x="2269671" y="3538079"/>
                <a:ext cx="0" cy="153266"/>
              </a:xfrm>
              <a:prstGeom prst="line">
                <a:avLst/>
              </a:prstGeom>
              <a:noFill/>
              <a:ln w="12700" cap="flat" cmpd="sng" algn="ctr">
                <a:solidFill>
                  <a:schemeClr val="tx2"/>
                </a:solidFill>
                <a:prstDash val="solid"/>
                <a:round/>
                <a:headEnd type="none" w="med" len="med"/>
                <a:tailEnd type="none" w="med" len="med"/>
              </a:ln>
              <a:effectLst/>
            </p:spPr>
          </p:cxnSp>
          <p:cxnSp>
            <p:nvCxnSpPr>
              <p:cNvPr id="98" name="Straight Connector 97"/>
              <p:cNvCxnSpPr/>
              <p:nvPr/>
            </p:nvCxnSpPr>
            <p:spPr bwMode="auto">
              <a:xfrm>
                <a:off x="2204357" y="3538532"/>
                <a:ext cx="130629" cy="0"/>
              </a:xfrm>
              <a:prstGeom prst="line">
                <a:avLst/>
              </a:prstGeom>
              <a:noFill/>
              <a:ln w="12700" cap="flat" cmpd="sng" algn="ctr">
                <a:solidFill>
                  <a:schemeClr val="tx2"/>
                </a:solidFill>
                <a:prstDash val="solid"/>
                <a:round/>
                <a:headEnd type="none" w="med" len="med"/>
                <a:tailEnd type="none" w="med" len="med"/>
              </a:ln>
              <a:effectLst/>
            </p:spPr>
          </p:cxnSp>
          <p:cxnSp>
            <p:nvCxnSpPr>
              <p:cNvPr id="99" name="Straight Connector 98"/>
              <p:cNvCxnSpPr/>
              <p:nvPr/>
            </p:nvCxnSpPr>
            <p:spPr bwMode="auto">
              <a:xfrm>
                <a:off x="2204357" y="3690266"/>
                <a:ext cx="130629" cy="0"/>
              </a:xfrm>
              <a:prstGeom prst="line">
                <a:avLst/>
              </a:prstGeom>
              <a:noFill/>
              <a:ln w="12700" cap="flat" cmpd="sng" algn="ctr">
                <a:solidFill>
                  <a:schemeClr val="tx2"/>
                </a:solidFill>
                <a:prstDash val="solid"/>
                <a:round/>
                <a:headEnd type="none" w="med" len="med"/>
                <a:tailEnd type="none" w="med" len="med"/>
              </a:ln>
              <a:effectLst/>
            </p:spPr>
          </p:cxnSp>
        </p:grpSp>
        <p:grpSp>
          <p:nvGrpSpPr>
            <p:cNvPr id="100" name="Group 99"/>
            <p:cNvGrpSpPr/>
            <p:nvPr/>
          </p:nvGrpSpPr>
          <p:grpSpPr>
            <a:xfrm>
              <a:off x="6800660" y="3563389"/>
              <a:ext cx="130629" cy="681368"/>
              <a:chOff x="2204357" y="3538079"/>
              <a:chExt cx="130629" cy="153266"/>
            </a:xfrm>
          </p:grpSpPr>
          <p:cxnSp>
            <p:nvCxnSpPr>
              <p:cNvPr id="101" name="Straight Connector 100"/>
              <p:cNvCxnSpPr/>
              <p:nvPr/>
            </p:nvCxnSpPr>
            <p:spPr bwMode="auto">
              <a:xfrm>
                <a:off x="2269671" y="3538079"/>
                <a:ext cx="0" cy="153266"/>
              </a:xfrm>
              <a:prstGeom prst="line">
                <a:avLst/>
              </a:prstGeom>
              <a:noFill/>
              <a:ln w="12700" cap="flat" cmpd="sng" algn="ctr">
                <a:solidFill>
                  <a:schemeClr val="tx2"/>
                </a:solidFill>
                <a:prstDash val="solid"/>
                <a:round/>
                <a:headEnd type="none" w="med" len="med"/>
                <a:tailEnd type="none" w="med" len="med"/>
              </a:ln>
              <a:effectLst/>
            </p:spPr>
          </p:cxnSp>
          <p:cxnSp>
            <p:nvCxnSpPr>
              <p:cNvPr id="102" name="Straight Connector 101"/>
              <p:cNvCxnSpPr/>
              <p:nvPr/>
            </p:nvCxnSpPr>
            <p:spPr bwMode="auto">
              <a:xfrm>
                <a:off x="2204357" y="3538532"/>
                <a:ext cx="130629" cy="0"/>
              </a:xfrm>
              <a:prstGeom prst="line">
                <a:avLst/>
              </a:prstGeom>
              <a:noFill/>
              <a:ln w="12700" cap="flat" cmpd="sng" algn="ctr">
                <a:solidFill>
                  <a:schemeClr val="tx2"/>
                </a:solidFill>
                <a:prstDash val="solid"/>
                <a:round/>
                <a:headEnd type="none" w="med" len="med"/>
                <a:tailEnd type="none" w="med" len="med"/>
              </a:ln>
              <a:effectLst/>
            </p:spPr>
          </p:cxnSp>
          <p:cxnSp>
            <p:nvCxnSpPr>
              <p:cNvPr id="103" name="Straight Connector 102"/>
              <p:cNvCxnSpPr/>
              <p:nvPr/>
            </p:nvCxnSpPr>
            <p:spPr bwMode="auto">
              <a:xfrm>
                <a:off x="2204357" y="3690266"/>
                <a:ext cx="130629" cy="0"/>
              </a:xfrm>
              <a:prstGeom prst="line">
                <a:avLst/>
              </a:prstGeom>
              <a:noFill/>
              <a:ln w="12700" cap="flat" cmpd="sng" algn="ctr">
                <a:solidFill>
                  <a:schemeClr val="tx2"/>
                </a:solidFill>
                <a:prstDash val="solid"/>
                <a:round/>
                <a:headEnd type="none" w="med" len="med"/>
                <a:tailEnd type="none" w="med" len="med"/>
              </a:ln>
              <a:effectLst/>
            </p:spPr>
          </p:cxnSp>
        </p:grpSp>
      </p:grpSp>
      <p:grpSp>
        <p:nvGrpSpPr>
          <p:cNvPr id="149" name="Group 148"/>
          <p:cNvGrpSpPr/>
          <p:nvPr/>
        </p:nvGrpSpPr>
        <p:grpSpPr>
          <a:xfrm>
            <a:off x="1872898" y="3558764"/>
            <a:ext cx="130629" cy="109146"/>
            <a:chOff x="2204357" y="3538532"/>
            <a:chExt cx="130629" cy="159384"/>
          </a:xfrm>
        </p:grpSpPr>
        <p:cxnSp>
          <p:nvCxnSpPr>
            <p:cNvPr id="194" name="Straight Connector 193"/>
            <p:cNvCxnSpPr/>
            <p:nvPr/>
          </p:nvCxnSpPr>
          <p:spPr bwMode="auto">
            <a:xfrm>
              <a:off x="2269671" y="3538532"/>
              <a:ext cx="0" cy="153266"/>
            </a:xfrm>
            <a:prstGeom prst="line">
              <a:avLst/>
            </a:prstGeom>
            <a:noFill/>
            <a:ln w="12700" cap="flat" cmpd="sng" algn="ctr">
              <a:solidFill>
                <a:schemeClr val="accent3"/>
              </a:solidFill>
              <a:prstDash val="solid"/>
              <a:round/>
              <a:headEnd type="none" w="med" len="med"/>
              <a:tailEnd type="none" w="med" len="med"/>
            </a:ln>
            <a:effectLst/>
          </p:spPr>
        </p:cxnSp>
        <p:cxnSp>
          <p:nvCxnSpPr>
            <p:cNvPr id="195" name="Straight Connector 194"/>
            <p:cNvCxnSpPr/>
            <p:nvPr/>
          </p:nvCxnSpPr>
          <p:spPr bwMode="auto">
            <a:xfrm>
              <a:off x="2204357" y="3538532"/>
              <a:ext cx="130629" cy="0"/>
            </a:xfrm>
            <a:prstGeom prst="line">
              <a:avLst/>
            </a:prstGeom>
            <a:noFill/>
            <a:ln w="12700" cap="flat" cmpd="sng" algn="ctr">
              <a:solidFill>
                <a:schemeClr val="accent3"/>
              </a:solidFill>
              <a:prstDash val="solid"/>
              <a:round/>
              <a:headEnd type="none" w="med" len="med"/>
              <a:tailEnd type="none" w="med" len="med"/>
            </a:ln>
            <a:effectLst/>
          </p:spPr>
        </p:cxnSp>
        <p:cxnSp>
          <p:nvCxnSpPr>
            <p:cNvPr id="196" name="Straight Connector 195"/>
            <p:cNvCxnSpPr/>
            <p:nvPr/>
          </p:nvCxnSpPr>
          <p:spPr bwMode="auto">
            <a:xfrm>
              <a:off x="2204357" y="3697916"/>
              <a:ext cx="130629" cy="0"/>
            </a:xfrm>
            <a:prstGeom prst="line">
              <a:avLst/>
            </a:prstGeom>
            <a:noFill/>
            <a:ln w="12700" cap="flat" cmpd="sng" algn="ctr">
              <a:solidFill>
                <a:schemeClr val="accent3"/>
              </a:solidFill>
              <a:prstDash val="solid"/>
              <a:round/>
              <a:headEnd type="none" w="med" len="med"/>
              <a:tailEnd type="none" w="med" len="med"/>
            </a:ln>
            <a:effectLst/>
          </p:spPr>
        </p:cxnSp>
      </p:grpSp>
      <p:grpSp>
        <p:nvGrpSpPr>
          <p:cNvPr id="150" name="Group 149"/>
          <p:cNvGrpSpPr/>
          <p:nvPr/>
        </p:nvGrpSpPr>
        <p:grpSpPr>
          <a:xfrm>
            <a:off x="3959574" y="3519567"/>
            <a:ext cx="130629" cy="492735"/>
            <a:chOff x="2204357" y="3538532"/>
            <a:chExt cx="130629" cy="155106"/>
          </a:xfrm>
        </p:grpSpPr>
        <p:cxnSp>
          <p:nvCxnSpPr>
            <p:cNvPr id="191" name="Straight Connector 190"/>
            <p:cNvCxnSpPr/>
            <p:nvPr/>
          </p:nvCxnSpPr>
          <p:spPr bwMode="auto">
            <a:xfrm>
              <a:off x="2269671" y="3538532"/>
              <a:ext cx="0" cy="153266"/>
            </a:xfrm>
            <a:prstGeom prst="line">
              <a:avLst/>
            </a:prstGeom>
            <a:noFill/>
            <a:ln w="12700" cap="flat" cmpd="sng" algn="ctr">
              <a:solidFill>
                <a:schemeClr val="accent3"/>
              </a:solidFill>
              <a:prstDash val="solid"/>
              <a:round/>
              <a:headEnd type="none" w="med" len="med"/>
              <a:tailEnd type="none" w="med" len="med"/>
            </a:ln>
            <a:effectLst/>
          </p:spPr>
        </p:cxnSp>
        <p:cxnSp>
          <p:nvCxnSpPr>
            <p:cNvPr id="192" name="Straight Connector 191"/>
            <p:cNvCxnSpPr/>
            <p:nvPr/>
          </p:nvCxnSpPr>
          <p:spPr bwMode="auto">
            <a:xfrm>
              <a:off x="2204357" y="3538532"/>
              <a:ext cx="130629" cy="0"/>
            </a:xfrm>
            <a:prstGeom prst="line">
              <a:avLst/>
            </a:prstGeom>
            <a:noFill/>
            <a:ln w="12700" cap="flat" cmpd="sng" algn="ctr">
              <a:solidFill>
                <a:schemeClr val="accent3"/>
              </a:solidFill>
              <a:prstDash val="solid"/>
              <a:round/>
              <a:headEnd type="none" w="med" len="med"/>
              <a:tailEnd type="none" w="med" len="med"/>
            </a:ln>
            <a:effectLst/>
          </p:spPr>
        </p:cxnSp>
        <p:cxnSp>
          <p:nvCxnSpPr>
            <p:cNvPr id="193" name="Straight Connector 192"/>
            <p:cNvCxnSpPr/>
            <p:nvPr/>
          </p:nvCxnSpPr>
          <p:spPr bwMode="auto">
            <a:xfrm>
              <a:off x="2204357" y="3693638"/>
              <a:ext cx="130629" cy="0"/>
            </a:xfrm>
            <a:prstGeom prst="line">
              <a:avLst/>
            </a:prstGeom>
            <a:noFill/>
            <a:ln w="12700" cap="flat" cmpd="sng" algn="ctr">
              <a:solidFill>
                <a:schemeClr val="accent3"/>
              </a:solidFill>
              <a:prstDash val="solid"/>
              <a:round/>
              <a:headEnd type="none" w="med" len="med"/>
              <a:tailEnd type="none" w="med" len="med"/>
            </a:ln>
            <a:effectLst/>
          </p:spPr>
        </p:cxnSp>
      </p:grpSp>
      <p:grpSp>
        <p:nvGrpSpPr>
          <p:cNvPr id="151" name="Group 150"/>
          <p:cNvGrpSpPr/>
          <p:nvPr/>
        </p:nvGrpSpPr>
        <p:grpSpPr>
          <a:xfrm>
            <a:off x="2291484" y="3471771"/>
            <a:ext cx="132630" cy="295904"/>
            <a:chOff x="2202356" y="3538532"/>
            <a:chExt cx="132630" cy="155106"/>
          </a:xfrm>
        </p:grpSpPr>
        <p:cxnSp>
          <p:nvCxnSpPr>
            <p:cNvPr id="188" name="Straight Connector 187"/>
            <p:cNvCxnSpPr/>
            <p:nvPr/>
          </p:nvCxnSpPr>
          <p:spPr bwMode="auto">
            <a:xfrm>
              <a:off x="2267670" y="3538532"/>
              <a:ext cx="0" cy="153266"/>
            </a:xfrm>
            <a:prstGeom prst="line">
              <a:avLst/>
            </a:prstGeom>
            <a:noFill/>
            <a:ln w="12700" cap="flat" cmpd="sng" algn="ctr">
              <a:solidFill>
                <a:schemeClr val="accent3"/>
              </a:solidFill>
              <a:prstDash val="solid"/>
              <a:round/>
              <a:headEnd type="none" w="med" len="med"/>
              <a:tailEnd type="none" w="med" len="med"/>
            </a:ln>
            <a:effectLst/>
          </p:spPr>
        </p:cxnSp>
        <p:cxnSp>
          <p:nvCxnSpPr>
            <p:cNvPr id="189" name="Straight Connector 188"/>
            <p:cNvCxnSpPr/>
            <p:nvPr/>
          </p:nvCxnSpPr>
          <p:spPr bwMode="auto">
            <a:xfrm>
              <a:off x="2202356" y="3538532"/>
              <a:ext cx="130629" cy="0"/>
            </a:xfrm>
            <a:prstGeom prst="line">
              <a:avLst/>
            </a:prstGeom>
            <a:noFill/>
            <a:ln w="12700" cap="flat" cmpd="sng" algn="ctr">
              <a:solidFill>
                <a:schemeClr val="accent3"/>
              </a:solidFill>
              <a:prstDash val="solid"/>
              <a:round/>
              <a:headEnd type="none" w="med" len="med"/>
              <a:tailEnd type="none" w="med" len="med"/>
            </a:ln>
            <a:effectLst/>
          </p:spPr>
        </p:cxnSp>
        <p:cxnSp>
          <p:nvCxnSpPr>
            <p:cNvPr id="190" name="Straight Connector 189"/>
            <p:cNvCxnSpPr/>
            <p:nvPr/>
          </p:nvCxnSpPr>
          <p:spPr bwMode="auto">
            <a:xfrm>
              <a:off x="2204357" y="3693638"/>
              <a:ext cx="130629" cy="0"/>
            </a:xfrm>
            <a:prstGeom prst="line">
              <a:avLst/>
            </a:prstGeom>
            <a:noFill/>
            <a:ln w="12700" cap="flat" cmpd="sng" algn="ctr">
              <a:solidFill>
                <a:schemeClr val="accent3"/>
              </a:solidFill>
              <a:prstDash val="solid"/>
              <a:round/>
              <a:headEnd type="none" w="med" len="med"/>
              <a:tailEnd type="none" w="med" len="med"/>
            </a:ln>
            <a:effectLst/>
          </p:spPr>
        </p:cxnSp>
      </p:grpSp>
      <p:grpSp>
        <p:nvGrpSpPr>
          <p:cNvPr id="152" name="Group 151"/>
          <p:cNvGrpSpPr/>
          <p:nvPr/>
        </p:nvGrpSpPr>
        <p:grpSpPr>
          <a:xfrm>
            <a:off x="2709137" y="3572222"/>
            <a:ext cx="130629" cy="267660"/>
            <a:chOff x="2204357" y="3538532"/>
            <a:chExt cx="130629" cy="155106"/>
          </a:xfrm>
        </p:grpSpPr>
        <p:cxnSp>
          <p:nvCxnSpPr>
            <p:cNvPr id="185" name="Straight Connector 184"/>
            <p:cNvCxnSpPr/>
            <p:nvPr/>
          </p:nvCxnSpPr>
          <p:spPr bwMode="auto">
            <a:xfrm>
              <a:off x="2267670" y="3538532"/>
              <a:ext cx="0" cy="153266"/>
            </a:xfrm>
            <a:prstGeom prst="line">
              <a:avLst/>
            </a:prstGeom>
            <a:noFill/>
            <a:ln w="12700" cap="flat" cmpd="sng" algn="ctr">
              <a:solidFill>
                <a:schemeClr val="accent3"/>
              </a:solidFill>
              <a:prstDash val="solid"/>
              <a:round/>
              <a:headEnd type="none" w="med" len="med"/>
              <a:tailEnd type="none" w="med" len="med"/>
            </a:ln>
            <a:effectLst/>
          </p:spPr>
        </p:cxnSp>
        <p:cxnSp>
          <p:nvCxnSpPr>
            <p:cNvPr id="186" name="Straight Connector 185"/>
            <p:cNvCxnSpPr/>
            <p:nvPr/>
          </p:nvCxnSpPr>
          <p:spPr bwMode="auto">
            <a:xfrm>
              <a:off x="2204357" y="3538532"/>
              <a:ext cx="130629" cy="0"/>
            </a:xfrm>
            <a:prstGeom prst="line">
              <a:avLst/>
            </a:prstGeom>
            <a:noFill/>
            <a:ln w="12700" cap="flat" cmpd="sng" algn="ctr">
              <a:solidFill>
                <a:schemeClr val="accent3"/>
              </a:solidFill>
              <a:prstDash val="solid"/>
              <a:round/>
              <a:headEnd type="none" w="med" len="med"/>
              <a:tailEnd type="none" w="med" len="med"/>
            </a:ln>
            <a:effectLst/>
          </p:spPr>
        </p:cxnSp>
        <p:cxnSp>
          <p:nvCxnSpPr>
            <p:cNvPr id="187" name="Straight Connector 186"/>
            <p:cNvCxnSpPr/>
            <p:nvPr/>
          </p:nvCxnSpPr>
          <p:spPr bwMode="auto">
            <a:xfrm>
              <a:off x="2204357" y="3693638"/>
              <a:ext cx="130629" cy="0"/>
            </a:xfrm>
            <a:prstGeom prst="line">
              <a:avLst/>
            </a:prstGeom>
            <a:noFill/>
            <a:ln w="12700" cap="flat" cmpd="sng" algn="ctr">
              <a:solidFill>
                <a:schemeClr val="accent3"/>
              </a:solidFill>
              <a:prstDash val="solid"/>
              <a:round/>
              <a:headEnd type="none" w="med" len="med"/>
              <a:tailEnd type="none" w="med" len="med"/>
            </a:ln>
            <a:effectLst/>
          </p:spPr>
        </p:cxnSp>
      </p:grpSp>
      <p:grpSp>
        <p:nvGrpSpPr>
          <p:cNvPr id="153" name="Group 152"/>
          <p:cNvGrpSpPr/>
          <p:nvPr/>
        </p:nvGrpSpPr>
        <p:grpSpPr>
          <a:xfrm>
            <a:off x="3122521" y="3491776"/>
            <a:ext cx="130629" cy="308519"/>
            <a:chOff x="2204357" y="3538532"/>
            <a:chExt cx="130629" cy="155106"/>
          </a:xfrm>
        </p:grpSpPr>
        <p:cxnSp>
          <p:nvCxnSpPr>
            <p:cNvPr id="182" name="Straight Connector 181"/>
            <p:cNvCxnSpPr/>
            <p:nvPr/>
          </p:nvCxnSpPr>
          <p:spPr bwMode="auto">
            <a:xfrm>
              <a:off x="2271672" y="3538532"/>
              <a:ext cx="0" cy="153266"/>
            </a:xfrm>
            <a:prstGeom prst="line">
              <a:avLst/>
            </a:prstGeom>
            <a:noFill/>
            <a:ln w="12700" cap="flat" cmpd="sng" algn="ctr">
              <a:solidFill>
                <a:schemeClr val="accent3"/>
              </a:solidFill>
              <a:prstDash val="solid"/>
              <a:round/>
              <a:headEnd type="none" w="med" len="med"/>
              <a:tailEnd type="none" w="med" len="med"/>
            </a:ln>
            <a:effectLst/>
          </p:spPr>
        </p:cxnSp>
        <p:cxnSp>
          <p:nvCxnSpPr>
            <p:cNvPr id="183" name="Straight Connector 182"/>
            <p:cNvCxnSpPr/>
            <p:nvPr/>
          </p:nvCxnSpPr>
          <p:spPr bwMode="auto">
            <a:xfrm>
              <a:off x="2204357" y="3538532"/>
              <a:ext cx="130629" cy="0"/>
            </a:xfrm>
            <a:prstGeom prst="line">
              <a:avLst/>
            </a:prstGeom>
            <a:noFill/>
            <a:ln w="12700" cap="flat" cmpd="sng" algn="ctr">
              <a:solidFill>
                <a:schemeClr val="accent3"/>
              </a:solidFill>
              <a:prstDash val="solid"/>
              <a:round/>
              <a:headEnd type="none" w="med" len="med"/>
              <a:tailEnd type="none" w="med" len="med"/>
            </a:ln>
            <a:effectLst/>
          </p:spPr>
        </p:cxnSp>
        <p:cxnSp>
          <p:nvCxnSpPr>
            <p:cNvPr id="184" name="Straight Connector 183"/>
            <p:cNvCxnSpPr/>
            <p:nvPr/>
          </p:nvCxnSpPr>
          <p:spPr bwMode="auto">
            <a:xfrm>
              <a:off x="2204357" y="3693638"/>
              <a:ext cx="130629" cy="0"/>
            </a:xfrm>
            <a:prstGeom prst="line">
              <a:avLst/>
            </a:prstGeom>
            <a:noFill/>
            <a:ln w="12700" cap="flat" cmpd="sng" algn="ctr">
              <a:solidFill>
                <a:schemeClr val="accent3"/>
              </a:solidFill>
              <a:prstDash val="solid"/>
              <a:round/>
              <a:headEnd type="none" w="med" len="med"/>
              <a:tailEnd type="none" w="med" len="med"/>
            </a:ln>
            <a:effectLst/>
          </p:spPr>
        </p:cxnSp>
      </p:grpSp>
      <p:grpSp>
        <p:nvGrpSpPr>
          <p:cNvPr id="154" name="Group 153"/>
          <p:cNvGrpSpPr/>
          <p:nvPr/>
        </p:nvGrpSpPr>
        <p:grpSpPr>
          <a:xfrm>
            <a:off x="3540764" y="3539526"/>
            <a:ext cx="130629" cy="481206"/>
            <a:chOff x="2204357" y="3538532"/>
            <a:chExt cx="130629" cy="155106"/>
          </a:xfrm>
        </p:grpSpPr>
        <p:cxnSp>
          <p:nvCxnSpPr>
            <p:cNvPr id="179" name="Straight Connector 178"/>
            <p:cNvCxnSpPr/>
            <p:nvPr/>
          </p:nvCxnSpPr>
          <p:spPr bwMode="auto">
            <a:xfrm>
              <a:off x="2269671" y="3538532"/>
              <a:ext cx="0" cy="153266"/>
            </a:xfrm>
            <a:prstGeom prst="line">
              <a:avLst/>
            </a:prstGeom>
            <a:noFill/>
            <a:ln w="12700" cap="flat" cmpd="sng" algn="ctr">
              <a:solidFill>
                <a:schemeClr val="accent3"/>
              </a:solidFill>
              <a:prstDash val="solid"/>
              <a:round/>
              <a:headEnd type="none" w="med" len="med"/>
              <a:tailEnd type="none" w="med" len="med"/>
            </a:ln>
            <a:effectLst/>
          </p:spPr>
        </p:cxnSp>
        <p:cxnSp>
          <p:nvCxnSpPr>
            <p:cNvPr id="180" name="Straight Connector 179"/>
            <p:cNvCxnSpPr/>
            <p:nvPr/>
          </p:nvCxnSpPr>
          <p:spPr bwMode="auto">
            <a:xfrm>
              <a:off x="2204357" y="3538532"/>
              <a:ext cx="130629" cy="0"/>
            </a:xfrm>
            <a:prstGeom prst="line">
              <a:avLst/>
            </a:prstGeom>
            <a:noFill/>
            <a:ln w="12700" cap="flat" cmpd="sng" algn="ctr">
              <a:solidFill>
                <a:schemeClr val="accent3"/>
              </a:solidFill>
              <a:prstDash val="solid"/>
              <a:round/>
              <a:headEnd type="none" w="med" len="med"/>
              <a:tailEnd type="none" w="med" len="med"/>
            </a:ln>
            <a:effectLst/>
          </p:spPr>
        </p:cxnSp>
        <p:cxnSp>
          <p:nvCxnSpPr>
            <p:cNvPr id="181" name="Straight Connector 180"/>
            <p:cNvCxnSpPr/>
            <p:nvPr/>
          </p:nvCxnSpPr>
          <p:spPr bwMode="auto">
            <a:xfrm>
              <a:off x="2204357" y="3693638"/>
              <a:ext cx="130629" cy="0"/>
            </a:xfrm>
            <a:prstGeom prst="line">
              <a:avLst/>
            </a:prstGeom>
            <a:noFill/>
            <a:ln w="12700" cap="flat" cmpd="sng" algn="ctr">
              <a:solidFill>
                <a:schemeClr val="accent3"/>
              </a:solidFill>
              <a:prstDash val="solid"/>
              <a:round/>
              <a:headEnd type="none" w="med" len="med"/>
              <a:tailEnd type="none" w="med" len="med"/>
            </a:ln>
            <a:effectLst/>
          </p:spPr>
        </p:cxnSp>
      </p:grpSp>
      <p:grpSp>
        <p:nvGrpSpPr>
          <p:cNvPr id="155" name="Group 154"/>
          <p:cNvGrpSpPr/>
          <p:nvPr/>
        </p:nvGrpSpPr>
        <p:grpSpPr>
          <a:xfrm>
            <a:off x="4374991" y="3528195"/>
            <a:ext cx="130629" cy="642227"/>
            <a:chOff x="2204357" y="3538532"/>
            <a:chExt cx="130629" cy="154452"/>
          </a:xfrm>
        </p:grpSpPr>
        <p:cxnSp>
          <p:nvCxnSpPr>
            <p:cNvPr id="176" name="Straight Connector 175"/>
            <p:cNvCxnSpPr/>
            <p:nvPr/>
          </p:nvCxnSpPr>
          <p:spPr bwMode="auto">
            <a:xfrm>
              <a:off x="2269671" y="3538532"/>
              <a:ext cx="0" cy="153266"/>
            </a:xfrm>
            <a:prstGeom prst="line">
              <a:avLst/>
            </a:prstGeom>
            <a:noFill/>
            <a:ln w="12700" cap="flat" cmpd="sng" algn="ctr">
              <a:solidFill>
                <a:schemeClr val="accent3"/>
              </a:solidFill>
              <a:prstDash val="solid"/>
              <a:round/>
              <a:headEnd type="none" w="med" len="med"/>
              <a:tailEnd type="none" w="med" len="med"/>
            </a:ln>
            <a:effectLst/>
          </p:spPr>
        </p:cxnSp>
        <p:cxnSp>
          <p:nvCxnSpPr>
            <p:cNvPr id="177" name="Straight Connector 176"/>
            <p:cNvCxnSpPr/>
            <p:nvPr/>
          </p:nvCxnSpPr>
          <p:spPr bwMode="auto">
            <a:xfrm>
              <a:off x="2204357" y="3538532"/>
              <a:ext cx="130629" cy="0"/>
            </a:xfrm>
            <a:prstGeom prst="line">
              <a:avLst/>
            </a:prstGeom>
            <a:noFill/>
            <a:ln w="12700" cap="flat" cmpd="sng" algn="ctr">
              <a:solidFill>
                <a:schemeClr val="accent3"/>
              </a:solidFill>
              <a:prstDash val="solid"/>
              <a:round/>
              <a:headEnd type="none" w="med" len="med"/>
              <a:tailEnd type="none" w="med" len="med"/>
            </a:ln>
            <a:effectLst/>
          </p:spPr>
        </p:cxnSp>
        <p:cxnSp>
          <p:nvCxnSpPr>
            <p:cNvPr id="178" name="Straight Connector 177"/>
            <p:cNvCxnSpPr/>
            <p:nvPr/>
          </p:nvCxnSpPr>
          <p:spPr bwMode="auto">
            <a:xfrm>
              <a:off x="2204357" y="3692984"/>
              <a:ext cx="130629" cy="0"/>
            </a:xfrm>
            <a:prstGeom prst="line">
              <a:avLst/>
            </a:prstGeom>
            <a:noFill/>
            <a:ln w="12700" cap="flat" cmpd="sng" algn="ctr">
              <a:solidFill>
                <a:schemeClr val="accent3"/>
              </a:solidFill>
              <a:prstDash val="solid"/>
              <a:round/>
              <a:headEnd type="none" w="med" len="med"/>
              <a:tailEnd type="none" w="med" len="med"/>
            </a:ln>
            <a:effectLst/>
          </p:spPr>
        </p:cxnSp>
      </p:grpSp>
      <p:grpSp>
        <p:nvGrpSpPr>
          <p:cNvPr id="156" name="Group 155"/>
          <p:cNvGrpSpPr/>
          <p:nvPr/>
        </p:nvGrpSpPr>
        <p:grpSpPr>
          <a:xfrm>
            <a:off x="4793232" y="3574158"/>
            <a:ext cx="130629" cy="781310"/>
            <a:chOff x="2204357" y="3538532"/>
            <a:chExt cx="130629" cy="154452"/>
          </a:xfrm>
        </p:grpSpPr>
        <p:cxnSp>
          <p:nvCxnSpPr>
            <p:cNvPr id="173" name="Straight Connector 172"/>
            <p:cNvCxnSpPr/>
            <p:nvPr/>
          </p:nvCxnSpPr>
          <p:spPr bwMode="auto">
            <a:xfrm>
              <a:off x="2266805" y="3538928"/>
              <a:ext cx="0" cy="153266"/>
            </a:xfrm>
            <a:prstGeom prst="line">
              <a:avLst/>
            </a:prstGeom>
            <a:noFill/>
            <a:ln w="12700" cap="flat" cmpd="sng" algn="ctr">
              <a:solidFill>
                <a:schemeClr val="accent3"/>
              </a:solidFill>
              <a:prstDash val="solid"/>
              <a:round/>
              <a:headEnd type="none" w="med" len="med"/>
              <a:tailEnd type="none" w="med" len="med"/>
            </a:ln>
            <a:effectLst/>
          </p:spPr>
        </p:cxnSp>
        <p:cxnSp>
          <p:nvCxnSpPr>
            <p:cNvPr id="174" name="Straight Connector 173"/>
            <p:cNvCxnSpPr/>
            <p:nvPr/>
          </p:nvCxnSpPr>
          <p:spPr bwMode="auto">
            <a:xfrm>
              <a:off x="2204357" y="3538532"/>
              <a:ext cx="130629" cy="0"/>
            </a:xfrm>
            <a:prstGeom prst="line">
              <a:avLst/>
            </a:prstGeom>
            <a:noFill/>
            <a:ln w="12700" cap="flat" cmpd="sng" algn="ctr">
              <a:solidFill>
                <a:schemeClr val="accent3"/>
              </a:solidFill>
              <a:prstDash val="solid"/>
              <a:round/>
              <a:headEnd type="none" w="med" len="med"/>
              <a:tailEnd type="none" w="med" len="med"/>
            </a:ln>
            <a:effectLst/>
          </p:spPr>
        </p:cxnSp>
        <p:cxnSp>
          <p:nvCxnSpPr>
            <p:cNvPr id="175" name="Straight Connector 174"/>
            <p:cNvCxnSpPr/>
            <p:nvPr/>
          </p:nvCxnSpPr>
          <p:spPr bwMode="auto">
            <a:xfrm>
              <a:off x="2204357" y="3692984"/>
              <a:ext cx="130629" cy="0"/>
            </a:xfrm>
            <a:prstGeom prst="line">
              <a:avLst/>
            </a:prstGeom>
            <a:noFill/>
            <a:ln w="12700" cap="flat" cmpd="sng" algn="ctr">
              <a:solidFill>
                <a:schemeClr val="accent3"/>
              </a:solidFill>
              <a:prstDash val="solid"/>
              <a:round/>
              <a:headEnd type="none" w="med" len="med"/>
              <a:tailEnd type="none" w="med" len="med"/>
            </a:ln>
            <a:effectLst/>
          </p:spPr>
        </p:cxnSp>
      </p:grpSp>
      <p:grpSp>
        <p:nvGrpSpPr>
          <p:cNvPr id="157" name="Group 156"/>
          <p:cNvGrpSpPr/>
          <p:nvPr/>
        </p:nvGrpSpPr>
        <p:grpSpPr>
          <a:xfrm>
            <a:off x="5211473" y="3649282"/>
            <a:ext cx="130629" cy="760593"/>
            <a:chOff x="2204357" y="3538532"/>
            <a:chExt cx="130629" cy="154452"/>
          </a:xfrm>
        </p:grpSpPr>
        <p:cxnSp>
          <p:nvCxnSpPr>
            <p:cNvPr id="170" name="Straight Connector 169"/>
            <p:cNvCxnSpPr/>
            <p:nvPr/>
          </p:nvCxnSpPr>
          <p:spPr bwMode="auto">
            <a:xfrm>
              <a:off x="2269671" y="3538532"/>
              <a:ext cx="0" cy="153266"/>
            </a:xfrm>
            <a:prstGeom prst="line">
              <a:avLst/>
            </a:prstGeom>
            <a:noFill/>
            <a:ln w="12700" cap="flat" cmpd="sng" algn="ctr">
              <a:solidFill>
                <a:schemeClr val="accent3"/>
              </a:solidFill>
              <a:prstDash val="solid"/>
              <a:round/>
              <a:headEnd type="none" w="med" len="med"/>
              <a:tailEnd type="none" w="med" len="med"/>
            </a:ln>
            <a:effectLst/>
          </p:spPr>
        </p:cxnSp>
        <p:cxnSp>
          <p:nvCxnSpPr>
            <p:cNvPr id="171" name="Straight Connector 170"/>
            <p:cNvCxnSpPr/>
            <p:nvPr/>
          </p:nvCxnSpPr>
          <p:spPr bwMode="auto">
            <a:xfrm>
              <a:off x="2204357" y="3538532"/>
              <a:ext cx="130629" cy="0"/>
            </a:xfrm>
            <a:prstGeom prst="line">
              <a:avLst/>
            </a:prstGeom>
            <a:noFill/>
            <a:ln w="12700" cap="flat" cmpd="sng" algn="ctr">
              <a:solidFill>
                <a:schemeClr val="accent3"/>
              </a:solidFill>
              <a:prstDash val="solid"/>
              <a:round/>
              <a:headEnd type="none" w="med" len="med"/>
              <a:tailEnd type="none" w="med" len="med"/>
            </a:ln>
            <a:effectLst/>
          </p:spPr>
        </p:cxnSp>
        <p:cxnSp>
          <p:nvCxnSpPr>
            <p:cNvPr id="172" name="Straight Connector 171"/>
            <p:cNvCxnSpPr/>
            <p:nvPr/>
          </p:nvCxnSpPr>
          <p:spPr bwMode="auto">
            <a:xfrm>
              <a:off x="2204357" y="3692984"/>
              <a:ext cx="130629" cy="0"/>
            </a:xfrm>
            <a:prstGeom prst="line">
              <a:avLst/>
            </a:prstGeom>
            <a:noFill/>
            <a:ln w="12700" cap="flat" cmpd="sng" algn="ctr">
              <a:solidFill>
                <a:schemeClr val="accent3"/>
              </a:solidFill>
              <a:prstDash val="solid"/>
              <a:round/>
              <a:headEnd type="none" w="med" len="med"/>
              <a:tailEnd type="none" w="med" len="med"/>
            </a:ln>
            <a:effectLst/>
          </p:spPr>
        </p:cxnSp>
      </p:grpSp>
      <p:grpSp>
        <p:nvGrpSpPr>
          <p:cNvPr id="158" name="Group 157"/>
          <p:cNvGrpSpPr/>
          <p:nvPr/>
        </p:nvGrpSpPr>
        <p:grpSpPr>
          <a:xfrm>
            <a:off x="5625604" y="3471996"/>
            <a:ext cx="130629" cy="839938"/>
            <a:chOff x="2204357" y="3538532"/>
            <a:chExt cx="130629" cy="153953"/>
          </a:xfrm>
        </p:grpSpPr>
        <p:cxnSp>
          <p:nvCxnSpPr>
            <p:cNvPr id="167" name="Straight Connector 166"/>
            <p:cNvCxnSpPr/>
            <p:nvPr/>
          </p:nvCxnSpPr>
          <p:spPr bwMode="auto">
            <a:xfrm>
              <a:off x="2269671" y="3538532"/>
              <a:ext cx="0" cy="153266"/>
            </a:xfrm>
            <a:prstGeom prst="line">
              <a:avLst/>
            </a:prstGeom>
            <a:noFill/>
            <a:ln w="12700" cap="flat" cmpd="sng" algn="ctr">
              <a:solidFill>
                <a:schemeClr val="accent3"/>
              </a:solidFill>
              <a:prstDash val="solid"/>
              <a:round/>
              <a:headEnd type="none" w="med" len="med"/>
              <a:tailEnd type="none" w="med" len="med"/>
            </a:ln>
            <a:effectLst/>
          </p:spPr>
        </p:cxnSp>
        <p:cxnSp>
          <p:nvCxnSpPr>
            <p:cNvPr id="168" name="Straight Connector 167"/>
            <p:cNvCxnSpPr/>
            <p:nvPr/>
          </p:nvCxnSpPr>
          <p:spPr bwMode="auto">
            <a:xfrm>
              <a:off x="2204357" y="3538532"/>
              <a:ext cx="130629" cy="0"/>
            </a:xfrm>
            <a:prstGeom prst="line">
              <a:avLst/>
            </a:prstGeom>
            <a:noFill/>
            <a:ln w="12700" cap="flat" cmpd="sng" algn="ctr">
              <a:solidFill>
                <a:schemeClr val="accent3"/>
              </a:solidFill>
              <a:prstDash val="solid"/>
              <a:round/>
              <a:headEnd type="none" w="med" len="med"/>
              <a:tailEnd type="none" w="med" len="med"/>
            </a:ln>
            <a:effectLst/>
          </p:spPr>
        </p:cxnSp>
        <p:cxnSp>
          <p:nvCxnSpPr>
            <p:cNvPr id="169" name="Straight Connector 168"/>
            <p:cNvCxnSpPr/>
            <p:nvPr/>
          </p:nvCxnSpPr>
          <p:spPr bwMode="auto">
            <a:xfrm>
              <a:off x="2204357" y="3692485"/>
              <a:ext cx="130629" cy="0"/>
            </a:xfrm>
            <a:prstGeom prst="line">
              <a:avLst/>
            </a:prstGeom>
            <a:noFill/>
            <a:ln w="12700" cap="flat" cmpd="sng" algn="ctr">
              <a:solidFill>
                <a:schemeClr val="accent3"/>
              </a:solidFill>
              <a:prstDash val="solid"/>
              <a:round/>
              <a:headEnd type="none" w="med" len="med"/>
              <a:tailEnd type="none" w="med" len="med"/>
            </a:ln>
            <a:effectLst/>
          </p:spPr>
        </p:cxnSp>
      </p:grpSp>
      <p:grpSp>
        <p:nvGrpSpPr>
          <p:cNvPr id="159" name="Group 158"/>
          <p:cNvGrpSpPr/>
          <p:nvPr/>
        </p:nvGrpSpPr>
        <p:grpSpPr>
          <a:xfrm>
            <a:off x="6039734" y="3610560"/>
            <a:ext cx="130629" cy="919758"/>
            <a:chOff x="2204357" y="3537746"/>
            <a:chExt cx="130629" cy="153266"/>
          </a:xfrm>
        </p:grpSpPr>
        <p:cxnSp>
          <p:nvCxnSpPr>
            <p:cNvPr id="164" name="Straight Connector 163"/>
            <p:cNvCxnSpPr/>
            <p:nvPr/>
          </p:nvCxnSpPr>
          <p:spPr bwMode="auto">
            <a:xfrm>
              <a:off x="2269671" y="3537746"/>
              <a:ext cx="0" cy="153266"/>
            </a:xfrm>
            <a:prstGeom prst="line">
              <a:avLst/>
            </a:prstGeom>
            <a:noFill/>
            <a:ln w="12700" cap="flat" cmpd="sng" algn="ctr">
              <a:solidFill>
                <a:schemeClr val="accent3"/>
              </a:solidFill>
              <a:prstDash val="solid"/>
              <a:round/>
              <a:headEnd type="none" w="med" len="med"/>
              <a:tailEnd type="none" w="med" len="med"/>
            </a:ln>
            <a:effectLst/>
          </p:spPr>
        </p:cxnSp>
        <p:cxnSp>
          <p:nvCxnSpPr>
            <p:cNvPr id="165" name="Straight Connector 164"/>
            <p:cNvCxnSpPr/>
            <p:nvPr/>
          </p:nvCxnSpPr>
          <p:spPr bwMode="auto">
            <a:xfrm>
              <a:off x="2204357" y="3538532"/>
              <a:ext cx="130629" cy="0"/>
            </a:xfrm>
            <a:prstGeom prst="line">
              <a:avLst/>
            </a:prstGeom>
            <a:noFill/>
            <a:ln w="12700" cap="flat" cmpd="sng" algn="ctr">
              <a:solidFill>
                <a:schemeClr val="accent3"/>
              </a:solidFill>
              <a:prstDash val="solid"/>
              <a:round/>
              <a:headEnd type="none" w="med" len="med"/>
              <a:tailEnd type="none" w="med" len="med"/>
            </a:ln>
            <a:effectLst/>
          </p:spPr>
        </p:cxnSp>
        <p:cxnSp>
          <p:nvCxnSpPr>
            <p:cNvPr id="166" name="Straight Connector 165"/>
            <p:cNvCxnSpPr/>
            <p:nvPr/>
          </p:nvCxnSpPr>
          <p:spPr bwMode="auto">
            <a:xfrm>
              <a:off x="2204357" y="3690266"/>
              <a:ext cx="130629" cy="0"/>
            </a:xfrm>
            <a:prstGeom prst="line">
              <a:avLst/>
            </a:prstGeom>
            <a:noFill/>
            <a:ln w="12700" cap="flat" cmpd="sng" algn="ctr">
              <a:solidFill>
                <a:schemeClr val="accent3"/>
              </a:solidFill>
              <a:prstDash val="solid"/>
              <a:round/>
              <a:headEnd type="none" w="med" len="med"/>
              <a:tailEnd type="none" w="med" len="med"/>
            </a:ln>
            <a:effectLst/>
          </p:spPr>
        </p:cxnSp>
      </p:grpSp>
      <p:grpSp>
        <p:nvGrpSpPr>
          <p:cNvPr id="160" name="Group 159"/>
          <p:cNvGrpSpPr/>
          <p:nvPr/>
        </p:nvGrpSpPr>
        <p:grpSpPr>
          <a:xfrm>
            <a:off x="6461038" y="3564776"/>
            <a:ext cx="130629" cy="859830"/>
            <a:chOff x="2204357" y="3537722"/>
            <a:chExt cx="130629" cy="153266"/>
          </a:xfrm>
        </p:grpSpPr>
        <p:cxnSp>
          <p:nvCxnSpPr>
            <p:cNvPr id="161" name="Straight Connector 160"/>
            <p:cNvCxnSpPr/>
            <p:nvPr/>
          </p:nvCxnSpPr>
          <p:spPr bwMode="auto">
            <a:xfrm>
              <a:off x="2267670" y="3537722"/>
              <a:ext cx="0" cy="153266"/>
            </a:xfrm>
            <a:prstGeom prst="line">
              <a:avLst/>
            </a:prstGeom>
            <a:noFill/>
            <a:ln w="12700" cap="flat" cmpd="sng" algn="ctr">
              <a:solidFill>
                <a:schemeClr val="accent3"/>
              </a:solidFill>
              <a:prstDash val="solid"/>
              <a:round/>
              <a:headEnd type="none" w="med" len="med"/>
              <a:tailEnd type="none" w="med" len="med"/>
            </a:ln>
            <a:effectLst/>
          </p:spPr>
        </p:cxnSp>
        <p:cxnSp>
          <p:nvCxnSpPr>
            <p:cNvPr id="162" name="Straight Connector 161"/>
            <p:cNvCxnSpPr/>
            <p:nvPr/>
          </p:nvCxnSpPr>
          <p:spPr bwMode="auto">
            <a:xfrm>
              <a:off x="2204357" y="3538532"/>
              <a:ext cx="130629" cy="0"/>
            </a:xfrm>
            <a:prstGeom prst="line">
              <a:avLst/>
            </a:prstGeom>
            <a:noFill/>
            <a:ln w="12700" cap="flat" cmpd="sng" algn="ctr">
              <a:solidFill>
                <a:schemeClr val="accent3"/>
              </a:solidFill>
              <a:prstDash val="solid"/>
              <a:round/>
              <a:headEnd type="none" w="med" len="med"/>
              <a:tailEnd type="none" w="med" len="med"/>
            </a:ln>
            <a:effectLst/>
          </p:spPr>
        </p:cxnSp>
        <p:cxnSp>
          <p:nvCxnSpPr>
            <p:cNvPr id="163" name="Straight Connector 162"/>
            <p:cNvCxnSpPr/>
            <p:nvPr/>
          </p:nvCxnSpPr>
          <p:spPr bwMode="auto">
            <a:xfrm>
              <a:off x="2204357" y="3690266"/>
              <a:ext cx="130629" cy="0"/>
            </a:xfrm>
            <a:prstGeom prst="line">
              <a:avLst/>
            </a:prstGeom>
            <a:noFill/>
            <a:ln w="12700" cap="flat" cmpd="sng" algn="ctr">
              <a:solidFill>
                <a:schemeClr val="accent3"/>
              </a:solidFill>
              <a:prstDash val="solid"/>
              <a:round/>
              <a:headEnd type="none" w="med" len="med"/>
              <a:tailEnd type="none" w="med" len="med"/>
            </a:ln>
            <a:effectLst/>
          </p:spPr>
        </p:cxnSp>
      </p:grpSp>
      <p:grpSp>
        <p:nvGrpSpPr>
          <p:cNvPr id="199" name="Group 198"/>
          <p:cNvGrpSpPr/>
          <p:nvPr/>
        </p:nvGrpSpPr>
        <p:grpSpPr>
          <a:xfrm>
            <a:off x="1872898" y="3502140"/>
            <a:ext cx="130629" cy="208523"/>
            <a:chOff x="2204357" y="3538532"/>
            <a:chExt cx="130629" cy="159384"/>
          </a:xfrm>
        </p:grpSpPr>
        <p:cxnSp>
          <p:nvCxnSpPr>
            <p:cNvPr id="244" name="Straight Connector 243"/>
            <p:cNvCxnSpPr/>
            <p:nvPr/>
          </p:nvCxnSpPr>
          <p:spPr bwMode="auto">
            <a:xfrm>
              <a:off x="2269671" y="3538532"/>
              <a:ext cx="0" cy="153266"/>
            </a:xfrm>
            <a:prstGeom prst="line">
              <a:avLst/>
            </a:prstGeom>
            <a:noFill/>
            <a:ln w="12700" cap="flat" cmpd="sng" algn="ctr">
              <a:solidFill>
                <a:schemeClr val="accent1"/>
              </a:solidFill>
              <a:prstDash val="solid"/>
              <a:round/>
              <a:headEnd type="none" w="med" len="med"/>
              <a:tailEnd type="none" w="med" len="med"/>
            </a:ln>
            <a:effectLst/>
          </p:spPr>
        </p:cxnSp>
        <p:cxnSp>
          <p:nvCxnSpPr>
            <p:cNvPr id="245" name="Straight Connector 244"/>
            <p:cNvCxnSpPr/>
            <p:nvPr/>
          </p:nvCxnSpPr>
          <p:spPr bwMode="auto">
            <a:xfrm>
              <a:off x="2204357" y="3538532"/>
              <a:ext cx="130629" cy="0"/>
            </a:xfrm>
            <a:prstGeom prst="line">
              <a:avLst/>
            </a:prstGeom>
            <a:noFill/>
            <a:ln w="12700" cap="flat" cmpd="sng" algn="ctr">
              <a:solidFill>
                <a:schemeClr val="accent1"/>
              </a:solidFill>
              <a:prstDash val="solid"/>
              <a:round/>
              <a:headEnd type="none" w="med" len="med"/>
              <a:tailEnd type="none" w="med" len="med"/>
            </a:ln>
            <a:effectLst/>
          </p:spPr>
        </p:cxnSp>
        <p:cxnSp>
          <p:nvCxnSpPr>
            <p:cNvPr id="246" name="Straight Connector 245"/>
            <p:cNvCxnSpPr/>
            <p:nvPr/>
          </p:nvCxnSpPr>
          <p:spPr bwMode="auto">
            <a:xfrm>
              <a:off x="2204357" y="3697916"/>
              <a:ext cx="130629" cy="0"/>
            </a:xfrm>
            <a:prstGeom prst="line">
              <a:avLst/>
            </a:prstGeom>
            <a:noFill/>
            <a:ln w="12700" cap="flat" cmpd="sng" algn="ctr">
              <a:solidFill>
                <a:schemeClr val="accent1"/>
              </a:solidFill>
              <a:prstDash val="solid"/>
              <a:round/>
              <a:headEnd type="none" w="med" len="med"/>
              <a:tailEnd type="none" w="med" len="med"/>
            </a:ln>
            <a:effectLst/>
          </p:spPr>
        </p:cxnSp>
      </p:grpSp>
      <p:grpSp>
        <p:nvGrpSpPr>
          <p:cNvPr id="200" name="Group 199"/>
          <p:cNvGrpSpPr/>
          <p:nvPr/>
        </p:nvGrpSpPr>
        <p:grpSpPr>
          <a:xfrm>
            <a:off x="3959574" y="3507850"/>
            <a:ext cx="130629" cy="385402"/>
            <a:chOff x="2204357" y="3538532"/>
            <a:chExt cx="130629" cy="155106"/>
          </a:xfrm>
        </p:grpSpPr>
        <p:cxnSp>
          <p:nvCxnSpPr>
            <p:cNvPr id="241" name="Straight Connector 240"/>
            <p:cNvCxnSpPr/>
            <p:nvPr/>
          </p:nvCxnSpPr>
          <p:spPr bwMode="auto">
            <a:xfrm>
              <a:off x="2269671" y="3538532"/>
              <a:ext cx="0" cy="153266"/>
            </a:xfrm>
            <a:prstGeom prst="line">
              <a:avLst/>
            </a:prstGeom>
            <a:noFill/>
            <a:ln w="12700" cap="flat" cmpd="sng" algn="ctr">
              <a:solidFill>
                <a:schemeClr val="accent1"/>
              </a:solidFill>
              <a:prstDash val="solid"/>
              <a:round/>
              <a:headEnd type="none" w="med" len="med"/>
              <a:tailEnd type="none" w="med" len="med"/>
            </a:ln>
            <a:effectLst/>
          </p:spPr>
        </p:cxnSp>
        <p:cxnSp>
          <p:nvCxnSpPr>
            <p:cNvPr id="242" name="Straight Connector 241"/>
            <p:cNvCxnSpPr/>
            <p:nvPr/>
          </p:nvCxnSpPr>
          <p:spPr bwMode="auto">
            <a:xfrm>
              <a:off x="2204357" y="3538532"/>
              <a:ext cx="130629" cy="0"/>
            </a:xfrm>
            <a:prstGeom prst="line">
              <a:avLst/>
            </a:prstGeom>
            <a:noFill/>
            <a:ln w="12700" cap="flat" cmpd="sng" algn="ctr">
              <a:solidFill>
                <a:schemeClr val="accent1"/>
              </a:solidFill>
              <a:prstDash val="solid"/>
              <a:round/>
              <a:headEnd type="none" w="med" len="med"/>
              <a:tailEnd type="none" w="med" len="med"/>
            </a:ln>
            <a:effectLst/>
          </p:spPr>
        </p:cxnSp>
        <p:cxnSp>
          <p:nvCxnSpPr>
            <p:cNvPr id="243" name="Straight Connector 242"/>
            <p:cNvCxnSpPr/>
            <p:nvPr/>
          </p:nvCxnSpPr>
          <p:spPr bwMode="auto">
            <a:xfrm>
              <a:off x="2204357" y="3693638"/>
              <a:ext cx="130629" cy="0"/>
            </a:xfrm>
            <a:prstGeom prst="line">
              <a:avLst/>
            </a:prstGeom>
            <a:noFill/>
            <a:ln w="12700" cap="flat" cmpd="sng" algn="ctr">
              <a:solidFill>
                <a:schemeClr val="accent1"/>
              </a:solidFill>
              <a:prstDash val="solid"/>
              <a:round/>
              <a:headEnd type="none" w="med" len="med"/>
              <a:tailEnd type="none" w="med" len="med"/>
            </a:ln>
            <a:effectLst/>
          </p:spPr>
        </p:cxnSp>
      </p:grpSp>
      <p:grpSp>
        <p:nvGrpSpPr>
          <p:cNvPr id="201" name="Group 200"/>
          <p:cNvGrpSpPr/>
          <p:nvPr/>
        </p:nvGrpSpPr>
        <p:grpSpPr>
          <a:xfrm>
            <a:off x="2292485" y="3493838"/>
            <a:ext cx="130629" cy="257839"/>
            <a:chOff x="2204357" y="3538532"/>
            <a:chExt cx="130629" cy="155106"/>
          </a:xfrm>
        </p:grpSpPr>
        <p:cxnSp>
          <p:nvCxnSpPr>
            <p:cNvPr id="238" name="Straight Connector 237"/>
            <p:cNvCxnSpPr/>
            <p:nvPr/>
          </p:nvCxnSpPr>
          <p:spPr bwMode="auto">
            <a:xfrm>
              <a:off x="2269671" y="3538532"/>
              <a:ext cx="0" cy="153266"/>
            </a:xfrm>
            <a:prstGeom prst="line">
              <a:avLst/>
            </a:prstGeom>
            <a:noFill/>
            <a:ln w="12700" cap="flat" cmpd="sng" algn="ctr">
              <a:solidFill>
                <a:schemeClr val="accent1"/>
              </a:solidFill>
              <a:prstDash val="solid"/>
              <a:round/>
              <a:headEnd type="none" w="med" len="med"/>
              <a:tailEnd type="none" w="med" len="med"/>
            </a:ln>
            <a:effectLst/>
          </p:spPr>
        </p:cxnSp>
        <p:cxnSp>
          <p:nvCxnSpPr>
            <p:cNvPr id="239" name="Straight Connector 238"/>
            <p:cNvCxnSpPr/>
            <p:nvPr/>
          </p:nvCxnSpPr>
          <p:spPr bwMode="auto">
            <a:xfrm>
              <a:off x="2204357" y="3538532"/>
              <a:ext cx="130629" cy="0"/>
            </a:xfrm>
            <a:prstGeom prst="line">
              <a:avLst/>
            </a:prstGeom>
            <a:noFill/>
            <a:ln w="12700" cap="flat" cmpd="sng" algn="ctr">
              <a:solidFill>
                <a:schemeClr val="accent1"/>
              </a:solidFill>
              <a:prstDash val="solid"/>
              <a:round/>
              <a:headEnd type="none" w="med" len="med"/>
              <a:tailEnd type="none" w="med" len="med"/>
            </a:ln>
            <a:effectLst/>
          </p:spPr>
        </p:cxnSp>
        <p:cxnSp>
          <p:nvCxnSpPr>
            <p:cNvPr id="240" name="Straight Connector 239"/>
            <p:cNvCxnSpPr/>
            <p:nvPr/>
          </p:nvCxnSpPr>
          <p:spPr bwMode="auto">
            <a:xfrm>
              <a:off x="2204357" y="3693638"/>
              <a:ext cx="130629" cy="0"/>
            </a:xfrm>
            <a:prstGeom prst="line">
              <a:avLst/>
            </a:prstGeom>
            <a:noFill/>
            <a:ln w="12700" cap="flat" cmpd="sng" algn="ctr">
              <a:solidFill>
                <a:schemeClr val="accent1"/>
              </a:solidFill>
              <a:prstDash val="solid"/>
              <a:round/>
              <a:headEnd type="none" w="med" len="med"/>
              <a:tailEnd type="none" w="med" len="med"/>
            </a:ln>
            <a:effectLst/>
          </p:spPr>
        </p:cxnSp>
      </p:grpSp>
      <p:grpSp>
        <p:nvGrpSpPr>
          <p:cNvPr id="202" name="Group 201"/>
          <p:cNvGrpSpPr/>
          <p:nvPr/>
        </p:nvGrpSpPr>
        <p:grpSpPr>
          <a:xfrm>
            <a:off x="2709137" y="3456094"/>
            <a:ext cx="130629" cy="301314"/>
            <a:chOff x="2204357" y="3538532"/>
            <a:chExt cx="130629" cy="155106"/>
          </a:xfrm>
        </p:grpSpPr>
        <p:cxnSp>
          <p:nvCxnSpPr>
            <p:cNvPr id="235" name="Straight Connector 234"/>
            <p:cNvCxnSpPr/>
            <p:nvPr/>
          </p:nvCxnSpPr>
          <p:spPr bwMode="auto">
            <a:xfrm>
              <a:off x="2269671" y="3538532"/>
              <a:ext cx="0" cy="153266"/>
            </a:xfrm>
            <a:prstGeom prst="line">
              <a:avLst/>
            </a:prstGeom>
            <a:noFill/>
            <a:ln w="12700" cap="flat" cmpd="sng" algn="ctr">
              <a:solidFill>
                <a:schemeClr val="accent1"/>
              </a:solidFill>
              <a:prstDash val="solid"/>
              <a:round/>
              <a:headEnd type="none" w="med" len="med"/>
              <a:tailEnd type="none" w="med" len="med"/>
            </a:ln>
            <a:effectLst/>
          </p:spPr>
        </p:cxnSp>
        <p:cxnSp>
          <p:nvCxnSpPr>
            <p:cNvPr id="236" name="Straight Connector 235"/>
            <p:cNvCxnSpPr/>
            <p:nvPr/>
          </p:nvCxnSpPr>
          <p:spPr bwMode="auto">
            <a:xfrm>
              <a:off x="2204357" y="3538532"/>
              <a:ext cx="130629" cy="0"/>
            </a:xfrm>
            <a:prstGeom prst="line">
              <a:avLst/>
            </a:prstGeom>
            <a:noFill/>
            <a:ln w="12700" cap="flat" cmpd="sng" algn="ctr">
              <a:solidFill>
                <a:schemeClr val="accent1"/>
              </a:solidFill>
              <a:prstDash val="solid"/>
              <a:round/>
              <a:headEnd type="none" w="med" len="med"/>
              <a:tailEnd type="none" w="med" len="med"/>
            </a:ln>
            <a:effectLst/>
          </p:spPr>
        </p:cxnSp>
        <p:cxnSp>
          <p:nvCxnSpPr>
            <p:cNvPr id="237" name="Straight Connector 236"/>
            <p:cNvCxnSpPr/>
            <p:nvPr/>
          </p:nvCxnSpPr>
          <p:spPr bwMode="auto">
            <a:xfrm>
              <a:off x="2204357" y="3693638"/>
              <a:ext cx="130629" cy="0"/>
            </a:xfrm>
            <a:prstGeom prst="line">
              <a:avLst/>
            </a:prstGeom>
            <a:noFill/>
            <a:ln w="12700" cap="flat" cmpd="sng" algn="ctr">
              <a:solidFill>
                <a:schemeClr val="accent1"/>
              </a:solidFill>
              <a:prstDash val="solid"/>
              <a:round/>
              <a:headEnd type="none" w="med" len="med"/>
              <a:tailEnd type="none" w="med" len="med"/>
            </a:ln>
            <a:effectLst/>
          </p:spPr>
        </p:cxnSp>
      </p:grpSp>
      <p:grpSp>
        <p:nvGrpSpPr>
          <p:cNvPr id="203" name="Group 202"/>
          <p:cNvGrpSpPr/>
          <p:nvPr/>
        </p:nvGrpSpPr>
        <p:grpSpPr>
          <a:xfrm>
            <a:off x="3122521" y="3435452"/>
            <a:ext cx="130629" cy="347684"/>
            <a:chOff x="2204357" y="3538532"/>
            <a:chExt cx="130629" cy="155106"/>
          </a:xfrm>
        </p:grpSpPr>
        <p:cxnSp>
          <p:nvCxnSpPr>
            <p:cNvPr id="232" name="Straight Connector 231"/>
            <p:cNvCxnSpPr/>
            <p:nvPr/>
          </p:nvCxnSpPr>
          <p:spPr bwMode="auto">
            <a:xfrm>
              <a:off x="2269671" y="3538532"/>
              <a:ext cx="0" cy="153266"/>
            </a:xfrm>
            <a:prstGeom prst="line">
              <a:avLst/>
            </a:prstGeom>
            <a:noFill/>
            <a:ln w="12700" cap="flat" cmpd="sng" algn="ctr">
              <a:solidFill>
                <a:schemeClr val="accent1"/>
              </a:solidFill>
              <a:prstDash val="solid"/>
              <a:round/>
              <a:headEnd type="none" w="med" len="med"/>
              <a:tailEnd type="none" w="med" len="med"/>
            </a:ln>
            <a:effectLst/>
          </p:spPr>
        </p:cxnSp>
        <p:cxnSp>
          <p:nvCxnSpPr>
            <p:cNvPr id="233" name="Straight Connector 232"/>
            <p:cNvCxnSpPr/>
            <p:nvPr/>
          </p:nvCxnSpPr>
          <p:spPr bwMode="auto">
            <a:xfrm>
              <a:off x="2204357" y="3538532"/>
              <a:ext cx="130629" cy="0"/>
            </a:xfrm>
            <a:prstGeom prst="line">
              <a:avLst/>
            </a:prstGeom>
            <a:noFill/>
            <a:ln w="12700" cap="flat" cmpd="sng" algn="ctr">
              <a:solidFill>
                <a:schemeClr val="accent1"/>
              </a:solidFill>
              <a:prstDash val="solid"/>
              <a:round/>
              <a:headEnd type="none" w="med" len="med"/>
              <a:tailEnd type="none" w="med" len="med"/>
            </a:ln>
            <a:effectLst/>
          </p:spPr>
        </p:cxnSp>
        <p:cxnSp>
          <p:nvCxnSpPr>
            <p:cNvPr id="234" name="Straight Connector 233"/>
            <p:cNvCxnSpPr/>
            <p:nvPr/>
          </p:nvCxnSpPr>
          <p:spPr bwMode="auto">
            <a:xfrm>
              <a:off x="2204357" y="3693638"/>
              <a:ext cx="130629" cy="0"/>
            </a:xfrm>
            <a:prstGeom prst="line">
              <a:avLst/>
            </a:prstGeom>
            <a:noFill/>
            <a:ln w="12700" cap="flat" cmpd="sng" algn="ctr">
              <a:solidFill>
                <a:schemeClr val="accent1"/>
              </a:solidFill>
              <a:prstDash val="solid"/>
              <a:round/>
              <a:headEnd type="none" w="med" len="med"/>
              <a:tailEnd type="none" w="med" len="med"/>
            </a:ln>
            <a:effectLst/>
          </p:spPr>
        </p:cxnSp>
      </p:grpSp>
      <p:grpSp>
        <p:nvGrpSpPr>
          <p:cNvPr id="204" name="Group 203"/>
          <p:cNvGrpSpPr/>
          <p:nvPr/>
        </p:nvGrpSpPr>
        <p:grpSpPr>
          <a:xfrm>
            <a:off x="3540764" y="3508757"/>
            <a:ext cx="130629" cy="410320"/>
            <a:chOff x="2204357" y="3538532"/>
            <a:chExt cx="130629" cy="155106"/>
          </a:xfrm>
        </p:grpSpPr>
        <p:cxnSp>
          <p:nvCxnSpPr>
            <p:cNvPr id="229" name="Straight Connector 228"/>
            <p:cNvCxnSpPr/>
            <p:nvPr/>
          </p:nvCxnSpPr>
          <p:spPr bwMode="auto">
            <a:xfrm>
              <a:off x="2269671" y="3538532"/>
              <a:ext cx="0" cy="153266"/>
            </a:xfrm>
            <a:prstGeom prst="line">
              <a:avLst/>
            </a:prstGeom>
            <a:noFill/>
            <a:ln w="12700" cap="flat" cmpd="sng" algn="ctr">
              <a:solidFill>
                <a:schemeClr val="accent1"/>
              </a:solidFill>
              <a:prstDash val="solid"/>
              <a:round/>
              <a:headEnd type="none" w="med" len="med"/>
              <a:tailEnd type="none" w="med" len="med"/>
            </a:ln>
            <a:effectLst/>
          </p:spPr>
        </p:cxnSp>
        <p:cxnSp>
          <p:nvCxnSpPr>
            <p:cNvPr id="230" name="Straight Connector 229"/>
            <p:cNvCxnSpPr/>
            <p:nvPr/>
          </p:nvCxnSpPr>
          <p:spPr bwMode="auto">
            <a:xfrm>
              <a:off x="2204357" y="3538532"/>
              <a:ext cx="130629" cy="0"/>
            </a:xfrm>
            <a:prstGeom prst="line">
              <a:avLst/>
            </a:prstGeom>
            <a:noFill/>
            <a:ln w="12700" cap="flat" cmpd="sng" algn="ctr">
              <a:solidFill>
                <a:schemeClr val="accent1"/>
              </a:solidFill>
              <a:prstDash val="solid"/>
              <a:round/>
              <a:headEnd type="none" w="med" len="med"/>
              <a:tailEnd type="none" w="med" len="med"/>
            </a:ln>
            <a:effectLst/>
          </p:spPr>
        </p:cxnSp>
        <p:cxnSp>
          <p:nvCxnSpPr>
            <p:cNvPr id="231" name="Straight Connector 230"/>
            <p:cNvCxnSpPr/>
            <p:nvPr/>
          </p:nvCxnSpPr>
          <p:spPr bwMode="auto">
            <a:xfrm>
              <a:off x="2204357" y="3693638"/>
              <a:ext cx="130629" cy="0"/>
            </a:xfrm>
            <a:prstGeom prst="line">
              <a:avLst/>
            </a:prstGeom>
            <a:noFill/>
            <a:ln w="12700" cap="flat" cmpd="sng" algn="ctr">
              <a:solidFill>
                <a:schemeClr val="accent1"/>
              </a:solidFill>
              <a:prstDash val="solid"/>
              <a:round/>
              <a:headEnd type="none" w="med" len="med"/>
              <a:tailEnd type="none" w="med" len="med"/>
            </a:ln>
            <a:effectLst/>
          </p:spPr>
        </p:cxnSp>
      </p:grpSp>
      <p:grpSp>
        <p:nvGrpSpPr>
          <p:cNvPr id="205" name="Group 204"/>
          <p:cNvGrpSpPr/>
          <p:nvPr/>
        </p:nvGrpSpPr>
        <p:grpSpPr>
          <a:xfrm>
            <a:off x="4374991" y="3440278"/>
            <a:ext cx="130629" cy="473932"/>
            <a:chOff x="2204357" y="3538532"/>
            <a:chExt cx="130629" cy="154452"/>
          </a:xfrm>
        </p:grpSpPr>
        <p:cxnSp>
          <p:nvCxnSpPr>
            <p:cNvPr id="226" name="Straight Connector 225"/>
            <p:cNvCxnSpPr/>
            <p:nvPr/>
          </p:nvCxnSpPr>
          <p:spPr bwMode="auto">
            <a:xfrm>
              <a:off x="2269671" y="3538532"/>
              <a:ext cx="0" cy="153266"/>
            </a:xfrm>
            <a:prstGeom prst="line">
              <a:avLst/>
            </a:prstGeom>
            <a:noFill/>
            <a:ln w="12700" cap="flat" cmpd="sng" algn="ctr">
              <a:solidFill>
                <a:schemeClr val="accent1"/>
              </a:solidFill>
              <a:prstDash val="solid"/>
              <a:round/>
              <a:headEnd type="none" w="med" len="med"/>
              <a:tailEnd type="none" w="med" len="med"/>
            </a:ln>
            <a:effectLst/>
          </p:spPr>
        </p:cxnSp>
        <p:cxnSp>
          <p:nvCxnSpPr>
            <p:cNvPr id="227" name="Straight Connector 226"/>
            <p:cNvCxnSpPr/>
            <p:nvPr/>
          </p:nvCxnSpPr>
          <p:spPr bwMode="auto">
            <a:xfrm>
              <a:off x="2204357" y="3538532"/>
              <a:ext cx="130629" cy="0"/>
            </a:xfrm>
            <a:prstGeom prst="line">
              <a:avLst/>
            </a:prstGeom>
            <a:noFill/>
            <a:ln w="12700" cap="flat" cmpd="sng" algn="ctr">
              <a:solidFill>
                <a:schemeClr val="accent1"/>
              </a:solidFill>
              <a:prstDash val="solid"/>
              <a:round/>
              <a:headEnd type="none" w="med" len="med"/>
              <a:tailEnd type="none" w="med" len="med"/>
            </a:ln>
            <a:effectLst/>
          </p:spPr>
        </p:cxnSp>
        <p:cxnSp>
          <p:nvCxnSpPr>
            <p:cNvPr id="228" name="Straight Connector 227"/>
            <p:cNvCxnSpPr/>
            <p:nvPr/>
          </p:nvCxnSpPr>
          <p:spPr bwMode="auto">
            <a:xfrm>
              <a:off x="2204357" y="3692984"/>
              <a:ext cx="130629" cy="0"/>
            </a:xfrm>
            <a:prstGeom prst="line">
              <a:avLst/>
            </a:prstGeom>
            <a:noFill/>
            <a:ln w="12700" cap="flat" cmpd="sng" algn="ctr">
              <a:solidFill>
                <a:schemeClr val="accent1"/>
              </a:solidFill>
              <a:prstDash val="solid"/>
              <a:round/>
              <a:headEnd type="none" w="med" len="med"/>
              <a:tailEnd type="none" w="med" len="med"/>
            </a:ln>
            <a:effectLst/>
          </p:spPr>
        </p:cxnSp>
      </p:grpSp>
      <p:grpSp>
        <p:nvGrpSpPr>
          <p:cNvPr id="206" name="Group 205"/>
          <p:cNvGrpSpPr/>
          <p:nvPr/>
        </p:nvGrpSpPr>
        <p:grpSpPr>
          <a:xfrm>
            <a:off x="4793232" y="3444596"/>
            <a:ext cx="130629" cy="700060"/>
            <a:chOff x="2204357" y="3538532"/>
            <a:chExt cx="130629" cy="154452"/>
          </a:xfrm>
        </p:grpSpPr>
        <p:cxnSp>
          <p:nvCxnSpPr>
            <p:cNvPr id="223" name="Straight Connector 222"/>
            <p:cNvCxnSpPr/>
            <p:nvPr/>
          </p:nvCxnSpPr>
          <p:spPr bwMode="auto">
            <a:xfrm>
              <a:off x="2269671" y="3538532"/>
              <a:ext cx="0" cy="153266"/>
            </a:xfrm>
            <a:prstGeom prst="line">
              <a:avLst/>
            </a:prstGeom>
            <a:noFill/>
            <a:ln w="12700" cap="flat" cmpd="sng" algn="ctr">
              <a:solidFill>
                <a:schemeClr val="accent1"/>
              </a:solidFill>
              <a:prstDash val="solid"/>
              <a:round/>
              <a:headEnd type="none" w="med" len="med"/>
              <a:tailEnd type="none" w="med" len="med"/>
            </a:ln>
            <a:effectLst/>
          </p:spPr>
        </p:cxnSp>
        <p:cxnSp>
          <p:nvCxnSpPr>
            <p:cNvPr id="224" name="Straight Connector 223"/>
            <p:cNvCxnSpPr/>
            <p:nvPr/>
          </p:nvCxnSpPr>
          <p:spPr bwMode="auto">
            <a:xfrm>
              <a:off x="2204357" y="3538532"/>
              <a:ext cx="130629" cy="0"/>
            </a:xfrm>
            <a:prstGeom prst="line">
              <a:avLst/>
            </a:prstGeom>
            <a:noFill/>
            <a:ln w="12700" cap="flat" cmpd="sng" algn="ctr">
              <a:solidFill>
                <a:schemeClr val="accent1"/>
              </a:solidFill>
              <a:prstDash val="solid"/>
              <a:round/>
              <a:headEnd type="none" w="med" len="med"/>
              <a:tailEnd type="none" w="med" len="med"/>
            </a:ln>
            <a:effectLst/>
          </p:spPr>
        </p:cxnSp>
        <p:cxnSp>
          <p:nvCxnSpPr>
            <p:cNvPr id="225" name="Straight Connector 224"/>
            <p:cNvCxnSpPr/>
            <p:nvPr/>
          </p:nvCxnSpPr>
          <p:spPr bwMode="auto">
            <a:xfrm>
              <a:off x="2204357" y="3692984"/>
              <a:ext cx="130629" cy="0"/>
            </a:xfrm>
            <a:prstGeom prst="line">
              <a:avLst/>
            </a:prstGeom>
            <a:noFill/>
            <a:ln w="12700" cap="flat" cmpd="sng" algn="ctr">
              <a:solidFill>
                <a:schemeClr val="accent1"/>
              </a:solidFill>
              <a:prstDash val="solid"/>
              <a:round/>
              <a:headEnd type="none" w="med" len="med"/>
              <a:tailEnd type="none" w="med" len="med"/>
            </a:ln>
            <a:effectLst/>
          </p:spPr>
        </p:cxnSp>
      </p:grpSp>
      <p:grpSp>
        <p:nvGrpSpPr>
          <p:cNvPr id="207" name="Group 206"/>
          <p:cNvGrpSpPr/>
          <p:nvPr/>
        </p:nvGrpSpPr>
        <p:grpSpPr>
          <a:xfrm>
            <a:off x="5211473" y="3489837"/>
            <a:ext cx="130629" cy="649444"/>
            <a:chOff x="2204357" y="3538532"/>
            <a:chExt cx="130629" cy="154452"/>
          </a:xfrm>
        </p:grpSpPr>
        <p:cxnSp>
          <p:nvCxnSpPr>
            <p:cNvPr id="220" name="Straight Connector 219"/>
            <p:cNvCxnSpPr/>
            <p:nvPr/>
          </p:nvCxnSpPr>
          <p:spPr bwMode="auto">
            <a:xfrm>
              <a:off x="2269671" y="3538532"/>
              <a:ext cx="0" cy="153266"/>
            </a:xfrm>
            <a:prstGeom prst="line">
              <a:avLst/>
            </a:prstGeom>
            <a:noFill/>
            <a:ln w="12700" cap="flat" cmpd="sng" algn="ctr">
              <a:solidFill>
                <a:schemeClr val="accent1"/>
              </a:solidFill>
              <a:prstDash val="solid"/>
              <a:round/>
              <a:headEnd type="none" w="med" len="med"/>
              <a:tailEnd type="none" w="med" len="med"/>
            </a:ln>
            <a:effectLst/>
          </p:spPr>
        </p:cxnSp>
        <p:cxnSp>
          <p:nvCxnSpPr>
            <p:cNvPr id="221" name="Straight Connector 220"/>
            <p:cNvCxnSpPr/>
            <p:nvPr/>
          </p:nvCxnSpPr>
          <p:spPr bwMode="auto">
            <a:xfrm>
              <a:off x="2204357" y="3538532"/>
              <a:ext cx="130629" cy="0"/>
            </a:xfrm>
            <a:prstGeom prst="line">
              <a:avLst/>
            </a:prstGeom>
            <a:noFill/>
            <a:ln w="12700" cap="flat" cmpd="sng" algn="ctr">
              <a:solidFill>
                <a:schemeClr val="accent1"/>
              </a:solidFill>
              <a:prstDash val="solid"/>
              <a:round/>
              <a:headEnd type="none" w="med" len="med"/>
              <a:tailEnd type="none" w="med" len="med"/>
            </a:ln>
            <a:effectLst/>
          </p:spPr>
        </p:cxnSp>
        <p:cxnSp>
          <p:nvCxnSpPr>
            <p:cNvPr id="222" name="Straight Connector 221"/>
            <p:cNvCxnSpPr/>
            <p:nvPr/>
          </p:nvCxnSpPr>
          <p:spPr bwMode="auto">
            <a:xfrm>
              <a:off x="2204357" y="3692984"/>
              <a:ext cx="130629" cy="0"/>
            </a:xfrm>
            <a:prstGeom prst="line">
              <a:avLst/>
            </a:prstGeom>
            <a:noFill/>
            <a:ln w="12700" cap="flat" cmpd="sng" algn="ctr">
              <a:solidFill>
                <a:schemeClr val="accent1"/>
              </a:solidFill>
              <a:prstDash val="solid"/>
              <a:round/>
              <a:headEnd type="none" w="med" len="med"/>
              <a:tailEnd type="none" w="med" len="med"/>
            </a:ln>
            <a:effectLst/>
          </p:spPr>
        </p:cxnSp>
      </p:grpSp>
      <p:grpSp>
        <p:nvGrpSpPr>
          <p:cNvPr id="208" name="Group 207"/>
          <p:cNvGrpSpPr/>
          <p:nvPr/>
        </p:nvGrpSpPr>
        <p:grpSpPr>
          <a:xfrm>
            <a:off x="5625604" y="3479325"/>
            <a:ext cx="130629" cy="839938"/>
            <a:chOff x="2204357" y="3538532"/>
            <a:chExt cx="130629" cy="153953"/>
          </a:xfrm>
        </p:grpSpPr>
        <p:cxnSp>
          <p:nvCxnSpPr>
            <p:cNvPr id="217" name="Straight Connector 216"/>
            <p:cNvCxnSpPr/>
            <p:nvPr/>
          </p:nvCxnSpPr>
          <p:spPr bwMode="auto">
            <a:xfrm>
              <a:off x="2269671" y="3538532"/>
              <a:ext cx="0" cy="153266"/>
            </a:xfrm>
            <a:prstGeom prst="line">
              <a:avLst/>
            </a:prstGeom>
            <a:noFill/>
            <a:ln w="12700" cap="flat" cmpd="sng" algn="ctr">
              <a:solidFill>
                <a:schemeClr val="accent1"/>
              </a:solidFill>
              <a:prstDash val="solid"/>
              <a:round/>
              <a:headEnd type="none" w="med" len="med"/>
              <a:tailEnd type="none" w="med" len="med"/>
            </a:ln>
            <a:effectLst/>
          </p:spPr>
        </p:cxnSp>
        <p:cxnSp>
          <p:nvCxnSpPr>
            <p:cNvPr id="218" name="Straight Connector 217"/>
            <p:cNvCxnSpPr/>
            <p:nvPr/>
          </p:nvCxnSpPr>
          <p:spPr bwMode="auto">
            <a:xfrm>
              <a:off x="2204357" y="3538532"/>
              <a:ext cx="130629" cy="0"/>
            </a:xfrm>
            <a:prstGeom prst="line">
              <a:avLst/>
            </a:prstGeom>
            <a:noFill/>
            <a:ln w="12700" cap="flat" cmpd="sng" algn="ctr">
              <a:solidFill>
                <a:schemeClr val="accent1"/>
              </a:solidFill>
              <a:prstDash val="solid"/>
              <a:round/>
              <a:headEnd type="none" w="med" len="med"/>
              <a:tailEnd type="none" w="med" len="med"/>
            </a:ln>
            <a:effectLst/>
          </p:spPr>
        </p:cxnSp>
        <p:cxnSp>
          <p:nvCxnSpPr>
            <p:cNvPr id="219" name="Straight Connector 218"/>
            <p:cNvCxnSpPr/>
            <p:nvPr/>
          </p:nvCxnSpPr>
          <p:spPr bwMode="auto">
            <a:xfrm>
              <a:off x="2204357" y="3692485"/>
              <a:ext cx="130629" cy="0"/>
            </a:xfrm>
            <a:prstGeom prst="line">
              <a:avLst/>
            </a:prstGeom>
            <a:noFill/>
            <a:ln w="12700" cap="flat" cmpd="sng" algn="ctr">
              <a:solidFill>
                <a:schemeClr val="accent1"/>
              </a:solidFill>
              <a:prstDash val="solid"/>
              <a:round/>
              <a:headEnd type="none" w="med" len="med"/>
              <a:tailEnd type="none" w="med" len="med"/>
            </a:ln>
            <a:effectLst/>
          </p:spPr>
        </p:cxnSp>
      </p:grpSp>
      <p:grpSp>
        <p:nvGrpSpPr>
          <p:cNvPr id="209" name="Group 208"/>
          <p:cNvGrpSpPr/>
          <p:nvPr/>
        </p:nvGrpSpPr>
        <p:grpSpPr>
          <a:xfrm>
            <a:off x="6039734" y="3491838"/>
            <a:ext cx="130629" cy="679508"/>
            <a:chOff x="2204357" y="3538079"/>
            <a:chExt cx="130629" cy="153266"/>
          </a:xfrm>
        </p:grpSpPr>
        <p:cxnSp>
          <p:nvCxnSpPr>
            <p:cNvPr id="214" name="Straight Connector 213"/>
            <p:cNvCxnSpPr/>
            <p:nvPr/>
          </p:nvCxnSpPr>
          <p:spPr bwMode="auto">
            <a:xfrm>
              <a:off x="2269671" y="3538079"/>
              <a:ext cx="0" cy="153266"/>
            </a:xfrm>
            <a:prstGeom prst="line">
              <a:avLst/>
            </a:prstGeom>
            <a:noFill/>
            <a:ln w="12700" cap="flat" cmpd="sng" algn="ctr">
              <a:solidFill>
                <a:schemeClr val="accent1"/>
              </a:solidFill>
              <a:prstDash val="solid"/>
              <a:round/>
              <a:headEnd type="none" w="med" len="med"/>
              <a:tailEnd type="none" w="med" len="med"/>
            </a:ln>
            <a:effectLst/>
          </p:spPr>
        </p:cxnSp>
        <p:cxnSp>
          <p:nvCxnSpPr>
            <p:cNvPr id="215" name="Straight Connector 214"/>
            <p:cNvCxnSpPr/>
            <p:nvPr/>
          </p:nvCxnSpPr>
          <p:spPr bwMode="auto">
            <a:xfrm>
              <a:off x="2204357" y="3538532"/>
              <a:ext cx="130629" cy="0"/>
            </a:xfrm>
            <a:prstGeom prst="line">
              <a:avLst/>
            </a:prstGeom>
            <a:noFill/>
            <a:ln w="12700" cap="flat" cmpd="sng" algn="ctr">
              <a:solidFill>
                <a:schemeClr val="accent1"/>
              </a:solidFill>
              <a:prstDash val="solid"/>
              <a:round/>
              <a:headEnd type="none" w="med" len="med"/>
              <a:tailEnd type="none" w="med" len="med"/>
            </a:ln>
            <a:effectLst/>
          </p:spPr>
        </p:cxnSp>
        <p:cxnSp>
          <p:nvCxnSpPr>
            <p:cNvPr id="216" name="Straight Connector 215"/>
            <p:cNvCxnSpPr/>
            <p:nvPr/>
          </p:nvCxnSpPr>
          <p:spPr bwMode="auto">
            <a:xfrm>
              <a:off x="2204357" y="3690266"/>
              <a:ext cx="130629" cy="0"/>
            </a:xfrm>
            <a:prstGeom prst="line">
              <a:avLst/>
            </a:prstGeom>
            <a:noFill/>
            <a:ln w="12700" cap="flat" cmpd="sng" algn="ctr">
              <a:solidFill>
                <a:schemeClr val="accent1"/>
              </a:solidFill>
              <a:prstDash val="solid"/>
              <a:round/>
              <a:headEnd type="none" w="med" len="med"/>
              <a:tailEnd type="none" w="med" len="med"/>
            </a:ln>
            <a:effectLst/>
          </p:spPr>
        </p:cxnSp>
      </p:grpSp>
      <p:grpSp>
        <p:nvGrpSpPr>
          <p:cNvPr id="210" name="Group 209"/>
          <p:cNvGrpSpPr/>
          <p:nvPr/>
        </p:nvGrpSpPr>
        <p:grpSpPr>
          <a:xfrm>
            <a:off x="6461038" y="3483725"/>
            <a:ext cx="130629" cy="596719"/>
            <a:chOff x="2204357" y="3538079"/>
            <a:chExt cx="130629" cy="153266"/>
          </a:xfrm>
        </p:grpSpPr>
        <p:cxnSp>
          <p:nvCxnSpPr>
            <p:cNvPr id="211" name="Straight Connector 210"/>
            <p:cNvCxnSpPr/>
            <p:nvPr/>
          </p:nvCxnSpPr>
          <p:spPr bwMode="auto">
            <a:xfrm>
              <a:off x="2269671" y="3538079"/>
              <a:ext cx="0" cy="153266"/>
            </a:xfrm>
            <a:prstGeom prst="line">
              <a:avLst/>
            </a:prstGeom>
            <a:noFill/>
            <a:ln w="12700" cap="flat" cmpd="sng" algn="ctr">
              <a:solidFill>
                <a:schemeClr val="accent1"/>
              </a:solidFill>
              <a:prstDash val="solid"/>
              <a:round/>
              <a:headEnd type="none" w="med" len="med"/>
              <a:tailEnd type="none" w="med" len="med"/>
            </a:ln>
            <a:effectLst/>
          </p:spPr>
        </p:cxnSp>
        <p:cxnSp>
          <p:nvCxnSpPr>
            <p:cNvPr id="212" name="Straight Connector 211"/>
            <p:cNvCxnSpPr/>
            <p:nvPr/>
          </p:nvCxnSpPr>
          <p:spPr bwMode="auto">
            <a:xfrm>
              <a:off x="2204357" y="3538532"/>
              <a:ext cx="130629" cy="0"/>
            </a:xfrm>
            <a:prstGeom prst="line">
              <a:avLst/>
            </a:prstGeom>
            <a:noFill/>
            <a:ln w="12700" cap="flat" cmpd="sng" algn="ctr">
              <a:solidFill>
                <a:schemeClr val="accent1"/>
              </a:solidFill>
              <a:prstDash val="solid"/>
              <a:round/>
              <a:headEnd type="none" w="med" len="med"/>
              <a:tailEnd type="none" w="med" len="med"/>
            </a:ln>
            <a:effectLst/>
          </p:spPr>
        </p:cxnSp>
        <p:cxnSp>
          <p:nvCxnSpPr>
            <p:cNvPr id="213" name="Straight Connector 212"/>
            <p:cNvCxnSpPr/>
            <p:nvPr/>
          </p:nvCxnSpPr>
          <p:spPr bwMode="auto">
            <a:xfrm>
              <a:off x="2204357" y="3690266"/>
              <a:ext cx="130629" cy="0"/>
            </a:xfrm>
            <a:prstGeom prst="line">
              <a:avLst/>
            </a:prstGeom>
            <a:noFill/>
            <a:ln w="12700" cap="flat" cmpd="sng" algn="ctr">
              <a:solidFill>
                <a:schemeClr val="accent1"/>
              </a:solidFill>
              <a:prstDash val="solid"/>
              <a:round/>
              <a:headEnd type="none" w="med" len="med"/>
              <a:tailEnd type="none" w="med" len="med"/>
            </a:ln>
            <a:effectLst/>
          </p:spPr>
        </p:cxnSp>
      </p:grpSp>
      <p:grpSp>
        <p:nvGrpSpPr>
          <p:cNvPr id="249" name="Group 248"/>
          <p:cNvGrpSpPr/>
          <p:nvPr/>
        </p:nvGrpSpPr>
        <p:grpSpPr>
          <a:xfrm>
            <a:off x="1872898" y="3438526"/>
            <a:ext cx="130629" cy="308017"/>
            <a:chOff x="2204357" y="3538532"/>
            <a:chExt cx="130629" cy="156042"/>
          </a:xfrm>
        </p:grpSpPr>
        <p:cxnSp>
          <p:nvCxnSpPr>
            <p:cNvPr id="294" name="Straight Connector 293"/>
            <p:cNvCxnSpPr/>
            <p:nvPr/>
          </p:nvCxnSpPr>
          <p:spPr bwMode="auto">
            <a:xfrm>
              <a:off x="2269671" y="3538532"/>
              <a:ext cx="0" cy="153266"/>
            </a:xfrm>
            <a:prstGeom prst="line">
              <a:avLst/>
            </a:prstGeom>
            <a:noFill/>
            <a:ln w="12700" cap="flat" cmpd="sng" algn="ctr">
              <a:solidFill>
                <a:schemeClr val="accent2"/>
              </a:solidFill>
              <a:prstDash val="solid"/>
              <a:round/>
              <a:headEnd type="none" w="med" len="med"/>
              <a:tailEnd type="none" w="med" len="med"/>
            </a:ln>
            <a:effectLst/>
          </p:spPr>
        </p:cxnSp>
        <p:cxnSp>
          <p:nvCxnSpPr>
            <p:cNvPr id="295" name="Straight Connector 294"/>
            <p:cNvCxnSpPr/>
            <p:nvPr/>
          </p:nvCxnSpPr>
          <p:spPr bwMode="auto">
            <a:xfrm>
              <a:off x="2204357" y="3538532"/>
              <a:ext cx="130629" cy="0"/>
            </a:xfrm>
            <a:prstGeom prst="line">
              <a:avLst/>
            </a:prstGeom>
            <a:noFill/>
            <a:ln w="12700" cap="flat" cmpd="sng" algn="ctr">
              <a:solidFill>
                <a:schemeClr val="accent2"/>
              </a:solidFill>
              <a:prstDash val="solid"/>
              <a:round/>
              <a:headEnd type="none" w="med" len="med"/>
              <a:tailEnd type="none" w="med" len="med"/>
            </a:ln>
            <a:effectLst/>
          </p:spPr>
        </p:cxnSp>
        <p:cxnSp>
          <p:nvCxnSpPr>
            <p:cNvPr id="296" name="Straight Connector 295"/>
            <p:cNvCxnSpPr/>
            <p:nvPr/>
          </p:nvCxnSpPr>
          <p:spPr bwMode="auto">
            <a:xfrm>
              <a:off x="2204357" y="3694574"/>
              <a:ext cx="130629" cy="0"/>
            </a:xfrm>
            <a:prstGeom prst="line">
              <a:avLst/>
            </a:prstGeom>
            <a:noFill/>
            <a:ln w="12700" cap="flat" cmpd="sng" algn="ctr">
              <a:solidFill>
                <a:schemeClr val="accent2"/>
              </a:solidFill>
              <a:prstDash val="solid"/>
              <a:round/>
              <a:headEnd type="none" w="med" len="med"/>
              <a:tailEnd type="none" w="med" len="med"/>
            </a:ln>
            <a:effectLst/>
          </p:spPr>
        </p:cxnSp>
      </p:grpSp>
      <p:grpSp>
        <p:nvGrpSpPr>
          <p:cNvPr id="250" name="Group 249"/>
          <p:cNvGrpSpPr/>
          <p:nvPr/>
        </p:nvGrpSpPr>
        <p:grpSpPr>
          <a:xfrm>
            <a:off x="3959574" y="3462674"/>
            <a:ext cx="130629" cy="561604"/>
            <a:chOff x="2204357" y="3538532"/>
            <a:chExt cx="130629" cy="155106"/>
          </a:xfrm>
        </p:grpSpPr>
        <p:cxnSp>
          <p:nvCxnSpPr>
            <p:cNvPr id="291" name="Straight Connector 290"/>
            <p:cNvCxnSpPr/>
            <p:nvPr/>
          </p:nvCxnSpPr>
          <p:spPr bwMode="auto">
            <a:xfrm>
              <a:off x="2269671" y="3538532"/>
              <a:ext cx="0" cy="153266"/>
            </a:xfrm>
            <a:prstGeom prst="line">
              <a:avLst/>
            </a:prstGeom>
            <a:noFill/>
            <a:ln w="12700" cap="flat" cmpd="sng" algn="ctr">
              <a:solidFill>
                <a:schemeClr val="accent2"/>
              </a:solidFill>
              <a:prstDash val="solid"/>
              <a:round/>
              <a:headEnd type="none" w="med" len="med"/>
              <a:tailEnd type="none" w="med" len="med"/>
            </a:ln>
            <a:effectLst/>
          </p:spPr>
        </p:cxnSp>
        <p:cxnSp>
          <p:nvCxnSpPr>
            <p:cNvPr id="292" name="Straight Connector 291"/>
            <p:cNvCxnSpPr/>
            <p:nvPr/>
          </p:nvCxnSpPr>
          <p:spPr bwMode="auto">
            <a:xfrm>
              <a:off x="2204357" y="3538532"/>
              <a:ext cx="130629" cy="0"/>
            </a:xfrm>
            <a:prstGeom prst="line">
              <a:avLst/>
            </a:prstGeom>
            <a:noFill/>
            <a:ln w="12700" cap="flat" cmpd="sng" algn="ctr">
              <a:solidFill>
                <a:schemeClr val="accent2"/>
              </a:solidFill>
              <a:prstDash val="solid"/>
              <a:round/>
              <a:headEnd type="none" w="med" len="med"/>
              <a:tailEnd type="none" w="med" len="med"/>
            </a:ln>
            <a:effectLst/>
          </p:spPr>
        </p:cxnSp>
        <p:cxnSp>
          <p:nvCxnSpPr>
            <p:cNvPr id="293" name="Straight Connector 292"/>
            <p:cNvCxnSpPr/>
            <p:nvPr/>
          </p:nvCxnSpPr>
          <p:spPr bwMode="auto">
            <a:xfrm>
              <a:off x="2204357" y="3693638"/>
              <a:ext cx="130629" cy="0"/>
            </a:xfrm>
            <a:prstGeom prst="line">
              <a:avLst/>
            </a:prstGeom>
            <a:noFill/>
            <a:ln w="12700" cap="flat" cmpd="sng" algn="ctr">
              <a:solidFill>
                <a:schemeClr val="accent2"/>
              </a:solidFill>
              <a:prstDash val="solid"/>
              <a:round/>
              <a:headEnd type="none" w="med" len="med"/>
              <a:tailEnd type="none" w="med" len="med"/>
            </a:ln>
            <a:effectLst/>
          </p:spPr>
        </p:cxnSp>
      </p:grpSp>
      <p:grpSp>
        <p:nvGrpSpPr>
          <p:cNvPr id="251" name="Group 250"/>
          <p:cNvGrpSpPr/>
          <p:nvPr/>
        </p:nvGrpSpPr>
        <p:grpSpPr>
          <a:xfrm>
            <a:off x="2292485" y="3447811"/>
            <a:ext cx="130629" cy="434406"/>
            <a:chOff x="2204357" y="3538532"/>
            <a:chExt cx="130629" cy="155106"/>
          </a:xfrm>
        </p:grpSpPr>
        <p:cxnSp>
          <p:nvCxnSpPr>
            <p:cNvPr id="288" name="Straight Connector 287"/>
            <p:cNvCxnSpPr/>
            <p:nvPr/>
          </p:nvCxnSpPr>
          <p:spPr bwMode="auto">
            <a:xfrm>
              <a:off x="2269671" y="3538532"/>
              <a:ext cx="0" cy="153266"/>
            </a:xfrm>
            <a:prstGeom prst="line">
              <a:avLst/>
            </a:prstGeom>
            <a:noFill/>
            <a:ln w="12700" cap="flat" cmpd="sng" algn="ctr">
              <a:solidFill>
                <a:schemeClr val="accent2"/>
              </a:solidFill>
              <a:prstDash val="solid"/>
              <a:round/>
              <a:headEnd type="none" w="med" len="med"/>
              <a:tailEnd type="none" w="med" len="med"/>
            </a:ln>
            <a:effectLst/>
          </p:spPr>
        </p:cxnSp>
        <p:cxnSp>
          <p:nvCxnSpPr>
            <p:cNvPr id="289" name="Straight Connector 288"/>
            <p:cNvCxnSpPr/>
            <p:nvPr/>
          </p:nvCxnSpPr>
          <p:spPr bwMode="auto">
            <a:xfrm>
              <a:off x="2204357" y="3538532"/>
              <a:ext cx="130629" cy="0"/>
            </a:xfrm>
            <a:prstGeom prst="line">
              <a:avLst/>
            </a:prstGeom>
            <a:noFill/>
            <a:ln w="12700" cap="flat" cmpd="sng" algn="ctr">
              <a:solidFill>
                <a:schemeClr val="accent2"/>
              </a:solidFill>
              <a:prstDash val="solid"/>
              <a:round/>
              <a:headEnd type="none" w="med" len="med"/>
              <a:tailEnd type="none" w="med" len="med"/>
            </a:ln>
            <a:effectLst/>
          </p:spPr>
        </p:cxnSp>
        <p:cxnSp>
          <p:nvCxnSpPr>
            <p:cNvPr id="290" name="Straight Connector 289"/>
            <p:cNvCxnSpPr/>
            <p:nvPr/>
          </p:nvCxnSpPr>
          <p:spPr bwMode="auto">
            <a:xfrm>
              <a:off x="2204357" y="3693638"/>
              <a:ext cx="130629" cy="0"/>
            </a:xfrm>
            <a:prstGeom prst="line">
              <a:avLst/>
            </a:prstGeom>
            <a:noFill/>
            <a:ln w="12700" cap="flat" cmpd="sng" algn="ctr">
              <a:solidFill>
                <a:schemeClr val="accent2"/>
              </a:solidFill>
              <a:prstDash val="solid"/>
              <a:round/>
              <a:headEnd type="none" w="med" len="med"/>
              <a:tailEnd type="none" w="med" len="med"/>
            </a:ln>
            <a:effectLst/>
          </p:spPr>
        </p:cxnSp>
      </p:grpSp>
      <p:grpSp>
        <p:nvGrpSpPr>
          <p:cNvPr id="252" name="Group 251"/>
          <p:cNvGrpSpPr/>
          <p:nvPr/>
        </p:nvGrpSpPr>
        <p:grpSpPr>
          <a:xfrm>
            <a:off x="2709137" y="3444663"/>
            <a:ext cx="130629" cy="603311"/>
            <a:chOff x="2204357" y="3538532"/>
            <a:chExt cx="130629" cy="155106"/>
          </a:xfrm>
        </p:grpSpPr>
        <p:cxnSp>
          <p:nvCxnSpPr>
            <p:cNvPr id="285" name="Straight Connector 284"/>
            <p:cNvCxnSpPr/>
            <p:nvPr/>
          </p:nvCxnSpPr>
          <p:spPr bwMode="auto">
            <a:xfrm>
              <a:off x="2269671" y="3538532"/>
              <a:ext cx="0" cy="153266"/>
            </a:xfrm>
            <a:prstGeom prst="line">
              <a:avLst/>
            </a:prstGeom>
            <a:noFill/>
            <a:ln w="12700" cap="flat" cmpd="sng" algn="ctr">
              <a:solidFill>
                <a:schemeClr val="accent2"/>
              </a:solidFill>
              <a:prstDash val="solid"/>
              <a:round/>
              <a:headEnd type="none" w="med" len="med"/>
              <a:tailEnd type="none" w="med" len="med"/>
            </a:ln>
            <a:effectLst/>
          </p:spPr>
        </p:cxnSp>
        <p:cxnSp>
          <p:nvCxnSpPr>
            <p:cNvPr id="286" name="Straight Connector 285"/>
            <p:cNvCxnSpPr/>
            <p:nvPr/>
          </p:nvCxnSpPr>
          <p:spPr bwMode="auto">
            <a:xfrm>
              <a:off x="2204357" y="3538532"/>
              <a:ext cx="130629" cy="0"/>
            </a:xfrm>
            <a:prstGeom prst="line">
              <a:avLst/>
            </a:prstGeom>
            <a:noFill/>
            <a:ln w="12700" cap="flat" cmpd="sng" algn="ctr">
              <a:solidFill>
                <a:schemeClr val="accent2"/>
              </a:solidFill>
              <a:prstDash val="solid"/>
              <a:round/>
              <a:headEnd type="none" w="med" len="med"/>
              <a:tailEnd type="none" w="med" len="med"/>
            </a:ln>
            <a:effectLst/>
          </p:spPr>
        </p:cxnSp>
        <p:cxnSp>
          <p:nvCxnSpPr>
            <p:cNvPr id="287" name="Straight Connector 286"/>
            <p:cNvCxnSpPr/>
            <p:nvPr/>
          </p:nvCxnSpPr>
          <p:spPr bwMode="auto">
            <a:xfrm>
              <a:off x="2204357" y="3693638"/>
              <a:ext cx="130629" cy="0"/>
            </a:xfrm>
            <a:prstGeom prst="line">
              <a:avLst/>
            </a:prstGeom>
            <a:noFill/>
            <a:ln w="12700" cap="flat" cmpd="sng" algn="ctr">
              <a:solidFill>
                <a:schemeClr val="accent2"/>
              </a:solidFill>
              <a:prstDash val="solid"/>
              <a:round/>
              <a:headEnd type="none" w="med" len="med"/>
              <a:tailEnd type="none" w="med" len="med"/>
            </a:ln>
            <a:effectLst/>
          </p:spPr>
        </p:cxnSp>
      </p:grpSp>
      <p:grpSp>
        <p:nvGrpSpPr>
          <p:cNvPr id="253" name="Group 252"/>
          <p:cNvGrpSpPr/>
          <p:nvPr/>
        </p:nvGrpSpPr>
        <p:grpSpPr>
          <a:xfrm>
            <a:off x="3122521" y="3435537"/>
            <a:ext cx="130629" cy="490357"/>
            <a:chOff x="2204357" y="3538532"/>
            <a:chExt cx="130629" cy="155106"/>
          </a:xfrm>
        </p:grpSpPr>
        <p:cxnSp>
          <p:nvCxnSpPr>
            <p:cNvPr id="282" name="Straight Connector 281"/>
            <p:cNvCxnSpPr/>
            <p:nvPr/>
          </p:nvCxnSpPr>
          <p:spPr bwMode="auto">
            <a:xfrm>
              <a:off x="2269671" y="3538532"/>
              <a:ext cx="0" cy="153266"/>
            </a:xfrm>
            <a:prstGeom prst="line">
              <a:avLst/>
            </a:prstGeom>
            <a:noFill/>
            <a:ln w="12700" cap="flat" cmpd="sng" algn="ctr">
              <a:solidFill>
                <a:schemeClr val="accent2"/>
              </a:solidFill>
              <a:prstDash val="solid"/>
              <a:round/>
              <a:headEnd type="none" w="med" len="med"/>
              <a:tailEnd type="none" w="med" len="med"/>
            </a:ln>
            <a:effectLst/>
          </p:spPr>
        </p:cxnSp>
        <p:cxnSp>
          <p:nvCxnSpPr>
            <p:cNvPr id="283" name="Straight Connector 282"/>
            <p:cNvCxnSpPr/>
            <p:nvPr/>
          </p:nvCxnSpPr>
          <p:spPr bwMode="auto">
            <a:xfrm>
              <a:off x="2204357" y="3538532"/>
              <a:ext cx="130629" cy="0"/>
            </a:xfrm>
            <a:prstGeom prst="line">
              <a:avLst/>
            </a:prstGeom>
            <a:noFill/>
            <a:ln w="12700" cap="flat" cmpd="sng" algn="ctr">
              <a:solidFill>
                <a:schemeClr val="accent2"/>
              </a:solidFill>
              <a:prstDash val="solid"/>
              <a:round/>
              <a:headEnd type="none" w="med" len="med"/>
              <a:tailEnd type="none" w="med" len="med"/>
            </a:ln>
            <a:effectLst/>
          </p:spPr>
        </p:cxnSp>
        <p:cxnSp>
          <p:nvCxnSpPr>
            <p:cNvPr id="284" name="Straight Connector 283"/>
            <p:cNvCxnSpPr/>
            <p:nvPr/>
          </p:nvCxnSpPr>
          <p:spPr bwMode="auto">
            <a:xfrm>
              <a:off x="2204357" y="3693638"/>
              <a:ext cx="130629" cy="0"/>
            </a:xfrm>
            <a:prstGeom prst="line">
              <a:avLst/>
            </a:prstGeom>
            <a:noFill/>
            <a:ln w="12700" cap="flat" cmpd="sng" algn="ctr">
              <a:solidFill>
                <a:schemeClr val="accent2"/>
              </a:solidFill>
              <a:prstDash val="solid"/>
              <a:round/>
              <a:headEnd type="none" w="med" len="med"/>
              <a:tailEnd type="none" w="med" len="med"/>
            </a:ln>
            <a:effectLst/>
          </p:spPr>
        </p:cxnSp>
      </p:grpSp>
      <p:grpSp>
        <p:nvGrpSpPr>
          <p:cNvPr id="254" name="Group 253"/>
          <p:cNvGrpSpPr/>
          <p:nvPr/>
        </p:nvGrpSpPr>
        <p:grpSpPr>
          <a:xfrm>
            <a:off x="3540764" y="3440841"/>
            <a:ext cx="130629" cy="654127"/>
            <a:chOff x="2204357" y="3538532"/>
            <a:chExt cx="130629" cy="154196"/>
          </a:xfrm>
        </p:grpSpPr>
        <p:cxnSp>
          <p:nvCxnSpPr>
            <p:cNvPr id="279" name="Straight Connector 278"/>
            <p:cNvCxnSpPr/>
            <p:nvPr/>
          </p:nvCxnSpPr>
          <p:spPr bwMode="auto">
            <a:xfrm>
              <a:off x="2269671" y="3538532"/>
              <a:ext cx="0" cy="153266"/>
            </a:xfrm>
            <a:prstGeom prst="line">
              <a:avLst/>
            </a:prstGeom>
            <a:noFill/>
            <a:ln w="12700" cap="flat" cmpd="sng" algn="ctr">
              <a:solidFill>
                <a:schemeClr val="accent2"/>
              </a:solidFill>
              <a:prstDash val="solid"/>
              <a:round/>
              <a:headEnd type="none" w="med" len="med"/>
              <a:tailEnd type="none" w="med" len="med"/>
            </a:ln>
            <a:effectLst/>
          </p:spPr>
        </p:cxnSp>
        <p:cxnSp>
          <p:nvCxnSpPr>
            <p:cNvPr id="280" name="Straight Connector 279"/>
            <p:cNvCxnSpPr/>
            <p:nvPr/>
          </p:nvCxnSpPr>
          <p:spPr bwMode="auto">
            <a:xfrm>
              <a:off x="2204357" y="3538532"/>
              <a:ext cx="130629" cy="0"/>
            </a:xfrm>
            <a:prstGeom prst="line">
              <a:avLst/>
            </a:prstGeom>
            <a:noFill/>
            <a:ln w="12700" cap="flat" cmpd="sng" algn="ctr">
              <a:solidFill>
                <a:schemeClr val="accent2"/>
              </a:solidFill>
              <a:prstDash val="solid"/>
              <a:round/>
              <a:headEnd type="none" w="med" len="med"/>
              <a:tailEnd type="none" w="med" len="med"/>
            </a:ln>
            <a:effectLst/>
          </p:spPr>
        </p:cxnSp>
        <p:cxnSp>
          <p:nvCxnSpPr>
            <p:cNvPr id="281" name="Straight Connector 280"/>
            <p:cNvCxnSpPr/>
            <p:nvPr/>
          </p:nvCxnSpPr>
          <p:spPr bwMode="auto">
            <a:xfrm>
              <a:off x="2204357" y="3692728"/>
              <a:ext cx="130629" cy="0"/>
            </a:xfrm>
            <a:prstGeom prst="line">
              <a:avLst/>
            </a:prstGeom>
            <a:noFill/>
            <a:ln w="12700" cap="flat" cmpd="sng" algn="ctr">
              <a:solidFill>
                <a:schemeClr val="accent2"/>
              </a:solidFill>
              <a:prstDash val="solid"/>
              <a:round/>
              <a:headEnd type="none" w="med" len="med"/>
              <a:tailEnd type="none" w="med" len="med"/>
            </a:ln>
            <a:effectLst/>
          </p:spPr>
        </p:cxnSp>
      </p:grpSp>
      <p:grpSp>
        <p:nvGrpSpPr>
          <p:cNvPr id="255" name="Group 254"/>
          <p:cNvGrpSpPr/>
          <p:nvPr/>
        </p:nvGrpSpPr>
        <p:grpSpPr>
          <a:xfrm>
            <a:off x="4374991" y="3409006"/>
            <a:ext cx="130629" cy="799683"/>
            <a:chOff x="2204357" y="3538532"/>
            <a:chExt cx="130629" cy="154452"/>
          </a:xfrm>
        </p:grpSpPr>
        <p:cxnSp>
          <p:nvCxnSpPr>
            <p:cNvPr id="276" name="Straight Connector 275"/>
            <p:cNvCxnSpPr/>
            <p:nvPr/>
          </p:nvCxnSpPr>
          <p:spPr bwMode="auto">
            <a:xfrm>
              <a:off x="2269671" y="3538905"/>
              <a:ext cx="0" cy="153266"/>
            </a:xfrm>
            <a:prstGeom prst="line">
              <a:avLst/>
            </a:prstGeom>
            <a:noFill/>
            <a:ln w="12700" cap="flat" cmpd="sng" algn="ctr">
              <a:solidFill>
                <a:schemeClr val="accent2"/>
              </a:solidFill>
              <a:prstDash val="solid"/>
              <a:round/>
              <a:headEnd type="none" w="med" len="med"/>
              <a:tailEnd type="none" w="med" len="med"/>
            </a:ln>
            <a:effectLst/>
          </p:spPr>
        </p:cxnSp>
        <p:cxnSp>
          <p:nvCxnSpPr>
            <p:cNvPr id="277" name="Straight Connector 276"/>
            <p:cNvCxnSpPr/>
            <p:nvPr/>
          </p:nvCxnSpPr>
          <p:spPr bwMode="auto">
            <a:xfrm>
              <a:off x="2204357" y="3538532"/>
              <a:ext cx="130629" cy="0"/>
            </a:xfrm>
            <a:prstGeom prst="line">
              <a:avLst/>
            </a:prstGeom>
            <a:noFill/>
            <a:ln w="12700" cap="flat" cmpd="sng" algn="ctr">
              <a:solidFill>
                <a:schemeClr val="accent2"/>
              </a:solidFill>
              <a:prstDash val="solid"/>
              <a:round/>
              <a:headEnd type="none" w="med" len="med"/>
              <a:tailEnd type="none" w="med" len="med"/>
            </a:ln>
            <a:effectLst/>
          </p:spPr>
        </p:cxnSp>
        <p:cxnSp>
          <p:nvCxnSpPr>
            <p:cNvPr id="278" name="Straight Connector 277"/>
            <p:cNvCxnSpPr/>
            <p:nvPr/>
          </p:nvCxnSpPr>
          <p:spPr bwMode="auto">
            <a:xfrm>
              <a:off x="2204357" y="3692984"/>
              <a:ext cx="130629" cy="0"/>
            </a:xfrm>
            <a:prstGeom prst="line">
              <a:avLst/>
            </a:prstGeom>
            <a:noFill/>
            <a:ln w="12700" cap="flat" cmpd="sng" algn="ctr">
              <a:solidFill>
                <a:schemeClr val="accent2"/>
              </a:solidFill>
              <a:prstDash val="solid"/>
              <a:round/>
              <a:headEnd type="none" w="med" len="med"/>
              <a:tailEnd type="none" w="med" len="med"/>
            </a:ln>
            <a:effectLst/>
          </p:spPr>
        </p:cxnSp>
      </p:grpSp>
      <p:grpSp>
        <p:nvGrpSpPr>
          <p:cNvPr id="256" name="Group 255"/>
          <p:cNvGrpSpPr/>
          <p:nvPr/>
        </p:nvGrpSpPr>
        <p:grpSpPr>
          <a:xfrm>
            <a:off x="4793232" y="3480890"/>
            <a:ext cx="130629" cy="469576"/>
            <a:chOff x="2204357" y="3538532"/>
            <a:chExt cx="130629" cy="154452"/>
          </a:xfrm>
        </p:grpSpPr>
        <p:cxnSp>
          <p:nvCxnSpPr>
            <p:cNvPr id="273" name="Straight Connector 272"/>
            <p:cNvCxnSpPr/>
            <p:nvPr/>
          </p:nvCxnSpPr>
          <p:spPr bwMode="auto">
            <a:xfrm>
              <a:off x="2269671" y="3538532"/>
              <a:ext cx="0" cy="153266"/>
            </a:xfrm>
            <a:prstGeom prst="line">
              <a:avLst/>
            </a:prstGeom>
            <a:noFill/>
            <a:ln w="12700" cap="flat" cmpd="sng" algn="ctr">
              <a:solidFill>
                <a:schemeClr val="accent2"/>
              </a:solidFill>
              <a:prstDash val="solid"/>
              <a:round/>
              <a:headEnd type="none" w="med" len="med"/>
              <a:tailEnd type="none" w="med" len="med"/>
            </a:ln>
            <a:effectLst/>
          </p:spPr>
        </p:cxnSp>
        <p:cxnSp>
          <p:nvCxnSpPr>
            <p:cNvPr id="274" name="Straight Connector 273"/>
            <p:cNvCxnSpPr/>
            <p:nvPr/>
          </p:nvCxnSpPr>
          <p:spPr bwMode="auto">
            <a:xfrm>
              <a:off x="2204357" y="3538532"/>
              <a:ext cx="130629" cy="0"/>
            </a:xfrm>
            <a:prstGeom prst="line">
              <a:avLst/>
            </a:prstGeom>
            <a:noFill/>
            <a:ln w="12700" cap="flat" cmpd="sng" algn="ctr">
              <a:solidFill>
                <a:schemeClr val="accent2"/>
              </a:solidFill>
              <a:prstDash val="solid"/>
              <a:round/>
              <a:headEnd type="none" w="med" len="med"/>
              <a:tailEnd type="none" w="med" len="med"/>
            </a:ln>
            <a:effectLst/>
          </p:spPr>
        </p:cxnSp>
        <p:cxnSp>
          <p:nvCxnSpPr>
            <p:cNvPr id="275" name="Straight Connector 274"/>
            <p:cNvCxnSpPr/>
            <p:nvPr/>
          </p:nvCxnSpPr>
          <p:spPr bwMode="auto">
            <a:xfrm>
              <a:off x="2204357" y="3692984"/>
              <a:ext cx="130629" cy="0"/>
            </a:xfrm>
            <a:prstGeom prst="line">
              <a:avLst/>
            </a:prstGeom>
            <a:noFill/>
            <a:ln w="12700" cap="flat" cmpd="sng" algn="ctr">
              <a:solidFill>
                <a:schemeClr val="accent2"/>
              </a:solidFill>
              <a:prstDash val="solid"/>
              <a:round/>
              <a:headEnd type="none" w="med" len="med"/>
              <a:tailEnd type="none" w="med" len="med"/>
            </a:ln>
            <a:effectLst/>
          </p:spPr>
        </p:cxnSp>
      </p:grpSp>
      <p:grpSp>
        <p:nvGrpSpPr>
          <p:cNvPr id="257" name="Group 256"/>
          <p:cNvGrpSpPr/>
          <p:nvPr/>
        </p:nvGrpSpPr>
        <p:grpSpPr>
          <a:xfrm>
            <a:off x="5211473" y="3397878"/>
            <a:ext cx="130629" cy="470245"/>
            <a:chOff x="2204357" y="3538532"/>
            <a:chExt cx="130629" cy="154452"/>
          </a:xfrm>
        </p:grpSpPr>
        <p:cxnSp>
          <p:nvCxnSpPr>
            <p:cNvPr id="270" name="Straight Connector 269"/>
            <p:cNvCxnSpPr/>
            <p:nvPr/>
          </p:nvCxnSpPr>
          <p:spPr bwMode="auto">
            <a:xfrm>
              <a:off x="2269671" y="3538532"/>
              <a:ext cx="0" cy="153266"/>
            </a:xfrm>
            <a:prstGeom prst="line">
              <a:avLst/>
            </a:prstGeom>
            <a:noFill/>
            <a:ln w="12700" cap="flat" cmpd="sng" algn="ctr">
              <a:solidFill>
                <a:schemeClr val="accent2"/>
              </a:solidFill>
              <a:prstDash val="solid"/>
              <a:round/>
              <a:headEnd type="none" w="med" len="med"/>
              <a:tailEnd type="none" w="med" len="med"/>
            </a:ln>
            <a:effectLst/>
          </p:spPr>
        </p:cxnSp>
        <p:cxnSp>
          <p:nvCxnSpPr>
            <p:cNvPr id="271" name="Straight Connector 270"/>
            <p:cNvCxnSpPr/>
            <p:nvPr/>
          </p:nvCxnSpPr>
          <p:spPr bwMode="auto">
            <a:xfrm>
              <a:off x="2204357" y="3538532"/>
              <a:ext cx="130629" cy="0"/>
            </a:xfrm>
            <a:prstGeom prst="line">
              <a:avLst/>
            </a:prstGeom>
            <a:noFill/>
            <a:ln w="12700" cap="flat" cmpd="sng" algn="ctr">
              <a:solidFill>
                <a:schemeClr val="accent2"/>
              </a:solidFill>
              <a:prstDash val="solid"/>
              <a:round/>
              <a:headEnd type="none" w="med" len="med"/>
              <a:tailEnd type="none" w="med" len="med"/>
            </a:ln>
            <a:effectLst/>
          </p:spPr>
        </p:cxnSp>
        <p:cxnSp>
          <p:nvCxnSpPr>
            <p:cNvPr id="272" name="Straight Connector 271"/>
            <p:cNvCxnSpPr/>
            <p:nvPr/>
          </p:nvCxnSpPr>
          <p:spPr bwMode="auto">
            <a:xfrm>
              <a:off x="2204357" y="3692984"/>
              <a:ext cx="130629" cy="0"/>
            </a:xfrm>
            <a:prstGeom prst="line">
              <a:avLst/>
            </a:prstGeom>
            <a:noFill/>
            <a:ln w="12700" cap="flat" cmpd="sng" algn="ctr">
              <a:solidFill>
                <a:schemeClr val="accent2"/>
              </a:solidFill>
              <a:prstDash val="solid"/>
              <a:round/>
              <a:headEnd type="none" w="med" len="med"/>
              <a:tailEnd type="none" w="med" len="med"/>
            </a:ln>
            <a:effectLst/>
          </p:spPr>
        </p:cxnSp>
      </p:grpSp>
      <p:grpSp>
        <p:nvGrpSpPr>
          <p:cNvPr id="258" name="Group 257"/>
          <p:cNvGrpSpPr/>
          <p:nvPr/>
        </p:nvGrpSpPr>
        <p:grpSpPr>
          <a:xfrm>
            <a:off x="5625604" y="3526891"/>
            <a:ext cx="130629" cy="463484"/>
            <a:chOff x="2204357" y="3538532"/>
            <a:chExt cx="130629" cy="153953"/>
          </a:xfrm>
        </p:grpSpPr>
        <p:cxnSp>
          <p:nvCxnSpPr>
            <p:cNvPr id="267" name="Straight Connector 266"/>
            <p:cNvCxnSpPr/>
            <p:nvPr/>
          </p:nvCxnSpPr>
          <p:spPr bwMode="auto">
            <a:xfrm>
              <a:off x="2269671" y="3538532"/>
              <a:ext cx="0" cy="153266"/>
            </a:xfrm>
            <a:prstGeom prst="line">
              <a:avLst/>
            </a:prstGeom>
            <a:noFill/>
            <a:ln w="12700" cap="flat" cmpd="sng" algn="ctr">
              <a:solidFill>
                <a:schemeClr val="accent2"/>
              </a:solidFill>
              <a:prstDash val="solid"/>
              <a:round/>
              <a:headEnd type="none" w="med" len="med"/>
              <a:tailEnd type="none" w="med" len="med"/>
            </a:ln>
            <a:effectLst/>
          </p:spPr>
        </p:cxnSp>
        <p:cxnSp>
          <p:nvCxnSpPr>
            <p:cNvPr id="268" name="Straight Connector 267"/>
            <p:cNvCxnSpPr/>
            <p:nvPr/>
          </p:nvCxnSpPr>
          <p:spPr bwMode="auto">
            <a:xfrm>
              <a:off x="2204357" y="3538532"/>
              <a:ext cx="130629" cy="0"/>
            </a:xfrm>
            <a:prstGeom prst="line">
              <a:avLst/>
            </a:prstGeom>
            <a:noFill/>
            <a:ln w="12700" cap="flat" cmpd="sng" algn="ctr">
              <a:solidFill>
                <a:schemeClr val="accent2"/>
              </a:solidFill>
              <a:prstDash val="solid"/>
              <a:round/>
              <a:headEnd type="none" w="med" len="med"/>
              <a:tailEnd type="none" w="med" len="med"/>
            </a:ln>
            <a:effectLst/>
          </p:spPr>
        </p:cxnSp>
        <p:cxnSp>
          <p:nvCxnSpPr>
            <p:cNvPr id="269" name="Straight Connector 268"/>
            <p:cNvCxnSpPr/>
            <p:nvPr/>
          </p:nvCxnSpPr>
          <p:spPr bwMode="auto">
            <a:xfrm>
              <a:off x="2204357" y="3692485"/>
              <a:ext cx="130629" cy="0"/>
            </a:xfrm>
            <a:prstGeom prst="line">
              <a:avLst/>
            </a:prstGeom>
            <a:noFill/>
            <a:ln w="12700" cap="flat" cmpd="sng" algn="ctr">
              <a:solidFill>
                <a:schemeClr val="accent2"/>
              </a:solidFill>
              <a:prstDash val="solid"/>
              <a:round/>
              <a:headEnd type="none" w="med" len="med"/>
              <a:tailEnd type="none" w="med" len="med"/>
            </a:ln>
            <a:effectLst/>
          </p:spPr>
        </p:cxnSp>
      </p:grpSp>
      <p:grpSp>
        <p:nvGrpSpPr>
          <p:cNvPr id="259" name="Group 258"/>
          <p:cNvGrpSpPr/>
          <p:nvPr/>
        </p:nvGrpSpPr>
        <p:grpSpPr>
          <a:xfrm>
            <a:off x="6039734" y="3420285"/>
            <a:ext cx="130629" cy="505567"/>
            <a:chOff x="2204357" y="3538079"/>
            <a:chExt cx="130629" cy="153266"/>
          </a:xfrm>
        </p:grpSpPr>
        <p:cxnSp>
          <p:nvCxnSpPr>
            <p:cNvPr id="264" name="Straight Connector 263"/>
            <p:cNvCxnSpPr/>
            <p:nvPr/>
          </p:nvCxnSpPr>
          <p:spPr bwMode="auto">
            <a:xfrm>
              <a:off x="2269671" y="3538079"/>
              <a:ext cx="0" cy="153266"/>
            </a:xfrm>
            <a:prstGeom prst="line">
              <a:avLst/>
            </a:prstGeom>
            <a:noFill/>
            <a:ln w="12700" cap="flat" cmpd="sng" algn="ctr">
              <a:solidFill>
                <a:schemeClr val="accent2"/>
              </a:solidFill>
              <a:prstDash val="solid"/>
              <a:round/>
              <a:headEnd type="none" w="med" len="med"/>
              <a:tailEnd type="none" w="med" len="med"/>
            </a:ln>
            <a:effectLst/>
          </p:spPr>
        </p:cxnSp>
        <p:cxnSp>
          <p:nvCxnSpPr>
            <p:cNvPr id="265" name="Straight Connector 264"/>
            <p:cNvCxnSpPr/>
            <p:nvPr/>
          </p:nvCxnSpPr>
          <p:spPr bwMode="auto">
            <a:xfrm>
              <a:off x="2204357" y="3538532"/>
              <a:ext cx="130629" cy="0"/>
            </a:xfrm>
            <a:prstGeom prst="line">
              <a:avLst/>
            </a:prstGeom>
            <a:noFill/>
            <a:ln w="12700" cap="flat" cmpd="sng" algn="ctr">
              <a:solidFill>
                <a:schemeClr val="accent2"/>
              </a:solidFill>
              <a:prstDash val="solid"/>
              <a:round/>
              <a:headEnd type="none" w="med" len="med"/>
              <a:tailEnd type="none" w="med" len="med"/>
            </a:ln>
            <a:effectLst/>
          </p:spPr>
        </p:cxnSp>
        <p:cxnSp>
          <p:nvCxnSpPr>
            <p:cNvPr id="266" name="Straight Connector 265"/>
            <p:cNvCxnSpPr/>
            <p:nvPr/>
          </p:nvCxnSpPr>
          <p:spPr bwMode="auto">
            <a:xfrm>
              <a:off x="2204357" y="3690266"/>
              <a:ext cx="130629" cy="0"/>
            </a:xfrm>
            <a:prstGeom prst="line">
              <a:avLst/>
            </a:prstGeom>
            <a:noFill/>
            <a:ln w="12700" cap="flat" cmpd="sng" algn="ctr">
              <a:solidFill>
                <a:schemeClr val="accent2"/>
              </a:solidFill>
              <a:prstDash val="solid"/>
              <a:round/>
              <a:headEnd type="none" w="med" len="med"/>
              <a:tailEnd type="none" w="med" len="med"/>
            </a:ln>
            <a:effectLst/>
          </p:spPr>
        </p:cxnSp>
      </p:grpSp>
      <p:grpSp>
        <p:nvGrpSpPr>
          <p:cNvPr id="260" name="Group 259"/>
          <p:cNvGrpSpPr/>
          <p:nvPr/>
        </p:nvGrpSpPr>
        <p:grpSpPr>
          <a:xfrm>
            <a:off x="6461038" y="3451256"/>
            <a:ext cx="130629" cy="522144"/>
            <a:chOff x="2204357" y="3538079"/>
            <a:chExt cx="130629" cy="153266"/>
          </a:xfrm>
        </p:grpSpPr>
        <p:cxnSp>
          <p:nvCxnSpPr>
            <p:cNvPr id="261" name="Straight Connector 260"/>
            <p:cNvCxnSpPr/>
            <p:nvPr/>
          </p:nvCxnSpPr>
          <p:spPr bwMode="auto">
            <a:xfrm>
              <a:off x="2269671" y="3538079"/>
              <a:ext cx="0" cy="153266"/>
            </a:xfrm>
            <a:prstGeom prst="line">
              <a:avLst/>
            </a:prstGeom>
            <a:noFill/>
            <a:ln w="12700" cap="flat" cmpd="sng" algn="ctr">
              <a:solidFill>
                <a:schemeClr val="accent2"/>
              </a:solidFill>
              <a:prstDash val="solid"/>
              <a:round/>
              <a:headEnd type="none" w="med" len="med"/>
              <a:tailEnd type="none" w="med" len="med"/>
            </a:ln>
            <a:effectLst/>
          </p:spPr>
        </p:cxnSp>
        <p:cxnSp>
          <p:nvCxnSpPr>
            <p:cNvPr id="262" name="Straight Connector 261"/>
            <p:cNvCxnSpPr/>
            <p:nvPr/>
          </p:nvCxnSpPr>
          <p:spPr bwMode="auto">
            <a:xfrm>
              <a:off x="2204357" y="3538532"/>
              <a:ext cx="130629" cy="0"/>
            </a:xfrm>
            <a:prstGeom prst="line">
              <a:avLst/>
            </a:prstGeom>
            <a:noFill/>
            <a:ln w="12700" cap="flat" cmpd="sng" algn="ctr">
              <a:solidFill>
                <a:schemeClr val="accent2"/>
              </a:solidFill>
              <a:prstDash val="solid"/>
              <a:round/>
              <a:headEnd type="none" w="med" len="med"/>
              <a:tailEnd type="none" w="med" len="med"/>
            </a:ln>
            <a:effectLst/>
          </p:spPr>
        </p:cxnSp>
        <p:cxnSp>
          <p:nvCxnSpPr>
            <p:cNvPr id="263" name="Straight Connector 262"/>
            <p:cNvCxnSpPr/>
            <p:nvPr/>
          </p:nvCxnSpPr>
          <p:spPr bwMode="auto">
            <a:xfrm>
              <a:off x="2204357" y="3690266"/>
              <a:ext cx="130629" cy="0"/>
            </a:xfrm>
            <a:prstGeom prst="line">
              <a:avLst/>
            </a:prstGeom>
            <a:noFill/>
            <a:ln w="12700" cap="flat" cmpd="sng" algn="ctr">
              <a:solidFill>
                <a:schemeClr val="accent2"/>
              </a:solidFill>
              <a:prstDash val="solid"/>
              <a:round/>
              <a:headEnd type="none" w="med" len="med"/>
              <a:tailEnd type="none" w="med" len="med"/>
            </a:ln>
            <a:effectLst/>
          </p:spPr>
        </p:cxnSp>
      </p:grpSp>
      <p:sp>
        <p:nvSpPr>
          <p:cNvPr id="23566" name="Oval 23565"/>
          <p:cNvSpPr/>
          <p:nvPr/>
        </p:nvSpPr>
        <p:spPr bwMode="auto">
          <a:xfrm>
            <a:off x="6485341" y="3710377"/>
            <a:ext cx="82023" cy="82023"/>
          </a:xfrm>
          <a:prstGeom prst="ellipse">
            <a:avLst/>
          </a:prstGeom>
          <a:solidFill>
            <a:schemeClr val="accent3"/>
          </a:solidFill>
          <a:ln>
            <a:noFill/>
          </a:ln>
          <a:extLst/>
        </p:spPr>
        <p:txBody>
          <a:bodyPr wrap="none" rtlCol="0" anchor="ctr">
            <a:spAutoFit/>
          </a:bodyPr>
          <a:lstStyle/>
          <a:p>
            <a:pPr algn="ctr" eaLnBrk="1" hangingPunct="1">
              <a:lnSpc>
                <a:spcPct val="100000"/>
              </a:lnSpc>
              <a:spcBef>
                <a:spcPct val="0"/>
              </a:spcBef>
              <a:spcAft>
                <a:spcPct val="0"/>
              </a:spcAft>
              <a:buClrTx/>
              <a:buFontTx/>
              <a:buNone/>
            </a:pPr>
            <a:endParaRPr lang="en-US" sz="1400" b="0" dirty="0">
              <a:solidFill>
                <a:schemeClr val="bg2"/>
              </a:solidFill>
            </a:endParaRPr>
          </a:p>
        </p:txBody>
      </p:sp>
      <p:sp>
        <p:nvSpPr>
          <p:cNvPr id="300" name="Oval 299"/>
          <p:cNvSpPr/>
          <p:nvPr/>
        </p:nvSpPr>
        <p:spPr bwMode="auto">
          <a:xfrm>
            <a:off x="6064037" y="3828576"/>
            <a:ext cx="82023" cy="82023"/>
          </a:xfrm>
          <a:prstGeom prst="ellipse">
            <a:avLst/>
          </a:prstGeom>
          <a:solidFill>
            <a:schemeClr val="accent3"/>
          </a:solidFill>
          <a:ln>
            <a:noFill/>
          </a:ln>
          <a:extLst/>
        </p:spPr>
        <p:txBody>
          <a:bodyPr wrap="none" rtlCol="0" anchor="ctr">
            <a:spAutoFit/>
          </a:bodyPr>
          <a:lstStyle/>
          <a:p>
            <a:pPr algn="ctr" eaLnBrk="1" hangingPunct="1">
              <a:lnSpc>
                <a:spcPct val="100000"/>
              </a:lnSpc>
              <a:spcBef>
                <a:spcPct val="0"/>
              </a:spcBef>
              <a:spcAft>
                <a:spcPct val="0"/>
              </a:spcAft>
              <a:buClrTx/>
              <a:buFontTx/>
              <a:buNone/>
            </a:pPr>
            <a:endParaRPr lang="en-US" sz="1400" b="0" dirty="0">
              <a:solidFill>
                <a:schemeClr val="bg2"/>
              </a:solidFill>
            </a:endParaRPr>
          </a:p>
        </p:txBody>
      </p:sp>
      <p:sp>
        <p:nvSpPr>
          <p:cNvPr id="301" name="Oval 300"/>
          <p:cNvSpPr/>
          <p:nvPr/>
        </p:nvSpPr>
        <p:spPr bwMode="auto">
          <a:xfrm>
            <a:off x="5649907" y="3760325"/>
            <a:ext cx="82023" cy="82023"/>
          </a:xfrm>
          <a:prstGeom prst="ellipse">
            <a:avLst/>
          </a:prstGeom>
          <a:solidFill>
            <a:schemeClr val="accent3"/>
          </a:solidFill>
          <a:ln>
            <a:noFill/>
          </a:ln>
          <a:extLst/>
        </p:spPr>
        <p:txBody>
          <a:bodyPr wrap="none" rtlCol="0" anchor="ctr">
            <a:spAutoFit/>
          </a:bodyPr>
          <a:lstStyle/>
          <a:p>
            <a:pPr algn="ctr" eaLnBrk="1" hangingPunct="1">
              <a:lnSpc>
                <a:spcPct val="100000"/>
              </a:lnSpc>
              <a:spcBef>
                <a:spcPct val="0"/>
              </a:spcBef>
              <a:spcAft>
                <a:spcPct val="0"/>
              </a:spcAft>
              <a:buClrTx/>
              <a:buFontTx/>
              <a:buNone/>
            </a:pPr>
            <a:endParaRPr lang="en-US" sz="1400" b="0" dirty="0">
              <a:solidFill>
                <a:schemeClr val="bg2"/>
              </a:solidFill>
            </a:endParaRPr>
          </a:p>
        </p:txBody>
      </p:sp>
      <p:sp>
        <p:nvSpPr>
          <p:cNvPr id="302" name="Oval 301"/>
          <p:cNvSpPr/>
          <p:nvPr/>
        </p:nvSpPr>
        <p:spPr bwMode="auto">
          <a:xfrm>
            <a:off x="5235776" y="3735140"/>
            <a:ext cx="82023" cy="82023"/>
          </a:xfrm>
          <a:prstGeom prst="ellipse">
            <a:avLst/>
          </a:prstGeom>
          <a:solidFill>
            <a:schemeClr val="accent3"/>
          </a:solidFill>
          <a:ln>
            <a:noFill/>
          </a:ln>
          <a:extLst/>
        </p:spPr>
        <p:txBody>
          <a:bodyPr wrap="none" rtlCol="0" anchor="ctr">
            <a:spAutoFit/>
          </a:bodyPr>
          <a:lstStyle/>
          <a:p>
            <a:pPr algn="ctr" eaLnBrk="1" hangingPunct="1">
              <a:lnSpc>
                <a:spcPct val="100000"/>
              </a:lnSpc>
              <a:spcBef>
                <a:spcPct val="0"/>
              </a:spcBef>
              <a:spcAft>
                <a:spcPct val="0"/>
              </a:spcAft>
              <a:buClrTx/>
              <a:buFontTx/>
              <a:buNone/>
            </a:pPr>
            <a:endParaRPr lang="en-US" sz="1400" b="0" dirty="0">
              <a:solidFill>
                <a:schemeClr val="bg2"/>
              </a:solidFill>
            </a:endParaRPr>
          </a:p>
        </p:txBody>
      </p:sp>
      <p:sp>
        <p:nvSpPr>
          <p:cNvPr id="303" name="Oval 302"/>
          <p:cNvSpPr/>
          <p:nvPr/>
        </p:nvSpPr>
        <p:spPr bwMode="auto">
          <a:xfrm>
            <a:off x="4817535" y="3747752"/>
            <a:ext cx="82023" cy="82023"/>
          </a:xfrm>
          <a:prstGeom prst="ellipse">
            <a:avLst/>
          </a:prstGeom>
          <a:solidFill>
            <a:schemeClr val="accent3"/>
          </a:solidFill>
          <a:ln>
            <a:noFill/>
          </a:ln>
          <a:extLst/>
        </p:spPr>
        <p:txBody>
          <a:bodyPr wrap="none" rtlCol="0" anchor="ctr">
            <a:spAutoFit/>
          </a:bodyPr>
          <a:lstStyle/>
          <a:p>
            <a:pPr algn="ctr" eaLnBrk="1" hangingPunct="1">
              <a:lnSpc>
                <a:spcPct val="100000"/>
              </a:lnSpc>
              <a:spcBef>
                <a:spcPct val="0"/>
              </a:spcBef>
              <a:spcAft>
                <a:spcPct val="0"/>
              </a:spcAft>
              <a:buClrTx/>
              <a:buFontTx/>
              <a:buNone/>
            </a:pPr>
            <a:endParaRPr lang="en-US" sz="1400" b="0" dirty="0">
              <a:solidFill>
                <a:schemeClr val="bg2"/>
              </a:solidFill>
            </a:endParaRPr>
          </a:p>
        </p:txBody>
      </p:sp>
      <p:sp>
        <p:nvSpPr>
          <p:cNvPr id="304" name="Oval 303"/>
          <p:cNvSpPr/>
          <p:nvPr/>
        </p:nvSpPr>
        <p:spPr bwMode="auto">
          <a:xfrm>
            <a:off x="4399294" y="3757338"/>
            <a:ext cx="82023" cy="82023"/>
          </a:xfrm>
          <a:prstGeom prst="ellipse">
            <a:avLst/>
          </a:prstGeom>
          <a:solidFill>
            <a:schemeClr val="accent3"/>
          </a:solidFill>
          <a:ln>
            <a:noFill/>
          </a:ln>
          <a:extLst/>
        </p:spPr>
        <p:txBody>
          <a:bodyPr wrap="none" rtlCol="0" anchor="ctr">
            <a:spAutoFit/>
          </a:bodyPr>
          <a:lstStyle/>
          <a:p>
            <a:pPr algn="ctr" eaLnBrk="1" hangingPunct="1">
              <a:lnSpc>
                <a:spcPct val="100000"/>
              </a:lnSpc>
              <a:spcBef>
                <a:spcPct val="0"/>
              </a:spcBef>
              <a:spcAft>
                <a:spcPct val="0"/>
              </a:spcAft>
              <a:buClrTx/>
              <a:buFontTx/>
              <a:buNone/>
            </a:pPr>
            <a:endParaRPr lang="en-US" sz="1400" b="0" dirty="0">
              <a:solidFill>
                <a:schemeClr val="bg2"/>
              </a:solidFill>
            </a:endParaRPr>
          </a:p>
        </p:txBody>
      </p:sp>
      <p:sp>
        <p:nvSpPr>
          <p:cNvPr id="305" name="Oval 304"/>
          <p:cNvSpPr/>
          <p:nvPr/>
        </p:nvSpPr>
        <p:spPr bwMode="auto">
          <a:xfrm>
            <a:off x="4008180" y="3684255"/>
            <a:ext cx="82023" cy="82023"/>
          </a:xfrm>
          <a:prstGeom prst="ellipse">
            <a:avLst/>
          </a:prstGeom>
          <a:solidFill>
            <a:schemeClr val="accent3"/>
          </a:solidFill>
          <a:ln>
            <a:noFill/>
          </a:ln>
          <a:extLst/>
        </p:spPr>
        <p:txBody>
          <a:bodyPr wrap="none" rtlCol="0" anchor="ctr">
            <a:spAutoFit/>
          </a:bodyPr>
          <a:lstStyle/>
          <a:p>
            <a:pPr algn="ctr" eaLnBrk="1" hangingPunct="1">
              <a:lnSpc>
                <a:spcPct val="100000"/>
              </a:lnSpc>
              <a:spcBef>
                <a:spcPct val="0"/>
              </a:spcBef>
              <a:spcAft>
                <a:spcPct val="0"/>
              </a:spcAft>
              <a:buClrTx/>
              <a:buFontTx/>
              <a:buNone/>
            </a:pPr>
            <a:endParaRPr lang="en-US" sz="1400" b="0" dirty="0">
              <a:solidFill>
                <a:schemeClr val="bg2"/>
              </a:solidFill>
            </a:endParaRPr>
          </a:p>
        </p:txBody>
      </p:sp>
      <p:sp>
        <p:nvSpPr>
          <p:cNvPr id="306" name="Oval 305"/>
          <p:cNvSpPr/>
          <p:nvPr/>
        </p:nvSpPr>
        <p:spPr bwMode="auto">
          <a:xfrm>
            <a:off x="3565067" y="3775644"/>
            <a:ext cx="82023" cy="82023"/>
          </a:xfrm>
          <a:prstGeom prst="ellipse">
            <a:avLst/>
          </a:prstGeom>
          <a:solidFill>
            <a:schemeClr val="accent3"/>
          </a:solidFill>
          <a:ln>
            <a:noFill/>
          </a:ln>
          <a:extLst/>
        </p:spPr>
        <p:txBody>
          <a:bodyPr wrap="none" rtlCol="0" anchor="ctr">
            <a:spAutoFit/>
          </a:bodyPr>
          <a:lstStyle/>
          <a:p>
            <a:pPr algn="ctr" eaLnBrk="1" hangingPunct="1">
              <a:lnSpc>
                <a:spcPct val="100000"/>
              </a:lnSpc>
              <a:spcBef>
                <a:spcPct val="0"/>
              </a:spcBef>
              <a:spcAft>
                <a:spcPct val="0"/>
              </a:spcAft>
              <a:buClrTx/>
              <a:buFontTx/>
              <a:buNone/>
            </a:pPr>
            <a:endParaRPr lang="en-US" sz="1400" b="0" dirty="0">
              <a:solidFill>
                <a:schemeClr val="bg2"/>
              </a:solidFill>
            </a:endParaRPr>
          </a:p>
        </p:txBody>
      </p:sp>
      <p:sp>
        <p:nvSpPr>
          <p:cNvPr id="307" name="Oval 306"/>
          <p:cNvSpPr/>
          <p:nvPr/>
        </p:nvSpPr>
        <p:spPr bwMode="auto">
          <a:xfrm>
            <a:off x="3146824" y="3646794"/>
            <a:ext cx="82023" cy="82023"/>
          </a:xfrm>
          <a:prstGeom prst="ellipse">
            <a:avLst/>
          </a:prstGeom>
          <a:solidFill>
            <a:schemeClr val="accent3"/>
          </a:solidFill>
          <a:ln>
            <a:noFill/>
          </a:ln>
          <a:extLst/>
        </p:spPr>
        <p:txBody>
          <a:bodyPr wrap="none" rtlCol="0" anchor="ctr">
            <a:spAutoFit/>
          </a:bodyPr>
          <a:lstStyle/>
          <a:p>
            <a:pPr algn="ctr" eaLnBrk="1" hangingPunct="1">
              <a:lnSpc>
                <a:spcPct val="100000"/>
              </a:lnSpc>
              <a:spcBef>
                <a:spcPct val="0"/>
              </a:spcBef>
              <a:spcAft>
                <a:spcPct val="0"/>
              </a:spcAft>
              <a:buClrTx/>
              <a:buFontTx/>
              <a:buNone/>
            </a:pPr>
            <a:endParaRPr lang="en-US" sz="1400" b="0" dirty="0">
              <a:solidFill>
                <a:schemeClr val="bg2"/>
              </a:solidFill>
            </a:endParaRPr>
          </a:p>
        </p:txBody>
      </p:sp>
      <p:sp>
        <p:nvSpPr>
          <p:cNvPr id="308" name="Oval 307"/>
          <p:cNvSpPr/>
          <p:nvPr/>
        </p:nvSpPr>
        <p:spPr bwMode="auto">
          <a:xfrm>
            <a:off x="4399294" y="3614802"/>
            <a:ext cx="82023" cy="82023"/>
          </a:xfrm>
          <a:prstGeom prst="ellipse">
            <a:avLst/>
          </a:prstGeom>
          <a:solidFill>
            <a:schemeClr val="accent1"/>
          </a:solidFill>
          <a:ln>
            <a:noFill/>
          </a:ln>
          <a:extLst/>
        </p:spPr>
        <p:txBody>
          <a:bodyPr wrap="none" rtlCol="0" anchor="ctr">
            <a:spAutoFit/>
          </a:bodyPr>
          <a:lstStyle/>
          <a:p>
            <a:pPr algn="ctr" eaLnBrk="1" hangingPunct="1">
              <a:lnSpc>
                <a:spcPct val="100000"/>
              </a:lnSpc>
              <a:spcBef>
                <a:spcPct val="0"/>
              </a:spcBef>
              <a:spcAft>
                <a:spcPct val="0"/>
              </a:spcAft>
              <a:buClrTx/>
              <a:buFontTx/>
              <a:buNone/>
            </a:pPr>
            <a:endParaRPr lang="en-US" sz="1400" b="0" dirty="0">
              <a:solidFill>
                <a:schemeClr val="bg2"/>
              </a:solidFill>
            </a:endParaRPr>
          </a:p>
        </p:txBody>
      </p:sp>
      <p:sp>
        <p:nvSpPr>
          <p:cNvPr id="309" name="Oval 308"/>
          <p:cNvSpPr/>
          <p:nvPr/>
        </p:nvSpPr>
        <p:spPr bwMode="auto">
          <a:xfrm>
            <a:off x="2733440" y="3674501"/>
            <a:ext cx="82023" cy="82023"/>
          </a:xfrm>
          <a:prstGeom prst="ellipse">
            <a:avLst/>
          </a:prstGeom>
          <a:solidFill>
            <a:schemeClr val="accent3"/>
          </a:solidFill>
          <a:ln>
            <a:noFill/>
          </a:ln>
          <a:extLst/>
        </p:spPr>
        <p:txBody>
          <a:bodyPr wrap="none" rtlCol="0" anchor="ctr">
            <a:spAutoFit/>
          </a:bodyPr>
          <a:lstStyle/>
          <a:p>
            <a:pPr algn="ctr" eaLnBrk="1" hangingPunct="1">
              <a:lnSpc>
                <a:spcPct val="100000"/>
              </a:lnSpc>
              <a:spcBef>
                <a:spcPct val="0"/>
              </a:spcBef>
              <a:spcAft>
                <a:spcPct val="0"/>
              </a:spcAft>
              <a:buClrTx/>
              <a:buFontTx/>
              <a:buNone/>
            </a:pPr>
            <a:endParaRPr lang="en-US" sz="1400" b="0" dirty="0">
              <a:solidFill>
                <a:schemeClr val="bg2"/>
              </a:solidFill>
            </a:endParaRPr>
          </a:p>
        </p:txBody>
      </p:sp>
      <p:sp>
        <p:nvSpPr>
          <p:cNvPr id="310" name="Oval 309"/>
          <p:cNvSpPr/>
          <p:nvPr/>
        </p:nvSpPr>
        <p:spPr bwMode="auto">
          <a:xfrm>
            <a:off x="2316788" y="3593444"/>
            <a:ext cx="82023" cy="82023"/>
          </a:xfrm>
          <a:prstGeom prst="ellipse">
            <a:avLst/>
          </a:prstGeom>
          <a:solidFill>
            <a:schemeClr val="accent3"/>
          </a:solidFill>
          <a:ln>
            <a:noFill/>
          </a:ln>
          <a:extLst/>
        </p:spPr>
        <p:txBody>
          <a:bodyPr wrap="none" rtlCol="0" anchor="ctr">
            <a:spAutoFit/>
          </a:bodyPr>
          <a:lstStyle/>
          <a:p>
            <a:pPr algn="ctr" eaLnBrk="1" hangingPunct="1">
              <a:lnSpc>
                <a:spcPct val="100000"/>
              </a:lnSpc>
              <a:spcBef>
                <a:spcPct val="0"/>
              </a:spcBef>
              <a:spcAft>
                <a:spcPct val="0"/>
              </a:spcAft>
              <a:buClrTx/>
              <a:buFontTx/>
              <a:buNone/>
            </a:pPr>
            <a:endParaRPr lang="en-US" sz="1400" b="0" dirty="0">
              <a:solidFill>
                <a:schemeClr val="bg2"/>
              </a:solidFill>
            </a:endParaRPr>
          </a:p>
        </p:txBody>
      </p:sp>
      <p:sp>
        <p:nvSpPr>
          <p:cNvPr id="311" name="Oval 310"/>
          <p:cNvSpPr/>
          <p:nvPr/>
        </p:nvSpPr>
        <p:spPr bwMode="auto">
          <a:xfrm>
            <a:off x="1897201" y="3626844"/>
            <a:ext cx="82023" cy="82023"/>
          </a:xfrm>
          <a:prstGeom prst="ellipse">
            <a:avLst/>
          </a:prstGeom>
          <a:solidFill>
            <a:schemeClr val="accent3"/>
          </a:solidFill>
          <a:ln>
            <a:noFill/>
          </a:ln>
          <a:extLst/>
        </p:spPr>
        <p:txBody>
          <a:bodyPr wrap="none" rtlCol="0" anchor="ctr">
            <a:spAutoFit/>
          </a:bodyPr>
          <a:lstStyle/>
          <a:p>
            <a:pPr algn="ctr" eaLnBrk="1" hangingPunct="1">
              <a:lnSpc>
                <a:spcPct val="100000"/>
              </a:lnSpc>
              <a:spcBef>
                <a:spcPct val="0"/>
              </a:spcBef>
              <a:spcAft>
                <a:spcPct val="0"/>
              </a:spcAft>
              <a:buClrTx/>
              <a:buFontTx/>
              <a:buNone/>
            </a:pPr>
            <a:endParaRPr lang="en-US" sz="1400" b="0" dirty="0">
              <a:solidFill>
                <a:schemeClr val="bg2"/>
              </a:solidFill>
            </a:endParaRPr>
          </a:p>
        </p:txBody>
      </p:sp>
      <p:sp>
        <p:nvSpPr>
          <p:cNvPr id="312" name="Oval 311"/>
          <p:cNvSpPr/>
          <p:nvPr/>
        </p:nvSpPr>
        <p:spPr bwMode="auto">
          <a:xfrm>
            <a:off x="3146824" y="3558149"/>
            <a:ext cx="82023" cy="82023"/>
          </a:xfrm>
          <a:prstGeom prst="ellipse">
            <a:avLst/>
          </a:prstGeom>
          <a:solidFill>
            <a:schemeClr val="accent1"/>
          </a:solidFill>
          <a:ln>
            <a:noFill/>
          </a:ln>
          <a:extLst/>
        </p:spPr>
        <p:txBody>
          <a:bodyPr wrap="none" rtlCol="0" anchor="ctr">
            <a:spAutoFit/>
          </a:bodyPr>
          <a:lstStyle/>
          <a:p>
            <a:pPr algn="ctr" eaLnBrk="1" hangingPunct="1">
              <a:lnSpc>
                <a:spcPct val="100000"/>
              </a:lnSpc>
              <a:spcBef>
                <a:spcPct val="0"/>
              </a:spcBef>
              <a:spcAft>
                <a:spcPct val="0"/>
              </a:spcAft>
              <a:buClrTx/>
              <a:buFontTx/>
              <a:buNone/>
            </a:pPr>
            <a:endParaRPr lang="en-US" sz="1400" b="0" dirty="0">
              <a:solidFill>
                <a:schemeClr val="bg2"/>
              </a:solidFill>
            </a:endParaRPr>
          </a:p>
        </p:txBody>
      </p:sp>
      <p:sp>
        <p:nvSpPr>
          <p:cNvPr id="313" name="Oval 312"/>
          <p:cNvSpPr/>
          <p:nvPr/>
        </p:nvSpPr>
        <p:spPr bwMode="auto">
          <a:xfrm>
            <a:off x="1897201" y="3545859"/>
            <a:ext cx="82023" cy="82023"/>
          </a:xfrm>
          <a:prstGeom prst="ellipse">
            <a:avLst/>
          </a:prstGeom>
          <a:solidFill>
            <a:schemeClr val="accent1"/>
          </a:solidFill>
          <a:ln>
            <a:noFill/>
          </a:ln>
          <a:extLst/>
        </p:spPr>
        <p:txBody>
          <a:bodyPr wrap="none" rtlCol="0" anchor="ctr">
            <a:spAutoFit/>
          </a:bodyPr>
          <a:lstStyle/>
          <a:p>
            <a:pPr algn="ctr" eaLnBrk="1" hangingPunct="1">
              <a:lnSpc>
                <a:spcPct val="100000"/>
              </a:lnSpc>
              <a:spcBef>
                <a:spcPct val="0"/>
              </a:spcBef>
              <a:spcAft>
                <a:spcPct val="0"/>
              </a:spcAft>
              <a:buClrTx/>
              <a:buFontTx/>
              <a:buNone/>
            </a:pPr>
            <a:endParaRPr lang="en-US" sz="1400" b="0" dirty="0">
              <a:solidFill>
                <a:schemeClr val="bg2"/>
              </a:solidFill>
            </a:endParaRPr>
          </a:p>
        </p:txBody>
      </p:sp>
      <p:sp>
        <p:nvSpPr>
          <p:cNvPr id="314" name="Oval 313"/>
          <p:cNvSpPr/>
          <p:nvPr/>
        </p:nvSpPr>
        <p:spPr bwMode="auto">
          <a:xfrm>
            <a:off x="2316788" y="3551998"/>
            <a:ext cx="82023" cy="82023"/>
          </a:xfrm>
          <a:prstGeom prst="ellipse">
            <a:avLst/>
          </a:prstGeom>
          <a:solidFill>
            <a:schemeClr val="accent1"/>
          </a:solidFill>
          <a:ln>
            <a:noFill/>
          </a:ln>
          <a:extLst/>
        </p:spPr>
        <p:txBody>
          <a:bodyPr wrap="none" rtlCol="0" anchor="ctr">
            <a:spAutoFit/>
          </a:bodyPr>
          <a:lstStyle/>
          <a:p>
            <a:pPr algn="ctr" eaLnBrk="1" hangingPunct="1">
              <a:lnSpc>
                <a:spcPct val="100000"/>
              </a:lnSpc>
              <a:spcBef>
                <a:spcPct val="0"/>
              </a:spcBef>
              <a:spcAft>
                <a:spcPct val="0"/>
              </a:spcAft>
              <a:buClrTx/>
              <a:buFontTx/>
              <a:buNone/>
            </a:pPr>
            <a:endParaRPr lang="en-US" sz="1400" b="0" dirty="0">
              <a:solidFill>
                <a:schemeClr val="bg2"/>
              </a:solidFill>
            </a:endParaRPr>
          </a:p>
        </p:txBody>
      </p:sp>
      <p:sp>
        <p:nvSpPr>
          <p:cNvPr id="315" name="Oval 314"/>
          <p:cNvSpPr/>
          <p:nvPr/>
        </p:nvSpPr>
        <p:spPr bwMode="auto">
          <a:xfrm>
            <a:off x="2733440" y="3556916"/>
            <a:ext cx="82023" cy="82023"/>
          </a:xfrm>
          <a:prstGeom prst="ellipse">
            <a:avLst/>
          </a:prstGeom>
          <a:solidFill>
            <a:schemeClr val="accent1"/>
          </a:solidFill>
          <a:ln>
            <a:noFill/>
          </a:ln>
          <a:extLst/>
        </p:spPr>
        <p:txBody>
          <a:bodyPr wrap="none" rtlCol="0" anchor="ctr">
            <a:spAutoFit/>
          </a:bodyPr>
          <a:lstStyle/>
          <a:p>
            <a:pPr algn="ctr" eaLnBrk="1" hangingPunct="1">
              <a:lnSpc>
                <a:spcPct val="100000"/>
              </a:lnSpc>
              <a:spcBef>
                <a:spcPct val="0"/>
              </a:spcBef>
              <a:spcAft>
                <a:spcPct val="0"/>
              </a:spcAft>
              <a:buClrTx/>
              <a:buFontTx/>
              <a:buNone/>
            </a:pPr>
            <a:endParaRPr lang="en-US" sz="1400" b="0" dirty="0">
              <a:solidFill>
                <a:schemeClr val="bg2"/>
              </a:solidFill>
            </a:endParaRPr>
          </a:p>
        </p:txBody>
      </p:sp>
      <p:sp>
        <p:nvSpPr>
          <p:cNvPr id="316" name="Oval 315"/>
          <p:cNvSpPr/>
          <p:nvPr/>
        </p:nvSpPr>
        <p:spPr bwMode="auto">
          <a:xfrm>
            <a:off x="3565067" y="3639921"/>
            <a:ext cx="82023" cy="82023"/>
          </a:xfrm>
          <a:prstGeom prst="ellipse">
            <a:avLst/>
          </a:prstGeom>
          <a:solidFill>
            <a:schemeClr val="accent1"/>
          </a:solidFill>
          <a:ln>
            <a:noFill/>
          </a:ln>
          <a:extLst/>
        </p:spPr>
        <p:txBody>
          <a:bodyPr wrap="none" rtlCol="0" anchor="ctr">
            <a:spAutoFit/>
          </a:bodyPr>
          <a:lstStyle/>
          <a:p>
            <a:pPr algn="ctr" eaLnBrk="1" hangingPunct="1">
              <a:lnSpc>
                <a:spcPct val="100000"/>
              </a:lnSpc>
              <a:spcBef>
                <a:spcPct val="0"/>
              </a:spcBef>
              <a:spcAft>
                <a:spcPct val="0"/>
              </a:spcAft>
              <a:buClrTx/>
              <a:buFontTx/>
              <a:buNone/>
            </a:pPr>
            <a:endParaRPr lang="en-US" sz="1400" b="0" dirty="0">
              <a:solidFill>
                <a:schemeClr val="bg2"/>
              </a:solidFill>
            </a:endParaRPr>
          </a:p>
        </p:txBody>
      </p:sp>
      <p:sp>
        <p:nvSpPr>
          <p:cNvPr id="317" name="Oval 316"/>
          <p:cNvSpPr/>
          <p:nvPr/>
        </p:nvSpPr>
        <p:spPr bwMode="auto">
          <a:xfrm>
            <a:off x="4008180" y="3683381"/>
            <a:ext cx="82023" cy="82023"/>
          </a:xfrm>
          <a:prstGeom prst="ellipse">
            <a:avLst/>
          </a:prstGeom>
          <a:solidFill>
            <a:schemeClr val="accent1"/>
          </a:solidFill>
          <a:ln>
            <a:noFill/>
          </a:ln>
          <a:extLst/>
        </p:spPr>
        <p:txBody>
          <a:bodyPr wrap="none" rtlCol="0" anchor="ctr">
            <a:spAutoFit/>
          </a:bodyPr>
          <a:lstStyle/>
          <a:p>
            <a:pPr algn="ctr" eaLnBrk="1" hangingPunct="1">
              <a:lnSpc>
                <a:spcPct val="100000"/>
              </a:lnSpc>
              <a:spcBef>
                <a:spcPct val="0"/>
              </a:spcBef>
              <a:spcAft>
                <a:spcPct val="0"/>
              </a:spcAft>
              <a:buClrTx/>
              <a:buFontTx/>
              <a:buNone/>
            </a:pPr>
            <a:endParaRPr lang="en-US" sz="1400" b="0" dirty="0">
              <a:solidFill>
                <a:schemeClr val="bg2"/>
              </a:solidFill>
            </a:endParaRPr>
          </a:p>
        </p:txBody>
      </p:sp>
      <p:sp>
        <p:nvSpPr>
          <p:cNvPr id="319" name="Oval 318"/>
          <p:cNvSpPr/>
          <p:nvPr/>
        </p:nvSpPr>
        <p:spPr bwMode="auto">
          <a:xfrm>
            <a:off x="4817535" y="3685387"/>
            <a:ext cx="82023" cy="82023"/>
          </a:xfrm>
          <a:prstGeom prst="ellipse">
            <a:avLst/>
          </a:prstGeom>
          <a:solidFill>
            <a:schemeClr val="accent1"/>
          </a:solidFill>
          <a:ln>
            <a:noFill/>
          </a:ln>
          <a:extLst/>
        </p:spPr>
        <p:txBody>
          <a:bodyPr wrap="none" rtlCol="0" anchor="ctr">
            <a:spAutoFit/>
          </a:bodyPr>
          <a:lstStyle/>
          <a:p>
            <a:pPr algn="ctr" eaLnBrk="1" hangingPunct="1">
              <a:lnSpc>
                <a:spcPct val="100000"/>
              </a:lnSpc>
              <a:spcBef>
                <a:spcPct val="0"/>
              </a:spcBef>
              <a:spcAft>
                <a:spcPct val="0"/>
              </a:spcAft>
              <a:buClrTx/>
              <a:buFontTx/>
              <a:buNone/>
            </a:pPr>
            <a:endParaRPr lang="en-US" sz="1400" b="0" dirty="0">
              <a:solidFill>
                <a:schemeClr val="bg2"/>
              </a:solidFill>
            </a:endParaRPr>
          </a:p>
        </p:txBody>
      </p:sp>
      <p:sp>
        <p:nvSpPr>
          <p:cNvPr id="321" name="Oval 320"/>
          <p:cNvSpPr/>
          <p:nvPr/>
        </p:nvSpPr>
        <p:spPr bwMode="auto">
          <a:xfrm>
            <a:off x="5235776" y="3644523"/>
            <a:ext cx="82023" cy="82023"/>
          </a:xfrm>
          <a:prstGeom prst="ellipse">
            <a:avLst/>
          </a:prstGeom>
          <a:solidFill>
            <a:schemeClr val="accent1"/>
          </a:solidFill>
          <a:ln>
            <a:noFill/>
          </a:ln>
          <a:extLst/>
        </p:spPr>
        <p:txBody>
          <a:bodyPr wrap="none" rtlCol="0" anchor="ctr">
            <a:spAutoFit/>
          </a:bodyPr>
          <a:lstStyle/>
          <a:p>
            <a:pPr algn="ctr" eaLnBrk="1" hangingPunct="1">
              <a:lnSpc>
                <a:spcPct val="100000"/>
              </a:lnSpc>
              <a:spcBef>
                <a:spcPct val="0"/>
              </a:spcBef>
              <a:spcAft>
                <a:spcPct val="0"/>
              </a:spcAft>
              <a:buClrTx/>
              <a:buFontTx/>
              <a:buNone/>
            </a:pPr>
            <a:endParaRPr lang="en-US" sz="1400" b="0" dirty="0">
              <a:solidFill>
                <a:schemeClr val="bg2"/>
              </a:solidFill>
            </a:endParaRPr>
          </a:p>
        </p:txBody>
      </p:sp>
      <p:sp>
        <p:nvSpPr>
          <p:cNvPr id="322" name="Oval 321"/>
          <p:cNvSpPr/>
          <p:nvPr/>
        </p:nvSpPr>
        <p:spPr bwMode="auto">
          <a:xfrm>
            <a:off x="5649907" y="3704662"/>
            <a:ext cx="82023" cy="82023"/>
          </a:xfrm>
          <a:prstGeom prst="ellipse">
            <a:avLst/>
          </a:prstGeom>
          <a:solidFill>
            <a:schemeClr val="accent1"/>
          </a:solidFill>
          <a:ln>
            <a:noFill/>
          </a:ln>
          <a:extLst/>
        </p:spPr>
        <p:txBody>
          <a:bodyPr wrap="none" rtlCol="0" anchor="ctr">
            <a:spAutoFit/>
          </a:bodyPr>
          <a:lstStyle/>
          <a:p>
            <a:pPr algn="ctr" eaLnBrk="1" hangingPunct="1">
              <a:lnSpc>
                <a:spcPct val="100000"/>
              </a:lnSpc>
              <a:spcBef>
                <a:spcPct val="0"/>
              </a:spcBef>
              <a:spcAft>
                <a:spcPct val="0"/>
              </a:spcAft>
              <a:buClrTx/>
              <a:buFontTx/>
              <a:buNone/>
            </a:pPr>
            <a:endParaRPr lang="en-US" sz="1400" b="0" dirty="0">
              <a:solidFill>
                <a:schemeClr val="bg2"/>
              </a:solidFill>
            </a:endParaRPr>
          </a:p>
        </p:txBody>
      </p:sp>
      <p:sp>
        <p:nvSpPr>
          <p:cNvPr id="323" name="Oval 322"/>
          <p:cNvSpPr/>
          <p:nvPr/>
        </p:nvSpPr>
        <p:spPr bwMode="auto">
          <a:xfrm>
            <a:off x="6064037" y="3697579"/>
            <a:ext cx="82023" cy="82023"/>
          </a:xfrm>
          <a:prstGeom prst="ellipse">
            <a:avLst/>
          </a:prstGeom>
          <a:solidFill>
            <a:schemeClr val="accent1"/>
          </a:solidFill>
          <a:ln>
            <a:noFill/>
          </a:ln>
          <a:extLst/>
        </p:spPr>
        <p:txBody>
          <a:bodyPr wrap="none" rtlCol="0" anchor="ctr">
            <a:spAutoFit/>
          </a:bodyPr>
          <a:lstStyle/>
          <a:p>
            <a:pPr algn="ctr" eaLnBrk="1" hangingPunct="1">
              <a:lnSpc>
                <a:spcPct val="100000"/>
              </a:lnSpc>
              <a:spcBef>
                <a:spcPct val="0"/>
              </a:spcBef>
              <a:spcAft>
                <a:spcPct val="0"/>
              </a:spcAft>
              <a:buClrTx/>
              <a:buFontTx/>
              <a:buNone/>
            </a:pPr>
            <a:endParaRPr lang="en-US" sz="1400" b="0" dirty="0">
              <a:solidFill>
                <a:schemeClr val="bg2"/>
              </a:solidFill>
            </a:endParaRPr>
          </a:p>
        </p:txBody>
      </p:sp>
      <p:sp>
        <p:nvSpPr>
          <p:cNvPr id="324" name="Oval 323"/>
          <p:cNvSpPr/>
          <p:nvPr/>
        </p:nvSpPr>
        <p:spPr bwMode="auto">
          <a:xfrm>
            <a:off x="6485341" y="3651343"/>
            <a:ext cx="82023" cy="82023"/>
          </a:xfrm>
          <a:prstGeom prst="ellipse">
            <a:avLst/>
          </a:prstGeom>
          <a:solidFill>
            <a:schemeClr val="accent1"/>
          </a:solidFill>
          <a:ln>
            <a:noFill/>
          </a:ln>
          <a:extLst/>
        </p:spPr>
        <p:txBody>
          <a:bodyPr wrap="none" rtlCol="0" anchor="ctr">
            <a:spAutoFit/>
          </a:bodyPr>
          <a:lstStyle/>
          <a:p>
            <a:pPr algn="ctr" eaLnBrk="1" hangingPunct="1">
              <a:lnSpc>
                <a:spcPct val="100000"/>
              </a:lnSpc>
              <a:spcBef>
                <a:spcPct val="0"/>
              </a:spcBef>
              <a:spcAft>
                <a:spcPct val="0"/>
              </a:spcAft>
              <a:buClrTx/>
              <a:buFontTx/>
              <a:buNone/>
            </a:pPr>
            <a:endParaRPr lang="en-US" sz="1400" b="0" dirty="0">
              <a:solidFill>
                <a:schemeClr val="bg2"/>
              </a:solidFill>
            </a:endParaRPr>
          </a:p>
        </p:txBody>
      </p:sp>
      <p:sp>
        <p:nvSpPr>
          <p:cNvPr id="325" name="Oval 324"/>
          <p:cNvSpPr/>
          <p:nvPr/>
        </p:nvSpPr>
        <p:spPr bwMode="auto">
          <a:xfrm>
            <a:off x="6485341" y="3668533"/>
            <a:ext cx="82023" cy="82023"/>
          </a:xfrm>
          <a:prstGeom prst="ellipse">
            <a:avLst/>
          </a:prstGeom>
          <a:solidFill>
            <a:schemeClr val="accent2"/>
          </a:solidFill>
          <a:ln>
            <a:noFill/>
          </a:ln>
          <a:extLst/>
        </p:spPr>
        <p:txBody>
          <a:bodyPr wrap="none" rtlCol="0" anchor="ctr">
            <a:spAutoFit/>
          </a:bodyPr>
          <a:lstStyle/>
          <a:p>
            <a:pPr algn="ctr" eaLnBrk="1" hangingPunct="1">
              <a:lnSpc>
                <a:spcPct val="100000"/>
              </a:lnSpc>
              <a:spcBef>
                <a:spcPct val="0"/>
              </a:spcBef>
              <a:spcAft>
                <a:spcPct val="0"/>
              </a:spcAft>
              <a:buClrTx/>
              <a:buFontTx/>
              <a:buNone/>
            </a:pPr>
            <a:endParaRPr lang="en-US" sz="1400" b="0" dirty="0">
              <a:solidFill>
                <a:schemeClr val="bg2"/>
              </a:solidFill>
            </a:endParaRPr>
          </a:p>
        </p:txBody>
      </p:sp>
      <p:sp>
        <p:nvSpPr>
          <p:cNvPr id="327" name="Oval 326"/>
          <p:cNvSpPr/>
          <p:nvPr/>
        </p:nvSpPr>
        <p:spPr bwMode="auto">
          <a:xfrm>
            <a:off x="6064037" y="3705531"/>
            <a:ext cx="82023" cy="82023"/>
          </a:xfrm>
          <a:prstGeom prst="ellipse">
            <a:avLst/>
          </a:prstGeom>
          <a:solidFill>
            <a:schemeClr val="accent2"/>
          </a:solidFill>
          <a:ln>
            <a:noFill/>
          </a:ln>
          <a:extLst/>
        </p:spPr>
        <p:txBody>
          <a:bodyPr wrap="none" rtlCol="0" anchor="ctr">
            <a:spAutoFit/>
          </a:bodyPr>
          <a:lstStyle/>
          <a:p>
            <a:pPr algn="ctr" eaLnBrk="1" hangingPunct="1">
              <a:lnSpc>
                <a:spcPct val="100000"/>
              </a:lnSpc>
              <a:spcBef>
                <a:spcPct val="0"/>
              </a:spcBef>
              <a:spcAft>
                <a:spcPct val="0"/>
              </a:spcAft>
              <a:buClrTx/>
              <a:buFontTx/>
              <a:buNone/>
            </a:pPr>
            <a:endParaRPr lang="en-US" sz="1400" b="0" dirty="0">
              <a:solidFill>
                <a:schemeClr val="bg2"/>
              </a:solidFill>
            </a:endParaRPr>
          </a:p>
        </p:txBody>
      </p:sp>
      <p:sp>
        <p:nvSpPr>
          <p:cNvPr id="328" name="Oval 327"/>
          <p:cNvSpPr/>
          <p:nvPr/>
        </p:nvSpPr>
        <p:spPr bwMode="auto">
          <a:xfrm>
            <a:off x="5649907" y="3727199"/>
            <a:ext cx="82023" cy="82023"/>
          </a:xfrm>
          <a:prstGeom prst="ellipse">
            <a:avLst/>
          </a:prstGeom>
          <a:solidFill>
            <a:schemeClr val="accent2"/>
          </a:solidFill>
          <a:ln>
            <a:noFill/>
          </a:ln>
          <a:extLst/>
        </p:spPr>
        <p:txBody>
          <a:bodyPr wrap="none" rtlCol="0" anchor="ctr">
            <a:spAutoFit/>
          </a:bodyPr>
          <a:lstStyle/>
          <a:p>
            <a:pPr algn="ctr" eaLnBrk="1" hangingPunct="1">
              <a:lnSpc>
                <a:spcPct val="100000"/>
              </a:lnSpc>
              <a:spcBef>
                <a:spcPct val="0"/>
              </a:spcBef>
              <a:spcAft>
                <a:spcPct val="0"/>
              </a:spcAft>
              <a:buClrTx/>
              <a:buFontTx/>
              <a:buNone/>
            </a:pPr>
            <a:endParaRPr lang="en-US" sz="1400" b="0" dirty="0">
              <a:solidFill>
                <a:schemeClr val="bg2"/>
              </a:solidFill>
            </a:endParaRPr>
          </a:p>
        </p:txBody>
      </p:sp>
      <p:sp>
        <p:nvSpPr>
          <p:cNvPr id="329" name="Oval 328"/>
          <p:cNvSpPr/>
          <p:nvPr/>
        </p:nvSpPr>
        <p:spPr bwMode="auto">
          <a:xfrm>
            <a:off x="5235776" y="3654732"/>
            <a:ext cx="82023" cy="82023"/>
          </a:xfrm>
          <a:prstGeom prst="ellipse">
            <a:avLst/>
          </a:prstGeom>
          <a:solidFill>
            <a:schemeClr val="accent2"/>
          </a:solidFill>
          <a:ln>
            <a:noFill/>
          </a:ln>
          <a:extLst/>
        </p:spPr>
        <p:txBody>
          <a:bodyPr wrap="none" rtlCol="0" anchor="ctr">
            <a:spAutoFit/>
          </a:bodyPr>
          <a:lstStyle/>
          <a:p>
            <a:pPr algn="ctr" eaLnBrk="1" hangingPunct="1">
              <a:lnSpc>
                <a:spcPct val="100000"/>
              </a:lnSpc>
              <a:spcBef>
                <a:spcPct val="0"/>
              </a:spcBef>
              <a:spcAft>
                <a:spcPct val="0"/>
              </a:spcAft>
              <a:buClrTx/>
              <a:buFontTx/>
              <a:buNone/>
            </a:pPr>
            <a:endParaRPr lang="en-US" sz="1400" b="0" dirty="0">
              <a:solidFill>
                <a:schemeClr val="bg2"/>
              </a:solidFill>
            </a:endParaRPr>
          </a:p>
        </p:txBody>
      </p:sp>
      <p:sp>
        <p:nvSpPr>
          <p:cNvPr id="330" name="Oval 329"/>
          <p:cNvSpPr/>
          <p:nvPr/>
        </p:nvSpPr>
        <p:spPr bwMode="auto">
          <a:xfrm>
            <a:off x="4817535" y="3695577"/>
            <a:ext cx="82023" cy="82023"/>
          </a:xfrm>
          <a:prstGeom prst="ellipse">
            <a:avLst/>
          </a:prstGeom>
          <a:solidFill>
            <a:schemeClr val="accent2"/>
          </a:solidFill>
          <a:ln>
            <a:noFill/>
          </a:ln>
          <a:extLst/>
        </p:spPr>
        <p:txBody>
          <a:bodyPr wrap="none" rtlCol="0" anchor="ctr">
            <a:spAutoFit/>
          </a:bodyPr>
          <a:lstStyle/>
          <a:p>
            <a:pPr algn="ctr" eaLnBrk="1" hangingPunct="1">
              <a:lnSpc>
                <a:spcPct val="100000"/>
              </a:lnSpc>
              <a:spcBef>
                <a:spcPct val="0"/>
              </a:spcBef>
              <a:spcAft>
                <a:spcPct val="0"/>
              </a:spcAft>
              <a:buClrTx/>
              <a:buFontTx/>
              <a:buNone/>
            </a:pPr>
            <a:endParaRPr lang="en-US" sz="1400" b="0" dirty="0">
              <a:solidFill>
                <a:schemeClr val="bg2"/>
              </a:solidFill>
            </a:endParaRPr>
          </a:p>
        </p:txBody>
      </p:sp>
      <p:sp>
        <p:nvSpPr>
          <p:cNvPr id="331" name="Oval 330"/>
          <p:cNvSpPr/>
          <p:nvPr/>
        </p:nvSpPr>
        <p:spPr bwMode="auto">
          <a:xfrm>
            <a:off x="4399294" y="3608851"/>
            <a:ext cx="82023" cy="82023"/>
          </a:xfrm>
          <a:prstGeom prst="ellipse">
            <a:avLst/>
          </a:prstGeom>
          <a:solidFill>
            <a:schemeClr val="accent2"/>
          </a:solidFill>
          <a:ln>
            <a:noFill/>
          </a:ln>
          <a:extLst/>
        </p:spPr>
        <p:txBody>
          <a:bodyPr wrap="none" rtlCol="0" anchor="ctr">
            <a:spAutoFit/>
          </a:bodyPr>
          <a:lstStyle/>
          <a:p>
            <a:pPr algn="ctr" eaLnBrk="1" hangingPunct="1">
              <a:lnSpc>
                <a:spcPct val="100000"/>
              </a:lnSpc>
              <a:spcBef>
                <a:spcPct val="0"/>
              </a:spcBef>
              <a:spcAft>
                <a:spcPct val="0"/>
              </a:spcAft>
              <a:buClrTx/>
              <a:buFontTx/>
              <a:buNone/>
            </a:pPr>
            <a:endParaRPr lang="en-US" sz="1400" b="0" dirty="0">
              <a:solidFill>
                <a:schemeClr val="bg2"/>
              </a:solidFill>
            </a:endParaRPr>
          </a:p>
        </p:txBody>
      </p:sp>
      <p:sp>
        <p:nvSpPr>
          <p:cNvPr id="332" name="Oval 331"/>
          <p:cNvSpPr/>
          <p:nvPr/>
        </p:nvSpPr>
        <p:spPr bwMode="auto">
          <a:xfrm>
            <a:off x="4008180" y="3609752"/>
            <a:ext cx="82023" cy="82023"/>
          </a:xfrm>
          <a:prstGeom prst="ellipse">
            <a:avLst/>
          </a:prstGeom>
          <a:solidFill>
            <a:schemeClr val="accent2"/>
          </a:solidFill>
          <a:ln>
            <a:noFill/>
          </a:ln>
          <a:extLst/>
        </p:spPr>
        <p:txBody>
          <a:bodyPr wrap="none" rtlCol="0" anchor="ctr">
            <a:spAutoFit/>
          </a:bodyPr>
          <a:lstStyle/>
          <a:p>
            <a:pPr algn="ctr" eaLnBrk="1" hangingPunct="1">
              <a:lnSpc>
                <a:spcPct val="100000"/>
              </a:lnSpc>
              <a:spcBef>
                <a:spcPct val="0"/>
              </a:spcBef>
              <a:spcAft>
                <a:spcPct val="0"/>
              </a:spcAft>
              <a:buClrTx/>
              <a:buFontTx/>
              <a:buNone/>
            </a:pPr>
            <a:endParaRPr lang="en-US" sz="1400" b="0" dirty="0">
              <a:solidFill>
                <a:schemeClr val="bg2"/>
              </a:solidFill>
            </a:endParaRPr>
          </a:p>
        </p:txBody>
      </p:sp>
      <p:sp>
        <p:nvSpPr>
          <p:cNvPr id="333" name="Oval 332"/>
          <p:cNvSpPr/>
          <p:nvPr/>
        </p:nvSpPr>
        <p:spPr bwMode="auto">
          <a:xfrm>
            <a:off x="3565067" y="3553466"/>
            <a:ext cx="82023" cy="82023"/>
          </a:xfrm>
          <a:prstGeom prst="ellipse">
            <a:avLst/>
          </a:prstGeom>
          <a:solidFill>
            <a:schemeClr val="accent2"/>
          </a:solidFill>
          <a:ln>
            <a:noFill/>
          </a:ln>
          <a:extLst/>
        </p:spPr>
        <p:txBody>
          <a:bodyPr wrap="none" rtlCol="0" anchor="ctr">
            <a:spAutoFit/>
          </a:bodyPr>
          <a:lstStyle/>
          <a:p>
            <a:pPr algn="ctr" eaLnBrk="1" hangingPunct="1">
              <a:lnSpc>
                <a:spcPct val="100000"/>
              </a:lnSpc>
              <a:spcBef>
                <a:spcPct val="0"/>
              </a:spcBef>
              <a:spcAft>
                <a:spcPct val="0"/>
              </a:spcAft>
              <a:buClrTx/>
              <a:buFontTx/>
              <a:buNone/>
            </a:pPr>
            <a:endParaRPr lang="en-US" sz="1400" b="0" dirty="0">
              <a:solidFill>
                <a:schemeClr val="bg2"/>
              </a:solidFill>
            </a:endParaRPr>
          </a:p>
        </p:txBody>
      </p:sp>
      <p:sp>
        <p:nvSpPr>
          <p:cNvPr id="334" name="Oval 333"/>
          <p:cNvSpPr/>
          <p:nvPr/>
        </p:nvSpPr>
        <p:spPr bwMode="auto">
          <a:xfrm>
            <a:off x="3146824" y="3549216"/>
            <a:ext cx="82023" cy="82023"/>
          </a:xfrm>
          <a:prstGeom prst="ellipse">
            <a:avLst/>
          </a:prstGeom>
          <a:solidFill>
            <a:schemeClr val="accent2"/>
          </a:solidFill>
          <a:ln>
            <a:noFill/>
          </a:ln>
          <a:extLst/>
        </p:spPr>
        <p:txBody>
          <a:bodyPr wrap="none" rtlCol="0" anchor="ctr">
            <a:spAutoFit/>
          </a:bodyPr>
          <a:lstStyle/>
          <a:p>
            <a:pPr algn="ctr" eaLnBrk="1" hangingPunct="1">
              <a:lnSpc>
                <a:spcPct val="100000"/>
              </a:lnSpc>
              <a:spcBef>
                <a:spcPct val="0"/>
              </a:spcBef>
              <a:spcAft>
                <a:spcPct val="0"/>
              </a:spcAft>
              <a:buClrTx/>
              <a:buFontTx/>
              <a:buNone/>
            </a:pPr>
            <a:endParaRPr lang="en-US" sz="1400" b="0" dirty="0">
              <a:solidFill>
                <a:schemeClr val="bg2"/>
              </a:solidFill>
            </a:endParaRPr>
          </a:p>
        </p:txBody>
      </p:sp>
      <p:sp>
        <p:nvSpPr>
          <p:cNvPr id="335" name="Oval 334"/>
          <p:cNvSpPr/>
          <p:nvPr/>
        </p:nvSpPr>
        <p:spPr bwMode="auto">
          <a:xfrm>
            <a:off x="2733440" y="3555740"/>
            <a:ext cx="82023" cy="82023"/>
          </a:xfrm>
          <a:prstGeom prst="ellipse">
            <a:avLst/>
          </a:prstGeom>
          <a:solidFill>
            <a:schemeClr val="accent2"/>
          </a:solidFill>
          <a:ln>
            <a:noFill/>
          </a:ln>
          <a:extLst/>
        </p:spPr>
        <p:txBody>
          <a:bodyPr wrap="none" rtlCol="0" anchor="ctr">
            <a:spAutoFit/>
          </a:bodyPr>
          <a:lstStyle/>
          <a:p>
            <a:pPr algn="ctr" eaLnBrk="1" hangingPunct="1">
              <a:lnSpc>
                <a:spcPct val="100000"/>
              </a:lnSpc>
              <a:spcBef>
                <a:spcPct val="0"/>
              </a:spcBef>
              <a:spcAft>
                <a:spcPct val="0"/>
              </a:spcAft>
              <a:buClrTx/>
              <a:buFontTx/>
              <a:buNone/>
            </a:pPr>
            <a:endParaRPr lang="en-US" sz="1400" b="0" dirty="0">
              <a:solidFill>
                <a:schemeClr val="bg2"/>
              </a:solidFill>
            </a:endParaRPr>
          </a:p>
        </p:txBody>
      </p:sp>
      <p:sp>
        <p:nvSpPr>
          <p:cNvPr id="336" name="Oval 335"/>
          <p:cNvSpPr/>
          <p:nvPr/>
        </p:nvSpPr>
        <p:spPr bwMode="auto">
          <a:xfrm>
            <a:off x="2316788" y="3528081"/>
            <a:ext cx="82023" cy="82023"/>
          </a:xfrm>
          <a:prstGeom prst="ellipse">
            <a:avLst/>
          </a:prstGeom>
          <a:solidFill>
            <a:schemeClr val="accent2"/>
          </a:solidFill>
          <a:ln>
            <a:noFill/>
          </a:ln>
          <a:extLst/>
        </p:spPr>
        <p:txBody>
          <a:bodyPr wrap="none" rtlCol="0" anchor="ctr">
            <a:spAutoFit/>
          </a:bodyPr>
          <a:lstStyle/>
          <a:p>
            <a:pPr algn="ctr" eaLnBrk="1" hangingPunct="1">
              <a:lnSpc>
                <a:spcPct val="100000"/>
              </a:lnSpc>
              <a:spcBef>
                <a:spcPct val="0"/>
              </a:spcBef>
              <a:spcAft>
                <a:spcPct val="0"/>
              </a:spcAft>
              <a:buClrTx/>
              <a:buFontTx/>
              <a:buNone/>
            </a:pPr>
            <a:endParaRPr lang="en-US" sz="1400" b="0" dirty="0">
              <a:solidFill>
                <a:schemeClr val="bg2"/>
              </a:solidFill>
            </a:endParaRPr>
          </a:p>
        </p:txBody>
      </p:sp>
      <p:sp>
        <p:nvSpPr>
          <p:cNvPr id="337" name="Oval 336"/>
          <p:cNvSpPr/>
          <p:nvPr/>
        </p:nvSpPr>
        <p:spPr bwMode="auto">
          <a:xfrm>
            <a:off x="1897201" y="3540255"/>
            <a:ext cx="82023" cy="82023"/>
          </a:xfrm>
          <a:prstGeom prst="ellipse">
            <a:avLst/>
          </a:prstGeom>
          <a:solidFill>
            <a:schemeClr val="accent2"/>
          </a:solidFill>
          <a:ln>
            <a:noFill/>
          </a:ln>
          <a:extLst/>
        </p:spPr>
        <p:txBody>
          <a:bodyPr wrap="none" rtlCol="0" anchor="ctr">
            <a:spAutoFit/>
          </a:bodyPr>
          <a:lstStyle/>
          <a:p>
            <a:pPr algn="ctr" eaLnBrk="1" hangingPunct="1">
              <a:lnSpc>
                <a:spcPct val="100000"/>
              </a:lnSpc>
              <a:spcBef>
                <a:spcPct val="0"/>
              </a:spcBef>
              <a:spcAft>
                <a:spcPct val="0"/>
              </a:spcAft>
              <a:buClrTx/>
              <a:buFontTx/>
              <a:buNone/>
            </a:pPr>
            <a:endParaRPr lang="en-US" sz="1400" b="0" dirty="0">
              <a:solidFill>
                <a:schemeClr val="bg2"/>
              </a:solidFill>
            </a:endParaRPr>
          </a:p>
        </p:txBody>
      </p:sp>
      <p:sp>
        <p:nvSpPr>
          <p:cNvPr id="338" name="Oval 337"/>
          <p:cNvSpPr/>
          <p:nvPr/>
        </p:nvSpPr>
        <p:spPr bwMode="auto">
          <a:xfrm>
            <a:off x="2733440" y="3699498"/>
            <a:ext cx="82023" cy="82023"/>
          </a:xfrm>
          <a:prstGeom prst="ellipse">
            <a:avLst/>
          </a:prstGeom>
          <a:solidFill>
            <a:schemeClr val="tx2"/>
          </a:solidFill>
          <a:ln>
            <a:noFill/>
          </a:ln>
          <a:extLst/>
        </p:spPr>
        <p:txBody>
          <a:bodyPr wrap="none" rtlCol="0" anchor="ctr">
            <a:spAutoFit/>
          </a:bodyPr>
          <a:lstStyle/>
          <a:p>
            <a:pPr algn="ctr" eaLnBrk="1" hangingPunct="1">
              <a:lnSpc>
                <a:spcPct val="100000"/>
              </a:lnSpc>
              <a:spcBef>
                <a:spcPct val="0"/>
              </a:spcBef>
              <a:spcAft>
                <a:spcPct val="0"/>
              </a:spcAft>
              <a:buClrTx/>
              <a:buFontTx/>
              <a:buNone/>
            </a:pPr>
            <a:endParaRPr lang="en-US" sz="1400" b="0" dirty="0">
              <a:solidFill>
                <a:schemeClr val="bg2"/>
              </a:solidFill>
            </a:endParaRPr>
          </a:p>
        </p:txBody>
      </p:sp>
      <p:sp>
        <p:nvSpPr>
          <p:cNvPr id="339" name="Oval 338"/>
          <p:cNvSpPr/>
          <p:nvPr/>
        </p:nvSpPr>
        <p:spPr bwMode="auto">
          <a:xfrm>
            <a:off x="1897201" y="3594962"/>
            <a:ext cx="82023" cy="82023"/>
          </a:xfrm>
          <a:prstGeom prst="ellipse">
            <a:avLst/>
          </a:prstGeom>
          <a:solidFill>
            <a:schemeClr val="tx2"/>
          </a:solidFill>
          <a:ln>
            <a:noFill/>
          </a:ln>
          <a:extLst/>
        </p:spPr>
        <p:txBody>
          <a:bodyPr wrap="none" rtlCol="0" anchor="ctr">
            <a:spAutoFit/>
          </a:bodyPr>
          <a:lstStyle/>
          <a:p>
            <a:pPr algn="ctr" eaLnBrk="1" hangingPunct="1">
              <a:lnSpc>
                <a:spcPct val="100000"/>
              </a:lnSpc>
              <a:spcBef>
                <a:spcPct val="0"/>
              </a:spcBef>
              <a:spcAft>
                <a:spcPct val="0"/>
              </a:spcAft>
              <a:buClrTx/>
              <a:buFontTx/>
              <a:buNone/>
            </a:pPr>
            <a:endParaRPr lang="en-US" sz="1400" b="0" dirty="0">
              <a:solidFill>
                <a:schemeClr val="bg2"/>
              </a:solidFill>
            </a:endParaRPr>
          </a:p>
        </p:txBody>
      </p:sp>
      <p:sp>
        <p:nvSpPr>
          <p:cNvPr id="340" name="Oval 339"/>
          <p:cNvSpPr/>
          <p:nvPr/>
        </p:nvSpPr>
        <p:spPr bwMode="auto">
          <a:xfrm>
            <a:off x="2316788" y="3622737"/>
            <a:ext cx="82023" cy="82023"/>
          </a:xfrm>
          <a:prstGeom prst="ellipse">
            <a:avLst/>
          </a:prstGeom>
          <a:solidFill>
            <a:schemeClr val="tx2"/>
          </a:solidFill>
          <a:ln>
            <a:noFill/>
          </a:ln>
          <a:extLst/>
        </p:spPr>
        <p:txBody>
          <a:bodyPr wrap="none" rtlCol="0" anchor="ctr">
            <a:spAutoFit/>
          </a:bodyPr>
          <a:lstStyle/>
          <a:p>
            <a:pPr algn="ctr" eaLnBrk="1" hangingPunct="1">
              <a:lnSpc>
                <a:spcPct val="100000"/>
              </a:lnSpc>
              <a:spcBef>
                <a:spcPct val="0"/>
              </a:spcBef>
              <a:spcAft>
                <a:spcPct val="0"/>
              </a:spcAft>
              <a:buClrTx/>
              <a:buFontTx/>
              <a:buNone/>
            </a:pPr>
            <a:endParaRPr lang="en-US" sz="1400" b="0" dirty="0">
              <a:solidFill>
                <a:schemeClr val="bg2"/>
              </a:solidFill>
            </a:endParaRPr>
          </a:p>
        </p:txBody>
      </p:sp>
      <p:sp>
        <p:nvSpPr>
          <p:cNvPr id="341" name="Oval 340"/>
          <p:cNvSpPr/>
          <p:nvPr/>
        </p:nvSpPr>
        <p:spPr bwMode="auto">
          <a:xfrm>
            <a:off x="3146824" y="3693967"/>
            <a:ext cx="82023" cy="82023"/>
          </a:xfrm>
          <a:prstGeom prst="ellipse">
            <a:avLst/>
          </a:prstGeom>
          <a:solidFill>
            <a:schemeClr val="tx2"/>
          </a:solidFill>
          <a:ln>
            <a:noFill/>
          </a:ln>
          <a:extLst/>
        </p:spPr>
        <p:txBody>
          <a:bodyPr wrap="none" rtlCol="0" anchor="ctr">
            <a:spAutoFit/>
          </a:bodyPr>
          <a:lstStyle/>
          <a:p>
            <a:pPr algn="ctr" eaLnBrk="1" hangingPunct="1">
              <a:lnSpc>
                <a:spcPct val="100000"/>
              </a:lnSpc>
              <a:spcBef>
                <a:spcPct val="0"/>
              </a:spcBef>
              <a:spcAft>
                <a:spcPct val="0"/>
              </a:spcAft>
              <a:buClrTx/>
              <a:buFontTx/>
              <a:buNone/>
            </a:pPr>
            <a:endParaRPr lang="en-US" sz="1400" b="0" dirty="0">
              <a:solidFill>
                <a:schemeClr val="bg2"/>
              </a:solidFill>
            </a:endParaRPr>
          </a:p>
        </p:txBody>
      </p:sp>
      <p:sp>
        <p:nvSpPr>
          <p:cNvPr id="342" name="Oval 341"/>
          <p:cNvSpPr/>
          <p:nvPr/>
        </p:nvSpPr>
        <p:spPr bwMode="auto">
          <a:xfrm>
            <a:off x="3565067" y="3779652"/>
            <a:ext cx="82023" cy="82023"/>
          </a:xfrm>
          <a:prstGeom prst="ellipse">
            <a:avLst/>
          </a:prstGeom>
          <a:solidFill>
            <a:schemeClr val="tx2"/>
          </a:solidFill>
          <a:ln>
            <a:noFill/>
          </a:ln>
          <a:extLst/>
        </p:spPr>
        <p:txBody>
          <a:bodyPr wrap="none" rtlCol="0" anchor="ctr">
            <a:spAutoFit/>
          </a:bodyPr>
          <a:lstStyle/>
          <a:p>
            <a:pPr algn="ctr" eaLnBrk="1" hangingPunct="1">
              <a:lnSpc>
                <a:spcPct val="100000"/>
              </a:lnSpc>
              <a:spcBef>
                <a:spcPct val="0"/>
              </a:spcBef>
              <a:spcAft>
                <a:spcPct val="0"/>
              </a:spcAft>
              <a:buClrTx/>
              <a:buFontTx/>
              <a:buNone/>
            </a:pPr>
            <a:endParaRPr lang="en-US" sz="1400" b="0" dirty="0">
              <a:solidFill>
                <a:schemeClr val="bg2"/>
              </a:solidFill>
            </a:endParaRPr>
          </a:p>
        </p:txBody>
      </p:sp>
      <p:sp>
        <p:nvSpPr>
          <p:cNvPr id="343" name="Oval 342"/>
          <p:cNvSpPr/>
          <p:nvPr/>
        </p:nvSpPr>
        <p:spPr bwMode="auto">
          <a:xfrm>
            <a:off x="4008180" y="3657307"/>
            <a:ext cx="82023" cy="82023"/>
          </a:xfrm>
          <a:prstGeom prst="ellipse">
            <a:avLst/>
          </a:prstGeom>
          <a:solidFill>
            <a:schemeClr val="tx2"/>
          </a:solidFill>
          <a:ln>
            <a:noFill/>
          </a:ln>
          <a:extLst/>
        </p:spPr>
        <p:txBody>
          <a:bodyPr wrap="none" rtlCol="0" anchor="ctr">
            <a:spAutoFit/>
          </a:bodyPr>
          <a:lstStyle/>
          <a:p>
            <a:pPr algn="ctr" eaLnBrk="1" hangingPunct="1">
              <a:lnSpc>
                <a:spcPct val="100000"/>
              </a:lnSpc>
              <a:spcBef>
                <a:spcPct val="0"/>
              </a:spcBef>
              <a:spcAft>
                <a:spcPct val="0"/>
              </a:spcAft>
              <a:buClrTx/>
              <a:buFontTx/>
              <a:buNone/>
            </a:pPr>
            <a:endParaRPr lang="en-US" sz="1400" b="0" dirty="0">
              <a:solidFill>
                <a:schemeClr val="bg2"/>
              </a:solidFill>
            </a:endParaRPr>
          </a:p>
        </p:txBody>
      </p:sp>
      <p:sp>
        <p:nvSpPr>
          <p:cNvPr id="344" name="Oval 343"/>
          <p:cNvSpPr/>
          <p:nvPr/>
        </p:nvSpPr>
        <p:spPr bwMode="auto">
          <a:xfrm>
            <a:off x="4399294" y="3713619"/>
            <a:ext cx="82023" cy="82023"/>
          </a:xfrm>
          <a:prstGeom prst="ellipse">
            <a:avLst/>
          </a:prstGeom>
          <a:solidFill>
            <a:schemeClr val="tx2"/>
          </a:solidFill>
          <a:ln>
            <a:noFill/>
          </a:ln>
          <a:extLst/>
        </p:spPr>
        <p:txBody>
          <a:bodyPr wrap="none" rtlCol="0" anchor="ctr">
            <a:spAutoFit/>
          </a:bodyPr>
          <a:lstStyle/>
          <a:p>
            <a:pPr algn="ctr" eaLnBrk="1" hangingPunct="1">
              <a:lnSpc>
                <a:spcPct val="100000"/>
              </a:lnSpc>
              <a:spcBef>
                <a:spcPct val="0"/>
              </a:spcBef>
              <a:spcAft>
                <a:spcPct val="0"/>
              </a:spcAft>
              <a:buClrTx/>
              <a:buFontTx/>
              <a:buNone/>
            </a:pPr>
            <a:endParaRPr lang="en-US" sz="1400" b="0" dirty="0">
              <a:solidFill>
                <a:schemeClr val="bg2"/>
              </a:solidFill>
            </a:endParaRPr>
          </a:p>
        </p:txBody>
      </p:sp>
      <p:sp>
        <p:nvSpPr>
          <p:cNvPr id="345" name="Oval 344"/>
          <p:cNvSpPr/>
          <p:nvPr/>
        </p:nvSpPr>
        <p:spPr bwMode="auto">
          <a:xfrm>
            <a:off x="4817535" y="3804982"/>
            <a:ext cx="82023" cy="82023"/>
          </a:xfrm>
          <a:prstGeom prst="ellipse">
            <a:avLst/>
          </a:prstGeom>
          <a:solidFill>
            <a:schemeClr val="tx2"/>
          </a:solidFill>
          <a:ln>
            <a:noFill/>
          </a:ln>
          <a:extLst/>
        </p:spPr>
        <p:txBody>
          <a:bodyPr wrap="none" rtlCol="0" anchor="ctr">
            <a:spAutoFit/>
          </a:bodyPr>
          <a:lstStyle/>
          <a:p>
            <a:pPr algn="ctr" eaLnBrk="1" hangingPunct="1">
              <a:lnSpc>
                <a:spcPct val="100000"/>
              </a:lnSpc>
              <a:spcBef>
                <a:spcPct val="0"/>
              </a:spcBef>
              <a:spcAft>
                <a:spcPct val="0"/>
              </a:spcAft>
              <a:buClrTx/>
              <a:buFontTx/>
              <a:buNone/>
            </a:pPr>
            <a:endParaRPr lang="en-US" sz="1400" b="0" dirty="0">
              <a:solidFill>
                <a:schemeClr val="bg2"/>
              </a:solidFill>
            </a:endParaRPr>
          </a:p>
        </p:txBody>
      </p:sp>
      <p:sp>
        <p:nvSpPr>
          <p:cNvPr id="346" name="Oval 345"/>
          <p:cNvSpPr/>
          <p:nvPr/>
        </p:nvSpPr>
        <p:spPr bwMode="auto">
          <a:xfrm>
            <a:off x="5235776" y="3791316"/>
            <a:ext cx="82023" cy="82023"/>
          </a:xfrm>
          <a:prstGeom prst="ellipse">
            <a:avLst/>
          </a:prstGeom>
          <a:solidFill>
            <a:schemeClr val="tx2"/>
          </a:solidFill>
          <a:ln>
            <a:noFill/>
          </a:ln>
          <a:extLst/>
        </p:spPr>
        <p:txBody>
          <a:bodyPr wrap="none" rtlCol="0" anchor="ctr">
            <a:spAutoFit/>
          </a:bodyPr>
          <a:lstStyle/>
          <a:p>
            <a:pPr algn="ctr" eaLnBrk="1" hangingPunct="1">
              <a:lnSpc>
                <a:spcPct val="100000"/>
              </a:lnSpc>
              <a:spcBef>
                <a:spcPct val="0"/>
              </a:spcBef>
              <a:spcAft>
                <a:spcPct val="0"/>
              </a:spcAft>
              <a:buClrTx/>
              <a:buFontTx/>
              <a:buNone/>
            </a:pPr>
            <a:endParaRPr lang="en-US" sz="1400" b="0" dirty="0">
              <a:solidFill>
                <a:schemeClr val="bg2"/>
              </a:solidFill>
            </a:endParaRPr>
          </a:p>
        </p:txBody>
      </p:sp>
      <p:sp>
        <p:nvSpPr>
          <p:cNvPr id="347" name="Oval 346"/>
          <p:cNvSpPr/>
          <p:nvPr/>
        </p:nvSpPr>
        <p:spPr bwMode="auto">
          <a:xfrm>
            <a:off x="5649907" y="3873339"/>
            <a:ext cx="82023" cy="82023"/>
          </a:xfrm>
          <a:prstGeom prst="ellipse">
            <a:avLst/>
          </a:prstGeom>
          <a:solidFill>
            <a:schemeClr val="tx2"/>
          </a:solidFill>
          <a:ln>
            <a:noFill/>
          </a:ln>
          <a:extLst/>
        </p:spPr>
        <p:txBody>
          <a:bodyPr wrap="none" rtlCol="0" anchor="ctr">
            <a:spAutoFit/>
          </a:bodyPr>
          <a:lstStyle/>
          <a:p>
            <a:pPr algn="ctr" eaLnBrk="1" hangingPunct="1">
              <a:lnSpc>
                <a:spcPct val="100000"/>
              </a:lnSpc>
              <a:spcBef>
                <a:spcPct val="0"/>
              </a:spcBef>
              <a:spcAft>
                <a:spcPct val="0"/>
              </a:spcAft>
              <a:buClrTx/>
              <a:buFontTx/>
              <a:buNone/>
            </a:pPr>
            <a:endParaRPr lang="en-US" sz="1400" b="0" dirty="0">
              <a:solidFill>
                <a:schemeClr val="bg2"/>
              </a:solidFill>
            </a:endParaRPr>
          </a:p>
        </p:txBody>
      </p:sp>
      <p:sp>
        <p:nvSpPr>
          <p:cNvPr id="348" name="Oval 347"/>
          <p:cNvSpPr/>
          <p:nvPr/>
        </p:nvSpPr>
        <p:spPr bwMode="auto">
          <a:xfrm>
            <a:off x="6064037" y="3795007"/>
            <a:ext cx="82023" cy="82023"/>
          </a:xfrm>
          <a:prstGeom prst="ellipse">
            <a:avLst/>
          </a:prstGeom>
          <a:solidFill>
            <a:schemeClr val="tx2"/>
          </a:solidFill>
          <a:ln>
            <a:noFill/>
          </a:ln>
          <a:extLst/>
        </p:spPr>
        <p:txBody>
          <a:bodyPr wrap="none" rtlCol="0" anchor="ctr">
            <a:spAutoFit/>
          </a:bodyPr>
          <a:lstStyle/>
          <a:p>
            <a:pPr algn="ctr" eaLnBrk="1" hangingPunct="1">
              <a:lnSpc>
                <a:spcPct val="100000"/>
              </a:lnSpc>
              <a:spcBef>
                <a:spcPct val="0"/>
              </a:spcBef>
              <a:spcAft>
                <a:spcPct val="0"/>
              </a:spcAft>
              <a:buClrTx/>
              <a:buFontTx/>
              <a:buNone/>
            </a:pPr>
            <a:endParaRPr lang="en-US" sz="1400" b="0" dirty="0">
              <a:solidFill>
                <a:schemeClr val="bg2"/>
              </a:solidFill>
            </a:endParaRPr>
          </a:p>
        </p:txBody>
      </p:sp>
      <p:sp>
        <p:nvSpPr>
          <p:cNvPr id="349" name="Oval 348"/>
          <p:cNvSpPr/>
          <p:nvPr/>
        </p:nvSpPr>
        <p:spPr bwMode="auto">
          <a:xfrm>
            <a:off x="6485341" y="3816655"/>
            <a:ext cx="82023" cy="82023"/>
          </a:xfrm>
          <a:prstGeom prst="ellipse">
            <a:avLst/>
          </a:prstGeom>
          <a:solidFill>
            <a:schemeClr val="tx2"/>
          </a:solidFill>
          <a:ln>
            <a:noFill/>
          </a:ln>
          <a:extLst/>
        </p:spPr>
        <p:txBody>
          <a:bodyPr wrap="none" rtlCol="0" anchor="ctr">
            <a:spAutoFit/>
          </a:bodyPr>
          <a:lstStyle/>
          <a:p>
            <a:pPr algn="ctr" eaLnBrk="1" hangingPunct="1">
              <a:lnSpc>
                <a:spcPct val="100000"/>
              </a:lnSpc>
              <a:spcBef>
                <a:spcPct val="0"/>
              </a:spcBef>
              <a:spcAft>
                <a:spcPct val="0"/>
              </a:spcAft>
              <a:buClrTx/>
              <a:buFontTx/>
              <a:buNone/>
            </a:pPr>
            <a:endParaRPr lang="en-US" sz="1400" b="0" dirty="0">
              <a:solidFill>
                <a:schemeClr val="bg2"/>
              </a:solidFill>
            </a:endParaRPr>
          </a:p>
        </p:txBody>
      </p:sp>
      <p:grpSp>
        <p:nvGrpSpPr>
          <p:cNvPr id="2" name="Group 1"/>
          <p:cNvGrpSpPr/>
          <p:nvPr/>
        </p:nvGrpSpPr>
        <p:grpSpPr>
          <a:xfrm>
            <a:off x="6731606" y="2888241"/>
            <a:ext cx="2225287" cy="954107"/>
            <a:chOff x="6815585" y="2570290"/>
            <a:chExt cx="2225287" cy="954107"/>
          </a:xfrm>
        </p:grpSpPr>
        <p:grpSp>
          <p:nvGrpSpPr>
            <p:cNvPr id="23574" name="Group 23573"/>
            <p:cNvGrpSpPr/>
            <p:nvPr/>
          </p:nvGrpSpPr>
          <p:grpSpPr>
            <a:xfrm>
              <a:off x="6815585" y="2688339"/>
              <a:ext cx="234167" cy="82023"/>
              <a:chOff x="7346602" y="3830464"/>
              <a:chExt cx="234167" cy="82023"/>
            </a:xfrm>
          </p:grpSpPr>
          <p:sp>
            <p:nvSpPr>
              <p:cNvPr id="299" name="Oval 298"/>
              <p:cNvSpPr/>
              <p:nvPr/>
            </p:nvSpPr>
            <p:spPr bwMode="auto">
              <a:xfrm>
                <a:off x="7422674" y="3830464"/>
                <a:ext cx="82023" cy="82023"/>
              </a:xfrm>
              <a:prstGeom prst="ellipse">
                <a:avLst/>
              </a:prstGeom>
              <a:solidFill>
                <a:schemeClr val="accent3"/>
              </a:solidFill>
              <a:ln>
                <a:noFill/>
              </a:ln>
              <a:extLst/>
            </p:spPr>
            <p:txBody>
              <a:bodyPr wrap="none" rtlCol="0" anchor="ctr">
                <a:spAutoFit/>
              </a:bodyPr>
              <a:lstStyle/>
              <a:p>
                <a:pPr algn="ctr" eaLnBrk="1" hangingPunct="1">
                  <a:lnSpc>
                    <a:spcPct val="100000"/>
                  </a:lnSpc>
                  <a:spcBef>
                    <a:spcPct val="0"/>
                  </a:spcBef>
                  <a:spcAft>
                    <a:spcPct val="0"/>
                  </a:spcAft>
                  <a:buClrTx/>
                  <a:buFontTx/>
                  <a:buNone/>
                </a:pPr>
                <a:endParaRPr lang="en-US" sz="1400" b="0" dirty="0">
                  <a:solidFill>
                    <a:schemeClr val="bg2"/>
                  </a:solidFill>
                </a:endParaRPr>
              </a:p>
            </p:txBody>
          </p:sp>
          <p:cxnSp>
            <p:nvCxnSpPr>
              <p:cNvPr id="23568" name="Straight Connector 23567"/>
              <p:cNvCxnSpPr/>
              <p:nvPr/>
            </p:nvCxnSpPr>
            <p:spPr bwMode="auto">
              <a:xfrm>
                <a:off x="7346602" y="3871475"/>
                <a:ext cx="234167" cy="0"/>
              </a:xfrm>
              <a:prstGeom prst="line">
                <a:avLst/>
              </a:prstGeom>
              <a:noFill/>
              <a:ln w="28575" cap="flat" cmpd="sng" algn="ctr">
                <a:solidFill>
                  <a:schemeClr val="accent3"/>
                </a:solidFill>
                <a:prstDash val="solid"/>
                <a:round/>
                <a:headEnd type="none" w="med" len="med"/>
                <a:tailEnd type="none" w="med" len="med"/>
              </a:ln>
              <a:effectLst/>
            </p:spPr>
          </p:cxnSp>
        </p:grpSp>
        <p:grpSp>
          <p:nvGrpSpPr>
            <p:cNvPr id="23573" name="Group 23572"/>
            <p:cNvGrpSpPr/>
            <p:nvPr/>
          </p:nvGrpSpPr>
          <p:grpSpPr>
            <a:xfrm>
              <a:off x="6822201" y="2905195"/>
              <a:ext cx="234167" cy="82023"/>
              <a:chOff x="7353218" y="4009059"/>
              <a:chExt cx="234167" cy="82023"/>
            </a:xfrm>
          </p:grpSpPr>
          <p:sp>
            <p:nvSpPr>
              <p:cNvPr id="352" name="Oval 351"/>
              <p:cNvSpPr/>
              <p:nvPr/>
            </p:nvSpPr>
            <p:spPr bwMode="auto">
              <a:xfrm>
                <a:off x="7429290" y="4009059"/>
                <a:ext cx="82023" cy="82023"/>
              </a:xfrm>
              <a:prstGeom prst="ellipse">
                <a:avLst/>
              </a:prstGeom>
              <a:solidFill>
                <a:schemeClr val="accent1"/>
              </a:solidFill>
              <a:ln>
                <a:noFill/>
              </a:ln>
              <a:extLst/>
            </p:spPr>
            <p:txBody>
              <a:bodyPr wrap="none" rtlCol="0" anchor="ctr">
                <a:spAutoFit/>
              </a:bodyPr>
              <a:lstStyle/>
              <a:p>
                <a:pPr algn="ctr" eaLnBrk="1" hangingPunct="1">
                  <a:lnSpc>
                    <a:spcPct val="100000"/>
                  </a:lnSpc>
                  <a:spcBef>
                    <a:spcPct val="0"/>
                  </a:spcBef>
                  <a:spcAft>
                    <a:spcPct val="0"/>
                  </a:spcAft>
                  <a:buClrTx/>
                  <a:buFontTx/>
                  <a:buNone/>
                </a:pPr>
                <a:endParaRPr lang="en-US" sz="1400" b="0" dirty="0">
                  <a:solidFill>
                    <a:schemeClr val="bg2"/>
                  </a:solidFill>
                </a:endParaRPr>
              </a:p>
            </p:txBody>
          </p:sp>
          <p:cxnSp>
            <p:nvCxnSpPr>
              <p:cNvPr id="353" name="Straight Connector 352"/>
              <p:cNvCxnSpPr/>
              <p:nvPr/>
            </p:nvCxnSpPr>
            <p:spPr bwMode="auto">
              <a:xfrm>
                <a:off x="7353218" y="4050070"/>
                <a:ext cx="234167" cy="0"/>
              </a:xfrm>
              <a:prstGeom prst="line">
                <a:avLst/>
              </a:prstGeom>
              <a:noFill/>
              <a:ln w="28575" cap="flat" cmpd="sng" algn="ctr">
                <a:solidFill>
                  <a:schemeClr val="accent1"/>
                </a:solidFill>
                <a:prstDash val="solid"/>
                <a:round/>
                <a:headEnd type="none" w="med" len="med"/>
                <a:tailEnd type="none" w="med" len="med"/>
              </a:ln>
              <a:effectLst/>
            </p:spPr>
          </p:cxnSp>
        </p:grpSp>
        <p:grpSp>
          <p:nvGrpSpPr>
            <p:cNvPr id="23572" name="Group 23571"/>
            <p:cNvGrpSpPr/>
            <p:nvPr/>
          </p:nvGrpSpPr>
          <p:grpSpPr>
            <a:xfrm>
              <a:off x="6815585" y="3122051"/>
              <a:ext cx="234167" cy="82023"/>
              <a:chOff x="7346602" y="4196813"/>
              <a:chExt cx="234167" cy="82023"/>
            </a:xfrm>
          </p:grpSpPr>
          <p:sp>
            <p:nvSpPr>
              <p:cNvPr id="355" name="Oval 354"/>
              <p:cNvSpPr/>
              <p:nvPr/>
            </p:nvSpPr>
            <p:spPr bwMode="auto">
              <a:xfrm>
                <a:off x="7422674" y="4196813"/>
                <a:ext cx="82023" cy="82023"/>
              </a:xfrm>
              <a:prstGeom prst="ellipse">
                <a:avLst/>
              </a:prstGeom>
              <a:solidFill>
                <a:schemeClr val="accent2"/>
              </a:solidFill>
              <a:ln>
                <a:noFill/>
              </a:ln>
              <a:extLst/>
            </p:spPr>
            <p:txBody>
              <a:bodyPr wrap="none" rtlCol="0" anchor="ctr">
                <a:spAutoFit/>
              </a:bodyPr>
              <a:lstStyle/>
              <a:p>
                <a:pPr algn="ctr" eaLnBrk="1" hangingPunct="1">
                  <a:lnSpc>
                    <a:spcPct val="100000"/>
                  </a:lnSpc>
                  <a:spcBef>
                    <a:spcPct val="0"/>
                  </a:spcBef>
                  <a:spcAft>
                    <a:spcPct val="0"/>
                  </a:spcAft>
                  <a:buClrTx/>
                  <a:buFontTx/>
                  <a:buNone/>
                </a:pPr>
                <a:endParaRPr lang="en-US" sz="1400" b="0" dirty="0">
                  <a:solidFill>
                    <a:schemeClr val="bg2"/>
                  </a:solidFill>
                </a:endParaRPr>
              </a:p>
            </p:txBody>
          </p:sp>
          <p:cxnSp>
            <p:nvCxnSpPr>
              <p:cNvPr id="356" name="Straight Connector 355"/>
              <p:cNvCxnSpPr/>
              <p:nvPr/>
            </p:nvCxnSpPr>
            <p:spPr bwMode="auto">
              <a:xfrm>
                <a:off x="7346602" y="4237824"/>
                <a:ext cx="234167" cy="0"/>
              </a:xfrm>
              <a:prstGeom prst="line">
                <a:avLst/>
              </a:prstGeom>
              <a:noFill/>
              <a:ln w="28575" cap="flat" cmpd="sng" algn="ctr">
                <a:solidFill>
                  <a:schemeClr val="accent2"/>
                </a:solidFill>
                <a:prstDash val="solid"/>
                <a:round/>
                <a:headEnd type="none" w="med" len="med"/>
                <a:tailEnd type="none" w="med" len="med"/>
              </a:ln>
              <a:effectLst/>
            </p:spPr>
          </p:cxnSp>
        </p:grpSp>
        <p:grpSp>
          <p:nvGrpSpPr>
            <p:cNvPr id="23569" name="Group 23568"/>
            <p:cNvGrpSpPr/>
            <p:nvPr/>
          </p:nvGrpSpPr>
          <p:grpSpPr>
            <a:xfrm>
              <a:off x="6822201" y="3338906"/>
              <a:ext cx="234167" cy="82023"/>
              <a:chOff x="7353218" y="4375408"/>
              <a:chExt cx="234167" cy="82023"/>
            </a:xfrm>
          </p:grpSpPr>
          <p:sp>
            <p:nvSpPr>
              <p:cNvPr id="357" name="Oval 356"/>
              <p:cNvSpPr/>
              <p:nvPr/>
            </p:nvSpPr>
            <p:spPr bwMode="auto">
              <a:xfrm>
                <a:off x="7429290" y="4375408"/>
                <a:ext cx="82023" cy="82023"/>
              </a:xfrm>
              <a:prstGeom prst="ellipse">
                <a:avLst/>
              </a:prstGeom>
              <a:solidFill>
                <a:schemeClr val="tx2"/>
              </a:solidFill>
              <a:ln>
                <a:noFill/>
              </a:ln>
              <a:extLst/>
            </p:spPr>
            <p:txBody>
              <a:bodyPr wrap="none" rtlCol="0" anchor="ctr">
                <a:spAutoFit/>
              </a:bodyPr>
              <a:lstStyle/>
              <a:p>
                <a:pPr algn="ctr" eaLnBrk="1" hangingPunct="1">
                  <a:lnSpc>
                    <a:spcPct val="100000"/>
                  </a:lnSpc>
                  <a:spcBef>
                    <a:spcPct val="0"/>
                  </a:spcBef>
                  <a:spcAft>
                    <a:spcPct val="0"/>
                  </a:spcAft>
                  <a:buClrTx/>
                  <a:buFontTx/>
                  <a:buNone/>
                </a:pPr>
                <a:endParaRPr lang="en-US" sz="1400" b="0" dirty="0">
                  <a:solidFill>
                    <a:schemeClr val="bg2"/>
                  </a:solidFill>
                </a:endParaRPr>
              </a:p>
            </p:txBody>
          </p:sp>
          <p:cxnSp>
            <p:nvCxnSpPr>
              <p:cNvPr id="358" name="Straight Connector 357"/>
              <p:cNvCxnSpPr/>
              <p:nvPr/>
            </p:nvCxnSpPr>
            <p:spPr bwMode="auto">
              <a:xfrm>
                <a:off x="7353218" y="4416419"/>
                <a:ext cx="234167" cy="0"/>
              </a:xfrm>
              <a:prstGeom prst="line">
                <a:avLst/>
              </a:prstGeom>
              <a:noFill/>
              <a:ln w="28575" cap="flat" cmpd="sng" algn="ctr">
                <a:solidFill>
                  <a:schemeClr val="tx2"/>
                </a:solidFill>
                <a:prstDash val="solid"/>
                <a:round/>
                <a:headEnd type="none" w="med" len="med"/>
                <a:tailEnd type="none" w="med" len="med"/>
              </a:ln>
              <a:effectLst/>
            </p:spPr>
          </p:cxnSp>
        </p:grpSp>
        <p:sp>
          <p:nvSpPr>
            <p:cNvPr id="363" name="Text Box 11"/>
            <p:cNvSpPr txBox="1">
              <a:spLocks noChangeArrowheads="1"/>
            </p:cNvSpPr>
            <p:nvPr/>
          </p:nvSpPr>
          <p:spPr bwMode="auto">
            <a:xfrm>
              <a:off x="7030462" y="2570290"/>
              <a:ext cx="201041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nchor="b">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pPr>
              <a:r>
                <a:rPr lang="en-US" altLang="en-US" sz="1400" b="0" dirty="0">
                  <a:solidFill>
                    <a:schemeClr val="tx1"/>
                  </a:solidFill>
                </a:rPr>
                <a:t>TDF</a:t>
              </a:r>
            </a:p>
            <a:p>
              <a:pPr eaLnBrk="1" hangingPunct="1">
                <a:lnSpc>
                  <a:spcPct val="100000"/>
                </a:lnSpc>
                <a:spcBef>
                  <a:spcPct val="0"/>
                </a:spcBef>
                <a:spcAft>
                  <a:spcPct val="0"/>
                </a:spcAft>
                <a:buClrTx/>
                <a:buNone/>
              </a:pPr>
              <a:r>
                <a:rPr lang="en-US" altLang="en-US" sz="1400" b="0" dirty="0">
                  <a:solidFill>
                    <a:schemeClr val="tx1"/>
                  </a:solidFill>
                </a:rPr>
                <a:t>TDF + 2 YU GS-4774</a:t>
              </a:r>
            </a:p>
            <a:p>
              <a:pPr eaLnBrk="1" hangingPunct="1">
                <a:lnSpc>
                  <a:spcPct val="100000"/>
                </a:lnSpc>
                <a:spcBef>
                  <a:spcPct val="0"/>
                </a:spcBef>
                <a:spcAft>
                  <a:spcPct val="0"/>
                </a:spcAft>
                <a:buClrTx/>
                <a:buNone/>
              </a:pPr>
              <a:r>
                <a:rPr lang="en-US" altLang="en-US" sz="1400" b="0" dirty="0">
                  <a:solidFill>
                    <a:schemeClr val="tx1"/>
                  </a:solidFill>
                </a:rPr>
                <a:t>TDF + 10 YU GS-4774</a:t>
              </a:r>
            </a:p>
            <a:p>
              <a:pPr eaLnBrk="1" hangingPunct="1">
                <a:lnSpc>
                  <a:spcPct val="100000"/>
                </a:lnSpc>
                <a:spcBef>
                  <a:spcPct val="0"/>
                </a:spcBef>
                <a:spcAft>
                  <a:spcPct val="0"/>
                </a:spcAft>
                <a:buClrTx/>
                <a:buNone/>
              </a:pPr>
              <a:r>
                <a:rPr lang="en-US" altLang="en-US" sz="1400" b="0" dirty="0">
                  <a:solidFill>
                    <a:schemeClr val="tx1"/>
                  </a:solidFill>
                </a:rPr>
                <a:t>TDF + 40 YU GS-4774</a:t>
              </a:r>
            </a:p>
          </p:txBody>
        </p:sp>
      </p:grpSp>
      <p:sp>
        <p:nvSpPr>
          <p:cNvPr id="364" name="Oval 363"/>
          <p:cNvSpPr/>
          <p:nvPr/>
        </p:nvSpPr>
        <p:spPr bwMode="auto">
          <a:xfrm>
            <a:off x="1482256" y="3551780"/>
            <a:ext cx="82023" cy="82023"/>
          </a:xfrm>
          <a:prstGeom prst="ellipse">
            <a:avLst/>
          </a:prstGeom>
          <a:solidFill>
            <a:schemeClr val="tx2"/>
          </a:solidFill>
          <a:ln>
            <a:noFill/>
          </a:ln>
          <a:extLst/>
        </p:spPr>
        <p:txBody>
          <a:bodyPr wrap="none" rtlCol="0" anchor="ctr">
            <a:spAutoFit/>
          </a:bodyPr>
          <a:lstStyle/>
          <a:p>
            <a:pPr algn="ctr" eaLnBrk="1" hangingPunct="1">
              <a:lnSpc>
                <a:spcPct val="100000"/>
              </a:lnSpc>
              <a:spcBef>
                <a:spcPct val="0"/>
              </a:spcBef>
              <a:spcAft>
                <a:spcPct val="0"/>
              </a:spcAft>
              <a:buClrTx/>
              <a:buFontTx/>
              <a:buNone/>
            </a:pPr>
            <a:endParaRPr lang="en-US" sz="1400" b="0" dirty="0">
              <a:solidFill>
                <a:schemeClr val="bg2"/>
              </a:solidFill>
            </a:endParaRPr>
          </a:p>
        </p:txBody>
      </p:sp>
      <p:sp>
        <p:nvSpPr>
          <p:cNvPr id="8" name="Freeform: Shape 7"/>
          <p:cNvSpPr/>
          <p:nvPr/>
        </p:nvSpPr>
        <p:spPr bwMode="auto">
          <a:xfrm>
            <a:off x="1515923" y="3599795"/>
            <a:ext cx="5013252" cy="313660"/>
          </a:xfrm>
          <a:custGeom>
            <a:avLst/>
            <a:gdLst>
              <a:gd name="connsiteX0" fmla="*/ 0 w 5013252"/>
              <a:gd name="connsiteY0" fmla="*/ 0 h 313660"/>
              <a:gd name="connsiteX1" fmla="*/ 419986 w 5013252"/>
              <a:gd name="connsiteY1" fmla="*/ 31897 h 313660"/>
              <a:gd name="connsiteX2" fmla="*/ 845289 w 5013252"/>
              <a:gd name="connsiteY2" fmla="*/ 53163 h 313660"/>
              <a:gd name="connsiteX3" fmla="*/ 1270591 w 5013252"/>
              <a:gd name="connsiteY3" fmla="*/ 132907 h 313660"/>
              <a:gd name="connsiteX4" fmla="*/ 1679945 w 5013252"/>
              <a:gd name="connsiteY4" fmla="*/ 132907 h 313660"/>
              <a:gd name="connsiteX5" fmla="*/ 2099931 w 5013252"/>
              <a:gd name="connsiteY5" fmla="*/ 217967 h 313660"/>
              <a:gd name="connsiteX6" fmla="*/ 2514600 w 5013252"/>
              <a:gd name="connsiteY6" fmla="*/ 95693 h 313660"/>
              <a:gd name="connsiteX7" fmla="*/ 2934586 w 5013252"/>
              <a:gd name="connsiteY7" fmla="*/ 159488 h 313660"/>
              <a:gd name="connsiteX8" fmla="*/ 3343940 w 5013252"/>
              <a:gd name="connsiteY8" fmla="*/ 244549 h 313660"/>
              <a:gd name="connsiteX9" fmla="*/ 3763926 w 5013252"/>
              <a:gd name="connsiteY9" fmla="*/ 228600 h 313660"/>
              <a:gd name="connsiteX10" fmla="*/ 4167963 w 5013252"/>
              <a:gd name="connsiteY10" fmla="*/ 313660 h 313660"/>
              <a:gd name="connsiteX11" fmla="*/ 4593266 w 5013252"/>
              <a:gd name="connsiteY11" fmla="*/ 233916 h 313660"/>
              <a:gd name="connsiteX12" fmla="*/ 5013252 w 5013252"/>
              <a:gd name="connsiteY12" fmla="*/ 255181 h 31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013252" h="313660">
                <a:moveTo>
                  <a:pt x="0" y="0"/>
                </a:moveTo>
                <a:lnTo>
                  <a:pt x="419986" y="31897"/>
                </a:lnTo>
                <a:lnTo>
                  <a:pt x="845289" y="53163"/>
                </a:lnTo>
                <a:lnTo>
                  <a:pt x="1270591" y="132907"/>
                </a:lnTo>
                <a:lnTo>
                  <a:pt x="1679945" y="132907"/>
                </a:lnTo>
                <a:lnTo>
                  <a:pt x="2099931" y="217967"/>
                </a:lnTo>
                <a:lnTo>
                  <a:pt x="2514600" y="95693"/>
                </a:lnTo>
                <a:lnTo>
                  <a:pt x="2934586" y="159488"/>
                </a:lnTo>
                <a:lnTo>
                  <a:pt x="3343940" y="244549"/>
                </a:lnTo>
                <a:lnTo>
                  <a:pt x="3763926" y="228600"/>
                </a:lnTo>
                <a:lnTo>
                  <a:pt x="4167963" y="313660"/>
                </a:lnTo>
                <a:lnTo>
                  <a:pt x="4593266" y="233916"/>
                </a:lnTo>
                <a:lnTo>
                  <a:pt x="5013252" y="255181"/>
                </a:lnTo>
              </a:path>
            </a:pathLst>
          </a:custGeom>
          <a:noFill/>
          <a:ln w="2857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rtlCol="0" anchor="ctr"/>
          <a:lstStyle/>
          <a:p>
            <a:pPr algn="ctr"/>
            <a:endParaRPr lang="en-US" dirty="0"/>
          </a:p>
        </p:txBody>
      </p:sp>
    </p:spTree>
    <p:extLst>
      <p:ext uri="{BB962C8B-B14F-4D97-AF65-F5344CB8AC3E}">
        <p14:creationId xmlns:p14="http://schemas.microsoft.com/office/powerpoint/2010/main" val="4170579629"/>
      </p:ext>
    </p:extLst>
  </p:cSld>
  <p:clrMapOvr>
    <a:masterClrMapping/>
  </p:clrMapOvr>
  <p:transition spd="slow"/>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2"/>
          <p:cNvSpPr>
            <a:spLocks noGrp="1"/>
          </p:cNvSpPr>
          <p:nvPr>
            <p:ph type="title"/>
          </p:nvPr>
        </p:nvSpPr>
        <p:spPr>
          <a:xfrm>
            <a:off x="385763" y="330200"/>
            <a:ext cx="8462962" cy="5251450"/>
          </a:xfrm>
        </p:spPr>
        <p:txBody>
          <a:bodyPr/>
          <a:lstStyle/>
          <a:p>
            <a:r>
              <a:rPr lang="en-US" altLang="en-US" dirty="0"/>
              <a:t>NASH:</a:t>
            </a:r>
            <a:br>
              <a:rPr lang="en-US" altLang="en-US" dirty="0"/>
            </a:br>
            <a:r>
              <a:rPr lang="en-US" altLang="en-US" dirty="0"/>
              <a:t>Investigational Therapeutics</a:t>
            </a:r>
          </a:p>
        </p:txBody>
      </p:sp>
    </p:spTree>
    <p:extLst>
      <p:ext uri="{BB962C8B-B14F-4D97-AF65-F5344CB8AC3E}">
        <p14:creationId xmlns:p14="http://schemas.microsoft.com/office/powerpoint/2010/main" val="40482905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5"/>
          <p:cNvSpPr>
            <a:spLocks noChangeArrowheads="1"/>
          </p:cNvSpPr>
          <p:nvPr/>
        </p:nvSpPr>
        <p:spPr bwMode="auto">
          <a:xfrm>
            <a:off x="2569761" y="3917897"/>
            <a:ext cx="2771604" cy="831605"/>
          </a:xfrm>
          <a:prstGeom prst="rect">
            <a:avLst/>
          </a:prstGeom>
          <a:solidFill>
            <a:schemeClr val="accent2">
              <a:lumMod val="60000"/>
              <a:lumOff val="40000"/>
            </a:schemeClr>
          </a:solidFill>
          <a:ln w="9525">
            <a:noFill/>
            <a:miter lim="800000"/>
            <a:headEnd/>
            <a:tailEnd/>
          </a:ln>
          <a:effectLst/>
          <a:extLst/>
        </p:spPr>
        <p:txBody>
          <a:bodyPr wrap="none" anchor="ctr"/>
          <a:lstStyle/>
          <a:p>
            <a:pPr algn="ctr" eaLnBrk="1" hangingPunct="1">
              <a:defRPr/>
            </a:pPr>
            <a:r>
              <a:rPr lang="en-US" sz="1400" b="1" dirty="0">
                <a:solidFill>
                  <a:schemeClr val="bg2">
                    <a:lumMod val="10000"/>
                  </a:schemeClr>
                </a:solidFill>
                <a:latin typeface="Arial" charset="0"/>
                <a:ea typeface="ＭＳ Ｐゴシック" charset="0"/>
              </a:rPr>
              <a:t>Selonsertib 18 mg PO QD + </a:t>
            </a:r>
          </a:p>
          <a:p>
            <a:pPr algn="ctr" eaLnBrk="1" hangingPunct="1">
              <a:defRPr/>
            </a:pPr>
            <a:r>
              <a:rPr lang="en-US" sz="1400" b="1" dirty="0">
                <a:solidFill>
                  <a:schemeClr val="bg2">
                    <a:lumMod val="10000"/>
                  </a:schemeClr>
                </a:solidFill>
                <a:latin typeface="Arial" charset="0"/>
                <a:ea typeface="ＭＳ Ｐゴシック" charset="0"/>
              </a:rPr>
              <a:t>Simtuzumab 125 mg SC QW</a:t>
            </a:r>
          </a:p>
          <a:p>
            <a:pPr algn="ctr" eaLnBrk="1" hangingPunct="1">
              <a:defRPr/>
            </a:pPr>
            <a:r>
              <a:rPr lang="en-GB" sz="1400" b="0" dirty="0">
                <a:solidFill>
                  <a:schemeClr val="bg2">
                    <a:lumMod val="10000"/>
                  </a:schemeClr>
                </a:solidFill>
                <a:latin typeface="Arial" charset="0"/>
                <a:ea typeface="ＭＳ Ｐゴシック" charset="0"/>
              </a:rPr>
              <a:t>(n = 10)</a:t>
            </a:r>
            <a:endParaRPr lang="en-US" sz="1400" b="0" dirty="0">
              <a:solidFill>
                <a:schemeClr val="bg2">
                  <a:lumMod val="10000"/>
                </a:schemeClr>
              </a:solidFill>
              <a:latin typeface="Arial" charset="0"/>
              <a:ea typeface="ＭＳ Ｐゴシック" charset="0"/>
            </a:endParaRPr>
          </a:p>
        </p:txBody>
      </p:sp>
      <p:sp>
        <p:nvSpPr>
          <p:cNvPr id="6148" name="Rectangle 3"/>
          <p:cNvSpPr>
            <a:spLocks noGrp="1" noChangeArrowheads="1"/>
          </p:cNvSpPr>
          <p:nvPr>
            <p:ph sz="half" idx="1"/>
          </p:nvPr>
        </p:nvSpPr>
        <p:spPr>
          <a:xfrm>
            <a:off x="374904" y="1510730"/>
            <a:ext cx="8445352" cy="4678738"/>
          </a:xfrm>
        </p:spPr>
        <p:txBody>
          <a:bodyPr/>
          <a:lstStyle/>
          <a:p>
            <a:r>
              <a:rPr lang="en-US" altLang="en-US" sz="2000" dirty="0"/>
              <a:t>Randomized, open-label, active-controlled phase II trial</a:t>
            </a:r>
            <a:r>
              <a:rPr lang="en-US" altLang="en-US" sz="2000" baseline="30000" dirty="0"/>
              <a:t>[1]</a:t>
            </a:r>
          </a:p>
        </p:txBody>
      </p:sp>
      <p:grpSp>
        <p:nvGrpSpPr>
          <p:cNvPr id="6146" name="Group 1"/>
          <p:cNvGrpSpPr>
            <a:grpSpLocks/>
          </p:cNvGrpSpPr>
          <p:nvPr/>
        </p:nvGrpSpPr>
        <p:grpSpPr bwMode="auto">
          <a:xfrm>
            <a:off x="6291263" y="6208713"/>
            <a:ext cx="2673350" cy="450850"/>
            <a:chOff x="9289790" y="4481726"/>
            <a:chExt cx="2673350" cy="450347"/>
          </a:xfrm>
        </p:grpSpPr>
        <p:pic>
          <p:nvPicPr>
            <p:cNvPr id="6151"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74958" y="4481726"/>
              <a:ext cx="566997" cy="184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6152" name="Rectangle 8"/>
            <p:cNvSpPr>
              <a:spLocks noChangeArrowheads="1"/>
            </p:cNvSpPr>
            <p:nvPr/>
          </p:nvSpPr>
          <p:spPr bwMode="auto">
            <a:xfrm>
              <a:off x="9289790" y="4624098"/>
              <a:ext cx="26733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r>
                <a:rPr lang="en-US" altLang="en-US" sz="1400" b="0" dirty="0">
                  <a:solidFill>
                    <a:schemeClr val="bg2"/>
                  </a:solidFill>
                </a:rPr>
                <a:t>Slide credit: </a:t>
              </a:r>
              <a:r>
                <a:rPr lang="en-US" altLang="en-US" sz="1400" b="0" dirty="0">
                  <a:solidFill>
                    <a:schemeClr val="bg2"/>
                  </a:solidFill>
                  <a:hlinkClick r:id="rId4"/>
                </a:rPr>
                <a:t>clinicaloptions.com</a:t>
              </a:r>
              <a:endParaRPr lang="en-US" altLang="en-US" sz="1400" b="0" dirty="0">
                <a:solidFill>
                  <a:schemeClr val="bg2"/>
                </a:solidFill>
              </a:endParaRPr>
            </a:p>
          </p:txBody>
        </p:sp>
      </p:grpSp>
      <p:sp>
        <p:nvSpPr>
          <p:cNvPr id="6147" name="Rectangle 2"/>
          <p:cNvSpPr>
            <a:spLocks noGrp="1" noChangeArrowheads="1"/>
          </p:cNvSpPr>
          <p:nvPr>
            <p:ph type="title"/>
          </p:nvPr>
        </p:nvSpPr>
        <p:spPr/>
        <p:txBody>
          <a:bodyPr/>
          <a:lstStyle/>
          <a:p>
            <a:r>
              <a:rPr lang="en-US" dirty="0"/>
              <a:t>Selonsertib ± Simtuzumab for Pts With NASH and F2/F3 Fibrosis</a:t>
            </a:r>
            <a:endParaRPr lang="en-US" altLang="en-US" dirty="0"/>
          </a:p>
        </p:txBody>
      </p:sp>
      <p:sp>
        <p:nvSpPr>
          <p:cNvPr id="2" name="Content Placeholder 1"/>
          <p:cNvSpPr>
            <a:spLocks noGrp="1"/>
          </p:cNvSpPr>
          <p:nvPr>
            <p:ph sz="half" idx="2"/>
          </p:nvPr>
        </p:nvSpPr>
        <p:spPr>
          <a:xfrm>
            <a:off x="5487715" y="2131576"/>
            <a:ext cx="3353073" cy="3910825"/>
          </a:xfrm>
        </p:spPr>
        <p:txBody>
          <a:bodyPr/>
          <a:lstStyle/>
          <a:p>
            <a:r>
              <a:rPr lang="en-US" sz="1800" dirty="0"/>
              <a:t>Selonsertib (formerly </a:t>
            </a:r>
            <a:br>
              <a:rPr lang="en-US" sz="1800" dirty="0"/>
            </a:br>
            <a:r>
              <a:rPr lang="en-US" sz="1800" dirty="0"/>
              <a:t>GS-4997): ASK1 inhibitor</a:t>
            </a:r>
          </a:p>
          <a:p>
            <a:pPr lvl="1"/>
            <a:r>
              <a:rPr lang="en-US" sz="1600" dirty="0"/>
              <a:t>ASK1:Ser/Thr kinase that activates p38 and JUN kinases, stimulating apoptotic, fibrinogenic, and inflammatory pathways</a:t>
            </a:r>
            <a:r>
              <a:rPr lang="en-US" sz="1600" baseline="30000" dirty="0"/>
              <a:t>[2]</a:t>
            </a:r>
          </a:p>
          <a:p>
            <a:r>
              <a:rPr lang="en-US" sz="1800" dirty="0"/>
              <a:t>Simtuzumab: monocolonal Ab to LOXL2, an enzyme in the ECM that promotes collagen crosslinking</a:t>
            </a:r>
            <a:r>
              <a:rPr lang="en-US" sz="1800" baseline="30000" dirty="0"/>
              <a:t>[3]</a:t>
            </a:r>
          </a:p>
          <a:p>
            <a:pPr lvl="1"/>
            <a:r>
              <a:rPr lang="en-US" sz="1600" dirty="0"/>
              <a:t>Also studied in other fibrotic diseases, including myelofibrosis</a:t>
            </a:r>
          </a:p>
        </p:txBody>
      </p:sp>
      <p:sp>
        <p:nvSpPr>
          <p:cNvPr id="6150" name="Text Box 11"/>
          <p:cNvSpPr txBox="1">
            <a:spLocks noChangeArrowheads="1"/>
          </p:cNvSpPr>
          <p:nvPr/>
        </p:nvSpPr>
        <p:spPr bwMode="auto">
          <a:xfrm>
            <a:off x="285750" y="6357938"/>
            <a:ext cx="60086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r>
              <a:rPr lang="nb-NO" altLang="en-US" sz="1400" b="0" dirty="0">
                <a:solidFill>
                  <a:schemeClr val="bg2"/>
                </a:solidFill>
              </a:rPr>
              <a:t>References in slidenotes.</a:t>
            </a:r>
          </a:p>
        </p:txBody>
      </p:sp>
      <p:sp>
        <p:nvSpPr>
          <p:cNvPr id="21" name="Text Box 2"/>
          <p:cNvSpPr txBox="1">
            <a:spLocks noChangeArrowheads="1"/>
          </p:cNvSpPr>
          <p:nvPr/>
        </p:nvSpPr>
        <p:spPr bwMode="auto">
          <a:xfrm>
            <a:off x="285751" y="3797606"/>
            <a:ext cx="1923498"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a:spcBef>
                <a:spcPct val="20000"/>
              </a:spcBef>
              <a:buChar char="•"/>
              <a:defRPr sz="3200">
                <a:solidFill>
                  <a:schemeClr val="tx1"/>
                </a:solidFill>
                <a:latin typeface="Arial" pitchFamily="34" charset="0"/>
                <a:ea typeface="MS PGothic" pitchFamily="34" charset="-128"/>
              </a:defRPr>
            </a:lvl1pPr>
            <a:lvl2pPr marL="742950" indent="-285750">
              <a:spcBef>
                <a:spcPct val="20000"/>
              </a:spcBef>
              <a:buChar char="–"/>
              <a:defRPr sz="2800">
                <a:solidFill>
                  <a:schemeClr val="tx1"/>
                </a:solidFill>
                <a:latin typeface="Arial" pitchFamily="34" charset="0"/>
                <a:ea typeface="MS PGothic" pitchFamily="34" charset="-128"/>
              </a:defRPr>
            </a:lvl2pPr>
            <a:lvl3pPr marL="1143000" indent="-228600">
              <a:spcBef>
                <a:spcPct val="20000"/>
              </a:spcBef>
              <a:buChar char="•"/>
              <a:defRPr sz="2400">
                <a:solidFill>
                  <a:schemeClr val="tx1"/>
                </a:solidFill>
                <a:latin typeface="Arial" pitchFamily="34" charset="0"/>
                <a:ea typeface="MS PGothic" pitchFamily="34" charset="-128"/>
              </a:defRPr>
            </a:lvl3pPr>
            <a:lvl4pPr marL="1600200" indent="-228600">
              <a:spcBef>
                <a:spcPct val="20000"/>
              </a:spcBef>
              <a:buChar char="–"/>
              <a:defRPr sz="2000">
                <a:solidFill>
                  <a:schemeClr val="tx1"/>
                </a:solidFill>
                <a:latin typeface="Arial" pitchFamily="34" charset="0"/>
                <a:ea typeface="MS PGothic" pitchFamily="34" charset="-128"/>
              </a:defRPr>
            </a:lvl4pPr>
            <a:lvl5pPr marL="2057400" indent="-228600">
              <a:spcBef>
                <a:spcPct val="20000"/>
              </a:spcBef>
              <a:buChar char="»"/>
              <a:defRPr sz="2000">
                <a:solidFill>
                  <a:schemeClr val="tx1"/>
                </a:solidFill>
                <a:latin typeface="Arial" pitchFamily="34"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9pPr>
          </a:lstStyle>
          <a:p>
            <a:pPr algn="ctr" eaLnBrk="1" hangingPunct="1">
              <a:spcBef>
                <a:spcPct val="0"/>
              </a:spcBef>
              <a:buFontTx/>
              <a:buNone/>
              <a:defRPr/>
            </a:pPr>
            <a:r>
              <a:rPr lang="en-GB" altLang="en-US" sz="1400" b="0" dirty="0"/>
              <a:t>Pts with </a:t>
            </a:r>
          </a:p>
          <a:p>
            <a:pPr algn="ctr" eaLnBrk="1" hangingPunct="1">
              <a:spcBef>
                <a:spcPct val="0"/>
              </a:spcBef>
              <a:buFontTx/>
              <a:buNone/>
              <a:defRPr/>
            </a:pPr>
            <a:r>
              <a:rPr lang="en-GB" altLang="en-US" sz="1400" b="0" dirty="0"/>
              <a:t>biopsy-proven NASH </a:t>
            </a:r>
          </a:p>
          <a:p>
            <a:pPr algn="ctr" eaLnBrk="1" hangingPunct="1">
              <a:spcBef>
                <a:spcPct val="0"/>
              </a:spcBef>
              <a:buFontTx/>
              <a:buNone/>
              <a:defRPr/>
            </a:pPr>
            <a:r>
              <a:rPr lang="en-GB" altLang="en-US" sz="1400" b="0" dirty="0"/>
              <a:t>with NAS ≥ 5 and </a:t>
            </a:r>
          </a:p>
          <a:p>
            <a:pPr algn="ctr" eaLnBrk="1" hangingPunct="1">
              <a:spcBef>
                <a:spcPct val="0"/>
              </a:spcBef>
              <a:buFontTx/>
              <a:buNone/>
              <a:defRPr/>
            </a:pPr>
            <a:r>
              <a:rPr lang="en-GB" altLang="en-US" sz="1400" b="0" dirty="0"/>
              <a:t>F2/F3 fibrosis</a:t>
            </a:r>
          </a:p>
          <a:p>
            <a:pPr algn="ctr" eaLnBrk="1" hangingPunct="1">
              <a:spcBef>
                <a:spcPct val="0"/>
              </a:spcBef>
              <a:buFontTx/>
              <a:buNone/>
              <a:defRPr/>
            </a:pPr>
            <a:r>
              <a:rPr lang="en-GB" altLang="en-US" sz="1400" b="0" dirty="0"/>
              <a:t>(N = 72)</a:t>
            </a:r>
            <a:endParaRPr lang="en-US" altLang="en-US" sz="1400" b="0" dirty="0"/>
          </a:p>
        </p:txBody>
      </p:sp>
      <p:sp>
        <p:nvSpPr>
          <p:cNvPr id="23" name="Rectangle 3"/>
          <p:cNvSpPr>
            <a:spLocks noChangeArrowheads="1"/>
          </p:cNvSpPr>
          <p:nvPr/>
        </p:nvSpPr>
        <p:spPr bwMode="auto">
          <a:xfrm>
            <a:off x="2571349" y="2184115"/>
            <a:ext cx="2771604" cy="865188"/>
          </a:xfrm>
          <a:prstGeom prst="rect">
            <a:avLst/>
          </a:prstGeom>
          <a:solidFill>
            <a:schemeClr val="accent2"/>
          </a:solidFill>
          <a:ln w="9525">
            <a:noFill/>
            <a:miter lim="800000"/>
            <a:headEnd/>
            <a:tailEnd/>
          </a:ln>
          <a:effectLst/>
          <a:extLst/>
        </p:spPr>
        <p:txBody>
          <a:bodyPr wrap="none" anchor="ctr"/>
          <a:lstStyle/>
          <a:p>
            <a:pPr algn="ctr" eaLnBrk="1" hangingPunct="1">
              <a:defRPr/>
            </a:pPr>
            <a:r>
              <a:rPr lang="en-US" sz="1400" b="1" dirty="0">
                <a:solidFill>
                  <a:schemeClr val="bg2">
                    <a:lumMod val="10000"/>
                  </a:schemeClr>
                </a:solidFill>
                <a:latin typeface="Arial" charset="0"/>
                <a:ea typeface="ＭＳ Ｐゴシック" charset="0"/>
              </a:rPr>
              <a:t>Selonsertib 18 mg PO QD</a:t>
            </a:r>
          </a:p>
          <a:p>
            <a:pPr algn="ctr" eaLnBrk="1" hangingPunct="1">
              <a:defRPr/>
            </a:pPr>
            <a:r>
              <a:rPr lang="en-GB" sz="1400" b="0" dirty="0">
                <a:solidFill>
                  <a:schemeClr val="bg2">
                    <a:lumMod val="10000"/>
                  </a:schemeClr>
                </a:solidFill>
                <a:latin typeface="Arial" charset="0"/>
                <a:ea typeface="ＭＳ Ｐゴシック" charset="0"/>
              </a:rPr>
              <a:t>(n = 22)</a:t>
            </a:r>
            <a:endParaRPr lang="en-US" sz="1400" b="0" dirty="0">
              <a:solidFill>
                <a:schemeClr val="bg2">
                  <a:lumMod val="10000"/>
                </a:schemeClr>
              </a:solidFill>
              <a:latin typeface="Arial" charset="0"/>
              <a:ea typeface="ＭＳ Ｐゴシック" charset="0"/>
            </a:endParaRPr>
          </a:p>
        </p:txBody>
      </p:sp>
      <p:sp>
        <p:nvSpPr>
          <p:cNvPr id="24" name="Rectangle 4"/>
          <p:cNvSpPr>
            <a:spLocks noChangeArrowheads="1"/>
          </p:cNvSpPr>
          <p:nvPr/>
        </p:nvSpPr>
        <p:spPr bwMode="auto">
          <a:xfrm>
            <a:off x="2569761" y="4799711"/>
            <a:ext cx="2771604" cy="766768"/>
          </a:xfrm>
          <a:prstGeom prst="rect">
            <a:avLst/>
          </a:prstGeom>
          <a:solidFill>
            <a:schemeClr val="accent3">
              <a:lumMod val="60000"/>
              <a:lumOff val="40000"/>
            </a:schemeClr>
          </a:solidFill>
          <a:ln w="9525">
            <a:noFill/>
            <a:miter lim="800000"/>
            <a:headEnd/>
            <a:tailEnd/>
          </a:ln>
          <a:effectLst/>
          <a:extLst/>
        </p:spPr>
        <p:txBody>
          <a:bodyPr wrap="none" anchor="ctr"/>
          <a:lstStyle/>
          <a:p>
            <a:pPr algn="ctr" eaLnBrk="1" hangingPunct="1">
              <a:defRPr/>
            </a:pPr>
            <a:r>
              <a:rPr lang="en-US" sz="1400" b="1" dirty="0">
                <a:solidFill>
                  <a:schemeClr val="bg2">
                    <a:lumMod val="10000"/>
                  </a:schemeClr>
                </a:solidFill>
                <a:latin typeface="Arial" charset="0"/>
                <a:ea typeface="ＭＳ Ｐゴシック" charset="0"/>
              </a:rPr>
              <a:t>Selonsertib 6 mg PO QD + </a:t>
            </a:r>
          </a:p>
          <a:p>
            <a:pPr algn="ctr" eaLnBrk="1" hangingPunct="1">
              <a:defRPr/>
            </a:pPr>
            <a:r>
              <a:rPr lang="en-US" sz="1400" b="1" dirty="0">
                <a:solidFill>
                  <a:schemeClr val="bg2">
                    <a:lumMod val="10000"/>
                  </a:schemeClr>
                </a:solidFill>
                <a:latin typeface="Arial" charset="0"/>
                <a:ea typeface="ＭＳ Ｐゴシック" charset="0"/>
              </a:rPr>
              <a:t>Simtuzumab 125 mg SQ QW</a:t>
            </a:r>
          </a:p>
          <a:p>
            <a:pPr algn="ctr" eaLnBrk="1" hangingPunct="1">
              <a:defRPr/>
            </a:pPr>
            <a:r>
              <a:rPr lang="en-GB" sz="1400" b="0" dirty="0">
                <a:solidFill>
                  <a:schemeClr val="bg2">
                    <a:lumMod val="10000"/>
                  </a:schemeClr>
                </a:solidFill>
                <a:latin typeface="Arial" charset="0"/>
                <a:ea typeface="ＭＳ Ｐゴシック" charset="0"/>
              </a:rPr>
              <a:t>(n = 10)</a:t>
            </a:r>
            <a:endParaRPr lang="en-US" sz="1400" b="0" dirty="0">
              <a:solidFill>
                <a:schemeClr val="bg2">
                  <a:lumMod val="10000"/>
                </a:schemeClr>
              </a:solidFill>
              <a:latin typeface="Arial" charset="0"/>
              <a:ea typeface="ＭＳ Ｐゴシック" charset="0"/>
            </a:endParaRPr>
          </a:p>
        </p:txBody>
      </p:sp>
      <p:sp>
        <p:nvSpPr>
          <p:cNvPr id="26" name="Rectangle 6"/>
          <p:cNvSpPr>
            <a:spLocks noChangeArrowheads="1"/>
          </p:cNvSpPr>
          <p:nvPr/>
        </p:nvSpPr>
        <p:spPr bwMode="auto">
          <a:xfrm>
            <a:off x="4670512" y="1825188"/>
            <a:ext cx="1296988" cy="306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eaLnBrk="1" hangingPunct="1">
              <a:buClr>
                <a:srgbClr val="600030"/>
              </a:buClr>
              <a:buFont typeface="Wingdings" charset="0"/>
              <a:buNone/>
              <a:tabLst>
                <a:tab pos="228600" algn="l"/>
              </a:tabLst>
              <a:defRPr/>
            </a:pPr>
            <a:r>
              <a:rPr lang="en-US" sz="1400" b="1" i="1" dirty="0">
                <a:latin typeface="Arial" charset="0"/>
                <a:ea typeface="ＭＳ Ｐゴシック" charset="0"/>
              </a:rPr>
              <a:t>Wk 24</a:t>
            </a:r>
          </a:p>
        </p:txBody>
      </p:sp>
      <p:sp>
        <p:nvSpPr>
          <p:cNvPr id="27" name="Line 7"/>
          <p:cNvSpPr>
            <a:spLocks noChangeShapeType="1"/>
          </p:cNvSpPr>
          <p:nvPr/>
        </p:nvSpPr>
        <p:spPr bwMode="auto">
          <a:xfrm>
            <a:off x="5319006" y="2131576"/>
            <a:ext cx="0" cy="2871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en-US" dirty="0">
              <a:latin typeface="Arial" charset="0"/>
              <a:ea typeface="ＭＳ Ｐゴシック" charset="0"/>
            </a:endParaRPr>
          </a:p>
        </p:txBody>
      </p:sp>
      <p:sp>
        <p:nvSpPr>
          <p:cNvPr id="29" name="Line 9"/>
          <p:cNvSpPr>
            <a:spLocks noChangeShapeType="1"/>
          </p:cNvSpPr>
          <p:nvPr/>
        </p:nvSpPr>
        <p:spPr bwMode="auto">
          <a:xfrm flipV="1">
            <a:off x="2113623" y="3408923"/>
            <a:ext cx="428326" cy="710564"/>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en-US" dirty="0">
              <a:latin typeface="Arial" charset="0"/>
              <a:ea typeface="ＭＳ Ｐゴシック" charset="0"/>
            </a:endParaRPr>
          </a:p>
        </p:txBody>
      </p:sp>
      <p:sp>
        <p:nvSpPr>
          <p:cNvPr id="30" name="Line 10"/>
          <p:cNvSpPr>
            <a:spLocks noChangeShapeType="1"/>
          </p:cNvSpPr>
          <p:nvPr/>
        </p:nvSpPr>
        <p:spPr bwMode="auto">
          <a:xfrm>
            <a:off x="2113623" y="4333699"/>
            <a:ext cx="428326"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en-US" dirty="0">
              <a:latin typeface="Arial" charset="0"/>
              <a:ea typeface="ＭＳ Ｐゴシック" charset="0"/>
            </a:endParaRPr>
          </a:p>
        </p:txBody>
      </p:sp>
      <p:sp>
        <p:nvSpPr>
          <p:cNvPr id="31" name="Rectangle 3"/>
          <p:cNvSpPr>
            <a:spLocks noChangeArrowheads="1"/>
          </p:cNvSpPr>
          <p:nvPr/>
        </p:nvSpPr>
        <p:spPr bwMode="auto">
          <a:xfrm>
            <a:off x="2569761" y="3099511"/>
            <a:ext cx="2771604" cy="768177"/>
          </a:xfrm>
          <a:prstGeom prst="rect">
            <a:avLst/>
          </a:prstGeom>
          <a:solidFill>
            <a:schemeClr val="accent3"/>
          </a:solidFill>
          <a:ln w="9525">
            <a:noFill/>
            <a:miter lim="800000"/>
            <a:headEnd/>
            <a:tailEnd/>
          </a:ln>
          <a:effectLst/>
          <a:extLst/>
        </p:spPr>
        <p:txBody>
          <a:bodyPr wrap="none" anchor="ctr"/>
          <a:lstStyle/>
          <a:p>
            <a:pPr algn="ctr" eaLnBrk="1" hangingPunct="1">
              <a:defRPr/>
            </a:pPr>
            <a:r>
              <a:rPr lang="en-US" sz="1400" b="1" dirty="0">
                <a:solidFill>
                  <a:schemeClr val="bg2">
                    <a:lumMod val="10000"/>
                  </a:schemeClr>
                </a:solidFill>
                <a:latin typeface="Arial" charset="0"/>
                <a:ea typeface="ＭＳ Ｐゴシック" charset="0"/>
              </a:rPr>
              <a:t>Selonsertib 6 mg PO QD</a:t>
            </a:r>
          </a:p>
          <a:p>
            <a:pPr algn="ctr" eaLnBrk="1" hangingPunct="1">
              <a:defRPr/>
            </a:pPr>
            <a:r>
              <a:rPr lang="en-GB" sz="1400" b="0" dirty="0">
                <a:solidFill>
                  <a:schemeClr val="bg2">
                    <a:lumMod val="10000"/>
                  </a:schemeClr>
                </a:solidFill>
                <a:latin typeface="Arial" charset="0"/>
                <a:ea typeface="ＭＳ Ｐゴシック" charset="0"/>
              </a:rPr>
              <a:t>(n = 20)</a:t>
            </a:r>
            <a:endParaRPr lang="en-US" sz="1400" b="0" dirty="0">
              <a:solidFill>
                <a:schemeClr val="bg2">
                  <a:lumMod val="10000"/>
                </a:schemeClr>
              </a:solidFill>
              <a:latin typeface="Arial" charset="0"/>
              <a:ea typeface="ＭＳ Ｐゴシック" charset="0"/>
            </a:endParaRPr>
          </a:p>
        </p:txBody>
      </p:sp>
      <p:sp>
        <p:nvSpPr>
          <p:cNvPr id="32" name="Rectangle 3"/>
          <p:cNvSpPr>
            <a:spLocks noChangeArrowheads="1"/>
          </p:cNvSpPr>
          <p:nvPr/>
        </p:nvSpPr>
        <p:spPr bwMode="auto">
          <a:xfrm>
            <a:off x="2569761" y="5616687"/>
            <a:ext cx="2771604" cy="768178"/>
          </a:xfrm>
          <a:prstGeom prst="rect">
            <a:avLst/>
          </a:prstGeom>
          <a:solidFill>
            <a:schemeClr val="accent1"/>
          </a:solidFill>
          <a:ln w="9525">
            <a:noFill/>
            <a:miter lim="800000"/>
            <a:headEnd/>
            <a:tailEnd/>
          </a:ln>
          <a:effectLst/>
          <a:extLst/>
        </p:spPr>
        <p:txBody>
          <a:bodyPr wrap="none" anchor="ctr"/>
          <a:lstStyle/>
          <a:p>
            <a:pPr algn="ctr" eaLnBrk="1" hangingPunct="1">
              <a:defRPr/>
            </a:pPr>
            <a:r>
              <a:rPr lang="en-US" sz="1400" b="1" dirty="0">
                <a:solidFill>
                  <a:schemeClr val="bg2">
                    <a:lumMod val="10000"/>
                  </a:schemeClr>
                </a:solidFill>
                <a:latin typeface="Arial" charset="0"/>
                <a:ea typeface="ＭＳ Ｐゴシック" charset="0"/>
              </a:rPr>
              <a:t>Simtuzumab 125 mg SC QW</a:t>
            </a:r>
          </a:p>
          <a:p>
            <a:pPr algn="ctr" eaLnBrk="1" hangingPunct="1">
              <a:defRPr/>
            </a:pPr>
            <a:r>
              <a:rPr lang="en-GB" sz="1400" b="0" dirty="0">
                <a:solidFill>
                  <a:schemeClr val="bg2">
                    <a:lumMod val="10000"/>
                  </a:schemeClr>
                </a:solidFill>
                <a:latin typeface="Arial" charset="0"/>
                <a:ea typeface="ＭＳ Ｐゴシック" charset="0"/>
              </a:rPr>
              <a:t>(n = 10)</a:t>
            </a:r>
            <a:endParaRPr lang="en-US" sz="1400" b="0" dirty="0">
              <a:solidFill>
                <a:schemeClr val="bg2">
                  <a:lumMod val="10000"/>
                </a:schemeClr>
              </a:solidFill>
              <a:latin typeface="Arial" charset="0"/>
              <a:ea typeface="ＭＳ Ｐゴシック" charset="0"/>
            </a:endParaRPr>
          </a:p>
        </p:txBody>
      </p:sp>
      <p:sp>
        <p:nvSpPr>
          <p:cNvPr id="33" name="Rectangle 6"/>
          <p:cNvSpPr>
            <a:spLocks noChangeArrowheads="1"/>
          </p:cNvSpPr>
          <p:nvPr/>
        </p:nvSpPr>
        <p:spPr bwMode="auto">
          <a:xfrm>
            <a:off x="512951" y="2206936"/>
            <a:ext cx="287972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eaLnBrk="1" hangingPunct="1">
              <a:buClr>
                <a:srgbClr val="600030"/>
              </a:buClr>
              <a:buFont typeface="Wingdings" charset="0"/>
              <a:buNone/>
              <a:tabLst>
                <a:tab pos="228600" algn="l"/>
              </a:tabLst>
              <a:defRPr/>
            </a:pPr>
            <a:r>
              <a:rPr lang="en-US" sz="1400" b="0" i="1" dirty="0">
                <a:latin typeface="Arial" charset="0"/>
                <a:ea typeface="ＭＳ Ｐゴシック" charset="0"/>
              </a:rPr>
              <a:t>Stratification by </a:t>
            </a:r>
          </a:p>
          <a:p>
            <a:pPr algn="ctr" eaLnBrk="1" hangingPunct="1">
              <a:buClr>
                <a:srgbClr val="600030"/>
              </a:buClr>
              <a:buFont typeface="Wingdings" charset="0"/>
              <a:buNone/>
              <a:tabLst>
                <a:tab pos="228600" algn="l"/>
              </a:tabLst>
              <a:defRPr/>
            </a:pPr>
            <a:r>
              <a:rPr lang="en-US" sz="1400" b="0" i="1" dirty="0">
                <a:latin typeface="Arial" charset="0"/>
                <a:ea typeface="ＭＳ Ｐゴシック" charset="0"/>
              </a:rPr>
              <a:t>diabetes</a:t>
            </a:r>
          </a:p>
        </p:txBody>
      </p:sp>
      <p:sp>
        <p:nvSpPr>
          <p:cNvPr id="34" name="Line 7"/>
          <p:cNvSpPr>
            <a:spLocks noChangeShapeType="1"/>
          </p:cNvSpPr>
          <p:nvPr/>
        </p:nvSpPr>
        <p:spPr bwMode="auto">
          <a:xfrm>
            <a:off x="2012019" y="2730156"/>
            <a:ext cx="0" cy="28892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en-US" dirty="0">
              <a:latin typeface="Arial" charset="0"/>
              <a:ea typeface="ＭＳ Ｐゴシック" charset="0"/>
            </a:endParaRPr>
          </a:p>
        </p:txBody>
      </p:sp>
      <p:sp>
        <p:nvSpPr>
          <p:cNvPr id="36" name="Line 8"/>
          <p:cNvSpPr>
            <a:spLocks noChangeShapeType="1"/>
          </p:cNvSpPr>
          <p:nvPr/>
        </p:nvSpPr>
        <p:spPr bwMode="auto">
          <a:xfrm>
            <a:off x="2113623" y="4857150"/>
            <a:ext cx="428326" cy="118797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en-US" dirty="0">
              <a:latin typeface="Arial" charset="0"/>
              <a:ea typeface="ＭＳ Ｐゴシック" charset="0"/>
            </a:endParaRPr>
          </a:p>
        </p:txBody>
      </p:sp>
      <p:sp>
        <p:nvSpPr>
          <p:cNvPr id="37" name="Line 9"/>
          <p:cNvSpPr>
            <a:spLocks noChangeShapeType="1"/>
          </p:cNvSpPr>
          <p:nvPr/>
        </p:nvSpPr>
        <p:spPr bwMode="auto">
          <a:xfrm>
            <a:off x="2113623" y="4560274"/>
            <a:ext cx="428326" cy="710564"/>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en-US" dirty="0">
              <a:latin typeface="Arial" charset="0"/>
              <a:ea typeface="ＭＳ Ｐゴシック" charset="0"/>
            </a:endParaRPr>
          </a:p>
        </p:txBody>
      </p:sp>
      <p:sp>
        <p:nvSpPr>
          <p:cNvPr id="38" name="Line 8"/>
          <p:cNvSpPr>
            <a:spLocks noChangeShapeType="1"/>
          </p:cNvSpPr>
          <p:nvPr/>
        </p:nvSpPr>
        <p:spPr bwMode="auto">
          <a:xfrm flipV="1">
            <a:off x="2123889" y="2625880"/>
            <a:ext cx="428326" cy="118797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en-US" dirty="0">
              <a:latin typeface="Arial" charset="0"/>
              <a:ea typeface="ＭＳ Ｐゴシック" charset="0"/>
            </a:endParaRPr>
          </a:p>
        </p:txBody>
      </p:sp>
    </p:spTree>
    <p:extLst>
      <p:ext uri="{BB962C8B-B14F-4D97-AF65-F5344CB8AC3E}">
        <p14:creationId xmlns:p14="http://schemas.microsoft.com/office/powerpoint/2010/main" val="40311145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6" name="Group 1"/>
          <p:cNvGrpSpPr>
            <a:grpSpLocks/>
          </p:cNvGrpSpPr>
          <p:nvPr/>
        </p:nvGrpSpPr>
        <p:grpSpPr bwMode="auto">
          <a:xfrm>
            <a:off x="6291263" y="6208713"/>
            <a:ext cx="2673350" cy="450850"/>
            <a:chOff x="9289790" y="4481726"/>
            <a:chExt cx="2673350" cy="450347"/>
          </a:xfrm>
        </p:grpSpPr>
        <p:pic>
          <p:nvPicPr>
            <p:cNvPr id="6151"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74958" y="4481726"/>
              <a:ext cx="566997" cy="184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6152" name="Rectangle 8"/>
            <p:cNvSpPr>
              <a:spLocks noChangeArrowheads="1"/>
            </p:cNvSpPr>
            <p:nvPr/>
          </p:nvSpPr>
          <p:spPr bwMode="auto">
            <a:xfrm>
              <a:off x="9289790" y="4624098"/>
              <a:ext cx="26733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r>
                <a:rPr lang="en-US" altLang="en-US" sz="1400" b="0" dirty="0">
                  <a:solidFill>
                    <a:schemeClr val="bg2"/>
                  </a:solidFill>
                </a:rPr>
                <a:t>Slide credit: </a:t>
              </a:r>
              <a:r>
                <a:rPr lang="en-US" altLang="en-US" sz="1400" b="0" dirty="0">
                  <a:solidFill>
                    <a:schemeClr val="bg2"/>
                  </a:solidFill>
                  <a:hlinkClick r:id="rId4"/>
                </a:rPr>
                <a:t>clinicaloptions.com</a:t>
              </a:r>
              <a:endParaRPr lang="en-US" altLang="en-US" sz="1400" b="0" dirty="0">
                <a:solidFill>
                  <a:schemeClr val="bg2"/>
                </a:solidFill>
              </a:endParaRPr>
            </a:p>
          </p:txBody>
        </p:sp>
      </p:grpSp>
      <p:sp>
        <p:nvSpPr>
          <p:cNvPr id="6147" name="Rectangle 2"/>
          <p:cNvSpPr>
            <a:spLocks noGrp="1" noChangeArrowheads="1"/>
          </p:cNvSpPr>
          <p:nvPr>
            <p:ph type="title"/>
          </p:nvPr>
        </p:nvSpPr>
        <p:spPr/>
        <p:txBody>
          <a:bodyPr/>
          <a:lstStyle/>
          <a:p>
            <a:r>
              <a:rPr lang="en-US" dirty="0"/>
              <a:t>Selonsertib ± Simtuzumab for Pts With NASH: Key Findings</a:t>
            </a:r>
            <a:endParaRPr lang="en-US" altLang="en-US" dirty="0"/>
          </a:p>
        </p:txBody>
      </p:sp>
      <p:sp>
        <p:nvSpPr>
          <p:cNvPr id="6150" name="Text Box 11"/>
          <p:cNvSpPr txBox="1">
            <a:spLocks noChangeArrowheads="1"/>
          </p:cNvSpPr>
          <p:nvPr/>
        </p:nvSpPr>
        <p:spPr bwMode="auto">
          <a:xfrm>
            <a:off x="285750" y="6380036"/>
            <a:ext cx="600868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r>
              <a:rPr lang="nb-NO" altLang="en-US" sz="1200" b="0" dirty="0">
                <a:solidFill>
                  <a:schemeClr val="bg2"/>
                </a:solidFill>
              </a:rPr>
              <a:t>Loomba R, et al. AASLD 2016. Abstract LB3.</a:t>
            </a:r>
          </a:p>
        </p:txBody>
      </p:sp>
      <p:sp>
        <p:nvSpPr>
          <p:cNvPr id="3" name="Content Placeholder 2"/>
          <p:cNvSpPr>
            <a:spLocks noGrp="1"/>
          </p:cNvSpPr>
          <p:nvPr>
            <p:ph sz="half" idx="1"/>
          </p:nvPr>
        </p:nvSpPr>
        <p:spPr>
          <a:xfrm>
            <a:off x="374904" y="5377198"/>
            <a:ext cx="8445352" cy="520188"/>
          </a:xfrm>
        </p:spPr>
        <p:txBody>
          <a:bodyPr/>
          <a:lstStyle/>
          <a:p>
            <a:r>
              <a:rPr lang="en-US" sz="1800" dirty="0"/>
              <a:t>SEL may have potential role as antifibrotic</a:t>
            </a:r>
          </a:p>
        </p:txBody>
      </p:sp>
      <p:sp>
        <p:nvSpPr>
          <p:cNvPr id="79" name="Text Box 11"/>
          <p:cNvSpPr txBox="1">
            <a:spLocks noChangeArrowheads="1"/>
          </p:cNvSpPr>
          <p:nvPr/>
        </p:nvSpPr>
        <p:spPr bwMode="auto">
          <a:xfrm>
            <a:off x="387354" y="5695648"/>
            <a:ext cx="8537682"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nchor="b">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r>
              <a:rPr lang="en-US" sz="1400" b="0" dirty="0"/>
              <a:t>*For pts with evaluable liver biopsies at BL and Wk 24.</a:t>
            </a:r>
            <a:r>
              <a:rPr lang="en-US" sz="1400" b="0" baseline="30000" dirty="0"/>
              <a:t> †</a:t>
            </a:r>
            <a:r>
              <a:rPr lang="en-US" sz="1400" b="0" dirty="0"/>
              <a:t>Results grouped by SEL dose based on combination tx and monotherapy achieving similar outcomes. </a:t>
            </a:r>
            <a:r>
              <a:rPr lang="en-US" sz="1400" b="0" baseline="30000" dirty="0"/>
              <a:t>‡</a:t>
            </a:r>
            <a:r>
              <a:rPr lang="en-US" sz="1400" b="0" dirty="0"/>
              <a:t>Defined as reduction in grade of ballooning to 0 and inflammation to 0 or 1</a:t>
            </a:r>
            <a:r>
              <a:rPr lang="nb-NO" altLang="en-US" sz="1400" b="0" dirty="0">
                <a:solidFill>
                  <a:schemeClr val="bg2"/>
                </a:solidFill>
              </a:rPr>
              <a:t>.</a:t>
            </a:r>
          </a:p>
        </p:txBody>
      </p:sp>
      <p:graphicFrame>
        <p:nvGraphicFramePr>
          <p:cNvPr id="94" name="Table 93"/>
          <p:cNvGraphicFramePr>
            <a:graphicFrameLocks noGrp="1"/>
          </p:cNvGraphicFramePr>
          <p:nvPr>
            <p:extLst>
              <p:ext uri="{D42A27DB-BD31-4B8C-83A1-F6EECF244321}">
                <p14:modId xmlns:p14="http://schemas.microsoft.com/office/powerpoint/2010/main" val="3788035055"/>
              </p:ext>
            </p:extLst>
          </p:nvPr>
        </p:nvGraphicFramePr>
        <p:xfrm>
          <a:off x="391824" y="1483969"/>
          <a:ext cx="8455313" cy="3840480"/>
        </p:xfrm>
        <a:graphic>
          <a:graphicData uri="http://schemas.openxmlformats.org/drawingml/2006/table">
            <a:tbl>
              <a:tblPr/>
              <a:tblGrid>
                <a:gridCol w="3658250">
                  <a:extLst>
                    <a:ext uri="{9D8B030D-6E8A-4147-A177-3AD203B41FA5}">
                      <a16:colId xmlns:a16="http://schemas.microsoft.com/office/drawing/2014/main" xmlns="" val="20000"/>
                    </a:ext>
                  </a:extLst>
                </a:gridCol>
                <a:gridCol w="1599021">
                  <a:extLst>
                    <a:ext uri="{9D8B030D-6E8A-4147-A177-3AD203B41FA5}">
                      <a16:colId xmlns:a16="http://schemas.microsoft.com/office/drawing/2014/main" xmlns="" val="20001"/>
                    </a:ext>
                  </a:extLst>
                </a:gridCol>
                <a:gridCol w="1599021">
                  <a:extLst>
                    <a:ext uri="{9D8B030D-6E8A-4147-A177-3AD203B41FA5}">
                      <a16:colId xmlns:a16="http://schemas.microsoft.com/office/drawing/2014/main" xmlns="" val="20002"/>
                    </a:ext>
                  </a:extLst>
                </a:gridCol>
                <a:gridCol w="1599021">
                  <a:extLst>
                    <a:ext uri="{9D8B030D-6E8A-4147-A177-3AD203B41FA5}">
                      <a16:colId xmlns:a16="http://schemas.microsoft.com/office/drawing/2014/main" xmlns="" val="20003"/>
                    </a:ext>
                  </a:extLst>
                </a:gridCol>
              </a:tblGrid>
              <a:tr h="57912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rgbClr val="FFFFFF"/>
                          </a:solidFill>
                          <a:effectLst/>
                          <a:latin typeface="Arial" charset="0"/>
                          <a:ea typeface="ＭＳ Ｐゴシック" charset="-128"/>
                        </a:rPr>
                        <a:t>Wk 24 Outcome, n/N (%)</a:t>
                      </a:r>
                    </a:p>
                  </a:txBody>
                  <a:tcPr marL="91447" marR="91447" anchor="ctr" horzOverflow="overflow">
                    <a:lnL>
                      <a:noFill/>
                    </a:lnL>
                    <a:lnR>
                      <a:noFill/>
                    </a:lnR>
                    <a:lnT>
                      <a:noFill/>
                    </a:lnT>
                    <a:lnB>
                      <a:noFill/>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bg2">
                              <a:lumMod val="10000"/>
                            </a:schemeClr>
                          </a:solidFill>
                          <a:effectLst/>
                          <a:latin typeface="Arial" charset="0"/>
                          <a:ea typeface="ＭＳ Ｐゴシック" charset="-128"/>
                        </a:rPr>
                        <a:t>SEL 18 mg</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bg2">
                              <a:lumMod val="10000"/>
                            </a:schemeClr>
                          </a:solidFill>
                          <a:effectLst/>
                          <a:latin typeface="Arial" charset="0"/>
                          <a:ea typeface="ＭＳ Ｐゴシック" charset="-128"/>
                        </a:rPr>
                        <a:t>± SIM</a:t>
                      </a:r>
                      <a:r>
                        <a:rPr lang="en-US" sz="1600" b="0" baseline="30000" dirty="0">
                          <a:solidFill>
                            <a:schemeClr val="bg2">
                              <a:lumMod val="10000"/>
                            </a:schemeClr>
                          </a:solidFill>
                        </a:rPr>
                        <a:t>†</a:t>
                      </a:r>
                      <a:endParaRPr kumimoji="0" lang="en-US" sz="1600" b="1" i="0" u="none" strike="noStrike" cap="none" normalizeH="0" baseline="0" dirty="0">
                        <a:ln>
                          <a:noFill/>
                        </a:ln>
                        <a:solidFill>
                          <a:schemeClr val="bg2">
                            <a:lumMod val="10000"/>
                          </a:schemeClr>
                        </a:solidFill>
                        <a:effectLst/>
                        <a:latin typeface="Arial" charset="0"/>
                        <a:ea typeface="ＭＳ Ｐゴシック" charset="-128"/>
                      </a:endParaRPr>
                    </a:p>
                  </a:txBody>
                  <a:tcPr marL="91447" marR="91447" anchor="ctr" horzOverflow="overflow">
                    <a:lnL>
                      <a:noFill/>
                    </a:lnL>
                    <a:lnR>
                      <a:noFill/>
                    </a:lnR>
                    <a:lnT>
                      <a:noFill/>
                    </a:lnT>
                    <a:lnB>
                      <a:noFill/>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bg2">
                              <a:lumMod val="10000"/>
                            </a:schemeClr>
                          </a:solidFill>
                          <a:effectLst/>
                          <a:latin typeface="Arial" charset="0"/>
                          <a:ea typeface="ＭＳ Ｐゴシック" charset="-128"/>
                        </a:rPr>
                        <a:t>SEL 6 mg </a:t>
                      </a:r>
                      <a:br>
                        <a:rPr kumimoji="0" lang="en-US" sz="1600" b="1" i="0" u="none" strike="noStrike" cap="none" normalizeH="0" baseline="0" dirty="0">
                          <a:ln>
                            <a:noFill/>
                          </a:ln>
                          <a:solidFill>
                            <a:schemeClr val="bg2">
                              <a:lumMod val="10000"/>
                            </a:schemeClr>
                          </a:solidFill>
                          <a:effectLst/>
                          <a:latin typeface="Arial" charset="0"/>
                          <a:ea typeface="ＭＳ Ｐゴシック" charset="-128"/>
                        </a:rPr>
                      </a:br>
                      <a:r>
                        <a:rPr kumimoji="0" lang="en-US" sz="1600" b="1" i="0" u="none" strike="noStrike" cap="none" normalizeH="0" baseline="0" dirty="0">
                          <a:ln>
                            <a:noFill/>
                          </a:ln>
                          <a:solidFill>
                            <a:schemeClr val="bg2">
                              <a:lumMod val="10000"/>
                            </a:schemeClr>
                          </a:solidFill>
                          <a:effectLst/>
                          <a:latin typeface="Arial" charset="0"/>
                          <a:ea typeface="ＭＳ Ｐゴシック" charset="-128"/>
                        </a:rPr>
                        <a:t>± SIM</a:t>
                      </a:r>
                      <a:r>
                        <a:rPr lang="en-US" sz="1600" b="0" baseline="30000" dirty="0">
                          <a:solidFill>
                            <a:schemeClr val="bg2">
                              <a:lumMod val="10000"/>
                            </a:schemeClr>
                          </a:solidFill>
                        </a:rPr>
                        <a:t>†</a:t>
                      </a:r>
                      <a:endParaRPr kumimoji="0" lang="en-US" sz="1600" b="1" i="0" u="none" strike="noStrike" cap="none" normalizeH="0" baseline="0" dirty="0">
                        <a:ln>
                          <a:noFill/>
                        </a:ln>
                        <a:solidFill>
                          <a:schemeClr val="bg2">
                            <a:lumMod val="10000"/>
                          </a:schemeClr>
                        </a:solidFill>
                        <a:effectLst/>
                        <a:latin typeface="Arial" charset="0"/>
                        <a:ea typeface="ＭＳ Ｐゴシック" charset="-128"/>
                      </a:endParaRPr>
                    </a:p>
                  </a:txBody>
                  <a:tcPr marL="91447" marR="91447" anchor="ctr" horzOverflow="overflow">
                    <a:lnL>
                      <a:noFill/>
                    </a:lnL>
                    <a:lnR>
                      <a:noFill/>
                    </a:lnR>
                    <a:lnT>
                      <a:noFill/>
                    </a:lnT>
                    <a:lnB>
                      <a:noFill/>
                    </a:lnB>
                    <a:lnTlToBr>
                      <a:noFill/>
                    </a:lnTlToBr>
                    <a:lnBlToTr>
                      <a:noFill/>
                    </a:lnBlToTr>
                    <a:solidFill>
                      <a:schemeClr val="accent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bg2">
                              <a:lumMod val="10000"/>
                            </a:schemeClr>
                          </a:solidFill>
                          <a:effectLst/>
                          <a:latin typeface="Arial" charset="0"/>
                          <a:ea typeface="ＭＳ Ｐゴシック" charset="-128"/>
                        </a:rPr>
                        <a:t>SIM</a:t>
                      </a:r>
                    </a:p>
                  </a:txBody>
                  <a:tcPr marL="91447" marR="91447" anchor="ctr" horzOverflow="overflow">
                    <a:lnL>
                      <a:noFill/>
                    </a:lnL>
                    <a:lnR>
                      <a:noFill/>
                    </a:lnR>
                    <a:lnT>
                      <a:noFill/>
                    </a:lnT>
                    <a:lnB>
                      <a:noFill/>
                    </a:lnB>
                    <a:lnTlToBr>
                      <a:noFill/>
                    </a:lnTlToBr>
                    <a:lnBlToTr>
                      <a:noFill/>
                    </a:lnBlToTr>
                    <a:solidFill>
                      <a:schemeClr val="accent1"/>
                    </a:solidFill>
                  </a:tcPr>
                </a:tc>
                <a:extLst>
                  <a:ext uri="{0D108BD9-81ED-4DB2-BD59-A6C34878D82A}">
                    <a16:rowId xmlns:a16="http://schemas.microsoft.com/office/drawing/2014/main" xmlns="" val="10000"/>
                  </a:ext>
                </a:extLst>
              </a:tr>
              <a:tr h="335280">
                <a:tc>
                  <a:txBody>
                    <a:bodyPr/>
                    <a:lstStyle/>
                    <a:p>
                      <a:pPr algn="l" rtl="0" fontAlgn="ctr"/>
                      <a:r>
                        <a:rPr lang="en-US" sz="1600" b="0" i="0" u="none" strike="noStrike" dirty="0">
                          <a:solidFill>
                            <a:schemeClr val="bg2">
                              <a:lumMod val="10000"/>
                            </a:schemeClr>
                          </a:solidFill>
                          <a:effectLst/>
                          <a:latin typeface="+mn-lt"/>
                        </a:rPr>
                        <a:t>Fibrosis improvement*</a:t>
                      </a:r>
                    </a:p>
                  </a:txBody>
                  <a:tcPr marL="91447" marR="91447" anchor="ctr">
                    <a:lnL>
                      <a:noFill/>
                    </a:lnL>
                    <a:lnR>
                      <a:noFill/>
                    </a:lnR>
                    <a:lnT>
                      <a:noFill/>
                    </a:lnT>
                    <a:lnB>
                      <a:noFill/>
                    </a:lnB>
                    <a:lnTlToBr>
                      <a:noFill/>
                    </a:lnTlToBr>
                    <a:lnBlToTr>
                      <a:noFill/>
                    </a:lnBlToTr>
                    <a:solidFill>
                      <a:srgbClr val="CDCDCF"/>
                    </a:solidFill>
                  </a:tcPr>
                </a:tc>
                <a:tc>
                  <a:txBody>
                    <a:bodyPr/>
                    <a:lstStyle/>
                    <a:p>
                      <a:pPr marL="0" indent="0" algn="ctr" rtl="0" fontAlgn="ctr">
                        <a:buFont typeface="Arial" panose="020B0604020202020204" pitchFamily="34" charset="0"/>
                        <a:buNone/>
                      </a:pPr>
                      <a:r>
                        <a:rPr lang="en-US" sz="1600" b="0" i="0" u="none" strike="noStrike" baseline="0" dirty="0">
                          <a:solidFill>
                            <a:schemeClr val="bg2">
                              <a:lumMod val="10000"/>
                            </a:schemeClr>
                          </a:solidFill>
                          <a:effectLst/>
                          <a:latin typeface="+mn-lt"/>
                        </a:rPr>
                        <a:t>13/30 (43)</a:t>
                      </a:r>
                    </a:p>
                  </a:txBody>
                  <a:tcPr marL="91447" marR="91447" anchor="ctr">
                    <a:lnL>
                      <a:noFill/>
                    </a:lnL>
                    <a:lnR>
                      <a:noFill/>
                    </a:lnR>
                    <a:lnT>
                      <a:noFill/>
                    </a:lnT>
                    <a:lnB>
                      <a:noFill/>
                    </a:lnB>
                    <a:lnTlToBr>
                      <a:noFill/>
                    </a:lnTlToBr>
                    <a:lnBlToTr>
                      <a:noFill/>
                    </a:lnBlToTr>
                    <a:solidFill>
                      <a:srgbClr val="CDCDCF"/>
                    </a:solidFill>
                  </a:tcPr>
                </a:tc>
                <a:tc>
                  <a:txBody>
                    <a:bodyPr/>
                    <a:lstStyle/>
                    <a:p>
                      <a:pPr marL="0" marR="0" indent="0" algn="ctr"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lang="en-US" sz="1600" b="0" i="0" u="none" strike="noStrike" baseline="0" dirty="0">
                          <a:solidFill>
                            <a:schemeClr val="bg2">
                              <a:lumMod val="10000"/>
                            </a:schemeClr>
                          </a:solidFill>
                          <a:effectLst/>
                          <a:latin typeface="+mn-lt"/>
                        </a:rPr>
                        <a:t>8/27 (30)</a:t>
                      </a:r>
                    </a:p>
                  </a:txBody>
                  <a:tcPr marL="91447" marR="91447" anchor="ctr">
                    <a:lnL>
                      <a:noFill/>
                    </a:lnL>
                    <a:lnR>
                      <a:noFill/>
                    </a:lnR>
                    <a:lnT>
                      <a:noFill/>
                    </a:lnT>
                    <a:lnB>
                      <a:noFill/>
                    </a:lnB>
                    <a:lnTlToBr>
                      <a:noFill/>
                    </a:lnTlToBr>
                    <a:lnBlToTr>
                      <a:noFill/>
                    </a:lnBlToTr>
                    <a:solidFill>
                      <a:schemeClr val="bg2"/>
                    </a:solidFill>
                  </a:tcPr>
                </a:tc>
                <a:tc>
                  <a:txBody>
                    <a:bodyPr/>
                    <a:lstStyle/>
                    <a:p>
                      <a:pPr marL="0" marR="0" indent="0" algn="ctr"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lang="en-US" sz="1600" b="0" i="0" u="none" strike="noStrike" baseline="0" dirty="0">
                          <a:solidFill>
                            <a:schemeClr val="bg2">
                              <a:lumMod val="10000"/>
                            </a:schemeClr>
                          </a:solidFill>
                          <a:effectLst/>
                          <a:latin typeface="+mn-lt"/>
                        </a:rPr>
                        <a:t>2/10 (20)</a:t>
                      </a:r>
                    </a:p>
                  </a:txBody>
                  <a:tcPr marL="91447" marR="91447" anchor="ctr">
                    <a:lnL>
                      <a:noFill/>
                    </a:lnL>
                    <a:lnR>
                      <a:noFill/>
                    </a:lnR>
                    <a:lnT>
                      <a:noFill/>
                    </a:lnT>
                    <a:lnB>
                      <a:noFill/>
                    </a:lnB>
                    <a:lnTlToBr>
                      <a:noFill/>
                    </a:lnTlToBr>
                    <a:lnBlToTr>
                      <a:noFill/>
                    </a:lnBlToTr>
                    <a:solidFill>
                      <a:schemeClr val="bg2"/>
                    </a:solidFill>
                  </a:tcPr>
                </a:tc>
                <a:extLst>
                  <a:ext uri="{0D108BD9-81ED-4DB2-BD59-A6C34878D82A}">
                    <a16:rowId xmlns:a16="http://schemas.microsoft.com/office/drawing/2014/main" xmlns="" val="10001"/>
                  </a:ext>
                </a:extLst>
              </a:tr>
              <a:tr h="579120">
                <a:tc>
                  <a:txBody>
                    <a:bodyPr/>
                    <a:lstStyle/>
                    <a:p>
                      <a:pPr algn="l" rtl="0" fontAlgn="ctr"/>
                      <a:r>
                        <a:rPr lang="en-US" sz="1600" b="0" i="0" u="none" strike="noStrike" dirty="0">
                          <a:solidFill>
                            <a:schemeClr val="bg2">
                              <a:lumMod val="10000"/>
                            </a:schemeClr>
                          </a:solidFill>
                          <a:effectLst/>
                          <a:latin typeface="+mn-lt"/>
                        </a:rPr>
                        <a:t>Fibrosis improvement without NASH worsening*</a:t>
                      </a:r>
                    </a:p>
                  </a:txBody>
                  <a:tcPr marL="91447" marR="91447" anchor="ctr">
                    <a:lnL>
                      <a:noFill/>
                    </a:lnL>
                    <a:lnR>
                      <a:noFill/>
                    </a:lnR>
                    <a:lnT>
                      <a:noFill/>
                    </a:lnT>
                    <a:lnB>
                      <a:noFill/>
                    </a:lnB>
                    <a:lnTlToBr>
                      <a:noFill/>
                    </a:lnTlToBr>
                    <a:lnBlToTr>
                      <a:noFill/>
                    </a:lnBlToTr>
                    <a:solidFill>
                      <a:srgbClr val="F2F2F2"/>
                    </a:solidFill>
                  </a:tcPr>
                </a:tc>
                <a:tc>
                  <a:txBody>
                    <a:bodyPr/>
                    <a:lstStyle/>
                    <a:p>
                      <a:pPr marL="0" indent="0" algn="ctr" rtl="0" fontAlgn="ctr">
                        <a:buFont typeface="Arial" panose="020B0604020202020204" pitchFamily="34" charset="0"/>
                        <a:buNone/>
                      </a:pPr>
                      <a:r>
                        <a:rPr lang="en-US" sz="1600" b="0" i="0" u="none" strike="noStrike" baseline="0" dirty="0">
                          <a:solidFill>
                            <a:schemeClr val="bg2">
                              <a:lumMod val="10000"/>
                            </a:schemeClr>
                          </a:solidFill>
                          <a:effectLst/>
                          <a:latin typeface="+mn-lt"/>
                        </a:rPr>
                        <a:t>11/30 (37)</a:t>
                      </a:r>
                    </a:p>
                  </a:txBody>
                  <a:tcPr marL="91447" marR="91447" anchor="ctr">
                    <a:lnL>
                      <a:noFill/>
                    </a:lnL>
                    <a:lnR>
                      <a:noFill/>
                    </a:lnR>
                    <a:lnT>
                      <a:noFill/>
                    </a:lnT>
                    <a:lnB>
                      <a:noFill/>
                    </a:lnB>
                    <a:lnTlToBr>
                      <a:noFill/>
                    </a:lnTlToBr>
                    <a:lnBlToTr>
                      <a:noFill/>
                    </a:lnBlToTr>
                    <a:solidFill>
                      <a:srgbClr val="F2F2F2"/>
                    </a:solidFill>
                  </a:tcPr>
                </a:tc>
                <a:tc>
                  <a:txBody>
                    <a:bodyPr/>
                    <a:lstStyle/>
                    <a:p>
                      <a:pPr marL="0" marR="0" indent="0" algn="ctr"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lang="en-US" sz="1600" b="0" i="0" u="none" strike="noStrike" baseline="0" dirty="0">
                          <a:solidFill>
                            <a:schemeClr val="bg2">
                              <a:lumMod val="10000"/>
                            </a:schemeClr>
                          </a:solidFill>
                          <a:effectLst/>
                          <a:latin typeface="+mn-lt"/>
                        </a:rPr>
                        <a:t>8/27 (30)</a:t>
                      </a:r>
                    </a:p>
                  </a:txBody>
                  <a:tcPr marL="91447" marR="91447" anchor="ctr">
                    <a:lnL>
                      <a:noFill/>
                    </a:lnL>
                    <a:lnR>
                      <a:noFill/>
                    </a:lnR>
                    <a:lnT>
                      <a:noFill/>
                    </a:lnT>
                    <a:lnB>
                      <a:noFill/>
                    </a:lnB>
                    <a:lnTlToBr>
                      <a:noFill/>
                    </a:lnTlToBr>
                    <a:lnBlToTr>
                      <a:noFill/>
                    </a:lnBlToTr>
                    <a:solidFill>
                      <a:srgbClr val="F2F2F2"/>
                    </a:solidFill>
                  </a:tcPr>
                </a:tc>
                <a:tc>
                  <a:txBody>
                    <a:bodyPr/>
                    <a:lstStyle/>
                    <a:p>
                      <a:pPr marL="0" marR="0" indent="0" algn="ctr"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lang="en-US" sz="1600" b="0" i="0" u="none" strike="noStrike" baseline="0" dirty="0">
                          <a:solidFill>
                            <a:schemeClr val="bg2">
                              <a:lumMod val="10000"/>
                            </a:schemeClr>
                          </a:solidFill>
                          <a:effectLst/>
                          <a:latin typeface="+mn-lt"/>
                        </a:rPr>
                        <a:t>2/10 (20)</a:t>
                      </a:r>
                    </a:p>
                  </a:txBody>
                  <a:tcPr marL="91447" marR="91447" anchor="ctr">
                    <a:lnL>
                      <a:noFill/>
                    </a:lnL>
                    <a:lnR>
                      <a:noFill/>
                    </a:lnR>
                    <a:lnT>
                      <a:noFill/>
                    </a:lnT>
                    <a:lnB>
                      <a:noFill/>
                    </a:lnB>
                    <a:lnTlToBr>
                      <a:noFill/>
                    </a:lnTlToBr>
                    <a:lnBlToTr>
                      <a:noFill/>
                    </a:lnBlToTr>
                    <a:solidFill>
                      <a:srgbClr val="F2F2F2"/>
                    </a:solidFill>
                  </a:tcPr>
                </a:tc>
                <a:extLst>
                  <a:ext uri="{0D108BD9-81ED-4DB2-BD59-A6C34878D82A}">
                    <a16:rowId xmlns:a16="http://schemas.microsoft.com/office/drawing/2014/main" xmlns="" val="10002"/>
                  </a:ext>
                </a:extLst>
              </a:tr>
              <a:tr h="335280">
                <a:tc>
                  <a:txBody>
                    <a:bodyPr/>
                    <a:lstStyle/>
                    <a:p>
                      <a:pPr algn="l" rtl="0" fontAlgn="ctr"/>
                      <a:r>
                        <a:rPr lang="en-US" sz="1600" b="0" i="0" u="none" strike="noStrike" dirty="0">
                          <a:solidFill>
                            <a:schemeClr val="bg2">
                              <a:lumMod val="10000"/>
                            </a:schemeClr>
                          </a:solidFill>
                          <a:effectLst/>
                          <a:latin typeface="+mn-lt"/>
                        </a:rPr>
                        <a:t>Progression to cirrhosis*</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rtl="0" fontAlgn="ctr">
                        <a:buFont typeface="Arial" panose="020B0604020202020204" pitchFamily="34" charset="0"/>
                        <a:buNone/>
                      </a:pPr>
                      <a:r>
                        <a:rPr lang="en-US" sz="1600" b="0" i="0" u="none" strike="noStrike" baseline="0" dirty="0">
                          <a:solidFill>
                            <a:schemeClr val="bg2">
                              <a:lumMod val="10000"/>
                            </a:schemeClr>
                          </a:solidFill>
                          <a:effectLst/>
                          <a:latin typeface="+mn-lt"/>
                        </a:rPr>
                        <a:t>1/30 (3)</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rtl="0" fontAlgn="ctr">
                        <a:buFont typeface="Arial" panose="020B0604020202020204" pitchFamily="34" charset="0"/>
                        <a:buNone/>
                      </a:pPr>
                      <a:r>
                        <a:rPr lang="en-US" sz="1600" b="0" i="0" u="none" strike="noStrike" baseline="0" dirty="0">
                          <a:solidFill>
                            <a:schemeClr val="bg2">
                              <a:lumMod val="10000"/>
                            </a:schemeClr>
                          </a:solidFill>
                          <a:effectLst/>
                          <a:latin typeface="+mn-lt"/>
                        </a:rPr>
                        <a:t>2/27 (7)</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rtl="0" fontAlgn="ctr">
                        <a:buFont typeface="Arial" panose="020B0604020202020204" pitchFamily="34" charset="0"/>
                        <a:buNone/>
                      </a:pPr>
                      <a:r>
                        <a:rPr lang="en-US" sz="1600" b="0" i="0" u="none" strike="noStrike" baseline="0" dirty="0">
                          <a:solidFill>
                            <a:schemeClr val="bg2">
                              <a:lumMod val="10000"/>
                            </a:schemeClr>
                          </a:solidFill>
                          <a:effectLst/>
                          <a:latin typeface="+mn-lt"/>
                        </a:rPr>
                        <a:t>2/10 (20)</a:t>
                      </a:r>
                    </a:p>
                  </a:txBody>
                  <a:tcPr marL="91447" marR="91447" anchor="ctr">
                    <a:lnL>
                      <a:noFill/>
                    </a:lnL>
                    <a:lnR>
                      <a:noFill/>
                    </a:lnR>
                    <a:lnT>
                      <a:noFill/>
                    </a:lnT>
                    <a:lnB>
                      <a:noFill/>
                    </a:lnB>
                    <a:lnTlToBr>
                      <a:noFill/>
                    </a:lnTlToBr>
                    <a:lnBlToTr>
                      <a:noFill/>
                    </a:lnBlToTr>
                    <a:solidFill>
                      <a:schemeClr val="bg2"/>
                    </a:solidFill>
                  </a:tcPr>
                </a:tc>
                <a:extLst>
                  <a:ext uri="{0D108BD9-81ED-4DB2-BD59-A6C34878D82A}">
                    <a16:rowId xmlns:a16="http://schemas.microsoft.com/office/drawing/2014/main" xmlns="" val="10003"/>
                  </a:ext>
                </a:extLst>
              </a:tr>
              <a:tr h="335280">
                <a:tc>
                  <a:txBody>
                    <a:bodyPr/>
                    <a:lstStyle/>
                    <a:p>
                      <a:pPr algn="l" fontAlgn="b"/>
                      <a:r>
                        <a:rPr lang="en-US" sz="1600" b="0" i="0" u="none" strike="noStrike" dirty="0">
                          <a:solidFill>
                            <a:schemeClr val="bg2">
                              <a:lumMod val="10000"/>
                            </a:schemeClr>
                          </a:solidFill>
                          <a:effectLst/>
                          <a:latin typeface="+mn-lt"/>
                        </a:rPr>
                        <a:t>≥ 2-point reduction in NAS*</a:t>
                      </a:r>
                    </a:p>
                  </a:txBody>
                  <a:tcPr marL="91447" marR="91447" anchor="ctr">
                    <a:lnL>
                      <a:noFill/>
                    </a:lnL>
                    <a:lnR>
                      <a:noFill/>
                    </a:lnR>
                    <a:lnT>
                      <a:noFill/>
                    </a:lnT>
                    <a:lnB>
                      <a:noFill/>
                    </a:lnB>
                    <a:lnTlToBr>
                      <a:noFill/>
                    </a:lnTlToBr>
                    <a:lnBlToTr>
                      <a:noFill/>
                    </a:lnBlToTr>
                    <a:solidFill>
                      <a:srgbClr val="F2F2F2"/>
                    </a:solidFill>
                  </a:tcPr>
                </a:tc>
                <a:tc>
                  <a:txBody>
                    <a:bodyPr/>
                    <a:lstStyle/>
                    <a:p>
                      <a:pPr marL="0" indent="0" algn="ctr" fontAlgn="b">
                        <a:buFont typeface="Arial" panose="020B0604020202020204" pitchFamily="34" charset="0"/>
                        <a:buNone/>
                      </a:pPr>
                      <a:r>
                        <a:rPr lang="en-US" sz="1600" b="0" i="0" u="none" strike="noStrike" baseline="0" dirty="0">
                          <a:solidFill>
                            <a:schemeClr val="bg2">
                              <a:lumMod val="10000"/>
                            </a:schemeClr>
                          </a:solidFill>
                          <a:effectLst/>
                          <a:latin typeface="+mn-lt"/>
                        </a:rPr>
                        <a:t>7/31 (23)</a:t>
                      </a:r>
                    </a:p>
                  </a:txBody>
                  <a:tcPr marL="91447" marR="91447" anchor="ctr">
                    <a:lnL>
                      <a:noFill/>
                    </a:lnL>
                    <a:lnR>
                      <a:noFill/>
                    </a:lnR>
                    <a:lnT>
                      <a:noFill/>
                    </a:lnT>
                    <a:lnB>
                      <a:noFill/>
                    </a:lnB>
                    <a:lnTlToBr>
                      <a:noFill/>
                    </a:lnTlToBr>
                    <a:lnBlToTr>
                      <a:noFill/>
                    </a:lnBlToTr>
                    <a:solidFill>
                      <a:srgbClr val="F2F2F2"/>
                    </a:solidFill>
                  </a:tcPr>
                </a:tc>
                <a:tc>
                  <a:txBody>
                    <a:bodyPr/>
                    <a:lstStyle/>
                    <a:p>
                      <a:pPr marL="0" indent="0" algn="ctr" rtl="0" fontAlgn="ctr">
                        <a:buFont typeface="Arial" panose="020B0604020202020204" pitchFamily="34" charset="0"/>
                        <a:buNone/>
                      </a:pPr>
                      <a:r>
                        <a:rPr lang="en-US" sz="1600" b="0" i="0" u="none" strike="noStrike" baseline="0" dirty="0">
                          <a:solidFill>
                            <a:schemeClr val="bg2">
                              <a:lumMod val="10000"/>
                            </a:schemeClr>
                          </a:solidFill>
                          <a:effectLst/>
                          <a:latin typeface="+mn-lt"/>
                        </a:rPr>
                        <a:t>5/27 (19)</a:t>
                      </a:r>
                    </a:p>
                  </a:txBody>
                  <a:tcPr marL="91447" marR="91447" anchor="ctr">
                    <a:lnL>
                      <a:noFill/>
                    </a:lnL>
                    <a:lnR>
                      <a:noFill/>
                    </a:lnR>
                    <a:lnT>
                      <a:noFill/>
                    </a:lnT>
                    <a:lnB>
                      <a:noFill/>
                    </a:lnB>
                    <a:lnTlToBr>
                      <a:noFill/>
                    </a:lnTlToBr>
                    <a:lnBlToTr>
                      <a:noFill/>
                    </a:lnBlToTr>
                    <a:solidFill>
                      <a:srgbClr val="F2F2F2"/>
                    </a:solidFill>
                  </a:tcPr>
                </a:tc>
                <a:tc>
                  <a:txBody>
                    <a:bodyPr/>
                    <a:lstStyle/>
                    <a:p>
                      <a:pPr marL="0" indent="0" algn="ctr" rtl="0" fontAlgn="ctr">
                        <a:buFont typeface="Arial" panose="020B0604020202020204" pitchFamily="34" charset="0"/>
                        <a:buNone/>
                      </a:pPr>
                      <a:r>
                        <a:rPr lang="en-US" sz="1600" b="0" i="0" u="none" strike="noStrike" baseline="0" dirty="0">
                          <a:solidFill>
                            <a:schemeClr val="bg2">
                              <a:lumMod val="10000"/>
                            </a:schemeClr>
                          </a:solidFill>
                          <a:effectLst/>
                          <a:latin typeface="+mn-lt"/>
                        </a:rPr>
                        <a:t>2/10 (20)</a:t>
                      </a:r>
                    </a:p>
                  </a:txBody>
                  <a:tcPr marL="91447" marR="91447" anchor="ctr">
                    <a:lnL>
                      <a:noFill/>
                    </a:lnL>
                    <a:lnR>
                      <a:noFill/>
                    </a:lnR>
                    <a:lnT>
                      <a:noFill/>
                    </a:lnT>
                    <a:lnB>
                      <a:noFill/>
                    </a:lnB>
                    <a:lnTlToBr>
                      <a:noFill/>
                    </a:lnTlToBr>
                    <a:lnBlToTr>
                      <a:noFill/>
                    </a:lnBlToTr>
                    <a:solidFill>
                      <a:srgbClr val="F2F2F2"/>
                    </a:solidFill>
                  </a:tcPr>
                </a:tc>
                <a:extLst>
                  <a:ext uri="{0D108BD9-81ED-4DB2-BD59-A6C34878D82A}">
                    <a16:rowId xmlns:a16="http://schemas.microsoft.com/office/drawing/2014/main" xmlns="" val="10008"/>
                  </a:ext>
                </a:extLst>
              </a:tr>
              <a:tr h="335280">
                <a:tc>
                  <a:txBody>
                    <a:bodyPr/>
                    <a:lstStyle/>
                    <a:p>
                      <a:pPr algn="l" fontAlgn="b"/>
                      <a:r>
                        <a:rPr lang="en-US" sz="1600" b="0" i="0" u="none" strike="noStrike" dirty="0">
                          <a:solidFill>
                            <a:schemeClr val="bg2">
                              <a:lumMod val="10000"/>
                            </a:schemeClr>
                          </a:solidFill>
                          <a:effectLst/>
                          <a:latin typeface="+mn-lt"/>
                        </a:rPr>
                        <a:t>NASH resolution*</a:t>
                      </a:r>
                      <a:r>
                        <a:rPr lang="en-US" sz="1600" b="0" baseline="30000" dirty="0">
                          <a:solidFill>
                            <a:schemeClr val="bg2">
                              <a:lumMod val="10000"/>
                            </a:schemeClr>
                          </a:solidFill>
                        </a:rPr>
                        <a:t>‡</a:t>
                      </a:r>
                      <a:endParaRPr lang="en-US" sz="1600" b="0" i="0" u="none" strike="noStrike" dirty="0">
                        <a:solidFill>
                          <a:schemeClr val="bg2">
                            <a:lumMod val="10000"/>
                          </a:schemeClr>
                        </a:solidFill>
                        <a:effectLst/>
                        <a:latin typeface="+mn-lt"/>
                      </a:endParaRP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fontAlgn="b">
                        <a:buFont typeface="Arial" panose="020B0604020202020204" pitchFamily="34" charset="0"/>
                        <a:buNone/>
                      </a:pPr>
                      <a:r>
                        <a:rPr lang="en-US" sz="1600" b="0" i="0" u="none" strike="noStrike" baseline="0" dirty="0">
                          <a:solidFill>
                            <a:schemeClr val="bg2">
                              <a:lumMod val="10000"/>
                            </a:schemeClr>
                          </a:solidFill>
                          <a:effectLst/>
                          <a:latin typeface="+mn-lt"/>
                        </a:rPr>
                        <a:t>0/31 (0)</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rtl="0" fontAlgn="ctr">
                        <a:buFont typeface="Arial" panose="020B0604020202020204" pitchFamily="34" charset="0"/>
                        <a:buNone/>
                      </a:pPr>
                      <a:r>
                        <a:rPr lang="en-US" sz="1600" b="0" i="0" u="none" strike="noStrike" baseline="0" dirty="0">
                          <a:solidFill>
                            <a:schemeClr val="bg2">
                              <a:lumMod val="10000"/>
                            </a:schemeClr>
                          </a:solidFill>
                          <a:effectLst/>
                          <a:latin typeface="+mn-lt"/>
                        </a:rPr>
                        <a:t>1/27 (4)</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rtl="0" fontAlgn="ctr">
                        <a:buFont typeface="Arial" panose="020B0604020202020204" pitchFamily="34" charset="0"/>
                        <a:buNone/>
                      </a:pPr>
                      <a:r>
                        <a:rPr lang="en-US" sz="1600" b="0" i="0" u="none" strike="noStrike" baseline="0" dirty="0">
                          <a:solidFill>
                            <a:schemeClr val="bg2">
                              <a:lumMod val="10000"/>
                            </a:schemeClr>
                          </a:solidFill>
                          <a:effectLst/>
                          <a:latin typeface="+mn-lt"/>
                        </a:rPr>
                        <a:t>0/10 (0)</a:t>
                      </a:r>
                    </a:p>
                  </a:txBody>
                  <a:tcPr marL="91447" marR="91447" anchor="ctr">
                    <a:lnL>
                      <a:noFill/>
                    </a:lnL>
                    <a:lnR>
                      <a:noFill/>
                    </a:lnR>
                    <a:lnT>
                      <a:noFill/>
                    </a:lnT>
                    <a:lnB>
                      <a:noFill/>
                    </a:lnB>
                    <a:lnTlToBr>
                      <a:noFill/>
                    </a:lnTlToBr>
                    <a:lnBlToTr>
                      <a:noFill/>
                    </a:lnBlToTr>
                    <a:solidFill>
                      <a:schemeClr val="bg2"/>
                    </a:solidFill>
                  </a:tcPr>
                </a:tc>
                <a:extLst>
                  <a:ext uri="{0D108BD9-81ED-4DB2-BD59-A6C34878D82A}">
                    <a16:rowId xmlns:a16="http://schemas.microsoft.com/office/drawing/2014/main" xmlns="" val="10009"/>
                  </a:ext>
                </a:extLst>
              </a:tr>
              <a:tr h="335280">
                <a:tc>
                  <a:txBody>
                    <a:bodyPr/>
                    <a:lstStyle/>
                    <a:p>
                      <a:pPr algn="l" fontAlgn="b"/>
                      <a:r>
                        <a:rPr lang="en-US" sz="1600" b="0" i="0" u="none" strike="noStrike" dirty="0">
                          <a:solidFill>
                            <a:schemeClr val="bg2">
                              <a:lumMod val="10000"/>
                            </a:schemeClr>
                          </a:solidFill>
                          <a:effectLst/>
                          <a:latin typeface="+mn-lt"/>
                        </a:rPr>
                        <a:t>Grade 3/4 AE</a:t>
                      </a:r>
                    </a:p>
                  </a:txBody>
                  <a:tcPr marL="91447" marR="91447" anchor="ctr">
                    <a:lnL>
                      <a:noFill/>
                    </a:lnL>
                    <a:lnR>
                      <a:noFill/>
                    </a:lnR>
                    <a:lnT>
                      <a:noFill/>
                    </a:lnT>
                    <a:lnB>
                      <a:noFill/>
                    </a:lnB>
                    <a:lnTlToBr>
                      <a:noFill/>
                    </a:lnTlToBr>
                    <a:lnBlToTr>
                      <a:noFill/>
                    </a:lnBlToTr>
                    <a:solidFill>
                      <a:srgbClr val="F2F2F2"/>
                    </a:solidFill>
                  </a:tcPr>
                </a:tc>
                <a:tc>
                  <a:txBody>
                    <a:bodyPr/>
                    <a:lstStyle/>
                    <a:p>
                      <a:pPr marL="0" indent="0" algn="ctr" fontAlgn="b">
                        <a:buFont typeface="Arial" panose="020B0604020202020204" pitchFamily="34" charset="0"/>
                        <a:buNone/>
                      </a:pPr>
                      <a:r>
                        <a:rPr lang="en-US" sz="1600" b="0" i="0" u="none" strike="noStrike" baseline="0" dirty="0">
                          <a:solidFill>
                            <a:schemeClr val="bg2">
                              <a:lumMod val="10000"/>
                            </a:schemeClr>
                          </a:solidFill>
                          <a:effectLst/>
                          <a:latin typeface="+mn-lt"/>
                        </a:rPr>
                        <a:t>3/32 (9)</a:t>
                      </a:r>
                    </a:p>
                  </a:txBody>
                  <a:tcPr marL="91447" marR="91447" anchor="ctr">
                    <a:lnL>
                      <a:noFill/>
                    </a:lnL>
                    <a:lnR>
                      <a:noFill/>
                    </a:lnR>
                    <a:lnT>
                      <a:noFill/>
                    </a:lnT>
                    <a:lnB>
                      <a:noFill/>
                    </a:lnB>
                    <a:lnTlToBr>
                      <a:noFill/>
                    </a:lnTlToBr>
                    <a:lnBlToTr>
                      <a:noFill/>
                    </a:lnBlToTr>
                    <a:solidFill>
                      <a:srgbClr val="F2F2F2"/>
                    </a:solidFill>
                  </a:tcPr>
                </a:tc>
                <a:tc>
                  <a:txBody>
                    <a:bodyPr/>
                    <a:lstStyle/>
                    <a:p>
                      <a:pPr marL="0" indent="0" algn="ctr" rtl="0" fontAlgn="ctr">
                        <a:buFont typeface="Arial" panose="020B0604020202020204" pitchFamily="34" charset="0"/>
                        <a:buNone/>
                      </a:pPr>
                      <a:r>
                        <a:rPr lang="en-US" sz="1600" b="0" i="0" u="none" strike="noStrike" baseline="0" dirty="0">
                          <a:solidFill>
                            <a:schemeClr val="bg2">
                              <a:lumMod val="10000"/>
                            </a:schemeClr>
                          </a:solidFill>
                          <a:effectLst/>
                          <a:latin typeface="+mn-lt"/>
                        </a:rPr>
                        <a:t>1/30 (3)</a:t>
                      </a:r>
                    </a:p>
                  </a:txBody>
                  <a:tcPr marL="91447" marR="91447" anchor="ctr">
                    <a:lnL>
                      <a:noFill/>
                    </a:lnL>
                    <a:lnR>
                      <a:noFill/>
                    </a:lnR>
                    <a:lnT>
                      <a:noFill/>
                    </a:lnT>
                    <a:lnB>
                      <a:noFill/>
                    </a:lnB>
                    <a:lnTlToBr>
                      <a:noFill/>
                    </a:lnTlToBr>
                    <a:lnBlToTr>
                      <a:noFill/>
                    </a:lnBlToTr>
                    <a:solidFill>
                      <a:srgbClr val="F2F2F2"/>
                    </a:solidFill>
                  </a:tcPr>
                </a:tc>
                <a:tc>
                  <a:txBody>
                    <a:bodyPr/>
                    <a:lstStyle/>
                    <a:p>
                      <a:pPr marL="0" indent="0" algn="ctr" rtl="0" fontAlgn="ctr">
                        <a:buFont typeface="Arial" panose="020B0604020202020204" pitchFamily="34" charset="0"/>
                        <a:buNone/>
                      </a:pPr>
                      <a:r>
                        <a:rPr lang="en-US" sz="1600" b="0" i="0" u="none" strike="noStrike" baseline="0" dirty="0">
                          <a:solidFill>
                            <a:schemeClr val="bg2">
                              <a:lumMod val="10000"/>
                            </a:schemeClr>
                          </a:solidFill>
                          <a:effectLst/>
                          <a:latin typeface="+mn-lt"/>
                        </a:rPr>
                        <a:t>1/10 (10)</a:t>
                      </a:r>
                    </a:p>
                  </a:txBody>
                  <a:tcPr marL="91447" marR="91447" anchor="ctr">
                    <a:lnL>
                      <a:noFill/>
                    </a:lnL>
                    <a:lnR>
                      <a:noFill/>
                    </a:lnR>
                    <a:lnT>
                      <a:noFill/>
                    </a:lnT>
                    <a:lnB>
                      <a:noFill/>
                    </a:lnB>
                    <a:lnTlToBr>
                      <a:noFill/>
                    </a:lnTlToBr>
                    <a:lnBlToTr>
                      <a:noFill/>
                    </a:lnBlToTr>
                    <a:solidFill>
                      <a:srgbClr val="F2F2F2"/>
                    </a:solidFill>
                  </a:tcPr>
                </a:tc>
                <a:extLst>
                  <a:ext uri="{0D108BD9-81ED-4DB2-BD59-A6C34878D82A}">
                    <a16:rowId xmlns:a16="http://schemas.microsoft.com/office/drawing/2014/main" xmlns="" val="10004"/>
                  </a:ext>
                </a:extLst>
              </a:tr>
              <a:tr h="335280">
                <a:tc>
                  <a:txBody>
                    <a:bodyPr/>
                    <a:lstStyle/>
                    <a:p>
                      <a:pPr algn="l" fontAlgn="b"/>
                      <a:r>
                        <a:rPr lang="en-US" sz="1600" b="0" i="0" u="none" strike="noStrike" dirty="0">
                          <a:solidFill>
                            <a:schemeClr val="bg2">
                              <a:lumMod val="10000"/>
                            </a:schemeClr>
                          </a:solidFill>
                          <a:effectLst/>
                          <a:latin typeface="+mn-lt"/>
                        </a:rPr>
                        <a:t>Serious AE</a:t>
                      </a:r>
                    </a:p>
                  </a:txBody>
                  <a:tcPr marL="91447" marR="91447" anchor="ctr">
                    <a:lnL>
                      <a:noFill/>
                    </a:lnL>
                    <a:lnR>
                      <a:noFill/>
                    </a:lnR>
                    <a:lnT>
                      <a:noFill/>
                    </a:lnT>
                    <a:lnB>
                      <a:noFill/>
                    </a:lnB>
                    <a:lnTlToBr>
                      <a:noFill/>
                    </a:lnTlToBr>
                    <a:lnBlToTr>
                      <a:noFill/>
                    </a:lnBlToTr>
                    <a:solidFill>
                      <a:schemeClr val="bg2"/>
                    </a:solidFill>
                  </a:tcPr>
                </a:tc>
                <a:tc>
                  <a:txBody>
                    <a:bodyPr/>
                    <a:lstStyle/>
                    <a:p>
                      <a:pPr marL="0" marR="0" lvl="0" indent="0" algn="ctr" defTabSz="914400" rtl="0" eaLnBrk="1" fontAlgn="b" latinLnBrk="0" hangingPunct="1">
                        <a:lnSpc>
                          <a:spcPct val="100000"/>
                        </a:lnSpc>
                        <a:spcBef>
                          <a:spcPts val="0"/>
                        </a:spcBef>
                        <a:spcAft>
                          <a:spcPts val="0"/>
                        </a:spcAft>
                        <a:buClrTx/>
                        <a:buSzTx/>
                        <a:buFont typeface="Arial" panose="020B0604020202020204" pitchFamily="34" charset="0"/>
                        <a:buNone/>
                        <a:tabLst/>
                        <a:defRPr/>
                      </a:pPr>
                      <a:r>
                        <a:rPr lang="en-US" sz="1600" b="0" i="0" u="none" strike="noStrike" baseline="0" dirty="0">
                          <a:solidFill>
                            <a:schemeClr val="bg2">
                              <a:lumMod val="10000"/>
                            </a:schemeClr>
                          </a:solidFill>
                          <a:effectLst/>
                          <a:latin typeface="+mn-lt"/>
                        </a:rPr>
                        <a:t>3/32 (9)</a:t>
                      </a:r>
                    </a:p>
                  </a:txBody>
                  <a:tcPr marL="91447" marR="91447" anchor="ctr">
                    <a:lnL>
                      <a:noFill/>
                    </a:lnL>
                    <a:lnR>
                      <a:noFill/>
                    </a:lnR>
                    <a:lnT>
                      <a:noFill/>
                    </a:lnT>
                    <a:lnB>
                      <a:noFill/>
                    </a:lnB>
                    <a:lnTlToBr>
                      <a:noFill/>
                    </a:lnTlToBr>
                    <a:lnBlToTr>
                      <a:noFill/>
                    </a:lnBlToTr>
                    <a:solidFill>
                      <a:schemeClr val="bg2"/>
                    </a:solidFill>
                  </a:tcPr>
                </a:tc>
                <a:tc>
                  <a:txBody>
                    <a:bodyPr/>
                    <a:lstStyle/>
                    <a:p>
                      <a:pPr marL="0" marR="0" lvl="0" indent="0" algn="ctr"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lang="en-US" sz="1600" b="0" i="0" u="none" strike="noStrike" baseline="0" dirty="0">
                          <a:solidFill>
                            <a:schemeClr val="bg2">
                              <a:lumMod val="10000"/>
                            </a:schemeClr>
                          </a:solidFill>
                          <a:effectLst/>
                          <a:latin typeface="+mn-lt"/>
                        </a:rPr>
                        <a:t>2/30 (7)</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rtl="0" fontAlgn="ctr">
                        <a:buFont typeface="Arial" panose="020B0604020202020204" pitchFamily="34" charset="0"/>
                        <a:buNone/>
                      </a:pPr>
                      <a:r>
                        <a:rPr lang="en-US" sz="1600" b="0" i="0" u="none" strike="noStrike" baseline="0" dirty="0">
                          <a:solidFill>
                            <a:schemeClr val="bg2">
                              <a:lumMod val="10000"/>
                            </a:schemeClr>
                          </a:solidFill>
                          <a:effectLst/>
                          <a:latin typeface="+mn-lt"/>
                        </a:rPr>
                        <a:t>0/10 (0)</a:t>
                      </a:r>
                    </a:p>
                  </a:txBody>
                  <a:tcPr marL="91447" marR="91447" anchor="ctr">
                    <a:lnL>
                      <a:noFill/>
                    </a:lnL>
                    <a:lnR>
                      <a:noFill/>
                    </a:lnR>
                    <a:lnT>
                      <a:noFill/>
                    </a:lnT>
                    <a:lnB>
                      <a:noFill/>
                    </a:lnB>
                    <a:lnTlToBr>
                      <a:noFill/>
                    </a:lnTlToBr>
                    <a:lnBlToTr>
                      <a:noFill/>
                    </a:lnBlToTr>
                    <a:solidFill>
                      <a:schemeClr val="bg2"/>
                    </a:solidFill>
                  </a:tcPr>
                </a:tc>
                <a:extLst>
                  <a:ext uri="{0D108BD9-81ED-4DB2-BD59-A6C34878D82A}">
                    <a16:rowId xmlns:a16="http://schemas.microsoft.com/office/drawing/2014/main" xmlns="" val="10005"/>
                  </a:ext>
                </a:extLst>
              </a:tr>
              <a:tr h="335280">
                <a:tc>
                  <a:txBody>
                    <a:bodyPr/>
                    <a:lstStyle/>
                    <a:p>
                      <a:pPr marL="0" marR="0" lvl="0" indent="0" algn="l" defTabSz="914400" rtl="0" eaLnBrk="1" fontAlgn="b" latinLnBrk="0" hangingPunct="1">
                        <a:lnSpc>
                          <a:spcPct val="100000"/>
                        </a:lnSpc>
                        <a:spcBef>
                          <a:spcPts val="0"/>
                        </a:spcBef>
                        <a:spcAft>
                          <a:spcPts val="0"/>
                        </a:spcAft>
                        <a:buClrTx/>
                        <a:buSzTx/>
                        <a:buFont typeface="Arial" panose="020B0604020202020204" pitchFamily="34" charset="0"/>
                        <a:buNone/>
                        <a:tabLst/>
                        <a:defRPr/>
                      </a:pPr>
                      <a:r>
                        <a:rPr lang="en-US" sz="1600" b="0" i="0" u="none" strike="noStrike" dirty="0">
                          <a:solidFill>
                            <a:schemeClr val="bg2">
                              <a:lumMod val="10000"/>
                            </a:schemeClr>
                          </a:solidFill>
                          <a:effectLst/>
                          <a:latin typeface="+mn-lt"/>
                        </a:rPr>
                        <a:t>Discontinuation</a:t>
                      </a:r>
                      <a:r>
                        <a:rPr lang="en-US" sz="1600" b="0" i="0" u="none" strike="noStrike" baseline="0" dirty="0">
                          <a:solidFill>
                            <a:schemeClr val="bg2">
                              <a:lumMod val="10000"/>
                            </a:schemeClr>
                          </a:solidFill>
                          <a:effectLst/>
                          <a:latin typeface="+mn-lt"/>
                        </a:rPr>
                        <a:t> for AE</a:t>
                      </a:r>
                      <a:endParaRPr lang="en-US" sz="1600" b="0" i="0" u="none" strike="noStrike" dirty="0">
                        <a:solidFill>
                          <a:schemeClr val="bg2">
                            <a:lumMod val="10000"/>
                          </a:schemeClr>
                        </a:solidFill>
                        <a:effectLst/>
                        <a:latin typeface="+mn-lt"/>
                      </a:endParaRPr>
                    </a:p>
                  </a:txBody>
                  <a:tcPr marL="91447" marR="91447" anchor="ctr">
                    <a:lnL>
                      <a:noFill/>
                    </a:lnL>
                    <a:lnR>
                      <a:noFill/>
                    </a:lnR>
                    <a:lnT>
                      <a:noFill/>
                    </a:lnT>
                    <a:lnB>
                      <a:noFill/>
                    </a:lnB>
                    <a:lnTlToBr>
                      <a:noFill/>
                    </a:lnTlToBr>
                    <a:lnBlToTr>
                      <a:noFill/>
                    </a:lnBlToTr>
                    <a:solidFill>
                      <a:schemeClr val="tx1">
                        <a:lumMod val="95000"/>
                      </a:schemeClr>
                    </a:solidFill>
                  </a:tcPr>
                </a:tc>
                <a:tc>
                  <a:txBody>
                    <a:bodyPr/>
                    <a:lstStyle/>
                    <a:p>
                      <a:pPr marL="0" indent="0" algn="ctr" fontAlgn="b">
                        <a:buFont typeface="Arial" panose="020B0604020202020204" pitchFamily="34" charset="0"/>
                        <a:buNone/>
                      </a:pPr>
                      <a:r>
                        <a:rPr lang="en-US" sz="1600" b="0" i="0" u="none" strike="noStrike" baseline="0" dirty="0">
                          <a:solidFill>
                            <a:schemeClr val="bg2">
                              <a:lumMod val="10000"/>
                            </a:schemeClr>
                          </a:solidFill>
                          <a:effectLst/>
                          <a:latin typeface="+mn-lt"/>
                        </a:rPr>
                        <a:t>2/32 (6)</a:t>
                      </a:r>
                    </a:p>
                  </a:txBody>
                  <a:tcPr marL="91447" marR="91447" anchor="ctr">
                    <a:lnL>
                      <a:noFill/>
                    </a:lnL>
                    <a:lnR>
                      <a:noFill/>
                    </a:lnR>
                    <a:lnT>
                      <a:noFill/>
                    </a:lnT>
                    <a:lnB>
                      <a:noFill/>
                    </a:lnB>
                    <a:lnTlToBr>
                      <a:noFill/>
                    </a:lnTlToBr>
                    <a:lnBlToTr>
                      <a:noFill/>
                    </a:lnBlToTr>
                    <a:solidFill>
                      <a:schemeClr val="tx1">
                        <a:lumMod val="9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lang="en-US" sz="1600" b="0" i="0" u="none" strike="noStrike" baseline="0" dirty="0">
                          <a:solidFill>
                            <a:schemeClr val="bg2">
                              <a:lumMod val="10000"/>
                            </a:schemeClr>
                          </a:solidFill>
                          <a:effectLst/>
                          <a:latin typeface="+mn-lt"/>
                        </a:rPr>
                        <a:t>1/30 (3)</a:t>
                      </a:r>
                    </a:p>
                  </a:txBody>
                  <a:tcPr marL="91447" marR="91447" anchor="ctr">
                    <a:lnL>
                      <a:noFill/>
                    </a:lnL>
                    <a:lnR>
                      <a:noFill/>
                    </a:lnR>
                    <a:lnT>
                      <a:noFill/>
                    </a:lnT>
                    <a:lnB>
                      <a:noFill/>
                    </a:lnB>
                    <a:lnTlToBr>
                      <a:noFill/>
                    </a:lnTlToBr>
                    <a:lnBlToTr>
                      <a:noFill/>
                    </a:lnBlToTr>
                    <a:solidFill>
                      <a:schemeClr val="tx1">
                        <a:lumMod val="9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lang="en-US" sz="1600" b="0" i="0" u="none" strike="noStrike" baseline="0" dirty="0">
                          <a:solidFill>
                            <a:schemeClr val="bg2">
                              <a:lumMod val="10000"/>
                            </a:schemeClr>
                          </a:solidFill>
                          <a:effectLst/>
                          <a:latin typeface="+mn-lt"/>
                        </a:rPr>
                        <a:t>0/10 (0)</a:t>
                      </a:r>
                    </a:p>
                  </a:txBody>
                  <a:tcPr marL="91447" marR="91447" anchor="ctr">
                    <a:lnL>
                      <a:noFill/>
                    </a:lnL>
                    <a:lnR>
                      <a:noFill/>
                    </a:lnR>
                    <a:lnT>
                      <a:noFill/>
                    </a:lnT>
                    <a:lnB>
                      <a:noFill/>
                    </a:lnB>
                    <a:lnTlToBr>
                      <a:noFill/>
                    </a:lnTlToBr>
                    <a:lnBlToTr>
                      <a:noFill/>
                    </a:lnBlToTr>
                    <a:solidFill>
                      <a:schemeClr val="tx1">
                        <a:lumMod val="95000"/>
                      </a:schemeClr>
                    </a:solidFill>
                  </a:tcPr>
                </a:tc>
                <a:extLst>
                  <a:ext uri="{0D108BD9-81ED-4DB2-BD59-A6C34878D82A}">
                    <a16:rowId xmlns:a16="http://schemas.microsoft.com/office/drawing/2014/main" xmlns="" val="10006"/>
                  </a:ext>
                </a:extLst>
              </a:tr>
              <a:tr h="335280">
                <a:tc>
                  <a:txBody>
                    <a:bodyPr/>
                    <a:lstStyle/>
                    <a:p>
                      <a:pPr algn="l" rtl="0" fontAlgn="ctr"/>
                      <a:r>
                        <a:rPr lang="en-US" sz="1600" b="0" i="0" u="none" strike="noStrike" dirty="0">
                          <a:solidFill>
                            <a:schemeClr val="bg2">
                              <a:lumMod val="10000"/>
                            </a:schemeClr>
                          </a:solidFill>
                          <a:effectLst/>
                          <a:latin typeface="+mn-lt"/>
                        </a:rPr>
                        <a:t>Death </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rtl="0" fontAlgn="ctr">
                        <a:buFont typeface="Arial" panose="020B0604020202020204" pitchFamily="34" charset="0"/>
                        <a:buNone/>
                      </a:pPr>
                      <a:r>
                        <a:rPr lang="en-US" sz="1600" b="0" i="0" u="none" strike="noStrike" baseline="0" dirty="0">
                          <a:solidFill>
                            <a:schemeClr val="bg2">
                              <a:lumMod val="10000"/>
                            </a:schemeClr>
                          </a:solidFill>
                          <a:effectLst/>
                          <a:latin typeface="+mn-lt"/>
                        </a:rPr>
                        <a:t>0</a:t>
                      </a:r>
                    </a:p>
                  </a:txBody>
                  <a:tcPr marL="91447" marR="91447" anchor="ctr">
                    <a:lnL>
                      <a:noFill/>
                    </a:lnL>
                    <a:lnR>
                      <a:noFill/>
                    </a:lnR>
                    <a:lnT>
                      <a:noFill/>
                    </a:lnT>
                    <a:lnB>
                      <a:noFill/>
                    </a:lnB>
                    <a:lnTlToBr>
                      <a:noFill/>
                    </a:lnTlToBr>
                    <a:lnBlToTr>
                      <a:noFill/>
                    </a:lnBlToTr>
                    <a:solidFill>
                      <a:schemeClr val="bg2"/>
                    </a:solidFill>
                  </a:tcPr>
                </a:tc>
                <a:tc>
                  <a:txBody>
                    <a:bodyPr/>
                    <a:lstStyle/>
                    <a:p>
                      <a:pPr marL="0" marR="0" lvl="0" indent="0" algn="ctr"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lang="en-US" sz="1600" b="0" i="0" u="none" strike="noStrike" baseline="0" dirty="0">
                          <a:solidFill>
                            <a:schemeClr val="bg2">
                              <a:lumMod val="10000"/>
                            </a:schemeClr>
                          </a:solidFill>
                          <a:effectLst/>
                          <a:latin typeface="+mn-lt"/>
                        </a:rPr>
                        <a:t>0</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rtl="0" fontAlgn="ctr">
                        <a:buFont typeface="Arial" panose="020B0604020202020204" pitchFamily="34" charset="0"/>
                        <a:buNone/>
                      </a:pPr>
                      <a:r>
                        <a:rPr lang="en-US" sz="1600" b="0" i="0" u="none" strike="noStrike" baseline="0" dirty="0">
                          <a:solidFill>
                            <a:schemeClr val="bg2">
                              <a:lumMod val="10000"/>
                            </a:schemeClr>
                          </a:solidFill>
                          <a:effectLst/>
                          <a:latin typeface="+mn-lt"/>
                        </a:rPr>
                        <a:t>0</a:t>
                      </a:r>
                    </a:p>
                  </a:txBody>
                  <a:tcPr marL="91447" marR="91447" anchor="ctr">
                    <a:lnL>
                      <a:noFill/>
                    </a:lnL>
                    <a:lnR>
                      <a:noFill/>
                    </a:lnR>
                    <a:lnT>
                      <a:noFill/>
                    </a:lnT>
                    <a:lnB>
                      <a:noFill/>
                    </a:lnB>
                    <a:lnTlToBr>
                      <a:noFill/>
                    </a:lnTlToBr>
                    <a:lnBlToTr>
                      <a:noFill/>
                    </a:lnBlToTr>
                    <a:solidFill>
                      <a:schemeClr val="bg2"/>
                    </a:solidFill>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147274214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6" name="Group 1"/>
          <p:cNvGrpSpPr>
            <a:grpSpLocks/>
          </p:cNvGrpSpPr>
          <p:nvPr/>
        </p:nvGrpSpPr>
        <p:grpSpPr bwMode="auto">
          <a:xfrm>
            <a:off x="6291263" y="6208713"/>
            <a:ext cx="2673350" cy="450850"/>
            <a:chOff x="9289790" y="4481726"/>
            <a:chExt cx="2673350" cy="450347"/>
          </a:xfrm>
        </p:grpSpPr>
        <p:pic>
          <p:nvPicPr>
            <p:cNvPr id="6151"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74958" y="4481726"/>
              <a:ext cx="566997" cy="184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6152" name="Rectangle 8"/>
            <p:cNvSpPr>
              <a:spLocks noChangeArrowheads="1"/>
            </p:cNvSpPr>
            <p:nvPr/>
          </p:nvSpPr>
          <p:spPr bwMode="auto">
            <a:xfrm>
              <a:off x="9289790" y="4624098"/>
              <a:ext cx="26733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r>
                <a:rPr lang="en-US" altLang="en-US" sz="1400" b="0" dirty="0">
                  <a:solidFill>
                    <a:schemeClr val="bg2"/>
                  </a:solidFill>
                </a:rPr>
                <a:t>Slide credit: </a:t>
              </a:r>
              <a:r>
                <a:rPr lang="en-US" altLang="en-US" sz="1400" b="0" dirty="0">
                  <a:solidFill>
                    <a:schemeClr val="bg2"/>
                  </a:solidFill>
                  <a:hlinkClick r:id="rId4"/>
                </a:rPr>
                <a:t>clinicaloptions.com</a:t>
              </a:r>
              <a:endParaRPr lang="en-US" altLang="en-US" sz="1400" b="0" dirty="0">
                <a:solidFill>
                  <a:schemeClr val="bg2"/>
                </a:solidFill>
              </a:endParaRPr>
            </a:p>
          </p:txBody>
        </p:sp>
      </p:grpSp>
      <p:sp>
        <p:nvSpPr>
          <p:cNvPr id="6147" name="Rectangle 2"/>
          <p:cNvSpPr>
            <a:spLocks noGrp="1" noChangeArrowheads="1"/>
          </p:cNvSpPr>
          <p:nvPr>
            <p:ph type="title"/>
          </p:nvPr>
        </p:nvSpPr>
        <p:spPr>
          <a:xfrm>
            <a:off x="377825" y="238125"/>
            <a:ext cx="8442325" cy="1103313"/>
          </a:xfrm>
        </p:spPr>
        <p:txBody>
          <a:bodyPr/>
          <a:lstStyle/>
          <a:p>
            <a:r>
              <a:rPr lang="en-US" altLang="en-US" dirty="0"/>
              <a:t>CENTAUR: Cenicriviroc for Pts With NASH and F1-3 Fibrosis </a:t>
            </a:r>
          </a:p>
        </p:txBody>
      </p:sp>
      <p:sp>
        <p:nvSpPr>
          <p:cNvPr id="6148" name="Rectangle 3"/>
          <p:cNvSpPr>
            <a:spLocks noGrp="1" noChangeArrowheads="1"/>
          </p:cNvSpPr>
          <p:nvPr>
            <p:ph idx="1"/>
          </p:nvPr>
        </p:nvSpPr>
        <p:spPr>
          <a:xfrm>
            <a:off x="374650" y="1512888"/>
            <a:ext cx="8455025" cy="950817"/>
          </a:xfrm>
        </p:spPr>
        <p:txBody>
          <a:bodyPr/>
          <a:lstStyle/>
          <a:p>
            <a:r>
              <a:rPr lang="en-US" altLang="en-US" sz="1800" dirty="0"/>
              <a:t>Randomized, double-blind, placebo-controlled phase II trial</a:t>
            </a:r>
          </a:p>
          <a:p>
            <a:r>
              <a:rPr lang="en-US" altLang="en-US" sz="1800" dirty="0"/>
              <a:t>Cenicriviroc: dual C-C chemokine receptor (CCR) type 2/5 antagonist</a:t>
            </a:r>
          </a:p>
          <a:p>
            <a:pPr lvl="1"/>
            <a:r>
              <a:rPr lang="en-US" altLang="en-US" sz="1600" dirty="0"/>
              <a:t>CCR2/5 expressed on Kupfer and other proinflammatory cells; promote inflammation, hepatic stellate cell activation, and liver fibrosis in response to liver fat accumulation</a:t>
            </a:r>
            <a:r>
              <a:rPr lang="en-US" sz="1600" baseline="30000" dirty="0"/>
              <a:t>[2]</a:t>
            </a:r>
            <a:endParaRPr lang="en-US" altLang="en-US" sz="1600" dirty="0"/>
          </a:p>
          <a:p>
            <a:pPr lvl="1"/>
            <a:r>
              <a:rPr lang="en-US" sz="1600" dirty="0"/>
              <a:t>CCR5 antagonists have been explored for HIV therapy; CCR5 a coreceptor necessary for cellular entry of certain HIV strains</a:t>
            </a:r>
            <a:r>
              <a:rPr lang="en-US" sz="1600" baseline="30000" dirty="0"/>
              <a:t>[3]</a:t>
            </a:r>
            <a:endParaRPr lang="en-US" altLang="en-US" sz="1600" baseline="30000" dirty="0"/>
          </a:p>
        </p:txBody>
      </p:sp>
      <p:sp>
        <p:nvSpPr>
          <p:cNvPr id="6150" name="Text Box 11"/>
          <p:cNvSpPr txBox="1">
            <a:spLocks noChangeArrowheads="1"/>
          </p:cNvSpPr>
          <p:nvPr/>
        </p:nvSpPr>
        <p:spPr bwMode="auto">
          <a:xfrm>
            <a:off x="285750" y="6358136"/>
            <a:ext cx="600868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r>
              <a:rPr lang="nb-NO" altLang="en-US" sz="1400" b="0" dirty="0">
                <a:solidFill>
                  <a:schemeClr val="bg2"/>
                </a:solidFill>
              </a:rPr>
              <a:t>References in slidenotes.</a:t>
            </a:r>
          </a:p>
        </p:txBody>
      </p:sp>
      <p:sp>
        <p:nvSpPr>
          <p:cNvPr id="9" name="Rectangle 6"/>
          <p:cNvSpPr>
            <a:spLocks noChangeArrowheads="1"/>
          </p:cNvSpPr>
          <p:nvPr/>
        </p:nvSpPr>
        <p:spPr bwMode="auto">
          <a:xfrm>
            <a:off x="2560436" y="4613996"/>
            <a:ext cx="5576149" cy="621675"/>
          </a:xfrm>
          <a:prstGeom prst="rect">
            <a:avLst/>
          </a:prstGeom>
          <a:solidFill>
            <a:schemeClr val="accent2"/>
          </a:solidFill>
          <a:ln w="9525">
            <a:noFill/>
            <a:miter lim="800000"/>
            <a:headEnd/>
            <a:tailEnd/>
          </a:ln>
          <a:effectLs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1600" dirty="0">
                <a:solidFill>
                  <a:schemeClr val="bg2">
                    <a:lumMod val="10000"/>
                  </a:schemeClr>
                </a:solidFill>
                <a:latin typeface="Arial" charset="0"/>
                <a:ea typeface="ＭＳ Ｐゴシック" charset="0"/>
              </a:rPr>
              <a:t>Cenicriviroc 150 mg PO QD</a:t>
            </a:r>
            <a:endParaRPr lang="en-US" sz="1600" b="1" dirty="0">
              <a:solidFill>
                <a:schemeClr val="bg2">
                  <a:lumMod val="10000"/>
                </a:schemeClr>
              </a:solidFill>
            </a:endParaRPr>
          </a:p>
          <a:p>
            <a:pPr algn="ctr" eaLnBrk="1" hangingPunct="1"/>
            <a:r>
              <a:rPr lang="en-US" sz="1600" dirty="0">
                <a:solidFill>
                  <a:schemeClr val="bg2">
                    <a:lumMod val="10000"/>
                  </a:schemeClr>
                </a:solidFill>
              </a:rPr>
              <a:t> </a:t>
            </a:r>
            <a:r>
              <a:rPr lang="en-US" altLang="en-US" sz="1600" b="0" dirty="0">
                <a:solidFill>
                  <a:schemeClr val="bg2">
                    <a:lumMod val="10000"/>
                  </a:schemeClr>
                </a:solidFill>
              </a:rPr>
              <a:t>(n = 145)</a:t>
            </a:r>
          </a:p>
        </p:txBody>
      </p:sp>
      <p:sp>
        <p:nvSpPr>
          <p:cNvPr id="10" name="Rectangle 7"/>
          <p:cNvSpPr>
            <a:spLocks noChangeArrowheads="1"/>
          </p:cNvSpPr>
          <p:nvPr/>
        </p:nvSpPr>
        <p:spPr bwMode="auto">
          <a:xfrm>
            <a:off x="2560436" y="5303068"/>
            <a:ext cx="2738098" cy="616650"/>
          </a:xfrm>
          <a:prstGeom prst="rect">
            <a:avLst/>
          </a:prstGeom>
          <a:solidFill>
            <a:schemeClr val="accent3"/>
          </a:solidFill>
          <a:ln w="9525">
            <a:noFill/>
            <a:miter lim="800000"/>
            <a:headEnd/>
            <a:tailEnd/>
          </a:ln>
          <a:effectLs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600" b="1" dirty="0">
                <a:solidFill>
                  <a:schemeClr val="bg2">
                    <a:lumMod val="10000"/>
                  </a:schemeClr>
                </a:solidFill>
              </a:rPr>
              <a:t>Placebo PO QD</a:t>
            </a:r>
          </a:p>
          <a:p>
            <a:pPr algn="ctr" eaLnBrk="1" hangingPunct="1"/>
            <a:r>
              <a:rPr lang="en-US" altLang="en-US" sz="1600" b="0" dirty="0">
                <a:solidFill>
                  <a:schemeClr val="bg2">
                    <a:lumMod val="10000"/>
                  </a:schemeClr>
                </a:solidFill>
              </a:rPr>
              <a:t>(n = 144)</a:t>
            </a:r>
          </a:p>
        </p:txBody>
      </p:sp>
      <p:sp>
        <p:nvSpPr>
          <p:cNvPr id="11" name="Rectangle 11"/>
          <p:cNvSpPr>
            <a:spLocks noChangeArrowheads="1"/>
          </p:cNvSpPr>
          <p:nvPr/>
        </p:nvSpPr>
        <p:spPr bwMode="auto">
          <a:xfrm>
            <a:off x="661831" y="4954943"/>
            <a:ext cx="1532965" cy="7431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600" b="0" dirty="0"/>
              <a:t>Pts with NASH, </a:t>
            </a:r>
            <a:br>
              <a:rPr lang="en-US" altLang="en-US" sz="1600" b="0" dirty="0"/>
            </a:br>
            <a:r>
              <a:rPr lang="en-US" altLang="en-US" sz="1600" b="0" dirty="0"/>
              <a:t>NAS ≥ 4, F1-3</a:t>
            </a:r>
          </a:p>
          <a:p>
            <a:pPr algn="ctr" eaLnBrk="1" hangingPunct="1"/>
            <a:r>
              <a:rPr lang="en-US" altLang="en-US" sz="1600" b="0" dirty="0"/>
              <a:t>(N = 289)</a:t>
            </a:r>
          </a:p>
        </p:txBody>
      </p:sp>
      <p:sp>
        <p:nvSpPr>
          <p:cNvPr id="12" name="Line 12"/>
          <p:cNvSpPr>
            <a:spLocks noChangeShapeType="1"/>
          </p:cNvSpPr>
          <p:nvPr/>
        </p:nvSpPr>
        <p:spPr bwMode="auto">
          <a:xfrm flipV="1">
            <a:off x="2220456" y="4947928"/>
            <a:ext cx="250287" cy="299066"/>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en-US" sz="1400" dirty="0"/>
          </a:p>
        </p:txBody>
      </p:sp>
      <p:sp>
        <p:nvSpPr>
          <p:cNvPr id="13" name="Line 13"/>
          <p:cNvSpPr>
            <a:spLocks noChangeShapeType="1"/>
          </p:cNvSpPr>
          <p:nvPr/>
        </p:nvSpPr>
        <p:spPr bwMode="auto">
          <a:xfrm>
            <a:off x="2220456" y="5386519"/>
            <a:ext cx="250287" cy="270847"/>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en-US" sz="1400" dirty="0"/>
          </a:p>
        </p:txBody>
      </p:sp>
      <p:sp>
        <p:nvSpPr>
          <p:cNvPr id="16" name="TextBox 15"/>
          <p:cNvSpPr txBox="1"/>
          <p:nvPr/>
        </p:nvSpPr>
        <p:spPr>
          <a:xfrm>
            <a:off x="1096117" y="3878646"/>
            <a:ext cx="2351315" cy="738664"/>
          </a:xfrm>
          <a:prstGeom prst="rect">
            <a:avLst/>
          </a:prstGeom>
          <a:noFill/>
        </p:spPr>
        <p:txBody>
          <a:bodyPr wrap="square" rtlCol="0">
            <a:spAutoFit/>
          </a:bodyPr>
          <a:lstStyle/>
          <a:p>
            <a:pPr algn="ctr"/>
            <a:r>
              <a:rPr lang="en-US" sz="1400" b="0" i="1" dirty="0"/>
              <a:t>Stratified by</a:t>
            </a:r>
          </a:p>
          <a:p>
            <a:pPr algn="ctr"/>
            <a:r>
              <a:rPr lang="en-US" sz="1400" b="0" i="1" dirty="0"/>
              <a:t>NAS (4 vs ≥ 5) and </a:t>
            </a:r>
            <a:br>
              <a:rPr lang="en-US" sz="1400" b="0" i="1" dirty="0"/>
            </a:br>
            <a:r>
              <a:rPr lang="en-US" sz="1400" b="0" i="1" dirty="0"/>
              <a:t>fibrosis stage (≤ 2 vs &gt; 2) </a:t>
            </a:r>
          </a:p>
        </p:txBody>
      </p:sp>
      <p:cxnSp>
        <p:nvCxnSpPr>
          <p:cNvPr id="17" name="Straight Arrow Connector 16"/>
          <p:cNvCxnSpPr/>
          <p:nvPr/>
        </p:nvCxnSpPr>
        <p:spPr>
          <a:xfrm>
            <a:off x="2271775" y="4675585"/>
            <a:ext cx="0" cy="272343"/>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4159054" y="3920592"/>
            <a:ext cx="2351315" cy="523220"/>
          </a:xfrm>
          <a:prstGeom prst="rect">
            <a:avLst/>
          </a:prstGeom>
          <a:noFill/>
        </p:spPr>
        <p:txBody>
          <a:bodyPr wrap="square" rtlCol="0">
            <a:spAutoFit/>
          </a:bodyPr>
          <a:lstStyle/>
          <a:p>
            <a:pPr algn="ctr"/>
            <a:r>
              <a:rPr lang="en-US" sz="1400" i="1" dirty="0"/>
              <a:t>Mo 12</a:t>
            </a:r>
          </a:p>
          <a:p>
            <a:pPr algn="ctr"/>
            <a:r>
              <a:rPr lang="en-US" sz="1400" i="1" dirty="0"/>
              <a:t>Primary Endpoint</a:t>
            </a:r>
          </a:p>
        </p:txBody>
      </p:sp>
      <p:cxnSp>
        <p:nvCxnSpPr>
          <p:cNvPr id="20" name="Straight Arrow Connector 19"/>
          <p:cNvCxnSpPr/>
          <p:nvPr/>
        </p:nvCxnSpPr>
        <p:spPr>
          <a:xfrm>
            <a:off x="5326696" y="4389210"/>
            <a:ext cx="0" cy="200993"/>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7723216" y="4106192"/>
            <a:ext cx="810705" cy="307777"/>
          </a:xfrm>
          <a:prstGeom prst="rect">
            <a:avLst/>
          </a:prstGeom>
          <a:noFill/>
        </p:spPr>
        <p:txBody>
          <a:bodyPr wrap="square" rtlCol="0">
            <a:spAutoFit/>
          </a:bodyPr>
          <a:lstStyle/>
          <a:p>
            <a:pPr algn="ctr"/>
            <a:r>
              <a:rPr lang="en-US" sz="1400" i="1" dirty="0"/>
              <a:t>Mo 24</a:t>
            </a:r>
          </a:p>
        </p:txBody>
      </p:sp>
      <p:cxnSp>
        <p:nvCxnSpPr>
          <p:cNvPr id="25" name="Straight Arrow Connector 24"/>
          <p:cNvCxnSpPr/>
          <p:nvPr/>
        </p:nvCxnSpPr>
        <p:spPr>
          <a:xfrm>
            <a:off x="8128569" y="4388999"/>
            <a:ext cx="0" cy="200993"/>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bwMode="auto">
          <a:xfrm>
            <a:off x="5348510" y="5611393"/>
            <a:ext cx="248462" cy="0"/>
          </a:xfrm>
          <a:prstGeom prst="straightConnector1">
            <a:avLst/>
          </a:prstGeom>
          <a:noFill/>
          <a:ln w="28575" cap="flat" cmpd="sng" algn="ctr">
            <a:solidFill>
              <a:schemeClr val="tx1"/>
            </a:solidFill>
            <a:prstDash val="solid"/>
            <a:round/>
            <a:headEnd type="none" w="med" len="med"/>
            <a:tailEnd type="triangle"/>
          </a:ln>
          <a:effectLst/>
        </p:spPr>
      </p:cxnSp>
      <p:sp>
        <p:nvSpPr>
          <p:cNvPr id="28" name="TextBox 27"/>
          <p:cNvSpPr txBox="1"/>
          <p:nvPr/>
        </p:nvSpPr>
        <p:spPr>
          <a:xfrm>
            <a:off x="5646948" y="5240637"/>
            <a:ext cx="2481621" cy="738664"/>
          </a:xfrm>
          <a:prstGeom prst="rect">
            <a:avLst/>
          </a:prstGeom>
          <a:noFill/>
        </p:spPr>
        <p:txBody>
          <a:bodyPr wrap="square" rtlCol="0">
            <a:spAutoFit/>
          </a:bodyPr>
          <a:lstStyle/>
          <a:p>
            <a:pPr algn="ctr"/>
            <a:r>
              <a:rPr lang="en-US" sz="1400" i="1" dirty="0"/>
              <a:t>After 1 yr, placebo pts randomized to c</a:t>
            </a:r>
            <a:r>
              <a:rPr lang="pl-PL" sz="1400" i="1" dirty="0"/>
              <a:t>enicriviroc 150 mg PO QD</a:t>
            </a:r>
            <a:r>
              <a:rPr lang="en-US" sz="1400" i="1" dirty="0"/>
              <a:t> or placebo</a:t>
            </a:r>
          </a:p>
        </p:txBody>
      </p:sp>
    </p:spTree>
    <p:extLst>
      <p:ext uri="{BB962C8B-B14F-4D97-AF65-F5344CB8AC3E}">
        <p14:creationId xmlns:p14="http://schemas.microsoft.com/office/powerpoint/2010/main" val="219268937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2"/>
          <p:cNvSpPr>
            <a:spLocks noGrp="1"/>
          </p:cNvSpPr>
          <p:nvPr>
            <p:ph type="title"/>
          </p:nvPr>
        </p:nvSpPr>
        <p:spPr>
          <a:xfrm>
            <a:off x="377825" y="238125"/>
            <a:ext cx="8442325" cy="1103313"/>
          </a:xfrm>
        </p:spPr>
        <p:txBody>
          <a:bodyPr/>
          <a:lstStyle/>
          <a:p>
            <a:r>
              <a:rPr lang="en-US" altLang="en-US" dirty="0"/>
              <a:t>CENTAUR</a:t>
            </a:r>
            <a:r>
              <a:rPr lang="en-US" altLang="en-US" dirty="0">
                <a:ea typeface="MS PGothic" panose="020B0600070205080204" pitchFamily="34" charset="-128"/>
              </a:rPr>
              <a:t>: Key Efficacy and Safety Findings </a:t>
            </a:r>
          </a:p>
        </p:txBody>
      </p:sp>
      <p:graphicFrame>
        <p:nvGraphicFramePr>
          <p:cNvPr id="9" name="Table 8"/>
          <p:cNvGraphicFramePr>
            <a:graphicFrameLocks noGrp="1"/>
          </p:cNvGraphicFramePr>
          <p:nvPr>
            <p:extLst>
              <p:ext uri="{D42A27DB-BD31-4B8C-83A1-F6EECF244321}">
                <p14:modId xmlns:p14="http://schemas.microsoft.com/office/powerpoint/2010/main" val="575003337"/>
              </p:ext>
            </p:extLst>
          </p:nvPr>
        </p:nvGraphicFramePr>
        <p:xfrm>
          <a:off x="391824" y="1483969"/>
          <a:ext cx="8455314" cy="3657600"/>
        </p:xfrm>
        <a:graphic>
          <a:graphicData uri="http://schemas.openxmlformats.org/drawingml/2006/table">
            <a:tbl>
              <a:tblPr/>
              <a:tblGrid>
                <a:gridCol w="3846969">
                  <a:extLst>
                    <a:ext uri="{9D8B030D-6E8A-4147-A177-3AD203B41FA5}">
                      <a16:colId xmlns:a16="http://schemas.microsoft.com/office/drawing/2014/main" xmlns="" val="20000"/>
                    </a:ext>
                  </a:extLst>
                </a:gridCol>
                <a:gridCol w="1536115">
                  <a:extLst>
                    <a:ext uri="{9D8B030D-6E8A-4147-A177-3AD203B41FA5}">
                      <a16:colId xmlns:a16="http://schemas.microsoft.com/office/drawing/2014/main" xmlns="" val="20001"/>
                    </a:ext>
                  </a:extLst>
                </a:gridCol>
                <a:gridCol w="1536115">
                  <a:extLst>
                    <a:ext uri="{9D8B030D-6E8A-4147-A177-3AD203B41FA5}">
                      <a16:colId xmlns:a16="http://schemas.microsoft.com/office/drawing/2014/main" xmlns="" val="20002"/>
                    </a:ext>
                  </a:extLst>
                </a:gridCol>
                <a:gridCol w="1536115">
                  <a:extLst>
                    <a:ext uri="{9D8B030D-6E8A-4147-A177-3AD203B41FA5}">
                      <a16:colId xmlns:a16="http://schemas.microsoft.com/office/drawing/2014/main" xmlns="" val="20003"/>
                    </a:ext>
                  </a:extLst>
                </a:gridCol>
              </a:tblGrid>
              <a:tr h="57912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rgbClr val="FFFFFF"/>
                          </a:solidFill>
                          <a:effectLst/>
                          <a:latin typeface="Arial" charset="0"/>
                          <a:ea typeface="ＭＳ Ｐゴシック" charset="-128"/>
                        </a:rPr>
                        <a:t>Outcome at Yr 1, n (%)</a:t>
                      </a:r>
                    </a:p>
                  </a:txBody>
                  <a:tcPr marL="91447" marR="91447" anchor="ctr" horzOverflow="overflow">
                    <a:lnL>
                      <a:noFill/>
                    </a:lnL>
                    <a:lnR>
                      <a:noFill/>
                    </a:lnR>
                    <a:lnT>
                      <a:noFill/>
                    </a:lnT>
                    <a:lnB>
                      <a:noFill/>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bg2">
                              <a:lumMod val="10000"/>
                            </a:schemeClr>
                          </a:solidFill>
                          <a:effectLst/>
                          <a:latin typeface="Arial" charset="0"/>
                          <a:ea typeface="ＭＳ Ｐゴシック" charset="-128"/>
                        </a:rPr>
                        <a:t>Cenicriviroc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bg2">
                              <a:lumMod val="10000"/>
                            </a:schemeClr>
                          </a:solidFill>
                          <a:effectLst/>
                          <a:latin typeface="Arial" charset="0"/>
                          <a:ea typeface="ＭＳ Ｐゴシック" charset="-128"/>
                        </a:rPr>
                        <a:t>(n = 145)</a:t>
                      </a:r>
                    </a:p>
                  </a:txBody>
                  <a:tcPr marL="91447" marR="91447" anchor="ctr" horzOverflow="overflow">
                    <a:lnL>
                      <a:noFill/>
                    </a:lnL>
                    <a:lnR>
                      <a:noFill/>
                    </a:lnR>
                    <a:lnT>
                      <a:noFill/>
                    </a:lnT>
                    <a:lnB>
                      <a:noFill/>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bg2">
                              <a:lumMod val="10000"/>
                            </a:schemeClr>
                          </a:solidFill>
                          <a:effectLst/>
                          <a:latin typeface="Arial" charset="0"/>
                          <a:ea typeface="ＭＳ Ｐゴシック" charset="-128"/>
                        </a:rPr>
                        <a:t>Placebo</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bg2">
                              <a:lumMod val="10000"/>
                            </a:schemeClr>
                          </a:solidFill>
                          <a:effectLst/>
                          <a:latin typeface="Arial" charset="0"/>
                          <a:ea typeface="ＭＳ Ｐゴシック" charset="-128"/>
                        </a:rPr>
                        <a:t>(n = 144)</a:t>
                      </a:r>
                    </a:p>
                  </a:txBody>
                  <a:tcPr marL="91447" marR="91447" anchor="ctr" horzOverflow="overflow">
                    <a:lnL>
                      <a:noFill/>
                    </a:lnL>
                    <a:lnR>
                      <a:noFill/>
                    </a:lnR>
                    <a:lnT>
                      <a:noFill/>
                    </a:lnT>
                    <a:lnB>
                      <a:noFill/>
                    </a:lnB>
                    <a:lnTlToBr>
                      <a:noFill/>
                    </a:lnTlToBr>
                    <a:lnBlToTr>
                      <a:noFill/>
                    </a:lnBlToTr>
                    <a:solidFill>
                      <a:schemeClr val="accent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1" u="none" strike="noStrike" cap="none" normalizeH="0" baseline="0" dirty="0">
                          <a:ln>
                            <a:noFill/>
                          </a:ln>
                          <a:solidFill>
                            <a:srgbClr val="FFFFFF"/>
                          </a:solidFill>
                          <a:effectLst/>
                          <a:latin typeface="Arial" charset="0"/>
                          <a:ea typeface="ＭＳ Ｐゴシック" charset="-128"/>
                        </a:rPr>
                        <a:t>P </a:t>
                      </a:r>
                      <a:r>
                        <a:rPr kumimoji="0" lang="en-US" sz="1600" b="1" i="0" u="none" strike="noStrike" cap="none" normalizeH="0" baseline="0" dirty="0">
                          <a:ln>
                            <a:noFill/>
                          </a:ln>
                          <a:solidFill>
                            <a:srgbClr val="FFFFFF"/>
                          </a:solidFill>
                          <a:effectLst/>
                          <a:latin typeface="Arial" charset="0"/>
                          <a:ea typeface="ＭＳ Ｐゴシック" charset="-128"/>
                        </a:rPr>
                        <a:t>Value</a:t>
                      </a:r>
                      <a:endParaRPr kumimoji="0" lang="en-US" sz="1600" b="1" i="1" u="none" strike="noStrike" cap="none" normalizeH="0" baseline="0" dirty="0">
                        <a:ln>
                          <a:noFill/>
                        </a:ln>
                        <a:solidFill>
                          <a:srgbClr val="FFFFFF"/>
                        </a:solidFill>
                        <a:effectLst/>
                        <a:latin typeface="Arial" charset="0"/>
                        <a:ea typeface="ＭＳ Ｐゴシック" charset="-128"/>
                      </a:endParaRPr>
                    </a:p>
                  </a:txBody>
                  <a:tcPr marL="91447" marR="91447" anchor="ctr" horzOverflow="overflow">
                    <a:lnL>
                      <a:noFill/>
                    </a:lnL>
                    <a:lnR>
                      <a:noFill/>
                    </a:lnR>
                    <a:lnT>
                      <a:noFill/>
                    </a:lnT>
                    <a:lnB>
                      <a:noFill/>
                    </a:lnB>
                    <a:lnTlToBr>
                      <a:noFill/>
                    </a:lnTlToBr>
                    <a:lnBlToTr>
                      <a:noFill/>
                    </a:lnBlToTr>
                    <a:solidFill>
                      <a:schemeClr val="accent1"/>
                    </a:solidFill>
                  </a:tcPr>
                </a:tc>
                <a:extLst>
                  <a:ext uri="{0D108BD9-81ED-4DB2-BD59-A6C34878D82A}">
                    <a16:rowId xmlns:a16="http://schemas.microsoft.com/office/drawing/2014/main" xmlns="" val="10000"/>
                  </a:ext>
                </a:extLst>
              </a:tr>
              <a:tr h="579120">
                <a:tc>
                  <a:txBody>
                    <a:bodyPr/>
                    <a:lstStyle/>
                    <a:p>
                      <a:pPr algn="l" rtl="0" fontAlgn="ctr"/>
                      <a:r>
                        <a:rPr lang="en-US" sz="1600" b="0" i="0" u="none" strike="noStrike" dirty="0">
                          <a:solidFill>
                            <a:schemeClr val="bg2">
                              <a:lumMod val="10000"/>
                            </a:schemeClr>
                          </a:solidFill>
                          <a:effectLst/>
                          <a:latin typeface="+mn-lt"/>
                        </a:rPr>
                        <a:t>Improvement in NAS by ≥ 2 points* and no fibrosis worsening</a:t>
                      </a:r>
                      <a:r>
                        <a:rPr lang="en-US" altLang="en-US" sz="1600" b="0" baseline="30000" dirty="0">
                          <a:solidFill>
                            <a:schemeClr val="bg2">
                              <a:lumMod val="10000"/>
                            </a:schemeClr>
                          </a:solidFill>
                        </a:rPr>
                        <a:t>†</a:t>
                      </a:r>
                      <a:endParaRPr lang="en-US" sz="1600" b="0" i="0" u="none" strike="noStrike" dirty="0">
                        <a:solidFill>
                          <a:schemeClr val="bg2">
                            <a:lumMod val="10000"/>
                          </a:schemeClr>
                        </a:solidFill>
                        <a:effectLst/>
                        <a:latin typeface="+mn-lt"/>
                      </a:endParaRPr>
                    </a:p>
                  </a:txBody>
                  <a:tcPr marL="91447" marR="91447" anchor="ctr">
                    <a:lnL>
                      <a:noFill/>
                    </a:lnL>
                    <a:lnR>
                      <a:noFill/>
                    </a:lnR>
                    <a:lnT>
                      <a:noFill/>
                    </a:lnT>
                    <a:lnB>
                      <a:noFill/>
                    </a:lnB>
                    <a:lnTlToBr>
                      <a:noFill/>
                    </a:lnTlToBr>
                    <a:lnBlToTr>
                      <a:noFill/>
                    </a:lnBlToTr>
                    <a:solidFill>
                      <a:srgbClr val="CDCDCF"/>
                    </a:solidFill>
                  </a:tcPr>
                </a:tc>
                <a:tc>
                  <a:txBody>
                    <a:bodyPr/>
                    <a:lstStyle/>
                    <a:p>
                      <a:pPr marL="0" indent="0" algn="ctr" rtl="0" fontAlgn="ctr">
                        <a:buFont typeface="Arial" panose="020B0604020202020204" pitchFamily="34" charset="0"/>
                        <a:buNone/>
                      </a:pPr>
                      <a:r>
                        <a:rPr lang="en-US" sz="1600" b="0" i="0" u="none" strike="noStrike" dirty="0">
                          <a:solidFill>
                            <a:schemeClr val="bg2">
                              <a:lumMod val="10000"/>
                            </a:schemeClr>
                          </a:solidFill>
                          <a:effectLst/>
                          <a:latin typeface="+mn-lt"/>
                        </a:rPr>
                        <a:t>23 (16) </a:t>
                      </a:r>
                    </a:p>
                  </a:txBody>
                  <a:tcPr marL="91447" marR="91447" anchor="ctr">
                    <a:lnL>
                      <a:noFill/>
                    </a:lnL>
                    <a:lnR>
                      <a:noFill/>
                    </a:lnR>
                    <a:lnT>
                      <a:noFill/>
                    </a:lnT>
                    <a:lnB>
                      <a:noFill/>
                    </a:lnB>
                    <a:lnTlToBr>
                      <a:noFill/>
                    </a:lnTlToBr>
                    <a:lnBlToTr>
                      <a:noFill/>
                    </a:lnBlToTr>
                    <a:solidFill>
                      <a:srgbClr val="CDCDCF"/>
                    </a:solidFill>
                  </a:tcPr>
                </a:tc>
                <a:tc>
                  <a:txBody>
                    <a:bodyPr/>
                    <a:lstStyle/>
                    <a:p>
                      <a:pPr marL="0" marR="0" indent="0" algn="ctr"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lang="en-US" sz="1600" b="0" i="0" u="none" strike="noStrike" dirty="0">
                          <a:solidFill>
                            <a:schemeClr val="bg2">
                              <a:lumMod val="10000"/>
                            </a:schemeClr>
                          </a:solidFill>
                          <a:effectLst/>
                          <a:latin typeface="+mn-lt"/>
                        </a:rPr>
                        <a:t>27 (19)</a:t>
                      </a:r>
                    </a:p>
                  </a:txBody>
                  <a:tcPr marL="91447" marR="91447" anchor="ctr">
                    <a:lnL>
                      <a:noFill/>
                    </a:lnL>
                    <a:lnR>
                      <a:noFill/>
                    </a:lnR>
                    <a:lnT>
                      <a:noFill/>
                    </a:lnT>
                    <a:lnB>
                      <a:noFill/>
                    </a:lnB>
                    <a:lnTlToBr>
                      <a:noFill/>
                    </a:lnTlToBr>
                    <a:lnBlToTr>
                      <a:noFill/>
                    </a:lnBlToTr>
                    <a:solidFill>
                      <a:schemeClr val="bg2"/>
                    </a:solidFill>
                  </a:tcPr>
                </a:tc>
                <a:tc>
                  <a:txBody>
                    <a:bodyPr/>
                    <a:lstStyle/>
                    <a:p>
                      <a:pPr marL="0" marR="0" indent="0" algn="ctr"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lang="en-US" sz="1600" b="0" i="0" u="none" strike="noStrike" dirty="0">
                          <a:solidFill>
                            <a:schemeClr val="bg2">
                              <a:lumMod val="10000"/>
                            </a:schemeClr>
                          </a:solidFill>
                          <a:effectLst/>
                          <a:latin typeface="+mn-lt"/>
                        </a:rPr>
                        <a:t>.519</a:t>
                      </a:r>
                    </a:p>
                  </a:txBody>
                  <a:tcPr marL="91447" marR="91447" anchor="ctr">
                    <a:lnL>
                      <a:noFill/>
                    </a:lnL>
                    <a:lnR>
                      <a:noFill/>
                    </a:lnR>
                    <a:lnT>
                      <a:noFill/>
                    </a:lnT>
                    <a:lnB>
                      <a:noFill/>
                    </a:lnB>
                    <a:lnTlToBr>
                      <a:noFill/>
                    </a:lnTlToBr>
                    <a:lnBlToTr>
                      <a:noFill/>
                    </a:lnBlToTr>
                    <a:solidFill>
                      <a:schemeClr val="bg2"/>
                    </a:solidFill>
                  </a:tcPr>
                </a:tc>
                <a:extLst>
                  <a:ext uri="{0D108BD9-81ED-4DB2-BD59-A6C34878D82A}">
                    <a16:rowId xmlns:a16="http://schemas.microsoft.com/office/drawing/2014/main" xmlns="" val="10001"/>
                  </a:ext>
                </a:extLst>
              </a:tr>
              <a:tr h="579120">
                <a:tc>
                  <a:txBody>
                    <a:bodyPr/>
                    <a:lstStyle/>
                    <a:p>
                      <a:pPr algn="l" rtl="0" fontAlgn="ctr"/>
                      <a:r>
                        <a:rPr lang="en-US" sz="1600" b="0" i="0" u="none" strike="noStrike" dirty="0">
                          <a:solidFill>
                            <a:schemeClr val="bg2">
                              <a:lumMod val="10000"/>
                            </a:schemeClr>
                          </a:solidFill>
                          <a:effectLst/>
                          <a:latin typeface="+mn-lt"/>
                        </a:rPr>
                        <a:t>Complete NASH resolution and no fibrosis worsening</a:t>
                      </a:r>
                    </a:p>
                  </a:txBody>
                  <a:tcPr marL="91447" marR="91447" anchor="ctr">
                    <a:lnL>
                      <a:noFill/>
                    </a:lnL>
                    <a:lnR>
                      <a:noFill/>
                    </a:lnR>
                    <a:lnT>
                      <a:noFill/>
                    </a:lnT>
                    <a:lnB>
                      <a:noFill/>
                    </a:lnB>
                    <a:lnTlToBr>
                      <a:noFill/>
                    </a:lnTlToBr>
                    <a:lnBlToTr>
                      <a:noFill/>
                    </a:lnBlToTr>
                    <a:solidFill>
                      <a:srgbClr val="F2F2F2"/>
                    </a:solidFill>
                  </a:tcPr>
                </a:tc>
                <a:tc>
                  <a:txBody>
                    <a:bodyPr/>
                    <a:lstStyle/>
                    <a:p>
                      <a:pPr marL="0" indent="0" algn="ctr" rtl="0" fontAlgn="ctr">
                        <a:buFont typeface="Arial" panose="020B0604020202020204" pitchFamily="34" charset="0"/>
                        <a:buNone/>
                      </a:pPr>
                      <a:r>
                        <a:rPr lang="en-US" sz="1600" b="0" i="0" u="none" strike="noStrike" dirty="0">
                          <a:solidFill>
                            <a:schemeClr val="bg2">
                              <a:lumMod val="10000"/>
                            </a:schemeClr>
                          </a:solidFill>
                          <a:effectLst/>
                          <a:latin typeface="+mn-lt"/>
                        </a:rPr>
                        <a:t>11 (8)</a:t>
                      </a:r>
                    </a:p>
                  </a:txBody>
                  <a:tcPr marL="91447" marR="91447" anchor="ctr">
                    <a:lnL>
                      <a:noFill/>
                    </a:lnL>
                    <a:lnR>
                      <a:noFill/>
                    </a:lnR>
                    <a:lnT>
                      <a:noFill/>
                    </a:lnT>
                    <a:lnB>
                      <a:noFill/>
                    </a:lnB>
                    <a:lnTlToBr>
                      <a:noFill/>
                    </a:lnTlToBr>
                    <a:lnBlToTr>
                      <a:noFill/>
                    </a:lnBlToTr>
                    <a:solidFill>
                      <a:srgbClr val="F2F2F2"/>
                    </a:solidFill>
                  </a:tcPr>
                </a:tc>
                <a:tc>
                  <a:txBody>
                    <a:bodyPr/>
                    <a:lstStyle/>
                    <a:p>
                      <a:pPr marL="0" marR="0" indent="0" algn="ctr"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lang="en-US" sz="1600" b="0" i="0" u="none" strike="noStrike" dirty="0">
                          <a:solidFill>
                            <a:schemeClr val="bg2">
                              <a:lumMod val="10000"/>
                            </a:schemeClr>
                          </a:solidFill>
                          <a:effectLst/>
                          <a:latin typeface="+mn-lt"/>
                        </a:rPr>
                        <a:t>8 (6)</a:t>
                      </a:r>
                    </a:p>
                  </a:txBody>
                  <a:tcPr marL="91447" marR="91447" anchor="ctr">
                    <a:lnL>
                      <a:noFill/>
                    </a:lnL>
                    <a:lnR>
                      <a:noFill/>
                    </a:lnR>
                    <a:lnT>
                      <a:noFill/>
                    </a:lnT>
                    <a:lnB>
                      <a:noFill/>
                    </a:lnB>
                    <a:lnTlToBr>
                      <a:noFill/>
                    </a:lnTlToBr>
                    <a:lnBlToTr>
                      <a:noFill/>
                    </a:lnBlToTr>
                    <a:solidFill>
                      <a:srgbClr val="F2F2F2"/>
                    </a:solidFill>
                  </a:tcPr>
                </a:tc>
                <a:tc>
                  <a:txBody>
                    <a:bodyPr/>
                    <a:lstStyle/>
                    <a:p>
                      <a:pPr marL="0" marR="0" indent="0" algn="ctr"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lang="en-US" sz="1600" b="0" i="0" u="none" strike="noStrike" dirty="0">
                          <a:solidFill>
                            <a:schemeClr val="bg2">
                              <a:lumMod val="10000"/>
                            </a:schemeClr>
                          </a:solidFill>
                          <a:effectLst/>
                          <a:latin typeface="+mn-lt"/>
                        </a:rPr>
                        <a:t>.494</a:t>
                      </a:r>
                    </a:p>
                  </a:txBody>
                  <a:tcPr marL="91447" marR="91447" anchor="ctr">
                    <a:lnL>
                      <a:noFill/>
                    </a:lnL>
                    <a:lnR>
                      <a:noFill/>
                    </a:lnR>
                    <a:lnT>
                      <a:noFill/>
                    </a:lnT>
                    <a:lnB>
                      <a:noFill/>
                    </a:lnB>
                    <a:lnTlToBr>
                      <a:noFill/>
                    </a:lnTlToBr>
                    <a:lnBlToTr>
                      <a:noFill/>
                    </a:lnBlToTr>
                    <a:solidFill>
                      <a:srgbClr val="F2F2F2"/>
                    </a:solidFill>
                  </a:tcPr>
                </a:tc>
                <a:extLst>
                  <a:ext uri="{0D108BD9-81ED-4DB2-BD59-A6C34878D82A}">
                    <a16:rowId xmlns:a16="http://schemas.microsoft.com/office/drawing/2014/main" xmlns="" val="10002"/>
                  </a:ext>
                </a:extLst>
              </a:tr>
              <a:tr h="579120">
                <a:tc>
                  <a:txBody>
                    <a:bodyPr/>
                    <a:lstStyle/>
                    <a:p>
                      <a:pPr algn="l" rtl="0" fontAlgn="ctr"/>
                      <a:r>
                        <a:rPr lang="en-US" sz="1600" b="0" i="0" u="none" strike="noStrike" dirty="0">
                          <a:solidFill>
                            <a:schemeClr val="bg2">
                              <a:lumMod val="10000"/>
                            </a:schemeClr>
                          </a:solidFill>
                          <a:effectLst/>
                          <a:latin typeface="+mn-lt"/>
                        </a:rPr>
                        <a:t>Improvement in fibrosis stage of ≥ 1 and no NASH worsening</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rtl="0" fontAlgn="ctr">
                        <a:buFont typeface="Arial" panose="020B0604020202020204" pitchFamily="34" charset="0"/>
                        <a:buNone/>
                      </a:pPr>
                      <a:r>
                        <a:rPr lang="en-US" sz="1600" b="0" i="0" u="none" strike="noStrike" dirty="0">
                          <a:solidFill>
                            <a:schemeClr val="bg2">
                              <a:lumMod val="10000"/>
                            </a:schemeClr>
                          </a:solidFill>
                          <a:effectLst/>
                          <a:latin typeface="+mn-lt"/>
                        </a:rPr>
                        <a:t>29 (20)</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rtl="0" fontAlgn="ctr">
                        <a:buFont typeface="Arial" panose="020B0604020202020204" pitchFamily="34" charset="0"/>
                        <a:buNone/>
                      </a:pPr>
                      <a:r>
                        <a:rPr lang="en-US" sz="1600" b="0" i="0" u="none" strike="noStrike" dirty="0">
                          <a:solidFill>
                            <a:schemeClr val="bg2">
                              <a:lumMod val="10000"/>
                            </a:schemeClr>
                          </a:solidFill>
                          <a:effectLst/>
                          <a:latin typeface="+mn-lt"/>
                        </a:rPr>
                        <a:t>15 (10)</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rtl="0" fontAlgn="ctr">
                        <a:buFont typeface="Arial" panose="020B0604020202020204" pitchFamily="34" charset="0"/>
                        <a:buNone/>
                      </a:pPr>
                      <a:r>
                        <a:rPr lang="en-US" sz="1600" b="0" i="0" u="none" strike="noStrike" dirty="0">
                          <a:solidFill>
                            <a:schemeClr val="bg2">
                              <a:lumMod val="10000"/>
                            </a:schemeClr>
                          </a:solidFill>
                          <a:effectLst/>
                          <a:latin typeface="+mn-lt"/>
                        </a:rPr>
                        <a:t>.023</a:t>
                      </a:r>
                    </a:p>
                  </a:txBody>
                  <a:tcPr marL="91447" marR="91447" anchor="ctr">
                    <a:lnL>
                      <a:noFill/>
                    </a:lnL>
                    <a:lnR>
                      <a:noFill/>
                    </a:lnR>
                    <a:lnT>
                      <a:noFill/>
                    </a:lnT>
                    <a:lnB>
                      <a:noFill/>
                    </a:lnB>
                    <a:lnTlToBr>
                      <a:noFill/>
                    </a:lnTlToBr>
                    <a:lnBlToTr>
                      <a:noFill/>
                    </a:lnBlToTr>
                    <a:solidFill>
                      <a:schemeClr val="bg2"/>
                    </a:solidFill>
                  </a:tcPr>
                </a:tc>
                <a:extLst>
                  <a:ext uri="{0D108BD9-81ED-4DB2-BD59-A6C34878D82A}">
                    <a16:rowId xmlns:a16="http://schemas.microsoft.com/office/drawing/2014/main" xmlns="" val="10003"/>
                  </a:ext>
                </a:extLst>
              </a:tr>
              <a:tr h="335280">
                <a:tc>
                  <a:txBody>
                    <a:bodyPr/>
                    <a:lstStyle/>
                    <a:p>
                      <a:pPr algn="l" fontAlgn="b"/>
                      <a:r>
                        <a:rPr lang="en-US" sz="1600" b="0" i="0" u="none" strike="noStrike" dirty="0">
                          <a:solidFill>
                            <a:schemeClr val="bg2">
                              <a:lumMod val="10000"/>
                            </a:schemeClr>
                          </a:solidFill>
                          <a:effectLst/>
                          <a:latin typeface="+mn-lt"/>
                        </a:rPr>
                        <a:t>Grade 3/4 AE</a:t>
                      </a:r>
                    </a:p>
                  </a:txBody>
                  <a:tcPr marL="91447" marR="91447" anchor="ctr">
                    <a:lnL>
                      <a:noFill/>
                    </a:lnL>
                    <a:lnR>
                      <a:noFill/>
                    </a:lnR>
                    <a:lnT>
                      <a:noFill/>
                    </a:lnT>
                    <a:lnB>
                      <a:noFill/>
                    </a:lnB>
                    <a:lnTlToBr>
                      <a:noFill/>
                    </a:lnTlToBr>
                    <a:lnBlToTr>
                      <a:noFill/>
                    </a:lnBlToTr>
                    <a:solidFill>
                      <a:srgbClr val="F2F2F2"/>
                    </a:solidFill>
                  </a:tcPr>
                </a:tc>
                <a:tc>
                  <a:txBody>
                    <a:bodyPr/>
                    <a:lstStyle/>
                    <a:p>
                      <a:pPr marL="0" indent="0" algn="ctr" fontAlgn="b">
                        <a:buFont typeface="Arial" panose="020B0604020202020204" pitchFamily="34" charset="0"/>
                        <a:buNone/>
                      </a:pPr>
                      <a:r>
                        <a:rPr lang="en-US" sz="1600" b="0" i="0" u="none" strike="noStrike" baseline="0" dirty="0">
                          <a:solidFill>
                            <a:schemeClr val="bg2">
                              <a:lumMod val="10000"/>
                            </a:schemeClr>
                          </a:solidFill>
                          <a:effectLst/>
                          <a:latin typeface="+mn-lt"/>
                        </a:rPr>
                        <a:t>38 (26)</a:t>
                      </a:r>
                      <a:r>
                        <a:rPr lang="en-US" sz="1600" b="0" i="0" u="none" strike="noStrike" baseline="30000" dirty="0">
                          <a:solidFill>
                            <a:schemeClr val="bg2">
                              <a:lumMod val="10000"/>
                            </a:schemeClr>
                          </a:solidFill>
                          <a:effectLst/>
                          <a:latin typeface="+mn-lt"/>
                        </a:rPr>
                        <a:t>‡</a:t>
                      </a:r>
                      <a:endParaRPr lang="en-US" sz="1600" b="0" i="0" u="none" strike="noStrike" dirty="0">
                        <a:solidFill>
                          <a:schemeClr val="bg2">
                            <a:lumMod val="10000"/>
                          </a:schemeClr>
                        </a:solidFill>
                        <a:effectLst/>
                        <a:latin typeface="+mn-lt"/>
                      </a:endParaRPr>
                    </a:p>
                  </a:txBody>
                  <a:tcPr marL="91447" marR="91447" anchor="ctr">
                    <a:lnL>
                      <a:noFill/>
                    </a:lnL>
                    <a:lnR>
                      <a:noFill/>
                    </a:lnR>
                    <a:lnT>
                      <a:noFill/>
                    </a:lnT>
                    <a:lnB>
                      <a:noFill/>
                    </a:lnB>
                    <a:lnTlToBr>
                      <a:noFill/>
                    </a:lnTlToBr>
                    <a:lnBlToTr>
                      <a:noFill/>
                    </a:lnBlToTr>
                    <a:solidFill>
                      <a:srgbClr val="F2F2F2"/>
                    </a:solidFill>
                  </a:tcPr>
                </a:tc>
                <a:tc>
                  <a:txBody>
                    <a:bodyPr/>
                    <a:lstStyle/>
                    <a:p>
                      <a:pPr marL="0" indent="0" algn="ctr" rtl="0" fontAlgn="ctr">
                        <a:buFont typeface="Arial" panose="020B0604020202020204" pitchFamily="34" charset="0"/>
                        <a:buNone/>
                      </a:pPr>
                      <a:r>
                        <a:rPr lang="en-US" sz="1600" b="0" i="0" u="none" strike="noStrike" dirty="0">
                          <a:solidFill>
                            <a:schemeClr val="bg2">
                              <a:lumMod val="10000"/>
                            </a:schemeClr>
                          </a:solidFill>
                          <a:effectLst/>
                          <a:latin typeface="+mn-lt"/>
                        </a:rPr>
                        <a:t>37 (26)</a:t>
                      </a:r>
                      <a:endParaRPr lang="en-US" sz="1600" b="0" i="0" u="none" strike="noStrike" baseline="30000" dirty="0">
                        <a:solidFill>
                          <a:schemeClr val="bg2">
                            <a:lumMod val="10000"/>
                          </a:schemeClr>
                        </a:solidFill>
                        <a:effectLst/>
                        <a:latin typeface="+mn-lt"/>
                      </a:endParaRPr>
                    </a:p>
                  </a:txBody>
                  <a:tcPr marL="91447" marR="91447" anchor="ctr">
                    <a:lnL>
                      <a:noFill/>
                    </a:lnL>
                    <a:lnR>
                      <a:noFill/>
                    </a:lnR>
                    <a:lnT>
                      <a:noFill/>
                    </a:lnT>
                    <a:lnB>
                      <a:noFill/>
                    </a:lnB>
                    <a:lnTlToBr>
                      <a:noFill/>
                    </a:lnTlToBr>
                    <a:lnBlToTr>
                      <a:noFill/>
                    </a:lnBlToTr>
                    <a:solidFill>
                      <a:srgbClr val="F2F2F2"/>
                    </a:solidFill>
                  </a:tcPr>
                </a:tc>
                <a:tc>
                  <a:txBody>
                    <a:bodyPr/>
                    <a:lstStyle/>
                    <a:p>
                      <a:pPr marL="0" indent="0" algn="ctr" rtl="0" fontAlgn="ctr">
                        <a:buFont typeface="Arial" panose="020B0604020202020204" pitchFamily="34" charset="0"/>
                        <a:buNone/>
                      </a:pPr>
                      <a:r>
                        <a:rPr lang="en-US" sz="1600" b="0" i="0" u="none" strike="noStrike" dirty="0">
                          <a:solidFill>
                            <a:schemeClr val="bg2">
                              <a:lumMod val="10000"/>
                            </a:schemeClr>
                          </a:solidFill>
                          <a:effectLst/>
                          <a:latin typeface="+mn-lt"/>
                        </a:rPr>
                        <a:t>NR</a:t>
                      </a:r>
                    </a:p>
                  </a:txBody>
                  <a:tcPr marL="91447" marR="91447" anchor="ctr">
                    <a:lnL>
                      <a:noFill/>
                    </a:lnL>
                    <a:lnR>
                      <a:noFill/>
                    </a:lnR>
                    <a:lnT>
                      <a:noFill/>
                    </a:lnT>
                    <a:lnB>
                      <a:noFill/>
                    </a:lnB>
                    <a:lnTlToBr>
                      <a:noFill/>
                    </a:lnTlToBr>
                    <a:lnBlToTr>
                      <a:noFill/>
                    </a:lnBlToTr>
                    <a:solidFill>
                      <a:srgbClr val="F2F2F2"/>
                    </a:solidFill>
                  </a:tcPr>
                </a:tc>
                <a:extLst>
                  <a:ext uri="{0D108BD9-81ED-4DB2-BD59-A6C34878D82A}">
                    <a16:rowId xmlns:a16="http://schemas.microsoft.com/office/drawing/2014/main" xmlns="" val="10004"/>
                  </a:ext>
                </a:extLst>
              </a:tr>
              <a:tr h="335280">
                <a:tc>
                  <a:txBody>
                    <a:bodyPr/>
                    <a:lstStyle/>
                    <a:p>
                      <a:pPr algn="l" fontAlgn="b"/>
                      <a:r>
                        <a:rPr lang="en-US" sz="1600" b="0" i="0" u="none" strike="noStrike" dirty="0">
                          <a:solidFill>
                            <a:schemeClr val="bg2">
                              <a:lumMod val="10000"/>
                            </a:schemeClr>
                          </a:solidFill>
                          <a:effectLst/>
                          <a:latin typeface="+mn-lt"/>
                        </a:rPr>
                        <a:t>Serious AE</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fontAlgn="b">
                        <a:buFont typeface="Arial" panose="020B0604020202020204" pitchFamily="34" charset="0"/>
                        <a:buNone/>
                      </a:pPr>
                      <a:r>
                        <a:rPr lang="en-US" sz="1600" b="0" i="0" u="none" strike="noStrike" dirty="0">
                          <a:solidFill>
                            <a:schemeClr val="bg2">
                              <a:lumMod val="10000"/>
                            </a:schemeClr>
                          </a:solidFill>
                          <a:effectLst/>
                          <a:latin typeface="+mn-lt"/>
                        </a:rPr>
                        <a:t>16 (11)</a:t>
                      </a:r>
                      <a:r>
                        <a:rPr lang="en-US" sz="1600" b="0" i="0" u="none" strike="noStrike" baseline="30000" dirty="0">
                          <a:solidFill>
                            <a:schemeClr val="bg2">
                              <a:lumMod val="10000"/>
                            </a:schemeClr>
                          </a:solidFill>
                          <a:effectLst/>
                          <a:latin typeface="+mn-lt"/>
                        </a:rPr>
                        <a:t>‡</a:t>
                      </a:r>
                      <a:endParaRPr lang="en-US" sz="1600" b="0" i="0" u="none" strike="noStrike" dirty="0">
                        <a:solidFill>
                          <a:schemeClr val="bg2">
                            <a:lumMod val="10000"/>
                          </a:schemeClr>
                        </a:solidFill>
                        <a:effectLst/>
                        <a:latin typeface="+mn-lt"/>
                      </a:endParaRPr>
                    </a:p>
                  </a:txBody>
                  <a:tcPr marL="91447" marR="91447" anchor="ctr">
                    <a:lnL>
                      <a:noFill/>
                    </a:lnL>
                    <a:lnR>
                      <a:noFill/>
                    </a:lnR>
                    <a:lnT>
                      <a:noFill/>
                    </a:lnT>
                    <a:lnB>
                      <a:noFill/>
                    </a:lnB>
                    <a:lnTlToBr>
                      <a:noFill/>
                    </a:lnTlToBr>
                    <a:lnBlToTr>
                      <a:noFill/>
                    </a:lnBlToTr>
                    <a:solidFill>
                      <a:schemeClr val="bg2"/>
                    </a:solidFill>
                  </a:tcPr>
                </a:tc>
                <a:tc>
                  <a:txBody>
                    <a:bodyPr/>
                    <a:lstStyle/>
                    <a:p>
                      <a:pPr marL="0" marR="0" lvl="0" indent="0" algn="ctr"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lang="en-US" sz="1600" b="0" i="0" u="none" strike="noStrike" dirty="0">
                          <a:solidFill>
                            <a:schemeClr val="bg2">
                              <a:lumMod val="10000"/>
                            </a:schemeClr>
                          </a:solidFill>
                          <a:effectLst/>
                          <a:latin typeface="+mn-lt"/>
                        </a:rPr>
                        <a:t>10 (7)</a:t>
                      </a:r>
                      <a:endParaRPr lang="en-US" sz="1600" b="0" i="0" u="none" strike="noStrike" baseline="30000" dirty="0">
                        <a:solidFill>
                          <a:schemeClr val="bg2">
                            <a:lumMod val="10000"/>
                          </a:schemeClr>
                        </a:solidFill>
                        <a:effectLst/>
                        <a:latin typeface="+mn-lt"/>
                      </a:endParaRP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rtl="0" fontAlgn="ctr">
                        <a:buFont typeface="Arial" panose="020B0604020202020204" pitchFamily="34" charset="0"/>
                        <a:buNone/>
                      </a:pPr>
                      <a:r>
                        <a:rPr lang="en-US" sz="1600" b="0" i="0" u="none" strike="noStrike" dirty="0">
                          <a:solidFill>
                            <a:schemeClr val="bg2">
                              <a:lumMod val="10000"/>
                            </a:schemeClr>
                          </a:solidFill>
                          <a:effectLst/>
                          <a:latin typeface="+mn-lt"/>
                        </a:rPr>
                        <a:t>NR</a:t>
                      </a:r>
                    </a:p>
                  </a:txBody>
                  <a:tcPr marL="91447" marR="91447" anchor="ctr">
                    <a:lnL>
                      <a:noFill/>
                    </a:lnL>
                    <a:lnR>
                      <a:noFill/>
                    </a:lnR>
                    <a:lnT>
                      <a:noFill/>
                    </a:lnT>
                    <a:lnB>
                      <a:noFill/>
                    </a:lnB>
                    <a:lnTlToBr>
                      <a:noFill/>
                    </a:lnTlToBr>
                    <a:lnBlToTr>
                      <a:noFill/>
                    </a:lnBlToTr>
                    <a:solidFill>
                      <a:schemeClr val="bg2"/>
                    </a:solidFill>
                  </a:tcPr>
                </a:tc>
                <a:extLst>
                  <a:ext uri="{0D108BD9-81ED-4DB2-BD59-A6C34878D82A}">
                    <a16:rowId xmlns:a16="http://schemas.microsoft.com/office/drawing/2014/main" xmlns="" val="10005"/>
                  </a:ext>
                </a:extLst>
              </a:tr>
              <a:tr h="335280">
                <a:tc>
                  <a:txBody>
                    <a:bodyPr/>
                    <a:lstStyle/>
                    <a:p>
                      <a:pPr marL="285750" indent="-166688" algn="l" fontAlgn="b">
                        <a:buFont typeface="Wingdings" panose="05000000000000000000" pitchFamily="2" charset="2"/>
                        <a:buChar char="§"/>
                      </a:pPr>
                      <a:r>
                        <a:rPr lang="en-US" sz="1600" b="0" i="0" u="none" strike="noStrike" dirty="0">
                          <a:solidFill>
                            <a:schemeClr val="bg2">
                              <a:lumMod val="10000"/>
                            </a:schemeClr>
                          </a:solidFill>
                          <a:effectLst/>
                          <a:latin typeface="+mn-lt"/>
                        </a:rPr>
                        <a:t>Causing d/c</a:t>
                      </a: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fontAlgn="b">
                        <a:buFont typeface="Arial" panose="020B0604020202020204" pitchFamily="34" charset="0"/>
                        <a:buNone/>
                      </a:pPr>
                      <a:r>
                        <a:rPr lang="en-US" sz="1600" b="0" i="0" u="none" strike="noStrike" dirty="0">
                          <a:solidFill>
                            <a:schemeClr val="bg2">
                              <a:lumMod val="10000"/>
                            </a:schemeClr>
                          </a:solidFill>
                          <a:effectLst/>
                          <a:latin typeface="+mn-lt"/>
                        </a:rPr>
                        <a:t>1 (&lt;</a:t>
                      </a:r>
                      <a:r>
                        <a:rPr lang="en-US" sz="1600" b="0" i="0" u="none" strike="noStrike" baseline="0" dirty="0">
                          <a:solidFill>
                            <a:schemeClr val="bg2">
                              <a:lumMod val="10000"/>
                            </a:schemeClr>
                          </a:solidFill>
                          <a:effectLst/>
                          <a:latin typeface="+mn-lt"/>
                        </a:rPr>
                        <a:t> 1)</a:t>
                      </a:r>
                      <a:r>
                        <a:rPr lang="en-US" sz="1600" b="0" i="0" u="none" strike="noStrike" baseline="30000" dirty="0">
                          <a:solidFill>
                            <a:schemeClr val="bg2">
                              <a:lumMod val="10000"/>
                            </a:schemeClr>
                          </a:solidFill>
                          <a:effectLst/>
                          <a:latin typeface="+mn-lt"/>
                        </a:rPr>
                        <a:t>‡</a:t>
                      </a:r>
                      <a:endParaRPr lang="en-US" sz="1600" b="0" i="0" u="none" strike="noStrike" dirty="0">
                        <a:solidFill>
                          <a:schemeClr val="bg2">
                            <a:lumMod val="10000"/>
                          </a:schemeClr>
                        </a:solidFill>
                        <a:effectLst/>
                        <a:latin typeface="+mn-lt"/>
                      </a:endParaRPr>
                    </a:p>
                  </a:txBody>
                  <a:tcPr marL="91447" marR="91447" anchor="ctr">
                    <a:lnL>
                      <a:noFill/>
                    </a:lnL>
                    <a:lnR>
                      <a:noFill/>
                    </a:lnR>
                    <a:lnT>
                      <a:noFill/>
                    </a:lnT>
                    <a:lnB>
                      <a:noFill/>
                    </a:lnB>
                    <a:lnTlToBr>
                      <a:noFill/>
                    </a:lnTlToBr>
                    <a:lnBlToTr>
                      <a:noFill/>
                    </a:lnBlToTr>
                    <a:solidFill>
                      <a:schemeClr val="bg2"/>
                    </a:solidFill>
                  </a:tcPr>
                </a:tc>
                <a:tc>
                  <a:txBody>
                    <a:bodyPr/>
                    <a:lstStyle/>
                    <a:p>
                      <a:pPr marL="0" marR="0" lvl="0" indent="0" algn="ctr"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lang="en-US" sz="1600" b="0" i="0" u="none" strike="noStrike" dirty="0">
                          <a:solidFill>
                            <a:schemeClr val="bg2">
                              <a:lumMod val="10000"/>
                            </a:schemeClr>
                          </a:solidFill>
                          <a:effectLst/>
                          <a:latin typeface="+mn-lt"/>
                        </a:rPr>
                        <a:t>2 (1)</a:t>
                      </a:r>
                      <a:endParaRPr lang="en-US" sz="1600" b="0" i="0" u="none" strike="noStrike" baseline="30000" dirty="0">
                        <a:solidFill>
                          <a:schemeClr val="bg2">
                            <a:lumMod val="10000"/>
                          </a:schemeClr>
                        </a:solidFill>
                        <a:effectLst/>
                        <a:latin typeface="+mn-lt"/>
                      </a:endParaRPr>
                    </a:p>
                  </a:txBody>
                  <a:tcPr marL="91447" marR="91447" anchor="ctr">
                    <a:lnL>
                      <a:noFill/>
                    </a:lnL>
                    <a:lnR>
                      <a:noFill/>
                    </a:lnR>
                    <a:lnT>
                      <a:noFill/>
                    </a:lnT>
                    <a:lnB>
                      <a:noFill/>
                    </a:lnB>
                    <a:lnTlToBr>
                      <a:noFill/>
                    </a:lnTlToBr>
                    <a:lnBlToTr>
                      <a:noFill/>
                    </a:lnBlToTr>
                    <a:solidFill>
                      <a:schemeClr val="bg2"/>
                    </a:solidFill>
                  </a:tcPr>
                </a:tc>
                <a:tc>
                  <a:txBody>
                    <a:bodyPr/>
                    <a:lstStyle/>
                    <a:p>
                      <a:pPr marL="0" indent="0" algn="ctr" rtl="0" fontAlgn="ctr">
                        <a:buFont typeface="Arial" panose="020B0604020202020204" pitchFamily="34" charset="0"/>
                        <a:buNone/>
                      </a:pPr>
                      <a:r>
                        <a:rPr lang="en-US" sz="1600" b="0" i="0" u="none" strike="noStrike" dirty="0">
                          <a:solidFill>
                            <a:schemeClr val="bg2">
                              <a:lumMod val="10000"/>
                            </a:schemeClr>
                          </a:solidFill>
                          <a:effectLst/>
                          <a:latin typeface="+mn-lt"/>
                        </a:rPr>
                        <a:t>NR</a:t>
                      </a:r>
                    </a:p>
                  </a:txBody>
                  <a:tcPr marL="91447" marR="91447" anchor="ctr">
                    <a:lnL>
                      <a:noFill/>
                    </a:lnL>
                    <a:lnR>
                      <a:noFill/>
                    </a:lnR>
                    <a:lnT>
                      <a:noFill/>
                    </a:lnT>
                    <a:lnB>
                      <a:noFill/>
                    </a:lnB>
                    <a:lnTlToBr>
                      <a:noFill/>
                    </a:lnTlToBr>
                    <a:lnBlToTr>
                      <a:noFill/>
                    </a:lnBlToTr>
                    <a:solidFill>
                      <a:schemeClr val="bg2"/>
                    </a:solidFill>
                  </a:tcPr>
                </a:tc>
                <a:extLst>
                  <a:ext uri="{0D108BD9-81ED-4DB2-BD59-A6C34878D82A}">
                    <a16:rowId xmlns:a16="http://schemas.microsoft.com/office/drawing/2014/main" xmlns="" val="10006"/>
                  </a:ext>
                </a:extLst>
              </a:tr>
              <a:tr h="335280">
                <a:tc>
                  <a:txBody>
                    <a:bodyPr/>
                    <a:lstStyle/>
                    <a:p>
                      <a:pPr algn="l" rtl="0" fontAlgn="ctr"/>
                      <a:r>
                        <a:rPr lang="en-US" sz="1600" b="0" i="0" u="none" strike="noStrike" dirty="0">
                          <a:solidFill>
                            <a:schemeClr val="bg2">
                              <a:lumMod val="10000"/>
                            </a:schemeClr>
                          </a:solidFill>
                          <a:effectLst/>
                          <a:latin typeface="+mn-lt"/>
                        </a:rPr>
                        <a:t>Death </a:t>
                      </a:r>
                    </a:p>
                  </a:txBody>
                  <a:tcPr marL="91447" marR="91447" anchor="ctr">
                    <a:lnL>
                      <a:noFill/>
                    </a:lnL>
                    <a:lnR>
                      <a:noFill/>
                    </a:lnR>
                    <a:lnT>
                      <a:noFill/>
                    </a:lnT>
                    <a:lnB>
                      <a:noFill/>
                    </a:lnB>
                    <a:lnTlToBr>
                      <a:noFill/>
                    </a:lnTlToBr>
                    <a:lnBlToTr>
                      <a:noFill/>
                    </a:lnBlToTr>
                    <a:solidFill>
                      <a:schemeClr val="tx1">
                        <a:lumMod val="95000"/>
                      </a:schemeClr>
                    </a:solidFill>
                  </a:tcPr>
                </a:tc>
                <a:tc>
                  <a:txBody>
                    <a:bodyPr/>
                    <a:lstStyle/>
                    <a:p>
                      <a:pPr marL="0" indent="0" algn="ctr" rtl="0" fontAlgn="ctr">
                        <a:buFont typeface="Arial" panose="020B0604020202020204" pitchFamily="34" charset="0"/>
                        <a:buNone/>
                      </a:pPr>
                      <a:r>
                        <a:rPr lang="en-US" sz="1600" b="0" i="0" u="none" strike="noStrike" dirty="0">
                          <a:solidFill>
                            <a:schemeClr val="bg2">
                              <a:lumMod val="10000"/>
                            </a:schemeClr>
                          </a:solidFill>
                          <a:effectLst/>
                          <a:latin typeface="+mn-lt"/>
                        </a:rPr>
                        <a:t>0</a:t>
                      </a:r>
                    </a:p>
                  </a:txBody>
                  <a:tcPr marL="91447" marR="91447" anchor="ctr">
                    <a:lnL>
                      <a:noFill/>
                    </a:lnL>
                    <a:lnR>
                      <a:noFill/>
                    </a:lnR>
                    <a:lnT>
                      <a:noFill/>
                    </a:lnT>
                    <a:lnB>
                      <a:noFill/>
                    </a:lnB>
                    <a:lnTlToBr>
                      <a:noFill/>
                    </a:lnTlToBr>
                    <a:lnBlToTr>
                      <a:noFill/>
                    </a:lnBlToTr>
                    <a:solidFill>
                      <a:schemeClr val="tx1">
                        <a:lumMod val="9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lang="en-US" sz="1600" b="0" i="0" u="none" strike="noStrike" dirty="0">
                          <a:solidFill>
                            <a:schemeClr val="bg2">
                              <a:lumMod val="10000"/>
                            </a:schemeClr>
                          </a:solidFill>
                          <a:effectLst/>
                          <a:latin typeface="+mn-lt"/>
                        </a:rPr>
                        <a:t>0</a:t>
                      </a:r>
                    </a:p>
                  </a:txBody>
                  <a:tcPr marL="91447" marR="91447" anchor="ctr">
                    <a:lnL>
                      <a:noFill/>
                    </a:lnL>
                    <a:lnR>
                      <a:noFill/>
                    </a:lnR>
                    <a:lnT>
                      <a:noFill/>
                    </a:lnT>
                    <a:lnB>
                      <a:noFill/>
                    </a:lnB>
                    <a:lnTlToBr>
                      <a:noFill/>
                    </a:lnTlToBr>
                    <a:lnBlToTr>
                      <a:noFill/>
                    </a:lnBlToTr>
                    <a:solidFill>
                      <a:schemeClr val="tx1">
                        <a:lumMod val="95000"/>
                      </a:schemeClr>
                    </a:solidFill>
                  </a:tcPr>
                </a:tc>
                <a:tc>
                  <a:txBody>
                    <a:bodyPr/>
                    <a:lstStyle/>
                    <a:p>
                      <a:pPr marL="0" indent="0" algn="ctr" rtl="0" fontAlgn="ctr">
                        <a:buFont typeface="Arial" panose="020B0604020202020204" pitchFamily="34" charset="0"/>
                        <a:buNone/>
                      </a:pPr>
                      <a:r>
                        <a:rPr lang="en-US" sz="1600" b="0" i="0" u="none" strike="noStrike" dirty="0">
                          <a:solidFill>
                            <a:schemeClr val="bg2">
                              <a:lumMod val="10000"/>
                            </a:schemeClr>
                          </a:solidFill>
                          <a:effectLst/>
                          <a:latin typeface="+mn-lt"/>
                        </a:rPr>
                        <a:t>--</a:t>
                      </a:r>
                    </a:p>
                  </a:txBody>
                  <a:tcPr marL="91447" marR="91447" anchor="ctr">
                    <a:lnL>
                      <a:noFill/>
                    </a:lnL>
                    <a:lnR>
                      <a:noFill/>
                    </a:lnR>
                    <a:lnT>
                      <a:noFill/>
                    </a:lnT>
                    <a:lnB>
                      <a:noFill/>
                    </a:lnB>
                    <a:lnTlToBr>
                      <a:noFill/>
                    </a:lnTlToBr>
                    <a:lnBlToTr>
                      <a:noFill/>
                    </a:lnBlToTr>
                    <a:solidFill>
                      <a:schemeClr val="tx1">
                        <a:lumMod val="95000"/>
                      </a:schemeClr>
                    </a:solidFill>
                  </a:tcPr>
                </a:tc>
                <a:extLst>
                  <a:ext uri="{0D108BD9-81ED-4DB2-BD59-A6C34878D82A}">
                    <a16:rowId xmlns:a16="http://schemas.microsoft.com/office/drawing/2014/main" xmlns="" val="10007"/>
                  </a:ext>
                </a:extLst>
              </a:tr>
            </a:tbl>
          </a:graphicData>
        </a:graphic>
      </p:graphicFrame>
      <p:grpSp>
        <p:nvGrpSpPr>
          <p:cNvPr id="9262" name="Group 16"/>
          <p:cNvGrpSpPr>
            <a:grpSpLocks/>
          </p:cNvGrpSpPr>
          <p:nvPr/>
        </p:nvGrpSpPr>
        <p:grpSpPr bwMode="auto">
          <a:xfrm>
            <a:off x="6291263" y="6208713"/>
            <a:ext cx="2673350" cy="450850"/>
            <a:chOff x="9289790" y="4481726"/>
            <a:chExt cx="2673350" cy="450347"/>
          </a:xfrm>
        </p:grpSpPr>
        <p:pic>
          <p:nvPicPr>
            <p:cNvPr id="9263"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74958" y="4481726"/>
              <a:ext cx="566997" cy="184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9264" name="Rectangle 8"/>
            <p:cNvSpPr>
              <a:spLocks noChangeArrowheads="1"/>
            </p:cNvSpPr>
            <p:nvPr/>
          </p:nvSpPr>
          <p:spPr bwMode="auto">
            <a:xfrm>
              <a:off x="9289790" y="4624098"/>
              <a:ext cx="26733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r>
                <a:rPr lang="en-US" altLang="en-US" sz="1400" b="0" dirty="0">
                  <a:solidFill>
                    <a:schemeClr val="bg2"/>
                  </a:solidFill>
                </a:rPr>
                <a:t>Slide credit: </a:t>
              </a:r>
              <a:r>
                <a:rPr lang="en-US" altLang="en-US" sz="1400" b="0" dirty="0">
                  <a:solidFill>
                    <a:schemeClr val="bg2"/>
                  </a:solidFill>
                  <a:hlinkClick r:id="rId4"/>
                </a:rPr>
                <a:t>clinicaloptions.com</a:t>
              </a:r>
              <a:endParaRPr lang="en-US" altLang="en-US" sz="1400" b="0" dirty="0">
                <a:solidFill>
                  <a:schemeClr val="bg2"/>
                </a:solidFill>
              </a:endParaRPr>
            </a:p>
          </p:txBody>
        </p:sp>
      </p:grpSp>
      <p:sp>
        <p:nvSpPr>
          <p:cNvPr id="7" name="Text Box 11"/>
          <p:cNvSpPr txBox="1">
            <a:spLocks noChangeArrowheads="1"/>
          </p:cNvSpPr>
          <p:nvPr/>
        </p:nvSpPr>
        <p:spPr bwMode="auto">
          <a:xfrm>
            <a:off x="285750" y="6350198"/>
            <a:ext cx="600868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pPr>
            <a:r>
              <a:rPr lang="nb-NO" altLang="en-US" sz="1400" b="0" dirty="0">
                <a:solidFill>
                  <a:schemeClr val="bg2"/>
                </a:solidFill>
              </a:rPr>
              <a:t>Sanyal AJ, et al. AASLD 2016. Abstract LB1.</a:t>
            </a:r>
          </a:p>
        </p:txBody>
      </p:sp>
      <p:sp>
        <p:nvSpPr>
          <p:cNvPr id="8" name="Text Box 11"/>
          <p:cNvSpPr txBox="1">
            <a:spLocks noChangeArrowheads="1"/>
          </p:cNvSpPr>
          <p:nvPr/>
        </p:nvSpPr>
        <p:spPr bwMode="auto">
          <a:xfrm>
            <a:off x="377824" y="5141569"/>
            <a:ext cx="844232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nchor="b">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eaLnBrk="1" hangingPunct="1">
              <a:lnSpc>
                <a:spcPct val="100000"/>
              </a:lnSpc>
              <a:spcBef>
                <a:spcPct val="0"/>
              </a:spcBef>
              <a:spcAft>
                <a:spcPct val="0"/>
              </a:spcAft>
              <a:buClrTx/>
              <a:buNone/>
            </a:pPr>
            <a:r>
              <a:rPr lang="en-US" altLang="en-US" sz="1400" b="0" dirty="0">
                <a:solidFill>
                  <a:schemeClr val="tx1"/>
                </a:solidFill>
              </a:rPr>
              <a:t>*With ≥ 1 point reduction in lobular inflammation or hepatocellular ballooning. </a:t>
            </a:r>
            <a:r>
              <a:rPr lang="en-US" altLang="en-US" sz="1400" b="0" baseline="30000" dirty="0">
                <a:solidFill>
                  <a:schemeClr val="tx1"/>
                </a:solidFill>
              </a:rPr>
              <a:t>†</a:t>
            </a:r>
            <a:r>
              <a:rPr lang="en-US" altLang="en-US" sz="1400" b="0" dirty="0">
                <a:solidFill>
                  <a:schemeClr val="tx1"/>
                </a:solidFill>
              </a:rPr>
              <a:t>Primary endpoint</a:t>
            </a:r>
            <a:r>
              <a:rPr lang="nb-NO" altLang="en-US" sz="1400" b="0" dirty="0">
                <a:solidFill>
                  <a:schemeClr val="tx1"/>
                </a:solidFill>
              </a:rPr>
              <a:t>. </a:t>
            </a:r>
            <a:r>
              <a:rPr lang="en-US" sz="1400" b="0" baseline="30000" dirty="0">
                <a:solidFill>
                  <a:schemeClr val="tx1"/>
                </a:solidFill>
              </a:rPr>
              <a:t>‡</a:t>
            </a:r>
            <a:r>
              <a:rPr lang="en-US" sz="1400" b="0" dirty="0">
                <a:solidFill>
                  <a:schemeClr val="tx1"/>
                </a:solidFill>
              </a:rPr>
              <a:t>Cenicriviroc </a:t>
            </a:r>
            <a:r>
              <a:rPr lang="nb-NO" sz="1400" b="0" dirty="0">
                <a:solidFill>
                  <a:schemeClr val="tx1"/>
                </a:solidFill>
              </a:rPr>
              <a:t>safety population, n = 144.</a:t>
            </a:r>
            <a:endParaRPr lang="en-US" sz="1400" b="0" baseline="30000" dirty="0">
              <a:solidFill>
                <a:schemeClr val="tx1"/>
              </a:solidFill>
            </a:endParaRPr>
          </a:p>
        </p:txBody>
      </p:sp>
      <p:sp>
        <p:nvSpPr>
          <p:cNvPr id="10" name="Content Placeholder 2"/>
          <p:cNvSpPr>
            <a:spLocks noGrp="1"/>
          </p:cNvSpPr>
          <p:nvPr>
            <p:ph sz="half" idx="1"/>
          </p:nvPr>
        </p:nvSpPr>
        <p:spPr>
          <a:xfrm>
            <a:off x="398076" y="5781117"/>
            <a:ext cx="8445352" cy="520188"/>
          </a:xfrm>
        </p:spPr>
        <p:txBody>
          <a:bodyPr/>
          <a:lstStyle/>
          <a:p>
            <a:r>
              <a:rPr lang="en-US" sz="2000" dirty="0"/>
              <a:t> </a:t>
            </a:r>
            <a:r>
              <a:rPr lang="en-US" altLang="en-US" sz="2000" dirty="0"/>
              <a:t>Cenicriviroc </a:t>
            </a:r>
            <a:r>
              <a:rPr lang="en-US" sz="2000" dirty="0"/>
              <a:t>may have potential role as antifibrotic</a:t>
            </a:r>
          </a:p>
        </p:txBody>
      </p:sp>
    </p:spTree>
    <p:extLst>
      <p:ext uri="{BB962C8B-B14F-4D97-AF65-F5344CB8AC3E}">
        <p14:creationId xmlns:p14="http://schemas.microsoft.com/office/powerpoint/2010/main" val="40911850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2"/>
          <p:cNvSpPr>
            <a:spLocks noGrp="1"/>
          </p:cNvSpPr>
          <p:nvPr>
            <p:ph type="title"/>
          </p:nvPr>
        </p:nvSpPr>
        <p:spPr>
          <a:xfrm>
            <a:off x="385763" y="330200"/>
            <a:ext cx="8462962" cy="5251450"/>
          </a:xfrm>
        </p:spPr>
        <p:txBody>
          <a:bodyPr/>
          <a:lstStyle/>
          <a:p>
            <a:r>
              <a:rPr lang="en-US" altLang="en-US" dirty="0"/>
              <a:t>HCV Treatment:</a:t>
            </a:r>
            <a:br>
              <a:rPr lang="en-US" altLang="en-US" dirty="0"/>
            </a:br>
            <a:r>
              <a:rPr lang="en-US" altLang="en-US" dirty="0"/>
              <a:t>Investigational Regimens</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10"/>
          <p:cNvSpPr>
            <a:spLocks noGrp="1" noChangeArrowheads="1"/>
          </p:cNvSpPr>
          <p:nvPr>
            <p:ph type="title"/>
          </p:nvPr>
        </p:nvSpPr>
        <p:spPr bwMode="gray">
          <a:xfrm>
            <a:off x="382588" y="239713"/>
            <a:ext cx="8464550" cy="1674812"/>
          </a:xfrm>
          <a:noFill/>
        </p:spPr>
        <p:txBody>
          <a:bodyPr/>
          <a:lstStyle/>
          <a:p>
            <a:pPr eaLnBrk="1" hangingPunct="1"/>
            <a:r>
              <a:rPr lang="en-US" altLang="en-US" dirty="0"/>
              <a:t>Go Online for More CCO </a:t>
            </a:r>
            <a:br>
              <a:rPr lang="en-US" altLang="en-US" dirty="0"/>
            </a:br>
            <a:r>
              <a:rPr lang="en-US" altLang="en-US" dirty="0"/>
              <a:t>Coverage of Boston 2016!</a:t>
            </a:r>
          </a:p>
        </p:txBody>
      </p:sp>
      <p:sp>
        <p:nvSpPr>
          <p:cNvPr id="39940" name="Rectangle 2"/>
          <p:cNvSpPr>
            <a:spLocks noGrp="1" noChangeArrowheads="1"/>
          </p:cNvSpPr>
          <p:nvPr>
            <p:ph sz="quarter" idx="10"/>
          </p:nvPr>
        </p:nvSpPr>
        <p:spPr>
          <a:xfrm>
            <a:off x="385763" y="1914525"/>
            <a:ext cx="8462962" cy="2605088"/>
          </a:xfrm>
        </p:spPr>
        <p:txBody>
          <a:bodyPr rtlCol="0">
            <a:normAutofit/>
          </a:bodyPr>
          <a:lstStyle/>
          <a:p>
            <a:pPr eaLnBrk="1" hangingPunct="1">
              <a:buClr>
                <a:schemeClr val="accent6"/>
              </a:buClr>
              <a:defRPr/>
            </a:pPr>
            <a:r>
              <a:rPr lang="en-US" dirty="0">
                <a:solidFill>
                  <a:schemeClr val="hlink"/>
                </a:solidFill>
              </a:rPr>
              <a:t>Capsule Summaries</a:t>
            </a:r>
            <a:r>
              <a:rPr lang="en-US" dirty="0"/>
              <a:t> </a:t>
            </a:r>
            <a:r>
              <a:rPr lang="en-US" b="0" dirty="0">
                <a:solidFill>
                  <a:schemeClr val="tx1"/>
                </a:solidFill>
              </a:rPr>
              <a:t>of all the key data</a:t>
            </a:r>
          </a:p>
          <a:p>
            <a:pPr eaLnBrk="1" hangingPunct="1">
              <a:defRPr/>
            </a:pPr>
            <a:r>
              <a:rPr lang="en-US" dirty="0"/>
              <a:t>CME-certified Expert Analysis </a:t>
            </a:r>
            <a:r>
              <a:rPr lang="en-US" b="0" dirty="0">
                <a:solidFill>
                  <a:schemeClr val="tx1"/>
                </a:solidFill>
              </a:rPr>
              <a:t>with expert commentary on key studies </a:t>
            </a:r>
          </a:p>
          <a:p>
            <a:pPr eaLnBrk="1" hangingPunct="1">
              <a:defRPr/>
            </a:pPr>
            <a:r>
              <a:rPr lang="en-US" altLang="en-US" dirty="0">
                <a:solidFill>
                  <a:srgbClr val="F6A108"/>
                </a:solidFill>
                <a:ea typeface="ＭＳ Ｐゴシック" pitchFamily="34" charset="-128"/>
              </a:rPr>
              <a:t>ClinicalThought™ </a:t>
            </a:r>
            <a:r>
              <a:rPr lang="en-US" altLang="en-US" b="0" dirty="0">
                <a:solidFill>
                  <a:schemeClr val="tx1"/>
                </a:solidFill>
                <a:ea typeface="ＭＳ Ｐゴシック" pitchFamily="34" charset="-128"/>
              </a:rPr>
              <a:t>expert faculty commentaries</a:t>
            </a:r>
            <a:endParaRPr lang="en-US" b="0" dirty="0">
              <a:solidFill>
                <a:schemeClr val="tx1"/>
              </a:solidFill>
            </a:endParaRPr>
          </a:p>
          <a:p>
            <a:pPr eaLnBrk="1" hangingPunct="1">
              <a:defRPr/>
            </a:pPr>
            <a:endParaRPr lang="en-US" b="0" dirty="0">
              <a:solidFill>
                <a:schemeClr val="tx1"/>
              </a:solidFill>
            </a:endParaRPr>
          </a:p>
        </p:txBody>
      </p:sp>
      <p:sp>
        <p:nvSpPr>
          <p:cNvPr id="11" name="Content Placeholder 10"/>
          <p:cNvSpPr>
            <a:spLocks noGrp="1"/>
          </p:cNvSpPr>
          <p:nvPr>
            <p:ph sz="quarter" idx="11"/>
          </p:nvPr>
        </p:nvSpPr>
        <p:spPr>
          <a:xfrm>
            <a:off x="385763" y="4856163"/>
            <a:ext cx="8462962" cy="1155700"/>
          </a:xfrm>
        </p:spPr>
        <p:txBody>
          <a:bodyPr rtlCol="0">
            <a:normAutofit/>
          </a:bodyPr>
          <a:lstStyle/>
          <a:p>
            <a:pPr>
              <a:buClr>
                <a:schemeClr val="accent6"/>
              </a:buClr>
              <a:defRPr/>
            </a:pPr>
            <a:r>
              <a:rPr lang="en-US" dirty="0">
                <a:hlinkClick r:id="rId3"/>
              </a:rPr>
              <a:t>clinicaloptions.com/2016Boston</a:t>
            </a:r>
            <a:endParaRPr lang="en-US" dirty="0"/>
          </a:p>
        </p:txBody>
      </p:sp>
      <p:sp>
        <p:nvSpPr>
          <p:cNvPr id="63493" name="Rectangle 3"/>
          <p:cNvSpPr>
            <a:spLocks noChangeArrowheads="1"/>
          </p:cNvSpPr>
          <p:nvPr/>
        </p:nvSpPr>
        <p:spPr bwMode="auto">
          <a:xfrm>
            <a:off x="5318125" y="634682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endParaRPr lang="en-GB" altLang="en-US" sz="2400" b="0" dirty="0">
              <a:latin typeface="Times" panose="02020603050405020304" pitchFamily="18" charset="0"/>
            </a:endParaRPr>
          </a:p>
        </p:txBody>
      </p:sp>
    </p:spTree>
    <p:extLst>
      <p:ext uri="{BB962C8B-B14F-4D97-AF65-F5344CB8AC3E}">
        <p14:creationId xmlns:p14="http://schemas.microsoft.com/office/powerpoint/2010/main" val="38614352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2"/>
          <p:cNvSpPr>
            <a:spLocks noGrp="1"/>
          </p:cNvSpPr>
          <p:nvPr>
            <p:ph type="title"/>
          </p:nvPr>
        </p:nvSpPr>
        <p:spPr>
          <a:xfrm>
            <a:off x="377825" y="238125"/>
            <a:ext cx="8442325" cy="1103313"/>
          </a:xfrm>
        </p:spPr>
        <p:txBody>
          <a:bodyPr/>
          <a:lstStyle/>
          <a:p>
            <a:r>
              <a:rPr lang="en-US" altLang="en-US" dirty="0">
                <a:ea typeface="MS PGothic" panose="020B0600070205080204" pitchFamily="34" charset="-128"/>
              </a:rPr>
              <a:t>Summary of Approved Direct-Acting Antivirals Discussed in This Slideset</a:t>
            </a:r>
          </a:p>
        </p:txBody>
      </p:sp>
      <p:graphicFrame>
        <p:nvGraphicFramePr>
          <p:cNvPr id="9" name="Table 8"/>
          <p:cNvGraphicFramePr>
            <a:graphicFrameLocks noGrp="1"/>
          </p:cNvGraphicFramePr>
          <p:nvPr>
            <p:extLst>
              <p:ext uri="{D42A27DB-BD31-4B8C-83A1-F6EECF244321}">
                <p14:modId xmlns:p14="http://schemas.microsoft.com/office/powerpoint/2010/main" val="2477748927"/>
              </p:ext>
            </p:extLst>
          </p:nvPr>
        </p:nvGraphicFramePr>
        <p:xfrm>
          <a:off x="382588" y="1604963"/>
          <a:ext cx="8464550" cy="4572000"/>
        </p:xfrm>
        <a:graphic>
          <a:graphicData uri="http://schemas.openxmlformats.org/drawingml/2006/table">
            <a:tbl>
              <a:tblPr/>
              <a:tblGrid>
                <a:gridCol w="3126895">
                  <a:extLst>
                    <a:ext uri="{9D8B030D-6E8A-4147-A177-3AD203B41FA5}">
                      <a16:colId xmlns:a16="http://schemas.microsoft.com/office/drawing/2014/main" xmlns="" val="20000"/>
                    </a:ext>
                  </a:extLst>
                </a:gridCol>
                <a:gridCol w="1605468">
                  <a:extLst>
                    <a:ext uri="{9D8B030D-6E8A-4147-A177-3AD203B41FA5}">
                      <a16:colId xmlns:a16="http://schemas.microsoft.com/office/drawing/2014/main" xmlns="" val="20001"/>
                    </a:ext>
                  </a:extLst>
                </a:gridCol>
                <a:gridCol w="3732187">
                  <a:extLst>
                    <a:ext uri="{9D8B030D-6E8A-4147-A177-3AD203B41FA5}">
                      <a16:colId xmlns:a16="http://schemas.microsoft.com/office/drawing/2014/main" xmlns="" val="20002"/>
                    </a:ext>
                  </a:extLst>
                </a:gridCol>
              </a:tblGrid>
              <a:tr h="36576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FFFFFF"/>
                          </a:solidFill>
                          <a:effectLst/>
                          <a:latin typeface="Arial" charset="0"/>
                          <a:ea typeface="ＭＳ Ｐゴシック" charset="-128"/>
                        </a:rPr>
                        <a:t>Drug</a:t>
                      </a:r>
                    </a:p>
                  </a:txBody>
                  <a:tcPr marL="91447" marR="91447" horzOverflow="overflow">
                    <a:lnL>
                      <a:noFill/>
                    </a:lnL>
                    <a:lnR>
                      <a:noFill/>
                    </a:lnR>
                    <a:lnT>
                      <a:noFill/>
                    </a:lnT>
                    <a:lnB>
                      <a:noFill/>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FFFFFF"/>
                          </a:solidFill>
                          <a:effectLst/>
                          <a:latin typeface="Arial" charset="0"/>
                          <a:ea typeface="ＭＳ Ｐゴシック" charset="-128"/>
                        </a:rPr>
                        <a:t>Abbreviation</a:t>
                      </a:r>
                    </a:p>
                  </a:txBody>
                  <a:tcPr marL="91447" marR="91447" horzOverflow="overflow">
                    <a:lnL>
                      <a:noFill/>
                    </a:lnL>
                    <a:lnR>
                      <a:noFill/>
                    </a:lnR>
                    <a:lnT>
                      <a:noFill/>
                    </a:lnT>
                    <a:lnB>
                      <a:noFill/>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FFFFFF"/>
                          </a:solidFill>
                          <a:effectLst/>
                          <a:latin typeface="Arial" charset="0"/>
                          <a:ea typeface="ＭＳ Ｐゴシック" charset="-128"/>
                        </a:rPr>
                        <a:t>Class</a:t>
                      </a:r>
                    </a:p>
                  </a:txBody>
                  <a:tcPr marL="91447" marR="91447" horzOverflow="overflow">
                    <a:lnL>
                      <a:noFill/>
                    </a:lnL>
                    <a:lnR>
                      <a:noFill/>
                    </a:lnR>
                    <a:lnT>
                      <a:noFill/>
                    </a:lnT>
                    <a:lnB>
                      <a:noFill/>
                    </a:lnB>
                    <a:lnTlToBr>
                      <a:noFill/>
                    </a:lnTlToBr>
                    <a:lnBlToTr>
                      <a:noFill/>
                    </a:lnBlToTr>
                    <a:solidFill>
                      <a:schemeClr val="accent1"/>
                    </a:solidFill>
                  </a:tcPr>
                </a:tc>
                <a:extLst>
                  <a:ext uri="{0D108BD9-81ED-4DB2-BD59-A6C34878D82A}">
                    <a16:rowId xmlns:a16="http://schemas.microsoft.com/office/drawing/2014/main" xmlns="" val="10000"/>
                  </a:ext>
                </a:extLst>
              </a:tr>
              <a:tr h="365760">
                <a:tc>
                  <a:txBody>
                    <a:bodyPr/>
                    <a:lstStyle/>
                    <a:p>
                      <a:pPr algn="l" fontAlgn="b"/>
                      <a:r>
                        <a:rPr lang="en-US" sz="1800" b="0" i="0" u="none" strike="noStrike" dirty="0">
                          <a:solidFill>
                            <a:schemeClr val="bg2">
                              <a:lumMod val="10000"/>
                            </a:schemeClr>
                          </a:solidFill>
                          <a:effectLst/>
                          <a:latin typeface="+mn-lt"/>
                        </a:rPr>
                        <a:t>Grazoprevir</a:t>
                      </a:r>
                    </a:p>
                  </a:txBody>
                  <a:tcPr marL="91447" marR="91447" anchor="ctr">
                    <a:lnL>
                      <a:noFill/>
                    </a:lnL>
                    <a:lnR>
                      <a:noFill/>
                    </a:lnR>
                    <a:lnT>
                      <a:noFill/>
                    </a:lnT>
                    <a:lnB>
                      <a:noFill/>
                    </a:lnB>
                    <a:lnTlToBr>
                      <a:noFill/>
                    </a:lnTlToBr>
                    <a:lnBlToTr>
                      <a:noFill/>
                    </a:lnBlToTr>
                    <a:solidFill>
                      <a:schemeClr val="bg2"/>
                    </a:solidFill>
                  </a:tcPr>
                </a:tc>
                <a:tc>
                  <a:txBody>
                    <a:bodyPr/>
                    <a:lstStyle/>
                    <a:p>
                      <a:pPr algn="ctr" fontAlgn="b"/>
                      <a:r>
                        <a:rPr lang="en-US" sz="1800" b="0" i="0" u="none" strike="noStrike" dirty="0">
                          <a:solidFill>
                            <a:schemeClr val="bg2">
                              <a:lumMod val="10000"/>
                            </a:schemeClr>
                          </a:solidFill>
                          <a:effectLst/>
                          <a:latin typeface="+mn-lt"/>
                        </a:rPr>
                        <a:t>GZR</a:t>
                      </a:r>
                    </a:p>
                  </a:txBody>
                  <a:tcPr marL="91447" marR="91447" anchor="ctr">
                    <a:lnL>
                      <a:noFill/>
                    </a:lnL>
                    <a:lnR>
                      <a:noFill/>
                    </a:lnR>
                    <a:lnT>
                      <a:noFill/>
                    </a:lnT>
                    <a:lnB>
                      <a:noFill/>
                    </a:lnB>
                    <a:lnTlToBr>
                      <a:noFill/>
                    </a:lnTlToBr>
                    <a:lnBlToTr>
                      <a:noFill/>
                    </a:lnBlToTr>
                    <a:solidFill>
                      <a:schemeClr val="bg2"/>
                    </a:solidFill>
                  </a:tcPr>
                </a:tc>
                <a:tc>
                  <a:txBody>
                    <a:bodyPr/>
                    <a:lstStyle/>
                    <a:p>
                      <a:pPr algn="ctr" rtl="0" fontAlgn="ctr"/>
                      <a:r>
                        <a:rPr lang="en-US" sz="1800" b="0" i="0" u="none" strike="noStrike" dirty="0">
                          <a:solidFill>
                            <a:schemeClr val="bg2">
                              <a:lumMod val="10000"/>
                            </a:schemeClr>
                          </a:solidFill>
                          <a:effectLst/>
                          <a:latin typeface="+mn-lt"/>
                        </a:rPr>
                        <a:t>NS3/4A protease inhibitor</a:t>
                      </a:r>
                    </a:p>
                  </a:txBody>
                  <a:tcPr marL="91447" marR="91447" anchor="ctr">
                    <a:lnL>
                      <a:noFill/>
                    </a:lnL>
                    <a:lnR>
                      <a:noFill/>
                    </a:lnR>
                    <a:lnT>
                      <a:noFill/>
                    </a:lnT>
                    <a:lnB>
                      <a:noFill/>
                    </a:lnB>
                    <a:lnTlToBr>
                      <a:noFill/>
                    </a:lnTlToBr>
                    <a:lnBlToTr>
                      <a:noFill/>
                    </a:lnBlToTr>
                    <a:solidFill>
                      <a:schemeClr val="bg2"/>
                    </a:solidFill>
                  </a:tcPr>
                </a:tc>
                <a:extLst>
                  <a:ext uri="{0D108BD9-81ED-4DB2-BD59-A6C34878D82A}">
                    <a16:rowId xmlns:a16="http://schemas.microsoft.com/office/drawing/2014/main" xmlns="" val="10002"/>
                  </a:ext>
                </a:extLst>
              </a:tr>
              <a:tr h="365760">
                <a:tc>
                  <a:txBody>
                    <a:bodyPr/>
                    <a:lstStyle/>
                    <a:p>
                      <a:pPr algn="l" rtl="0" fontAlgn="ctr"/>
                      <a:r>
                        <a:rPr lang="en-US" sz="1800" b="0" i="0" u="none" strike="noStrike" dirty="0">
                          <a:solidFill>
                            <a:schemeClr val="bg2">
                              <a:lumMod val="10000"/>
                            </a:schemeClr>
                          </a:solidFill>
                          <a:effectLst/>
                          <a:latin typeface="+mn-lt"/>
                        </a:rPr>
                        <a:t>Paritaprevir</a:t>
                      </a:r>
                    </a:p>
                  </a:txBody>
                  <a:tcPr marL="91447" marR="91447" anchor="ctr">
                    <a:lnL>
                      <a:noFill/>
                    </a:lnL>
                    <a:lnR>
                      <a:noFill/>
                    </a:lnR>
                    <a:lnT>
                      <a:noFill/>
                    </a:lnT>
                    <a:lnB>
                      <a:noFill/>
                    </a:lnB>
                    <a:lnTlToBr>
                      <a:noFill/>
                    </a:lnTlToBr>
                    <a:lnBlToTr>
                      <a:noFill/>
                    </a:lnBlToTr>
                    <a:solidFill>
                      <a:schemeClr val="tx1">
                        <a:lumMod val="95000"/>
                      </a:schemeClr>
                    </a:solidFill>
                  </a:tcPr>
                </a:tc>
                <a:tc>
                  <a:txBody>
                    <a:bodyPr/>
                    <a:lstStyle/>
                    <a:p>
                      <a:pPr algn="ctr" rtl="0" fontAlgn="ctr"/>
                      <a:r>
                        <a:rPr lang="en-US" sz="1800" b="0" i="0" u="none" strike="noStrike" dirty="0">
                          <a:solidFill>
                            <a:schemeClr val="bg2">
                              <a:lumMod val="10000"/>
                            </a:schemeClr>
                          </a:solidFill>
                          <a:effectLst/>
                          <a:latin typeface="+mn-lt"/>
                        </a:rPr>
                        <a:t>PTV</a:t>
                      </a:r>
                    </a:p>
                  </a:txBody>
                  <a:tcPr marL="91447" marR="91447" anchor="ctr">
                    <a:lnL>
                      <a:noFill/>
                    </a:lnL>
                    <a:lnR>
                      <a:noFill/>
                    </a:lnR>
                    <a:lnT>
                      <a:noFill/>
                    </a:lnT>
                    <a:lnB>
                      <a:noFill/>
                    </a:lnB>
                    <a:lnTlToBr>
                      <a:noFill/>
                    </a:lnTlToBr>
                    <a:lnBlToTr>
                      <a:noFill/>
                    </a:lnBlToTr>
                    <a:solidFill>
                      <a:schemeClr val="tx1">
                        <a:lumMod val="95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800" b="0" i="0" u="none" strike="noStrike" dirty="0">
                          <a:solidFill>
                            <a:schemeClr val="bg2">
                              <a:lumMod val="10000"/>
                            </a:schemeClr>
                          </a:solidFill>
                          <a:effectLst/>
                          <a:latin typeface="+mn-lt"/>
                        </a:rPr>
                        <a:t>NS3/4A protease inhibitor</a:t>
                      </a:r>
                    </a:p>
                  </a:txBody>
                  <a:tcPr marL="91447" marR="91447" anchor="ctr">
                    <a:lnL>
                      <a:noFill/>
                    </a:lnL>
                    <a:lnR>
                      <a:noFill/>
                    </a:lnR>
                    <a:lnT>
                      <a:noFill/>
                    </a:lnT>
                    <a:lnB>
                      <a:noFill/>
                    </a:lnB>
                    <a:lnTlToBr>
                      <a:noFill/>
                    </a:lnTlToBr>
                    <a:lnBlToTr>
                      <a:noFill/>
                    </a:lnBlToTr>
                    <a:solidFill>
                      <a:schemeClr val="tx1">
                        <a:lumMod val="95000"/>
                      </a:schemeClr>
                    </a:solidFill>
                  </a:tcPr>
                </a:tc>
                <a:extLst>
                  <a:ext uri="{0D108BD9-81ED-4DB2-BD59-A6C34878D82A}">
                    <a16:rowId xmlns:a16="http://schemas.microsoft.com/office/drawing/2014/main" xmlns="" val="10004"/>
                  </a:ext>
                </a:extLst>
              </a:tr>
              <a:tr h="365760">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800" b="0" i="0" u="none" strike="noStrike" dirty="0">
                          <a:solidFill>
                            <a:schemeClr val="bg2">
                              <a:lumMod val="10000"/>
                            </a:schemeClr>
                          </a:solidFill>
                          <a:effectLst/>
                          <a:latin typeface="+mn-lt"/>
                        </a:rPr>
                        <a:t>Simeprevir</a:t>
                      </a:r>
                    </a:p>
                  </a:txBody>
                  <a:tcPr marL="91447" marR="91447" anchor="ctr">
                    <a:lnL>
                      <a:noFill/>
                    </a:lnL>
                    <a:lnR>
                      <a:noFill/>
                    </a:lnR>
                    <a:lnT>
                      <a:noFill/>
                    </a:lnT>
                    <a:lnB>
                      <a:noFill/>
                    </a:lnB>
                    <a:lnTlToBr>
                      <a:noFill/>
                    </a:lnTlToBr>
                    <a:lnBlToTr>
                      <a:noFill/>
                    </a:lnBlToTr>
                    <a:solidFill>
                      <a:schemeClr val="bg2"/>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800" b="0" i="0" u="none" strike="noStrike" dirty="0">
                          <a:solidFill>
                            <a:schemeClr val="bg2">
                              <a:lumMod val="10000"/>
                            </a:schemeClr>
                          </a:solidFill>
                          <a:effectLst/>
                          <a:latin typeface="+mn-lt"/>
                        </a:rPr>
                        <a:t>SMV</a:t>
                      </a:r>
                    </a:p>
                  </a:txBody>
                  <a:tcPr marL="91447" marR="91447" anchor="ctr">
                    <a:lnL>
                      <a:noFill/>
                    </a:lnL>
                    <a:lnR>
                      <a:noFill/>
                    </a:lnR>
                    <a:lnT>
                      <a:noFill/>
                    </a:lnT>
                    <a:lnB>
                      <a:noFill/>
                    </a:lnB>
                    <a:lnTlToBr>
                      <a:noFill/>
                    </a:lnTlToBr>
                    <a:lnBlToTr>
                      <a:noFill/>
                    </a:lnBlToTr>
                    <a:solidFill>
                      <a:schemeClr val="bg2"/>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800" b="0" i="0" u="none" strike="noStrike" dirty="0">
                          <a:solidFill>
                            <a:schemeClr val="bg2">
                              <a:lumMod val="10000"/>
                            </a:schemeClr>
                          </a:solidFill>
                          <a:effectLst/>
                          <a:latin typeface="+mn-lt"/>
                        </a:rPr>
                        <a:t>NS3/4A protease inhibitor</a:t>
                      </a:r>
                    </a:p>
                  </a:txBody>
                  <a:tcPr marL="91447" marR="91447" anchor="ctr">
                    <a:lnL>
                      <a:noFill/>
                    </a:lnL>
                    <a:lnR>
                      <a:noFill/>
                    </a:lnR>
                    <a:lnT>
                      <a:noFill/>
                    </a:lnT>
                    <a:lnB>
                      <a:noFill/>
                    </a:lnB>
                    <a:lnTlToBr>
                      <a:noFill/>
                    </a:lnTlToBr>
                    <a:lnBlToTr>
                      <a:noFill/>
                    </a:lnBlToTr>
                    <a:solidFill>
                      <a:schemeClr val="bg2"/>
                    </a:solidFill>
                  </a:tcPr>
                </a:tc>
                <a:extLst>
                  <a:ext uri="{0D108BD9-81ED-4DB2-BD59-A6C34878D82A}">
                    <a16:rowId xmlns:a16="http://schemas.microsoft.com/office/drawing/2014/main" xmlns="" val="10005"/>
                  </a:ext>
                </a:extLst>
              </a:tr>
              <a:tr h="365760">
                <a:tc>
                  <a:txBody>
                    <a:bodyPr/>
                    <a:lstStyle/>
                    <a:p>
                      <a:pPr algn="l" rtl="0" fontAlgn="ctr"/>
                      <a:r>
                        <a:rPr lang="en-US" sz="1800" b="0" i="0" u="none" strike="noStrike" dirty="0">
                          <a:solidFill>
                            <a:schemeClr val="bg2">
                              <a:lumMod val="10000"/>
                            </a:schemeClr>
                          </a:solidFill>
                          <a:effectLst/>
                          <a:latin typeface="+mn-lt"/>
                        </a:rPr>
                        <a:t>Daclatasvir</a:t>
                      </a:r>
                    </a:p>
                  </a:txBody>
                  <a:tcPr marL="91447" marR="91447" anchor="ctr">
                    <a:lnL>
                      <a:noFill/>
                    </a:lnL>
                    <a:lnR>
                      <a:noFill/>
                    </a:lnR>
                    <a:lnT>
                      <a:noFill/>
                    </a:lnT>
                    <a:lnB>
                      <a:noFill/>
                    </a:lnB>
                    <a:lnTlToBr>
                      <a:noFill/>
                    </a:lnTlToBr>
                    <a:lnBlToTr>
                      <a:noFill/>
                    </a:lnBlToTr>
                    <a:solidFill>
                      <a:schemeClr val="tx1">
                        <a:lumMod val="95000"/>
                      </a:schemeClr>
                    </a:solidFill>
                  </a:tcPr>
                </a:tc>
                <a:tc>
                  <a:txBody>
                    <a:bodyPr/>
                    <a:lstStyle/>
                    <a:p>
                      <a:pPr algn="ctr" rtl="0" fontAlgn="ctr"/>
                      <a:r>
                        <a:rPr lang="en-US" sz="1800" b="0" i="0" u="none" strike="noStrike" dirty="0">
                          <a:solidFill>
                            <a:schemeClr val="bg2">
                              <a:lumMod val="10000"/>
                            </a:schemeClr>
                          </a:solidFill>
                          <a:effectLst/>
                          <a:latin typeface="+mn-lt"/>
                        </a:rPr>
                        <a:t>DCV</a:t>
                      </a:r>
                    </a:p>
                  </a:txBody>
                  <a:tcPr marL="91447" marR="91447" anchor="ctr">
                    <a:lnL>
                      <a:noFill/>
                    </a:lnL>
                    <a:lnR>
                      <a:noFill/>
                    </a:lnR>
                    <a:lnT>
                      <a:noFill/>
                    </a:lnT>
                    <a:lnB>
                      <a:noFill/>
                    </a:lnB>
                    <a:lnTlToBr>
                      <a:noFill/>
                    </a:lnTlToBr>
                    <a:lnBlToTr>
                      <a:noFill/>
                    </a:lnBlToTr>
                    <a:solidFill>
                      <a:schemeClr val="tx1">
                        <a:lumMod val="95000"/>
                      </a:schemeClr>
                    </a:solidFill>
                  </a:tcPr>
                </a:tc>
                <a:tc>
                  <a:txBody>
                    <a:bodyPr/>
                    <a:lstStyle/>
                    <a:p>
                      <a:pPr algn="ctr" rtl="0" fontAlgn="ctr"/>
                      <a:r>
                        <a:rPr lang="en-US" sz="1800" b="0" i="0" u="none" strike="noStrike" dirty="0">
                          <a:solidFill>
                            <a:schemeClr val="bg2">
                              <a:lumMod val="10000"/>
                            </a:schemeClr>
                          </a:solidFill>
                          <a:effectLst/>
                          <a:latin typeface="+mn-lt"/>
                        </a:rPr>
                        <a:t>NS5A inhibitor</a:t>
                      </a:r>
                    </a:p>
                  </a:txBody>
                  <a:tcPr marL="91447" marR="91447" anchor="ctr">
                    <a:lnL>
                      <a:noFill/>
                    </a:lnL>
                    <a:lnR>
                      <a:noFill/>
                    </a:lnR>
                    <a:lnT>
                      <a:noFill/>
                    </a:lnT>
                    <a:lnB>
                      <a:noFill/>
                    </a:lnB>
                    <a:lnTlToBr>
                      <a:noFill/>
                    </a:lnTlToBr>
                    <a:lnBlToTr>
                      <a:noFill/>
                    </a:lnBlToTr>
                    <a:solidFill>
                      <a:schemeClr val="tx1">
                        <a:lumMod val="95000"/>
                      </a:schemeClr>
                    </a:solidFill>
                  </a:tcPr>
                </a:tc>
                <a:extLst>
                  <a:ext uri="{0D108BD9-81ED-4DB2-BD59-A6C34878D82A}">
                    <a16:rowId xmlns:a16="http://schemas.microsoft.com/office/drawing/2014/main" xmlns="" val="10001"/>
                  </a:ext>
                </a:extLst>
              </a:tr>
              <a:tr h="365760">
                <a:tc>
                  <a:txBody>
                    <a:bodyPr/>
                    <a:lstStyle/>
                    <a:p>
                      <a:pPr algn="l" fontAlgn="b"/>
                      <a:r>
                        <a:rPr lang="en-US" sz="1800" b="0" i="0" u="none" strike="noStrike" dirty="0">
                          <a:solidFill>
                            <a:schemeClr val="bg2">
                              <a:lumMod val="10000"/>
                            </a:schemeClr>
                          </a:solidFill>
                          <a:effectLst/>
                          <a:latin typeface="+mn-lt"/>
                        </a:rPr>
                        <a:t>Elbasvir</a:t>
                      </a:r>
                    </a:p>
                  </a:txBody>
                  <a:tcPr marL="91447" marR="91447" anchor="ctr">
                    <a:lnL>
                      <a:noFill/>
                    </a:lnL>
                    <a:lnR>
                      <a:noFill/>
                    </a:lnR>
                    <a:lnT>
                      <a:noFill/>
                    </a:lnT>
                    <a:lnB>
                      <a:noFill/>
                    </a:lnB>
                    <a:lnTlToBr>
                      <a:noFill/>
                    </a:lnTlToBr>
                    <a:lnBlToTr>
                      <a:noFill/>
                    </a:lnBlToTr>
                    <a:solidFill>
                      <a:schemeClr val="bg2"/>
                    </a:solidFill>
                  </a:tcPr>
                </a:tc>
                <a:tc>
                  <a:txBody>
                    <a:bodyPr/>
                    <a:lstStyle/>
                    <a:p>
                      <a:pPr algn="ctr" fontAlgn="b"/>
                      <a:r>
                        <a:rPr lang="en-US" sz="1800" b="0" i="0" u="none" strike="noStrike" dirty="0">
                          <a:solidFill>
                            <a:schemeClr val="bg2">
                              <a:lumMod val="10000"/>
                            </a:schemeClr>
                          </a:solidFill>
                          <a:effectLst/>
                          <a:latin typeface="+mn-lt"/>
                        </a:rPr>
                        <a:t>EBR</a:t>
                      </a:r>
                    </a:p>
                  </a:txBody>
                  <a:tcPr marL="91447" marR="91447" anchor="ctr">
                    <a:lnL>
                      <a:noFill/>
                    </a:lnL>
                    <a:lnR>
                      <a:noFill/>
                    </a:lnR>
                    <a:lnT>
                      <a:noFill/>
                    </a:lnT>
                    <a:lnB>
                      <a:noFill/>
                    </a:lnB>
                    <a:lnTlToBr>
                      <a:noFill/>
                    </a:lnTlToBr>
                    <a:lnBlToTr>
                      <a:noFill/>
                    </a:lnBlToTr>
                    <a:solidFill>
                      <a:schemeClr val="bg2"/>
                    </a:solidFill>
                  </a:tcPr>
                </a:tc>
                <a:tc>
                  <a:txBody>
                    <a:bodyPr/>
                    <a:lstStyle/>
                    <a:p>
                      <a:pPr algn="ctr" rtl="0" fontAlgn="ctr"/>
                      <a:r>
                        <a:rPr lang="en-US" sz="1800" b="0" i="0" u="none" strike="noStrike" dirty="0">
                          <a:solidFill>
                            <a:schemeClr val="bg2">
                              <a:lumMod val="10000"/>
                            </a:schemeClr>
                          </a:solidFill>
                          <a:effectLst/>
                          <a:latin typeface="+mn-lt"/>
                        </a:rPr>
                        <a:t>NS5A inhibitor</a:t>
                      </a:r>
                    </a:p>
                  </a:txBody>
                  <a:tcPr marL="91447" marR="91447" anchor="ctr">
                    <a:lnL>
                      <a:noFill/>
                    </a:lnL>
                    <a:lnR>
                      <a:noFill/>
                    </a:lnR>
                    <a:lnT>
                      <a:noFill/>
                    </a:lnT>
                    <a:lnB>
                      <a:noFill/>
                    </a:lnB>
                    <a:lnTlToBr>
                      <a:noFill/>
                    </a:lnTlToBr>
                    <a:lnBlToTr>
                      <a:noFill/>
                    </a:lnBlToTr>
                    <a:solidFill>
                      <a:schemeClr val="bg2"/>
                    </a:solidFill>
                  </a:tcPr>
                </a:tc>
                <a:extLst>
                  <a:ext uri="{0D108BD9-81ED-4DB2-BD59-A6C34878D82A}">
                    <a16:rowId xmlns:a16="http://schemas.microsoft.com/office/drawing/2014/main" xmlns="" val="10003"/>
                  </a:ext>
                </a:extLst>
              </a:tr>
              <a:tr h="365760">
                <a:tc>
                  <a:txBody>
                    <a:bodyPr/>
                    <a:lstStyle/>
                    <a:p>
                      <a:pPr algn="l" rtl="0" fontAlgn="ctr"/>
                      <a:r>
                        <a:rPr lang="en-US" sz="1800" b="0" i="0" u="none" strike="noStrike" dirty="0">
                          <a:solidFill>
                            <a:schemeClr val="bg2">
                              <a:lumMod val="10000"/>
                            </a:schemeClr>
                          </a:solidFill>
                          <a:effectLst/>
                          <a:latin typeface="+mn-lt"/>
                        </a:rPr>
                        <a:t>Ledipasvir </a:t>
                      </a:r>
                    </a:p>
                  </a:txBody>
                  <a:tcPr marL="91447" marR="91447" anchor="ctr">
                    <a:lnL>
                      <a:noFill/>
                    </a:lnL>
                    <a:lnR>
                      <a:noFill/>
                    </a:lnR>
                    <a:lnT>
                      <a:noFill/>
                    </a:lnT>
                    <a:lnB>
                      <a:noFill/>
                    </a:lnB>
                    <a:lnTlToBr>
                      <a:noFill/>
                    </a:lnTlToBr>
                    <a:lnBlToTr>
                      <a:noFill/>
                    </a:lnBlToTr>
                    <a:solidFill>
                      <a:schemeClr val="tx1">
                        <a:lumMod val="95000"/>
                      </a:schemeClr>
                    </a:solidFill>
                  </a:tcPr>
                </a:tc>
                <a:tc>
                  <a:txBody>
                    <a:bodyPr/>
                    <a:lstStyle/>
                    <a:p>
                      <a:pPr algn="ctr" rtl="0" fontAlgn="ctr"/>
                      <a:r>
                        <a:rPr lang="en-US" sz="1800" b="0" i="0" u="none" strike="noStrike" dirty="0">
                          <a:solidFill>
                            <a:schemeClr val="bg2">
                              <a:lumMod val="10000"/>
                            </a:schemeClr>
                          </a:solidFill>
                          <a:effectLst/>
                          <a:latin typeface="+mn-lt"/>
                        </a:rPr>
                        <a:t>LDV</a:t>
                      </a:r>
                    </a:p>
                  </a:txBody>
                  <a:tcPr marL="91447" marR="91447" anchor="ctr">
                    <a:lnL>
                      <a:noFill/>
                    </a:lnL>
                    <a:lnR>
                      <a:noFill/>
                    </a:lnR>
                    <a:lnT>
                      <a:noFill/>
                    </a:lnT>
                    <a:lnB>
                      <a:noFill/>
                    </a:lnB>
                    <a:lnTlToBr>
                      <a:noFill/>
                    </a:lnTlToBr>
                    <a:lnBlToTr>
                      <a:noFill/>
                    </a:lnBlToTr>
                    <a:solidFill>
                      <a:schemeClr val="tx1">
                        <a:lumMod val="95000"/>
                      </a:schemeClr>
                    </a:solidFill>
                  </a:tcPr>
                </a:tc>
                <a:tc>
                  <a:txBody>
                    <a:bodyPr/>
                    <a:lstStyle/>
                    <a:p>
                      <a:pPr algn="ctr" rtl="0" fontAlgn="ctr"/>
                      <a:r>
                        <a:rPr lang="en-US" sz="1800" b="0" i="0" u="none" strike="noStrike" dirty="0">
                          <a:solidFill>
                            <a:schemeClr val="bg2">
                              <a:lumMod val="10000"/>
                            </a:schemeClr>
                          </a:solidFill>
                          <a:effectLst/>
                          <a:latin typeface="+mn-lt"/>
                        </a:rPr>
                        <a:t>NS5A inhibitor</a:t>
                      </a:r>
                    </a:p>
                  </a:txBody>
                  <a:tcPr marL="91447" marR="91447" anchor="ctr">
                    <a:lnL>
                      <a:noFill/>
                    </a:lnL>
                    <a:lnR>
                      <a:noFill/>
                    </a:lnR>
                    <a:lnT>
                      <a:noFill/>
                    </a:lnT>
                    <a:lnB>
                      <a:noFill/>
                    </a:lnB>
                    <a:lnTlToBr>
                      <a:noFill/>
                    </a:lnTlToBr>
                    <a:lnBlToTr>
                      <a:noFill/>
                    </a:lnBlToTr>
                    <a:solidFill>
                      <a:schemeClr val="tx1">
                        <a:lumMod val="95000"/>
                      </a:schemeClr>
                    </a:solidFill>
                  </a:tcPr>
                </a:tc>
                <a:extLst>
                  <a:ext uri="{0D108BD9-81ED-4DB2-BD59-A6C34878D82A}">
                    <a16:rowId xmlns:a16="http://schemas.microsoft.com/office/drawing/2014/main" xmlns="" val="10006"/>
                  </a:ext>
                </a:extLst>
              </a:tr>
              <a:tr h="365760">
                <a:tc>
                  <a:txBody>
                    <a:bodyPr/>
                    <a:lstStyle/>
                    <a:p>
                      <a:pPr algn="l" rtl="0" fontAlgn="ctr"/>
                      <a:r>
                        <a:rPr lang="en-US" sz="1800" b="0" i="0" u="none" strike="noStrike" dirty="0">
                          <a:solidFill>
                            <a:schemeClr val="bg2">
                              <a:lumMod val="10000"/>
                            </a:schemeClr>
                          </a:solidFill>
                          <a:effectLst/>
                          <a:latin typeface="+mn-lt"/>
                        </a:rPr>
                        <a:t>Ombitasvir</a:t>
                      </a:r>
                    </a:p>
                  </a:txBody>
                  <a:tcPr marL="91447" marR="91447" anchor="ctr">
                    <a:lnL>
                      <a:noFill/>
                    </a:lnL>
                    <a:lnR>
                      <a:noFill/>
                    </a:lnR>
                    <a:lnT>
                      <a:noFill/>
                    </a:lnT>
                    <a:lnB>
                      <a:noFill/>
                    </a:lnB>
                    <a:lnTlToBr>
                      <a:noFill/>
                    </a:lnTlToBr>
                    <a:lnBlToTr>
                      <a:noFill/>
                    </a:lnBlToTr>
                    <a:solidFill>
                      <a:schemeClr val="bg2"/>
                    </a:solidFill>
                  </a:tcPr>
                </a:tc>
                <a:tc>
                  <a:txBody>
                    <a:bodyPr/>
                    <a:lstStyle/>
                    <a:p>
                      <a:pPr algn="ctr" rtl="0" fontAlgn="ctr"/>
                      <a:r>
                        <a:rPr lang="en-US" sz="1800" b="0" i="0" u="none" strike="noStrike" dirty="0">
                          <a:solidFill>
                            <a:schemeClr val="bg2">
                              <a:lumMod val="10000"/>
                            </a:schemeClr>
                          </a:solidFill>
                          <a:effectLst/>
                          <a:latin typeface="+mn-lt"/>
                        </a:rPr>
                        <a:t>OBV</a:t>
                      </a:r>
                    </a:p>
                  </a:txBody>
                  <a:tcPr marL="91447" marR="91447" anchor="ctr">
                    <a:lnL>
                      <a:noFill/>
                    </a:lnL>
                    <a:lnR>
                      <a:noFill/>
                    </a:lnR>
                    <a:lnT>
                      <a:noFill/>
                    </a:lnT>
                    <a:lnB>
                      <a:noFill/>
                    </a:lnB>
                    <a:lnTlToBr>
                      <a:noFill/>
                    </a:lnTlToBr>
                    <a:lnBlToTr>
                      <a:noFill/>
                    </a:lnBlToTr>
                    <a:solidFill>
                      <a:schemeClr val="bg2"/>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800" b="0" i="0" u="none" strike="noStrike" dirty="0">
                          <a:solidFill>
                            <a:schemeClr val="bg2">
                              <a:lumMod val="10000"/>
                            </a:schemeClr>
                          </a:solidFill>
                          <a:effectLst/>
                          <a:latin typeface="+mn-lt"/>
                        </a:rPr>
                        <a:t>NS5A inhibitor</a:t>
                      </a:r>
                    </a:p>
                  </a:txBody>
                  <a:tcPr marL="91447" marR="91447" anchor="ctr">
                    <a:lnL>
                      <a:noFill/>
                    </a:lnL>
                    <a:lnR>
                      <a:noFill/>
                    </a:lnR>
                    <a:lnT>
                      <a:noFill/>
                    </a:lnT>
                    <a:lnB>
                      <a:noFill/>
                    </a:lnB>
                    <a:lnTlToBr>
                      <a:noFill/>
                    </a:lnTlToBr>
                    <a:lnBlToTr>
                      <a:noFill/>
                    </a:lnBlToTr>
                    <a:solidFill>
                      <a:schemeClr val="bg2"/>
                    </a:solidFill>
                  </a:tcPr>
                </a:tc>
                <a:extLst>
                  <a:ext uri="{0D108BD9-81ED-4DB2-BD59-A6C34878D82A}">
                    <a16:rowId xmlns:a16="http://schemas.microsoft.com/office/drawing/2014/main" xmlns="" val="10008"/>
                  </a:ext>
                </a:extLst>
              </a:tr>
              <a:tr h="365760">
                <a:tc>
                  <a:txBody>
                    <a:bodyPr/>
                    <a:lstStyle/>
                    <a:p>
                      <a:pPr algn="l" rtl="0" fontAlgn="ctr"/>
                      <a:r>
                        <a:rPr lang="en-US" sz="1800" dirty="0">
                          <a:solidFill>
                            <a:schemeClr val="bg2">
                              <a:lumMod val="10000"/>
                            </a:schemeClr>
                          </a:solidFill>
                          <a:cs typeface="Arial" charset="0"/>
                        </a:rPr>
                        <a:t>Velpatasvir </a:t>
                      </a:r>
                      <a:endParaRPr lang="en-US" sz="1800" b="0" i="0" u="none" strike="noStrike" dirty="0">
                        <a:solidFill>
                          <a:schemeClr val="bg2">
                            <a:lumMod val="10000"/>
                          </a:schemeClr>
                        </a:solidFill>
                        <a:effectLst/>
                        <a:latin typeface="+mn-lt"/>
                      </a:endParaRPr>
                    </a:p>
                  </a:txBody>
                  <a:tcPr marL="91447" marR="91447" anchor="ctr">
                    <a:lnL>
                      <a:noFill/>
                    </a:lnL>
                    <a:lnR>
                      <a:noFill/>
                    </a:lnR>
                    <a:lnT>
                      <a:noFill/>
                    </a:lnT>
                    <a:lnB>
                      <a:noFill/>
                    </a:lnB>
                    <a:lnTlToBr>
                      <a:noFill/>
                    </a:lnTlToBr>
                    <a:lnBlToTr>
                      <a:noFill/>
                    </a:lnBlToTr>
                    <a:solidFill>
                      <a:schemeClr val="tx1">
                        <a:lumMod val="95000"/>
                      </a:schemeClr>
                    </a:solidFill>
                  </a:tcPr>
                </a:tc>
                <a:tc>
                  <a:txBody>
                    <a:bodyPr/>
                    <a:lstStyle/>
                    <a:p>
                      <a:pPr algn="ctr" rtl="0" fontAlgn="ctr"/>
                      <a:r>
                        <a:rPr lang="en-US" sz="1800" b="0" i="0" u="none" strike="noStrike" dirty="0">
                          <a:solidFill>
                            <a:schemeClr val="bg2">
                              <a:lumMod val="10000"/>
                            </a:schemeClr>
                          </a:solidFill>
                          <a:effectLst/>
                          <a:latin typeface="+mn-lt"/>
                        </a:rPr>
                        <a:t>VEL</a:t>
                      </a:r>
                    </a:p>
                  </a:txBody>
                  <a:tcPr marL="91447" marR="91447" anchor="ctr">
                    <a:lnL>
                      <a:noFill/>
                    </a:lnL>
                    <a:lnR>
                      <a:noFill/>
                    </a:lnR>
                    <a:lnT>
                      <a:noFill/>
                    </a:lnT>
                    <a:lnB>
                      <a:noFill/>
                    </a:lnB>
                    <a:lnTlToBr>
                      <a:noFill/>
                    </a:lnTlToBr>
                    <a:lnBlToTr>
                      <a:noFill/>
                    </a:lnBlToTr>
                    <a:solidFill>
                      <a:schemeClr val="tx1">
                        <a:lumMod val="95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800" b="0" i="0" u="none" strike="noStrike" dirty="0">
                          <a:solidFill>
                            <a:schemeClr val="bg2">
                              <a:lumMod val="10000"/>
                            </a:schemeClr>
                          </a:solidFill>
                          <a:effectLst/>
                          <a:latin typeface="+mn-lt"/>
                        </a:rPr>
                        <a:t>NS5A inhibitor</a:t>
                      </a:r>
                    </a:p>
                  </a:txBody>
                  <a:tcPr marL="91447" marR="91447" anchor="ctr">
                    <a:lnL>
                      <a:noFill/>
                    </a:lnL>
                    <a:lnR>
                      <a:noFill/>
                    </a:lnR>
                    <a:lnT>
                      <a:noFill/>
                    </a:lnT>
                    <a:lnB>
                      <a:noFill/>
                    </a:lnB>
                    <a:lnTlToBr>
                      <a:noFill/>
                    </a:lnTlToBr>
                    <a:lnBlToTr>
                      <a:noFill/>
                    </a:lnBlToTr>
                    <a:solidFill>
                      <a:schemeClr val="tx1">
                        <a:lumMod val="95000"/>
                      </a:schemeClr>
                    </a:solidFill>
                  </a:tcPr>
                </a:tc>
                <a:extLst>
                  <a:ext uri="{0D108BD9-81ED-4DB2-BD59-A6C34878D82A}">
                    <a16:rowId xmlns:a16="http://schemas.microsoft.com/office/drawing/2014/main" xmlns="" val="10009"/>
                  </a:ext>
                </a:extLst>
              </a:tr>
              <a:tr h="640080">
                <a:tc>
                  <a:txBody>
                    <a:bodyPr/>
                    <a:lstStyle/>
                    <a:p>
                      <a:pPr algn="l" rtl="0" fontAlgn="ctr"/>
                      <a:r>
                        <a:rPr lang="en-US" sz="1800" b="0" i="0" u="none" strike="noStrike" dirty="0">
                          <a:solidFill>
                            <a:schemeClr val="bg2">
                              <a:lumMod val="10000"/>
                            </a:schemeClr>
                          </a:solidFill>
                          <a:effectLst/>
                          <a:latin typeface="+mn-lt"/>
                        </a:rPr>
                        <a:t>Sofosbuvir </a:t>
                      </a:r>
                    </a:p>
                  </a:txBody>
                  <a:tcPr marL="91447" marR="91447" anchor="ctr">
                    <a:lnL>
                      <a:noFill/>
                    </a:lnL>
                    <a:lnR>
                      <a:noFill/>
                    </a:lnR>
                    <a:lnT>
                      <a:noFill/>
                    </a:lnT>
                    <a:lnB>
                      <a:noFill/>
                    </a:lnB>
                    <a:lnTlToBr>
                      <a:noFill/>
                    </a:lnTlToBr>
                    <a:lnBlToTr>
                      <a:noFill/>
                    </a:lnBlToTr>
                    <a:solidFill>
                      <a:schemeClr val="bg2"/>
                    </a:solidFill>
                  </a:tcPr>
                </a:tc>
                <a:tc>
                  <a:txBody>
                    <a:bodyPr/>
                    <a:lstStyle/>
                    <a:p>
                      <a:pPr algn="ctr" rtl="0" fontAlgn="ctr"/>
                      <a:r>
                        <a:rPr lang="en-US" sz="1800" b="0" i="0" u="none" strike="noStrike" dirty="0">
                          <a:solidFill>
                            <a:schemeClr val="bg2">
                              <a:lumMod val="10000"/>
                            </a:schemeClr>
                          </a:solidFill>
                          <a:effectLst/>
                          <a:latin typeface="+mn-lt"/>
                        </a:rPr>
                        <a:t>SOF</a:t>
                      </a:r>
                    </a:p>
                  </a:txBody>
                  <a:tcPr marL="91447" marR="91447" anchor="ctr">
                    <a:lnL>
                      <a:noFill/>
                    </a:lnL>
                    <a:lnR>
                      <a:noFill/>
                    </a:lnR>
                    <a:lnT>
                      <a:noFill/>
                    </a:lnT>
                    <a:lnB>
                      <a:noFill/>
                    </a:lnB>
                    <a:lnTlToBr>
                      <a:noFill/>
                    </a:lnTlToBr>
                    <a:lnBlToTr>
                      <a:noFill/>
                    </a:lnBlToTr>
                    <a:solidFill>
                      <a:schemeClr val="bg2"/>
                    </a:solidFill>
                  </a:tcPr>
                </a:tc>
                <a:tc>
                  <a:txBody>
                    <a:bodyPr/>
                    <a:lstStyle/>
                    <a:p>
                      <a:pPr algn="ctr" rtl="0" fontAlgn="ctr"/>
                      <a:r>
                        <a:rPr lang="en-US" sz="1800" b="0" i="0" u="none" strike="noStrike" dirty="0">
                          <a:solidFill>
                            <a:schemeClr val="bg2">
                              <a:lumMod val="10000"/>
                            </a:schemeClr>
                          </a:solidFill>
                          <a:effectLst/>
                          <a:latin typeface="+mn-lt"/>
                        </a:rPr>
                        <a:t>NS5B nucleotide polymerase inhibitor</a:t>
                      </a:r>
                    </a:p>
                  </a:txBody>
                  <a:tcPr marL="91447" marR="91447" anchor="ctr">
                    <a:lnL>
                      <a:noFill/>
                    </a:lnL>
                    <a:lnR>
                      <a:noFill/>
                    </a:lnR>
                    <a:lnT>
                      <a:noFill/>
                    </a:lnT>
                    <a:lnB>
                      <a:noFill/>
                    </a:lnB>
                    <a:lnTlToBr>
                      <a:noFill/>
                    </a:lnTlToBr>
                    <a:lnBlToTr>
                      <a:noFill/>
                    </a:lnBlToTr>
                    <a:solidFill>
                      <a:schemeClr val="bg2"/>
                    </a:solidFill>
                  </a:tcPr>
                </a:tc>
                <a:extLst>
                  <a:ext uri="{0D108BD9-81ED-4DB2-BD59-A6C34878D82A}">
                    <a16:rowId xmlns:a16="http://schemas.microsoft.com/office/drawing/2014/main" xmlns="" val="10010"/>
                  </a:ext>
                </a:extLst>
              </a:tr>
              <a:tr h="640080">
                <a:tc>
                  <a:txBody>
                    <a:bodyPr/>
                    <a:lstStyle/>
                    <a:p>
                      <a:pPr algn="l" fontAlgn="b"/>
                      <a:r>
                        <a:rPr lang="en-US" sz="1800" b="0" i="0" u="none" strike="noStrike" dirty="0">
                          <a:solidFill>
                            <a:schemeClr val="bg2">
                              <a:lumMod val="10000"/>
                            </a:schemeClr>
                          </a:solidFill>
                          <a:effectLst/>
                          <a:latin typeface="+mn-lt"/>
                        </a:rPr>
                        <a:t>Dasabuvir</a:t>
                      </a:r>
                    </a:p>
                  </a:txBody>
                  <a:tcPr marL="91447" marR="91447" anchor="ctr">
                    <a:lnL>
                      <a:noFill/>
                    </a:lnL>
                    <a:lnR>
                      <a:noFill/>
                    </a:lnR>
                    <a:lnT>
                      <a:noFill/>
                    </a:lnT>
                    <a:lnB>
                      <a:noFill/>
                    </a:lnB>
                    <a:lnTlToBr>
                      <a:noFill/>
                    </a:lnTlToBr>
                    <a:lnBlToTr>
                      <a:noFill/>
                    </a:lnBlToTr>
                    <a:solidFill>
                      <a:schemeClr val="tx1">
                        <a:lumMod val="95000"/>
                      </a:schemeClr>
                    </a:solidFill>
                  </a:tcPr>
                </a:tc>
                <a:tc>
                  <a:txBody>
                    <a:bodyPr/>
                    <a:lstStyle/>
                    <a:p>
                      <a:pPr algn="ctr" fontAlgn="b"/>
                      <a:r>
                        <a:rPr lang="en-US" sz="1800" b="0" i="0" u="none" strike="noStrike" dirty="0">
                          <a:solidFill>
                            <a:schemeClr val="bg2">
                              <a:lumMod val="10000"/>
                            </a:schemeClr>
                          </a:solidFill>
                          <a:effectLst/>
                          <a:latin typeface="+mn-lt"/>
                        </a:rPr>
                        <a:t>DSV</a:t>
                      </a:r>
                    </a:p>
                  </a:txBody>
                  <a:tcPr marL="91447" marR="91447" anchor="ctr">
                    <a:lnL>
                      <a:noFill/>
                    </a:lnL>
                    <a:lnR>
                      <a:noFill/>
                    </a:lnR>
                    <a:lnT>
                      <a:noFill/>
                    </a:lnT>
                    <a:lnB>
                      <a:noFill/>
                    </a:lnB>
                    <a:lnTlToBr>
                      <a:noFill/>
                    </a:lnTlToBr>
                    <a:lnBlToTr>
                      <a:noFill/>
                    </a:lnBlToTr>
                    <a:solidFill>
                      <a:schemeClr val="tx1">
                        <a:lumMod val="95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800" b="0" i="0" u="none" strike="noStrike" dirty="0">
                          <a:solidFill>
                            <a:schemeClr val="bg2">
                              <a:lumMod val="10000"/>
                            </a:schemeClr>
                          </a:solidFill>
                          <a:effectLst/>
                          <a:latin typeface="+mn-lt"/>
                        </a:rPr>
                        <a:t>NS5B nonnucleoside polymerase inhibitor</a:t>
                      </a:r>
                    </a:p>
                  </a:txBody>
                  <a:tcPr marL="91447" marR="91447" anchor="ctr">
                    <a:lnL>
                      <a:noFill/>
                    </a:lnL>
                    <a:lnR>
                      <a:noFill/>
                    </a:lnR>
                    <a:lnT>
                      <a:noFill/>
                    </a:lnT>
                    <a:lnB>
                      <a:noFill/>
                    </a:lnB>
                    <a:lnTlToBr>
                      <a:noFill/>
                    </a:lnTlToBr>
                    <a:lnBlToTr>
                      <a:noFill/>
                    </a:lnBlToTr>
                    <a:solidFill>
                      <a:schemeClr val="tx1">
                        <a:lumMod val="95000"/>
                      </a:schemeClr>
                    </a:solidFill>
                  </a:tcPr>
                </a:tc>
                <a:extLst>
                  <a:ext uri="{0D108BD9-81ED-4DB2-BD59-A6C34878D82A}">
                    <a16:rowId xmlns:a16="http://schemas.microsoft.com/office/drawing/2014/main" xmlns="" val="10011"/>
                  </a:ext>
                </a:extLst>
              </a:tr>
            </a:tbl>
          </a:graphicData>
        </a:graphic>
      </p:graphicFrame>
      <p:grpSp>
        <p:nvGrpSpPr>
          <p:cNvPr id="9262" name="Group 16"/>
          <p:cNvGrpSpPr>
            <a:grpSpLocks/>
          </p:cNvGrpSpPr>
          <p:nvPr/>
        </p:nvGrpSpPr>
        <p:grpSpPr bwMode="auto">
          <a:xfrm>
            <a:off x="6291263" y="6208713"/>
            <a:ext cx="2673350" cy="450850"/>
            <a:chOff x="9289790" y="4481726"/>
            <a:chExt cx="2673350" cy="450347"/>
          </a:xfrm>
        </p:grpSpPr>
        <p:pic>
          <p:nvPicPr>
            <p:cNvPr id="9263"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74958" y="4481726"/>
              <a:ext cx="566997" cy="184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9264" name="Rectangle 8"/>
            <p:cNvSpPr>
              <a:spLocks noChangeArrowheads="1"/>
            </p:cNvSpPr>
            <p:nvPr/>
          </p:nvSpPr>
          <p:spPr bwMode="auto">
            <a:xfrm>
              <a:off x="9289790" y="4624098"/>
              <a:ext cx="26733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r>
                <a:rPr lang="en-US" altLang="en-US" sz="1400" b="0" dirty="0">
                  <a:solidFill>
                    <a:schemeClr val="bg2"/>
                  </a:solidFill>
                </a:rPr>
                <a:t>Slide credit: </a:t>
              </a:r>
              <a:r>
                <a:rPr lang="en-US" altLang="en-US" sz="1400" b="0" dirty="0">
                  <a:solidFill>
                    <a:schemeClr val="bg2"/>
                  </a:solidFill>
                  <a:hlinkClick r:id="rId4"/>
                </a:rPr>
                <a:t>clinicaloptions.com</a:t>
              </a:r>
              <a:endParaRPr lang="en-US" altLang="en-US" sz="1400" b="0" dirty="0">
                <a:solidFill>
                  <a:schemeClr val="bg2"/>
                </a:solidFill>
              </a:endParaRPr>
            </a:p>
          </p:txBody>
        </p:sp>
      </p:grpSp>
    </p:spTree>
    <p:extLst>
      <p:ext uri="{BB962C8B-B14F-4D97-AF65-F5344CB8AC3E}">
        <p14:creationId xmlns:p14="http://schemas.microsoft.com/office/powerpoint/2010/main" val="14726761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2"/>
          <p:cNvSpPr>
            <a:spLocks noGrp="1"/>
          </p:cNvSpPr>
          <p:nvPr>
            <p:ph type="title"/>
          </p:nvPr>
        </p:nvSpPr>
        <p:spPr>
          <a:xfrm>
            <a:off x="377825" y="238125"/>
            <a:ext cx="8442325" cy="1103313"/>
          </a:xfrm>
        </p:spPr>
        <p:txBody>
          <a:bodyPr/>
          <a:lstStyle/>
          <a:p>
            <a:r>
              <a:rPr lang="en-US" altLang="en-US" dirty="0">
                <a:ea typeface="MS PGothic" panose="020B0600070205080204" pitchFamily="34" charset="-128"/>
              </a:rPr>
              <a:t>Summary of Investigational Direct-Acting Antivirals Discussed in This Slideset</a:t>
            </a:r>
          </a:p>
        </p:txBody>
      </p:sp>
      <p:graphicFrame>
        <p:nvGraphicFramePr>
          <p:cNvPr id="9" name="Table 8"/>
          <p:cNvGraphicFramePr>
            <a:graphicFrameLocks noGrp="1"/>
          </p:cNvGraphicFramePr>
          <p:nvPr>
            <p:extLst>
              <p:ext uri="{D42A27DB-BD31-4B8C-83A1-F6EECF244321}">
                <p14:modId xmlns:p14="http://schemas.microsoft.com/office/powerpoint/2010/main" val="2324735505"/>
              </p:ext>
            </p:extLst>
          </p:nvPr>
        </p:nvGraphicFramePr>
        <p:xfrm>
          <a:off x="382588" y="1604963"/>
          <a:ext cx="8464550" cy="3421776"/>
        </p:xfrm>
        <a:graphic>
          <a:graphicData uri="http://schemas.openxmlformats.org/drawingml/2006/table">
            <a:tbl>
              <a:tblPr/>
              <a:tblGrid>
                <a:gridCol w="3126895">
                  <a:extLst>
                    <a:ext uri="{9D8B030D-6E8A-4147-A177-3AD203B41FA5}">
                      <a16:colId xmlns:a16="http://schemas.microsoft.com/office/drawing/2014/main" xmlns="" val="20000"/>
                    </a:ext>
                  </a:extLst>
                </a:gridCol>
                <a:gridCol w="1605468">
                  <a:extLst>
                    <a:ext uri="{9D8B030D-6E8A-4147-A177-3AD203B41FA5}">
                      <a16:colId xmlns:a16="http://schemas.microsoft.com/office/drawing/2014/main" xmlns="" val="20001"/>
                    </a:ext>
                  </a:extLst>
                </a:gridCol>
                <a:gridCol w="3732187">
                  <a:extLst>
                    <a:ext uri="{9D8B030D-6E8A-4147-A177-3AD203B41FA5}">
                      <a16:colId xmlns:a16="http://schemas.microsoft.com/office/drawing/2014/main" xmlns="" val="20002"/>
                    </a:ext>
                  </a:extLst>
                </a:gridCol>
              </a:tblGrid>
              <a:tr h="43072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FFFFFF"/>
                          </a:solidFill>
                          <a:effectLst/>
                          <a:latin typeface="Arial" charset="0"/>
                          <a:ea typeface="ＭＳ Ｐゴシック" charset="-128"/>
                        </a:rPr>
                        <a:t>Drug</a:t>
                      </a:r>
                    </a:p>
                  </a:txBody>
                  <a:tcPr marL="91447" marR="91447" horzOverflow="overflow">
                    <a:lnL>
                      <a:noFill/>
                    </a:lnL>
                    <a:lnR>
                      <a:noFill/>
                    </a:lnR>
                    <a:lnT>
                      <a:noFill/>
                    </a:lnT>
                    <a:lnB>
                      <a:noFill/>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FFFFFF"/>
                          </a:solidFill>
                          <a:effectLst/>
                          <a:latin typeface="Arial" charset="0"/>
                          <a:ea typeface="ＭＳ Ｐゴシック" charset="-128"/>
                        </a:rPr>
                        <a:t>Abbreviation</a:t>
                      </a:r>
                    </a:p>
                  </a:txBody>
                  <a:tcPr marL="91447" marR="91447" horzOverflow="overflow">
                    <a:lnL>
                      <a:noFill/>
                    </a:lnL>
                    <a:lnR>
                      <a:noFill/>
                    </a:lnR>
                    <a:lnT>
                      <a:noFill/>
                    </a:lnT>
                    <a:lnB>
                      <a:noFill/>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FFFFFF"/>
                          </a:solidFill>
                          <a:effectLst/>
                          <a:latin typeface="Arial" charset="0"/>
                          <a:ea typeface="ＭＳ Ｐゴシック" charset="-128"/>
                        </a:rPr>
                        <a:t>Class</a:t>
                      </a:r>
                    </a:p>
                  </a:txBody>
                  <a:tcPr marL="91447" marR="91447" horzOverflow="overflow">
                    <a:lnL>
                      <a:noFill/>
                    </a:lnL>
                    <a:lnR>
                      <a:noFill/>
                    </a:lnR>
                    <a:lnT>
                      <a:noFill/>
                    </a:lnT>
                    <a:lnB>
                      <a:noFill/>
                    </a:lnB>
                    <a:lnTlToBr>
                      <a:noFill/>
                    </a:lnTlToBr>
                    <a:lnBlToTr>
                      <a:noFill/>
                    </a:lnBlToTr>
                    <a:solidFill>
                      <a:schemeClr val="accent1"/>
                    </a:solidFill>
                  </a:tcPr>
                </a:tc>
                <a:extLst>
                  <a:ext uri="{0D108BD9-81ED-4DB2-BD59-A6C34878D82A}">
                    <a16:rowId xmlns:a16="http://schemas.microsoft.com/office/drawing/2014/main" xmlns="" val="10000"/>
                  </a:ext>
                </a:extLst>
              </a:tr>
              <a:tr h="640080">
                <a:tc>
                  <a:txBody>
                    <a:bodyPr/>
                    <a:lstStyle/>
                    <a:p>
                      <a:pPr algn="l" rtl="0" fontAlgn="ctr"/>
                      <a:r>
                        <a:rPr lang="en-US" sz="1800" b="0" i="0" u="none" strike="noStrike" dirty="0">
                          <a:solidFill>
                            <a:schemeClr val="bg2">
                              <a:lumMod val="10000"/>
                            </a:schemeClr>
                          </a:solidFill>
                          <a:effectLst/>
                          <a:latin typeface="+mn-lt"/>
                        </a:rPr>
                        <a:t>Glecaprevir </a:t>
                      </a:r>
                      <a:br>
                        <a:rPr lang="en-US" sz="1800" b="0" i="0" u="none" strike="noStrike" dirty="0">
                          <a:solidFill>
                            <a:schemeClr val="bg2">
                              <a:lumMod val="10000"/>
                            </a:schemeClr>
                          </a:solidFill>
                          <a:effectLst/>
                          <a:latin typeface="+mn-lt"/>
                        </a:rPr>
                      </a:br>
                      <a:r>
                        <a:rPr lang="en-US" sz="1800" b="0" i="0" u="none" strike="noStrike" dirty="0">
                          <a:solidFill>
                            <a:schemeClr val="bg2">
                              <a:lumMod val="10000"/>
                            </a:schemeClr>
                          </a:solidFill>
                          <a:effectLst/>
                          <a:latin typeface="+mn-lt"/>
                        </a:rPr>
                        <a:t>(formerly</a:t>
                      </a:r>
                      <a:r>
                        <a:rPr lang="en-US" sz="1800" b="0" i="0" u="none" strike="noStrike" baseline="0" dirty="0">
                          <a:solidFill>
                            <a:schemeClr val="bg2">
                              <a:lumMod val="10000"/>
                            </a:schemeClr>
                          </a:solidFill>
                          <a:effectLst/>
                          <a:latin typeface="+mn-lt"/>
                        </a:rPr>
                        <a:t> </a:t>
                      </a:r>
                      <a:r>
                        <a:rPr lang="en-US" sz="1800" b="0" i="0" u="none" strike="noStrike" dirty="0">
                          <a:solidFill>
                            <a:schemeClr val="bg2">
                              <a:lumMod val="10000"/>
                            </a:schemeClr>
                          </a:solidFill>
                          <a:effectLst/>
                          <a:latin typeface="+mn-lt"/>
                        </a:rPr>
                        <a:t>ABT-493)</a:t>
                      </a:r>
                    </a:p>
                  </a:txBody>
                  <a:tcPr marL="91447" marR="91447" anchor="ctr">
                    <a:lnL>
                      <a:noFill/>
                    </a:lnL>
                    <a:lnR>
                      <a:noFill/>
                    </a:lnR>
                    <a:lnT>
                      <a:noFill/>
                    </a:lnT>
                    <a:lnB>
                      <a:noFill/>
                    </a:lnB>
                    <a:lnTlToBr>
                      <a:noFill/>
                    </a:lnTlToBr>
                    <a:lnBlToTr>
                      <a:noFill/>
                    </a:lnBlToTr>
                    <a:solidFill>
                      <a:srgbClr val="CDCDCF"/>
                    </a:solidFill>
                  </a:tcPr>
                </a:tc>
                <a:tc>
                  <a:txBody>
                    <a:bodyPr/>
                    <a:lstStyle/>
                    <a:p>
                      <a:pPr algn="ctr" rtl="0" fontAlgn="ctr"/>
                      <a:r>
                        <a:rPr lang="en-US" sz="1800" b="0" i="0" u="none" strike="noStrike" dirty="0">
                          <a:solidFill>
                            <a:schemeClr val="bg2">
                              <a:lumMod val="10000"/>
                            </a:schemeClr>
                          </a:solidFill>
                          <a:effectLst/>
                          <a:latin typeface="+mn-lt"/>
                        </a:rPr>
                        <a:t>GLE</a:t>
                      </a:r>
                    </a:p>
                  </a:txBody>
                  <a:tcPr marL="91447" marR="91447" anchor="ctr">
                    <a:lnL>
                      <a:noFill/>
                    </a:lnL>
                    <a:lnR>
                      <a:noFill/>
                    </a:lnR>
                    <a:lnT>
                      <a:noFill/>
                    </a:lnT>
                    <a:lnB>
                      <a:noFill/>
                    </a:lnB>
                    <a:lnTlToBr>
                      <a:noFill/>
                    </a:lnTlToBr>
                    <a:lnBlToTr>
                      <a:noFill/>
                    </a:lnBlToTr>
                    <a:solidFill>
                      <a:srgbClr val="CDCDCF"/>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800" b="0" i="0" u="none" strike="noStrike" dirty="0">
                          <a:solidFill>
                            <a:schemeClr val="bg2">
                              <a:lumMod val="10000"/>
                            </a:schemeClr>
                          </a:solidFill>
                          <a:effectLst/>
                          <a:latin typeface="+mn-lt"/>
                        </a:rPr>
                        <a:t>NS3/4A protease inhibitor</a:t>
                      </a:r>
                    </a:p>
                  </a:txBody>
                  <a:tcPr marL="91447" marR="91447" anchor="ctr">
                    <a:lnL>
                      <a:noFill/>
                    </a:lnL>
                    <a:lnR>
                      <a:noFill/>
                    </a:lnR>
                    <a:lnT>
                      <a:noFill/>
                    </a:lnT>
                    <a:lnB>
                      <a:noFill/>
                    </a:lnB>
                    <a:lnTlToBr>
                      <a:noFill/>
                    </a:lnTlToBr>
                    <a:lnBlToTr>
                      <a:noFill/>
                    </a:lnBlToTr>
                    <a:solidFill>
                      <a:srgbClr val="CDCDCF"/>
                    </a:solidFill>
                  </a:tcPr>
                </a:tc>
                <a:extLst>
                  <a:ext uri="{0D108BD9-81ED-4DB2-BD59-A6C34878D82A}">
                    <a16:rowId xmlns:a16="http://schemas.microsoft.com/office/drawing/2014/main" xmlns="" val="10001"/>
                  </a:ext>
                </a:extLst>
              </a:tr>
              <a:tr h="430728">
                <a:tc>
                  <a:txBody>
                    <a:bodyPr/>
                    <a:lstStyle/>
                    <a:p>
                      <a:pPr algn="l" rtl="0" fontAlgn="ctr"/>
                      <a:r>
                        <a:rPr lang="en-US" sz="1800" b="0" i="0" u="none" strike="noStrike" dirty="0">
                          <a:solidFill>
                            <a:schemeClr val="bg2">
                              <a:lumMod val="10000"/>
                            </a:schemeClr>
                          </a:solidFill>
                          <a:effectLst/>
                          <a:latin typeface="+mn-lt"/>
                        </a:rPr>
                        <a:t>Voxilaprevir</a:t>
                      </a:r>
                    </a:p>
                  </a:txBody>
                  <a:tcPr marL="91447" marR="91447" anchor="ctr">
                    <a:lnL>
                      <a:noFill/>
                    </a:lnL>
                    <a:lnR>
                      <a:noFill/>
                    </a:lnR>
                    <a:lnT>
                      <a:noFill/>
                    </a:lnT>
                    <a:lnB>
                      <a:noFill/>
                    </a:lnB>
                    <a:lnTlToBr>
                      <a:noFill/>
                    </a:lnTlToBr>
                    <a:lnBlToTr>
                      <a:noFill/>
                    </a:lnBlToTr>
                    <a:solidFill>
                      <a:schemeClr val="tx1">
                        <a:lumMod val="95000"/>
                      </a:schemeClr>
                    </a:solidFill>
                  </a:tcPr>
                </a:tc>
                <a:tc>
                  <a:txBody>
                    <a:bodyPr/>
                    <a:lstStyle/>
                    <a:p>
                      <a:pPr algn="ctr" rtl="0" fontAlgn="ctr"/>
                      <a:r>
                        <a:rPr lang="en-US" sz="1800" b="0" i="0" u="none" strike="noStrike" dirty="0">
                          <a:solidFill>
                            <a:schemeClr val="bg2">
                              <a:lumMod val="10000"/>
                            </a:schemeClr>
                          </a:solidFill>
                          <a:effectLst/>
                          <a:latin typeface="+mn-lt"/>
                        </a:rPr>
                        <a:t>VOX</a:t>
                      </a:r>
                    </a:p>
                  </a:txBody>
                  <a:tcPr marL="91447" marR="91447" anchor="ctr">
                    <a:lnL>
                      <a:noFill/>
                    </a:lnL>
                    <a:lnR>
                      <a:noFill/>
                    </a:lnR>
                    <a:lnT>
                      <a:noFill/>
                    </a:lnT>
                    <a:lnB>
                      <a:noFill/>
                    </a:lnB>
                    <a:lnTlToBr>
                      <a:noFill/>
                    </a:lnTlToBr>
                    <a:lnBlToTr>
                      <a:noFill/>
                    </a:lnBlToTr>
                    <a:solidFill>
                      <a:schemeClr val="tx1">
                        <a:lumMod val="9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800" b="0" i="0" u="none" strike="noStrike" dirty="0">
                          <a:solidFill>
                            <a:schemeClr val="bg2">
                              <a:lumMod val="10000"/>
                            </a:schemeClr>
                          </a:solidFill>
                          <a:effectLst/>
                          <a:latin typeface="+mn-lt"/>
                        </a:rPr>
                        <a:t>NS3/4A protease inhibitor</a:t>
                      </a:r>
                    </a:p>
                  </a:txBody>
                  <a:tcPr marL="91447" marR="91447" anchor="ctr">
                    <a:lnL>
                      <a:noFill/>
                    </a:lnL>
                    <a:lnR>
                      <a:noFill/>
                    </a:lnR>
                    <a:lnT>
                      <a:noFill/>
                    </a:lnT>
                    <a:lnB>
                      <a:noFill/>
                    </a:lnB>
                    <a:lnTlToBr>
                      <a:noFill/>
                    </a:lnTlToBr>
                    <a:lnBlToTr>
                      <a:noFill/>
                    </a:lnBlToTr>
                    <a:solidFill>
                      <a:schemeClr val="tx1">
                        <a:lumMod val="95000"/>
                      </a:schemeClr>
                    </a:solidFill>
                  </a:tcPr>
                </a:tc>
                <a:extLst>
                  <a:ext uri="{0D108BD9-81ED-4DB2-BD59-A6C34878D82A}">
                    <a16:rowId xmlns:a16="http://schemas.microsoft.com/office/drawing/2014/main" xmlns="" val="10005"/>
                  </a:ext>
                </a:extLst>
              </a:tr>
              <a:tr h="64008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800" b="0" i="0" u="none" strike="noStrike" dirty="0">
                          <a:solidFill>
                            <a:schemeClr val="bg2">
                              <a:lumMod val="10000"/>
                            </a:schemeClr>
                          </a:solidFill>
                          <a:effectLst/>
                          <a:latin typeface="+mn-lt"/>
                        </a:rPr>
                        <a:t>Pibrentasvir </a:t>
                      </a:r>
                      <a:br>
                        <a:rPr lang="en-US" sz="1800" b="0" i="0" u="none" strike="noStrike" dirty="0">
                          <a:solidFill>
                            <a:schemeClr val="bg2">
                              <a:lumMod val="10000"/>
                            </a:schemeClr>
                          </a:solidFill>
                          <a:effectLst/>
                          <a:latin typeface="+mn-lt"/>
                        </a:rPr>
                      </a:br>
                      <a:r>
                        <a:rPr lang="en-US" sz="1800" b="0" i="0" u="none" strike="noStrike" dirty="0">
                          <a:solidFill>
                            <a:schemeClr val="bg2">
                              <a:lumMod val="10000"/>
                            </a:schemeClr>
                          </a:solidFill>
                          <a:effectLst/>
                          <a:latin typeface="+mn-lt"/>
                        </a:rPr>
                        <a:t>(formerly ABT-530)</a:t>
                      </a:r>
                    </a:p>
                  </a:txBody>
                  <a:tcPr marL="91447" marR="91447" anchor="ctr">
                    <a:lnL>
                      <a:noFill/>
                    </a:lnL>
                    <a:lnR>
                      <a:noFill/>
                    </a:lnR>
                    <a:lnT>
                      <a:noFill/>
                    </a:lnT>
                    <a:lnB>
                      <a:noFill/>
                    </a:lnB>
                    <a:lnTlToBr>
                      <a:noFill/>
                    </a:lnTlToBr>
                    <a:lnBlToTr>
                      <a:noFill/>
                    </a:lnBlToTr>
                    <a:solidFill>
                      <a:schemeClr val="bg2"/>
                    </a:solidFill>
                  </a:tcPr>
                </a:tc>
                <a:tc>
                  <a:txBody>
                    <a:bodyPr/>
                    <a:lstStyle/>
                    <a:p>
                      <a:pPr algn="ctr" rtl="0" fontAlgn="ctr"/>
                      <a:r>
                        <a:rPr lang="en-US" sz="1800" b="0" i="0" u="none" strike="noStrike" dirty="0">
                          <a:solidFill>
                            <a:schemeClr val="bg2">
                              <a:lumMod val="10000"/>
                            </a:schemeClr>
                          </a:solidFill>
                          <a:effectLst/>
                          <a:latin typeface="+mn-lt"/>
                        </a:rPr>
                        <a:t>PIB</a:t>
                      </a:r>
                    </a:p>
                  </a:txBody>
                  <a:tcPr marL="91447" marR="91447" anchor="ctr">
                    <a:lnL>
                      <a:noFill/>
                    </a:lnL>
                    <a:lnR>
                      <a:noFill/>
                    </a:lnR>
                    <a:lnT>
                      <a:noFill/>
                    </a:lnT>
                    <a:lnB>
                      <a:noFill/>
                    </a:lnB>
                    <a:lnTlToBr>
                      <a:noFill/>
                    </a:lnTlToBr>
                    <a:lnBlToTr>
                      <a:noFill/>
                    </a:lnBlToTr>
                    <a:solidFill>
                      <a:schemeClr val="bg2"/>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800" b="0" i="0" u="none" strike="noStrike" dirty="0">
                          <a:solidFill>
                            <a:schemeClr val="bg2">
                              <a:lumMod val="10000"/>
                            </a:schemeClr>
                          </a:solidFill>
                          <a:effectLst/>
                          <a:latin typeface="+mn-lt"/>
                        </a:rPr>
                        <a:t>NS5A inhibitor</a:t>
                      </a:r>
                    </a:p>
                  </a:txBody>
                  <a:tcPr marL="91447" marR="91447" anchor="ctr">
                    <a:lnL>
                      <a:noFill/>
                    </a:lnL>
                    <a:lnR>
                      <a:noFill/>
                    </a:lnR>
                    <a:lnT>
                      <a:noFill/>
                    </a:lnT>
                    <a:lnB>
                      <a:noFill/>
                    </a:lnB>
                    <a:lnTlToBr>
                      <a:noFill/>
                    </a:lnTlToBr>
                    <a:lnBlToTr>
                      <a:noFill/>
                    </a:lnBlToTr>
                    <a:solidFill>
                      <a:schemeClr val="bg2"/>
                    </a:solidFill>
                  </a:tcPr>
                </a:tc>
                <a:extLst>
                  <a:ext uri="{0D108BD9-81ED-4DB2-BD59-A6C34878D82A}">
                    <a16:rowId xmlns:a16="http://schemas.microsoft.com/office/drawing/2014/main" xmlns="" val="10002"/>
                  </a:ext>
                </a:extLst>
              </a:tr>
              <a:tr h="640080">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800" b="0" i="0" u="none" strike="noStrike" dirty="0">
                          <a:solidFill>
                            <a:schemeClr val="bg2">
                              <a:lumMod val="10000"/>
                            </a:schemeClr>
                          </a:solidFill>
                          <a:effectLst/>
                          <a:latin typeface="+mn-lt"/>
                        </a:rPr>
                        <a:t>Ruzasvir </a:t>
                      </a:r>
                      <a:br>
                        <a:rPr lang="en-US" sz="1800" b="0" i="0" u="none" strike="noStrike" dirty="0">
                          <a:solidFill>
                            <a:schemeClr val="bg2">
                              <a:lumMod val="10000"/>
                            </a:schemeClr>
                          </a:solidFill>
                          <a:effectLst/>
                          <a:latin typeface="+mn-lt"/>
                        </a:rPr>
                      </a:br>
                      <a:r>
                        <a:rPr lang="en-US" sz="1800" b="0" i="0" u="none" strike="noStrike" dirty="0">
                          <a:solidFill>
                            <a:schemeClr val="bg2">
                              <a:lumMod val="10000"/>
                            </a:schemeClr>
                          </a:solidFill>
                          <a:effectLst/>
                          <a:latin typeface="+mn-lt"/>
                        </a:rPr>
                        <a:t>(formerly</a:t>
                      </a:r>
                      <a:r>
                        <a:rPr lang="en-US" sz="1800" b="0" i="0" u="none" strike="noStrike" baseline="0" dirty="0">
                          <a:solidFill>
                            <a:schemeClr val="bg2">
                              <a:lumMod val="10000"/>
                            </a:schemeClr>
                          </a:solidFill>
                          <a:effectLst/>
                          <a:latin typeface="+mn-lt"/>
                        </a:rPr>
                        <a:t> MK-8408)</a:t>
                      </a:r>
                      <a:endParaRPr lang="en-US" sz="1800" b="0" i="0" u="none" strike="noStrike" dirty="0">
                        <a:solidFill>
                          <a:schemeClr val="bg2">
                            <a:lumMod val="10000"/>
                          </a:schemeClr>
                        </a:solidFill>
                        <a:effectLst/>
                        <a:latin typeface="+mn-lt"/>
                      </a:endParaRPr>
                    </a:p>
                  </a:txBody>
                  <a:tcPr marL="91447" marR="91447" anchor="ctr">
                    <a:lnL>
                      <a:noFill/>
                    </a:lnL>
                    <a:lnR>
                      <a:noFill/>
                    </a:lnR>
                    <a:lnT>
                      <a:noFill/>
                    </a:lnT>
                    <a:lnB>
                      <a:noFill/>
                    </a:lnB>
                    <a:lnTlToBr>
                      <a:noFill/>
                    </a:lnTlToBr>
                    <a:lnBlToTr>
                      <a:noFill/>
                    </a:lnBlToTr>
                    <a:solidFill>
                      <a:schemeClr val="tx1">
                        <a:lumMod val="95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800" b="0" i="0" u="none" strike="noStrike" dirty="0">
                          <a:solidFill>
                            <a:schemeClr val="bg2">
                              <a:lumMod val="10000"/>
                            </a:schemeClr>
                          </a:solidFill>
                          <a:effectLst/>
                          <a:latin typeface="+mn-lt"/>
                        </a:rPr>
                        <a:t>RZR</a:t>
                      </a:r>
                    </a:p>
                  </a:txBody>
                  <a:tcPr marL="91447" marR="91447" anchor="ctr">
                    <a:lnL>
                      <a:noFill/>
                    </a:lnL>
                    <a:lnR>
                      <a:noFill/>
                    </a:lnR>
                    <a:lnT>
                      <a:noFill/>
                    </a:lnT>
                    <a:lnB>
                      <a:noFill/>
                    </a:lnB>
                    <a:lnTlToBr>
                      <a:noFill/>
                    </a:lnTlToBr>
                    <a:lnBlToTr>
                      <a:noFill/>
                    </a:lnBlToTr>
                    <a:solidFill>
                      <a:schemeClr val="tx1">
                        <a:lumMod val="95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800" b="0" i="0" u="none" strike="noStrike" dirty="0">
                          <a:solidFill>
                            <a:schemeClr val="bg2">
                              <a:lumMod val="10000"/>
                            </a:schemeClr>
                          </a:solidFill>
                          <a:effectLst/>
                          <a:latin typeface="+mn-lt"/>
                        </a:rPr>
                        <a:t>NS5A inhibitor</a:t>
                      </a:r>
                    </a:p>
                  </a:txBody>
                  <a:tcPr marL="91447" marR="91447" anchor="ctr">
                    <a:lnL>
                      <a:noFill/>
                    </a:lnL>
                    <a:lnR>
                      <a:noFill/>
                    </a:lnR>
                    <a:lnT>
                      <a:noFill/>
                    </a:lnT>
                    <a:lnB>
                      <a:noFill/>
                    </a:lnB>
                    <a:lnTlToBr>
                      <a:noFill/>
                    </a:lnTlToBr>
                    <a:lnBlToTr>
                      <a:noFill/>
                    </a:lnBlToTr>
                    <a:solidFill>
                      <a:schemeClr val="tx1">
                        <a:lumMod val="95000"/>
                      </a:schemeClr>
                    </a:solidFill>
                  </a:tcPr>
                </a:tc>
                <a:extLst>
                  <a:ext uri="{0D108BD9-81ED-4DB2-BD59-A6C34878D82A}">
                    <a16:rowId xmlns:a16="http://schemas.microsoft.com/office/drawing/2014/main" xmlns="" val="10003"/>
                  </a:ext>
                </a:extLst>
              </a:tr>
              <a:tr h="640080">
                <a:tc>
                  <a:txBody>
                    <a:bodyPr/>
                    <a:lstStyle/>
                    <a:p>
                      <a:pPr algn="l" rtl="0" fontAlgn="ctr"/>
                      <a:r>
                        <a:rPr lang="en-US" sz="1800" b="0" i="0" u="none" strike="noStrike" dirty="0">
                          <a:solidFill>
                            <a:schemeClr val="bg2">
                              <a:lumMod val="10000"/>
                            </a:schemeClr>
                          </a:solidFill>
                          <a:effectLst/>
                          <a:latin typeface="+mn-lt"/>
                        </a:rPr>
                        <a:t>MK-3682</a:t>
                      </a:r>
                    </a:p>
                  </a:txBody>
                  <a:tcPr marL="91447" marR="91447" anchor="ctr">
                    <a:lnL>
                      <a:noFill/>
                    </a:lnL>
                    <a:lnR>
                      <a:noFill/>
                    </a:lnR>
                    <a:lnT>
                      <a:noFill/>
                    </a:lnT>
                    <a:lnB>
                      <a:noFill/>
                    </a:lnB>
                    <a:lnTlToBr>
                      <a:noFill/>
                    </a:lnTlToBr>
                    <a:lnBlToTr>
                      <a:noFill/>
                    </a:lnBlToTr>
                    <a:solidFill>
                      <a:schemeClr val="bg2"/>
                    </a:solidFill>
                  </a:tcPr>
                </a:tc>
                <a:tc>
                  <a:txBody>
                    <a:bodyPr/>
                    <a:lstStyle/>
                    <a:p>
                      <a:pPr algn="ctr" rtl="0" fontAlgn="ctr"/>
                      <a:r>
                        <a:rPr lang="en-US" sz="1800" b="0" i="0" u="none" strike="noStrike" dirty="0">
                          <a:solidFill>
                            <a:schemeClr val="bg2">
                              <a:lumMod val="10000"/>
                            </a:schemeClr>
                          </a:solidFill>
                          <a:effectLst/>
                          <a:latin typeface="+mn-lt"/>
                        </a:rPr>
                        <a:t>--</a:t>
                      </a:r>
                    </a:p>
                  </a:txBody>
                  <a:tcPr marL="91447" marR="91447" anchor="ctr">
                    <a:lnL>
                      <a:noFill/>
                    </a:lnL>
                    <a:lnR>
                      <a:noFill/>
                    </a:lnR>
                    <a:lnT>
                      <a:noFill/>
                    </a:lnT>
                    <a:lnB>
                      <a:noFill/>
                    </a:lnB>
                    <a:lnTlToBr>
                      <a:noFill/>
                    </a:lnTlToBr>
                    <a:lnBlToTr>
                      <a:noFill/>
                    </a:lnBlToTr>
                    <a:solidFill>
                      <a:schemeClr val="bg2"/>
                    </a:solidFill>
                  </a:tcPr>
                </a:tc>
                <a:tc>
                  <a:txBody>
                    <a:bodyPr/>
                    <a:lstStyle/>
                    <a:p>
                      <a:pPr algn="ctr" rtl="0" fontAlgn="ctr"/>
                      <a:r>
                        <a:rPr lang="en-US" sz="1800" b="0" i="0" u="none" strike="noStrike" dirty="0">
                          <a:solidFill>
                            <a:schemeClr val="bg2">
                              <a:lumMod val="10000"/>
                            </a:schemeClr>
                          </a:solidFill>
                          <a:effectLst/>
                          <a:latin typeface="+mn-lt"/>
                        </a:rPr>
                        <a:t>NS5B polymerase nucleotide  inhibitor</a:t>
                      </a:r>
                    </a:p>
                  </a:txBody>
                  <a:tcPr marL="91447" marR="91447" anchor="ctr">
                    <a:lnL>
                      <a:noFill/>
                    </a:lnL>
                    <a:lnR>
                      <a:noFill/>
                    </a:lnR>
                    <a:lnT>
                      <a:noFill/>
                    </a:lnT>
                    <a:lnB>
                      <a:noFill/>
                    </a:lnB>
                    <a:lnTlToBr>
                      <a:noFill/>
                    </a:lnTlToBr>
                    <a:lnBlToTr>
                      <a:noFill/>
                    </a:lnBlToTr>
                    <a:solidFill>
                      <a:schemeClr val="bg2"/>
                    </a:solidFill>
                  </a:tcPr>
                </a:tc>
                <a:extLst>
                  <a:ext uri="{0D108BD9-81ED-4DB2-BD59-A6C34878D82A}">
                    <a16:rowId xmlns:a16="http://schemas.microsoft.com/office/drawing/2014/main" xmlns="" val="10004"/>
                  </a:ext>
                </a:extLst>
              </a:tr>
            </a:tbl>
          </a:graphicData>
        </a:graphic>
      </p:graphicFrame>
      <p:grpSp>
        <p:nvGrpSpPr>
          <p:cNvPr id="9262" name="Group 16"/>
          <p:cNvGrpSpPr>
            <a:grpSpLocks/>
          </p:cNvGrpSpPr>
          <p:nvPr/>
        </p:nvGrpSpPr>
        <p:grpSpPr bwMode="auto">
          <a:xfrm>
            <a:off x="6291263" y="6208713"/>
            <a:ext cx="2673350" cy="450850"/>
            <a:chOff x="9289790" y="4481726"/>
            <a:chExt cx="2673350" cy="450347"/>
          </a:xfrm>
        </p:grpSpPr>
        <p:pic>
          <p:nvPicPr>
            <p:cNvPr id="9263"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74958" y="4481726"/>
              <a:ext cx="566997" cy="184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9264" name="Rectangle 8"/>
            <p:cNvSpPr>
              <a:spLocks noChangeArrowheads="1"/>
            </p:cNvSpPr>
            <p:nvPr/>
          </p:nvSpPr>
          <p:spPr bwMode="auto">
            <a:xfrm>
              <a:off x="9289790" y="4624098"/>
              <a:ext cx="26733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r>
                <a:rPr lang="en-US" altLang="en-US" sz="1400" b="0" dirty="0">
                  <a:solidFill>
                    <a:schemeClr val="bg2"/>
                  </a:solidFill>
                </a:rPr>
                <a:t>Slide credit: </a:t>
              </a:r>
              <a:r>
                <a:rPr lang="en-US" altLang="en-US" sz="1400" b="0" dirty="0">
                  <a:solidFill>
                    <a:schemeClr val="bg2"/>
                  </a:solidFill>
                  <a:hlinkClick r:id="rId4"/>
                </a:rPr>
                <a:t>clinicaloptions.com</a:t>
              </a:r>
              <a:endParaRPr lang="en-US" altLang="en-US" sz="1400" b="0" dirty="0">
                <a:solidFill>
                  <a:schemeClr val="bg2"/>
                </a:solidFill>
              </a:endParaRPr>
            </a:p>
          </p:txBody>
        </p:sp>
      </p:grpSp>
    </p:spTree>
    <p:extLst>
      <p:ext uri="{BB962C8B-B14F-4D97-AF65-F5344CB8AC3E}">
        <p14:creationId xmlns:p14="http://schemas.microsoft.com/office/powerpoint/2010/main" val="35295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2"/>
          <p:cNvSpPr>
            <a:spLocks noGrp="1"/>
          </p:cNvSpPr>
          <p:nvPr>
            <p:ph type="title"/>
          </p:nvPr>
        </p:nvSpPr>
        <p:spPr>
          <a:xfrm>
            <a:off x="377825" y="238125"/>
            <a:ext cx="8442325" cy="1103313"/>
          </a:xfrm>
        </p:spPr>
        <p:txBody>
          <a:bodyPr/>
          <a:lstStyle/>
          <a:p>
            <a:r>
              <a:rPr lang="en-US" altLang="en-US" dirty="0">
                <a:ea typeface="MS PGothic" panose="020B0600070205080204" pitchFamily="34" charset="-128"/>
              </a:rPr>
              <a:t>Overview of Investigational DAA Studies Discussed in This Slideset</a:t>
            </a:r>
          </a:p>
        </p:txBody>
      </p:sp>
      <p:graphicFrame>
        <p:nvGraphicFramePr>
          <p:cNvPr id="9" name="Table 8"/>
          <p:cNvGraphicFramePr>
            <a:graphicFrameLocks noGrp="1"/>
          </p:cNvGraphicFramePr>
          <p:nvPr>
            <p:extLst>
              <p:ext uri="{D42A27DB-BD31-4B8C-83A1-F6EECF244321}">
                <p14:modId xmlns:p14="http://schemas.microsoft.com/office/powerpoint/2010/main" val="358384078"/>
              </p:ext>
            </p:extLst>
          </p:nvPr>
        </p:nvGraphicFramePr>
        <p:xfrm>
          <a:off x="382588" y="1604964"/>
          <a:ext cx="8464550" cy="4572000"/>
        </p:xfrm>
        <a:graphic>
          <a:graphicData uri="http://schemas.openxmlformats.org/drawingml/2006/table">
            <a:tbl>
              <a:tblPr/>
              <a:tblGrid>
                <a:gridCol w="1784410">
                  <a:extLst>
                    <a:ext uri="{9D8B030D-6E8A-4147-A177-3AD203B41FA5}">
                      <a16:colId xmlns:a16="http://schemas.microsoft.com/office/drawing/2014/main" xmlns="" val="20000"/>
                    </a:ext>
                  </a:extLst>
                </a:gridCol>
                <a:gridCol w="5066135">
                  <a:extLst>
                    <a:ext uri="{9D8B030D-6E8A-4147-A177-3AD203B41FA5}">
                      <a16:colId xmlns:a16="http://schemas.microsoft.com/office/drawing/2014/main" xmlns="" val="20001"/>
                    </a:ext>
                  </a:extLst>
                </a:gridCol>
                <a:gridCol w="1614005">
                  <a:extLst>
                    <a:ext uri="{9D8B030D-6E8A-4147-A177-3AD203B41FA5}">
                      <a16:colId xmlns:a16="http://schemas.microsoft.com/office/drawing/2014/main" xmlns="" val="20002"/>
                    </a:ext>
                  </a:extLst>
                </a:gridCol>
              </a:tblGrid>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FFFFFF"/>
                          </a:solidFill>
                          <a:effectLst/>
                          <a:latin typeface="Arial" charset="0"/>
                          <a:ea typeface="ＭＳ Ｐゴシック" charset="-128"/>
                        </a:rPr>
                        <a:t>SOF/VEL/VOX</a:t>
                      </a:r>
                    </a:p>
                  </a:txBody>
                  <a:tcPr marL="91447" marR="91447" horzOverflow="overflow">
                    <a:lnL>
                      <a:noFill/>
                    </a:lnL>
                    <a:lnR>
                      <a:noFill/>
                    </a:lnR>
                    <a:lnT>
                      <a:noFill/>
                    </a:lnT>
                    <a:lnB>
                      <a:noFill/>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FFFFFF"/>
                          </a:solidFill>
                          <a:effectLst/>
                          <a:latin typeface="Arial" charset="0"/>
                          <a:ea typeface="ＭＳ Ｐゴシック" charset="-128"/>
                        </a:rPr>
                        <a:t>Study Population</a:t>
                      </a:r>
                    </a:p>
                  </a:txBody>
                  <a:tcPr marL="91447" marR="91447" horzOverflow="overflow">
                    <a:lnL>
                      <a:noFill/>
                    </a:lnL>
                    <a:lnR>
                      <a:noFill/>
                    </a:lnR>
                    <a:lnT>
                      <a:noFill/>
                    </a:lnT>
                    <a:lnB>
                      <a:noFill/>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FFFFFF"/>
                          </a:solidFill>
                          <a:effectLst/>
                          <a:latin typeface="Arial" charset="0"/>
                          <a:ea typeface="ＭＳ Ｐゴシック" charset="-128"/>
                        </a:rPr>
                        <a:t>Comparator</a:t>
                      </a:r>
                    </a:p>
                  </a:txBody>
                  <a:tcPr marL="91447" marR="91447" horzOverflow="overflow">
                    <a:lnL>
                      <a:noFill/>
                    </a:lnL>
                    <a:lnR>
                      <a:noFill/>
                    </a:lnR>
                    <a:lnT>
                      <a:noFill/>
                    </a:lnT>
                    <a:lnB>
                      <a:noFill/>
                    </a:lnB>
                    <a:lnTlToBr>
                      <a:noFill/>
                    </a:lnTlToBr>
                    <a:lnBlToTr>
                      <a:noFill/>
                    </a:lnBlToTr>
                    <a:solidFill>
                      <a:schemeClr val="accent1"/>
                    </a:solidFill>
                  </a:tcPr>
                </a:tc>
                <a:extLst>
                  <a:ext uri="{0D108BD9-81ED-4DB2-BD59-A6C34878D82A}">
                    <a16:rowId xmlns:a16="http://schemas.microsoft.com/office/drawing/2014/main" xmlns="" val="10000"/>
                  </a:ext>
                </a:extLst>
              </a:tr>
              <a:tr h="304800">
                <a:tc>
                  <a:txBody>
                    <a:bodyPr/>
                    <a:lstStyle/>
                    <a:p>
                      <a:pPr algn="l" rtl="0" fontAlgn="ctr"/>
                      <a:r>
                        <a:rPr lang="en-US" sz="1400" b="1" i="0" u="none" strike="noStrike" dirty="0">
                          <a:solidFill>
                            <a:schemeClr val="bg2">
                              <a:lumMod val="10000"/>
                            </a:schemeClr>
                          </a:solidFill>
                          <a:effectLst/>
                          <a:latin typeface="+mn-lt"/>
                        </a:rPr>
                        <a:t>POLARIS</a:t>
                      </a:r>
                      <a:r>
                        <a:rPr lang="en-US" sz="1400" b="1" i="0" u="none" strike="noStrike" baseline="0" dirty="0">
                          <a:solidFill>
                            <a:schemeClr val="bg2">
                              <a:lumMod val="10000"/>
                            </a:schemeClr>
                          </a:solidFill>
                          <a:effectLst/>
                          <a:latin typeface="+mn-lt"/>
                        </a:rPr>
                        <a:t>-1</a:t>
                      </a:r>
                      <a:r>
                        <a:rPr lang="en-US" sz="1400" b="1" i="0" u="none" strike="noStrike" baseline="30000" dirty="0">
                          <a:solidFill>
                            <a:schemeClr val="bg2">
                              <a:lumMod val="10000"/>
                            </a:schemeClr>
                          </a:solidFill>
                          <a:effectLst/>
                          <a:latin typeface="+mn-lt"/>
                        </a:rPr>
                        <a:t>[1]</a:t>
                      </a:r>
                    </a:p>
                  </a:txBody>
                  <a:tcPr marL="91447" marR="91447" anchor="ctr">
                    <a:lnL>
                      <a:noFill/>
                    </a:lnL>
                    <a:lnR>
                      <a:noFill/>
                    </a:lnR>
                    <a:lnT>
                      <a:noFill/>
                    </a:lnT>
                    <a:lnB>
                      <a:noFill/>
                    </a:lnB>
                    <a:lnTlToBr>
                      <a:noFill/>
                    </a:lnTlToBr>
                    <a:lnBlToTr>
                      <a:noFill/>
                    </a:lnBlToTr>
                    <a:solidFill>
                      <a:srgbClr val="CDCDCF"/>
                    </a:solidFill>
                  </a:tcPr>
                </a:tc>
                <a:tc>
                  <a:txBody>
                    <a:bodyPr/>
                    <a:lstStyle/>
                    <a:p>
                      <a:pPr marL="0" indent="0" algn="ctr" rtl="0" fontAlgn="ctr">
                        <a:buFont typeface="Arial" panose="020B0604020202020204" pitchFamily="34" charset="0"/>
                        <a:buNone/>
                      </a:pPr>
                      <a:r>
                        <a:rPr lang="en-US" sz="1400" b="0" i="0" u="none" strike="noStrike" dirty="0">
                          <a:solidFill>
                            <a:schemeClr val="bg2">
                              <a:lumMod val="10000"/>
                            </a:schemeClr>
                          </a:solidFill>
                          <a:effectLst/>
                          <a:latin typeface="+mn-lt"/>
                        </a:rPr>
                        <a:t>12 wks</a:t>
                      </a:r>
                      <a:r>
                        <a:rPr lang="en-US" sz="1400" b="0" i="0" u="none" strike="noStrike" baseline="0" dirty="0">
                          <a:solidFill>
                            <a:schemeClr val="bg2">
                              <a:lumMod val="10000"/>
                            </a:schemeClr>
                          </a:solidFill>
                          <a:effectLst/>
                          <a:latin typeface="+mn-lt"/>
                        </a:rPr>
                        <a:t> for </a:t>
                      </a:r>
                      <a:r>
                        <a:rPr lang="en-US" sz="1400" b="0" i="0" u="none" strike="noStrike" dirty="0">
                          <a:solidFill>
                            <a:schemeClr val="bg2">
                              <a:lumMod val="10000"/>
                            </a:schemeClr>
                          </a:solidFill>
                          <a:effectLst/>
                          <a:latin typeface="+mn-lt"/>
                        </a:rPr>
                        <a:t>NS5A inhibitor experienced GT1-6 </a:t>
                      </a:r>
                      <a:r>
                        <a:rPr lang="en-US" sz="1400" b="0" i="0" u="none" strike="noStrike" baseline="0" dirty="0">
                          <a:solidFill>
                            <a:schemeClr val="bg2">
                              <a:lumMod val="10000"/>
                            </a:schemeClr>
                          </a:solidFill>
                          <a:effectLst/>
                          <a:latin typeface="+mn-lt"/>
                        </a:rPr>
                        <a:t>HCV</a:t>
                      </a:r>
                      <a:endParaRPr lang="en-US" sz="1400" b="0" i="0" u="none" strike="noStrike" dirty="0">
                        <a:solidFill>
                          <a:schemeClr val="bg2">
                            <a:lumMod val="10000"/>
                          </a:schemeClr>
                        </a:solidFill>
                        <a:effectLst/>
                        <a:latin typeface="+mn-lt"/>
                      </a:endParaRPr>
                    </a:p>
                  </a:txBody>
                  <a:tcPr marL="91447" marR="91447" anchor="ctr">
                    <a:lnL>
                      <a:noFill/>
                    </a:lnL>
                    <a:lnR>
                      <a:noFill/>
                    </a:lnR>
                    <a:lnT>
                      <a:noFill/>
                    </a:lnT>
                    <a:lnB>
                      <a:noFill/>
                    </a:lnB>
                    <a:lnTlToBr>
                      <a:noFill/>
                    </a:lnTlToBr>
                    <a:lnBlToTr>
                      <a:noFill/>
                    </a:lnBlToTr>
                    <a:solidFill>
                      <a:srgbClr val="CDCDCF"/>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400" b="0" i="0" u="none" strike="noStrike" dirty="0">
                          <a:solidFill>
                            <a:schemeClr val="bg2">
                              <a:lumMod val="10000"/>
                            </a:schemeClr>
                          </a:solidFill>
                          <a:effectLst/>
                          <a:latin typeface="+mn-lt"/>
                        </a:rPr>
                        <a:t>PBO</a:t>
                      </a:r>
                    </a:p>
                  </a:txBody>
                  <a:tcPr marL="91447" marR="91447" anchor="ctr">
                    <a:lnL>
                      <a:noFill/>
                    </a:lnL>
                    <a:lnR>
                      <a:noFill/>
                    </a:lnR>
                    <a:lnT>
                      <a:noFill/>
                    </a:lnT>
                    <a:lnB>
                      <a:noFill/>
                    </a:lnB>
                    <a:lnTlToBr>
                      <a:noFill/>
                    </a:lnTlToBr>
                    <a:lnBlToTr>
                      <a:noFill/>
                    </a:lnBlToTr>
                    <a:solidFill>
                      <a:schemeClr val="bg2"/>
                    </a:solidFill>
                  </a:tcPr>
                </a:tc>
                <a:extLst>
                  <a:ext uri="{0D108BD9-81ED-4DB2-BD59-A6C34878D82A}">
                    <a16:rowId xmlns:a16="http://schemas.microsoft.com/office/drawing/2014/main" xmlns="" val="10001"/>
                  </a:ext>
                </a:extLst>
              </a:tr>
              <a:tr h="30480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400" b="1" i="0" u="none" strike="noStrike" dirty="0">
                          <a:solidFill>
                            <a:schemeClr val="bg2">
                              <a:lumMod val="10000"/>
                            </a:schemeClr>
                          </a:solidFill>
                          <a:effectLst/>
                          <a:latin typeface="+mn-lt"/>
                        </a:rPr>
                        <a:t>POLARIS-2</a:t>
                      </a:r>
                      <a:r>
                        <a:rPr lang="en-US" sz="1400" b="1" i="0" u="none" strike="noStrike" baseline="30000" dirty="0">
                          <a:solidFill>
                            <a:schemeClr val="bg2">
                              <a:lumMod val="10000"/>
                            </a:schemeClr>
                          </a:solidFill>
                          <a:effectLst/>
                          <a:latin typeface="+mn-lt"/>
                        </a:rPr>
                        <a:t>[2]</a:t>
                      </a:r>
                    </a:p>
                  </a:txBody>
                  <a:tcPr marL="91447" marR="91447" anchor="ctr">
                    <a:lnL>
                      <a:noFill/>
                    </a:lnL>
                    <a:lnR>
                      <a:noFill/>
                    </a:lnR>
                    <a:lnT>
                      <a:noFill/>
                    </a:lnT>
                    <a:lnB>
                      <a:noFill/>
                    </a:lnB>
                    <a:lnTlToBr>
                      <a:noFill/>
                    </a:lnTlToBr>
                    <a:lnBlToTr>
                      <a:noFill/>
                    </a:lnBlToTr>
                    <a:solidFill>
                      <a:srgbClr val="F2F2F2"/>
                    </a:solidFill>
                  </a:tcPr>
                </a:tc>
                <a:tc>
                  <a:txBody>
                    <a:bodyPr/>
                    <a:lstStyle/>
                    <a:p>
                      <a:pPr algn="ctr" rtl="0" fontAlgn="ctr"/>
                      <a:r>
                        <a:rPr lang="en-US" sz="1400" b="0" i="0" u="none" strike="noStrike" dirty="0">
                          <a:solidFill>
                            <a:schemeClr val="bg2">
                              <a:lumMod val="10000"/>
                            </a:schemeClr>
                          </a:solidFill>
                          <a:effectLst/>
                          <a:latin typeface="+mn-lt"/>
                        </a:rPr>
                        <a:t>8 wks for DAA-naive GT1-6 </a:t>
                      </a:r>
                      <a:r>
                        <a:rPr lang="en-US" sz="1400" b="0" i="0" u="none" strike="noStrike" baseline="0" dirty="0">
                          <a:solidFill>
                            <a:schemeClr val="bg2">
                              <a:lumMod val="10000"/>
                            </a:schemeClr>
                          </a:solidFill>
                          <a:effectLst/>
                          <a:latin typeface="+mn-lt"/>
                        </a:rPr>
                        <a:t>HCV</a:t>
                      </a:r>
                      <a:endParaRPr lang="en-US" sz="1400" b="0" i="0" u="none" strike="noStrike" dirty="0">
                        <a:solidFill>
                          <a:schemeClr val="bg2">
                            <a:lumMod val="10000"/>
                          </a:schemeClr>
                        </a:solidFill>
                        <a:effectLst/>
                        <a:latin typeface="+mn-lt"/>
                      </a:endParaRPr>
                    </a:p>
                  </a:txBody>
                  <a:tcPr marL="91447" marR="91447" anchor="ctr">
                    <a:lnL>
                      <a:noFill/>
                    </a:lnL>
                    <a:lnR>
                      <a:noFill/>
                    </a:lnR>
                    <a:lnT>
                      <a:noFill/>
                    </a:lnT>
                    <a:lnB>
                      <a:noFill/>
                    </a:lnB>
                    <a:lnTlToBr>
                      <a:noFill/>
                    </a:lnTlToBr>
                    <a:lnBlToTr>
                      <a:noFill/>
                    </a:lnBlToTr>
                    <a:solidFill>
                      <a:srgbClr val="F2F2F2"/>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400" b="0" i="0" u="none" strike="noStrike" dirty="0">
                          <a:solidFill>
                            <a:schemeClr val="bg2">
                              <a:lumMod val="10000"/>
                            </a:schemeClr>
                          </a:solidFill>
                          <a:effectLst/>
                          <a:latin typeface="+mn-lt"/>
                        </a:rPr>
                        <a:t>SOF/VEL</a:t>
                      </a:r>
                    </a:p>
                  </a:txBody>
                  <a:tcPr marL="91447" marR="91447" anchor="ctr">
                    <a:lnL>
                      <a:noFill/>
                    </a:lnL>
                    <a:lnR>
                      <a:noFill/>
                    </a:lnR>
                    <a:lnT>
                      <a:noFill/>
                    </a:lnT>
                    <a:lnB>
                      <a:noFill/>
                    </a:lnB>
                    <a:lnTlToBr>
                      <a:noFill/>
                    </a:lnTlToBr>
                    <a:lnBlToTr>
                      <a:noFill/>
                    </a:lnBlToTr>
                    <a:solidFill>
                      <a:srgbClr val="F2F2F2"/>
                    </a:solidFill>
                  </a:tcPr>
                </a:tc>
                <a:extLst>
                  <a:ext uri="{0D108BD9-81ED-4DB2-BD59-A6C34878D82A}">
                    <a16:rowId xmlns:a16="http://schemas.microsoft.com/office/drawing/2014/main" xmlns="" val="10002"/>
                  </a:ext>
                </a:extLst>
              </a:tr>
              <a:tr h="30480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400" b="1" i="0" u="none" strike="noStrike" dirty="0">
                          <a:solidFill>
                            <a:schemeClr val="bg2">
                              <a:lumMod val="10000"/>
                            </a:schemeClr>
                          </a:solidFill>
                          <a:effectLst/>
                          <a:latin typeface="+mn-lt"/>
                        </a:rPr>
                        <a:t>POLARIS-3</a:t>
                      </a:r>
                      <a:r>
                        <a:rPr lang="en-US" sz="1400" b="1" i="0" u="none" strike="noStrike" baseline="30000" dirty="0">
                          <a:solidFill>
                            <a:schemeClr val="bg2">
                              <a:lumMod val="10000"/>
                            </a:schemeClr>
                          </a:solidFill>
                          <a:effectLst/>
                          <a:latin typeface="+mn-lt"/>
                        </a:rPr>
                        <a:t>[3]</a:t>
                      </a:r>
                    </a:p>
                  </a:txBody>
                  <a:tcPr marL="91447" marR="91447" anchor="ctr">
                    <a:lnL>
                      <a:noFill/>
                    </a:lnL>
                    <a:lnR>
                      <a:noFill/>
                    </a:lnR>
                    <a:lnT>
                      <a:noFill/>
                    </a:lnT>
                    <a:lnB>
                      <a:noFill/>
                    </a:lnB>
                    <a:lnTlToBr>
                      <a:noFill/>
                    </a:lnTlToBr>
                    <a:lnBlToTr>
                      <a:noFill/>
                    </a:lnBlToTr>
                    <a:solidFill>
                      <a:schemeClr val="bg2"/>
                    </a:solidFill>
                  </a:tcPr>
                </a:tc>
                <a:tc>
                  <a:txBody>
                    <a:bodyPr/>
                    <a:lstStyle/>
                    <a:p>
                      <a:pPr algn="ctr" rtl="0" fontAlgn="ctr"/>
                      <a:r>
                        <a:rPr lang="en-US" sz="1400" b="0" i="0" u="none" strike="noStrike" dirty="0">
                          <a:solidFill>
                            <a:schemeClr val="bg2">
                              <a:lumMod val="10000"/>
                            </a:schemeClr>
                          </a:solidFill>
                          <a:effectLst/>
                          <a:latin typeface="+mn-lt"/>
                        </a:rPr>
                        <a:t>8 wks</a:t>
                      </a:r>
                      <a:r>
                        <a:rPr lang="en-US" sz="1400" b="0" i="0" u="none" strike="noStrike" baseline="0" dirty="0">
                          <a:solidFill>
                            <a:schemeClr val="bg2">
                              <a:lumMod val="10000"/>
                            </a:schemeClr>
                          </a:solidFill>
                          <a:effectLst/>
                          <a:latin typeface="+mn-lt"/>
                        </a:rPr>
                        <a:t> for cirrhotic GT3 HCV</a:t>
                      </a:r>
                      <a:endParaRPr lang="en-US" sz="1400" b="0" i="0" u="none" strike="noStrike" dirty="0">
                        <a:solidFill>
                          <a:schemeClr val="bg2">
                            <a:lumMod val="10000"/>
                          </a:schemeClr>
                        </a:solidFill>
                        <a:effectLst/>
                        <a:latin typeface="+mn-lt"/>
                      </a:endParaRPr>
                    </a:p>
                  </a:txBody>
                  <a:tcPr marL="91447" marR="91447" anchor="ctr">
                    <a:lnL>
                      <a:noFill/>
                    </a:lnL>
                    <a:lnR>
                      <a:noFill/>
                    </a:lnR>
                    <a:lnT>
                      <a:noFill/>
                    </a:lnT>
                    <a:lnB>
                      <a:noFill/>
                    </a:lnB>
                    <a:lnTlToBr>
                      <a:noFill/>
                    </a:lnTlToBr>
                    <a:lnBlToTr>
                      <a:noFill/>
                    </a:lnBlToTr>
                    <a:solidFill>
                      <a:schemeClr val="bg2"/>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400" b="0" i="0" u="none" strike="noStrike" dirty="0">
                          <a:solidFill>
                            <a:schemeClr val="bg2">
                              <a:lumMod val="10000"/>
                            </a:schemeClr>
                          </a:solidFill>
                          <a:effectLst/>
                          <a:latin typeface="+mn-lt"/>
                        </a:rPr>
                        <a:t>SOF/VEL</a:t>
                      </a:r>
                    </a:p>
                  </a:txBody>
                  <a:tcPr marL="91447" marR="91447" anchor="ctr">
                    <a:lnL>
                      <a:noFill/>
                    </a:lnL>
                    <a:lnR>
                      <a:noFill/>
                    </a:lnR>
                    <a:lnT>
                      <a:noFill/>
                    </a:lnT>
                    <a:lnB>
                      <a:noFill/>
                    </a:lnB>
                    <a:lnTlToBr>
                      <a:noFill/>
                    </a:lnTlToBr>
                    <a:lnBlToTr>
                      <a:noFill/>
                    </a:lnBlToTr>
                    <a:solidFill>
                      <a:schemeClr val="bg2"/>
                    </a:solidFill>
                  </a:tcPr>
                </a:tc>
                <a:extLst>
                  <a:ext uri="{0D108BD9-81ED-4DB2-BD59-A6C34878D82A}">
                    <a16:rowId xmlns:a16="http://schemas.microsoft.com/office/drawing/2014/main" xmlns="" val="10003"/>
                  </a:ext>
                </a:extLst>
              </a:tr>
              <a:tr h="30480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400" b="1" i="0" u="none" strike="noStrike" dirty="0">
                          <a:solidFill>
                            <a:schemeClr val="bg2">
                              <a:lumMod val="10000"/>
                            </a:schemeClr>
                          </a:solidFill>
                          <a:effectLst/>
                          <a:latin typeface="+mn-lt"/>
                        </a:rPr>
                        <a:t>POLARIS-4</a:t>
                      </a:r>
                      <a:r>
                        <a:rPr lang="en-US" sz="1400" b="1" i="0" u="none" strike="noStrike" baseline="30000" dirty="0">
                          <a:solidFill>
                            <a:schemeClr val="bg2">
                              <a:lumMod val="10000"/>
                            </a:schemeClr>
                          </a:solidFill>
                          <a:effectLst/>
                          <a:latin typeface="+mn-lt"/>
                        </a:rPr>
                        <a:t>[4]</a:t>
                      </a:r>
                    </a:p>
                  </a:txBody>
                  <a:tcPr marL="91447" marR="91447" anchor="ctr">
                    <a:lnL>
                      <a:noFill/>
                    </a:lnL>
                    <a:lnR>
                      <a:noFill/>
                    </a:lnR>
                    <a:lnT>
                      <a:noFill/>
                    </a:lnT>
                    <a:lnB>
                      <a:noFill/>
                    </a:lnB>
                    <a:lnTlToBr>
                      <a:noFill/>
                    </a:lnTlToBr>
                    <a:lnBlToTr>
                      <a:noFill/>
                    </a:lnBlToTr>
                    <a:solidFill>
                      <a:srgbClr val="F2F2F2"/>
                    </a:solidFill>
                  </a:tcPr>
                </a:tc>
                <a:tc>
                  <a:txBody>
                    <a:bodyPr/>
                    <a:lstStyle/>
                    <a:p>
                      <a:pPr algn="ctr" fontAlgn="b"/>
                      <a:r>
                        <a:rPr lang="en-US" sz="1400" b="0" i="0" u="none" strike="noStrike" dirty="0">
                          <a:solidFill>
                            <a:schemeClr val="bg2">
                              <a:lumMod val="10000"/>
                            </a:schemeClr>
                          </a:solidFill>
                          <a:effectLst/>
                          <a:latin typeface="+mn-lt"/>
                        </a:rPr>
                        <a:t>12 wks for</a:t>
                      </a:r>
                      <a:r>
                        <a:rPr lang="en-US" sz="1400" b="0" i="0" u="none" strike="noStrike" baseline="0" dirty="0">
                          <a:solidFill>
                            <a:schemeClr val="bg2">
                              <a:lumMod val="10000"/>
                            </a:schemeClr>
                          </a:solidFill>
                          <a:effectLst/>
                          <a:latin typeface="+mn-lt"/>
                        </a:rPr>
                        <a:t> DAA-experienced (no NS5A inhibitors) GT1-6 HCV</a:t>
                      </a:r>
                      <a:endParaRPr lang="en-US" sz="1400" b="0" i="0" u="none" strike="noStrike" dirty="0">
                        <a:solidFill>
                          <a:schemeClr val="bg2">
                            <a:lumMod val="10000"/>
                          </a:schemeClr>
                        </a:solidFill>
                        <a:effectLst/>
                        <a:latin typeface="+mn-lt"/>
                      </a:endParaRPr>
                    </a:p>
                  </a:txBody>
                  <a:tcPr marL="91447" marR="91447" anchor="ctr">
                    <a:lnL>
                      <a:noFill/>
                    </a:lnL>
                    <a:lnR>
                      <a:noFill/>
                    </a:lnR>
                    <a:lnT>
                      <a:noFill/>
                    </a:lnT>
                    <a:lnB>
                      <a:noFill/>
                    </a:lnB>
                    <a:lnTlToBr>
                      <a:noFill/>
                    </a:lnTlToBr>
                    <a:lnBlToTr>
                      <a:noFill/>
                    </a:lnBlToTr>
                    <a:solidFill>
                      <a:srgbClr val="F2F2F2"/>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400" b="0" i="0" u="none" strike="noStrike" dirty="0">
                          <a:solidFill>
                            <a:schemeClr val="bg2">
                              <a:lumMod val="10000"/>
                            </a:schemeClr>
                          </a:solidFill>
                          <a:effectLst/>
                          <a:latin typeface="+mn-lt"/>
                        </a:rPr>
                        <a:t>SOF/VEL</a:t>
                      </a:r>
                    </a:p>
                  </a:txBody>
                  <a:tcPr marL="91447" marR="91447" anchor="ctr">
                    <a:lnL>
                      <a:noFill/>
                    </a:lnL>
                    <a:lnR>
                      <a:noFill/>
                    </a:lnR>
                    <a:lnT>
                      <a:noFill/>
                    </a:lnT>
                    <a:lnB>
                      <a:noFill/>
                    </a:lnB>
                    <a:lnTlToBr>
                      <a:noFill/>
                    </a:lnTlToBr>
                    <a:lnBlToTr>
                      <a:noFill/>
                    </a:lnBlToTr>
                    <a:solidFill>
                      <a:schemeClr val="tx1">
                        <a:lumMod val="95000"/>
                      </a:schemeClr>
                    </a:solidFill>
                  </a:tcPr>
                </a:tc>
                <a:extLst>
                  <a:ext uri="{0D108BD9-81ED-4DB2-BD59-A6C34878D82A}">
                    <a16:rowId xmlns:a16="http://schemas.microsoft.com/office/drawing/2014/main" xmlns="" val="10004"/>
                  </a:ext>
                </a:extLst>
              </a:tr>
              <a:tr h="304800">
                <a:tc>
                  <a:txBody>
                    <a:bodyPr/>
                    <a:lstStyle/>
                    <a:p>
                      <a:pPr algn="l" fontAlgn="b"/>
                      <a:r>
                        <a:rPr lang="en-US" sz="1400" b="1" i="0" u="none" strike="noStrike" dirty="0">
                          <a:solidFill>
                            <a:schemeClr val="tx1"/>
                          </a:solidFill>
                          <a:effectLst/>
                          <a:latin typeface="+mn-lt"/>
                        </a:rPr>
                        <a:t>GLE/PIB</a:t>
                      </a:r>
                    </a:p>
                  </a:txBody>
                  <a:tcPr marL="91447" marR="91447" anchor="ctr">
                    <a:lnL>
                      <a:noFill/>
                    </a:lnL>
                    <a:lnR>
                      <a:noFill/>
                    </a:lnR>
                    <a:lnT>
                      <a:noFill/>
                    </a:lnT>
                    <a:lnB>
                      <a:noFill/>
                    </a:lnB>
                    <a:lnTlToBr>
                      <a:noFill/>
                    </a:lnTlToBr>
                    <a:lnBlToTr>
                      <a:noFill/>
                    </a:lnBlToTr>
                    <a:solidFill>
                      <a:schemeClr val="accent1"/>
                    </a:solidFill>
                  </a:tcPr>
                </a:tc>
                <a:tc>
                  <a:txBody>
                    <a:bodyPr/>
                    <a:lstStyle/>
                    <a:p>
                      <a:pPr algn="ctr" fontAlgn="b"/>
                      <a:endParaRPr lang="en-US" sz="1400" b="0" i="0" u="none" strike="noStrike" dirty="0">
                        <a:solidFill>
                          <a:schemeClr val="tx1"/>
                        </a:solidFill>
                        <a:effectLst/>
                        <a:latin typeface="+mn-lt"/>
                      </a:endParaRPr>
                    </a:p>
                  </a:txBody>
                  <a:tcPr marL="91447" marR="91447" anchor="ctr">
                    <a:lnL>
                      <a:noFill/>
                    </a:lnL>
                    <a:lnR>
                      <a:noFill/>
                    </a:lnR>
                    <a:lnT>
                      <a:noFill/>
                    </a:lnT>
                    <a:lnB>
                      <a:noFill/>
                    </a:lnB>
                    <a:lnTlToBr>
                      <a:noFill/>
                    </a:lnTlToBr>
                    <a:lnBlToTr>
                      <a:noFill/>
                    </a:lnBlToTr>
                    <a:solidFill>
                      <a:schemeClr val="accent1"/>
                    </a:solidFill>
                  </a:tcPr>
                </a:tc>
                <a:tc>
                  <a:txBody>
                    <a:bodyPr/>
                    <a:lstStyle/>
                    <a:p>
                      <a:pPr algn="ctr" rtl="0" fontAlgn="ctr"/>
                      <a:endParaRPr lang="en-US" sz="1400" b="1" i="0" u="none" strike="noStrike" dirty="0">
                        <a:solidFill>
                          <a:schemeClr val="tx1"/>
                        </a:solidFill>
                        <a:effectLst/>
                        <a:latin typeface="+mn-lt"/>
                      </a:endParaRPr>
                    </a:p>
                  </a:txBody>
                  <a:tcPr marL="91447" marR="91447" anchor="ctr">
                    <a:lnL>
                      <a:noFill/>
                    </a:lnL>
                    <a:lnR>
                      <a:noFill/>
                    </a:lnR>
                    <a:lnT>
                      <a:noFill/>
                    </a:lnT>
                    <a:lnB>
                      <a:noFill/>
                    </a:lnB>
                    <a:lnTlToBr>
                      <a:noFill/>
                    </a:lnTlToBr>
                    <a:lnBlToTr>
                      <a:noFill/>
                    </a:lnBlToTr>
                    <a:solidFill>
                      <a:schemeClr val="accent1"/>
                    </a:solidFill>
                  </a:tcPr>
                </a:tc>
                <a:extLst>
                  <a:ext uri="{0D108BD9-81ED-4DB2-BD59-A6C34878D82A}">
                    <a16:rowId xmlns:a16="http://schemas.microsoft.com/office/drawing/2014/main" xmlns="" val="10005"/>
                  </a:ext>
                </a:extLst>
              </a:tr>
              <a:tr h="30480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400" b="1" i="0" u="none" strike="noStrike" dirty="0">
                          <a:solidFill>
                            <a:schemeClr val="bg2">
                              <a:lumMod val="10000"/>
                            </a:schemeClr>
                          </a:solidFill>
                          <a:effectLst/>
                          <a:latin typeface="+mn-lt"/>
                        </a:rPr>
                        <a:t>ENDURANCE-1</a:t>
                      </a:r>
                      <a:r>
                        <a:rPr lang="en-US" sz="1400" b="1" i="0" u="none" strike="noStrike" baseline="30000" dirty="0">
                          <a:solidFill>
                            <a:schemeClr val="bg2">
                              <a:lumMod val="10000"/>
                            </a:schemeClr>
                          </a:solidFill>
                          <a:effectLst/>
                          <a:latin typeface="+mn-lt"/>
                        </a:rPr>
                        <a:t>[5]</a:t>
                      </a:r>
                    </a:p>
                  </a:txBody>
                  <a:tcPr marL="91447" marR="91447" anchor="ctr">
                    <a:lnL>
                      <a:noFill/>
                    </a:lnL>
                    <a:lnR>
                      <a:noFill/>
                    </a:lnR>
                    <a:lnT>
                      <a:noFill/>
                    </a:lnT>
                    <a:lnB>
                      <a:noFill/>
                    </a:lnB>
                    <a:lnTlToBr>
                      <a:noFill/>
                    </a:lnTlToBr>
                    <a:lnBlToTr>
                      <a:noFill/>
                    </a:lnBlToTr>
                    <a:solidFill>
                      <a:schemeClr val="bg2"/>
                    </a:solidFill>
                  </a:tcPr>
                </a:tc>
                <a:tc>
                  <a:txBody>
                    <a:bodyPr/>
                    <a:lstStyle/>
                    <a:p>
                      <a:pPr algn="ctr" fontAlgn="b"/>
                      <a:r>
                        <a:rPr lang="en-US" sz="1400" b="0" i="0" u="none" strike="noStrike" dirty="0">
                          <a:solidFill>
                            <a:schemeClr val="bg2">
                              <a:lumMod val="10000"/>
                            </a:schemeClr>
                          </a:solidFill>
                          <a:effectLst/>
                          <a:latin typeface="+mn-lt"/>
                        </a:rPr>
                        <a:t>8 or 12 wks for noncirrhotic pts with GT1 HCV</a:t>
                      </a:r>
                    </a:p>
                  </a:txBody>
                  <a:tcPr marL="91447" marR="91447" anchor="ctr">
                    <a:lnL>
                      <a:noFill/>
                    </a:lnL>
                    <a:lnR>
                      <a:noFill/>
                    </a:lnR>
                    <a:lnT>
                      <a:noFill/>
                    </a:lnT>
                    <a:lnB>
                      <a:noFill/>
                    </a:lnB>
                    <a:lnTlToBr>
                      <a:noFill/>
                    </a:lnTlToBr>
                    <a:lnBlToTr>
                      <a:noFill/>
                    </a:lnBlToTr>
                    <a:solidFill>
                      <a:schemeClr val="bg2"/>
                    </a:solidFill>
                  </a:tcPr>
                </a:tc>
                <a:tc>
                  <a:txBody>
                    <a:bodyPr/>
                    <a:lstStyle/>
                    <a:p>
                      <a:pPr algn="ctr" rtl="0" fontAlgn="ctr"/>
                      <a:r>
                        <a:rPr lang="en-US" sz="1400" b="0" i="0" u="none" strike="noStrike" dirty="0">
                          <a:solidFill>
                            <a:schemeClr val="bg2">
                              <a:lumMod val="10000"/>
                            </a:schemeClr>
                          </a:solidFill>
                          <a:effectLst/>
                          <a:latin typeface="+mn-lt"/>
                        </a:rPr>
                        <a:t>GLE/PIB</a:t>
                      </a:r>
                    </a:p>
                  </a:txBody>
                  <a:tcPr marL="91447" marR="91447" anchor="ctr">
                    <a:lnL>
                      <a:noFill/>
                    </a:lnL>
                    <a:lnR>
                      <a:noFill/>
                    </a:lnR>
                    <a:lnT>
                      <a:noFill/>
                    </a:lnT>
                    <a:lnB>
                      <a:noFill/>
                    </a:lnB>
                    <a:lnTlToBr>
                      <a:noFill/>
                    </a:lnTlToBr>
                    <a:lnBlToTr>
                      <a:noFill/>
                    </a:lnBlToTr>
                    <a:solidFill>
                      <a:schemeClr val="bg2"/>
                    </a:solidFill>
                  </a:tcPr>
                </a:tc>
                <a:extLst>
                  <a:ext uri="{0D108BD9-81ED-4DB2-BD59-A6C34878D82A}">
                    <a16:rowId xmlns:a16="http://schemas.microsoft.com/office/drawing/2014/main" xmlns="" val="10006"/>
                  </a:ext>
                </a:extLst>
              </a:tr>
              <a:tr h="30480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400" b="1" i="0" u="none" strike="noStrike" dirty="0">
                          <a:solidFill>
                            <a:schemeClr val="bg2">
                              <a:lumMod val="10000"/>
                            </a:schemeClr>
                          </a:solidFill>
                          <a:effectLst/>
                          <a:latin typeface="+mn-lt"/>
                        </a:rPr>
                        <a:t>ENDURANCE-2</a:t>
                      </a:r>
                      <a:r>
                        <a:rPr lang="en-US" sz="1400" b="1" i="0" u="none" strike="noStrike" baseline="30000" dirty="0">
                          <a:solidFill>
                            <a:schemeClr val="bg2">
                              <a:lumMod val="10000"/>
                            </a:schemeClr>
                          </a:solidFill>
                          <a:effectLst/>
                          <a:latin typeface="+mn-lt"/>
                        </a:rPr>
                        <a:t>[6]</a:t>
                      </a:r>
                    </a:p>
                  </a:txBody>
                  <a:tcPr marL="91447" marR="91447" anchor="ctr">
                    <a:lnL>
                      <a:noFill/>
                    </a:lnL>
                    <a:lnR>
                      <a:noFill/>
                    </a:lnR>
                    <a:lnT>
                      <a:noFill/>
                    </a:lnT>
                    <a:lnB>
                      <a:noFill/>
                    </a:lnB>
                    <a:lnTlToBr>
                      <a:noFill/>
                    </a:lnTlToBr>
                    <a:lnBlToTr>
                      <a:noFill/>
                    </a:lnBlToTr>
                    <a:solidFill>
                      <a:schemeClr val="tx1">
                        <a:lumMod val="95000"/>
                      </a:schemeClr>
                    </a:solidFill>
                  </a:tcPr>
                </a:tc>
                <a:tc>
                  <a:txBody>
                    <a:bodyPr/>
                    <a:lstStyle/>
                    <a:p>
                      <a:pPr algn="ctr" eaLnBrk="1" hangingPunct="1">
                        <a:spcBef>
                          <a:spcPct val="0"/>
                        </a:spcBef>
                        <a:buFontTx/>
                        <a:buNone/>
                      </a:pPr>
                      <a:r>
                        <a:rPr lang="en-US" sz="1400" b="0" i="0" u="none" strike="noStrike" dirty="0">
                          <a:solidFill>
                            <a:schemeClr val="bg2">
                              <a:lumMod val="10000"/>
                            </a:schemeClr>
                          </a:solidFill>
                          <a:effectLst/>
                          <a:latin typeface="+mn-lt"/>
                        </a:rPr>
                        <a:t>12 wks for noncirrhotic pts with GT2 HCV</a:t>
                      </a:r>
                    </a:p>
                  </a:txBody>
                  <a:tcPr marL="91447" marR="91447" anchor="ctr">
                    <a:lnL>
                      <a:noFill/>
                    </a:lnL>
                    <a:lnR>
                      <a:noFill/>
                    </a:lnR>
                    <a:lnT>
                      <a:noFill/>
                    </a:lnT>
                    <a:lnB>
                      <a:noFill/>
                    </a:lnB>
                    <a:lnTlToBr>
                      <a:noFill/>
                    </a:lnTlToBr>
                    <a:lnBlToTr>
                      <a:noFill/>
                    </a:lnBlToTr>
                    <a:solidFill>
                      <a:schemeClr val="tx1">
                        <a:lumMod val="95000"/>
                      </a:schemeClr>
                    </a:solidFill>
                  </a:tcPr>
                </a:tc>
                <a:tc>
                  <a:txBody>
                    <a:bodyPr/>
                    <a:lstStyle/>
                    <a:p>
                      <a:pPr algn="ctr" rtl="0" fontAlgn="ctr"/>
                      <a:r>
                        <a:rPr lang="en-US" sz="1400" b="0" i="0" u="none" strike="noStrike" dirty="0">
                          <a:solidFill>
                            <a:schemeClr val="bg2">
                              <a:lumMod val="10000"/>
                            </a:schemeClr>
                          </a:solidFill>
                          <a:effectLst/>
                          <a:latin typeface="+mn-lt"/>
                        </a:rPr>
                        <a:t>PBO</a:t>
                      </a:r>
                    </a:p>
                  </a:txBody>
                  <a:tcPr marL="91447" marR="91447" anchor="ctr">
                    <a:lnL>
                      <a:noFill/>
                    </a:lnL>
                    <a:lnR>
                      <a:noFill/>
                    </a:lnR>
                    <a:lnT>
                      <a:noFill/>
                    </a:lnT>
                    <a:lnB>
                      <a:noFill/>
                    </a:lnB>
                    <a:lnTlToBr>
                      <a:noFill/>
                    </a:lnTlToBr>
                    <a:lnBlToTr>
                      <a:noFill/>
                    </a:lnBlToTr>
                    <a:solidFill>
                      <a:schemeClr val="tx1">
                        <a:lumMod val="95000"/>
                      </a:schemeClr>
                    </a:solidFill>
                  </a:tcPr>
                </a:tc>
                <a:extLst>
                  <a:ext uri="{0D108BD9-81ED-4DB2-BD59-A6C34878D82A}">
                    <a16:rowId xmlns:a16="http://schemas.microsoft.com/office/drawing/2014/main" xmlns="" val="10007"/>
                  </a:ext>
                </a:extLst>
              </a:tr>
              <a:tr h="30480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400" b="1" i="0" u="none" strike="noStrike" dirty="0">
                          <a:solidFill>
                            <a:schemeClr val="bg2">
                              <a:lumMod val="10000"/>
                            </a:schemeClr>
                          </a:solidFill>
                          <a:effectLst/>
                          <a:latin typeface="+mn-lt"/>
                        </a:rPr>
                        <a:t>ENDURANCE-4</a:t>
                      </a:r>
                      <a:r>
                        <a:rPr lang="en-US" sz="1400" b="1" i="0" u="none" strike="noStrike" baseline="30000" dirty="0">
                          <a:solidFill>
                            <a:schemeClr val="bg2">
                              <a:lumMod val="10000"/>
                            </a:schemeClr>
                          </a:solidFill>
                          <a:effectLst/>
                          <a:latin typeface="+mn-lt"/>
                        </a:rPr>
                        <a:t>[7]</a:t>
                      </a:r>
                    </a:p>
                  </a:txBody>
                  <a:tcPr marL="91447" marR="91447" anchor="ctr">
                    <a:lnL>
                      <a:noFill/>
                    </a:lnL>
                    <a:lnR>
                      <a:noFill/>
                    </a:lnR>
                    <a:lnT>
                      <a:noFill/>
                    </a:lnT>
                    <a:lnB>
                      <a:noFill/>
                    </a:lnB>
                    <a:lnTlToBr>
                      <a:noFill/>
                    </a:lnTlToBr>
                    <a:lnBlToTr>
                      <a:noFill/>
                    </a:lnBlToTr>
                    <a:solidFill>
                      <a:schemeClr val="bg2"/>
                    </a:solidFill>
                  </a:tcPr>
                </a:tc>
                <a:tc>
                  <a:txBody>
                    <a:bodyPr/>
                    <a:lstStyle/>
                    <a:p>
                      <a:pPr algn="ctr" rtl="0" fontAlgn="ctr"/>
                      <a:r>
                        <a:rPr lang="en-US" sz="1400" b="0" i="0" u="none" strike="noStrike" dirty="0">
                          <a:solidFill>
                            <a:schemeClr val="bg2">
                              <a:lumMod val="10000"/>
                            </a:schemeClr>
                          </a:solidFill>
                          <a:effectLst/>
                          <a:latin typeface="+mn-lt"/>
                        </a:rPr>
                        <a:t>12 wks for noncirrhotic pts with GT4-6 HCV</a:t>
                      </a:r>
                    </a:p>
                  </a:txBody>
                  <a:tcPr marL="91447" marR="91447" anchor="ctr">
                    <a:lnL>
                      <a:noFill/>
                    </a:lnL>
                    <a:lnR>
                      <a:noFill/>
                    </a:lnR>
                    <a:lnT>
                      <a:noFill/>
                    </a:lnT>
                    <a:lnB>
                      <a:noFill/>
                    </a:lnB>
                    <a:lnTlToBr>
                      <a:noFill/>
                    </a:lnTlToBr>
                    <a:lnBlToTr>
                      <a:noFill/>
                    </a:lnBlToTr>
                    <a:solidFill>
                      <a:schemeClr val="bg2"/>
                    </a:solidFill>
                  </a:tcPr>
                </a:tc>
                <a:tc>
                  <a:txBody>
                    <a:bodyPr/>
                    <a:lstStyle/>
                    <a:p>
                      <a:pPr algn="ctr" rtl="0" fontAlgn="ctr"/>
                      <a:r>
                        <a:rPr lang="en-US" sz="1400" b="0" i="0" u="none" strike="noStrike" dirty="0">
                          <a:solidFill>
                            <a:schemeClr val="bg2">
                              <a:lumMod val="10000"/>
                            </a:schemeClr>
                          </a:solidFill>
                          <a:effectLst/>
                          <a:latin typeface="+mn-lt"/>
                        </a:rPr>
                        <a:t>None</a:t>
                      </a:r>
                    </a:p>
                  </a:txBody>
                  <a:tcPr marL="91447" marR="91447" anchor="ctr">
                    <a:lnL>
                      <a:noFill/>
                    </a:lnL>
                    <a:lnR>
                      <a:noFill/>
                    </a:lnR>
                    <a:lnT>
                      <a:noFill/>
                    </a:lnT>
                    <a:lnB>
                      <a:noFill/>
                    </a:lnB>
                    <a:lnTlToBr>
                      <a:noFill/>
                    </a:lnTlToBr>
                    <a:lnBlToTr>
                      <a:noFill/>
                    </a:lnBlToTr>
                    <a:solidFill>
                      <a:schemeClr val="bg2"/>
                    </a:solidFill>
                  </a:tcPr>
                </a:tc>
                <a:extLst>
                  <a:ext uri="{0D108BD9-81ED-4DB2-BD59-A6C34878D82A}">
                    <a16:rowId xmlns:a16="http://schemas.microsoft.com/office/drawing/2014/main" xmlns="" val="10008"/>
                  </a:ext>
                </a:extLst>
              </a:tr>
              <a:tr h="30480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400" b="1" i="0" u="none" strike="noStrike" dirty="0">
                          <a:solidFill>
                            <a:schemeClr val="bg2">
                              <a:lumMod val="10000"/>
                            </a:schemeClr>
                          </a:solidFill>
                          <a:effectLst/>
                          <a:latin typeface="+mn-lt"/>
                        </a:rPr>
                        <a:t>SURVEYOR-II/3</a:t>
                      </a:r>
                      <a:r>
                        <a:rPr lang="en-US" sz="1400" b="1" i="0" u="none" strike="noStrike" baseline="30000" dirty="0">
                          <a:solidFill>
                            <a:schemeClr val="bg2">
                              <a:lumMod val="10000"/>
                            </a:schemeClr>
                          </a:solidFill>
                          <a:effectLst/>
                          <a:latin typeface="+mn-lt"/>
                        </a:rPr>
                        <a:t>[8]</a:t>
                      </a:r>
                    </a:p>
                  </a:txBody>
                  <a:tcPr marL="91447" marR="91447" anchor="ctr">
                    <a:lnL>
                      <a:noFill/>
                    </a:lnL>
                    <a:lnR>
                      <a:noFill/>
                    </a:lnR>
                    <a:lnT>
                      <a:noFill/>
                    </a:lnT>
                    <a:lnB>
                      <a:noFill/>
                    </a:lnB>
                    <a:lnTlToBr>
                      <a:noFill/>
                    </a:lnTlToBr>
                    <a:lnBlToTr>
                      <a:noFill/>
                    </a:lnBlToTr>
                    <a:solidFill>
                      <a:schemeClr val="tx1">
                        <a:lumMod val="95000"/>
                      </a:schemeClr>
                    </a:solidFill>
                  </a:tcPr>
                </a:tc>
                <a:tc>
                  <a:txBody>
                    <a:bodyPr/>
                    <a:lstStyle/>
                    <a:p>
                      <a:pPr algn="ctr" rtl="0" fontAlgn="ctr"/>
                      <a:r>
                        <a:rPr lang="en-US" sz="1400" b="0" i="0" u="none" strike="noStrike" dirty="0">
                          <a:solidFill>
                            <a:schemeClr val="bg2">
                              <a:lumMod val="10000"/>
                            </a:schemeClr>
                          </a:solidFill>
                          <a:effectLst/>
                          <a:latin typeface="+mn-lt"/>
                        </a:rPr>
                        <a:t>12 or 16 wks for pts with GT3 HCV ± tx exp ± cirrhosis</a:t>
                      </a:r>
                    </a:p>
                  </a:txBody>
                  <a:tcPr marL="91447" marR="91447" anchor="ctr">
                    <a:lnL>
                      <a:noFill/>
                    </a:lnL>
                    <a:lnR>
                      <a:noFill/>
                    </a:lnR>
                    <a:lnT>
                      <a:noFill/>
                    </a:lnT>
                    <a:lnB>
                      <a:noFill/>
                    </a:lnB>
                    <a:lnTlToBr>
                      <a:noFill/>
                    </a:lnTlToBr>
                    <a:lnBlToTr>
                      <a:noFill/>
                    </a:lnBlToTr>
                    <a:solidFill>
                      <a:schemeClr val="tx1">
                        <a:lumMod val="9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400" b="0" i="0" u="none" strike="noStrike" dirty="0">
                          <a:solidFill>
                            <a:schemeClr val="bg2">
                              <a:lumMod val="10000"/>
                            </a:schemeClr>
                          </a:solidFill>
                          <a:effectLst/>
                          <a:latin typeface="+mn-lt"/>
                        </a:rPr>
                        <a:t>GLE/PIB</a:t>
                      </a:r>
                    </a:p>
                  </a:txBody>
                  <a:tcPr marL="91447" marR="91447" anchor="ctr">
                    <a:lnL>
                      <a:noFill/>
                    </a:lnL>
                    <a:lnR>
                      <a:noFill/>
                    </a:lnR>
                    <a:lnT>
                      <a:noFill/>
                    </a:lnT>
                    <a:lnB>
                      <a:noFill/>
                    </a:lnB>
                    <a:lnTlToBr>
                      <a:noFill/>
                    </a:lnTlToBr>
                    <a:lnBlToTr>
                      <a:noFill/>
                    </a:lnBlToTr>
                    <a:solidFill>
                      <a:schemeClr val="tx1">
                        <a:lumMod val="95000"/>
                      </a:schemeClr>
                    </a:solidFill>
                  </a:tcPr>
                </a:tc>
                <a:extLst>
                  <a:ext uri="{0D108BD9-81ED-4DB2-BD59-A6C34878D82A}">
                    <a16:rowId xmlns:a16="http://schemas.microsoft.com/office/drawing/2014/main" xmlns="" val="10009"/>
                  </a:ext>
                </a:extLst>
              </a:tr>
              <a:tr h="30480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400" b="1" i="0" u="none" strike="noStrike" dirty="0">
                          <a:solidFill>
                            <a:schemeClr val="bg2">
                              <a:lumMod val="10000"/>
                            </a:schemeClr>
                          </a:solidFill>
                          <a:effectLst/>
                          <a:latin typeface="+mn-lt"/>
                        </a:rPr>
                        <a:t>EXPEDITION-IV</a:t>
                      </a:r>
                      <a:r>
                        <a:rPr lang="en-US" sz="1400" b="1" i="0" u="none" strike="noStrike" baseline="30000" dirty="0">
                          <a:solidFill>
                            <a:schemeClr val="bg2">
                              <a:lumMod val="10000"/>
                            </a:schemeClr>
                          </a:solidFill>
                          <a:effectLst/>
                          <a:latin typeface="+mn-lt"/>
                        </a:rPr>
                        <a:t>[9]</a:t>
                      </a:r>
                    </a:p>
                  </a:txBody>
                  <a:tcPr marL="91447" marR="91447" anchor="ctr">
                    <a:lnL>
                      <a:noFill/>
                    </a:lnL>
                    <a:lnR>
                      <a:noFill/>
                    </a:lnR>
                    <a:lnT>
                      <a:noFill/>
                    </a:lnT>
                    <a:lnB>
                      <a:noFill/>
                    </a:lnB>
                    <a:lnTlToBr>
                      <a:noFill/>
                    </a:lnTlToBr>
                    <a:lnBlToTr>
                      <a:noFill/>
                    </a:lnBlToTr>
                    <a:solidFill>
                      <a:schemeClr val="bg2"/>
                    </a:solidFill>
                  </a:tcPr>
                </a:tc>
                <a:tc>
                  <a:txBody>
                    <a:bodyPr/>
                    <a:lstStyle/>
                    <a:p>
                      <a:pPr algn="ctr" rtl="0" fontAlgn="ctr"/>
                      <a:r>
                        <a:rPr lang="en-US" sz="1400" b="0" i="0" u="none" strike="noStrike" dirty="0">
                          <a:solidFill>
                            <a:schemeClr val="bg2">
                              <a:lumMod val="10000"/>
                            </a:schemeClr>
                          </a:solidFill>
                          <a:effectLst/>
                          <a:latin typeface="+mn-lt"/>
                        </a:rPr>
                        <a:t>12 wks for pts with GT1-6 HCV and stage</a:t>
                      </a:r>
                      <a:r>
                        <a:rPr lang="en-US" sz="1400" b="0" i="0" u="none" strike="noStrike" baseline="0" dirty="0">
                          <a:solidFill>
                            <a:schemeClr val="bg2">
                              <a:lumMod val="10000"/>
                            </a:schemeClr>
                          </a:solidFill>
                          <a:effectLst/>
                          <a:latin typeface="+mn-lt"/>
                        </a:rPr>
                        <a:t> 4/5 CKD</a:t>
                      </a:r>
                      <a:endParaRPr lang="en-US" sz="1400" b="0" i="0" u="none" strike="noStrike" dirty="0">
                        <a:solidFill>
                          <a:schemeClr val="bg2">
                            <a:lumMod val="10000"/>
                          </a:schemeClr>
                        </a:solidFill>
                        <a:effectLst/>
                        <a:latin typeface="+mn-lt"/>
                      </a:endParaRPr>
                    </a:p>
                  </a:txBody>
                  <a:tcPr marL="91447" marR="91447" anchor="ctr">
                    <a:lnL>
                      <a:noFill/>
                    </a:lnL>
                    <a:lnR>
                      <a:noFill/>
                    </a:lnR>
                    <a:lnT>
                      <a:noFill/>
                    </a:lnT>
                    <a:lnB>
                      <a:noFill/>
                    </a:lnB>
                    <a:lnTlToBr>
                      <a:noFill/>
                    </a:lnTlToBr>
                    <a:lnBlToTr>
                      <a:noFill/>
                    </a:lnBlToTr>
                    <a:solidFill>
                      <a:schemeClr val="bg2"/>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400" b="0" i="0" u="none" strike="noStrike" dirty="0">
                          <a:solidFill>
                            <a:schemeClr val="bg2">
                              <a:lumMod val="10000"/>
                            </a:schemeClr>
                          </a:solidFill>
                          <a:effectLst/>
                          <a:latin typeface="+mn-lt"/>
                        </a:rPr>
                        <a:t>None</a:t>
                      </a:r>
                    </a:p>
                  </a:txBody>
                  <a:tcPr marL="91447" marR="91447" anchor="ctr">
                    <a:lnL>
                      <a:noFill/>
                    </a:lnL>
                    <a:lnR>
                      <a:noFill/>
                    </a:lnR>
                    <a:lnT>
                      <a:noFill/>
                    </a:lnT>
                    <a:lnB>
                      <a:noFill/>
                    </a:lnB>
                    <a:lnTlToBr>
                      <a:noFill/>
                    </a:lnTlToBr>
                    <a:lnBlToTr>
                      <a:noFill/>
                    </a:lnBlToTr>
                    <a:solidFill>
                      <a:schemeClr val="bg2"/>
                    </a:solidFill>
                  </a:tcPr>
                </a:tc>
                <a:extLst>
                  <a:ext uri="{0D108BD9-81ED-4DB2-BD59-A6C34878D82A}">
                    <a16:rowId xmlns:a16="http://schemas.microsoft.com/office/drawing/2014/main" xmlns="" val="10010"/>
                  </a:ext>
                </a:extLst>
              </a:tr>
              <a:tr h="304800">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400" b="1" i="0" u="none" strike="noStrike" dirty="0">
                          <a:solidFill>
                            <a:schemeClr val="tx1"/>
                          </a:solidFill>
                          <a:effectLst/>
                          <a:latin typeface="+mn-lt"/>
                        </a:rPr>
                        <a:t>MK-3682/GZR/RZR</a:t>
                      </a:r>
                    </a:p>
                  </a:txBody>
                  <a:tcPr marL="91447" marR="91447" anchor="ctr">
                    <a:lnL>
                      <a:noFill/>
                    </a:lnL>
                    <a:lnR>
                      <a:noFill/>
                    </a:lnR>
                    <a:lnT>
                      <a:noFill/>
                    </a:lnT>
                    <a:lnB>
                      <a:noFill/>
                    </a:lnB>
                    <a:lnTlToBr>
                      <a:noFill/>
                    </a:lnTlToBr>
                    <a:lnBlToTr>
                      <a:noFill/>
                    </a:lnBlToTr>
                    <a:solidFill>
                      <a:schemeClr val="accent1"/>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sz="1400" b="0" i="0" u="none" strike="noStrike" dirty="0">
                        <a:solidFill>
                          <a:schemeClr val="bg2">
                            <a:lumMod val="10000"/>
                          </a:schemeClr>
                        </a:solidFill>
                        <a:effectLst/>
                        <a:latin typeface="+mn-lt"/>
                      </a:endParaRPr>
                    </a:p>
                  </a:txBody>
                  <a:tcPr marL="91447" marR="91447" anchor="ctr">
                    <a:lnL>
                      <a:noFill/>
                    </a:lnL>
                    <a:lnR>
                      <a:noFill/>
                    </a:lnR>
                    <a:lnT>
                      <a:noFill/>
                    </a:lnT>
                    <a:lnB>
                      <a:noFill/>
                    </a:lnB>
                    <a:lnTlToBr>
                      <a:noFill/>
                    </a:lnTlToBr>
                    <a:lnBlToTr>
                      <a:noFill/>
                    </a:lnBlToTr>
                    <a:solidFill>
                      <a:schemeClr val="accent1"/>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sz="1400" b="0" i="0" u="none" strike="noStrike" dirty="0">
                        <a:solidFill>
                          <a:schemeClr val="bg2">
                            <a:lumMod val="10000"/>
                          </a:schemeClr>
                        </a:solidFill>
                        <a:effectLst/>
                        <a:latin typeface="+mn-lt"/>
                      </a:endParaRPr>
                    </a:p>
                  </a:txBody>
                  <a:tcPr marL="91447" marR="91447" anchor="ctr">
                    <a:lnL>
                      <a:noFill/>
                    </a:lnL>
                    <a:lnR>
                      <a:noFill/>
                    </a:lnR>
                    <a:lnT>
                      <a:noFill/>
                    </a:lnT>
                    <a:lnB>
                      <a:noFill/>
                    </a:lnB>
                    <a:lnTlToBr>
                      <a:noFill/>
                    </a:lnTlToBr>
                    <a:lnBlToTr>
                      <a:noFill/>
                    </a:lnBlToTr>
                    <a:solidFill>
                      <a:schemeClr val="accent1"/>
                    </a:solidFill>
                  </a:tcPr>
                </a:tc>
                <a:extLst>
                  <a:ext uri="{0D108BD9-81ED-4DB2-BD59-A6C34878D82A}">
                    <a16:rowId xmlns:a16="http://schemas.microsoft.com/office/drawing/2014/main" xmlns="" val="10011"/>
                  </a:ext>
                </a:extLst>
              </a:tr>
              <a:tr h="30480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400" b="1" i="0" u="none" strike="noStrike" dirty="0">
                          <a:solidFill>
                            <a:schemeClr val="bg2">
                              <a:lumMod val="10000"/>
                            </a:schemeClr>
                          </a:solidFill>
                          <a:effectLst/>
                          <a:latin typeface="+mn-lt"/>
                        </a:rPr>
                        <a:t>C-CREST Part</a:t>
                      </a:r>
                      <a:r>
                        <a:rPr lang="en-US" sz="1400" b="1" i="0" u="none" strike="noStrike" baseline="0" dirty="0">
                          <a:solidFill>
                            <a:schemeClr val="bg2">
                              <a:lumMod val="10000"/>
                            </a:schemeClr>
                          </a:solidFill>
                          <a:effectLst/>
                          <a:latin typeface="+mn-lt"/>
                        </a:rPr>
                        <a:t> B</a:t>
                      </a:r>
                      <a:r>
                        <a:rPr lang="en-US" sz="1400" b="1" i="0" u="none" strike="noStrike" baseline="30000" dirty="0">
                          <a:solidFill>
                            <a:schemeClr val="bg2">
                              <a:lumMod val="10000"/>
                            </a:schemeClr>
                          </a:solidFill>
                          <a:effectLst/>
                          <a:latin typeface="+mn-lt"/>
                        </a:rPr>
                        <a:t>[10]</a:t>
                      </a:r>
                    </a:p>
                  </a:txBody>
                  <a:tcPr marL="91447" marR="91447" anchor="ctr">
                    <a:lnL>
                      <a:noFill/>
                    </a:lnL>
                    <a:lnR>
                      <a:noFill/>
                    </a:lnR>
                    <a:lnT>
                      <a:noFill/>
                    </a:lnT>
                    <a:lnB>
                      <a:noFill/>
                    </a:lnB>
                    <a:lnTlToBr>
                      <a:noFill/>
                    </a:lnTlToBr>
                    <a:lnBlToTr>
                      <a:noFill/>
                    </a:lnBlToTr>
                    <a:solidFill>
                      <a:schemeClr val="bg2"/>
                    </a:solidFill>
                  </a:tcPr>
                </a:tc>
                <a:tc>
                  <a:txBody>
                    <a:bodyPr/>
                    <a:lstStyle/>
                    <a:p>
                      <a:pPr algn="ctr" rtl="0" fontAlgn="ctr"/>
                      <a:r>
                        <a:rPr lang="en-US" sz="1400" b="0" i="0" u="none" strike="noStrike" dirty="0">
                          <a:solidFill>
                            <a:schemeClr val="bg2">
                              <a:lumMod val="10000"/>
                            </a:schemeClr>
                          </a:solidFill>
                          <a:effectLst/>
                          <a:latin typeface="+mn-lt"/>
                        </a:rPr>
                        <a:t>8/12/16 wks ± RBV for GT1-3 HCV ± tx exp ± cirrhosis</a:t>
                      </a:r>
                    </a:p>
                  </a:txBody>
                  <a:tcPr marL="91447" marR="91447" anchor="ctr">
                    <a:lnL>
                      <a:noFill/>
                    </a:lnL>
                    <a:lnR>
                      <a:noFill/>
                    </a:lnR>
                    <a:lnT>
                      <a:noFill/>
                    </a:lnT>
                    <a:lnB>
                      <a:noFill/>
                    </a:lnB>
                    <a:lnTlToBr>
                      <a:noFill/>
                    </a:lnTlToBr>
                    <a:lnBlToTr>
                      <a:noFill/>
                    </a:lnBlToTr>
                    <a:solidFill>
                      <a:schemeClr val="bg2"/>
                    </a:solidFill>
                  </a:tcPr>
                </a:tc>
                <a:tc>
                  <a:txBody>
                    <a:bodyPr/>
                    <a:lstStyle/>
                    <a:p>
                      <a:pPr algn="ctr" rtl="0" fontAlgn="ctr"/>
                      <a:r>
                        <a:rPr lang="en-US" sz="1200" b="0" i="0" u="none" strike="noStrike" dirty="0">
                          <a:solidFill>
                            <a:schemeClr val="bg2">
                              <a:lumMod val="10000"/>
                            </a:schemeClr>
                          </a:solidFill>
                          <a:effectLst/>
                          <a:latin typeface="+mn-lt"/>
                        </a:rPr>
                        <a:t>MK-3682/GZR/RZR</a:t>
                      </a:r>
                    </a:p>
                  </a:txBody>
                  <a:tcPr marL="91447" marR="91447" anchor="ctr">
                    <a:lnL>
                      <a:noFill/>
                    </a:lnL>
                    <a:lnR>
                      <a:noFill/>
                    </a:lnR>
                    <a:lnT>
                      <a:noFill/>
                    </a:lnT>
                    <a:lnB>
                      <a:noFill/>
                    </a:lnB>
                    <a:lnTlToBr>
                      <a:noFill/>
                    </a:lnTlToBr>
                    <a:lnBlToTr>
                      <a:noFill/>
                    </a:lnBlToTr>
                    <a:solidFill>
                      <a:schemeClr val="bg2"/>
                    </a:solidFill>
                  </a:tcPr>
                </a:tc>
                <a:extLst>
                  <a:ext uri="{0D108BD9-81ED-4DB2-BD59-A6C34878D82A}">
                    <a16:rowId xmlns:a16="http://schemas.microsoft.com/office/drawing/2014/main" xmlns="" val="10012"/>
                  </a:ext>
                </a:extLst>
              </a:tr>
              <a:tr h="30480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400" b="1" i="0" u="none" strike="noStrike" dirty="0">
                          <a:solidFill>
                            <a:schemeClr val="bg2">
                              <a:lumMod val="10000"/>
                            </a:schemeClr>
                          </a:solidFill>
                          <a:effectLst/>
                          <a:latin typeface="+mn-lt"/>
                        </a:rPr>
                        <a:t>C-CREST Part</a:t>
                      </a:r>
                      <a:r>
                        <a:rPr lang="en-US" sz="1400" b="1" i="0" u="none" strike="noStrike" baseline="0" dirty="0">
                          <a:solidFill>
                            <a:schemeClr val="bg2">
                              <a:lumMod val="10000"/>
                            </a:schemeClr>
                          </a:solidFill>
                          <a:effectLst/>
                          <a:latin typeface="+mn-lt"/>
                        </a:rPr>
                        <a:t> C</a:t>
                      </a:r>
                      <a:r>
                        <a:rPr lang="en-US" sz="1400" b="1" i="0" u="none" strike="noStrike" baseline="30000" dirty="0">
                          <a:solidFill>
                            <a:schemeClr val="bg2">
                              <a:lumMod val="10000"/>
                            </a:schemeClr>
                          </a:solidFill>
                          <a:effectLst/>
                          <a:latin typeface="+mn-lt"/>
                        </a:rPr>
                        <a:t>[11]</a:t>
                      </a:r>
                    </a:p>
                  </a:txBody>
                  <a:tcPr marL="91447" marR="91447" anchor="ctr">
                    <a:lnL>
                      <a:noFill/>
                    </a:lnL>
                    <a:lnR>
                      <a:noFill/>
                    </a:lnR>
                    <a:lnT>
                      <a:noFill/>
                    </a:lnT>
                    <a:lnB>
                      <a:noFill/>
                    </a:lnB>
                    <a:lnTlToBr>
                      <a:noFill/>
                    </a:lnTlToBr>
                    <a:lnBlToTr>
                      <a:noFill/>
                    </a:lnBlToTr>
                    <a:solidFill>
                      <a:schemeClr val="tx1">
                        <a:lumMod val="95000"/>
                      </a:schemeClr>
                    </a:solidFill>
                  </a:tcPr>
                </a:tc>
                <a:tc>
                  <a:txBody>
                    <a:bodyPr/>
                    <a:lstStyle/>
                    <a:p>
                      <a:pPr algn="ctr" rtl="0" fontAlgn="ctr"/>
                      <a:r>
                        <a:rPr lang="en-US" sz="1400" b="0" i="0" u="none" strike="noStrike" dirty="0">
                          <a:solidFill>
                            <a:schemeClr val="bg2">
                              <a:lumMod val="10000"/>
                            </a:schemeClr>
                          </a:solidFill>
                          <a:effectLst/>
                          <a:latin typeface="+mn-lt"/>
                        </a:rPr>
                        <a:t>16 wks + RBV for 8-wk MK-3682/GZR/(RZR or</a:t>
                      </a:r>
                      <a:r>
                        <a:rPr lang="en-US" sz="1400" b="0" i="0" u="none" strike="noStrike" baseline="0" dirty="0">
                          <a:solidFill>
                            <a:schemeClr val="bg2">
                              <a:lumMod val="10000"/>
                            </a:schemeClr>
                          </a:solidFill>
                          <a:effectLst/>
                          <a:latin typeface="+mn-lt"/>
                        </a:rPr>
                        <a:t> </a:t>
                      </a:r>
                      <a:r>
                        <a:rPr lang="en-US" sz="1400" b="0" i="0" u="none" strike="noStrike" dirty="0">
                          <a:solidFill>
                            <a:schemeClr val="bg2">
                              <a:lumMod val="10000"/>
                            </a:schemeClr>
                          </a:solidFill>
                          <a:effectLst/>
                          <a:latin typeface="+mn-lt"/>
                        </a:rPr>
                        <a:t>EBR) failures</a:t>
                      </a:r>
                    </a:p>
                  </a:txBody>
                  <a:tcPr marL="91447" marR="91447" anchor="ctr">
                    <a:lnL>
                      <a:noFill/>
                    </a:lnL>
                    <a:lnR>
                      <a:noFill/>
                    </a:lnR>
                    <a:lnT>
                      <a:noFill/>
                    </a:lnT>
                    <a:lnB>
                      <a:noFill/>
                    </a:lnB>
                    <a:lnTlToBr>
                      <a:noFill/>
                    </a:lnTlToBr>
                    <a:lnBlToTr>
                      <a:noFill/>
                    </a:lnBlToTr>
                    <a:solidFill>
                      <a:schemeClr val="tx1">
                        <a:lumMod val="95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400" b="0" i="0" u="none" strike="noStrike" dirty="0">
                          <a:solidFill>
                            <a:schemeClr val="bg2">
                              <a:lumMod val="10000"/>
                            </a:schemeClr>
                          </a:solidFill>
                          <a:effectLst/>
                          <a:latin typeface="+mn-lt"/>
                        </a:rPr>
                        <a:t>None</a:t>
                      </a:r>
                    </a:p>
                  </a:txBody>
                  <a:tcPr marL="91447" marR="91447" anchor="ctr">
                    <a:lnL>
                      <a:noFill/>
                    </a:lnL>
                    <a:lnR>
                      <a:noFill/>
                    </a:lnR>
                    <a:lnT>
                      <a:noFill/>
                    </a:lnT>
                    <a:lnB>
                      <a:noFill/>
                    </a:lnB>
                    <a:lnTlToBr>
                      <a:noFill/>
                    </a:lnTlToBr>
                    <a:lnBlToTr>
                      <a:noFill/>
                    </a:lnBlToTr>
                    <a:solidFill>
                      <a:schemeClr val="tx1">
                        <a:lumMod val="95000"/>
                      </a:schemeClr>
                    </a:solidFill>
                  </a:tcPr>
                </a:tc>
                <a:extLst>
                  <a:ext uri="{0D108BD9-81ED-4DB2-BD59-A6C34878D82A}">
                    <a16:rowId xmlns:a16="http://schemas.microsoft.com/office/drawing/2014/main" xmlns="" val="10013"/>
                  </a:ext>
                </a:extLst>
              </a:tr>
              <a:tr h="30480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400" b="1" i="0" u="none" strike="noStrike" dirty="0">
                          <a:solidFill>
                            <a:schemeClr val="bg2">
                              <a:lumMod val="10000"/>
                            </a:schemeClr>
                          </a:solidFill>
                          <a:effectLst/>
                          <a:latin typeface="+mn-lt"/>
                        </a:rPr>
                        <a:t>C-SURGE</a:t>
                      </a:r>
                      <a:r>
                        <a:rPr lang="en-US" sz="1400" b="1" i="0" u="none" strike="noStrike" baseline="30000" dirty="0">
                          <a:solidFill>
                            <a:schemeClr val="bg2">
                              <a:lumMod val="10000"/>
                            </a:schemeClr>
                          </a:solidFill>
                          <a:effectLst/>
                          <a:latin typeface="+mn-lt"/>
                        </a:rPr>
                        <a:t>[12]</a:t>
                      </a:r>
                    </a:p>
                  </a:txBody>
                  <a:tcPr marL="91447" marR="91447" anchor="ctr">
                    <a:lnL>
                      <a:noFill/>
                    </a:lnL>
                    <a:lnR>
                      <a:noFill/>
                    </a:lnR>
                    <a:lnT>
                      <a:noFill/>
                    </a:lnT>
                    <a:lnB>
                      <a:noFill/>
                    </a:lnB>
                    <a:lnTlToBr>
                      <a:noFill/>
                    </a:lnTlToBr>
                    <a:lnBlToTr>
                      <a:noFill/>
                    </a:lnBlToTr>
                    <a:solidFill>
                      <a:schemeClr val="bg2"/>
                    </a:solidFill>
                  </a:tcPr>
                </a:tc>
                <a:tc>
                  <a:txBody>
                    <a:bodyPr/>
                    <a:lstStyle/>
                    <a:p>
                      <a:pPr algn="ctr" rtl="0" fontAlgn="ctr"/>
                      <a:r>
                        <a:rPr lang="en-US" sz="1400" b="0" i="0" u="none" strike="noStrike" dirty="0">
                          <a:solidFill>
                            <a:schemeClr val="bg2">
                              <a:lumMod val="10000"/>
                            </a:schemeClr>
                          </a:solidFill>
                          <a:effectLst/>
                          <a:latin typeface="+mn-lt"/>
                        </a:rPr>
                        <a:t>16 or 24 wks ± RBV for GT1 HCV pts relapsing on DAAs</a:t>
                      </a:r>
                    </a:p>
                  </a:txBody>
                  <a:tcPr marL="91447" marR="91447" anchor="ctr">
                    <a:lnL>
                      <a:noFill/>
                    </a:lnL>
                    <a:lnR>
                      <a:noFill/>
                    </a:lnR>
                    <a:lnT>
                      <a:noFill/>
                    </a:lnT>
                    <a:lnB>
                      <a:noFill/>
                    </a:lnB>
                    <a:lnTlToBr>
                      <a:noFill/>
                    </a:lnTlToBr>
                    <a:lnBlToTr>
                      <a:noFill/>
                    </a:lnBlToTr>
                    <a:solidFill>
                      <a:schemeClr val="bg2"/>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CDCDCF">
                              <a:lumMod val="10000"/>
                            </a:srgbClr>
                          </a:solidFill>
                          <a:effectLst/>
                          <a:uLnTx/>
                          <a:uFillTx/>
                          <a:latin typeface="+mn-lt"/>
                          <a:ea typeface="+mn-ea"/>
                          <a:cs typeface="+mn-cs"/>
                        </a:rPr>
                        <a:t>MK-3682/GZR/RZR</a:t>
                      </a:r>
                    </a:p>
                  </a:txBody>
                  <a:tcPr marL="91447" marR="91447" anchor="ctr">
                    <a:lnL>
                      <a:noFill/>
                    </a:lnL>
                    <a:lnR>
                      <a:noFill/>
                    </a:lnR>
                    <a:lnT>
                      <a:noFill/>
                    </a:lnT>
                    <a:lnB>
                      <a:noFill/>
                    </a:lnB>
                    <a:lnTlToBr>
                      <a:noFill/>
                    </a:lnTlToBr>
                    <a:lnBlToTr>
                      <a:noFill/>
                    </a:lnBlToTr>
                    <a:solidFill>
                      <a:schemeClr val="bg2"/>
                    </a:solidFill>
                  </a:tcPr>
                </a:tc>
                <a:extLst>
                  <a:ext uri="{0D108BD9-81ED-4DB2-BD59-A6C34878D82A}">
                    <a16:rowId xmlns:a16="http://schemas.microsoft.com/office/drawing/2014/main" xmlns="" val="10014"/>
                  </a:ext>
                </a:extLst>
              </a:tr>
            </a:tbl>
          </a:graphicData>
        </a:graphic>
      </p:graphicFrame>
      <p:grpSp>
        <p:nvGrpSpPr>
          <p:cNvPr id="9262" name="Group 16"/>
          <p:cNvGrpSpPr>
            <a:grpSpLocks/>
          </p:cNvGrpSpPr>
          <p:nvPr/>
        </p:nvGrpSpPr>
        <p:grpSpPr bwMode="auto">
          <a:xfrm>
            <a:off x="6291263" y="6208713"/>
            <a:ext cx="2673350" cy="450850"/>
            <a:chOff x="9289790" y="4481726"/>
            <a:chExt cx="2673350" cy="450347"/>
          </a:xfrm>
        </p:grpSpPr>
        <p:pic>
          <p:nvPicPr>
            <p:cNvPr id="9263"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74958" y="4481726"/>
              <a:ext cx="566997" cy="184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9264" name="Rectangle 8"/>
            <p:cNvSpPr>
              <a:spLocks noChangeArrowheads="1"/>
            </p:cNvSpPr>
            <p:nvPr/>
          </p:nvSpPr>
          <p:spPr bwMode="auto">
            <a:xfrm>
              <a:off x="9289790" y="4624098"/>
              <a:ext cx="26733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r>
                <a:rPr lang="en-US" altLang="en-US" sz="1400" b="0" dirty="0">
                  <a:solidFill>
                    <a:schemeClr val="bg2"/>
                  </a:solidFill>
                </a:rPr>
                <a:t>Slide credit: </a:t>
              </a:r>
              <a:r>
                <a:rPr lang="en-US" altLang="en-US" sz="1400" b="0" dirty="0">
                  <a:solidFill>
                    <a:schemeClr val="bg2"/>
                  </a:solidFill>
                  <a:hlinkClick r:id="rId4"/>
                </a:rPr>
                <a:t>clinicaloptions.com</a:t>
              </a:r>
              <a:endParaRPr lang="en-US" altLang="en-US" sz="1400" b="0" dirty="0">
                <a:solidFill>
                  <a:schemeClr val="bg2"/>
                </a:solidFill>
              </a:endParaRPr>
            </a:p>
          </p:txBody>
        </p:sp>
      </p:grpSp>
      <p:sp>
        <p:nvSpPr>
          <p:cNvPr id="7" name="Text Box 11"/>
          <p:cNvSpPr txBox="1">
            <a:spLocks noChangeArrowheads="1"/>
          </p:cNvSpPr>
          <p:nvPr/>
        </p:nvSpPr>
        <p:spPr bwMode="auto">
          <a:xfrm>
            <a:off x="285750" y="6357938"/>
            <a:ext cx="60086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r>
              <a:rPr lang="nb-NO" altLang="en-US" sz="1400" b="0" dirty="0">
                <a:solidFill>
                  <a:schemeClr val="bg2"/>
                </a:solidFill>
              </a:rPr>
              <a:t>References in slidenotes.</a:t>
            </a:r>
          </a:p>
        </p:txBody>
      </p:sp>
    </p:spTree>
    <p:extLst>
      <p:ext uri="{BB962C8B-B14F-4D97-AF65-F5344CB8AC3E}">
        <p14:creationId xmlns:p14="http://schemas.microsoft.com/office/powerpoint/2010/main" val="6340250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6" name="Group 1"/>
          <p:cNvGrpSpPr>
            <a:grpSpLocks/>
          </p:cNvGrpSpPr>
          <p:nvPr/>
        </p:nvGrpSpPr>
        <p:grpSpPr bwMode="auto">
          <a:xfrm>
            <a:off x="6291263" y="6208713"/>
            <a:ext cx="2673350" cy="450850"/>
            <a:chOff x="9289790" y="4481726"/>
            <a:chExt cx="2673350" cy="450347"/>
          </a:xfrm>
        </p:grpSpPr>
        <p:pic>
          <p:nvPicPr>
            <p:cNvPr id="6151"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74958" y="4481726"/>
              <a:ext cx="566997" cy="184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6152" name="Rectangle 8"/>
            <p:cNvSpPr>
              <a:spLocks noChangeArrowheads="1"/>
            </p:cNvSpPr>
            <p:nvPr/>
          </p:nvSpPr>
          <p:spPr bwMode="auto">
            <a:xfrm>
              <a:off x="9289790" y="4624098"/>
              <a:ext cx="26733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r>
                <a:rPr lang="en-US" altLang="en-US" sz="1400" b="0" dirty="0">
                  <a:solidFill>
                    <a:schemeClr val="bg2"/>
                  </a:solidFill>
                </a:rPr>
                <a:t>Slide credit: </a:t>
              </a:r>
              <a:r>
                <a:rPr lang="en-US" altLang="en-US" sz="1400" b="0" dirty="0">
                  <a:solidFill>
                    <a:schemeClr val="bg2"/>
                  </a:solidFill>
                  <a:hlinkClick r:id="rId4"/>
                </a:rPr>
                <a:t>clinicaloptions.com</a:t>
              </a:r>
              <a:endParaRPr lang="en-US" altLang="en-US" sz="1400" b="0" dirty="0">
                <a:solidFill>
                  <a:schemeClr val="bg2"/>
                </a:solidFill>
              </a:endParaRPr>
            </a:p>
          </p:txBody>
        </p:sp>
      </p:grpSp>
      <p:sp>
        <p:nvSpPr>
          <p:cNvPr id="6147" name="Rectangle 2"/>
          <p:cNvSpPr>
            <a:spLocks noGrp="1" noChangeArrowheads="1"/>
          </p:cNvSpPr>
          <p:nvPr>
            <p:ph type="title"/>
          </p:nvPr>
        </p:nvSpPr>
        <p:spPr>
          <a:xfrm>
            <a:off x="377825" y="238125"/>
            <a:ext cx="8442325" cy="1103313"/>
          </a:xfrm>
        </p:spPr>
        <p:txBody>
          <a:bodyPr/>
          <a:lstStyle/>
          <a:p>
            <a:r>
              <a:rPr lang="en-US" altLang="en-US" dirty="0"/>
              <a:t>POLARIS-1: SOF/VEL/VOX for 12 Wks After NS5A Failure in GT1-6 HCV</a:t>
            </a:r>
          </a:p>
        </p:txBody>
      </p:sp>
      <p:sp>
        <p:nvSpPr>
          <p:cNvPr id="6148" name="Rectangle 3"/>
          <p:cNvSpPr>
            <a:spLocks noGrp="1" noChangeArrowheads="1"/>
          </p:cNvSpPr>
          <p:nvPr>
            <p:ph idx="1"/>
          </p:nvPr>
        </p:nvSpPr>
        <p:spPr>
          <a:xfrm>
            <a:off x="374650" y="1512889"/>
            <a:ext cx="8455025" cy="484612"/>
          </a:xfrm>
        </p:spPr>
        <p:txBody>
          <a:bodyPr/>
          <a:lstStyle/>
          <a:p>
            <a:r>
              <a:rPr lang="en-US" altLang="en-US" sz="2000" dirty="0"/>
              <a:t>Randomized, double-blind, placebo-controlled phase III trial</a:t>
            </a:r>
          </a:p>
        </p:txBody>
      </p:sp>
      <p:sp>
        <p:nvSpPr>
          <p:cNvPr id="6150" name="Text Box 11"/>
          <p:cNvSpPr txBox="1">
            <a:spLocks noChangeArrowheads="1"/>
          </p:cNvSpPr>
          <p:nvPr/>
        </p:nvSpPr>
        <p:spPr bwMode="auto">
          <a:xfrm>
            <a:off x="285750" y="6357938"/>
            <a:ext cx="60086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r>
              <a:rPr lang="nb-NO" altLang="en-US" sz="1400" b="0" dirty="0">
                <a:solidFill>
                  <a:schemeClr val="bg2"/>
                </a:solidFill>
              </a:rPr>
              <a:t>Bourlière M, et al. AASLD 2016. Abstract 194.</a:t>
            </a:r>
          </a:p>
        </p:txBody>
      </p:sp>
      <p:sp>
        <p:nvSpPr>
          <p:cNvPr id="9" name="Rectangle 6"/>
          <p:cNvSpPr>
            <a:spLocks noChangeArrowheads="1"/>
          </p:cNvSpPr>
          <p:nvPr/>
        </p:nvSpPr>
        <p:spPr bwMode="auto">
          <a:xfrm>
            <a:off x="3532188" y="2578221"/>
            <a:ext cx="3535362" cy="824907"/>
          </a:xfrm>
          <a:prstGeom prst="rect">
            <a:avLst/>
          </a:prstGeom>
          <a:solidFill>
            <a:schemeClr val="accent2"/>
          </a:solidFill>
          <a:ln w="9525">
            <a:noFill/>
            <a:miter lim="800000"/>
            <a:headEnd/>
            <a:tailEnd/>
          </a:ln>
          <a:effectLs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1600" b="1" dirty="0">
                <a:solidFill>
                  <a:schemeClr val="bg2">
                    <a:lumMod val="10000"/>
                  </a:schemeClr>
                </a:solidFill>
                <a:latin typeface="Arial" charset="0"/>
                <a:ea typeface="ＭＳ Ｐゴシック" charset="0"/>
              </a:rPr>
              <a:t>SOF/VEL/VOX</a:t>
            </a:r>
            <a:endParaRPr lang="en-US" sz="1600" b="1" dirty="0">
              <a:solidFill>
                <a:schemeClr val="bg2">
                  <a:lumMod val="10000"/>
                </a:schemeClr>
              </a:solidFill>
            </a:endParaRPr>
          </a:p>
          <a:p>
            <a:pPr algn="ctr" eaLnBrk="1" hangingPunct="1"/>
            <a:r>
              <a:rPr lang="en-US" sz="1600" dirty="0">
                <a:solidFill>
                  <a:schemeClr val="bg2">
                    <a:lumMod val="10000"/>
                  </a:schemeClr>
                </a:solidFill>
              </a:rPr>
              <a:t> 400/100/100 mg PO QD</a:t>
            </a:r>
          </a:p>
          <a:p>
            <a:pPr algn="ctr" eaLnBrk="1" hangingPunct="1"/>
            <a:r>
              <a:rPr lang="en-US" altLang="en-US" sz="1600" b="0" dirty="0">
                <a:solidFill>
                  <a:schemeClr val="bg2">
                    <a:lumMod val="10000"/>
                  </a:schemeClr>
                </a:solidFill>
              </a:rPr>
              <a:t>(n = 263)</a:t>
            </a:r>
          </a:p>
        </p:txBody>
      </p:sp>
      <p:sp>
        <p:nvSpPr>
          <p:cNvPr id="10" name="Rectangle 7"/>
          <p:cNvSpPr>
            <a:spLocks noChangeArrowheads="1"/>
          </p:cNvSpPr>
          <p:nvPr/>
        </p:nvSpPr>
        <p:spPr bwMode="auto">
          <a:xfrm>
            <a:off x="3532188" y="3511873"/>
            <a:ext cx="3535362" cy="836269"/>
          </a:xfrm>
          <a:prstGeom prst="rect">
            <a:avLst/>
          </a:prstGeom>
          <a:solidFill>
            <a:schemeClr val="accent3"/>
          </a:solidFill>
          <a:ln w="9525">
            <a:noFill/>
            <a:miter lim="800000"/>
            <a:headEnd/>
            <a:tailEnd/>
          </a:ln>
          <a:effectLs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600" b="1" dirty="0">
                <a:solidFill>
                  <a:schemeClr val="bg2">
                    <a:lumMod val="10000"/>
                  </a:schemeClr>
                </a:solidFill>
              </a:rPr>
              <a:t>Placebo PO QD</a:t>
            </a:r>
          </a:p>
          <a:p>
            <a:pPr algn="ctr" eaLnBrk="1" hangingPunct="1"/>
            <a:r>
              <a:rPr lang="en-US" altLang="en-US" sz="1600" b="0" dirty="0">
                <a:solidFill>
                  <a:schemeClr val="bg2">
                    <a:lumMod val="10000"/>
                  </a:schemeClr>
                </a:solidFill>
              </a:rPr>
              <a:t>(n = 152)</a:t>
            </a:r>
          </a:p>
        </p:txBody>
      </p:sp>
      <p:sp>
        <p:nvSpPr>
          <p:cNvPr id="11" name="Rectangle 11"/>
          <p:cNvSpPr>
            <a:spLocks noChangeArrowheads="1"/>
          </p:cNvSpPr>
          <p:nvPr/>
        </p:nvSpPr>
        <p:spPr bwMode="auto">
          <a:xfrm>
            <a:off x="756444" y="2775273"/>
            <a:ext cx="2232025" cy="1366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600" dirty="0"/>
              <a:t>DAA-experienced pts</a:t>
            </a:r>
          </a:p>
          <a:p>
            <a:pPr algn="ctr" eaLnBrk="1" hangingPunct="1"/>
            <a:r>
              <a:rPr lang="en-US" altLang="en-US" sz="1600" dirty="0"/>
              <a:t>with GT1-6 HCV and </a:t>
            </a:r>
            <a:br>
              <a:rPr lang="en-US" altLang="en-US" sz="1600" dirty="0"/>
            </a:br>
            <a:r>
              <a:rPr lang="en-US" altLang="en-US" sz="1600" dirty="0"/>
              <a:t>NS5A inhibitor</a:t>
            </a:r>
          </a:p>
          <a:p>
            <a:pPr algn="ctr" eaLnBrk="1" hangingPunct="1"/>
            <a:r>
              <a:rPr lang="en-US" altLang="en-US" sz="1600" dirty="0"/>
              <a:t>experience*</a:t>
            </a:r>
          </a:p>
          <a:p>
            <a:pPr algn="ctr" eaLnBrk="1" hangingPunct="1"/>
            <a:r>
              <a:rPr lang="en-US" altLang="en-US" sz="1600" dirty="0"/>
              <a:t>(N = 415)</a:t>
            </a:r>
          </a:p>
        </p:txBody>
      </p:sp>
      <p:sp>
        <p:nvSpPr>
          <p:cNvPr id="12" name="Line 12"/>
          <p:cNvSpPr>
            <a:spLocks noChangeShapeType="1"/>
          </p:cNvSpPr>
          <p:nvPr/>
        </p:nvSpPr>
        <p:spPr bwMode="auto">
          <a:xfrm flipV="1">
            <a:off x="3061493" y="2912153"/>
            <a:ext cx="381001" cy="45525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en-US" sz="1400" dirty="0"/>
          </a:p>
        </p:txBody>
      </p:sp>
      <p:sp>
        <p:nvSpPr>
          <p:cNvPr id="13" name="Line 13"/>
          <p:cNvSpPr>
            <a:spLocks noChangeShapeType="1"/>
          </p:cNvSpPr>
          <p:nvPr/>
        </p:nvSpPr>
        <p:spPr bwMode="auto">
          <a:xfrm>
            <a:off x="3061495" y="3511872"/>
            <a:ext cx="380999" cy="443336"/>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en-US" sz="1400" dirty="0"/>
          </a:p>
        </p:txBody>
      </p:sp>
      <p:sp>
        <p:nvSpPr>
          <p:cNvPr id="16" name="TextBox 15"/>
          <p:cNvSpPr txBox="1"/>
          <p:nvPr/>
        </p:nvSpPr>
        <p:spPr>
          <a:xfrm>
            <a:off x="2067868" y="1953715"/>
            <a:ext cx="2351315" cy="523220"/>
          </a:xfrm>
          <a:prstGeom prst="rect">
            <a:avLst/>
          </a:prstGeom>
          <a:noFill/>
        </p:spPr>
        <p:txBody>
          <a:bodyPr wrap="square" rtlCol="0">
            <a:spAutoFit/>
          </a:bodyPr>
          <a:lstStyle/>
          <a:p>
            <a:pPr algn="ctr"/>
            <a:r>
              <a:rPr lang="en-US" sz="1400" b="0" i="1" dirty="0"/>
              <a:t>Stratified by</a:t>
            </a:r>
          </a:p>
          <a:p>
            <a:pPr algn="ctr"/>
            <a:r>
              <a:rPr lang="en-US" sz="1400" b="0" i="1" dirty="0"/>
              <a:t>cirrhotic vs noncirrhotic</a:t>
            </a:r>
          </a:p>
        </p:txBody>
      </p:sp>
      <p:cxnSp>
        <p:nvCxnSpPr>
          <p:cNvPr id="17" name="Straight Arrow Connector 16"/>
          <p:cNvCxnSpPr/>
          <p:nvPr/>
        </p:nvCxnSpPr>
        <p:spPr>
          <a:xfrm>
            <a:off x="3243526" y="2421104"/>
            <a:ext cx="0" cy="529167"/>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487363" y="4348142"/>
            <a:ext cx="8534400" cy="523220"/>
          </a:xfrm>
          <a:prstGeom prst="rect">
            <a:avLst/>
          </a:prstGeom>
          <a:noFill/>
        </p:spPr>
        <p:txBody>
          <a:bodyPr wrap="square" rtlCol="0">
            <a:spAutoFit/>
          </a:bodyPr>
          <a:lstStyle/>
          <a:p>
            <a:r>
              <a:rPr lang="en-US" sz="1400" b="0" dirty="0"/>
              <a:t>*Pts with GT1 HCV at screening equally randomized between arms; pts with GT2-6 HCV assigned to active treatment arm. </a:t>
            </a:r>
          </a:p>
        </p:txBody>
      </p:sp>
      <p:sp>
        <p:nvSpPr>
          <p:cNvPr id="19" name="TextBox 18"/>
          <p:cNvSpPr txBox="1"/>
          <p:nvPr/>
        </p:nvSpPr>
        <p:spPr>
          <a:xfrm>
            <a:off x="5891892" y="2051678"/>
            <a:ext cx="2351315" cy="307777"/>
          </a:xfrm>
          <a:prstGeom prst="rect">
            <a:avLst/>
          </a:prstGeom>
          <a:noFill/>
        </p:spPr>
        <p:txBody>
          <a:bodyPr wrap="square" rtlCol="0">
            <a:spAutoFit/>
          </a:bodyPr>
          <a:lstStyle/>
          <a:p>
            <a:pPr algn="ctr"/>
            <a:r>
              <a:rPr lang="en-US" sz="1400" i="1" dirty="0"/>
              <a:t>Wk 12</a:t>
            </a:r>
          </a:p>
        </p:txBody>
      </p:sp>
      <p:cxnSp>
        <p:nvCxnSpPr>
          <p:cNvPr id="20" name="Straight Arrow Connector 19"/>
          <p:cNvCxnSpPr/>
          <p:nvPr/>
        </p:nvCxnSpPr>
        <p:spPr>
          <a:xfrm>
            <a:off x="7059534" y="2290974"/>
            <a:ext cx="0" cy="200993"/>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2" name="Rectangle 3"/>
          <p:cNvSpPr txBox="1">
            <a:spLocks noChangeArrowheads="1"/>
          </p:cNvSpPr>
          <p:nvPr/>
        </p:nvSpPr>
        <p:spPr bwMode="auto">
          <a:xfrm>
            <a:off x="388403" y="4918859"/>
            <a:ext cx="8455025" cy="868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mn-lt"/>
                <a:ea typeface="+mn-ea"/>
                <a:cs typeface="+mn-cs"/>
              </a:defRPr>
            </a:lvl1pPr>
            <a:lvl2pPr marL="742950" indent="-285750" algn="l" rtl="0" eaLnBrk="0" fontAlgn="base" hangingPunct="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mn-lt"/>
              </a:defRPr>
            </a:lvl2pPr>
            <a:lvl3pPr marL="1143000" indent="-228600" algn="l" rtl="0" eaLnBrk="0" fontAlgn="base" hangingPunct="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mn-lt"/>
              </a:defRPr>
            </a:lvl3pPr>
            <a:lvl4pPr marL="1600200" indent="-228600" algn="l" rtl="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mn-lt"/>
              </a:defRPr>
            </a:lvl4pPr>
            <a:lvl5pPr marL="2057400" indent="-228600" algn="l" rtl="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mn-lt"/>
              </a:defRPr>
            </a:lvl5pPr>
            <a:lvl6pPr marL="25146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6pPr>
            <a:lvl7pPr marL="29718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7pPr>
            <a:lvl8pPr marL="34290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8pPr>
            <a:lvl9pPr marL="38862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9pPr>
          </a:lstStyle>
          <a:p>
            <a:r>
              <a:rPr lang="en-US" altLang="en-US" sz="1800" b="0" kern="0" dirty="0"/>
              <a:t>Previous NS5A treatment in SOF/VEL/VOX group (n = 263)</a:t>
            </a:r>
          </a:p>
          <a:p>
            <a:pPr lvl="1"/>
            <a:r>
              <a:rPr lang="en-US" altLang="en-US" sz="1600" b="0" kern="0" dirty="0"/>
              <a:t>LDV, 51%; DCV, 27%; OBV, 11%; other, 13%</a:t>
            </a:r>
          </a:p>
          <a:p>
            <a:r>
              <a:rPr lang="en-US" altLang="en-US" sz="1800" b="0" kern="0" dirty="0"/>
              <a:t>Cirrhosis definition for POLARIS studies: METAVIR F4 or Ishak 5-6 on biopsy, </a:t>
            </a:r>
            <a:r>
              <a:rPr lang="en-US" altLang="en-US" sz="1800" b="0" i="1" kern="0" dirty="0"/>
              <a:t>or</a:t>
            </a:r>
            <a:r>
              <a:rPr lang="en-US" altLang="en-US" sz="1800" b="0" kern="0" dirty="0"/>
              <a:t> </a:t>
            </a:r>
            <a:r>
              <a:rPr lang="en-US" altLang="en-US" sz="1800" b="0" i="1" kern="0" dirty="0"/>
              <a:t>FibroTest</a:t>
            </a:r>
            <a:r>
              <a:rPr lang="en-US" altLang="en-US" sz="1800" b="0" kern="0" dirty="0"/>
              <a:t> &gt; 0.75 + APRI &gt; 2, </a:t>
            </a:r>
            <a:r>
              <a:rPr lang="en-US" altLang="en-US" sz="1800" b="0" i="1" kern="0" dirty="0"/>
              <a:t>or FibroScan </a:t>
            </a:r>
            <a:r>
              <a:rPr lang="en-US" altLang="en-US" sz="1800" b="0" kern="0" dirty="0"/>
              <a:t>&gt; 12.5 kPa</a:t>
            </a:r>
          </a:p>
        </p:txBody>
      </p:sp>
      <p:cxnSp>
        <p:nvCxnSpPr>
          <p:cNvPr id="3" name="Straight Arrow Connector 2"/>
          <p:cNvCxnSpPr/>
          <p:nvPr/>
        </p:nvCxnSpPr>
        <p:spPr bwMode="auto">
          <a:xfrm>
            <a:off x="7083048" y="3955208"/>
            <a:ext cx="356138" cy="0"/>
          </a:xfrm>
          <a:prstGeom prst="straightConnector1">
            <a:avLst/>
          </a:prstGeom>
          <a:noFill/>
          <a:ln w="28575" cap="flat" cmpd="sng" algn="ctr">
            <a:solidFill>
              <a:schemeClr val="tx1"/>
            </a:solidFill>
            <a:prstDash val="solid"/>
            <a:round/>
            <a:headEnd type="none" w="med" len="med"/>
            <a:tailEnd type="triangle"/>
          </a:ln>
          <a:effectLst/>
        </p:spPr>
      </p:cxnSp>
      <p:sp>
        <p:nvSpPr>
          <p:cNvPr id="21" name="Rectangle 11"/>
          <p:cNvSpPr>
            <a:spLocks noChangeArrowheads="1"/>
          </p:cNvSpPr>
          <p:nvPr/>
        </p:nvSpPr>
        <p:spPr bwMode="auto">
          <a:xfrm>
            <a:off x="6911975" y="3258746"/>
            <a:ext cx="2232025" cy="1366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400" b="0" i="1" dirty="0"/>
              <a:t>Subsequently </a:t>
            </a:r>
          </a:p>
          <a:p>
            <a:pPr algn="ctr" eaLnBrk="1" hangingPunct="1"/>
            <a:r>
              <a:rPr lang="en-US" altLang="en-US" sz="1400" b="0" i="1" dirty="0"/>
              <a:t>received </a:t>
            </a:r>
          </a:p>
          <a:p>
            <a:pPr algn="ctr" eaLnBrk="1" hangingPunct="1"/>
            <a:r>
              <a:rPr lang="en-US" altLang="en-US" sz="1400" b="0" i="1" dirty="0"/>
              <a:t>deferred </a:t>
            </a:r>
          </a:p>
          <a:p>
            <a:pPr algn="ctr" eaLnBrk="1" hangingPunct="1"/>
            <a:r>
              <a:rPr lang="en-US" altLang="en-US" sz="1400" b="0" i="1" dirty="0"/>
              <a:t>SOF/VEL/VOX </a:t>
            </a:r>
          </a:p>
        </p:txBody>
      </p:sp>
    </p:spTree>
    <p:extLst>
      <p:ext uri="{BB962C8B-B14F-4D97-AF65-F5344CB8AC3E}">
        <p14:creationId xmlns:p14="http://schemas.microsoft.com/office/powerpoint/2010/main" val="295906197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8"/>
  <p:tag name="MMPROD_UIDATA" val="&lt;database version=&quot;6.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Title-Arial-45-White-Bold &amp;#x0D;&amp;#x0A;CCO Independent Conference Coverage&amp;#x0D;&amp;#x0A;of the 200X Annual Meeting of the XXXXXXXXX XXXXXXXX&quot;/&gt;&lt;property id=&quot;20307&quot; value=&quot;265&quot;/&gt;&lt;/object&gt;&lt;object type=&quot;3&quot; unique_id=&quot;10005&quot;&gt;&lt;property id=&quot;20148&quot; value=&quot;5&quot;/&gt;&lt;property id=&quot;20300&quot; value=&quot;Slide 2 - &amp;quot;Title-Arial-32-Bold-Yellow. Title may&amp;#x0D;&amp;#x0A;continue on 2 lines keep text at 32pt&amp;quot;&quot;/&gt;&lt;property id=&quot;20307&quot; value=&quot;257&quot;/&gt;&lt;/object&gt;&lt;object type=&quot;3&quot; unique_id=&quot;10006&quot;&gt;&lt;property id=&quot;20148&quot; value=&quot;5&quot;/&gt;&lt;property id=&quot;20300&quot; value=&quot;Slide 3 - &amp;quot;Text and Margin Consistency&amp;quot;&quot;/&gt;&lt;property id=&quot;20307&quot; value=&quot;267&quot;/&gt;&lt;/object&gt;&lt;object type=&quot;3&quot; unique_id=&quot;10007&quot;&gt;&lt;property id=&quot;20148&quot; value=&quot;5&quot;/&gt;&lt;property id=&quot;20300&quot; value=&quot;Slide 4 - &amp;quot;Transition Title &amp;#x0D;&amp;#x0A;for next topic of discussion &amp;#x0D;&amp;#x0A;or can be used as closer slide &amp;#x0D;&amp;#x0A;(ie: Q&amp;amp;A)&amp;#x0D;&amp;#x0A;(Arial-40-Bold-White-Cent&quot;/&gt;&lt;property id=&quot;20307&quot; value=&quot;261&quot;/&gt;&lt;/object&gt;&lt;object type=&quot;3&quot; unique_id=&quot;10008&quot;&gt;&lt;property id=&quot;20148&quot; value=&quot;5&quot;/&gt;&lt;property id=&quot;20300&quot; value=&quot;Slide 5 - &amp;quot;RGB Pallet&amp;quot;&quot;/&gt;&lt;property id=&quot;20307&quot; value=&quot;258&quot;/&gt;&lt;/object&gt;&lt;object type=&quot;3&quot; unique_id=&quot;10009&quot;&gt;&lt;property id=&quot;20148&quot; value=&quot;5&quot;/&gt;&lt;property id=&quot;20300&quot; value=&quot;Slide 6 - &amp;quot;Example Graph&amp;quot;&quot;/&gt;&lt;property id=&quot;20307&quot; value=&quot;286&quot;/&gt;&lt;/object&gt;&lt;object type=&quot;3&quot; unique_id=&quot;10010&quot;&gt;&lt;property id=&quot;20148&quot; value=&quot;5&quot;/&gt;&lt;property id=&quot;20300&quot; value=&quot;Slide 7 - &amp;quot;Example Graph and Text&amp;quot;&quot;/&gt;&lt;property id=&quot;20307&quot; value=&quot;288&quot;/&gt;&lt;/object&gt;&lt;object type=&quot;3&quot; unique_id=&quot;10011&quot;&gt;&lt;property id=&quot;20148&quot; value=&quot;5&quot;/&gt;&lt;property id=&quot;20300&quot; value=&quot;Slide 8 - &amp;quot;Example Line Graph&amp;quot;&quot;/&gt;&lt;property id=&quot;20307&quot; value=&quot;287&quot;/&gt;&lt;/object&gt;&lt;object type=&quot;3&quot; unique_id=&quot;10012&quot;&gt;&lt;property id=&quot;20148&quot; value=&quot;5&quot;/&gt;&lt;property id=&quot;20300&quot; value=&quot;Slide 9 - &amp;quot;Example Line Graph with Data Values&amp;quot;&quot;/&gt;&lt;property id=&quot;20307&quot; value=&quot;292&quot;/&gt;&lt;/object&gt;&lt;object type=&quot;3&quot; unique_id=&quot;10013&quot;&gt;&lt;property id=&quot;20148&quot; value=&quot;5&quot;/&gt;&lt;property id=&quot;20300&quot; value=&quot;Slide 10 - &amp;quot;Example Line Graph with Color &amp;#x0D;&amp;#x0A;Data Values&amp;quot;&quot;/&gt;&lt;property id=&quot;20307&quot; value=&quot;309&quot;/&gt;&lt;/object&gt;&lt;object type=&quot;3&quot; unique_id=&quot;10014&quot;&gt;&lt;property id=&quot;20148&quot; value=&quot;5&quot;/&gt;&lt;property id=&quot;20300&quot; value=&quot;Slide 11 - &amp;quot;Example Schematic&amp;quot;&quot;/&gt;&lt;property id=&quot;20307&quot; value=&quot;262&quot;/&gt;&lt;/object&gt;&lt;object type=&quot;3&quot; unique_id=&quot;10015&quot;&gt;&lt;property id=&quot;20148&quot; value=&quot;5&quot;/&gt;&lt;property id=&quot;20300&quot; value=&quot;Slide 12 - &amp;quot;Example Schematic Continued&amp;quot;&quot;/&gt;&lt;property id=&quot;20307&quot; value=&quot;263&quot;/&gt;&lt;/object&gt;&lt;object type=&quot;3&quot; unique_id=&quot;10016&quot;&gt;&lt;property id=&quot;20148&quot; value=&quot;5&quot;/&gt;&lt;property id=&quot;20300&quot; value=&quot;Slide 13 - &amp;quot;Example Tables&amp;quot;&quot;/&gt;&lt;property id=&quot;20307&quot; value=&quot;311&quot;/&gt;&lt;/object&gt;&lt;object type=&quot;3&quot; unique_id=&quot;10017&quot;&gt;&lt;property id=&quot;20148&quot; value=&quot;5&quot;/&gt;&lt;property id=&quot;20300&quot; value=&quot;Slide 14 - &amp;quot;Example Tables Continued&amp;quot;&quot;/&gt;&lt;property id=&quot;20307&quot; value=&quot;312&quot;/&gt;&lt;/object&gt;&lt;object type=&quot;3&quot; unique_id=&quot;10018&quot;&gt;&lt;property id=&quot;20148&quot; value=&quot;5&quot;/&gt;&lt;property id=&quot;20300&quot; value=&quot;Slide 15 - &amp;quot;Example Tables Continued&amp;quot;&quot;/&gt;&lt;property id=&quot;20307&quot; value=&quot;313&quot;/&gt;&lt;/object&gt;&lt;object type=&quot;3&quot; unique_id=&quot;10019&quot;&gt;&lt;property id=&quot;20148&quot; value=&quot;5&quot;/&gt;&lt;property id=&quot;20300&quot; value=&quot;Slide 16 - &amp;quot;Example Tables Continued&amp;quot;&quot;/&gt;&lt;property id=&quot;20307&quot; value=&quot;314&quot;/&gt;&lt;/object&gt;&lt;object type=&quot;3&quot; unique_id=&quot;10020&quot;&gt;&lt;property id=&quot;20148&quot; value=&quot;5&quot;/&gt;&lt;property id=&quot;20300&quot; value=&quot;Slide 17 - &amp;quot;Additional Formatting Notes&amp;quot;&quot;/&gt;&lt;property id=&quot;20307&quot; value=&quot;270&quot;/&gt;&lt;/object&gt;&lt;object type=&quot;3&quot; unique_id=&quot;10021&quot;&gt;&lt;property id=&quot;20148&quot; value=&quot;5&quot;/&gt;&lt;property id=&quot;20300&quot; value=&quot;Slide 18 - &amp;quot;“Polish Stage” Notes&amp;quot;&quot;/&gt;&lt;property id=&quot;20307&quot; value=&quot;272&quot;/&gt;&lt;/object&gt;&lt;object type=&quot;3&quot; unique_id=&quot;10022&quot;&gt;&lt;property id=&quot;20148&quot; value=&quot;5&quot;/&gt;&lt;property id=&quot;20300&quot; value=&quot;Slide 19 - &amp;quot;For Black and White Print Slides&amp;quot;&quot;/&gt;&lt;property id=&quot;20307&quot; value=&quot;290&quot;/&gt;&lt;/object&gt;&lt;object type=&quot;3&quot; unique_id=&quot;10023&quot;&gt;&lt;property id=&quot;20148&quot; value=&quot;5&quot;/&gt;&lt;property id=&quot;20300&quot; value=&quot;Slide 20 - &amp;quot;For Black and White Print Slides&amp;quot;&quot;/&gt;&lt;property id=&quot;20307&quot; value=&quot;291&quot;/&gt;&lt;/object&gt;&lt;object type=&quot;3&quot; unique_id=&quot;10024&quot;&gt;&lt;property id=&quot;20148&quot; value=&quot;5&quot;/&gt;&lt;property id=&quot;20300&quot; value=&quot;Slide 21 - &amp;quot;CME Slides for Designer and Editorial Reference…&amp;quot;&quot;/&gt;&lt;property id=&quot;20307&quot; value=&quot;273&quot;/&gt;&lt;/object&gt;&lt;object type=&quot;3&quot; unique_id=&quot;10025&quot;&gt;&lt;property id=&quot;20148&quot; value=&quot;5&quot;/&gt;&lt;property id=&quot;20300&quot; value=&quot;Slide 22 - &amp;quot;About These Slides&amp;quot;&quot;/&gt;&lt;property id=&quot;20307&quot; value=&quot;308&quot;/&gt;&lt;/object&gt;&lt;object type=&quot;3&quot; unique_id=&quot;10026&quot;&gt;&lt;property id=&quot;20148&quot; value=&quot;5&quot;/&gt;&lt;property id=&quot;20300&quot; value=&quot;Slide 23 - &amp;quot;Faculty&amp;quot;&quot;/&gt;&lt;property id=&quot;20307&quot; value=&quot;294&quot;/&gt;&lt;/object&gt;&lt;object type=&quot;3&quot; unique_id=&quot;10027&quot;&gt;&lt;property id=&quot;20148&quot; value=&quot;5&quot;/&gt;&lt;property id=&quot;20300&quot; value=&quot;Slide 24 - &amp;quot;Disclosure of Conflicts of Interest&amp;quot;&quot;/&gt;&lt;property id=&quot;20307&quot; value=&quot;295&quot;/&gt;&lt;/object&gt;&lt;object type=&quot;3&quot; unique_id=&quot;10028&quot;&gt;&lt;property id=&quot;20148&quot; value=&quot;5&quot;/&gt;&lt;property id=&quot;20300&quot; value=&quot;Slide 25 - &amp;quot;Disclosures&amp;quot;&quot;/&gt;&lt;property id=&quot;20307&quot; value=&quot;296&quot;/&gt;&lt;/object&gt;&lt;object type=&quot;3&quot; unique_id=&quot;10029&quot;&gt;&lt;property id=&quot;20148&quot; value=&quot;5&quot;/&gt;&lt;property id=&quot;20300&quot; value=&quot;Slide 26 - &amp;quot;Disclosure of Unlabeled Use&amp;quot;&quot;/&gt;&lt;property id=&quot;20307&quot; value=&quot;297&quot;/&gt;&lt;/object&gt;&lt;object type=&quot;3&quot; unique_id=&quot;10030&quot;&gt;&lt;property id=&quot;20148&quot; value=&quot;5&quot;/&gt;&lt;property id=&quot;20300&quot; value=&quot;Slide 27 - &amp;quot;Goal&amp;#x0D;&amp;#x0A;The goal of this activity is xxxxxxxxxxxxxxxxxxxxxxxxxxxxxxxxxxxx xxxxxxxxxxxxxxxxxxxxxxxxxxxxxxxxxxxxxxxxxxx&quot;/&gt;&lt;property id=&quot;20307&quot; value=&quot;298&quot;/&gt;&lt;/object&gt;&lt;object type=&quot;3&quot; unique_id=&quot;10031&quot;&gt;&lt;property id=&quot;20148&quot; value=&quot;5&quot;/&gt;&lt;property id=&quot;20300&quot; value=&quot;Slide 28 - &amp;quot;Physician Continuing Medical Education&amp;quot;&quot;/&gt;&lt;property id=&quot;20307&quot; value=&quot;299&quot;/&gt;&lt;/object&gt;&lt;object type=&quot;3&quot; unique_id=&quot;10032&quot;&gt;&lt;property id=&quot;20148&quot; value=&quot;5&quot;/&gt;&lt;property id=&quot;20300&quot; value=&quot;Slide 29 - &amp;quot;Pharmacist Continuing Education&amp;quot;&quot;/&gt;&lt;property id=&quot;20307&quot; value=&quot;300&quot;/&gt;&lt;/object&gt;&lt;object type=&quot;3&quot; unique_id=&quot;10033&quot;&gt;&lt;property id=&quot;20148&quot; value=&quot;5&quot;/&gt;&lt;property id=&quot;20300&quot; value=&quot;Slide 30 - &amp;quot;Nursing Continuing Education&amp;quot;&quot;/&gt;&lt;property id=&quot;20307&quot; value=&quot;301&quot;/&gt;&lt;/object&gt;&lt;object type=&quot;3&quot; unique_id=&quot;10034&quot;&gt;&lt;property id=&quot;20148&quot; value=&quot;5&quot;/&gt;&lt;property id=&quot;20300&quot; value=&quot;Slide 31 - &amp;quot;Please review the following important &amp;#x0D;&amp;#x0A;CME information in your handout&amp;quot;&quot;/&gt;&lt;property id=&quot;20307&quot; value=&quot;310&quot;/&gt;&lt;/object&gt;&lt;object type=&quot;3&quot; unique_id=&quot;10035&quot;&gt;&lt;property id=&quot;20148&quot; value=&quot;5&quot;/&gt;&lt;property id=&quot;20300&quot; value=&quot;Slide 33 - &amp;quot;Release Date&amp;quot;&quot;/&gt;&lt;property id=&quot;20307&quot; value=&quot;302&quot;/&gt;&lt;/object&gt;&lt;object type=&quot;3&quot; unique_id=&quot;10036&quot;&gt;&lt;property id=&quot;20148&quot; value=&quot;5&quot;/&gt;&lt;property id=&quot;20300&quot; value=&quot;Slide 34 - &amp;quot;Instructions for Credit&amp;quot;&quot;/&gt;&lt;property id=&quot;20307&quot; value=&quot;303&quot;/&gt;&lt;/object&gt;&lt;object type=&quot;3&quot; unique_id=&quot;10037&quot;&gt;&lt;property id=&quot;20148&quot; value=&quot;5&quot;/&gt;&lt;property id=&quot;20300&quot; value=&quot;Slide 35 - &amp;quot;Now Take the Test . . .&amp;quot;&quot;/&gt;&lt;property id=&quot;20307&quot; value=&quot;304&quot;/&gt;&lt;/object&gt;&lt;object type=&quot;3&quot; unique_id=&quot;10038&quot;&gt;&lt;property id=&quot;20148&quot; value=&quot;5&quot;/&gt;&lt;property id=&quot;20300&quot; value=&quot;Slide 36 - &amp;quot;This Program Is Supported By &amp;#x0D;&amp;#x0A;Educational Grants From&amp;quot;&quot;/&gt;&lt;property id=&quot;20307&quot; value=&quot;305&quot;/&gt;&lt;/object&gt;&lt;object type=&quot;3&quot; unique_id=&quot;10039&quot;&gt;&lt;property id=&quot;20148&quot; value=&quot;5&quot;/&gt;&lt;property id=&quot;20300&quot; value=&quot;Slide 37 - &amp;quot;Supporters listed by Hierarchy&amp;quot;&quot;/&gt;&lt;property id=&quot;20307&quot; value=&quot;306&quot;/&gt;&lt;/object&gt;&lt;object type=&quot;3&quot; unique_id=&quot;10040&quot;&gt;&lt;property id=&quot;20148&quot; value=&quot;5&quot;/&gt;&lt;property id=&quot;20300&quot; value=&quot;Slide 38 - &amp;quot;General Information&amp;quot;&quot;/&gt;&lt;property id=&quot;20307&quot; value=&quot;315&quot;/&gt;&lt;/object&gt;&lt;object type=&quot;3&quot; unique_id=&quot;10041&quot;&gt;&lt;property id=&quot;20148&quot; value=&quot;5&quot;/&gt;&lt;property id=&quot;20300&quot; value=&quot;Slide 39 - &amp;quot;Please review the slide notes &amp;#x0D;&amp;#x0A;for analysis of each study &amp;#x0D;&amp;#x0A;by expert faculty &amp;lt;Insert Name, MD&amp;gt;, and &amp;lt;Insert Name, &quot;/&gt;&lt;property id=&quot;20307&quot; value=&quot;316&quot;/&gt;&lt;/object&gt;&lt;object type=&quot;3&quot; unique_id=&quot;10042&quot;&gt;&lt;property id=&quot;20148&quot; value=&quot;5&quot;/&gt;&lt;property id=&quot;20300&quot; value=&quot;Slide 40 - &amp;quot;Promo Slide Reference&amp;#x0D;&amp;#x0A;(Placed as the last slide in a slideset, &amp;#x0D;&amp;#x0A;if requested)&amp;quot;&quot;/&gt;&lt;property id=&quot;20307&quot; value=&quot;307&quot;/&gt;&lt;/object&gt;&lt;object type=&quot;3&quot; unique_id=&quot;10043&quot;&gt;&lt;property id=&quot;20148&quot; value=&quot;5&quot;/&gt;&lt;property id=&quot;20300&quot; value=&quot;Slide 41 - &amp;quot;Go Online for More CCO &amp;#x0D;&amp;#x0A;Coverage of XXXXXXXXXXXX!&amp;quot;&quot;/&gt;&lt;property id=&quot;20307&quot; value=&quot;284&quot;/&gt;&lt;/object&gt;&lt;object type=&quot;3&quot; unique_id=&quot;12121&quot;&gt;&lt;property id=&quot;20148&quot; value=&quot;5&quot;/&gt;&lt;property id=&quot;20300&quot; value=&quot;Slide 32 - &amp;quot;Disclaimer&amp;quot;&quot;/&gt;&lt;property id=&quot;20307&quot; value=&quot;317&quot;/&gt;&lt;/object&gt;&lt;/object&gt;&lt;/object&gt;&lt;/database&gt;"/>
</p:tagLst>
</file>

<file path=ppt/theme/theme1.xml><?xml version="1.0" encoding="utf-8"?>
<a:theme xmlns:a="http://schemas.openxmlformats.org/drawingml/2006/main" name="Custom Design">
  <a:themeElements>
    <a:clrScheme name="ONC Theme">
      <a:dk1>
        <a:srgbClr val="CDCDCF"/>
      </a:dk1>
      <a:lt1>
        <a:srgbClr val="FFFFFF"/>
      </a:lt1>
      <a:dk2>
        <a:srgbClr val="00003E"/>
      </a:dk2>
      <a:lt2>
        <a:srgbClr val="F8F45A"/>
      </a:lt2>
      <a:accent1>
        <a:srgbClr val="12AD2B"/>
      </a:accent1>
      <a:accent2>
        <a:srgbClr val="5AAACE"/>
      </a:accent2>
      <a:accent3>
        <a:srgbClr val="F6A108"/>
      </a:accent3>
      <a:accent4>
        <a:srgbClr val="4FAD26"/>
      </a:accent4>
      <a:accent5>
        <a:srgbClr val="2B85B8"/>
      </a:accent5>
      <a:accent6>
        <a:srgbClr val="8B3D9A"/>
      </a:accent6>
      <a:hlink>
        <a:srgbClr val="F6A108"/>
      </a:hlink>
      <a:folHlink>
        <a:srgbClr val="8B3D9A"/>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a:spPr>
      <a:bodyPr wrap="none">
        <a:spAutoFit/>
      </a:bodyPr>
      <a:lstStyle>
        <a:defPPr eaLnBrk="1" hangingPunct="1">
          <a:lnSpc>
            <a:spcPct val="100000"/>
          </a:lnSpc>
          <a:spcBef>
            <a:spcPct val="0"/>
          </a:spcBef>
          <a:spcAft>
            <a:spcPct val="0"/>
          </a:spcAft>
          <a:buClrTx/>
          <a:buFontTx/>
          <a:buNone/>
          <a:defRPr sz="1400" b="0" dirty="0" smtClean="0">
            <a:solidFill>
              <a:schemeClr val="bg2"/>
            </a:solidFill>
          </a:defRPr>
        </a:defPPr>
      </a:lstStyle>
    </a:spDef>
    <a:lnDef>
      <a:spPr bwMode="auto">
        <a:noFill/>
        <a:ln w="28575" cap="flat" cmpd="sng" algn="ctr">
          <a:solidFill>
            <a:schemeClr val="tx1"/>
          </a:solidFill>
          <a:prstDash val="solid"/>
          <a:round/>
          <a:headEnd type="none" w="med" len="med"/>
          <a:tailEnd type="none" w="med" len="med"/>
        </a:ln>
        <a:effectLst/>
      </a:spPr>
      <a:bodyPr/>
      <a:lstStyle/>
    </a:lnDef>
    <a:txDef>
      <a:spPr>
        <a:noFill/>
      </a:spPr>
      <a:bodyPr wrap="none" rtlCol="0">
        <a:spAutoFit/>
      </a:bodyPr>
      <a:lstStyle>
        <a:defPPr>
          <a:buNone/>
          <a:defRPr b="0" dirty="0"/>
        </a:defPPr>
      </a:lstStyle>
    </a:txDef>
  </a:objectDefaults>
  <a:extraClrSchemeLst>
    <a:extraClrScheme>
      <a:clrScheme name="Custom Design 1">
        <a:dk1>
          <a:srgbClr val="CDCDCF"/>
        </a:dk1>
        <a:lt1>
          <a:srgbClr val="FFFFFF"/>
        </a:lt1>
        <a:dk2>
          <a:srgbClr val="09003E"/>
        </a:dk2>
        <a:lt2>
          <a:srgbClr val="F2F23A"/>
        </a:lt2>
        <a:accent1>
          <a:srgbClr val="12AD2B"/>
        </a:accent1>
        <a:accent2>
          <a:srgbClr val="5AAACE"/>
        </a:accent2>
        <a:accent3>
          <a:srgbClr val="AAAAAF"/>
        </a:accent3>
        <a:accent4>
          <a:srgbClr val="DADADA"/>
        </a:accent4>
        <a:accent5>
          <a:srgbClr val="AAD3AC"/>
        </a:accent5>
        <a:accent6>
          <a:srgbClr val="519ABA"/>
        </a:accent6>
        <a:hlink>
          <a:srgbClr val="F6A108"/>
        </a:hlink>
        <a:folHlink>
          <a:srgbClr val="2B85B8"/>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2.xml><?xml version="1.0" encoding="utf-8"?>
<LongProperties xmlns="http://schemas.microsoft.com/office/2006/metadata/longProperties"/>
</file>

<file path=customXml/item3.xml><?xml version="1.0" encoding="utf-8"?>
<p:properties xmlns:p="http://schemas.microsoft.com/office/2006/metadata/properties" xmlns:xsi="http://www.w3.org/2001/XMLSchema-instance" xmlns:pc="http://schemas.microsoft.com/office/infopath/2007/PartnerControls">
  <documentManagement>
    <Document_x0020_Category xmlns="bc9c8c78-68fd-4ff9-8e8b-9f4fe46eaba1">Slides</Document_x0020_Category>
    <_dlc_DocId xmlns="44fe61e2-57e7-4b9e-ba85-66037b1b4d65">E3WMEMYUK6S7-1424496879-11</_dlc_DocId>
    <_dlc_DocIdUrl xmlns="44fe61e2-57e7-4b9e-ba85-66037b1b4d65">
      <Url>https://intranet.clinicaloptions.com/mews/hepatitis/2016_AASLD_Conference_Coverage/Slides_-_Online/_layouts/15/DocIdRedir.aspx?ID=E3WMEMYUK6S7-1424496879-11</Url>
      <Description>E3WMEMYUK6S7-1424496879-11</Description>
    </_dlc_DocIdUrl>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E3E4AED94EA3334F8D1BDFD49663DD8C" ma:contentTypeVersion="1" ma:contentTypeDescription="Create a new document." ma:contentTypeScope="" ma:versionID="b9512e89c2fab1e9d0114232c5e85011">
  <xsd:schema xmlns:xsd="http://www.w3.org/2001/XMLSchema" xmlns:xs="http://www.w3.org/2001/XMLSchema" xmlns:p="http://schemas.microsoft.com/office/2006/metadata/properties" xmlns:ns2="44fe61e2-57e7-4b9e-ba85-66037b1b4d65" xmlns:ns3="bc9c8c78-68fd-4ff9-8e8b-9f4fe46eaba1" targetNamespace="http://schemas.microsoft.com/office/2006/metadata/properties" ma:root="true" ma:fieldsID="a3a766c0dffb6aa1d2251b6f4d396a2a" ns2:_="" ns3:_="">
    <xsd:import namespace="44fe61e2-57e7-4b9e-ba85-66037b1b4d65"/>
    <xsd:import namespace="bc9c8c78-68fd-4ff9-8e8b-9f4fe46eaba1"/>
    <xsd:element name="properties">
      <xsd:complexType>
        <xsd:sequence>
          <xsd:element name="documentManagement">
            <xsd:complexType>
              <xsd:all>
                <xsd:element ref="ns2:_dlc_DocId" minOccurs="0"/>
                <xsd:element ref="ns2:_dlc_DocIdUrl" minOccurs="0"/>
                <xsd:element ref="ns2:_dlc_DocIdPersistId" minOccurs="0"/>
                <xsd:element ref="ns3:Document_x0020_Categor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4fe61e2-57e7-4b9e-ba85-66037b1b4d65"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bc9c8c78-68fd-4ff9-8e8b-9f4fe46eaba1" elementFormDefault="qualified">
    <xsd:import namespace="http://schemas.microsoft.com/office/2006/documentManagement/types"/>
    <xsd:import namespace="http://schemas.microsoft.com/office/infopath/2007/PartnerControls"/>
    <xsd:element name="Document_x0020_Category" ma:index="11" nillable="true" ma:displayName="Document Category" ma:internalName="Document_x0020_Category">
      <xsd:simpleType>
        <xsd:restriction base="dms:Choice">
          <xsd:enumeration value="Slides"/>
          <xsd:enumeration value="Permissions"/>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23FB0C1-C28C-4991-8937-77AD4AC4A482}"/>
</file>

<file path=customXml/itemProps2.xml><?xml version="1.0" encoding="utf-8"?>
<ds:datastoreItem xmlns:ds="http://schemas.openxmlformats.org/officeDocument/2006/customXml" ds:itemID="{3F58E3AD-CA23-42C2-94DB-1EB25C78A160}"/>
</file>

<file path=customXml/itemProps3.xml><?xml version="1.0" encoding="utf-8"?>
<ds:datastoreItem xmlns:ds="http://schemas.openxmlformats.org/officeDocument/2006/customXml" ds:itemID="{912D40F3-1380-402D-A010-223E50034C48}"/>
</file>

<file path=customXml/itemProps4.xml><?xml version="1.0" encoding="utf-8"?>
<ds:datastoreItem xmlns:ds="http://schemas.openxmlformats.org/officeDocument/2006/customXml" ds:itemID="{8D447B8C-1895-4C7C-8859-E23A693317FE}"/>
</file>

<file path=customXml/itemProps5.xml><?xml version="1.0" encoding="utf-8"?>
<ds:datastoreItem xmlns:ds="http://schemas.openxmlformats.org/officeDocument/2006/customXml" ds:itemID="{5597391F-CAE9-46DD-8D20-AF476B8B4F90}"/>
</file>

<file path=docProps/app.xml><?xml version="1.0" encoding="utf-8"?>
<Properties xmlns="http://schemas.openxmlformats.org/officeDocument/2006/extended-properties" xmlns:vt="http://schemas.openxmlformats.org/officeDocument/2006/docPropsVTypes">
  <Template/>
  <TotalTime>10348</TotalTime>
  <Words>8193</Words>
  <Application>Microsoft Office PowerPoint</Application>
  <PresentationFormat>On-screen Show (4:3)</PresentationFormat>
  <Paragraphs>1792</Paragraphs>
  <Slides>50</Slides>
  <Notes>50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50</vt:i4>
      </vt:variant>
    </vt:vector>
  </HeadingPairs>
  <TitlesOfParts>
    <vt:vector size="57" baseType="lpstr">
      <vt:lpstr>MS PGothic</vt:lpstr>
      <vt:lpstr>MS PGothic</vt:lpstr>
      <vt:lpstr>Arial</vt:lpstr>
      <vt:lpstr>Times</vt:lpstr>
      <vt:lpstr>Wingdings</vt:lpstr>
      <vt:lpstr>ヒラギノ角ゴ Pro W3</vt:lpstr>
      <vt:lpstr>Custom Design</vt:lpstr>
      <vt:lpstr>Clinical Impact of New Data From Boston 2016*</vt:lpstr>
      <vt:lpstr>About These Slides</vt:lpstr>
      <vt:lpstr>Faculty</vt:lpstr>
      <vt:lpstr>Disclosures</vt:lpstr>
      <vt:lpstr>HCV Treatment: Investigational Regimens</vt:lpstr>
      <vt:lpstr>Summary of Approved Direct-Acting Antivirals Discussed in This Slideset</vt:lpstr>
      <vt:lpstr>Summary of Investigational Direct-Acting Antivirals Discussed in This Slideset</vt:lpstr>
      <vt:lpstr>Overview of Investigational DAA Studies Discussed in This Slideset</vt:lpstr>
      <vt:lpstr>POLARIS-1: SOF/VEL/VOX for 12 Wks After NS5A Failure in GT1-6 HCV</vt:lpstr>
      <vt:lpstr>POLARIS-1: SVR12 Rates With 12-Wk SOF/VEL/VOX in Previous NS5A Failure</vt:lpstr>
      <vt:lpstr>POLARIS-2: 8-Wk SOF/VEL/VOX vs 12-Wk SOF/VEL for DAA-Naive GT1-6 Pts</vt:lpstr>
      <vt:lpstr>POLARIS-2: SVR12 Rates With 8-Wk SOF/VEL/VOX vs 12-Wk SOF/VEL</vt:lpstr>
      <vt:lpstr>POLARIS-2: Efficacy by HCV GT With 8-Wk SOF/VEL/VOX vs 12-Wk SOF/VEL</vt:lpstr>
      <vt:lpstr>POLARIS-3: 8-Wk SOF/VEL/VOX vs 12-Wk SOF/VEL for Cirrhotic, DAA Naive GT3</vt:lpstr>
      <vt:lpstr>POLARIS-3: SVR12 Rates With 8-Wk SOF/VEL/VOX for Cirrhotic GT3 Pts</vt:lpstr>
      <vt:lpstr>POLARIS-4: SOF/VEL/VOX for DAA-Exp’d, NS5A Inhibitor-Naive GT1-6 HCV</vt:lpstr>
      <vt:lpstr>POLARIS-4: Efficacy of SOF/VEL/VOX for DAA-Exp’d, NS5A Inhibitor Naive HCV Pts</vt:lpstr>
      <vt:lpstr>POLARIS Studies: Safety</vt:lpstr>
      <vt:lpstr>POLARIS Studies: Safety</vt:lpstr>
      <vt:lpstr>ENDURANCE-1, 2, 4: GLE/PIB for Treatment of GT1, 2, 4, 5, 6 HCV</vt:lpstr>
      <vt:lpstr>ENDURANCE Studies: Key Baseline Demographics</vt:lpstr>
      <vt:lpstr>ENDURANCE Studies: Efficacy of GLE/PIB for Treating GT1, 2, 4, 5, 6 HCV</vt:lpstr>
      <vt:lpstr>SURVEYOR-II, Part 3: GLE/PIB for Pts With GT3 HCV ± Cirrhosis</vt:lpstr>
      <vt:lpstr>SURVEYOR-II, Part 3: SVR12 Rates With GLE/PIB for Pts With GT3 HCV ± Cirrhosis</vt:lpstr>
      <vt:lpstr>EXPEDITION-IV: GLE/PIB for Pts With  GT1-6 HCV and Renal Impairment</vt:lpstr>
      <vt:lpstr>GLE/PIB Studies: Safety</vt:lpstr>
      <vt:lpstr>GLE/PIB Studies: Safety</vt:lpstr>
      <vt:lpstr>C-CREST 1 &amp; 2: MK-3682/GZR/RZR ± RBV for Treating Pts With GT1-3 HCV</vt:lpstr>
      <vt:lpstr>C-CREST 1 &amp; 2: Efficacy of MK-3682/ GZR/RZR ± RBV for Pts With GT1-3 HCV</vt:lpstr>
      <vt:lpstr>C-CREST 1 &amp; 2: Retreatment With  MK-3682/GZR/RZR for 8-Wk Failures</vt:lpstr>
      <vt:lpstr>C-SURGE: MK-3682/GZR/RZR for GT1 HCV Pts Who Relapsed on DAA Therapy </vt:lpstr>
      <vt:lpstr>C-SURGE: SVR8 Rates With  MK-3682/GZR/RZR for DAA Relapses</vt:lpstr>
      <vt:lpstr>MK-3682/GZR/RZR Studies: Safety</vt:lpstr>
      <vt:lpstr>MK-3682/GZR/RZR Studies: Safety</vt:lpstr>
      <vt:lpstr>HCV Treatment: Real-World Studies With Approved Therapies</vt:lpstr>
      <vt:lpstr>Real-World HCV Treatment in the US VA Healthcare System</vt:lpstr>
      <vt:lpstr>Real-World HCV Retreatment Efficacy for DAA Failures</vt:lpstr>
      <vt:lpstr>ASCEND: HCV Treatment Efficacy and Adherence by Provider Type</vt:lpstr>
      <vt:lpstr>HBV Studies</vt:lpstr>
      <vt:lpstr>HBV Reactivation in Pts Receiving DAAs: Postmarketing Cases Reported to FDA</vt:lpstr>
      <vt:lpstr>HBV Testing and Monitoring During HCV DAA Therapy: AASLD/IDSA Guidance</vt:lpstr>
      <vt:lpstr>GS-108/110: Changes in BMD With TAF vs TDF in HBV Pts</vt:lpstr>
      <vt:lpstr>GS-1059: TLR-7 Agonist GS-9620 for Pts With Suppressed Chronic HBV Infection</vt:lpstr>
      <vt:lpstr>GS-4774, a Heat-Inactivated, Yeast-Based  T-Cell Vaccine for Pts With Chronic HBV</vt:lpstr>
      <vt:lpstr>NASH: Investigational Therapeutics</vt:lpstr>
      <vt:lpstr>Selonsertib ± Simtuzumab for Pts With NASH and F2/F3 Fibrosis</vt:lpstr>
      <vt:lpstr>Selonsertib ± Simtuzumab for Pts With NASH: Key Findings</vt:lpstr>
      <vt:lpstr>CENTAUR: Cenicriviroc for Pts With NASH and F1-3 Fibrosis </vt:lpstr>
      <vt:lpstr>CENTAUR: Key Efficacy and Safety Findings </vt:lpstr>
      <vt:lpstr>Go Online for More CCO  Coverage of Boston 2016!</vt:lpstr>
    </vt:vector>
  </TitlesOfParts>
  <Company>Preferred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Clinical Impact of New Data From Boston 2016</dc:title>
  <dc:creator>Preferred User</dc:creator>
  <cp:lastModifiedBy>Andrea Boecler</cp:lastModifiedBy>
  <cp:revision>702</cp:revision>
  <dcterms:created xsi:type="dcterms:W3CDTF">2005-05-27T15:08:01Z</dcterms:created>
  <dcterms:modified xsi:type="dcterms:W3CDTF">2017-01-09T21:58:27Z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ags">
    <vt:lpwstr/>
  </property>
  <property fmtid="{D5CDD505-2E9C-101B-9397-08002B2CF9AE}" pid="3" name="display_urn:schemas-microsoft-com:office:office#Editor">
    <vt:lpwstr>Megan Capel</vt:lpwstr>
  </property>
  <property fmtid="{D5CDD505-2E9C-101B-9397-08002B2CF9AE}" pid="4" name="display_urn:schemas-microsoft-com:office:office#Author">
    <vt:lpwstr>Megan Capel</vt:lpwstr>
  </property>
  <property fmtid="{D5CDD505-2E9C-101B-9397-08002B2CF9AE}" pid="5" name="_dlc_DocId">
    <vt:lpwstr>E3WMEMYUK6S7-774202374-1</vt:lpwstr>
  </property>
  <property fmtid="{D5CDD505-2E9C-101B-9397-08002B2CF9AE}" pid="6" name="_dlc_DocIdItemGuid">
    <vt:lpwstr>3ee66fde-94a5-44b7-890d-5b6414186369</vt:lpwstr>
  </property>
  <property fmtid="{D5CDD505-2E9C-101B-9397-08002B2CF9AE}" pid="7" name="_dlc_DocIdUrl">
    <vt:lpwstr>https://intranet.clinicaloptions.com/mews/hepatitis/2016_AASLD_Conference_Coverage/Slide_Template_-_CC/_layouts/15/DocIdRedir.aspx?ID=E3WMEMYUK6S7-774202374-1, E3WMEMYUK6S7-774202374-1</vt:lpwstr>
  </property>
  <property fmtid="{D5CDD505-2E9C-101B-9397-08002B2CF9AE}" pid="8" name="ContentTypeId">
    <vt:lpwstr>0x010100E3E4AED94EA3334F8D1BDFD49663DD8C</vt:lpwstr>
  </property>
</Properties>
</file>